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71" r:id="rId3"/>
    <p:sldId id="262" r:id="rId4"/>
    <p:sldId id="269" r:id="rId5"/>
    <p:sldId id="270" r:id="rId6"/>
    <p:sldId id="263" r:id="rId7"/>
    <p:sldId id="265" r:id="rId8"/>
    <p:sldId id="266" r:id="rId9"/>
    <p:sldId id="274" r:id="rId10"/>
    <p:sldId id="264" r:id="rId11"/>
    <p:sldId id="257" r:id="rId12"/>
    <p:sldId id="258" r:id="rId13"/>
    <p:sldId id="259" r:id="rId14"/>
    <p:sldId id="260" r:id="rId15"/>
    <p:sldId id="261" r:id="rId16"/>
    <p:sldId id="267" r:id="rId17"/>
    <p:sldId id="272" r:id="rId18"/>
    <p:sldId id="26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56F60A-D3AD-4B1C-B0F8-999A610578B3}" type="datetimeFigureOut">
              <a:rPr lang="it-IT" smtClean="0"/>
              <a:t>31/05/2013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33926F-0D0D-41DC-AE66-CD68F3BDDE6C}" type="slidenum">
              <a:rPr lang="it-IT" smtClean="0"/>
              <a:t>‹N›</a:t>
            </a:fld>
            <a:endParaRPr lang="it-IT"/>
          </a:p>
        </p:txBody>
      </p:sp>
    </p:spTree>
    <p:extLst>
      <p:ext uri="{BB962C8B-B14F-4D97-AF65-F5344CB8AC3E}">
        <p14:creationId xmlns:p14="http://schemas.microsoft.com/office/powerpoint/2010/main" val="522713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6B475D-B6DB-4370-A172-B782217A689E}" type="slidenum">
              <a:rPr lang="en-US"/>
              <a:pPr/>
              <a:t>5</a:t>
            </a:fld>
            <a:endParaRPr lang="en-US"/>
          </a:p>
        </p:txBody>
      </p:sp>
      <p:sp>
        <p:nvSpPr>
          <p:cNvPr id="558082" name="Rectangle 2"/>
          <p:cNvSpPr>
            <a:spLocks noGrp="1" noRot="1" noChangeAspect="1" noChangeArrowheads="1" noTextEdit="1"/>
          </p:cNvSpPr>
          <p:nvPr>
            <p:ph type="sldImg"/>
          </p:nvPr>
        </p:nvSpPr>
        <p:spPr>
          <a:xfrm>
            <a:off x="959998" y="686474"/>
            <a:ext cx="4941072" cy="3428114"/>
          </a:xfrm>
          <a:ln/>
        </p:spPr>
      </p:sp>
      <p:sp>
        <p:nvSpPr>
          <p:cNvPr id="55808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8038E95-7F87-455E-8661-E6B3DE042C31}" type="datetimeFigureOut">
              <a:rPr lang="en-US" smtClean="0"/>
              <a:t>5/31/2013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C2B4283-5260-4767-BE42-16F22E870C3A}" type="slidenum">
              <a:rPr lang="en-US" smtClean="0"/>
              <a:t>‹N›</a:t>
            </a:fld>
            <a:endParaRPr lang="en-US"/>
          </a:p>
        </p:txBody>
      </p:sp>
    </p:spTree>
    <p:extLst>
      <p:ext uri="{BB962C8B-B14F-4D97-AF65-F5344CB8AC3E}">
        <p14:creationId xmlns:p14="http://schemas.microsoft.com/office/powerpoint/2010/main" val="1433324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8038E95-7F87-455E-8661-E6B3DE042C31}" type="datetimeFigureOut">
              <a:rPr lang="en-US" smtClean="0"/>
              <a:t>5/31/2013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C2B4283-5260-4767-BE42-16F22E870C3A}" type="slidenum">
              <a:rPr lang="en-US" smtClean="0"/>
              <a:t>‹N›</a:t>
            </a:fld>
            <a:endParaRPr lang="en-US"/>
          </a:p>
        </p:txBody>
      </p:sp>
    </p:spTree>
    <p:extLst>
      <p:ext uri="{BB962C8B-B14F-4D97-AF65-F5344CB8AC3E}">
        <p14:creationId xmlns:p14="http://schemas.microsoft.com/office/powerpoint/2010/main" val="2524256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8038E95-7F87-455E-8661-E6B3DE042C31}" type="datetimeFigureOut">
              <a:rPr lang="en-US" smtClean="0"/>
              <a:t>5/31/2013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C2B4283-5260-4767-BE42-16F22E870C3A}" type="slidenum">
              <a:rPr lang="en-US" smtClean="0"/>
              <a:t>‹N›</a:t>
            </a:fld>
            <a:endParaRPr lang="en-US"/>
          </a:p>
        </p:txBody>
      </p:sp>
    </p:spTree>
    <p:extLst>
      <p:ext uri="{BB962C8B-B14F-4D97-AF65-F5344CB8AC3E}">
        <p14:creationId xmlns:p14="http://schemas.microsoft.com/office/powerpoint/2010/main" val="1139494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8038E95-7F87-455E-8661-E6B3DE042C31}" type="datetimeFigureOut">
              <a:rPr lang="en-US" smtClean="0"/>
              <a:t>5/31/2013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C2B4283-5260-4767-BE42-16F22E870C3A}" type="slidenum">
              <a:rPr lang="en-US" smtClean="0"/>
              <a:t>‹N›</a:t>
            </a:fld>
            <a:endParaRPr lang="en-US"/>
          </a:p>
        </p:txBody>
      </p:sp>
    </p:spTree>
    <p:extLst>
      <p:ext uri="{BB962C8B-B14F-4D97-AF65-F5344CB8AC3E}">
        <p14:creationId xmlns:p14="http://schemas.microsoft.com/office/powerpoint/2010/main" val="1955221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8038E95-7F87-455E-8661-E6B3DE042C31}" type="datetimeFigureOut">
              <a:rPr lang="en-US" smtClean="0"/>
              <a:t>5/31/2013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C2B4283-5260-4767-BE42-16F22E870C3A}" type="slidenum">
              <a:rPr lang="en-US" smtClean="0"/>
              <a:t>‹N›</a:t>
            </a:fld>
            <a:endParaRPr lang="en-US"/>
          </a:p>
        </p:txBody>
      </p:sp>
    </p:spTree>
    <p:extLst>
      <p:ext uri="{BB962C8B-B14F-4D97-AF65-F5344CB8AC3E}">
        <p14:creationId xmlns:p14="http://schemas.microsoft.com/office/powerpoint/2010/main" val="1902910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8038E95-7F87-455E-8661-E6B3DE042C31}" type="datetimeFigureOut">
              <a:rPr lang="en-US" smtClean="0"/>
              <a:t>5/31/2013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CC2B4283-5260-4767-BE42-16F22E870C3A}" type="slidenum">
              <a:rPr lang="en-US" smtClean="0"/>
              <a:t>‹N›</a:t>
            </a:fld>
            <a:endParaRPr lang="en-US"/>
          </a:p>
        </p:txBody>
      </p:sp>
    </p:spTree>
    <p:extLst>
      <p:ext uri="{BB962C8B-B14F-4D97-AF65-F5344CB8AC3E}">
        <p14:creationId xmlns:p14="http://schemas.microsoft.com/office/powerpoint/2010/main" val="423542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8038E95-7F87-455E-8661-E6B3DE042C31}" type="datetimeFigureOut">
              <a:rPr lang="en-US" smtClean="0"/>
              <a:t>5/31/2013</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CC2B4283-5260-4767-BE42-16F22E870C3A}" type="slidenum">
              <a:rPr lang="en-US" smtClean="0"/>
              <a:t>‹N›</a:t>
            </a:fld>
            <a:endParaRPr lang="en-US"/>
          </a:p>
        </p:txBody>
      </p:sp>
    </p:spTree>
    <p:extLst>
      <p:ext uri="{BB962C8B-B14F-4D97-AF65-F5344CB8AC3E}">
        <p14:creationId xmlns:p14="http://schemas.microsoft.com/office/powerpoint/2010/main" val="3518057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8038E95-7F87-455E-8661-E6B3DE042C31}" type="datetimeFigureOut">
              <a:rPr lang="en-US" smtClean="0"/>
              <a:t>5/31/2013</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CC2B4283-5260-4767-BE42-16F22E870C3A}" type="slidenum">
              <a:rPr lang="en-US" smtClean="0"/>
              <a:t>‹N›</a:t>
            </a:fld>
            <a:endParaRPr lang="en-US"/>
          </a:p>
        </p:txBody>
      </p:sp>
    </p:spTree>
    <p:extLst>
      <p:ext uri="{BB962C8B-B14F-4D97-AF65-F5344CB8AC3E}">
        <p14:creationId xmlns:p14="http://schemas.microsoft.com/office/powerpoint/2010/main" val="3658504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8038E95-7F87-455E-8661-E6B3DE042C31}" type="datetimeFigureOut">
              <a:rPr lang="en-US" smtClean="0"/>
              <a:t>5/31/2013</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CC2B4283-5260-4767-BE42-16F22E870C3A}" type="slidenum">
              <a:rPr lang="en-US" smtClean="0"/>
              <a:t>‹N›</a:t>
            </a:fld>
            <a:endParaRPr lang="en-US"/>
          </a:p>
        </p:txBody>
      </p:sp>
    </p:spTree>
    <p:extLst>
      <p:ext uri="{BB962C8B-B14F-4D97-AF65-F5344CB8AC3E}">
        <p14:creationId xmlns:p14="http://schemas.microsoft.com/office/powerpoint/2010/main" val="4252294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8038E95-7F87-455E-8661-E6B3DE042C31}" type="datetimeFigureOut">
              <a:rPr lang="en-US" smtClean="0"/>
              <a:t>5/31/2013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CC2B4283-5260-4767-BE42-16F22E870C3A}" type="slidenum">
              <a:rPr lang="en-US" smtClean="0"/>
              <a:t>‹N›</a:t>
            </a:fld>
            <a:endParaRPr lang="en-US"/>
          </a:p>
        </p:txBody>
      </p:sp>
    </p:spTree>
    <p:extLst>
      <p:ext uri="{BB962C8B-B14F-4D97-AF65-F5344CB8AC3E}">
        <p14:creationId xmlns:p14="http://schemas.microsoft.com/office/powerpoint/2010/main" val="3576169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8038E95-7F87-455E-8661-E6B3DE042C31}" type="datetimeFigureOut">
              <a:rPr lang="en-US" smtClean="0"/>
              <a:t>5/31/2013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CC2B4283-5260-4767-BE42-16F22E870C3A}" type="slidenum">
              <a:rPr lang="en-US" smtClean="0"/>
              <a:t>‹N›</a:t>
            </a:fld>
            <a:endParaRPr lang="en-US"/>
          </a:p>
        </p:txBody>
      </p:sp>
    </p:spTree>
    <p:extLst>
      <p:ext uri="{BB962C8B-B14F-4D97-AF65-F5344CB8AC3E}">
        <p14:creationId xmlns:p14="http://schemas.microsoft.com/office/powerpoint/2010/main" val="2656262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038E95-7F87-455E-8661-E6B3DE042C31}" type="datetimeFigureOut">
              <a:rPr lang="en-US" smtClean="0"/>
              <a:t>5/31/2013</a:t>
            </a:fld>
            <a:endParaRPr lang="en-U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B4283-5260-4767-BE42-16F22E870C3A}" type="slidenum">
              <a:rPr lang="en-US" smtClean="0"/>
              <a:t>‹N›</a:t>
            </a:fld>
            <a:endParaRPr lang="en-US"/>
          </a:p>
        </p:txBody>
      </p:sp>
    </p:spTree>
    <p:extLst>
      <p:ext uri="{BB962C8B-B14F-4D97-AF65-F5344CB8AC3E}">
        <p14:creationId xmlns:p14="http://schemas.microsoft.com/office/powerpoint/2010/main" val="29204571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jpeg"/></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1.jpeg"/><Relationship Id="rId4" Type="http://schemas.openxmlformats.org/officeDocument/2006/relationships/image" Target="../media/image4.png"/><Relationship Id="rId9" Type="http://schemas.openxmlformats.org/officeDocument/2006/relationships/image" Target="../media/image10.jpeg"/></Relationships>
</file>

<file path=ppt/slides/_rels/slide15.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dfki.de/~wahlster/" TargetMode="External"/><Relationship Id="rId2" Type="http://schemas.openxmlformats.org/officeDocument/2006/relationships/hyperlink" Target="http://www.jimpinto.com/writings/automation.html" TargetMode="External"/><Relationship Id="rId1" Type="http://schemas.openxmlformats.org/officeDocument/2006/relationships/slideLayout" Target="../slideLayouts/slideLayout2.xml"/><Relationship Id="rId4" Type="http://schemas.openxmlformats.org/officeDocument/2006/relationships/hyperlink" Target="http://www.isa.or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t>TRENDS IN GLOBAL AUTOMATION TO YEAR 2020</a:t>
            </a:r>
            <a:endParaRPr lang="en-US" b="1" dirty="0"/>
          </a:p>
        </p:txBody>
      </p:sp>
      <p:sp>
        <p:nvSpPr>
          <p:cNvPr id="3" name="Sottotitolo 2"/>
          <p:cNvSpPr>
            <a:spLocks noGrp="1"/>
          </p:cNvSpPr>
          <p:nvPr>
            <p:ph type="subTitle" idx="1"/>
          </p:nvPr>
        </p:nvSpPr>
        <p:spPr/>
        <p:txBody>
          <a:bodyPr/>
          <a:lstStyle/>
          <a:p>
            <a:pPr algn="l"/>
            <a:r>
              <a:rPr lang="en-US" dirty="0" smtClean="0">
                <a:solidFill>
                  <a:schemeClr val="tx1"/>
                </a:solidFill>
              </a:rPr>
              <a:t>Prepared by </a:t>
            </a:r>
            <a:r>
              <a:rPr lang="en-US" dirty="0" err="1" smtClean="0">
                <a:solidFill>
                  <a:schemeClr val="tx1"/>
                </a:solidFill>
              </a:rPr>
              <a:t>Piergiuseppe</a:t>
            </a:r>
            <a:r>
              <a:rPr lang="en-US" dirty="0" smtClean="0">
                <a:solidFill>
                  <a:schemeClr val="tx1"/>
                </a:solidFill>
              </a:rPr>
              <a:t> (</a:t>
            </a:r>
            <a:r>
              <a:rPr lang="en-US" dirty="0" err="1" smtClean="0">
                <a:solidFill>
                  <a:schemeClr val="tx1"/>
                </a:solidFill>
              </a:rPr>
              <a:t>Pino</a:t>
            </a:r>
            <a:r>
              <a:rPr lang="en-US" dirty="0" smtClean="0">
                <a:solidFill>
                  <a:schemeClr val="tx1"/>
                </a:solidFill>
              </a:rPr>
              <a:t>) </a:t>
            </a:r>
            <a:r>
              <a:rPr lang="en-US" dirty="0" err="1" smtClean="0">
                <a:solidFill>
                  <a:schemeClr val="tx1"/>
                </a:solidFill>
              </a:rPr>
              <a:t>Zani</a:t>
            </a:r>
            <a:endParaRPr lang="en-US" dirty="0" smtClean="0">
              <a:solidFill>
                <a:schemeClr val="tx1"/>
              </a:solidFill>
            </a:endParaRPr>
          </a:p>
          <a:p>
            <a:pPr algn="l"/>
            <a:r>
              <a:rPr lang="en-US" dirty="0" smtClean="0">
                <a:solidFill>
                  <a:schemeClr val="tx1"/>
                </a:solidFill>
              </a:rPr>
              <a:t>May </a:t>
            </a:r>
            <a:r>
              <a:rPr lang="en-US" dirty="0" smtClean="0">
                <a:solidFill>
                  <a:schemeClr val="tx1"/>
                </a:solidFill>
              </a:rPr>
              <a:t>31, </a:t>
            </a:r>
            <a:r>
              <a:rPr lang="en-US" dirty="0" smtClean="0">
                <a:solidFill>
                  <a:schemeClr val="tx1"/>
                </a:solidFill>
              </a:rPr>
              <a:t>2013</a:t>
            </a:r>
            <a:endParaRPr lang="en-US" dirty="0">
              <a:solidFill>
                <a:schemeClr val="tx1"/>
              </a:solidFill>
            </a:endParaRPr>
          </a:p>
        </p:txBody>
      </p:sp>
    </p:spTree>
    <p:extLst>
      <p:ext uri="{BB962C8B-B14F-4D97-AF65-F5344CB8AC3E}">
        <p14:creationId xmlns:p14="http://schemas.microsoft.com/office/powerpoint/2010/main" val="2555186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At this point let </a:t>
            </a:r>
            <a:r>
              <a:rPr lang="en-US" dirty="0"/>
              <a:t>me show few slides that are </a:t>
            </a:r>
            <a:r>
              <a:rPr lang="en-US" dirty="0" smtClean="0"/>
              <a:t>usually used to </a:t>
            </a:r>
            <a:r>
              <a:rPr lang="en-US" dirty="0"/>
              <a:t>document all the changes </a:t>
            </a:r>
            <a:r>
              <a:rPr lang="en-US" dirty="0" smtClean="0"/>
              <a:t>from </a:t>
            </a:r>
            <a:r>
              <a:rPr lang="en-US" dirty="0"/>
              <a:t>Industry 1.0 to Industry 4.0</a:t>
            </a:r>
          </a:p>
        </p:txBody>
      </p:sp>
    </p:spTree>
    <p:extLst>
      <p:ext uri="{BB962C8B-B14F-4D97-AF65-F5344CB8AC3E}">
        <p14:creationId xmlns:p14="http://schemas.microsoft.com/office/powerpoint/2010/main" val="1530219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8" name="Picture 1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8212" y="2062384"/>
            <a:ext cx="2214526" cy="92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7" name="Picture 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4875" y="2988969"/>
            <a:ext cx="3887863" cy="922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6" name="Picture 9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3922" y="3902708"/>
            <a:ext cx="6078816" cy="972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5" name="Picture 9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121" y="4836885"/>
            <a:ext cx="8299072" cy="946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p:cNvSpPr>
            <a:spLocks noGrp="1"/>
          </p:cNvSpPr>
          <p:nvPr>
            <p:ph type="title"/>
          </p:nvPr>
        </p:nvSpPr>
        <p:spPr/>
        <p:txBody>
          <a:bodyPr>
            <a:noAutofit/>
          </a:bodyPr>
          <a:lstStyle/>
          <a:p>
            <a:r>
              <a:rPr lang="en-US" sz="3200" b="1" dirty="0"/>
              <a:t>From Industry 1.0 to Industry 4.0: Towards	</a:t>
            </a:r>
            <a:r>
              <a:rPr lang="en-US" sz="3200" dirty="0"/>
              <a:t/>
            </a:r>
            <a:br>
              <a:rPr lang="en-US" sz="3200" dirty="0"/>
            </a:br>
            <a:r>
              <a:rPr lang="en-US" sz="3200" b="1" dirty="0"/>
              <a:t>the 4th Industrial Revolution</a:t>
            </a:r>
            <a:endParaRPr lang="en-US" sz="3200" dirty="0"/>
          </a:p>
        </p:txBody>
      </p:sp>
      <p:grpSp>
        <p:nvGrpSpPr>
          <p:cNvPr id="4" name="Group 4"/>
          <p:cNvGrpSpPr>
            <a:grpSpLocks/>
          </p:cNvGrpSpPr>
          <p:nvPr/>
        </p:nvGrpSpPr>
        <p:grpSpPr bwMode="auto">
          <a:xfrm>
            <a:off x="290769" y="1929848"/>
            <a:ext cx="8417011" cy="3902517"/>
            <a:chOff x="284" y="-3557"/>
            <a:chExt cx="14855" cy="6684"/>
          </a:xfrm>
        </p:grpSpPr>
        <p:grpSp>
          <p:nvGrpSpPr>
            <p:cNvPr id="5" name="Group 69"/>
            <p:cNvGrpSpPr>
              <a:grpSpLocks/>
            </p:cNvGrpSpPr>
            <p:nvPr/>
          </p:nvGrpSpPr>
          <p:grpSpPr bwMode="auto">
            <a:xfrm>
              <a:off x="284" y="2918"/>
              <a:ext cx="14855" cy="209"/>
              <a:chOff x="284" y="2918"/>
              <a:chExt cx="14855" cy="209"/>
            </a:xfrm>
          </p:grpSpPr>
          <p:sp>
            <p:nvSpPr>
              <p:cNvPr id="62" name="Freeform 75"/>
              <p:cNvSpPr>
                <a:spLocks/>
              </p:cNvSpPr>
              <p:nvPr/>
            </p:nvSpPr>
            <p:spPr bwMode="auto">
              <a:xfrm>
                <a:off x="284" y="2918"/>
                <a:ext cx="14855" cy="209"/>
              </a:xfrm>
              <a:custGeom>
                <a:avLst/>
                <a:gdLst>
                  <a:gd name="T0" fmla="*/ 14676 w 14855"/>
                  <a:gd name="T1" fmla="*/ 0 h 209"/>
                  <a:gd name="T2" fmla="*/ 14662 w 14855"/>
                  <a:gd name="T3" fmla="*/ 3 h 209"/>
                  <a:gd name="T4" fmla="*/ 14649 w 14855"/>
                  <a:gd name="T5" fmla="*/ 25 h 209"/>
                  <a:gd name="T6" fmla="*/ 14653 w 14855"/>
                  <a:gd name="T7" fmla="*/ 38 h 209"/>
                  <a:gd name="T8" fmla="*/ 14727 w 14855"/>
                  <a:gd name="T9" fmla="*/ 81 h 209"/>
                  <a:gd name="T10" fmla="*/ 14810 w 14855"/>
                  <a:gd name="T11" fmla="*/ 81 h 209"/>
                  <a:gd name="T12" fmla="*/ 14810 w 14855"/>
                  <a:gd name="T13" fmla="*/ 126 h 209"/>
                  <a:gd name="T14" fmla="*/ 14727 w 14855"/>
                  <a:gd name="T15" fmla="*/ 126 h 209"/>
                  <a:gd name="T16" fmla="*/ 14653 w 14855"/>
                  <a:gd name="T17" fmla="*/ 170 h 209"/>
                  <a:gd name="T18" fmla="*/ 14649 w 14855"/>
                  <a:gd name="T19" fmla="*/ 183 h 209"/>
                  <a:gd name="T20" fmla="*/ 14662 w 14855"/>
                  <a:gd name="T21" fmla="*/ 205 h 209"/>
                  <a:gd name="T22" fmla="*/ 14676 w 14855"/>
                  <a:gd name="T23" fmla="*/ 208 h 209"/>
                  <a:gd name="T24" fmla="*/ 14816 w 14855"/>
                  <a:gd name="T25" fmla="*/ 126 h 209"/>
                  <a:gd name="T26" fmla="*/ 14810 w 14855"/>
                  <a:gd name="T27" fmla="*/ 126 h 209"/>
                  <a:gd name="T28" fmla="*/ 14816 w 14855"/>
                  <a:gd name="T29" fmla="*/ 126 h 209"/>
                  <a:gd name="T30" fmla="*/ 14855 w 14855"/>
                  <a:gd name="T31" fmla="*/ 104 h 209"/>
                  <a:gd name="T32" fmla="*/ 14676 w 14855"/>
                  <a:gd name="T33"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855" h="209">
                    <a:moveTo>
                      <a:pt x="14676" y="0"/>
                    </a:moveTo>
                    <a:lnTo>
                      <a:pt x="14662" y="3"/>
                    </a:lnTo>
                    <a:lnTo>
                      <a:pt x="14649" y="25"/>
                    </a:lnTo>
                    <a:lnTo>
                      <a:pt x="14653" y="38"/>
                    </a:lnTo>
                    <a:lnTo>
                      <a:pt x="14727" y="81"/>
                    </a:lnTo>
                    <a:lnTo>
                      <a:pt x="14810" y="81"/>
                    </a:lnTo>
                    <a:lnTo>
                      <a:pt x="14810" y="126"/>
                    </a:lnTo>
                    <a:lnTo>
                      <a:pt x="14727" y="126"/>
                    </a:lnTo>
                    <a:lnTo>
                      <a:pt x="14653" y="170"/>
                    </a:lnTo>
                    <a:lnTo>
                      <a:pt x="14649" y="183"/>
                    </a:lnTo>
                    <a:lnTo>
                      <a:pt x="14662" y="205"/>
                    </a:lnTo>
                    <a:lnTo>
                      <a:pt x="14676" y="208"/>
                    </a:lnTo>
                    <a:lnTo>
                      <a:pt x="14816" y="126"/>
                    </a:lnTo>
                    <a:lnTo>
                      <a:pt x="14810" y="126"/>
                    </a:lnTo>
                    <a:lnTo>
                      <a:pt x="14816" y="126"/>
                    </a:lnTo>
                    <a:lnTo>
                      <a:pt x="14855" y="104"/>
                    </a:lnTo>
                    <a:lnTo>
                      <a:pt x="14676" y="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74"/>
              <p:cNvSpPr>
                <a:spLocks/>
              </p:cNvSpPr>
              <p:nvPr/>
            </p:nvSpPr>
            <p:spPr bwMode="auto">
              <a:xfrm>
                <a:off x="284" y="2918"/>
                <a:ext cx="14855" cy="209"/>
              </a:xfrm>
              <a:custGeom>
                <a:avLst/>
                <a:gdLst>
                  <a:gd name="T0" fmla="*/ 14765 w 14855"/>
                  <a:gd name="T1" fmla="*/ 104 h 209"/>
                  <a:gd name="T2" fmla="*/ 14727 w 14855"/>
                  <a:gd name="T3" fmla="*/ 126 h 209"/>
                  <a:gd name="T4" fmla="*/ 14810 w 14855"/>
                  <a:gd name="T5" fmla="*/ 126 h 209"/>
                  <a:gd name="T6" fmla="*/ 14810 w 14855"/>
                  <a:gd name="T7" fmla="*/ 123 h 209"/>
                  <a:gd name="T8" fmla="*/ 14799 w 14855"/>
                  <a:gd name="T9" fmla="*/ 123 h 209"/>
                  <a:gd name="T10" fmla="*/ 14765 w 14855"/>
                  <a:gd name="T11" fmla="*/ 104 h 209"/>
                </a:gdLst>
                <a:ahLst/>
                <a:cxnLst>
                  <a:cxn ang="0">
                    <a:pos x="T0" y="T1"/>
                  </a:cxn>
                  <a:cxn ang="0">
                    <a:pos x="T2" y="T3"/>
                  </a:cxn>
                  <a:cxn ang="0">
                    <a:pos x="T4" y="T5"/>
                  </a:cxn>
                  <a:cxn ang="0">
                    <a:pos x="T6" y="T7"/>
                  </a:cxn>
                  <a:cxn ang="0">
                    <a:pos x="T8" y="T9"/>
                  </a:cxn>
                  <a:cxn ang="0">
                    <a:pos x="T10" y="T11"/>
                  </a:cxn>
                </a:cxnLst>
                <a:rect l="0" t="0" r="r" b="b"/>
                <a:pathLst>
                  <a:path w="14855" h="209">
                    <a:moveTo>
                      <a:pt x="14765" y="104"/>
                    </a:moveTo>
                    <a:lnTo>
                      <a:pt x="14727" y="126"/>
                    </a:lnTo>
                    <a:lnTo>
                      <a:pt x="14810" y="126"/>
                    </a:lnTo>
                    <a:lnTo>
                      <a:pt x="14810" y="123"/>
                    </a:lnTo>
                    <a:lnTo>
                      <a:pt x="14799" y="123"/>
                    </a:lnTo>
                    <a:lnTo>
                      <a:pt x="14765" y="10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73"/>
              <p:cNvSpPr>
                <a:spLocks/>
              </p:cNvSpPr>
              <p:nvPr/>
            </p:nvSpPr>
            <p:spPr bwMode="auto">
              <a:xfrm>
                <a:off x="284" y="2918"/>
                <a:ext cx="14855" cy="209"/>
              </a:xfrm>
              <a:custGeom>
                <a:avLst/>
                <a:gdLst>
                  <a:gd name="T0" fmla="*/ 0 w 14855"/>
                  <a:gd name="T1" fmla="*/ 79 h 209"/>
                  <a:gd name="T2" fmla="*/ 0 w 14855"/>
                  <a:gd name="T3" fmla="*/ 124 h 209"/>
                  <a:gd name="T4" fmla="*/ 14727 w 14855"/>
                  <a:gd name="T5" fmla="*/ 126 h 209"/>
                  <a:gd name="T6" fmla="*/ 14765 w 14855"/>
                  <a:gd name="T7" fmla="*/ 104 h 209"/>
                  <a:gd name="T8" fmla="*/ 14727 w 14855"/>
                  <a:gd name="T9" fmla="*/ 81 h 209"/>
                  <a:gd name="T10" fmla="*/ 0 w 14855"/>
                  <a:gd name="T11" fmla="*/ 79 h 209"/>
                </a:gdLst>
                <a:ahLst/>
                <a:cxnLst>
                  <a:cxn ang="0">
                    <a:pos x="T0" y="T1"/>
                  </a:cxn>
                  <a:cxn ang="0">
                    <a:pos x="T2" y="T3"/>
                  </a:cxn>
                  <a:cxn ang="0">
                    <a:pos x="T4" y="T5"/>
                  </a:cxn>
                  <a:cxn ang="0">
                    <a:pos x="T6" y="T7"/>
                  </a:cxn>
                  <a:cxn ang="0">
                    <a:pos x="T8" y="T9"/>
                  </a:cxn>
                  <a:cxn ang="0">
                    <a:pos x="T10" y="T11"/>
                  </a:cxn>
                </a:cxnLst>
                <a:rect l="0" t="0" r="r" b="b"/>
                <a:pathLst>
                  <a:path w="14855" h="209">
                    <a:moveTo>
                      <a:pt x="0" y="79"/>
                    </a:moveTo>
                    <a:lnTo>
                      <a:pt x="0" y="124"/>
                    </a:lnTo>
                    <a:lnTo>
                      <a:pt x="14727" y="126"/>
                    </a:lnTo>
                    <a:lnTo>
                      <a:pt x="14765" y="104"/>
                    </a:lnTo>
                    <a:lnTo>
                      <a:pt x="14727" y="81"/>
                    </a:lnTo>
                    <a:lnTo>
                      <a:pt x="0" y="79"/>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72"/>
              <p:cNvSpPr>
                <a:spLocks/>
              </p:cNvSpPr>
              <p:nvPr/>
            </p:nvSpPr>
            <p:spPr bwMode="auto">
              <a:xfrm>
                <a:off x="284" y="2918"/>
                <a:ext cx="14855" cy="209"/>
              </a:xfrm>
              <a:custGeom>
                <a:avLst/>
                <a:gdLst>
                  <a:gd name="T0" fmla="*/ 14799 w 14855"/>
                  <a:gd name="T1" fmla="*/ 85 h 209"/>
                  <a:gd name="T2" fmla="*/ 14765 w 14855"/>
                  <a:gd name="T3" fmla="*/ 104 h 209"/>
                  <a:gd name="T4" fmla="*/ 14799 w 14855"/>
                  <a:gd name="T5" fmla="*/ 123 h 209"/>
                  <a:gd name="T6" fmla="*/ 14799 w 14855"/>
                  <a:gd name="T7" fmla="*/ 85 h 209"/>
                </a:gdLst>
                <a:ahLst/>
                <a:cxnLst>
                  <a:cxn ang="0">
                    <a:pos x="T0" y="T1"/>
                  </a:cxn>
                  <a:cxn ang="0">
                    <a:pos x="T2" y="T3"/>
                  </a:cxn>
                  <a:cxn ang="0">
                    <a:pos x="T4" y="T5"/>
                  </a:cxn>
                  <a:cxn ang="0">
                    <a:pos x="T6" y="T7"/>
                  </a:cxn>
                </a:cxnLst>
                <a:rect l="0" t="0" r="r" b="b"/>
                <a:pathLst>
                  <a:path w="14855" h="209">
                    <a:moveTo>
                      <a:pt x="14799" y="85"/>
                    </a:moveTo>
                    <a:lnTo>
                      <a:pt x="14765" y="104"/>
                    </a:lnTo>
                    <a:lnTo>
                      <a:pt x="14799" y="123"/>
                    </a:lnTo>
                    <a:lnTo>
                      <a:pt x="14799" y="85"/>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71"/>
              <p:cNvSpPr>
                <a:spLocks/>
              </p:cNvSpPr>
              <p:nvPr/>
            </p:nvSpPr>
            <p:spPr bwMode="auto">
              <a:xfrm>
                <a:off x="22503" y="3003"/>
                <a:ext cx="11" cy="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70"/>
              <p:cNvSpPr>
                <a:spLocks/>
              </p:cNvSpPr>
              <p:nvPr/>
            </p:nvSpPr>
            <p:spPr bwMode="auto">
              <a:xfrm>
                <a:off x="284" y="2918"/>
                <a:ext cx="14855" cy="209"/>
              </a:xfrm>
              <a:custGeom>
                <a:avLst/>
                <a:gdLst>
                  <a:gd name="T0" fmla="*/ 14727 w 14855"/>
                  <a:gd name="T1" fmla="*/ 81 h 209"/>
                  <a:gd name="T2" fmla="*/ 14765 w 14855"/>
                  <a:gd name="T3" fmla="*/ 104 h 209"/>
                  <a:gd name="T4" fmla="*/ 14799 w 14855"/>
                  <a:gd name="T5" fmla="*/ 85 h 209"/>
                  <a:gd name="T6" fmla="*/ 14810 w 14855"/>
                  <a:gd name="T7" fmla="*/ 85 h 209"/>
                  <a:gd name="T8" fmla="*/ 14810 w 14855"/>
                  <a:gd name="T9" fmla="*/ 81 h 209"/>
                  <a:gd name="T10" fmla="*/ 14727 w 14855"/>
                  <a:gd name="T11" fmla="*/ 81 h 209"/>
                </a:gdLst>
                <a:ahLst/>
                <a:cxnLst>
                  <a:cxn ang="0">
                    <a:pos x="T0" y="T1"/>
                  </a:cxn>
                  <a:cxn ang="0">
                    <a:pos x="T2" y="T3"/>
                  </a:cxn>
                  <a:cxn ang="0">
                    <a:pos x="T4" y="T5"/>
                  </a:cxn>
                  <a:cxn ang="0">
                    <a:pos x="T6" y="T7"/>
                  </a:cxn>
                  <a:cxn ang="0">
                    <a:pos x="T8" y="T9"/>
                  </a:cxn>
                  <a:cxn ang="0">
                    <a:pos x="T10" y="T11"/>
                  </a:cxn>
                </a:cxnLst>
                <a:rect l="0" t="0" r="r" b="b"/>
                <a:pathLst>
                  <a:path w="14855" h="209">
                    <a:moveTo>
                      <a:pt x="14727" y="81"/>
                    </a:moveTo>
                    <a:lnTo>
                      <a:pt x="14765" y="104"/>
                    </a:lnTo>
                    <a:lnTo>
                      <a:pt x="14799" y="85"/>
                    </a:lnTo>
                    <a:lnTo>
                      <a:pt x="14810" y="85"/>
                    </a:lnTo>
                    <a:lnTo>
                      <a:pt x="14810" y="81"/>
                    </a:lnTo>
                    <a:lnTo>
                      <a:pt x="14727" y="81"/>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 name="Rectangle 67"/>
            <p:cNvSpPr>
              <a:spLocks noChangeArrowheads="1"/>
            </p:cNvSpPr>
            <p:nvPr/>
          </p:nvSpPr>
          <p:spPr bwMode="auto">
            <a:xfrm>
              <a:off x="285" y="1423"/>
              <a:ext cx="14620" cy="1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6"/>
            <p:cNvSpPr>
              <a:spLocks/>
            </p:cNvSpPr>
            <p:nvPr/>
          </p:nvSpPr>
          <p:spPr bwMode="auto">
            <a:xfrm>
              <a:off x="284" y="1422"/>
              <a:ext cx="14628" cy="1614"/>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64"/>
            <p:cNvSpPr>
              <a:spLocks noChangeArrowheads="1"/>
            </p:cNvSpPr>
            <p:nvPr/>
          </p:nvSpPr>
          <p:spPr bwMode="auto">
            <a:xfrm>
              <a:off x="4137" y="-178"/>
              <a:ext cx="10780" cy="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63"/>
            <p:cNvSpPr>
              <a:spLocks/>
            </p:cNvSpPr>
            <p:nvPr/>
          </p:nvSpPr>
          <p:spPr bwMode="auto">
            <a:xfrm>
              <a:off x="4136" y="-178"/>
              <a:ext cx="10776" cy="1605"/>
            </a:xfrm>
            <a:prstGeom prst="rect">
              <a:avLst/>
            </a:prstGeom>
            <a:noFill/>
            <a:ln w="12699">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61"/>
            <p:cNvSpPr>
              <a:spLocks noChangeArrowheads="1"/>
            </p:cNvSpPr>
            <p:nvPr/>
          </p:nvSpPr>
          <p:spPr bwMode="auto">
            <a:xfrm>
              <a:off x="8051" y="-1743"/>
              <a:ext cx="6860" cy="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60"/>
            <p:cNvSpPr>
              <a:spLocks/>
            </p:cNvSpPr>
            <p:nvPr/>
          </p:nvSpPr>
          <p:spPr bwMode="auto">
            <a:xfrm>
              <a:off x="8051" y="-1743"/>
              <a:ext cx="6862" cy="1572"/>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58"/>
            <p:cNvSpPr>
              <a:spLocks noChangeArrowheads="1"/>
            </p:cNvSpPr>
            <p:nvPr/>
          </p:nvSpPr>
          <p:spPr bwMode="auto">
            <a:xfrm>
              <a:off x="10957" y="-3331"/>
              <a:ext cx="3960" cy="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57"/>
            <p:cNvSpPr>
              <a:spLocks/>
            </p:cNvSpPr>
            <p:nvPr/>
          </p:nvSpPr>
          <p:spPr bwMode="auto">
            <a:xfrm>
              <a:off x="10957" y="-3330"/>
              <a:ext cx="3956" cy="1587"/>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4" name="Group 50"/>
            <p:cNvGrpSpPr>
              <a:grpSpLocks/>
            </p:cNvGrpSpPr>
            <p:nvPr/>
          </p:nvGrpSpPr>
          <p:grpSpPr bwMode="auto">
            <a:xfrm>
              <a:off x="4023" y="-327"/>
              <a:ext cx="209" cy="3347"/>
              <a:chOff x="4023" y="-327"/>
              <a:chExt cx="209" cy="3347"/>
            </a:xfrm>
          </p:grpSpPr>
          <p:sp>
            <p:nvSpPr>
              <p:cNvPr id="56" name="Freeform 56"/>
              <p:cNvSpPr>
                <a:spLocks/>
              </p:cNvSpPr>
              <p:nvPr/>
            </p:nvSpPr>
            <p:spPr bwMode="auto">
              <a:xfrm>
                <a:off x="4023" y="-327"/>
                <a:ext cx="209" cy="3347"/>
              </a:xfrm>
              <a:custGeom>
                <a:avLst/>
                <a:gdLst>
                  <a:gd name="T0" fmla="*/ 25 w 209"/>
                  <a:gd name="T1" fmla="*/ 3142 h 3347"/>
                  <a:gd name="T2" fmla="*/ 3 w 209"/>
                  <a:gd name="T3" fmla="*/ 3154 h 3347"/>
                  <a:gd name="T4" fmla="*/ 0 w 209"/>
                  <a:gd name="T5" fmla="*/ 3168 h 3347"/>
                  <a:gd name="T6" fmla="*/ 103 w 209"/>
                  <a:gd name="T7" fmla="*/ 3347 h 3347"/>
                  <a:gd name="T8" fmla="*/ 130 w 209"/>
                  <a:gd name="T9" fmla="*/ 3303 h 3347"/>
                  <a:gd name="T10" fmla="*/ 81 w 209"/>
                  <a:gd name="T11" fmla="*/ 3303 h 3347"/>
                  <a:gd name="T12" fmla="*/ 81 w 209"/>
                  <a:gd name="T13" fmla="*/ 3219 h 3347"/>
                  <a:gd name="T14" fmla="*/ 45 w 209"/>
                  <a:gd name="T15" fmla="*/ 3156 h 3347"/>
                  <a:gd name="T16" fmla="*/ 38 w 209"/>
                  <a:gd name="T17" fmla="*/ 3145 h 3347"/>
                  <a:gd name="T18" fmla="*/ 25 w 209"/>
                  <a:gd name="T19" fmla="*/ 3142 h 3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3347">
                    <a:moveTo>
                      <a:pt x="25" y="3142"/>
                    </a:moveTo>
                    <a:lnTo>
                      <a:pt x="3" y="3154"/>
                    </a:lnTo>
                    <a:lnTo>
                      <a:pt x="0" y="3168"/>
                    </a:lnTo>
                    <a:lnTo>
                      <a:pt x="103" y="3347"/>
                    </a:lnTo>
                    <a:lnTo>
                      <a:pt x="130" y="3303"/>
                    </a:lnTo>
                    <a:lnTo>
                      <a:pt x="81" y="3303"/>
                    </a:lnTo>
                    <a:lnTo>
                      <a:pt x="81" y="3219"/>
                    </a:lnTo>
                    <a:lnTo>
                      <a:pt x="45" y="3156"/>
                    </a:lnTo>
                    <a:lnTo>
                      <a:pt x="38" y="3145"/>
                    </a:lnTo>
                    <a:lnTo>
                      <a:pt x="25" y="314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5"/>
              <p:cNvSpPr>
                <a:spLocks/>
              </p:cNvSpPr>
              <p:nvPr/>
            </p:nvSpPr>
            <p:spPr bwMode="auto">
              <a:xfrm>
                <a:off x="4023" y="-327"/>
                <a:ext cx="209" cy="3347"/>
              </a:xfrm>
              <a:custGeom>
                <a:avLst/>
                <a:gdLst>
                  <a:gd name="T0" fmla="*/ 81 w 209"/>
                  <a:gd name="T1" fmla="*/ 3219 h 3347"/>
                  <a:gd name="T2" fmla="*/ 81 w 209"/>
                  <a:gd name="T3" fmla="*/ 3303 h 3347"/>
                  <a:gd name="T4" fmla="*/ 126 w 209"/>
                  <a:gd name="T5" fmla="*/ 3303 h 3347"/>
                  <a:gd name="T6" fmla="*/ 126 w 209"/>
                  <a:gd name="T7" fmla="*/ 3291 h 3347"/>
                  <a:gd name="T8" fmla="*/ 84 w 209"/>
                  <a:gd name="T9" fmla="*/ 3291 h 3347"/>
                  <a:gd name="T10" fmla="*/ 104 w 209"/>
                  <a:gd name="T11" fmla="*/ 3258 h 3347"/>
                  <a:gd name="T12" fmla="*/ 81 w 209"/>
                  <a:gd name="T13" fmla="*/ 3219 h 3347"/>
                </a:gdLst>
                <a:ahLst/>
                <a:cxnLst>
                  <a:cxn ang="0">
                    <a:pos x="T0" y="T1"/>
                  </a:cxn>
                  <a:cxn ang="0">
                    <a:pos x="T2" y="T3"/>
                  </a:cxn>
                  <a:cxn ang="0">
                    <a:pos x="T4" y="T5"/>
                  </a:cxn>
                  <a:cxn ang="0">
                    <a:pos x="T6" y="T7"/>
                  </a:cxn>
                  <a:cxn ang="0">
                    <a:pos x="T8" y="T9"/>
                  </a:cxn>
                  <a:cxn ang="0">
                    <a:pos x="T10" y="T11"/>
                  </a:cxn>
                  <a:cxn ang="0">
                    <a:pos x="T12" y="T13"/>
                  </a:cxn>
                </a:cxnLst>
                <a:rect l="0" t="0" r="r" b="b"/>
                <a:pathLst>
                  <a:path w="209" h="3347">
                    <a:moveTo>
                      <a:pt x="81" y="3219"/>
                    </a:moveTo>
                    <a:lnTo>
                      <a:pt x="81" y="3303"/>
                    </a:lnTo>
                    <a:lnTo>
                      <a:pt x="126" y="3303"/>
                    </a:lnTo>
                    <a:lnTo>
                      <a:pt x="126" y="3291"/>
                    </a:lnTo>
                    <a:lnTo>
                      <a:pt x="84" y="3291"/>
                    </a:lnTo>
                    <a:lnTo>
                      <a:pt x="104" y="3258"/>
                    </a:lnTo>
                    <a:lnTo>
                      <a:pt x="81" y="321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4"/>
              <p:cNvSpPr>
                <a:spLocks/>
              </p:cNvSpPr>
              <p:nvPr/>
            </p:nvSpPr>
            <p:spPr bwMode="auto">
              <a:xfrm>
                <a:off x="4023" y="-327"/>
                <a:ext cx="209" cy="3347"/>
              </a:xfrm>
              <a:custGeom>
                <a:avLst/>
                <a:gdLst>
                  <a:gd name="T0" fmla="*/ 183 w 209"/>
                  <a:gd name="T1" fmla="*/ 3142 h 3347"/>
                  <a:gd name="T2" fmla="*/ 170 w 209"/>
                  <a:gd name="T3" fmla="*/ 3146 h 3347"/>
                  <a:gd name="T4" fmla="*/ 163 w 209"/>
                  <a:gd name="T5" fmla="*/ 3156 h 3347"/>
                  <a:gd name="T6" fmla="*/ 126 w 209"/>
                  <a:gd name="T7" fmla="*/ 3219 h 3347"/>
                  <a:gd name="T8" fmla="*/ 126 w 209"/>
                  <a:gd name="T9" fmla="*/ 3303 h 3347"/>
                  <a:gd name="T10" fmla="*/ 130 w 209"/>
                  <a:gd name="T11" fmla="*/ 3303 h 3347"/>
                  <a:gd name="T12" fmla="*/ 202 w 209"/>
                  <a:gd name="T13" fmla="*/ 3179 h 3347"/>
                  <a:gd name="T14" fmla="*/ 208 w 209"/>
                  <a:gd name="T15" fmla="*/ 3168 h 3347"/>
                  <a:gd name="T16" fmla="*/ 205 w 209"/>
                  <a:gd name="T17" fmla="*/ 3155 h 3347"/>
                  <a:gd name="T18" fmla="*/ 194 w 209"/>
                  <a:gd name="T19" fmla="*/ 3148 h 3347"/>
                  <a:gd name="T20" fmla="*/ 183 w 209"/>
                  <a:gd name="T21" fmla="*/ 3142 h 3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3347">
                    <a:moveTo>
                      <a:pt x="183" y="3142"/>
                    </a:moveTo>
                    <a:lnTo>
                      <a:pt x="170" y="3146"/>
                    </a:lnTo>
                    <a:lnTo>
                      <a:pt x="163" y="3156"/>
                    </a:lnTo>
                    <a:lnTo>
                      <a:pt x="126" y="3219"/>
                    </a:lnTo>
                    <a:lnTo>
                      <a:pt x="126" y="3303"/>
                    </a:lnTo>
                    <a:lnTo>
                      <a:pt x="130" y="3303"/>
                    </a:lnTo>
                    <a:lnTo>
                      <a:pt x="202" y="3179"/>
                    </a:lnTo>
                    <a:lnTo>
                      <a:pt x="208" y="3168"/>
                    </a:lnTo>
                    <a:lnTo>
                      <a:pt x="205" y="3155"/>
                    </a:lnTo>
                    <a:lnTo>
                      <a:pt x="194" y="3148"/>
                    </a:lnTo>
                    <a:lnTo>
                      <a:pt x="183" y="314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3"/>
              <p:cNvSpPr>
                <a:spLocks/>
              </p:cNvSpPr>
              <p:nvPr/>
            </p:nvSpPr>
            <p:spPr bwMode="auto">
              <a:xfrm>
                <a:off x="4023" y="-327"/>
                <a:ext cx="209" cy="3347"/>
              </a:xfrm>
              <a:custGeom>
                <a:avLst/>
                <a:gdLst>
                  <a:gd name="T0" fmla="*/ 104 w 209"/>
                  <a:gd name="T1" fmla="*/ 3258 h 3347"/>
                  <a:gd name="T2" fmla="*/ 84 w 209"/>
                  <a:gd name="T3" fmla="*/ 3291 h 3347"/>
                  <a:gd name="T4" fmla="*/ 123 w 209"/>
                  <a:gd name="T5" fmla="*/ 3291 h 3347"/>
                  <a:gd name="T6" fmla="*/ 104 w 209"/>
                  <a:gd name="T7" fmla="*/ 3258 h 3347"/>
                </a:gdLst>
                <a:ahLst/>
                <a:cxnLst>
                  <a:cxn ang="0">
                    <a:pos x="T0" y="T1"/>
                  </a:cxn>
                  <a:cxn ang="0">
                    <a:pos x="T2" y="T3"/>
                  </a:cxn>
                  <a:cxn ang="0">
                    <a:pos x="T4" y="T5"/>
                  </a:cxn>
                  <a:cxn ang="0">
                    <a:pos x="T6" y="T7"/>
                  </a:cxn>
                </a:cxnLst>
                <a:rect l="0" t="0" r="r" b="b"/>
                <a:pathLst>
                  <a:path w="209" h="3347">
                    <a:moveTo>
                      <a:pt x="104" y="3258"/>
                    </a:moveTo>
                    <a:lnTo>
                      <a:pt x="84" y="3291"/>
                    </a:lnTo>
                    <a:lnTo>
                      <a:pt x="123" y="3291"/>
                    </a:lnTo>
                    <a:lnTo>
                      <a:pt x="104" y="3258"/>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
              <p:cNvSpPr>
                <a:spLocks/>
              </p:cNvSpPr>
              <p:nvPr/>
            </p:nvSpPr>
            <p:spPr bwMode="auto">
              <a:xfrm>
                <a:off x="4023" y="-327"/>
                <a:ext cx="209" cy="3347"/>
              </a:xfrm>
              <a:custGeom>
                <a:avLst/>
                <a:gdLst>
                  <a:gd name="T0" fmla="*/ 126 w 209"/>
                  <a:gd name="T1" fmla="*/ 3219 h 3347"/>
                  <a:gd name="T2" fmla="*/ 104 w 209"/>
                  <a:gd name="T3" fmla="*/ 3258 h 3347"/>
                  <a:gd name="T4" fmla="*/ 123 w 209"/>
                  <a:gd name="T5" fmla="*/ 3291 h 3347"/>
                  <a:gd name="T6" fmla="*/ 126 w 209"/>
                  <a:gd name="T7" fmla="*/ 3291 h 3347"/>
                  <a:gd name="T8" fmla="*/ 126 w 209"/>
                  <a:gd name="T9" fmla="*/ 3219 h 3347"/>
                </a:gdLst>
                <a:ahLst/>
                <a:cxnLst>
                  <a:cxn ang="0">
                    <a:pos x="T0" y="T1"/>
                  </a:cxn>
                  <a:cxn ang="0">
                    <a:pos x="T2" y="T3"/>
                  </a:cxn>
                  <a:cxn ang="0">
                    <a:pos x="T4" y="T5"/>
                  </a:cxn>
                  <a:cxn ang="0">
                    <a:pos x="T6" y="T7"/>
                  </a:cxn>
                  <a:cxn ang="0">
                    <a:pos x="T8" y="T9"/>
                  </a:cxn>
                </a:cxnLst>
                <a:rect l="0" t="0" r="r" b="b"/>
                <a:pathLst>
                  <a:path w="209" h="3347">
                    <a:moveTo>
                      <a:pt x="126" y="3219"/>
                    </a:moveTo>
                    <a:lnTo>
                      <a:pt x="104" y="3258"/>
                    </a:lnTo>
                    <a:lnTo>
                      <a:pt x="123" y="3291"/>
                    </a:lnTo>
                    <a:lnTo>
                      <a:pt x="126" y="3291"/>
                    </a:lnTo>
                    <a:lnTo>
                      <a:pt x="126" y="321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1"/>
              <p:cNvSpPr>
                <a:spLocks/>
              </p:cNvSpPr>
              <p:nvPr/>
            </p:nvSpPr>
            <p:spPr bwMode="auto">
              <a:xfrm>
                <a:off x="4023" y="-327"/>
                <a:ext cx="209" cy="3347"/>
              </a:xfrm>
              <a:custGeom>
                <a:avLst/>
                <a:gdLst>
                  <a:gd name="T0" fmla="*/ 91 w 209"/>
                  <a:gd name="T1" fmla="*/ 0 h 3347"/>
                  <a:gd name="T2" fmla="*/ 81 w 209"/>
                  <a:gd name="T3" fmla="*/ 3219 h 3347"/>
                  <a:gd name="T4" fmla="*/ 104 w 209"/>
                  <a:gd name="T5" fmla="*/ 3258 h 3347"/>
                  <a:gd name="T6" fmla="*/ 126 w 209"/>
                  <a:gd name="T7" fmla="*/ 3219 h 3347"/>
                  <a:gd name="T8" fmla="*/ 136 w 209"/>
                  <a:gd name="T9" fmla="*/ 0 h 3347"/>
                  <a:gd name="T10" fmla="*/ 91 w 209"/>
                  <a:gd name="T11" fmla="*/ 0 h 3347"/>
                </a:gdLst>
                <a:ahLst/>
                <a:cxnLst>
                  <a:cxn ang="0">
                    <a:pos x="T0" y="T1"/>
                  </a:cxn>
                  <a:cxn ang="0">
                    <a:pos x="T2" y="T3"/>
                  </a:cxn>
                  <a:cxn ang="0">
                    <a:pos x="T4" y="T5"/>
                  </a:cxn>
                  <a:cxn ang="0">
                    <a:pos x="T6" y="T7"/>
                  </a:cxn>
                  <a:cxn ang="0">
                    <a:pos x="T8" y="T9"/>
                  </a:cxn>
                  <a:cxn ang="0">
                    <a:pos x="T10" y="T11"/>
                  </a:cxn>
                </a:cxnLst>
                <a:rect l="0" t="0" r="r" b="b"/>
                <a:pathLst>
                  <a:path w="209" h="3347">
                    <a:moveTo>
                      <a:pt x="91" y="0"/>
                    </a:moveTo>
                    <a:lnTo>
                      <a:pt x="81" y="3219"/>
                    </a:lnTo>
                    <a:lnTo>
                      <a:pt x="104" y="3258"/>
                    </a:lnTo>
                    <a:lnTo>
                      <a:pt x="126" y="3219"/>
                    </a:lnTo>
                    <a:lnTo>
                      <a:pt x="136" y="0"/>
                    </a:lnTo>
                    <a:lnTo>
                      <a:pt x="91" y="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5" name="Group 43"/>
            <p:cNvGrpSpPr>
              <a:grpSpLocks/>
            </p:cNvGrpSpPr>
            <p:nvPr/>
          </p:nvGrpSpPr>
          <p:grpSpPr bwMode="auto">
            <a:xfrm>
              <a:off x="294" y="1295"/>
              <a:ext cx="209" cy="1725"/>
              <a:chOff x="294" y="1295"/>
              <a:chExt cx="209" cy="1725"/>
            </a:xfrm>
          </p:grpSpPr>
          <p:sp>
            <p:nvSpPr>
              <p:cNvPr id="53" name="Freeform 46"/>
              <p:cNvSpPr>
                <a:spLocks/>
              </p:cNvSpPr>
              <p:nvPr/>
            </p:nvSpPr>
            <p:spPr bwMode="auto">
              <a:xfrm>
                <a:off x="294" y="1295"/>
                <a:ext cx="209" cy="1725"/>
              </a:xfrm>
              <a:custGeom>
                <a:avLst/>
                <a:gdLst>
                  <a:gd name="T0" fmla="*/ 104 w 209"/>
                  <a:gd name="T1" fmla="*/ 1635 h 1725"/>
                  <a:gd name="T2" fmla="*/ 85 w 209"/>
                  <a:gd name="T3" fmla="*/ 1669 h 1725"/>
                  <a:gd name="T4" fmla="*/ 124 w 209"/>
                  <a:gd name="T5" fmla="*/ 1669 h 1725"/>
                  <a:gd name="T6" fmla="*/ 104 w 209"/>
                  <a:gd name="T7" fmla="*/ 1635 h 1725"/>
                </a:gdLst>
                <a:ahLst/>
                <a:cxnLst>
                  <a:cxn ang="0">
                    <a:pos x="T0" y="T1"/>
                  </a:cxn>
                  <a:cxn ang="0">
                    <a:pos x="T2" y="T3"/>
                  </a:cxn>
                  <a:cxn ang="0">
                    <a:pos x="T4" y="T5"/>
                  </a:cxn>
                  <a:cxn ang="0">
                    <a:pos x="T6" y="T7"/>
                  </a:cxn>
                </a:cxnLst>
                <a:rect l="0" t="0" r="r" b="b"/>
                <a:pathLst>
                  <a:path w="209" h="1725">
                    <a:moveTo>
                      <a:pt x="104" y="1635"/>
                    </a:moveTo>
                    <a:lnTo>
                      <a:pt x="85" y="1669"/>
                    </a:lnTo>
                    <a:lnTo>
                      <a:pt x="124" y="1669"/>
                    </a:lnTo>
                    <a:lnTo>
                      <a:pt x="104" y="1635"/>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45"/>
              <p:cNvSpPr>
                <a:spLocks/>
              </p:cNvSpPr>
              <p:nvPr/>
            </p:nvSpPr>
            <p:spPr bwMode="auto">
              <a:xfrm>
                <a:off x="294" y="1295"/>
                <a:ext cx="209" cy="1725"/>
              </a:xfrm>
              <a:custGeom>
                <a:avLst/>
                <a:gdLst>
                  <a:gd name="T0" fmla="*/ 127 w 209"/>
                  <a:gd name="T1" fmla="*/ 1597 h 1725"/>
                  <a:gd name="T2" fmla="*/ 104 w 209"/>
                  <a:gd name="T3" fmla="*/ 1635 h 1725"/>
                  <a:gd name="T4" fmla="*/ 124 w 209"/>
                  <a:gd name="T5" fmla="*/ 1669 h 1725"/>
                  <a:gd name="T6" fmla="*/ 85 w 209"/>
                  <a:gd name="T7" fmla="*/ 1669 h 1725"/>
                  <a:gd name="T8" fmla="*/ 127 w 209"/>
                  <a:gd name="T9" fmla="*/ 1669 h 1725"/>
                  <a:gd name="T10" fmla="*/ 127 w 209"/>
                  <a:gd name="T11" fmla="*/ 1597 h 1725"/>
                </a:gdLst>
                <a:ahLst/>
                <a:cxnLst>
                  <a:cxn ang="0">
                    <a:pos x="T0" y="T1"/>
                  </a:cxn>
                  <a:cxn ang="0">
                    <a:pos x="T2" y="T3"/>
                  </a:cxn>
                  <a:cxn ang="0">
                    <a:pos x="T4" y="T5"/>
                  </a:cxn>
                  <a:cxn ang="0">
                    <a:pos x="T6" y="T7"/>
                  </a:cxn>
                  <a:cxn ang="0">
                    <a:pos x="T8" y="T9"/>
                  </a:cxn>
                  <a:cxn ang="0">
                    <a:pos x="T10" y="T11"/>
                  </a:cxn>
                </a:cxnLst>
                <a:rect l="0" t="0" r="r" b="b"/>
                <a:pathLst>
                  <a:path w="209" h="1725">
                    <a:moveTo>
                      <a:pt x="127" y="1597"/>
                    </a:moveTo>
                    <a:lnTo>
                      <a:pt x="104" y="1635"/>
                    </a:lnTo>
                    <a:lnTo>
                      <a:pt x="124" y="1669"/>
                    </a:lnTo>
                    <a:lnTo>
                      <a:pt x="85" y="1669"/>
                    </a:lnTo>
                    <a:lnTo>
                      <a:pt x="127" y="1669"/>
                    </a:lnTo>
                    <a:lnTo>
                      <a:pt x="127" y="1597"/>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6" name="Group 36"/>
            <p:cNvGrpSpPr>
              <a:grpSpLocks/>
            </p:cNvGrpSpPr>
            <p:nvPr/>
          </p:nvGrpSpPr>
          <p:grpSpPr bwMode="auto">
            <a:xfrm>
              <a:off x="7952" y="-1897"/>
              <a:ext cx="209" cy="4917"/>
              <a:chOff x="7952" y="-1897"/>
              <a:chExt cx="209" cy="4917"/>
            </a:xfrm>
          </p:grpSpPr>
          <p:sp>
            <p:nvSpPr>
              <p:cNvPr id="44" name="Freeform 42"/>
              <p:cNvSpPr>
                <a:spLocks/>
              </p:cNvSpPr>
              <p:nvPr/>
            </p:nvSpPr>
            <p:spPr bwMode="auto">
              <a:xfrm>
                <a:off x="7952" y="-1897"/>
                <a:ext cx="209" cy="4917"/>
              </a:xfrm>
              <a:custGeom>
                <a:avLst/>
                <a:gdLst>
                  <a:gd name="T0" fmla="*/ 25 w 209"/>
                  <a:gd name="T1" fmla="*/ 4712 h 4917"/>
                  <a:gd name="T2" fmla="*/ 3 w 209"/>
                  <a:gd name="T3" fmla="*/ 4725 h 4917"/>
                  <a:gd name="T4" fmla="*/ 0 w 209"/>
                  <a:gd name="T5" fmla="*/ 4738 h 4917"/>
                  <a:gd name="T6" fmla="*/ 6 w 209"/>
                  <a:gd name="T7" fmla="*/ 4749 h 4917"/>
                  <a:gd name="T8" fmla="*/ 104 w 209"/>
                  <a:gd name="T9" fmla="*/ 4917 h 4917"/>
                  <a:gd name="T10" fmla="*/ 130 w 209"/>
                  <a:gd name="T11" fmla="*/ 4873 h 4917"/>
                  <a:gd name="T12" fmla="*/ 82 w 209"/>
                  <a:gd name="T13" fmla="*/ 4873 h 4917"/>
                  <a:gd name="T14" fmla="*/ 82 w 209"/>
                  <a:gd name="T15" fmla="*/ 4790 h 4917"/>
                  <a:gd name="T16" fmla="*/ 43 w 209"/>
                  <a:gd name="T17" fmla="*/ 4724 h 4917"/>
                  <a:gd name="T18" fmla="*/ 38 w 209"/>
                  <a:gd name="T19" fmla="*/ 4716 h 4917"/>
                  <a:gd name="T20" fmla="*/ 25 w 209"/>
                  <a:gd name="T21" fmla="*/ 4712 h 4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4917">
                    <a:moveTo>
                      <a:pt x="25" y="4712"/>
                    </a:moveTo>
                    <a:lnTo>
                      <a:pt x="3" y="4725"/>
                    </a:lnTo>
                    <a:lnTo>
                      <a:pt x="0" y="4738"/>
                    </a:lnTo>
                    <a:lnTo>
                      <a:pt x="6" y="4749"/>
                    </a:lnTo>
                    <a:lnTo>
                      <a:pt x="104" y="4917"/>
                    </a:lnTo>
                    <a:lnTo>
                      <a:pt x="130" y="4873"/>
                    </a:lnTo>
                    <a:lnTo>
                      <a:pt x="82" y="4873"/>
                    </a:lnTo>
                    <a:lnTo>
                      <a:pt x="82" y="4790"/>
                    </a:lnTo>
                    <a:lnTo>
                      <a:pt x="43" y="4724"/>
                    </a:lnTo>
                    <a:lnTo>
                      <a:pt x="38" y="4716"/>
                    </a:lnTo>
                    <a:lnTo>
                      <a:pt x="25" y="471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auto">
              <a:xfrm>
                <a:off x="7952" y="-1897"/>
                <a:ext cx="209" cy="4917"/>
              </a:xfrm>
              <a:custGeom>
                <a:avLst/>
                <a:gdLst>
                  <a:gd name="T0" fmla="*/ 82 w 209"/>
                  <a:gd name="T1" fmla="*/ 4790 h 4917"/>
                  <a:gd name="T2" fmla="*/ 82 w 209"/>
                  <a:gd name="T3" fmla="*/ 4873 h 4917"/>
                  <a:gd name="T4" fmla="*/ 127 w 209"/>
                  <a:gd name="T5" fmla="*/ 4873 h 4917"/>
                  <a:gd name="T6" fmla="*/ 127 w 209"/>
                  <a:gd name="T7" fmla="*/ 4861 h 4917"/>
                  <a:gd name="T8" fmla="*/ 85 w 209"/>
                  <a:gd name="T9" fmla="*/ 4861 h 4917"/>
                  <a:gd name="T10" fmla="*/ 104 w 209"/>
                  <a:gd name="T11" fmla="*/ 4828 h 4917"/>
                  <a:gd name="T12" fmla="*/ 82 w 209"/>
                  <a:gd name="T13" fmla="*/ 4790 h 4917"/>
                </a:gdLst>
                <a:ahLst/>
                <a:cxnLst>
                  <a:cxn ang="0">
                    <a:pos x="T0" y="T1"/>
                  </a:cxn>
                  <a:cxn ang="0">
                    <a:pos x="T2" y="T3"/>
                  </a:cxn>
                  <a:cxn ang="0">
                    <a:pos x="T4" y="T5"/>
                  </a:cxn>
                  <a:cxn ang="0">
                    <a:pos x="T6" y="T7"/>
                  </a:cxn>
                  <a:cxn ang="0">
                    <a:pos x="T8" y="T9"/>
                  </a:cxn>
                  <a:cxn ang="0">
                    <a:pos x="T10" y="T11"/>
                  </a:cxn>
                  <a:cxn ang="0">
                    <a:pos x="T12" y="T13"/>
                  </a:cxn>
                </a:cxnLst>
                <a:rect l="0" t="0" r="r" b="b"/>
                <a:pathLst>
                  <a:path w="209" h="4917">
                    <a:moveTo>
                      <a:pt x="82" y="4790"/>
                    </a:moveTo>
                    <a:lnTo>
                      <a:pt x="82" y="4873"/>
                    </a:lnTo>
                    <a:lnTo>
                      <a:pt x="127" y="4873"/>
                    </a:lnTo>
                    <a:lnTo>
                      <a:pt x="127" y="4861"/>
                    </a:lnTo>
                    <a:lnTo>
                      <a:pt x="85" y="4861"/>
                    </a:lnTo>
                    <a:lnTo>
                      <a:pt x="104" y="4828"/>
                    </a:lnTo>
                    <a:lnTo>
                      <a:pt x="82" y="479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40"/>
              <p:cNvSpPr>
                <a:spLocks/>
              </p:cNvSpPr>
              <p:nvPr/>
            </p:nvSpPr>
            <p:spPr bwMode="auto">
              <a:xfrm>
                <a:off x="7952" y="-1897"/>
                <a:ext cx="209" cy="4917"/>
              </a:xfrm>
              <a:custGeom>
                <a:avLst/>
                <a:gdLst>
                  <a:gd name="T0" fmla="*/ 183 w 209"/>
                  <a:gd name="T1" fmla="*/ 4712 h 4917"/>
                  <a:gd name="T2" fmla="*/ 170 w 209"/>
                  <a:gd name="T3" fmla="*/ 4715 h 4917"/>
                  <a:gd name="T4" fmla="*/ 163 w 209"/>
                  <a:gd name="T5" fmla="*/ 4726 h 4917"/>
                  <a:gd name="T6" fmla="*/ 127 w 209"/>
                  <a:gd name="T7" fmla="*/ 4789 h 4917"/>
                  <a:gd name="T8" fmla="*/ 127 w 209"/>
                  <a:gd name="T9" fmla="*/ 4873 h 4917"/>
                  <a:gd name="T10" fmla="*/ 82 w 209"/>
                  <a:gd name="T11" fmla="*/ 4873 h 4917"/>
                  <a:gd name="T12" fmla="*/ 130 w 209"/>
                  <a:gd name="T13" fmla="*/ 4873 h 4917"/>
                  <a:gd name="T14" fmla="*/ 202 w 209"/>
                  <a:gd name="T15" fmla="*/ 4749 h 4917"/>
                  <a:gd name="T16" fmla="*/ 208 w 209"/>
                  <a:gd name="T17" fmla="*/ 4738 h 4917"/>
                  <a:gd name="T18" fmla="*/ 205 w 209"/>
                  <a:gd name="T19" fmla="*/ 4724 h 4917"/>
                  <a:gd name="T20" fmla="*/ 194 w 209"/>
                  <a:gd name="T21" fmla="*/ 4718 h 4917"/>
                  <a:gd name="T22" fmla="*/ 183 w 209"/>
                  <a:gd name="T23" fmla="*/ 4712 h 4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9" h="4917">
                    <a:moveTo>
                      <a:pt x="183" y="4712"/>
                    </a:moveTo>
                    <a:lnTo>
                      <a:pt x="170" y="4715"/>
                    </a:lnTo>
                    <a:lnTo>
                      <a:pt x="163" y="4726"/>
                    </a:lnTo>
                    <a:lnTo>
                      <a:pt x="127" y="4789"/>
                    </a:lnTo>
                    <a:lnTo>
                      <a:pt x="127" y="4873"/>
                    </a:lnTo>
                    <a:lnTo>
                      <a:pt x="82" y="4873"/>
                    </a:lnTo>
                    <a:lnTo>
                      <a:pt x="130" y="4873"/>
                    </a:lnTo>
                    <a:lnTo>
                      <a:pt x="202" y="4749"/>
                    </a:lnTo>
                    <a:lnTo>
                      <a:pt x="208" y="4738"/>
                    </a:lnTo>
                    <a:lnTo>
                      <a:pt x="205" y="4724"/>
                    </a:lnTo>
                    <a:lnTo>
                      <a:pt x="194" y="4718"/>
                    </a:lnTo>
                    <a:lnTo>
                      <a:pt x="183" y="471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9"/>
              <p:cNvSpPr>
                <a:spLocks/>
              </p:cNvSpPr>
              <p:nvPr/>
            </p:nvSpPr>
            <p:spPr bwMode="auto">
              <a:xfrm>
                <a:off x="7952" y="-1897"/>
                <a:ext cx="209" cy="4917"/>
              </a:xfrm>
              <a:custGeom>
                <a:avLst/>
                <a:gdLst>
                  <a:gd name="T0" fmla="*/ 104 w 209"/>
                  <a:gd name="T1" fmla="*/ 4828 h 4917"/>
                  <a:gd name="T2" fmla="*/ 85 w 209"/>
                  <a:gd name="T3" fmla="*/ 4861 h 4917"/>
                  <a:gd name="T4" fmla="*/ 123 w 209"/>
                  <a:gd name="T5" fmla="*/ 4861 h 4917"/>
                  <a:gd name="T6" fmla="*/ 104 w 209"/>
                  <a:gd name="T7" fmla="*/ 4828 h 4917"/>
                </a:gdLst>
                <a:ahLst/>
                <a:cxnLst>
                  <a:cxn ang="0">
                    <a:pos x="T0" y="T1"/>
                  </a:cxn>
                  <a:cxn ang="0">
                    <a:pos x="T2" y="T3"/>
                  </a:cxn>
                  <a:cxn ang="0">
                    <a:pos x="T4" y="T5"/>
                  </a:cxn>
                  <a:cxn ang="0">
                    <a:pos x="T6" y="T7"/>
                  </a:cxn>
                </a:cxnLst>
                <a:rect l="0" t="0" r="r" b="b"/>
                <a:pathLst>
                  <a:path w="209" h="4917">
                    <a:moveTo>
                      <a:pt x="104" y="4828"/>
                    </a:moveTo>
                    <a:lnTo>
                      <a:pt x="85" y="4861"/>
                    </a:lnTo>
                    <a:lnTo>
                      <a:pt x="123" y="4861"/>
                    </a:lnTo>
                    <a:lnTo>
                      <a:pt x="104" y="4828"/>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8"/>
              <p:cNvSpPr>
                <a:spLocks/>
              </p:cNvSpPr>
              <p:nvPr/>
            </p:nvSpPr>
            <p:spPr bwMode="auto">
              <a:xfrm>
                <a:off x="7952" y="-1897"/>
                <a:ext cx="209" cy="4917"/>
              </a:xfrm>
              <a:custGeom>
                <a:avLst/>
                <a:gdLst>
                  <a:gd name="T0" fmla="*/ 127 w 209"/>
                  <a:gd name="T1" fmla="*/ 4789 h 4917"/>
                  <a:gd name="T2" fmla="*/ 104 w 209"/>
                  <a:gd name="T3" fmla="*/ 4828 h 4917"/>
                  <a:gd name="T4" fmla="*/ 123 w 209"/>
                  <a:gd name="T5" fmla="*/ 4861 h 4917"/>
                  <a:gd name="T6" fmla="*/ 85 w 209"/>
                  <a:gd name="T7" fmla="*/ 4861 h 4917"/>
                  <a:gd name="T8" fmla="*/ 127 w 209"/>
                  <a:gd name="T9" fmla="*/ 4861 h 4917"/>
                  <a:gd name="T10" fmla="*/ 127 w 209"/>
                  <a:gd name="T11" fmla="*/ 4789 h 4917"/>
                </a:gdLst>
                <a:ahLst/>
                <a:cxnLst>
                  <a:cxn ang="0">
                    <a:pos x="T0" y="T1"/>
                  </a:cxn>
                  <a:cxn ang="0">
                    <a:pos x="T2" y="T3"/>
                  </a:cxn>
                  <a:cxn ang="0">
                    <a:pos x="T4" y="T5"/>
                  </a:cxn>
                  <a:cxn ang="0">
                    <a:pos x="T6" y="T7"/>
                  </a:cxn>
                  <a:cxn ang="0">
                    <a:pos x="T8" y="T9"/>
                  </a:cxn>
                  <a:cxn ang="0">
                    <a:pos x="T10" y="T11"/>
                  </a:cxn>
                </a:cxnLst>
                <a:rect l="0" t="0" r="r" b="b"/>
                <a:pathLst>
                  <a:path w="209" h="4917">
                    <a:moveTo>
                      <a:pt x="127" y="4789"/>
                    </a:moveTo>
                    <a:lnTo>
                      <a:pt x="104" y="4828"/>
                    </a:lnTo>
                    <a:lnTo>
                      <a:pt x="123" y="4861"/>
                    </a:lnTo>
                    <a:lnTo>
                      <a:pt x="85" y="4861"/>
                    </a:lnTo>
                    <a:lnTo>
                      <a:pt x="127" y="4861"/>
                    </a:lnTo>
                    <a:lnTo>
                      <a:pt x="127" y="478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37"/>
              <p:cNvSpPr>
                <a:spLocks/>
              </p:cNvSpPr>
              <p:nvPr/>
            </p:nvSpPr>
            <p:spPr bwMode="auto">
              <a:xfrm>
                <a:off x="7952" y="-1897"/>
                <a:ext cx="209" cy="4917"/>
              </a:xfrm>
              <a:custGeom>
                <a:avLst/>
                <a:gdLst>
                  <a:gd name="T0" fmla="*/ 119 w 209"/>
                  <a:gd name="T1" fmla="*/ 0 h 4917"/>
                  <a:gd name="T2" fmla="*/ 74 w 209"/>
                  <a:gd name="T3" fmla="*/ 0 h 4917"/>
                  <a:gd name="T4" fmla="*/ 82 w 209"/>
                  <a:gd name="T5" fmla="*/ 4790 h 4917"/>
                  <a:gd name="T6" fmla="*/ 104 w 209"/>
                  <a:gd name="T7" fmla="*/ 4828 h 4917"/>
                  <a:gd name="T8" fmla="*/ 126 w 209"/>
                  <a:gd name="T9" fmla="*/ 4790 h 4917"/>
                  <a:gd name="T10" fmla="*/ 126 w 209"/>
                  <a:gd name="T11" fmla="*/ 4712 h 4917"/>
                  <a:gd name="T12" fmla="*/ 119 w 209"/>
                  <a:gd name="T13" fmla="*/ 0 h 4917"/>
                </a:gdLst>
                <a:ahLst/>
                <a:cxnLst>
                  <a:cxn ang="0">
                    <a:pos x="T0" y="T1"/>
                  </a:cxn>
                  <a:cxn ang="0">
                    <a:pos x="T2" y="T3"/>
                  </a:cxn>
                  <a:cxn ang="0">
                    <a:pos x="T4" y="T5"/>
                  </a:cxn>
                  <a:cxn ang="0">
                    <a:pos x="T6" y="T7"/>
                  </a:cxn>
                  <a:cxn ang="0">
                    <a:pos x="T8" y="T9"/>
                  </a:cxn>
                  <a:cxn ang="0">
                    <a:pos x="T10" y="T11"/>
                  </a:cxn>
                  <a:cxn ang="0">
                    <a:pos x="T12" y="T13"/>
                  </a:cxn>
                </a:cxnLst>
                <a:rect l="0" t="0" r="r" b="b"/>
                <a:pathLst>
                  <a:path w="209" h="4917">
                    <a:moveTo>
                      <a:pt x="119" y="0"/>
                    </a:moveTo>
                    <a:lnTo>
                      <a:pt x="74" y="0"/>
                    </a:lnTo>
                    <a:lnTo>
                      <a:pt x="82" y="4790"/>
                    </a:lnTo>
                    <a:lnTo>
                      <a:pt x="104" y="4828"/>
                    </a:lnTo>
                    <a:lnTo>
                      <a:pt x="126" y="4790"/>
                    </a:lnTo>
                    <a:lnTo>
                      <a:pt x="126" y="4712"/>
                    </a:lnTo>
                    <a:lnTo>
                      <a:pt x="119" y="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 name="Group 29"/>
            <p:cNvGrpSpPr>
              <a:grpSpLocks/>
            </p:cNvGrpSpPr>
            <p:nvPr/>
          </p:nvGrpSpPr>
          <p:grpSpPr bwMode="auto">
            <a:xfrm>
              <a:off x="14808" y="-3557"/>
              <a:ext cx="209" cy="6577"/>
              <a:chOff x="14808" y="-3557"/>
              <a:chExt cx="209" cy="6577"/>
            </a:xfrm>
          </p:grpSpPr>
          <p:sp>
            <p:nvSpPr>
              <p:cNvPr id="38" name="Freeform 35"/>
              <p:cNvSpPr>
                <a:spLocks/>
              </p:cNvSpPr>
              <p:nvPr/>
            </p:nvSpPr>
            <p:spPr bwMode="auto">
              <a:xfrm>
                <a:off x="14808" y="-3557"/>
                <a:ext cx="209" cy="6577"/>
              </a:xfrm>
              <a:custGeom>
                <a:avLst/>
                <a:gdLst>
                  <a:gd name="T0" fmla="*/ 104 w 209"/>
                  <a:gd name="T1" fmla="*/ 89 h 6577"/>
                  <a:gd name="T2" fmla="*/ 82 w 209"/>
                  <a:gd name="T3" fmla="*/ 127 h 6577"/>
                  <a:gd name="T4" fmla="*/ 82 w 209"/>
                  <a:gd name="T5" fmla="*/ 6577 h 6577"/>
                  <a:gd name="T6" fmla="*/ 127 w 209"/>
                  <a:gd name="T7" fmla="*/ 6577 h 6577"/>
                  <a:gd name="T8" fmla="*/ 127 w 209"/>
                  <a:gd name="T9" fmla="*/ 127 h 6577"/>
                  <a:gd name="T10" fmla="*/ 104 w 209"/>
                  <a:gd name="T11" fmla="*/ 89 h 6577"/>
                </a:gdLst>
                <a:ahLst/>
                <a:cxnLst>
                  <a:cxn ang="0">
                    <a:pos x="T0" y="T1"/>
                  </a:cxn>
                  <a:cxn ang="0">
                    <a:pos x="T2" y="T3"/>
                  </a:cxn>
                  <a:cxn ang="0">
                    <a:pos x="T4" y="T5"/>
                  </a:cxn>
                  <a:cxn ang="0">
                    <a:pos x="T6" y="T7"/>
                  </a:cxn>
                  <a:cxn ang="0">
                    <a:pos x="T8" y="T9"/>
                  </a:cxn>
                  <a:cxn ang="0">
                    <a:pos x="T10" y="T11"/>
                  </a:cxn>
                </a:cxnLst>
                <a:rect l="0" t="0" r="r" b="b"/>
                <a:pathLst>
                  <a:path w="209" h="6577">
                    <a:moveTo>
                      <a:pt x="104" y="89"/>
                    </a:moveTo>
                    <a:lnTo>
                      <a:pt x="82" y="127"/>
                    </a:lnTo>
                    <a:lnTo>
                      <a:pt x="82" y="6577"/>
                    </a:lnTo>
                    <a:lnTo>
                      <a:pt x="127" y="6577"/>
                    </a:lnTo>
                    <a:lnTo>
                      <a:pt x="127" y="127"/>
                    </a:lnTo>
                    <a:lnTo>
                      <a:pt x="104" y="89"/>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34"/>
              <p:cNvSpPr>
                <a:spLocks/>
              </p:cNvSpPr>
              <p:nvPr/>
            </p:nvSpPr>
            <p:spPr bwMode="auto">
              <a:xfrm>
                <a:off x="14808" y="-3557"/>
                <a:ext cx="209" cy="6577"/>
              </a:xfrm>
              <a:custGeom>
                <a:avLst/>
                <a:gdLst>
                  <a:gd name="T0" fmla="*/ 104 w 209"/>
                  <a:gd name="T1" fmla="*/ 0 h 6577"/>
                  <a:gd name="T2" fmla="*/ 6 w 209"/>
                  <a:gd name="T3" fmla="*/ 168 h 6577"/>
                  <a:gd name="T4" fmla="*/ 0 w 209"/>
                  <a:gd name="T5" fmla="*/ 178 h 6577"/>
                  <a:gd name="T6" fmla="*/ 3 w 209"/>
                  <a:gd name="T7" fmla="*/ 192 h 6577"/>
                  <a:gd name="T8" fmla="*/ 14 w 209"/>
                  <a:gd name="T9" fmla="*/ 198 h 6577"/>
                  <a:gd name="T10" fmla="*/ 25 w 209"/>
                  <a:gd name="T11" fmla="*/ 205 h 6577"/>
                  <a:gd name="T12" fmla="*/ 39 w 209"/>
                  <a:gd name="T13" fmla="*/ 201 h 6577"/>
                  <a:gd name="T14" fmla="*/ 45 w 209"/>
                  <a:gd name="T15" fmla="*/ 191 h 6577"/>
                  <a:gd name="T16" fmla="*/ 82 w 209"/>
                  <a:gd name="T17" fmla="*/ 127 h 6577"/>
                  <a:gd name="T18" fmla="*/ 82 w 209"/>
                  <a:gd name="T19" fmla="*/ 44 h 6577"/>
                  <a:gd name="T20" fmla="*/ 130 w 209"/>
                  <a:gd name="T21" fmla="*/ 44 h 6577"/>
                  <a:gd name="T22" fmla="*/ 104 w 209"/>
                  <a:gd name="T23" fmla="*/ 0 h 6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9" h="6577">
                    <a:moveTo>
                      <a:pt x="104" y="0"/>
                    </a:moveTo>
                    <a:lnTo>
                      <a:pt x="6" y="168"/>
                    </a:lnTo>
                    <a:lnTo>
                      <a:pt x="0" y="178"/>
                    </a:lnTo>
                    <a:lnTo>
                      <a:pt x="3" y="192"/>
                    </a:lnTo>
                    <a:lnTo>
                      <a:pt x="14" y="198"/>
                    </a:lnTo>
                    <a:lnTo>
                      <a:pt x="25" y="205"/>
                    </a:lnTo>
                    <a:lnTo>
                      <a:pt x="39" y="201"/>
                    </a:lnTo>
                    <a:lnTo>
                      <a:pt x="45" y="191"/>
                    </a:lnTo>
                    <a:lnTo>
                      <a:pt x="82" y="127"/>
                    </a:lnTo>
                    <a:lnTo>
                      <a:pt x="82" y="44"/>
                    </a:lnTo>
                    <a:lnTo>
                      <a:pt x="130" y="44"/>
                    </a:lnTo>
                    <a:lnTo>
                      <a:pt x="104" y="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33"/>
              <p:cNvSpPr>
                <a:spLocks/>
              </p:cNvSpPr>
              <p:nvPr/>
            </p:nvSpPr>
            <p:spPr bwMode="auto">
              <a:xfrm>
                <a:off x="14808" y="-3557"/>
                <a:ext cx="209" cy="6577"/>
              </a:xfrm>
              <a:custGeom>
                <a:avLst/>
                <a:gdLst>
                  <a:gd name="T0" fmla="*/ 130 w 209"/>
                  <a:gd name="T1" fmla="*/ 44 h 6577"/>
                  <a:gd name="T2" fmla="*/ 127 w 209"/>
                  <a:gd name="T3" fmla="*/ 44 h 6577"/>
                  <a:gd name="T4" fmla="*/ 127 w 209"/>
                  <a:gd name="T5" fmla="*/ 127 h 6577"/>
                  <a:gd name="T6" fmla="*/ 163 w 209"/>
                  <a:gd name="T7" fmla="*/ 191 h 6577"/>
                  <a:gd name="T8" fmla="*/ 170 w 209"/>
                  <a:gd name="T9" fmla="*/ 201 h 6577"/>
                  <a:gd name="T10" fmla="*/ 183 w 209"/>
                  <a:gd name="T11" fmla="*/ 205 h 6577"/>
                  <a:gd name="T12" fmla="*/ 194 w 209"/>
                  <a:gd name="T13" fmla="*/ 198 h 6577"/>
                  <a:gd name="T14" fmla="*/ 205 w 209"/>
                  <a:gd name="T15" fmla="*/ 192 h 6577"/>
                  <a:gd name="T16" fmla="*/ 209 w 209"/>
                  <a:gd name="T17" fmla="*/ 178 h 6577"/>
                  <a:gd name="T18" fmla="*/ 202 w 209"/>
                  <a:gd name="T19" fmla="*/ 168 h 6577"/>
                  <a:gd name="T20" fmla="*/ 130 w 209"/>
                  <a:gd name="T21" fmla="*/ 44 h 6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6577">
                    <a:moveTo>
                      <a:pt x="130" y="44"/>
                    </a:moveTo>
                    <a:lnTo>
                      <a:pt x="127" y="44"/>
                    </a:lnTo>
                    <a:lnTo>
                      <a:pt x="127" y="127"/>
                    </a:lnTo>
                    <a:lnTo>
                      <a:pt x="163" y="191"/>
                    </a:lnTo>
                    <a:lnTo>
                      <a:pt x="170" y="201"/>
                    </a:lnTo>
                    <a:lnTo>
                      <a:pt x="183" y="205"/>
                    </a:lnTo>
                    <a:lnTo>
                      <a:pt x="194" y="198"/>
                    </a:lnTo>
                    <a:lnTo>
                      <a:pt x="205" y="192"/>
                    </a:lnTo>
                    <a:lnTo>
                      <a:pt x="209" y="178"/>
                    </a:lnTo>
                    <a:lnTo>
                      <a:pt x="202" y="168"/>
                    </a:lnTo>
                    <a:lnTo>
                      <a:pt x="130" y="4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32"/>
              <p:cNvSpPr>
                <a:spLocks/>
              </p:cNvSpPr>
              <p:nvPr/>
            </p:nvSpPr>
            <p:spPr bwMode="auto">
              <a:xfrm>
                <a:off x="14808" y="-3557"/>
                <a:ext cx="209" cy="6577"/>
              </a:xfrm>
              <a:custGeom>
                <a:avLst/>
                <a:gdLst>
                  <a:gd name="T0" fmla="*/ 127 w 209"/>
                  <a:gd name="T1" fmla="*/ 44 h 6577"/>
                  <a:gd name="T2" fmla="*/ 82 w 209"/>
                  <a:gd name="T3" fmla="*/ 44 h 6577"/>
                  <a:gd name="T4" fmla="*/ 82 w 209"/>
                  <a:gd name="T5" fmla="*/ 127 h 6577"/>
                  <a:gd name="T6" fmla="*/ 104 w 209"/>
                  <a:gd name="T7" fmla="*/ 89 h 6577"/>
                  <a:gd name="T8" fmla="*/ 85 w 209"/>
                  <a:gd name="T9" fmla="*/ 56 h 6577"/>
                  <a:gd name="T10" fmla="*/ 127 w 209"/>
                  <a:gd name="T11" fmla="*/ 56 h 6577"/>
                  <a:gd name="T12" fmla="*/ 127 w 209"/>
                  <a:gd name="T13" fmla="*/ 44 h 6577"/>
                </a:gdLst>
                <a:ahLst/>
                <a:cxnLst>
                  <a:cxn ang="0">
                    <a:pos x="T0" y="T1"/>
                  </a:cxn>
                  <a:cxn ang="0">
                    <a:pos x="T2" y="T3"/>
                  </a:cxn>
                  <a:cxn ang="0">
                    <a:pos x="T4" y="T5"/>
                  </a:cxn>
                  <a:cxn ang="0">
                    <a:pos x="T6" y="T7"/>
                  </a:cxn>
                  <a:cxn ang="0">
                    <a:pos x="T8" y="T9"/>
                  </a:cxn>
                  <a:cxn ang="0">
                    <a:pos x="T10" y="T11"/>
                  </a:cxn>
                  <a:cxn ang="0">
                    <a:pos x="T12" y="T13"/>
                  </a:cxn>
                </a:cxnLst>
                <a:rect l="0" t="0" r="r" b="b"/>
                <a:pathLst>
                  <a:path w="209" h="6577">
                    <a:moveTo>
                      <a:pt x="127" y="44"/>
                    </a:moveTo>
                    <a:lnTo>
                      <a:pt x="82" y="44"/>
                    </a:lnTo>
                    <a:lnTo>
                      <a:pt x="82" y="127"/>
                    </a:lnTo>
                    <a:lnTo>
                      <a:pt x="104" y="89"/>
                    </a:lnTo>
                    <a:lnTo>
                      <a:pt x="85" y="56"/>
                    </a:lnTo>
                    <a:lnTo>
                      <a:pt x="127" y="56"/>
                    </a:lnTo>
                    <a:lnTo>
                      <a:pt x="127" y="4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31"/>
              <p:cNvSpPr>
                <a:spLocks/>
              </p:cNvSpPr>
              <p:nvPr/>
            </p:nvSpPr>
            <p:spPr bwMode="auto">
              <a:xfrm>
                <a:off x="14808" y="-3557"/>
                <a:ext cx="209" cy="6577"/>
              </a:xfrm>
              <a:custGeom>
                <a:avLst/>
                <a:gdLst>
                  <a:gd name="T0" fmla="*/ 127 w 209"/>
                  <a:gd name="T1" fmla="*/ 56 h 6577"/>
                  <a:gd name="T2" fmla="*/ 124 w 209"/>
                  <a:gd name="T3" fmla="*/ 56 h 6577"/>
                  <a:gd name="T4" fmla="*/ 104 w 209"/>
                  <a:gd name="T5" fmla="*/ 89 h 6577"/>
                  <a:gd name="T6" fmla="*/ 127 w 209"/>
                  <a:gd name="T7" fmla="*/ 127 h 6577"/>
                  <a:gd name="T8" fmla="*/ 127 w 209"/>
                  <a:gd name="T9" fmla="*/ 56 h 6577"/>
                </a:gdLst>
                <a:ahLst/>
                <a:cxnLst>
                  <a:cxn ang="0">
                    <a:pos x="T0" y="T1"/>
                  </a:cxn>
                  <a:cxn ang="0">
                    <a:pos x="T2" y="T3"/>
                  </a:cxn>
                  <a:cxn ang="0">
                    <a:pos x="T4" y="T5"/>
                  </a:cxn>
                  <a:cxn ang="0">
                    <a:pos x="T6" y="T7"/>
                  </a:cxn>
                  <a:cxn ang="0">
                    <a:pos x="T8" y="T9"/>
                  </a:cxn>
                </a:cxnLst>
                <a:rect l="0" t="0" r="r" b="b"/>
                <a:pathLst>
                  <a:path w="209" h="6577">
                    <a:moveTo>
                      <a:pt x="127" y="56"/>
                    </a:moveTo>
                    <a:lnTo>
                      <a:pt x="124" y="56"/>
                    </a:lnTo>
                    <a:lnTo>
                      <a:pt x="104" y="89"/>
                    </a:lnTo>
                    <a:lnTo>
                      <a:pt x="127" y="127"/>
                    </a:lnTo>
                    <a:lnTo>
                      <a:pt x="127" y="56"/>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30"/>
              <p:cNvSpPr>
                <a:spLocks/>
              </p:cNvSpPr>
              <p:nvPr/>
            </p:nvSpPr>
            <p:spPr bwMode="auto">
              <a:xfrm>
                <a:off x="14808" y="-3557"/>
                <a:ext cx="209" cy="6577"/>
              </a:xfrm>
              <a:custGeom>
                <a:avLst/>
                <a:gdLst>
                  <a:gd name="T0" fmla="*/ 124 w 209"/>
                  <a:gd name="T1" fmla="*/ 56 h 6577"/>
                  <a:gd name="T2" fmla="*/ 85 w 209"/>
                  <a:gd name="T3" fmla="*/ 56 h 6577"/>
                  <a:gd name="T4" fmla="*/ 104 w 209"/>
                  <a:gd name="T5" fmla="*/ 89 h 6577"/>
                  <a:gd name="T6" fmla="*/ 124 w 209"/>
                  <a:gd name="T7" fmla="*/ 56 h 6577"/>
                </a:gdLst>
                <a:ahLst/>
                <a:cxnLst>
                  <a:cxn ang="0">
                    <a:pos x="T0" y="T1"/>
                  </a:cxn>
                  <a:cxn ang="0">
                    <a:pos x="T2" y="T3"/>
                  </a:cxn>
                  <a:cxn ang="0">
                    <a:pos x="T4" y="T5"/>
                  </a:cxn>
                  <a:cxn ang="0">
                    <a:pos x="T6" y="T7"/>
                  </a:cxn>
                </a:cxnLst>
                <a:rect l="0" t="0" r="r" b="b"/>
                <a:pathLst>
                  <a:path w="209" h="6577">
                    <a:moveTo>
                      <a:pt x="124" y="56"/>
                    </a:moveTo>
                    <a:lnTo>
                      <a:pt x="85" y="56"/>
                    </a:lnTo>
                    <a:lnTo>
                      <a:pt x="104" y="89"/>
                    </a:lnTo>
                    <a:lnTo>
                      <a:pt x="124" y="56"/>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 name="Group 22"/>
            <p:cNvGrpSpPr>
              <a:grpSpLocks/>
            </p:cNvGrpSpPr>
            <p:nvPr/>
          </p:nvGrpSpPr>
          <p:grpSpPr bwMode="auto">
            <a:xfrm>
              <a:off x="10843" y="-472"/>
              <a:ext cx="209" cy="3492"/>
              <a:chOff x="10843" y="-472"/>
              <a:chExt cx="209" cy="3492"/>
            </a:xfrm>
          </p:grpSpPr>
          <p:sp>
            <p:nvSpPr>
              <p:cNvPr id="33" name="Freeform 27"/>
              <p:cNvSpPr>
                <a:spLocks/>
              </p:cNvSpPr>
              <p:nvPr/>
            </p:nvSpPr>
            <p:spPr bwMode="auto">
              <a:xfrm>
                <a:off x="10843" y="-472"/>
                <a:ext cx="209" cy="3492"/>
              </a:xfrm>
              <a:custGeom>
                <a:avLst/>
                <a:gdLst>
                  <a:gd name="T0" fmla="*/ 82 w 209"/>
                  <a:gd name="T1" fmla="*/ 3364 h 3492"/>
                  <a:gd name="T2" fmla="*/ 82 w 209"/>
                  <a:gd name="T3" fmla="*/ 3448 h 3492"/>
                  <a:gd name="T4" fmla="*/ 127 w 209"/>
                  <a:gd name="T5" fmla="*/ 3448 h 3492"/>
                  <a:gd name="T6" fmla="*/ 127 w 209"/>
                  <a:gd name="T7" fmla="*/ 3436 h 3492"/>
                  <a:gd name="T8" fmla="*/ 85 w 209"/>
                  <a:gd name="T9" fmla="*/ 3436 h 3492"/>
                  <a:gd name="T10" fmla="*/ 104 w 209"/>
                  <a:gd name="T11" fmla="*/ 3403 h 3492"/>
                  <a:gd name="T12" fmla="*/ 82 w 209"/>
                  <a:gd name="T13" fmla="*/ 3364 h 3492"/>
                </a:gdLst>
                <a:ahLst/>
                <a:cxnLst>
                  <a:cxn ang="0">
                    <a:pos x="T0" y="T1"/>
                  </a:cxn>
                  <a:cxn ang="0">
                    <a:pos x="T2" y="T3"/>
                  </a:cxn>
                  <a:cxn ang="0">
                    <a:pos x="T4" y="T5"/>
                  </a:cxn>
                  <a:cxn ang="0">
                    <a:pos x="T6" y="T7"/>
                  </a:cxn>
                  <a:cxn ang="0">
                    <a:pos x="T8" y="T9"/>
                  </a:cxn>
                  <a:cxn ang="0">
                    <a:pos x="T10" y="T11"/>
                  </a:cxn>
                  <a:cxn ang="0">
                    <a:pos x="T12" y="T13"/>
                  </a:cxn>
                </a:cxnLst>
                <a:rect l="0" t="0" r="r" b="b"/>
                <a:pathLst>
                  <a:path w="209" h="3492">
                    <a:moveTo>
                      <a:pt x="82" y="3364"/>
                    </a:moveTo>
                    <a:lnTo>
                      <a:pt x="82" y="3448"/>
                    </a:lnTo>
                    <a:lnTo>
                      <a:pt x="127" y="3448"/>
                    </a:lnTo>
                    <a:lnTo>
                      <a:pt x="127" y="3436"/>
                    </a:lnTo>
                    <a:lnTo>
                      <a:pt x="85" y="3436"/>
                    </a:lnTo>
                    <a:lnTo>
                      <a:pt x="104" y="3403"/>
                    </a:lnTo>
                    <a:lnTo>
                      <a:pt x="82" y="3364"/>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
              <p:cNvSpPr>
                <a:spLocks/>
              </p:cNvSpPr>
              <p:nvPr/>
            </p:nvSpPr>
            <p:spPr bwMode="auto">
              <a:xfrm>
                <a:off x="10843" y="-472"/>
                <a:ext cx="209" cy="3492"/>
              </a:xfrm>
              <a:custGeom>
                <a:avLst/>
                <a:gdLst>
                  <a:gd name="T0" fmla="*/ 104 w 209"/>
                  <a:gd name="T1" fmla="*/ 3403 h 3492"/>
                  <a:gd name="T2" fmla="*/ 85 w 209"/>
                  <a:gd name="T3" fmla="*/ 3436 h 3492"/>
                  <a:gd name="T4" fmla="*/ 124 w 209"/>
                  <a:gd name="T5" fmla="*/ 3436 h 3492"/>
                  <a:gd name="T6" fmla="*/ 104 w 209"/>
                  <a:gd name="T7" fmla="*/ 3403 h 3492"/>
                </a:gdLst>
                <a:ahLst/>
                <a:cxnLst>
                  <a:cxn ang="0">
                    <a:pos x="T0" y="T1"/>
                  </a:cxn>
                  <a:cxn ang="0">
                    <a:pos x="T2" y="T3"/>
                  </a:cxn>
                  <a:cxn ang="0">
                    <a:pos x="T4" y="T5"/>
                  </a:cxn>
                  <a:cxn ang="0">
                    <a:pos x="T6" y="T7"/>
                  </a:cxn>
                </a:cxnLst>
                <a:rect l="0" t="0" r="r" b="b"/>
                <a:pathLst>
                  <a:path w="209" h="3492">
                    <a:moveTo>
                      <a:pt x="104" y="3403"/>
                    </a:moveTo>
                    <a:lnTo>
                      <a:pt x="85" y="3436"/>
                    </a:lnTo>
                    <a:lnTo>
                      <a:pt x="124" y="3436"/>
                    </a:lnTo>
                    <a:lnTo>
                      <a:pt x="104" y="3403"/>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4"/>
              <p:cNvSpPr>
                <a:spLocks/>
              </p:cNvSpPr>
              <p:nvPr/>
            </p:nvSpPr>
            <p:spPr bwMode="auto">
              <a:xfrm>
                <a:off x="10843" y="-472"/>
                <a:ext cx="209" cy="3492"/>
              </a:xfrm>
              <a:custGeom>
                <a:avLst/>
                <a:gdLst>
                  <a:gd name="T0" fmla="*/ 127 w 209"/>
                  <a:gd name="T1" fmla="*/ 3364 h 3492"/>
                  <a:gd name="T2" fmla="*/ 104 w 209"/>
                  <a:gd name="T3" fmla="*/ 3403 h 3492"/>
                  <a:gd name="T4" fmla="*/ 124 w 209"/>
                  <a:gd name="T5" fmla="*/ 3436 h 3492"/>
                  <a:gd name="T6" fmla="*/ 127 w 209"/>
                  <a:gd name="T7" fmla="*/ 3436 h 3492"/>
                  <a:gd name="T8" fmla="*/ 127 w 209"/>
                  <a:gd name="T9" fmla="*/ 3364 h 3492"/>
                </a:gdLst>
                <a:ahLst/>
                <a:cxnLst>
                  <a:cxn ang="0">
                    <a:pos x="T0" y="T1"/>
                  </a:cxn>
                  <a:cxn ang="0">
                    <a:pos x="T2" y="T3"/>
                  </a:cxn>
                  <a:cxn ang="0">
                    <a:pos x="T4" y="T5"/>
                  </a:cxn>
                  <a:cxn ang="0">
                    <a:pos x="T6" y="T7"/>
                  </a:cxn>
                  <a:cxn ang="0">
                    <a:pos x="T8" y="T9"/>
                  </a:cxn>
                </a:cxnLst>
                <a:rect l="0" t="0" r="r" b="b"/>
                <a:pathLst>
                  <a:path w="209" h="3492">
                    <a:moveTo>
                      <a:pt x="127" y="3364"/>
                    </a:moveTo>
                    <a:lnTo>
                      <a:pt x="104" y="3403"/>
                    </a:lnTo>
                    <a:lnTo>
                      <a:pt x="124" y="3436"/>
                    </a:lnTo>
                    <a:lnTo>
                      <a:pt x="127" y="3436"/>
                    </a:lnTo>
                    <a:lnTo>
                      <a:pt x="127" y="3364"/>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0" name="Freeform 20"/>
            <p:cNvSpPr>
              <a:spLocks/>
            </p:cNvSpPr>
            <p:nvPr/>
          </p:nvSpPr>
          <p:spPr bwMode="auto">
            <a:xfrm>
              <a:off x="3365" y="-382"/>
              <a:ext cx="20" cy="524"/>
            </a:xfrm>
            <a:custGeom>
              <a:avLst/>
              <a:gdLst>
                <a:gd name="T0" fmla="*/ 0 w 20"/>
                <a:gd name="T1" fmla="*/ 0 h 524"/>
                <a:gd name="T2" fmla="*/ 0 w 20"/>
                <a:gd name="T3" fmla="*/ 525 h 524"/>
              </a:gdLst>
              <a:ahLst/>
              <a:cxnLst>
                <a:cxn ang="0">
                  <a:pos x="T0" y="T1"/>
                </a:cxn>
                <a:cxn ang="0">
                  <a:pos x="T2" y="T3"/>
                </a:cxn>
              </a:cxnLst>
              <a:rect l="0" t="0" r="r" b="b"/>
              <a:pathLst>
                <a:path w="20" h="524">
                  <a:moveTo>
                    <a:pt x="0" y="0"/>
                  </a:moveTo>
                  <a:lnTo>
                    <a:pt x="0" y="525"/>
                  </a:lnTo>
                </a:path>
              </a:pathLst>
            </a:custGeom>
            <a:noFill/>
            <a:ln w="1047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9"/>
            <p:cNvSpPr>
              <a:spLocks/>
            </p:cNvSpPr>
            <p:nvPr/>
          </p:nvSpPr>
          <p:spPr bwMode="auto">
            <a:xfrm>
              <a:off x="3514" y="-382"/>
              <a:ext cx="20" cy="524"/>
            </a:xfrm>
            <a:custGeom>
              <a:avLst/>
              <a:gdLst>
                <a:gd name="T0" fmla="*/ 0 w 20"/>
                <a:gd name="T1" fmla="*/ 0 h 524"/>
                <a:gd name="T2" fmla="*/ 7 w 20"/>
                <a:gd name="T3" fmla="*/ 525 h 524"/>
              </a:gdLst>
              <a:ahLst/>
              <a:cxnLst>
                <a:cxn ang="0">
                  <a:pos x="T0" y="T1"/>
                </a:cxn>
                <a:cxn ang="0">
                  <a:pos x="T2" y="T3"/>
                </a:cxn>
              </a:cxnLst>
              <a:rect l="0" t="0" r="r" b="b"/>
              <a:pathLst>
                <a:path w="20" h="524">
                  <a:moveTo>
                    <a:pt x="0" y="0"/>
                  </a:moveTo>
                  <a:lnTo>
                    <a:pt x="7" y="525"/>
                  </a:lnTo>
                </a:path>
              </a:pathLst>
            </a:custGeom>
            <a:noFill/>
            <a:ln w="28574">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8"/>
            <p:cNvSpPr>
              <a:spLocks/>
            </p:cNvSpPr>
            <p:nvPr/>
          </p:nvSpPr>
          <p:spPr bwMode="auto">
            <a:xfrm>
              <a:off x="3673" y="-374"/>
              <a:ext cx="20" cy="516"/>
            </a:xfrm>
            <a:custGeom>
              <a:avLst/>
              <a:gdLst>
                <a:gd name="T0" fmla="*/ 0 w 20"/>
                <a:gd name="T1" fmla="*/ 0 h 516"/>
                <a:gd name="T2" fmla="*/ 0 w 20"/>
                <a:gd name="T3" fmla="*/ 517 h 516"/>
              </a:gdLst>
              <a:ahLst/>
              <a:cxnLst>
                <a:cxn ang="0">
                  <a:pos x="T0" y="T1"/>
                </a:cxn>
                <a:cxn ang="0">
                  <a:pos x="T2" y="T3"/>
                </a:cxn>
              </a:cxnLst>
              <a:rect l="0" t="0" r="r" b="b"/>
              <a:pathLst>
                <a:path w="20" h="516">
                  <a:moveTo>
                    <a:pt x="0" y="0"/>
                  </a:moveTo>
                  <a:lnTo>
                    <a:pt x="0" y="517"/>
                  </a:lnTo>
                </a:path>
              </a:pathLst>
            </a:custGeom>
            <a:noFill/>
            <a:ln w="10642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7"/>
            <p:cNvSpPr>
              <a:spLocks/>
            </p:cNvSpPr>
            <p:nvPr/>
          </p:nvSpPr>
          <p:spPr bwMode="auto">
            <a:xfrm>
              <a:off x="3110" y="145"/>
              <a:ext cx="806" cy="235"/>
            </a:xfrm>
            <a:custGeom>
              <a:avLst/>
              <a:gdLst>
                <a:gd name="T0" fmla="*/ 54 w 806"/>
                <a:gd name="T1" fmla="*/ 15 h 235"/>
                <a:gd name="T2" fmla="*/ 25 w 806"/>
                <a:gd name="T3" fmla="*/ 41 h 235"/>
                <a:gd name="T4" fmla="*/ 3 w 806"/>
                <a:gd name="T5" fmla="*/ 87 h 235"/>
                <a:gd name="T6" fmla="*/ 1 w 806"/>
                <a:gd name="T7" fmla="*/ 124 h 235"/>
                <a:gd name="T8" fmla="*/ 11 w 806"/>
                <a:gd name="T9" fmla="*/ 160 h 235"/>
                <a:gd name="T10" fmla="*/ 34 w 806"/>
                <a:gd name="T11" fmla="*/ 190 h 235"/>
                <a:gd name="T12" fmla="*/ 68 w 806"/>
                <a:gd name="T13" fmla="*/ 207 h 235"/>
                <a:gd name="T14" fmla="*/ 111 w 806"/>
                <a:gd name="T15" fmla="*/ 215 h 235"/>
                <a:gd name="T16" fmla="*/ 151 w 806"/>
                <a:gd name="T17" fmla="*/ 216 h 235"/>
                <a:gd name="T18" fmla="*/ 187 w 806"/>
                <a:gd name="T19" fmla="*/ 206 h 235"/>
                <a:gd name="T20" fmla="*/ 217 w 806"/>
                <a:gd name="T21" fmla="*/ 191 h 235"/>
                <a:gd name="T22" fmla="*/ 257 w 806"/>
                <a:gd name="T23" fmla="*/ 162 h 235"/>
                <a:gd name="T24" fmla="*/ 285 w 806"/>
                <a:gd name="T25" fmla="*/ 182 h 235"/>
                <a:gd name="T26" fmla="*/ 303 w 806"/>
                <a:gd name="T27" fmla="*/ 200 h 235"/>
                <a:gd name="T28" fmla="*/ 322 w 806"/>
                <a:gd name="T29" fmla="*/ 216 h 235"/>
                <a:gd name="T30" fmla="*/ 352 w 806"/>
                <a:gd name="T31" fmla="*/ 230 h 235"/>
                <a:gd name="T32" fmla="*/ 413 w 806"/>
                <a:gd name="T33" fmla="*/ 234 h 235"/>
                <a:gd name="T34" fmla="*/ 477 w 806"/>
                <a:gd name="T35" fmla="*/ 223 h 235"/>
                <a:gd name="T36" fmla="*/ 522 w 806"/>
                <a:gd name="T37" fmla="*/ 207 h 235"/>
                <a:gd name="T38" fmla="*/ 551 w 806"/>
                <a:gd name="T39" fmla="*/ 188 h 235"/>
                <a:gd name="T40" fmla="*/ 566 w 806"/>
                <a:gd name="T41" fmla="*/ 174 h 235"/>
                <a:gd name="T42" fmla="*/ 569 w 806"/>
                <a:gd name="T43" fmla="*/ 170 h 235"/>
                <a:gd name="T44" fmla="*/ 591 w 806"/>
                <a:gd name="T45" fmla="*/ 171 h 235"/>
                <a:gd name="T46" fmla="*/ 603 w 806"/>
                <a:gd name="T47" fmla="*/ 188 h 235"/>
                <a:gd name="T48" fmla="*/ 616 w 806"/>
                <a:gd name="T49" fmla="*/ 207 h 235"/>
                <a:gd name="T50" fmla="*/ 643 w 806"/>
                <a:gd name="T51" fmla="*/ 217 h 235"/>
                <a:gd name="T52" fmla="*/ 718 w 806"/>
                <a:gd name="T53" fmla="*/ 210 h 235"/>
                <a:gd name="T54" fmla="*/ 758 w 806"/>
                <a:gd name="T55" fmla="*/ 198 h 235"/>
                <a:gd name="T56" fmla="*/ 779 w 806"/>
                <a:gd name="T57" fmla="*/ 181 h 235"/>
                <a:gd name="T58" fmla="*/ 794 w 806"/>
                <a:gd name="T59" fmla="*/ 162 h 235"/>
                <a:gd name="T60" fmla="*/ 806 w 806"/>
                <a:gd name="T61" fmla="*/ 128 h 235"/>
                <a:gd name="T62" fmla="*/ 801 w 806"/>
                <a:gd name="T63" fmla="*/ 88 h 235"/>
                <a:gd name="T64" fmla="*/ 788 w 806"/>
                <a:gd name="T65" fmla="*/ 47 h 235"/>
                <a:gd name="T66" fmla="*/ 765 w 806"/>
                <a:gd name="T67" fmla="*/ 13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06" h="235">
                  <a:moveTo>
                    <a:pt x="62" y="2"/>
                  </a:moveTo>
                  <a:lnTo>
                    <a:pt x="54" y="15"/>
                  </a:lnTo>
                  <a:lnTo>
                    <a:pt x="40" y="27"/>
                  </a:lnTo>
                  <a:lnTo>
                    <a:pt x="25" y="41"/>
                  </a:lnTo>
                  <a:lnTo>
                    <a:pt x="12" y="60"/>
                  </a:lnTo>
                  <a:lnTo>
                    <a:pt x="3" y="87"/>
                  </a:lnTo>
                  <a:lnTo>
                    <a:pt x="0" y="108"/>
                  </a:lnTo>
                  <a:lnTo>
                    <a:pt x="1" y="124"/>
                  </a:lnTo>
                  <a:lnTo>
                    <a:pt x="4" y="138"/>
                  </a:lnTo>
                  <a:lnTo>
                    <a:pt x="11" y="160"/>
                  </a:lnTo>
                  <a:lnTo>
                    <a:pt x="19" y="177"/>
                  </a:lnTo>
                  <a:lnTo>
                    <a:pt x="34" y="190"/>
                  </a:lnTo>
                  <a:lnTo>
                    <a:pt x="49" y="200"/>
                  </a:lnTo>
                  <a:lnTo>
                    <a:pt x="68" y="207"/>
                  </a:lnTo>
                  <a:lnTo>
                    <a:pt x="89" y="212"/>
                  </a:lnTo>
                  <a:lnTo>
                    <a:pt x="111" y="215"/>
                  </a:lnTo>
                  <a:lnTo>
                    <a:pt x="132" y="216"/>
                  </a:lnTo>
                  <a:lnTo>
                    <a:pt x="151" y="216"/>
                  </a:lnTo>
                  <a:lnTo>
                    <a:pt x="170" y="211"/>
                  </a:lnTo>
                  <a:lnTo>
                    <a:pt x="187" y="206"/>
                  </a:lnTo>
                  <a:lnTo>
                    <a:pt x="202" y="200"/>
                  </a:lnTo>
                  <a:lnTo>
                    <a:pt x="217" y="191"/>
                  </a:lnTo>
                  <a:lnTo>
                    <a:pt x="235" y="179"/>
                  </a:lnTo>
                  <a:lnTo>
                    <a:pt x="257" y="162"/>
                  </a:lnTo>
                  <a:lnTo>
                    <a:pt x="272" y="172"/>
                  </a:lnTo>
                  <a:lnTo>
                    <a:pt x="285" y="182"/>
                  </a:lnTo>
                  <a:lnTo>
                    <a:pt x="294" y="192"/>
                  </a:lnTo>
                  <a:lnTo>
                    <a:pt x="303" y="200"/>
                  </a:lnTo>
                  <a:lnTo>
                    <a:pt x="312" y="209"/>
                  </a:lnTo>
                  <a:lnTo>
                    <a:pt x="322" y="216"/>
                  </a:lnTo>
                  <a:lnTo>
                    <a:pt x="335" y="223"/>
                  </a:lnTo>
                  <a:lnTo>
                    <a:pt x="352" y="230"/>
                  </a:lnTo>
                  <a:lnTo>
                    <a:pt x="374" y="235"/>
                  </a:lnTo>
                  <a:lnTo>
                    <a:pt x="413" y="234"/>
                  </a:lnTo>
                  <a:lnTo>
                    <a:pt x="447" y="230"/>
                  </a:lnTo>
                  <a:lnTo>
                    <a:pt x="477" y="223"/>
                  </a:lnTo>
                  <a:lnTo>
                    <a:pt x="502" y="215"/>
                  </a:lnTo>
                  <a:lnTo>
                    <a:pt x="522" y="207"/>
                  </a:lnTo>
                  <a:lnTo>
                    <a:pt x="539" y="197"/>
                  </a:lnTo>
                  <a:lnTo>
                    <a:pt x="551" y="188"/>
                  </a:lnTo>
                  <a:lnTo>
                    <a:pt x="560" y="181"/>
                  </a:lnTo>
                  <a:lnTo>
                    <a:pt x="566" y="174"/>
                  </a:lnTo>
                  <a:lnTo>
                    <a:pt x="569" y="171"/>
                  </a:lnTo>
                  <a:lnTo>
                    <a:pt x="569" y="170"/>
                  </a:lnTo>
                  <a:lnTo>
                    <a:pt x="582" y="168"/>
                  </a:lnTo>
                  <a:lnTo>
                    <a:pt x="591" y="171"/>
                  </a:lnTo>
                  <a:lnTo>
                    <a:pt x="598" y="178"/>
                  </a:lnTo>
                  <a:lnTo>
                    <a:pt x="603" y="188"/>
                  </a:lnTo>
                  <a:lnTo>
                    <a:pt x="609" y="198"/>
                  </a:lnTo>
                  <a:lnTo>
                    <a:pt x="616" y="207"/>
                  </a:lnTo>
                  <a:lnTo>
                    <a:pt x="627" y="214"/>
                  </a:lnTo>
                  <a:lnTo>
                    <a:pt x="643" y="217"/>
                  </a:lnTo>
                  <a:lnTo>
                    <a:pt x="686" y="214"/>
                  </a:lnTo>
                  <a:lnTo>
                    <a:pt x="718" y="210"/>
                  </a:lnTo>
                  <a:lnTo>
                    <a:pt x="741" y="204"/>
                  </a:lnTo>
                  <a:lnTo>
                    <a:pt x="758" y="198"/>
                  </a:lnTo>
                  <a:lnTo>
                    <a:pt x="770" y="190"/>
                  </a:lnTo>
                  <a:lnTo>
                    <a:pt x="779" y="181"/>
                  </a:lnTo>
                  <a:lnTo>
                    <a:pt x="786" y="172"/>
                  </a:lnTo>
                  <a:lnTo>
                    <a:pt x="794" y="162"/>
                  </a:lnTo>
                  <a:lnTo>
                    <a:pt x="803" y="146"/>
                  </a:lnTo>
                  <a:lnTo>
                    <a:pt x="806" y="128"/>
                  </a:lnTo>
                  <a:lnTo>
                    <a:pt x="804" y="108"/>
                  </a:lnTo>
                  <a:lnTo>
                    <a:pt x="801" y="88"/>
                  </a:lnTo>
                  <a:lnTo>
                    <a:pt x="796" y="70"/>
                  </a:lnTo>
                  <a:lnTo>
                    <a:pt x="788" y="47"/>
                  </a:lnTo>
                  <a:lnTo>
                    <a:pt x="777" y="28"/>
                  </a:lnTo>
                  <a:lnTo>
                    <a:pt x="765" y="13"/>
                  </a:lnTo>
                  <a:lnTo>
                    <a:pt x="756" y="0"/>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p:cNvSpPr>
              <a:spLocks/>
            </p:cNvSpPr>
            <p:nvPr/>
          </p:nvSpPr>
          <p:spPr bwMode="auto">
            <a:xfrm>
              <a:off x="3008" y="332"/>
              <a:ext cx="1008" cy="237"/>
            </a:xfrm>
            <a:custGeom>
              <a:avLst/>
              <a:gdLst>
                <a:gd name="T0" fmla="*/ 2 w 1008"/>
                <a:gd name="T1" fmla="*/ 31 h 237"/>
                <a:gd name="T2" fmla="*/ 0 w 1008"/>
                <a:gd name="T3" fmla="*/ 14 h 237"/>
                <a:gd name="T4" fmla="*/ 0 w 1008"/>
                <a:gd name="T5" fmla="*/ 19 h 237"/>
                <a:gd name="T6" fmla="*/ 3 w 1008"/>
                <a:gd name="T7" fmla="*/ 60 h 237"/>
                <a:gd name="T8" fmla="*/ 12 w 1008"/>
                <a:gd name="T9" fmla="*/ 102 h 237"/>
                <a:gd name="T10" fmla="*/ 27 w 1008"/>
                <a:gd name="T11" fmla="*/ 140 h 237"/>
                <a:gd name="T12" fmla="*/ 51 w 1008"/>
                <a:gd name="T13" fmla="*/ 171 h 237"/>
                <a:gd name="T14" fmla="*/ 87 w 1008"/>
                <a:gd name="T15" fmla="*/ 195 h 237"/>
                <a:gd name="T16" fmla="*/ 126 w 1008"/>
                <a:gd name="T17" fmla="*/ 212 h 237"/>
                <a:gd name="T18" fmla="*/ 165 w 1008"/>
                <a:gd name="T19" fmla="*/ 221 h 237"/>
                <a:gd name="T20" fmla="*/ 199 w 1008"/>
                <a:gd name="T21" fmla="*/ 217 h 237"/>
                <a:gd name="T22" fmla="*/ 233 w 1008"/>
                <a:gd name="T23" fmla="*/ 207 h 237"/>
                <a:gd name="T24" fmla="*/ 267 w 1008"/>
                <a:gd name="T25" fmla="*/ 194 h 237"/>
                <a:gd name="T26" fmla="*/ 302 w 1008"/>
                <a:gd name="T27" fmla="*/ 174 h 237"/>
                <a:gd name="T28" fmla="*/ 341 w 1008"/>
                <a:gd name="T29" fmla="*/ 142 h 237"/>
                <a:gd name="T30" fmla="*/ 360 w 1008"/>
                <a:gd name="T31" fmla="*/ 145 h 237"/>
                <a:gd name="T32" fmla="*/ 375 w 1008"/>
                <a:gd name="T33" fmla="*/ 161 h 237"/>
                <a:gd name="T34" fmla="*/ 393 w 1008"/>
                <a:gd name="T35" fmla="*/ 184 h 237"/>
                <a:gd name="T36" fmla="*/ 420 w 1008"/>
                <a:gd name="T37" fmla="*/ 208 h 237"/>
                <a:gd name="T38" fmla="*/ 465 w 1008"/>
                <a:gd name="T39" fmla="*/ 229 h 237"/>
                <a:gd name="T40" fmla="*/ 535 w 1008"/>
                <a:gd name="T41" fmla="*/ 234 h 237"/>
                <a:gd name="T42" fmla="*/ 597 w 1008"/>
                <a:gd name="T43" fmla="*/ 218 h 237"/>
                <a:gd name="T44" fmla="*/ 640 w 1008"/>
                <a:gd name="T45" fmla="*/ 193 h 237"/>
                <a:gd name="T46" fmla="*/ 669 w 1008"/>
                <a:gd name="T47" fmla="*/ 166 h 237"/>
                <a:gd name="T48" fmla="*/ 683 w 1008"/>
                <a:gd name="T49" fmla="*/ 142 h 237"/>
                <a:gd name="T50" fmla="*/ 688 w 1008"/>
                <a:gd name="T51" fmla="*/ 128 h 237"/>
                <a:gd name="T52" fmla="*/ 708 w 1008"/>
                <a:gd name="T53" fmla="*/ 155 h 237"/>
                <a:gd name="T54" fmla="*/ 745 w 1008"/>
                <a:gd name="T55" fmla="*/ 194 h 237"/>
                <a:gd name="T56" fmla="*/ 778 w 1008"/>
                <a:gd name="T57" fmla="*/ 215 h 237"/>
                <a:gd name="T58" fmla="*/ 807 w 1008"/>
                <a:gd name="T59" fmla="*/ 223 h 237"/>
                <a:gd name="T60" fmla="*/ 836 w 1008"/>
                <a:gd name="T61" fmla="*/ 224 h 237"/>
                <a:gd name="T62" fmla="*/ 870 w 1008"/>
                <a:gd name="T63" fmla="*/ 221 h 237"/>
                <a:gd name="T64" fmla="*/ 910 w 1008"/>
                <a:gd name="T65" fmla="*/ 204 h 237"/>
                <a:gd name="T66" fmla="*/ 946 w 1008"/>
                <a:gd name="T67" fmla="*/ 178 h 237"/>
                <a:gd name="T68" fmla="*/ 976 w 1008"/>
                <a:gd name="T69" fmla="*/ 148 h 237"/>
                <a:gd name="T70" fmla="*/ 999 w 1008"/>
                <a:gd name="T71" fmla="*/ 112 h 237"/>
                <a:gd name="T72" fmla="*/ 1007 w 1008"/>
                <a:gd name="T73" fmla="*/ 69 h 237"/>
                <a:gd name="T74" fmla="*/ 1005 w 1008"/>
                <a:gd name="T75" fmla="*/ 3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08" h="237">
                  <a:moveTo>
                    <a:pt x="6" y="21"/>
                  </a:moveTo>
                  <a:lnTo>
                    <a:pt x="2" y="31"/>
                  </a:lnTo>
                  <a:lnTo>
                    <a:pt x="0" y="27"/>
                  </a:lnTo>
                  <a:lnTo>
                    <a:pt x="0" y="14"/>
                  </a:lnTo>
                  <a:lnTo>
                    <a:pt x="2" y="0"/>
                  </a:lnTo>
                  <a:lnTo>
                    <a:pt x="0" y="19"/>
                  </a:lnTo>
                  <a:lnTo>
                    <a:pt x="1" y="39"/>
                  </a:lnTo>
                  <a:lnTo>
                    <a:pt x="3" y="60"/>
                  </a:lnTo>
                  <a:lnTo>
                    <a:pt x="7" y="81"/>
                  </a:lnTo>
                  <a:lnTo>
                    <a:pt x="12" y="102"/>
                  </a:lnTo>
                  <a:lnTo>
                    <a:pt x="19" y="121"/>
                  </a:lnTo>
                  <a:lnTo>
                    <a:pt x="27" y="140"/>
                  </a:lnTo>
                  <a:lnTo>
                    <a:pt x="36" y="156"/>
                  </a:lnTo>
                  <a:lnTo>
                    <a:pt x="51" y="171"/>
                  </a:lnTo>
                  <a:lnTo>
                    <a:pt x="68" y="184"/>
                  </a:lnTo>
                  <a:lnTo>
                    <a:pt x="87" y="195"/>
                  </a:lnTo>
                  <a:lnTo>
                    <a:pt x="106" y="205"/>
                  </a:lnTo>
                  <a:lnTo>
                    <a:pt x="126" y="212"/>
                  </a:lnTo>
                  <a:lnTo>
                    <a:pt x="146" y="217"/>
                  </a:lnTo>
                  <a:lnTo>
                    <a:pt x="165" y="221"/>
                  </a:lnTo>
                  <a:lnTo>
                    <a:pt x="182" y="221"/>
                  </a:lnTo>
                  <a:lnTo>
                    <a:pt x="199" y="217"/>
                  </a:lnTo>
                  <a:lnTo>
                    <a:pt x="216" y="212"/>
                  </a:lnTo>
                  <a:lnTo>
                    <a:pt x="233" y="207"/>
                  </a:lnTo>
                  <a:lnTo>
                    <a:pt x="250" y="201"/>
                  </a:lnTo>
                  <a:lnTo>
                    <a:pt x="267" y="194"/>
                  </a:lnTo>
                  <a:lnTo>
                    <a:pt x="284" y="185"/>
                  </a:lnTo>
                  <a:lnTo>
                    <a:pt x="302" y="174"/>
                  </a:lnTo>
                  <a:lnTo>
                    <a:pt x="321" y="159"/>
                  </a:lnTo>
                  <a:lnTo>
                    <a:pt x="341" y="142"/>
                  </a:lnTo>
                  <a:lnTo>
                    <a:pt x="352" y="142"/>
                  </a:lnTo>
                  <a:lnTo>
                    <a:pt x="360" y="145"/>
                  </a:lnTo>
                  <a:lnTo>
                    <a:pt x="368" y="152"/>
                  </a:lnTo>
                  <a:lnTo>
                    <a:pt x="375" y="161"/>
                  </a:lnTo>
                  <a:lnTo>
                    <a:pt x="383" y="172"/>
                  </a:lnTo>
                  <a:lnTo>
                    <a:pt x="393" y="184"/>
                  </a:lnTo>
                  <a:lnTo>
                    <a:pt x="405" y="196"/>
                  </a:lnTo>
                  <a:lnTo>
                    <a:pt x="420" y="208"/>
                  </a:lnTo>
                  <a:lnTo>
                    <a:pt x="440" y="220"/>
                  </a:lnTo>
                  <a:lnTo>
                    <a:pt x="465" y="229"/>
                  </a:lnTo>
                  <a:lnTo>
                    <a:pt x="496" y="237"/>
                  </a:lnTo>
                  <a:lnTo>
                    <a:pt x="535" y="234"/>
                  </a:lnTo>
                  <a:lnTo>
                    <a:pt x="568" y="227"/>
                  </a:lnTo>
                  <a:lnTo>
                    <a:pt x="597" y="218"/>
                  </a:lnTo>
                  <a:lnTo>
                    <a:pt x="621" y="206"/>
                  </a:lnTo>
                  <a:lnTo>
                    <a:pt x="640" y="193"/>
                  </a:lnTo>
                  <a:lnTo>
                    <a:pt x="656" y="179"/>
                  </a:lnTo>
                  <a:lnTo>
                    <a:pt x="669" y="166"/>
                  </a:lnTo>
                  <a:lnTo>
                    <a:pt x="677" y="153"/>
                  </a:lnTo>
                  <a:lnTo>
                    <a:pt x="683" y="142"/>
                  </a:lnTo>
                  <a:lnTo>
                    <a:pt x="687" y="134"/>
                  </a:lnTo>
                  <a:lnTo>
                    <a:pt x="688" y="128"/>
                  </a:lnTo>
                  <a:lnTo>
                    <a:pt x="687" y="127"/>
                  </a:lnTo>
                  <a:lnTo>
                    <a:pt x="708" y="155"/>
                  </a:lnTo>
                  <a:lnTo>
                    <a:pt x="727" y="177"/>
                  </a:lnTo>
                  <a:lnTo>
                    <a:pt x="745" y="194"/>
                  </a:lnTo>
                  <a:lnTo>
                    <a:pt x="762" y="206"/>
                  </a:lnTo>
                  <a:lnTo>
                    <a:pt x="778" y="215"/>
                  </a:lnTo>
                  <a:lnTo>
                    <a:pt x="793" y="220"/>
                  </a:lnTo>
                  <a:lnTo>
                    <a:pt x="807" y="223"/>
                  </a:lnTo>
                  <a:lnTo>
                    <a:pt x="822" y="224"/>
                  </a:lnTo>
                  <a:lnTo>
                    <a:pt x="836" y="224"/>
                  </a:lnTo>
                  <a:lnTo>
                    <a:pt x="850" y="223"/>
                  </a:lnTo>
                  <a:lnTo>
                    <a:pt x="870" y="221"/>
                  </a:lnTo>
                  <a:lnTo>
                    <a:pt x="890" y="214"/>
                  </a:lnTo>
                  <a:lnTo>
                    <a:pt x="910" y="204"/>
                  </a:lnTo>
                  <a:lnTo>
                    <a:pt x="929" y="192"/>
                  </a:lnTo>
                  <a:lnTo>
                    <a:pt x="946" y="178"/>
                  </a:lnTo>
                  <a:lnTo>
                    <a:pt x="962" y="163"/>
                  </a:lnTo>
                  <a:lnTo>
                    <a:pt x="976" y="148"/>
                  </a:lnTo>
                  <a:lnTo>
                    <a:pt x="988" y="134"/>
                  </a:lnTo>
                  <a:lnTo>
                    <a:pt x="999" y="112"/>
                  </a:lnTo>
                  <a:lnTo>
                    <a:pt x="1005" y="90"/>
                  </a:lnTo>
                  <a:lnTo>
                    <a:pt x="1007" y="69"/>
                  </a:lnTo>
                  <a:lnTo>
                    <a:pt x="1007" y="48"/>
                  </a:lnTo>
                  <a:lnTo>
                    <a:pt x="1005" y="30"/>
                  </a:lnTo>
                  <a:lnTo>
                    <a:pt x="1004" y="16"/>
                  </a:lnTo>
                </a:path>
              </a:pathLst>
            </a:custGeom>
            <a:noFill/>
            <a:ln w="28574">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5"/>
            <p:cNvSpPr>
              <a:spLocks/>
            </p:cNvSpPr>
            <p:nvPr/>
          </p:nvSpPr>
          <p:spPr bwMode="auto">
            <a:xfrm>
              <a:off x="2107" y="627"/>
              <a:ext cx="907" cy="183"/>
            </a:xfrm>
            <a:custGeom>
              <a:avLst/>
              <a:gdLst>
                <a:gd name="T0" fmla="*/ 10 w 907"/>
                <a:gd name="T1" fmla="*/ 158 h 183"/>
                <a:gd name="T2" fmla="*/ 32 w 907"/>
                <a:gd name="T3" fmla="*/ 111 h 183"/>
                <a:gd name="T4" fmla="*/ 54 w 907"/>
                <a:gd name="T5" fmla="*/ 69 h 183"/>
                <a:gd name="T6" fmla="*/ 76 w 907"/>
                <a:gd name="T7" fmla="*/ 34 h 183"/>
                <a:gd name="T8" fmla="*/ 100 w 907"/>
                <a:gd name="T9" fmla="*/ 10 h 183"/>
                <a:gd name="T10" fmla="*/ 126 w 907"/>
                <a:gd name="T11" fmla="*/ 0 h 183"/>
                <a:gd name="T12" fmla="*/ 153 w 907"/>
                <a:gd name="T13" fmla="*/ 11 h 183"/>
                <a:gd name="T14" fmla="*/ 181 w 907"/>
                <a:gd name="T15" fmla="*/ 40 h 183"/>
                <a:gd name="T16" fmla="*/ 210 w 907"/>
                <a:gd name="T17" fmla="*/ 80 h 183"/>
                <a:gd name="T18" fmla="*/ 239 w 907"/>
                <a:gd name="T19" fmla="*/ 121 h 183"/>
                <a:gd name="T20" fmla="*/ 268 w 907"/>
                <a:gd name="T21" fmla="*/ 153 h 183"/>
                <a:gd name="T22" fmla="*/ 295 w 907"/>
                <a:gd name="T23" fmla="*/ 169 h 183"/>
                <a:gd name="T24" fmla="*/ 324 w 907"/>
                <a:gd name="T25" fmla="*/ 157 h 183"/>
                <a:gd name="T26" fmla="*/ 353 w 907"/>
                <a:gd name="T27" fmla="*/ 125 h 183"/>
                <a:gd name="T28" fmla="*/ 380 w 907"/>
                <a:gd name="T29" fmla="*/ 83 h 183"/>
                <a:gd name="T30" fmla="*/ 406 w 907"/>
                <a:gd name="T31" fmla="*/ 44 h 183"/>
                <a:gd name="T32" fmla="*/ 433 w 907"/>
                <a:gd name="T33" fmla="*/ 17 h 183"/>
                <a:gd name="T34" fmla="*/ 461 w 907"/>
                <a:gd name="T35" fmla="*/ 15 h 183"/>
                <a:gd name="T36" fmla="*/ 490 w 907"/>
                <a:gd name="T37" fmla="*/ 38 h 183"/>
                <a:gd name="T38" fmla="*/ 519 w 907"/>
                <a:gd name="T39" fmla="*/ 75 h 183"/>
                <a:gd name="T40" fmla="*/ 547 w 907"/>
                <a:gd name="T41" fmla="*/ 114 h 183"/>
                <a:gd name="T42" fmla="*/ 576 w 907"/>
                <a:gd name="T43" fmla="*/ 143 h 183"/>
                <a:gd name="T44" fmla="*/ 606 w 907"/>
                <a:gd name="T45" fmla="*/ 146 h 183"/>
                <a:gd name="T46" fmla="*/ 637 w 907"/>
                <a:gd name="T47" fmla="*/ 123 h 183"/>
                <a:gd name="T48" fmla="*/ 666 w 907"/>
                <a:gd name="T49" fmla="*/ 86 h 183"/>
                <a:gd name="T50" fmla="*/ 695 w 907"/>
                <a:gd name="T51" fmla="*/ 48 h 183"/>
                <a:gd name="T52" fmla="*/ 724 w 907"/>
                <a:gd name="T53" fmla="*/ 20 h 183"/>
                <a:gd name="T54" fmla="*/ 754 w 907"/>
                <a:gd name="T55" fmla="*/ 15 h 183"/>
                <a:gd name="T56" fmla="*/ 786 w 907"/>
                <a:gd name="T57" fmla="*/ 27 h 183"/>
                <a:gd name="T58" fmla="*/ 817 w 907"/>
                <a:gd name="T59" fmla="*/ 50 h 183"/>
                <a:gd name="T60" fmla="*/ 847 w 907"/>
                <a:gd name="T61" fmla="*/ 80 h 183"/>
                <a:gd name="T62" fmla="*/ 877 w 907"/>
                <a:gd name="T63" fmla="*/ 115 h 183"/>
                <a:gd name="T64" fmla="*/ 907 w 907"/>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7"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0"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4"/>
            <p:cNvSpPr>
              <a:spLocks/>
            </p:cNvSpPr>
            <p:nvPr/>
          </p:nvSpPr>
          <p:spPr bwMode="auto">
            <a:xfrm>
              <a:off x="2099" y="822"/>
              <a:ext cx="908" cy="183"/>
            </a:xfrm>
            <a:custGeom>
              <a:avLst/>
              <a:gdLst>
                <a:gd name="T0" fmla="*/ 10 w 908"/>
                <a:gd name="T1" fmla="*/ 158 h 183"/>
                <a:gd name="T2" fmla="*/ 32 w 908"/>
                <a:gd name="T3" fmla="*/ 111 h 183"/>
                <a:gd name="T4" fmla="*/ 54 w 908"/>
                <a:gd name="T5" fmla="*/ 69 h 183"/>
                <a:gd name="T6" fmla="*/ 76 w 908"/>
                <a:gd name="T7" fmla="*/ 34 h 183"/>
                <a:gd name="T8" fmla="*/ 100 w 908"/>
                <a:gd name="T9" fmla="*/ 10 h 183"/>
                <a:gd name="T10" fmla="*/ 126 w 908"/>
                <a:gd name="T11" fmla="*/ 0 h 183"/>
                <a:gd name="T12" fmla="*/ 153 w 908"/>
                <a:gd name="T13" fmla="*/ 11 h 183"/>
                <a:gd name="T14" fmla="*/ 181 w 908"/>
                <a:gd name="T15" fmla="*/ 40 h 183"/>
                <a:gd name="T16" fmla="*/ 210 w 908"/>
                <a:gd name="T17" fmla="*/ 80 h 183"/>
                <a:gd name="T18" fmla="*/ 239 w 908"/>
                <a:gd name="T19" fmla="*/ 121 h 183"/>
                <a:gd name="T20" fmla="*/ 268 w 908"/>
                <a:gd name="T21" fmla="*/ 153 h 183"/>
                <a:gd name="T22" fmla="*/ 295 w 908"/>
                <a:gd name="T23" fmla="*/ 169 h 183"/>
                <a:gd name="T24" fmla="*/ 324 w 908"/>
                <a:gd name="T25" fmla="*/ 157 h 183"/>
                <a:gd name="T26" fmla="*/ 353 w 908"/>
                <a:gd name="T27" fmla="*/ 125 h 183"/>
                <a:gd name="T28" fmla="*/ 380 w 908"/>
                <a:gd name="T29" fmla="*/ 83 h 183"/>
                <a:gd name="T30" fmla="*/ 406 w 908"/>
                <a:gd name="T31" fmla="*/ 44 h 183"/>
                <a:gd name="T32" fmla="*/ 433 w 908"/>
                <a:gd name="T33" fmla="*/ 17 h 183"/>
                <a:gd name="T34" fmla="*/ 461 w 908"/>
                <a:gd name="T35" fmla="*/ 15 h 183"/>
                <a:gd name="T36" fmla="*/ 490 w 908"/>
                <a:gd name="T37" fmla="*/ 38 h 183"/>
                <a:gd name="T38" fmla="*/ 519 w 908"/>
                <a:gd name="T39" fmla="*/ 75 h 183"/>
                <a:gd name="T40" fmla="*/ 547 w 908"/>
                <a:gd name="T41" fmla="*/ 114 h 183"/>
                <a:gd name="T42" fmla="*/ 576 w 908"/>
                <a:gd name="T43" fmla="*/ 143 h 183"/>
                <a:gd name="T44" fmla="*/ 606 w 908"/>
                <a:gd name="T45" fmla="*/ 146 h 183"/>
                <a:gd name="T46" fmla="*/ 637 w 908"/>
                <a:gd name="T47" fmla="*/ 123 h 183"/>
                <a:gd name="T48" fmla="*/ 666 w 908"/>
                <a:gd name="T49" fmla="*/ 86 h 183"/>
                <a:gd name="T50" fmla="*/ 695 w 908"/>
                <a:gd name="T51" fmla="*/ 48 h 183"/>
                <a:gd name="T52" fmla="*/ 724 w 908"/>
                <a:gd name="T53" fmla="*/ 20 h 183"/>
                <a:gd name="T54" fmla="*/ 754 w 908"/>
                <a:gd name="T55" fmla="*/ 15 h 183"/>
                <a:gd name="T56" fmla="*/ 786 w 908"/>
                <a:gd name="T57" fmla="*/ 27 h 183"/>
                <a:gd name="T58" fmla="*/ 817 w 908"/>
                <a:gd name="T59" fmla="*/ 50 h 183"/>
                <a:gd name="T60" fmla="*/ 847 w 908"/>
                <a:gd name="T61" fmla="*/ 80 h 183"/>
                <a:gd name="T62" fmla="*/ 877 w 908"/>
                <a:gd name="T63" fmla="*/ 115 h 183"/>
                <a:gd name="T64" fmla="*/ 907 w 908"/>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8"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1"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2114" y="1017"/>
              <a:ext cx="908" cy="183"/>
            </a:xfrm>
            <a:custGeom>
              <a:avLst/>
              <a:gdLst>
                <a:gd name="T0" fmla="*/ 10 w 908"/>
                <a:gd name="T1" fmla="*/ 158 h 183"/>
                <a:gd name="T2" fmla="*/ 32 w 908"/>
                <a:gd name="T3" fmla="*/ 111 h 183"/>
                <a:gd name="T4" fmla="*/ 54 w 908"/>
                <a:gd name="T5" fmla="*/ 69 h 183"/>
                <a:gd name="T6" fmla="*/ 76 w 908"/>
                <a:gd name="T7" fmla="*/ 34 h 183"/>
                <a:gd name="T8" fmla="*/ 100 w 908"/>
                <a:gd name="T9" fmla="*/ 10 h 183"/>
                <a:gd name="T10" fmla="*/ 126 w 908"/>
                <a:gd name="T11" fmla="*/ 0 h 183"/>
                <a:gd name="T12" fmla="*/ 153 w 908"/>
                <a:gd name="T13" fmla="*/ 11 h 183"/>
                <a:gd name="T14" fmla="*/ 181 w 908"/>
                <a:gd name="T15" fmla="*/ 40 h 183"/>
                <a:gd name="T16" fmla="*/ 210 w 908"/>
                <a:gd name="T17" fmla="*/ 80 h 183"/>
                <a:gd name="T18" fmla="*/ 239 w 908"/>
                <a:gd name="T19" fmla="*/ 121 h 183"/>
                <a:gd name="T20" fmla="*/ 268 w 908"/>
                <a:gd name="T21" fmla="*/ 153 h 183"/>
                <a:gd name="T22" fmla="*/ 295 w 908"/>
                <a:gd name="T23" fmla="*/ 169 h 183"/>
                <a:gd name="T24" fmla="*/ 324 w 908"/>
                <a:gd name="T25" fmla="*/ 157 h 183"/>
                <a:gd name="T26" fmla="*/ 353 w 908"/>
                <a:gd name="T27" fmla="*/ 125 h 183"/>
                <a:gd name="T28" fmla="*/ 380 w 908"/>
                <a:gd name="T29" fmla="*/ 83 h 183"/>
                <a:gd name="T30" fmla="*/ 406 w 908"/>
                <a:gd name="T31" fmla="*/ 44 h 183"/>
                <a:gd name="T32" fmla="*/ 433 w 908"/>
                <a:gd name="T33" fmla="*/ 17 h 183"/>
                <a:gd name="T34" fmla="*/ 461 w 908"/>
                <a:gd name="T35" fmla="*/ 15 h 183"/>
                <a:gd name="T36" fmla="*/ 490 w 908"/>
                <a:gd name="T37" fmla="*/ 38 h 183"/>
                <a:gd name="T38" fmla="*/ 519 w 908"/>
                <a:gd name="T39" fmla="*/ 75 h 183"/>
                <a:gd name="T40" fmla="*/ 547 w 908"/>
                <a:gd name="T41" fmla="*/ 114 h 183"/>
                <a:gd name="T42" fmla="*/ 576 w 908"/>
                <a:gd name="T43" fmla="*/ 143 h 183"/>
                <a:gd name="T44" fmla="*/ 606 w 908"/>
                <a:gd name="T45" fmla="*/ 146 h 183"/>
                <a:gd name="T46" fmla="*/ 637 w 908"/>
                <a:gd name="T47" fmla="*/ 123 h 183"/>
                <a:gd name="T48" fmla="*/ 666 w 908"/>
                <a:gd name="T49" fmla="*/ 86 h 183"/>
                <a:gd name="T50" fmla="*/ 695 w 908"/>
                <a:gd name="T51" fmla="*/ 48 h 183"/>
                <a:gd name="T52" fmla="*/ 724 w 908"/>
                <a:gd name="T53" fmla="*/ 20 h 183"/>
                <a:gd name="T54" fmla="*/ 754 w 908"/>
                <a:gd name="T55" fmla="*/ 15 h 183"/>
                <a:gd name="T56" fmla="*/ 786 w 908"/>
                <a:gd name="T57" fmla="*/ 27 h 183"/>
                <a:gd name="T58" fmla="*/ 817 w 908"/>
                <a:gd name="T59" fmla="*/ 50 h 183"/>
                <a:gd name="T60" fmla="*/ 847 w 908"/>
                <a:gd name="T61" fmla="*/ 80 h 183"/>
                <a:gd name="T62" fmla="*/ 877 w 908"/>
                <a:gd name="T63" fmla="*/ 115 h 183"/>
                <a:gd name="T64" fmla="*/ 907 w 908"/>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8"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1"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Rectangle 11"/>
            <p:cNvSpPr>
              <a:spLocks noChangeArrowheads="1"/>
            </p:cNvSpPr>
            <p:nvPr/>
          </p:nvSpPr>
          <p:spPr bwMode="auto">
            <a:xfrm>
              <a:off x="12600" y="2464"/>
              <a:ext cx="176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9"/>
            <p:cNvSpPr>
              <a:spLocks noChangeArrowheads="1"/>
            </p:cNvSpPr>
            <p:nvPr/>
          </p:nvSpPr>
          <p:spPr bwMode="auto">
            <a:xfrm>
              <a:off x="13874" y="2464"/>
              <a:ext cx="6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7"/>
            <p:cNvSpPr>
              <a:spLocks noChangeArrowheads="1"/>
            </p:cNvSpPr>
            <p:nvPr/>
          </p:nvSpPr>
          <p:spPr bwMode="auto">
            <a:xfrm>
              <a:off x="13978" y="2464"/>
              <a:ext cx="10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5"/>
            <p:cNvSpPr>
              <a:spLocks noChangeArrowheads="1"/>
            </p:cNvSpPr>
            <p:nvPr/>
          </p:nvSpPr>
          <p:spPr bwMode="auto">
            <a:xfrm>
              <a:off x="14477" y="2464"/>
              <a:ext cx="6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68" name="Rectangle 3"/>
          <p:cNvSpPr>
            <a:spLocks noChangeArrowheads="1"/>
          </p:cNvSpPr>
          <p:nvPr/>
        </p:nvSpPr>
        <p:spPr bwMode="auto">
          <a:xfrm>
            <a:off x="1052513" y="609600"/>
            <a:ext cx="9398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69" name="Text Box 1"/>
          <p:cNvSpPr txBox="1">
            <a:spLocks noChangeArrowheads="1"/>
          </p:cNvSpPr>
          <p:nvPr/>
        </p:nvSpPr>
        <p:spPr bwMode="auto">
          <a:xfrm>
            <a:off x="8707780" y="2060848"/>
            <a:ext cx="328716" cy="3603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Degree of Complexity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5800725"/>
            <a:ext cx="3810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0238" y="2708920"/>
            <a:ext cx="933450" cy="1266825"/>
          </a:xfrm>
          <a:prstGeom prst="rect">
            <a:avLst/>
          </a:prstGeom>
          <a:noFill/>
          <a:extLst>
            <a:ext uri="{909E8E84-426E-40DD-AFC4-6F175D3DCCD1}">
              <a14:hiddenFill xmlns:a14="http://schemas.microsoft.com/office/drawing/2010/main">
                <a:solidFill>
                  <a:srgbClr val="FFFFFF"/>
                </a:solidFill>
              </a14:hiddenFill>
            </a:ext>
          </a:extLst>
        </p:spPr>
      </p:pic>
      <p:sp>
        <p:nvSpPr>
          <p:cNvPr id="70" name="Rectangle 76"/>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5392"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77"/>
          <p:cNvSpPr>
            <a:spLocks noChangeArrowheads="1"/>
          </p:cNvSpPr>
          <p:nvPr/>
        </p:nvSpPr>
        <p:spPr bwMode="auto">
          <a:xfrm>
            <a:off x="276225" y="6254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2" name="Rectangle 79"/>
          <p:cNvSpPr>
            <a:spLocks noChangeArrowheads="1"/>
          </p:cNvSpPr>
          <p:nvPr/>
        </p:nvSpPr>
        <p:spPr bwMode="auto">
          <a:xfrm>
            <a:off x="276225" y="1644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3" name="Rectangle 81"/>
          <p:cNvSpPr>
            <a:spLocks noChangeArrowheads="1"/>
          </p:cNvSpPr>
          <p:nvPr/>
        </p:nvSpPr>
        <p:spPr bwMode="auto">
          <a:xfrm>
            <a:off x="276225" y="26543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4" name="Rectangle 83"/>
          <p:cNvSpPr>
            <a:spLocks noChangeArrowheads="1"/>
          </p:cNvSpPr>
          <p:nvPr/>
        </p:nvSpPr>
        <p:spPr bwMode="auto">
          <a:xfrm>
            <a:off x="276225" y="365442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5" name="Rectangle 85"/>
          <p:cNvSpPr>
            <a:spLocks noChangeArrowheads="1"/>
          </p:cNvSpPr>
          <p:nvPr/>
        </p:nvSpPr>
        <p:spPr bwMode="auto">
          <a:xfrm>
            <a:off x="276225" y="4673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6" name="Rectangle 87"/>
          <p:cNvSpPr>
            <a:spLocks noChangeArrowheads="1"/>
          </p:cNvSpPr>
          <p:nvPr/>
        </p:nvSpPr>
        <p:spPr bwMode="auto">
          <a:xfrm>
            <a:off x="276225" y="5054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7" name="Rectangle 89"/>
          <p:cNvSpPr>
            <a:spLocks noChangeArrowheads="1"/>
          </p:cNvSpPr>
          <p:nvPr/>
        </p:nvSpPr>
        <p:spPr bwMode="auto">
          <a:xfrm>
            <a:off x="276225" y="5435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8" name="Rectangle 91"/>
          <p:cNvSpPr>
            <a:spLocks noChangeArrowheads="1"/>
          </p:cNvSpPr>
          <p:nvPr/>
        </p:nvSpPr>
        <p:spPr bwMode="auto">
          <a:xfrm>
            <a:off x="276225" y="5816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9" name="Rectangle 93"/>
          <p:cNvSpPr>
            <a:spLocks noChangeArrowheads="1"/>
          </p:cNvSpPr>
          <p:nvPr/>
        </p:nvSpPr>
        <p:spPr bwMode="auto">
          <a:xfrm>
            <a:off x="152400" y="74485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 name="Rectangle 94"/>
          <p:cNvSpPr>
            <a:spLocks noChangeArrowheads="1"/>
          </p:cNvSpPr>
          <p:nvPr/>
        </p:nvSpPr>
        <p:spPr bwMode="auto">
          <a:xfrm>
            <a:off x="152400" y="7544112"/>
            <a:ext cx="184731"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 name="Rectangle 96"/>
          <p:cNvSpPr>
            <a:spLocks noChangeArrowheads="1"/>
          </p:cNvSpPr>
          <p:nvPr/>
        </p:nvSpPr>
        <p:spPr bwMode="auto">
          <a:xfrm>
            <a:off x="6943125" y="5250934"/>
            <a:ext cx="1390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Industry 1.0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2" name="Rettangolo 81"/>
          <p:cNvSpPr/>
          <p:nvPr/>
        </p:nvSpPr>
        <p:spPr>
          <a:xfrm>
            <a:off x="533400" y="4859539"/>
            <a:ext cx="1940522" cy="954107"/>
          </a:xfrm>
          <a:prstGeom prst="rect">
            <a:avLst/>
          </a:prstGeom>
        </p:spPr>
        <p:txBody>
          <a:bodyPr wrap="square">
            <a:spAutoFit/>
          </a:bodyPr>
          <a:lstStyle/>
          <a:p>
            <a:r>
              <a:rPr lang="en-US" sz="1400" dirty="0" smtClean="0"/>
              <a:t>1. </a:t>
            </a:r>
            <a:r>
              <a:rPr lang="en-US" sz="1400" b="1" dirty="0" smtClean="0"/>
              <a:t>Industrial Revolution </a:t>
            </a:r>
            <a:r>
              <a:rPr lang="en-US" sz="1400" dirty="0" smtClean="0"/>
              <a:t>mechanical production facilities powered by water and steam</a:t>
            </a:r>
            <a:endParaRPr lang="en-US" sz="1400" dirty="0"/>
          </a:p>
        </p:txBody>
      </p:sp>
      <p:cxnSp>
        <p:nvCxnSpPr>
          <p:cNvPr id="84" name="Connettore 2 83"/>
          <p:cNvCxnSpPr>
            <a:endCxn id="54" idx="1"/>
          </p:cNvCxnSpPr>
          <p:nvPr/>
        </p:nvCxnSpPr>
        <p:spPr>
          <a:xfrm flipH="1">
            <a:off x="355363" y="4839804"/>
            <a:ext cx="283" cy="877541"/>
          </a:xfrm>
          <a:prstGeom prst="straightConnector1">
            <a:avLst/>
          </a:prstGeom>
          <a:ln w="28575">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6" name="Connettore 2 85"/>
          <p:cNvCxnSpPr/>
          <p:nvPr/>
        </p:nvCxnSpPr>
        <p:spPr>
          <a:xfrm>
            <a:off x="6338212" y="2061800"/>
            <a:ext cx="0" cy="3698166"/>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87" name="Rettangolo 86"/>
          <p:cNvSpPr/>
          <p:nvPr/>
        </p:nvSpPr>
        <p:spPr>
          <a:xfrm>
            <a:off x="271215" y="3861048"/>
            <a:ext cx="1348457" cy="923330"/>
          </a:xfrm>
          <a:prstGeom prst="rect">
            <a:avLst/>
          </a:prstGeom>
        </p:spPr>
        <p:txBody>
          <a:bodyPr wrap="square">
            <a:spAutoFit/>
          </a:bodyPr>
          <a:lstStyle/>
          <a:p>
            <a:pPr lvl="0" fontAlgn="base">
              <a:spcBef>
                <a:spcPct val="0"/>
              </a:spcBef>
              <a:spcAft>
                <a:spcPct val="0"/>
              </a:spcAft>
            </a:pPr>
            <a:r>
              <a:rPr kumimoji="0" lang="en-US" sz="1400" b="0" i="0" u="none" strike="noStrike" cap="none" normalizeH="0" baseline="0" dirty="0" smtClean="0">
                <a:ln>
                  <a:noFill/>
                </a:ln>
                <a:solidFill>
                  <a:srgbClr val="000000"/>
                </a:solidFill>
                <a:effectLst/>
                <a:latin typeface="Arial" pitchFamily="34" charset="0"/>
                <a:cs typeface="Arial" pitchFamily="34" charset="0"/>
              </a:rPr>
              <a:t>First </a:t>
            </a:r>
            <a:r>
              <a:rPr kumimoji="0" lang="en-US" sz="1400" b="1" i="0" u="none" strike="noStrike" cap="none" normalizeH="0" baseline="0" dirty="0" smtClean="0">
                <a:ln>
                  <a:noFill/>
                </a:ln>
                <a:solidFill>
                  <a:srgbClr val="000000"/>
                </a:solidFill>
                <a:effectLst/>
                <a:latin typeface="Arial" pitchFamily="34" charset="0"/>
                <a:cs typeface="Arial" pitchFamily="34" charset="0"/>
              </a:rPr>
              <a:t>Mechanical Loom</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1784</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88" name="Rettangolo 87"/>
          <p:cNvSpPr/>
          <p:nvPr/>
        </p:nvSpPr>
        <p:spPr>
          <a:xfrm>
            <a:off x="449573" y="5832365"/>
            <a:ext cx="1205880" cy="738664"/>
          </a:xfrm>
          <a:prstGeom prst="rect">
            <a:avLst/>
          </a:prstGeom>
        </p:spPr>
        <p:txBody>
          <a:bodyPr wrap="square">
            <a:spAutoFit/>
          </a:bodyPr>
          <a:lstStyle/>
          <a:p>
            <a:pPr lvl="0" eaLnBrk="0" fontAlgn="base" hangingPunct="0">
              <a:spcBef>
                <a:spcPct val="0"/>
              </a:spcBef>
              <a:spcAft>
                <a:spcPct val="0"/>
              </a:spcAft>
            </a:pP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End of</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18th</a:t>
            </a:r>
            <a:endParaRPr kumimoji="0" lang="en-US" sz="900" b="0" i="0" u="none" strike="noStrike" cap="none" normalizeH="0" baseline="0" dirty="0" smtClean="0">
              <a:ln>
                <a:noFill/>
              </a:ln>
              <a:solidFill>
                <a:schemeClr val="bg1">
                  <a:lumMod val="50000"/>
                </a:schemeClr>
              </a:solidFill>
              <a:effectLst/>
              <a:latin typeface="Arial" pitchFamily="34" charset="0"/>
              <a:cs typeface="Arial"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Century</a:t>
            </a:r>
            <a:endParaRPr kumimoji="0" lang="en-US" sz="1400" b="0"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endParaRPr>
          </a:p>
        </p:txBody>
      </p:sp>
      <p:sp>
        <p:nvSpPr>
          <p:cNvPr id="102" name="Rettangolo 101"/>
          <p:cNvSpPr/>
          <p:nvPr/>
        </p:nvSpPr>
        <p:spPr>
          <a:xfrm>
            <a:off x="8502666" y="5855191"/>
            <a:ext cx="261273" cy="338554"/>
          </a:xfrm>
          <a:prstGeom prst="rect">
            <a:avLst/>
          </a:prstGeom>
        </p:spPr>
        <p:txBody>
          <a:bodyPr wrap="square">
            <a:spAutoFit/>
          </a:bodyPr>
          <a:lstStyle/>
          <a:p>
            <a:pPr lvl="0" eaLnBrk="0" fontAlgn="base" hangingPunct="0">
              <a:spcBef>
                <a:spcPct val="0"/>
              </a:spcBef>
              <a:spcAft>
                <a:spcPct val="0"/>
              </a:spcAft>
            </a:pPr>
            <a:r>
              <a:rPr lang="it-IT" sz="1600" b="1" dirty="0">
                <a:solidFill>
                  <a:srgbClr val="000000"/>
                </a:solidFill>
                <a:latin typeface="Arial" pitchFamily="34" charset="0"/>
                <a:cs typeface="Arial" pitchFamily="34" charset="0"/>
              </a:rPr>
              <a:t>t</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52264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8" name="Picture 1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8212" y="2062384"/>
            <a:ext cx="2214526" cy="92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7" name="Picture 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4875" y="2988969"/>
            <a:ext cx="3887863" cy="922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6" name="Picture 9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3922" y="3902708"/>
            <a:ext cx="6078816" cy="972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5" name="Picture 9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121" y="4836885"/>
            <a:ext cx="8299072" cy="946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p:cNvSpPr>
            <a:spLocks noGrp="1"/>
          </p:cNvSpPr>
          <p:nvPr>
            <p:ph type="title"/>
          </p:nvPr>
        </p:nvSpPr>
        <p:spPr/>
        <p:txBody>
          <a:bodyPr>
            <a:noAutofit/>
          </a:bodyPr>
          <a:lstStyle/>
          <a:p>
            <a:r>
              <a:rPr lang="en-US" sz="3200" b="1" dirty="0" smtClean="0"/>
              <a:t>From Industry 1.0 to Industry 4.0: Towards	</a:t>
            </a:r>
            <a:br>
              <a:rPr lang="en-US" sz="3200" b="1" dirty="0" smtClean="0"/>
            </a:br>
            <a:r>
              <a:rPr lang="en-US" sz="3200" b="1" dirty="0" smtClean="0"/>
              <a:t>the 4th Industrial Revolution</a:t>
            </a:r>
            <a:endParaRPr lang="en-US" sz="3200" b="1" dirty="0"/>
          </a:p>
        </p:txBody>
      </p:sp>
      <p:grpSp>
        <p:nvGrpSpPr>
          <p:cNvPr id="4" name="Group 4"/>
          <p:cNvGrpSpPr>
            <a:grpSpLocks/>
          </p:cNvGrpSpPr>
          <p:nvPr/>
        </p:nvGrpSpPr>
        <p:grpSpPr bwMode="auto">
          <a:xfrm>
            <a:off x="290769" y="1929848"/>
            <a:ext cx="8417011" cy="3902517"/>
            <a:chOff x="284" y="-3557"/>
            <a:chExt cx="14855" cy="6684"/>
          </a:xfrm>
        </p:grpSpPr>
        <p:grpSp>
          <p:nvGrpSpPr>
            <p:cNvPr id="5" name="Group 69"/>
            <p:cNvGrpSpPr>
              <a:grpSpLocks/>
            </p:cNvGrpSpPr>
            <p:nvPr/>
          </p:nvGrpSpPr>
          <p:grpSpPr bwMode="auto">
            <a:xfrm>
              <a:off x="284" y="2918"/>
              <a:ext cx="14855" cy="209"/>
              <a:chOff x="284" y="2918"/>
              <a:chExt cx="14855" cy="209"/>
            </a:xfrm>
          </p:grpSpPr>
          <p:sp>
            <p:nvSpPr>
              <p:cNvPr id="62" name="Freeform 75"/>
              <p:cNvSpPr>
                <a:spLocks/>
              </p:cNvSpPr>
              <p:nvPr/>
            </p:nvSpPr>
            <p:spPr bwMode="auto">
              <a:xfrm>
                <a:off x="284" y="2918"/>
                <a:ext cx="14855" cy="209"/>
              </a:xfrm>
              <a:custGeom>
                <a:avLst/>
                <a:gdLst>
                  <a:gd name="T0" fmla="*/ 14676 w 14855"/>
                  <a:gd name="T1" fmla="*/ 0 h 209"/>
                  <a:gd name="T2" fmla="*/ 14662 w 14855"/>
                  <a:gd name="T3" fmla="*/ 3 h 209"/>
                  <a:gd name="T4" fmla="*/ 14649 w 14855"/>
                  <a:gd name="T5" fmla="*/ 25 h 209"/>
                  <a:gd name="T6" fmla="*/ 14653 w 14855"/>
                  <a:gd name="T7" fmla="*/ 38 h 209"/>
                  <a:gd name="T8" fmla="*/ 14727 w 14855"/>
                  <a:gd name="T9" fmla="*/ 81 h 209"/>
                  <a:gd name="T10" fmla="*/ 14810 w 14855"/>
                  <a:gd name="T11" fmla="*/ 81 h 209"/>
                  <a:gd name="T12" fmla="*/ 14810 w 14855"/>
                  <a:gd name="T13" fmla="*/ 126 h 209"/>
                  <a:gd name="T14" fmla="*/ 14727 w 14855"/>
                  <a:gd name="T15" fmla="*/ 126 h 209"/>
                  <a:gd name="T16" fmla="*/ 14653 w 14855"/>
                  <a:gd name="T17" fmla="*/ 170 h 209"/>
                  <a:gd name="T18" fmla="*/ 14649 w 14855"/>
                  <a:gd name="T19" fmla="*/ 183 h 209"/>
                  <a:gd name="T20" fmla="*/ 14662 w 14855"/>
                  <a:gd name="T21" fmla="*/ 205 h 209"/>
                  <a:gd name="T22" fmla="*/ 14676 w 14855"/>
                  <a:gd name="T23" fmla="*/ 208 h 209"/>
                  <a:gd name="T24" fmla="*/ 14816 w 14855"/>
                  <a:gd name="T25" fmla="*/ 126 h 209"/>
                  <a:gd name="T26" fmla="*/ 14810 w 14855"/>
                  <a:gd name="T27" fmla="*/ 126 h 209"/>
                  <a:gd name="T28" fmla="*/ 14816 w 14855"/>
                  <a:gd name="T29" fmla="*/ 126 h 209"/>
                  <a:gd name="T30" fmla="*/ 14855 w 14855"/>
                  <a:gd name="T31" fmla="*/ 104 h 209"/>
                  <a:gd name="T32" fmla="*/ 14676 w 14855"/>
                  <a:gd name="T33"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855" h="209">
                    <a:moveTo>
                      <a:pt x="14676" y="0"/>
                    </a:moveTo>
                    <a:lnTo>
                      <a:pt x="14662" y="3"/>
                    </a:lnTo>
                    <a:lnTo>
                      <a:pt x="14649" y="25"/>
                    </a:lnTo>
                    <a:lnTo>
                      <a:pt x="14653" y="38"/>
                    </a:lnTo>
                    <a:lnTo>
                      <a:pt x="14727" y="81"/>
                    </a:lnTo>
                    <a:lnTo>
                      <a:pt x="14810" y="81"/>
                    </a:lnTo>
                    <a:lnTo>
                      <a:pt x="14810" y="126"/>
                    </a:lnTo>
                    <a:lnTo>
                      <a:pt x="14727" y="126"/>
                    </a:lnTo>
                    <a:lnTo>
                      <a:pt x="14653" y="170"/>
                    </a:lnTo>
                    <a:lnTo>
                      <a:pt x="14649" y="183"/>
                    </a:lnTo>
                    <a:lnTo>
                      <a:pt x="14662" y="205"/>
                    </a:lnTo>
                    <a:lnTo>
                      <a:pt x="14676" y="208"/>
                    </a:lnTo>
                    <a:lnTo>
                      <a:pt x="14816" y="126"/>
                    </a:lnTo>
                    <a:lnTo>
                      <a:pt x="14810" y="126"/>
                    </a:lnTo>
                    <a:lnTo>
                      <a:pt x="14816" y="126"/>
                    </a:lnTo>
                    <a:lnTo>
                      <a:pt x="14855" y="104"/>
                    </a:lnTo>
                    <a:lnTo>
                      <a:pt x="14676" y="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74"/>
              <p:cNvSpPr>
                <a:spLocks/>
              </p:cNvSpPr>
              <p:nvPr/>
            </p:nvSpPr>
            <p:spPr bwMode="auto">
              <a:xfrm>
                <a:off x="284" y="2918"/>
                <a:ext cx="14855" cy="209"/>
              </a:xfrm>
              <a:custGeom>
                <a:avLst/>
                <a:gdLst>
                  <a:gd name="T0" fmla="*/ 14765 w 14855"/>
                  <a:gd name="T1" fmla="*/ 104 h 209"/>
                  <a:gd name="T2" fmla="*/ 14727 w 14855"/>
                  <a:gd name="T3" fmla="*/ 126 h 209"/>
                  <a:gd name="T4" fmla="*/ 14810 w 14855"/>
                  <a:gd name="T5" fmla="*/ 126 h 209"/>
                  <a:gd name="T6" fmla="*/ 14810 w 14855"/>
                  <a:gd name="T7" fmla="*/ 123 h 209"/>
                  <a:gd name="T8" fmla="*/ 14799 w 14855"/>
                  <a:gd name="T9" fmla="*/ 123 h 209"/>
                  <a:gd name="T10" fmla="*/ 14765 w 14855"/>
                  <a:gd name="T11" fmla="*/ 104 h 209"/>
                </a:gdLst>
                <a:ahLst/>
                <a:cxnLst>
                  <a:cxn ang="0">
                    <a:pos x="T0" y="T1"/>
                  </a:cxn>
                  <a:cxn ang="0">
                    <a:pos x="T2" y="T3"/>
                  </a:cxn>
                  <a:cxn ang="0">
                    <a:pos x="T4" y="T5"/>
                  </a:cxn>
                  <a:cxn ang="0">
                    <a:pos x="T6" y="T7"/>
                  </a:cxn>
                  <a:cxn ang="0">
                    <a:pos x="T8" y="T9"/>
                  </a:cxn>
                  <a:cxn ang="0">
                    <a:pos x="T10" y="T11"/>
                  </a:cxn>
                </a:cxnLst>
                <a:rect l="0" t="0" r="r" b="b"/>
                <a:pathLst>
                  <a:path w="14855" h="209">
                    <a:moveTo>
                      <a:pt x="14765" y="104"/>
                    </a:moveTo>
                    <a:lnTo>
                      <a:pt x="14727" y="126"/>
                    </a:lnTo>
                    <a:lnTo>
                      <a:pt x="14810" y="126"/>
                    </a:lnTo>
                    <a:lnTo>
                      <a:pt x="14810" y="123"/>
                    </a:lnTo>
                    <a:lnTo>
                      <a:pt x="14799" y="123"/>
                    </a:lnTo>
                    <a:lnTo>
                      <a:pt x="14765" y="10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73"/>
              <p:cNvSpPr>
                <a:spLocks/>
              </p:cNvSpPr>
              <p:nvPr/>
            </p:nvSpPr>
            <p:spPr bwMode="auto">
              <a:xfrm>
                <a:off x="284" y="2918"/>
                <a:ext cx="14855" cy="209"/>
              </a:xfrm>
              <a:custGeom>
                <a:avLst/>
                <a:gdLst>
                  <a:gd name="T0" fmla="*/ 0 w 14855"/>
                  <a:gd name="T1" fmla="*/ 79 h 209"/>
                  <a:gd name="T2" fmla="*/ 0 w 14855"/>
                  <a:gd name="T3" fmla="*/ 124 h 209"/>
                  <a:gd name="T4" fmla="*/ 14727 w 14855"/>
                  <a:gd name="T5" fmla="*/ 126 h 209"/>
                  <a:gd name="T6" fmla="*/ 14765 w 14855"/>
                  <a:gd name="T7" fmla="*/ 104 h 209"/>
                  <a:gd name="T8" fmla="*/ 14727 w 14855"/>
                  <a:gd name="T9" fmla="*/ 81 h 209"/>
                  <a:gd name="T10" fmla="*/ 0 w 14855"/>
                  <a:gd name="T11" fmla="*/ 79 h 209"/>
                </a:gdLst>
                <a:ahLst/>
                <a:cxnLst>
                  <a:cxn ang="0">
                    <a:pos x="T0" y="T1"/>
                  </a:cxn>
                  <a:cxn ang="0">
                    <a:pos x="T2" y="T3"/>
                  </a:cxn>
                  <a:cxn ang="0">
                    <a:pos x="T4" y="T5"/>
                  </a:cxn>
                  <a:cxn ang="0">
                    <a:pos x="T6" y="T7"/>
                  </a:cxn>
                  <a:cxn ang="0">
                    <a:pos x="T8" y="T9"/>
                  </a:cxn>
                  <a:cxn ang="0">
                    <a:pos x="T10" y="T11"/>
                  </a:cxn>
                </a:cxnLst>
                <a:rect l="0" t="0" r="r" b="b"/>
                <a:pathLst>
                  <a:path w="14855" h="209">
                    <a:moveTo>
                      <a:pt x="0" y="79"/>
                    </a:moveTo>
                    <a:lnTo>
                      <a:pt x="0" y="124"/>
                    </a:lnTo>
                    <a:lnTo>
                      <a:pt x="14727" y="126"/>
                    </a:lnTo>
                    <a:lnTo>
                      <a:pt x="14765" y="104"/>
                    </a:lnTo>
                    <a:lnTo>
                      <a:pt x="14727" y="81"/>
                    </a:lnTo>
                    <a:lnTo>
                      <a:pt x="0" y="79"/>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72"/>
              <p:cNvSpPr>
                <a:spLocks/>
              </p:cNvSpPr>
              <p:nvPr/>
            </p:nvSpPr>
            <p:spPr bwMode="auto">
              <a:xfrm>
                <a:off x="284" y="2918"/>
                <a:ext cx="14855" cy="209"/>
              </a:xfrm>
              <a:custGeom>
                <a:avLst/>
                <a:gdLst>
                  <a:gd name="T0" fmla="*/ 14799 w 14855"/>
                  <a:gd name="T1" fmla="*/ 85 h 209"/>
                  <a:gd name="T2" fmla="*/ 14765 w 14855"/>
                  <a:gd name="T3" fmla="*/ 104 h 209"/>
                  <a:gd name="T4" fmla="*/ 14799 w 14855"/>
                  <a:gd name="T5" fmla="*/ 123 h 209"/>
                  <a:gd name="T6" fmla="*/ 14799 w 14855"/>
                  <a:gd name="T7" fmla="*/ 85 h 209"/>
                </a:gdLst>
                <a:ahLst/>
                <a:cxnLst>
                  <a:cxn ang="0">
                    <a:pos x="T0" y="T1"/>
                  </a:cxn>
                  <a:cxn ang="0">
                    <a:pos x="T2" y="T3"/>
                  </a:cxn>
                  <a:cxn ang="0">
                    <a:pos x="T4" y="T5"/>
                  </a:cxn>
                  <a:cxn ang="0">
                    <a:pos x="T6" y="T7"/>
                  </a:cxn>
                </a:cxnLst>
                <a:rect l="0" t="0" r="r" b="b"/>
                <a:pathLst>
                  <a:path w="14855" h="209">
                    <a:moveTo>
                      <a:pt x="14799" y="85"/>
                    </a:moveTo>
                    <a:lnTo>
                      <a:pt x="14765" y="104"/>
                    </a:lnTo>
                    <a:lnTo>
                      <a:pt x="14799" y="123"/>
                    </a:lnTo>
                    <a:lnTo>
                      <a:pt x="14799" y="85"/>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71"/>
              <p:cNvSpPr>
                <a:spLocks/>
              </p:cNvSpPr>
              <p:nvPr/>
            </p:nvSpPr>
            <p:spPr bwMode="auto">
              <a:xfrm>
                <a:off x="22503" y="3003"/>
                <a:ext cx="11" cy="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70"/>
              <p:cNvSpPr>
                <a:spLocks/>
              </p:cNvSpPr>
              <p:nvPr/>
            </p:nvSpPr>
            <p:spPr bwMode="auto">
              <a:xfrm>
                <a:off x="284" y="2918"/>
                <a:ext cx="14855" cy="209"/>
              </a:xfrm>
              <a:custGeom>
                <a:avLst/>
                <a:gdLst>
                  <a:gd name="T0" fmla="*/ 14727 w 14855"/>
                  <a:gd name="T1" fmla="*/ 81 h 209"/>
                  <a:gd name="T2" fmla="*/ 14765 w 14855"/>
                  <a:gd name="T3" fmla="*/ 104 h 209"/>
                  <a:gd name="T4" fmla="*/ 14799 w 14855"/>
                  <a:gd name="T5" fmla="*/ 85 h 209"/>
                  <a:gd name="T6" fmla="*/ 14810 w 14855"/>
                  <a:gd name="T7" fmla="*/ 85 h 209"/>
                  <a:gd name="T8" fmla="*/ 14810 w 14855"/>
                  <a:gd name="T9" fmla="*/ 81 h 209"/>
                  <a:gd name="T10" fmla="*/ 14727 w 14855"/>
                  <a:gd name="T11" fmla="*/ 81 h 209"/>
                </a:gdLst>
                <a:ahLst/>
                <a:cxnLst>
                  <a:cxn ang="0">
                    <a:pos x="T0" y="T1"/>
                  </a:cxn>
                  <a:cxn ang="0">
                    <a:pos x="T2" y="T3"/>
                  </a:cxn>
                  <a:cxn ang="0">
                    <a:pos x="T4" y="T5"/>
                  </a:cxn>
                  <a:cxn ang="0">
                    <a:pos x="T6" y="T7"/>
                  </a:cxn>
                  <a:cxn ang="0">
                    <a:pos x="T8" y="T9"/>
                  </a:cxn>
                  <a:cxn ang="0">
                    <a:pos x="T10" y="T11"/>
                  </a:cxn>
                </a:cxnLst>
                <a:rect l="0" t="0" r="r" b="b"/>
                <a:pathLst>
                  <a:path w="14855" h="209">
                    <a:moveTo>
                      <a:pt x="14727" y="81"/>
                    </a:moveTo>
                    <a:lnTo>
                      <a:pt x="14765" y="104"/>
                    </a:lnTo>
                    <a:lnTo>
                      <a:pt x="14799" y="85"/>
                    </a:lnTo>
                    <a:lnTo>
                      <a:pt x="14810" y="85"/>
                    </a:lnTo>
                    <a:lnTo>
                      <a:pt x="14810" y="81"/>
                    </a:lnTo>
                    <a:lnTo>
                      <a:pt x="14727" y="81"/>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 name="Rectangle 67"/>
            <p:cNvSpPr>
              <a:spLocks noChangeArrowheads="1"/>
            </p:cNvSpPr>
            <p:nvPr/>
          </p:nvSpPr>
          <p:spPr bwMode="auto">
            <a:xfrm>
              <a:off x="285" y="1423"/>
              <a:ext cx="14620" cy="1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6"/>
            <p:cNvSpPr>
              <a:spLocks/>
            </p:cNvSpPr>
            <p:nvPr/>
          </p:nvSpPr>
          <p:spPr bwMode="auto">
            <a:xfrm>
              <a:off x="284" y="1422"/>
              <a:ext cx="14628" cy="1614"/>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64"/>
            <p:cNvSpPr>
              <a:spLocks noChangeArrowheads="1"/>
            </p:cNvSpPr>
            <p:nvPr/>
          </p:nvSpPr>
          <p:spPr bwMode="auto">
            <a:xfrm>
              <a:off x="4137" y="-178"/>
              <a:ext cx="10780" cy="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63"/>
            <p:cNvSpPr>
              <a:spLocks/>
            </p:cNvSpPr>
            <p:nvPr/>
          </p:nvSpPr>
          <p:spPr bwMode="auto">
            <a:xfrm>
              <a:off x="4136" y="-178"/>
              <a:ext cx="10776" cy="1605"/>
            </a:xfrm>
            <a:prstGeom prst="rect">
              <a:avLst/>
            </a:prstGeom>
            <a:noFill/>
            <a:ln w="12699">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61"/>
            <p:cNvSpPr>
              <a:spLocks noChangeArrowheads="1"/>
            </p:cNvSpPr>
            <p:nvPr/>
          </p:nvSpPr>
          <p:spPr bwMode="auto">
            <a:xfrm>
              <a:off x="8051" y="-1743"/>
              <a:ext cx="6860" cy="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60"/>
            <p:cNvSpPr>
              <a:spLocks/>
            </p:cNvSpPr>
            <p:nvPr/>
          </p:nvSpPr>
          <p:spPr bwMode="auto">
            <a:xfrm>
              <a:off x="8051" y="-1743"/>
              <a:ext cx="6862" cy="1572"/>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58"/>
            <p:cNvSpPr>
              <a:spLocks noChangeArrowheads="1"/>
            </p:cNvSpPr>
            <p:nvPr/>
          </p:nvSpPr>
          <p:spPr bwMode="auto">
            <a:xfrm>
              <a:off x="10957" y="-3331"/>
              <a:ext cx="3960" cy="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57"/>
            <p:cNvSpPr>
              <a:spLocks/>
            </p:cNvSpPr>
            <p:nvPr/>
          </p:nvSpPr>
          <p:spPr bwMode="auto">
            <a:xfrm>
              <a:off x="10957" y="-3330"/>
              <a:ext cx="3956" cy="1587"/>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4" name="Group 50"/>
            <p:cNvGrpSpPr>
              <a:grpSpLocks/>
            </p:cNvGrpSpPr>
            <p:nvPr/>
          </p:nvGrpSpPr>
          <p:grpSpPr bwMode="auto">
            <a:xfrm>
              <a:off x="4023" y="-327"/>
              <a:ext cx="209" cy="3347"/>
              <a:chOff x="4023" y="-327"/>
              <a:chExt cx="209" cy="3347"/>
            </a:xfrm>
          </p:grpSpPr>
          <p:sp>
            <p:nvSpPr>
              <p:cNvPr id="56" name="Freeform 56"/>
              <p:cNvSpPr>
                <a:spLocks/>
              </p:cNvSpPr>
              <p:nvPr/>
            </p:nvSpPr>
            <p:spPr bwMode="auto">
              <a:xfrm>
                <a:off x="4023" y="-327"/>
                <a:ext cx="209" cy="3347"/>
              </a:xfrm>
              <a:custGeom>
                <a:avLst/>
                <a:gdLst>
                  <a:gd name="T0" fmla="*/ 25 w 209"/>
                  <a:gd name="T1" fmla="*/ 3142 h 3347"/>
                  <a:gd name="T2" fmla="*/ 3 w 209"/>
                  <a:gd name="T3" fmla="*/ 3154 h 3347"/>
                  <a:gd name="T4" fmla="*/ 0 w 209"/>
                  <a:gd name="T5" fmla="*/ 3168 h 3347"/>
                  <a:gd name="T6" fmla="*/ 103 w 209"/>
                  <a:gd name="T7" fmla="*/ 3347 h 3347"/>
                  <a:gd name="T8" fmla="*/ 130 w 209"/>
                  <a:gd name="T9" fmla="*/ 3303 h 3347"/>
                  <a:gd name="T10" fmla="*/ 81 w 209"/>
                  <a:gd name="T11" fmla="*/ 3303 h 3347"/>
                  <a:gd name="T12" fmla="*/ 81 w 209"/>
                  <a:gd name="T13" fmla="*/ 3219 h 3347"/>
                  <a:gd name="T14" fmla="*/ 45 w 209"/>
                  <a:gd name="T15" fmla="*/ 3156 h 3347"/>
                  <a:gd name="T16" fmla="*/ 38 w 209"/>
                  <a:gd name="T17" fmla="*/ 3145 h 3347"/>
                  <a:gd name="T18" fmla="*/ 25 w 209"/>
                  <a:gd name="T19" fmla="*/ 3142 h 3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3347">
                    <a:moveTo>
                      <a:pt x="25" y="3142"/>
                    </a:moveTo>
                    <a:lnTo>
                      <a:pt x="3" y="3154"/>
                    </a:lnTo>
                    <a:lnTo>
                      <a:pt x="0" y="3168"/>
                    </a:lnTo>
                    <a:lnTo>
                      <a:pt x="103" y="3347"/>
                    </a:lnTo>
                    <a:lnTo>
                      <a:pt x="130" y="3303"/>
                    </a:lnTo>
                    <a:lnTo>
                      <a:pt x="81" y="3303"/>
                    </a:lnTo>
                    <a:lnTo>
                      <a:pt x="81" y="3219"/>
                    </a:lnTo>
                    <a:lnTo>
                      <a:pt x="45" y="3156"/>
                    </a:lnTo>
                    <a:lnTo>
                      <a:pt x="38" y="3145"/>
                    </a:lnTo>
                    <a:lnTo>
                      <a:pt x="25" y="314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5"/>
              <p:cNvSpPr>
                <a:spLocks/>
              </p:cNvSpPr>
              <p:nvPr/>
            </p:nvSpPr>
            <p:spPr bwMode="auto">
              <a:xfrm>
                <a:off x="4023" y="-327"/>
                <a:ext cx="209" cy="3347"/>
              </a:xfrm>
              <a:custGeom>
                <a:avLst/>
                <a:gdLst>
                  <a:gd name="T0" fmla="*/ 81 w 209"/>
                  <a:gd name="T1" fmla="*/ 3219 h 3347"/>
                  <a:gd name="T2" fmla="*/ 81 w 209"/>
                  <a:gd name="T3" fmla="*/ 3303 h 3347"/>
                  <a:gd name="T4" fmla="*/ 126 w 209"/>
                  <a:gd name="T5" fmla="*/ 3303 h 3347"/>
                  <a:gd name="T6" fmla="*/ 126 w 209"/>
                  <a:gd name="T7" fmla="*/ 3291 h 3347"/>
                  <a:gd name="T8" fmla="*/ 84 w 209"/>
                  <a:gd name="T9" fmla="*/ 3291 h 3347"/>
                  <a:gd name="T10" fmla="*/ 104 w 209"/>
                  <a:gd name="T11" fmla="*/ 3258 h 3347"/>
                  <a:gd name="T12" fmla="*/ 81 w 209"/>
                  <a:gd name="T13" fmla="*/ 3219 h 3347"/>
                </a:gdLst>
                <a:ahLst/>
                <a:cxnLst>
                  <a:cxn ang="0">
                    <a:pos x="T0" y="T1"/>
                  </a:cxn>
                  <a:cxn ang="0">
                    <a:pos x="T2" y="T3"/>
                  </a:cxn>
                  <a:cxn ang="0">
                    <a:pos x="T4" y="T5"/>
                  </a:cxn>
                  <a:cxn ang="0">
                    <a:pos x="T6" y="T7"/>
                  </a:cxn>
                  <a:cxn ang="0">
                    <a:pos x="T8" y="T9"/>
                  </a:cxn>
                  <a:cxn ang="0">
                    <a:pos x="T10" y="T11"/>
                  </a:cxn>
                  <a:cxn ang="0">
                    <a:pos x="T12" y="T13"/>
                  </a:cxn>
                </a:cxnLst>
                <a:rect l="0" t="0" r="r" b="b"/>
                <a:pathLst>
                  <a:path w="209" h="3347">
                    <a:moveTo>
                      <a:pt x="81" y="3219"/>
                    </a:moveTo>
                    <a:lnTo>
                      <a:pt x="81" y="3303"/>
                    </a:lnTo>
                    <a:lnTo>
                      <a:pt x="126" y="3303"/>
                    </a:lnTo>
                    <a:lnTo>
                      <a:pt x="126" y="3291"/>
                    </a:lnTo>
                    <a:lnTo>
                      <a:pt x="84" y="3291"/>
                    </a:lnTo>
                    <a:lnTo>
                      <a:pt x="104" y="3258"/>
                    </a:lnTo>
                    <a:lnTo>
                      <a:pt x="81" y="321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4"/>
              <p:cNvSpPr>
                <a:spLocks/>
              </p:cNvSpPr>
              <p:nvPr/>
            </p:nvSpPr>
            <p:spPr bwMode="auto">
              <a:xfrm>
                <a:off x="4023" y="-327"/>
                <a:ext cx="209" cy="3347"/>
              </a:xfrm>
              <a:custGeom>
                <a:avLst/>
                <a:gdLst>
                  <a:gd name="T0" fmla="*/ 183 w 209"/>
                  <a:gd name="T1" fmla="*/ 3142 h 3347"/>
                  <a:gd name="T2" fmla="*/ 170 w 209"/>
                  <a:gd name="T3" fmla="*/ 3146 h 3347"/>
                  <a:gd name="T4" fmla="*/ 163 w 209"/>
                  <a:gd name="T5" fmla="*/ 3156 h 3347"/>
                  <a:gd name="T6" fmla="*/ 126 w 209"/>
                  <a:gd name="T7" fmla="*/ 3219 h 3347"/>
                  <a:gd name="T8" fmla="*/ 126 w 209"/>
                  <a:gd name="T9" fmla="*/ 3303 h 3347"/>
                  <a:gd name="T10" fmla="*/ 130 w 209"/>
                  <a:gd name="T11" fmla="*/ 3303 h 3347"/>
                  <a:gd name="T12" fmla="*/ 202 w 209"/>
                  <a:gd name="T13" fmla="*/ 3179 h 3347"/>
                  <a:gd name="T14" fmla="*/ 208 w 209"/>
                  <a:gd name="T15" fmla="*/ 3168 h 3347"/>
                  <a:gd name="T16" fmla="*/ 205 w 209"/>
                  <a:gd name="T17" fmla="*/ 3155 h 3347"/>
                  <a:gd name="T18" fmla="*/ 194 w 209"/>
                  <a:gd name="T19" fmla="*/ 3148 h 3347"/>
                  <a:gd name="T20" fmla="*/ 183 w 209"/>
                  <a:gd name="T21" fmla="*/ 3142 h 3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3347">
                    <a:moveTo>
                      <a:pt x="183" y="3142"/>
                    </a:moveTo>
                    <a:lnTo>
                      <a:pt x="170" y="3146"/>
                    </a:lnTo>
                    <a:lnTo>
                      <a:pt x="163" y="3156"/>
                    </a:lnTo>
                    <a:lnTo>
                      <a:pt x="126" y="3219"/>
                    </a:lnTo>
                    <a:lnTo>
                      <a:pt x="126" y="3303"/>
                    </a:lnTo>
                    <a:lnTo>
                      <a:pt x="130" y="3303"/>
                    </a:lnTo>
                    <a:lnTo>
                      <a:pt x="202" y="3179"/>
                    </a:lnTo>
                    <a:lnTo>
                      <a:pt x="208" y="3168"/>
                    </a:lnTo>
                    <a:lnTo>
                      <a:pt x="205" y="3155"/>
                    </a:lnTo>
                    <a:lnTo>
                      <a:pt x="194" y="3148"/>
                    </a:lnTo>
                    <a:lnTo>
                      <a:pt x="183" y="314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3"/>
              <p:cNvSpPr>
                <a:spLocks/>
              </p:cNvSpPr>
              <p:nvPr/>
            </p:nvSpPr>
            <p:spPr bwMode="auto">
              <a:xfrm>
                <a:off x="4023" y="-327"/>
                <a:ext cx="209" cy="3347"/>
              </a:xfrm>
              <a:custGeom>
                <a:avLst/>
                <a:gdLst>
                  <a:gd name="T0" fmla="*/ 104 w 209"/>
                  <a:gd name="T1" fmla="*/ 3258 h 3347"/>
                  <a:gd name="T2" fmla="*/ 84 w 209"/>
                  <a:gd name="T3" fmla="*/ 3291 h 3347"/>
                  <a:gd name="T4" fmla="*/ 123 w 209"/>
                  <a:gd name="T5" fmla="*/ 3291 h 3347"/>
                  <a:gd name="T6" fmla="*/ 104 w 209"/>
                  <a:gd name="T7" fmla="*/ 3258 h 3347"/>
                </a:gdLst>
                <a:ahLst/>
                <a:cxnLst>
                  <a:cxn ang="0">
                    <a:pos x="T0" y="T1"/>
                  </a:cxn>
                  <a:cxn ang="0">
                    <a:pos x="T2" y="T3"/>
                  </a:cxn>
                  <a:cxn ang="0">
                    <a:pos x="T4" y="T5"/>
                  </a:cxn>
                  <a:cxn ang="0">
                    <a:pos x="T6" y="T7"/>
                  </a:cxn>
                </a:cxnLst>
                <a:rect l="0" t="0" r="r" b="b"/>
                <a:pathLst>
                  <a:path w="209" h="3347">
                    <a:moveTo>
                      <a:pt x="104" y="3258"/>
                    </a:moveTo>
                    <a:lnTo>
                      <a:pt x="84" y="3291"/>
                    </a:lnTo>
                    <a:lnTo>
                      <a:pt x="123" y="3291"/>
                    </a:lnTo>
                    <a:lnTo>
                      <a:pt x="104" y="3258"/>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
              <p:cNvSpPr>
                <a:spLocks/>
              </p:cNvSpPr>
              <p:nvPr/>
            </p:nvSpPr>
            <p:spPr bwMode="auto">
              <a:xfrm>
                <a:off x="4023" y="-327"/>
                <a:ext cx="209" cy="3347"/>
              </a:xfrm>
              <a:custGeom>
                <a:avLst/>
                <a:gdLst>
                  <a:gd name="T0" fmla="*/ 126 w 209"/>
                  <a:gd name="T1" fmla="*/ 3219 h 3347"/>
                  <a:gd name="T2" fmla="*/ 104 w 209"/>
                  <a:gd name="T3" fmla="*/ 3258 h 3347"/>
                  <a:gd name="T4" fmla="*/ 123 w 209"/>
                  <a:gd name="T5" fmla="*/ 3291 h 3347"/>
                  <a:gd name="T6" fmla="*/ 126 w 209"/>
                  <a:gd name="T7" fmla="*/ 3291 h 3347"/>
                  <a:gd name="T8" fmla="*/ 126 w 209"/>
                  <a:gd name="T9" fmla="*/ 3219 h 3347"/>
                </a:gdLst>
                <a:ahLst/>
                <a:cxnLst>
                  <a:cxn ang="0">
                    <a:pos x="T0" y="T1"/>
                  </a:cxn>
                  <a:cxn ang="0">
                    <a:pos x="T2" y="T3"/>
                  </a:cxn>
                  <a:cxn ang="0">
                    <a:pos x="T4" y="T5"/>
                  </a:cxn>
                  <a:cxn ang="0">
                    <a:pos x="T6" y="T7"/>
                  </a:cxn>
                  <a:cxn ang="0">
                    <a:pos x="T8" y="T9"/>
                  </a:cxn>
                </a:cxnLst>
                <a:rect l="0" t="0" r="r" b="b"/>
                <a:pathLst>
                  <a:path w="209" h="3347">
                    <a:moveTo>
                      <a:pt x="126" y="3219"/>
                    </a:moveTo>
                    <a:lnTo>
                      <a:pt x="104" y="3258"/>
                    </a:lnTo>
                    <a:lnTo>
                      <a:pt x="123" y="3291"/>
                    </a:lnTo>
                    <a:lnTo>
                      <a:pt x="126" y="3291"/>
                    </a:lnTo>
                    <a:lnTo>
                      <a:pt x="126" y="321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1"/>
              <p:cNvSpPr>
                <a:spLocks/>
              </p:cNvSpPr>
              <p:nvPr/>
            </p:nvSpPr>
            <p:spPr bwMode="auto">
              <a:xfrm>
                <a:off x="4023" y="-327"/>
                <a:ext cx="209" cy="3347"/>
              </a:xfrm>
              <a:custGeom>
                <a:avLst/>
                <a:gdLst>
                  <a:gd name="T0" fmla="*/ 91 w 209"/>
                  <a:gd name="T1" fmla="*/ 0 h 3347"/>
                  <a:gd name="T2" fmla="*/ 81 w 209"/>
                  <a:gd name="T3" fmla="*/ 3219 h 3347"/>
                  <a:gd name="T4" fmla="*/ 104 w 209"/>
                  <a:gd name="T5" fmla="*/ 3258 h 3347"/>
                  <a:gd name="T6" fmla="*/ 126 w 209"/>
                  <a:gd name="T7" fmla="*/ 3219 h 3347"/>
                  <a:gd name="T8" fmla="*/ 136 w 209"/>
                  <a:gd name="T9" fmla="*/ 0 h 3347"/>
                  <a:gd name="T10" fmla="*/ 91 w 209"/>
                  <a:gd name="T11" fmla="*/ 0 h 3347"/>
                </a:gdLst>
                <a:ahLst/>
                <a:cxnLst>
                  <a:cxn ang="0">
                    <a:pos x="T0" y="T1"/>
                  </a:cxn>
                  <a:cxn ang="0">
                    <a:pos x="T2" y="T3"/>
                  </a:cxn>
                  <a:cxn ang="0">
                    <a:pos x="T4" y="T5"/>
                  </a:cxn>
                  <a:cxn ang="0">
                    <a:pos x="T6" y="T7"/>
                  </a:cxn>
                  <a:cxn ang="0">
                    <a:pos x="T8" y="T9"/>
                  </a:cxn>
                  <a:cxn ang="0">
                    <a:pos x="T10" y="T11"/>
                  </a:cxn>
                </a:cxnLst>
                <a:rect l="0" t="0" r="r" b="b"/>
                <a:pathLst>
                  <a:path w="209" h="3347">
                    <a:moveTo>
                      <a:pt x="91" y="0"/>
                    </a:moveTo>
                    <a:lnTo>
                      <a:pt x="81" y="3219"/>
                    </a:lnTo>
                    <a:lnTo>
                      <a:pt x="104" y="3258"/>
                    </a:lnTo>
                    <a:lnTo>
                      <a:pt x="126" y="3219"/>
                    </a:lnTo>
                    <a:lnTo>
                      <a:pt x="136" y="0"/>
                    </a:lnTo>
                    <a:lnTo>
                      <a:pt x="91" y="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5" name="Group 43"/>
            <p:cNvGrpSpPr>
              <a:grpSpLocks/>
            </p:cNvGrpSpPr>
            <p:nvPr/>
          </p:nvGrpSpPr>
          <p:grpSpPr bwMode="auto">
            <a:xfrm>
              <a:off x="294" y="1295"/>
              <a:ext cx="209" cy="1725"/>
              <a:chOff x="294" y="1295"/>
              <a:chExt cx="209" cy="1725"/>
            </a:xfrm>
          </p:grpSpPr>
          <p:sp>
            <p:nvSpPr>
              <p:cNvPr id="53" name="Freeform 46"/>
              <p:cNvSpPr>
                <a:spLocks/>
              </p:cNvSpPr>
              <p:nvPr/>
            </p:nvSpPr>
            <p:spPr bwMode="auto">
              <a:xfrm>
                <a:off x="294" y="1295"/>
                <a:ext cx="209" cy="1725"/>
              </a:xfrm>
              <a:custGeom>
                <a:avLst/>
                <a:gdLst>
                  <a:gd name="T0" fmla="*/ 104 w 209"/>
                  <a:gd name="T1" fmla="*/ 1635 h 1725"/>
                  <a:gd name="T2" fmla="*/ 85 w 209"/>
                  <a:gd name="T3" fmla="*/ 1669 h 1725"/>
                  <a:gd name="T4" fmla="*/ 124 w 209"/>
                  <a:gd name="T5" fmla="*/ 1669 h 1725"/>
                  <a:gd name="T6" fmla="*/ 104 w 209"/>
                  <a:gd name="T7" fmla="*/ 1635 h 1725"/>
                </a:gdLst>
                <a:ahLst/>
                <a:cxnLst>
                  <a:cxn ang="0">
                    <a:pos x="T0" y="T1"/>
                  </a:cxn>
                  <a:cxn ang="0">
                    <a:pos x="T2" y="T3"/>
                  </a:cxn>
                  <a:cxn ang="0">
                    <a:pos x="T4" y="T5"/>
                  </a:cxn>
                  <a:cxn ang="0">
                    <a:pos x="T6" y="T7"/>
                  </a:cxn>
                </a:cxnLst>
                <a:rect l="0" t="0" r="r" b="b"/>
                <a:pathLst>
                  <a:path w="209" h="1725">
                    <a:moveTo>
                      <a:pt x="104" y="1635"/>
                    </a:moveTo>
                    <a:lnTo>
                      <a:pt x="85" y="1669"/>
                    </a:lnTo>
                    <a:lnTo>
                      <a:pt x="124" y="1669"/>
                    </a:lnTo>
                    <a:lnTo>
                      <a:pt x="104" y="1635"/>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45"/>
              <p:cNvSpPr>
                <a:spLocks/>
              </p:cNvSpPr>
              <p:nvPr/>
            </p:nvSpPr>
            <p:spPr bwMode="auto">
              <a:xfrm>
                <a:off x="294" y="1295"/>
                <a:ext cx="209" cy="1725"/>
              </a:xfrm>
              <a:custGeom>
                <a:avLst/>
                <a:gdLst>
                  <a:gd name="T0" fmla="*/ 127 w 209"/>
                  <a:gd name="T1" fmla="*/ 1597 h 1725"/>
                  <a:gd name="T2" fmla="*/ 104 w 209"/>
                  <a:gd name="T3" fmla="*/ 1635 h 1725"/>
                  <a:gd name="T4" fmla="*/ 124 w 209"/>
                  <a:gd name="T5" fmla="*/ 1669 h 1725"/>
                  <a:gd name="T6" fmla="*/ 85 w 209"/>
                  <a:gd name="T7" fmla="*/ 1669 h 1725"/>
                  <a:gd name="T8" fmla="*/ 127 w 209"/>
                  <a:gd name="T9" fmla="*/ 1669 h 1725"/>
                  <a:gd name="T10" fmla="*/ 127 w 209"/>
                  <a:gd name="T11" fmla="*/ 1597 h 1725"/>
                </a:gdLst>
                <a:ahLst/>
                <a:cxnLst>
                  <a:cxn ang="0">
                    <a:pos x="T0" y="T1"/>
                  </a:cxn>
                  <a:cxn ang="0">
                    <a:pos x="T2" y="T3"/>
                  </a:cxn>
                  <a:cxn ang="0">
                    <a:pos x="T4" y="T5"/>
                  </a:cxn>
                  <a:cxn ang="0">
                    <a:pos x="T6" y="T7"/>
                  </a:cxn>
                  <a:cxn ang="0">
                    <a:pos x="T8" y="T9"/>
                  </a:cxn>
                  <a:cxn ang="0">
                    <a:pos x="T10" y="T11"/>
                  </a:cxn>
                </a:cxnLst>
                <a:rect l="0" t="0" r="r" b="b"/>
                <a:pathLst>
                  <a:path w="209" h="1725">
                    <a:moveTo>
                      <a:pt x="127" y="1597"/>
                    </a:moveTo>
                    <a:lnTo>
                      <a:pt x="104" y="1635"/>
                    </a:lnTo>
                    <a:lnTo>
                      <a:pt x="124" y="1669"/>
                    </a:lnTo>
                    <a:lnTo>
                      <a:pt x="85" y="1669"/>
                    </a:lnTo>
                    <a:lnTo>
                      <a:pt x="127" y="1669"/>
                    </a:lnTo>
                    <a:lnTo>
                      <a:pt x="127" y="1597"/>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6" name="Group 36"/>
            <p:cNvGrpSpPr>
              <a:grpSpLocks/>
            </p:cNvGrpSpPr>
            <p:nvPr/>
          </p:nvGrpSpPr>
          <p:grpSpPr bwMode="auto">
            <a:xfrm>
              <a:off x="7952" y="-1897"/>
              <a:ext cx="209" cy="4917"/>
              <a:chOff x="7952" y="-1897"/>
              <a:chExt cx="209" cy="4917"/>
            </a:xfrm>
          </p:grpSpPr>
          <p:sp>
            <p:nvSpPr>
              <p:cNvPr id="44" name="Freeform 42"/>
              <p:cNvSpPr>
                <a:spLocks/>
              </p:cNvSpPr>
              <p:nvPr/>
            </p:nvSpPr>
            <p:spPr bwMode="auto">
              <a:xfrm>
                <a:off x="7952" y="-1897"/>
                <a:ext cx="209" cy="4917"/>
              </a:xfrm>
              <a:custGeom>
                <a:avLst/>
                <a:gdLst>
                  <a:gd name="T0" fmla="*/ 25 w 209"/>
                  <a:gd name="T1" fmla="*/ 4712 h 4917"/>
                  <a:gd name="T2" fmla="*/ 3 w 209"/>
                  <a:gd name="T3" fmla="*/ 4725 h 4917"/>
                  <a:gd name="T4" fmla="*/ 0 w 209"/>
                  <a:gd name="T5" fmla="*/ 4738 h 4917"/>
                  <a:gd name="T6" fmla="*/ 6 w 209"/>
                  <a:gd name="T7" fmla="*/ 4749 h 4917"/>
                  <a:gd name="T8" fmla="*/ 104 w 209"/>
                  <a:gd name="T9" fmla="*/ 4917 h 4917"/>
                  <a:gd name="T10" fmla="*/ 130 w 209"/>
                  <a:gd name="T11" fmla="*/ 4873 h 4917"/>
                  <a:gd name="T12" fmla="*/ 82 w 209"/>
                  <a:gd name="T13" fmla="*/ 4873 h 4917"/>
                  <a:gd name="T14" fmla="*/ 82 w 209"/>
                  <a:gd name="T15" fmla="*/ 4790 h 4917"/>
                  <a:gd name="T16" fmla="*/ 43 w 209"/>
                  <a:gd name="T17" fmla="*/ 4724 h 4917"/>
                  <a:gd name="T18" fmla="*/ 38 w 209"/>
                  <a:gd name="T19" fmla="*/ 4716 h 4917"/>
                  <a:gd name="T20" fmla="*/ 25 w 209"/>
                  <a:gd name="T21" fmla="*/ 4712 h 4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4917">
                    <a:moveTo>
                      <a:pt x="25" y="4712"/>
                    </a:moveTo>
                    <a:lnTo>
                      <a:pt x="3" y="4725"/>
                    </a:lnTo>
                    <a:lnTo>
                      <a:pt x="0" y="4738"/>
                    </a:lnTo>
                    <a:lnTo>
                      <a:pt x="6" y="4749"/>
                    </a:lnTo>
                    <a:lnTo>
                      <a:pt x="104" y="4917"/>
                    </a:lnTo>
                    <a:lnTo>
                      <a:pt x="130" y="4873"/>
                    </a:lnTo>
                    <a:lnTo>
                      <a:pt x="82" y="4873"/>
                    </a:lnTo>
                    <a:lnTo>
                      <a:pt x="82" y="4790"/>
                    </a:lnTo>
                    <a:lnTo>
                      <a:pt x="43" y="4724"/>
                    </a:lnTo>
                    <a:lnTo>
                      <a:pt x="38" y="4716"/>
                    </a:lnTo>
                    <a:lnTo>
                      <a:pt x="25" y="471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auto">
              <a:xfrm>
                <a:off x="7952" y="-1897"/>
                <a:ext cx="209" cy="4917"/>
              </a:xfrm>
              <a:custGeom>
                <a:avLst/>
                <a:gdLst>
                  <a:gd name="T0" fmla="*/ 82 w 209"/>
                  <a:gd name="T1" fmla="*/ 4790 h 4917"/>
                  <a:gd name="T2" fmla="*/ 82 w 209"/>
                  <a:gd name="T3" fmla="*/ 4873 h 4917"/>
                  <a:gd name="T4" fmla="*/ 127 w 209"/>
                  <a:gd name="T5" fmla="*/ 4873 h 4917"/>
                  <a:gd name="T6" fmla="*/ 127 w 209"/>
                  <a:gd name="T7" fmla="*/ 4861 h 4917"/>
                  <a:gd name="T8" fmla="*/ 85 w 209"/>
                  <a:gd name="T9" fmla="*/ 4861 h 4917"/>
                  <a:gd name="T10" fmla="*/ 104 w 209"/>
                  <a:gd name="T11" fmla="*/ 4828 h 4917"/>
                  <a:gd name="T12" fmla="*/ 82 w 209"/>
                  <a:gd name="T13" fmla="*/ 4790 h 4917"/>
                </a:gdLst>
                <a:ahLst/>
                <a:cxnLst>
                  <a:cxn ang="0">
                    <a:pos x="T0" y="T1"/>
                  </a:cxn>
                  <a:cxn ang="0">
                    <a:pos x="T2" y="T3"/>
                  </a:cxn>
                  <a:cxn ang="0">
                    <a:pos x="T4" y="T5"/>
                  </a:cxn>
                  <a:cxn ang="0">
                    <a:pos x="T6" y="T7"/>
                  </a:cxn>
                  <a:cxn ang="0">
                    <a:pos x="T8" y="T9"/>
                  </a:cxn>
                  <a:cxn ang="0">
                    <a:pos x="T10" y="T11"/>
                  </a:cxn>
                  <a:cxn ang="0">
                    <a:pos x="T12" y="T13"/>
                  </a:cxn>
                </a:cxnLst>
                <a:rect l="0" t="0" r="r" b="b"/>
                <a:pathLst>
                  <a:path w="209" h="4917">
                    <a:moveTo>
                      <a:pt x="82" y="4790"/>
                    </a:moveTo>
                    <a:lnTo>
                      <a:pt x="82" y="4873"/>
                    </a:lnTo>
                    <a:lnTo>
                      <a:pt x="127" y="4873"/>
                    </a:lnTo>
                    <a:lnTo>
                      <a:pt x="127" y="4861"/>
                    </a:lnTo>
                    <a:lnTo>
                      <a:pt x="85" y="4861"/>
                    </a:lnTo>
                    <a:lnTo>
                      <a:pt x="104" y="4828"/>
                    </a:lnTo>
                    <a:lnTo>
                      <a:pt x="82" y="479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40"/>
              <p:cNvSpPr>
                <a:spLocks/>
              </p:cNvSpPr>
              <p:nvPr/>
            </p:nvSpPr>
            <p:spPr bwMode="auto">
              <a:xfrm>
                <a:off x="7952" y="-1897"/>
                <a:ext cx="209" cy="4917"/>
              </a:xfrm>
              <a:custGeom>
                <a:avLst/>
                <a:gdLst>
                  <a:gd name="T0" fmla="*/ 183 w 209"/>
                  <a:gd name="T1" fmla="*/ 4712 h 4917"/>
                  <a:gd name="T2" fmla="*/ 170 w 209"/>
                  <a:gd name="T3" fmla="*/ 4715 h 4917"/>
                  <a:gd name="T4" fmla="*/ 163 w 209"/>
                  <a:gd name="T5" fmla="*/ 4726 h 4917"/>
                  <a:gd name="T6" fmla="*/ 127 w 209"/>
                  <a:gd name="T7" fmla="*/ 4789 h 4917"/>
                  <a:gd name="T8" fmla="*/ 127 w 209"/>
                  <a:gd name="T9" fmla="*/ 4873 h 4917"/>
                  <a:gd name="T10" fmla="*/ 82 w 209"/>
                  <a:gd name="T11" fmla="*/ 4873 h 4917"/>
                  <a:gd name="T12" fmla="*/ 130 w 209"/>
                  <a:gd name="T13" fmla="*/ 4873 h 4917"/>
                  <a:gd name="T14" fmla="*/ 202 w 209"/>
                  <a:gd name="T15" fmla="*/ 4749 h 4917"/>
                  <a:gd name="T16" fmla="*/ 208 w 209"/>
                  <a:gd name="T17" fmla="*/ 4738 h 4917"/>
                  <a:gd name="T18" fmla="*/ 205 w 209"/>
                  <a:gd name="T19" fmla="*/ 4724 h 4917"/>
                  <a:gd name="T20" fmla="*/ 194 w 209"/>
                  <a:gd name="T21" fmla="*/ 4718 h 4917"/>
                  <a:gd name="T22" fmla="*/ 183 w 209"/>
                  <a:gd name="T23" fmla="*/ 4712 h 4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9" h="4917">
                    <a:moveTo>
                      <a:pt x="183" y="4712"/>
                    </a:moveTo>
                    <a:lnTo>
                      <a:pt x="170" y="4715"/>
                    </a:lnTo>
                    <a:lnTo>
                      <a:pt x="163" y="4726"/>
                    </a:lnTo>
                    <a:lnTo>
                      <a:pt x="127" y="4789"/>
                    </a:lnTo>
                    <a:lnTo>
                      <a:pt x="127" y="4873"/>
                    </a:lnTo>
                    <a:lnTo>
                      <a:pt x="82" y="4873"/>
                    </a:lnTo>
                    <a:lnTo>
                      <a:pt x="130" y="4873"/>
                    </a:lnTo>
                    <a:lnTo>
                      <a:pt x="202" y="4749"/>
                    </a:lnTo>
                    <a:lnTo>
                      <a:pt x="208" y="4738"/>
                    </a:lnTo>
                    <a:lnTo>
                      <a:pt x="205" y="4724"/>
                    </a:lnTo>
                    <a:lnTo>
                      <a:pt x="194" y="4718"/>
                    </a:lnTo>
                    <a:lnTo>
                      <a:pt x="183" y="471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9"/>
              <p:cNvSpPr>
                <a:spLocks/>
              </p:cNvSpPr>
              <p:nvPr/>
            </p:nvSpPr>
            <p:spPr bwMode="auto">
              <a:xfrm>
                <a:off x="7952" y="-1897"/>
                <a:ext cx="209" cy="4917"/>
              </a:xfrm>
              <a:custGeom>
                <a:avLst/>
                <a:gdLst>
                  <a:gd name="T0" fmla="*/ 104 w 209"/>
                  <a:gd name="T1" fmla="*/ 4828 h 4917"/>
                  <a:gd name="T2" fmla="*/ 85 w 209"/>
                  <a:gd name="T3" fmla="*/ 4861 h 4917"/>
                  <a:gd name="T4" fmla="*/ 123 w 209"/>
                  <a:gd name="T5" fmla="*/ 4861 h 4917"/>
                  <a:gd name="T6" fmla="*/ 104 w 209"/>
                  <a:gd name="T7" fmla="*/ 4828 h 4917"/>
                </a:gdLst>
                <a:ahLst/>
                <a:cxnLst>
                  <a:cxn ang="0">
                    <a:pos x="T0" y="T1"/>
                  </a:cxn>
                  <a:cxn ang="0">
                    <a:pos x="T2" y="T3"/>
                  </a:cxn>
                  <a:cxn ang="0">
                    <a:pos x="T4" y="T5"/>
                  </a:cxn>
                  <a:cxn ang="0">
                    <a:pos x="T6" y="T7"/>
                  </a:cxn>
                </a:cxnLst>
                <a:rect l="0" t="0" r="r" b="b"/>
                <a:pathLst>
                  <a:path w="209" h="4917">
                    <a:moveTo>
                      <a:pt x="104" y="4828"/>
                    </a:moveTo>
                    <a:lnTo>
                      <a:pt x="85" y="4861"/>
                    </a:lnTo>
                    <a:lnTo>
                      <a:pt x="123" y="4861"/>
                    </a:lnTo>
                    <a:lnTo>
                      <a:pt x="104" y="4828"/>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8"/>
              <p:cNvSpPr>
                <a:spLocks/>
              </p:cNvSpPr>
              <p:nvPr/>
            </p:nvSpPr>
            <p:spPr bwMode="auto">
              <a:xfrm>
                <a:off x="7952" y="-1897"/>
                <a:ext cx="209" cy="4917"/>
              </a:xfrm>
              <a:custGeom>
                <a:avLst/>
                <a:gdLst>
                  <a:gd name="T0" fmla="*/ 127 w 209"/>
                  <a:gd name="T1" fmla="*/ 4789 h 4917"/>
                  <a:gd name="T2" fmla="*/ 104 w 209"/>
                  <a:gd name="T3" fmla="*/ 4828 h 4917"/>
                  <a:gd name="T4" fmla="*/ 123 w 209"/>
                  <a:gd name="T5" fmla="*/ 4861 h 4917"/>
                  <a:gd name="T6" fmla="*/ 85 w 209"/>
                  <a:gd name="T7" fmla="*/ 4861 h 4917"/>
                  <a:gd name="T8" fmla="*/ 127 w 209"/>
                  <a:gd name="T9" fmla="*/ 4861 h 4917"/>
                  <a:gd name="T10" fmla="*/ 127 w 209"/>
                  <a:gd name="T11" fmla="*/ 4789 h 4917"/>
                </a:gdLst>
                <a:ahLst/>
                <a:cxnLst>
                  <a:cxn ang="0">
                    <a:pos x="T0" y="T1"/>
                  </a:cxn>
                  <a:cxn ang="0">
                    <a:pos x="T2" y="T3"/>
                  </a:cxn>
                  <a:cxn ang="0">
                    <a:pos x="T4" y="T5"/>
                  </a:cxn>
                  <a:cxn ang="0">
                    <a:pos x="T6" y="T7"/>
                  </a:cxn>
                  <a:cxn ang="0">
                    <a:pos x="T8" y="T9"/>
                  </a:cxn>
                  <a:cxn ang="0">
                    <a:pos x="T10" y="T11"/>
                  </a:cxn>
                </a:cxnLst>
                <a:rect l="0" t="0" r="r" b="b"/>
                <a:pathLst>
                  <a:path w="209" h="4917">
                    <a:moveTo>
                      <a:pt x="127" y="4789"/>
                    </a:moveTo>
                    <a:lnTo>
                      <a:pt x="104" y="4828"/>
                    </a:lnTo>
                    <a:lnTo>
                      <a:pt x="123" y="4861"/>
                    </a:lnTo>
                    <a:lnTo>
                      <a:pt x="85" y="4861"/>
                    </a:lnTo>
                    <a:lnTo>
                      <a:pt x="127" y="4861"/>
                    </a:lnTo>
                    <a:lnTo>
                      <a:pt x="127" y="478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37"/>
              <p:cNvSpPr>
                <a:spLocks/>
              </p:cNvSpPr>
              <p:nvPr/>
            </p:nvSpPr>
            <p:spPr bwMode="auto">
              <a:xfrm>
                <a:off x="7952" y="-1897"/>
                <a:ext cx="209" cy="4917"/>
              </a:xfrm>
              <a:custGeom>
                <a:avLst/>
                <a:gdLst>
                  <a:gd name="T0" fmla="*/ 119 w 209"/>
                  <a:gd name="T1" fmla="*/ 0 h 4917"/>
                  <a:gd name="T2" fmla="*/ 74 w 209"/>
                  <a:gd name="T3" fmla="*/ 0 h 4917"/>
                  <a:gd name="T4" fmla="*/ 82 w 209"/>
                  <a:gd name="T5" fmla="*/ 4790 h 4917"/>
                  <a:gd name="T6" fmla="*/ 104 w 209"/>
                  <a:gd name="T7" fmla="*/ 4828 h 4917"/>
                  <a:gd name="T8" fmla="*/ 126 w 209"/>
                  <a:gd name="T9" fmla="*/ 4790 h 4917"/>
                  <a:gd name="T10" fmla="*/ 126 w 209"/>
                  <a:gd name="T11" fmla="*/ 4712 h 4917"/>
                  <a:gd name="T12" fmla="*/ 119 w 209"/>
                  <a:gd name="T13" fmla="*/ 0 h 4917"/>
                </a:gdLst>
                <a:ahLst/>
                <a:cxnLst>
                  <a:cxn ang="0">
                    <a:pos x="T0" y="T1"/>
                  </a:cxn>
                  <a:cxn ang="0">
                    <a:pos x="T2" y="T3"/>
                  </a:cxn>
                  <a:cxn ang="0">
                    <a:pos x="T4" y="T5"/>
                  </a:cxn>
                  <a:cxn ang="0">
                    <a:pos x="T6" y="T7"/>
                  </a:cxn>
                  <a:cxn ang="0">
                    <a:pos x="T8" y="T9"/>
                  </a:cxn>
                  <a:cxn ang="0">
                    <a:pos x="T10" y="T11"/>
                  </a:cxn>
                  <a:cxn ang="0">
                    <a:pos x="T12" y="T13"/>
                  </a:cxn>
                </a:cxnLst>
                <a:rect l="0" t="0" r="r" b="b"/>
                <a:pathLst>
                  <a:path w="209" h="4917">
                    <a:moveTo>
                      <a:pt x="119" y="0"/>
                    </a:moveTo>
                    <a:lnTo>
                      <a:pt x="74" y="0"/>
                    </a:lnTo>
                    <a:lnTo>
                      <a:pt x="82" y="4790"/>
                    </a:lnTo>
                    <a:lnTo>
                      <a:pt x="104" y="4828"/>
                    </a:lnTo>
                    <a:lnTo>
                      <a:pt x="126" y="4790"/>
                    </a:lnTo>
                    <a:lnTo>
                      <a:pt x="126" y="4712"/>
                    </a:lnTo>
                    <a:lnTo>
                      <a:pt x="119" y="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 name="Group 29"/>
            <p:cNvGrpSpPr>
              <a:grpSpLocks/>
            </p:cNvGrpSpPr>
            <p:nvPr/>
          </p:nvGrpSpPr>
          <p:grpSpPr bwMode="auto">
            <a:xfrm>
              <a:off x="14808" y="-3557"/>
              <a:ext cx="209" cy="6577"/>
              <a:chOff x="14808" y="-3557"/>
              <a:chExt cx="209" cy="6577"/>
            </a:xfrm>
          </p:grpSpPr>
          <p:sp>
            <p:nvSpPr>
              <p:cNvPr id="38" name="Freeform 35"/>
              <p:cNvSpPr>
                <a:spLocks/>
              </p:cNvSpPr>
              <p:nvPr/>
            </p:nvSpPr>
            <p:spPr bwMode="auto">
              <a:xfrm>
                <a:off x="14808" y="-3557"/>
                <a:ext cx="209" cy="6577"/>
              </a:xfrm>
              <a:custGeom>
                <a:avLst/>
                <a:gdLst>
                  <a:gd name="T0" fmla="*/ 104 w 209"/>
                  <a:gd name="T1" fmla="*/ 89 h 6577"/>
                  <a:gd name="T2" fmla="*/ 82 w 209"/>
                  <a:gd name="T3" fmla="*/ 127 h 6577"/>
                  <a:gd name="T4" fmla="*/ 82 w 209"/>
                  <a:gd name="T5" fmla="*/ 6577 h 6577"/>
                  <a:gd name="T6" fmla="*/ 127 w 209"/>
                  <a:gd name="T7" fmla="*/ 6577 h 6577"/>
                  <a:gd name="T8" fmla="*/ 127 w 209"/>
                  <a:gd name="T9" fmla="*/ 127 h 6577"/>
                  <a:gd name="T10" fmla="*/ 104 w 209"/>
                  <a:gd name="T11" fmla="*/ 89 h 6577"/>
                </a:gdLst>
                <a:ahLst/>
                <a:cxnLst>
                  <a:cxn ang="0">
                    <a:pos x="T0" y="T1"/>
                  </a:cxn>
                  <a:cxn ang="0">
                    <a:pos x="T2" y="T3"/>
                  </a:cxn>
                  <a:cxn ang="0">
                    <a:pos x="T4" y="T5"/>
                  </a:cxn>
                  <a:cxn ang="0">
                    <a:pos x="T6" y="T7"/>
                  </a:cxn>
                  <a:cxn ang="0">
                    <a:pos x="T8" y="T9"/>
                  </a:cxn>
                  <a:cxn ang="0">
                    <a:pos x="T10" y="T11"/>
                  </a:cxn>
                </a:cxnLst>
                <a:rect l="0" t="0" r="r" b="b"/>
                <a:pathLst>
                  <a:path w="209" h="6577">
                    <a:moveTo>
                      <a:pt x="104" y="89"/>
                    </a:moveTo>
                    <a:lnTo>
                      <a:pt x="82" y="127"/>
                    </a:lnTo>
                    <a:lnTo>
                      <a:pt x="82" y="6577"/>
                    </a:lnTo>
                    <a:lnTo>
                      <a:pt x="127" y="6577"/>
                    </a:lnTo>
                    <a:lnTo>
                      <a:pt x="127" y="127"/>
                    </a:lnTo>
                    <a:lnTo>
                      <a:pt x="104" y="89"/>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34"/>
              <p:cNvSpPr>
                <a:spLocks/>
              </p:cNvSpPr>
              <p:nvPr/>
            </p:nvSpPr>
            <p:spPr bwMode="auto">
              <a:xfrm>
                <a:off x="14808" y="-3557"/>
                <a:ext cx="209" cy="6577"/>
              </a:xfrm>
              <a:custGeom>
                <a:avLst/>
                <a:gdLst>
                  <a:gd name="T0" fmla="*/ 104 w 209"/>
                  <a:gd name="T1" fmla="*/ 0 h 6577"/>
                  <a:gd name="T2" fmla="*/ 6 w 209"/>
                  <a:gd name="T3" fmla="*/ 168 h 6577"/>
                  <a:gd name="T4" fmla="*/ 0 w 209"/>
                  <a:gd name="T5" fmla="*/ 178 h 6577"/>
                  <a:gd name="T6" fmla="*/ 3 w 209"/>
                  <a:gd name="T7" fmla="*/ 192 h 6577"/>
                  <a:gd name="T8" fmla="*/ 14 w 209"/>
                  <a:gd name="T9" fmla="*/ 198 h 6577"/>
                  <a:gd name="T10" fmla="*/ 25 w 209"/>
                  <a:gd name="T11" fmla="*/ 205 h 6577"/>
                  <a:gd name="T12" fmla="*/ 39 w 209"/>
                  <a:gd name="T13" fmla="*/ 201 h 6577"/>
                  <a:gd name="T14" fmla="*/ 45 w 209"/>
                  <a:gd name="T15" fmla="*/ 191 h 6577"/>
                  <a:gd name="T16" fmla="*/ 82 w 209"/>
                  <a:gd name="T17" fmla="*/ 127 h 6577"/>
                  <a:gd name="T18" fmla="*/ 82 w 209"/>
                  <a:gd name="T19" fmla="*/ 44 h 6577"/>
                  <a:gd name="T20" fmla="*/ 130 w 209"/>
                  <a:gd name="T21" fmla="*/ 44 h 6577"/>
                  <a:gd name="T22" fmla="*/ 104 w 209"/>
                  <a:gd name="T23" fmla="*/ 0 h 6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9" h="6577">
                    <a:moveTo>
                      <a:pt x="104" y="0"/>
                    </a:moveTo>
                    <a:lnTo>
                      <a:pt x="6" y="168"/>
                    </a:lnTo>
                    <a:lnTo>
                      <a:pt x="0" y="178"/>
                    </a:lnTo>
                    <a:lnTo>
                      <a:pt x="3" y="192"/>
                    </a:lnTo>
                    <a:lnTo>
                      <a:pt x="14" y="198"/>
                    </a:lnTo>
                    <a:lnTo>
                      <a:pt x="25" y="205"/>
                    </a:lnTo>
                    <a:lnTo>
                      <a:pt x="39" y="201"/>
                    </a:lnTo>
                    <a:lnTo>
                      <a:pt x="45" y="191"/>
                    </a:lnTo>
                    <a:lnTo>
                      <a:pt x="82" y="127"/>
                    </a:lnTo>
                    <a:lnTo>
                      <a:pt x="82" y="44"/>
                    </a:lnTo>
                    <a:lnTo>
                      <a:pt x="130" y="44"/>
                    </a:lnTo>
                    <a:lnTo>
                      <a:pt x="104" y="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33"/>
              <p:cNvSpPr>
                <a:spLocks/>
              </p:cNvSpPr>
              <p:nvPr/>
            </p:nvSpPr>
            <p:spPr bwMode="auto">
              <a:xfrm>
                <a:off x="14808" y="-3557"/>
                <a:ext cx="209" cy="6577"/>
              </a:xfrm>
              <a:custGeom>
                <a:avLst/>
                <a:gdLst>
                  <a:gd name="T0" fmla="*/ 130 w 209"/>
                  <a:gd name="T1" fmla="*/ 44 h 6577"/>
                  <a:gd name="T2" fmla="*/ 127 w 209"/>
                  <a:gd name="T3" fmla="*/ 44 h 6577"/>
                  <a:gd name="T4" fmla="*/ 127 w 209"/>
                  <a:gd name="T5" fmla="*/ 127 h 6577"/>
                  <a:gd name="T6" fmla="*/ 163 w 209"/>
                  <a:gd name="T7" fmla="*/ 191 h 6577"/>
                  <a:gd name="T8" fmla="*/ 170 w 209"/>
                  <a:gd name="T9" fmla="*/ 201 h 6577"/>
                  <a:gd name="T10" fmla="*/ 183 w 209"/>
                  <a:gd name="T11" fmla="*/ 205 h 6577"/>
                  <a:gd name="T12" fmla="*/ 194 w 209"/>
                  <a:gd name="T13" fmla="*/ 198 h 6577"/>
                  <a:gd name="T14" fmla="*/ 205 w 209"/>
                  <a:gd name="T15" fmla="*/ 192 h 6577"/>
                  <a:gd name="T16" fmla="*/ 209 w 209"/>
                  <a:gd name="T17" fmla="*/ 178 h 6577"/>
                  <a:gd name="T18" fmla="*/ 202 w 209"/>
                  <a:gd name="T19" fmla="*/ 168 h 6577"/>
                  <a:gd name="T20" fmla="*/ 130 w 209"/>
                  <a:gd name="T21" fmla="*/ 44 h 6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6577">
                    <a:moveTo>
                      <a:pt x="130" y="44"/>
                    </a:moveTo>
                    <a:lnTo>
                      <a:pt x="127" y="44"/>
                    </a:lnTo>
                    <a:lnTo>
                      <a:pt x="127" y="127"/>
                    </a:lnTo>
                    <a:lnTo>
                      <a:pt x="163" y="191"/>
                    </a:lnTo>
                    <a:lnTo>
                      <a:pt x="170" y="201"/>
                    </a:lnTo>
                    <a:lnTo>
                      <a:pt x="183" y="205"/>
                    </a:lnTo>
                    <a:lnTo>
                      <a:pt x="194" y="198"/>
                    </a:lnTo>
                    <a:lnTo>
                      <a:pt x="205" y="192"/>
                    </a:lnTo>
                    <a:lnTo>
                      <a:pt x="209" y="178"/>
                    </a:lnTo>
                    <a:lnTo>
                      <a:pt x="202" y="168"/>
                    </a:lnTo>
                    <a:lnTo>
                      <a:pt x="130" y="4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32"/>
              <p:cNvSpPr>
                <a:spLocks/>
              </p:cNvSpPr>
              <p:nvPr/>
            </p:nvSpPr>
            <p:spPr bwMode="auto">
              <a:xfrm>
                <a:off x="14808" y="-3557"/>
                <a:ext cx="209" cy="6577"/>
              </a:xfrm>
              <a:custGeom>
                <a:avLst/>
                <a:gdLst>
                  <a:gd name="T0" fmla="*/ 127 w 209"/>
                  <a:gd name="T1" fmla="*/ 44 h 6577"/>
                  <a:gd name="T2" fmla="*/ 82 w 209"/>
                  <a:gd name="T3" fmla="*/ 44 h 6577"/>
                  <a:gd name="T4" fmla="*/ 82 w 209"/>
                  <a:gd name="T5" fmla="*/ 127 h 6577"/>
                  <a:gd name="T6" fmla="*/ 104 w 209"/>
                  <a:gd name="T7" fmla="*/ 89 h 6577"/>
                  <a:gd name="T8" fmla="*/ 85 w 209"/>
                  <a:gd name="T9" fmla="*/ 56 h 6577"/>
                  <a:gd name="T10" fmla="*/ 127 w 209"/>
                  <a:gd name="T11" fmla="*/ 56 h 6577"/>
                  <a:gd name="T12" fmla="*/ 127 w 209"/>
                  <a:gd name="T13" fmla="*/ 44 h 6577"/>
                </a:gdLst>
                <a:ahLst/>
                <a:cxnLst>
                  <a:cxn ang="0">
                    <a:pos x="T0" y="T1"/>
                  </a:cxn>
                  <a:cxn ang="0">
                    <a:pos x="T2" y="T3"/>
                  </a:cxn>
                  <a:cxn ang="0">
                    <a:pos x="T4" y="T5"/>
                  </a:cxn>
                  <a:cxn ang="0">
                    <a:pos x="T6" y="T7"/>
                  </a:cxn>
                  <a:cxn ang="0">
                    <a:pos x="T8" y="T9"/>
                  </a:cxn>
                  <a:cxn ang="0">
                    <a:pos x="T10" y="T11"/>
                  </a:cxn>
                  <a:cxn ang="0">
                    <a:pos x="T12" y="T13"/>
                  </a:cxn>
                </a:cxnLst>
                <a:rect l="0" t="0" r="r" b="b"/>
                <a:pathLst>
                  <a:path w="209" h="6577">
                    <a:moveTo>
                      <a:pt x="127" y="44"/>
                    </a:moveTo>
                    <a:lnTo>
                      <a:pt x="82" y="44"/>
                    </a:lnTo>
                    <a:lnTo>
                      <a:pt x="82" y="127"/>
                    </a:lnTo>
                    <a:lnTo>
                      <a:pt x="104" y="89"/>
                    </a:lnTo>
                    <a:lnTo>
                      <a:pt x="85" y="56"/>
                    </a:lnTo>
                    <a:lnTo>
                      <a:pt x="127" y="56"/>
                    </a:lnTo>
                    <a:lnTo>
                      <a:pt x="127" y="4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31"/>
              <p:cNvSpPr>
                <a:spLocks/>
              </p:cNvSpPr>
              <p:nvPr/>
            </p:nvSpPr>
            <p:spPr bwMode="auto">
              <a:xfrm>
                <a:off x="14808" y="-3557"/>
                <a:ext cx="209" cy="6577"/>
              </a:xfrm>
              <a:custGeom>
                <a:avLst/>
                <a:gdLst>
                  <a:gd name="T0" fmla="*/ 127 w 209"/>
                  <a:gd name="T1" fmla="*/ 56 h 6577"/>
                  <a:gd name="T2" fmla="*/ 124 w 209"/>
                  <a:gd name="T3" fmla="*/ 56 h 6577"/>
                  <a:gd name="T4" fmla="*/ 104 w 209"/>
                  <a:gd name="T5" fmla="*/ 89 h 6577"/>
                  <a:gd name="T6" fmla="*/ 127 w 209"/>
                  <a:gd name="T7" fmla="*/ 127 h 6577"/>
                  <a:gd name="T8" fmla="*/ 127 w 209"/>
                  <a:gd name="T9" fmla="*/ 56 h 6577"/>
                </a:gdLst>
                <a:ahLst/>
                <a:cxnLst>
                  <a:cxn ang="0">
                    <a:pos x="T0" y="T1"/>
                  </a:cxn>
                  <a:cxn ang="0">
                    <a:pos x="T2" y="T3"/>
                  </a:cxn>
                  <a:cxn ang="0">
                    <a:pos x="T4" y="T5"/>
                  </a:cxn>
                  <a:cxn ang="0">
                    <a:pos x="T6" y="T7"/>
                  </a:cxn>
                  <a:cxn ang="0">
                    <a:pos x="T8" y="T9"/>
                  </a:cxn>
                </a:cxnLst>
                <a:rect l="0" t="0" r="r" b="b"/>
                <a:pathLst>
                  <a:path w="209" h="6577">
                    <a:moveTo>
                      <a:pt x="127" y="56"/>
                    </a:moveTo>
                    <a:lnTo>
                      <a:pt x="124" y="56"/>
                    </a:lnTo>
                    <a:lnTo>
                      <a:pt x="104" y="89"/>
                    </a:lnTo>
                    <a:lnTo>
                      <a:pt x="127" y="127"/>
                    </a:lnTo>
                    <a:lnTo>
                      <a:pt x="127" y="56"/>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30"/>
              <p:cNvSpPr>
                <a:spLocks/>
              </p:cNvSpPr>
              <p:nvPr/>
            </p:nvSpPr>
            <p:spPr bwMode="auto">
              <a:xfrm>
                <a:off x="14808" y="-3557"/>
                <a:ext cx="209" cy="6577"/>
              </a:xfrm>
              <a:custGeom>
                <a:avLst/>
                <a:gdLst>
                  <a:gd name="T0" fmla="*/ 124 w 209"/>
                  <a:gd name="T1" fmla="*/ 56 h 6577"/>
                  <a:gd name="T2" fmla="*/ 85 w 209"/>
                  <a:gd name="T3" fmla="*/ 56 h 6577"/>
                  <a:gd name="T4" fmla="*/ 104 w 209"/>
                  <a:gd name="T5" fmla="*/ 89 h 6577"/>
                  <a:gd name="T6" fmla="*/ 124 w 209"/>
                  <a:gd name="T7" fmla="*/ 56 h 6577"/>
                </a:gdLst>
                <a:ahLst/>
                <a:cxnLst>
                  <a:cxn ang="0">
                    <a:pos x="T0" y="T1"/>
                  </a:cxn>
                  <a:cxn ang="0">
                    <a:pos x="T2" y="T3"/>
                  </a:cxn>
                  <a:cxn ang="0">
                    <a:pos x="T4" y="T5"/>
                  </a:cxn>
                  <a:cxn ang="0">
                    <a:pos x="T6" y="T7"/>
                  </a:cxn>
                </a:cxnLst>
                <a:rect l="0" t="0" r="r" b="b"/>
                <a:pathLst>
                  <a:path w="209" h="6577">
                    <a:moveTo>
                      <a:pt x="124" y="56"/>
                    </a:moveTo>
                    <a:lnTo>
                      <a:pt x="85" y="56"/>
                    </a:lnTo>
                    <a:lnTo>
                      <a:pt x="104" y="89"/>
                    </a:lnTo>
                    <a:lnTo>
                      <a:pt x="124" y="56"/>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 name="Group 22"/>
            <p:cNvGrpSpPr>
              <a:grpSpLocks/>
            </p:cNvGrpSpPr>
            <p:nvPr/>
          </p:nvGrpSpPr>
          <p:grpSpPr bwMode="auto">
            <a:xfrm>
              <a:off x="10843" y="-472"/>
              <a:ext cx="209" cy="3492"/>
              <a:chOff x="10843" y="-472"/>
              <a:chExt cx="209" cy="3492"/>
            </a:xfrm>
          </p:grpSpPr>
          <p:sp>
            <p:nvSpPr>
              <p:cNvPr id="33" name="Freeform 27"/>
              <p:cNvSpPr>
                <a:spLocks/>
              </p:cNvSpPr>
              <p:nvPr/>
            </p:nvSpPr>
            <p:spPr bwMode="auto">
              <a:xfrm>
                <a:off x="10843" y="-472"/>
                <a:ext cx="209" cy="3492"/>
              </a:xfrm>
              <a:custGeom>
                <a:avLst/>
                <a:gdLst>
                  <a:gd name="T0" fmla="*/ 82 w 209"/>
                  <a:gd name="T1" fmla="*/ 3364 h 3492"/>
                  <a:gd name="T2" fmla="*/ 82 w 209"/>
                  <a:gd name="T3" fmla="*/ 3448 h 3492"/>
                  <a:gd name="T4" fmla="*/ 127 w 209"/>
                  <a:gd name="T5" fmla="*/ 3448 h 3492"/>
                  <a:gd name="T6" fmla="*/ 127 w 209"/>
                  <a:gd name="T7" fmla="*/ 3436 h 3492"/>
                  <a:gd name="T8" fmla="*/ 85 w 209"/>
                  <a:gd name="T9" fmla="*/ 3436 h 3492"/>
                  <a:gd name="T10" fmla="*/ 104 w 209"/>
                  <a:gd name="T11" fmla="*/ 3403 h 3492"/>
                  <a:gd name="T12" fmla="*/ 82 w 209"/>
                  <a:gd name="T13" fmla="*/ 3364 h 3492"/>
                </a:gdLst>
                <a:ahLst/>
                <a:cxnLst>
                  <a:cxn ang="0">
                    <a:pos x="T0" y="T1"/>
                  </a:cxn>
                  <a:cxn ang="0">
                    <a:pos x="T2" y="T3"/>
                  </a:cxn>
                  <a:cxn ang="0">
                    <a:pos x="T4" y="T5"/>
                  </a:cxn>
                  <a:cxn ang="0">
                    <a:pos x="T6" y="T7"/>
                  </a:cxn>
                  <a:cxn ang="0">
                    <a:pos x="T8" y="T9"/>
                  </a:cxn>
                  <a:cxn ang="0">
                    <a:pos x="T10" y="T11"/>
                  </a:cxn>
                  <a:cxn ang="0">
                    <a:pos x="T12" y="T13"/>
                  </a:cxn>
                </a:cxnLst>
                <a:rect l="0" t="0" r="r" b="b"/>
                <a:pathLst>
                  <a:path w="209" h="3492">
                    <a:moveTo>
                      <a:pt x="82" y="3364"/>
                    </a:moveTo>
                    <a:lnTo>
                      <a:pt x="82" y="3448"/>
                    </a:lnTo>
                    <a:lnTo>
                      <a:pt x="127" y="3448"/>
                    </a:lnTo>
                    <a:lnTo>
                      <a:pt x="127" y="3436"/>
                    </a:lnTo>
                    <a:lnTo>
                      <a:pt x="85" y="3436"/>
                    </a:lnTo>
                    <a:lnTo>
                      <a:pt x="104" y="3403"/>
                    </a:lnTo>
                    <a:lnTo>
                      <a:pt x="82" y="3364"/>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
              <p:cNvSpPr>
                <a:spLocks/>
              </p:cNvSpPr>
              <p:nvPr/>
            </p:nvSpPr>
            <p:spPr bwMode="auto">
              <a:xfrm>
                <a:off x="10843" y="-472"/>
                <a:ext cx="209" cy="3492"/>
              </a:xfrm>
              <a:custGeom>
                <a:avLst/>
                <a:gdLst>
                  <a:gd name="T0" fmla="*/ 104 w 209"/>
                  <a:gd name="T1" fmla="*/ 3403 h 3492"/>
                  <a:gd name="T2" fmla="*/ 85 w 209"/>
                  <a:gd name="T3" fmla="*/ 3436 h 3492"/>
                  <a:gd name="T4" fmla="*/ 124 w 209"/>
                  <a:gd name="T5" fmla="*/ 3436 h 3492"/>
                  <a:gd name="T6" fmla="*/ 104 w 209"/>
                  <a:gd name="T7" fmla="*/ 3403 h 3492"/>
                </a:gdLst>
                <a:ahLst/>
                <a:cxnLst>
                  <a:cxn ang="0">
                    <a:pos x="T0" y="T1"/>
                  </a:cxn>
                  <a:cxn ang="0">
                    <a:pos x="T2" y="T3"/>
                  </a:cxn>
                  <a:cxn ang="0">
                    <a:pos x="T4" y="T5"/>
                  </a:cxn>
                  <a:cxn ang="0">
                    <a:pos x="T6" y="T7"/>
                  </a:cxn>
                </a:cxnLst>
                <a:rect l="0" t="0" r="r" b="b"/>
                <a:pathLst>
                  <a:path w="209" h="3492">
                    <a:moveTo>
                      <a:pt x="104" y="3403"/>
                    </a:moveTo>
                    <a:lnTo>
                      <a:pt x="85" y="3436"/>
                    </a:lnTo>
                    <a:lnTo>
                      <a:pt x="124" y="3436"/>
                    </a:lnTo>
                    <a:lnTo>
                      <a:pt x="104" y="3403"/>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4"/>
              <p:cNvSpPr>
                <a:spLocks/>
              </p:cNvSpPr>
              <p:nvPr/>
            </p:nvSpPr>
            <p:spPr bwMode="auto">
              <a:xfrm>
                <a:off x="10843" y="-472"/>
                <a:ext cx="209" cy="3492"/>
              </a:xfrm>
              <a:custGeom>
                <a:avLst/>
                <a:gdLst>
                  <a:gd name="T0" fmla="*/ 127 w 209"/>
                  <a:gd name="T1" fmla="*/ 3364 h 3492"/>
                  <a:gd name="T2" fmla="*/ 104 w 209"/>
                  <a:gd name="T3" fmla="*/ 3403 h 3492"/>
                  <a:gd name="T4" fmla="*/ 124 w 209"/>
                  <a:gd name="T5" fmla="*/ 3436 h 3492"/>
                  <a:gd name="T6" fmla="*/ 127 w 209"/>
                  <a:gd name="T7" fmla="*/ 3436 h 3492"/>
                  <a:gd name="T8" fmla="*/ 127 w 209"/>
                  <a:gd name="T9" fmla="*/ 3364 h 3492"/>
                </a:gdLst>
                <a:ahLst/>
                <a:cxnLst>
                  <a:cxn ang="0">
                    <a:pos x="T0" y="T1"/>
                  </a:cxn>
                  <a:cxn ang="0">
                    <a:pos x="T2" y="T3"/>
                  </a:cxn>
                  <a:cxn ang="0">
                    <a:pos x="T4" y="T5"/>
                  </a:cxn>
                  <a:cxn ang="0">
                    <a:pos x="T6" y="T7"/>
                  </a:cxn>
                  <a:cxn ang="0">
                    <a:pos x="T8" y="T9"/>
                  </a:cxn>
                </a:cxnLst>
                <a:rect l="0" t="0" r="r" b="b"/>
                <a:pathLst>
                  <a:path w="209" h="3492">
                    <a:moveTo>
                      <a:pt x="127" y="3364"/>
                    </a:moveTo>
                    <a:lnTo>
                      <a:pt x="104" y="3403"/>
                    </a:lnTo>
                    <a:lnTo>
                      <a:pt x="124" y="3436"/>
                    </a:lnTo>
                    <a:lnTo>
                      <a:pt x="127" y="3436"/>
                    </a:lnTo>
                    <a:lnTo>
                      <a:pt x="127" y="3364"/>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0" name="Freeform 20"/>
            <p:cNvSpPr>
              <a:spLocks/>
            </p:cNvSpPr>
            <p:nvPr/>
          </p:nvSpPr>
          <p:spPr bwMode="auto">
            <a:xfrm>
              <a:off x="3365" y="-382"/>
              <a:ext cx="20" cy="524"/>
            </a:xfrm>
            <a:custGeom>
              <a:avLst/>
              <a:gdLst>
                <a:gd name="T0" fmla="*/ 0 w 20"/>
                <a:gd name="T1" fmla="*/ 0 h 524"/>
                <a:gd name="T2" fmla="*/ 0 w 20"/>
                <a:gd name="T3" fmla="*/ 525 h 524"/>
              </a:gdLst>
              <a:ahLst/>
              <a:cxnLst>
                <a:cxn ang="0">
                  <a:pos x="T0" y="T1"/>
                </a:cxn>
                <a:cxn ang="0">
                  <a:pos x="T2" y="T3"/>
                </a:cxn>
              </a:cxnLst>
              <a:rect l="0" t="0" r="r" b="b"/>
              <a:pathLst>
                <a:path w="20" h="524">
                  <a:moveTo>
                    <a:pt x="0" y="0"/>
                  </a:moveTo>
                  <a:lnTo>
                    <a:pt x="0" y="525"/>
                  </a:lnTo>
                </a:path>
              </a:pathLst>
            </a:custGeom>
            <a:noFill/>
            <a:ln w="1047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9"/>
            <p:cNvSpPr>
              <a:spLocks/>
            </p:cNvSpPr>
            <p:nvPr/>
          </p:nvSpPr>
          <p:spPr bwMode="auto">
            <a:xfrm>
              <a:off x="3514" y="-382"/>
              <a:ext cx="20" cy="524"/>
            </a:xfrm>
            <a:custGeom>
              <a:avLst/>
              <a:gdLst>
                <a:gd name="T0" fmla="*/ 0 w 20"/>
                <a:gd name="T1" fmla="*/ 0 h 524"/>
                <a:gd name="T2" fmla="*/ 7 w 20"/>
                <a:gd name="T3" fmla="*/ 525 h 524"/>
              </a:gdLst>
              <a:ahLst/>
              <a:cxnLst>
                <a:cxn ang="0">
                  <a:pos x="T0" y="T1"/>
                </a:cxn>
                <a:cxn ang="0">
                  <a:pos x="T2" y="T3"/>
                </a:cxn>
              </a:cxnLst>
              <a:rect l="0" t="0" r="r" b="b"/>
              <a:pathLst>
                <a:path w="20" h="524">
                  <a:moveTo>
                    <a:pt x="0" y="0"/>
                  </a:moveTo>
                  <a:lnTo>
                    <a:pt x="7" y="525"/>
                  </a:lnTo>
                </a:path>
              </a:pathLst>
            </a:custGeom>
            <a:noFill/>
            <a:ln w="28574">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8"/>
            <p:cNvSpPr>
              <a:spLocks/>
            </p:cNvSpPr>
            <p:nvPr/>
          </p:nvSpPr>
          <p:spPr bwMode="auto">
            <a:xfrm>
              <a:off x="3673" y="-374"/>
              <a:ext cx="20" cy="516"/>
            </a:xfrm>
            <a:custGeom>
              <a:avLst/>
              <a:gdLst>
                <a:gd name="T0" fmla="*/ 0 w 20"/>
                <a:gd name="T1" fmla="*/ 0 h 516"/>
                <a:gd name="T2" fmla="*/ 0 w 20"/>
                <a:gd name="T3" fmla="*/ 517 h 516"/>
              </a:gdLst>
              <a:ahLst/>
              <a:cxnLst>
                <a:cxn ang="0">
                  <a:pos x="T0" y="T1"/>
                </a:cxn>
                <a:cxn ang="0">
                  <a:pos x="T2" y="T3"/>
                </a:cxn>
              </a:cxnLst>
              <a:rect l="0" t="0" r="r" b="b"/>
              <a:pathLst>
                <a:path w="20" h="516">
                  <a:moveTo>
                    <a:pt x="0" y="0"/>
                  </a:moveTo>
                  <a:lnTo>
                    <a:pt x="0" y="517"/>
                  </a:lnTo>
                </a:path>
              </a:pathLst>
            </a:custGeom>
            <a:noFill/>
            <a:ln w="10642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7"/>
            <p:cNvSpPr>
              <a:spLocks/>
            </p:cNvSpPr>
            <p:nvPr/>
          </p:nvSpPr>
          <p:spPr bwMode="auto">
            <a:xfrm>
              <a:off x="3110" y="145"/>
              <a:ext cx="806" cy="235"/>
            </a:xfrm>
            <a:custGeom>
              <a:avLst/>
              <a:gdLst>
                <a:gd name="T0" fmla="*/ 54 w 806"/>
                <a:gd name="T1" fmla="*/ 15 h 235"/>
                <a:gd name="T2" fmla="*/ 25 w 806"/>
                <a:gd name="T3" fmla="*/ 41 h 235"/>
                <a:gd name="T4" fmla="*/ 3 w 806"/>
                <a:gd name="T5" fmla="*/ 87 h 235"/>
                <a:gd name="T6" fmla="*/ 1 w 806"/>
                <a:gd name="T7" fmla="*/ 124 h 235"/>
                <a:gd name="T8" fmla="*/ 11 w 806"/>
                <a:gd name="T9" fmla="*/ 160 h 235"/>
                <a:gd name="T10" fmla="*/ 34 w 806"/>
                <a:gd name="T11" fmla="*/ 190 h 235"/>
                <a:gd name="T12" fmla="*/ 68 w 806"/>
                <a:gd name="T13" fmla="*/ 207 h 235"/>
                <a:gd name="T14" fmla="*/ 111 w 806"/>
                <a:gd name="T15" fmla="*/ 215 h 235"/>
                <a:gd name="T16" fmla="*/ 151 w 806"/>
                <a:gd name="T17" fmla="*/ 216 h 235"/>
                <a:gd name="T18" fmla="*/ 187 w 806"/>
                <a:gd name="T19" fmla="*/ 206 h 235"/>
                <a:gd name="T20" fmla="*/ 217 w 806"/>
                <a:gd name="T21" fmla="*/ 191 h 235"/>
                <a:gd name="T22" fmla="*/ 257 w 806"/>
                <a:gd name="T23" fmla="*/ 162 h 235"/>
                <a:gd name="T24" fmla="*/ 285 w 806"/>
                <a:gd name="T25" fmla="*/ 182 h 235"/>
                <a:gd name="T26" fmla="*/ 303 w 806"/>
                <a:gd name="T27" fmla="*/ 200 h 235"/>
                <a:gd name="T28" fmla="*/ 322 w 806"/>
                <a:gd name="T29" fmla="*/ 216 h 235"/>
                <a:gd name="T30" fmla="*/ 352 w 806"/>
                <a:gd name="T31" fmla="*/ 230 h 235"/>
                <a:gd name="T32" fmla="*/ 413 w 806"/>
                <a:gd name="T33" fmla="*/ 234 h 235"/>
                <a:gd name="T34" fmla="*/ 477 w 806"/>
                <a:gd name="T35" fmla="*/ 223 h 235"/>
                <a:gd name="T36" fmla="*/ 522 w 806"/>
                <a:gd name="T37" fmla="*/ 207 h 235"/>
                <a:gd name="T38" fmla="*/ 551 w 806"/>
                <a:gd name="T39" fmla="*/ 188 h 235"/>
                <a:gd name="T40" fmla="*/ 566 w 806"/>
                <a:gd name="T41" fmla="*/ 174 h 235"/>
                <a:gd name="T42" fmla="*/ 569 w 806"/>
                <a:gd name="T43" fmla="*/ 170 h 235"/>
                <a:gd name="T44" fmla="*/ 591 w 806"/>
                <a:gd name="T45" fmla="*/ 171 h 235"/>
                <a:gd name="T46" fmla="*/ 603 w 806"/>
                <a:gd name="T47" fmla="*/ 188 h 235"/>
                <a:gd name="T48" fmla="*/ 616 w 806"/>
                <a:gd name="T49" fmla="*/ 207 h 235"/>
                <a:gd name="T50" fmla="*/ 643 w 806"/>
                <a:gd name="T51" fmla="*/ 217 h 235"/>
                <a:gd name="T52" fmla="*/ 718 w 806"/>
                <a:gd name="T53" fmla="*/ 210 h 235"/>
                <a:gd name="T54" fmla="*/ 758 w 806"/>
                <a:gd name="T55" fmla="*/ 198 h 235"/>
                <a:gd name="T56" fmla="*/ 779 w 806"/>
                <a:gd name="T57" fmla="*/ 181 h 235"/>
                <a:gd name="T58" fmla="*/ 794 w 806"/>
                <a:gd name="T59" fmla="*/ 162 h 235"/>
                <a:gd name="T60" fmla="*/ 806 w 806"/>
                <a:gd name="T61" fmla="*/ 128 h 235"/>
                <a:gd name="T62" fmla="*/ 801 w 806"/>
                <a:gd name="T63" fmla="*/ 88 h 235"/>
                <a:gd name="T64" fmla="*/ 788 w 806"/>
                <a:gd name="T65" fmla="*/ 47 h 235"/>
                <a:gd name="T66" fmla="*/ 765 w 806"/>
                <a:gd name="T67" fmla="*/ 13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06" h="235">
                  <a:moveTo>
                    <a:pt x="62" y="2"/>
                  </a:moveTo>
                  <a:lnTo>
                    <a:pt x="54" y="15"/>
                  </a:lnTo>
                  <a:lnTo>
                    <a:pt x="40" y="27"/>
                  </a:lnTo>
                  <a:lnTo>
                    <a:pt x="25" y="41"/>
                  </a:lnTo>
                  <a:lnTo>
                    <a:pt x="12" y="60"/>
                  </a:lnTo>
                  <a:lnTo>
                    <a:pt x="3" y="87"/>
                  </a:lnTo>
                  <a:lnTo>
                    <a:pt x="0" y="108"/>
                  </a:lnTo>
                  <a:lnTo>
                    <a:pt x="1" y="124"/>
                  </a:lnTo>
                  <a:lnTo>
                    <a:pt x="4" y="138"/>
                  </a:lnTo>
                  <a:lnTo>
                    <a:pt x="11" y="160"/>
                  </a:lnTo>
                  <a:lnTo>
                    <a:pt x="19" y="177"/>
                  </a:lnTo>
                  <a:lnTo>
                    <a:pt x="34" y="190"/>
                  </a:lnTo>
                  <a:lnTo>
                    <a:pt x="49" y="200"/>
                  </a:lnTo>
                  <a:lnTo>
                    <a:pt x="68" y="207"/>
                  </a:lnTo>
                  <a:lnTo>
                    <a:pt x="89" y="212"/>
                  </a:lnTo>
                  <a:lnTo>
                    <a:pt x="111" y="215"/>
                  </a:lnTo>
                  <a:lnTo>
                    <a:pt x="132" y="216"/>
                  </a:lnTo>
                  <a:lnTo>
                    <a:pt x="151" y="216"/>
                  </a:lnTo>
                  <a:lnTo>
                    <a:pt x="170" y="211"/>
                  </a:lnTo>
                  <a:lnTo>
                    <a:pt x="187" y="206"/>
                  </a:lnTo>
                  <a:lnTo>
                    <a:pt x="202" y="200"/>
                  </a:lnTo>
                  <a:lnTo>
                    <a:pt x="217" y="191"/>
                  </a:lnTo>
                  <a:lnTo>
                    <a:pt x="235" y="179"/>
                  </a:lnTo>
                  <a:lnTo>
                    <a:pt x="257" y="162"/>
                  </a:lnTo>
                  <a:lnTo>
                    <a:pt x="272" y="172"/>
                  </a:lnTo>
                  <a:lnTo>
                    <a:pt x="285" y="182"/>
                  </a:lnTo>
                  <a:lnTo>
                    <a:pt x="294" y="192"/>
                  </a:lnTo>
                  <a:lnTo>
                    <a:pt x="303" y="200"/>
                  </a:lnTo>
                  <a:lnTo>
                    <a:pt x="312" y="209"/>
                  </a:lnTo>
                  <a:lnTo>
                    <a:pt x="322" y="216"/>
                  </a:lnTo>
                  <a:lnTo>
                    <a:pt x="335" y="223"/>
                  </a:lnTo>
                  <a:lnTo>
                    <a:pt x="352" y="230"/>
                  </a:lnTo>
                  <a:lnTo>
                    <a:pt x="374" y="235"/>
                  </a:lnTo>
                  <a:lnTo>
                    <a:pt x="413" y="234"/>
                  </a:lnTo>
                  <a:lnTo>
                    <a:pt x="447" y="230"/>
                  </a:lnTo>
                  <a:lnTo>
                    <a:pt x="477" y="223"/>
                  </a:lnTo>
                  <a:lnTo>
                    <a:pt x="502" y="215"/>
                  </a:lnTo>
                  <a:lnTo>
                    <a:pt x="522" y="207"/>
                  </a:lnTo>
                  <a:lnTo>
                    <a:pt x="539" y="197"/>
                  </a:lnTo>
                  <a:lnTo>
                    <a:pt x="551" y="188"/>
                  </a:lnTo>
                  <a:lnTo>
                    <a:pt x="560" y="181"/>
                  </a:lnTo>
                  <a:lnTo>
                    <a:pt x="566" y="174"/>
                  </a:lnTo>
                  <a:lnTo>
                    <a:pt x="569" y="171"/>
                  </a:lnTo>
                  <a:lnTo>
                    <a:pt x="569" y="170"/>
                  </a:lnTo>
                  <a:lnTo>
                    <a:pt x="582" y="168"/>
                  </a:lnTo>
                  <a:lnTo>
                    <a:pt x="591" y="171"/>
                  </a:lnTo>
                  <a:lnTo>
                    <a:pt x="598" y="178"/>
                  </a:lnTo>
                  <a:lnTo>
                    <a:pt x="603" y="188"/>
                  </a:lnTo>
                  <a:lnTo>
                    <a:pt x="609" y="198"/>
                  </a:lnTo>
                  <a:lnTo>
                    <a:pt x="616" y="207"/>
                  </a:lnTo>
                  <a:lnTo>
                    <a:pt x="627" y="214"/>
                  </a:lnTo>
                  <a:lnTo>
                    <a:pt x="643" y="217"/>
                  </a:lnTo>
                  <a:lnTo>
                    <a:pt x="686" y="214"/>
                  </a:lnTo>
                  <a:lnTo>
                    <a:pt x="718" y="210"/>
                  </a:lnTo>
                  <a:lnTo>
                    <a:pt x="741" y="204"/>
                  </a:lnTo>
                  <a:lnTo>
                    <a:pt x="758" y="198"/>
                  </a:lnTo>
                  <a:lnTo>
                    <a:pt x="770" y="190"/>
                  </a:lnTo>
                  <a:lnTo>
                    <a:pt x="779" y="181"/>
                  </a:lnTo>
                  <a:lnTo>
                    <a:pt x="786" y="172"/>
                  </a:lnTo>
                  <a:lnTo>
                    <a:pt x="794" y="162"/>
                  </a:lnTo>
                  <a:lnTo>
                    <a:pt x="803" y="146"/>
                  </a:lnTo>
                  <a:lnTo>
                    <a:pt x="806" y="128"/>
                  </a:lnTo>
                  <a:lnTo>
                    <a:pt x="804" y="108"/>
                  </a:lnTo>
                  <a:lnTo>
                    <a:pt x="801" y="88"/>
                  </a:lnTo>
                  <a:lnTo>
                    <a:pt x="796" y="70"/>
                  </a:lnTo>
                  <a:lnTo>
                    <a:pt x="788" y="47"/>
                  </a:lnTo>
                  <a:lnTo>
                    <a:pt x="777" y="28"/>
                  </a:lnTo>
                  <a:lnTo>
                    <a:pt x="765" y="13"/>
                  </a:lnTo>
                  <a:lnTo>
                    <a:pt x="756" y="0"/>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p:cNvSpPr>
              <a:spLocks/>
            </p:cNvSpPr>
            <p:nvPr/>
          </p:nvSpPr>
          <p:spPr bwMode="auto">
            <a:xfrm>
              <a:off x="3008" y="332"/>
              <a:ext cx="1008" cy="237"/>
            </a:xfrm>
            <a:custGeom>
              <a:avLst/>
              <a:gdLst>
                <a:gd name="T0" fmla="*/ 2 w 1008"/>
                <a:gd name="T1" fmla="*/ 31 h 237"/>
                <a:gd name="T2" fmla="*/ 0 w 1008"/>
                <a:gd name="T3" fmla="*/ 14 h 237"/>
                <a:gd name="T4" fmla="*/ 0 w 1008"/>
                <a:gd name="T5" fmla="*/ 19 h 237"/>
                <a:gd name="T6" fmla="*/ 3 w 1008"/>
                <a:gd name="T7" fmla="*/ 60 h 237"/>
                <a:gd name="T8" fmla="*/ 12 w 1008"/>
                <a:gd name="T9" fmla="*/ 102 h 237"/>
                <a:gd name="T10" fmla="*/ 27 w 1008"/>
                <a:gd name="T11" fmla="*/ 140 h 237"/>
                <a:gd name="T12" fmla="*/ 51 w 1008"/>
                <a:gd name="T13" fmla="*/ 171 h 237"/>
                <a:gd name="T14" fmla="*/ 87 w 1008"/>
                <a:gd name="T15" fmla="*/ 195 h 237"/>
                <a:gd name="T16" fmla="*/ 126 w 1008"/>
                <a:gd name="T17" fmla="*/ 212 h 237"/>
                <a:gd name="T18" fmla="*/ 165 w 1008"/>
                <a:gd name="T19" fmla="*/ 221 h 237"/>
                <a:gd name="T20" fmla="*/ 199 w 1008"/>
                <a:gd name="T21" fmla="*/ 217 h 237"/>
                <a:gd name="T22" fmla="*/ 233 w 1008"/>
                <a:gd name="T23" fmla="*/ 207 h 237"/>
                <a:gd name="T24" fmla="*/ 267 w 1008"/>
                <a:gd name="T25" fmla="*/ 194 h 237"/>
                <a:gd name="T26" fmla="*/ 302 w 1008"/>
                <a:gd name="T27" fmla="*/ 174 h 237"/>
                <a:gd name="T28" fmla="*/ 341 w 1008"/>
                <a:gd name="T29" fmla="*/ 142 h 237"/>
                <a:gd name="T30" fmla="*/ 360 w 1008"/>
                <a:gd name="T31" fmla="*/ 145 h 237"/>
                <a:gd name="T32" fmla="*/ 375 w 1008"/>
                <a:gd name="T33" fmla="*/ 161 h 237"/>
                <a:gd name="T34" fmla="*/ 393 w 1008"/>
                <a:gd name="T35" fmla="*/ 184 h 237"/>
                <a:gd name="T36" fmla="*/ 420 w 1008"/>
                <a:gd name="T37" fmla="*/ 208 h 237"/>
                <a:gd name="T38" fmla="*/ 465 w 1008"/>
                <a:gd name="T39" fmla="*/ 229 h 237"/>
                <a:gd name="T40" fmla="*/ 535 w 1008"/>
                <a:gd name="T41" fmla="*/ 234 h 237"/>
                <a:gd name="T42" fmla="*/ 597 w 1008"/>
                <a:gd name="T43" fmla="*/ 218 h 237"/>
                <a:gd name="T44" fmla="*/ 640 w 1008"/>
                <a:gd name="T45" fmla="*/ 193 h 237"/>
                <a:gd name="T46" fmla="*/ 669 w 1008"/>
                <a:gd name="T47" fmla="*/ 166 h 237"/>
                <a:gd name="T48" fmla="*/ 683 w 1008"/>
                <a:gd name="T49" fmla="*/ 142 h 237"/>
                <a:gd name="T50" fmla="*/ 688 w 1008"/>
                <a:gd name="T51" fmla="*/ 128 h 237"/>
                <a:gd name="T52" fmla="*/ 708 w 1008"/>
                <a:gd name="T53" fmla="*/ 155 h 237"/>
                <a:gd name="T54" fmla="*/ 745 w 1008"/>
                <a:gd name="T55" fmla="*/ 194 h 237"/>
                <a:gd name="T56" fmla="*/ 778 w 1008"/>
                <a:gd name="T57" fmla="*/ 215 h 237"/>
                <a:gd name="T58" fmla="*/ 807 w 1008"/>
                <a:gd name="T59" fmla="*/ 223 h 237"/>
                <a:gd name="T60" fmla="*/ 836 w 1008"/>
                <a:gd name="T61" fmla="*/ 224 h 237"/>
                <a:gd name="T62" fmla="*/ 870 w 1008"/>
                <a:gd name="T63" fmla="*/ 221 h 237"/>
                <a:gd name="T64" fmla="*/ 910 w 1008"/>
                <a:gd name="T65" fmla="*/ 204 h 237"/>
                <a:gd name="T66" fmla="*/ 946 w 1008"/>
                <a:gd name="T67" fmla="*/ 178 h 237"/>
                <a:gd name="T68" fmla="*/ 976 w 1008"/>
                <a:gd name="T69" fmla="*/ 148 h 237"/>
                <a:gd name="T70" fmla="*/ 999 w 1008"/>
                <a:gd name="T71" fmla="*/ 112 h 237"/>
                <a:gd name="T72" fmla="*/ 1007 w 1008"/>
                <a:gd name="T73" fmla="*/ 69 h 237"/>
                <a:gd name="T74" fmla="*/ 1005 w 1008"/>
                <a:gd name="T75" fmla="*/ 3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08" h="237">
                  <a:moveTo>
                    <a:pt x="6" y="21"/>
                  </a:moveTo>
                  <a:lnTo>
                    <a:pt x="2" y="31"/>
                  </a:lnTo>
                  <a:lnTo>
                    <a:pt x="0" y="27"/>
                  </a:lnTo>
                  <a:lnTo>
                    <a:pt x="0" y="14"/>
                  </a:lnTo>
                  <a:lnTo>
                    <a:pt x="2" y="0"/>
                  </a:lnTo>
                  <a:lnTo>
                    <a:pt x="0" y="19"/>
                  </a:lnTo>
                  <a:lnTo>
                    <a:pt x="1" y="39"/>
                  </a:lnTo>
                  <a:lnTo>
                    <a:pt x="3" y="60"/>
                  </a:lnTo>
                  <a:lnTo>
                    <a:pt x="7" y="81"/>
                  </a:lnTo>
                  <a:lnTo>
                    <a:pt x="12" y="102"/>
                  </a:lnTo>
                  <a:lnTo>
                    <a:pt x="19" y="121"/>
                  </a:lnTo>
                  <a:lnTo>
                    <a:pt x="27" y="140"/>
                  </a:lnTo>
                  <a:lnTo>
                    <a:pt x="36" y="156"/>
                  </a:lnTo>
                  <a:lnTo>
                    <a:pt x="51" y="171"/>
                  </a:lnTo>
                  <a:lnTo>
                    <a:pt x="68" y="184"/>
                  </a:lnTo>
                  <a:lnTo>
                    <a:pt x="87" y="195"/>
                  </a:lnTo>
                  <a:lnTo>
                    <a:pt x="106" y="205"/>
                  </a:lnTo>
                  <a:lnTo>
                    <a:pt x="126" y="212"/>
                  </a:lnTo>
                  <a:lnTo>
                    <a:pt x="146" y="217"/>
                  </a:lnTo>
                  <a:lnTo>
                    <a:pt x="165" y="221"/>
                  </a:lnTo>
                  <a:lnTo>
                    <a:pt x="182" y="221"/>
                  </a:lnTo>
                  <a:lnTo>
                    <a:pt x="199" y="217"/>
                  </a:lnTo>
                  <a:lnTo>
                    <a:pt x="216" y="212"/>
                  </a:lnTo>
                  <a:lnTo>
                    <a:pt x="233" y="207"/>
                  </a:lnTo>
                  <a:lnTo>
                    <a:pt x="250" y="201"/>
                  </a:lnTo>
                  <a:lnTo>
                    <a:pt x="267" y="194"/>
                  </a:lnTo>
                  <a:lnTo>
                    <a:pt x="284" y="185"/>
                  </a:lnTo>
                  <a:lnTo>
                    <a:pt x="302" y="174"/>
                  </a:lnTo>
                  <a:lnTo>
                    <a:pt x="321" y="159"/>
                  </a:lnTo>
                  <a:lnTo>
                    <a:pt x="341" y="142"/>
                  </a:lnTo>
                  <a:lnTo>
                    <a:pt x="352" y="142"/>
                  </a:lnTo>
                  <a:lnTo>
                    <a:pt x="360" y="145"/>
                  </a:lnTo>
                  <a:lnTo>
                    <a:pt x="368" y="152"/>
                  </a:lnTo>
                  <a:lnTo>
                    <a:pt x="375" y="161"/>
                  </a:lnTo>
                  <a:lnTo>
                    <a:pt x="383" y="172"/>
                  </a:lnTo>
                  <a:lnTo>
                    <a:pt x="393" y="184"/>
                  </a:lnTo>
                  <a:lnTo>
                    <a:pt x="405" y="196"/>
                  </a:lnTo>
                  <a:lnTo>
                    <a:pt x="420" y="208"/>
                  </a:lnTo>
                  <a:lnTo>
                    <a:pt x="440" y="220"/>
                  </a:lnTo>
                  <a:lnTo>
                    <a:pt x="465" y="229"/>
                  </a:lnTo>
                  <a:lnTo>
                    <a:pt x="496" y="237"/>
                  </a:lnTo>
                  <a:lnTo>
                    <a:pt x="535" y="234"/>
                  </a:lnTo>
                  <a:lnTo>
                    <a:pt x="568" y="227"/>
                  </a:lnTo>
                  <a:lnTo>
                    <a:pt x="597" y="218"/>
                  </a:lnTo>
                  <a:lnTo>
                    <a:pt x="621" y="206"/>
                  </a:lnTo>
                  <a:lnTo>
                    <a:pt x="640" y="193"/>
                  </a:lnTo>
                  <a:lnTo>
                    <a:pt x="656" y="179"/>
                  </a:lnTo>
                  <a:lnTo>
                    <a:pt x="669" y="166"/>
                  </a:lnTo>
                  <a:lnTo>
                    <a:pt x="677" y="153"/>
                  </a:lnTo>
                  <a:lnTo>
                    <a:pt x="683" y="142"/>
                  </a:lnTo>
                  <a:lnTo>
                    <a:pt x="687" y="134"/>
                  </a:lnTo>
                  <a:lnTo>
                    <a:pt x="688" y="128"/>
                  </a:lnTo>
                  <a:lnTo>
                    <a:pt x="687" y="127"/>
                  </a:lnTo>
                  <a:lnTo>
                    <a:pt x="708" y="155"/>
                  </a:lnTo>
                  <a:lnTo>
                    <a:pt x="727" y="177"/>
                  </a:lnTo>
                  <a:lnTo>
                    <a:pt x="745" y="194"/>
                  </a:lnTo>
                  <a:lnTo>
                    <a:pt x="762" y="206"/>
                  </a:lnTo>
                  <a:lnTo>
                    <a:pt x="778" y="215"/>
                  </a:lnTo>
                  <a:lnTo>
                    <a:pt x="793" y="220"/>
                  </a:lnTo>
                  <a:lnTo>
                    <a:pt x="807" y="223"/>
                  </a:lnTo>
                  <a:lnTo>
                    <a:pt x="822" y="224"/>
                  </a:lnTo>
                  <a:lnTo>
                    <a:pt x="836" y="224"/>
                  </a:lnTo>
                  <a:lnTo>
                    <a:pt x="850" y="223"/>
                  </a:lnTo>
                  <a:lnTo>
                    <a:pt x="870" y="221"/>
                  </a:lnTo>
                  <a:lnTo>
                    <a:pt x="890" y="214"/>
                  </a:lnTo>
                  <a:lnTo>
                    <a:pt x="910" y="204"/>
                  </a:lnTo>
                  <a:lnTo>
                    <a:pt x="929" y="192"/>
                  </a:lnTo>
                  <a:lnTo>
                    <a:pt x="946" y="178"/>
                  </a:lnTo>
                  <a:lnTo>
                    <a:pt x="962" y="163"/>
                  </a:lnTo>
                  <a:lnTo>
                    <a:pt x="976" y="148"/>
                  </a:lnTo>
                  <a:lnTo>
                    <a:pt x="988" y="134"/>
                  </a:lnTo>
                  <a:lnTo>
                    <a:pt x="999" y="112"/>
                  </a:lnTo>
                  <a:lnTo>
                    <a:pt x="1005" y="90"/>
                  </a:lnTo>
                  <a:lnTo>
                    <a:pt x="1007" y="69"/>
                  </a:lnTo>
                  <a:lnTo>
                    <a:pt x="1007" y="48"/>
                  </a:lnTo>
                  <a:lnTo>
                    <a:pt x="1005" y="30"/>
                  </a:lnTo>
                  <a:lnTo>
                    <a:pt x="1004" y="16"/>
                  </a:lnTo>
                </a:path>
              </a:pathLst>
            </a:custGeom>
            <a:noFill/>
            <a:ln w="28574">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5"/>
            <p:cNvSpPr>
              <a:spLocks/>
            </p:cNvSpPr>
            <p:nvPr/>
          </p:nvSpPr>
          <p:spPr bwMode="auto">
            <a:xfrm>
              <a:off x="2107" y="627"/>
              <a:ext cx="907" cy="183"/>
            </a:xfrm>
            <a:custGeom>
              <a:avLst/>
              <a:gdLst>
                <a:gd name="T0" fmla="*/ 10 w 907"/>
                <a:gd name="T1" fmla="*/ 158 h 183"/>
                <a:gd name="T2" fmla="*/ 32 w 907"/>
                <a:gd name="T3" fmla="*/ 111 h 183"/>
                <a:gd name="T4" fmla="*/ 54 w 907"/>
                <a:gd name="T5" fmla="*/ 69 h 183"/>
                <a:gd name="T6" fmla="*/ 76 w 907"/>
                <a:gd name="T7" fmla="*/ 34 h 183"/>
                <a:gd name="T8" fmla="*/ 100 w 907"/>
                <a:gd name="T9" fmla="*/ 10 h 183"/>
                <a:gd name="T10" fmla="*/ 126 w 907"/>
                <a:gd name="T11" fmla="*/ 0 h 183"/>
                <a:gd name="T12" fmla="*/ 153 w 907"/>
                <a:gd name="T13" fmla="*/ 11 h 183"/>
                <a:gd name="T14" fmla="*/ 181 w 907"/>
                <a:gd name="T15" fmla="*/ 40 h 183"/>
                <a:gd name="T16" fmla="*/ 210 w 907"/>
                <a:gd name="T17" fmla="*/ 80 h 183"/>
                <a:gd name="T18" fmla="*/ 239 w 907"/>
                <a:gd name="T19" fmla="*/ 121 h 183"/>
                <a:gd name="T20" fmla="*/ 268 w 907"/>
                <a:gd name="T21" fmla="*/ 153 h 183"/>
                <a:gd name="T22" fmla="*/ 295 w 907"/>
                <a:gd name="T23" fmla="*/ 169 h 183"/>
                <a:gd name="T24" fmla="*/ 324 w 907"/>
                <a:gd name="T25" fmla="*/ 157 h 183"/>
                <a:gd name="T26" fmla="*/ 353 w 907"/>
                <a:gd name="T27" fmla="*/ 125 h 183"/>
                <a:gd name="T28" fmla="*/ 380 w 907"/>
                <a:gd name="T29" fmla="*/ 83 h 183"/>
                <a:gd name="T30" fmla="*/ 406 w 907"/>
                <a:gd name="T31" fmla="*/ 44 h 183"/>
                <a:gd name="T32" fmla="*/ 433 w 907"/>
                <a:gd name="T33" fmla="*/ 17 h 183"/>
                <a:gd name="T34" fmla="*/ 461 w 907"/>
                <a:gd name="T35" fmla="*/ 15 h 183"/>
                <a:gd name="T36" fmla="*/ 490 w 907"/>
                <a:gd name="T37" fmla="*/ 38 h 183"/>
                <a:gd name="T38" fmla="*/ 519 w 907"/>
                <a:gd name="T39" fmla="*/ 75 h 183"/>
                <a:gd name="T40" fmla="*/ 547 w 907"/>
                <a:gd name="T41" fmla="*/ 114 h 183"/>
                <a:gd name="T42" fmla="*/ 576 w 907"/>
                <a:gd name="T43" fmla="*/ 143 h 183"/>
                <a:gd name="T44" fmla="*/ 606 w 907"/>
                <a:gd name="T45" fmla="*/ 146 h 183"/>
                <a:gd name="T46" fmla="*/ 637 w 907"/>
                <a:gd name="T47" fmla="*/ 123 h 183"/>
                <a:gd name="T48" fmla="*/ 666 w 907"/>
                <a:gd name="T49" fmla="*/ 86 h 183"/>
                <a:gd name="T50" fmla="*/ 695 w 907"/>
                <a:gd name="T51" fmla="*/ 48 h 183"/>
                <a:gd name="T52" fmla="*/ 724 w 907"/>
                <a:gd name="T53" fmla="*/ 20 h 183"/>
                <a:gd name="T54" fmla="*/ 754 w 907"/>
                <a:gd name="T55" fmla="*/ 15 h 183"/>
                <a:gd name="T56" fmla="*/ 786 w 907"/>
                <a:gd name="T57" fmla="*/ 27 h 183"/>
                <a:gd name="T58" fmla="*/ 817 w 907"/>
                <a:gd name="T59" fmla="*/ 50 h 183"/>
                <a:gd name="T60" fmla="*/ 847 w 907"/>
                <a:gd name="T61" fmla="*/ 80 h 183"/>
                <a:gd name="T62" fmla="*/ 877 w 907"/>
                <a:gd name="T63" fmla="*/ 115 h 183"/>
                <a:gd name="T64" fmla="*/ 907 w 907"/>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7"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0"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4"/>
            <p:cNvSpPr>
              <a:spLocks/>
            </p:cNvSpPr>
            <p:nvPr/>
          </p:nvSpPr>
          <p:spPr bwMode="auto">
            <a:xfrm>
              <a:off x="2099" y="822"/>
              <a:ext cx="908" cy="183"/>
            </a:xfrm>
            <a:custGeom>
              <a:avLst/>
              <a:gdLst>
                <a:gd name="T0" fmla="*/ 10 w 908"/>
                <a:gd name="T1" fmla="*/ 158 h 183"/>
                <a:gd name="T2" fmla="*/ 32 w 908"/>
                <a:gd name="T3" fmla="*/ 111 h 183"/>
                <a:gd name="T4" fmla="*/ 54 w 908"/>
                <a:gd name="T5" fmla="*/ 69 h 183"/>
                <a:gd name="T6" fmla="*/ 76 w 908"/>
                <a:gd name="T7" fmla="*/ 34 h 183"/>
                <a:gd name="T8" fmla="*/ 100 w 908"/>
                <a:gd name="T9" fmla="*/ 10 h 183"/>
                <a:gd name="T10" fmla="*/ 126 w 908"/>
                <a:gd name="T11" fmla="*/ 0 h 183"/>
                <a:gd name="T12" fmla="*/ 153 w 908"/>
                <a:gd name="T13" fmla="*/ 11 h 183"/>
                <a:gd name="T14" fmla="*/ 181 w 908"/>
                <a:gd name="T15" fmla="*/ 40 h 183"/>
                <a:gd name="T16" fmla="*/ 210 w 908"/>
                <a:gd name="T17" fmla="*/ 80 h 183"/>
                <a:gd name="T18" fmla="*/ 239 w 908"/>
                <a:gd name="T19" fmla="*/ 121 h 183"/>
                <a:gd name="T20" fmla="*/ 268 w 908"/>
                <a:gd name="T21" fmla="*/ 153 h 183"/>
                <a:gd name="T22" fmla="*/ 295 w 908"/>
                <a:gd name="T23" fmla="*/ 169 h 183"/>
                <a:gd name="T24" fmla="*/ 324 w 908"/>
                <a:gd name="T25" fmla="*/ 157 h 183"/>
                <a:gd name="T26" fmla="*/ 353 w 908"/>
                <a:gd name="T27" fmla="*/ 125 h 183"/>
                <a:gd name="T28" fmla="*/ 380 w 908"/>
                <a:gd name="T29" fmla="*/ 83 h 183"/>
                <a:gd name="T30" fmla="*/ 406 w 908"/>
                <a:gd name="T31" fmla="*/ 44 h 183"/>
                <a:gd name="T32" fmla="*/ 433 w 908"/>
                <a:gd name="T33" fmla="*/ 17 h 183"/>
                <a:gd name="T34" fmla="*/ 461 w 908"/>
                <a:gd name="T35" fmla="*/ 15 h 183"/>
                <a:gd name="T36" fmla="*/ 490 w 908"/>
                <a:gd name="T37" fmla="*/ 38 h 183"/>
                <a:gd name="T38" fmla="*/ 519 w 908"/>
                <a:gd name="T39" fmla="*/ 75 h 183"/>
                <a:gd name="T40" fmla="*/ 547 w 908"/>
                <a:gd name="T41" fmla="*/ 114 h 183"/>
                <a:gd name="T42" fmla="*/ 576 w 908"/>
                <a:gd name="T43" fmla="*/ 143 h 183"/>
                <a:gd name="T44" fmla="*/ 606 w 908"/>
                <a:gd name="T45" fmla="*/ 146 h 183"/>
                <a:gd name="T46" fmla="*/ 637 w 908"/>
                <a:gd name="T47" fmla="*/ 123 h 183"/>
                <a:gd name="T48" fmla="*/ 666 w 908"/>
                <a:gd name="T49" fmla="*/ 86 h 183"/>
                <a:gd name="T50" fmla="*/ 695 w 908"/>
                <a:gd name="T51" fmla="*/ 48 h 183"/>
                <a:gd name="T52" fmla="*/ 724 w 908"/>
                <a:gd name="T53" fmla="*/ 20 h 183"/>
                <a:gd name="T54" fmla="*/ 754 w 908"/>
                <a:gd name="T55" fmla="*/ 15 h 183"/>
                <a:gd name="T56" fmla="*/ 786 w 908"/>
                <a:gd name="T57" fmla="*/ 27 h 183"/>
                <a:gd name="T58" fmla="*/ 817 w 908"/>
                <a:gd name="T59" fmla="*/ 50 h 183"/>
                <a:gd name="T60" fmla="*/ 847 w 908"/>
                <a:gd name="T61" fmla="*/ 80 h 183"/>
                <a:gd name="T62" fmla="*/ 877 w 908"/>
                <a:gd name="T63" fmla="*/ 115 h 183"/>
                <a:gd name="T64" fmla="*/ 907 w 908"/>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8"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1"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2114" y="1017"/>
              <a:ext cx="908" cy="183"/>
            </a:xfrm>
            <a:custGeom>
              <a:avLst/>
              <a:gdLst>
                <a:gd name="T0" fmla="*/ 10 w 908"/>
                <a:gd name="T1" fmla="*/ 158 h 183"/>
                <a:gd name="T2" fmla="*/ 32 w 908"/>
                <a:gd name="T3" fmla="*/ 111 h 183"/>
                <a:gd name="T4" fmla="*/ 54 w 908"/>
                <a:gd name="T5" fmla="*/ 69 h 183"/>
                <a:gd name="T6" fmla="*/ 76 w 908"/>
                <a:gd name="T7" fmla="*/ 34 h 183"/>
                <a:gd name="T8" fmla="*/ 100 w 908"/>
                <a:gd name="T9" fmla="*/ 10 h 183"/>
                <a:gd name="T10" fmla="*/ 126 w 908"/>
                <a:gd name="T11" fmla="*/ 0 h 183"/>
                <a:gd name="T12" fmla="*/ 153 w 908"/>
                <a:gd name="T13" fmla="*/ 11 h 183"/>
                <a:gd name="T14" fmla="*/ 181 w 908"/>
                <a:gd name="T15" fmla="*/ 40 h 183"/>
                <a:gd name="T16" fmla="*/ 210 w 908"/>
                <a:gd name="T17" fmla="*/ 80 h 183"/>
                <a:gd name="T18" fmla="*/ 239 w 908"/>
                <a:gd name="T19" fmla="*/ 121 h 183"/>
                <a:gd name="T20" fmla="*/ 268 w 908"/>
                <a:gd name="T21" fmla="*/ 153 h 183"/>
                <a:gd name="T22" fmla="*/ 295 w 908"/>
                <a:gd name="T23" fmla="*/ 169 h 183"/>
                <a:gd name="T24" fmla="*/ 324 w 908"/>
                <a:gd name="T25" fmla="*/ 157 h 183"/>
                <a:gd name="T26" fmla="*/ 353 w 908"/>
                <a:gd name="T27" fmla="*/ 125 h 183"/>
                <a:gd name="T28" fmla="*/ 380 w 908"/>
                <a:gd name="T29" fmla="*/ 83 h 183"/>
                <a:gd name="T30" fmla="*/ 406 w 908"/>
                <a:gd name="T31" fmla="*/ 44 h 183"/>
                <a:gd name="T32" fmla="*/ 433 w 908"/>
                <a:gd name="T33" fmla="*/ 17 h 183"/>
                <a:gd name="T34" fmla="*/ 461 w 908"/>
                <a:gd name="T35" fmla="*/ 15 h 183"/>
                <a:gd name="T36" fmla="*/ 490 w 908"/>
                <a:gd name="T37" fmla="*/ 38 h 183"/>
                <a:gd name="T38" fmla="*/ 519 w 908"/>
                <a:gd name="T39" fmla="*/ 75 h 183"/>
                <a:gd name="T40" fmla="*/ 547 w 908"/>
                <a:gd name="T41" fmla="*/ 114 h 183"/>
                <a:gd name="T42" fmla="*/ 576 w 908"/>
                <a:gd name="T43" fmla="*/ 143 h 183"/>
                <a:gd name="T44" fmla="*/ 606 w 908"/>
                <a:gd name="T45" fmla="*/ 146 h 183"/>
                <a:gd name="T46" fmla="*/ 637 w 908"/>
                <a:gd name="T47" fmla="*/ 123 h 183"/>
                <a:gd name="T48" fmla="*/ 666 w 908"/>
                <a:gd name="T49" fmla="*/ 86 h 183"/>
                <a:gd name="T50" fmla="*/ 695 w 908"/>
                <a:gd name="T51" fmla="*/ 48 h 183"/>
                <a:gd name="T52" fmla="*/ 724 w 908"/>
                <a:gd name="T53" fmla="*/ 20 h 183"/>
                <a:gd name="T54" fmla="*/ 754 w 908"/>
                <a:gd name="T55" fmla="*/ 15 h 183"/>
                <a:gd name="T56" fmla="*/ 786 w 908"/>
                <a:gd name="T57" fmla="*/ 27 h 183"/>
                <a:gd name="T58" fmla="*/ 817 w 908"/>
                <a:gd name="T59" fmla="*/ 50 h 183"/>
                <a:gd name="T60" fmla="*/ 847 w 908"/>
                <a:gd name="T61" fmla="*/ 80 h 183"/>
                <a:gd name="T62" fmla="*/ 877 w 908"/>
                <a:gd name="T63" fmla="*/ 115 h 183"/>
                <a:gd name="T64" fmla="*/ 907 w 908"/>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8"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1"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Rectangle 11"/>
            <p:cNvSpPr>
              <a:spLocks noChangeArrowheads="1"/>
            </p:cNvSpPr>
            <p:nvPr/>
          </p:nvSpPr>
          <p:spPr bwMode="auto">
            <a:xfrm>
              <a:off x="12600" y="2464"/>
              <a:ext cx="176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9"/>
            <p:cNvSpPr>
              <a:spLocks noChangeArrowheads="1"/>
            </p:cNvSpPr>
            <p:nvPr/>
          </p:nvSpPr>
          <p:spPr bwMode="auto">
            <a:xfrm>
              <a:off x="13874" y="2464"/>
              <a:ext cx="6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7"/>
            <p:cNvSpPr>
              <a:spLocks noChangeArrowheads="1"/>
            </p:cNvSpPr>
            <p:nvPr/>
          </p:nvSpPr>
          <p:spPr bwMode="auto">
            <a:xfrm>
              <a:off x="13978" y="2464"/>
              <a:ext cx="10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5"/>
            <p:cNvSpPr>
              <a:spLocks noChangeArrowheads="1"/>
            </p:cNvSpPr>
            <p:nvPr/>
          </p:nvSpPr>
          <p:spPr bwMode="auto">
            <a:xfrm>
              <a:off x="14477" y="2464"/>
              <a:ext cx="6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68" name="Rectangle 3"/>
          <p:cNvSpPr>
            <a:spLocks noChangeArrowheads="1"/>
          </p:cNvSpPr>
          <p:nvPr/>
        </p:nvSpPr>
        <p:spPr bwMode="auto">
          <a:xfrm>
            <a:off x="1052513" y="609600"/>
            <a:ext cx="9398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69" name="Text Box 1"/>
          <p:cNvSpPr txBox="1">
            <a:spLocks noChangeArrowheads="1"/>
          </p:cNvSpPr>
          <p:nvPr/>
        </p:nvSpPr>
        <p:spPr bwMode="auto">
          <a:xfrm>
            <a:off x="8707780" y="2060848"/>
            <a:ext cx="328716" cy="3603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Degree of Complexity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5800725"/>
            <a:ext cx="3810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0238" y="2708920"/>
            <a:ext cx="933450" cy="1266825"/>
          </a:xfrm>
          <a:prstGeom prst="rect">
            <a:avLst/>
          </a:prstGeom>
          <a:noFill/>
          <a:extLst>
            <a:ext uri="{909E8E84-426E-40DD-AFC4-6F175D3DCCD1}">
              <a14:hiddenFill xmlns:a14="http://schemas.microsoft.com/office/drawing/2010/main">
                <a:solidFill>
                  <a:srgbClr val="FFFFFF"/>
                </a:solidFill>
              </a14:hiddenFill>
            </a:ext>
          </a:extLst>
        </p:spPr>
      </p:pic>
      <p:sp>
        <p:nvSpPr>
          <p:cNvPr id="70" name="Rectangle 76"/>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5392"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77"/>
          <p:cNvSpPr>
            <a:spLocks noChangeArrowheads="1"/>
          </p:cNvSpPr>
          <p:nvPr/>
        </p:nvSpPr>
        <p:spPr bwMode="auto">
          <a:xfrm>
            <a:off x="276225" y="6254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2" name="Rectangle 79"/>
          <p:cNvSpPr>
            <a:spLocks noChangeArrowheads="1"/>
          </p:cNvSpPr>
          <p:nvPr/>
        </p:nvSpPr>
        <p:spPr bwMode="auto">
          <a:xfrm>
            <a:off x="276225" y="1644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3" name="Rectangle 81"/>
          <p:cNvSpPr>
            <a:spLocks noChangeArrowheads="1"/>
          </p:cNvSpPr>
          <p:nvPr/>
        </p:nvSpPr>
        <p:spPr bwMode="auto">
          <a:xfrm>
            <a:off x="276225" y="26543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4" name="Rectangle 83"/>
          <p:cNvSpPr>
            <a:spLocks noChangeArrowheads="1"/>
          </p:cNvSpPr>
          <p:nvPr/>
        </p:nvSpPr>
        <p:spPr bwMode="auto">
          <a:xfrm>
            <a:off x="276225" y="365442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5" name="Rectangle 85"/>
          <p:cNvSpPr>
            <a:spLocks noChangeArrowheads="1"/>
          </p:cNvSpPr>
          <p:nvPr/>
        </p:nvSpPr>
        <p:spPr bwMode="auto">
          <a:xfrm>
            <a:off x="276225" y="4673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6" name="Rectangle 87"/>
          <p:cNvSpPr>
            <a:spLocks noChangeArrowheads="1"/>
          </p:cNvSpPr>
          <p:nvPr/>
        </p:nvSpPr>
        <p:spPr bwMode="auto">
          <a:xfrm>
            <a:off x="276225" y="5054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7" name="Rectangle 89"/>
          <p:cNvSpPr>
            <a:spLocks noChangeArrowheads="1"/>
          </p:cNvSpPr>
          <p:nvPr/>
        </p:nvSpPr>
        <p:spPr bwMode="auto">
          <a:xfrm>
            <a:off x="276225" y="5435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8" name="Rectangle 91"/>
          <p:cNvSpPr>
            <a:spLocks noChangeArrowheads="1"/>
          </p:cNvSpPr>
          <p:nvPr/>
        </p:nvSpPr>
        <p:spPr bwMode="auto">
          <a:xfrm>
            <a:off x="276225" y="5816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9" name="Rectangle 93"/>
          <p:cNvSpPr>
            <a:spLocks noChangeArrowheads="1"/>
          </p:cNvSpPr>
          <p:nvPr/>
        </p:nvSpPr>
        <p:spPr bwMode="auto">
          <a:xfrm>
            <a:off x="152400" y="74485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 name="Rectangle 94"/>
          <p:cNvSpPr>
            <a:spLocks noChangeArrowheads="1"/>
          </p:cNvSpPr>
          <p:nvPr/>
        </p:nvSpPr>
        <p:spPr bwMode="auto">
          <a:xfrm>
            <a:off x="152400" y="7544112"/>
            <a:ext cx="184731"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 name="Rectangle 96"/>
          <p:cNvSpPr>
            <a:spLocks noChangeArrowheads="1"/>
          </p:cNvSpPr>
          <p:nvPr/>
        </p:nvSpPr>
        <p:spPr bwMode="auto">
          <a:xfrm>
            <a:off x="6940860" y="5278574"/>
            <a:ext cx="1390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Industry 1.0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2" name="Rettangolo 81"/>
          <p:cNvSpPr/>
          <p:nvPr/>
        </p:nvSpPr>
        <p:spPr>
          <a:xfrm>
            <a:off x="533400" y="4859539"/>
            <a:ext cx="1940522" cy="954107"/>
          </a:xfrm>
          <a:prstGeom prst="rect">
            <a:avLst/>
          </a:prstGeom>
        </p:spPr>
        <p:txBody>
          <a:bodyPr wrap="square">
            <a:spAutoFit/>
          </a:bodyPr>
          <a:lstStyle/>
          <a:p>
            <a:r>
              <a:rPr lang="en-US" sz="1400" dirty="0" smtClean="0"/>
              <a:t>1. </a:t>
            </a:r>
            <a:r>
              <a:rPr lang="en-US" sz="1400" b="1" dirty="0" smtClean="0"/>
              <a:t>Industrial Revolution </a:t>
            </a:r>
            <a:r>
              <a:rPr lang="en-US" sz="1400" dirty="0" smtClean="0"/>
              <a:t>mechanical production facilities powered by water and steam</a:t>
            </a:r>
            <a:endParaRPr lang="en-US" sz="1400" dirty="0"/>
          </a:p>
        </p:txBody>
      </p:sp>
      <p:cxnSp>
        <p:nvCxnSpPr>
          <p:cNvPr id="84" name="Connettore 2 83"/>
          <p:cNvCxnSpPr>
            <a:endCxn id="54" idx="1"/>
          </p:cNvCxnSpPr>
          <p:nvPr/>
        </p:nvCxnSpPr>
        <p:spPr>
          <a:xfrm flipH="1">
            <a:off x="355363" y="4839804"/>
            <a:ext cx="283" cy="877541"/>
          </a:xfrm>
          <a:prstGeom prst="straightConnector1">
            <a:avLst/>
          </a:prstGeom>
          <a:ln w="28575">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6" name="Connettore 2 85"/>
          <p:cNvCxnSpPr/>
          <p:nvPr/>
        </p:nvCxnSpPr>
        <p:spPr>
          <a:xfrm>
            <a:off x="6338212" y="2061800"/>
            <a:ext cx="0" cy="3698166"/>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87" name="Rettangolo 86"/>
          <p:cNvSpPr/>
          <p:nvPr/>
        </p:nvSpPr>
        <p:spPr>
          <a:xfrm>
            <a:off x="271215" y="3861048"/>
            <a:ext cx="1348457" cy="923330"/>
          </a:xfrm>
          <a:prstGeom prst="rect">
            <a:avLst/>
          </a:prstGeom>
        </p:spPr>
        <p:txBody>
          <a:bodyPr wrap="square">
            <a:spAutoFit/>
          </a:bodyPr>
          <a:lstStyle/>
          <a:p>
            <a:pPr lvl="0" fontAlgn="base">
              <a:spcBef>
                <a:spcPct val="0"/>
              </a:spcBef>
              <a:spcAft>
                <a:spcPct val="0"/>
              </a:spcAft>
            </a:pPr>
            <a:r>
              <a:rPr kumimoji="0" lang="en-US" sz="1400" b="0" i="0" u="none" strike="noStrike" cap="none" normalizeH="0" baseline="0" dirty="0" smtClean="0">
                <a:ln>
                  <a:noFill/>
                </a:ln>
                <a:solidFill>
                  <a:srgbClr val="000000"/>
                </a:solidFill>
                <a:effectLst/>
                <a:latin typeface="Arial" pitchFamily="34" charset="0"/>
                <a:cs typeface="Arial" pitchFamily="34" charset="0"/>
              </a:rPr>
              <a:t>First </a:t>
            </a:r>
            <a:r>
              <a:rPr kumimoji="0" lang="en-US" sz="1400" b="1" i="0" u="none" strike="noStrike" cap="none" normalizeH="0" baseline="0" dirty="0" smtClean="0">
                <a:ln>
                  <a:noFill/>
                </a:ln>
                <a:solidFill>
                  <a:srgbClr val="000000"/>
                </a:solidFill>
                <a:effectLst/>
                <a:latin typeface="Arial" pitchFamily="34" charset="0"/>
                <a:cs typeface="Arial" pitchFamily="34" charset="0"/>
              </a:rPr>
              <a:t>Mechanical Loom</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1784</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88" name="Rettangolo 87"/>
          <p:cNvSpPr/>
          <p:nvPr/>
        </p:nvSpPr>
        <p:spPr>
          <a:xfrm>
            <a:off x="449573" y="5832365"/>
            <a:ext cx="1205880" cy="738664"/>
          </a:xfrm>
          <a:prstGeom prst="rect">
            <a:avLst/>
          </a:prstGeom>
        </p:spPr>
        <p:txBody>
          <a:bodyPr wrap="square">
            <a:spAutoFit/>
          </a:bodyPr>
          <a:lstStyle/>
          <a:p>
            <a:pPr lvl="0" eaLnBrk="0" fontAlgn="base" hangingPunct="0">
              <a:spcBef>
                <a:spcPct val="0"/>
              </a:spcBef>
              <a:spcAft>
                <a:spcPct val="0"/>
              </a:spcAft>
            </a:pP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End of</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18th</a:t>
            </a:r>
            <a:endParaRPr kumimoji="0" lang="en-US" sz="900" b="0" i="0" u="none" strike="noStrike" cap="none" normalizeH="0" baseline="0" dirty="0" smtClean="0">
              <a:ln>
                <a:noFill/>
              </a:ln>
              <a:solidFill>
                <a:schemeClr val="bg1">
                  <a:lumMod val="50000"/>
                </a:schemeClr>
              </a:solidFill>
              <a:effectLst/>
              <a:latin typeface="Arial" pitchFamily="34" charset="0"/>
              <a:cs typeface="Arial"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Century</a:t>
            </a:r>
            <a:endParaRPr kumimoji="0" lang="en-US" sz="1400" b="0"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endParaRPr>
          </a:p>
        </p:txBody>
      </p:sp>
      <p:pic>
        <p:nvPicPr>
          <p:cNvPr id="3074"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62820" y="2420889"/>
            <a:ext cx="2108689" cy="1217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2503490" y="3915053"/>
            <a:ext cx="2250477" cy="954107"/>
          </a:xfrm>
          <a:prstGeom prst="rect">
            <a:avLst/>
          </a:prstGeom>
        </p:spPr>
        <p:txBody>
          <a:bodyPr wrap="square">
            <a:spAutoFit/>
          </a:bodyPr>
          <a:lstStyle/>
          <a:p>
            <a:pPr algn="ctr"/>
            <a:r>
              <a:rPr lang="en-US" sz="1200" b="1" dirty="0">
                <a:latin typeface="Arial" pitchFamily="34" charset="0"/>
                <a:cs typeface="Arial" pitchFamily="34" charset="0"/>
              </a:rPr>
              <a:t>2. Industrial Revolution </a:t>
            </a:r>
            <a:endParaRPr lang="en-US" sz="1200" b="1" dirty="0" smtClean="0">
              <a:latin typeface="Arial" pitchFamily="34" charset="0"/>
              <a:cs typeface="Arial" pitchFamily="34" charset="0"/>
            </a:endParaRPr>
          </a:p>
          <a:p>
            <a:pPr algn="ctr"/>
            <a:r>
              <a:rPr lang="en-US" sz="1100" dirty="0" smtClean="0">
                <a:latin typeface="Arial" pitchFamily="34" charset="0"/>
                <a:cs typeface="Arial" pitchFamily="34" charset="0"/>
              </a:rPr>
              <a:t>mass </a:t>
            </a:r>
            <a:r>
              <a:rPr lang="en-US" sz="1100" dirty="0">
                <a:latin typeface="Arial" pitchFamily="34" charset="0"/>
                <a:cs typeface="Arial" pitchFamily="34" charset="0"/>
              </a:rPr>
              <a:t>production </a:t>
            </a:r>
            <a:endParaRPr lang="en-US" sz="1100" dirty="0" smtClean="0">
              <a:latin typeface="Arial" pitchFamily="34" charset="0"/>
              <a:cs typeface="Arial" pitchFamily="34" charset="0"/>
            </a:endParaRPr>
          </a:p>
          <a:p>
            <a:pPr algn="ctr"/>
            <a:r>
              <a:rPr lang="en-US" sz="1100" dirty="0" smtClean="0">
                <a:latin typeface="Arial" pitchFamily="34" charset="0"/>
                <a:cs typeface="Arial" pitchFamily="34" charset="0"/>
              </a:rPr>
              <a:t>based </a:t>
            </a:r>
            <a:r>
              <a:rPr lang="en-US" sz="1100" dirty="0">
                <a:latin typeface="Arial" pitchFamily="34" charset="0"/>
                <a:cs typeface="Arial" pitchFamily="34" charset="0"/>
              </a:rPr>
              <a:t>on the division</a:t>
            </a:r>
          </a:p>
          <a:p>
            <a:pPr algn="ctr"/>
            <a:r>
              <a:rPr lang="en-US" sz="1100" dirty="0">
                <a:latin typeface="Arial" pitchFamily="34" charset="0"/>
                <a:cs typeface="Arial" pitchFamily="34" charset="0"/>
              </a:rPr>
              <a:t>of </a:t>
            </a:r>
            <a:r>
              <a:rPr lang="en-US" sz="1100" dirty="0" smtClean="0">
                <a:latin typeface="Arial" pitchFamily="34" charset="0"/>
                <a:cs typeface="Arial" pitchFamily="34" charset="0"/>
              </a:rPr>
              <a:t>labor powered </a:t>
            </a:r>
            <a:r>
              <a:rPr lang="en-US" sz="1100" dirty="0">
                <a:latin typeface="Arial" pitchFamily="34" charset="0"/>
                <a:cs typeface="Arial" pitchFamily="34" charset="0"/>
              </a:rPr>
              <a:t>by</a:t>
            </a:r>
          </a:p>
          <a:p>
            <a:pPr algn="ctr"/>
            <a:r>
              <a:rPr lang="en-US" sz="1100" dirty="0">
                <a:latin typeface="Arial" pitchFamily="34" charset="0"/>
                <a:cs typeface="Arial" pitchFamily="34" charset="0"/>
              </a:rPr>
              <a:t>electrical energy</a:t>
            </a:r>
          </a:p>
        </p:txBody>
      </p:sp>
      <p:cxnSp>
        <p:nvCxnSpPr>
          <p:cNvPr id="2048" name="Connettore 4 2047"/>
          <p:cNvCxnSpPr/>
          <p:nvPr/>
        </p:nvCxnSpPr>
        <p:spPr>
          <a:xfrm rot="5400000">
            <a:off x="2437819" y="4372248"/>
            <a:ext cx="599215" cy="174517"/>
          </a:xfrm>
          <a:prstGeom prst="bentConnector3">
            <a:avLst/>
          </a:prstGeom>
          <a:ln w="57150">
            <a:solidFill>
              <a:schemeClr val="tx2"/>
            </a:solidFill>
            <a:tailEnd type="arrow"/>
          </a:ln>
          <a:scene3d>
            <a:camera prst="perspectiveHeroicExtremeLeftFacing"/>
            <a:lightRig rig="threePt" dir="t"/>
          </a:scene3d>
        </p:spPr>
        <p:style>
          <a:lnRef idx="1">
            <a:schemeClr val="accent1"/>
          </a:lnRef>
          <a:fillRef idx="0">
            <a:schemeClr val="accent1"/>
          </a:fillRef>
          <a:effectRef idx="0">
            <a:schemeClr val="accent1"/>
          </a:effectRef>
          <a:fontRef idx="minor">
            <a:schemeClr val="tx1"/>
          </a:fontRef>
        </p:style>
      </p:cxnSp>
      <p:sp>
        <p:nvSpPr>
          <p:cNvPr id="89" name="Rettangolo 88"/>
          <p:cNvSpPr/>
          <p:nvPr/>
        </p:nvSpPr>
        <p:spPr>
          <a:xfrm>
            <a:off x="2646040" y="5805264"/>
            <a:ext cx="1205880" cy="738664"/>
          </a:xfrm>
          <a:prstGeom prst="rect">
            <a:avLst/>
          </a:prstGeom>
        </p:spPr>
        <p:txBody>
          <a:bodyPr wrap="square">
            <a:spAutoFit/>
          </a:bodyPr>
          <a:lstStyle/>
          <a:p>
            <a:pPr lvl="0" eaLnBrk="0" fontAlgn="base" hangingPunct="0">
              <a:spcBef>
                <a:spcPct val="0"/>
              </a:spcBef>
              <a:spcAft>
                <a:spcPct val="0"/>
              </a:spcAft>
            </a:pP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Start of</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sz="1400" b="1" dirty="0" smtClean="0">
                <a:solidFill>
                  <a:schemeClr val="bg1">
                    <a:lumMod val="50000"/>
                  </a:schemeClr>
                </a:solidFill>
                <a:latin typeface="Arial" pitchFamily="34" charset="0"/>
                <a:ea typeface="Times New Roman" pitchFamily="18" charset="0"/>
                <a:cs typeface="Arial" pitchFamily="34" charset="0"/>
              </a:rPr>
              <a:t>20</a:t>
            </a: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th</a:t>
            </a:r>
            <a:endParaRPr kumimoji="0" lang="en-US" sz="900" b="0" i="0" u="none" strike="noStrike" cap="none" normalizeH="0" baseline="0" dirty="0" smtClean="0">
              <a:ln>
                <a:noFill/>
              </a:ln>
              <a:solidFill>
                <a:schemeClr val="bg1">
                  <a:lumMod val="50000"/>
                </a:schemeClr>
              </a:solidFill>
              <a:effectLst/>
              <a:latin typeface="Arial" pitchFamily="34" charset="0"/>
              <a:cs typeface="Arial"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Century</a:t>
            </a:r>
            <a:endParaRPr kumimoji="0" lang="en-US" sz="1400" b="0"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endParaRPr>
          </a:p>
        </p:txBody>
      </p:sp>
      <p:sp>
        <p:nvSpPr>
          <p:cNvPr id="90" name="Rectangle 96"/>
          <p:cNvSpPr>
            <a:spLocks noChangeArrowheads="1"/>
          </p:cNvSpPr>
          <p:nvPr/>
        </p:nvSpPr>
        <p:spPr bwMode="auto">
          <a:xfrm>
            <a:off x="7007077" y="4389782"/>
            <a:ext cx="1390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Industry 2.0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1" name="Rettangolo 90"/>
          <p:cNvSpPr/>
          <p:nvPr/>
        </p:nvSpPr>
        <p:spPr>
          <a:xfrm>
            <a:off x="8502666" y="5855191"/>
            <a:ext cx="261273" cy="338554"/>
          </a:xfrm>
          <a:prstGeom prst="rect">
            <a:avLst/>
          </a:prstGeom>
        </p:spPr>
        <p:txBody>
          <a:bodyPr wrap="square">
            <a:spAutoFit/>
          </a:bodyPr>
          <a:lstStyle/>
          <a:p>
            <a:pPr lvl="0" eaLnBrk="0" fontAlgn="base" hangingPunct="0">
              <a:spcBef>
                <a:spcPct val="0"/>
              </a:spcBef>
              <a:spcAft>
                <a:spcPct val="0"/>
              </a:spcAft>
            </a:pPr>
            <a:r>
              <a:rPr lang="it-IT" sz="1600" b="1" dirty="0">
                <a:solidFill>
                  <a:srgbClr val="000000"/>
                </a:solidFill>
                <a:latin typeface="Arial" pitchFamily="34" charset="0"/>
                <a:cs typeface="Arial" pitchFamily="34" charset="0"/>
              </a:rPr>
              <a:t>t</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47936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8" name="Picture 1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8212" y="2062384"/>
            <a:ext cx="2214526" cy="92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7" name="Picture 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4875" y="2988969"/>
            <a:ext cx="3887863" cy="922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6" name="Picture 9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3922" y="3902708"/>
            <a:ext cx="6078816" cy="972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5" name="Picture 9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121" y="4836885"/>
            <a:ext cx="8299072" cy="946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p:cNvSpPr>
            <a:spLocks noGrp="1"/>
          </p:cNvSpPr>
          <p:nvPr>
            <p:ph type="title"/>
          </p:nvPr>
        </p:nvSpPr>
        <p:spPr/>
        <p:txBody>
          <a:bodyPr>
            <a:noAutofit/>
          </a:bodyPr>
          <a:lstStyle/>
          <a:p>
            <a:r>
              <a:rPr lang="en-US" sz="3200" b="1" dirty="0" smtClean="0"/>
              <a:t>From Industry 1.0 to Industry 4.0: Towards	</a:t>
            </a:r>
            <a:br>
              <a:rPr lang="en-US" sz="3200" b="1" dirty="0" smtClean="0"/>
            </a:br>
            <a:r>
              <a:rPr lang="en-US" sz="3200" b="1" dirty="0" smtClean="0"/>
              <a:t>the 4th Industrial Revolution</a:t>
            </a:r>
            <a:endParaRPr lang="en-US" sz="3200" b="1" dirty="0"/>
          </a:p>
        </p:txBody>
      </p:sp>
      <p:grpSp>
        <p:nvGrpSpPr>
          <p:cNvPr id="4" name="Group 4"/>
          <p:cNvGrpSpPr>
            <a:grpSpLocks/>
          </p:cNvGrpSpPr>
          <p:nvPr/>
        </p:nvGrpSpPr>
        <p:grpSpPr bwMode="auto">
          <a:xfrm>
            <a:off x="290769" y="1929848"/>
            <a:ext cx="8417011" cy="3902517"/>
            <a:chOff x="284" y="-3557"/>
            <a:chExt cx="14855" cy="6684"/>
          </a:xfrm>
        </p:grpSpPr>
        <p:grpSp>
          <p:nvGrpSpPr>
            <p:cNvPr id="5" name="Group 69"/>
            <p:cNvGrpSpPr>
              <a:grpSpLocks/>
            </p:cNvGrpSpPr>
            <p:nvPr/>
          </p:nvGrpSpPr>
          <p:grpSpPr bwMode="auto">
            <a:xfrm>
              <a:off x="284" y="2918"/>
              <a:ext cx="14855" cy="209"/>
              <a:chOff x="284" y="2918"/>
              <a:chExt cx="14855" cy="209"/>
            </a:xfrm>
          </p:grpSpPr>
          <p:sp>
            <p:nvSpPr>
              <p:cNvPr id="62" name="Freeform 75"/>
              <p:cNvSpPr>
                <a:spLocks/>
              </p:cNvSpPr>
              <p:nvPr/>
            </p:nvSpPr>
            <p:spPr bwMode="auto">
              <a:xfrm>
                <a:off x="284" y="2918"/>
                <a:ext cx="14855" cy="209"/>
              </a:xfrm>
              <a:custGeom>
                <a:avLst/>
                <a:gdLst>
                  <a:gd name="T0" fmla="*/ 14676 w 14855"/>
                  <a:gd name="T1" fmla="*/ 0 h 209"/>
                  <a:gd name="T2" fmla="*/ 14662 w 14855"/>
                  <a:gd name="T3" fmla="*/ 3 h 209"/>
                  <a:gd name="T4" fmla="*/ 14649 w 14855"/>
                  <a:gd name="T5" fmla="*/ 25 h 209"/>
                  <a:gd name="T6" fmla="*/ 14653 w 14855"/>
                  <a:gd name="T7" fmla="*/ 38 h 209"/>
                  <a:gd name="T8" fmla="*/ 14727 w 14855"/>
                  <a:gd name="T9" fmla="*/ 81 h 209"/>
                  <a:gd name="T10" fmla="*/ 14810 w 14855"/>
                  <a:gd name="T11" fmla="*/ 81 h 209"/>
                  <a:gd name="T12" fmla="*/ 14810 w 14855"/>
                  <a:gd name="T13" fmla="*/ 126 h 209"/>
                  <a:gd name="T14" fmla="*/ 14727 w 14855"/>
                  <a:gd name="T15" fmla="*/ 126 h 209"/>
                  <a:gd name="T16" fmla="*/ 14653 w 14855"/>
                  <a:gd name="T17" fmla="*/ 170 h 209"/>
                  <a:gd name="T18" fmla="*/ 14649 w 14855"/>
                  <a:gd name="T19" fmla="*/ 183 h 209"/>
                  <a:gd name="T20" fmla="*/ 14662 w 14855"/>
                  <a:gd name="T21" fmla="*/ 205 h 209"/>
                  <a:gd name="T22" fmla="*/ 14676 w 14855"/>
                  <a:gd name="T23" fmla="*/ 208 h 209"/>
                  <a:gd name="T24" fmla="*/ 14816 w 14855"/>
                  <a:gd name="T25" fmla="*/ 126 h 209"/>
                  <a:gd name="T26" fmla="*/ 14810 w 14855"/>
                  <a:gd name="T27" fmla="*/ 126 h 209"/>
                  <a:gd name="T28" fmla="*/ 14816 w 14855"/>
                  <a:gd name="T29" fmla="*/ 126 h 209"/>
                  <a:gd name="T30" fmla="*/ 14855 w 14855"/>
                  <a:gd name="T31" fmla="*/ 104 h 209"/>
                  <a:gd name="T32" fmla="*/ 14676 w 14855"/>
                  <a:gd name="T33"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855" h="209">
                    <a:moveTo>
                      <a:pt x="14676" y="0"/>
                    </a:moveTo>
                    <a:lnTo>
                      <a:pt x="14662" y="3"/>
                    </a:lnTo>
                    <a:lnTo>
                      <a:pt x="14649" y="25"/>
                    </a:lnTo>
                    <a:lnTo>
                      <a:pt x="14653" y="38"/>
                    </a:lnTo>
                    <a:lnTo>
                      <a:pt x="14727" y="81"/>
                    </a:lnTo>
                    <a:lnTo>
                      <a:pt x="14810" y="81"/>
                    </a:lnTo>
                    <a:lnTo>
                      <a:pt x="14810" y="126"/>
                    </a:lnTo>
                    <a:lnTo>
                      <a:pt x="14727" y="126"/>
                    </a:lnTo>
                    <a:lnTo>
                      <a:pt x="14653" y="170"/>
                    </a:lnTo>
                    <a:lnTo>
                      <a:pt x="14649" y="183"/>
                    </a:lnTo>
                    <a:lnTo>
                      <a:pt x="14662" y="205"/>
                    </a:lnTo>
                    <a:lnTo>
                      <a:pt x="14676" y="208"/>
                    </a:lnTo>
                    <a:lnTo>
                      <a:pt x="14816" y="126"/>
                    </a:lnTo>
                    <a:lnTo>
                      <a:pt x="14810" y="126"/>
                    </a:lnTo>
                    <a:lnTo>
                      <a:pt x="14816" y="126"/>
                    </a:lnTo>
                    <a:lnTo>
                      <a:pt x="14855" y="104"/>
                    </a:lnTo>
                    <a:lnTo>
                      <a:pt x="14676" y="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74"/>
              <p:cNvSpPr>
                <a:spLocks/>
              </p:cNvSpPr>
              <p:nvPr/>
            </p:nvSpPr>
            <p:spPr bwMode="auto">
              <a:xfrm>
                <a:off x="284" y="2918"/>
                <a:ext cx="14855" cy="209"/>
              </a:xfrm>
              <a:custGeom>
                <a:avLst/>
                <a:gdLst>
                  <a:gd name="T0" fmla="*/ 14765 w 14855"/>
                  <a:gd name="T1" fmla="*/ 104 h 209"/>
                  <a:gd name="T2" fmla="*/ 14727 w 14855"/>
                  <a:gd name="T3" fmla="*/ 126 h 209"/>
                  <a:gd name="T4" fmla="*/ 14810 w 14855"/>
                  <a:gd name="T5" fmla="*/ 126 h 209"/>
                  <a:gd name="T6" fmla="*/ 14810 w 14855"/>
                  <a:gd name="T7" fmla="*/ 123 h 209"/>
                  <a:gd name="T8" fmla="*/ 14799 w 14855"/>
                  <a:gd name="T9" fmla="*/ 123 h 209"/>
                  <a:gd name="T10" fmla="*/ 14765 w 14855"/>
                  <a:gd name="T11" fmla="*/ 104 h 209"/>
                </a:gdLst>
                <a:ahLst/>
                <a:cxnLst>
                  <a:cxn ang="0">
                    <a:pos x="T0" y="T1"/>
                  </a:cxn>
                  <a:cxn ang="0">
                    <a:pos x="T2" y="T3"/>
                  </a:cxn>
                  <a:cxn ang="0">
                    <a:pos x="T4" y="T5"/>
                  </a:cxn>
                  <a:cxn ang="0">
                    <a:pos x="T6" y="T7"/>
                  </a:cxn>
                  <a:cxn ang="0">
                    <a:pos x="T8" y="T9"/>
                  </a:cxn>
                  <a:cxn ang="0">
                    <a:pos x="T10" y="T11"/>
                  </a:cxn>
                </a:cxnLst>
                <a:rect l="0" t="0" r="r" b="b"/>
                <a:pathLst>
                  <a:path w="14855" h="209">
                    <a:moveTo>
                      <a:pt x="14765" y="104"/>
                    </a:moveTo>
                    <a:lnTo>
                      <a:pt x="14727" y="126"/>
                    </a:lnTo>
                    <a:lnTo>
                      <a:pt x="14810" y="126"/>
                    </a:lnTo>
                    <a:lnTo>
                      <a:pt x="14810" y="123"/>
                    </a:lnTo>
                    <a:lnTo>
                      <a:pt x="14799" y="123"/>
                    </a:lnTo>
                    <a:lnTo>
                      <a:pt x="14765" y="10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73"/>
              <p:cNvSpPr>
                <a:spLocks/>
              </p:cNvSpPr>
              <p:nvPr/>
            </p:nvSpPr>
            <p:spPr bwMode="auto">
              <a:xfrm>
                <a:off x="284" y="2918"/>
                <a:ext cx="14855" cy="209"/>
              </a:xfrm>
              <a:custGeom>
                <a:avLst/>
                <a:gdLst>
                  <a:gd name="T0" fmla="*/ 0 w 14855"/>
                  <a:gd name="T1" fmla="*/ 79 h 209"/>
                  <a:gd name="T2" fmla="*/ 0 w 14855"/>
                  <a:gd name="T3" fmla="*/ 124 h 209"/>
                  <a:gd name="T4" fmla="*/ 14727 w 14855"/>
                  <a:gd name="T5" fmla="*/ 126 h 209"/>
                  <a:gd name="T6" fmla="*/ 14765 w 14855"/>
                  <a:gd name="T7" fmla="*/ 104 h 209"/>
                  <a:gd name="T8" fmla="*/ 14727 w 14855"/>
                  <a:gd name="T9" fmla="*/ 81 h 209"/>
                  <a:gd name="T10" fmla="*/ 0 w 14855"/>
                  <a:gd name="T11" fmla="*/ 79 h 209"/>
                </a:gdLst>
                <a:ahLst/>
                <a:cxnLst>
                  <a:cxn ang="0">
                    <a:pos x="T0" y="T1"/>
                  </a:cxn>
                  <a:cxn ang="0">
                    <a:pos x="T2" y="T3"/>
                  </a:cxn>
                  <a:cxn ang="0">
                    <a:pos x="T4" y="T5"/>
                  </a:cxn>
                  <a:cxn ang="0">
                    <a:pos x="T6" y="T7"/>
                  </a:cxn>
                  <a:cxn ang="0">
                    <a:pos x="T8" y="T9"/>
                  </a:cxn>
                  <a:cxn ang="0">
                    <a:pos x="T10" y="T11"/>
                  </a:cxn>
                </a:cxnLst>
                <a:rect l="0" t="0" r="r" b="b"/>
                <a:pathLst>
                  <a:path w="14855" h="209">
                    <a:moveTo>
                      <a:pt x="0" y="79"/>
                    </a:moveTo>
                    <a:lnTo>
                      <a:pt x="0" y="124"/>
                    </a:lnTo>
                    <a:lnTo>
                      <a:pt x="14727" y="126"/>
                    </a:lnTo>
                    <a:lnTo>
                      <a:pt x="14765" y="104"/>
                    </a:lnTo>
                    <a:lnTo>
                      <a:pt x="14727" y="81"/>
                    </a:lnTo>
                    <a:lnTo>
                      <a:pt x="0" y="79"/>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72"/>
              <p:cNvSpPr>
                <a:spLocks/>
              </p:cNvSpPr>
              <p:nvPr/>
            </p:nvSpPr>
            <p:spPr bwMode="auto">
              <a:xfrm>
                <a:off x="284" y="2918"/>
                <a:ext cx="14855" cy="209"/>
              </a:xfrm>
              <a:custGeom>
                <a:avLst/>
                <a:gdLst>
                  <a:gd name="T0" fmla="*/ 14799 w 14855"/>
                  <a:gd name="T1" fmla="*/ 85 h 209"/>
                  <a:gd name="T2" fmla="*/ 14765 w 14855"/>
                  <a:gd name="T3" fmla="*/ 104 h 209"/>
                  <a:gd name="T4" fmla="*/ 14799 w 14855"/>
                  <a:gd name="T5" fmla="*/ 123 h 209"/>
                  <a:gd name="T6" fmla="*/ 14799 w 14855"/>
                  <a:gd name="T7" fmla="*/ 85 h 209"/>
                </a:gdLst>
                <a:ahLst/>
                <a:cxnLst>
                  <a:cxn ang="0">
                    <a:pos x="T0" y="T1"/>
                  </a:cxn>
                  <a:cxn ang="0">
                    <a:pos x="T2" y="T3"/>
                  </a:cxn>
                  <a:cxn ang="0">
                    <a:pos x="T4" y="T5"/>
                  </a:cxn>
                  <a:cxn ang="0">
                    <a:pos x="T6" y="T7"/>
                  </a:cxn>
                </a:cxnLst>
                <a:rect l="0" t="0" r="r" b="b"/>
                <a:pathLst>
                  <a:path w="14855" h="209">
                    <a:moveTo>
                      <a:pt x="14799" y="85"/>
                    </a:moveTo>
                    <a:lnTo>
                      <a:pt x="14765" y="104"/>
                    </a:lnTo>
                    <a:lnTo>
                      <a:pt x="14799" y="123"/>
                    </a:lnTo>
                    <a:lnTo>
                      <a:pt x="14799" y="85"/>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71"/>
              <p:cNvSpPr>
                <a:spLocks/>
              </p:cNvSpPr>
              <p:nvPr/>
            </p:nvSpPr>
            <p:spPr bwMode="auto">
              <a:xfrm>
                <a:off x="22503" y="3003"/>
                <a:ext cx="11" cy="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70"/>
              <p:cNvSpPr>
                <a:spLocks/>
              </p:cNvSpPr>
              <p:nvPr/>
            </p:nvSpPr>
            <p:spPr bwMode="auto">
              <a:xfrm>
                <a:off x="284" y="2918"/>
                <a:ext cx="14855" cy="209"/>
              </a:xfrm>
              <a:custGeom>
                <a:avLst/>
                <a:gdLst>
                  <a:gd name="T0" fmla="*/ 14727 w 14855"/>
                  <a:gd name="T1" fmla="*/ 81 h 209"/>
                  <a:gd name="T2" fmla="*/ 14765 w 14855"/>
                  <a:gd name="T3" fmla="*/ 104 h 209"/>
                  <a:gd name="T4" fmla="*/ 14799 w 14855"/>
                  <a:gd name="T5" fmla="*/ 85 h 209"/>
                  <a:gd name="T6" fmla="*/ 14810 w 14855"/>
                  <a:gd name="T7" fmla="*/ 85 h 209"/>
                  <a:gd name="T8" fmla="*/ 14810 w 14855"/>
                  <a:gd name="T9" fmla="*/ 81 h 209"/>
                  <a:gd name="T10" fmla="*/ 14727 w 14855"/>
                  <a:gd name="T11" fmla="*/ 81 h 209"/>
                </a:gdLst>
                <a:ahLst/>
                <a:cxnLst>
                  <a:cxn ang="0">
                    <a:pos x="T0" y="T1"/>
                  </a:cxn>
                  <a:cxn ang="0">
                    <a:pos x="T2" y="T3"/>
                  </a:cxn>
                  <a:cxn ang="0">
                    <a:pos x="T4" y="T5"/>
                  </a:cxn>
                  <a:cxn ang="0">
                    <a:pos x="T6" y="T7"/>
                  </a:cxn>
                  <a:cxn ang="0">
                    <a:pos x="T8" y="T9"/>
                  </a:cxn>
                  <a:cxn ang="0">
                    <a:pos x="T10" y="T11"/>
                  </a:cxn>
                </a:cxnLst>
                <a:rect l="0" t="0" r="r" b="b"/>
                <a:pathLst>
                  <a:path w="14855" h="209">
                    <a:moveTo>
                      <a:pt x="14727" y="81"/>
                    </a:moveTo>
                    <a:lnTo>
                      <a:pt x="14765" y="104"/>
                    </a:lnTo>
                    <a:lnTo>
                      <a:pt x="14799" y="85"/>
                    </a:lnTo>
                    <a:lnTo>
                      <a:pt x="14810" y="85"/>
                    </a:lnTo>
                    <a:lnTo>
                      <a:pt x="14810" y="81"/>
                    </a:lnTo>
                    <a:lnTo>
                      <a:pt x="14727" y="81"/>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 name="Rectangle 67"/>
            <p:cNvSpPr>
              <a:spLocks noChangeArrowheads="1"/>
            </p:cNvSpPr>
            <p:nvPr/>
          </p:nvSpPr>
          <p:spPr bwMode="auto">
            <a:xfrm>
              <a:off x="285" y="1423"/>
              <a:ext cx="14620" cy="1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6"/>
            <p:cNvSpPr>
              <a:spLocks/>
            </p:cNvSpPr>
            <p:nvPr/>
          </p:nvSpPr>
          <p:spPr bwMode="auto">
            <a:xfrm>
              <a:off x="284" y="1422"/>
              <a:ext cx="14628" cy="1614"/>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64"/>
            <p:cNvSpPr>
              <a:spLocks noChangeArrowheads="1"/>
            </p:cNvSpPr>
            <p:nvPr/>
          </p:nvSpPr>
          <p:spPr bwMode="auto">
            <a:xfrm>
              <a:off x="4137" y="-178"/>
              <a:ext cx="10780" cy="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63"/>
            <p:cNvSpPr>
              <a:spLocks/>
            </p:cNvSpPr>
            <p:nvPr/>
          </p:nvSpPr>
          <p:spPr bwMode="auto">
            <a:xfrm>
              <a:off x="4136" y="-178"/>
              <a:ext cx="10776" cy="1605"/>
            </a:xfrm>
            <a:prstGeom prst="rect">
              <a:avLst/>
            </a:prstGeom>
            <a:noFill/>
            <a:ln w="12699">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61"/>
            <p:cNvSpPr>
              <a:spLocks noChangeArrowheads="1"/>
            </p:cNvSpPr>
            <p:nvPr/>
          </p:nvSpPr>
          <p:spPr bwMode="auto">
            <a:xfrm>
              <a:off x="8051" y="-1743"/>
              <a:ext cx="6860" cy="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60"/>
            <p:cNvSpPr>
              <a:spLocks/>
            </p:cNvSpPr>
            <p:nvPr/>
          </p:nvSpPr>
          <p:spPr bwMode="auto">
            <a:xfrm>
              <a:off x="8051" y="-1743"/>
              <a:ext cx="6862" cy="1572"/>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58"/>
            <p:cNvSpPr>
              <a:spLocks noChangeArrowheads="1"/>
            </p:cNvSpPr>
            <p:nvPr/>
          </p:nvSpPr>
          <p:spPr bwMode="auto">
            <a:xfrm>
              <a:off x="10957" y="-3331"/>
              <a:ext cx="3960" cy="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57"/>
            <p:cNvSpPr>
              <a:spLocks/>
            </p:cNvSpPr>
            <p:nvPr/>
          </p:nvSpPr>
          <p:spPr bwMode="auto">
            <a:xfrm>
              <a:off x="10957" y="-3330"/>
              <a:ext cx="3956" cy="1587"/>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4" name="Group 50"/>
            <p:cNvGrpSpPr>
              <a:grpSpLocks/>
            </p:cNvGrpSpPr>
            <p:nvPr/>
          </p:nvGrpSpPr>
          <p:grpSpPr bwMode="auto">
            <a:xfrm>
              <a:off x="4023" y="-327"/>
              <a:ext cx="209" cy="3347"/>
              <a:chOff x="4023" y="-327"/>
              <a:chExt cx="209" cy="3347"/>
            </a:xfrm>
          </p:grpSpPr>
          <p:sp>
            <p:nvSpPr>
              <p:cNvPr id="56" name="Freeform 56"/>
              <p:cNvSpPr>
                <a:spLocks/>
              </p:cNvSpPr>
              <p:nvPr/>
            </p:nvSpPr>
            <p:spPr bwMode="auto">
              <a:xfrm>
                <a:off x="4023" y="-327"/>
                <a:ext cx="209" cy="3347"/>
              </a:xfrm>
              <a:custGeom>
                <a:avLst/>
                <a:gdLst>
                  <a:gd name="T0" fmla="*/ 25 w 209"/>
                  <a:gd name="T1" fmla="*/ 3142 h 3347"/>
                  <a:gd name="T2" fmla="*/ 3 w 209"/>
                  <a:gd name="T3" fmla="*/ 3154 h 3347"/>
                  <a:gd name="T4" fmla="*/ 0 w 209"/>
                  <a:gd name="T5" fmla="*/ 3168 h 3347"/>
                  <a:gd name="T6" fmla="*/ 103 w 209"/>
                  <a:gd name="T7" fmla="*/ 3347 h 3347"/>
                  <a:gd name="T8" fmla="*/ 130 w 209"/>
                  <a:gd name="T9" fmla="*/ 3303 h 3347"/>
                  <a:gd name="T10" fmla="*/ 81 w 209"/>
                  <a:gd name="T11" fmla="*/ 3303 h 3347"/>
                  <a:gd name="T12" fmla="*/ 81 w 209"/>
                  <a:gd name="T13" fmla="*/ 3219 h 3347"/>
                  <a:gd name="T14" fmla="*/ 45 w 209"/>
                  <a:gd name="T15" fmla="*/ 3156 h 3347"/>
                  <a:gd name="T16" fmla="*/ 38 w 209"/>
                  <a:gd name="T17" fmla="*/ 3145 h 3347"/>
                  <a:gd name="T18" fmla="*/ 25 w 209"/>
                  <a:gd name="T19" fmla="*/ 3142 h 3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3347">
                    <a:moveTo>
                      <a:pt x="25" y="3142"/>
                    </a:moveTo>
                    <a:lnTo>
                      <a:pt x="3" y="3154"/>
                    </a:lnTo>
                    <a:lnTo>
                      <a:pt x="0" y="3168"/>
                    </a:lnTo>
                    <a:lnTo>
                      <a:pt x="103" y="3347"/>
                    </a:lnTo>
                    <a:lnTo>
                      <a:pt x="130" y="3303"/>
                    </a:lnTo>
                    <a:lnTo>
                      <a:pt x="81" y="3303"/>
                    </a:lnTo>
                    <a:lnTo>
                      <a:pt x="81" y="3219"/>
                    </a:lnTo>
                    <a:lnTo>
                      <a:pt x="45" y="3156"/>
                    </a:lnTo>
                    <a:lnTo>
                      <a:pt x="38" y="3145"/>
                    </a:lnTo>
                    <a:lnTo>
                      <a:pt x="25" y="314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5"/>
              <p:cNvSpPr>
                <a:spLocks/>
              </p:cNvSpPr>
              <p:nvPr/>
            </p:nvSpPr>
            <p:spPr bwMode="auto">
              <a:xfrm>
                <a:off x="4023" y="-327"/>
                <a:ext cx="209" cy="3347"/>
              </a:xfrm>
              <a:custGeom>
                <a:avLst/>
                <a:gdLst>
                  <a:gd name="T0" fmla="*/ 81 w 209"/>
                  <a:gd name="T1" fmla="*/ 3219 h 3347"/>
                  <a:gd name="T2" fmla="*/ 81 w 209"/>
                  <a:gd name="T3" fmla="*/ 3303 h 3347"/>
                  <a:gd name="T4" fmla="*/ 126 w 209"/>
                  <a:gd name="T5" fmla="*/ 3303 h 3347"/>
                  <a:gd name="T6" fmla="*/ 126 w 209"/>
                  <a:gd name="T7" fmla="*/ 3291 h 3347"/>
                  <a:gd name="T8" fmla="*/ 84 w 209"/>
                  <a:gd name="T9" fmla="*/ 3291 h 3347"/>
                  <a:gd name="T10" fmla="*/ 104 w 209"/>
                  <a:gd name="T11" fmla="*/ 3258 h 3347"/>
                  <a:gd name="T12" fmla="*/ 81 w 209"/>
                  <a:gd name="T13" fmla="*/ 3219 h 3347"/>
                </a:gdLst>
                <a:ahLst/>
                <a:cxnLst>
                  <a:cxn ang="0">
                    <a:pos x="T0" y="T1"/>
                  </a:cxn>
                  <a:cxn ang="0">
                    <a:pos x="T2" y="T3"/>
                  </a:cxn>
                  <a:cxn ang="0">
                    <a:pos x="T4" y="T5"/>
                  </a:cxn>
                  <a:cxn ang="0">
                    <a:pos x="T6" y="T7"/>
                  </a:cxn>
                  <a:cxn ang="0">
                    <a:pos x="T8" y="T9"/>
                  </a:cxn>
                  <a:cxn ang="0">
                    <a:pos x="T10" y="T11"/>
                  </a:cxn>
                  <a:cxn ang="0">
                    <a:pos x="T12" y="T13"/>
                  </a:cxn>
                </a:cxnLst>
                <a:rect l="0" t="0" r="r" b="b"/>
                <a:pathLst>
                  <a:path w="209" h="3347">
                    <a:moveTo>
                      <a:pt x="81" y="3219"/>
                    </a:moveTo>
                    <a:lnTo>
                      <a:pt x="81" y="3303"/>
                    </a:lnTo>
                    <a:lnTo>
                      <a:pt x="126" y="3303"/>
                    </a:lnTo>
                    <a:lnTo>
                      <a:pt x="126" y="3291"/>
                    </a:lnTo>
                    <a:lnTo>
                      <a:pt x="84" y="3291"/>
                    </a:lnTo>
                    <a:lnTo>
                      <a:pt x="104" y="3258"/>
                    </a:lnTo>
                    <a:lnTo>
                      <a:pt x="81" y="321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4"/>
              <p:cNvSpPr>
                <a:spLocks/>
              </p:cNvSpPr>
              <p:nvPr/>
            </p:nvSpPr>
            <p:spPr bwMode="auto">
              <a:xfrm>
                <a:off x="4023" y="-327"/>
                <a:ext cx="209" cy="3347"/>
              </a:xfrm>
              <a:custGeom>
                <a:avLst/>
                <a:gdLst>
                  <a:gd name="T0" fmla="*/ 183 w 209"/>
                  <a:gd name="T1" fmla="*/ 3142 h 3347"/>
                  <a:gd name="T2" fmla="*/ 170 w 209"/>
                  <a:gd name="T3" fmla="*/ 3146 h 3347"/>
                  <a:gd name="T4" fmla="*/ 163 w 209"/>
                  <a:gd name="T5" fmla="*/ 3156 h 3347"/>
                  <a:gd name="T6" fmla="*/ 126 w 209"/>
                  <a:gd name="T7" fmla="*/ 3219 h 3347"/>
                  <a:gd name="T8" fmla="*/ 126 w 209"/>
                  <a:gd name="T9" fmla="*/ 3303 h 3347"/>
                  <a:gd name="T10" fmla="*/ 130 w 209"/>
                  <a:gd name="T11" fmla="*/ 3303 h 3347"/>
                  <a:gd name="T12" fmla="*/ 202 w 209"/>
                  <a:gd name="T13" fmla="*/ 3179 h 3347"/>
                  <a:gd name="T14" fmla="*/ 208 w 209"/>
                  <a:gd name="T15" fmla="*/ 3168 h 3347"/>
                  <a:gd name="T16" fmla="*/ 205 w 209"/>
                  <a:gd name="T17" fmla="*/ 3155 h 3347"/>
                  <a:gd name="T18" fmla="*/ 194 w 209"/>
                  <a:gd name="T19" fmla="*/ 3148 h 3347"/>
                  <a:gd name="T20" fmla="*/ 183 w 209"/>
                  <a:gd name="T21" fmla="*/ 3142 h 3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3347">
                    <a:moveTo>
                      <a:pt x="183" y="3142"/>
                    </a:moveTo>
                    <a:lnTo>
                      <a:pt x="170" y="3146"/>
                    </a:lnTo>
                    <a:lnTo>
                      <a:pt x="163" y="3156"/>
                    </a:lnTo>
                    <a:lnTo>
                      <a:pt x="126" y="3219"/>
                    </a:lnTo>
                    <a:lnTo>
                      <a:pt x="126" y="3303"/>
                    </a:lnTo>
                    <a:lnTo>
                      <a:pt x="130" y="3303"/>
                    </a:lnTo>
                    <a:lnTo>
                      <a:pt x="202" y="3179"/>
                    </a:lnTo>
                    <a:lnTo>
                      <a:pt x="208" y="3168"/>
                    </a:lnTo>
                    <a:lnTo>
                      <a:pt x="205" y="3155"/>
                    </a:lnTo>
                    <a:lnTo>
                      <a:pt x="194" y="3148"/>
                    </a:lnTo>
                    <a:lnTo>
                      <a:pt x="183" y="314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3"/>
              <p:cNvSpPr>
                <a:spLocks/>
              </p:cNvSpPr>
              <p:nvPr/>
            </p:nvSpPr>
            <p:spPr bwMode="auto">
              <a:xfrm>
                <a:off x="4023" y="-327"/>
                <a:ext cx="209" cy="3347"/>
              </a:xfrm>
              <a:custGeom>
                <a:avLst/>
                <a:gdLst>
                  <a:gd name="T0" fmla="*/ 104 w 209"/>
                  <a:gd name="T1" fmla="*/ 3258 h 3347"/>
                  <a:gd name="T2" fmla="*/ 84 w 209"/>
                  <a:gd name="T3" fmla="*/ 3291 h 3347"/>
                  <a:gd name="T4" fmla="*/ 123 w 209"/>
                  <a:gd name="T5" fmla="*/ 3291 h 3347"/>
                  <a:gd name="T6" fmla="*/ 104 w 209"/>
                  <a:gd name="T7" fmla="*/ 3258 h 3347"/>
                </a:gdLst>
                <a:ahLst/>
                <a:cxnLst>
                  <a:cxn ang="0">
                    <a:pos x="T0" y="T1"/>
                  </a:cxn>
                  <a:cxn ang="0">
                    <a:pos x="T2" y="T3"/>
                  </a:cxn>
                  <a:cxn ang="0">
                    <a:pos x="T4" y="T5"/>
                  </a:cxn>
                  <a:cxn ang="0">
                    <a:pos x="T6" y="T7"/>
                  </a:cxn>
                </a:cxnLst>
                <a:rect l="0" t="0" r="r" b="b"/>
                <a:pathLst>
                  <a:path w="209" h="3347">
                    <a:moveTo>
                      <a:pt x="104" y="3258"/>
                    </a:moveTo>
                    <a:lnTo>
                      <a:pt x="84" y="3291"/>
                    </a:lnTo>
                    <a:lnTo>
                      <a:pt x="123" y="3291"/>
                    </a:lnTo>
                    <a:lnTo>
                      <a:pt x="104" y="3258"/>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
              <p:cNvSpPr>
                <a:spLocks/>
              </p:cNvSpPr>
              <p:nvPr/>
            </p:nvSpPr>
            <p:spPr bwMode="auto">
              <a:xfrm>
                <a:off x="4023" y="-327"/>
                <a:ext cx="209" cy="3347"/>
              </a:xfrm>
              <a:custGeom>
                <a:avLst/>
                <a:gdLst>
                  <a:gd name="T0" fmla="*/ 126 w 209"/>
                  <a:gd name="T1" fmla="*/ 3219 h 3347"/>
                  <a:gd name="T2" fmla="*/ 104 w 209"/>
                  <a:gd name="T3" fmla="*/ 3258 h 3347"/>
                  <a:gd name="T4" fmla="*/ 123 w 209"/>
                  <a:gd name="T5" fmla="*/ 3291 h 3347"/>
                  <a:gd name="T6" fmla="*/ 126 w 209"/>
                  <a:gd name="T7" fmla="*/ 3291 h 3347"/>
                  <a:gd name="T8" fmla="*/ 126 w 209"/>
                  <a:gd name="T9" fmla="*/ 3219 h 3347"/>
                </a:gdLst>
                <a:ahLst/>
                <a:cxnLst>
                  <a:cxn ang="0">
                    <a:pos x="T0" y="T1"/>
                  </a:cxn>
                  <a:cxn ang="0">
                    <a:pos x="T2" y="T3"/>
                  </a:cxn>
                  <a:cxn ang="0">
                    <a:pos x="T4" y="T5"/>
                  </a:cxn>
                  <a:cxn ang="0">
                    <a:pos x="T6" y="T7"/>
                  </a:cxn>
                  <a:cxn ang="0">
                    <a:pos x="T8" y="T9"/>
                  </a:cxn>
                </a:cxnLst>
                <a:rect l="0" t="0" r="r" b="b"/>
                <a:pathLst>
                  <a:path w="209" h="3347">
                    <a:moveTo>
                      <a:pt x="126" y="3219"/>
                    </a:moveTo>
                    <a:lnTo>
                      <a:pt x="104" y="3258"/>
                    </a:lnTo>
                    <a:lnTo>
                      <a:pt x="123" y="3291"/>
                    </a:lnTo>
                    <a:lnTo>
                      <a:pt x="126" y="3291"/>
                    </a:lnTo>
                    <a:lnTo>
                      <a:pt x="126" y="321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1"/>
              <p:cNvSpPr>
                <a:spLocks/>
              </p:cNvSpPr>
              <p:nvPr/>
            </p:nvSpPr>
            <p:spPr bwMode="auto">
              <a:xfrm>
                <a:off x="4023" y="-327"/>
                <a:ext cx="209" cy="3347"/>
              </a:xfrm>
              <a:custGeom>
                <a:avLst/>
                <a:gdLst>
                  <a:gd name="T0" fmla="*/ 91 w 209"/>
                  <a:gd name="T1" fmla="*/ 0 h 3347"/>
                  <a:gd name="T2" fmla="*/ 81 w 209"/>
                  <a:gd name="T3" fmla="*/ 3219 h 3347"/>
                  <a:gd name="T4" fmla="*/ 104 w 209"/>
                  <a:gd name="T5" fmla="*/ 3258 h 3347"/>
                  <a:gd name="T6" fmla="*/ 126 w 209"/>
                  <a:gd name="T7" fmla="*/ 3219 h 3347"/>
                  <a:gd name="T8" fmla="*/ 136 w 209"/>
                  <a:gd name="T9" fmla="*/ 0 h 3347"/>
                  <a:gd name="T10" fmla="*/ 91 w 209"/>
                  <a:gd name="T11" fmla="*/ 0 h 3347"/>
                </a:gdLst>
                <a:ahLst/>
                <a:cxnLst>
                  <a:cxn ang="0">
                    <a:pos x="T0" y="T1"/>
                  </a:cxn>
                  <a:cxn ang="0">
                    <a:pos x="T2" y="T3"/>
                  </a:cxn>
                  <a:cxn ang="0">
                    <a:pos x="T4" y="T5"/>
                  </a:cxn>
                  <a:cxn ang="0">
                    <a:pos x="T6" y="T7"/>
                  </a:cxn>
                  <a:cxn ang="0">
                    <a:pos x="T8" y="T9"/>
                  </a:cxn>
                  <a:cxn ang="0">
                    <a:pos x="T10" y="T11"/>
                  </a:cxn>
                </a:cxnLst>
                <a:rect l="0" t="0" r="r" b="b"/>
                <a:pathLst>
                  <a:path w="209" h="3347">
                    <a:moveTo>
                      <a:pt x="91" y="0"/>
                    </a:moveTo>
                    <a:lnTo>
                      <a:pt x="81" y="3219"/>
                    </a:lnTo>
                    <a:lnTo>
                      <a:pt x="104" y="3258"/>
                    </a:lnTo>
                    <a:lnTo>
                      <a:pt x="126" y="3219"/>
                    </a:lnTo>
                    <a:lnTo>
                      <a:pt x="136" y="0"/>
                    </a:lnTo>
                    <a:lnTo>
                      <a:pt x="91" y="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5" name="Group 43"/>
            <p:cNvGrpSpPr>
              <a:grpSpLocks/>
            </p:cNvGrpSpPr>
            <p:nvPr/>
          </p:nvGrpSpPr>
          <p:grpSpPr bwMode="auto">
            <a:xfrm>
              <a:off x="294" y="1295"/>
              <a:ext cx="209" cy="1725"/>
              <a:chOff x="294" y="1295"/>
              <a:chExt cx="209" cy="1725"/>
            </a:xfrm>
          </p:grpSpPr>
          <p:sp>
            <p:nvSpPr>
              <p:cNvPr id="53" name="Freeform 46"/>
              <p:cNvSpPr>
                <a:spLocks/>
              </p:cNvSpPr>
              <p:nvPr/>
            </p:nvSpPr>
            <p:spPr bwMode="auto">
              <a:xfrm>
                <a:off x="294" y="1295"/>
                <a:ext cx="209" cy="1725"/>
              </a:xfrm>
              <a:custGeom>
                <a:avLst/>
                <a:gdLst>
                  <a:gd name="T0" fmla="*/ 104 w 209"/>
                  <a:gd name="T1" fmla="*/ 1635 h 1725"/>
                  <a:gd name="T2" fmla="*/ 85 w 209"/>
                  <a:gd name="T3" fmla="*/ 1669 h 1725"/>
                  <a:gd name="T4" fmla="*/ 124 w 209"/>
                  <a:gd name="T5" fmla="*/ 1669 h 1725"/>
                  <a:gd name="T6" fmla="*/ 104 w 209"/>
                  <a:gd name="T7" fmla="*/ 1635 h 1725"/>
                </a:gdLst>
                <a:ahLst/>
                <a:cxnLst>
                  <a:cxn ang="0">
                    <a:pos x="T0" y="T1"/>
                  </a:cxn>
                  <a:cxn ang="0">
                    <a:pos x="T2" y="T3"/>
                  </a:cxn>
                  <a:cxn ang="0">
                    <a:pos x="T4" y="T5"/>
                  </a:cxn>
                  <a:cxn ang="0">
                    <a:pos x="T6" y="T7"/>
                  </a:cxn>
                </a:cxnLst>
                <a:rect l="0" t="0" r="r" b="b"/>
                <a:pathLst>
                  <a:path w="209" h="1725">
                    <a:moveTo>
                      <a:pt x="104" y="1635"/>
                    </a:moveTo>
                    <a:lnTo>
                      <a:pt x="85" y="1669"/>
                    </a:lnTo>
                    <a:lnTo>
                      <a:pt x="124" y="1669"/>
                    </a:lnTo>
                    <a:lnTo>
                      <a:pt x="104" y="1635"/>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45"/>
              <p:cNvSpPr>
                <a:spLocks/>
              </p:cNvSpPr>
              <p:nvPr/>
            </p:nvSpPr>
            <p:spPr bwMode="auto">
              <a:xfrm>
                <a:off x="294" y="1295"/>
                <a:ext cx="209" cy="1725"/>
              </a:xfrm>
              <a:custGeom>
                <a:avLst/>
                <a:gdLst>
                  <a:gd name="T0" fmla="*/ 127 w 209"/>
                  <a:gd name="T1" fmla="*/ 1597 h 1725"/>
                  <a:gd name="T2" fmla="*/ 104 w 209"/>
                  <a:gd name="T3" fmla="*/ 1635 h 1725"/>
                  <a:gd name="T4" fmla="*/ 124 w 209"/>
                  <a:gd name="T5" fmla="*/ 1669 h 1725"/>
                  <a:gd name="T6" fmla="*/ 85 w 209"/>
                  <a:gd name="T7" fmla="*/ 1669 h 1725"/>
                  <a:gd name="T8" fmla="*/ 127 w 209"/>
                  <a:gd name="T9" fmla="*/ 1669 h 1725"/>
                  <a:gd name="T10" fmla="*/ 127 w 209"/>
                  <a:gd name="T11" fmla="*/ 1597 h 1725"/>
                </a:gdLst>
                <a:ahLst/>
                <a:cxnLst>
                  <a:cxn ang="0">
                    <a:pos x="T0" y="T1"/>
                  </a:cxn>
                  <a:cxn ang="0">
                    <a:pos x="T2" y="T3"/>
                  </a:cxn>
                  <a:cxn ang="0">
                    <a:pos x="T4" y="T5"/>
                  </a:cxn>
                  <a:cxn ang="0">
                    <a:pos x="T6" y="T7"/>
                  </a:cxn>
                  <a:cxn ang="0">
                    <a:pos x="T8" y="T9"/>
                  </a:cxn>
                  <a:cxn ang="0">
                    <a:pos x="T10" y="T11"/>
                  </a:cxn>
                </a:cxnLst>
                <a:rect l="0" t="0" r="r" b="b"/>
                <a:pathLst>
                  <a:path w="209" h="1725">
                    <a:moveTo>
                      <a:pt x="127" y="1597"/>
                    </a:moveTo>
                    <a:lnTo>
                      <a:pt x="104" y="1635"/>
                    </a:lnTo>
                    <a:lnTo>
                      <a:pt x="124" y="1669"/>
                    </a:lnTo>
                    <a:lnTo>
                      <a:pt x="85" y="1669"/>
                    </a:lnTo>
                    <a:lnTo>
                      <a:pt x="127" y="1669"/>
                    </a:lnTo>
                    <a:lnTo>
                      <a:pt x="127" y="1597"/>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6" name="Group 36"/>
            <p:cNvGrpSpPr>
              <a:grpSpLocks/>
            </p:cNvGrpSpPr>
            <p:nvPr/>
          </p:nvGrpSpPr>
          <p:grpSpPr bwMode="auto">
            <a:xfrm>
              <a:off x="7952" y="-1897"/>
              <a:ext cx="209" cy="4917"/>
              <a:chOff x="7952" y="-1897"/>
              <a:chExt cx="209" cy="4917"/>
            </a:xfrm>
          </p:grpSpPr>
          <p:sp>
            <p:nvSpPr>
              <p:cNvPr id="44" name="Freeform 42"/>
              <p:cNvSpPr>
                <a:spLocks/>
              </p:cNvSpPr>
              <p:nvPr/>
            </p:nvSpPr>
            <p:spPr bwMode="auto">
              <a:xfrm>
                <a:off x="7952" y="-1897"/>
                <a:ext cx="209" cy="4917"/>
              </a:xfrm>
              <a:custGeom>
                <a:avLst/>
                <a:gdLst>
                  <a:gd name="T0" fmla="*/ 25 w 209"/>
                  <a:gd name="T1" fmla="*/ 4712 h 4917"/>
                  <a:gd name="T2" fmla="*/ 3 w 209"/>
                  <a:gd name="T3" fmla="*/ 4725 h 4917"/>
                  <a:gd name="T4" fmla="*/ 0 w 209"/>
                  <a:gd name="T5" fmla="*/ 4738 h 4917"/>
                  <a:gd name="T6" fmla="*/ 6 w 209"/>
                  <a:gd name="T7" fmla="*/ 4749 h 4917"/>
                  <a:gd name="T8" fmla="*/ 104 w 209"/>
                  <a:gd name="T9" fmla="*/ 4917 h 4917"/>
                  <a:gd name="T10" fmla="*/ 130 w 209"/>
                  <a:gd name="T11" fmla="*/ 4873 h 4917"/>
                  <a:gd name="T12" fmla="*/ 82 w 209"/>
                  <a:gd name="T13" fmla="*/ 4873 h 4917"/>
                  <a:gd name="T14" fmla="*/ 82 w 209"/>
                  <a:gd name="T15" fmla="*/ 4790 h 4917"/>
                  <a:gd name="T16" fmla="*/ 43 w 209"/>
                  <a:gd name="T17" fmla="*/ 4724 h 4917"/>
                  <a:gd name="T18" fmla="*/ 38 w 209"/>
                  <a:gd name="T19" fmla="*/ 4716 h 4917"/>
                  <a:gd name="T20" fmla="*/ 25 w 209"/>
                  <a:gd name="T21" fmla="*/ 4712 h 4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4917">
                    <a:moveTo>
                      <a:pt x="25" y="4712"/>
                    </a:moveTo>
                    <a:lnTo>
                      <a:pt x="3" y="4725"/>
                    </a:lnTo>
                    <a:lnTo>
                      <a:pt x="0" y="4738"/>
                    </a:lnTo>
                    <a:lnTo>
                      <a:pt x="6" y="4749"/>
                    </a:lnTo>
                    <a:lnTo>
                      <a:pt x="104" y="4917"/>
                    </a:lnTo>
                    <a:lnTo>
                      <a:pt x="130" y="4873"/>
                    </a:lnTo>
                    <a:lnTo>
                      <a:pt x="82" y="4873"/>
                    </a:lnTo>
                    <a:lnTo>
                      <a:pt x="82" y="4790"/>
                    </a:lnTo>
                    <a:lnTo>
                      <a:pt x="43" y="4724"/>
                    </a:lnTo>
                    <a:lnTo>
                      <a:pt x="38" y="4716"/>
                    </a:lnTo>
                    <a:lnTo>
                      <a:pt x="25" y="471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auto">
              <a:xfrm>
                <a:off x="7952" y="-1897"/>
                <a:ext cx="209" cy="4917"/>
              </a:xfrm>
              <a:custGeom>
                <a:avLst/>
                <a:gdLst>
                  <a:gd name="T0" fmla="*/ 82 w 209"/>
                  <a:gd name="T1" fmla="*/ 4790 h 4917"/>
                  <a:gd name="T2" fmla="*/ 82 w 209"/>
                  <a:gd name="T3" fmla="*/ 4873 h 4917"/>
                  <a:gd name="T4" fmla="*/ 127 w 209"/>
                  <a:gd name="T5" fmla="*/ 4873 h 4917"/>
                  <a:gd name="T6" fmla="*/ 127 w 209"/>
                  <a:gd name="T7" fmla="*/ 4861 h 4917"/>
                  <a:gd name="T8" fmla="*/ 85 w 209"/>
                  <a:gd name="T9" fmla="*/ 4861 h 4917"/>
                  <a:gd name="T10" fmla="*/ 104 w 209"/>
                  <a:gd name="T11" fmla="*/ 4828 h 4917"/>
                  <a:gd name="T12" fmla="*/ 82 w 209"/>
                  <a:gd name="T13" fmla="*/ 4790 h 4917"/>
                </a:gdLst>
                <a:ahLst/>
                <a:cxnLst>
                  <a:cxn ang="0">
                    <a:pos x="T0" y="T1"/>
                  </a:cxn>
                  <a:cxn ang="0">
                    <a:pos x="T2" y="T3"/>
                  </a:cxn>
                  <a:cxn ang="0">
                    <a:pos x="T4" y="T5"/>
                  </a:cxn>
                  <a:cxn ang="0">
                    <a:pos x="T6" y="T7"/>
                  </a:cxn>
                  <a:cxn ang="0">
                    <a:pos x="T8" y="T9"/>
                  </a:cxn>
                  <a:cxn ang="0">
                    <a:pos x="T10" y="T11"/>
                  </a:cxn>
                  <a:cxn ang="0">
                    <a:pos x="T12" y="T13"/>
                  </a:cxn>
                </a:cxnLst>
                <a:rect l="0" t="0" r="r" b="b"/>
                <a:pathLst>
                  <a:path w="209" h="4917">
                    <a:moveTo>
                      <a:pt x="82" y="4790"/>
                    </a:moveTo>
                    <a:lnTo>
                      <a:pt x="82" y="4873"/>
                    </a:lnTo>
                    <a:lnTo>
                      <a:pt x="127" y="4873"/>
                    </a:lnTo>
                    <a:lnTo>
                      <a:pt x="127" y="4861"/>
                    </a:lnTo>
                    <a:lnTo>
                      <a:pt x="85" y="4861"/>
                    </a:lnTo>
                    <a:lnTo>
                      <a:pt x="104" y="4828"/>
                    </a:lnTo>
                    <a:lnTo>
                      <a:pt x="82" y="479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40"/>
              <p:cNvSpPr>
                <a:spLocks/>
              </p:cNvSpPr>
              <p:nvPr/>
            </p:nvSpPr>
            <p:spPr bwMode="auto">
              <a:xfrm>
                <a:off x="7952" y="-1897"/>
                <a:ext cx="209" cy="4917"/>
              </a:xfrm>
              <a:custGeom>
                <a:avLst/>
                <a:gdLst>
                  <a:gd name="T0" fmla="*/ 183 w 209"/>
                  <a:gd name="T1" fmla="*/ 4712 h 4917"/>
                  <a:gd name="T2" fmla="*/ 170 w 209"/>
                  <a:gd name="T3" fmla="*/ 4715 h 4917"/>
                  <a:gd name="T4" fmla="*/ 163 w 209"/>
                  <a:gd name="T5" fmla="*/ 4726 h 4917"/>
                  <a:gd name="T6" fmla="*/ 127 w 209"/>
                  <a:gd name="T7" fmla="*/ 4789 h 4917"/>
                  <a:gd name="T8" fmla="*/ 127 w 209"/>
                  <a:gd name="T9" fmla="*/ 4873 h 4917"/>
                  <a:gd name="T10" fmla="*/ 82 w 209"/>
                  <a:gd name="T11" fmla="*/ 4873 h 4917"/>
                  <a:gd name="T12" fmla="*/ 130 w 209"/>
                  <a:gd name="T13" fmla="*/ 4873 h 4917"/>
                  <a:gd name="T14" fmla="*/ 202 w 209"/>
                  <a:gd name="T15" fmla="*/ 4749 h 4917"/>
                  <a:gd name="T16" fmla="*/ 208 w 209"/>
                  <a:gd name="T17" fmla="*/ 4738 h 4917"/>
                  <a:gd name="T18" fmla="*/ 205 w 209"/>
                  <a:gd name="T19" fmla="*/ 4724 h 4917"/>
                  <a:gd name="T20" fmla="*/ 194 w 209"/>
                  <a:gd name="T21" fmla="*/ 4718 h 4917"/>
                  <a:gd name="T22" fmla="*/ 183 w 209"/>
                  <a:gd name="T23" fmla="*/ 4712 h 4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9" h="4917">
                    <a:moveTo>
                      <a:pt x="183" y="4712"/>
                    </a:moveTo>
                    <a:lnTo>
                      <a:pt x="170" y="4715"/>
                    </a:lnTo>
                    <a:lnTo>
                      <a:pt x="163" y="4726"/>
                    </a:lnTo>
                    <a:lnTo>
                      <a:pt x="127" y="4789"/>
                    </a:lnTo>
                    <a:lnTo>
                      <a:pt x="127" y="4873"/>
                    </a:lnTo>
                    <a:lnTo>
                      <a:pt x="82" y="4873"/>
                    </a:lnTo>
                    <a:lnTo>
                      <a:pt x="130" y="4873"/>
                    </a:lnTo>
                    <a:lnTo>
                      <a:pt x="202" y="4749"/>
                    </a:lnTo>
                    <a:lnTo>
                      <a:pt x="208" y="4738"/>
                    </a:lnTo>
                    <a:lnTo>
                      <a:pt x="205" y="4724"/>
                    </a:lnTo>
                    <a:lnTo>
                      <a:pt x="194" y="4718"/>
                    </a:lnTo>
                    <a:lnTo>
                      <a:pt x="183" y="471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9"/>
              <p:cNvSpPr>
                <a:spLocks/>
              </p:cNvSpPr>
              <p:nvPr/>
            </p:nvSpPr>
            <p:spPr bwMode="auto">
              <a:xfrm>
                <a:off x="7952" y="-1897"/>
                <a:ext cx="209" cy="4917"/>
              </a:xfrm>
              <a:custGeom>
                <a:avLst/>
                <a:gdLst>
                  <a:gd name="T0" fmla="*/ 104 w 209"/>
                  <a:gd name="T1" fmla="*/ 4828 h 4917"/>
                  <a:gd name="T2" fmla="*/ 85 w 209"/>
                  <a:gd name="T3" fmla="*/ 4861 h 4917"/>
                  <a:gd name="T4" fmla="*/ 123 w 209"/>
                  <a:gd name="T5" fmla="*/ 4861 h 4917"/>
                  <a:gd name="T6" fmla="*/ 104 w 209"/>
                  <a:gd name="T7" fmla="*/ 4828 h 4917"/>
                </a:gdLst>
                <a:ahLst/>
                <a:cxnLst>
                  <a:cxn ang="0">
                    <a:pos x="T0" y="T1"/>
                  </a:cxn>
                  <a:cxn ang="0">
                    <a:pos x="T2" y="T3"/>
                  </a:cxn>
                  <a:cxn ang="0">
                    <a:pos x="T4" y="T5"/>
                  </a:cxn>
                  <a:cxn ang="0">
                    <a:pos x="T6" y="T7"/>
                  </a:cxn>
                </a:cxnLst>
                <a:rect l="0" t="0" r="r" b="b"/>
                <a:pathLst>
                  <a:path w="209" h="4917">
                    <a:moveTo>
                      <a:pt x="104" y="4828"/>
                    </a:moveTo>
                    <a:lnTo>
                      <a:pt x="85" y="4861"/>
                    </a:lnTo>
                    <a:lnTo>
                      <a:pt x="123" y="4861"/>
                    </a:lnTo>
                    <a:lnTo>
                      <a:pt x="104" y="4828"/>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8"/>
              <p:cNvSpPr>
                <a:spLocks/>
              </p:cNvSpPr>
              <p:nvPr/>
            </p:nvSpPr>
            <p:spPr bwMode="auto">
              <a:xfrm>
                <a:off x="7952" y="-1897"/>
                <a:ext cx="209" cy="4917"/>
              </a:xfrm>
              <a:custGeom>
                <a:avLst/>
                <a:gdLst>
                  <a:gd name="T0" fmla="*/ 127 w 209"/>
                  <a:gd name="T1" fmla="*/ 4789 h 4917"/>
                  <a:gd name="T2" fmla="*/ 104 w 209"/>
                  <a:gd name="T3" fmla="*/ 4828 h 4917"/>
                  <a:gd name="T4" fmla="*/ 123 w 209"/>
                  <a:gd name="T5" fmla="*/ 4861 h 4917"/>
                  <a:gd name="T6" fmla="*/ 85 w 209"/>
                  <a:gd name="T7" fmla="*/ 4861 h 4917"/>
                  <a:gd name="T8" fmla="*/ 127 w 209"/>
                  <a:gd name="T9" fmla="*/ 4861 h 4917"/>
                  <a:gd name="T10" fmla="*/ 127 w 209"/>
                  <a:gd name="T11" fmla="*/ 4789 h 4917"/>
                </a:gdLst>
                <a:ahLst/>
                <a:cxnLst>
                  <a:cxn ang="0">
                    <a:pos x="T0" y="T1"/>
                  </a:cxn>
                  <a:cxn ang="0">
                    <a:pos x="T2" y="T3"/>
                  </a:cxn>
                  <a:cxn ang="0">
                    <a:pos x="T4" y="T5"/>
                  </a:cxn>
                  <a:cxn ang="0">
                    <a:pos x="T6" y="T7"/>
                  </a:cxn>
                  <a:cxn ang="0">
                    <a:pos x="T8" y="T9"/>
                  </a:cxn>
                  <a:cxn ang="0">
                    <a:pos x="T10" y="T11"/>
                  </a:cxn>
                </a:cxnLst>
                <a:rect l="0" t="0" r="r" b="b"/>
                <a:pathLst>
                  <a:path w="209" h="4917">
                    <a:moveTo>
                      <a:pt x="127" y="4789"/>
                    </a:moveTo>
                    <a:lnTo>
                      <a:pt x="104" y="4828"/>
                    </a:lnTo>
                    <a:lnTo>
                      <a:pt x="123" y="4861"/>
                    </a:lnTo>
                    <a:lnTo>
                      <a:pt x="85" y="4861"/>
                    </a:lnTo>
                    <a:lnTo>
                      <a:pt x="127" y="4861"/>
                    </a:lnTo>
                    <a:lnTo>
                      <a:pt x="127" y="478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37"/>
              <p:cNvSpPr>
                <a:spLocks/>
              </p:cNvSpPr>
              <p:nvPr/>
            </p:nvSpPr>
            <p:spPr bwMode="auto">
              <a:xfrm>
                <a:off x="7952" y="-1897"/>
                <a:ext cx="209" cy="4917"/>
              </a:xfrm>
              <a:custGeom>
                <a:avLst/>
                <a:gdLst>
                  <a:gd name="T0" fmla="*/ 119 w 209"/>
                  <a:gd name="T1" fmla="*/ 0 h 4917"/>
                  <a:gd name="T2" fmla="*/ 74 w 209"/>
                  <a:gd name="T3" fmla="*/ 0 h 4917"/>
                  <a:gd name="T4" fmla="*/ 82 w 209"/>
                  <a:gd name="T5" fmla="*/ 4790 h 4917"/>
                  <a:gd name="T6" fmla="*/ 104 w 209"/>
                  <a:gd name="T7" fmla="*/ 4828 h 4917"/>
                  <a:gd name="T8" fmla="*/ 126 w 209"/>
                  <a:gd name="T9" fmla="*/ 4790 h 4917"/>
                  <a:gd name="T10" fmla="*/ 126 w 209"/>
                  <a:gd name="T11" fmla="*/ 4712 h 4917"/>
                  <a:gd name="T12" fmla="*/ 119 w 209"/>
                  <a:gd name="T13" fmla="*/ 0 h 4917"/>
                </a:gdLst>
                <a:ahLst/>
                <a:cxnLst>
                  <a:cxn ang="0">
                    <a:pos x="T0" y="T1"/>
                  </a:cxn>
                  <a:cxn ang="0">
                    <a:pos x="T2" y="T3"/>
                  </a:cxn>
                  <a:cxn ang="0">
                    <a:pos x="T4" y="T5"/>
                  </a:cxn>
                  <a:cxn ang="0">
                    <a:pos x="T6" y="T7"/>
                  </a:cxn>
                  <a:cxn ang="0">
                    <a:pos x="T8" y="T9"/>
                  </a:cxn>
                  <a:cxn ang="0">
                    <a:pos x="T10" y="T11"/>
                  </a:cxn>
                  <a:cxn ang="0">
                    <a:pos x="T12" y="T13"/>
                  </a:cxn>
                </a:cxnLst>
                <a:rect l="0" t="0" r="r" b="b"/>
                <a:pathLst>
                  <a:path w="209" h="4917">
                    <a:moveTo>
                      <a:pt x="119" y="0"/>
                    </a:moveTo>
                    <a:lnTo>
                      <a:pt x="74" y="0"/>
                    </a:lnTo>
                    <a:lnTo>
                      <a:pt x="82" y="4790"/>
                    </a:lnTo>
                    <a:lnTo>
                      <a:pt x="104" y="4828"/>
                    </a:lnTo>
                    <a:lnTo>
                      <a:pt x="126" y="4790"/>
                    </a:lnTo>
                    <a:lnTo>
                      <a:pt x="126" y="4712"/>
                    </a:lnTo>
                    <a:lnTo>
                      <a:pt x="119" y="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 name="Group 29"/>
            <p:cNvGrpSpPr>
              <a:grpSpLocks/>
            </p:cNvGrpSpPr>
            <p:nvPr/>
          </p:nvGrpSpPr>
          <p:grpSpPr bwMode="auto">
            <a:xfrm>
              <a:off x="14808" y="-3557"/>
              <a:ext cx="209" cy="6577"/>
              <a:chOff x="14808" y="-3557"/>
              <a:chExt cx="209" cy="6577"/>
            </a:xfrm>
          </p:grpSpPr>
          <p:sp>
            <p:nvSpPr>
              <p:cNvPr id="38" name="Freeform 35"/>
              <p:cNvSpPr>
                <a:spLocks/>
              </p:cNvSpPr>
              <p:nvPr/>
            </p:nvSpPr>
            <p:spPr bwMode="auto">
              <a:xfrm>
                <a:off x="14808" y="-3557"/>
                <a:ext cx="209" cy="6577"/>
              </a:xfrm>
              <a:custGeom>
                <a:avLst/>
                <a:gdLst>
                  <a:gd name="T0" fmla="*/ 104 w 209"/>
                  <a:gd name="T1" fmla="*/ 89 h 6577"/>
                  <a:gd name="T2" fmla="*/ 82 w 209"/>
                  <a:gd name="T3" fmla="*/ 127 h 6577"/>
                  <a:gd name="T4" fmla="*/ 82 w 209"/>
                  <a:gd name="T5" fmla="*/ 6577 h 6577"/>
                  <a:gd name="T6" fmla="*/ 127 w 209"/>
                  <a:gd name="T7" fmla="*/ 6577 h 6577"/>
                  <a:gd name="T8" fmla="*/ 127 w 209"/>
                  <a:gd name="T9" fmla="*/ 127 h 6577"/>
                  <a:gd name="T10" fmla="*/ 104 w 209"/>
                  <a:gd name="T11" fmla="*/ 89 h 6577"/>
                </a:gdLst>
                <a:ahLst/>
                <a:cxnLst>
                  <a:cxn ang="0">
                    <a:pos x="T0" y="T1"/>
                  </a:cxn>
                  <a:cxn ang="0">
                    <a:pos x="T2" y="T3"/>
                  </a:cxn>
                  <a:cxn ang="0">
                    <a:pos x="T4" y="T5"/>
                  </a:cxn>
                  <a:cxn ang="0">
                    <a:pos x="T6" y="T7"/>
                  </a:cxn>
                  <a:cxn ang="0">
                    <a:pos x="T8" y="T9"/>
                  </a:cxn>
                  <a:cxn ang="0">
                    <a:pos x="T10" y="T11"/>
                  </a:cxn>
                </a:cxnLst>
                <a:rect l="0" t="0" r="r" b="b"/>
                <a:pathLst>
                  <a:path w="209" h="6577">
                    <a:moveTo>
                      <a:pt x="104" y="89"/>
                    </a:moveTo>
                    <a:lnTo>
                      <a:pt x="82" y="127"/>
                    </a:lnTo>
                    <a:lnTo>
                      <a:pt x="82" y="6577"/>
                    </a:lnTo>
                    <a:lnTo>
                      <a:pt x="127" y="6577"/>
                    </a:lnTo>
                    <a:lnTo>
                      <a:pt x="127" y="127"/>
                    </a:lnTo>
                    <a:lnTo>
                      <a:pt x="104" y="89"/>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34"/>
              <p:cNvSpPr>
                <a:spLocks/>
              </p:cNvSpPr>
              <p:nvPr/>
            </p:nvSpPr>
            <p:spPr bwMode="auto">
              <a:xfrm>
                <a:off x="14808" y="-3557"/>
                <a:ext cx="209" cy="6577"/>
              </a:xfrm>
              <a:custGeom>
                <a:avLst/>
                <a:gdLst>
                  <a:gd name="T0" fmla="*/ 104 w 209"/>
                  <a:gd name="T1" fmla="*/ 0 h 6577"/>
                  <a:gd name="T2" fmla="*/ 6 w 209"/>
                  <a:gd name="T3" fmla="*/ 168 h 6577"/>
                  <a:gd name="T4" fmla="*/ 0 w 209"/>
                  <a:gd name="T5" fmla="*/ 178 h 6577"/>
                  <a:gd name="T6" fmla="*/ 3 w 209"/>
                  <a:gd name="T7" fmla="*/ 192 h 6577"/>
                  <a:gd name="T8" fmla="*/ 14 w 209"/>
                  <a:gd name="T9" fmla="*/ 198 h 6577"/>
                  <a:gd name="T10" fmla="*/ 25 w 209"/>
                  <a:gd name="T11" fmla="*/ 205 h 6577"/>
                  <a:gd name="T12" fmla="*/ 39 w 209"/>
                  <a:gd name="T13" fmla="*/ 201 h 6577"/>
                  <a:gd name="T14" fmla="*/ 45 w 209"/>
                  <a:gd name="T15" fmla="*/ 191 h 6577"/>
                  <a:gd name="T16" fmla="*/ 82 w 209"/>
                  <a:gd name="T17" fmla="*/ 127 h 6577"/>
                  <a:gd name="T18" fmla="*/ 82 w 209"/>
                  <a:gd name="T19" fmla="*/ 44 h 6577"/>
                  <a:gd name="T20" fmla="*/ 130 w 209"/>
                  <a:gd name="T21" fmla="*/ 44 h 6577"/>
                  <a:gd name="T22" fmla="*/ 104 w 209"/>
                  <a:gd name="T23" fmla="*/ 0 h 6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9" h="6577">
                    <a:moveTo>
                      <a:pt x="104" y="0"/>
                    </a:moveTo>
                    <a:lnTo>
                      <a:pt x="6" y="168"/>
                    </a:lnTo>
                    <a:lnTo>
                      <a:pt x="0" y="178"/>
                    </a:lnTo>
                    <a:lnTo>
                      <a:pt x="3" y="192"/>
                    </a:lnTo>
                    <a:lnTo>
                      <a:pt x="14" y="198"/>
                    </a:lnTo>
                    <a:lnTo>
                      <a:pt x="25" y="205"/>
                    </a:lnTo>
                    <a:lnTo>
                      <a:pt x="39" y="201"/>
                    </a:lnTo>
                    <a:lnTo>
                      <a:pt x="45" y="191"/>
                    </a:lnTo>
                    <a:lnTo>
                      <a:pt x="82" y="127"/>
                    </a:lnTo>
                    <a:lnTo>
                      <a:pt x="82" y="44"/>
                    </a:lnTo>
                    <a:lnTo>
                      <a:pt x="130" y="44"/>
                    </a:lnTo>
                    <a:lnTo>
                      <a:pt x="104" y="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33"/>
              <p:cNvSpPr>
                <a:spLocks/>
              </p:cNvSpPr>
              <p:nvPr/>
            </p:nvSpPr>
            <p:spPr bwMode="auto">
              <a:xfrm>
                <a:off x="14808" y="-3557"/>
                <a:ext cx="209" cy="6577"/>
              </a:xfrm>
              <a:custGeom>
                <a:avLst/>
                <a:gdLst>
                  <a:gd name="T0" fmla="*/ 130 w 209"/>
                  <a:gd name="T1" fmla="*/ 44 h 6577"/>
                  <a:gd name="T2" fmla="*/ 127 w 209"/>
                  <a:gd name="T3" fmla="*/ 44 h 6577"/>
                  <a:gd name="T4" fmla="*/ 127 w 209"/>
                  <a:gd name="T5" fmla="*/ 127 h 6577"/>
                  <a:gd name="T6" fmla="*/ 163 w 209"/>
                  <a:gd name="T7" fmla="*/ 191 h 6577"/>
                  <a:gd name="T8" fmla="*/ 170 w 209"/>
                  <a:gd name="T9" fmla="*/ 201 h 6577"/>
                  <a:gd name="T10" fmla="*/ 183 w 209"/>
                  <a:gd name="T11" fmla="*/ 205 h 6577"/>
                  <a:gd name="T12" fmla="*/ 194 w 209"/>
                  <a:gd name="T13" fmla="*/ 198 h 6577"/>
                  <a:gd name="T14" fmla="*/ 205 w 209"/>
                  <a:gd name="T15" fmla="*/ 192 h 6577"/>
                  <a:gd name="T16" fmla="*/ 209 w 209"/>
                  <a:gd name="T17" fmla="*/ 178 h 6577"/>
                  <a:gd name="T18" fmla="*/ 202 w 209"/>
                  <a:gd name="T19" fmla="*/ 168 h 6577"/>
                  <a:gd name="T20" fmla="*/ 130 w 209"/>
                  <a:gd name="T21" fmla="*/ 44 h 6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6577">
                    <a:moveTo>
                      <a:pt x="130" y="44"/>
                    </a:moveTo>
                    <a:lnTo>
                      <a:pt x="127" y="44"/>
                    </a:lnTo>
                    <a:lnTo>
                      <a:pt x="127" y="127"/>
                    </a:lnTo>
                    <a:lnTo>
                      <a:pt x="163" y="191"/>
                    </a:lnTo>
                    <a:lnTo>
                      <a:pt x="170" y="201"/>
                    </a:lnTo>
                    <a:lnTo>
                      <a:pt x="183" y="205"/>
                    </a:lnTo>
                    <a:lnTo>
                      <a:pt x="194" y="198"/>
                    </a:lnTo>
                    <a:lnTo>
                      <a:pt x="205" y="192"/>
                    </a:lnTo>
                    <a:lnTo>
                      <a:pt x="209" y="178"/>
                    </a:lnTo>
                    <a:lnTo>
                      <a:pt x="202" y="168"/>
                    </a:lnTo>
                    <a:lnTo>
                      <a:pt x="130" y="4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32"/>
              <p:cNvSpPr>
                <a:spLocks/>
              </p:cNvSpPr>
              <p:nvPr/>
            </p:nvSpPr>
            <p:spPr bwMode="auto">
              <a:xfrm>
                <a:off x="14808" y="-3557"/>
                <a:ext cx="209" cy="6577"/>
              </a:xfrm>
              <a:custGeom>
                <a:avLst/>
                <a:gdLst>
                  <a:gd name="T0" fmla="*/ 127 w 209"/>
                  <a:gd name="T1" fmla="*/ 44 h 6577"/>
                  <a:gd name="T2" fmla="*/ 82 w 209"/>
                  <a:gd name="T3" fmla="*/ 44 h 6577"/>
                  <a:gd name="T4" fmla="*/ 82 w 209"/>
                  <a:gd name="T5" fmla="*/ 127 h 6577"/>
                  <a:gd name="T6" fmla="*/ 104 w 209"/>
                  <a:gd name="T7" fmla="*/ 89 h 6577"/>
                  <a:gd name="T8" fmla="*/ 85 w 209"/>
                  <a:gd name="T9" fmla="*/ 56 h 6577"/>
                  <a:gd name="T10" fmla="*/ 127 w 209"/>
                  <a:gd name="T11" fmla="*/ 56 h 6577"/>
                  <a:gd name="T12" fmla="*/ 127 w 209"/>
                  <a:gd name="T13" fmla="*/ 44 h 6577"/>
                </a:gdLst>
                <a:ahLst/>
                <a:cxnLst>
                  <a:cxn ang="0">
                    <a:pos x="T0" y="T1"/>
                  </a:cxn>
                  <a:cxn ang="0">
                    <a:pos x="T2" y="T3"/>
                  </a:cxn>
                  <a:cxn ang="0">
                    <a:pos x="T4" y="T5"/>
                  </a:cxn>
                  <a:cxn ang="0">
                    <a:pos x="T6" y="T7"/>
                  </a:cxn>
                  <a:cxn ang="0">
                    <a:pos x="T8" y="T9"/>
                  </a:cxn>
                  <a:cxn ang="0">
                    <a:pos x="T10" y="T11"/>
                  </a:cxn>
                  <a:cxn ang="0">
                    <a:pos x="T12" y="T13"/>
                  </a:cxn>
                </a:cxnLst>
                <a:rect l="0" t="0" r="r" b="b"/>
                <a:pathLst>
                  <a:path w="209" h="6577">
                    <a:moveTo>
                      <a:pt x="127" y="44"/>
                    </a:moveTo>
                    <a:lnTo>
                      <a:pt x="82" y="44"/>
                    </a:lnTo>
                    <a:lnTo>
                      <a:pt x="82" y="127"/>
                    </a:lnTo>
                    <a:lnTo>
                      <a:pt x="104" y="89"/>
                    </a:lnTo>
                    <a:lnTo>
                      <a:pt x="85" y="56"/>
                    </a:lnTo>
                    <a:lnTo>
                      <a:pt x="127" y="56"/>
                    </a:lnTo>
                    <a:lnTo>
                      <a:pt x="127" y="4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31"/>
              <p:cNvSpPr>
                <a:spLocks/>
              </p:cNvSpPr>
              <p:nvPr/>
            </p:nvSpPr>
            <p:spPr bwMode="auto">
              <a:xfrm>
                <a:off x="14808" y="-3557"/>
                <a:ext cx="209" cy="6577"/>
              </a:xfrm>
              <a:custGeom>
                <a:avLst/>
                <a:gdLst>
                  <a:gd name="T0" fmla="*/ 127 w 209"/>
                  <a:gd name="T1" fmla="*/ 56 h 6577"/>
                  <a:gd name="T2" fmla="*/ 124 w 209"/>
                  <a:gd name="T3" fmla="*/ 56 h 6577"/>
                  <a:gd name="T4" fmla="*/ 104 w 209"/>
                  <a:gd name="T5" fmla="*/ 89 h 6577"/>
                  <a:gd name="T6" fmla="*/ 127 w 209"/>
                  <a:gd name="T7" fmla="*/ 127 h 6577"/>
                  <a:gd name="T8" fmla="*/ 127 w 209"/>
                  <a:gd name="T9" fmla="*/ 56 h 6577"/>
                </a:gdLst>
                <a:ahLst/>
                <a:cxnLst>
                  <a:cxn ang="0">
                    <a:pos x="T0" y="T1"/>
                  </a:cxn>
                  <a:cxn ang="0">
                    <a:pos x="T2" y="T3"/>
                  </a:cxn>
                  <a:cxn ang="0">
                    <a:pos x="T4" y="T5"/>
                  </a:cxn>
                  <a:cxn ang="0">
                    <a:pos x="T6" y="T7"/>
                  </a:cxn>
                  <a:cxn ang="0">
                    <a:pos x="T8" y="T9"/>
                  </a:cxn>
                </a:cxnLst>
                <a:rect l="0" t="0" r="r" b="b"/>
                <a:pathLst>
                  <a:path w="209" h="6577">
                    <a:moveTo>
                      <a:pt x="127" y="56"/>
                    </a:moveTo>
                    <a:lnTo>
                      <a:pt x="124" y="56"/>
                    </a:lnTo>
                    <a:lnTo>
                      <a:pt x="104" y="89"/>
                    </a:lnTo>
                    <a:lnTo>
                      <a:pt x="127" y="127"/>
                    </a:lnTo>
                    <a:lnTo>
                      <a:pt x="127" y="56"/>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30"/>
              <p:cNvSpPr>
                <a:spLocks/>
              </p:cNvSpPr>
              <p:nvPr/>
            </p:nvSpPr>
            <p:spPr bwMode="auto">
              <a:xfrm>
                <a:off x="14808" y="-3557"/>
                <a:ext cx="209" cy="6577"/>
              </a:xfrm>
              <a:custGeom>
                <a:avLst/>
                <a:gdLst>
                  <a:gd name="T0" fmla="*/ 124 w 209"/>
                  <a:gd name="T1" fmla="*/ 56 h 6577"/>
                  <a:gd name="T2" fmla="*/ 85 w 209"/>
                  <a:gd name="T3" fmla="*/ 56 h 6577"/>
                  <a:gd name="T4" fmla="*/ 104 w 209"/>
                  <a:gd name="T5" fmla="*/ 89 h 6577"/>
                  <a:gd name="T6" fmla="*/ 124 w 209"/>
                  <a:gd name="T7" fmla="*/ 56 h 6577"/>
                </a:gdLst>
                <a:ahLst/>
                <a:cxnLst>
                  <a:cxn ang="0">
                    <a:pos x="T0" y="T1"/>
                  </a:cxn>
                  <a:cxn ang="0">
                    <a:pos x="T2" y="T3"/>
                  </a:cxn>
                  <a:cxn ang="0">
                    <a:pos x="T4" y="T5"/>
                  </a:cxn>
                  <a:cxn ang="0">
                    <a:pos x="T6" y="T7"/>
                  </a:cxn>
                </a:cxnLst>
                <a:rect l="0" t="0" r="r" b="b"/>
                <a:pathLst>
                  <a:path w="209" h="6577">
                    <a:moveTo>
                      <a:pt x="124" y="56"/>
                    </a:moveTo>
                    <a:lnTo>
                      <a:pt x="85" y="56"/>
                    </a:lnTo>
                    <a:lnTo>
                      <a:pt x="104" y="89"/>
                    </a:lnTo>
                    <a:lnTo>
                      <a:pt x="124" y="56"/>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 name="Group 22"/>
            <p:cNvGrpSpPr>
              <a:grpSpLocks/>
            </p:cNvGrpSpPr>
            <p:nvPr/>
          </p:nvGrpSpPr>
          <p:grpSpPr bwMode="auto">
            <a:xfrm>
              <a:off x="10843" y="-472"/>
              <a:ext cx="209" cy="3492"/>
              <a:chOff x="10843" y="-472"/>
              <a:chExt cx="209" cy="3492"/>
            </a:xfrm>
          </p:grpSpPr>
          <p:sp>
            <p:nvSpPr>
              <p:cNvPr id="33" name="Freeform 27"/>
              <p:cNvSpPr>
                <a:spLocks/>
              </p:cNvSpPr>
              <p:nvPr/>
            </p:nvSpPr>
            <p:spPr bwMode="auto">
              <a:xfrm>
                <a:off x="10843" y="-472"/>
                <a:ext cx="209" cy="3492"/>
              </a:xfrm>
              <a:custGeom>
                <a:avLst/>
                <a:gdLst>
                  <a:gd name="T0" fmla="*/ 82 w 209"/>
                  <a:gd name="T1" fmla="*/ 3364 h 3492"/>
                  <a:gd name="T2" fmla="*/ 82 w 209"/>
                  <a:gd name="T3" fmla="*/ 3448 h 3492"/>
                  <a:gd name="T4" fmla="*/ 127 w 209"/>
                  <a:gd name="T5" fmla="*/ 3448 h 3492"/>
                  <a:gd name="T6" fmla="*/ 127 w 209"/>
                  <a:gd name="T7" fmla="*/ 3436 h 3492"/>
                  <a:gd name="T8" fmla="*/ 85 w 209"/>
                  <a:gd name="T9" fmla="*/ 3436 h 3492"/>
                  <a:gd name="T10" fmla="*/ 104 w 209"/>
                  <a:gd name="T11" fmla="*/ 3403 h 3492"/>
                  <a:gd name="T12" fmla="*/ 82 w 209"/>
                  <a:gd name="T13" fmla="*/ 3364 h 3492"/>
                </a:gdLst>
                <a:ahLst/>
                <a:cxnLst>
                  <a:cxn ang="0">
                    <a:pos x="T0" y="T1"/>
                  </a:cxn>
                  <a:cxn ang="0">
                    <a:pos x="T2" y="T3"/>
                  </a:cxn>
                  <a:cxn ang="0">
                    <a:pos x="T4" y="T5"/>
                  </a:cxn>
                  <a:cxn ang="0">
                    <a:pos x="T6" y="T7"/>
                  </a:cxn>
                  <a:cxn ang="0">
                    <a:pos x="T8" y="T9"/>
                  </a:cxn>
                  <a:cxn ang="0">
                    <a:pos x="T10" y="T11"/>
                  </a:cxn>
                  <a:cxn ang="0">
                    <a:pos x="T12" y="T13"/>
                  </a:cxn>
                </a:cxnLst>
                <a:rect l="0" t="0" r="r" b="b"/>
                <a:pathLst>
                  <a:path w="209" h="3492">
                    <a:moveTo>
                      <a:pt x="82" y="3364"/>
                    </a:moveTo>
                    <a:lnTo>
                      <a:pt x="82" y="3448"/>
                    </a:lnTo>
                    <a:lnTo>
                      <a:pt x="127" y="3448"/>
                    </a:lnTo>
                    <a:lnTo>
                      <a:pt x="127" y="3436"/>
                    </a:lnTo>
                    <a:lnTo>
                      <a:pt x="85" y="3436"/>
                    </a:lnTo>
                    <a:lnTo>
                      <a:pt x="104" y="3403"/>
                    </a:lnTo>
                    <a:lnTo>
                      <a:pt x="82" y="3364"/>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
              <p:cNvSpPr>
                <a:spLocks/>
              </p:cNvSpPr>
              <p:nvPr/>
            </p:nvSpPr>
            <p:spPr bwMode="auto">
              <a:xfrm>
                <a:off x="10843" y="-472"/>
                <a:ext cx="209" cy="3492"/>
              </a:xfrm>
              <a:custGeom>
                <a:avLst/>
                <a:gdLst>
                  <a:gd name="T0" fmla="*/ 104 w 209"/>
                  <a:gd name="T1" fmla="*/ 3403 h 3492"/>
                  <a:gd name="T2" fmla="*/ 85 w 209"/>
                  <a:gd name="T3" fmla="*/ 3436 h 3492"/>
                  <a:gd name="T4" fmla="*/ 124 w 209"/>
                  <a:gd name="T5" fmla="*/ 3436 h 3492"/>
                  <a:gd name="T6" fmla="*/ 104 w 209"/>
                  <a:gd name="T7" fmla="*/ 3403 h 3492"/>
                </a:gdLst>
                <a:ahLst/>
                <a:cxnLst>
                  <a:cxn ang="0">
                    <a:pos x="T0" y="T1"/>
                  </a:cxn>
                  <a:cxn ang="0">
                    <a:pos x="T2" y="T3"/>
                  </a:cxn>
                  <a:cxn ang="0">
                    <a:pos x="T4" y="T5"/>
                  </a:cxn>
                  <a:cxn ang="0">
                    <a:pos x="T6" y="T7"/>
                  </a:cxn>
                </a:cxnLst>
                <a:rect l="0" t="0" r="r" b="b"/>
                <a:pathLst>
                  <a:path w="209" h="3492">
                    <a:moveTo>
                      <a:pt x="104" y="3403"/>
                    </a:moveTo>
                    <a:lnTo>
                      <a:pt x="85" y="3436"/>
                    </a:lnTo>
                    <a:lnTo>
                      <a:pt x="124" y="3436"/>
                    </a:lnTo>
                    <a:lnTo>
                      <a:pt x="104" y="3403"/>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4"/>
              <p:cNvSpPr>
                <a:spLocks/>
              </p:cNvSpPr>
              <p:nvPr/>
            </p:nvSpPr>
            <p:spPr bwMode="auto">
              <a:xfrm>
                <a:off x="10843" y="-472"/>
                <a:ext cx="209" cy="3492"/>
              </a:xfrm>
              <a:custGeom>
                <a:avLst/>
                <a:gdLst>
                  <a:gd name="T0" fmla="*/ 127 w 209"/>
                  <a:gd name="T1" fmla="*/ 3364 h 3492"/>
                  <a:gd name="T2" fmla="*/ 104 w 209"/>
                  <a:gd name="T3" fmla="*/ 3403 h 3492"/>
                  <a:gd name="T4" fmla="*/ 124 w 209"/>
                  <a:gd name="T5" fmla="*/ 3436 h 3492"/>
                  <a:gd name="T6" fmla="*/ 127 w 209"/>
                  <a:gd name="T7" fmla="*/ 3436 h 3492"/>
                  <a:gd name="T8" fmla="*/ 127 w 209"/>
                  <a:gd name="T9" fmla="*/ 3364 h 3492"/>
                </a:gdLst>
                <a:ahLst/>
                <a:cxnLst>
                  <a:cxn ang="0">
                    <a:pos x="T0" y="T1"/>
                  </a:cxn>
                  <a:cxn ang="0">
                    <a:pos x="T2" y="T3"/>
                  </a:cxn>
                  <a:cxn ang="0">
                    <a:pos x="T4" y="T5"/>
                  </a:cxn>
                  <a:cxn ang="0">
                    <a:pos x="T6" y="T7"/>
                  </a:cxn>
                  <a:cxn ang="0">
                    <a:pos x="T8" y="T9"/>
                  </a:cxn>
                </a:cxnLst>
                <a:rect l="0" t="0" r="r" b="b"/>
                <a:pathLst>
                  <a:path w="209" h="3492">
                    <a:moveTo>
                      <a:pt x="127" y="3364"/>
                    </a:moveTo>
                    <a:lnTo>
                      <a:pt x="104" y="3403"/>
                    </a:lnTo>
                    <a:lnTo>
                      <a:pt x="124" y="3436"/>
                    </a:lnTo>
                    <a:lnTo>
                      <a:pt x="127" y="3436"/>
                    </a:lnTo>
                    <a:lnTo>
                      <a:pt x="127" y="3364"/>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0" name="Freeform 20"/>
            <p:cNvSpPr>
              <a:spLocks/>
            </p:cNvSpPr>
            <p:nvPr/>
          </p:nvSpPr>
          <p:spPr bwMode="auto">
            <a:xfrm>
              <a:off x="3365" y="-382"/>
              <a:ext cx="20" cy="524"/>
            </a:xfrm>
            <a:custGeom>
              <a:avLst/>
              <a:gdLst>
                <a:gd name="T0" fmla="*/ 0 w 20"/>
                <a:gd name="T1" fmla="*/ 0 h 524"/>
                <a:gd name="T2" fmla="*/ 0 w 20"/>
                <a:gd name="T3" fmla="*/ 525 h 524"/>
              </a:gdLst>
              <a:ahLst/>
              <a:cxnLst>
                <a:cxn ang="0">
                  <a:pos x="T0" y="T1"/>
                </a:cxn>
                <a:cxn ang="0">
                  <a:pos x="T2" y="T3"/>
                </a:cxn>
              </a:cxnLst>
              <a:rect l="0" t="0" r="r" b="b"/>
              <a:pathLst>
                <a:path w="20" h="524">
                  <a:moveTo>
                    <a:pt x="0" y="0"/>
                  </a:moveTo>
                  <a:lnTo>
                    <a:pt x="0" y="525"/>
                  </a:lnTo>
                </a:path>
              </a:pathLst>
            </a:custGeom>
            <a:noFill/>
            <a:ln w="1047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9"/>
            <p:cNvSpPr>
              <a:spLocks/>
            </p:cNvSpPr>
            <p:nvPr/>
          </p:nvSpPr>
          <p:spPr bwMode="auto">
            <a:xfrm>
              <a:off x="3514" y="-382"/>
              <a:ext cx="20" cy="524"/>
            </a:xfrm>
            <a:custGeom>
              <a:avLst/>
              <a:gdLst>
                <a:gd name="T0" fmla="*/ 0 w 20"/>
                <a:gd name="T1" fmla="*/ 0 h 524"/>
                <a:gd name="T2" fmla="*/ 7 w 20"/>
                <a:gd name="T3" fmla="*/ 525 h 524"/>
              </a:gdLst>
              <a:ahLst/>
              <a:cxnLst>
                <a:cxn ang="0">
                  <a:pos x="T0" y="T1"/>
                </a:cxn>
                <a:cxn ang="0">
                  <a:pos x="T2" y="T3"/>
                </a:cxn>
              </a:cxnLst>
              <a:rect l="0" t="0" r="r" b="b"/>
              <a:pathLst>
                <a:path w="20" h="524">
                  <a:moveTo>
                    <a:pt x="0" y="0"/>
                  </a:moveTo>
                  <a:lnTo>
                    <a:pt x="7" y="525"/>
                  </a:lnTo>
                </a:path>
              </a:pathLst>
            </a:custGeom>
            <a:noFill/>
            <a:ln w="28574">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8"/>
            <p:cNvSpPr>
              <a:spLocks/>
            </p:cNvSpPr>
            <p:nvPr/>
          </p:nvSpPr>
          <p:spPr bwMode="auto">
            <a:xfrm>
              <a:off x="3673" y="-374"/>
              <a:ext cx="20" cy="516"/>
            </a:xfrm>
            <a:custGeom>
              <a:avLst/>
              <a:gdLst>
                <a:gd name="T0" fmla="*/ 0 w 20"/>
                <a:gd name="T1" fmla="*/ 0 h 516"/>
                <a:gd name="T2" fmla="*/ 0 w 20"/>
                <a:gd name="T3" fmla="*/ 517 h 516"/>
              </a:gdLst>
              <a:ahLst/>
              <a:cxnLst>
                <a:cxn ang="0">
                  <a:pos x="T0" y="T1"/>
                </a:cxn>
                <a:cxn ang="0">
                  <a:pos x="T2" y="T3"/>
                </a:cxn>
              </a:cxnLst>
              <a:rect l="0" t="0" r="r" b="b"/>
              <a:pathLst>
                <a:path w="20" h="516">
                  <a:moveTo>
                    <a:pt x="0" y="0"/>
                  </a:moveTo>
                  <a:lnTo>
                    <a:pt x="0" y="517"/>
                  </a:lnTo>
                </a:path>
              </a:pathLst>
            </a:custGeom>
            <a:noFill/>
            <a:ln w="10642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7"/>
            <p:cNvSpPr>
              <a:spLocks/>
            </p:cNvSpPr>
            <p:nvPr/>
          </p:nvSpPr>
          <p:spPr bwMode="auto">
            <a:xfrm>
              <a:off x="3110" y="145"/>
              <a:ext cx="806" cy="235"/>
            </a:xfrm>
            <a:custGeom>
              <a:avLst/>
              <a:gdLst>
                <a:gd name="T0" fmla="*/ 54 w 806"/>
                <a:gd name="T1" fmla="*/ 15 h 235"/>
                <a:gd name="T2" fmla="*/ 25 w 806"/>
                <a:gd name="T3" fmla="*/ 41 h 235"/>
                <a:gd name="T4" fmla="*/ 3 w 806"/>
                <a:gd name="T5" fmla="*/ 87 h 235"/>
                <a:gd name="T6" fmla="*/ 1 w 806"/>
                <a:gd name="T7" fmla="*/ 124 h 235"/>
                <a:gd name="T8" fmla="*/ 11 w 806"/>
                <a:gd name="T9" fmla="*/ 160 h 235"/>
                <a:gd name="T10" fmla="*/ 34 w 806"/>
                <a:gd name="T11" fmla="*/ 190 h 235"/>
                <a:gd name="T12" fmla="*/ 68 w 806"/>
                <a:gd name="T13" fmla="*/ 207 h 235"/>
                <a:gd name="T14" fmla="*/ 111 w 806"/>
                <a:gd name="T15" fmla="*/ 215 h 235"/>
                <a:gd name="T16" fmla="*/ 151 w 806"/>
                <a:gd name="T17" fmla="*/ 216 h 235"/>
                <a:gd name="T18" fmla="*/ 187 w 806"/>
                <a:gd name="T19" fmla="*/ 206 h 235"/>
                <a:gd name="T20" fmla="*/ 217 w 806"/>
                <a:gd name="T21" fmla="*/ 191 h 235"/>
                <a:gd name="T22" fmla="*/ 257 w 806"/>
                <a:gd name="T23" fmla="*/ 162 h 235"/>
                <a:gd name="T24" fmla="*/ 285 w 806"/>
                <a:gd name="T25" fmla="*/ 182 h 235"/>
                <a:gd name="T26" fmla="*/ 303 w 806"/>
                <a:gd name="T27" fmla="*/ 200 h 235"/>
                <a:gd name="T28" fmla="*/ 322 w 806"/>
                <a:gd name="T29" fmla="*/ 216 h 235"/>
                <a:gd name="T30" fmla="*/ 352 w 806"/>
                <a:gd name="T31" fmla="*/ 230 h 235"/>
                <a:gd name="T32" fmla="*/ 413 w 806"/>
                <a:gd name="T33" fmla="*/ 234 h 235"/>
                <a:gd name="T34" fmla="*/ 477 w 806"/>
                <a:gd name="T35" fmla="*/ 223 h 235"/>
                <a:gd name="T36" fmla="*/ 522 w 806"/>
                <a:gd name="T37" fmla="*/ 207 h 235"/>
                <a:gd name="T38" fmla="*/ 551 w 806"/>
                <a:gd name="T39" fmla="*/ 188 h 235"/>
                <a:gd name="T40" fmla="*/ 566 w 806"/>
                <a:gd name="T41" fmla="*/ 174 h 235"/>
                <a:gd name="T42" fmla="*/ 569 w 806"/>
                <a:gd name="T43" fmla="*/ 170 h 235"/>
                <a:gd name="T44" fmla="*/ 591 w 806"/>
                <a:gd name="T45" fmla="*/ 171 h 235"/>
                <a:gd name="T46" fmla="*/ 603 w 806"/>
                <a:gd name="T47" fmla="*/ 188 h 235"/>
                <a:gd name="T48" fmla="*/ 616 w 806"/>
                <a:gd name="T49" fmla="*/ 207 h 235"/>
                <a:gd name="T50" fmla="*/ 643 w 806"/>
                <a:gd name="T51" fmla="*/ 217 h 235"/>
                <a:gd name="T52" fmla="*/ 718 w 806"/>
                <a:gd name="T53" fmla="*/ 210 h 235"/>
                <a:gd name="T54" fmla="*/ 758 w 806"/>
                <a:gd name="T55" fmla="*/ 198 h 235"/>
                <a:gd name="T56" fmla="*/ 779 w 806"/>
                <a:gd name="T57" fmla="*/ 181 h 235"/>
                <a:gd name="T58" fmla="*/ 794 w 806"/>
                <a:gd name="T59" fmla="*/ 162 h 235"/>
                <a:gd name="T60" fmla="*/ 806 w 806"/>
                <a:gd name="T61" fmla="*/ 128 h 235"/>
                <a:gd name="T62" fmla="*/ 801 w 806"/>
                <a:gd name="T63" fmla="*/ 88 h 235"/>
                <a:gd name="T64" fmla="*/ 788 w 806"/>
                <a:gd name="T65" fmla="*/ 47 h 235"/>
                <a:gd name="T66" fmla="*/ 765 w 806"/>
                <a:gd name="T67" fmla="*/ 13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06" h="235">
                  <a:moveTo>
                    <a:pt x="62" y="2"/>
                  </a:moveTo>
                  <a:lnTo>
                    <a:pt x="54" y="15"/>
                  </a:lnTo>
                  <a:lnTo>
                    <a:pt x="40" y="27"/>
                  </a:lnTo>
                  <a:lnTo>
                    <a:pt x="25" y="41"/>
                  </a:lnTo>
                  <a:lnTo>
                    <a:pt x="12" y="60"/>
                  </a:lnTo>
                  <a:lnTo>
                    <a:pt x="3" y="87"/>
                  </a:lnTo>
                  <a:lnTo>
                    <a:pt x="0" y="108"/>
                  </a:lnTo>
                  <a:lnTo>
                    <a:pt x="1" y="124"/>
                  </a:lnTo>
                  <a:lnTo>
                    <a:pt x="4" y="138"/>
                  </a:lnTo>
                  <a:lnTo>
                    <a:pt x="11" y="160"/>
                  </a:lnTo>
                  <a:lnTo>
                    <a:pt x="19" y="177"/>
                  </a:lnTo>
                  <a:lnTo>
                    <a:pt x="34" y="190"/>
                  </a:lnTo>
                  <a:lnTo>
                    <a:pt x="49" y="200"/>
                  </a:lnTo>
                  <a:lnTo>
                    <a:pt x="68" y="207"/>
                  </a:lnTo>
                  <a:lnTo>
                    <a:pt x="89" y="212"/>
                  </a:lnTo>
                  <a:lnTo>
                    <a:pt x="111" y="215"/>
                  </a:lnTo>
                  <a:lnTo>
                    <a:pt x="132" y="216"/>
                  </a:lnTo>
                  <a:lnTo>
                    <a:pt x="151" y="216"/>
                  </a:lnTo>
                  <a:lnTo>
                    <a:pt x="170" y="211"/>
                  </a:lnTo>
                  <a:lnTo>
                    <a:pt x="187" y="206"/>
                  </a:lnTo>
                  <a:lnTo>
                    <a:pt x="202" y="200"/>
                  </a:lnTo>
                  <a:lnTo>
                    <a:pt x="217" y="191"/>
                  </a:lnTo>
                  <a:lnTo>
                    <a:pt x="235" y="179"/>
                  </a:lnTo>
                  <a:lnTo>
                    <a:pt x="257" y="162"/>
                  </a:lnTo>
                  <a:lnTo>
                    <a:pt x="272" y="172"/>
                  </a:lnTo>
                  <a:lnTo>
                    <a:pt x="285" y="182"/>
                  </a:lnTo>
                  <a:lnTo>
                    <a:pt x="294" y="192"/>
                  </a:lnTo>
                  <a:lnTo>
                    <a:pt x="303" y="200"/>
                  </a:lnTo>
                  <a:lnTo>
                    <a:pt x="312" y="209"/>
                  </a:lnTo>
                  <a:lnTo>
                    <a:pt x="322" y="216"/>
                  </a:lnTo>
                  <a:lnTo>
                    <a:pt x="335" y="223"/>
                  </a:lnTo>
                  <a:lnTo>
                    <a:pt x="352" y="230"/>
                  </a:lnTo>
                  <a:lnTo>
                    <a:pt x="374" y="235"/>
                  </a:lnTo>
                  <a:lnTo>
                    <a:pt x="413" y="234"/>
                  </a:lnTo>
                  <a:lnTo>
                    <a:pt x="447" y="230"/>
                  </a:lnTo>
                  <a:lnTo>
                    <a:pt x="477" y="223"/>
                  </a:lnTo>
                  <a:lnTo>
                    <a:pt x="502" y="215"/>
                  </a:lnTo>
                  <a:lnTo>
                    <a:pt x="522" y="207"/>
                  </a:lnTo>
                  <a:lnTo>
                    <a:pt x="539" y="197"/>
                  </a:lnTo>
                  <a:lnTo>
                    <a:pt x="551" y="188"/>
                  </a:lnTo>
                  <a:lnTo>
                    <a:pt x="560" y="181"/>
                  </a:lnTo>
                  <a:lnTo>
                    <a:pt x="566" y="174"/>
                  </a:lnTo>
                  <a:lnTo>
                    <a:pt x="569" y="171"/>
                  </a:lnTo>
                  <a:lnTo>
                    <a:pt x="569" y="170"/>
                  </a:lnTo>
                  <a:lnTo>
                    <a:pt x="582" y="168"/>
                  </a:lnTo>
                  <a:lnTo>
                    <a:pt x="591" y="171"/>
                  </a:lnTo>
                  <a:lnTo>
                    <a:pt x="598" y="178"/>
                  </a:lnTo>
                  <a:lnTo>
                    <a:pt x="603" y="188"/>
                  </a:lnTo>
                  <a:lnTo>
                    <a:pt x="609" y="198"/>
                  </a:lnTo>
                  <a:lnTo>
                    <a:pt x="616" y="207"/>
                  </a:lnTo>
                  <a:lnTo>
                    <a:pt x="627" y="214"/>
                  </a:lnTo>
                  <a:lnTo>
                    <a:pt x="643" y="217"/>
                  </a:lnTo>
                  <a:lnTo>
                    <a:pt x="686" y="214"/>
                  </a:lnTo>
                  <a:lnTo>
                    <a:pt x="718" y="210"/>
                  </a:lnTo>
                  <a:lnTo>
                    <a:pt x="741" y="204"/>
                  </a:lnTo>
                  <a:lnTo>
                    <a:pt x="758" y="198"/>
                  </a:lnTo>
                  <a:lnTo>
                    <a:pt x="770" y="190"/>
                  </a:lnTo>
                  <a:lnTo>
                    <a:pt x="779" y="181"/>
                  </a:lnTo>
                  <a:lnTo>
                    <a:pt x="786" y="172"/>
                  </a:lnTo>
                  <a:lnTo>
                    <a:pt x="794" y="162"/>
                  </a:lnTo>
                  <a:lnTo>
                    <a:pt x="803" y="146"/>
                  </a:lnTo>
                  <a:lnTo>
                    <a:pt x="806" y="128"/>
                  </a:lnTo>
                  <a:lnTo>
                    <a:pt x="804" y="108"/>
                  </a:lnTo>
                  <a:lnTo>
                    <a:pt x="801" y="88"/>
                  </a:lnTo>
                  <a:lnTo>
                    <a:pt x="796" y="70"/>
                  </a:lnTo>
                  <a:lnTo>
                    <a:pt x="788" y="47"/>
                  </a:lnTo>
                  <a:lnTo>
                    <a:pt x="777" y="28"/>
                  </a:lnTo>
                  <a:lnTo>
                    <a:pt x="765" y="13"/>
                  </a:lnTo>
                  <a:lnTo>
                    <a:pt x="756" y="0"/>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p:cNvSpPr>
              <a:spLocks/>
            </p:cNvSpPr>
            <p:nvPr/>
          </p:nvSpPr>
          <p:spPr bwMode="auto">
            <a:xfrm>
              <a:off x="3008" y="332"/>
              <a:ext cx="1008" cy="237"/>
            </a:xfrm>
            <a:custGeom>
              <a:avLst/>
              <a:gdLst>
                <a:gd name="T0" fmla="*/ 2 w 1008"/>
                <a:gd name="T1" fmla="*/ 31 h 237"/>
                <a:gd name="T2" fmla="*/ 0 w 1008"/>
                <a:gd name="T3" fmla="*/ 14 h 237"/>
                <a:gd name="T4" fmla="*/ 0 w 1008"/>
                <a:gd name="T5" fmla="*/ 19 h 237"/>
                <a:gd name="T6" fmla="*/ 3 w 1008"/>
                <a:gd name="T7" fmla="*/ 60 h 237"/>
                <a:gd name="T8" fmla="*/ 12 w 1008"/>
                <a:gd name="T9" fmla="*/ 102 h 237"/>
                <a:gd name="T10" fmla="*/ 27 w 1008"/>
                <a:gd name="T11" fmla="*/ 140 h 237"/>
                <a:gd name="T12" fmla="*/ 51 w 1008"/>
                <a:gd name="T13" fmla="*/ 171 h 237"/>
                <a:gd name="T14" fmla="*/ 87 w 1008"/>
                <a:gd name="T15" fmla="*/ 195 h 237"/>
                <a:gd name="T16" fmla="*/ 126 w 1008"/>
                <a:gd name="T17" fmla="*/ 212 h 237"/>
                <a:gd name="T18" fmla="*/ 165 w 1008"/>
                <a:gd name="T19" fmla="*/ 221 h 237"/>
                <a:gd name="T20" fmla="*/ 199 w 1008"/>
                <a:gd name="T21" fmla="*/ 217 h 237"/>
                <a:gd name="T22" fmla="*/ 233 w 1008"/>
                <a:gd name="T23" fmla="*/ 207 h 237"/>
                <a:gd name="T24" fmla="*/ 267 w 1008"/>
                <a:gd name="T25" fmla="*/ 194 h 237"/>
                <a:gd name="T26" fmla="*/ 302 w 1008"/>
                <a:gd name="T27" fmla="*/ 174 h 237"/>
                <a:gd name="T28" fmla="*/ 341 w 1008"/>
                <a:gd name="T29" fmla="*/ 142 h 237"/>
                <a:gd name="T30" fmla="*/ 360 w 1008"/>
                <a:gd name="T31" fmla="*/ 145 h 237"/>
                <a:gd name="T32" fmla="*/ 375 w 1008"/>
                <a:gd name="T33" fmla="*/ 161 h 237"/>
                <a:gd name="T34" fmla="*/ 393 w 1008"/>
                <a:gd name="T35" fmla="*/ 184 h 237"/>
                <a:gd name="T36" fmla="*/ 420 w 1008"/>
                <a:gd name="T37" fmla="*/ 208 h 237"/>
                <a:gd name="T38" fmla="*/ 465 w 1008"/>
                <a:gd name="T39" fmla="*/ 229 h 237"/>
                <a:gd name="T40" fmla="*/ 535 w 1008"/>
                <a:gd name="T41" fmla="*/ 234 h 237"/>
                <a:gd name="T42" fmla="*/ 597 w 1008"/>
                <a:gd name="T43" fmla="*/ 218 h 237"/>
                <a:gd name="T44" fmla="*/ 640 w 1008"/>
                <a:gd name="T45" fmla="*/ 193 h 237"/>
                <a:gd name="T46" fmla="*/ 669 w 1008"/>
                <a:gd name="T47" fmla="*/ 166 h 237"/>
                <a:gd name="T48" fmla="*/ 683 w 1008"/>
                <a:gd name="T49" fmla="*/ 142 h 237"/>
                <a:gd name="T50" fmla="*/ 688 w 1008"/>
                <a:gd name="T51" fmla="*/ 128 h 237"/>
                <a:gd name="T52" fmla="*/ 708 w 1008"/>
                <a:gd name="T53" fmla="*/ 155 h 237"/>
                <a:gd name="T54" fmla="*/ 745 w 1008"/>
                <a:gd name="T55" fmla="*/ 194 h 237"/>
                <a:gd name="T56" fmla="*/ 778 w 1008"/>
                <a:gd name="T57" fmla="*/ 215 h 237"/>
                <a:gd name="T58" fmla="*/ 807 w 1008"/>
                <a:gd name="T59" fmla="*/ 223 h 237"/>
                <a:gd name="T60" fmla="*/ 836 w 1008"/>
                <a:gd name="T61" fmla="*/ 224 h 237"/>
                <a:gd name="T62" fmla="*/ 870 w 1008"/>
                <a:gd name="T63" fmla="*/ 221 h 237"/>
                <a:gd name="T64" fmla="*/ 910 w 1008"/>
                <a:gd name="T65" fmla="*/ 204 h 237"/>
                <a:gd name="T66" fmla="*/ 946 w 1008"/>
                <a:gd name="T67" fmla="*/ 178 h 237"/>
                <a:gd name="T68" fmla="*/ 976 w 1008"/>
                <a:gd name="T69" fmla="*/ 148 h 237"/>
                <a:gd name="T70" fmla="*/ 999 w 1008"/>
                <a:gd name="T71" fmla="*/ 112 h 237"/>
                <a:gd name="T72" fmla="*/ 1007 w 1008"/>
                <a:gd name="T73" fmla="*/ 69 h 237"/>
                <a:gd name="T74" fmla="*/ 1005 w 1008"/>
                <a:gd name="T75" fmla="*/ 3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08" h="237">
                  <a:moveTo>
                    <a:pt x="6" y="21"/>
                  </a:moveTo>
                  <a:lnTo>
                    <a:pt x="2" y="31"/>
                  </a:lnTo>
                  <a:lnTo>
                    <a:pt x="0" y="27"/>
                  </a:lnTo>
                  <a:lnTo>
                    <a:pt x="0" y="14"/>
                  </a:lnTo>
                  <a:lnTo>
                    <a:pt x="2" y="0"/>
                  </a:lnTo>
                  <a:lnTo>
                    <a:pt x="0" y="19"/>
                  </a:lnTo>
                  <a:lnTo>
                    <a:pt x="1" y="39"/>
                  </a:lnTo>
                  <a:lnTo>
                    <a:pt x="3" y="60"/>
                  </a:lnTo>
                  <a:lnTo>
                    <a:pt x="7" y="81"/>
                  </a:lnTo>
                  <a:lnTo>
                    <a:pt x="12" y="102"/>
                  </a:lnTo>
                  <a:lnTo>
                    <a:pt x="19" y="121"/>
                  </a:lnTo>
                  <a:lnTo>
                    <a:pt x="27" y="140"/>
                  </a:lnTo>
                  <a:lnTo>
                    <a:pt x="36" y="156"/>
                  </a:lnTo>
                  <a:lnTo>
                    <a:pt x="51" y="171"/>
                  </a:lnTo>
                  <a:lnTo>
                    <a:pt x="68" y="184"/>
                  </a:lnTo>
                  <a:lnTo>
                    <a:pt x="87" y="195"/>
                  </a:lnTo>
                  <a:lnTo>
                    <a:pt x="106" y="205"/>
                  </a:lnTo>
                  <a:lnTo>
                    <a:pt x="126" y="212"/>
                  </a:lnTo>
                  <a:lnTo>
                    <a:pt x="146" y="217"/>
                  </a:lnTo>
                  <a:lnTo>
                    <a:pt x="165" y="221"/>
                  </a:lnTo>
                  <a:lnTo>
                    <a:pt x="182" y="221"/>
                  </a:lnTo>
                  <a:lnTo>
                    <a:pt x="199" y="217"/>
                  </a:lnTo>
                  <a:lnTo>
                    <a:pt x="216" y="212"/>
                  </a:lnTo>
                  <a:lnTo>
                    <a:pt x="233" y="207"/>
                  </a:lnTo>
                  <a:lnTo>
                    <a:pt x="250" y="201"/>
                  </a:lnTo>
                  <a:lnTo>
                    <a:pt x="267" y="194"/>
                  </a:lnTo>
                  <a:lnTo>
                    <a:pt x="284" y="185"/>
                  </a:lnTo>
                  <a:lnTo>
                    <a:pt x="302" y="174"/>
                  </a:lnTo>
                  <a:lnTo>
                    <a:pt x="321" y="159"/>
                  </a:lnTo>
                  <a:lnTo>
                    <a:pt x="341" y="142"/>
                  </a:lnTo>
                  <a:lnTo>
                    <a:pt x="352" y="142"/>
                  </a:lnTo>
                  <a:lnTo>
                    <a:pt x="360" y="145"/>
                  </a:lnTo>
                  <a:lnTo>
                    <a:pt x="368" y="152"/>
                  </a:lnTo>
                  <a:lnTo>
                    <a:pt x="375" y="161"/>
                  </a:lnTo>
                  <a:lnTo>
                    <a:pt x="383" y="172"/>
                  </a:lnTo>
                  <a:lnTo>
                    <a:pt x="393" y="184"/>
                  </a:lnTo>
                  <a:lnTo>
                    <a:pt x="405" y="196"/>
                  </a:lnTo>
                  <a:lnTo>
                    <a:pt x="420" y="208"/>
                  </a:lnTo>
                  <a:lnTo>
                    <a:pt x="440" y="220"/>
                  </a:lnTo>
                  <a:lnTo>
                    <a:pt x="465" y="229"/>
                  </a:lnTo>
                  <a:lnTo>
                    <a:pt x="496" y="237"/>
                  </a:lnTo>
                  <a:lnTo>
                    <a:pt x="535" y="234"/>
                  </a:lnTo>
                  <a:lnTo>
                    <a:pt x="568" y="227"/>
                  </a:lnTo>
                  <a:lnTo>
                    <a:pt x="597" y="218"/>
                  </a:lnTo>
                  <a:lnTo>
                    <a:pt x="621" y="206"/>
                  </a:lnTo>
                  <a:lnTo>
                    <a:pt x="640" y="193"/>
                  </a:lnTo>
                  <a:lnTo>
                    <a:pt x="656" y="179"/>
                  </a:lnTo>
                  <a:lnTo>
                    <a:pt x="669" y="166"/>
                  </a:lnTo>
                  <a:lnTo>
                    <a:pt x="677" y="153"/>
                  </a:lnTo>
                  <a:lnTo>
                    <a:pt x="683" y="142"/>
                  </a:lnTo>
                  <a:lnTo>
                    <a:pt x="687" y="134"/>
                  </a:lnTo>
                  <a:lnTo>
                    <a:pt x="688" y="128"/>
                  </a:lnTo>
                  <a:lnTo>
                    <a:pt x="687" y="127"/>
                  </a:lnTo>
                  <a:lnTo>
                    <a:pt x="708" y="155"/>
                  </a:lnTo>
                  <a:lnTo>
                    <a:pt x="727" y="177"/>
                  </a:lnTo>
                  <a:lnTo>
                    <a:pt x="745" y="194"/>
                  </a:lnTo>
                  <a:lnTo>
                    <a:pt x="762" y="206"/>
                  </a:lnTo>
                  <a:lnTo>
                    <a:pt x="778" y="215"/>
                  </a:lnTo>
                  <a:lnTo>
                    <a:pt x="793" y="220"/>
                  </a:lnTo>
                  <a:lnTo>
                    <a:pt x="807" y="223"/>
                  </a:lnTo>
                  <a:lnTo>
                    <a:pt x="822" y="224"/>
                  </a:lnTo>
                  <a:lnTo>
                    <a:pt x="836" y="224"/>
                  </a:lnTo>
                  <a:lnTo>
                    <a:pt x="850" y="223"/>
                  </a:lnTo>
                  <a:lnTo>
                    <a:pt x="870" y="221"/>
                  </a:lnTo>
                  <a:lnTo>
                    <a:pt x="890" y="214"/>
                  </a:lnTo>
                  <a:lnTo>
                    <a:pt x="910" y="204"/>
                  </a:lnTo>
                  <a:lnTo>
                    <a:pt x="929" y="192"/>
                  </a:lnTo>
                  <a:lnTo>
                    <a:pt x="946" y="178"/>
                  </a:lnTo>
                  <a:lnTo>
                    <a:pt x="962" y="163"/>
                  </a:lnTo>
                  <a:lnTo>
                    <a:pt x="976" y="148"/>
                  </a:lnTo>
                  <a:lnTo>
                    <a:pt x="988" y="134"/>
                  </a:lnTo>
                  <a:lnTo>
                    <a:pt x="999" y="112"/>
                  </a:lnTo>
                  <a:lnTo>
                    <a:pt x="1005" y="90"/>
                  </a:lnTo>
                  <a:lnTo>
                    <a:pt x="1007" y="69"/>
                  </a:lnTo>
                  <a:lnTo>
                    <a:pt x="1007" y="48"/>
                  </a:lnTo>
                  <a:lnTo>
                    <a:pt x="1005" y="30"/>
                  </a:lnTo>
                  <a:lnTo>
                    <a:pt x="1004" y="16"/>
                  </a:lnTo>
                </a:path>
              </a:pathLst>
            </a:custGeom>
            <a:noFill/>
            <a:ln w="28574">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5"/>
            <p:cNvSpPr>
              <a:spLocks/>
            </p:cNvSpPr>
            <p:nvPr/>
          </p:nvSpPr>
          <p:spPr bwMode="auto">
            <a:xfrm>
              <a:off x="2107" y="627"/>
              <a:ext cx="907" cy="183"/>
            </a:xfrm>
            <a:custGeom>
              <a:avLst/>
              <a:gdLst>
                <a:gd name="T0" fmla="*/ 10 w 907"/>
                <a:gd name="T1" fmla="*/ 158 h 183"/>
                <a:gd name="T2" fmla="*/ 32 w 907"/>
                <a:gd name="T3" fmla="*/ 111 h 183"/>
                <a:gd name="T4" fmla="*/ 54 w 907"/>
                <a:gd name="T5" fmla="*/ 69 h 183"/>
                <a:gd name="T6" fmla="*/ 76 w 907"/>
                <a:gd name="T7" fmla="*/ 34 h 183"/>
                <a:gd name="T8" fmla="*/ 100 w 907"/>
                <a:gd name="T9" fmla="*/ 10 h 183"/>
                <a:gd name="T10" fmla="*/ 126 w 907"/>
                <a:gd name="T11" fmla="*/ 0 h 183"/>
                <a:gd name="T12" fmla="*/ 153 w 907"/>
                <a:gd name="T13" fmla="*/ 11 h 183"/>
                <a:gd name="T14" fmla="*/ 181 w 907"/>
                <a:gd name="T15" fmla="*/ 40 h 183"/>
                <a:gd name="T16" fmla="*/ 210 w 907"/>
                <a:gd name="T17" fmla="*/ 80 h 183"/>
                <a:gd name="T18" fmla="*/ 239 w 907"/>
                <a:gd name="T19" fmla="*/ 121 h 183"/>
                <a:gd name="T20" fmla="*/ 268 w 907"/>
                <a:gd name="T21" fmla="*/ 153 h 183"/>
                <a:gd name="T22" fmla="*/ 295 w 907"/>
                <a:gd name="T23" fmla="*/ 169 h 183"/>
                <a:gd name="T24" fmla="*/ 324 w 907"/>
                <a:gd name="T25" fmla="*/ 157 h 183"/>
                <a:gd name="T26" fmla="*/ 353 w 907"/>
                <a:gd name="T27" fmla="*/ 125 h 183"/>
                <a:gd name="T28" fmla="*/ 380 w 907"/>
                <a:gd name="T29" fmla="*/ 83 h 183"/>
                <a:gd name="T30" fmla="*/ 406 w 907"/>
                <a:gd name="T31" fmla="*/ 44 h 183"/>
                <a:gd name="T32" fmla="*/ 433 w 907"/>
                <a:gd name="T33" fmla="*/ 17 h 183"/>
                <a:gd name="T34" fmla="*/ 461 w 907"/>
                <a:gd name="T35" fmla="*/ 15 h 183"/>
                <a:gd name="T36" fmla="*/ 490 w 907"/>
                <a:gd name="T37" fmla="*/ 38 h 183"/>
                <a:gd name="T38" fmla="*/ 519 w 907"/>
                <a:gd name="T39" fmla="*/ 75 h 183"/>
                <a:gd name="T40" fmla="*/ 547 w 907"/>
                <a:gd name="T41" fmla="*/ 114 h 183"/>
                <a:gd name="T42" fmla="*/ 576 w 907"/>
                <a:gd name="T43" fmla="*/ 143 h 183"/>
                <a:gd name="T44" fmla="*/ 606 w 907"/>
                <a:gd name="T45" fmla="*/ 146 h 183"/>
                <a:gd name="T46" fmla="*/ 637 w 907"/>
                <a:gd name="T47" fmla="*/ 123 h 183"/>
                <a:gd name="T48" fmla="*/ 666 w 907"/>
                <a:gd name="T49" fmla="*/ 86 h 183"/>
                <a:gd name="T50" fmla="*/ 695 w 907"/>
                <a:gd name="T51" fmla="*/ 48 h 183"/>
                <a:gd name="T52" fmla="*/ 724 w 907"/>
                <a:gd name="T53" fmla="*/ 20 h 183"/>
                <a:gd name="T54" fmla="*/ 754 w 907"/>
                <a:gd name="T55" fmla="*/ 15 h 183"/>
                <a:gd name="T56" fmla="*/ 786 w 907"/>
                <a:gd name="T57" fmla="*/ 27 h 183"/>
                <a:gd name="T58" fmla="*/ 817 w 907"/>
                <a:gd name="T59" fmla="*/ 50 h 183"/>
                <a:gd name="T60" fmla="*/ 847 w 907"/>
                <a:gd name="T61" fmla="*/ 80 h 183"/>
                <a:gd name="T62" fmla="*/ 877 w 907"/>
                <a:gd name="T63" fmla="*/ 115 h 183"/>
                <a:gd name="T64" fmla="*/ 907 w 907"/>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7"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0"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4"/>
            <p:cNvSpPr>
              <a:spLocks/>
            </p:cNvSpPr>
            <p:nvPr/>
          </p:nvSpPr>
          <p:spPr bwMode="auto">
            <a:xfrm>
              <a:off x="2099" y="822"/>
              <a:ext cx="908" cy="183"/>
            </a:xfrm>
            <a:custGeom>
              <a:avLst/>
              <a:gdLst>
                <a:gd name="T0" fmla="*/ 10 w 908"/>
                <a:gd name="T1" fmla="*/ 158 h 183"/>
                <a:gd name="T2" fmla="*/ 32 w 908"/>
                <a:gd name="T3" fmla="*/ 111 h 183"/>
                <a:gd name="T4" fmla="*/ 54 w 908"/>
                <a:gd name="T5" fmla="*/ 69 h 183"/>
                <a:gd name="T6" fmla="*/ 76 w 908"/>
                <a:gd name="T7" fmla="*/ 34 h 183"/>
                <a:gd name="T8" fmla="*/ 100 w 908"/>
                <a:gd name="T9" fmla="*/ 10 h 183"/>
                <a:gd name="T10" fmla="*/ 126 w 908"/>
                <a:gd name="T11" fmla="*/ 0 h 183"/>
                <a:gd name="T12" fmla="*/ 153 w 908"/>
                <a:gd name="T13" fmla="*/ 11 h 183"/>
                <a:gd name="T14" fmla="*/ 181 w 908"/>
                <a:gd name="T15" fmla="*/ 40 h 183"/>
                <a:gd name="T16" fmla="*/ 210 w 908"/>
                <a:gd name="T17" fmla="*/ 80 h 183"/>
                <a:gd name="T18" fmla="*/ 239 w 908"/>
                <a:gd name="T19" fmla="*/ 121 h 183"/>
                <a:gd name="T20" fmla="*/ 268 w 908"/>
                <a:gd name="T21" fmla="*/ 153 h 183"/>
                <a:gd name="T22" fmla="*/ 295 w 908"/>
                <a:gd name="T23" fmla="*/ 169 h 183"/>
                <a:gd name="T24" fmla="*/ 324 w 908"/>
                <a:gd name="T25" fmla="*/ 157 h 183"/>
                <a:gd name="T26" fmla="*/ 353 w 908"/>
                <a:gd name="T27" fmla="*/ 125 h 183"/>
                <a:gd name="T28" fmla="*/ 380 w 908"/>
                <a:gd name="T29" fmla="*/ 83 h 183"/>
                <a:gd name="T30" fmla="*/ 406 w 908"/>
                <a:gd name="T31" fmla="*/ 44 h 183"/>
                <a:gd name="T32" fmla="*/ 433 w 908"/>
                <a:gd name="T33" fmla="*/ 17 h 183"/>
                <a:gd name="T34" fmla="*/ 461 w 908"/>
                <a:gd name="T35" fmla="*/ 15 h 183"/>
                <a:gd name="T36" fmla="*/ 490 w 908"/>
                <a:gd name="T37" fmla="*/ 38 h 183"/>
                <a:gd name="T38" fmla="*/ 519 w 908"/>
                <a:gd name="T39" fmla="*/ 75 h 183"/>
                <a:gd name="T40" fmla="*/ 547 w 908"/>
                <a:gd name="T41" fmla="*/ 114 h 183"/>
                <a:gd name="T42" fmla="*/ 576 w 908"/>
                <a:gd name="T43" fmla="*/ 143 h 183"/>
                <a:gd name="T44" fmla="*/ 606 w 908"/>
                <a:gd name="T45" fmla="*/ 146 h 183"/>
                <a:gd name="T46" fmla="*/ 637 w 908"/>
                <a:gd name="T47" fmla="*/ 123 h 183"/>
                <a:gd name="T48" fmla="*/ 666 w 908"/>
                <a:gd name="T49" fmla="*/ 86 h 183"/>
                <a:gd name="T50" fmla="*/ 695 w 908"/>
                <a:gd name="T51" fmla="*/ 48 h 183"/>
                <a:gd name="T52" fmla="*/ 724 w 908"/>
                <a:gd name="T53" fmla="*/ 20 h 183"/>
                <a:gd name="T54" fmla="*/ 754 w 908"/>
                <a:gd name="T55" fmla="*/ 15 h 183"/>
                <a:gd name="T56" fmla="*/ 786 w 908"/>
                <a:gd name="T57" fmla="*/ 27 h 183"/>
                <a:gd name="T58" fmla="*/ 817 w 908"/>
                <a:gd name="T59" fmla="*/ 50 h 183"/>
                <a:gd name="T60" fmla="*/ 847 w 908"/>
                <a:gd name="T61" fmla="*/ 80 h 183"/>
                <a:gd name="T62" fmla="*/ 877 w 908"/>
                <a:gd name="T63" fmla="*/ 115 h 183"/>
                <a:gd name="T64" fmla="*/ 907 w 908"/>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8"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1"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2114" y="1017"/>
              <a:ext cx="908" cy="183"/>
            </a:xfrm>
            <a:custGeom>
              <a:avLst/>
              <a:gdLst>
                <a:gd name="T0" fmla="*/ 10 w 908"/>
                <a:gd name="T1" fmla="*/ 158 h 183"/>
                <a:gd name="T2" fmla="*/ 32 w 908"/>
                <a:gd name="T3" fmla="*/ 111 h 183"/>
                <a:gd name="T4" fmla="*/ 54 w 908"/>
                <a:gd name="T5" fmla="*/ 69 h 183"/>
                <a:gd name="T6" fmla="*/ 76 w 908"/>
                <a:gd name="T7" fmla="*/ 34 h 183"/>
                <a:gd name="T8" fmla="*/ 100 w 908"/>
                <a:gd name="T9" fmla="*/ 10 h 183"/>
                <a:gd name="T10" fmla="*/ 126 w 908"/>
                <a:gd name="T11" fmla="*/ 0 h 183"/>
                <a:gd name="T12" fmla="*/ 153 w 908"/>
                <a:gd name="T13" fmla="*/ 11 h 183"/>
                <a:gd name="T14" fmla="*/ 181 w 908"/>
                <a:gd name="T15" fmla="*/ 40 h 183"/>
                <a:gd name="T16" fmla="*/ 210 w 908"/>
                <a:gd name="T17" fmla="*/ 80 h 183"/>
                <a:gd name="T18" fmla="*/ 239 w 908"/>
                <a:gd name="T19" fmla="*/ 121 h 183"/>
                <a:gd name="T20" fmla="*/ 268 w 908"/>
                <a:gd name="T21" fmla="*/ 153 h 183"/>
                <a:gd name="T22" fmla="*/ 295 w 908"/>
                <a:gd name="T23" fmla="*/ 169 h 183"/>
                <a:gd name="T24" fmla="*/ 324 w 908"/>
                <a:gd name="T25" fmla="*/ 157 h 183"/>
                <a:gd name="T26" fmla="*/ 353 w 908"/>
                <a:gd name="T27" fmla="*/ 125 h 183"/>
                <a:gd name="T28" fmla="*/ 380 w 908"/>
                <a:gd name="T29" fmla="*/ 83 h 183"/>
                <a:gd name="T30" fmla="*/ 406 w 908"/>
                <a:gd name="T31" fmla="*/ 44 h 183"/>
                <a:gd name="T32" fmla="*/ 433 w 908"/>
                <a:gd name="T33" fmla="*/ 17 h 183"/>
                <a:gd name="T34" fmla="*/ 461 w 908"/>
                <a:gd name="T35" fmla="*/ 15 h 183"/>
                <a:gd name="T36" fmla="*/ 490 w 908"/>
                <a:gd name="T37" fmla="*/ 38 h 183"/>
                <a:gd name="T38" fmla="*/ 519 w 908"/>
                <a:gd name="T39" fmla="*/ 75 h 183"/>
                <a:gd name="T40" fmla="*/ 547 w 908"/>
                <a:gd name="T41" fmla="*/ 114 h 183"/>
                <a:gd name="T42" fmla="*/ 576 w 908"/>
                <a:gd name="T43" fmla="*/ 143 h 183"/>
                <a:gd name="T44" fmla="*/ 606 w 908"/>
                <a:gd name="T45" fmla="*/ 146 h 183"/>
                <a:gd name="T46" fmla="*/ 637 w 908"/>
                <a:gd name="T47" fmla="*/ 123 h 183"/>
                <a:gd name="T48" fmla="*/ 666 w 908"/>
                <a:gd name="T49" fmla="*/ 86 h 183"/>
                <a:gd name="T50" fmla="*/ 695 w 908"/>
                <a:gd name="T51" fmla="*/ 48 h 183"/>
                <a:gd name="T52" fmla="*/ 724 w 908"/>
                <a:gd name="T53" fmla="*/ 20 h 183"/>
                <a:gd name="T54" fmla="*/ 754 w 908"/>
                <a:gd name="T55" fmla="*/ 15 h 183"/>
                <a:gd name="T56" fmla="*/ 786 w 908"/>
                <a:gd name="T57" fmla="*/ 27 h 183"/>
                <a:gd name="T58" fmla="*/ 817 w 908"/>
                <a:gd name="T59" fmla="*/ 50 h 183"/>
                <a:gd name="T60" fmla="*/ 847 w 908"/>
                <a:gd name="T61" fmla="*/ 80 h 183"/>
                <a:gd name="T62" fmla="*/ 877 w 908"/>
                <a:gd name="T63" fmla="*/ 115 h 183"/>
                <a:gd name="T64" fmla="*/ 907 w 908"/>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8"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1"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Rectangle 11"/>
            <p:cNvSpPr>
              <a:spLocks noChangeArrowheads="1"/>
            </p:cNvSpPr>
            <p:nvPr/>
          </p:nvSpPr>
          <p:spPr bwMode="auto">
            <a:xfrm>
              <a:off x="12600" y="2464"/>
              <a:ext cx="176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9"/>
            <p:cNvSpPr>
              <a:spLocks noChangeArrowheads="1"/>
            </p:cNvSpPr>
            <p:nvPr/>
          </p:nvSpPr>
          <p:spPr bwMode="auto">
            <a:xfrm>
              <a:off x="13874" y="2464"/>
              <a:ext cx="6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7"/>
            <p:cNvSpPr>
              <a:spLocks noChangeArrowheads="1"/>
            </p:cNvSpPr>
            <p:nvPr/>
          </p:nvSpPr>
          <p:spPr bwMode="auto">
            <a:xfrm>
              <a:off x="13978" y="2464"/>
              <a:ext cx="10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5"/>
            <p:cNvSpPr>
              <a:spLocks noChangeArrowheads="1"/>
            </p:cNvSpPr>
            <p:nvPr/>
          </p:nvSpPr>
          <p:spPr bwMode="auto">
            <a:xfrm>
              <a:off x="14477" y="2464"/>
              <a:ext cx="6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68" name="Rectangle 3"/>
          <p:cNvSpPr>
            <a:spLocks noChangeArrowheads="1"/>
          </p:cNvSpPr>
          <p:nvPr/>
        </p:nvSpPr>
        <p:spPr bwMode="auto">
          <a:xfrm>
            <a:off x="1052513" y="609600"/>
            <a:ext cx="9398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69" name="Text Box 1"/>
          <p:cNvSpPr txBox="1">
            <a:spLocks noChangeArrowheads="1"/>
          </p:cNvSpPr>
          <p:nvPr/>
        </p:nvSpPr>
        <p:spPr bwMode="auto">
          <a:xfrm>
            <a:off x="8707780" y="2060848"/>
            <a:ext cx="328716" cy="3603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Degree of Complexity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5800725"/>
            <a:ext cx="3810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0238" y="2708920"/>
            <a:ext cx="933450" cy="1266825"/>
          </a:xfrm>
          <a:prstGeom prst="rect">
            <a:avLst/>
          </a:prstGeom>
          <a:noFill/>
          <a:extLst>
            <a:ext uri="{909E8E84-426E-40DD-AFC4-6F175D3DCCD1}">
              <a14:hiddenFill xmlns:a14="http://schemas.microsoft.com/office/drawing/2010/main">
                <a:solidFill>
                  <a:srgbClr val="FFFFFF"/>
                </a:solidFill>
              </a14:hiddenFill>
            </a:ext>
          </a:extLst>
        </p:spPr>
      </p:pic>
      <p:sp>
        <p:nvSpPr>
          <p:cNvPr id="70" name="Rectangle 76"/>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5392"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77"/>
          <p:cNvSpPr>
            <a:spLocks noChangeArrowheads="1"/>
          </p:cNvSpPr>
          <p:nvPr/>
        </p:nvSpPr>
        <p:spPr bwMode="auto">
          <a:xfrm>
            <a:off x="276225" y="6254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2" name="Rectangle 79"/>
          <p:cNvSpPr>
            <a:spLocks noChangeArrowheads="1"/>
          </p:cNvSpPr>
          <p:nvPr/>
        </p:nvSpPr>
        <p:spPr bwMode="auto">
          <a:xfrm>
            <a:off x="276225" y="1644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3" name="Rectangle 81"/>
          <p:cNvSpPr>
            <a:spLocks noChangeArrowheads="1"/>
          </p:cNvSpPr>
          <p:nvPr/>
        </p:nvSpPr>
        <p:spPr bwMode="auto">
          <a:xfrm>
            <a:off x="276225" y="26543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4" name="Rectangle 83"/>
          <p:cNvSpPr>
            <a:spLocks noChangeArrowheads="1"/>
          </p:cNvSpPr>
          <p:nvPr/>
        </p:nvSpPr>
        <p:spPr bwMode="auto">
          <a:xfrm>
            <a:off x="276225" y="365442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5" name="Rectangle 85"/>
          <p:cNvSpPr>
            <a:spLocks noChangeArrowheads="1"/>
          </p:cNvSpPr>
          <p:nvPr/>
        </p:nvSpPr>
        <p:spPr bwMode="auto">
          <a:xfrm>
            <a:off x="276225" y="4673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6" name="Rectangle 87"/>
          <p:cNvSpPr>
            <a:spLocks noChangeArrowheads="1"/>
          </p:cNvSpPr>
          <p:nvPr/>
        </p:nvSpPr>
        <p:spPr bwMode="auto">
          <a:xfrm>
            <a:off x="276225" y="5054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7" name="Rectangle 89"/>
          <p:cNvSpPr>
            <a:spLocks noChangeArrowheads="1"/>
          </p:cNvSpPr>
          <p:nvPr/>
        </p:nvSpPr>
        <p:spPr bwMode="auto">
          <a:xfrm>
            <a:off x="276225" y="5435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8" name="Rectangle 91"/>
          <p:cNvSpPr>
            <a:spLocks noChangeArrowheads="1"/>
          </p:cNvSpPr>
          <p:nvPr/>
        </p:nvSpPr>
        <p:spPr bwMode="auto">
          <a:xfrm>
            <a:off x="276225" y="5816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9" name="Rectangle 93"/>
          <p:cNvSpPr>
            <a:spLocks noChangeArrowheads="1"/>
          </p:cNvSpPr>
          <p:nvPr/>
        </p:nvSpPr>
        <p:spPr bwMode="auto">
          <a:xfrm>
            <a:off x="152400" y="74485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 name="Rectangle 94"/>
          <p:cNvSpPr>
            <a:spLocks noChangeArrowheads="1"/>
          </p:cNvSpPr>
          <p:nvPr/>
        </p:nvSpPr>
        <p:spPr bwMode="auto">
          <a:xfrm>
            <a:off x="152400" y="7544112"/>
            <a:ext cx="184731"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 name="Rectangle 96"/>
          <p:cNvSpPr>
            <a:spLocks noChangeArrowheads="1"/>
          </p:cNvSpPr>
          <p:nvPr/>
        </p:nvSpPr>
        <p:spPr bwMode="auto">
          <a:xfrm>
            <a:off x="6940860" y="5278574"/>
            <a:ext cx="1390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Industry 1.0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2" name="Rettangolo 81"/>
          <p:cNvSpPr/>
          <p:nvPr/>
        </p:nvSpPr>
        <p:spPr>
          <a:xfrm>
            <a:off x="533400" y="4859539"/>
            <a:ext cx="1940522" cy="954107"/>
          </a:xfrm>
          <a:prstGeom prst="rect">
            <a:avLst/>
          </a:prstGeom>
        </p:spPr>
        <p:txBody>
          <a:bodyPr wrap="square">
            <a:spAutoFit/>
          </a:bodyPr>
          <a:lstStyle/>
          <a:p>
            <a:r>
              <a:rPr lang="en-US" sz="1400" dirty="0" smtClean="0"/>
              <a:t>1. </a:t>
            </a:r>
            <a:r>
              <a:rPr lang="en-US" sz="1400" b="1" dirty="0" smtClean="0"/>
              <a:t>Industrial Revolution </a:t>
            </a:r>
            <a:r>
              <a:rPr lang="en-US" sz="1400" dirty="0" smtClean="0"/>
              <a:t>mechanical production facilities powered by water and steam</a:t>
            </a:r>
            <a:endParaRPr lang="en-US" sz="1400" dirty="0"/>
          </a:p>
        </p:txBody>
      </p:sp>
      <p:cxnSp>
        <p:nvCxnSpPr>
          <p:cNvPr id="84" name="Connettore 2 83"/>
          <p:cNvCxnSpPr>
            <a:endCxn id="54" idx="1"/>
          </p:cNvCxnSpPr>
          <p:nvPr/>
        </p:nvCxnSpPr>
        <p:spPr>
          <a:xfrm flipH="1">
            <a:off x="355363" y="4839804"/>
            <a:ext cx="283" cy="877541"/>
          </a:xfrm>
          <a:prstGeom prst="straightConnector1">
            <a:avLst/>
          </a:prstGeom>
          <a:ln w="28575">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6" name="Connettore 2 85"/>
          <p:cNvCxnSpPr/>
          <p:nvPr/>
        </p:nvCxnSpPr>
        <p:spPr>
          <a:xfrm>
            <a:off x="6338212" y="2061800"/>
            <a:ext cx="0" cy="3698166"/>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87" name="Rettangolo 86"/>
          <p:cNvSpPr/>
          <p:nvPr/>
        </p:nvSpPr>
        <p:spPr>
          <a:xfrm>
            <a:off x="271215" y="3861048"/>
            <a:ext cx="1348457" cy="923330"/>
          </a:xfrm>
          <a:prstGeom prst="rect">
            <a:avLst/>
          </a:prstGeom>
        </p:spPr>
        <p:txBody>
          <a:bodyPr wrap="square">
            <a:spAutoFit/>
          </a:bodyPr>
          <a:lstStyle/>
          <a:p>
            <a:pPr lvl="0" fontAlgn="base">
              <a:spcBef>
                <a:spcPct val="0"/>
              </a:spcBef>
              <a:spcAft>
                <a:spcPct val="0"/>
              </a:spcAft>
            </a:pPr>
            <a:r>
              <a:rPr kumimoji="0" lang="en-US" sz="1400" b="0" i="0" u="none" strike="noStrike" cap="none" normalizeH="0" baseline="0" dirty="0" smtClean="0">
                <a:ln>
                  <a:noFill/>
                </a:ln>
                <a:solidFill>
                  <a:srgbClr val="000000"/>
                </a:solidFill>
                <a:effectLst/>
                <a:latin typeface="Arial" pitchFamily="34" charset="0"/>
                <a:cs typeface="Arial" pitchFamily="34" charset="0"/>
              </a:rPr>
              <a:t>First </a:t>
            </a:r>
            <a:r>
              <a:rPr kumimoji="0" lang="en-US" sz="1400" b="1" i="0" u="none" strike="noStrike" cap="none" normalizeH="0" baseline="0" dirty="0" smtClean="0">
                <a:ln>
                  <a:noFill/>
                </a:ln>
                <a:solidFill>
                  <a:srgbClr val="000000"/>
                </a:solidFill>
                <a:effectLst/>
                <a:latin typeface="Arial" pitchFamily="34" charset="0"/>
                <a:cs typeface="Arial" pitchFamily="34" charset="0"/>
              </a:rPr>
              <a:t>Mechanical Loom</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1784</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88" name="Rettangolo 87"/>
          <p:cNvSpPr/>
          <p:nvPr/>
        </p:nvSpPr>
        <p:spPr>
          <a:xfrm>
            <a:off x="449573" y="5832365"/>
            <a:ext cx="1205880" cy="738664"/>
          </a:xfrm>
          <a:prstGeom prst="rect">
            <a:avLst/>
          </a:prstGeom>
        </p:spPr>
        <p:txBody>
          <a:bodyPr wrap="square">
            <a:spAutoFit/>
          </a:bodyPr>
          <a:lstStyle/>
          <a:p>
            <a:pPr lvl="0" eaLnBrk="0" fontAlgn="base" hangingPunct="0">
              <a:spcBef>
                <a:spcPct val="0"/>
              </a:spcBef>
              <a:spcAft>
                <a:spcPct val="0"/>
              </a:spcAft>
            </a:pP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End of</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18th</a:t>
            </a:r>
            <a:endParaRPr kumimoji="0" lang="en-US" sz="900" b="0" i="0" u="none" strike="noStrike" cap="none" normalizeH="0" baseline="0" dirty="0" smtClean="0">
              <a:ln>
                <a:noFill/>
              </a:ln>
              <a:solidFill>
                <a:schemeClr val="bg1">
                  <a:lumMod val="50000"/>
                </a:schemeClr>
              </a:solidFill>
              <a:effectLst/>
              <a:latin typeface="Arial" pitchFamily="34" charset="0"/>
              <a:cs typeface="Arial"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Century</a:t>
            </a:r>
            <a:endParaRPr kumimoji="0" lang="en-US" sz="1400" b="0"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endParaRPr>
          </a:p>
        </p:txBody>
      </p:sp>
      <p:sp>
        <p:nvSpPr>
          <p:cNvPr id="3" name="Rettangolo 2"/>
          <p:cNvSpPr/>
          <p:nvPr/>
        </p:nvSpPr>
        <p:spPr>
          <a:xfrm>
            <a:off x="2503490" y="3915053"/>
            <a:ext cx="2250477" cy="954107"/>
          </a:xfrm>
          <a:prstGeom prst="rect">
            <a:avLst/>
          </a:prstGeom>
        </p:spPr>
        <p:txBody>
          <a:bodyPr wrap="square">
            <a:spAutoFit/>
          </a:bodyPr>
          <a:lstStyle/>
          <a:p>
            <a:pPr algn="ctr"/>
            <a:r>
              <a:rPr lang="en-US" sz="1200" b="1" dirty="0">
                <a:latin typeface="Arial" pitchFamily="34" charset="0"/>
                <a:cs typeface="Arial" pitchFamily="34" charset="0"/>
              </a:rPr>
              <a:t>2. Industrial Revolution </a:t>
            </a:r>
            <a:endParaRPr lang="en-US" sz="1200" b="1" dirty="0" smtClean="0">
              <a:latin typeface="Arial" pitchFamily="34" charset="0"/>
              <a:cs typeface="Arial" pitchFamily="34" charset="0"/>
            </a:endParaRPr>
          </a:p>
          <a:p>
            <a:pPr algn="ctr"/>
            <a:r>
              <a:rPr lang="en-US" sz="1100" dirty="0" smtClean="0">
                <a:latin typeface="Arial" pitchFamily="34" charset="0"/>
                <a:cs typeface="Arial" pitchFamily="34" charset="0"/>
              </a:rPr>
              <a:t>mass </a:t>
            </a:r>
            <a:r>
              <a:rPr lang="en-US" sz="1100" dirty="0">
                <a:latin typeface="Arial" pitchFamily="34" charset="0"/>
                <a:cs typeface="Arial" pitchFamily="34" charset="0"/>
              </a:rPr>
              <a:t>production </a:t>
            </a:r>
            <a:endParaRPr lang="en-US" sz="1100" dirty="0" smtClean="0">
              <a:latin typeface="Arial" pitchFamily="34" charset="0"/>
              <a:cs typeface="Arial" pitchFamily="34" charset="0"/>
            </a:endParaRPr>
          </a:p>
          <a:p>
            <a:pPr algn="ctr"/>
            <a:r>
              <a:rPr lang="en-US" sz="1100" dirty="0" smtClean="0">
                <a:latin typeface="Arial" pitchFamily="34" charset="0"/>
                <a:cs typeface="Arial" pitchFamily="34" charset="0"/>
              </a:rPr>
              <a:t>based </a:t>
            </a:r>
            <a:r>
              <a:rPr lang="en-US" sz="1100" dirty="0">
                <a:latin typeface="Arial" pitchFamily="34" charset="0"/>
                <a:cs typeface="Arial" pitchFamily="34" charset="0"/>
              </a:rPr>
              <a:t>on the division</a:t>
            </a:r>
          </a:p>
          <a:p>
            <a:pPr algn="ctr"/>
            <a:r>
              <a:rPr lang="en-US" sz="1100" dirty="0">
                <a:latin typeface="Arial" pitchFamily="34" charset="0"/>
                <a:cs typeface="Arial" pitchFamily="34" charset="0"/>
              </a:rPr>
              <a:t>of </a:t>
            </a:r>
            <a:r>
              <a:rPr lang="en-US" sz="1100" dirty="0" err="1">
                <a:latin typeface="Arial" pitchFamily="34" charset="0"/>
                <a:cs typeface="Arial" pitchFamily="34" charset="0"/>
              </a:rPr>
              <a:t>labour</a:t>
            </a:r>
            <a:r>
              <a:rPr lang="en-US" sz="1100" dirty="0">
                <a:latin typeface="Arial" pitchFamily="34" charset="0"/>
                <a:cs typeface="Arial" pitchFamily="34" charset="0"/>
              </a:rPr>
              <a:t> powered by</a:t>
            </a:r>
          </a:p>
          <a:p>
            <a:pPr algn="ctr"/>
            <a:r>
              <a:rPr lang="en-US" sz="1100" dirty="0">
                <a:latin typeface="Arial" pitchFamily="34" charset="0"/>
                <a:cs typeface="Arial" pitchFamily="34" charset="0"/>
              </a:rPr>
              <a:t>electrical energy</a:t>
            </a:r>
          </a:p>
        </p:txBody>
      </p:sp>
      <p:cxnSp>
        <p:nvCxnSpPr>
          <p:cNvPr id="2048" name="Connettore 4 2047"/>
          <p:cNvCxnSpPr/>
          <p:nvPr/>
        </p:nvCxnSpPr>
        <p:spPr>
          <a:xfrm rot="5400000">
            <a:off x="2437819" y="4372248"/>
            <a:ext cx="599215" cy="174517"/>
          </a:xfrm>
          <a:prstGeom prst="bentConnector3">
            <a:avLst/>
          </a:prstGeom>
          <a:ln w="57150">
            <a:solidFill>
              <a:schemeClr val="tx2"/>
            </a:solidFill>
            <a:tailEnd type="arrow"/>
          </a:ln>
          <a:scene3d>
            <a:camera prst="perspectiveHeroicExtremeLeftFacing"/>
            <a:lightRig rig="threePt" dir="t"/>
          </a:scene3d>
        </p:spPr>
        <p:style>
          <a:lnRef idx="1">
            <a:schemeClr val="accent1"/>
          </a:lnRef>
          <a:fillRef idx="0">
            <a:schemeClr val="accent1"/>
          </a:fillRef>
          <a:effectRef idx="0">
            <a:schemeClr val="accent1"/>
          </a:effectRef>
          <a:fontRef idx="minor">
            <a:schemeClr val="tx1"/>
          </a:fontRef>
        </p:style>
      </p:cxnSp>
      <p:sp>
        <p:nvSpPr>
          <p:cNvPr id="89" name="Rettangolo 88"/>
          <p:cNvSpPr/>
          <p:nvPr/>
        </p:nvSpPr>
        <p:spPr>
          <a:xfrm>
            <a:off x="2646040" y="5805264"/>
            <a:ext cx="1205880" cy="738664"/>
          </a:xfrm>
          <a:prstGeom prst="rect">
            <a:avLst/>
          </a:prstGeom>
        </p:spPr>
        <p:txBody>
          <a:bodyPr wrap="square">
            <a:spAutoFit/>
          </a:bodyPr>
          <a:lstStyle/>
          <a:p>
            <a:pPr lvl="0" eaLnBrk="0" fontAlgn="base" hangingPunct="0">
              <a:spcBef>
                <a:spcPct val="0"/>
              </a:spcBef>
              <a:spcAft>
                <a:spcPct val="0"/>
              </a:spcAft>
            </a:pP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Start of</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sz="1400" b="1" dirty="0" smtClean="0">
                <a:solidFill>
                  <a:schemeClr val="bg1">
                    <a:lumMod val="50000"/>
                  </a:schemeClr>
                </a:solidFill>
                <a:latin typeface="Arial" pitchFamily="34" charset="0"/>
                <a:ea typeface="Times New Roman" pitchFamily="18" charset="0"/>
                <a:cs typeface="Arial" pitchFamily="34" charset="0"/>
              </a:rPr>
              <a:t>20</a:t>
            </a: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th</a:t>
            </a:r>
            <a:endParaRPr kumimoji="0" lang="en-US" sz="900" b="0" i="0" u="none" strike="noStrike" cap="none" normalizeH="0" baseline="0" dirty="0" smtClean="0">
              <a:ln>
                <a:noFill/>
              </a:ln>
              <a:solidFill>
                <a:schemeClr val="bg1">
                  <a:lumMod val="50000"/>
                </a:schemeClr>
              </a:solidFill>
              <a:effectLst/>
              <a:latin typeface="Arial" pitchFamily="34" charset="0"/>
              <a:cs typeface="Arial"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Century</a:t>
            </a:r>
            <a:endParaRPr kumimoji="0" lang="en-US" sz="1400" b="0"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endParaRPr>
          </a:p>
        </p:txBody>
      </p:sp>
      <p:sp>
        <p:nvSpPr>
          <p:cNvPr id="90" name="Rectangle 96"/>
          <p:cNvSpPr>
            <a:spLocks noChangeArrowheads="1"/>
          </p:cNvSpPr>
          <p:nvPr/>
        </p:nvSpPr>
        <p:spPr bwMode="auto">
          <a:xfrm>
            <a:off x="7007077" y="4389782"/>
            <a:ext cx="1390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Industry 2.0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1" name="Rettangolo 90"/>
          <p:cNvSpPr/>
          <p:nvPr/>
        </p:nvSpPr>
        <p:spPr>
          <a:xfrm>
            <a:off x="8502666" y="5855191"/>
            <a:ext cx="261273" cy="338554"/>
          </a:xfrm>
          <a:prstGeom prst="rect">
            <a:avLst/>
          </a:prstGeom>
        </p:spPr>
        <p:txBody>
          <a:bodyPr wrap="square">
            <a:spAutoFit/>
          </a:bodyPr>
          <a:lstStyle/>
          <a:p>
            <a:pPr lvl="0" eaLnBrk="0" fontAlgn="base" hangingPunct="0">
              <a:spcBef>
                <a:spcPct val="0"/>
              </a:spcBef>
              <a:spcAft>
                <a:spcPct val="0"/>
              </a:spcAft>
            </a:pPr>
            <a:r>
              <a:rPr lang="it-IT" sz="1600" b="1" dirty="0">
                <a:solidFill>
                  <a:srgbClr val="000000"/>
                </a:solidFill>
                <a:latin typeface="Arial" pitchFamily="34" charset="0"/>
                <a:cs typeface="Arial" pitchFamily="34" charset="0"/>
              </a:rPr>
              <a:t>t</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098"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81574" y="2545101"/>
            <a:ext cx="1917700"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ttangolo 18"/>
          <p:cNvSpPr/>
          <p:nvPr/>
        </p:nvSpPr>
        <p:spPr>
          <a:xfrm>
            <a:off x="4753967" y="3011887"/>
            <a:ext cx="1854839" cy="900246"/>
          </a:xfrm>
          <a:prstGeom prst="rect">
            <a:avLst/>
          </a:prstGeom>
        </p:spPr>
        <p:txBody>
          <a:bodyPr wrap="square">
            <a:spAutoFit/>
          </a:bodyPr>
          <a:lstStyle/>
          <a:p>
            <a:r>
              <a:rPr lang="en-US" sz="1050" b="1" dirty="0">
                <a:latin typeface="Arial" pitchFamily="34" charset="0"/>
                <a:cs typeface="Arial" pitchFamily="34" charset="0"/>
              </a:rPr>
              <a:t>3. Industrial </a:t>
            </a:r>
            <a:r>
              <a:rPr lang="en-US" sz="1050" b="1" dirty="0" smtClean="0">
                <a:latin typeface="Arial" pitchFamily="34" charset="0"/>
                <a:cs typeface="Arial" pitchFamily="34" charset="0"/>
              </a:rPr>
              <a:t>Revolution</a:t>
            </a:r>
          </a:p>
          <a:p>
            <a:r>
              <a:rPr lang="en-US" sz="1050" b="1" dirty="0" smtClean="0">
                <a:latin typeface="Arial" pitchFamily="34" charset="0"/>
                <a:cs typeface="Arial" pitchFamily="34" charset="0"/>
              </a:rPr>
              <a:t> </a:t>
            </a:r>
            <a:r>
              <a:rPr lang="en-US" sz="1050" dirty="0">
                <a:latin typeface="Arial" pitchFamily="34" charset="0"/>
                <a:cs typeface="Arial" pitchFamily="34" charset="0"/>
              </a:rPr>
              <a:t>electronics and IT and heavy- duty industrial robots for a further </a:t>
            </a:r>
            <a:r>
              <a:rPr lang="en-US" sz="1050" dirty="0" err="1" smtClean="0">
                <a:latin typeface="Arial" pitchFamily="34" charset="0"/>
                <a:cs typeface="Arial" pitchFamily="34" charset="0"/>
              </a:rPr>
              <a:t>automization</a:t>
            </a:r>
            <a:endParaRPr lang="en-US" sz="1050" dirty="0">
              <a:latin typeface="Arial" pitchFamily="34" charset="0"/>
              <a:cs typeface="Arial" pitchFamily="34" charset="0"/>
            </a:endParaRPr>
          </a:p>
          <a:p>
            <a:r>
              <a:rPr lang="en-US" sz="1050" dirty="0">
                <a:latin typeface="Arial" pitchFamily="34" charset="0"/>
                <a:cs typeface="Arial" pitchFamily="34" charset="0"/>
              </a:rPr>
              <a:t>of production</a:t>
            </a:r>
          </a:p>
        </p:txBody>
      </p:sp>
      <p:pic>
        <p:nvPicPr>
          <p:cNvPr id="4099" name="Picture 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82643" y="1869894"/>
            <a:ext cx="1755569" cy="10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 name="Rettangolo 92"/>
          <p:cNvSpPr/>
          <p:nvPr/>
        </p:nvSpPr>
        <p:spPr>
          <a:xfrm>
            <a:off x="4779625" y="5857789"/>
            <a:ext cx="1016511" cy="523220"/>
          </a:xfrm>
          <a:prstGeom prst="rect">
            <a:avLst/>
          </a:prstGeom>
        </p:spPr>
        <p:txBody>
          <a:bodyPr wrap="square">
            <a:spAutoFit/>
          </a:bodyPr>
          <a:lstStyle/>
          <a:p>
            <a:pPr lvl="0" eaLnBrk="0" fontAlgn="base" hangingPunct="0">
              <a:spcBef>
                <a:spcPct val="0"/>
              </a:spcBef>
              <a:spcAft>
                <a:spcPct val="0"/>
              </a:spcAft>
            </a:pP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Start of</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sz="1400" b="1" dirty="0" smtClean="0">
                <a:solidFill>
                  <a:schemeClr val="bg1">
                    <a:lumMod val="50000"/>
                  </a:schemeClr>
                </a:solidFill>
                <a:latin typeface="Arial" pitchFamily="34" charset="0"/>
                <a:ea typeface="Times New Roman" pitchFamily="18" charset="0"/>
                <a:cs typeface="Arial" pitchFamily="34" charset="0"/>
              </a:rPr>
              <a:t>70s</a:t>
            </a:r>
            <a:endParaRPr kumimoji="0" lang="en-US" sz="1400" b="0"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endParaRPr>
          </a:p>
        </p:txBody>
      </p:sp>
      <p:sp>
        <p:nvSpPr>
          <p:cNvPr id="94" name="Rectangle 96"/>
          <p:cNvSpPr>
            <a:spLocks noChangeArrowheads="1"/>
          </p:cNvSpPr>
          <p:nvPr/>
        </p:nvSpPr>
        <p:spPr bwMode="auto">
          <a:xfrm>
            <a:off x="7020272" y="3501008"/>
            <a:ext cx="1390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Industry 3.0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4499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8" name="Picture 1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8212" y="2062384"/>
            <a:ext cx="2214526" cy="92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7" name="Picture 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4875" y="2988969"/>
            <a:ext cx="3887863" cy="922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6" name="Picture 9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3922" y="3902708"/>
            <a:ext cx="6078816" cy="972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5" name="Picture 9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121" y="4836885"/>
            <a:ext cx="8299072" cy="946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p:cNvSpPr>
            <a:spLocks noGrp="1"/>
          </p:cNvSpPr>
          <p:nvPr>
            <p:ph type="title"/>
          </p:nvPr>
        </p:nvSpPr>
        <p:spPr/>
        <p:txBody>
          <a:bodyPr>
            <a:noAutofit/>
          </a:bodyPr>
          <a:lstStyle/>
          <a:p>
            <a:pPr algn="l"/>
            <a:r>
              <a:rPr lang="en-US" sz="3200" b="1" dirty="0" smtClean="0"/>
              <a:t>From Industry 1.0 to Industry 4.0: Towards	</a:t>
            </a:r>
            <a:br>
              <a:rPr lang="en-US" sz="3200" b="1" dirty="0" smtClean="0"/>
            </a:br>
            <a:r>
              <a:rPr lang="en-US" sz="3200" b="1" dirty="0" smtClean="0"/>
              <a:t>the 4th Industrial Revolution</a:t>
            </a:r>
            <a:endParaRPr lang="en-US" sz="3200" b="1" dirty="0"/>
          </a:p>
        </p:txBody>
      </p:sp>
      <p:grpSp>
        <p:nvGrpSpPr>
          <p:cNvPr id="4" name="Group 4"/>
          <p:cNvGrpSpPr>
            <a:grpSpLocks/>
          </p:cNvGrpSpPr>
          <p:nvPr/>
        </p:nvGrpSpPr>
        <p:grpSpPr bwMode="auto">
          <a:xfrm>
            <a:off x="290769" y="1929848"/>
            <a:ext cx="8417011" cy="3902517"/>
            <a:chOff x="284" y="-3557"/>
            <a:chExt cx="14855" cy="6684"/>
          </a:xfrm>
        </p:grpSpPr>
        <p:grpSp>
          <p:nvGrpSpPr>
            <p:cNvPr id="5" name="Group 69"/>
            <p:cNvGrpSpPr>
              <a:grpSpLocks/>
            </p:cNvGrpSpPr>
            <p:nvPr/>
          </p:nvGrpSpPr>
          <p:grpSpPr bwMode="auto">
            <a:xfrm>
              <a:off x="284" y="2918"/>
              <a:ext cx="14855" cy="209"/>
              <a:chOff x="284" y="2918"/>
              <a:chExt cx="14855" cy="209"/>
            </a:xfrm>
          </p:grpSpPr>
          <p:sp>
            <p:nvSpPr>
              <p:cNvPr id="62" name="Freeform 75"/>
              <p:cNvSpPr>
                <a:spLocks/>
              </p:cNvSpPr>
              <p:nvPr/>
            </p:nvSpPr>
            <p:spPr bwMode="auto">
              <a:xfrm>
                <a:off x="284" y="2918"/>
                <a:ext cx="14855" cy="209"/>
              </a:xfrm>
              <a:custGeom>
                <a:avLst/>
                <a:gdLst>
                  <a:gd name="T0" fmla="*/ 14676 w 14855"/>
                  <a:gd name="T1" fmla="*/ 0 h 209"/>
                  <a:gd name="T2" fmla="*/ 14662 w 14855"/>
                  <a:gd name="T3" fmla="*/ 3 h 209"/>
                  <a:gd name="T4" fmla="*/ 14649 w 14855"/>
                  <a:gd name="T5" fmla="*/ 25 h 209"/>
                  <a:gd name="T6" fmla="*/ 14653 w 14855"/>
                  <a:gd name="T7" fmla="*/ 38 h 209"/>
                  <a:gd name="T8" fmla="*/ 14727 w 14855"/>
                  <a:gd name="T9" fmla="*/ 81 h 209"/>
                  <a:gd name="T10" fmla="*/ 14810 w 14855"/>
                  <a:gd name="T11" fmla="*/ 81 h 209"/>
                  <a:gd name="T12" fmla="*/ 14810 w 14855"/>
                  <a:gd name="T13" fmla="*/ 126 h 209"/>
                  <a:gd name="T14" fmla="*/ 14727 w 14855"/>
                  <a:gd name="T15" fmla="*/ 126 h 209"/>
                  <a:gd name="T16" fmla="*/ 14653 w 14855"/>
                  <a:gd name="T17" fmla="*/ 170 h 209"/>
                  <a:gd name="T18" fmla="*/ 14649 w 14855"/>
                  <a:gd name="T19" fmla="*/ 183 h 209"/>
                  <a:gd name="T20" fmla="*/ 14662 w 14855"/>
                  <a:gd name="T21" fmla="*/ 205 h 209"/>
                  <a:gd name="T22" fmla="*/ 14676 w 14855"/>
                  <a:gd name="T23" fmla="*/ 208 h 209"/>
                  <a:gd name="T24" fmla="*/ 14816 w 14855"/>
                  <a:gd name="T25" fmla="*/ 126 h 209"/>
                  <a:gd name="T26" fmla="*/ 14810 w 14855"/>
                  <a:gd name="T27" fmla="*/ 126 h 209"/>
                  <a:gd name="T28" fmla="*/ 14816 w 14855"/>
                  <a:gd name="T29" fmla="*/ 126 h 209"/>
                  <a:gd name="T30" fmla="*/ 14855 w 14855"/>
                  <a:gd name="T31" fmla="*/ 104 h 209"/>
                  <a:gd name="T32" fmla="*/ 14676 w 14855"/>
                  <a:gd name="T33"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855" h="209">
                    <a:moveTo>
                      <a:pt x="14676" y="0"/>
                    </a:moveTo>
                    <a:lnTo>
                      <a:pt x="14662" y="3"/>
                    </a:lnTo>
                    <a:lnTo>
                      <a:pt x="14649" y="25"/>
                    </a:lnTo>
                    <a:lnTo>
                      <a:pt x="14653" y="38"/>
                    </a:lnTo>
                    <a:lnTo>
                      <a:pt x="14727" y="81"/>
                    </a:lnTo>
                    <a:lnTo>
                      <a:pt x="14810" y="81"/>
                    </a:lnTo>
                    <a:lnTo>
                      <a:pt x="14810" y="126"/>
                    </a:lnTo>
                    <a:lnTo>
                      <a:pt x="14727" y="126"/>
                    </a:lnTo>
                    <a:lnTo>
                      <a:pt x="14653" y="170"/>
                    </a:lnTo>
                    <a:lnTo>
                      <a:pt x="14649" y="183"/>
                    </a:lnTo>
                    <a:lnTo>
                      <a:pt x="14662" y="205"/>
                    </a:lnTo>
                    <a:lnTo>
                      <a:pt x="14676" y="208"/>
                    </a:lnTo>
                    <a:lnTo>
                      <a:pt x="14816" y="126"/>
                    </a:lnTo>
                    <a:lnTo>
                      <a:pt x="14810" y="126"/>
                    </a:lnTo>
                    <a:lnTo>
                      <a:pt x="14816" y="126"/>
                    </a:lnTo>
                    <a:lnTo>
                      <a:pt x="14855" y="104"/>
                    </a:lnTo>
                    <a:lnTo>
                      <a:pt x="14676" y="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74"/>
              <p:cNvSpPr>
                <a:spLocks/>
              </p:cNvSpPr>
              <p:nvPr/>
            </p:nvSpPr>
            <p:spPr bwMode="auto">
              <a:xfrm>
                <a:off x="284" y="2918"/>
                <a:ext cx="14855" cy="209"/>
              </a:xfrm>
              <a:custGeom>
                <a:avLst/>
                <a:gdLst>
                  <a:gd name="T0" fmla="*/ 14765 w 14855"/>
                  <a:gd name="T1" fmla="*/ 104 h 209"/>
                  <a:gd name="T2" fmla="*/ 14727 w 14855"/>
                  <a:gd name="T3" fmla="*/ 126 h 209"/>
                  <a:gd name="T4" fmla="*/ 14810 w 14855"/>
                  <a:gd name="T5" fmla="*/ 126 h 209"/>
                  <a:gd name="T6" fmla="*/ 14810 w 14855"/>
                  <a:gd name="T7" fmla="*/ 123 h 209"/>
                  <a:gd name="T8" fmla="*/ 14799 w 14855"/>
                  <a:gd name="T9" fmla="*/ 123 h 209"/>
                  <a:gd name="T10" fmla="*/ 14765 w 14855"/>
                  <a:gd name="T11" fmla="*/ 104 h 209"/>
                </a:gdLst>
                <a:ahLst/>
                <a:cxnLst>
                  <a:cxn ang="0">
                    <a:pos x="T0" y="T1"/>
                  </a:cxn>
                  <a:cxn ang="0">
                    <a:pos x="T2" y="T3"/>
                  </a:cxn>
                  <a:cxn ang="0">
                    <a:pos x="T4" y="T5"/>
                  </a:cxn>
                  <a:cxn ang="0">
                    <a:pos x="T6" y="T7"/>
                  </a:cxn>
                  <a:cxn ang="0">
                    <a:pos x="T8" y="T9"/>
                  </a:cxn>
                  <a:cxn ang="0">
                    <a:pos x="T10" y="T11"/>
                  </a:cxn>
                </a:cxnLst>
                <a:rect l="0" t="0" r="r" b="b"/>
                <a:pathLst>
                  <a:path w="14855" h="209">
                    <a:moveTo>
                      <a:pt x="14765" y="104"/>
                    </a:moveTo>
                    <a:lnTo>
                      <a:pt x="14727" y="126"/>
                    </a:lnTo>
                    <a:lnTo>
                      <a:pt x="14810" y="126"/>
                    </a:lnTo>
                    <a:lnTo>
                      <a:pt x="14810" y="123"/>
                    </a:lnTo>
                    <a:lnTo>
                      <a:pt x="14799" y="123"/>
                    </a:lnTo>
                    <a:lnTo>
                      <a:pt x="14765" y="10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73"/>
              <p:cNvSpPr>
                <a:spLocks/>
              </p:cNvSpPr>
              <p:nvPr/>
            </p:nvSpPr>
            <p:spPr bwMode="auto">
              <a:xfrm>
                <a:off x="284" y="2918"/>
                <a:ext cx="14855" cy="209"/>
              </a:xfrm>
              <a:custGeom>
                <a:avLst/>
                <a:gdLst>
                  <a:gd name="T0" fmla="*/ 0 w 14855"/>
                  <a:gd name="T1" fmla="*/ 79 h 209"/>
                  <a:gd name="T2" fmla="*/ 0 w 14855"/>
                  <a:gd name="T3" fmla="*/ 124 h 209"/>
                  <a:gd name="T4" fmla="*/ 14727 w 14855"/>
                  <a:gd name="T5" fmla="*/ 126 h 209"/>
                  <a:gd name="T6" fmla="*/ 14765 w 14855"/>
                  <a:gd name="T7" fmla="*/ 104 h 209"/>
                  <a:gd name="T8" fmla="*/ 14727 w 14855"/>
                  <a:gd name="T9" fmla="*/ 81 h 209"/>
                  <a:gd name="T10" fmla="*/ 0 w 14855"/>
                  <a:gd name="T11" fmla="*/ 79 h 209"/>
                </a:gdLst>
                <a:ahLst/>
                <a:cxnLst>
                  <a:cxn ang="0">
                    <a:pos x="T0" y="T1"/>
                  </a:cxn>
                  <a:cxn ang="0">
                    <a:pos x="T2" y="T3"/>
                  </a:cxn>
                  <a:cxn ang="0">
                    <a:pos x="T4" y="T5"/>
                  </a:cxn>
                  <a:cxn ang="0">
                    <a:pos x="T6" y="T7"/>
                  </a:cxn>
                  <a:cxn ang="0">
                    <a:pos x="T8" y="T9"/>
                  </a:cxn>
                  <a:cxn ang="0">
                    <a:pos x="T10" y="T11"/>
                  </a:cxn>
                </a:cxnLst>
                <a:rect l="0" t="0" r="r" b="b"/>
                <a:pathLst>
                  <a:path w="14855" h="209">
                    <a:moveTo>
                      <a:pt x="0" y="79"/>
                    </a:moveTo>
                    <a:lnTo>
                      <a:pt x="0" y="124"/>
                    </a:lnTo>
                    <a:lnTo>
                      <a:pt x="14727" y="126"/>
                    </a:lnTo>
                    <a:lnTo>
                      <a:pt x="14765" y="104"/>
                    </a:lnTo>
                    <a:lnTo>
                      <a:pt x="14727" y="81"/>
                    </a:lnTo>
                    <a:lnTo>
                      <a:pt x="0" y="79"/>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72"/>
              <p:cNvSpPr>
                <a:spLocks/>
              </p:cNvSpPr>
              <p:nvPr/>
            </p:nvSpPr>
            <p:spPr bwMode="auto">
              <a:xfrm>
                <a:off x="284" y="2918"/>
                <a:ext cx="14855" cy="209"/>
              </a:xfrm>
              <a:custGeom>
                <a:avLst/>
                <a:gdLst>
                  <a:gd name="T0" fmla="*/ 14799 w 14855"/>
                  <a:gd name="T1" fmla="*/ 85 h 209"/>
                  <a:gd name="T2" fmla="*/ 14765 w 14855"/>
                  <a:gd name="T3" fmla="*/ 104 h 209"/>
                  <a:gd name="T4" fmla="*/ 14799 w 14855"/>
                  <a:gd name="T5" fmla="*/ 123 h 209"/>
                  <a:gd name="T6" fmla="*/ 14799 w 14855"/>
                  <a:gd name="T7" fmla="*/ 85 h 209"/>
                </a:gdLst>
                <a:ahLst/>
                <a:cxnLst>
                  <a:cxn ang="0">
                    <a:pos x="T0" y="T1"/>
                  </a:cxn>
                  <a:cxn ang="0">
                    <a:pos x="T2" y="T3"/>
                  </a:cxn>
                  <a:cxn ang="0">
                    <a:pos x="T4" y="T5"/>
                  </a:cxn>
                  <a:cxn ang="0">
                    <a:pos x="T6" y="T7"/>
                  </a:cxn>
                </a:cxnLst>
                <a:rect l="0" t="0" r="r" b="b"/>
                <a:pathLst>
                  <a:path w="14855" h="209">
                    <a:moveTo>
                      <a:pt x="14799" y="85"/>
                    </a:moveTo>
                    <a:lnTo>
                      <a:pt x="14765" y="104"/>
                    </a:lnTo>
                    <a:lnTo>
                      <a:pt x="14799" y="123"/>
                    </a:lnTo>
                    <a:lnTo>
                      <a:pt x="14799" y="85"/>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71"/>
              <p:cNvSpPr>
                <a:spLocks/>
              </p:cNvSpPr>
              <p:nvPr/>
            </p:nvSpPr>
            <p:spPr bwMode="auto">
              <a:xfrm>
                <a:off x="22503" y="3003"/>
                <a:ext cx="11" cy="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70"/>
              <p:cNvSpPr>
                <a:spLocks/>
              </p:cNvSpPr>
              <p:nvPr/>
            </p:nvSpPr>
            <p:spPr bwMode="auto">
              <a:xfrm>
                <a:off x="284" y="2918"/>
                <a:ext cx="14855" cy="209"/>
              </a:xfrm>
              <a:custGeom>
                <a:avLst/>
                <a:gdLst>
                  <a:gd name="T0" fmla="*/ 14727 w 14855"/>
                  <a:gd name="T1" fmla="*/ 81 h 209"/>
                  <a:gd name="T2" fmla="*/ 14765 w 14855"/>
                  <a:gd name="T3" fmla="*/ 104 h 209"/>
                  <a:gd name="T4" fmla="*/ 14799 w 14855"/>
                  <a:gd name="T5" fmla="*/ 85 h 209"/>
                  <a:gd name="T6" fmla="*/ 14810 w 14855"/>
                  <a:gd name="T7" fmla="*/ 85 h 209"/>
                  <a:gd name="T8" fmla="*/ 14810 w 14855"/>
                  <a:gd name="T9" fmla="*/ 81 h 209"/>
                  <a:gd name="T10" fmla="*/ 14727 w 14855"/>
                  <a:gd name="T11" fmla="*/ 81 h 209"/>
                </a:gdLst>
                <a:ahLst/>
                <a:cxnLst>
                  <a:cxn ang="0">
                    <a:pos x="T0" y="T1"/>
                  </a:cxn>
                  <a:cxn ang="0">
                    <a:pos x="T2" y="T3"/>
                  </a:cxn>
                  <a:cxn ang="0">
                    <a:pos x="T4" y="T5"/>
                  </a:cxn>
                  <a:cxn ang="0">
                    <a:pos x="T6" y="T7"/>
                  </a:cxn>
                  <a:cxn ang="0">
                    <a:pos x="T8" y="T9"/>
                  </a:cxn>
                  <a:cxn ang="0">
                    <a:pos x="T10" y="T11"/>
                  </a:cxn>
                </a:cxnLst>
                <a:rect l="0" t="0" r="r" b="b"/>
                <a:pathLst>
                  <a:path w="14855" h="209">
                    <a:moveTo>
                      <a:pt x="14727" y="81"/>
                    </a:moveTo>
                    <a:lnTo>
                      <a:pt x="14765" y="104"/>
                    </a:lnTo>
                    <a:lnTo>
                      <a:pt x="14799" y="85"/>
                    </a:lnTo>
                    <a:lnTo>
                      <a:pt x="14810" y="85"/>
                    </a:lnTo>
                    <a:lnTo>
                      <a:pt x="14810" y="81"/>
                    </a:lnTo>
                    <a:lnTo>
                      <a:pt x="14727" y="81"/>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 name="Rectangle 67"/>
            <p:cNvSpPr>
              <a:spLocks noChangeArrowheads="1"/>
            </p:cNvSpPr>
            <p:nvPr/>
          </p:nvSpPr>
          <p:spPr bwMode="auto">
            <a:xfrm>
              <a:off x="285" y="1423"/>
              <a:ext cx="14620" cy="1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6"/>
            <p:cNvSpPr>
              <a:spLocks/>
            </p:cNvSpPr>
            <p:nvPr/>
          </p:nvSpPr>
          <p:spPr bwMode="auto">
            <a:xfrm>
              <a:off x="284" y="1422"/>
              <a:ext cx="14628" cy="1614"/>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64"/>
            <p:cNvSpPr>
              <a:spLocks noChangeArrowheads="1"/>
            </p:cNvSpPr>
            <p:nvPr/>
          </p:nvSpPr>
          <p:spPr bwMode="auto">
            <a:xfrm>
              <a:off x="4137" y="-178"/>
              <a:ext cx="10780" cy="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63"/>
            <p:cNvSpPr>
              <a:spLocks/>
            </p:cNvSpPr>
            <p:nvPr/>
          </p:nvSpPr>
          <p:spPr bwMode="auto">
            <a:xfrm>
              <a:off x="4136" y="-178"/>
              <a:ext cx="10776" cy="1605"/>
            </a:xfrm>
            <a:prstGeom prst="rect">
              <a:avLst/>
            </a:prstGeom>
            <a:noFill/>
            <a:ln w="12699">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61"/>
            <p:cNvSpPr>
              <a:spLocks noChangeArrowheads="1"/>
            </p:cNvSpPr>
            <p:nvPr/>
          </p:nvSpPr>
          <p:spPr bwMode="auto">
            <a:xfrm>
              <a:off x="8051" y="-1743"/>
              <a:ext cx="6860" cy="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60"/>
            <p:cNvSpPr>
              <a:spLocks/>
            </p:cNvSpPr>
            <p:nvPr/>
          </p:nvSpPr>
          <p:spPr bwMode="auto">
            <a:xfrm>
              <a:off x="8051" y="-1743"/>
              <a:ext cx="6862" cy="1572"/>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58"/>
            <p:cNvSpPr>
              <a:spLocks noChangeArrowheads="1"/>
            </p:cNvSpPr>
            <p:nvPr/>
          </p:nvSpPr>
          <p:spPr bwMode="auto">
            <a:xfrm>
              <a:off x="10957" y="-3331"/>
              <a:ext cx="3960" cy="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57"/>
            <p:cNvSpPr>
              <a:spLocks/>
            </p:cNvSpPr>
            <p:nvPr/>
          </p:nvSpPr>
          <p:spPr bwMode="auto">
            <a:xfrm>
              <a:off x="10957" y="-3330"/>
              <a:ext cx="3956" cy="1587"/>
            </a:xfrm>
            <a:prstGeom prst="rect">
              <a:avLst/>
            </a:prstGeom>
            <a:noFill/>
            <a:ln w="1270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4" name="Group 50"/>
            <p:cNvGrpSpPr>
              <a:grpSpLocks/>
            </p:cNvGrpSpPr>
            <p:nvPr/>
          </p:nvGrpSpPr>
          <p:grpSpPr bwMode="auto">
            <a:xfrm>
              <a:off x="4023" y="-327"/>
              <a:ext cx="209" cy="3347"/>
              <a:chOff x="4023" y="-327"/>
              <a:chExt cx="209" cy="3347"/>
            </a:xfrm>
          </p:grpSpPr>
          <p:sp>
            <p:nvSpPr>
              <p:cNvPr id="56" name="Freeform 56"/>
              <p:cNvSpPr>
                <a:spLocks/>
              </p:cNvSpPr>
              <p:nvPr/>
            </p:nvSpPr>
            <p:spPr bwMode="auto">
              <a:xfrm>
                <a:off x="4023" y="-327"/>
                <a:ext cx="209" cy="3347"/>
              </a:xfrm>
              <a:custGeom>
                <a:avLst/>
                <a:gdLst>
                  <a:gd name="T0" fmla="*/ 25 w 209"/>
                  <a:gd name="T1" fmla="*/ 3142 h 3347"/>
                  <a:gd name="T2" fmla="*/ 3 w 209"/>
                  <a:gd name="T3" fmla="*/ 3154 h 3347"/>
                  <a:gd name="T4" fmla="*/ 0 w 209"/>
                  <a:gd name="T5" fmla="*/ 3168 h 3347"/>
                  <a:gd name="T6" fmla="*/ 103 w 209"/>
                  <a:gd name="T7" fmla="*/ 3347 h 3347"/>
                  <a:gd name="T8" fmla="*/ 130 w 209"/>
                  <a:gd name="T9" fmla="*/ 3303 h 3347"/>
                  <a:gd name="T10" fmla="*/ 81 w 209"/>
                  <a:gd name="T11" fmla="*/ 3303 h 3347"/>
                  <a:gd name="T12" fmla="*/ 81 w 209"/>
                  <a:gd name="T13" fmla="*/ 3219 h 3347"/>
                  <a:gd name="T14" fmla="*/ 45 w 209"/>
                  <a:gd name="T15" fmla="*/ 3156 h 3347"/>
                  <a:gd name="T16" fmla="*/ 38 w 209"/>
                  <a:gd name="T17" fmla="*/ 3145 h 3347"/>
                  <a:gd name="T18" fmla="*/ 25 w 209"/>
                  <a:gd name="T19" fmla="*/ 3142 h 3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3347">
                    <a:moveTo>
                      <a:pt x="25" y="3142"/>
                    </a:moveTo>
                    <a:lnTo>
                      <a:pt x="3" y="3154"/>
                    </a:lnTo>
                    <a:lnTo>
                      <a:pt x="0" y="3168"/>
                    </a:lnTo>
                    <a:lnTo>
                      <a:pt x="103" y="3347"/>
                    </a:lnTo>
                    <a:lnTo>
                      <a:pt x="130" y="3303"/>
                    </a:lnTo>
                    <a:lnTo>
                      <a:pt x="81" y="3303"/>
                    </a:lnTo>
                    <a:lnTo>
                      <a:pt x="81" y="3219"/>
                    </a:lnTo>
                    <a:lnTo>
                      <a:pt x="45" y="3156"/>
                    </a:lnTo>
                    <a:lnTo>
                      <a:pt x="38" y="3145"/>
                    </a:lnTo>
                    <a:lnTo>
                      <a:pt x="25" y="314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5"/>
              <p:cNvSpPr>
                <a:spLocks/>
              </p:cNvSpPr>
              <p:nvPr/>
            </p:nvSpPr>
            <p:spPr bwMode="auto">
              <a:xfrm>
                <a:off x="4023" y="-327"/>
                <a:ext cx="209" cy="3347"/>
              </a:xfrm>
              <a:custGeom>
                <a:avLst/>
                <a:gdLst>
                  <a:gd name="T0" fmla="*/ 81 w 209"/>
                  <a:gd name="T1" fmla="*/ 3219 h 3347"/>
                  <a:gd name="T2" fmla="*/ 81 w 209"/>
                  <a:gd name="T3" fmla="*/ 3303 h 3347"/>
                  <a:gd name="T4" fmla="*/ 126 w 209"/>
                  <a:gd name="T5" fmla="*/ 3303 h 3347"/>
                  <a:gd name="T6" fmla="*/ 126 w 209"/>
                  <a:gd name="T7" fmla="*/ 3291 h 3347"/>
                  <a:gd name="T8" fmla="*/ 84 w 209"/>
                  <a:gd name="T9" fmla="*/ 3291 h 3347"/>
                  <a:gd name="T10" fmla="*/ 104 w 209"/>
                  <a:gd name="T11" fmla="*/ 3258 h 3347"/>
                  <a:gd name="T12" fmla="*/ 81 w 209"/>
                  <a:gd name="T13" fmla="*/ 3219 h 3347"/>
                </a:gdLst>
                <a:ahLst/>
                <a:cxnLst>
                  <a:cxn ang="0">
                    <a:pos x="T0" y="T1"/>
                  </a:cxn>
                  <a:cxn ang="0">
                    <a:pos x="T2" y="T3"/>
                  </a:cxn>
                  <a:cxn ang="0">
                    <a:pos x="T4" y="T5"/>
                  </a:cxn>
                  <a:cxn ang="0">
                    <a:pos x="T6" y="T7"/>
                  </a:cxn>
                  <a:cxn ang="0">
                    <a:pos x="T8" y="T9"/>
                  </a:cxn>
                  <a:cxn ang="0">
                    <a:pos x="T10" y="T11"/>
                  </a:cxn>
                  <a:cxn ang="0">
                    <a:pos x="T12" y="T13"/>
                  </a:cxn>
                </a:cxnLst>
                <a:rect l="0" t="0" r="r" b="b"/>
                <a:pathLst>
                  <a:path w="209" h="3347">
                    <a:moveTo>
                      <a:pt x="81" y="3219"/>
                    </a:moveTo>
                    <a:lnTo>
                      <a:pt x="81" y="3303"/>
                    </a:lnTo>
                    <a:lnTo>
                      <a:pt x="126" y="3303"/>
                    </a:lnTo>
                    <a:lnTo>
                      <a:pt x="126" y="3291"/>
                    </a:lnTo>
                    <a:lnTo>
                      <a:pt x="84" y="3291"/>
                    </a:lnTo>
                    <a:lnTo>
                      <a:pt x="104" y="3258"/>
                    </a:lnTo>
                    <a:lnTo>
                      <a:pt x="81" y="321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4"/>
              <p:cNvSpPr>
                <a:spLocks/>
              </p:cNvSpPr>
              <p:nvPr/>
            </p:nvSpPr>
            <p:spPr bwMode="auto">
              <a:xfrm>
                <a:off x="4023" y="-327"/>
                <a:ext cx="209" cy="3347"/>
              </a:xfrm>
              <a:custGeom>
                <a:avLst/>
                <a:gdLst>
                  <a:gd name="T0" fmla="*/ 183 w 209"/>
                  <a:gd name="T1" fmla="*/ 3142 h 3347"/>
                  <a:gd name="T2" fmla="*/ 170 w 209"/>
                  <a:gd name="T3" fmla="*/ 3146 h 3347"/>
                  <a:gd name="T4" fmla="*/ 163 w 209"/>
                  <a:gd name="T5" fmla="*/ 3156 h 3347"/>
                  <a:gd name="T6" fmla="*/ 126 w 209"/>
                  <a:gd name="T7" fmla="*/ 3219 h 3347"/>
                  <a:gd name="T8" fmla="*/ 126 w 209"/>
                  <a:gd name="T9" fmla="*/ 3303 h 3347"/>
                  <a:gd name="T10" fmla="*/ 130 w 209"/>
                  <a:gd name="T11" fmla="*/ 3303 h 3347"/>
                  <a:gd name="T12" fmla="*/ 202 w 209"/>
                  <a:gd name="T13" fmla="*/ 3179 h 3347"/>
                  <a:gd name="T14" fmla="*/ 208 w 209"/>
                  <a:gd name="T15" fmla="*/ 3168 h 3347"/>
                  <a:gd name="T16" fmla="*/ 205 w 209"/>
                  <a:gd name="T17" fmla="*/ 3155 h 3347"/>
                  <a:gd name="T18" fmla="*/ 194 w 209"/>
                  <a:gd name="T19" fmla="*/ 3148 h 3347"/>
                  <a:gd name="T20" fmla="*/ 183 w 209"/>
                  <a:gd name="T21" fmla="*/ 3142 h 3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3347">
                    <a:moveTo>
                      <a:pt x="183" y="3142"/>
                    </a:moveTo>
                    <a:lnTo>
                      <a:pt x="170" y="3146"/>
                    </a:lnTo>
                    <a:lnTo>
                      <a:pt x="163" y="3156"/>
                    </a:lnTo>
                    <a:lnTo>
                      <a:pt x="126" y="3219"/>
                    </a:lnTo>
                    <a:lnTo>
                      <a:pt x="126" y="3303"/>
                    </a:lnTo>
                    <a:lnTo>
                      <a:pt x="130" y="3303"/>
                    </a:lnTo>
                    <a:lnTo>
                      <a:pt x="202" y="3179"/>
                    </a:lnTo>
                    <a:lnTo>
                      <a:pt x="208" y="3168"/>
                    </a:lnTo>
                    <a:lnTo>
                      <a:pt x="205" y="3155"/>
                    </a:lnTo>
                    <a:lnTo>
                      <a:pt x="194" y="3148"/>
                    </a:lnTo>
                    <a:lnTo>
                      <a:pt x="183" y="314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3"/>
              <p:cNvSpPr>
                <a:spLocks/>
              </p:cNvSpPr>
              <p:nvPr/>
            </p:nvSpPr>
            <p:spPr bwMode="auto">
              <a:xfrm>
                <a:off x="4023" y="-327"/>
                <a:ext cx="209" cy="3347"/>
              </a:xfrm>
              <a:custGeom>
                <a:avLst/>
                <a:gdLst>
                  <a:gd name="T0" fmla="*/ 104 w 209"/>
                  <a:gd name="T1" fmla="*/ 3258 h 3347"/>
                  <a:gd name="T2" fmla="*/ 84 w 209"/>
                  <a:gd name="T3" fmla="*/ 3291 h 3347"/>
                  <a:gd name="T4" fmla="*/ 123 w 209"/>
                  <a:gd name="T5" fmla="*/ 3291 h 3347"/>
                  <a:gd name="T6" fmla="*/ 104 w 209"/>
                  <a:gd name="T7" fmla="*/ 3258 h 3347"/>
                </a:gdLst>
                <a:ahLst/>
                <a:cxnLst>
                  <a:cxn ang="0">
                    <a:pos x="T0" y="T1"/>
                  </a:cxn>
                  <a:cxn ang="0">
                    <a:pos x="T2" y="T3"/>
                  </a:cxn>
                  <a:cxn ang="0">
                    <a:pos x="T4" y="T5"/>
                  </a:cxn>
                  <a:cxn ang="0">
                    <a:pos x="T6" y="T7"/>
                  </a:cxn>
                </a:cxnLst>
                <a:rect l="0" t="0" r="r" b="b"/>
                <a:pathLst>
                  <a:path w="209" h="3347">
                    <a:moveTo>
                      <a:pt x="104" y="3258"/>
                    </a:moveTo>
                    <a:lnTo>
                      <a:pt x="84" y="3291"/>
                    </a:lnTo>
                    <a:lnTo>
                      <a:pt x="123" y="3291"/>
                    </a:lnTo>
                    <a:lnTo>
                      <a:pt x="104" y="3258"/>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
              <p:cNvSpPr>
                <a:spLocks/>
              </p:cNvSpPr>
              <p:nvPr/>
            </p:nvSpPr>
            <p:spPr bwMode="auto">
              <a:xfrm>
                <a:off x="4023" y="-327"/>
                <a:ext cx="209" cy="3347"/>
              </a:xfrm>
              <a:custGeom>
                <a:avLst/>
                <a:gdLst>
                  <a:gd name="T0" fmla="*/ 126 w 209"/>
                  <a:gd name="T1" fmla="*/ 3219 h 3347"/>
                  <a:gd name="T2" fmla="*/ 104 w 209"/>
                  <a:gd name="T3" fmla="*/ 3258 h 3347"/>
                  <a:gd name="T4" fmla="*/ 123 w 209"/>
                  <a:gd name="T5" fmla="*/ 3291 h 3347"/>
                  <a:gd name="T6" fmla="*/ 126 w 209"/>
                  <a:gd name="T7" fmla="*/ 3291 h 3347"/>
                  <a:gd name="T8" fmla="*/ 126 w 209"/>
                  <a:gd name="T9" fmla="*/ 3219 h 3347"/>
                </a:gdLst>
                <a:ahLst/>
                <a:cxnLst>
                  <a:cxn ang="0">
                    <a:pos x="T0" y="T1"/>
                  </a:cxn>
                  <a:cxn ang="0">
                    <a:pos x="T2" y="T3"/>
                  </a:cxn>
                  <a:cxn ang="0">
                    <a:pos x="T4" y="T5"/>
                  </a:cxn>
                  <a:cxn ang="0">
                    <a:pos x="T6" y="T7"/>
                  </a:cxn>
                  <a:cxn ang="0">
                    <a:pos x="T8" y="T9"/>
                  </a:cxn>
                </a:cxnLst>
                <a:rect l="0" t="0" r="r" b="b"/>
                <a:pathLst>
                  <a:path w="209" h="3347">
                    <a:moveTo>
                      <a:pt x="126" y="3219"/>
                    </a:moveTo>
                    <a:lnTo>
                      <a:pt x="104" y="3258"/>
                    </a:lnTo>
                    <a:lnTo>
                      <a:pt x="123" y="3291"/>
                    </a:lnTo>
                    <a:lnTo>
                      <a:pt x="126" y="3291"/>
                    </a:lnTo>
                    <a:lnTo>
                      <a:pt x="126" y="321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1"/>
              <p:cNvSpPr>
                <a:spLocks/>
              </p:cNvSpPr>
              <p:nvPr/>
            </p:nvSpPr>
            <p:spPr bwMode="auto">
              <a:xfrm>
                <a:off x="4023" y="-327"/>
                <a:ext cx="209" cy="3347"/>
              </a:xfrm>
              <a:custGeom>
                <a:avLst/>
                <a:gdLst>
                  <a:gd name="T0" fmla="*/ 91 w 209"/>
                  <a:gd name="T1" fmla="*/ 0 h 3347"/>
                  <a:gd name="T2" fmla="*/ 81 w 209"/>
                  <a:gd name="T3" fmla="*/ 3219 h 3347"/>
                  <a:gd name="T4" fmla="*/ 104 w 209"/>
                  <a:gd name="T5" fmla="*/ 3258 h 3347"/>
                  <a:gd name="T6" fmla="*/ 126 w 209"/>
                  <a:gd name="T7" fmla="*/ 3219 h 3347"/>
                  <a:gd name="T8" fmla="*/ 136 w 209"/>
                  <a:gd name="T9" fmla="*/ 0 h 3347"/>
                  <a:gd name="T10" fmla="*/ 91 w 209"/>
                  <a:gd name="T11" fmla="*/ 0 h 3347"/>
                </a:gdLst>
                <a:ahLst/>
                <a:cxnLst>
                  <a:cxn ang="0">
                    <a:pos x="T0" y="T1"/>
                  </a:cxn>
                  <a:cxn ang="0">
                    <a:pos x="T2" y="T3"/>
                  </a:cxn>
                  <a:cxn ang="0">
                    <a:pos x="T4" y="T5"/>
                  </a:cxn>
                  <a:cxn ang="0">
                    <a:pos x="T6" y="T7"/>
                  </a:cxn>
                  <a:cxn ang="0">
                    <a:pos x="T8" y="T9"/>
                  </a:cxn>
                  <a:cxn ang="0">
                    <a:pos x="T10" y="T11"/>
                  </a:cxn>
                </a:cxnLst>
                <a:rect l="0" t="0" r="r" b="b"/>
                <a:pathLst>
                  <a:path w="209" h="3347">
                    <a:moveTo>
                      <a:pt x="91" y="0"/>
                    </a:moveTo>
                    <a:lnTo>
                      <a:pt x="81" y="3219"/>
                    </a:lnTo>
                    <a:lnTo>
                      <a:pt x="104" y="3258"/>
                    </a:lnTo>
                    <a:lnTo>
                      <a:pt x="126" y="3219"/>
                    </a:lnTo>
                    <a:lnTo>
                      <a:pt x="136" y="0"/>
                    </a:lnTo>
                    <a:lnTo>
                      <a:pt x="91" y="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5" name="Group 43"/>
            <p:cNvGrpSpPr>
              <a:grpSpLocks/>
            </p:cNvGrpSpPr>
            <p:nvPr/>
          </p:nvGrpSpPr>
          <p:grpSpPr bwMode="auto">
            <a:xfrm>
              <a:off x="294" y="1295"/>
              <a:ext cx="209" cy="1725"/>
              <a:chOff x="294" y="1295"/>
              <a:chExt cx="209" cy="1725"/>
            </a:xfrm>
          </p:grpSpPr>
          <p:sp>
            <p:nvSpPr>
              <p:cNvPr id="53" name="Freeform 46"/>
              <p:cNvSpPr>
                <a:spLocks/>
              </p:cNvSpPr>
              <p:nvPr/>
            </p:nvSpPr>
            <p:spPr bwMode="auto">
              <a:xfrm>
                <a:off x="294" y="1295"/>
                <a:ext cx="209" cy="1725"/>
              </a:xfrm>
              <a:custGeom>
                <a:avLst/>
                <a:gdLst>
                  <a:gd name="T0" fmla="*/ 104 w 209"/>
                  <a:gd name="T1" fmla="*/ 1635 h 1725"/>
                  <a:gd name="T2" fmla="*/ 85 w 209"/>
                  <a:gd name="T3" fmla="*/ 1669 h 1725"/>
                  <a:gd name="T4" fmla="*/ 124 w 209"/>
                  <a:gd name="T5" fmla="*/ 1669 h 1725"/>
                  <a:gd name="T6" fmla="*/ 104 w 209"/>
                  <a:gd name="T7" fmla="*/ 1635 h 1725"/>
                </a:gdLst>
                <a:ahLst/>
                <a:cxnLst>
                  <a:cxn ang="0">
                    <a:pos x="T0" y="T1"/>
                  </a:cxn>
                  <a:cxn ang="0">
                    <a:pos x="T2" y="T3"/>
                  </a:cxn>
                  <a:cxn ang="0">
                    <a:pos x="T4" y="T5"/>
                  </a:cxn>
                  <a:cxn ang="0">
                    <a:pos x="T6" y="T7"/>
                  </a:cxn>
                </a:cxnLst>
                <a:rect l="0" t="0" r="r" b="b"/>
                <a:pathLst>
                  <a:path w="209" h="1725">
                    <a:moveTo>
                      <a:pt x="104" y="1635"/>
                    </a:moveTo>
                    <a:lnTo>
                      <a:pt x="85" y="1669"/>
                    </a:lnTo>
                    <a:lnTo>
                      <a:pt x="124" y="1669"/>
                    </a:lnTo>
                    <a:lnTo>
                      <a:pt x="104" y="1635"/>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45"/>
              <p:cNvSpPr>
                <a:spLocks/>
              </p:cNvSpPr>
              <p:nvPr/>
            </p:nvSpPr>
            <p:spPr bwMode="auto">
              <a:xfrm>
                <a:off x="294" y="1295"/>
                <a:ext cx="209" cy="1725"/>
              </a:xfrm>
              <a:custGeom>
                <a:avLst/>
                <a:gdLst>
                  <a:gd name="T0" fmla="*/ 127 w 209"/>
                  <a:gd name="T1" fmla="*/ 1597 h 1725"/>
                  <a:gd name="T2" fmla="*/ 104 w 209"/>
                  <a:gd name="T3" fmla="*/ 1635 h 1725"/>
                  <a:gd name="T4" fmla="*/ 124 w 209"/>
                  <a:gd name="T5" fmla="*/ 1669 h 1725"/>
                  <a:gd name="T6" fmla="*/ 85 w 209"/>
                  <a:gd name="T7" fmla="*/ 1669 h 1725"/>
                  <a:gd name="T8" fmla="*/ 127 w 209"/>
                  <a:gd name="T9" fmla="*/ 1669 h 1725"/>
                  <a:gd name="T10" fmla="*/ 127 w 209"/>
                  <a:gd name="T11" fmla="*/ 1597 h 1725"/>
                </a:gdLst>
                <a:ahLst/>
                <a:cxnLst>
                  <a:cxn ang="0">
                    <a:pos x="T0" y="T1"/>
                  </a:cxn>
                  <a:cxn ang="0">
                    <a:pos x="T2" y="T3"/>
                  </a:cxn>
                  <a:cxn ang="0">
                    <a:pos x="T4" y="T5"/>
                  </a:cxn>
                  <a:cxn ang="0">
                    <a:pos x="T6" y="T7"/>
                  </a:cxn>
                  <a:cxn ang="0">
                    <a:pos x="T8" y="T9"/>
                  </a:cxn>
                  <a:cxn ang="0">
                    <a:pos x="T10" y="T11"/>
                  </a:cxn>
                </a:cxnLst>
                <a:rect l="0" t="0" r="r" b="b"/>
                <a:pathLst>
                  <a:path w="209" h="1725">
                    <a:moveTo>
                      <a:pt x="127" y="1597"/>
                    </a:moveTo>
                    <a:lnTo>
                      <a:pt x="104" y="1635"/>
                    </a:lnTo>
                    <a:lnTo>
                      <a:pt x="124" y="1669"/>
                    </a:lnTo>
                    <a:lnTo>
                      <a:pt x="85" y="1669"/>
                    </a:lnTo>
                    <a:lnTo>
                      <a:pt x="127" y="1669"/>
                    </a:lnTo>
                    <a:lnTo>
                      <a:pt x="127" y="1597"/>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6" name="Group 36"/>
            <p:cNvGrpSpPr>
              <a:grpSpLocks/>
            </p:cNvGrpSpPr>
            <p:nvPr/>
          </p:nvGrpSpPr>
          <p:grpSpPr bwMode="auto">
            <a:xfrm>
              <a:off x="7952" y="-1897"/>
              <a:ext cx="209" cy="4917"/>
              <a:chOff x="7952" y="-1897"/>
              <a:chExt cx="209" cy="4917"/>
            </a:xfrm>
          </p:grpSpPr>
          <p:sp>
            <p:nvSpPr>
              <p:cNvPr id="44" name="Freeform 42"/>
              <p:cNvSpPr>
                <a:spLocks/>
              </p:cNvSpPr>
              <p:nvPr/>
            </p:nvSpPr>
            <p:spPr bwMode="auto">
              <a:xfrm>
                <a:off x="7952" y="-1897"/>
                <a:ext cx="209" cy="4917"/>
              </a:xfrm>
              <a:custGeom>
                <a:avLst/>
                <a:gdLst>
                  <a:gd name="T0" fmla="*/ 25 w 209"/>
                  <a:gd name="T1" fmla="*/ 4712 h 4917"/>
                  <a:gd name="T2" fmla="*/ 3 w 209"/>
                  <a:gd name="T3" fmla="*/ 4725 h 4917"/>
                  <a:gd name="T4" fmla="*/ 0 w 209"/>
                  <a:gd name="T5" fmla="*/ 4738 h 4917"/>
                  <a:gd name="T6" fmla="*/ 6 w 209"/>
                  <a:gd name="T7" fmla="*/ 4749 h 4917"/>
                  <a:gd name="T8" fmla="*/ 104 w 209"/>
                  <a:gd name="T9" fmla="*/ 4917 h 4917"/>
                  <a:gd name="T10" fmla="*/ 130 w 209"/>
                  <a:gd name="T11" fmla="*/ 4873 h 4917"/>
                  <a:gd name="T12" fmla="*/ 82 w 209"/>
                  <a:gd name="T13" fmla="*/ 4873 h 4917"/>
                  <a:gd name="T14" fmla="*/ 82 w 209"/>
                  <a:gd name="T15" fmla="*/ 4790 h 4917"/>
                  <a:gd name="T16" fmla="*/ 43 w 209"/>
                  <a:gd name="T17" fmla="*/ 4724 h 4917"/>
                  <a:gd name="T18" fmla="*/ 38 w 209"/>
                  <a:gd name="T19" fmla="*/ 4716 h 4917"/>
                  <a:gd name="T20" fmla="*/ 25 w 209"/>
                  <a:gd name="T21" fmla="*/ 4712 h 4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4917">
                    <a:moveTo>
                      <a:pt x="25" y="4712"/>
                    </a:moveTo>
                    <a:lnTo>
                      <a:pt x="3" y="4725"/>
                    </a:lnTo>
                    <a:lnTo>
                      <a:pt x="0" y="4738"/>
                    </a:lnTo>
                    <a:lnTo>
                      <a:pt x="6" y="4749"/>
                    </a:lnTo>
                    <a:lnTo>
                      <a:pt x="104" y="4917"/>
                    </a:lnTo>
                    <a:lnTo>
                      <a:pt x="130" y="4873"/>
                    </a:lnTo>
                    <a:lnTo>
                      <a:pt x="82" y="4873"/>
                    </a:lnTo>
                    <a:lnTo>
                      <a:pt x="82" y="4790"/>
                    </a:lnTo>
                    <a:lnTo>
                      <a:pt x="43" y="4724"/>
                    </a:lnTo>
                    <a:lnTo>
                      <a:pt x="38" y="4716"/>
                    </a:lnTo>
                    <a:lnTo>
                      <a:pt x="25" y="471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auto">
              <a:xfrm>
                <a:off x="7952" y="-1897"/>
                <a:ext cx="209" cy="4917"/>
              </a:xfrm>
              <a:custGeom>
                <a:avLst/>
                <a:gdLst>
                  <a:gd name="T0" fmla="*/ 82 w 209"/>
                  <a:gd name="T1" fmla="*/ 4790 h 4917"/>
                  <a:gd name="T2" fmla="*/ 82 w 209"/>
                  <a:gd name="T3" fmla="*/ 4873 h 4917"/>
                  <a:gd name="T4" fmla="*/ 127 w 209"/>
                  <a:gd name="T5" fmla="*/ 4873 h 4917"/>
                  <a:gd name="T6" fmla="*/ 127 w 209"/>
                  <a:gd name="T7" fmla="*/ 4861 h 4917"/>
                  <a:gd name="T8" fmla="*/ 85 w 209"/>
                  <a:gd name="T9" fmla="*/ 4861 h 4917"/>
                  <a:gd name="T10" fmla="*/ 104 w 209"/>
                  <a:gd name="T11" fmla="*/ 4828 h 4917"/>
                  <a:gd name="T12" fmla="*/ 82 w 209"/>
                  <a:gd name="T13" fmla="*/ 4790 h 4917"/>
                </a:gdLst>
                <a:ahLst/>
                <a:cxnLst>
                  <a:cxn ang="0">
                    <a:pos x="T0" y="T1"/>
                  </a:cxn>
                  <a:cxn ang="0">
                    <a:pos x="T2" y="T3"/>
                  </a:cxn>
                  <a:cxn ang="0">
                    <a:pos x="T4" y="T5"/>
                  </a:cxn>
                  <a:cxn ang="0">
                    <a:pos x="T6" y="T7"/>
                  </a:cxn>
                  <a:cxn ang="0">
                    <a:pos x="T8" y="T9"/>
                  </a:cxn>
                  <a:cxn ang="0">
                    <a:pos x="T10" y="T11"/>
                  </a:cxn>
                  <a:cxn ang="0">
                    <a:pos x="T12" y="T13"/>
                  </a:cxn>
                </a:cxnLst>
                <a:rect l="0" t="0" r="r" b="b"/>
                <a:pathLst>
                  <a:path w="209" h="4917">
                    <a:moveTo>
                      <a:pt x="82" y="4790"/>
                    </a:moveTo>
                    <a:lnTo>
                      <a:pt x="82" y="4873"/>
                    </a:lnTo>
                    <a:lnTo>
                      <a:pt x="127" y="4873"/>
                    </a:lnTo>
                    <a:lnTo>
                      <a:pt x="127" y="4861"/>
                    </a:lnTo>
                    <a:lnTo>
                      <a:pt x="85" y="4861"/>
                    </a:lnTo>
                    <a:lnTo>
                      <a:pt x="104" y="4828"/>
                    </a:lnTo>
                    <a:lnTo>
                      <a:pt x="82" y="479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40"/>
              <p:cNvSpPr>
                <a:spLocks/>
              </p:cNvSpPr>
              <p:nvPr/>
            </p:nvSpPr>
            <p:spPr bwMode="auto">
              <a:xfrm>
                <a:off x="7952" y="-1897"/>
                <a:ext cx="209" cy="4917"/>
              </a:xfrm>
              <a:custGeom>
                <a:avLst/>
                <a:gdLst>
                  <a:gd name="T0" fmla="*/ 183 w 209"/>
                  <a:gd name="T1" fmla="*/ 4712 h 4917"/>
                  <a:gd name="T2" fmla="*/ 170 w 209"/>
                  <a:gd name="T3" fmla="*/ 4715 h 4917"/>
                  <a:gd name="T4" fmla="*/ 163 w 209"/>
                  <a:gd name="T5" fmla="*/ 4726 h 4917"/>
                  <a:gd name="T6" fmla="*/ 127 w 209"/>
                  <a:gd name="T7" fmla="*/ 4789 h 4917"/>
                  <a:gd name="T8" fmla="*/ 127 w 209"/>
                  <a:gd name="T9" fmla="*/ 4873 h 4917"/>
                  <a:gd name="T10" fmla="*/ 82 w 209"/>
                  <a:gd name="T11" fmla="*/ 4873 h 4917"/>
                  <a:gd name="T12" fmla="*/ 130 w 209"/>
                  <a:gd name="T13" fmla="*/ 4873 h 4917"/>
                  <a:gd name="T14" fmla="*/ 202 w 209"/>
                  <a:gd name="T15" fmla="*/ 4749 h 4917"/>
                  <a:gd name="T16" fmla="*/ 208 w 209"/>
                  <a:gd name="T17" fmla="*/ 4738 h 4917"/>
                  <a:gd name="T18" fmla="*/ 205 w 209"/>
                  <a:gd name="T19" fmla="*/ 4724 h 4917"/>
                  <a:gd name="T20" fmla="*/ 194 w 209"/>
                  <a:gd name="T21" fmla="*/ 4718 h 4917"/>
                  <a:gd name="T22" fmla="*/ 183 w 209"/>
                  <a:gd name="T23" fmla="*/ 4712 h 4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9" h="4917">
                    <a:moveTo>
                      <a:pt x="183" y="4712"/>
                    </a:moveTo>
                    <a:lnTo>
                      <a:pt x="170" y="4715"/>
                    </a:lnTo>
                    <a:lnTo>
                      <a:pt x="163" y="4726"/>
                    </a:lnTo>
                    <a:lnTo>
                      <a:pt x="127" y="4789"/>
                    </a:lnTo>
                    <a:lnTo>
                      <a:pt x="127" y="4873"/>
                    </a:lnTo>
                    <a:lnTo>
                      <a:pt x="82" y="4873"/>
                    </a:lnTo>
                    <a:lnTo>
                      <a:pt x="130" y="4873"/>
                    </a:lnTo>
                    <a:lnTo>
                      <a:pt x="202" y="4749"/>
                    </a:lnTo>
                    <a:lnTo>
                      <a:pt x="208" y="4738"/>
                    </a:lnTo>
                    <a:lnTo>
                      <a:pt x="205" y="4724"/>
                    </a:lnTo>
                    <a:lnTo>
                      <a:pt x="194" y="4718"/>
                    </a:lnTo>
                    <a:lnTo>
                      <a:pt x="183" y="4712"/>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9"/>
              <p:cNvSpPr>
                <a:spLocks/>
              </p:cNvSpPr>
              <p:nvPr/>
            </p:nvSpPr>
            <p:spPr bwMode="auto">
              <a:xfrm>
                <a:off x="7952" y="-1897"/>
                <a:ext cx="209" cy="4917"/>
              </a:xfrm>
              <a:custGeom>
                <a:avLst/>
                <a:gdLst>
                  <a:gd name="T0" fmla="*/ 104 w 209"/>
                  <a:gd name="T1" fmla="*/ 4828 h 4917"/>
                  <a:gd name="T2" fmla="*/ 85 w 209"/>
                  <a:gd name="T3" fmla="*/ 4861 h 4917"/>
                  <a:gd name="T4" fmla="*/ 123 w 209"/>
                  <a:gd name="T5" fmla="*/ 4861 h 4917"/>
                  <a:gd name="T6" fmla="*/ 104 w 209"/>
                  <a:gd name="T7" fmla="*/ 4828 h 4917"/>
                </a:gdLst>
                <a:ahLst/>
                <a:cxnLst>
                  <a:cxn ang="0">
                    <a:pos x="T0" y="T1"/>
                  </a:cxn>
                  <a:cxn ang="0">
                    <a:pos x="T2" y="T3"/>
                  </a:cxn>
                  <a:cxn ang="0">
                    <a:pos x="T4" y="T5"/>
                  </a:cxn>
                  <a:cxn ang="0">
                    <a:pos x="T6" y="T7"/>
                  </a:cxn>
                </a:cxnLst>
                <a:rect l="0" t="0" r="r" b="b"/>
                <a:pathLst>
                  <a:path w="209" h="4917">
                    <a:moveTo>
                      <a:pt x="104" y="4828"/>
                    </a:moveTo>
                    <a:lnTo>
                      <a:pt x="85" y="4861"/>
                    </a:lnTo>
                    <a:lnTo>
                      <a:pt x="123" y="4861"/>
                    </a:lnTo>
                    <a:lnTo>
                      <a:pt x="104" y="4828"/>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8"/>
              <p:cNvSpPr>
                <a:spLocks/>
              </p:cNvSpPr>
              <p:nvPr/>
            </p:nvSpPr>
            <p:spPr bwMode="auto">
              <a:xfrm>
                <a:off x="7952" y="-1897"/>
                <a:ext cx="209" cy="4917"/>
              </a:xfrm>
              <a:custGeom>
                <a:avLst/>
                <a:gdLst>
                  <a:gd name="T0" fmla="*/ 127 w 209"/>
                  <a:gd name="T1" fmla="*/ 4789 h 4917"/>
                  <a:gd name="T2" fmla="*/ 104 w 209"/>
                  <a:gd name="T3" fmla="*/ 4828 h 4917"/>
                  <a:gd name="T4" fmla="*/ 123 w 209"/>
                  <a:gd name="T5" fmla="*/ 4861 h 4917"/>
                  <a:gd name="T6" fmla="*/ 85 w 209"/>
                  <a:gd name="T7" fmla="*/ 4861 h 4917"/>
                  <a:gd name="T8" fmla="*/ 127 w 209"/>
                  <a:gd name="T9" fmla="*/ 4861 h 4917"/>
                  <a:gd name="T10" fmla="*/ 127 w 209"/>
                  <a:gd name="T11" fmla="*/ 4789 h 4917"/>
                </a:gdLst>
                <a:ahLst/>
                <a:cxnLst>
                  <a:cxn ang="0">
                    <a:pos x="T0" y="T1"/>
                  </a:cxn>
                  <a:cxn ang="0">
                    <a:pos x="T2" y="T3"/>
                  </a:cxn>
                  <a:cxn ang="0">
                    <a:pos x="T4" y="T5"/>
                  </a:cxn>
                  <a:cxn ang="0">
                    <a:pos x="T6" y="T7"/>
                  </a:cxn>
                  <a:cxn ang="0">
                    <a:pos x="T8" y="T9"/>
                  </a:cxn>
                  <a:cxn ang="0">
                    <a:pos x="T10" y="T11"/>
                  </a:cxn>
                </a:cxnLst>
                <a:rect l="0" t="0" r="r" b="b"/>
                <a:pathLst>
                  <a:path w="209" h="4917">
                    <a:moveTo>
                      <a:pt x="127" y="4789"/>
                    </a:moveTo>
                    <a:lnTo>
                      <a:pt x="104" y="4828"/>
                    </a:lnTo>
                    <a:lnTo>
                      <a:pt x="123" y="4861"/>
                    </a:lnTo>
                    <a:lnTo>
                      <a:pt x="85" y="4861"/>
                    </a:lnTo>
                    <a:lnTo>
                      <a:pt x="127" y="4861"/>
                    </a:lnTo>
                    <a:lnTo>
                      <a:pt x="127" y="4789"/>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37"/>
              <p:cNvSpPr>
                <a:spLocks/>
              </p:cNvSpPr>
              <p:nvPr/>
            </p:nvSpPr>
            <p:spPr bwMode="auto">
              <a:xfrm>
                <a:off x="7952" y="-1897"/>
                <a:ext cx="209" cy="4917"/>
              </a:xfrm>
              <a:custGeom>
                <a:avLst/>
                <a:gdLst>
                  <a:gd name="T0" fmla="*/ 119 w 209"/>
                  <a:gd name="T1" fmla="*/ 0 h 4917"/>
                  <a:gd name="T2" fmla="*/ 74 w 209"/>
                  <a:gd name="T3" fmla="*/ 0 h 4917"/>
                  <a:gd name="T4" fmla="*/ 82 w 209"/>
                  <a:gd name="T5" fmla="*/ 4790 h 4917"/>
                  <a:gd name="T6" fmla="*/ 104 w 209"/>
                  <a:gd name="T7" fmla="*/ 4828 h 4917"/>
                  <a:gd name="T8" fmla="*/ 126 w 209"/>
                  <a:gd name="T9" fmla="*/ 4790 h 4917"/>
                  <a:gd name="T10" fmla="*/ 126 w 209"/>
                  <a:gd name="T11" fmla="*/ 4712 h 4917"/>
                  <a:gd name="T12" fmla="*/ 119 w 209"/>
                  <a:gd name="T13" fmla="*/ 0 h 4917"/>
                </a:gdLst>
                <a:ahLst/>
                <a:cxnLst>
                  <a:cxn ang="0">
                    <a:pos x="T0" y="T1"/>
                  </a:cxn>
                  <a:cxn ang="0">
                    <a:pos x="T2" y="T3"/>
                  </a:cxn>
                  <a:cxn ang="0">
                    <a:pos x="T4" y="T5"/>
                  </a:cxn>
                  <a:cxn ang="0">
                    <a:pos x="T6" y="T7"/>
                  </a:cxn>
                  <a:cxn ang="0">
                    <a:pos x="T8" y="T9"/>
                  </a:cxn>
                  <a:cxn ang="0">
                    <a:pos x="T10" y="T11"/>
                  </a:cxn>
                  <a:cxn ang="0">
                    <a:pos x="T12" y="T13"/>
                  </a:cxn>
                </a:cxnLst>
                <a:rect l="0" t="0" r="r" b="b"/>
                <a:pathLst>
                  <a:path w="209" h="4917">
                    <a:moveTo>
                      <a:pt x="119" y="0"/>
                    </a:moveTo>
                    <a:lnTo>
                      <a:pt x="74" y="0"/>
                    </a:lnTo>
                    <a:lnTo>
                      <a:pt x="82" y="4790"/>
                    </a:lnTo>
                    <a:lnTo>
                      <a:pt x="104" y="4828"/>
                    </a:lnTo>
                    <a:lnTo>
                      <a:pt x="126" y="4790"/>
                    </a:lnTo>
                    <a:lnTo>
                      <a:pt x="126" y="4712"/>
                    </a:lnTo>
                    <a:lnTo>
                      <a:pt x="119" y="0"/>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 name="Group 29"/>
            <p:cNvGrpSpPr>
              <a:grpSpLocks/>
            </p:cNvGrpSpPr>
            <p:nvPr/>
          </p:nvGrpSpPr>
          <p:grpSpPr bwMode="auto">
            <a:xfrm>
              <a:off x="14808" y="-3557"/>
              <a:ext cx="209" cy="6577"/>
              <a:chOff x="14808" y="-3557"/>
              <a:chExt cx="209" cy="6577"/>
            </a:xfrm>
          </p:grpSpPr>
          <p:sp>
            <p:nvSpPr>
              <p:cNvPr id="38" name="Freeform 35"/>
              <p:cNvSpPr>
                <a:spLocks/>
              </p:cNvSpPr>
              <p:nvPr/>
            </p:nvSpPr>
            <p:spPr bwMode="auto">
              <a:xfrm>
                <a:off x="14808" y="-3557"/>
                <a:ext cx="209" cy="6577"/>
              </a:xfrm>
              <a:custGeom>
                <a:avLst/>
                <a:gdLst>
                  <a:gd name="T0" fmla="*/ 104 w 209"/>
                  <a:gd name="T1" fmla="*/ 89 h 6577"/>
                  <a:gd name="T2" fmla="*/ 82 w 209"/>
                  <a:gd name="T3" fmla="*/ 127 h 6577"/>
                  <a:gd name="T4" fmla="*/ 82 w 209"/>
                  <a:gd name="T5" fmla="*/ 6577 h 6577"/>
                  <a:gd name="T6" fmla="*/ 127 w 209"/>
                  <a:gd name="T7" fmla="*/ 6577 h 6577"/>
                  <a:gd name="T8" fmla="*/ 127 w 209"/>
                  <a:gd name="T9" fmla="*/ 127 h 6577"/>
                  <a:gd name="T10" fmla="*/ 104 w 209"/>
                  <a:gd name="T11" fmla="*/ 89 h 6577"/>
                </a:gdLst>
                <a:ahLst/>
                <a:cxnLst>
                  <a:cxn ang="0">
                    <a:pos x="T0" y="T1"/>
                  </a:cxn>
                  <a:cxn ang="0">
                    <a:pos x="T2" y="T3"/>
                  </a:cxn>
                  <a:cxn ang="0">
                    <a:pos x="T4" y="T5"/>
                  </a:cxn>
                  <a:cxn ang="0">
                    <a:pos x="T6" y="T7"/>
                  </a:cxn>
                  <a:cxn ang="0">
                    <a:pos x="T8" y="T9"/>
                  </a:cxn>
                  <a:cxn ang="0">
                    <a:pos x="T10" y="T11"/>
                  </a:cxn>
                </a:cxnLst>
                <a:rect l="0" t="0" r="r" b="b"/>
                <a:pathLst>
                  <a:path w="209" h="6577">
                    <a:moveTo>
                      <a:pt x="104" y="89"/>
                    </a:moveTo>
                    <a:lnTo>
                      <a:pt x="82" y="127"/>
                    </a:lnTo>
                    <a:lnTo>
                      <a:pt x="82" y="6577"/>
                    </a:lnTo>
                    <a:lnTo>
                      <a:pt x="127" y="6577"/>
                    </a:lnTo>
                    <a:lnTo>
                      <a:pt x="127" y="127"/>
                    </a:lnTo>
                    <a:lnTo>
                      <a:pt x="104" y="89"/>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34"/>
              <p:cNvSpPr>
                <a:spLocks/>
              </p:cNvSpPr>
              <p:nvPr/>
            </p:nvSpPr>
            <p:spPr bwMode="auto">
              <a:xfrm>
                <a:off x="14808" y="-3557"/>
                <a:ext cx="209" cy="6577"/>
              </a:xfrm>
              <a:custGeom>
                <a:avLst/>
                <a:gdLst>
                  <a:gd name="T0" fmla="*/ 104 w 209"/>
                  <a:gd name="T1" fmla="*/ 0 h 6577"/>
                  <a:gd name="T2" fmla="*/ 6 w 209"/>
                  <a:gd name="T3" fmla="*/ 168 h 6577"/>
                  <a:gd name="T4" fmla="*/ 0 w 209"/>
                  <a:gd name="T5" fmla="*/ 178 h 6577"/>
                  <a:gd name="T6" fmla="*/ 3 w 209"/>
                  <a:gd name="T7" fmla="*/ 192 h 6577"/>
                  <a:gd name="T8" fmla="*/ 14 w 209"/>
                  <a:gd name="T9" fmla="*/ 198 h 6577"/>
                  <a:gd name="T10" fmla="*/ 25 w 209"/>
                  <a:gd name="T11" fmla="*/ 205 h 6577"/>
                  <a:gd name="T12" fmla="*/ 39 w 209"/>
                  <a:gd name="T13" fmla="*/ 201 h 6577"/>
                  <a:gd name="T14" fmla="*/ 45 w 209"/>
                  <a:gd name="T15" fmla="*/ 191 h 6577"/>
                  <a:gd name="T16" fmla="*/ 82 w 209"/>
                  <a:gd name="T17" fmla="*/ 127 h 6577"/>
                  <a:gd name="T18" fmla="*/ 82 w 209"/>
                  <a:gd name="T19" fmla="*/ 44 h 6577"/>
                  <a:gd name="T20" fmla="*/ 130 w 209"/>
                  <a:gd name="T21" fmla="*/ 44 h 6577"/>
                  <a:gd name="T22" fmla="*/ 104 w 209"/>
                  <a:gd name="T23" fmla="*/ 0 h 6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9" h="6577">
                    <a:moveTo>
                      <a:pt x="104" y="0"/>
                    </a:moveTo>
                    <a:lnTo>
                      <a:pt x="6" y="168"/>
                    </a:lnTo>
                    <a:lnTo>
                      <a:pt x="0" y="178"/>
                    </a:lnTo>
                    <a:lnTo>
                      <a:pt x="3" y="192"/>
                    </a:lnTo>
                    <a:lnTo>
                      <a:pt x="14" y="198"/>
                    </a:lnTo>
                    <a:lnTo>
                      <a:pt x="25" y="205"/>
                    </a:lnTo>
                    <a:lnTo>
                      <a:pt x="39" y="201"/>
                    </a:lnTo>
                    <a:lnTo>
                      <a:pt x="45" y="191"/>
                    </a:lnTo>
                    <a:lnTo>
                      <a:pt x="82" y="127"/>
                    </a:lnTo>
                    <a:lnTo>
                      <a:pt x="82" y="44"/>
                    </a:lnTo>
                    <a:lnTo>
                      <a:pt x="130" y="44"/>
                    </a:lnTo>
                    <a:lnTo>
                      <a:pt x="104" y="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33"/>
              <p:cNvSpPr>
                <a:spLocks/>
              </p:cNvSpPr>
              <p:nvPr/>
            </p:nvSpPr>
            <p:spPr bwMode="auto">
              <a:xfrm>
                <a:off x="14808" y="-3557"/>
                <a:ext cx="209" cy="6577"/>
              </a:xfrm>
              <a:custGeom>
                <a:avLst/>
                <a:gdLst>
                  <a:gd name="T0" fmla="*/ 130 w 209"/>
                  <a:gd name="T1" fmla="*/ 44 h 6577"/>
                  <a:gd name="T2" fmla="*/ 127 w 209"/>
                  <a:gd name="T3" fmla="*/ 44 h 6577"/>
                  <a:gd name="T4" fmla="*/ 127 w 209"/>
                  <a:gd name="T5" fmla="*/ 127 h 6577"/>
                  <a:gd name="T6" fmla="*/ 163 w 209"/>
                  <a:gd name="T7" fmla="*/ 191 h 6577"/>
                  <a:gd name="T8" fmla="*/ 170 w 209"/>
                  <a:gd name="T9" fmla="*/ 201 h 6577"/>
                  <a:gd name="T10" fmla="*/ 183 w 209"/>
                  <a:gd name="T11" fmla="*/ 205 h 6577"/>
                  <a:gd name="T12" fmla="*/ 194 w 209"/>
                  <a:gd name="T13" fmla="*/ 198 h 6577"/>
                  <a:gd name="T14" fmla="*/ 205 w 209"/>
                  <a:gd name="T15" fmla="*/ 192 h 6577"/>
                  <a:gd name="T16" fmla="*/ 209 w 209"/>
                  <a:gd name="T17" fmla="*/ 178 h 6577"/>
                  <a:gd name="T18" fmla="*/ 202 w 209"/>
                  <a:gd name="T19" fmla="*/ 168 h 6577"/>
                  <a:gd name="T20" fmla="*/ 130 w 209"/>
                  <a:gd name="T21" fmla="*/ 44 h 6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9" h="6577">
                    <a:moveTo>
                      <a:pt x="130" y="44"/>
                    </a:moveTo>
                    <a:lnTo>
                      <a:pt x="127" y="44"/>
                    </a:lnTo>
                    <a:lnTo>
                      <a:pt x="127" y="127"/>
                    </a:lnTo>
                    <a:lnTo>
                      <a:pt x="163" y="191"/>
                    </a:lnTo>
                    <a:lnTo>
                      <a:pt x="170" y="201"/>
                    </a:lnTo>
                    <a:lnTo>
                      <a:pt x="183" y="205"/>
                    </a:lnTo>
                    <a:lnTo>
                      <a:pt x="194" y="198"/>
                    </a:lnTo>
                    <a:lnTo>
                      <a:pt x="205" y="192"/>
                    </a:lnTo>
                    <a:lnTo>
                      <a:pt x="209" y="178"/>
                    </a:lnTo>
                    <a:lnTo>
                      <a:pt x="202" y="168"/>
                    </a:lnTo>
                    <a:lnTo>
                      <a:pt x="130" y="4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32"/>
              <p:cNvSpPr>
                <a:spLocks/>
              </p:cNvSpPr>
              <p:nvPr/>
            </p:nvSpPr>
            <p:spPr bwMode="auto">
              <a:xfrm>
                <a:off x="14808" y="-3557"/>
                <a:ext cx="209" cy="6577"/>
              </a:xfrm>
              <a:custGeom>
                <a:avLst/>
                <a:gdLst>
                  <a:gd name="T0" fmla="*/ 127 w 209"/>
                  <a:gd name="T1" fmla="*/ 44 h 6577"/>
                  <a:gd name="T2" fmla="*/ 82 w 209"/>
                  <a:gd name="T3" fmla="*/ 44 h 6577"/>
                  <a:gd name="T4" fmla="*/ 82 w 209"/>
                  <a:gd name="T5" fmla="*/ 127 h 6577"/>
                  <a:gd name="T6" fmla="*/ 104 w 209"/>
                  <a:gd name="T7" fmla="*/ 89 h 6577"/>
                  <a:gd name="T8" fmla="*/ 85 w 209"/>
                  <a:gd name="T9" fmla="*/ 56 h 6577"/>
                  <a:gd name="T10" fmla="*/ 127 w 209"/>
                  <a:gd name="T11" fmla="*/ 56 h 6577"/>
                  <a:gd name="T12" fmla="*/ 127 w 209"/>
                  <a:gd name="T13" fmla="*/ 44 h 6577"/>
                </a:gdLst>
                <a:ahLst/>
                <a:cxnLst>
                  <a:cxn ang="0">
                    <a:pos x="T0" y="T1"/>
                  </a:cxn>
                  <a:cxn ang="0">
                    <a:pos x="T2" y="T3"/>
                  </a:cxn>
                  <a:cxn ang="0">
                    <a:pos x="T4" y="T5"/>
                  </a:cxn>
                  <a:cxn ang="0">
                    <a:pos x="T6" y="T7"/>
                  </a:cxn>
                  <a:cxn ang="0">
                    <a:pos x="T8" y="T9"/>
                  </a:cxn>
                  <a:cxn ang="0">
                    <a:pos x="T10" y="T11"/>
                  </a:cxn>
                  <a:cxn ang="0">
                    <a:pos x="T12" y="T13"/>
                  </a:cxn>
                </a:cxnLst>
                <a:rect l="0" t="0" r="r" b="b"/>
                <a:pathLst>
                  <a:path w="209" h="6577">
                    <a:moveTo>
                      <a:pt x="127" y="44"/>
                    </a:moveTo>
                    <a:lnTo>
                      <a:pt x="82" y="44"/>
                    </a:lnTo>
                    <a:lnTo>
                      <a:pt x="82" y="127"/>
                    </a:lnTo>
                    <a:lnTo>
                      <a:pt x="104" y="89"/>
                    </a:lnTo>
                    <a:lnTo>
                      <a:pt x="85" y="56"/>
                    </a:lnTo>
                    <a:lnTo>
                      <a:pt x="127" y="56"/>
                    </a:lnTo>
                    <a:lnTo>
                      <a:pt x="127" y="4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31"/>
              <p:cNvSpPr>
                <a:spLocks/>
              </p:cNvSpPr>
              <p:nvPr/>
            </p:nvSpPr>
            <p:spPr bwMode="auto">
              <a:xfrm>
                <a:off x="14808" y="-3557"/>
                <a:ext cx="209" cy="6577"/>
              </a:xfrm>
              <a:custGeom>
                <a:avLst/>
                <a:gdLst>
                  <a:gd name="T0" fmla="*/ 127 w 209"/>
                  <a:gd name="T1" fmla="*/ 56 h 6577"/>
                  <a:gd name="T2" fmla="*/ 124 w 209"/>
                  <a:gd name="T3" fmla="*/ 56 h 6577"/>
                  <a:gd name="T4" fmla="*/ 104 w 209"/>
                  <a:gd name="T5" fmla="*/ 89 h 6577"/>
                  <a:gd name="T6" fmla="*/ 127 w 209"/>
                  <a:gd name="T7" fmla="*/ 127 h 6577"/>
                  <a:gd name="T8" fmla="*/ 127 w 209"/>
                  <a:gd name="T9" fmla="*/ 56 h 6577"/>
                </a:gdLst>
                <a:ahLst/>
                <a:cxnLst>
                  <a:cxn ang="0">
                    <a:pos x="T0" y="T1"/>
                  </a:cxn>
                  <a:cxn ang="0">
                    <a:pos x="T2" y="T3"/>
                  </a:cxn>
                  <a:cxn ang="0">
                    <a:pos x="T4" y="T5"/>
                  </a:cxn>
                  <a:cxn ang="0">
                    <a:pos x="T6" y="T7"/>
                  </a:cxn>
                  <a:cxn ang="0">
                    <a:pos x="T8" y="T9"/>
                  </a:cxn>
                </a:cxnLst>
                <a:rect l="0" t="0" r="r" b="b"/>
                <a:pathLst>
                  <a:path w="209" h="6577">
                    <a:moveTo>
                      <a:pt x="127" y="56"/>
                    </a:moveTo>
                    <a:lnTo>
                      <a:pt x="124" y="56"/>
                    </a:lnTo>
                    <a:lnTo>
                      <a:pt x="104" y="89"/>
                    </a:lnTo>
                    <a:lnTo>
                      <a:pt x="127" y="127"/>
                    </a:lnTo>
                    <a:lnTo>
                      <a:pt x="127" y="56"/>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30"/>
              <p:cNvSpPr>
                <a:spLocks/>
              </p:cNvSpPr>
              <p:nvPr/>
            </p:nvSpPr>
            <p:spPr bwMode="auto">
              <a:xfrm>
                <a:off x="14808" y="-3557"/>
                <a:ext cx="209" cy="6577"/>
              </a:xfrm>
              <a:custGeom>
                <a:avLst/>
                <a:gdLst>
                  <a:gd name="T0" fmla="*/ 124 w 209"/>
                  <a:gd name="T1" fmla="*/ 56 h 6577"/>
                  <a:gd name="T2" fmla="*/ 85 w 209"/>
                  <a:gd name="T3" fmla="*/ 56 h 6577"/>
                  <a:gd name="T4" fmla="*/ 104 w 209"/>
                  <a:gd name="T5" fmla="*/ 89 h 6577"/>
                  <a:gd name="T6" fmla="*/ 124 w 209"/>
                  <a:gd name="T7" fmla="*/ 56 h 6577"/>
                </a:gdLst>
                <a:ahLst/>
                <a:cxnLst>
                  <a:cxn ang="0">
                    <a:pos x="T0" y="T1"/>
                  </a:cxn>
                  <a:cxn ang="0">
                    <a:pos x="T2" y="T3"/>
                  </a:cxn>
                  <a:cxn ang="0">
                    <a:pos x="T4" y="T5"/>
                  </a:cxn>
                  <a:cxn ang="0">
                    <a:pos x="T6" y="T7"/>
                  </a:cxn>
                </a:cxnLst>
                <a:rect l="0" t="0" r="r" b="b"/>
                <a:pathLst>
                  <a:path w="209" h="6577">
                    <a:moveTo>
                      <a:pt x="124" y="56"/>
                    </a:moveTo>
                    <a:lnTo>
                      <a:pt x="85" y="56"/>
                    </a:lnTo>
                    <a:lnTo>
                      <a:pt x="104" y="89"/>
                    </a:lnTo>
                    <a:lnTo>
                      <a:pt x="124" y="56"/>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 name="Group 22"/>
            <p:cNvGrpSpPr>
              <a:grpSpLocks/>
            </p:cNvGrpSpPr>
            <p:nvPr/>
          </p:nvGrpSpPr>
          <p:grpSpPr bwMode="auto">
            <a:xfrm>
              <a:off x="10843" y="-472"/>
              <a:ext cx="209" cy="3492"/>
              <a:chOff x="10843" y="-472"/>
              <a:chExt cx="209" cy="3492"/>
            </a:xfrm>
          </p:grpSpPr>
          <p:sp>
            <p:nvSpPr>
              <p:cNvPr id="33" name="Freeform 27"/>
              <p:cNvSpPr>
                <a:spLocks/>
              </p:cNvSpPr>
              <p:nvPr/>
            </p:nvSpPr>
            <p:spPr bwMode="auto">
              <a:xfrm>
                <a:off x="10843" y="-472"/>
                <a:ext cx="209" cy="3492"/>
              </a:xfrm>
              <a:custGeom>
                <a:avLst/>
                <a:gdLst>
                  <a:gd name="T0" fmla="*/ 82 w 209"/>
                  <a:gd name="T1" fmla="*/ 3364 h 3492"/>
                  <a:gd name="T2" fmla="*/ 82 w 209"/>
                  <a:gd name="T3" fmla="*/ 3448 h 3492"/>
                  <a:gd name="T4" fmla="*/ 127 w 209"/>
                  <a:gd name="T5" fmla="*/ 3448 h 3492"/>
                  <a:gd name="T6" fmla="*/ 127 w 209"/>
                  <a:gd name="T7" fmla="*/ 3436 h 3492"/>
                  <a:gd name="T8" fmla="*/ 85 w 209"/>
                  <a:gd name="T9" fmla="*/ 3436 h 3492"/>
                  <a:gd name="T10" fmla="*/ 104 w 209"/>
                  <a:gd name="T11" fmla="*/ 3403 h 3492"/>
                  <a:gd name="T12" fmla="*/ 82 w 209"/>
                  <a:gd name="T13" fmla="*/ 3364 h 3492"/>
                </a:gdLst>
                <a:ahLst/>
                <a:cxnLst>
                  <a:cxn ang="0">
                    <a:pos x="T0" y="T1"/>
                  </a:cxn>
                  <a:cxn ang="0">
                    <a:pos x="T2" y="T3"/>
                  </a:cxn>
                  <a:cxn ang="0">
                    <a:pos x="T4" y="T5"/>
                  </a:cxn>
                  <a:cxn ang="0">
                    <a:pos x="T6" y="T7"/>
                  </a:cxn>
                  <a:cxn ang="0">
                    <a:pos x="T8" y="T9"/>
                  </a:cxn>
                  <a:cxn ang="0">
                    <a:pos x="T10" y="T11"/>
                  </a:cxn>
                  <a:cxn ang="0">
                    <a:pos x="T12" y="T13"/>
                  </a:cxn>
                </a:cxnLst>
                <a:rect l="0" t="0" r="r" b="b"/>
                <a:pathLst>
                  <a:path w="209" h="3492">
                    <a:moveTo>
                      <a:pt x="82" y="3364"/>
                    </a:moveTo>
                    <a:lnTo>
                      <a:pt x="82" y="3448"/>
                    </a:lnTo>
                    <a:lnTo>
                      <a:pt x="127" y="3448"/>
                    </a:lnTo>
                    <a:lnTo>
                      <a:pt x="127" y="3436"/>
                    </a:lnTo>
                    <a:lnTo>
                      <a:pt x="85" y="3436"/>
                    </a:lnTo>
                    <a:lnTo>
                      <a:pt x="104" y="3403"/>
                    </a:lnTo>
                    <a:lnTo>
                      <a:pt x="82" y="3364"/>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
              <p:cNvSpPr>
                <a:spLocks/>
              </p:cNvSpPr>
              <p:nvPr/>
            </p:nvSpPr>
            <p:spPr bwMode="auto">
              <a:xfrm>
                <a:off x="10843" y="-472"/>
                <a:ext cx="209" cy="3492"/>
              </a:xfrm>
              <a:custGeom>
                <a:avLst/>
                <a:gdLst>
                  <a:gd name="T0" fmla="*/ 104 w 209"/>
                  <a:gd name="T1" fmla="*/ 3403 h 3492"/>
                  <a:gd name="T2" fmla="*/ 85 w 209"/>
                  <a:gd name="T3" fmla="*/ 3436 h 3492"/>
                  <a:gd name="T4" fmla="*/ 124 w 209"/>
                  <a:gd name="T5" fmla="*/ 3436 h 3492"/>
                  <a:gd name="T6" fmla="*/ 104 w 209"/>
                  <a:gd name="T7" fmla="*/ 3403 h 3492"/>
                </a:gdLst>
                <a:ahLst/>
                <a:cxnLst>
                  <a:cxn ang="0">
                    <a:pos x="T0" y="T1"/>
                  </a:cxn>
                  <a:cxn ang="0">
                    <a:pos x="T2" y="T3"/>
                  </a:cxn>
                  <a:cxn ang="0">
                    <a:pos x="T4" y="T5"/>
                  </a:cxn>
                  <a:cxn ang="0">
                    <a:pos x="T6" y="T7"/>
                  </a:cxn>
                </a:cxnLst>
                <a:rect l="0" t="0" r="r" b="b"/>
                <a:pathLst>
                  <a:path w="209" h="3492">
                    <a:moveTo>
                      <a:pt x="104" y="3403"/>
                    </a:moveTo>
                    <a:lnTo>
                      <a:pt x="85" y="3436"/>
                    </a:lnTo>
                    <a:lnTo>
                      <a:pt x="124" y="3436"/>
                    </a:lnTo>
                    <a:lnTo>
                      <a:pt x="104" y="3403"/>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4"/>
              <p:cNvSpPr>
                <a:spLocks/>
              </p:cNvSpPr>
              <p:nvPr/>
            </p:nvSpPr>
            <p:spPr bwMode="auto">
              <a:xfrm>
                <a:off x="10843" y="-472"/>
                <a:ext cx="209" cy="3492"/>
              </a:xfrm>
              <a:custGeom>
                <a:avLst/>
                <a:gdLst>
                  <a:gd name="T0" fmla="*/ 127 w 209"/>
                  <a:gd name="T1" fmla="*/ 3364 h 3492"/>
                  <a:gd name="T2" fmla="*/ 104 w 209"/>
                  <a:gd name="T3" fmla="*/ 3403 h 3492"/>
                  <a:gd name="T4" fmla="*/ 124 w 209"/>
                  <a:gd name="T5" fmla="*/ 3436 h 3492"/>
                  <a:gd name="T6" fmla="*/ 127 w 209"/>
                  <a:gd name="T7" fmla="*/ 3436 h 3492"/>
                  <a:gd name="T8" fmla="*/ 127 w 209"/>
                  <a:gd name="T9" fmla="*/ 3364 h 3492"/>
                </a:gdLst>
                <a:ahLst/>
                <a:cxnLst>
                  <a:cxn ang="0">
                    <a:pos x="T0" y="T1"/>
                  </a:cxn>
                  <a:cxn ang="0">
                    <a:pos x="T2" y="T3"/>
                  </a:cxn>
                  <a:cxn ang="0">
                    <a:pos x="T4" y="T5"/>
                  </a:cxn>
                  <a:cxn ang="0">
                    <a:pos x="T6" y="T7"/>
                  </a:cxn>
                  <a:cxn ang="0">
                    <a:pos x="T8" y="T9"/>
                  </a:cxn>
                </a:cxnLst>
                <a:rect l="0" t="0" r="r" b="b"/>
                <a:pathLst>
                  <a:path w="209" h="3492">
                    <a:moveTo>
                      <a:pt x="127" y="3364"/>
                    </a:moveTo>
                    <a:lnTo>
                      <a:pt x="104" y="3403"/>
                    </a:lnTo>
                    <a:lnTo>
                      <a:pt x="124" y="3436"/>
                    </a:lnTo>
                    <a:lnTo>
                      <a:pt x="127" y="3436"/>
                    </a:lnTo>
                    <a:lnTo>
                      <a:pt x="127" y="3364"/>
                    </a:ln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0" name="Freeform 20"/>
            <p:cNvSpPr>
              <a:spLocks/>
            </p:cNvSpPr>
            <p:nvPr/>
          </p:nvSpPr>
          <p:spPr bwMode="auto">
            <a:xfrm>
              <a:off x="3365" y="-382"/>
              <a:ext cx="20" cy="524"/>
            </a:xfrm>
            <a:custGeom>
              <a:avLst/>
              <a:gdLst>
                <a:gd name="T0" fmla="*/ 0 w 20"/>
                <a:gd name="T1" fmla="*/ 0 h 524"/>
                <a:gd name="T2" fmla="*/ 0 w 20"/>
                <a:gd name="T3" fmla="*/ 525 h 524"/>
              </a:gdLst>
              <a:ahLst/>
              <a:cxnLst>
                <a:cxn ang="0">
                  <a:pos x="T0" y="T1"/>
                </a:cxn>
                <a:cxn ang="0">
                  <a:pos x="T2" y="T3"/>
                </a:cxn>
              </a:cxnLst>
              <a:rect l="0" t="0" r="r" b="b"/>
              <a:pathLst>
                <a:path w="20" h="524">
                  <a:moveTo>
                    <a:pt x="0" y="0"/>
                  </a:moveTo>
                  <a:lnTo>
                    <a:pt x="0" y="525"/>
                  </a:lnTo>
                </a:path>
              </a:pathLst>
            </a:custGeom>
            <a:noFill/>
            <a:ln w="1047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9"/>
            <p:cNvSpPr>
              <a:spLocks/>
            </p:cNvSpPr>
            <p:nvPr/>
          </p:nvSpPr>
          <p:spPr bwMode="auto">
            <a:xfrm>
              <a:off x="3514" y="-382"/>
              <a:ext cx="20" cy="524"/>
            </a:xfrm>
            <a:custGeom>
              <a:avLst/>
              <a:gdLst>
                <a:gd name="T0" fmla="*/ 0 w 20"/>
                <a:gd name="T1" fmla="*/ 0 h 524"/>
                <a:gd name="T2" fmla="*/ 7 w 20"/>
                <a:gd name="T3" fmla="*/ 525 h 524"/>
              </a:gdLst>
              <a:ahLst/>
              <a:cxnLst>
                <a:cxn ang="0">
                  <a:pos x="T0" y="T1"/>
                </a:cxn>
                <a:cxn ang="0">
                  <a:pos x="T2" y="T3"/>
                </a:cxn>
              </a:cxnLst>
              <a:rect l="0" t="0" r="r" b="b"/>
              <a:pathLst>
                <a:path w="20" h="524">
                  <a:moveTo>
                    <a:pt x="0" y="0"/>
                  </a:moveTo>
                  <a:lnTo>
                    <a:pt x="7" y="525"/>
                  </a:lnTo>
                </a:path>
              </a:pathLst>
            </a:custGeom>
            <a:noFill/>
            <a:ln w="28574">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8"/>
            <p:cNvSpPr>
              <a:spLocks/>
            </p:cNvSpPr>
            <p:nvPr/>
          </p:nvSpPr>
          <p:spPr bwMode="auto">
            <a:xfrm>
              <a:off x="3673" y="-374"/>
              <a:ext cx="20" cy="516"/>
            </a:xfrm>
            <a:custGeom>
              <a:avLst/>
              <a:gdLst>
                <a:gd name="T0" fmla="*/ 0 w 20"/>
                <a:gd name="T1" fmla="*/ 0 h 516"/>
                <a:gd name="T2" fmla="*/ 0 w 20"/>
                <a:gd name="T3" fmla="*/ 517 h 516"/>
              </a:gdLst>
              <a:ahLst/>
              <a:cxnLst>
                <a:cxn ang="0">
                  <a:pos x="T0" y="T1"/>
                </a:cxn>
                <a:cxn ang="0">
                  <a:pos x="T2" y="T3"/>
                </a:cxn>
              </a:cxnLst>
              <a:rect l="0" t="0" r="r" b="b"/>
              <a:pathLst>
                <a:path w="20" h="516">
                  <a:moveTo>
                    <a:pt x="0" y="0"/>
                  </a:moveTo>
                  <a:lnTo>
                    <a:pt x="0" y="517"/>
                  </a:lnTo>
                </a:path>
              </a:pathLst>
            </a:custGeom>
            <a:noFill/>
            <a:ln w="10642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7"/>
            <p:cNvSpPr>
              <a:spLocks/>
            </p:cNvSpPr>
            <p:nvPr/>
          </p:nvSpPr>
          <p:spPr bwMode="auto">
            <a:xfrm>
              <a:off x="3110" y="145"/>
              <a:ext cx="806" cy="235"/>
            </a:xfrm>
            <a:custGeom>
              <a:avLst/>
              <a:gdLst>
                <a:gd name="T0" fmla="*/ 54 w 806"/>
                <a:gd name="T1" fmla="*/ 15 h 235"/>
                <a:gd name="T2" fmla="*/ 25 w 806"/>
                <a:gd name="T3" fmla="*/ 41 h 235"/>
                <a:gd name="T4" fmla="*/ 3 w 806"/>
                <a:gd name="T5" fmla="*/ 87 h 235"/>
                <a:gd name="T6" fmla="*/ 1 w 806"/>
                <a:gd name="T7" fmla="*/ 124 h 235"/>
                <a:gd name="T8" fmla="*/ 11 w 806"/>
                <a:gd name="T9" fmla="*/ 160 h 235"/>
                <a:gd name="T10" fmla="*/ 34 w 806"/>
                <a:gd name="T11" fmla="*/ 190 h 235"/>
                <a:gd name="T12" fmla="*/ 68 w 806"/>
                <a:gd name="T13" fmla="*/ 207 h 235"/>
                <a:gd name="T14" fmla="*/ 111 w 806"/>
                <a:gd name="T15" fmla="*/ 215 h 235"/>
                <a:gd name="T16" fmla="*/ 151 w 806"/>
                <a:gd name="T17" fmla="*/ 216 h 235"/>
                <a:gd name="T18" fmla="*/ 187 w 806"/>
                <a:gd name="T19" fmla="*/ 206 h 235"/>
                <a:gd name="T20" fmla="*/ 217 w 806"/>
                <a:gd name="T21" fmla="*/ 191 h 235"/>
                <a:gd name="T22" fmla="*/ 257 w 806"/>
                <a:gd name="T23" fmla="*/ 162 h 235"/>
                <a:gd name="T24" fmla="*/ 285 w 806"/>
                <a:gd name="T25" fmla="*/ 182 h 235"/>
                <a:gd name="T26" fmla="*/ 303 w 806"/>
                <a:gd name="T27" fmla="*/ 200 h 235"/>
                <a:gd name="T28" fmla="*/ 322 w 806"/>
                <a:gd name="T29" fmla="*/ 216 h 235"/>
                <a:gd name="T30" fmla="*/ 352 w 806"/>
                <a:gd name="T31" fmla="*/ 230 h 235"/>
                <a:gd name="T32" fmla="*/ 413 w 806"/>
                <a:gd name="T33" fmla="*/ 234 h 235"/>
                <a:gd name="T34" fmla="*/ 477 w 806"/>
                <a:gd name="T35" fmla="*/ 223 h 235"/>
                <a:gd name="T36" fmla="*/ 522 w 806"/>
                <a:gd name="T37" fmla="*/ 207 h 235"/>
                <a:gd name="T38" fmla="*/ 551 w 806"/>
                <a:gd name="T39" fmla="*/ 188 h 235"/>
                <a:gd name="T40" fmla="*/ 566 w 806"/>
                <a:gd name="T41" fmla="*/ 174 h 235"/>
                <a:gd name="T42" fmla="*/ 569 w 806"/>
                <a:gd name="T43" fmla="*/ 170 h 235"/>
                <a:gd name="T44" fmla="*/ 591 w 806"/>
                <a:gd name="T45" fmla="*/ 171 h 235"/>
                <a:gd name="T46" fmla="*/ 603 w 806"/>
                <a:gd name="T47" fmla="*/ 188 h 235"/>
                <a:gd name="T48" fmla="*/ 616 w 806"/>
                <a:gd name="T49" fmla="*/ 207 h 235"/>
                <a:gd name="T50" fmla="*/ 643 w 806"/>
                <a:gd name="T51" fmla="*/ 217 h 235"/>
                <a:gd name="T52" fmla="*/ 718 w 806"/>
                <a:gd name="T53" fmla="*/ 210 h 235"/>
                <a:gd name="T54" fmla="*/ 758 w 806"/>
                <a:gd name="T55" fmla="*/ 198 h 235"/>
                <a:gd name="T56" fmla="*/ 779 w 806"/>
                <a:gd name="T57" fmla="*/ 181 h 235"/>
                <a:gd name="T58" fmla="*/ 794 w 806"/>
                <a:gd name="T59" fmla="*/ 162 h 235"/>
                <a:gd name="T60" fmla="*/ 806 w 806"/>
                <a:gd name="T61" fmla="*/ 128 h 235"/>
                <a:gd name="T62" fmla="*/ 801 w 806"/>
                <a:gd name="T63" fmla="*/ 88 h 235"/>
                <a:gd name="T64" fmla="*/ 788 w 806"/>
                <a:gd name="T65" fmla="*/ 47 h 235"/>
                <a:gd name="T66" fmla="*/ 765 w 806"/>
                <a:gd name="T67" fmla="*/ 13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06" h="235">
                  <a:moveTo>
                    <a:pt x="62" y="2"/>
                  </a:moveTo>
                  <a:lnTo>
                    <a:pt x="54" y="15"/>
                  </a:lnTo>
                  <a:lnTo>
                    <a:pt x="40" y="27"/>
                  </a:lnTo>
                  <a:lnTo>
                    <a:pt x="25" y="41"/>
                  </a:lnTo>
                  <a:lnTo>
                    <a:pt x="12" y="60"/>
                  </a:lnTo>
                  <a:lnTo>
                    <a:pt x="3" y="87"/>
                  </a:lnTo>
                  <a:lnTo>
                    <a:pt x="0" y="108"/>
                  </a:lnTo>
                  <a:lnTo>
                    <a:pt x="1" y="124"/>
                  </a:lnTo>
                  <a:lnTo>
                    <a:pt x="4" y="138"/>
                  </a:lnTo>
                  <a:lnTo>
                    <a:pt x="11" y="160"/>
                  </a:lnTo>
                  <a:lnTo>
                    <a:pt x="19" y="177"/>
                  </a:lnTo>
                  <a:lnTo>
                    <a:pt x="34" y="190"/>
                  </a:lnTo>
                  <a:lnTo>
                    <a:pt x="49" y="200"/>
                  </a:lnTo>
                  <a:lnTo>
                    <a:pt x="68" y="207"/>
                  </a:lnTo>
                  <a:lnTo>
                    <a:pt x="89" y="212"/>
                  </a:lnTo>
                  <a:lnTo>
                    <a:pt x="111" y="215"/>
                  </a:lnTo>
                  <a:lnTo>
                    <a:pt x="132" y="216"/>
                  </a:lnTo>
                  <a:lnTo>
                    <a:pt x="151" y="216"/>
                  </a:lnTo>
                  <a:lnTo>
                    <a:pt x="170" y="211"/>
                  </a:lnTo>
                  <a:lnTo>
                    <a:pt x="187" y="206"/>
                  </a:lnTo>
                  <a:lnTo>
                    <a:pt x="202" y="200"/>
                  </a:lnTo>
                  <a:lnTo>
                    <a:pt x="217" y="191"/>
                  </a:lnTo>
                  <a:lnTo>
                    <a:pt x="235" y="179"/>
                  </a:lnTo>
                  <a:lnTo>
                    <a:pt x="257" y="162"/>
                  </a:lnTo>
                  <a:lnTo>
                    <a:pt x="272" y="172"/>
                  </a:lnTo>
                  <a:lnTo>
                    <a:pt x="285" y="182"/>
                  </a:lnTo>
                  <a:lnTo>
                    <a:pt x="294" y="192"/>
                  </a:lnTo>
                  <a:lnTo>
                    <a:pt x="303" y="200"/>
                  </a:lnTo>
                  <a:lnTo>
                    <a:pt x="312" y="209"/>
                  </a:lnTo>
                  <a:lnTo>
                    <a:pt x="322" y="216"/>
                  </a:lnTo>
                  <a:lnTo>
                    <a:pt x="335" y="223"/>
                  </a:lnTo>
                  <a:lnTo>
                    <a:pt x="352" y="230"/>
                  </a:lnTo>
                  <a:lnTo>
                    <a:pt x="374" y="235"/>
                  </a:lnTo>
                  <a:lnTo>
                    <a:pt x="413" y="234"/>
                  </a:lnTo>
                  <a:lnTo>
                    <a:pt x="447" y="230"/>
                  </a:lnTo>
                  <a:lnTo>
                    <a:pt x="477" y="223"/>
                  </a:lnTo>
                  <a:lnTo>
                    <a:pt x="502" y="215"/>
                  </a:lnTo>
                  <a:lnTo>
                    <a:pt x="522" y="207"/>
                  </a:lnTo>
                  <a:lnTo>
                    <a:pt x="539" y="197"/>
                  </a:lnTo>
                  <a:lnTo>
                    <a:pt x="551" y="188"/>
                  </a:lnTo>
                  <a:lnTo>
                    <a:pt x="560" y="181"/>
                  </a:lnTo>
                  <a:lnTo>
                    <a:pt x="566" y="174"/>
                  </a:lnTo>
                  <a:lnTo>
                    <a:pt x="569" y="171"/>
                  </a:lnTo>
                  <a:lnTo>
                    <a:pt x="569" y="170"/>
                  </a:lnTo>
                  <a:lnTo>
                    <a:pt x="582" y="168"/>
                  </a:lnTo>
                  <a:lnTo>
                    <a:pt x="591" y="171"/>
                  </a:lnTo>
                  <a:lnTo>
                    <a:pt x="598" y="178"/>
                  </a:lnTo>
                  <a:lnTo>
                    <a:pt x="603" y="188"/>
                  </a:lnTo>
                  <a:lnTo>
                    <a:pt x="609" y="198"/>
                  </a:lnTo>
                  <a:lnTo>
                    <a:pt x="616" y="207"/>
                  </a:lnTo>
                  <a:lnTo>
                    <a:pt x="627" y="214"/>
                  </a:lnTo>
                  <a:lnTo>
                    <a:pt x="643" y="217"/>
                  </a:lnTo>
                  <a:lnTo>
                    <a:pt x="686" y="214"/>
                  </a:lnTo>
                  <a:lnTo>
                    <a:pt x="718" y="210"/>
                  </a:lnTo>
                  <a:lnTo>
                    <a:pt x="741" y="204"/>
                  </a:lnTo>
                  <a:lnTo>
                    <a:pt x="758" y="198"/>
                  </a:lnTo>
                  <a:lnTo>
                    <a:pt x="770" y="190"/>
                  </a:lnTo>
                  <a:lnTo>
                    <a:pt x="779" y="181"/>
                  </a:lnTo>
                  <a:lnTo>
                    <a:pt x="786" y="172"/>
                  </a:lnTo>
                  <a:lnTo>
                    <a:pt x="794" y="162"/>
                  </a:lnTo>
                  <a:lnTo>
                    <a:pt x="803" y="146"/>
                  </a:lnTo>
                  <a:lnTo>
                    <a:pt x="806" y="128"/>
                  </a:lnTo>
                  <a:lnTo>
                    <a:pt x="804" y="108"/>
                  </a:lnTo>
                  <a:lnTo>
                    <a:pt x="801" y="88"/>
                  </a:lnTo>
                  <a:lnTo>
                    <a:pt x="796" y="70"/>
                  </a:lnTo>
                  <a:lnTo>
                    <a:pt x="788" y="47"/>
                  </a:lnTo>
                  <a:lnTo>
                    <a:pt x="777" y="28"/>
                  </a:lnTo>
                  <a:lnTo>
                    <a:pt x="765" y="13"/>
                  </a:lnTo>
                  <a:lnTo>
                    <a:pt x="756" y="0"/>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p:cNvSpPr>
              <a:spLocks/>
            </p:cNvSpPr>
            <p:nvPr/>
          </p:nvSpPr>
          <p:spPr bwMode="auto">
            <a:xfrm>
              <a:off x="3008" y="332"/>
              <a:ext cx="1008" cy="237"/>
            </a:xfrm>
            <a:custGeom>
              <a:avLst/>
              <a:gdLst>
                <a:gd name="T0" fmla="*/ 2 w 1008"/>
                <a:gd name="T1" fmla="*/ 31 h 237"/>
                <a:gd name="T2" fmla="*/ 0 w 1008"/>
                <a:gd name="T3" fmla="*/ 14 h 237"/>
                <a:gd name="T4" fmla="*/ 0 w 1008"/>
                <a:gd name="T5" fmla="*/ 19 h 237"/>
                <a:gd name="T6" fmla="*/ 3 w 1008"/>
                <a:gd name="T7" fmla="*/ 60 h 237"/>
                <a:gd name="T8" fmla="*/ 12 w 1008"/>
                <a:gd name="T9" fmla="*/ 102 h 237"/>
                <a:gd name="T10" fmla="*/ 27 w 1008"/>
                <a:gd name="T11" fmla="*/ 140 h 237"/>
                <a:gd name="T12" fmla="*/ 51 w 1008"/>
                <a:gd name="T13" fmla="*/ 171 h 237"/>
                <a:gd name="T14" fmla="*/ 87 w 1008"/>
                <a:gd name="T15" fmla="*/ 195 h 237"/>
                <a:gd name="T16" fmla="*/ 126 w 1008"/>
                <a:gd name="T17" fmla="*/ 212 h 237"/>
                <a:gd name="T18" fmla="*/ 165 w 1008"/>
                <a:gd name="T19" fmla="*/ 221 h 237"/>
                <a:gd name="T20" fmla="*/ 199 w 1008"/>
                <a:gd name="T21" fmla="*/ 217 h 237"/>
                <a:gd name="T22" fmla="*/ 233 w 1008"/>
                <a:gd name="T23" fmla="*/ 207 h 237"/>
                <a:gd name="T24" fmla="*/ 267 w 1008"/>
                <a:gd name="T25" fmla="*/ 194 h 237"/>
                <a:gd name="T26" fmla="*/ 302 w 1008"/>
                <a:gd name="T27" fmla="*/ 174 h 237"/>
                <a:gd name="T28" fmla="*/ 341 w 1008"/>
                <a:gd name="T29" fmla="*/ 142 h 237"/>
                <a:gd name="T30" fmla="*/ 360 w 1008"/>
                <a:gd name="T31" fmla="*/ 145 h 237"/>
                <a:gd name="T32" fmla="*/ 375 w 1008"/>
                <a:gd name="T33" fmla="*/ 161 h 237"/>
                <a:gd name="T34" fmla="*/ 393 w 1008"/>
                <a:gd name="T35" fmla="*/ 184 h 237"/>
                <a:gd name="T36" fmla="*/ 420 w 1008"/>
                <a:gd name="T37" fmla="*/ 208 h 237"/>
                <a:gd name="T38" fmla="*/ 465 w 1008"/>
                <a:gd name="T39" fmla="*/ 229 h 237"/>
                <a:gd name="T40" fmla="*/ 535 w 1008"/>
                <a:gd name="T41" fmla="*/ 234 h 237"/>
                <a:gd name="T42" fmla="*/ 597 w 1008"/>
                <a:gd name="T43" fmla="*/ 218 h 237"/>
                <a:gd name="T44" fmla="*/ 640 w 1008"/>
                <a:gd name="T45" fmla="*/ 193 h 237"/>
                <a:gd name="T46" fmla="*/ 669 w 1008"/>
                <a:gd name="T47" fmla="*/ 166 h 237"/>
                <a:gd name="T48" fmla="*/ 683 w 1008"/>
                <a:gd name="T49" fmla="*/ 142 h 237"/>
                <a:gd name="T50" fmla="*/ 688 w 1008"/>
                <a:gd name="T51" fmla="*/ 128 h 237"/>
                <a:gd name="T52" fmla="*/ 708 w 1008"/>
                <a:gd name="T53" fmla="*/ 155 h 237"/>
                <a:gd name="T54" fmla="*/ 745 w 1008"/>
                <a:gd name="T55" fmla="*/ 194 h 237"/>
                <a:gd name="T56" fmla="*/ 778 w 1008"/>
                <a:gd name="T57" fmla="*/ 215 h 237"/>
                <a:gd name="T58" fmla="*/ 807 w 1008"/>
                <a:gd name="T59" fmla="*/ 223 h 237"/>
                <a:gd name="T60" fmla="*/ 836 w 1008"/>
                <a:gd name="T61" fmla="*/ 224 h 237"/>
                <a:gd name="T62" fmla="*/ 870 w 1008"/>
                <a:gd name="T63" fmla="*/ 221 h 237"/>
                <a:gd name="T64" fmla="*/ 910 w 1008"/>
                <a:gd name="T65" fmla="*/ 204 h 237"/>
                <a:gd name="T66" fmla="*/ 946 w 1008"/>
                <a:gd name="T67" fmla="*/ 178 h 237"/>
                <a:gd name="T68" fmla="*/ 976 w 1008"/>
                <a:gd name="T69" fmla="*/ 148 h 237"/>
                <a:gd name="T70" fmla="*/ 999 w 1008"/>
                <a:gd name="T71" fmla="*/ 112 h 237"/>
                <a:gd name="T72" fmla="*/ 1007 w 1008"/>
                <a:gd name="T73" fmla="*/ 69 h 237"/>
                <a:gd name="T74" fmla="*/ 1005 w 1008"/>
                <a:gd name="T75" fmla="*/ 3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08" h="237">
                  <a:moveTo>
                    <a:pt x="6" y="21"/>
                  </a:moveTo>
                  <a:lnTo>
                    <a:pt x="2" y="31"/>
                  </a:lnTo>
                  <a:lnTo>
                    <a:pt x="0" y="27"/>
                  </a:lnTo>
                  <a:lnTo>
                    <a:pt x="0" y="14"/>
                  </a:lnTo>
                  <a:lnTo>
                    <a:pt x="2" y="0"/>
                  </a:lnTo>
                  <a:lnTo>
                    <a:pt x="0" y="19"/>
                  </a:lnTo>
                  <a:lnTo>
                    <a:pt x="1" y="39"/>
                  </a:lnTo>
                  <a:lnTo>
                    <a:pt x="3" y="60"/>
                  </a:lnTo>
                  <a:lnTo>
                    <a:pt x="7" y="81"/>
                  </a:lnTo>
                  <a:lnTo>
                    <a:pt x="12" y="102"/>
                  </a:lnTo>
                  <a:lnTo>
                    <a:pt x="19" y="121"/>
                  </a:lnTo>
                  <a:lnTo>
                    <a:pt x="27" y="140"/>
                  </a:lnTo>
                  <a:lnTo>
                    <a:pt x="36" y="156"/>
                  </a:lnTo>
                  <a:lnTo>
                    <a:pt x="51" y="171"/>
                  </a:lnTo>
                  <a:lnTo>
                    <a:pt x="68" y="184"/>
                  </a:lnTo>
                  <a:lnTo>
                    <a:pt x="87" y="195"/>
                  </a:lnTo>
                  <a:lnTo>
                    <a:pt x="106" y="205"/>
                  </a:lnTo>
                  <a:lnTo>
                    <a:pt x="126" y="212"/>
                  </a:lnTo>
                  <a:lnTo>
                    <a:pt x="146" y="217"/>
                  </a:lnTo>
                  <a:lnTo>
                    <a:pt x="165" y="221"/>
                  </a:lnTo>
                  <a:lnTo>
                    <a:pt x="182" y="221"/>
                  </a:lnTo>
                  <a:lnTo>
                    <a:pt x="199" y="217"/>
                  </a:lnTo>
                  <a:lnTo>
                    <a:pt x="216" y="212"/>
                  </a:lnTo>
                  <a:lnTo>
                    <a:pt x="233" y="207"/>
                  </a:lnTo>
                  <a:lnTo>
                    <a:pt x="250" y="201"/>
                  </a:lnTo>
                  <a:lnTo>
                    <a:pt x="267" y="194"/>
                  </a:lnTo>
                  <a:lnTo>
                    <a:pt x="284" y="185"/>
                  </a:lnTo>
                  <a:lnTo>
                    <a:pt x="302" y="174"/>
                  </a:lnTo>
                  <a:lnTo>
                    <a:pt x="321" y="159"/>
                  </a:lnTo>
                  <a:lnTo>
                    <a:pt x="341" y="142"/>
                  </a:lnTo>
                  <a:lnTo>
                    <a:pt x="352" y="142"/>
                  </a:lnTo>
                  <a:lnTo>
                    <a:pt x="360" y="145"/>
                  </a:lnTo>
                  <a:lnTo>
                    <a:pt x="368" y="152"/>
                  </a:lnTo>
                  <a:lnTo>
                    <a:pt x="375" y="161"/>
                  </a:lnTo>
                  <a:lnTo>
                    <a:pt x="383" y="172"/>
                  </a:lnTo>
                  <a:lnTo>
                    <a:pt x="393" y="184"/>
                  </a:lnTo>
                  <a:lnTo>
                    <a:pt x="405" y="196"/>
                  </a:lnTo>
                  <a:lnTo>
                    <a:pt x="420" y="208"/>
                  </a:lnTo>
                  <a:lnTo>
                    <a:pt x="440" y="220"/>
                  </a:lnTo>
                  <a:lnTo>
                    <a:pt x="465" y="229"/>
                  </a:lnTo>
                  <a:lnTo>
                    <a:pt x="496" y="237"/>
                  </a:lnTo>
                  <a:lnTo>
                    <a:pt x="535" y="234"/>
                  </a:lnTo>
                  <a:lnTo>
                    <a:pt x="568" y="227"/>
                  </a:lnTo>
                  <a:lnTo>
                    <a:pt x="597" y="218"/>
                  </a:lnTo>
                  <a:lnTo>
                    <a:pt x="621" y="206"/>
                  </a:lnTo>
                  <a:lnTo>
                    <a:pt x="640" y="193"/>
                  </a:lnTo>
                  <a:lnTo>
                    <a:pt x="656" y="179"/>
                  </a:lnTo>
                  <a:lnTo>
                    <a:pt x="669" y="166"/>
                  </a:lnTo>
                  <a:lnTo>
                    <a:pt x="677" y="153"/>
                  </a:lnTo>
                  <a:lnTo>
                    <a:pt x="683" y="142"/>
                  </a:lnTo>
                  <a:lnTo>
                    <a:pt x="687" y="134"/>
                  </a:lnTo>
                  <a:lnTo>
                    <a:pt x="688" y="128"/>
                  </a:lnTo>
                  <a:lnTo>
                    <a:pt x="687" y="127"/>
                  </a:lnTo>
                  <a:lnTo>
                    <a:pt x="708" y="155"/>
                  </a:lnTo>
                  <a:lnTo>
                    <a:pt x="727" y="177"/>
                  </a:lnTo>
                  <a:lnTo>
                    <a:pt x="745" y="194"/>
                  </a:lnTo>
                  <a:lnTo>
                    <a:pt x="762" y="206"/>
                  </a:lnTo>
                  <a:lnTo>
                    <a:pt x="778" y="215"/>
                  </a:lnTo>
                  <a:lnTo>
                    <a:pt x="793" y="220"/>
                  </a:lnTo>
                  <a:lnTo>
                    <a:pt x="807" y="223"/>
                  </a:lnTo>
                  <a:lnTo>
                    <a:pt x="822" y="224"/>
                  </a:lnTo>
                  <a:lnTo>
                    <a:pt x="836" y="224"/>
                  </a:lnTo>
                  <a:lnTo>
                    <a:pt x="850" y="223"/>
                  </a:lnTo>
                  <a:lnTo>
                    <a:pt x="870" y="221"/>
                  </a:lnTo>
                  <a:lnTo>
                    <a:pt x="890" y="214"/>
                  </a:lnTo>
                  <a:lnTo>
                    <a:pt x="910" y="204"/>
                  </a:lnTo>
                  <a:lnTo>
                    <a:pt x="929" y="192"/>
                  </a:lnTo>
                  <a:lnTo>
                    <a:pt x="946" y="178"/>
                  </a:lnTo>
                  <a:lnTo>
                    <a:pt x="962" y="163"/>
                  </a:lnTo>
                  <a:lnTo>
                    <a:pt x="976" y="148"/>
                  </a:lnTo>
                  <a:lnTo>
                    <a:pt x="988" y="134"/>
                  </a:lnTo>
                  <a:lnTo>
                    <a:pt x="999" y="112"/>
                  </a:lnTo>
                  <a:lnTo>
                    <a:pt x="1005" y="90"/>
                  </a:lnTo>
                  <a:lnTo>
                    <a:pt x="1007" y="69"/>
                  </a:lnTo>
                  <a:lnTo>
                    <a:pt x="1007" y="48"/>
                  </a:lnTo>
                  <a:lnTo>
                    <a:pt x="1005" y="30"/>
                  </a:lnTo>
                  <a:lnTo>
                    <a:pt x="1004" y="16"/>
                  </a:lnTo>
                </a:path>
              </a:pathLst>
            </a:custGeom>
            <a:noFill/>
            <a:ln w="28574">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5"/>
            <p:cNvSpPr>
              <a:spLocks/>
            </p:cNvSpPr>
            <p:nvPr/>
          </p:nvSpPr>
          <p:spPr bwMode="auto">
            <a:xfrm>
              <a:off x="2107" y="627"/>
              <a:ext cx="907" cy="183"/>
            </a:xfrm>
            <a:custGeom>
              <a:avLst/>
              <a:gdLst>
                <a:gd name="T0" fmla="*/ 10 w 907"/>
                <a:gd name="T1" fmla="*/ 158 h 183"/>
                <a:gd name="T2" fmla="*/ 32 w 907"/>
                <a:gd name="T3" fmla="*/ 111 h 183"/>
                <a:gd name="T4" fmla="*/ 54 w 907"/>
                <a:gd name="T5" fmla="*/ 69 h 183"/>
                <a:gd name="T6" fmla="*/ 76 w 907"/>
                <a:gd name="T7" fmla="*/ 34 h 183"/>
                <a:gd name="T8" fmla="*/ 100 w 907"/>
                <a:gd name="T9" fmla="*/ 10 h 183"/>
                <a:gd name="T10" fmla="*/ 126 w 907"/>
                <a:gd name="T11" fmla="*/ 0 h 183"/>
                <a:gd name="T12" fmla="*/ 153 w 907"/>
                <a:gd name="T13" fmla="*/ 11 h 183"/>
                <a:gd name="T14" fmla="*/ 181 w 907"/>
                <a:gd name="T15" fmla="*/ 40 h 183"/>
                <a:gd name="T16" fmla="*/ 210 w 907"/>
                <a:gd name="T17" fmla="*/ 80 h 183"/>
                <a:gd name="T18" fmla="*/ 239 w 907"/>
                <a:gd name="T19" fmla="*/ 121 h 183"/>
                <a:gd name="T20" fmla="*/ 268 w 907"/>
                <a:gd name="T21" fmla="*/ 153 h 183"/>
                <a:gd name="T22" fmla="*/ 295 w 907"/>
                <a:gd name="T23" fmla="*/ 169 h 183"/>
                <a:gd name="T24" fmla="*/ 324 w 907"/>
                <a:gd name="T25" fmla="*/ 157 h 183"/>
                <a:gd name="T26" fmla="*/ 353 w 907"/>
                <a:gd name="T27" fmla="*/ 125 h 183"/>
                <a:gd name="T28" fmla="*/ 380 w 907"/>
                <a:gd name="T29" fmla="*/ 83 h 183"/>
                <a:gd name="T30" fmla="*/ 406 w 907"/>
                <a:gd name="T31" fmla="*/ 44 h 183"/>
                <a:gd name="T32" fmla="*/ 433 w 907"/>
                <a:gd name="T33" fmla="*/ 17 h 183"/>
                <a:gd name="T34" fmla="*/ 461 w 907"/>
                <a:gd name="T35" fmla="*/ 15 h 183"/>
                <a:gd name="T36" fmla="*/ 490 w 907"/>
                <a:gd name="T37" fmla="*/ 38 h 183"/>
                <a:gd name="T38" fmla="*/ 519 w 907"/>
                <a:gd name="T39" fmla="*/ 75 h 183"/>
                <a:gd name="T40" fmla="*/ 547 w 907"/>
                <a:gd name="T41" fmla="*/ 114 h 183"/>
                <a:gd name="T42" fmla="*/ 576 w 907"/>
                <a:gd name="T43" fmla="*/ 143 h 183"/>
                <a:gd name="T44" fmla="*/ 606 w 907"/>
                <a:gd name="T45" fmla="*/ 146 h 183"/>
                <a:gd name="T46" fmla="*/ 637 w 907"/>
                <a:gd name="T47" fmla="*/ 123 h 183"/>
                <a:gd name="T48" fmla="*/ 666 w 907"/>
                <a:gd name="T49" fmla="*/ 86 h 183"/>
                <a:gd name="T50" fmla="*/ 695 w 907"/>
                <a:gd name="T51" fmla="*/ 48 h 183"/>
                <a:gd name="T52" fmla="*/ 724 w 907"/>
                <a:gd name="T53" fmla="*/ 20 h 183"/>
                <a:gd name="T54" fmla="*/ 754 w 907"/>
                <a:gd name="T55" fmla="*/ 15 h 183"/>
                <a:gd name="T56" fmla="*/ 786 w 907"/>
                <a:gd name="T57" fmla="*/ 27 h 183"/>
                <a:gd name="T58" fmla="*/ 817 w 907"/>
                <a:gd name="T59" fmla="*/ 50 h 183"/>
                <a:gd name="T60" fmla="*/ 847 w 907"/>
                <a:gd name="T61" fmla="*/ 80 h 183"/>
                <a:gd name="T62" fmla="*/ 877 w 907"/>
                <a:gd name="T63" fmla="*/ 115 h 183"/>
                <a:gd name="T64" fmla="*/ 907 w 907"/>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7"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0"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4"/>
            <p:cNvSpPr>
              <a:spLocks/>
            </p:cNvSpPr>
            <p:nvPr/>
          </p:nvSpPr>
          <p:spPr bwMode="auto">
            <a:xfrm>
              <a:off x="2099" y="822"/>
              <a:ext cx="908" cy="183"/>
            </a:xfrm>
            <a:custGeom>
              <a:avLst/>
              <a:gdLst>
                <a:gd name="T0" fmla="*/ 10 w 908"/>
                <a:gd name="T1" fmla="*/ 158 h 183"/>
                <a:gd name="T2" fmla="*/ 32 w 908"/>
                <a:gd name="T3" fmla="*/ 111 h 183"/>
                <a:gd name="T4" fmla="*/ 54 w 908"/>
                <a:gd name="T5" fmla="*/ 69 h 183"/>
                <a:gd name="T6" fmla="*/ 76 w 908"/>
                <a:gd name="T7" fmla="*/ 34 h 183"/>
                <a:gd name="T8" fmla="*/ 100 w 908"/>
                <a:gd name="T9" fmla="*/ 10 h 183"/>
                <a:gd name="T10" fmla="*/ 126 w 908"/>
                <a:gd name="T11" fmla="*/ 0 h 183"/>
                <a:gd name="T12" fmla="*/ 153 w 908"/>
                <a:gd name="T13" fmla="*/ 11 h 183"/>
                <a:gd name="T14" fmla="*/ 181 w 908"/>
                <a:gd name="T15" fmla="*/ 40 h 183"/>
                <a:gd name="T16" fmla="*/ 210 w 908"/>
                <a:gd name="T17" fmla="*/ 80 h 183"/>
                <a:gd name="T18" fmla="*/ 239 w 908"/>
                <a:gd name="T19" fmla="*/ 121 h 183"/>
                <a:gd name="T20" fmla="*/ 268 w 908"/>
                <a:gd name="T21" fmla="*/ 153 h 183"/>
                <a:gd name="T22" fmla="*/ 295 w 908"/>
                <a:gd name="T23" fmla="*/ 169 h 183"/>
                <a:gd name="T24" fmla="*/ 324 w 908"/>
                <a:gd name="T25" fmla="*/ 157 h 183"/>
                <a:gd name="T26" fmla="*/ 353 w 908"/>
                <a:gd name="T27" fmla="*/ 125 h 183"/>
                <a:gd name="T28" fmla="*/ 380 w 908"/>
                <a:gd name="T29" fmla="*/ 83 h 183"/>
                <a:gd name="T30" fmla="*/ 406 w 908"/>
                <a:gd name="T31" fmla="*/ 44 h 183"/>
                <a:gd name="T32" fmla="*/ 433 w 908"/>
                <a:gd name="T33" fmla="*/ 17 h 183"/>
                <a:gd name="T34" fmla="*/ 461 w 908"/>
                <a:gd name="T35" fmla="*/ 15 h 183"/>
                <a:gd name="T36" fmla="*/ 490 w 908"/>
                <a:gd name="T37" fmla="*/ 38 h 183"/>
                <a:gd name="T38" fmla="*/ 519 w 908"/>
                <a:gd name="T39" fmla="*/ 75 h 183"/>
                <a:gd name="T40" fmla="*/ 547 w 908"/>
                <a:gd name="T41" fmla="*/ 114 h 183"/>
                <a:gd name="T42" fmla="*/ 576 w 908"/>
                <a:gd name="T43" fmla="*/ 143 h 183"/>
                <a:gd name="T44" fmla="*/ 606 w 908"/>
                <a:gd name="T45" fmla="*/ 146 h 183"/>
                <a:gd name="T46" fmla="*/ 637 w 908"/>
                <a:gd name="T47" fmla="*/ 123 h 183"/>
                <a:gd name="T48" fmla="*/ 666 w 908"/>
                <a:gd name="T49" fmla="*/ 86 h 183"/>
                <a:gd name="T50" fmla="*/ 695 w 908"/>
                <a:gd name="T51" fmla="*/ 48 h 183"/>
                <a:gd name="T52" fmla="*/ 724 w 908"/>
                <a:gd name="T53" fmla="*/ 20 h 183"/>
                <a:gd name="T54" fmla="*/ 754 w 908"/>
                <a:gd name="T55" fmla="*/ 15 h 183"/>
                <a:gd name="T56" fmla="*/ 786 w 908"/>
                <a:gd name="T57" fmla="*/ 27 h 183"/>
                <a:gd name="T58" fmla="*/ 817 w 908"/>
                <a:gd name="T59" fmla="*/ 50 h 183"/>
                <a:gd name="T60" fmla="*/ 847 w 908"/>
                <a:gd name="T61" fmla="*/ 80 h 183"/>
                <a:gd name="T62" fmla="*/ 877 w 908"/>
                <a:gd name="T63" fmla="*/ 115 h 183"/>
                <a:gd name="T64" fmla="*/ 907 w 908"/>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8"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1"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2114" y="1017"/>
              <a:ext cx="908" cy="183"/>
            </a:xfrm>
            <a:custGeom>
              <a:avLst/>
              <a:gdLst>
                <a:gd name="T0" fmla="*/ 10 w 908"/>
                <a:gd name="T1" fmla="*/ 158 h 183"/>
                <a:gd name="T2" fmla="*/ 32 w 908"/>
                <a:gd name="T3" fmla="*/ 111 h 183"/>
                <a:gd name="T4" fmla="*/ 54 w 908"/>
                <a:gd name="T5" fmla="*/ 69 h 183"/>
                <a:gd name="T6" fmla="*/ 76 w 908"/>
                <a:gd name="T7" fmla="*/ 34 h 183"/>
                <a:gd name="T8" fmla="*/ 100 w 908"/>
                <a:gd name="T9" fmla="*/ 10 h 183"/>
                <a:gd name="T10" fmla="*/ 126 w 908"/>
                <a:gd name="T11" fmla="*/ 0 h 183"/>
                <a:gd name="T12" fmla="*/ 153 w 908"/>
                <a:gd name="T13" fmla="*/ 11 h 183"/>
                <a:gd name="T14" fmla="*/ 181 w 908"/>
                <a:gd name="T15" fmla="*/ 40 h 183"/>
                <a:gd name="T16" fmla="*/ 210 w 908"/>
                <a:gd name="T17" fmla="*/ 80 h 183"/>
                <a:gd name="T18" fmla="*/ 239 w 908"/>
                <a:gd name="T19" fmla="*/ 121 h 183"/>
                <a:gd name="T20" fmla="*/ 268 w 908"/>
                <a:gd name="T21" fmla="*/ 153 h 183"/>
                <a:gd name="T22" fmla="*/ 295 w 908"/>
                <a:gd name="T23" fmla="*/ 169 h 183"/>
                <a:gd name="T24" fmla="*/ 324 w 908"/>
                <a:gd name="T25" fmla="*/ 157 h 183"/>
                <a:gd name="T26" fmla="*/ 353 w 908"/>
                <a:gd name="T27" fmla="*/ 125 h 183"/>
                <a:gd name="T28" fmla="*/ 380 w 908"/>
                <a:gd name="T29" fmla="*/ 83 h 183"/>
                <a:gd name="T30" fmla="*/ 406 w 908"/>
                <a:gd name="T31" fmla="*/ 44 h 183"/>
                <a:gd name="T32" fmla="*/ 433 w 908"/>
                <a:gd name="T33" fmla="*/ 17 h 183"/>
                <a:gd name="T34" fmla="*/ 461 w 908"/>
                <a:gd name="T35" fmla="*/ 15 h 183"/>
                <a:gd name="T36" fmla="*/ 490 w 908"/>
                <a:gd name="T37" fmla="*/ 38 h 183"/>
                <a:gd name="T38" fmla="*/ 519 w 908"/>
                <a:gd name="T39" fmla="*/ 75 h 183"/>
                <a:gd name="T40" fmla="*/ 547 w 908"/>
                <a:gd name="T41" fmla="*/ 114 h 183"/>
                <a:gd name="T42" fmla="*/ 576 w 908"/>
                <a:gd name="T43" fmla="*/ 143 h 183"/>
                <a:gd name="T44" fmla="*/ 606 w 908"/>
                <a:gd name="T45" fmla="*/ 146 h 183"/>
                <a:gd name="T46" fmla="*/ 637 w 908"/>
                <a:gd name="T47" fmla="*/ 123 h 183"/>
                <a:gd name="T48" fmla="*/ 666 w 908"/>
                <a:gd name="T49" fmla="*/ 86 h 183"/>
                <a:gd name="T50" fmla="*/ 695 w 908"/>
                <a:gd name="T51" fmla="*/ 48 h 183"/>
                <a:gd name="T52" fmla="*/ 724 w 908"/>
                <a:gd name="T53" fmla="*/ 20 h 183"/>
                <a:gd name="T54" fmla="*/ 754 w 908"/>
                <a:gd name="T55" fmla="*/ 15 h 183"/>
                <a:gd name="T56" fmla="*/ 786 w 908"/>
                <a:gd name="T57" fmla="*/ 27 h 183"/>
                <a:gd name="T58" fmla="*/ 817 w 908"/>
                <a:gd name="T59" fmla="*/ 50 h 183"/>
                <a:gd name="T60" fmla="*/ 847 w 908"/>
                <a:gd name="T61" fmla="*/ 80 h 183"/>
                <a:gd name="T62" fmla="*/ 877 w 908"/>
                <a:gd name="T63" fmla="*/ 115 h 183"/>
                <a:gd name="T64" fmla="*/ 907 w 908"/>
                <a:gd name="T65" fmla="*/ 15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8" h="183">
                  <a:moveTo>
                    <a:pt x="0" y="182"/>
                  </a:moveTo>
                  <a:lnTo>
                    <a:pt x="10" y="158"/>
                  </a:lnTo>
                  <a:lnTo>
                    <a:pt x="21" y="134"/>
                  </a:lnTo>
                  <a:lnTo>
                    <a:pt x="32" y="111"/>
                  </a:lnTo>
                  <a:lnTo>
                    <a:pt x="42" y="89"/>
                  </a:lnTo>
                  <a:lnTo>
                    <a:pt x="54" y="69"/>
                  </a:lnTo>
                  <a:lnTo>
                    <a:pt x="65" y="50"/>
                  </a:lnTo>
                  <a:lnTo>
                    <a:pt x="76" y="34"/>
                  </a:lnTo>
                  <a:lnTo>
                    <a:pt x="88" y="21"/>
                  </a:lnTo>
                  <a:lnTo>
                    <a:pt x="100" y="10"/>
                  </a:lnTo>
                  <a:lnTo>
                    <a:pt x="113" y="3"/>
                  </a:lnTo>
                  <a:lnTo>
                    <a:pt x="126" y="0"/>
                  </a:lnTo>
                  <a:lnTo>
                    <a:pt x="139" y="2"/>
                  </a:lnTo>
                  <a:lnTo>
                    <a:pt x="153" y="11"/>
                  </a:lnTo>
                  <a:lnTo>
                    <a:pt x="167" y="24"/>
                  </a:lnTo>
                  <a:lnTo>
                    <a:pt x="181" y="40"/>
                  </a:lnTo>
                  <a:lnTo>
                    <a:pt x="195" y="60"/>
                  </a:lnTo>
                  <a:lnTo>
                    <a:pt x="210" y="80"/>
                  </a:lnTo>
                  <a:lnTo>
                    <a:pt x="224" y="101"/>
                  </a:lnTo>
                  <a:lnTo>
                    <a:pt x="239" y="121"/>
                  </a:lnTo>
                  <a:lnTo>
                    <a:pt x="253" y="138"/>
                  </a:lnTo>
                  <a:lnTo>
                    <a:pt x="268" y="153"/>
                  </a:lnTo>
                  <a:lnTo>
                    <a:pt x="281" y="164"/>
                  </a:lnTo>
                  <a:lnTo>
                    <a:pt x="295" y="169"/>
                  </a:lnTo>
                  <a:lnTo>
                    <a:pt x="310" y="166"/>
                  </a:lnTo>
                  <a:lnTo>
                    <a:pt x="324" y="157"/>
                  </a:lnTo>
                  <a:lnTo>
                    <a:pt x="339" y="143"/>
                  </a:lnTo>
                  <a:lnTo>
                    <a:pt x="353" y="125"/>
                  </a:lnTo>
                  <a:lnTo>
                    <a:pt x="366" y="105"/>
                  </a:lnTo>
                  <a:lnTo>
                    <a:pt x="380" y="83"/>
                  </a:lnTo>
                  <a:lnTo>
                    <a:pt x="393" y="63"/>
                  </a:lnTo>
                  <a:lnTo>
                    <a:pt x="406" y="44"/>
                  </a:lnTo>
                  <a:lnTo>
                    <a:pt x="419" y="28"/>
                  </a:lnTo>
                  <a:lnTo>
                    <a:pt x="433" y="17"/>
                  </a:lnTo>
                  <a:lnTo>
                    <a:pt x="446" y="12"/>
                  </a:lnTo>
                  <a:lnTo>
                    <a:pt x="461" y="15"/>
                  </a:lnTo>
                  <a:lnTo>
                    <a:pt x="475" y="24"/>
                  </a:lnTo>
                  <a:lnTo>
                    <a:pt x="490" y="38"/>
                  </a:lnTo>
                  <a:lnTo>
                    <a:pt x="504" y="56"/>
                  </a:lnTo>
                  <a:lnTo>
                    <a:pt x="519" y="75"/>
                  </a:lnTo>
                  <a:lnTo>
                    <a:pt x="533" y="95"/>
                  </a:lnTo>
                  <a:lnTo>
                    <a:pt x="547" y="114"/>
                  </a:lnTo>
                  <a:lnTo>
                    <a:pt x="562" y="130"/>
                  </a:lnTo>
                  <a:lnTo>
                    <a:pt x="576" y="143"/>
                  </a:lnTo>
                  <a:lnTo>
                    <a:pt x="590" y="150"/>
                  </a:lnTo>
                  <a:lnTo>
                    <a:pt x="606" y="146"/>
                  </a:lnTo>
                  <a:lnTo>
                    <a:pt x="622" y="137"/>
                  </a:lnTo>
                  <a:lnTo>
                    <a:pt x="637" y="123"/>
                  </a:lnTo>
                  <a:lnTo>
                    <a:pt x="651" y="105"/>
                  </a:lnTo>
                  <a:lnTo>
                    <a:pt x="666" y="86"/>
                  </a:lnTo>
                  <a:lnTo>
                    <a:pt x="681" y="66"/>
                  </a:lnTo>
                  <a:lnTo>
                    <a:pt x="695" y="48"/>
                  </a:lnTo>
                  <a:lnTo>
                    <a:pt x="709" y="32"/>
                  </a:lnTo>
                  <a:lnTo>
                    <a:pt x="724" y="20"/>
                  </a:lnTo>
                  <a:lnTo>
                    <a:pt x="738" y="13"/>
                  </a:lnTo>
                  <a:lnTo>
                    <a:pt x="754" y="15"/>
                  </a:lnTo>
                  <a:lnTo>
                    <a:pt x="770" y="19"/>
                  </a:lnTo>
                  <a:lnTo>
                    <a:pt x="786" y="27"/>
                  </a:lnTo>
                  <a:lnTo>
                    <a:pt x="801" y="37"/>
                  </a:lnTo>
                  <a:lnTo>
                    <a:pt x="817" y="50"/>
                  </a:lnTo>
                  <a:lnTo>
                    <a:pt x="832" y="64"/>
                  </a:lnTo>
                  <a:lnTo>
                    <a:pt x="847" y="80"/>
                  </a:lnTo>
                  <a:lnTo>
                    <a:pt x="862" y="97"/>
                  </a:lnTo>
                  <a:lnTo>
                    <a:pt x="877" y="115"/>
                  </a:lnTo>
                  <a:lnTo>
                    <a:pt x="892" y="134"/>
                  </a:lnTo>
                  <a:lnTo>
                    <a:pt x="907" y="153"/>
                  </a:lnTo>
                </a:path>
              </a:pathLst>
            </a:custGeom>
            <a:noFill/>
            <a:ln w="28575">
              <a:solidFill>
                <a:srgbClr val="2C2C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Rectangle 11"/>
            <p:cNvSpPr>
              <a:spLocks noChangeArrowheads="1"/>
            </p:cNvSpPr>
            <p:nvPr/>
          </p:nvSpPr>
          <p:spPr bwMode="auto">
            <a:xfrm>
              <a:off x="12600" y="2464"/>
              <a:ext cx="176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9"/>
            <p:cNvSpPr>
              <a:spLocks noChangeArrowheads="1"/>
            </p:cNvSpPr>
            <p:nvPr/>
          </p:nvSpPr>
          <p:spPr bwMode="auto">
            <a:xfrm>
              <a:off x="13874" y="2464"/>
              <a:ext cx="6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7"/>
            <p:cNvSpPr>
              <a:spLocks noChangeArrowheads="1"/>
            </p:cNvSpPr>
            <p:nvPr/>
          </p:nvSpPr>
          <p:spPr bwMode="auto">
            <a:xfrm>
              <a:off x="13978" y="2464"/>
              <a:ext cx="10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5"/>
            <p:cNvSpPr>
              <a:spLocks noChangeArrowheads="1"/>
            </p:cNvSpPr>
            <p:nvPr/>
          </p:nvSpPr>
          <p:spPr bwMode="auto">
            <a:xfrm>
              <a:off x="14477" y="2464"/>
              <a:ext cx="600"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68" name="Rectangle 3"/>
          <p:cNvSpPr>
            <a:spLocks noChangeArrowheads="1"/>
          </p:cNvSpPr>
          <p:nvPr/>
        </p:nvSpPr>
        <p:spPr bwMode="auto">
          <a:xfrm>
            <a:off x="1052513" y="609600"/>
            <a:ext cx="9398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69" name="Text Box 1"/>
          <p:cNvSpPr txBox="1">
            <a:spLocks noChangeArrowheads="1"/>
          </p:cNvSpPr>
          <p:nvPr/>
        </p:nvSpPr>
        <p:spPr bwMode="auto">
          <a:xfrm>
            <a:off x="8707780" y="2060848"/>
            <a:ext cx="328716" cy="3603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Degree of Complexity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5800725"/>
            <a:ext cx="3810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0238" y="2708920"/>
            <a:ext cx="933450" cy="1266825"/>
          </a:xfrm>
          <a:prstGeom prst="rect">
            <a:avLst/>
          </a:prstGeom>
          <a:noFill/>
          <a:extLst>
            <a:ext uri="{909E8E84-426E-40DD-AFC4-6F175D3DCCD1}">
              <a14:hiddenFill xmlns:a14="http://schemas.microsoft.com/office/drawing/2010/main">
                <a:solidFill>
                  <a:srgbClr val="FFFFFF"/>
                </a:solidFill>
              </a14:hiddenFill>
            </a:ext>
          </a:extLst>
        </p:spPr>
      </p:pic>
      <p:sp>
        <p:nvSpPr>
          <p:cNvPr id="70" name="Rectangle 76"/>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5392"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77"/>
          <p:cNvSpPr>
            <a:spLocks noChangeArrowheads="1"/>
          </p:cNvSpPr>
          <p:nvPr/>
        </p:nvSpPr>
        <p:spPr bwMode="auto">
          <a:xfrm>
            <a:off x="276225" y="6254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2" name="Rectangle 79"/>
          <p:cNvSpPr>
            <a:spLocks noChangeArrowheads="1"/>
          </p:cNvSpPr>
          <p:nvPr/>
        </p:nvSpPr>
        <p:spPr bwMode="auto">
          <a:xfrm>
            <a:off x="276225" y="1644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3" name="Rectangle 81"/>
          <p:cNvSpPr>
            <a:spLocks noChangeArrowheads="1"/>
          </p:cNvSpPr>
          <p:nvPr/>
        </p:nvSpPr>
        <p:spPr bwMode="auto">
          <a:xfrm>
            <a:off x="276225" y="26543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4" name="Rectangle 83"/>
          <p:cNvSpPr>
            <a:spLocks noChangeArrowheads="1"/>
          </p:cNvSpPr>
          <p:nvPr/>
        </p:nvSpPr>
        <p:spPr bwMode="auto">
          <a:xfrm>
            <a:off x="276225" y="365442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5" name="Rectangle 85"/>
          <p:cNvSpPr>
            <a:spLocks noChangeArrowheads="1"/>
          </p:cNvSpPr>
          <p:nvPr/>
        </p:nvSpPr>
        <p:spPr bwMode="auto">
          <a:xfrm>
            <a:off x="276225" y="4673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6" name="Rectangle 87"/>
          <p:cNvSpPr>
            <a:spLocks noChangeArrowheads="1"/>
          </p:cNvSpPr>
          <p:nvPr/>
        </p:nvSpPr>
        <p:spPr bwMode="auto">
          <a:xfrm>
            <a:off x="276225" y="5054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7" name="Rectangle 89"/>
          <p:cNvSpPr>
            <a:spLocks noChangeArrowheads="1"/>
          </p:cNvSpPr>
          <p:nvPr/>
        </p:nvSpPr>
        <p:spPr bwMode="auto">
          <a:xfrm>
            <a:off x="276225" y="5435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8" name="Rectangle 91"/>
          <p:cNvSpPr>
            <a:spLocks noChangeArrowheads="1"/>
          </p:cNvSpPr>
          <p:nvPr/>
        </p:nvSpPr>
        <p:spPr bwMode="auto">
          <a:xfrm>
            <a:off x="276225" y="58166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9" name="Rectangle 93"/>
          <p:cNvSpPr>
            <a:spLocks noChangeArrowheads="1"/>
          </p:cNvSpPr>
          <p:nvPr/>
        </p:nvSpPr>
        <p:spPr bwMode="auto">
          <a:xfrm>
            <a:off x="152400" y="74485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 name="Rectangle 94"/>
          <p:cNvSpPr>
            <a:spLocks noChangeArrowheads="1"/>
          </p:cNvSpPr>
          <p:nvPr/>
        </p:nvSpPr>
        <p:spPr bwMode="auto">
          <a:xfrm>
            <a:off x="152400" y="7544112"/>
            <a:ext cx="184731"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 name="Rectangle 96"/>
          <p:cNvSpPr>
            <a:spLocks noChangeArrowheads="1"/>
          </p:cNvSpPr>
          <p:nvPr/>
        </p:nvSpPr>
        <p:spPr bwMode="auto">
          <a:xfrm>
            <a:off x="6940860" y="5278574"/>
            <a:ext cx="1390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Industry 1.0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2" name="Rettangolo 81"/>
          <p:cNvSpPr/>
          <p:nvPr/>
        </p:nvSpPr>
        <p:spPr>
          <a:xfrm>
            <a:off x="533400" y="4859539"/>
            <a:ext cx="1940522" cy="954107"/>
          </a:xfrm>
          <a:prstGeom prst="rect">
            <a:avLst/>
          </a:prstGeom>
        </p:spPr>
        <p:txBody>
          <a:bodyPr wrap="square">
            <a:spAutoFit/>
          </a:bodyPr>
          <a:lstStyle/>
          <a:p>
            <a:r>
              <a:rPr lang="en-US" sz="1400" dirty="0" smtClean="0"/>
              <a:t>1. </a:t>
            </a:r>
            <a:r>
              <a:rPr lang="en-US" sz="1400" b="1" dirty="0" smtClean="0"/>
              <a:t>Industrial Revolution </a:t>
            </a:r>
            <a:r>
              <a:rPr lang="en-US" sz="1400" dirty="0" smtClean="0"/>
              <a:t>mechanical production facilities powered by water and steam</a:t>
            </a:r>
            <a:endParaRPr lang="en-US" sz="1400" dirty="0"/>
          </a:p>
        </p:txBody>
      </p:sp>
      <p:cxnSp>
        <p:nvCxnSpPr>
          <p:cNvPr id="84" name="Connettore 2 83"/>
          <p:cNvCxnSpPr>
            <a:endCxn id="54" idx="1"/>
          </p:cNvCxnSpPr>
          <p:nvPr/>
        </p:nvCxnSpPr>
        <p:spPr>
          <a:xfrm flipH="1">
            <a:off x="355363" y="4839804"/>
            <a:ext cx="283" cy="877541"/>
          </a:xfrm>
          <a:prstGeom prst="straightConnector1">
            <a:avLst/>
          </a:prstGeom>
          <a:ln w="28575">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6" name="Connettore 2 85"/>
          <p:cNvCxnSpPr/>
          <p:nvPr/>
        </p:nvCxnSpPr>
        <p:spPr>
          <a:xfrm>
            <a:off x="6338212" y="2061800"/>
            <a:ext cx="0" cy="3698166"/>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87" name="Rettangolo 86"/>
          <p:cNvSpPr/>
          <p:nvPr/>
        </p:nvSpPr>
        <p:spPr>
          <a:xfrm>
            <a:off x="271215" y="3861048"/>
            <a:ext cx="1348457" cy="923330"/>
          </a:xfrm>
          <a:prstGeom prst="rect">
            <a:avLst/>
          </a:prstGeom>
        </p:spPr>
        <p:txBody>
          <a:bodyPr wrap="square">
            <a:spAutoFit/>
          </a:bodyPr>
          <a:lstStyle/>
          <a:p>
            <a:pPr lvl="0" fontAlgn="base">
              <a:spcBef>
                <a:spcPct val="0"/>
              </a:spcBef>
              <a:spcAft>
                <a:spcPct val="0"/>
              </a:spcAft>
            </a:pPr>
            <a:r>
              <a:rPr kumimoji="0" lang="en-US" sz="1400" b="0" i="0" u="none" strike="noStrike" cap="none" normalizeH="0" baseline="0" dirty="0" smtClean="0">
                <a:ln>
                  <a:noFill/>
                </a:ln>
                <a:solidFill>
                  <a:srgbClr val="000000"/>
                </a:solidFill>
                <a:effectLst/>
                <a:latin typeface="Arial" pitchFamily="34" charset="0"/>
                <a:cs typeface="Arial" pitchFamily="34" charset="0"/>
              </a:rPr>
              <a:t>First </a:t>
            </a:r>
            <a:r>
              <a:rPr kumimoji="0" lang="en-US" sz="1400" b="1" i="0" u="none" strike="noStrike" cap="none" normalizeH="0" baseline="0" dirty="0" smtClean="0">
                <a:ln>
                  <a:noFill/>
                </a:ln>
                <a:solidFill>
                  <a:srgbClr val="000000"/>
                </a:solidFill>
                <a:effectLst/>
                <a:latin typeface="Arial" pitchFamily="34" charset="0"/>
                <a:cs typeface="Arial" pitchFamily="34" charset="0"/>
              </a:rPr>
              <a:t>Mechanical Loom</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1784</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88" name="Rettangolo 87"/>
          <p:cNvSpPr/>
          <p:nvPr/>
        </p:nvSpPr>
        <p:spPr>
          <a:xfrm>
            <a:off x="449573" y="5832365"/>
            <a:ext cx="1205880" cy="738664"/>
          </a:xfrm>
          <a:prstGeom prst="rect">
            <a:avLst/>
          </a:prstGeom>
        </p:spPr>
        <p:txBody>
          <a:bodyPr wrap="square">
            <a:spAutoFit/>
          </a:bodyPr>
          <a:lstStyle/>
          <a:p>
            <a:pPr lvl="0" eaLnBrk="0" fontAlgn="base" hangingPunct="0">
              <a:spcBef>
                <a:spcPct val="0"/>
              </a:spcBef>
              <a:spcAft>
                <a:spcPct val="0"/>
              </a:spcAft>
            </a:pP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End of</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18th</a:t>
            </a:r>
            <a:endParaRPr kumimoji="0" lang="en-US" sz="900" b="0" i="0" u="none" strike="noStrike" cap="none" normalizeH="0" baseline="0" dirty="0" smtClean="0">
              <a:ln>
                <a:noFill/>
              </a:ln>
              <a:solidFill>
                <a:schemeClr val="bg1">
                  <a:lumMod val="50000"/>
                </a:schemeClr>
              </a:solidFill>
              <a:effectLst/>
              <a:latin typeface="Arial" pitchFamily="34" charset="0"/>
              <a:cs typeface="Arial"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Century</a:t>
            </a:r>
            <a:endParaRPr kumimoji="0" lang="en-US" sz="1400" b="0"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endParaRPr>
          </a:p>
        </p:txBody>
      </p:sp>
      <p:sp>
        <p:nvSpPr>
          <p:cNvPr id="3" name="Rettangolo 2"/>
          <p:cNvSpPr/>
          <p:nvPr/>
        </p:nvSpPr>
        <p:spPr>
          <a:xfrm>
            <a:off x="2503490" y="3915053"/>
            <a:ext cx="2250477" cy="954107"/>
          </a:xfrm>
          <a:prstGeom prst="rect">
            <a:avLst/>
          </a:prstGeom>
        </p:spPr>
        <p:txBody>
          <a:bodyPr wrap="square">
            <a:spAutoFit/>
          </a:bodyPr>
          <a:lstStyle/>
          <a:p>
            <a:pPr algn="ctr"/>
            <a:r>
              <a:rPr lang="en-US" sz="1200" b="1" dirty="0">
                <a:latin typeface="Arial" pitchFamily="34" charset="0"/>
                <a:cs typeface="Arial" pitchFamily="34" charset="0"/>
              </a:rPr>
              <a:t>2. Industrial Revolution </a:t>
            </a:r>
            <a:endParaRPr lang="en-US" sz="1200" b="1" dirty="0" smtClean="0">
              <a:latin typeface="Arial" pitchFamily="34" charset="0"/>
              <a:cs typeface="Arial" pitchFamily="34" charset="0"/>
            </a:endParaRPr>
          </a:p>
          <a:p>
            <a:pPr algn="ctr"/>
            <a:r>
              <a:rPr lang="en-US" sz="1100" dirty="0" smtClean="0">
                <a:latin typeface="Arial" pitchFamily="34" charset="0"/>
                <a:cs typeface="Arial" pitchFamily="34" charset="0"/>
              </a:rPr>
              <a:t>mass </a:t>
            </a:r>
            <a:r>
              <a:rPr lang="en-US" sz="1100" dirty="0">
                <a:latin typeface="Arial" pitchFamily="34" charset="0"/>
                <a:cs typeface="Arial" pitchFamily="34" charset="0"/>
              </a:rPr>
              <a:t>production </a:t>
            </a:r>
            <a:endParaRPr lang="en-US" sz="1100" dirty="0" smtClean="0">
              <a:latin typeface="Arial" pitchFamily="34" charset="0"/>
              <a:cs typeface="Arial" pitchFamily="34" charset="0"/>
            </a:endParaRPr>
          </a:p>
          <a:p>
            <a:pPr algn="ctr"/>
            <a:r>
              <a:rPr lang="en-US" sz="1100" dirty="0" smtClean="0">
                <a:latin typeface="Arial" pitchFamily="34" charset="0"/>
                <a:cs typeface="Arial" pitchFamily="34" charset="0"/>
              </a:rPr>
              <a:t>based </a:t>
            </a:r>
            <a:r>
              <a:rPr lang="en-US" sz="1100" dirty="0">
                <a:latin typeface="Arial" pitchFamily="34" charset="0"/>
                <a:cs typeface="Arial" pitchFamily="34" charset="0"/>
              </a:rPr>
              <a:t>on the division</a:t>
            </a:r>
          </a:p>
          <a:p>
            <a:pPr algn="ctr"/>
            <a:r>
              <a:rPr lang="en-US" sz="1100" dirty="0">
                <a:latin typeface="Arial" pitchFamily="34" charset="0"/>
                <a:cs typeface="Arial" pitchFamily="34" charset="0"/>
              </a:rPr>
              <a:t>of </a:t>
            </a:r>
            <a:r>
              <a:rPr lang="en-US" sz="1100" dirty="0" smtClean="0">
                <a:latin typeface="Arial" pitchFamily="34" charset="0"/>
                <a:cs typeface="Arial" pitchFamily="34" charset="0"/>
              </a:rPr>
              <a:t>labor </a:t>
            </a:r>
            <a:r>
              <a:rPr lang="en-US" sz="1100" dirty="0">
                <a:latin typeface="Arial" pitchFamily="34" charset="0"/>
                <a:cs typeface="Arial" pitchFamily="34" charset="0"/>
              </a:rPr>
              <a:t>powered by</a:t>
            </a:r>
          </a:p>
          <a:p>
            <a:pPr algn="ctr"/>
            <a:r>
              <a:rPr lang="en-US" sz="1100" dirty="0">
                <a:latin typeface="Arial" pitchFamily="34" charset="0"/>
                <a:cs typeface="Arial" pitchFamily="34" charset="0"/>
              </a:rPr>
              <a:t>electrical energy</a:t>
            </a:r>
          </a:p>
        </p:txBody>
      </p:sp>
      <p:cxnSp>
        <p:nvCxnSpPr>
          <p:cNvPr id="2048" name="Connettore 4 2047"/>
          <p:cNvCxnSpPr/>
          <p:nvPr/>
        </p:nvCxnSpPr>
        <p:spPr>
          <a:xfrm rot="5400000">
            <a:off x="2437819" y="4372248"/>
            <a:ext cx="599215" cy="174517"/>
          </a:xfrm>
          <a:prstGeom prst="bentConnector3">
            <a:avLst/>
          </a:prstGeom>
          <a:ln w="57150">
            <a:solidFill>
              <a:schemeClr val="tx2"/>
            </a:solidFill>
            <a:tailEnd type="arrow"/>
          </a:ln>
          <a:scene3d>
            <a:camera prst="perspectiveHeroicExtremeLeftFacing"/>
            <a:lightRig rig="threePt" dir="t"/>
          </a:scene3d>
        </p:spPr>
        <p:style>
          <a:lnRef idx="1">
            <a:schemeClr val="accent1"/>
          </a:lnRef>
          <a:fillRef idx="0">
            <a:schemeClr val="accent1"/>
          </a:fillRef>
          <a:effectRef idx="0">
            <a:schemeClr val="accent1"/>
          </a:effectRef>
          <a:fontRef idx="minor">
            <a:schemeClr val="tx1"/>
          </a:fontRef>
        </p:style>
      </p:cxnSp>
      <p:sp>
        <p:nvSpPr>
          <p:cNvPr id="89" name="Rettangolo 88"/>
          <p:cNvSpPr/>
          <p:nvPr/>
        </p:nvSpPr>
        <p:spPr>
          <a:xfrm>
            <a:off x="2646040" y="5805264"/>
            <a:ext cx="1205880" cy="738664"/>
          </a:xfrm>
          <a:prstGeom prst="rect">
            <a:avLst/>
          </a:prstGeom>
        </p:spPr>
        <p:txBody>
          <a:bodyPr wrap="square">
            <a:spAutoFit/>
          </a:bodyPr>
          <a:lstStyle/>
          <a:p>
            <a:pPr lvl="0" eaLnBrk="0" fontAlgn="base" hangingPunct="0">
              <a:spcBef>
                <a:spcPct val="0"/>
              </a:spcBef>
              <a:spcAft>
                <a:spcPct val="0"/>
              </a:spcAft>
            </a:pP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Start of</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sz="1400" b="1" dirty="0" smtClean="0">
                <a:solidFill>
                  <a:schemeClr val="bg1">
                    <a:lumMod val="50000"/>
                  </a:schemeClr>
                </a:solidFill>
                <a:latin typeface="Arial" pitchFamily="34" charset="0"/>
                <a:ea typeface="Times New Roman" pitchFamily="18" charset="0"/>
                <a:cs typeface="Arial" pitchFamily="34" charset="0"/>
              </a:rPr>
              <a:t>20</a:t>
            </a: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th</a:t>
            </a:r>
            <a:endParaRPr kumimoji="0" lang="en-US" sz="900" b="0" i="0" u="none" strike="noStrike" cap="none" normalizeH="0" baseline="0" dirty="0" smtClean="0">
              <a:ln>
                <a:noFill/>
              </a:ln>
              <a:solidFill>
                <a:schemeClr val="bg1">
                  <a:lumMod val="50000"/>
                </a:schemeClr>
              </a:solidFill>
              <a:effectLst/>
              <a:latin typeface="Arial" pitchFamily="34" charset="0"/>
              <a:cs typeface="Arial"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rPr>
              <a:t>Century</a:t>
            </a:r>
            <a:endParaRPr kumimoji="0" lang="en-US" sz="1400" b="0"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endParaRPr>
          </a:p>
        </p:txBody>
      </p:sp>
      <p:sp>
        <p:nvSpPr>
          <p:cNvPr id="90" name="Rectangle 96"/>
          <p:cNvSpPr>
            <a:spLocks noChangeArrowheads="1"/>
          </p:cNvSpPr>
          <p:nvPr/>
        </p:nvSpPr>
        <p:spPr bwMode="auto">
          <a:xfrm>
            <a:off x="7007077" y="4389782"/>
            <a:ext cx="1390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Industry 2.0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1" name="Rettangolo 90"/>
          <p:cNvSpPr/>
          <p:nvPr/>
        </p:nvSpPr>
        <p:spPr>
          <a:xfrm>
            <a:off x="8502666" y="5855191"/>
            <a:ext cx="261273" cy="338554"/>
          </a:xfrm>
          <a:prstGeom prst="rect">
            <a:avLst/>
          </a:prstGeom>
        </p:spPr>
        <p:txBody>
          <a:bodyPr wrap="square">
            <a:spAutoFit/>
          </a:bodyPr>
          <a:lstStyle/>
          <a:p>
            <a:pPr lvl="0" eaLnBrk="0" fontAlgn="base" hangingPunct="0">
              <a:spcBef>
                <a:spcPct val="0"/>
              </a:spcBef>
              <a:spcAft>
                <a:spcPct val="0"/>
              </a:spcAft>
            </a:pPr>
            <a:r>
              <a:rPr lang="it-IT" sz="1600" b="1" dirty="0">
                <a:solidFill>
                  <a:srgbClr val="000000"/>
                </a:solidFill>
                <a:latin typeface="Arial" pitchFamily="34" charset="0"/>
                <a:cs typeface="Arial" pitchFamily="34" charset="0"/>
              </a:rPr>
              <a:t>t</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098"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81574" y="2545101"/>
            <a:ext cx="1917700"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ttangolo 18"/>
          <p:cNvSpPr/>
          <p:nvPr/>
        </p:nvSpPr>
        <p:spPr>
          <a:xfrm>
            <a:off x="4753967" y="3011887"/>
            <a:ext cx="1854839" cy="900246"/>
          </a:xfrm>
          <a:prstGeom prst="rect">
            <a:avLst/>
          </a:prstGeom>
        </p:spPr>
        <p:txBody>
          <a:bodyPr wrap="square">
            <a:spAutoFit/>
          </a:bodyPr>
          <a:lstStyle/>
          <a:p>
            <a:r>
              <a:rPr lang="en-US" sz="1050" b="1" dirty="0">
                <a:latin typeface="Arial" pitchFamily="34" charset="0"/>
                <a:cs typeface="Arial" pitchFamily="34" charset="0"/>
              </a:rPr>
              <a:t>3. Industrial </a:t>
            </a:r>
            <a:r>
              <a:rPr lang="en-US" sz="1050" b="1" dirty="0" smtClean="0">
                <a:latin typeface="Arial" pitchFamily="34" charset="0"/>
                <a:cs typeface="Arial" pitchFamily="34" charset="0"/>
              </a:rPr>
              <a:t>Revolution</a:t>
            </a:r>
          </a:p>
          <a:p>
            <a:r>
              <a:rPr lang="en-US" sz="1050" b="1" dirty="0" smtClean="0">
                <a:latin typeface="Arial" pitchFamily="34" charset="0"/>
                <a:cs typeface="Arial" pitchFamily="34" charset="0"/>
              </a:rPr>
              <a:t> </a:t>
            </a:r>
            <a:r>
              <a:rPr lang="en-US" sz="1050" dirty="0">
                <a:latin typeface="Arial" pitchFamily="34" charset="0"/>
                <a:cs typeface="Arial" pitchFamily="34" charset="0"/>
              </a:rPr>
              <a:t>electronics and IT and heavy- duty industrial robots for a further </a:t>
            </a:r>
            <a:r>
              <a:rPr lang="en-US" sz="1050" dirty="0" err="1" smtClean="0">
                <a:latin typeface="Arial" pitchFamily="34" charset="0"/>
                <a:cs typeface="Arial" pitchFamily="34" charset="0"/>
              </a:rPr>
              <a:t>automization</a:t>
            </a:r>
            <a:endParaRPr lang="en-US" sz="1050" dirty="0">
              <a:latin typeface="Arial" pitchFamily="34" charset="0"/>
              <a:cs typeface="Arial" pitchFamily="34" charset="0"/>
            </a:endParaRPr>
          </a:p>
          <a:p>
            <a:r>
              <a:rPr lang="en-US" sz="1050" dirty="0">
                <a:latin typeface="Arial" pitchFamily="34" charset="0"/>
                <a:cs typeface="Arial" pitchFamily="34" charset="0"/>
              </a:rPr>
              <a:t>of production</a:t>
            </a:r>
          </a:p>
        </p:txBody>
      </p:sp>
      <p:pic>
        <p:nvPicPr>
          <p:cNvPr id="4099" name="Picture 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82643" y="1556792"/>
            <a:ext cx="1755569" cy="10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 name="Rettangolo 92"/>
          <p:cNvSpPr/>
          <p:nvPr/>
        </p:nvSpPr>
        <p:spPr>
          <a:xfrm>
            <a:off x="4779625" y="5805264"/>
            <a:ext cx="1016511" cy="523220"/>
          </a:xfrm>
          <a:prstGeom prst="rect">
            <a:avLst/>
          </a:prstGeom>
        </p:spPr>
        <p:txBody>
          <a:bodyPr wrap="square">
            <a:spAutoFit/>
          </a:bodyPr>
          <a:lstStyle/>
          <a:p>
            <a:pPr lvl="0" eaLnBrk="0" fontAlgn="base" hangingPunct="0">
              <a:spcBef>
                <a:spcPct val="0"/>
              </a:spcBef>
              <a:spcAft>
                <a:spcPct val="0"/>
              </a:spcAft>
            </a:pP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Start of</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sz="1400" b="1" dirty="0" smtClean="0">
                <a:solidFill>
                  <a:schemeClr val="bg1">
                    <a:lumMod val="50000"/>
                  </a:schemeClr>
                </a:solidFill>
                <a:latin typeface="Arial" pitchFamily="34" charset="0"/>
                <a:ea typeface="Times New Roman" pitchFamily="18" charset="0"/>
                <a:cs typeface="Arial" pitchFamily="34" charset="0"/>
              </a:rPr>
              <a:t>70s</a:t>
            </a:r>
            <a:endParaRPr kumimoji="0" lang="en-US" sz="1400" b="0" i="0" u="none" strike="noStrike" cap="none" normalizeH="0" baseline="0" dirty="0" smtClean="0">
              <a:ln>
                <a:noFill/>
              </a:ln>
              <a:solidFill>
                <a:schemeClr val="bg1">
                  <a:lumMod val="50000"/>
                </a:schemeClr>
              </a:solidFill>
              <a:effectLst/>
              <a:latin typeface="Arial" pitchFamily="34" charset="0"/>
              <a:ea typeface="Times New Roman" pitchFamily="18" charset="0"/>
              <a:cs typeface="Arial" pitchFamily="34" charset="0"/>
            </a:endParaRPr>
          </a:p>
        </p:txBody>
      </p:sp>
      <p:sp>
        <p:nvSpPr>
          <p:cNvPr id="94" name="Rectangle 96"/>
          <p:cNvSpPr>
            <a:spLocks noChangeArrowheads="1"/>
          </p:cNvSpPr>
          <p:nvPr/>
        </p:nvSpPr>
        <p:spPr bwMode="auto">
          <a:xfrm>
            <a:off x="7020272" y="3501008"/>
            <a:ext cx="1390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Industry 3.0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122" name="Picture 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584615" y="902643"/>
            <a:ext cx="1875817" cy="108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 name="Rettangolo 2048"/>
          <p:cNvSpPr/>
          <p:nvPr/>
        </p:nvSpPr>
        <p:spPr>
          <a:xfrm>
            <a:off x="6504698" y="2125027"/>
            <a:ext cx="1997968" cy="646331"/>
          </a:xfrm>
          <a:prstGeom prst="rect">
            <a:avLst/>
          </a:prstGeom>
        </p:spPr>
        <p:txBody>
          <a:bodyPr wrap="square">
            <a:spAutoFit/>
          </a:bodyPr>
          <a:lstStyle/>
          <a:p>
            <a:r>
              <a:rPr lang="en-US" sz="1200" b="1" dirty="0">
                <a:latin typeface="Arial" pitchFamily="34" charset="0"/>
                <a:cs typeface="Arial" pitchFamily="34" charset="0"/>
              </a:rPr>
              <a:t>4. Industrial Revolution </a:t>
            </a:r>
            <a:r>
              <a:rPr lang="en-US" sz="1200" dirty="0">
                <a:latin typeface="Arial" pitchFamily="34" charset="0"/>
                <a:cs typeface="Arial" pitchFamily="34" charset="0"/>
              </a:rPr>
              <a:t>based on Cyber-Physical Production Systems</a:t>
            </a:r>
          </a:p>
        </p:txBody>
      </p:sp>
      <p:sp>
        <p:nvSpPr>
          <p:cNvPr id="2051" name="Rettangolo 2050"/>
          <p:cNvSpPr/>
          <p:nvPr/>
        </p:nvSpPr>
        <p:spPr>
          <a:xfrm>
            <a:off x="5762966" y="2568998"/>
            <a:ext cx="569863" cy="461665"/>
          </a:xfrm>
          <a:prstGeom prst="rect">
            <a:avLst/>
          </a:prstGeom>
        </p:spPr>
        <p:txBody>
          <a:bodyPr wrap="square">
            <a:spAutoFit/>
          </a:bodyPr>
          <a:lstStyle/>
          <a:p>
            <a:r>
              <a:rPr lang="en-US" sz="600" b="1" dirty="0">
                <a:solidFill>
                  <a:schemeClr val="accent5">
                    <a:lumMod val="60000"/>
                    <a:lumOff val="40000"/>
                  </a:schemeClr>
                </a:solidFill>
              </a:rPr>
              <a:t>010001101</a:t>
            </a:r>
            <a:endParaRPr lang="en-US" sz="600" dirty="0">
              <a:solidFill>
                <a:schemeClr val="accent5">
                  <a:lumMod val="60000"/>
                  <a:lumOff val="40000"/>
                </a:schemeClr>
              </a:solidFill>
            </a:endParaRPr>
          </a:p>
          <a:p>
            <a:r>
              <a:rPr lang="en-US" sz="600" b="1" dirty="0">
                <a:solidFill>
                  <a:schemeClr val="accent5">
                    <a:lumMod val="60000"/>
                    <a:lumOff val="40000"/>
                  </a:schemeClr>
                </a:solidFill>
              </a:rPr>
              <a:t>001010100</a:t>
            </a:r>
            <a:endParaRPr lang="en-US" sz="600" dirty="0">
              <a:solidFill>
                <a:schemeClr val="accent5">
                  <a:lumMod val="60000"/>
                  <a:lumOff val="40000"/>
                </a:schemeClr>
              </a:solidFill>
            </a:endParaRPr>
          </a:p>
          <a:p>
            <a:r>
              <a:rPr lang="en-US" sz="600" b="1" dirty="0">
                <a:solidFill>
                  <a:schemeClr val="accent5">
                    <a:lumMod val="60000"/>
                    <a:lumOff val="40000"/>
                  </a:schemeClr>
                </a:solidFill>
              </a:rPr>
              <a:t>100101010</a:t>
            </a:r>
            <a:endParaRPr lang="en-US" sz="600" dirty="0">
              <a:solidFill>
                <a:schemeClr val="accent5">
                  <a:lumMod val="60000"/>
                  <a:lumOff val="40000"/>
                </a:schemeClr>
              </a:solidFill>
            </a:endParaRPr>
          </a:p>
          <a:p>
            <a:r>
              <a:rPr lang="en-US" sz="600" b="1" dirty="0">
                <a:solidFill>
                  <a:schemeClr val="accent5">
                    <a:lumMod val="60000"/>
                    <a:lumOff val="40000"/>
                  </a:schemeClr>
                </a:solidFill>
              </a:rPr>
              <a:t>010010101</a:t>
            </a:r>
            <a:endParaRPr lang="en-US" sz="600" dirty="0">
              <a:solidFill>
                <a:schemeClr val="accent5">
                  <a:lumMod val="60000"/>
                  <a:lumOff val="40000"/>
                </a:schemeClr>
              </a:solidFill>
            </a:endParaRPr>
          </a:p>
        </p:txBody>
      </p:sp>
      <p:sp>
        <p:nvSpPr>
          <p:cNvPr id="97" name="Rettangolo 96"/>
          <p:cNvSpPr/>
          <p:nvPr/>
        </p:nvSpPr>
        <p:spPr>
          <a:xfrm>
            <a:off x="6257579" y="5805264"/>
            <a:ext cx="1016511" cy="307777"/>
          </a:xfrm>
          <a:prstGeom prst="rect">
            <a:avLst/>
          </a:prstGeom>
        </p:spPr>
        <p:txBody>
          <a:bodyPr wrap="square">
            <a:spAutoFit/>
          </a:bodyPr>
          <a:lstStyle/>
          <a:p>
            <a:pPr lvl="0" eaLnBrk="0" fontAlgn="base" hangingPunct="0">
              <a:spcBef>
                <a:spcPct val="0"/>
              </a:spcBef>
              <a:spcAft>
                <a:spcPct val="0"/>
              </a:spcAft>
            </a:pP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today</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74445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44624"/>
            <a:ext cx="8229600" cy="1143000"/>
          </a:xfrm>
        </p:spPr>
        <p:txBody>
          <a:bodyPr>
            <a:noAutofit/>
          </a:bodyPr>
          <a:lstStyle/>
          <a:p>
            <a:pPr algn="l"/>
            <a:r>
              <a:rPr lang="en-US" sz="3600" b="1" dirty="0" smtClean="0"/>
              <a:t>Towards Intelligent Environments based on</a:t>
            </a:r>
            <a:r>
              <a:rPr lang="en-US" sz="3600" b="1" dirty="0"/>
              <a:t> </a:t>
            </a:r>
            <a:r>
              <a:rPr lang="en-US" sz="3600" b="1" dirty="0" smtClean="0"/>
              <a:t>the Internet of Things and Services</a:t>
            </a:r>
            <a:endParaRPr lang="en-US" sz="3600" b="1" dirty="0"/>
          </a:p>
        </p:txBody>
      </p:sp>
      <p:grpSp>
        <p:nvGrpSpPr>
          <p:cNvPr id="4" name="Group 1"/>
          <p:cNvGrpSpPr>
            <a:grpSpLocks/>
          </p:cNvGrpSpPr>
          <p:nvPr/>
        </p:nvGrpSpPr>
        <p:grpSpPr bwMode="auto">
          <a:xfrm>
            <a:off x="755576" y="1052736"/>
            <a:ext cx="8143875" cy="5129213"/>
            <a:chOff x="1332" y="626"/>
            <a:chExt cx="12824" cy="8078"/>
          </a:xfrm>
        </p:grpSpPr>
        <p:sp>
          <p:nvSpPr>
            <p:cNvPr id="5" name="Rectangle 49"/>
            <p:cNvSpPr>
              <a:spLocks noChangeArrowheads="1"/>
            </p:cNvSpPr>
            <p:nvPr/>
          </p:nvSpPr>
          <p:spPr bwMode="auto">
            <a:xfrm>
              <a:off x="9988" y="3641"/>
              <a:ext cx="1600" cy="1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47"/>
            <p:cNvSpPr>
              <a:spLocks noChangeArrowheads="1"/>
            </p:cNvSpPr>
            <p:nvPr/>
          </p:nvSpPr>
          <p:spPr bwMode="auto">
            <a:xfrm>
              <a:off x="10470" y="2954"/>
              <a:ext cx="1280" cy="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7" name="Group 43"/>
            <p:cNvGrpSpPr>
              <a:grpSpLocks/>
            </p:cNvGrpSpPr>
            <p:nvPr/>
          </p:nvGrpSpPr>
          <p:grpSpPr bwMode="auto">
            <a:xfrm>
              <a:off x="1450" y="8464"/>
              <a:ext cx="11550" cy="230"/>
              <a:chOff x="1450" y="8464"/>
              <a:chExt cx="11550" cy="230"/>
            </a:xfrm>
          </p:grpSpPr>
          <p:sp>
            <p:nvSpPr>
              <p:cNvPr id="43" name="Freeform 46"/>
              <p:cNvSpPr>
                <a:spLocks/>
              </p:cNvSpPr>
              <p:nvPr/>
            </p:nvSpPr>
            <p:spPr bwMode="auto">
              <a:xfrm>
                <a:off x="1450" y="8464"/>
                <a:ext cx="11550" cy="230"/>
              </a:xfrm>
              <a:custGeom>
                <a:avLst/>
                <a:gdLst>
                  <a:gd name="T0" fmla="*/ 11350 w 11550"/>
                  <a:gd name="T1" fmla="*/ 0 h 230"/>
                  <a:gd name="T2" fmla="*/ 11332 w 11550"/>
                  <a:gd name="T3" fmla="*/ 0 h 230"/>
                  <a:gd name="T4" fmla="*/ 11318 w 11550"/>
                  <a:gd name="T5" fmla="*/ 13 h 230"/>
                  <a:gd name="T6" fmla="*/ 11317 w 11550"/>
                  <a:gd name="T7" fmla="*/ 31 h 230"/>
                  <a:gd name="T8" fmla="*/ 11329 w 11550"/>
                  <a:gd name="T9" fmla="*/ 46 h 230"/>
                  <a:gd name="T10" fmla="*/ 11401 w 11550"/>
                  <a:gd name="T11" fmla="*/ 88 h 230"/>
                  <a:gd name="T12" fmla="*/ 11498 w 11550"/>
                  <a:gd name="T13" fmla="*/ 88 h 230"/>
                  <a:gd name="T14" fmla="*/ 11498 w 11550"/>
                  <a:gd name="T15" fmla="*/ 140 h 230"/>
                  <a:gd name="T16" fmla="*/ 11403 w 11550"/>
                  <a:gd name="T17" fmla="*/ 140 h 230"/>
                  <a:gd name="T18" fmla="*/ 11325 w 11550"/>
                  <a:gd name="T19" fmla="*/ 185 h 230"/>
                  <a:gd name="T20" fmla="*/ 11316 w 11550"/>
                  <a:gd name="T21" fmla="*/ 201 h 230"/>
                  <a:gd name="T22" fmla="*/ 11320 w 11550"/>
                  <a:gd name="T23" fmla="*/ 220 h 230"/>
                  <a:gd name="T24" fmla="*/ 11336 w 11550"/>
                  <a:gd name="T25" fmla="*/ 230 h 230"/>
                  <a:gd name="T26" fmla="*/ 11355 w 11550"/>
                  <a:gd name="T27" fmla="*/ 227 h 230"/>
                  <a:gd name="T28" fmla="*/ 11550 w 11550"/>
                  <a:gd name="T29" fmla="*/ 114 h 230"/>
                  <a:gd name="T30" fmla="*/ 11355 w 11550"/>
                  <a:gd name="T31" fmla="*/ 1 h 230"/>
                  <a:gd name="T32" fmla="*/ 11350 w 11550"/>
                  <a:gd name="T33" fmla="*/ 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550" h="230">
                    <a:moveTo>
                      <a:pt x="11350" y="0"/>
                    </a:moveTo>
                    <a:lnTo>
                      <a:pt x="11332" y="0"/>
                    </a:lnTo>
                    <a:lnTo>
                      <a:pt x="11318" y="13"/>
                    </a:lnTo>
                    <a:lnTo>
                      <a:pt x="11317" y="31"/>
                    </a:lnTo>
                    <a:lnTo>
                      <a:pt x="11329" y="46"/>
                    </a:lnTo>
                    <a:lnTo>
                      <a:pt x="11401" y="88"/>
                    </a:lnTo>
                    <a:lnTo>
                      <a:pt x="11498" y="88"/>
                    </a:lnTo>
                    <a:lnTo>
                      <a:pt x="11498" y="140"/>
                    </a:lnTo>
                    <a:lnTo>
                      <a:pt x="11403" y="140"/>
                    </a:lnTo>
                    <a:lnTo>
                      <a:pt x="11325" y="185"/>
                    </a:lnTo>
                    <a:lnTo>
                      <a:pt x="11316" y="201"/>
                    </a:lnTo>
                    <a:lnTo>
                      <a:pt x="11320" y="220"/>
                    </a:lnTo>
                    <a:lnTo>
                      <a:pt x="11336" y="230"/>
                    </a:lnTo>
                    <a:lnTo>
                      <a:pt x="11355" y="227"/>
                    </a:lnTo>
                    <a:lnTo>
                      <a:pt x="11550" y="114"/>
                    </a:lnTo>
                    <a:lnTo>
                      <a:pt x="11355" y="1"/>
                    </a:lnTo>
                    <a:lnTo>
                      <a:pt x="11350" y="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45"/>
              <p:cNvSpPr>
                <a:spLocks/>
              </p:cNvSpPr>
              <p:nvPr/>
            </p:nvSpPr>
            <p:spPr bwMode="auto">
              <a:xfrm>
                <a:off x="1450" y="8464"/>
                <a:ext cx="11550" cy="230"/>
              </a:xfrm>
              <a:custGeom>
                <a:avLst/>
                <a:gdLst>
                  <a:gd name="T0" fmla="*/ 11401 w 11550"/>
                  <a:gd name="T1" fmla="*/ 88 h 230"/>
                  <a:gd name="T2" fmla="*/ 0 w 11550"/>
                  <a:gd name="T3" fmla="*/ 88 h 230"/>
                  <a:gd name="T4" fmla="*/ 0 w 11550"/>
                  <a:gd name="T5" fmla="*/ 140 h 230"/>
                  <a:gd name="T6" fmla="*/ 11403 w 11550"/>
                  <a:gd name="T7" fmla="*/ 140 h 230"/>
                  <a:gd name="T8" fmla="*/ 11446 w 11550"/>
                  <a:gd name="T9" fmla="*/ 114 h 230"/>
                  <a:gd name="T10" fmla="*/ 11401 w 11550"/>
                  <a:gd name="T11" fmla="*/ 88 h 230"/>
                </a:gdLst>
                <a:ahLst/>
                <a:cxnLst>
                  <a:cxn ang="0">
                    <a:pos x="T0" y="T1"/>
                  </a:cxn>
                  <a:cxn ang="0">
                    <a:pos x="T2" y="T3"/>
                  </a:cxn>
                  <a:cxn ang="0">
                    <a:pos x="T4" y="T5"/>
                  </a:cxn>
                  <a:cxn ang="0">
                    <a:pos x="T6" y="T7"/>
                  </a:cxn>
                  <a:cxn ang="0">
                    <a:pos x="T8" y="T9"/>
                  </a:cxn>
                  <a:cxn ang="0">
                    <a:pos x="T10" y="T11"/>
                  </a:cxn>
                </a:cxnLst>
                <a:rect l="0" t="0" r="r" b="b"/>
                <a:pathLst>
                  <a:path w="11550" h="230">
                    <a:moveTo>
                      <a:pt x="11401" y="88"/>
                    </a:moveTo>
                    <a:lnTo>
                      <a:pt x="0" y="88"/>
                    </a:lnTo>
                    <a:lnTo>
                      <a:pt x="0" y="140"/>
                    </a:lnTo>
                    <a:lnTo>
                      <a:pt x="11403" y="140"/>
                    </a:lnTo>
                    <a:lnTo>
                      <a:pt x="11446" y="114"/>
                    </a:lnTo>
                    <a:lnTo>
                      <a:pt x="11401" y="88"/>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44"/>
              <p:cNvSpPr>
                <a:spLocks/>
              </p:cNvSpPr>
              <p:nvPr/>
            </p:nvSpPr>
            <p:spPr bwMode="auto">
              <a:xfrm>
                <a:off x="1450" y="8464"/>
                <a:ext cx="11550" cy="230"/>
              </a:xfrm>
              <a:custGeom>
                <a:avLst/>
                <a:gdLst>
                  <a:gd name="T0" fmla="*/ 11485 w 11550"/>
                  <a:gd name="T1" fmla="*/ 92 h 230"/>
                  <a:gd name="T2" fmla="*/ 11446 w 11550"/>
                  <a:gd name="T3" fmla="*/ 114 h 230"/>
                  <a:gd name="T4" fmla="*/ 11485 w 11550"/>
                  <a:gd name="T5" fmla="*/ 136 h 230"/>
                  <a:gd name="T6" fmla="*/ 11485 w 11550"/>
                  <a:gd name="T7" fmla="*/ 92 h 230"/>
                </a:gdLst>
                <a:ahLst/>
                <a:cxnLst>
                  <a:cxn ang="0">
                    <a:pos x="T0" y="T1"/>
                  </a:cxn>
                  <a:cxn ang="0">
                    <a:pos x="T2" y="T3"/>
                  </a:cxn>
                  <a:cxn ang="0">
                    <a:pos x="T4" y="T5"/>
                  </a:cxn>
                  <a:cxn ang="0">
                    <a:pos x="T6" y="T7"/>
                  </a:cxn>
                </a:cxnLst>
                <a:rect l="0" t="0" r="r" b="b"/>
                <a:pathLst>
                  <a:path w="11550" h="230">
                    <a:moveTo>
                      <a:pt x="11485" y="92"/>
                    </a:moveTo>
                    <a:lnTo>
                      <a:pt x="11446" y="114"/>
                    </a:lnTo>
                    <a:lnTo>
                      <a:pt x="11485" y="136"/>
                    </a:lnTo>
                    <a:lnTo>
                      <a:pt x="11485" y="92"/>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Rectangle 42"/>
            <p:cNvSpPr>
              <a:spLocks/>
            </p:cNvSpPr>
            <p:nvPr/>
          </p:nvSpPr>
          <p:spPr bwMode="auto">
            <a:xfrm>
              <a:off x="1450" y="8552"/>
              <a:ext cx="11498" cy="51"/>
            </a:xfrm>
            <a:prstGeom prst="rect">
              <a:avLst/>
            </a:prstGeom>
            <a:noFill/>
            <a:ln w="177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Freeform 41"/>
            <p:cNvSpPr>
              <a:spLocks/>
            </p:cNvSpPr>
            <p:nvPr/>
          </p:nvSpPr>
          <p:spPr bwMode="auto">
            <a:xfrm>
              <a:off x="12766" y="8464"/>
              <a:ext cx="233" cy="230"/>
            </a:xfrm>
            <a:custGeom>
              <a:avLst/>
              <a:gdLst>
                <a:gd name="T0" fmla="*/ 38 w 233"/>
                <a:gd name="T1" fmla="*/ 1 h 230"/>
                <a:gd name="T2" fmla="*/ 233 w 233"/>
                <a:gd name="T3" fmla="*/ 114 h 230"/>
                <a:gd name="T4" fmla="*/ 38 w 233"/>
                <a:gd name="T5" fmla="*/ 227 h 230"/>
                <a:gd name="T6" fmla="*/ 19 w 233"/>
                <a:gd name="T7" fmla="*/ 230 h 230"/>
                <a:gd name="T8" fmla="*/ 3 w 233"/>
                <a:gd name="T9" fmla="*/ 220 h 230"/>
                <a:gd name="T10" fmla="*/ 0 w 233"/>
                <a:gd name="T11" fmla="*/ 201 h 230"/>
                <a:gd name="T12" fmla="*/ 8 w 233"/>
                <a:gd name="T13" fmla="*/ 185 h 230"/>
                <a:gd name="T14" fmla="*/ 168 w 233"/>
                <a:gd name="T15" fmla="*/ 92 h 230"/>
                <a:gd name="T16" fmla="*/ 168 w 233"/>
                <a:gd name="T17" fmla="*/ 136 h 230"/>
                <a:gd name="T18" fmla="*/ 12 w 233"/>
                <a:gd name="T19" fmla="*/ 46 h 230"/>
                <a:gd name="T20" fmla="*/ 0 w 233"/>
                <a:gd name="T21" fmla="*/ 31 h 230"/>
                <a:gd name="T22" fmla="*/ 1 w 233"/>
                <a:gd name="T23" fmla="*/ 13 h 230"/>
                <a:gd name="T24" fmla="*/ 16 w 233"/>
                <a:gd name="T25" fmla="*/ 0 h 230"/>
                <a:gd name="T26" fmla="*/ 34 w 233"/>
                <a:gd name="T27" fmla="*/ 0 h 230"/>
                <a:gd name="T28" fmla="*/ 38 w 233"/>
                <a:gd name="T29" fmla="*/ 1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3" h="230">
                  <a:moveTo>
                    <a:pt x="38" y="1"/>
                  </a:moveTo>
                  <a:lnTo>
                    <a:pt x="233" y="114"/>
                  </a:lnTo>
                  <a:lnTo>
                    <a:pt x="38" y="227"/>
                  </a:lnTo>
                  <a:lnTo>
                    <a:pt x="19" y="230"/>
                  </a:lnTo>
                  <a:lnTo>
                    <a:pt x="3" y="220"/>
                  </a:lnTo>
                  <a:lnTo>
                    <a:pt x="0" y="201"/>
                  </a:lnTo>
                  <a:lnTo>
                    <a:pt x="8" y="185"/>
                  </a:lnTo>
                  <a:lnTo>
                    <a:pt x="168" y="92"/>
                  </a:lnTo>
                  <a:lnTo>
                    <a:pt x="168" y="136"/>
                  </a:lnTo>
                  <a:lnTo>
                    <a:pt x="12" y="46"/>
                  </a:lnTo>
                  <a:lnTo>
                    <a:pt x="0" y="31"/>
                  </a:lnTo>
                  <a:lnTo>
                    <a:pt x="1" y="13"/>
                  </a:lnTo>
                  <a:lnTo>
                    <a:pt x="16" y="0"/>
                  </a:lnTo>
                  <a:lnTo>
                    <a:pt x="34" y="0"/>
                  </a:lnTo>
                  <a:lnTo>
                    <a:pt x="38" y="1"/>
                  </a:lnTo>
                  <a:close/>
                </a:path>
              </a:pathLst>
            </a:custGeom>
            <a:noFill/>
            <a:ln w="177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0" name="Group 36"/>
            <p:cNvGrpSpPr>
              <a:grpSpLocks/>
            </p:cNvGrpSpPr>
            <p:nvPr/>
          </p:nvGrpSpPr>
          <p:grpSpPr bwMode="auto">
            <a:xfrm>
              <a:off x="1333" y="628"/>
              <a:ext cx="235" cy="7950"/>
              <a:chOff x="1333" y="628"/>
              <a:chExt cx="235" cy="7950"/>
            </a:xfrm>
          </p:grpSpPr>
          <p:sp>
            <p:nvSpPr>
              <p:cNvPr id="39" name="Freeform 40"/>
              <p:cNvSpPr>
                <a:spLocks/>
              </p:cNvSpPr>
              <p:nvPr/>
            </p:nvSpPr>
            <p:spPr bwMode="auto">
              <a:xfrm>
                <a:off x="1333" y="628"/>
                <a:ext cx="235" cy="7950"/>
              </a:xfrm>
              <a:custGeom>
                <a:avLst/>
                <a:gdLst>
                  <a:gd name="T0" fmla="*/ 117 w 235"/>
                  <a:gd name="T1" fmla="*/ 137 h 7950"/>
                  <a:gd name="T2" fmla="*/ 90 w 235"/>
                  <a:gd name="T3" fmla="*/ 199 h 7950"/>
                  <a:gd name="T4" fmla="*/ 90 w 235"/>
                  <a:gd name="T5" fmla="*/ 7950 h 7950"/>
                  <a:gd name="T6" fmla="*/ 143 w 235"/>
                  <a:gd name="T7" fmla="*/ 7950 h 7950"/>
                  <a:gd name="T8" fmla="*/ 143 w 235"/>
                  <a:gd name="T9" fmla="*/ 192 h 7950"/>
                  <a:gd name="T10" fmla="*/ 117 w 235"/>
                  <a:gd name="T11" fmla="*/ 137 h 7950"/>
                </a:gdLst>
                <a:ahLst/>
                <a:cxnLst>
                  <a:cxn ang="0">
                    <a:pos x="T0" y="T1"/>
                  </a:cxn>
                  <a:cxn ang="0">
                    <a:pos x="T2" y="T3"/>
                  </a:cxn>
                  <a:cxn ang="0">
                    <a:pos x="T4" y="T5"/>
                  </a:cxn>
                  <a:cxn ang="0">
                    <a:pos x="T6" y="T7"/>
                  </a:cxn>
                  <a:cxn ang="0">
                    <a:pos x="T8" y="T9"/>
                  </a:cxn>
                  <a:cxn ang="0">
                    <a:pos x="T10" y="T11"/>
                  </a:cxn>
                </a:cxnLst>
                <a:rect l="0" t="0" r="r" b="b"/>
                <a:pathLst>
                  <a:path w="235" h="7950">
                    <a:moveTo>
                      <a:pt x="117" y="137"/>
                    </a:moveTo>
                    <a:lnTo>
                      <a:pt x="90" y="199"/>
                    </a:lnTo>
                    <a:lnTo>
                      <a:pt x="90" y="7950"/>
                    </a:lnTo>
                    <a:lnTo>
                      <a:pt x="143" y="7950"/>
                    </a:lnTo>
                    <a:lnTo>
                      <a:pt x="143" y="192"/>
                    </a:lnTo>
                    <a:lnTo>
                      <a:pt x="117" y="137"/>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39"/>
              <p:cNvSpPr>
                <a:spLocks/>
              </p:cNvSpPr>
              <p:nvPr/>
            </p:nvSpPr>
            <p:spPr bwMode="auto">
              <a:xfrm>
                <a:off x="1333" y="628"/>
                <a:ext cx="235" cy="7950"/>
              </a:xfrm>
              <a:custGeom>
                <a:avLst/>
                <a:gdLst>
                  <a:gd name="T0" fmla="*/ 116 w 235"/>
                  <a:gd name="T1" fmla="*/ 0 h 7950"/>
                  <a:gd name="T2" fmla="*/ 3 w 235"/>
                  <a:gd name="T3" fmla="*/ 261 h 7950"/>
                  <a:gd name="T4" fmla="*/ 0 w 235"/>
                  <a:gd name="T5" fmla="*/ 278 h 7950"/>
                  <a:gd name="T6" fmla="*/ 4 w 235"/>
                  <a:gd name="T7" fmla="*/ 296 h 7950"/>
                  <a:gd name="T8" fmla="*/ 19 w 235"/>
                  <a:gd name="T9" fmla="*/ 312 h 7950"/>
                  <a:gd name="T10" fmla="*/ 35 w 235"/>
                  <a:gd name="T11" fmla="*/ 310 h 7950"/>
                  <a:gd name="T12" fmla="*/ 48 w 235"/>
                  <a:gd name="T13" fmla="*/ 296 h 7950"/>
                  <a:gd name="T14" fmla="*/ 90 w 235"/>
                  <a:gd name="T15" fmla="*/ 199 h 7950"/>
                  <a:gd name="T16" fmla="*/ 90 w 235"/>
                  <a:gd name="T17" fmla="*/ 69 h 7950"/>
                  <a:gd name="T18" fmla="*/ 147 w 235"/>
                  <a:gd name="T19" fmla="*/ 69 h 7950"/>
                  <a:gd name="T20" fmla="*/ 116 w 235"/>
                  <a:gd name="T21" fmla="*/ 0 h 7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5" h="7950">
                    <a:moveTo>
                      <a:pt x="116" y="0"/>
                    </a:moveTo>
                    <a:lnTo>
                      <a:pt x="3" y="261"/>
                    </a:lnTo>
                    <a:lnTo>
                      <a:pt x="0" y="278"/>
                    </a:lnTo>
                    <a:lnTo>
                      <a:pt x="4" y="296"/>
                    </a:lnTo>
                    <a:lnTo>
                      <a:pt x="19" y="312"/>
                    </a:lnTo>
                    <a:lnTo>
                      <a:pt x="35" y="310"/>
                    </a:lnTo>
                    <a:lnTo>
                      <a:pt x="48" y="296"/>
                    </a:lnTo>
                    <a:lnTo>
                      <a:pt x="90" y="199"/>
                    </a:lnTo>
                    <a:lnTo>
                      <a:pt x="90" y="69"/>
                    </a:lnTo>
                    <a:lnTo>
                      <a:pt x="147" y="69"/>
                    </a:lnTo>
                    <a:lnTo>
                      <a:pt x="116" y="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38"/>
              <p:cNvSpPr>
                <a:spLocks/>
              </p:cNvSpPr>
              <p:nvPr/>
            </p:nvSpPr>
            <p:spPr bwMode="auto">
              <a:xfrm>
                <a:off x="1333" y="628"/>
                <a:ext cx="235" cy="7950"/>
              </a:xfrm>
              <a:custGeom>
                <a:avLst/>
                <a:gdLst>
                  <a:gd name="T0" fmla="*/ 147 w 235"/>
                  <a:gd name="T1" fmla="*/ 69 h 7950"/>
                  <a:gd name="T2" fmla="*/ 143 w 235"/>
                  <a:gd name="T3" fmla="*/ 69 h 7950"/>
                  <a:gd name="T4" fmla="*/ 143 w 235"/>
                  <a:gd name="T5" fmla="*/ 192 h 7950"/>
                  <a:gd name="T6" fmla="*/ 195 w 235"/>
                  <a:gd name="T7" fmla="*/ 308 h 7950"/>
                  <a:gd name="T8" fmla="*/ 210 w 235"/>
                  <a:gd name="T9" fmla="*/ 310 h 7950"/>
                  <a:gd name="T10" fmla="*/ 229 w 235"/>
                  <a:gd name="T11" fmla="*/ 300 h 7950"/>
                  <a:gd name="T12" fmla="*/ 234 w 235"/>
                  <a:gd name="T13" fmla="*/ 281 h 7950"/>
                  <a:gd name="T14" fmla="*/ 231 w 235"/>
                  <a:gd name="T15" fmla="*/ 261 h 7950"/>
                  <a:gd name="T16" fmla="*/ 147 w 235"/>
                  <a:gd name="T17" fmla="*/ 69 h 7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5" h="7950">
                    <a:moveTo>
                      <a:pt x="147" y="69"/>
                    </a:moveTo>
                    <a:lnTo>
                      <a:pt x="143" y="69"/>
                    </a:lnTo>
                    <a:lnTo>
                      <a:pt x="143" y="192"/>
                    </a:lnTo>
                    <a:lnTo>
                      <a:pt x="195" y="308"/>
                    </a:lnTo>
                    <a:lnTo>
                      <a:pt x="210" y="310"/>
                    </a:lnTo>
                    <a:lnTo>
                      <a:pt x="229" y="300"/>
                    </a:lnTo>
                    <a:lnTo>
                      <a:pt x="234" y="281"/>
                    </a:lnTo>
                    <a:lnTo>
                      <a:pt x="231" y="261"/>
                    </a:lnTo>
                    <a:lnTo>
                      <a:pt x="147" y="69"/>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37"/>
              <p:cNvSpPr>
                <a:spLocks/>
              </p:cNvSpPr>
              <p:nvPr/>
            </p:nvSpPr>
            <p:spPr bwMode="auto">
              <a:xfrm>
                <a:off x="1333" y="628"/>
                <a:ext cx="235" cy="7950"/>
              </a:xfrm>
              <a:custGeom>
                <a:avLst/>
                <a:gdLst>
                  <a:gd name="T0" fmla="*/ 139 w 235"/>
                  <a:gd name="T1" fmla="*/ 87 h 7950"/>
                  <a:gd name="T2" fmla="*/ 94 w 235"/>
                  <a:gd name="T3" fmla="*/ 87 h 7950"/>
                  <a:gd name="T4" fmla="*/ 117 w 235"/>
                  <a:gd name="T5" fmla="*/ 137 h 7950"/>
                  <a:gd name="T6" fmla="*/ 139 w 235"/>
                  <a:gd name="T7" fmla="*/ 87 h 7950"/>
                </a:gdLst>
                <a:ahLst/>
                <a:cxnLst>
                  <a:cxn ang="0">
                    <a:pos x="T0" y="T1"/>
                  </a:cxn>
                  <a:cxn ang="0">
                    <a:pos x="T2" y="T3"/>
                  </a:cxn>
                  <a:cxn ang="0">
                    <a:pos x="T4" y="T5"/>
                  </a:cxn>
                  <a:cxn ang="0">
                    <a:pos x="T6" y="T7"/>
                  </a:cxn>
                </a:cxnLst>
                <a:rect l="0" t="0" r="r" b="b"/>
                <a:pathLst>
                  <a:path w="235" h="7950">
                    <a:moveTo>
                      <a:pt x="139" y="87"/>
                    </a:moveTo>
                    <a:lnTo>
                      <a:pt x="94" y="87"/>
                    </a:lnTo>
                    <a:lnTo>
                      <a:pt x="117" y="137"/>
                    </a:lnTo>
                    <a:lnTo>
                      <a:pt x="139" y="87"/>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 name="Rectangle 35"/>
            <p:cNvSpPr>
              <a:spLocks/>
            </p:cNvSpPr>
            <p:nvPr/>
          </p:nvSpPr>
          <p:spPr bwMode="auto">
            <a:xfrm>
              <a:off x="1424" y="698"/>
              <a:ext cx="52" cy="7880"/>
            </a:xfrm>
            <a:prstGeom prst="rect">
              <a:avLst/>
            </a:prstGeom>
            <a:noFill/>
            <a:ln w="177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Freeform 34"/>
            <p:cNvSpPr>
              <a:spLocks/>
            </p:cNvSpPr>
            <p:nvPr/>
          </p:nvSpPr>
          <p:spPr bwMode="auto">
            <a:xfrm>
              <a:off x="1333" y="628"/>
              <a:ext cx="235" cy="312"/>
            </a:xfrm>
            <a:custGeom>
              <a:avLst/>
              <a:gdLst>
                <a:gd name="T0" fmla="*/ 3 w 235"/>
                <a:gd name="T1" fmla="*/ 261 h 312"/>
                <a:gd name="T2" fmla="*/ 116 w 235"/>
                <a:gd name="T3" fmla="*/ 0 h 312"/>
                <a:gd name="T4" fmla="*/ 231 w 235"/>
                <a:gd name="T5" fmla="*/ 261 h 312"/>
                <a:gd name="T6" fmla="*/ 234 w 235"/>
                <a:gd name="T7" fmla="*/ 281 h 312"/>
                <a:gd name="T8" fmla="*/ 229 w 235"/>
                <a:gd name="T9" fmla="*/ 300 h 312"/>
                <a:gd name="T10" fmla="*/ 210 w 235"/>
                <a:gd name="T11" fmla="*/ 310 h 312"/>
                <a:gd name="T12" fmla="*/ 195 w 235"/>
                <a:gd name="T13" fmla="*/ 308 h 312"/>
                <a:gd name="T14" fmla="*/ 94 w 235"/>
                <a:gd name="T15" fmla="*/ 87 h 312"/>
                <a:gd name="T16" fmla="*/ 139 w 235"/>
                <a:gd name="T17" fmla="*/ 87 h 312"/>
                <a:gd name="T18" fmla="*/ 48 w 235"/>
                <a:gd name="T19" fmla="*/ 296 h 312"/>
                <a:gd name="T20" fmla="*/ 35 w 235"/>
                <a:gd name="T21" fmla="*/ 310 h 312"/>
                <a:gd name="T22" fmla="*/ 19 w 235"/>
                <a:gd name="T23" fmla="*/ 312 h 312"/>
                <a:gd name="T24" fmla="*/ 4 w 235"/>
                <a:gd name="T25" fmla="*/ 296 h 312"/>
                <a:gd name="T26" fmla="*/ 0 w 235"/>
                <a:gd name="T27" fmla="*/ 278 h 312"/>
                <a:gd name="T28" fmla="*/ 3 w 235"/>
                <a:gd name="T29" fmla="*/ 261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5" h="312">
                  <a:moveTo>
                    <a:pt x="3" y="261"/>
                  </a:moveTo>
                  <a:lnTo>
                    <a:pt x="116" y="0"/>
                  </a:lnTo>
                  <a:lnTo>
                    <a:pt x="231" y="261"/>
                  </a:lnTo>
                  <a:lnTo>
                    <a:pt x="234" y="281"/>
                  </a:lnTo>
                  <a:lnTo>
                    <a:pt x="229" y="300"/>
                  </a:lnTo>
                  <a:lnTo>
                    <a:pt x="210" y="310"/>
                  </a:lnTo>
                  <a:lnTo>
                    <a:pt x="195" y="308"/>
                  </a:lnTo>
                  <a:lnTo>
                    <a:pt x="94" y="87"/>
                  </a:lnTo>
                  <a:lnTo>
                    <a:pt x="139" y="87"/>
                  </a:lnTo>
                  <a:lnTo>
                    <a:pt x="48" y="296"/>
                  </a:lnTo>
                  <a:lnTo>
                    <a:pt x="35" y="310"/>
                  </a:lnTo>
                  <a:lnTo>
                    <a:pt x="19" y="312"/>
                  </a:lnTo>
                  <a:lnTo>
                    <a:pt x="4" y="296"/>
                  </a:lnTo>
                  <a:lnTo>
                    <a:pt x="0" y="278"/>
                  </a:lnTo>
                  <a:lnTo>
                    <a:pt x="3" y="261"/>
                  </a:lnTo>
                  <a:close/>
                </a:path>
              </a:pathLst>
            </a:custGeom>
            <a:noFill/>
            <a:ln w="177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3" name="Group 28"/>
            <p:cNvGrpSpPr>
              <a:grpSpLocks/>
            </p:cNvGrpSpPr>
            <p:nvPr/>
          </p:nvGrpSpPr>
          <p:grpSpPr bwMode="auto">
            <a:xfrm>
              <a:off x="1437" y="6993"/>
              <a:ext cx="11200" cy="1608"/>
              <a:chOff x="1437" y="6993"/>
              <a:chExt cx="11200" cy="1608"/>
            </a:xfrm>
          </p:grpSpPr>
          <p:sp>
            <p:nvSpPr>
              <p:cNvPr id="34" name="Freeform 33"/>
              <p:cNvSpPr>
                <a:spLocks/>
              </p:cNvSpPr>
              <p:nvPr/>
            </p:nvSpPr>
            <p:spPr bwMode="auto">
              <a:xfrm>
                <a:off x="1437" y="6993"/>
                <a:ext cx="11200" cy="1608"/>
              </a:xfrm>
              <a:custGeom>
                <a:avLst/>
                <a:gdLst>
                  <a:gd name="T0" fmla="*/ 2287 w 11200"/>
                  <a:gd name="T1" fmla="*/ 0 h 1608"/>
                  <a:gd name="T2" fmla="*/ 2192 w 11200"/>
                  <a:gd name="T3" fmla="*/ 0 h 1608"/>
                  <a:gd name="T4" fmla="*/ 2097 w 11200"/>
                  <a:gd name="T5" fmla="*/ 5 h 1608"/>
                  <a:gd name="T6" fmla="*/ 2007 w 11200"/>
                  <a:gd name="T7" fmla="*/ 17 h 1608"/>
                  <a:gd name="T8" fmla="*/ 1920 w 11200"/>
                  <a:gd name="T9" fmla="*/ 35 h 1608"/>
                  <a:gd name="T10" fmla="*/ 1830 w 11200"/>
                  <a:gd name="T11" fmla="*/ 57 h 1608"/>
                  <a:gd name="T12" fmla="*/ 1745 w 11200"/>
                  <a:gd name="T13" fmla="*/ 87 h 1608"/>
                  <a:gd name="T14" fmla="*/ 1660 w 11200"/>
                  <a:gd name="T15" fmla="*/ 122 h 1608"/>
                  <a:gd name="T16" fmla="*/ 1577 w 11200"/>
                  <a:gd name="T17" fmla="*/ 162 h 1608"/>
                  <a:gd name="T18" fmla="*/ 1415 w 11200"/>
                  <a:gd name="T19" fmla="*/ 252 h 1608"/>
                  <a:gd name="T20" fmla="*/ 1260 w 11200"/>
                  <a:gd name="T21" fmla="*/ 355 h 1608"/>
                  <a:gd name="T22" fmla="*/ 1110 w 11200"/>
                  <a:gd name="T23" fmla="*/ 472 h 1608"/>
                  <a:gd name="T24" fmla="*/ 967 w 11200"/>
                  <a:gd name="T25" fmla="*/ 595 h 1608"/>
                  <a:gd name="T26" fmla="*/ 702 w 11200"/>
                  <a:gd name="T27" fmla="*/ 855 h 1608"/>
                  <a:gd name="T28" fmla="*/ 582 w 11200"/>
                  <a:gd name="T29" fmla="*/ 985 h 1608"/>
                  <a:gd name="T30" fmla="*/ 465 w 11200"/>
                  <a:gd name="T31" fmla="*/ 1110 h 1608"/>
                  <a:gd name="T32" fmla="*/ 357 w 11200"/>
                  <a:gd name="T33" fmla="*/ 1227 h 1608"/>
                  <a:gd name="T34" fmla="*/ 257 w 11200"/>
                  <a:gd name="T35" fmla="*/ 1335 h 1608"/>
                  <a:gd name="T36" fmla="*/ 162 w 11200"/>
                  <a:gd name="T37" fmla="*/ 1427 h 1608"/>
                  <a:gd name="T38" fmla="*/ 77 w 11200"/>
                  <a:gd name="T39" fmla="*/ 1505 h 1608"/>
                  <a:gd name="T40" fmla="*/ 37 w 11200"/>
                  <a:gd name="T41" fmla="*/ 1537 h 1608"/>
                  <a:gd name="T42" fmla="*/ 0 w 11200"/>
                  <a:gd name="T43" fmla="*/ 1562 h 1608"/>
                  <a:gd name="T44" fmla="*/ 30 w 11200"/>
                  <a:gd name="T45" fmla="*/ 1607 h 1608"/>
                  <a:gd name="T46" fmla="*/ 67 w 11200"/>
                  <a:gd name="T47" fmla="*/ 1580 h 1608"/>
                  <a:gd name="T48" fmla="*/ 110 w 11200"/>
                  <a:gd name="T49" fmla="*/ 1545 h 1608"/>
                  <a:gd name="T50" fmla="*/ 197 w 11200"/>
                  <a:gd name="T51" fmla="*/ 1465 h 1608"/>
                  <a:gd name="T52" fmla="*/ 292 w 11200"/>
                  <a:gd name="T53" fmla="*/ 1370 h 1608"/>
                  <a:gd name="T54" fmla="*/ 395 w 11200"/>
                  <a:gd name="T55" fmla="*/ 1262 h 1608"/>
                  <a:gd name="T56" fmla="*/ 505 w 11200"/>
                  <a:gd name="T57" fmla="*/ 1145 h 1608"/>
                  <a:gd name="T58" fmla="*/ 620 w 11200"/>
                  <a:gd name="T59" fmla="*/ 1020 h 1608"/>
                  <a:gd name="T60" fmla="*/ 742 w 11200"/>
                  <a:gd name="T61" fmla="*/ 890 h 1608"/>
                  <a:gd name="T62" fmla="*/ 870 w 11200"/>
                  <a:gd name="T63" fmla="*/ 760 h 1608"/>
                  <a:gd name="T64" fmla="*/ 1005 w 11200"/>
                  <a:gd name="T65" fmla="*/ 632 h 1608"/>
                  <a:gd name="T66" fmla="*/ 1145 w 11200"/>
                  <a:gd name="T67" fmla="*/ 512 h 1608"/>
                  <a:gd name="T68" fmla="*/ 1292 w 11200"/>
                  <a:gd name="T69" fmla="*/ 397 h 1608"/>
                  <a:gd name="T70" fmla="*/ 1445 w 11200"/>
                  <a:gd name="T71" fmla="*/ 295 h 1608"/>
                  <a:gd name="T72" fmla="*/ 1602 w 11200"/>
                  <a:gd name="T73" fmla="*/ 207 h 1608"/>
                  <a:gd name="T74" fmla="*/ 1682 w 11200"/>
                  <a:gd name="T75" fmla="*/ 167 h 1608"/>
                  <a:gd name="T76" fmla="*/ 1765 w 11200"/>
                  <a:gd name="T77" fmla="*/ 135 h 1608"/>
                  <a:gd name="T78" fmla="*/ 1847 w 11200"/>
                  <a:gd name="T79" fmla="*/ 107 h 1608"/>
                  <a:gd name="T80" fmla="*/ 1932 w 11200"/>
                  <a:gd name="T81" fmla="*/ 85 h 1608"/>
                  <a:gd name="T82" fmla="*/ 2020 w 11200"/>
                  <a:gd name="T83" fmla="*/ 67 h 1608"/>
                  <a:gd name="T84" fmla="*/ 2105 w 11200"/>
                  <a:gd name="T85" fmla="*/ 57 h 1608"/>
                  <a:gd name="T86" fmla="*/ 2195 w 11200"/>
                  <a:gd name="T87" fmla="*/ 52 h 1608"/>
                  <a:gd name="T88" fmla="*/ 2714 w 11200"/>
                  <a:gd name="T89" fmla="*/ 52 h 1608"/>
                  <a:gd name="T90" fmla="*/ 2702 w 11200"/>
                  <a:gd name="T91" fmla="*/ 50 h 1608"/>
                  <a:gd name="T92" fmla="*/ 2490 w 11200"/>
                  <a:gd name="T93" fmla="*/ 17 h 1608"/>
                  <a:gd name="T94" fmla="*/ 2387 w 11200"/>
                  <a:gd name="T95" fmla="*/ 5 h 1608"/>
                  <a:gd name="T96" fmla="*/ 2287 w 11200"/>
                  <a:gd name="T97" fmla="*/ 0 h 1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200" h="1608">
                    <a:moveTo>
                      <a:pt x="2287" y="0"/>
                    </a:moveTo>
                    <a:lnTo>
                      <a:pt x="2192" y="0"/>
                    </a:lnTo>
                    <a:lnTo>
                      <a:pt x="2097" y="5"/>
                    </a:lnTo>
                    <a:lnTo>
                      <a:pt x="2007" y="17"/>
                    </a:lnTo>
                    <a:lnTo>
                      <a:pt x="1920" y="35"/>
                    </a:lnTo>
                    <a:lnTo>
                      <a:pt x="1830" y="57"/>
                    </a:lnTo>
                    <a:lnTo>
                      <a:pt x="1745" y="87"/>
                    </a:lnTo>
                    <a:lnTo>
                      <a:pt x="1660" y="122"/>
                    </a:lnTo>
                    <a:lnTo>
                      <a:pt x="1577" y="162"/>
                    </a:lnTo>
                    <a:lnTo>
                      <a:pt x="1415" y="252"/>
                    </a:lnTo>
                    <a:lnTo>
                      <a:pt x="1260" y="355"/>
                    </a:lnTo>
                    <a:lnTo>
                      <a:pt x="1110" y="472"/>
                    </a:lnTo>
                    <a:lnTo>
                      <a:pt x="967" y="595"/>
                    </a:lnTo>
                    <a:lnTo>
                      <a:pt x="702" y="855"/>
                    </a:lnTo>
                    <a:lnTo>
                      <a:pt x="582" y="985"/>
                    </a:lnTo>
                    <a:lnTo>
                      <a:pt x="465" y="1110"/>
                    </a:lnTo>
                    <a:lnTo>
                      <a:pt x="357" y="1227"/>
                    </a:lnTo>
                    <a:lnTo>
                      <a:pt x="257" y="1335"/>
                    </a:lnTo>
                    <a:lnTo>
                      <a:pt x="162" y="1427"/>
                    </a:lnTo>
                    <a:lnTo>
                      <a:pt x="77" y="1505"/>
                    </a:lnTo>
                    <a:lnTo>
                      <a:pt x="37" y="1537"/>
                    </a:lnTo>
                    <a:lnTo>
                      <a:pt x="0" y="1562"/>
                    </a:lnTo>
                    <a:lnTo>
                      <a:pt x="30" y="1607"/>
                    </a:lnTo>
                    <a:lnTo>
                      <a:pt x="67" y="1580"/>
                    </a:lnTo>
                    <a:lnTo>
                      <a:pt x="110" y="1545"/>
                    </a:lnTo>
                    <a:lnTo>
                      <a:pt x="197" y="1465"/>
                    </a:lnTo>
                    <a:lnTo>
                      <a:pt x="292" y="1370"/>
                    </a:lnTo>
                    <a:lnTo>
                      <a:pt x="395" y="1262"/>
                    </a:lnTo>
                    <a:lnTo>
                      <a:pt x="505" y="1145"/>
                    </a:lnTo>
                    <a:lnTo>
                      <a:pt x="620" y="1020"/>
                    </a:lnTo>
                    <a:lnTo>
                      <a:pt x="742" y="890"/>
                    </a:lnTo>
                    <a:lnTo>
                      <a:pt x="870" y="760"/>
                    </a:lnTo>
                    <a:lnTo>
                      <a:pt x="1005" y="632"/>
                    </a:lnTo>
                    <a:lnTo>
                      <a:pt x="1145" y="512"/>
                    </a:lnTo>
                    <a:lnTo>
                      <a:pt x="1292" y="397"/>
                    </a:lnTo>
                    <a:lnTo>
                      <a:pt x="1445" y="295"/>
                    </a:lnTo>
                    <a:lnTo>
                      <a:pt x="1602" y="207"/>
                    </a:lnTo>
                    <a:lnTo>
                      <a:pt x="1682" y="167"/>
                    </a:lnTo>
                    <a:lnTo>
                      <a:pt x="1765" y="135"/>
                    </a:lnTo>
                    <a:lnTo>
                      <a:pt x="1847" y="107"/>
                    </a:lnTo>
                    <a:lnTo>
                      <a:pt x="1932" y="85"/>
                    </a:lnTo>
                    <a:lnTo>
                      <a:pt x="2020" y="67"/>
                    </a:lnTo>
                    <a:lnTo>
                      <a:pt x="2105" y="57"/>
                    </a:lnTo>
                    <a:lnTo>
                      <a:pt x="2195" y="52"/>
                    </a:lnTo>
                    <a:lnTo>
                      <a:pt x="2714" y="52"/>
                    </a:lnTo>
                    <a:lnTo>
                      <a:pt x="2702" y="50"/>
                    </a:lnTo>
                    <a:lnTo>
                      <a:pt x="2490" y="17"/>
                    </a:lnTo>
                    <a:lnTo>
                      <a:pt x="2387" y="5"/>
                    </a:lnTo>
                    <a:lnTo>
                      <a:pt x="2287" y="0"/>
                    </a:ln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32"/>
              <p:cNvSpPr>
                <a:spLocks/>
              </p:cNvSpPr>
              <p:nvPr/>
            </p:nvSpPr>
            <p:spPr bwMode="auto">
              <a:xfrm>
                <a:off x="1437" y="6993"/>
                <a:ext cx="11200" cy="1608"/>
              </a:xfrm>
              <a:custGeom>
                <a:avLst/>
                <a:gdLst>
                  <a:gd name="T0" fmla="*/ 11197 w 11200"/>
                  <a:gd name="T1" fmla="*/ 1495 h 1608"/>
                  <a:gd name="T2" fmla="*/ 10865 w 11200"/>
                  <a:gd name="T3" fmla="*/ 1495 h 1608"/>
                  <a:gd name="T4" fmla="*/ 11105 w 11200"/>
                  <a:gd name="T5" fmla="*/ 1500 h 1608"/>
                  <a:gd name="T6" fmla="*/ 11197 w 11200"/>
                  <a:gd name="T7" fmla="*/ 1505 h 1608"/>
                  <a:gd name="T8" fmla="*/ 11197 w 11200"/>
                  <a:gd name="T9" fmla="*/ 1495 h 1608"/>
                </a:gdLst>
                <a:ahLst/>
                <a:cxnLst>
                  <a:cxn ang="0">
                    <a:pos x="T0" y="T1"/>
                  </a:cxn>
                  <a:cxn ang="0">
                    <a:pos x="T2" y="T3"/>
                  </a:cxn>
                  <a:cxn ang="0">
                    <a:pos x="T4" y="T5"/>
                  </a:cxn>
                  <a:cxn ang="0">
                    <a:pos x="T6" y="T7"/>
                  </a:cxn>
                  <a:cxn ang="0">
                    <a:pos x="T8" y="T9"/>
                  </a:cxn>
                </a:cxnLst>
                <a:rect l="0" t="0" r="r" b="b"/>
                <a:pathLst>
                  <a:path w="11200" h="1608">
                    <a:moveTo>
                      <a:pt x="11197" y="1495"/>
                    </a:moveTo>
                    <a:lnTo>
                      <a:pt x="10865" y="1495"/>
                    </a:lnTo>
                    <a:lnTo>
                      <a:pt x="11105" y="1500"/>
                    </a:lnTo>
                    <a:lnTo>
                      <a:pt x="11197" y="1505"/>
                    </a:lnTo>
                    <a:lnTo>
                      <a:pt x="11197" y="1495"/>
                    </a:ln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31"/>
              <p:cNvSpPr>
                <a:spLocks/>
              </p:cNvSpPr>
              <p:nvPr/>
            </p:nvSpPr>
            <p:spPr bwMode="auto">
              <a:xfrm>
                <a:off x="1437" y="6993"/>
                <a:ext cx="11200" cy="1608"/>
              </a:xfrm>
              <a:custGeom>
                <a:avLst/>
                <a:gdLst>
                  <a:gd name="T0" fmla="*/ 2714 w 11200"/>
                  <a:gd name="T1" fmla="*/ 52 h 1608"/>
                  <a:gd name="T2" fmla="*/ 2287 w 11200"/>
                  <a:gd name="T3" fmla="*/ 52 h 1608"/>
                  <a:gd name="T4" fmla="*/ 2385 w 11200"/>
                  <a:gd name="T5" fmla="*/ 57 h 1608"/>
                  <a:gd name="T6" fmla="*/ 2485 w 11200"/>
                  <a:gd name="T7" fmla="*/ 67 h 1608"/>
                  <a:gd name="T8" fmla="*/ 2695 w 11200"/>
                  <a:gd name="T9" fmla="*/ 100 h 1608"/>
                  <a:gd name="T10" fmla="*/ 2915 w 11200"/>
                  <a:gd name="T11" fmla="*/ 150 h 1608"/>
                  <a:gd name="T12" fmla="*/ 3145 w 11200"/>
                  <a:gd name="T13" fmla="*/ 212 h 1608"/>
                  <a:gd name="T14" fmla="*/ 3380 w 11200"/>
                  <a:gd name="T15" fmla="*/ 287 h 1608"/>
                  <a:gd name="T16" fmla="*/ 3622 w 11200"/>
                  <a:gd name="T17" fmla="*/ 367 h 1608"/>
                  <a:gd name="T18" fmla="*/ 3867 w 11200"/>
                  <a:gd name="T19" fmla="*/ 455 h 1608"/>
                  <a:gd name="T20" fmla="*/ 4840 w 11200"/>
                  <a:gd name="T21" fmla="*/ 822 h 1608"/>
                  <a:gd name="T22" fmla="*/ 5075 w 11200"/>
                  <a:gd name="T23" fmla="*/ 905 h 1608"/>
                  <a:gd name="T24" fmla="*/ 5302 w 11200"/>
                  <a:gd name="T25" fmla="*/ 980 h 1608"/>
                  <a:gd name="T26" fmla="*/ 5520 w 11200"/>
                  <a:gd name="T27" fmla="*/ 1045 h 1608"/>
                  <a:gd name="T28" fmla="*/ 5727 w 11200"/>
                  <a:gd name="T29" fmla="*/ 1097 h 1608"/>
                  <a:gd name="T30" fmla="*/ 5927 w 11200"/>
                  <a:gd name="T31" fmla="*/ 1140 h 1608"/>
                  <a:gd name="T32" fmla="*/ 6117 w 11200"/>
                  <a:gd name="T33" fmla="*/ 1177 h 1608"/>
                  <a:gd name="T34" fmla="*/ 6305 w 11200"/>
                  <a:gd name="T35" fmla="*/ 1212 h 1608"/>
                  <a:gd name="T36" fmla="*/ 6840 w 11200"/>
                  <a:gd name="T37" fmla="*/ 1297 h 1608"/>
                  <a:gd name="T38" fmla="*/ 7182 w 11200"/>
                  <a:gd name="T39" fmla="*/ 1342 h 1608"/>
                  <a:gd name="T40" fmla="*/ 7515 w 11200"/>
                  <a:gd name="T41" fmla="*/ 1380 h 1608"/>
                  <a:gd name="T42" fmla="*/ 7845 w 11200"/>
                  <a:gd name="T43" fmla="*/ 1410 h 1608"/>
                  <a:gd name="T44" fmla="*/ 8690 w 11200"/>
                  <a:gd name="T45" fmla="*/ 1475 h 1608"/>
                  <a:gd name="T46" fmla="*/ 9065 w 11200"/>
                  <a:gd name="T47" fmla="*/ 1490 h 1608"/>
                  <a:gd name="T48" fmla="*/ 9647 w 11200"/>
                  <a:gd name="T49" fmla="*/ 1497 h 1608"/>
                  <a:gd name="T50" fmla="*/ 10395 w 11200"/>
                  <a:gd name="T51" fmla="*/ 1497 h 1608"/>
                  <a:gd name="T52" fmla="*/ 10565 w 11200"/>
                  <a:gd name="T53" fmla="*/ 1495 h 1608"/>
                  <a:gd name="T54" fmla="*/ 11197 w 11200"/>
                  <a:gd name="T55" fmla="*/ 1495 h 1608"/>
                  <a:gd name="T56" fmla="*/ 11200 w 11200"/>
                  <a:gd name="T57" fmla="*/ 1452 h 1608"/>
                  <a:gd name="T58" fmla="*/ 11105 w 11200"/>
                  <a:gd name="T59" fmla="*/ 1447 h 1608"/>
                  <a:gd name="T60" fmla="*/ 9650 w 11200"/>
                  <a:gd name="T61" fmla="*/ 1447 h 1608"/>
                  <a:gd name="T62" fmla="*/ 9257 w 11200"/>
                  <a:gd name="T63" fmla="*/ 1442 h 1608"/>
                  <a:gd name="T64" fmla="*/ 8877 w 11200"/>
                  <a:gd name="T65" fmla="*/ 1432 h 1608"/>
                  <a:gd name="T66" fmla="*/ 8520 w 11200"/>
                  <a:gd name="T67" fmla="*/ 1412 h 1608"/>
                  <a:gd name="T68" fmla="*/ 7522 w 11200"/>
                  <a:gd name="T69" fmla="*/ 1327 h 1608"/>
                  <a:gd name="T70" fmla="*/ 7190 w 11200"/>
                  <a:gd name="T71" fmla="*/ 1290 h 1608"/>
                  <a:gd name="T72" fmla="*/ 6847 w 11200"/>
                  <a:gd name="T73" fmla="*/ 1247 h 1608"/>
                  <a:gd name="T74" fmla="*/ 6497 w 11200"/>
                  <a:gd name="T75" fmla="*/ 1192 h 1608"/>
                  <a:gd name="T76" fmla="*/ 6315 w 11200"/>
                  <a:gd name="T77" fmla="*/ 1160 h 1608"/>
                  <a:gd name="T78" fmla="*/ 5937 w 11200"/>
                  <a:gd name="T79" fmla="*/ 1087 h 1608"/>
                  <a:gd name="T80" fmla="*/ 5740 w 11200"/>
                  <a:gd name="T81" fmla="*/ 1045 h 1608"/>
                  <a:gd name="T82" fmla="*/ 5535 w 11200"/>
                  <a:gd name="T83" fmla="*/ 995 h 1608"/>
                  <a:gd name="T84" fmla="*/ 5317 w 11200"/>
                  <a:gd name="T85" fmla="*/ 930 h 1608"/>
                  <a:gd name="T86" fmla="*/ 5092 w 11200"/>
                  <a:gd name="T87" fmla="*/ 855 h 1608"/>
                  <a:gd name="T88" fmla="*/ 4857 w 11200"/>
                  <a:gd name="T89" fmla="*/ 772 h 1608"/>
                  <a:gd name="T90" fmla="*/ 3882 w 11200"/>
                  <a:gd name="T91" fmla="*/ 407 h 1608"/>
                  <a:gd name="T92" fmla="*/ 3637 w 11200"/>
                  <a:gd name="T93" fmla="*/ 320 h 1608"/>
                  <a:gd name="T94" fmla="*/ 3395 w 11200"/>
                  <a:gd name="T95" fmla="*/ 237 h 1608"/>
                  <a:gd name="T96" fmla="*/ 3157 w 11200"/>
                  <a:gd name="T97" fmla="*/ 162 h 1608"/>
                  <a:gd name="T98" fmla="*/ 2927 w 11200"/>
                  <a:gd name="T99" fmla="*/ 100 h 1608"/>
                  <a:gd name="T100" fmla="*/ 2714 w 11200"/>
                  <a:gd name="T101" fmla="*/ 52 h 1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1200" h="1608">
                    <a:moveTo>
                      <a:pt x="2714" y="52"/>
                    </a:moveTo>
                    <a:lnTo>
                      <a:pt x="2287" y="52"/>
                    </a:lnTo>
                    <a:lnTo>
                      <a:pt x="2385" y="57"/>
                    </a:lnTo>
                    <a:lnTo>
                      <a:pt x="2485" y="67"/>
                    </a:lnTo>
                    <a:lnTo>
                      <a:pt x="2695" y="100"/>
                    </a:lnTo>
                    <a:lnTo>
                      <a:pt x="2915" y="150"/>
                    </a:lnTo>
                    <a:lnTo>
                      <a:pt x="3145" y="212"/>
                    </a:lnTo>
                    <a:lnTo>
                      <a:pt x="3380" y="287"/>
                    </a:lnTo>
                    <a:lnTo>
                      <a:pt x="3622" y="367"/>
                    </a:lnTo>
                    <a:lnTo>
                      <a:pt x="3867" y="455"/>
                    </a:lnTo>
                    <a:lnTo>
                      <a:pt x="4840" y="822"/>
                    </a:lnTo>
                    <a:lnTo>
                      <a:pt x="5075" y="905"/>
                    </a:lnTo>
                    <a:lnTo>
                      <a:pt x="5302" y="980"/>
                    </a:lnTo>
                    <a:lnTo>
                      <a:pt x="5520" y="1045"/>
                    </a:lnTo>
                    <a:lnTo>
                      <a:pt x="5727" y="1097"/>
                    </a:lnTo>
                    <a:lnTo>
                      <a:pt x="5927" y="1140"/>
                    </a:lnTo>
                    <a:lnTo>
                      <a:pt x="6117" y="1177"/>
                    </a:lnTo>
                    <a:lnTo>
                      <a:pt x="6305" y="1212"/>
                    </a:lnTo>
                    <a:lnTo>
                      <a:pt x="6840" y="1297"/>
                    </a:lnTo>
                    <a:lnTo>
                      <a:pt x="7182" y="1342"/>
                    </a:lnTo>
                    <a:lnTo>
                      <a:pt x="7515" y="1380"/>
                    </a:lnTo>
                    <a:lnTo>
                      <a:pt x="7845" y="1410"/>
                    </a:lnTo>
                    <a:lnTo>
                      <a:pt x="8690" y="1475"/>
                    </a:lnTo>
                    <a:lnTo>
                      <a:pt x="9065" y="1490"/>
                    </a:lnTo>
                    <a:lnTo>
                      <a:pt x="9647" y="1497"/>
                    </a:lnTo>
                    <a:lnTo>
                      <a:pt x="10395" y="1497"/>
                    </a:lnTo>
                    <a:lnTo>
                      <a:pt x="10565" y="1495"/>
                    </a:lnTo>
                    <a:lnTo>
                      <a:pt x="11197" y="1495"/>
                    </a:lnTo>
                    <a:lnTo>
                      <a:pt x="11200" y="1452"/>
                    </a:lnTo>
                    <a:lnTo>
                      <a:pt x="11105" y="1447"/>
                    </a:lnTo>
                    <a:lnTo>
                      <a:pt x="9650" y="1447"/>
                    </a:lnTo>
                    <a:lnTo>
                      <a:pt x="9257" y="1442"/>
                    </a:lnTo>
                    <a:lnTo>
                      <a:pt x="8877" y="1432"/>
                    </a:lnTo>
                    <a:lnTo>
                      <a:pt x="8520" y="1412"/>
                    </a:lnTo>
                    <a:lnTo>
                      <a:pt x="7522" y="1327"/>
                    </a:lnTo>
                    <a:lnTo>
                      <a:pt x="7190" y="1290"/>
                    </a:lnTo>
                    <a:lnTo>
                      <a:pt x="6847" y="1247"/>
                    </a:lnTo>
                    <a:lnTo>
                      <a:pt x="6497" y="1192"/>
                    </a:lnTo>
                    <a:lnTo>
                      <a:pt x="6315" y="1160"/>
                    </a:lnTo>
                    <a:lnTo>
                      <a:pt x="5937" y="1087"/>
                    </a:lnTo>
                    <a:lnTo>
                      <a:pt x="5740" y="1045"/>
                    </a:lnTo>
                    <a:lnTo>
                      <a:pt x="5535" y="995"/>
                    </a:lnTo>
                    <a:lnTo>
                      <a:pt x="5317" y="930"/>
                    </a:lnTo>
                    <a:lnTo>
                      <a:pt x="5092" y="855"/>
                    </a:lnTo>
                    <a:lnTo>
                      <a:pt x="4857" y="772"/>
                    </a:lnTo>
                    <a:lnTo>
                      <a:pt x="3882" y="407"/>
                    </a:lnTo>
                    <a:lnTo>
                      <a:pt x="3637" y="320"/>
                    </a:lnTo>
                    <a:lnTo>
                      <a:pt x="3395" y="237"/>
                    </a:lnTo>
                    <a:lnTo>
                      <a:pt x="3157" y="162"/>
                    </a:lnTo>
                    <a:lnTo>
                      <a:pt x="2927" y="100"/>
                    </a:lnTo>
                    <a:lnTo>
                      <a:pt x="2714" y="52"/>
                    </a:ln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30"/>
              <p:cNvSpPr>
                <a:spLocks/>
              </p:cNvSpPr>
              <p:nvPr/>
            </p:nvSpPr>
            <p:spPr bwMode="auto">
              <a:xfrm>
                <a:off x="1437" y="6993"/>
                <a:ext cx="11200" cy="1608"/>
              </a:xfrm>
              <a:custGeom>
                <a:avLst/>
                <a:gdLst>
                  <a:gd name="T0" fmla="*/ 10992 w 11200"/>
                  <a:gd name="T1" fmla="*/ 1445 h 1608"/>
                  <a:gd name="T2" fmla="*/ 10217 w 11200"/>
                  <a:gd name="T3" fmla="*/ 1445 h 1608"/>
                  <a:gd name="T4" fmla="*/ 10032 w 11200"/>
                  <a:gd name="T5" fmla="*/ 1447 h 1608"/>
                  <a:gd name="T6" fmla="*/ 11105 w 11200"/>
                  <a:gd name="T7" fmla="*/ 1447 h 1608"/>
                  <a:gd name="T8" fmla="*/ 10992 w 11200"/>
                  <a:gd name="T9" fmla="*/ 1445 h 1608"/>
                </a:gdLst>
                <a:ahLst/>
                <a:cxnLst>
                  <a:cxn ang="0">
                    <a:pos x="T0" y="T1"/>
                  </a:cxn>
                  <a:cxn ang="0">
                    <a:pos x="T2" y="T3"/>
                  </a:cxn>
                  <a:cxn ang="0">
                    <a:pos x="T4" y="T5"/>
                  </a:cxn>
                  <a:cxn ang="0">
                    <a:pos x="T6" y="T7"/>
                  </a:cxn>
                  <a:cxn ang="0">
                    <a:pos x="T8" y="T9"/>
                  </a:cxn>
                </a:cxnLst>
                <a:rect l="0" t="0" r="r" b="b"/>
                <a:pathLst>
                  <a:path w="11200" h="1608">
                    <a:moveTo>
                      <a:pt x="10992" y="1445"/>
                    </a:moveTo>
                    <a:lnTo>
                      <a:pt x="10217" y="1445"/>
                    </a:lnTo>
                    <a:lnTo>
                      <a:pt x="10032" y="1447"/>
                    </a:lnTo>
                    <a:lnTo>
                      <a:pt x="11105" y="1447"/>
                    </a:lnTo>
                    <a:lnTo>
                      <a:pt x="10992" y="1445"/>
                    </a:ln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9"/>
              <p:cNvSpPr>
                <a:spLocks/>
              </p:cNvSpPr>
              <p:nvPr/>
            </p:nvSpPr>
            <p:spPr bwMode="auto">
              <a:xfrm>
                <a:off x="1437" y="6993"/>
                <a:ext cx="11200" cy="1608"/>
              </a:xfrm>
              <a:custGeom>
                <a:avLst/>
                <a:gdLst>
                  <a:gd name="T0" fmla="*/ 10720 w 11200"/>
                  <a:gd name="T1" fmla="*/ 1442 h 1608"/>
                  <a:gd name="T2" fmla="*/ 10562 w 11200"/>
                  <a:gd name="T3" fmla="*/ 1445 h 1608"/>
                  <a:gd name="T4" fmla="*/ 10865 w 11200"/>
                  <a:gd name="T5" fmla="*/ 1445 h 1608"/>
                  <a:gd name="T6" fmla="*/ 10720 w 11200"/>
                  <a:gd name="T7" fmla="*/ 1442 h 1608"/>
                </a:gdLst>
                <a:ahLst/>
                <a:cxnLst>
                  <a:cxn ang="0">
                    <a:pos x="T0" y="T1"/>
                  </a:cxn>
                  <a:cxn ang="0">
                    <a:pos x="T2" y="T3"/>
                  </a:cxn>
                  <a:cxn ang="0">
                    <a:pos x="T4" y="T5"/>
                  </a:cxn>
                  <a:cxn ang="0">
                    <a:pos x="T6" y="T7"/>
                  </a:cxn>
                </a:cxnLst>
                <a:rect l="0" t="0" r="r" b="b"/>
                <a:pathLst>
                  <a:path w="11200" h="1608">
                    <a:moveTo>
                      <a:pt x="10720" y="1442"/>
                    </a:moveTo>
                    <a:lnTo>
                      <a:pt x="10562" y="1445"/>
                    </a:lnTo>
                    <a:lnTo>
                      <a:pt x="10865" y="1445"/>
                    </a:lnTo>
                    <a:lnTo>
                      <a:pt x="10720" y="1442"/>
                    </a:ln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4" name="Freeform 27"/>
            <p:cNvSpPr>
              <a:spLocks/>
            </p:cNvSpPr>
            <p:nvPr/>
          </p:nvSpPr>
          <p:spPr bwMode="auto">
            <a:xfrm>
              <a:off x="1437" y="6993"/>
              <a:ext cx="11200" cy="1608"/>
            </a:xfrm>
            <a:custGeom>
              <a:avLst/>
              <a:gdLst>
                <a:gd name="T0" fmla="*/ 77 w 11200"/>
                <a:gd name="T1" fmla="*/ 1505 h 1608"/>
                <a:gd name="T2" fmla="*/ 357 w 11200"/>
                <a:gd name="T3" fmla="*/ 1227 h 1608"/>
                <a:gd name="T4" fmla="*/ 702 w 11200"/>
                <a:gd name="T5" fmla="*/ 855 h 1608"/>
                <a:gd name="T6" fmla="*/ 1110 w 11200"/>
                <a:gd name="T7" fmla="*/ 472 h 1608"/>
                <a:gd name="T8" fmla="*/ 1577 w 11200"/>
                <a:gd name="T9" fmla="*/ 162 h 1608"/>
                <a:gd name="T10" fmla="*/ 1830 w 11200"/>
                <a:gd name="T11" fmla="*/ 57 h 1608"/>
                <a:gd name="T12" fmla="*/ 2097 w 11200"/>
                <a:gd name="T13" fmla="*/ 5 h 1608"/>
                <a:gd name="T14" fmla="*/ 2387 w 11200"/>
                <a:gd name="T15" fmla="*/ 5 h 1608"/>
                <a:gd name="T16" fmla="*/ 2927 w 11200"/>
                <a:gd name="T17" fmla="*/ 100 h 1608"/>
                <a:gd name="T18" fmla="*/ 3637 w 11200"/>
                <a:gd name="T19" fmla="*/ 320 h 1608"/>
                <a:gd name="T20" fmla="*/ 4620 w 11200"/>
                <a:gd name="T21" fmla="*/ 685 h 1608"/>
                <a:gd name="T22" fmla="*/ 5317 w 11200"/>
                <a:gd name="T23" fmla="*/ 930 h 1608"/>
                <a:gd name="T24" fmla="*/ 5937 w 11200"/>
                <a:gd name="T25" fmla="*/ 1087 h 1608"/>
                <a:gd name="T26" fmla="*/ 6497 w 11200"/>
                <a:gd name="T27" fmla="*/ 1192 h 1608"/>
                <a:gd name="T28" fmla="*/ 7522 w 11200"/>
                <a:gd name="T29" fmla="*/ 1327 h 1608"/>
                <a:gd name="T30" fmla="*/ 8520 w 11200"/>
                <a:gd name="T31" fmla="*/ 1412 h 1608"/>
                <a:gd name="T32" fmla="*/ 9067 w 11200"/>
                <a:gd name="T33" fmla="*/ 1437 h 1608"/>
                <a:gd name="T34" fmla="*/ 9842 w 11200"/>
                <a:gd name="T35" fmla="*/ 1447 h 1608"/>
                <a:gd name="T36" fmla="*/ 10395 w 11200"/>
                <a:gd name="T37" fmla="*/ 1445 h 1608"/>
                <a:gd name="T38" fmla="*/ 10865 w 11200"/>
                <a:gd name="T39" fmla="*/ 1445 h 1608"/>
                <a:gd name="T40" fmla="*/ 11155 w 11200"/>
                <a:gd name="T41" fmla="*/ 1450 h 1608"/>
                <a:gd name="T42" fmla="*/ 11152 w 11200"/>
                <a:gd name="T43" fmla="*/ 1502 h 1608"/>
                <a:gd name="T44" fmla="*/ 10865 w 11200"/>
                <a:gd name="T45" fmla="*/ 1495 h 1608"/>
                <a:gd name="T46" fmla="*/ 10395 w 11200"/>
                <a:gd name="T47" fmla="*/ 1497 h 1608"/>
                <a:gd name="T48" fmla="*/ 9842 w 11200"/>
                <a:gd name="T49" fmla="*/ 1497 h 1608"/>
                <a:gd name="T50" fmla="*/ 9065 w 11200"/>
                <a:gd name="T51" fmla="*/ 1490 h 1608"/>
                <a:gd name="T52" fmla="*/ 8515 w 11200"/>
                <a:gd name="T53" fmla="*/ 1462 h 1608"/>
                <a:gd name="T54" fmla="*/ 7515 w 11200"/>
                <a:gd name="T55" fmla="*/ 1380 h 1608"/>
                <a:gd name="T56" fmla="*/ 6487 w 11200"/>
                <a:gd name="T57" fmla="*/ 1242 h 1608"/>
                <a:gd name="T58" fmla="*/ 5927 w 11200"/>
                <a:gd name="T59" fmla="*/ 1140 h 1608"/>
                <a:gd name="T60" fmla="*/ 5302 w 11200"/>
                <a:gd name="T61" fmla="*/ 980 h 1608"/>
                <a:gd name="T62" fmla="*/ 4600 w 11200"/>
                <a:gd name="T63" fmla="*/ 732 h 1608"/>
                <a:gd name="T64" fmla="*/ 3622 w 11200"/>
                <a:gd name="T65" fmla="*/ 367 h 1608"/>
                <a:gd name="T66" fmla="*/ 2915 w 11200"/>
                <a:gd name="T67" fmla="*/ 150 h 1608"/>
                <a:gd name="T68" fmla="*/ 2385 w 11200"/>
                <a:gd name="T69" fmla="*/ 57 h 1608"/>
                <a:gd name="T70" fmla="*/ 2105 w 11200"/>
                <a:gd name="T71" fmla="*/ 57 h 1608"/>
                <a:gd name="T72" fmla="*/ 1847 w 11200"/>
                <a:gd name="T73" fmla="*/ 107 h 1608"/>
                <a:gd name="T74" fmla="*/ 1602 w 11200"/>
                <a:gd name="T75" fmla="*/ 207 h 1608"/>
                <a:gd name="T76" fmla="*/ 1145 w 11200"/>
                <a:gd name="T77" fmla="*/ 512 h 1608"/>
                <a:gd name="T78" fmla="*/ 742 w 11200"/>
                <a:gd name="T79" fmla="*/ 890 h 1608"/>
                <a:gd name="T80" fmla="*/ 395 w 11200"/>
                <a:gd name="T81" fmla="*/ 1262 h 1608"/>
                <a:gd name="T82" fmla="*/ 110 w 11200"/>
                <a:gd name="T83" fmla="*/ 1545 h 1608"/>
                <a:gd name="T84" fmla="*/ 0 w 11200"/>
                <a:gd name="T85" fmla="*/ 1562 h 1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200" h="1608">
                  <a:moveTo>
                    <a:pt x="0" y="1562"/>
                  </a:moveTo>
                  <a:lnTo>
                    <a:pt x="37" y="1537"/>
                  </a:lnTo>
                  <a:lnTo>
                    <a:pt x="77" y="1505"/>
                  </a:lnTo>
                  <a:lnTo>
                    <a:pt x="162" y="1427"/>
                  </a:lnTo>
                  <a:lnTo>
                    <a:pt x="257" y="1335"/>
                  </a:lnTo>
                  <a:lnTo>
                    <a:pt x="357" y="1227"/>
                  </a:lnTo>
                  <a:lnTo>
                    <a:pt x="465" y="1110"/>
                  </a:lnTo>
                  <a:lnTo>
                    <a:pt x="582" y="985"/>
                  </a:lnTo>
                  <a:lnTo>
                    <a:pt x="702" y="855"/>
                  </a:lnTo>
                  <a:lnTo>
                    <a:pt x="835" y="725"/>
                  </a:lnTo>
                  <a:lnTo>
                    <a:pt x="967" y="595"/>
                  </a:lnTo>
                  <a:lnTo>
                    <a:pt x="1110" y="472"/>
                  </a:lnTo>
                  <a:lnTo>
                    <a:pt x="1260" y="355"/>
                  </a:lnTo>
                  <a:lnTo>
                    <a:pt x="1415" y="252"/>
                  </a:lnTo>
                  <a:lnTo>
                    <a:pt x="1577" y="162"/>
                  </a:lnTo>
                  <a:lnTo>
                    <a:pt x="1660" y="122"/>
                  </a:lnTo>
                  <a:lnTo>
                    <a:pt x="1745" y="87"/>
                  </a:lnTo>
                  <a:lnTo>
                    <a:pt x="1830" y="57"/>
                  </a:lnTo>
                  <a:lnTo>
                    <a:pt x="1920" y="35"/>
                  </a:lnTo>
                  <a:lnTo>
                    <a:pt x="2007" y="17"/>
                  </a:lnTo>
                  <a:lnTo>
                    <a:pt x="2097" y="5"/>
                  </a:lnTo>
                  <a:lnTo>
                    <a:pt x="2192" y="0"/>
                  </a:lnTo>
                  <a:lnTo>
                    <a:pt x="2287" y="0"/>
                  </a:lnTo>
                  <a:lnTo>
                    <a:pt x="2387" y="5"/>
                  </a:lnTo>
                  <a:lnTo>
                    <a:pt x="2490" y="17"/>
                  </a:lnTo>
                  <a:lnTo>
                    <a:pt x="2702" y="50"/>
                  </a:lnTo>
                  <a:lnTo>
                    <a:pt x="2927" y="100"/>
                  </a:lnTo>
                  <a:lnTo>
                    <a:pt x="3157" y="162"/>
                  </a:lnTo>
                  <a:lnTo>
                    <a:pt x="3395" y="237"/>
                  </a:lnTo>
                  <a:lnTo>
                    <a:pt x="3637" y="320"/>
                  </a:lnTo>
                  <a:lnTo>
                    <a:pt x="3882" y="407"/>
                  </a:lnTo>
                  <a:lnTo>
                    <a:pt x="4375" y="592"/>
                  </a:lnTo>
                  <a:lnTo>
                    <a:pt x="4620" y="685"/>
                  </a:lnTo>
                  <a:lnTo>
                    <a:pt x="4857" y="772"/>
                  </a:lnTo>
                  <a:lnTo>
                    <a:pt x="5092" y="855"/>
                  </a:lnTo>
                  <a:lnTo>
                    <a:pt x="5317" y="930"/>
                  </a:lnTo>
                  <a:lnTo>
                    <a:pt x="5535" y="995"/>
                  </a:lnTo>
                  <a:lnTo>
                    <a:pt x="5740" y="1045"/>
                  </a:lnTo>
                  <a:lnTo>
                    <a:pt x="5937" y="1087"/>
                  </a:lnTo>
                  <a:lnTo>
                    <a:pt x="6130" y="1125"/>
                  </a:lnTo>
                  <a:lnTo>
                    <a:pt x="6315" y="1160"/>
                  </a:lnTo>
                  <a:lnTo>
                    <a:pt x="6497" y="1192"/>
                  </a:lnTo>
                  <a:lnTo>
                    <a:pt x="6847" y="1247"/>
                  </a:lnTo>
                  <a:lnTo>
                    <a:pt x="7190" y="1290"/>
                  </a:lnTo>
                  <a:lnTo>
                    <a:pt x="7522" y="1327"/>
                  </a:lnTo>
                  <a:lnTo>
                    <a:pt x="7850" y="1357"/>
                  </a:lnTo>
                  <a:lnTo>
                    <a:pt x="8182" y="1385"/>
                  </a:lnTo>
                  <a:lnTo>
                    <a:pt x="8520" y="1412"/>
                  </a:lnTo>
                  <a:lnTo>
                    <a:pt x="8695" y="1422"/>
                  </a:lnTo>
                  <a:lnTo>
                    <a:pt x="8877" y="1432"/>
                  </a:lnTo>
                  <a:lnTo>
                    <a:pt x="9067" y="1437"/>
                  </a:lnTo>
                  <a:lnTo>
                    <a:pt x="9257" y="1442"/>
                  </a:lnTo>
                  <a:lnTo>
                    <a:pt x="9650" y="1447"/>
                  </a:lnTo>
                  <a:lnTo>
                    <a:pt x="9842" y="1447"/>
                  </a:lnTo>
                  <a:lnTo>
                    <a:pt x="10032" y="1447"/>
                  </a:lnTo>
                  <a:lnTo>
                    <a:pt x="10217" y="1445"/>
                  </a:lnTo>
                  <a:lnTo>
                    <a:pt x="10395" y="1445"/>
                  </a:lnTo>
                  <a:lnTo>
                    <a:pt x="10562" y="1445"/>
                  </a:lnTo>
                  <a:lnTo>
                    <a:pt x="10720" y="1442"/>
                  </a:lnTo>
                  <a:lnTo>
                    <a:pt x="10865" y="1445"/>
                  </a:lnTo>
                  <a:lnTo>
                    <a:pt x="10992" y="1445"/>
                  </a:lnTo>
                  <a:lnTo>
                    <a:pt x="11105" y="1447"/>
                  </a:lnTo>
                  <a:lnTo>
                    <a:pt x="11155" y="1450"/>
                  </a:lnTo>
                  <a:lnTo>
                    <a:pt x="11200" y="1452"/>
                  </a:lnTo>
                  <a:lnTo>
                    <a:pt x="11197" y="1505"/>
                  </a:lnTo>
                  <a:lnTo>
                    <a:pt x="11152" y="1502"/>
                  </a:lnTo>
                  <a:lnTo>
                    <a:pt x="11105" y="1500"/>
                  </a:lnTo>
                  <a:lnTo>
                    <a:pt x="10992" y="1497"/>
                  </a:lnTo>
                  <a:lnTo>
                    <a:pt x="10865" y="1495"/>
                  </a:lnTo>
                  <a:lnTo>
                    <a:pt x="10722" y="1495"/>
                  </a:lnTo>
                  <a:lnTo>
                    <a:pt x="10565" y="1495"/>
                  </a:lnTo>
                  <a:lnTo>
                    <a:pt x="10395" y="1497"/>
                  </a:lnTo>
                  <a:lnTo>
                    <a:pt x="10217" y="1497"/>
                  </a:lnTo>
                  <a:lnTo>
                    <a:pt x="10032" y="1497"/>
                  </a:lnTo>
                  <a:lnTo>
                    <a:pt x="9842" y="1497"/>
                  </a:lnTo>
                  <a:lnTo>
                    <a:pt x="9647" y="1497"/>
                  </a:lnTo>
                  <a:lnTo>
                    <a:pt x="9257" y="1492"/>
                  </a:lnTo>
                  <a:lnTo>
                    <a:pt x="9065" y="1490"/>
                  </a:lnTo>
                  <a:lnTo>
                    <a:pt x="8875" y="1482"/>
                  </a:lnTo>
                  <a:lnTo>
                    <a:pt x="8690" y="1475"/>
                  </a:lnTo>
                  <a:lnTo>
                    <a:pt x="8515" y="1462"/>
                  </a:lnTo>
                  <a:lnTo>
                    <a:pt x="8177" y="1437"/>
                  </a:lnTo>
                  <a:lnTo>
                    <a:pt x="7845" y="1410"/>
                  </a:lnTo>
                  <a:lnTo>
                    <a:pt x="7515" y="1380"/>
                  </a:lnTo>
                  <a:lnTo>
                    <a:pt x="7182" y="1342"/>
                  </a:lnTo>
                  <a:lnTo>
                    <a:pt x="6840" y="1297"/>
                  </a:lnTo>
                  <a:lnTo>
                    <a:pt x="6487" y="1242"/>
                  </a:lnTo>
                  <a:lnTo>
                    <a:pt x="6305" y="1212"/>
                  </a:lnTo>
                  <a:lnTo>
                    <a:pt x="6117" y="1177"/>
                  </a:lnTo>
                  <a:lnTo>
                    <a:pt x="5927" y="1140"/>
                  </a:lnTo>
                  <a:lnTo>
                    <a:pt x="5727" y="1097"/>
                  </a:lnTo>
                  <a:lnTo>
                    <a:pt x="5520" y="1045"/>
                  </a:lnTo>
                  <a:lnTo>
                    <a:pt x="5302" y="980"/>
                  </a:lnTo>
                  <a:lnTo>
                    <a:pt x="5075" y="905"/>
                  </a:lnTo>
                  <a:lnTo>
                    <a:pt x="4840" y="822"/>
                  </a:lnTo>
                  <a:lnTo>
                    <a:pt x="4600" y="732"/>
                  </a:lnTo>
                  <a:lnTo>
                    <a:pt x="4357" y="640"/>
                  </a:lnTo>
                  <a:lnTo>
                    <a:pt x="3867" y="455"/>
                  </a:lnTo>
                  <a:lnTo>
                    <a:pt x="3622" y="367"/>
                  </a:lnTo>
                  <a:lnTo>
                    <a:pt x="3380" y="287"/>
                  </a:lnTo>
                  <a:lnTo>
                    <a:pt x="3145" y="212"/>
                  </a:lnTo>
                  <a:lnTo>
                    <a:pt x="2915" y="150"/>
                  </a:lnTo>
                  <a:lnTo>
                    <a:pt x="2695" y="100"/>
                  </a:lnTo>
                  <a:lnTo>
                    <a:pt x="2485" y="67"/>
                  </a:lnTo>
                  <a:lnTo>
                    <a:pt x="2385" y="57"/>
                  </a:lnTo>
                  <a:lnTo>
                    <a:pt x="2287" y="52"/>
                  </a:lnTo>
                  <a:lnTo>
                    <a:pt x="2195" y="52"/>
                  </a:lnTo>
                  <a:lnTo>
                    <a:pt x="2105" y="57"/>
                  </a:lnTo>
                  <a:lnTo>
                    <a:pt x="2020" y="67"/>
                  </a:lnTo>
                  <a:lnTo>
                    <a:pt x="1932" y="85"/>
                  </a:lnTo>
                  <a:lnTo>
                    <a:pt x="1847" y="107"/>
                  </a:lnTo>
                  <a:lnTo>
                    <a:pt x="1765" y="135"/>
                  </a:lnTo>
                  <a:lnTo>
                    <a:pt x="1682" y="167"/>
                  </a:lnTo>
                  <a:lnTo>
                    <a:pt x="1602" y="207"/>
                  </a:lnTo>
                  <a:lnTo>
                    <a:pt x="1445" y="295"/>
                  </a:lnTo>
                  <a:lnTo>
                    <a:pt x="1292" y="397"/>
                  </a:lnTo>
                  <a:lnTo>
                    <a:pt x="1145" y="512"/>
                  </a:lnTo>
                  <a:lnTo>
                    <a:pt x="1005" y="632"/>
                  </a:lnTo>
                  <a:lnTo>
                    <a:pt x="870" y="760"/>
                  </a:lnTo>
                  <a:lnTo>
                    <a:pt x="742" y="890"/>
                  </a:lnTo>
                  <a:lnTo>
                    <a:pt x="620" y="1020"/>
                  </a:lnTo>
                  <a:lnTo>
                    <a:pt x="505" y="1145"/>
                  </a:lnTo>
                  <a:lnTo>
                    <a:pt x="395" y="1262"/>
                  </a:lnTo>
                  <a:lnTo>
                    <a:pt x="292" y="1370"/>
                  </a:lnTo>
                  <a:lnTo>
                    <a:pt x="197" y="1465"/>
                  </a:lnTo>
                  <a:lnTo>
                    <a:pt x="110" y="1545"/>
                  </a:lnTo>
                  <a:lnTo>
                    <a:pt x="67" y="1580"/>
                  </a:lnTo>
                  <a:lnTo>
                    <a:pt x="30" y="1607"/>
                  </a:lnTo>
                  <a:lnTo>
                    <a:pt x="0" y="1562"/>
                  </a:lnTo>
                  <a:close/>
                </a:path>
              </a:pathLst>
            </a:custGeom>
            <a:noFill/>
            <a:ln w="1778">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5" name="Group 21"/>
            <p:cNvGrpSpPr>
              <a:grpSpLocks/>
            </p:cNvGrpSpPr>
            <p:nvPr/>
          </p:nvGrpSpPr>
          <p:grpSpPr bwMode="auto">
            <a:xfrm>
              <a:off x="1447" y="6133"/>
              <a:ext cx="11215" cy="2458"/>
              <a:chOff x="1447" y="6133"/>
              <a:chExt cx="11215" cy="2458"/>
            </a:xfrm>
          </p:grpSpPr>
          <p:sp>
            <p:nvSpPr>
              <p:cNvPr id="29" name="Freeform 26"/>
              <p:cNvSpPr>
                <a:spLocks/>
              </p:cNvSpPr>
              <p:nvPr/>
            </p:nvSpPr>
            <p:spPr bwMode="auto">
              <a:xfrm>
                <a:off x="1447" y="6133"/>
                <a:ext cx="11215" cy="2458"/>
              </a:xfrm>
              <a:custGeom>
                <a:avLst/>
                <a:gdLst>
                  <a:gd name="T0" fmla="*/ 4372 w 11215"/>
                  <a:gd name="T1" fmla="*/ 5 h 2458"/>
                  <a:gd name="T2" fmla="*/ 4132 w 11215"/>
                  <a:gd name="T3" fmla="*/ 50 h 2458"/>
                  <a:gd name="T4" fmla="*/ 3867 w 11215"/>
                  <a:gd name="T5" fmla="*/ 170 h 2458"/>
                  <a:gd name="T6" fmla="*/ 3645 w 11215"/>
                  <a:gd name="T7" fmla="*/ 342 h 2458"/>
                  <a:gd name="T8" fmla="*/ 3447 w 11215"/>
                  <a:gd name="T9" fmla="*/ 552 h 2458"/>
                  <a:gd name="T10" fmla="*/ 3147 w 11215"/>
                  <a:gd name="T11" fmla="*/ 907 h 2458"/>
                  <a:gd name="T12" fmla="*/ 2917 w 11215"/>
                  <a:gd name="T13" fmla="*/ 1152 h 2458"/>
                  <a:gd name="T14" fmla="*/ 2637 w 11215"/>
                  <a:gd name="T15" fmla="*/ 1385 h 2458"/>
                  <a:gd name="T16" fmla="*/ 2477 w 11215"/>
                  <a:gd name="T17" fmla="*/ 1492 h 2458"/>
                  <a:gd name="T18" fmla="*/ 2207 w 11215"/>
                  <a:gd name="T19" fmla="*/ 1635 h 2458"/>
                  <a:gd name="T20" fmla="*/ 1895 w 11215"/>
                  <a:gd name="T21" fmla="*/ 1780 h 2458"/>
                  <a:gd name="T22" fmla="*/ 1555 w 11215"/>
                  <a:gd name="T23" fmla="*/ 1917 h 2458"/>
                  <a:gd name="T24" fmla="*/ 1027 w 11215"/>
                  <a:gd name="T25" fmla="*/ 2112 h 2458"/>
                  <a:gd name="T26" fmla="*/ 527 w 11215"/>
                  <a:gd name="T27" fmla="*/ 2272 h 2458"/>
                  <a:gd name="T28" fmla="*/ 237 w 11215"/>
                  <a:gd name="T29" fmla="*/ 2352 h 2458"/>
                  <a:gd name="T30" fmla="*/ 10 w 11215"/>
                  <a:gd name="T31" fmla="*/ 2457 h 2458"/>
                  <a:gd name="T32" fmla="*/ 392 w 11215"/>
                  <a:gd name="T33" fmla="*/ 2365 h 2458"/>
                  <a:gd name="T34" fmla="*/ 1045 w 11215"/>
                  <a:gd name="T35" fmla="*/ 2160 h 2458"/>
                  <a:gd name="T36" fmla="*/ 1572 w 11215"/>
                  <a:gd name="T37" fmla="*/ 1967 h 2458"/>
                  <a:gd name="T38" fmla="*/ 1915 w 11215"/>
                  <a:gd name="T39" fmla="*/ 1827 h 2458"/>
                  <a:gd name="T40" fmla="*/ 2230 w 11215"/>
                  <a:gd name="T41" fmla="*/ 1682 h 2458"/>
                  <a:gd name="T42" fmla="*/ 2502 w 11215"/>
                  <a:gd name="T43" fmla="*/ 1540 h 2458"/>
                  <a:gd name="T44" fmla="*/ 2817 w 11215"/>
                  <a:gd name="T45" fmla="*/ 1312 h 2458"/>
                  <a:gd name="T46" fmla="*/ 3072 w 11215"/>
                  <a:gd name="T47" fmla="*/ 1067 h 2458"/>
                  <a:gd name="T48" fmla="*/ 3290 w 11215"/>
                  <a:gd name="T49" fmla="*/ 820 h 2458"/>
                  <a:gd name="T50" fmla="*/ 3487 w 11215"/>
                  <a:gd name="T51" fmla="*/ 585 h 2458"/>
                  <a:gd name="T52" fmla="*/ 3682 w 11215"/>
                  <a:gd name="T53" fmla="*/ 380 h 2458"/>
                  <a:gd name="T54" fmla="*/ 3897 w 11215"/>
                  <a:gd name="T55" fmla="*/ 212 h 2458"/>
                  <a:gd name="T56" fmla="*/ 4152 w 11215"/>
                  <a:gd name="T57" fmla="*/ 100 h 2458"/>
                  <a:gd name="T58" fmla="*/ 4380 w 11215"/>
                  <a:gd name="T59" fmla="*/ 55 h 2458"/>
                  <a:gd name="T60" fmla="*/ 4834 w 11215"/>
                  <a:gd name="T61" fmla="*/ 50 h 2458"/>
                  <a:gd name="T62" fmla="*/ 4680 w 11215"/>
                  <a:gd name="T63" fmla="*/ 17 h 2458"/>
                  <a:gd name="T64" fmla="*/ 4462 w 11215"/>
                  <a:gd name="T65" fmla="*/ 0 h 2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215" h="2458">
                    <a:moveTo>
                      <a:pt x="4462" y="0"/>
                    </a:moveTo>
                    <a:lnTo>
                      <a:pt x="4372" y="5"/>
                    </a:lnTo>
                    <a:lnTo>
                      <a:pt x="4287" y="15"/>
                    </a:lnTo>
                    <a:lnTo>
                      <a:pt x="4132" y="50"/>
                    </a:lnTo>
                    <a:lnTo>
                      <a:pt x="3992" y="102"/>
                    </a:lnTo>
                    <a:lnTo>
                      <a:pt x="3867" y="170"/>
                    </a:lnTo>
                    <a:lnTo>
                      <a:pt x="3752" y="250"/>
                    </a:lnTo>
                    <a:lnTo>
                      <a:pt x="3645" y="342"/>
                    </a:lnTo>
                    <a:lnTo>
                      <a:pt x="3545" y="442"/>
                    </a:lnTo>
                    <a:lnTo>
                      <a:pt x="3447" y="552"/>
                    </a:lnTo>
                    <a:lnTo>
                      <a:pt x="3250" y="785"/>
                    </a:lnTo>
                    <a:lnTo>
                      <a:pt x="3147" y="907"/>
                    </a:lnTo>
                    <a:lnTo>
                      <a:pt x="3037" y="1030"/>
                    </a:lnTo>
                    <a:lnTo>
                      <a:pt x="2917" y="1152"/>
                    </a:lnTo>
                    <a:lnTo>
                      <a:pt x="2785" y="1270"/>
                    </a:lnTo>
                    <a:lnTo>
                      <a:pt x="2637" y="1385"/>
                    </a:lnTo>
                    <a:lnTo>
                      <a:pt x="2560" y="1440"/>
                    </a:lnTo>
                    <a:lnTo>
                      <a:pt x="2477" y="1492"/>
                    </a:lnTo>
                    <a:lnTo>
                      <a:pt x="2347" y="1565"/>
                    </a:lnTo>
                    <a:lnTo>
                      <a:pt x="2207" y="1635"/>
                    </a:lnTo>
                    <a:lnTo>
                      <a:pt x="2055" y="1707"/>
                    </a:lnTo>
                    <a:lnTo>
                      <a:pt x="1895" y="1780"/>
                    </a:lnTo>
                    <a:lnTo>
                      <a:pt x="1727" y="1850"/>
                    </a:lnTo>
                    <a:lnTo>
                      <a:pt x="1555" y="1917"/>
                    </a:lnTo>
                    <a:lnTo>
                      <a:pt x="1202" y="2050"/>
                    </a:lnTo>
                    <a:lnTo>
                      <a:pt x="1027" y="2112"/>
                    </a:lnTo>
                    <a:lnTo>
                      <a:pt x="855" y="2170"/>
                    </a:lnTo>
                    <a:lnTo>
                      <a:pt x="527" y="2272"/>
                    </a:lnTo>
                    <a:lnTo>
                      <a:pt x="377" y="2315"/>
                    </a:lnTo>
                    <a:lnTo>
                      <a:pt x="237" y="2352"/>
                    </a:lnTo>
                    <a:lnTo>
                      <a:pt x="0" y="2407"/>
                    </a:lnTo>
                    <a:lnTo>
                      <a:pt x="10" y="2457"/>
                    </a:lnTo>
                    <a:lnTo>
                      <a:pt x="122" y="2435"/>
                    </a:lnTo>
                    <a:lnTo>
                      <a:pt x="392" y="2365"/>
                    </a:lnTo>
                    <a:lnTo>
                      <a:pt x="702" y="2272"/>
                    </a:lnTo>
                    <a:lnTo>
                      <a:pt x="1045" y="2160"/>
                    </a:lnTo>
                    <a:lnTo>
                      <a:pt x="1220" y="2100"/>
                    </a:lnTo>
                    <a:lnTo>
                      <a:pt x="1572" y="1967"/>
                    </a:lnTo>
                    <a:lnTo>
                      <a:pt x="1747" y="1897"/>
                    </a:lnTo>
                    <a:lnTo>
                      <a:pt x="1915" y="1827"/>
                    </a:lnTo>
                    <a:lnTo>
                      <a:pt x="2077" y="1755"/>
                    </a:lnTo>
                    <a:lnTo>
                      <a:pt x="2230" y="1682"/>
                    </a:lnTo>
                    <a:lnTo>
                      <a:pt x="2372" y="1610"/>
                    </a:lnTo>
                    <a:lnTo>
                      <a:pt x="2502" y="1540"/>
                    </a:lnTo>
                    <a:lnTo>
                      <a:pt x="2670" y="1427"/>
                    </a:lnTo>
                    <a:lnTo>
                      <a:pt x="2817" y="1312"/>
                    </a:lnTo>
                    <a:lnTo>
                      <a:pt x="2952" y="1190"/>
                    </a:lnTo>
                    <a:lnTo>
                      <a:pt x="3072" y="1067"/>
                    </a:lnTo>
                    <a:lnTo>
                      <a:pt x="3185" y="942"/>
                    </a:lnTo>
                    <a:lnTo>
                      <a:pt x="3290" y="820"/>
                    </a:lnTo>
                    <a:lnTo>
                      <a:pt x="3390" y="700"/>
                    </a:lnTo>
                    <a:lnTo>
                      <a:pt x="3487" y="585"/>
                    </a:lnTo>
                    <a:lnTo>
                      <a:pt x="3582" y="477"/>
                    </a:lnTo>
                    <a:lnTo>
                      <a:pt x="3682" y="380"/>
                    </a:lnTo>
                    <a:lnTo>
                      <a:pt x="3787" y="290"/>
                    </a:lnTo>
                    <a:lnTo>
                      <a:pt x="3897" y="212"/>
                    </a:lnTo>
                    <a:lnTo>
                      <a:pt x="4020" y="150"/>
                    </a:lnTo>
                    <a:lnTo>
                      <a:pt x="4152" y="100"/>
                    </a:lnTo>
                    <a:lnTo>
                      <a:pt x="4300" y="67"/>
                    </a:lnTo>
                    <a:lnTo>
                      <a:pt x="4380" y="55"/>
                    </a:lnTo>
                    <a:lnTo>
                      <a:pt x="4465" y="50"/>
                    </a:lnTo>
                    <a:lnTo>
                      <a:pt x="4834" y="50"/>
                    </a:lnTo>
                    <a:lnTo>
                      <a:pt x="4792" y="40"/>
                    </a:lnTo>
                    <a:lnTo>
                      <a:pt x="4680" y="17"/>
                    </a:lnTo>
                    <a:lnTo>
                      <a:pt x="4570" y="5"/>
                    </a:lnTo>
                    <a:lnTo>
                      <a:pt x="4462" y="0"/>
                    </a:lnTo>
                  </a:path>
                </a:pathLst>
              </a:cu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5"/>
              <p:cNvSpPr>
                <a:spLocks/>
              </p:cNvSpPr>
              <p:nvPr/>
            </p:nvSpPr>
            <p:spPr bwMode="auto">
              <a:xfrm>
                <a:off x="1447" y="6133"/>
                <a:ext cx="11215" cy="2458"/>
              </a:xfrm>
              <a:custGeom>
                <a:avLst/>
                <a:gdLst>
                  <a:gd name="T0" fmla="*/ 4465 w 11215"/>
                  <a:gd name="T1" fmla="*/ 50 h 2458"/>
                  <a:gd name="T2" fmla="*/ 4675 w 11215"/>
                  <a:gd name="T3" fmla="*/ 70 h 2458"/>
                  <a:gd name="T4" fmla="*/ 4892 w 11215"/>
                  <a:gd name="T5" fmla="*/ 117 h 2458"/>
                  <a:gd name="T6" fmla="*/ 5125 w 11215"/>
                  <a:gd name="T7" fmla="*/ 195 h 2458"/>
                  <a:gd name="T8" fmla="*/ 5362 w 11215"/>
                  <a:gd name="T9" fmla="*/ 297 h 2458"/>
                  <a:gd name="T10" fmla="*/ 5605 w 11215"/>
                  <a:gd name="T11" fmla="*/ 417 h 2458"/>
                  <a:gd name="T12" fmla="*/ 6107 w 11215"/>
                  <a:gd name="T13" fmla="*/ 705 h 2458"/>
                  <a:gd name="T14" fmla="*/ 6870 w 11215"/>
                  <a:gd name="T15" fmla="*/ 1185 h 2458"/>
                  <a:gd name="T16" fmla="*/ 7370 w 11215"/>
                  <a:gd name="T17" fmla="*/ 1492 h 2458"/>
                  <a:gd name="T18" fmla="*/ 7730 w 11215"/>
                  <a:gd name="T19" fmla="*/ 1697 h 2458"/>
                  <a:gd name="T20" fmla="*/ 7962 w 11215"/>
                  <a:gd name="T21" fmla="*/ 1810 h 2458"/>
                  <a:gd name="T22" fmla="*/ 8185 w 11215"/>
                  <a:gd name="T23" fmla="*/ 1902 h 2458"/>
                  <a:gd name="T24" fmla="*/ 8510 w 11215"/>
                  <a:gd name="T25" fmla="*/ 2002 h 2458"/>
                  <a:gd name="T26" fmla="*/ 8962 w 11215"/>
                  <a:gd name="T27" fmla="*/ 2092 h 2458"/>
                  <a:gd name="T28" fmla="*/ 9420 w 11215"/>
                  <a:gd name="T29" fmla="*/ 2147 h 2458"/>
                  <a:gd name="T30" fmla="*/ 9865 w 11215"/>
                  <a:gd name="T31" fmla="*/ 2177 h 2458"/>
                  <a:gd name="T32" fmla="*/ 10280 w 11215"/>
                  <a:gd name="T33" fmla="*/ 2185 h 2458"/>
                  <a:gd name="T34" fmla="*/ 10647 w 11215"/>
                  <a:gd name="T35" fmla="*/ 2182 h 2458"/>
                  <a:gd name="T36" fmla="*/ 10805 w 11215"/>
                  <a:gd name="T37" fmla="*/ 2180 h 2458"/>
                  <a:gd name="T38" fmla="*/ 11057 w 11215"/>
                  <a:gd name="T39" fmla="*/ 2177 h 2458"/>
                  <a:gd name="T40" fmla="*/ 11215 w 11215"/>
                  <a:gd name="T41" fmla="*/ 2132 h 2458"/>
                  <a:gd name="T42" fmla="*/ 10080 w 11215"/>
                  <a:gd name="T43" fmla="*/ 2130 h 2458"/>
                  <a:gd name="T44" fmla="*/ 9425 w 11215"/>
                  <a:gd name="T45" fmla="*/ 2097 h 2458"/>
                  <a:gd name="T46" fmla="*/ 8970 w 11215"/>
                  <a:gd name="T47" fmla="*/ 2042 h 2458"/>
                  <a:gd name="T48" fmla="*/ 8525 w 11215"/>
                  <a:gd name="T49" fmla="*/ 1952 h 2458"/>
                  <a:gd name="T50" fmla="*/ 8205 w 11215"/>
                  <a:gd name="T51" fmla="*/ 1855 h 2458"/>
                  <a:gd name="T52" fmla="*/ 7985 w 11215"/>
                  <a:gd name="T53" fmla="*/ 1762 h 2458"/>
                  <a:gd name="T54" fmla="*/ 7755 w 11215"/>
                  <a:gd name="T55" fmla="*/ 1650 h 2458"/>
                  <a:gd name="T56" fmla="*/ 7397 w 11215"/>
                  <a:gd name="T57" fmla="*/ 1447 h 2458"/>
                  <a:gd name="T58" fmla="*/ 6390 w 11215"/>
                  <a:gd name="T59" fmla="*/ 817 h 2458"/>
                  <a:gd name="T60" fmla="*/ 5880 w 11215"/>
                  <a:gd name="T61" fmla="*/ 510 h 2458"/>
                  <a:gd name="T62" fmla="*/ 5505 w 11215"/>
                  <a:gd name="T63" fmla="*/ 307 h 2458"/>
                  <a:gd name="T64" fmla="*/ 5260 w 11215"/>
                  <a:gd name="T65" fmla="*/ 195 h 2458"/>
                  <a:gd name="T66" fmla="*/ 5022 w 11215"/>
                  <a:gd name="T67" fmla="*/ 105 h 2458"/>
                  <a:gd name="T68" fmla="*/ 4834 w 11215"/>
                  <a:gd name="T69" fmla="*/ 50 h 2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215" h="2458">
                    <a:moveTo>
                      <a:pt x="4834" y="50"/>
                    </a:moveTo>
                    <a:lnTo>
                      <a:pt x="4465" y="50"/>
                    </a:lnTo>
                    <a:lnTo>
                      <a:pt x="4567" y="55"/>
                    </a:lnTo>
                    <a:lnTo>
                      <a:pt x="4675" y="70"/>
                    </a:lnTo>
                    <a:lnTo>
                      <a:pt x="4782" y="90"/>
                    </a:lnTo>
                    <a:lnTo>
                      <a:pt x="4892" y="117"/>
                    </a:lnTo>
                    <a:lnTo>
                      <a:pt x="5007" y="155"/>
                    </a:lnTo>
                    <a:lnTo>
                      <a:pt x="5125" y="195"/>
                    </a:lnTo>
                    <a:lnTo>
                      <a:pt x="5242" y="242"/>
                    </a:lnTo>
                    <a:lnTo>
                      <a:pt x="5362" y="297"/>
                    </a:lnTo>
                    <a:lnTo>
                      <a:pt x="5482" y="355"/>
                    </a:lnTo>
                    <a:lnTo>
                      <a:pt x="5605" y="417"/>
                    </a:lnTo>
                    <a:lnTo>
                      <a:pt x="5855" y="555"/>
                    </a:lnTo>
                    <a:lnTo>
                      <a:pt x="6107" y="705"/>
                    </a:lnTo>
                    <a:lnTo>
                      <a:pt x="6362" y="862"/>
                    </a:lnTo>
                    <a:lnTo>
                      <a:pt x="6870" y="1185"/>
                    </a:lnTo>
                    <a:lnTo>
                      <a:pt x="7122" y="1342"/>
                    </a:lnTo>
                    <a:lnTo>
                      <a:pt x="7370" y="1492"/>
                    </a:lnTo>
                    <a:lnTo>
                      <a:pt x="7612" y="1632"/>
                    </a:lnTo>
                    <a:lnTo>
                      <a:pt x="7730" y="1697"/>
                    </a:lnTo>
                    <a:lnTo>
                      <a:pt x="7847" y="1755"/>
                    </a:lnTo>
                    <a:lnTo>
                      <a:pt x="7962" y="1810"/>
                    </a:lnTo>
                    <a:lnTo>
                      <a:pt x="8077" y="1860"/>
                    </a:lnTo>
                    <a:lnTo>
                      <a:pt x="8185" y="1902"/>
                    </a:lnTo>
                    <a:lnTo>
                      <a:pt x="8295" y="1940"/>
                    </a:lnTo>
                    <a:lnTo>
                      <a:pt x="8510" y="2002"/>
                    </a:lnTo>
                    <a:lnTo>
                      <a:pt x="8735" y="2052"/>
                    </a:lnTo>
                    <a:lnTo>
                      <a:pt x="8962" y="2092"/>
                    </a:lnTo>
                    <a:lnTo>
                      <a:pt x="9190" y="2125"/>
                    </a:lnTo>
                    <a:lnTo>
                      <a:pt x="9420" y="2147"/>
                    </a:lnTo>
                    <a:lnTo>
                      <a:pt x="9645" y="2165"/>
                    </a:lnTo>
                    <a:lnTo>
                      <a:pt x="9865" y="2177"/>
                    </a:lnTo>
                    <a:lnTo>
                      <a:pt x="10077" y="2182"/>
                    </a:lnTo>
                    <a:lnTo>
                      <a:pt x="10280" y="2185"/>
                    </a:lnTo>
                    <a:lnTo>
                      <a:pt x="10470" y="2185"/>
                    </a:lnTo>
                    <a:lnTo>
                      <a:pt x="10647" y="2182"/>
                    </a:lnTo>
                    <a:lnTo>
                      <a:pt x="10727" y="2182"/>
                    </a:lnTo>
                    <a:lnTo>
                      <a:pt x="10805" y="2180"/>
                    </a:lnTo>
                    <a:lnTo>
                      <a:pt x="11002" y="2180"/>
                    </a:lnTo>
                    <a:lnTo>
                      <a:pt x="11057" y="2177"/>
                    </a:lnTo>
                    <a:lnTo>
                      <a:pt x="11212" y="2177"/>
                    </a:lnTo>
                    <a:lnTo>
                      <a:pt x="11215" y="2132"/>
                    </a:lnTo>
                    <a:lnTo>
                      <a:pt x="10282" y="2132"/>
                    </a:lnTo>
                    <a:lnTo>
                      <a:pt x="10080" y="2130"/>
                    </a:lnTo>
                    <a:lnTo>
                      <a:pt x="9867" y="2125"/>
                    </a:lnTo>
                    <a:lnTo>
                      <a:pt x="9425" y="2097"/>
                    </a:lnTo>
                    <a:lnTo>
                      <a:pt x="9197" y="2072"/>
                    </a:lnTo>
                    <a:lnTo>
                      <a:pt x="8970" y="2042"/>
                    </a:lnTo>
                    <a:lnTo>
                      <a:pt x="8745" y="2002"/>
                    </a:lnTo>
                    <a:lnTo>
                      <a:pt x="8525" y="1952"/>
                    </a:lnTo>
                    <a:lnTo>
                      <a:pt x="8310" y="1890"/>
                    </a:lnTo>
                    <a:lnTo>
                      <a:pt x="8205" y="1855"/>
                    </a:lnTo>
                    <a:lnTo>
                      <a:pt x="8097" y="1812"/>
                    </a:lnTo>
                    <a:lnTo>
                      <a:pt x="7985" y="1762"/>
                    </a:lnTo>
                    <a:lnTo>
                      <a:pt x="7872" y="1710"/>
                    </a:lnTo>
                    <a:lnTo>
                      <a:pt x="7755" y="1650"/>
                    </a:lnTo>
                    <a:lnTo>
                      <a:pt x="7637" y="1587"/>
                    </a:lnTo>
                    <a:lnTo>
                      <a:pt x="7397" y="1447"/>
                    </a:lnTo>
                    <a:lnTo>
                      <a:pt x="7150" y="1297"/>
                    </a:lnTo>
                    <a:lnTo>
                      <a:pt x="6390" y="817"/>
                    </a:lnTo>
                    <a:lnTo>
                      <a:pt x="6135" y="660"/>
                    </a:lnTo>
                    <a:lnTo>
                      <a:pt x="5880" y="510"/>
                    </a:lnTo>
                    <a:lnTo>
                      <a:pt x="5630" y="372"/>
                    </a:lnTo>
                    <a:lnTo>
                      <a:pt x="5505" y="307"/>
                    </a:lnTo>
                    <a:lnTo>
                      <a:pt x="5382" y="250"/>
                    </a:lnTo>
                    <a:lnTo>
                      <a:pt x="5260" y="195"/>
                    </a:lnTo>
                    <a:lnTo>
                      <a:pt x="5142" y="147"/>
                    </a:lnTo>
                    <a:lnTo>
                      <a:pt x="5022" y="105"/>
                    </a:lnTo>
                    <a:lnTo>
                      <a:pt x="4907" y="67"/>
                    </a:lnTo>
                    <a:lnTo>
                      <a:pt x="4834" y="50"/>
                    </a:lnTo>
                  </a:path>
                </a:pathLst>
              </a:cu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p:cNvSpPr>
                <a:spLocks/>
              </p:cNvSpPr>
              <p:nvPr/>
            </p:nvSpPr>
            <p:spPr bwMode="auto">
              <a:xfrm>
                <a:off x="1447" y="6133"/>
                <a:ext cx="11215" cy="2458"/>
              </a:xfrm>
              <a:custGeom>
                <a:avLst/>
                <a:gdLst>
                  <a:gd name="T0" fmla="*/ 11212 w 11215"/>
                  <a:gd name="T1" fmla="*/ 2177 h 2458"/>
                  <a:gd name="T2" fmla="*/ 11057 w 11215"/>
                  <a:gd name="T3" fmla="*/ 2177 h 2458"/>
                  <a:gd name="T4" fmla="*/ 11107 w 11215"/>
                  <a:gd name="T5" fmla="*/ 2180 h 2458"/>
                  <a:gd name="T6" fmla="*/ 11147 w 11215"/>
                  <a:gd name="T7" fmla="*/ 2180 h 2458"/>
                  <a:gd name="T8" fmla="*/ 11182 w 11215"/>
                  <a:gd name="T9" fmla="*/ 2182 h 2458"/>
                  <a:gd name="T10" fmla="*/ 11212 w 11215"/>
                  <a:gd name="T11" fmla="*/ 2185 h 2458"/>
                  <a:gd name="T12" fmla="*/ 11212 w 11215"/>
                  <a:gd name="T13" fmla="*/ 2177 h 2458"/>
                </a:gdLst>
                <a:ahLst/>
                <a:cxnLst>
                  <a:cxn ang="0">
                    <a:pos x="T0" y="T1"/>
                  </a:cxn>
                  <a:cxn ang="0">
                    <a:pos x="T2" y="T3"/>
                  </a:cxn>
                  <a:cxn ang="0">
                    <a:pos x="T4" y="T5"/>
                  </a:cxn>
                  <a:cxn ang="0">
                    <a:pos x="T6" y="T7"/>
                  </a:cxn>
                  <a:cxn ang="0">
                    <a:pos x="T8" y="T9"/>
                  </a:cxn>
                  <a:cxn ang="0">
                    <a:pos x="T10" y="T11"/>
                  </a:cxn>
                  <a:cxn ang="0">
                    <a:pos x="T12" y="T13"/>
                  </a:cxn>
                </a:cxnLst>
                <a:rect l="0" t="0" r="r" b="b"/>
                <a:pathLst>
                  <a:path w="11215" h="2458">
                    <a:moveTo>
                      <a:pt x="11212" y="2177"/>
                    </a:moveTo>
                    <a:lnTo>
                      <a:pt x="11057" y="2177"/>
                    </a:lnTo>
                    <a:lnTo>
                      <a:pt x="11107" y="2180"/>
                    </a:lnTo>
                    <a:lnTo>
                      <a:pt x="11147" y="2180"/>
                    </a:lnTo>
                    <a:lnTo>
                      <a:pt x="11182" y="2182"/>
                    </a:lnTo>
                    <a:lnTo>
                      <a:pt x="11212" y="2185"/>
                    </a:lnTo>
                    <a:lnTo>
                      <a:pt x="11212" y="2177"/>
                    </a:lnTo>
                  </a:path>
                </a:pathLst>
              </a:cu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23"/>
              <p:cNvSpPr>
                <a:spLocks/>
              </p:cNvSpPr>
              <p:nvPr/>
            </p:nvSpPr>
            <p:spPr bwMode="auto">
              <a:xfrm>
                <a:off x="1447" y="6133"/>
                <a:ext cx="11215" cy="2458"/>
              </a:xfrm>
              <a:custGeom>
                <a:avLst/>
                <a:gdLst>
                  <a:gd name="T0" fmla="*/ 11150 w 11215"/>
                  <a:gd name="T1" fmla="*/ 2127 h 2458"/>
                  <a:gd name="T2" fmla="*/ 10875 w 11215"/>
                  <a:gd name="T3" fmla="*/ 2127 h 2458"/>
                  <a:gd name="T4" fmla="*/ 10802 w 11215"/>
                  <a:gd name="T5" fmla="*/ 2130 h 2458"/>
                  <a:gd name="T6" fmla="*/ 10727 w 11215"/>
                  <a:gd name="T7" fmla="*/ 2130 h 2458"/>
                  <a:gd name="T8" fmla="*/ 10645 w 11215"/>
                  <a:gd name="T9" fmla="*/ 2132 h 2458"/>
                  <a:gd name="T10" fmla="*/ 11215 w 11215"/>
                  <a:gd name="T11" fmla="*/ 2132 h 2458"/>
                  <a:gd name="T12" fmla="*/ 11187 w 11215"/>
                  <a:gd name="T13" fmla="*/ 2130 h 2458"/>
                  <a:gd name="T14" fmla="*/ 11150 w 11215"/>
                  <a:gd name="T15" fmla="*/ 2127 h 245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15" h="2458">
                    <a:moveTo>
                      <a:pt x="11150" y="2127"/>
                    </a:moveTo>
                    <a:lnTo>
                      <a:pt x="10875" y="2127"/>
                    </a:lnTo>
                    <a:lnTo>
                      <a:pt x="10802" y="2130"/>
                    </a:lnTo>
                    <a:lnTo>
                      <a:pt x="10727" y="2130"/>
                    </a:lnTo>
                    <a:lnTo>
                      <a:pt x="10645" y="2132"/>
                    </a:lnTo>
                    <a:lnTo>
                      <a:pt x="11215" y="2132"/>
                    </a:lnTo>
                    <a:lnTo>
                      <a:pt x="11187" y="2130"/>
                    </a:lnTo>
                    <a:lnTo>
                      <a:pt x="11150" y="2127"/>
                    </a:lnTo>
                  </a:path>
                </a:pathLst>
              </a:cu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22"/>
              <p:cNvSpPr>
                <a:spLocks/>
              </p:cNvSpPr>
              <p:nvPr/>
            </p:nvSpPr>
            <p:spPr bwMode="auto">
              <a:xfrm>
                <a:off x="1447" y="6133"/>
                <a:ext cx="11215" cy="2458"/>
              </a:xfrm>
              <a:custGeom>
                <a:avLst/>
                <a:gdLst>
                  <a:gd name="T0" fmla="*/ 11057 w 11215"/>
                  <a:gd name="T1" fmla="*/ 2125 h 2458"/>
                  <a:gd name="T2" fmla="*/ 11002 w 11215"/>
                  <a:gd name="T3" fmla="*/ 2127 h 2458"/>
                  <a:gd name="T4" fmla="*/ 11107 w 11215"/>
                  <a:gd name="T5" fmla="*/ 2127 h 2458"/>
                  <a:gd name="T6" fmla="*/ 11057 w 11215"/>
                  <a:gd name="T7" fmla="*/ 2125 h 2458"/>
                </a:gdLst>
                <a:ahLst/>
                <a:cxnLst>
                  <a:cxn ang="0">
                    <a:pos x="T0" y="T1"/>
                  </a:cxn>
                  <a:cxn ang="0">
                    <a:pos x="T2" y="T3"/>
                  </a:cxn>
                  <a:cxn ang="0">
                    <a:pos x="T4" y="T5"/>
                  </a:cxn>
                  <a:cxn ang="0">
                    <a:pos x="T6" y="T7"/>
                  </a:cxn>
                </a:cxnLst>
                <a:rect l="0" t="0" r="r" b="b"/>
                <a:pathLst>
                  <a:path w="11215" h="2458">
                    <a:moveTo>
                      <a:pt x="11057" y="2125"/>
                    </a:moveTo>
                    <a:lnTo>
                      <a:pt x="11002" y="2127"/>
                    </a:lnTo>
                    <a:lnTo>
                      <a:pt x="11107" y="2127"/>
                    </a:lnTo>
                    <a:lnTo>
                      <a:pt x="11057" y="2125"/>
                    </a:lnTo>
                  </a:path>
                </a:pathLst>
              </a:cu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6" name="Freeform 20"/>
            <p:cNvSpPr>
              <a:spLocks/>
            </p:cNvSpPr>
            <p:nvPr/>
          </p:nvSpPr>
          <p:spPr bwMode="auto">
            <a:xfrm>
              <a:off x="1447" y="6133"/>
              <a:ext cx="11215" cy="2458"/>
            </a:xfrm>
            <a:custGeom>
              <a:avLst/>
              <a:gdLst>
                <a:gd name="T0" fmla="*/ 237 w 11215"/>
                <a:gd name="T1" fmla="*/ 2352 h 2458"/>
                <a:gd name="T2" fmla="*/ 687 w 11215"/>
                <a:gd name="T3" fmla="*/ 2222 h 2458"/>
                <a:gd name="T4" fmla="*/ 1202 w 11215"/>
                <a:gd name="T5" fmla="*/ 2050 h 2458"/>
                <a:gd name="T6" fmla="*/ 1895 w 11215"/>
                <a:gd name="T7" fmla="*/ 1780 h 2458"/>
                <a:gd name="T8" fmla="*/ 2347 w 11215"/>
                <a:gd name="T9" fmla="*/ 1565 h 2458"/>
                <a:gd name="T10" fmla="*/ 2637 w 11215"/>
                <a:gd name="T11" fmla="*/ 1385 h 2458"/>
                <a:gd name="T12" fmla="*/ 3037 w 11215"/>
                <a:gd name="T13" fmla="*/ 1030 h 2458"/>
                <a:gd name="T14" fmla="*/ 3350 w 11215"/>
                <a:gd name="T15" fmla="*/ 667 h 2458"/>
                <a:gd name="T16" fmla="*/ 3645 w 11215"/>
                <a:gd name="T17" fmla="*/ 342 h 2458"/>
                <a:gd name="T18" fmla="*/ 3992 w 11215"/>
                <a:gd name="T19" fmla="*/ 102 h 2458"/>
                <a:gd name="T20" fmla="*/ 4372 w 11215"/>
                <a:gd name="T21" fmla="*/ 5 h 2458"/>
                <a:gd name="T22" fmla="*/ 4680 w 11215"/>
                <a:gd name="T23" fmla="*/ 17 h 2458"/>
                <a:gd name="T24" fmla="*/ 5022 w 11215"/>
                <a:gd name="T25" fmla="*/ 105 h 2458"/>
                <a:gd name="T26" fmla="*/ 5382 w 11215"/>
                <a:gd name="T27" fmla="*/ 250 h 2458"/>
                <a:gd name="T28" fmla="*/ 5880 w 11215"/>
                <a:gd name="T29" fmla="*/ 510 h 2458"/>
                <a:gd name="T30" fmla="*/ 6900 w 11215"/>
                <a:gd name="T31" fmla="*/ 1140 h 2458"/>
                <a:gd name="T32" fmla="*/ 7637 w 11215"/>
                <a:gd name="T33" fmla="*/ 1587 h 2458"/>
                <a:gd name="T34" fmla="*/ 7985 w 11215"/>
                <a:gd name="T35" fmla="*/ 1762 h 2458"/>
                <a:gd name="T36" fmla="*/ 8310 w 11215"/>
                <a:gd name="T37" fmla="*/ 1890 h 2458"/>
                <a:gd name="T38" fmla="*/ 8970 w 11215"/>
                <a:gd name="T39" fmla="*/ 2042 h 2458"/>
                <a:gd name="T40" fmla="*/ 9650 w 11215"/>
                <a:gd name="T41" fmla="*/ 2112 h 2458"/>
                <a:gd name="T42" fmla="*/ 10282 w 11215"/>
                <a:gd name="T43" fmla="*/ 2132 h 2458"/>
                <a:gd name="T44" fmla="*/ 10727 w 11215"/>
                <a:gd name="T45" fmla="*/ 2130 h 2458"/>
                <a:gd name="T46" fmla="*/ 10942 w 11215"/>
                <a:gd name="T47" fmla="*/ 2127 h 2458"/>
                <a:gd name="T48" fmla="*/ 11107 w 11215"/>
                <a:gd name="T49" fmla="*/ 2127 h 2458"/>
                <a:gd name="T50" fmla="*/ 11215 w 11215"/>
                <a:gd name="T51" fmla="*/ 2132 h 2458"/>
                <a:gd name="T52" fmla="*/ 11147 w 11215"/>
                <a:gd name="T53" fmla="*/ 2180 h 2458"/>
                <a:gd name="T54" fmla="*/ 11002 w 11215"/>
                <a:gd name="T55" fmla="*/ 2180 h 2458"/>
                <a:gd name="T56" fmla="*/ 10805 w 11215"/>
                <a:gd name="T57" fmla="*/ 2180 h 2458"/>
                <a:gd name="T58" fmla="*/ 10470 w 11215"/>
                <a:gd name="T59" fmla="*/ 2185 h 2458"/>
                <a:gd name="T60" fmla="*/ 9865 w 11215"/>
                <a:gd name="T61" fmla="*/ 2177 h 2458"/>
                <a:gd name="T62" fmla="*/ 9190 w 11215"/>
                <a:gd name="T63" fmla="*/ 2125 h 2458"/>
                <a:gd name="T64" fmla="*/ 8510 w 11215"/>
                <a:gd name="T65" fmla="*/ 2002 h 2458"/>
                <a:gd name="T66" fmla="*/ 8077 w 11215"/>
                <a:gd name="T67" fmla="*/ 1860 h 2458"/>
                <a:gd name="T68" fmla="*/ 7730 w 11215"/>
                <a:gd name="T69" fmla="*/ 1697 h 2458"/>
                <a:gd name="T70" fmla="*/ 7122 w 11215"/>
                <a:gd name="T71" fmla="*/ 1342 h 2458"/>
                <a:gd name="T72" fmla="*/ 6107 w 11215"/>
                <a:gd name="T73" fmla="*/ 705 h 2458"/>
                <a:gd name="T74" fmla="*/ 5482 w 11215"/>
                <a:gd name="T75" fmla="*/ 355 h 2458"/>
                <a:gd name="T76" fmla="*/ 5125 w 11215"/>
                <a:gd name="T77" fmla="*/ 195 h 2458"/>
                <a:gd name="T78" fmla="*/ 4782 w 11215"/>
                <a:gd name="T79" fmla="*/ 90 h 2458"/>
                <a:gd name="T80" fmla="*/ 4465 w 11215"/>
                <a:gd name="T81" fmla="*/ 50 h 2458"/>
                <a:gd name="T82" fmla="*/ 4152 w 11215"/>
                <a:gd name="T83" fmla="*/ 100 h 2458"/>
                <a:gd name="T84" fmla="*/ 3787 w 11215"/>
                <a:gd name="T85" fmla="*/ 290 h 2458"/>
                <a:gd name="T86" fmla="*/ 3487 w 11215"/>
                <a:gd name="T87" fmla="*/ 585 h 2458"/>
                <a:gd name="T88" fmla="*/ 3185 w 11215"/>
                <a:gd name="T89" fmla="*/ 942 h 2458"/>
                <a:gd name="T90" fmla="*/ 2817 w 11215"/>
                <a:gd name="T91" fmla="*/ 1312 h 2458"/>
                <a:gd name="T92" fmla="*/ 2502 w 11215"/>
                <a:gd name="T93" fmla="*/ 1540 h 2458"/>
                <a:gd name="T94" fmla="*/ 2077 w 11215"/>
                <a:gd name="T95" fmla="*/ 1755 h 2458"/>
                <a:gd name="T96" fmla="*/ 1572 w 11215"/>
                <a:gd name="T97" fmla="*/ 1967 h 2458"/>
                <a:gd name="T98" fmla="*/ 870 w 11215"/>
                <a:gd name="T99" fmla="*/ 2217 h 2458"/>
                <a:gd name="T100" fmla="*/ 392 w 11215"/>
                <a:gd name="T101" fmla="*/ 2365 h 2458"/>
                <a:gd name="T102" fmla="*/ 10 w 11215"/>
                <a:gd name="T103" fmla="*/ 2457 h 2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215" h="2458">
                  <a:moveTo>
                    <a:pt x="0" y="2407"/>
                  </a:moveTo>
                  <a:lnTo>
                    <a:pt x="110" y="2382"/>
                  </a:lnTo>
                  <a:lnTo>
                    <a:pt x="237" y="2352"/>
                  </a:lnTo>
                  <a:lnTo>
                    <a:pt x="377" y="2315"/>
                  </a:lnTo>
                  <a:lnTo>
                    <a:pt x="527" y="2272"/>
                  </a:lnTo>
                  <a:lnTo>
                    <a:pt x="687" y="2222"/>
                  </a:lnTo>
                  <a:lnTo>
                    <a:pt x="855" y="2170"/>
                  </a:lnTo>
                  <a:lnTo>
                    <a:pt x="1027" y="2112"/>
                  </a:lnTo>
                  <a:lnTo>
                    <a:pt x="1202" y="2050"/>
                  </a:lnTo>
                  <a:lnTo>
                    <a:pt x="1555" y="1917"/>
                  </a:lnTo>
                  <a:lnTo>
                    <a:pt x="1727" y="1850"/>
                  </a:lnTo>
                  <a:lnTo>
                    <a:pt x="1895" y="1780"/>
                  </a:lnTo>
                  <a:lnTo>
                    <a:pt x="2055" y="1707"/>
                  </a:lnTo>
                  <a:lnTo>
                    <a:pt x="2207" y="1635"/>
                  </a:lnTo>
                  <a:lnTo>
                    <a:pt x="2347" y="1565"/>
                  </a:lnTo>
                  <a:lnTo>
                    <a:pt x="2477" y="1492"/>
                  </a:lnTo>
                  <a:lnTo>
                    <a:pt x="2560" y="1440"/>
                  </a:lnTo>
                  <a:lnTo>
                    <a:pt x="2637" y="1385"/>
                  </a:lnTo>
                  <a:lnTo>
                    <a:pt x="2785" y="1270"/>
                  </a:lnTo>
                  <a:lnTo>
                    <a:pt x="2917" y="1152"/>
                  </a:lnTo>
                  <a:lnTo>
                    <a:pt x="3037" y="1030"/>
                  </a:lnTo>
                  <a:lnTo>
                    <a:pt x="3147" y="907"/>
                  </a:lnTo>
                  <a:lnTo>
                    <a:pt x="3250" y="785"/>
                  </a:lnTo>
                  <a:lnTo>
                    <a:pt x="3350" y="667"/>
                  </a:lnTo>
                  <a:lnTo>
                    <a:pt x="3447" y="552"/>
                  </a:lnTo>
                  <a:lnTo>
                    <a:pt x="3545" y="442"/>
                  </a:lnTo>
                  <a:lnTo>
                    <a:pt x="3645" y="342"/>
                  </a:lnTo>
                  <a:lnTo>
                    <a:pt x="3752" y="250"/>
                  </a:lnTo>
                  <a:lnTo>
                    <a:pt x="3867" y="170"/>
                  </a:lnTo>
                  <a:lnTo>
                    <a:pt x="3992" y="102"/>
                  </a:lnTo>
                  <a:lnTo>
                    <a:pt x="4132" y="50"/>
                  </a:lnTo>
                  <a:lnTo>
                    <a:pt x="4287" y="15"/>
                  </a:lnTo>
                  <a:lnTo>
                    <a:pt x="4372" y="5"/>
                  </a:lnTo>
                  <a:lnTo>
                    <a:pt x="4462" y="0"/>
                  </a:lnTo>
                  <a:lnTo>
                    <a:pt x="4570" y="5"/>
                  </a:lnTo>
                  <a:lnTo>
                    <a:pt x="4680" y="17"/>
                  </a:lnTo>
                  <a:lnTo>
                    <a:pt x="4792" y="40"/>
                  </a:lnTo>
                  <a:lnTo>
                    <a:pt x="4907" y="67"/>
                  </a:lnTo>
                  <a:lnTo>
                    <a:pt x="5022" y="105"/>
                  </a:lnTo>
                  <a:lnTo>
                    <a:pt x="5142" y="147"/>
                  </a:lnTo>
                  <a:lnTo>
                    <a:pt x="5260" y="195"/>
                  </a:lnTo>
                  <a:lnTo>
                    <a:pt x="5382" y="250"/>
                  </a:lnTo>
                  <a:lnTo>
                    <a:pt x="5505" y="307"/>
                  </a:lnTo>
                  <a:lnTo>
                    <a:pt x="5630" y="372"/>
                  </a:lnTo>
                  <a:lnTo>
                    <a:pt x="5880" y="510"/>
                  </a:lnTo>
                  <a:lnTo>
                    <a:pt x="6135" y="660"/>
                  </a:lnTo>
                  <a:lnTo>
                    <a:pt x="6390" y="817"/>
                  </a:lnTo>
                  <a:lnTo>
                    <a:pt x="6900" y="1140"/>
                  </a:lnTo>
                  <a:lnTo>
                    <a:pt x="7150" y="1297"/>
                  </a:lnTo>
                  <a:lnTo>
                    <a:pt x="7397" y="1447"/>
                  </a:lnTo>
                  <a:lnTo>
                    <a:pt x="7637" y="1587"/>
                  </a:lnTo>
                  <a:lnTo>
                    <a:pt x="7755" y="1650"/>
                  </a:lnTo>
                  <a:lnTo>
                    <a:pt x="7872" y="1710"/>
                  </a:lnTo>
                  <a:lnTo>
                    <a:pt x="7985" y="1762"/>
                  </a:lnTo>
                  <a:lnTo>
                    <a:pt x="8097" y="1812"/>
                  </a:lnTo>
                  <a:lnTo>
                    <a:pt x="8205" y="1855"/>
                  </a:lnTo>
                  <a:lnTo>
                    <a:pt x="8310" y="1890"/>
                  </a:lnTo>
                  <a:lnTo>
                    <a:pt x="8525" y="1952"/>
                  </a:lnTo>
                  <a:lnTo>
                    <a:pt x="8745" y="2002"/>
                  </a:lnTo>
                  <a:lnTo>
                    <a:pt x="8970" y="2042"/>
                  </a:lnTo>
                  <a:lnTo>
                    <a:pt x="9197" y="2072"/>
                  </a:lnTo>
                  <a:lnTo>
                    <a:pt x="9425" y="2097"/>
                  </a:lnTo>
                  <a:lnTo>
                    <a:pt x="9650" y="2112"/>
                  </a:lnTo>
                  <a:lnTo>
                    <a:pt x="9867" y="2125"/>
                  </a:lnTo>
                  <a:lnTo>
                    <a:pt x="10080" y="2130"/>
                  </a:lnTo>
                  <a:lnTo>
                    <a:pt x="10282" y="2132"/>
                  </a:lnTo>
                  <a:lnTo>
                    <a:pt x="10470" y="2132"/>
                  </a:lnTo>
                  <a:lnTo>
                    <a:pt x="10645" y="2132"/>
                  </a:lnTo>
                  <a:lnTo>
                    <a:pt x="10727" y="2130"/>
                  </a:lnTo>
                  <a:lnTo>
                    <a:pt x="10802" y="2130"/>
                  </a:lnTo>
                  <a:lnTo>
                    <a:pt x="10875" y="2127"/>
                  </a:lnTo>
                  <a:lnTo>
                    <a:pt x="10942" y="2127"/>
                  </a:lnTo>
                  <a:lnTo>
                    <a:pt x="11002" y="2127"/>
                  </a:lnTo>
                  <a:lnTo>
                    <a:pt x="11057" y="2125"/>
                  </a:lnTo>
                  <a:lnTo>
                    <a:pt x="11107" y="2127"/>
                  </a:lnTo>
                  <a:lnTo>
                    <a:pt x="11150" y="2127"/>
                  </a:lnTo>
                  <a:lnTo>
                    <a:pt x="11187" y="2130"/>
                  </a:lnTo>
                  <a:lnTo>
                    <a:pt x="11215" y="2132"/>
                  </a:lnTo>
                  <a:lnTo>
                    <a:pt x="11212" y="2185"/>
                  </a:lnTo>
                  <a:lnTo>
                    <a:pt x="11182" y="2182"/>
                  </a:lnTo>
                  <a:lnTo>
                    <a:pt x="11147" y="2180"/>
                  </a:lnTo>
                  <a:lnTo>
                    <a:pt x="11107" y="2180"/>
                  </a:lnTo>
                  <a:lnTo>
                    <a:pt x="11057" y="2177"/>
                  </a:lnTo>
                  <a:lnTo>
                    <a:pt x="11002" y="2180"/>
                  </a:lnTo>
                  <a:lnTo>
                    <a:pt x="10942" y="2180"/>
                  </a:lnTo>
                  <a:lnTo>
                    <a:pt x="10875" y="2180"/>
                  </a:lnTo>
                  <a:lnTo>
                    <a:pt x="10805" y="2180"/>
                  </a:lnTo>
                  <a:lnTo>
                    <a:pt x="10727" y="2182"/>
                  </a:lnTo>
                  <a:lnTo>
                    <a:pt x="10647" y="2182"/>
                  </a:lnTo>
                  <a:lnTo>
                    <a:pt x="10470" y="2185"/>
                  </a:lnTo>
                  <a:lnTo>
                    <a:pt x="10280" y="2185"/>
                  </a:lnTo>
                  <a:lnTo>
                    <a:pt x="10077" y="2182"/>
                  </a:lnTo>
                  <a:lnTo>
                    <a:pt x="9865" y="2177"/>
                  </a:lnTo>
                  <a:lnTo>
                    <a:pt x="9645" y="2165"/>
                  </a:lnTo>
                  <a:lnTo>
                    <a:pt x="9420" y="2147"/>
                  </a:lnTo>
                  <a:lnTo>
                    <a:pt x="9190" y="2125"/>
                  </a:lnTo>
                  <a:lnTo>
                    <a:pt x="8962" y="2092"/>
                  </a:lnTo>
                  <a:lnTo>
                    <a:pt x="8735" y="2052"/>
                  </a:lnTo>
                  <a:lnTo>
                    <a:pt x="8510" y="2002"/>
                  </a:lnTo>
                  <a:lnTo>
                    <a:pt x="8295" y="1940"/>
                  </a:lnTo>
                  <a:lnTo>
                    <a:pt x="8185" y="1902"/>
                  </a:lnTo>
                  <a:lnTo>
                    <a:pt x="8077" y="1860"/>
                  </a:lnTo>
                  <a:lnTo>
                    <a:pt x="7962" y="1810"/>
                  </a:lnTo>
                  <a:lnTo>
                    <a:pt x="7847" y="1755"/>
                  </a:lnTo>
                  <a:lnTo>
                    <a:pt x="7730" y="1697"/>
                  </a:lnTo>
                  <a:lnTo>
                    <a:pt x="7612" y="1632"/>
                  </a:lnTo>
                  <a:lnTo>
                    <a:pt x="7370" y="1492"/>
                  </a:lnTo>
                  <a:lnTo>
                    <a:pt x="7122" y="1342"/>
                  </a:lnTo>
                  <a:lnTo>
                    <a:pt x="6870" y="1185"/>
                  </a:lnTo>
                  <a:lnTo>
                    <a:pt x="6362" y="862"/>
                  </a:lnTo>
                  <a:lnTo>
                    <a:pt x="6107" y="705"/>
                  </a:lnTo>
                  <a:lnTo>
                    <a:pt x="5855" y="555"/>
                  </a:lnTo>
                  <a:lnTo>
                    <a:pt x="5605" y="417"/>
                  </a:lnTo>
                  <a:lnTo>
                    <a:pt x="5482" y="355"/>
                  </a:lnTo>
                  <a:lnTo>
                    <a:pt x="5362" y="297"/>
                  </a:lnTo>
                  <a:lnTo>
                    <a:pt x="5242" y="242"/>
                  </a:lnTo>
                  <a:lnTo>
                    <a:pt x="5125" y="195"/>
                  </a:lnTo>
                  <a:lnTo>
                    <a:pt x="5007" y="155"/>
                  </a:lnTo>
                  <a:lnTo>
                    <a:pt x="4892" y="117"/>
                  </a:lnTo>
                  <a:lnTo>
                    <a:pt x="4782" y="90"/>
                  </a:lnTo>
                  <a:lnTo>
                    <a:pt x="4675" y="70"/>
                  </a:lnTo>
                  <a:lnTo>
                    <a:pt x="4567" y="55"/>
                  </a:lnTo>
                  <a:lnTo>
                    <a:pt x="4465" y="50"/>
                  </a:lnTo>
                  <a:lnTo>
                    <a:pt x="4380" y="55"/>
                  </a:lnTo>
                  <a:lnTo>
                    <a:pt x="4300" y="67"/>
                  </a:lnTo>
                  <a:lnTo>
                    <a:pt x="4152" y="100"/>
                  </a:lnTo>
                  <a:lnTo>
                    <a:pt x="4020" y="150"/>
                  </a:lnTo>
                  <a:lnTo>
                    <a:pt x="3897" y="212"/>
                  </a:lnTo>
                  <a:lnTo>
                    <a:pt x="3787" y="290"/>
                  </a:lnTo>
                  <a:lnTo>
                    <a:pt x="3682" y="380"/>
                  </a:lnTo>
                  <a:lnTo>
                    <a:pt x="3582" y="477"/>
                  </a:lnTo>
                  <a:lnTo>
                    <a:pt x="3487" y="585"/>
                  </a:lnTo>
                  <a:lnTo>
                    <a:pt x="3390" y="700"/>
                  </a:lnTo>
                  <a:lnTo>
                    <a:pt x="3290" y="820"/>
                  </a:lnTo>
                  <a:lnTo>
                    <a:pt x="3185" y="942"/>
                  </a:lnTo>
                  <a:lnTo>
                    <a:pt x="3072" y="1067"/>
                  </a:lnTo>
                  <a:lnTo>
                    <a:pt x="2952" y="1190"/>
                  </a:lnTo>
                  <a:lnTo>
                    <a:pt x="2817" y="1312"/>
                  </a:lnTo>
                  <a:lnTo>
                    <a:pt x="2670" y="1427"/>
                  </a:lnTo>
                  <a:lnTo>
                    <a:pt x="2587" y="1482"/>
                  </a:lnTo>
                  <a:lnTo>
                    <a:pt x="2502" y="1540"/>
                  </a:lnTo>
                  <a:lnTo>
                    <a:pt x="2372" y="1610"/>
                  </a:lnTo>
                  <a:lnTo>
                    <a:pt x="2230" y="1682"/>
                  </a:lnTo>
                  <a:lnTo>
                    <a:pt x="2077" y="1755"/>
                  </a:lnTo>
                  <a:lnTo>
                    <a:pt x="1915" y="1827"/>
                  </a:lnTo>
                  <a:lnTo>
                    <a:pt x="1747" y="1897"/>
                  </a:lnTo>
                  <a:lnTo>
                    <a:pt x="1572" y="1967"/>
                  </a:lnTo>
                  <a:lnTo>
                    <a:pt x="1220" y="2100"/>
                  </a:lnTo>
                  <a:lnTo>
                    <a:pt x="1045" y="2160"/>
                  </a:lnTo>
                  <a:lnTo>
                    <a:pt x="870" y="2217"/>
                  </a:lnTo>
                  <a:lnTo>
                    <a:pt x="702" y="2272"/>
                  </a:lnTo>
                  <a:lnTo>
                    <a:pt x="542" y="2320"/>
                  </a:lnTo>
                  <a:lnTo>
                    <a:pt x="392" y="2365"/>
                  </a:lnTo>
                  <a:lnTo>
                    <a:pt x="250" y="2402"/>
                  </a:lnTo>
                  <a:lnTo>
                    <a:pt x="122" y="2435"/>
                  </a:lnTo>
                  <a:lnTo>
                    <a:pt x="10" y="2457"/>
                  </a:lnTo>
                  <a:lnTo>
                    <a:pt x="0" y="2407"/>
                  </a:lnTo>
                  <a:close/>
                </a:path>
              </a:pathLst>
            </a:custGeom>
            <a:noFill/>
            <a:ln w="1778">
              <a:solidFill>
                <a:srgbClr val="33CC3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18"/>
            <p:cNvSpPr>
              <a:spLocks noChangeArrowheads="1"/>
            </p:cNvSpPr>
            <p:nvPr/>
          </p:nvSpPr>
          <p:spPr bwMode="auto">
            <a:xfrm>
              <a:off x="5150" y="4827"/>
              <a:ext cx="1620"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6"/>
            <p:cNvSpPr>
              <a:spLocks noChangeArrowheads="1"/>
            </p:cNvSpPr>
            <p:nvPr/>
          </p:nvSpPr>
          <p:spPr bwMode="auto">
            <a:xfrm>
              <a:off x="8273" y="4957"/>
              <a:ext cx="580" cy="1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4"/>
            <p:cNvSpPr>
              <a:spLocks noChangeArrowheads="1"/>
            </p:cNvSpPr>
            <p:nvPr/>
          </p:nvSpPr>
          <p:spPr bwMode="auto">
            <a:xfrm>
              <a:off x="9598" y="5087"/>
              <a:ext cx="126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2"/>
            <p:cNvSpPr>
              <a:spLocks noChangeArrowheads="1"/>
            </p:cNvSpPr>
            <p:nvPr/>
          </p:nvSpPr>
          <p:spPr bwMode="auto">
            <a:xfrm>
              <a:off x="8623" y="2954"/>
              <a:ext cx="1220" cy="1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Freeform 11"/>
            <p:cNvSpPr>
              <a:spLocks/>
            </p:cNvSpPr>
            <p:nvPr/>
          </p:nvSpPr>
          <p:spPr bwMode="auto">
            <a:xfrm>
              <a:off x="1450" y="781"/>
              <a:ext cx="9727" cy="7822"/>
            </a:xfrm>
            <a:custGeom>
              <a:avLst/>
              <a:gdLst>
                <a:gd name="T0" fmla="*/ 9667 w 9727"/>
                <a:gd name="T1" fmla="*/ 40 h 7822"/>
                <a:gd name="T2" fmla="*/ 9620 w 9727"/>
                <a:gd name="T3" fmla="*/ 197 h 7822"/>
                <a:gd name="T4" fmla="*/ 9530 w 9727"/>
                <a:gd name="T5" fmla="*/ 467 h 7822"/>
                <a:gd name="T6" fmla="*/ 9410 w 9727"/>
                <a:gd name="T7" fmla="*/ 800 h 7822"/>
                <a:gd name="T8" fmla="*/ 9185 w 9727"/>
                <a:gd name="T9" fmla="*/ 1395 h 7822"/>
                <a:gd name="T10" fmla="*/ 8912 w 9727"/>
                <a:gd name="T11" fmla="*/ 2077 h 7822"/>
                <a:gd name="T12" fmla="*/ 8712 w 9727"/>
                <a:gd name="T13" fmla="*/ 2562 h 7822"/>
                <a:gd name="T14" fmla="*/ 8282 w 9727"/>
                <a:gd name="T15" fmla="*/ 3572 h 7822"/>
                <a:gd name="T16" fmla="*/ 7947 w 9727"/>
                <a:gd name="T17" fmla="*/ 4317 h 7822"/>
                <a:gd name="T18" fmla="*/ 7727 w 9727"/>
                <a:gd name="T19" fmla="*/ 4795 h 7822"/>
                <a:gd name="T20" fmla="*/ 7512 w 9727"/>
                <a:gd name="T21" fmla="*/ 5240 h 7822"/>
                <a:gd name="T22" fmla="*/ 7305 w 9727"/>
                <a:gd name="T23" fmla="*/ 5650 h 7822"/>
                <a:gd name="T24" fmla="*/ 7112 w 9727"/>
                <a:gd name="T25" fmla="*/ 6010 h 7822"/>
                <a:gd name="T26" fmla="*/ 6935 w 9727"/>
                <a:gd name="T27" fmla="*/ 6312 h 7822"/>
                <a:gd name="T28" fmla="*/ 6775 w 9727"/>
                <a:gd name="T29" fmla="*/ 6552 h 7822"/>
                <a:gd name="T30" fmla="*/ 6617 w 9727"/>
                <a:gd name="T31" fmla="*/ 6757 h 7822"/>
                <a:gd name="T32" fmla="*/ 6462 w 9727"/>
                <a:gd name="T33" fmla="*/ 6930 h 7822"/>
                <a:gd name="T34" fmla="*/ 6307 w 9727"/>
                <a:gd name="T35" fmla="*/ 7075 h 7822"/>
                <a:gd name="T36" fmla="*/ 6155 w 9727"/>
                <a:gd name="T37" fmla="*/ 7194 h 7822"/>
                <a:gd name="T38" fmla="*/ 6002 w 9727"/>
                <a:gd name="T39" fmla="*/ 7289 h 7822"/>
                <a:gd name="T40" fmla="*/ 5782 w 9727"/>
                <a:gd name="T41" fmla="*/ 7399 h 7822"/>
                <a:gd name="T42" fmla="*/ 5495 w 9727"/>
                <a:gd name="T43" fmla="*/ 7489 h 7822"/>
                <a:gd name="T44" fmla="*/ 5225 w 9727"/>
                <a:gd name="T45" fmla="*/ 7534 h 7822"/>
                <a:gd name="T46" fmla="*/ 4855 w 9727"/>
                <a:gd name="T47" fmla="*/ 7559 h 7822"/>
                <a:gd name="T48" fmla="*/ 4635 w 9727"/>
                <a:gd name="T49" fmla="*/ 7577 h 7822"/>
                <a:gd name="T50" fmla="*/ 4262 w 9727"/>
                <a:gd name="T51" fmla="*/ 7624 h 7822"/>
                <a:gd name="T52" fmla="*/ 3525 w 9727"/>
                <a:gd name="T53" fmla="*/ 7682 h 7822"/>
                <a:gd name="T54" fmla="*/ 2200 w 9727"/>
                <a:gd name="T55" fmla="*/ 7732 h 7822"/>
                <a:gd name="T56" fmla="*/ 792 w 9727"/>
                <a:gd name="T57" fmla="*/ 7754 h 7822"/>
                <a:gd name="T58" fmla="*/ 187 w 9727"/>
                <a:gd name="T59" fmla="*/ 7764 h 7822"/>
                <a:gd name="T60" fmla="*/ 2 w 9727"/>
                <a:gd name="T61" fmla="*/ 7822 h 7822"/>
                <a:gd name="T62" fmla="*/ 530 w 9727"/>
                <a:gd name="T63" fmla="*/ 7812 h 7822"/>
                <a:gd name="T64" fmla="*/ 1230 w 9727"/>
                <a:gd name="T65" fmla="*/ 7802 h 7822"/>
                <a:gd name="T66" fmla="*/ 2872 w 9727"/>
                <a:gd name="T67" fmla="*/ 7764 h 7822"/>
                <a:gd name="T68" fmla="*/ 3987 w 9727"/>
                <a:gd name="T69" fmla="*/ 7702 h 7822"/>
                <a:gd name="T70" fmla="*/ 4267 w 9727"/>
                <a:gd name="T71" fmla="*/ 7674 h 7822"/>
                <a:gd name="T72" fmla="*/ 4642 w 9727"/>
                <a:gd name="T73" fmla="*/ 7627 h 7822"/>
                <a:gd name="T74" fmla="*/ 4857 w 9727"/>
                <a:gd name="T75" fmla="*/ 7609 h 7822"/>
                <a:gd name="T76" fmla="*/ 5100 w 9727"/>
                <a:gd name="T77" fmla="*/ 7597 h 7822"/>
                <a:gd name="T78" fmla="*/ 5365 w 9727"/>
                <a:gd name="T79" fmla="*/ 7567 h 7822"/>
                <a:gd name="T80" fmla="*/ 5650 w 9727"/>
                <a:gd name="T81" fmla="*/ 7499 h 7822"/>
                <a:gd name="T82" fmla="*/ 5950 w 9727"/>
                <a:gd name="T83" fmla="*/ 7379 h 7822"/>
                <a:gd name="T84" fmla="*/ 6105 w 9727"/>
                <a:gd name="T85" fmla="*/ 7289 h 7822"/>
                <a:gd name="T86" fmla="*/ 6262 w 9727"/>
                <a:gd name="T87" fmla="*/ 7177 h 7822"/>
                <a:gd name="T88" fmla="*/ 6420 w 9727"/>
                <a:gd name="T89" fmla="*/ 7042 h 7822"/>
                <a:gd name="T90" fmla="*/ 6577 w 9727"/>
                <a:gd name="T91" fmla="*/ 6882 h 7822"/>
                <a:gd name="T92" fmla="*/ 6737 w 9727"/>
                <a:gd name="T93" fmla="*/ 6692 h 7822"/>
                <a:gd name="T94" fmla="*/ 6897 w 9727"/>
                <a:gd name="T95" fmla="*/ 6470 h 7822"/>
                <a:gd name="T96" fmla="*/ 7065 w 9727"/>
                <a:gd name="T97" fmla="*/ 6197 h 7822"/>
                <a:gd name="T98" fmla="*/ 7252 w 9727"/>
                <a:gd name="T99" fmla="*/ 5862 h 7822"/>
                <a:gd name="T100" fmla="*/ 7455 w 9727"/>
                <a:gd name="T101" fmla="*/ 5475 h 7822"/>
                <a:gd name="T102" fmla="*/ 7665 w 9727"/>
                <a:gd name="T103" fmla="*/ 5042 h 7822"/>
                <a:gd name="T104" fmla="*/ 7997 w 9727"/>
                <a:gd name="T105" fmla="*/ 4340 h 7822"/>
                <a:gd name="T106" fmla="*/ 8547 w 9727"/>
                <a:gd name="T107" fmla="*/ 3085 h 7822"/>
                <a:gd name="T108" fmla="*/ 8862 w 9727"/>
                <a:gd name="T109" fmla="*/ 2337 h 7822"/>
                <a:gd name="T110" fmla="*/ 9145 w 9727"/>
                <a:gd name="T111" fmla="*/ 1632 h 7822"/>
                <a:gd name="T112" fmla="*/ 9390 w 9727"/>
                <a:gd name="T113" fmla="*/ 1005 h 7822"/>
                <a:gd name="T114" fmla="*/ 9522 w 9727"/>
                <a:gd name="T115" fmla="*/ 642 h 7822"/>
                <a:gd name="T116" fmla="*/ 9627 w 9727"/>
                <a:gd name="T117" fmla="*/ 340 h 7822"/>
                <a:gd name="T118" fmla="*/ 9702 w 9727"/>
                <a:gd name="T119" fmla="*/ 102 h 7822"/>
                <a:gd name="T120" fmla="*/ 9727 w 9727"/>
                <a:gd name="T121" fmla="*/ 12 h 78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727" h="7822">
                  <a:moveTo>
                    <a:pt x="9677" y="0"/>
                  </a:moveTo>
                  <a:lnTo>
                    <a:pt x="9667" y="40"/>
                  </a:lnTo>
                  <a:lnTo>
                    <a:pt x="9652" y="87"/>
                  </a:lnTo>
                  <a:lnTo>
                    <a:pt x="9620" y="197"/>
                  </a:lnTo>
                  <a:lnTo>
                    <a:pt x="9577" y="322"/>
                  </a:lnTo>
                  <a:lnTo>
                    <a:pt x="9530" y="467"/>
                  </a:lnTo>
                  <a:lnTo>
                    <a:pt x="9472" y="627"/>
                  </a:lnTo>
                  <a:lnTo>
                    <a:pt x="9410" y="800"/>
                  </a:lnTo>
                  <a:lnTo>
                    <a:pt x="9340" y="987"/>
                  </a:lnTo>
                  <a:lnTo>
                    <a:pt x="9185" y="1395"/>
                  </a:lnTo>
                  <a:lnTo>
                    <a:pt x="9007" y="1842"/>
                  </a:lnTo>
                  <a:lnTo>
                    <a:pt x="8912" y="2077"/>
                  </a:lnTo>
                  <a:lnTo>
                    <a:pt x="8812" y="2317"/>
                  </a:lnTo>
                  <a:lnTo>
                    <a:pt x="8712" y="2562"/>
                  </a:lnTo>
                  <a:lnTo>
                    <a:pt x="8500" y="3065"/>
                  </a:lnTo>
                  <a:lnTo>
                    <a:pt x="8282" y="3572"/>
                  </a:lnTo>
                  <a:lnTo>
                    <a:pt x="8060" y="4070"/>
                  </a:lnTo>
                  <a:lnTo>
                    <a:pt x="7947" y="4317"/>
                  </a:lnTo>
                  <a:lnTo>
                    <a:pt x="7837" y="4557"/>
                  </a:lnTo>
                  <a:lnTo>
                    <a:pt x="7727" y="4795"/>
                  </a:lnTo>
                  <a:lnTo>
                    <a:pt x="7620" y="5020"/>
                  </a:lnTo>
                  <a:lnTo>
                    <a:pt x="7512" y="5240"/>
                  </a:lnTo>
                  <a:lnTo>
                    <a:pt x="7407" y="5450"/>
                  </a:lnTo>
                  <a:lnTo>
                    <a:pt x="7305" y="5650"/>
                  </a:lnTo>
                  <a:lnTo>
                    <a:pt x="7207" y="5835"/>
                  </a:lnTo>
                  <a:lnTo>
                    <a:pt x="7112" y="6010"/>
                  </a:lnTo>
                  <a:lnTo>
                    <a:pt x="7020" y="6170"/>
                  </a:lnTo>
                  <a:lnTo>
                    <a:pt x="6935" y="6312"/>
                  </a:lnTo>
                  <a:lnTo>
                    <a:pt x="6855" y="6440"/>
                  </a:lnTo>
                  <a:lnTo>
                    <a:pt x="6775" y="6552"/>
                  </a:lnTo>
                  <a:lnTo>
                    <a:pt x="6697" y="6657"/>
                  </a:lnTo>
                  <a:lnTo>
                    <a:pt x="6617" y="6757"/>
                  </a:lnTo>
                  <a:lnTo>
                    <a:pt x="6540" y="6847"/>
                  </a:lnTo>
                  <a:lnTo>
                    <a:pt x="6462" y="6930"/>
                  </a:lnTo>
                  <a:lnTo>
                    <a:pt x="6385" y="7005"/>
                  </a:lnTo>
                  <a:lnTo>
                    <a:pt x="6307" y="7075"/>
                  </a:lnTo>
                  <a:lnTo>
                    <a:pt x="6230" y="7137"/>
                  </a:lnTo>
                  <a:lnTo>
                    <a:pt x="6155" y="7194"/>
                  </a:lnTo>
                  <a:lnTo>
                    <a:pt x="6077" y="7244"/>
                  </a:lnTo>
                  <a:lnTo>
                    <a:pt x="6002" y="7289"/>
                  </a:lnTo>
                  <a:lnTo>
                    <a:pt x="5930" y="7332"/>
                  </a:lnTo>
                  <a:lnTo>
                    <a:pt x="5782" y="7399"/>
                  </a:lnTo>
                  <a:lnTo>
                    <a:pt x="5637" y="7452"/>
                  </a:lnTo>
                  <a:lnTo>
                    <a:pt x="5495" y="7489"/>
                  </a:lnTo>
                  <a:lnTo>
                    <a:pt x="5357" y="7517"/>
                  </a:lnTo>
                  <a:lnTo>
                    <a:pt x="5225" y="7534"/>
                  </a:lnTo>
                  <a:lnTo>
                    <a:pt x="5097" y="7544"/>
                  </a:lnTo>
                  <a:lnTo>
                    <a:pt x="4855" y="7559"/>
                  </a:lnTo>
                  <a:lnTo>
                    <a:pt x="4742" y="7564"/>
                  </a:lnTo>
                  <a:lnTo>
                    <a:pt x="4635" y="7577"/>
                  </a:lnTo>
                  <a:lnTo>
                    <a:pt x="4517" y="7594"/>
                  </a:lnTo>
                  <a:lnTo>
                    <a:pt x="4262" y="7624"/>
                  </a:lnTo>
                  <a:lnTo>
                    <a:pt x="3832" y="7662"/>
                  </a:lnTo>
                  <a:lnTo>
                    <a:pt x="3525" y="7682"/>
                  </a:lnTo>
                  <a:lnTo>
                    <a:pt x="3202" y="7699"/>
                  </a:lnTo>
                  <a:lnTo>
                    <a:pt x="2200" y="7732"/>
                  </a:lnTo>
                  <a:lnTo>
                    <a:pt x="932" y="7754"/>
                  </a:lnTo>
                  <a:lnTo>
                    <a:pt x="792" y="7754"/>
                  </a:lnTo>
                  <a:lnTo>
                    <a:pt x="295" y="7764"/>
                  </a:lnTo>
                  <a:lnTo>
                    <a:pt x="187" y="7764"/>
                  </a:lnTo>
                  <a:lnTo>
                    <a:pt x="0" y="7769"/>
                  </a:lnTo>
                  <a:lnTo>
                    <a:pt x="2" y="7822"/>
                  </a:lnTo>
                  <a:lnTo>
                    <a:pt x="410" y="7812"/>
                  </a:lnTo>
                  <a:lnTo>
                    <a:pt x="530" y="7812"/>
                  </a:lnTo>
                  <a:lnTo>
                    <a:pt x="1080" y="7802"/>
                  </a:lnTo>
                  <a:lnTo>
                    <a:pt x="1230" y="7802"/>
                  </a:lnTo>
                  <a:lnTo>
                    <a:pt x="2202" y="7784"/>
                  </a:lnTo>
                  <a:lnTo>
                    <a:pt x="2872" y="7764"/>
                  </a:lnTo>
                  <a:lnTo>
                    <a:pt x="3527" y="7732"/>
                  </a:lnTo>
                  <a:lnTo>
                    <a:pt x="3987" y="7702"/>
                  </a:lnTo>
                  <a:lnTo>
                    <a:pt x="4130" y="7689"/>
                  </a:lnTo>
                  <a:lnTo>
                    <a:pt x="4267" y="7674"/>
                  </a:lnTo>
                  <a:lnTo>
                    <a:pt x="4400" y="7662"/>
                  </a:lnTo>
                  <a:lnTo>
                    <a:pt x="4642" y="7627"/>
                  </a:lnTo>
                  <a:lnTo>
                    <a:pt x="4747" y="7617"/>
                  </a:lnTo>
                  <a:lnTo>
                    <a:pt x="4857" y="7609"/>
                  </a:lnTo>
                  <a:lnTo>
                    <a:pt x="4975" y="7604"/>
                  </a:lnTo>
                  <a:lnTo>
                    <a:pt x="5100" y="7597"/>
                  </a:lnTo>
                  <a:lnTo>
                    <a:pt x="5230" y="7584"/>
                  </a:lnTo>
                  <a:lnTo>
                    <a:pt x="5365" y="7567"/>
                  </a:lnTo>
                  <a:lnTo>
                    <a:pt x="5505" y="7539"/>
                  </a:lnTo>
                  <a:lnTo>
                    <a:pt x="5650" y="7499"/>
                  </a:lnTo>
                  <a:lnTo>
                    <a:pt x="5800" y="7449"/>
                  </a:lnTo>
                  <a:lnTo>
                    <a:pt x="5950" y="7379"/>
                  </a:lnTo>
                  <a:lnTo>
                    <a:pt x="6027" y="7337"/>
                  </a:lnTo>
                  <a:lnTo>
                    <a:pt x="6105" y="7289"/>
                  </a:lnTo>
                  <a:lnTo>
                    <a:pt x="6182" y="7237"/>
                  </a:lnTo>
                  <a:lnTo>
                    <a:pt x="6262" y="7177"/>
                  </a:lnTo>
                  <a:lnTo>
                    <a:pt x="6340" y="7114"/>
                  </a:lnTo>
                  <a:lnTo>
                    <a:pt x="6420" y="7042"/>
                  </a:lnTo>
                  <a:lnTo>
                    <a:pt x="6500" y="6967"/>
                  </a:lnTo>
                  <a:lnTo>
                    <a:pt x="6577" y="6882"/>
                  </a:lnTo>
                  <a:lnTo>
                    <a:pt x="6657" y="6790"/>
                  </a:lnTo>
                  <a:lnTo>
                    <a:pt x="6737" y="6692"/>
                  </a:lnTo>
                  <a:lnTo>
                    <a:pt x="6817" y="6585"/>
                  </a:lnTo>
                  <a:lnTo>
                    <a:pt x="6897" y="6470"/>
                  </a:lnTo>
                  <a:lnTo>
                    <a:pt x="6980" y="6340"/>
                  </a:lnTo>
                  <a:lnTo>
                    <a:pt x="7065" y="6197"/>
                  </a:lnTo>
                  <a:lnTo>
                    <a:pt x="7157" y="6035"/>
                  </a:lnTo>
                  <a:lnTo>
                    <a:pt x="7252" y="5862"/>
                  </a:lnTo>
                  <a:lnTo>
                    <a:pt x="7352" y="5672"/>
                  </a:lnTo>
                  <a:lnTo>
                    <a:pt x="7455" y="5475"/>
                  </a:lnTo>
                  <a:lnTo>
                    <a:pt x="7560" y="5265"/>
                  </a:lnTo>
                  <a:lnTo>
                    <a:pt x="7665" y="5042"/>
                  </a:lnTo>
                  <a:lnTo>
                    <a:pt x="7775" y="4815"/>
                  </a:lnTo>
                  <a:lnTo>
                    <a:pt x="7997" y="4340"/>
                  </a:lnTo>
                  <a:lnTo>
                    <a:pt x="8330" y="3592"/>
                  </a:lnTo>
                  <a:lnTo>
                    <a:pt x="8547" y="3085"/>
                  </a:lnTo>
                  <a:lnTo>
                    <a:pt x="8760" y="2582"/>
                  </a:lnTo>
                  <a:lnTo>
                    <a:pt x="8862" y="2337"/>
                  </a:lnTo>
                  <a:lnTo>
                    <a:pt x="9055" y="1862"/>
                  </a:lnTo>
                  <a:lnTo>
                    <a:pt x="9145" y="1632"/>
                  </a:lnTo>
                  <a:lnTo>
                    <a:pt x="9232" y="1412"/>
                  </a:lnTo>
                  <a:lnTo>
                    <a:pt x="9390" y="1005"/>
                  </a:lnTo>
                  <a:lnTo>
                    <a:pt x="9457" y="817"/>
                  </a:lnTo>
                  <a:lnTo>
                    <a:pt x="9522" y="642"/>
                  </a:lnTo>
                  <a:lnTo>
                    <a:pt x="9580" y="485"/>
                  </a:lnTo>
                  <a:lnTo>
                    <a:pt x="9627" y="340"/>
                  </a:lnTo>
                  <a:lnTo>
                    <a:pt x="9670" y="212"/>
                  </a:lnTo>
                  <a:lnTo>
                    <a:pt x="9702" y="102"/>
                  </a:lnTo>
                  <a:lnTo>
                    <a:pt x="9717" y="55"/>
                  </a:lnTo>
                  <a:lnTo>
                    <a:pt x="9727" y="12"/>
                  </a:lnTo>
                  <a:lnTo>
                    <a:pt x="9677" y="0"/>
                  </a:lnTo>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0"/>
            <p:cNvSpPr>
              <a:spLocks/>
            </p:cNvSpPr>
            <p:nvPr/>
          </p:nvSpPr>
          <p:spPr bwMode="auto">
            <a:xfrm>
              <a:off x="1450" y="781"/>
              <a:ext cx="9727" cy="7822"/>
            </a:xfrm>
            <a:custGeom>
              <a:avLst/>
              <a:gdLst>
                <a:gd name="T0" fmla="*/ 187 w 9727"/>
                <a:gd name="T1" fmla="*/ 7764 h 7822"/>
                <a:gd name="T2" fmla="*/ 530 w 9727"/>
                <a:gd name="T3" fmla="*/ 7759 h 7822"/>
                <a:gd name="T4" fmla="*/ 932 w 9727"/>
                <a:gd name="T5" fmla="*/ 7754 h 7822"/>
                <a:gd name="T6" fmla="*/ 1542 w 9727"/>
                <a:gd name="T7" fmla="*/ 7744 h 7822"/>
                <a:gd name="T8" fmla="*/ 2872 w 9727"/>
                <a:gd name="T9" fmla="*/ 7712 h 7822"/>
                <a:gd name="T10" fmla="*/ 3832 w 9727"/>
                <a:gd name="T11" fmla="*/ 7662 h 7822"/>
                <a:gd name="T12" fmla="*/ 4262 w 9727"/>
                <a:gd name="T13" fmla="*/ 7624 h 7822"/>
                <a:gd name="T14" fmla="*/ 4635 w 9727"/>
                <a:gd name="T15" fmla="*/ 7577 h 7822"/>
                <a:gd name="T16" fmla="*/ 4972 w 9727"/>
                <a:gd name="T17" fmla="*/ 7552 h 7822"/>
                <a:gd name="T18" fmla="*/ 5357 w 9727"/>
                <a:gd name="T19" fmla="*/ 7517 h 7822"/>
                <a:gd name="T20" fmla="*/ 5782 w 9727"/>
                <a:gd name="T21" fmla="*/ 7399 h 7822"/>
                <a:gd name="T22" fmla="*/ 6077 w 9727"/>
                <a:gd name="T23" fmla="*/ 7244 h 7822"/>
                <a:gd name="T24" fmla="*/ 6307 w 9727"/>
                <a:gd name="T25" fmla="*/ 7075 h 7822"/>
                <a:gd name="T26" fmla="*/ 6540 w 9727"/>
                <a:gd name="T27" fmla="*/ 6847 h 7822"/>
                <a:gd name="T28" fmla="*/ 6775 w 9727"/>
                <a:gd name="T29" fmla="*/ 6552 h 7822"/>
                <a:gd name="T30" fmla="*/ 7020 w 9727"/>
                <a:gd name="T31" fmla="*/ 6170 h 7822"/>
                <a:gd name="T32" fmla="*/ 7305 w 9727"/>
                <a:gd name="T33" fmla="*/ 5650 h 7822"/>
                <a:gd name="T34" fmla="*/ 7620 w 9727"/>
                <a:gd name="T35" fmla="*/ 5020 h 7822"/>
                <a:gd name="T36" fmla="*/ 7947 w 9727"/>
                <a:gd name="T37" fmla="*/ 4317 h 7822"/>
                <a:gd name="T38" fmla="*/ 8500 w 9727"/>
                <a:gd name="T39" fmla="*/ 3065 h 7822"/>
                <a:gd name="T40" fmla="*/ 8912 w 9727"/>
                <a:gd name="T41" fmla="*/ 2077 h 7822"/>
                <a:gd name="T42" fmla="*/ 9185 w 9727"/>
                <a:gd name="T43" fmla="*/ 1395 h 7822"/>
                <a:gd name="T44" fmla="*/ 9410 w 9727"/>
                <a:gd name="T45" fmla="*/ 800 h 7822"/>
                <a:gd name="T46" fmla="*/ 9577 w 9727"/>
                <a:gd name="T47" fmla="*/ 322 h 7822"/>
                <a:gd name="T48" fmla="*/ 9667 w 9727"/>
                <a:gd name="T49" fmla="*/ 40 h 7822"/>
                <a:gd name="T50" fmla="*/ 9717 w 9727"/>
                <a:gd name="T51" fmla="*/ 55 h 7822"/>
                <a:gd name="T52" fmla="*/ 9627 w 9727"/>
                <a:gd name="T53" fmla="*/ 340 h 7822"/>
                <a:gd name="T54" fmla="*/ 9457 w 9727"/>
                <a:gd name="T55" fmla="*/ 817 h 7822"/>
                <a:gd name="T56" fmla="*/ 9232 w 9727"/>
                <a:gd name="T57" fmla="*/ 1412 h 7822"/>
                <a:gd name="T58" fmla="*/ 8960 w 9727"/>
                <a:gd name="T59" fmla="*/ 2097 h 7822"/>
                <a:gd name="T60" fmla="*/ 8547 w 9727"/>
                <a:gd name="T61" fmla="*/ 3085 h 7822"/>
                <a:gd name="T62" fmla="*/ 7997 w 9727"/>
                <a:gd name="T63" fmla="*/ 4340 h 7822"/>
                <a:gd name="T64" fmla="*/ 7665 w 9727"/>
                <a:gd name="T65" fmla="*/ 5042 h 7822"/>
                <a:gd name="T66" fmla="*/ 7352 w 9727"/>
                <a:gd name="T67" fmla="*/ 5672 h 7822"/>
                <a:gd name="T68" fmla="*/ 7065 w 9727"/>
                <a:gd name="T69" fmla="*/ 6197 h 7822"/>
                <a:gd name="T70" fmla="*/ 6817 w 9727"/>
                <a:gd name="T71" fmla="*/ 6585 h 7822"/>
                <a:gd name="T72" fmla="*/ 6577 w 9727"/>
                <a:gd name="T73" fmla="*/ 6882 h 7822"/>
                <a:gd name="T74" fmla="*/ 6340 w 9727"/>
                <a:gd name="T75" fmla="*/ 7114 h 7822"/>
                <a:gd name="T76" fmla="*/ 6105 w 9727"/>
                <a:gd name="T77" fmla="*/ 7289 h 7822"/>
                <a:gd name="T78" fmla="*/ 5800 w 9727"/>
                <a:gd name="T79" fmla="*/ 7449 h 7822"/>
                <a:gd name="T80" fmla="*/ 5365 w 9727"/>
                <a:gd name="T81" fmla="*/ 7567 h 7822"/>
                <a:gd name="T82" fmla="*/ 4975 w 9727"/>
                <a:gd name="T83" fmla="*/ 7604 h 7822"/>
                <a:gd name="T84" fmla="*/ 4642 w 9727"/>
                <a:gd name="T85" fmla="*/ 7627 h 7822"/>
                <a:gd name="T86" fmla="*/ 4267 w 9727"/>
                <a:gd name="T87" fmla="*/ 7674 h 7822"/>
                <a:gd name="T88" fmla="*/ 3837 w 9727"/>
                <a:gd name="T89" fmla="*/ 7712 h 7822"/>
                <a:gd name="T90" fmla="*/ 2872 w 9727"/>
                <a:gd name="T91" fmla="*/ 7764 h 7822"/>
                <a:gd name="T92" fmla="*/ 1542 w 9727"/>
                <a:gd name="T93" fmla="*/ 7797 h 7822"/>
                <a:gd name="T94" fmla="*/ 935 w 9727"/>
                <a:gd name="T95" fmla="*/ 7804 h 7822"/>
                <a:gd name="T96" fmla="*/ 530 w 9727"/>
                <a:gd name="T97" fmla="*/ 7812 h 7822"/>
                <a:gd name="T98" fmla="*/ 190 w 9727"/>
                <a:gd name="T99" fmla="*/ 7817 h 7822"/>
                <a:gd name="T100" fmla="*/ 0 w 9727"/>
                <a:gd name="T101" fmla="*/ 7769 h 78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727" h="7822">
                  <a:moveTo>
                    <a:pt x="0" y="7769"/>
                  </a:moveTo>
                  <a:lnTo>
                    <a:pt x="90" y="7767"/>
                  </a:lnTo>
                  <a:lnTo>
                    <a:pt x="187" y="7764"/>
                  </a:lnTo>
                  <a:lnTo>
                    <a:pt x="295" y="7764"/>
                  </a:lnTo>
                  <a:lnTo>
                    <a:pt x="407" y="7762"/>
                  </a:lnTo>
                  <a:lnTo>
                    <a:pt x="530" y="7759"/>
                  </a:lnTo>
                  <a:lnTo>
                    <a:pt x="657" y="7757"/>
                  </a:lnTo>
                  <a:lnTo>
                    <a:pt x="792" y="7754"/>
                  </a:lnTo>
                  <a:lnTo>
                    <a:pt x="932" y="7754"/>
                  </a:lnTo>
                  <a:lnTo>
                    <a:pt x="1080" y="7752"/>
                  </a:lnTo>
                  <a:lnTo>
                    <a:pt x="1230" y="7749"/>
                  </a:lnTo>
                  <a:lnTo>
                    <a:pt x="1542" y="7744"/>
                  </a:lnTo>
                  <a:lnTo>
                    <a:pt x="1867" y="7739"/>
                  </a:lnTo>
                  <a:lnTo>
                    <a:pt x="2200" y="7732"/>
                  </a:lnTo>
                  <a:lnTo>
                    <a:pt x="2872" y="7712"/>
                  </a:lnTo>
                  <a:lnTo>
                    <a:pt x="3202" y="7699"/>
                  </a:lnTo>
                  <a:lnTo>
                    <a:pt x="3525" y="7682"/>
                  </a:lnTo>
                  <a:lnTo>
                    <a:pt x="3832" y="7662"/>
                  </a:lnTo>
                  <a:lnTo>
                    <a:pt x="3982" y="7649"/>
                  </a:lnTo>
                  <a:lnTo>
                    <a:pt x="4125" y="7637"/>
                  </a:lnTo>
                  <a:lnTo>
                    <a:pt x="4262" y="7624"/>
                  </a:lnTo>
                  <a:lnTo>
                    <a:pt x="4392" y="7609"/>
                  </a:lnTo>
                  <a:lnTo>
                    <a:pt x="4517" y="7594"/>
                  </a:lnTo>
                  <a:lnTo>
                    <a:pt x="4635" y="7577"/>
                  </a:lnTo>
                  <a:lnTo>
                    <a:pt x="4742" y="7564"/>
                  </a:lnTo>
                  <a:lnTo>
                    <a:pt x="4855" y="7559"/>
                  </a:lnTo>
                  <a:lnTo>
                    <a:pt x="4972" y="7552"/>
                  </a:lnTo>
                  <a:lnTo>
                    <a:pt x="5097" y="7544"/>
                  </a:lnTo>
                  <a:lnTo>
                    <a:pt x="5225" y="7534"/>
                  </a:lnTo>
                  <a:lnTo>
                    <a:pt x="5357" y="7517"/>
                  </a:lnTo>
                  <a:lnTo>
                    <a:pt x="5495" y="7489"/>
                  </a:lnTo>
                  <a:lnTo>
                    <a:pt x="5637" y="7452"/>
                  </a:lnTo>
                  <a:lnTo>
                    <a:pt x="5782" y="7399"/>
                  </a:lnTo>
                  <a:lnTo>
                    <a:pt x="5930" y="7332"/>
                  </a:lnTo>
                  <a:lnTo>
                    <a:pt x="6002" y="7289"/>
                  </a:lnTo>
                  <a:lnTo>
                    <a:pt x="6077" y="7244"/>
                  </a:lnTo>
                  <a:lnTo>
                    <a:pt x="6155" y="7194"/>
                  </a:lnTo>
                  <a:lnTo>
                    <a:pt x="6230" y="7137"/>
                  </a:lnTo>
                  <a:lnTo>
                    <a:pt x="6307" y="7075"/>
                  </a:lnTo>
                  <a:lnTo>
                    <a:pt x="6385" y="7005"/>
                  </a:lnTo>
                  <a:lnTo>
                    <a:pt x="6462" y="6930"/>
                  </a:lnTo>
                  <a:lnTo>
                    <a:pt x="6540" y="6847"/>
                  </a:lnTo>
                  <a:lnTo>
                    <a:pt x="6617" y="6757"/>
                  </a:lnTo>
                  <a:lnTo>
                    <a:pt x="6697" y="6657"/>
                  </a:lnTo>
                  <a:lnTo>
                    <a:pt x="6775" y="6552"/>
                  </a:lnTo>
                  <a:lnTo>
                    <a:pt x="6855" y="6440"/>
                  </a:lnTo>
                  <a:lnTo>
                    <a:pt x="6935" y="6312"/>
                  </a:lnTo>
                  <a:lnTo>
                    <a:pt x="7020" y="6170"/>
                  </a:lnTo>
                  <a:lnTo>
                    <a:pt x="7112" y="6010"/>
                  </a:lnTo>
                  <a:lnTo>
                    <a:pt x="7207" y="5835"/>
                  </a:lnTo>
                  <a:lnTo>
                    <a:pt x="7305" y="5650"/>
                  </a:lnTo>
                  <a:lnTo>
                    <a:pt x="7407" y="5450"/>
                  </a:lnTo>
                  <a:lnTo>
                    <a:pt x="7512" y="5240"/>
                  </a:lnTo>
                  <a:lnTo>
                    <a:pt x="7620" y="5020"/>
                  </a:lnTo>
                  <a:lnTo>
                    <a:pt x="7727" y="4795"/>
                  </a:lnTo>
                  <a:lnTo>
                    <a:pt x="7837" y="4557"/>
                  </a:lnTo>
                  <a:lnTo>
                    <a:pt x="7947" y="4317"/>
                  </a:lnTo>
                  <a:lnTo>
                    <a:pt x="8060" y="4070"/>
                  </a:lnTo>
                  <a:lnTo>
                    <a:pt x="8282" y="3572"/>
                  </a:lnTo>
                  <a:lnTo>
                    <a:pt x="8500" y="3065"/>
                  </a:lnTo>
                  <a:lnTo>
                    <a:pt x="8712" y="2562"/>
                  </a:lnTo>
                  <a:lnTo>
                    <a:pt x="8812" y="2317"/>
                  </a:lnTo>
                  <a:lnTo>
                    <a:pt x="8912" y="2077"/>
                  </a:lnTo>
                  <a:lnTo>
                    <a:pt x="9007" y="1842"/>
                  </a:lnTo>
                  <a:lnTo>
                    <a:pt x="9097" y="1615"/>
                  </a:lnTo>
                  <a:lnTo>
                    <a:pt x="9185" y="1395"/>
                  </a:lnTo>
                  <a:lnTo>
                    <a:pt x="9265" y="1185"/>
                  </a:lnTo>
                  <a:lnTo>
                    <a:pt x="9340" y="987"/>
                  </a:lnTo>
                  <a:lnTo>
                    <a:pt x="9410" y="800"/>
                  </a:lnTo>
                  <a:lnTo>
                    <a:pt x="9472" y="627"/>
                  </a:lnTo>
                  <a:lnTo>
                    <a:pt x="9530" y="467"/>
                  </a:lnTo>
                  <a:lnTo>
                    <a:pt x="9577" y="322"/>
                  </a:lnTo>
                  <a:lnTo>
                    <a:pt x="9620" y="197"/>
                  </a:lnTo>
                  <a:lnTo>
                    <a:pt x="9652" y="87"/>
                  </a:lnTo>
                  <a:lnTo>
                    <a:pt x="9667" y="40"/>
                  </a:lnTo>
                  <a:lnTo>
                    <a:pt x="9677" y="0"/>
                  </a:lnTo>
                  <a:lnTo>
                    <a:pt x="9727" y="12"/>
                  </a:lnTo>
                  <a:lnTo>
                    <a:pt x="9717" y="55"/>
                  </a:lnTo>
                  <a:lnTo>
                    <a:pt x="9702" y="102"/>
                  </a:lnTo>
                  <a:lnTo>
                    <a:pt x="9670" y="212"/>
                  </a:lnTo>
                  <a:lnTo>
                    <a:pt x="9627" y="340"/>
                  </a:lnTo>
                  <a:lnTo>
                    <a:pt x="9580" y="485"/>
                  </a:lnTo>
                  <a:lnTo>
                    <a:pt x="9522" y="642"/>
                  </a:lnTo>
                  <a:lnTo>
                    <a:pt x="9457" y="817"/>
                  </a:lnTo>
                  <a:lnTo>
                    <a:pt x="9390" y="1005"/>
                  </a:lnTo>
                  <a:lnTo>
                    <a:pt x="9312" y="1205"/>
                  </a:lnTo>
                  <a:lnTo>
                    <a:pt x="9232" y="1412"/>
                  </a:lnTo>
                  <a:lnTo>
                    <a:pt x="9145" y="1632"/>
                  </a:lnTo>
                  <a:lnTo>
                    <a:pt x="9055" y="1862"/>
                  </a:lnTo>
                  <a:lnTo>
                    <a:pt x="8960" y="2097"/>
                  </a:lnTo>
                  <a:lnTo>
                    <a:pt x="8862" y="2337"/>
                  </a:lnTo>
                  <a:lnTo>
                    <a:pt x="8760" y="2582"/>
                  </a:lnTo>
                  <a:lnTo>
                    <a:pt x="8547" y="3085"/>
                  </a:lnTo>
                  <a:lnTo>
                    <a:pt x="8330" y="3592"/>
                  </a:lnTo>
                  <a:lnTo>
                    <a:pt x="8107" y="4092"/>
                  </a:lnTo>
                  <a:lnTo>
                    <a:pt x="7997" y="4340"/>
                  </a:lnTo>
                  <a:lnTo>
                    <a:pt x="7885" y="4580"/>
                  </a:lnTo>
                  <a:lnTo>
                    <a:pt x="7775" y="4815"/>
                  </a:lnTo>
                  <a:lnTo>
                    <a:pt x="7665" y="5042"/>
                  </a:lnTo>
                  <a:lnTo>
                    <a:pt x="7560" y="5265"/>
                  </a:lnTo>
                  <a:lnTo>
                    <a:pt x="7455" y="5475"/>
                  </a:lnTo>
                  <a:lnTo>
                    <a:pt x="7352" y="5672"/>
                  </a:lnTo>
                  <a:lnTo>
                    <a:pt x="7252" y="5862"/>
                  </a:lnTo>
                  <a:lnTo>
                    <a:pt x="7157" y="6035"/>
                  </a:lnTo>
                  <a:lnTo>
                    <a:pt x="7065" y="6197"/>
                  </a:lnTo>
                  <a:lnTo>
                    <a:pt x="6980" y="6340"/>
                  </a:lnTo>
                  <a:lnTo>
                    <a:pt x="6897" y="6470"/>
                  </a:lnTo>
                  <a:lnTo>
                    <a:pt x="6817" y="6585"/>
                  </a:lnTo>
                  <a:lnTo>
                    <a:pt x="6737" y="6692"/>
                  </a:lnTo>
                  <a:lnTo>
                    <a:pt x="6657" y="6790"/>
                  </a:lnTo>
                  <a:lnTo>
                    <a:pt x="6577" y="6882"/>
                  </a:lnTo>
                  <a:lnTo>
                    <a:pt x="6500" y="6967"/>
                  </a:lnTo>
                  <a:lnTo>
                    <a:pt x="6420" y="7042"/>
                  </a:lnTo>
                  <a:lnTo>
                    <a:pt x="6340" y="7114"/>
                  </a:lnTo>
                  <a:lnTo>
                    <a:pt x="6262" y="7177"/>
                  </a:lnTo>
                  <a:lnTo>
                    <a:pt x="6182" y="7237"/>
                  </a:lnTo>
                  <a:lnTo>
                    <a:pt x="6105" y="7289"/>
                  </a:lnTo>
                  <a:lnTo>
                    <a:pt x="6027" y="7337"/>
                  </a:lnTo>
                  <a:lnTo>
                    <a:pt x="5950" y="7379"/>
                  </a:lnTo>
                  <a:lnTo>
                    <a:pt x="5800" y="7449"/>
                  </a:lnTo>
                  <a:lnTo>
                    <a:pt x="5650" y="7499"/>
                  </a:lnTo>
                  <a:lnTo>
                    <a:pt x="5505" y="7539"/>
                  </a:lnTo>
                  <a:lnTo>
                    <a:pt x="5365" y="7567"/>
                  </a:lnTo>
                  <a:lnTo>
                    <a:pt x="5230" y="7584"/>
                  </a:lnTo>
                  <a:lnTo>
                    <a:pt x="5100" y="7597"/>
                  </a:lnTo>
                  <a:lnTo>
                    <a:pt x="4975" y="7604"/>
                  </a:lnTo>
                  <a:lnTo>
                    <a:pt x="4857" y="7609"/>
                  </a:lnTo>
                  <a:lnTo>
                    <a:pt x="4747" y="7617"/>
                  </a:lnTo>
                  <a:lnTo>
                    <a:pt x="4642" y="7627"/>
                  </a:lnTo>
                  <a:lnTo>
                    <a:pt x="4525" y="7644"/>
                  </a:lnTo>
                  <a:lnTo>
                    <a:pt x="4400" y="7662"/>
                  </a:lnTo>
                  <a:lnTo>
                    <a:pt x="4267" y="7674"/>
                  </a:lnTo>
                  <a:lnTo>
                    <a:pt x="4130" y="7689"/>
                  </a:lnTo>
                  <a:lnTo>
                    <a:pt x="3987" y="7702"/>
                  </a:lnTo>
                  <a:lnTo>
                    <a:pt x="3837" y="7712"/>
                  </a:lnTo>
                  <a:lnTo>
                    <a:pt x="3527" y="7732"/>
                  </a:lnTo>
                  <a:lnTo>
                    <a:pt x="3205" y="7749"/>
                  </a:lnTo>
                  <a:lnTo>
                    <a:pt x="2872" y="7764"/>
                  </a:lnTo>
                  <a:lnTo>
                    <a:pt x="2202" y="7784"/>
                  </a:lnTo>
                  <a:lnTo>
                    <a:pt x="1867" y="7792"/>
                  </a:lnTo>
                  <a:lnTo>
                    <a:pt x="1542" y="7797"/>
                  </a:lnTo>
                  <a:lnTo>
                    <a:pt x="1230" y="7802"/>
                  </a:lnTo>
                  <a:lnTo>
                    <a:pt x="1080" y="7802"/>
                  </a:lnTo>
                  <a:lnTo>
                    <a:pt x="935" y="7804"/>
                  </a:lnTo>
                  <a:lnTo>
                    <a:pt x="795" y="7807"/>
                  </a:lnTo>
                  <a:lnTo>
                    <a:pt x="660" y="7809"/>
                  </a:lnTo>
                  <a:lnTo>
                    <a:pt x="530" y="7812"/>
                  </a:lnTo>
                  <a:lnTo>
                    <a:pt x="410" y="7812"/>
                  </a:lnTo>
                  <a:lnTo>
                    <a:pt x="295" y="7814"/>
                  </a:lnTo>
                  <a:lnTo>
                    <a:pt x="190" y="7817"/>
                  </a:lnTo>
                  <a:lnTo>
                    <a:pt x="90" y="7819"/>
                  </a:lnTo>
                  <a:lnTo>
                    <a:pt x="2" y="7822"/>
                  </a:lnTo>
                  <a:lnTo>
                    <a:pt x="0" y="7769"/>
                  </a:lnTo>
                  <a:close/>
                </a:path>
              </a:pathLst>
            </a:custGeom>
            <a:noFill/>
            <a:ln w="1778">
              <a:solidFill>
                <a:srgbClr val="0000F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3" name="Group 7"/>
            <p:cNvGrpSpPr>
              <a:grpSpLocks/>
            </p:cNvGrpSpPr>
            <p:nvPr/>
          </p:nvGrpSpPr>
          <p:grpSpPr bwMode="auto">
            <a:xfrm>
              <a:off x="11154" y="1377"/>
              <a:ext cx="2025" cy="1116"/>
              <a:chOff x="11154" y="1377"/>
              <a:chExt cx="2025" cy="1116"/>
            </a:xfrm>
          </p:grpSpPr>
          <p:sp>
            <p:nvSpPr>
              <p:cNvPr id="27" name="Freeform 9"/>
              <p:cNvSpPr>
                <a:spLocks/>
              </p:cNvSpPr>
              <p:nvPr/>
            </p:nvSpPr>
            <p:spPr bwMode="auto">
              <a:xfrm>
                <a:off x="11154" y="1377"/>
                <a:ext cx="2025" cy="1116"/>
              </a:xfrm>
              <a:custGeom>
                <a:avLst/>
                <a:gdLst>
                  <a:gd name="T0" fmla="*/ 0 w 2025"/>
                  <a:gd name="T1" fmla="*/ 0 h 1116"/>
                  <a:gd name="T2" fmla="*/ 3 w 2025"/>
                  <a:gd name="T3" fmla="*/ 91 h 1116"/>
                  <a:gd name="T4" fmla="*/ 13 w 2025"/>
                  <a:gd name="T5" fmla="*/ 181 h 1116"/>
                  <a:gd name="T6" fmla="*/ 29 w 2025"/>
                  <a:gd name="T7" fmla="*/ 268 h 1116"/>
                  <a:gd name="T8" fmla="*/ 51 w 2025"/>
                  <a:gd name="T9" fmla="*/ 352 h 1116"/>
                  <a:gd name="T10" fmla="*/ 79 w 2025"/>
                  <a:gd name="T11" fmla="*/ 434 h 1116"/>
                  <a:gd name="T12" fmla="*/ 112 w 2025"/>
                  <a:gd name="T13" fmla="*/ 513 h 1116"/>
                  <a:gd name="T14" fmla="*/ 151 w 2025"/>
                  <a:gd name="T15" fmla="*/ 588 h 1116"/>
                  <a:gd name="T16" fmla="*/ 195 w 2025"/>
                  <a:gd name="T17" fmla="*/ 659 h 1116"/>
                  <a:gd name="T18" fmla="*/ 243 w 2025"/>
                  <a:gd name="T19" fmla="*/ 726 h 1116"/>
                  <a:gd name="T20" fmla="*/ 296 w 2025"/>
                  <a:gd name="T21" fmla="*/ 789 h 1116"/>
                  <a:gd name="T22" fmla="*/ 353 w 2025"/>
                  <a:gd name="T23" fmla="*/ 847 h 1116"/>
                  <a:gd name="T24" fmla="*/ 414 w 2025"/>
                  <a:gd name="T25" fmla="*/ 901 h 1116"/>
                  <a:gd name="T26" fmla="*/ 479 w 2025"/>
                  <a:gd name="T27" fmla="*/ 949 h 1116"/>
                  <a:gd name="T28" fmla="*/ 547 w 2025"/>
                  <a:gd name="T29" fmla="*/ 992 h 1116"/>
                  <a:gd name="T30" fmla="*/ 618 w 2025"/>
                  <a:gd name="T31" fmla="*/ 1029 h 1116"/>
                  <a:gd name="T32" fmla="*/ 692 w 2025"/>
                  <a:gd name="T33" fmla="*/ 1059 h 1116"/>
                  <a:gd name="T34" fmla="*/ 769 w 2025"/>
                  <a:gd name="T35" fmla="*/ 1084 h 1116"/>
                  <a:gd name="T36" fmla="*/ 848 w 2025"/>
                  <a:gd name="T37" fmla="*/ 1102 h 1116"/>
                  <a:gd name="T38" fmla="*/ 929 w 2025"/>
                  <a:gd name="T39" fmla="*/ 1113 h 1116"/>
                  <a:gd name="T40" fmla="*/ 1012 w 2025"/>
                  <a:gd name="T41" fmla="*/ 1116 h 1116"/>
                  <a:gd name="T42" fmla="*/ 1095 w 2025"/>
                  <a:gd name="T43" fmla="*/ 1113 h 1116"/>
                  <a:gd name="T44" fmla="*/ 1176 w 2025"/>
                  <a:gd name="T45" fmla="*/ 1102 h 1116"/>
                  <a:gd name="T46" fmla="*/ 1255 w 2025"/>
                  <a:gd name="T47" fmla="*/ 1084 h 1116"/>
                  <a:gd name="T48" fmla="*/ 1332 w 2025"/>
                  <a:gd name="T49" fmla="*/ 1059 h 1116"/>
                  <a:gd name="T50" fmla="*/ 1406 w 2025"/>
                  <a:gd name="T51" fmla="*/ 1029 h 1116"/>
                  <a:gd name="T52" fmla="*/ 1477 w 2025"/>
                  <a:gd name="T53" fmla="*/ 992 h 1116"/>
                  <a:gd name="T54" fmla="*/ 1545 w 2025"/>
                  <a:gd name="T55" fmla="*/ 949 h 1116"/>
                  <a:gd name="T56" fmla="*/ 1610 w 2025"/>
                  <a:gd name="T57" fmla="*/ 901 h 1116"/>
                  <a:gd name="T58" fmla="*/ 1671 w 2025"/>
                  <a:gd name="T59" fmla="*/ 847 h 1116"/>
                  <a:gd name="T60" fmla="*/ 1728 w 2025"/>
                  <a:gd name="T61" fmla="*/ 789 h 1116"/>
                  <a:gd name="T62" fmla="*/ 1781 w 2025"/>
                  <a:gd name="T63" fmla="*/ 726 h 1116"/>
                  <a:gd name="T64" fmla="*/ 1829 w 2025"/>
                  <a:gd name="T65" fmla="*/ 659 h 1116"/>
                  <a:gd name="T66" fmla="*/ 1873 w 2025"/>
                  <a:gd name="T67" fmla="*/ 588 h 1116"/>
                  <a:gd name="T68" fmla="*/ 1888 w 2025"/>
                  <a:gd name="T69" fmla="*/ 558 h 1116"/>
                  <a:gd name="T70" fmla="*/ 1027 w 2025"/>
                  <a:gd name="T71" fmla="*/ 558 h 1116"/>
                  <a:gd name="T72" fmla="*/ 930 w 2025"/>
                  <a:gd name="T73" fmla="*/ 555 h 1116"/>
                  <a:gd name="T74" fmla="*/ 833 w 2025"/>
                  <a:gd name="T75" fmla="*/ 544 h 1116"/>
                  <a:gd name="T76" fmla="*/ 737 w 2025"/>
                  <a:gd name="T77" fmla="*/ 525 h 1116"/>
                  <a:gd name="T78" fmla="*/ 643 w 2025"/>
                  <a:gd name="T79" fmla="*/ 497 h 1116"/>
                  <a:gd name="T80" fmla="*/ 551 w 2025"/>
                  <a:gd name="T81" fmla="*/ 462 h 1116"/>
                  <a:gd name="T82" fmla="*/ 461 w 2025"/>
                  <a:gd name="T83" fmla="*/ 419 h 1116"/>
                  <a:gd name="T84" fmla="*/ 375 w 2025"/>
                  <a:gd name="T85" fmla="*/ 368 h 1116"/>
                  <a:gd name="T86" fmla="*/ 291 w 2025"/>
                  <a:gd name="T87" fmla="*/ 310 h 1116"/>
                  <a:gd name="T88" fmla="*/ 211 w 2025"/>
                  <a:gd name="T89" fmla="*/ 244 h 1116"/>
                  <a:gd name="T90" fmla="*/ 136 w 2025"/>
                  <a:gd name="T91" fmla="*/ 170 h 1116"/>
                  <a:gd name="T92" fmla="*/ 65 w 2025"/>
                  <a:gd name="T93" fmla="*/ 88 h 1116"/>
                  <a:gd name="T94" fmla="*/ 0 w 2025"/>
                  <a:gd name="T95" fmla="*/ 0 h 1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25" h="1116">
                    <a:moveTo>
                      <a:pt x="0" y="0"/>
                    </a:moveTo>
                    <a:lnTo>
                      <a:pt x="3" y="91"/>
                    </a:lnTo>
                    <a:lnTo>
                      <a:pt x="13" y="181"/>
                    </a:lnTo>
                    <a:lnTo>
                      <a:pt x="29" y="268"/>
                    </a:lnTo>
                    <a:lnTo>
                      <a:pt x="51" y="352"/>
                    </a:lnTo>
                    <a:lnTo>
                      <a:pt x="79" y="434"/>
                    </a:lnTo>
                    <a:lnTo>
                      <a:pt x="112" y="513"/>
                    </a:lnTo>
                    <a:lnTo>
                      <a:pt x="151" y="588"/>
                    </a:lnTo>
                    <a:lnTo>
                      <a:pt x="195" y="659"/>
                    </a:lnTo>
                    <a:lnTo>
                      <a:pt x="243" y="726"/>
                    </a:lnTo>
                    <a:lnTo>
                      <a:pt x="296" y="789"/>
                    </a:lnTo>
                    <a:lnTo>
                      <a:pt x="353" y="847"/>
                    </a:lnTo>
                    <a:lnTo>
                      <a:pt x="414" y="901"/>
                    </a:lnTo>
                    <a:lnTo>
                      <a:pt x="479" y="949"/>
                    </a:lnTo>
                    <a:lnTo>
                      <a:pt x="547" y="992"/>
                    </a:lnTo>
                    <a:lnTo>
                      <a:pt x="618" y="1029"/>
                    </a:lnTo>
                    <a:lnTo>
                      <a:pt x="692" y="1059"/>
                    </a:lnTo>
                    <a:lnTo>
                      <a:pt x="769" y="1084"/>
                    </a:lnTo>
                    <a:lnTo>
                      <a:pt x="848" y="1102"/>
                    </a:lnTo>
                    <a:lnTo>
                      <a:pt x="929" y="1113"/>
                    </a:lnTo>
                    <a:lnTo>
                      <a:pt x="1012" y="1116"/>
                    </a:lnTo>
                    <a:lnTo>
                      <a:pt x="1095" y="1113"/>
                    </a:lnTo>
                    <a:lnTo>
                      <a:pt x="1176" y="1102"/>
                    </a:lnTo>
                    <a:lnTo>
                      <a:pt x="1255" y="1084"/>
                    </a:lnTo>
                    <a:lnTo>
                      <a:pt x="1332" y="1059"/>
                    </a:lnTo>
                    <a:lnTo>
                      <a:pt x="1406" y="1029"/>
                    </a:lnTo>
                    <a:lnTo>
                      <a:pt x="1477" y="992"/>
                    </a:lnTo>
                    <a:lnTo>
                      <a:pt x="1545" y="949"/>
                    </a:lnTo>
                    <a:lnTo>
                      <a:pt x="1610" y="901"/>
                    </a:lnTo>
                    <a:lnTo>
                      <a:pt x="1671" y="847"/>
                    </a:lnTo>
                    <a:lnTo>
                      <a:pt x="1728" y="789"/>
                    </a:lnTo>
                    <a:lnTo>
                      <a:pt x="1781" y="726"/>
                    </a:lnTo>
                    <a:lnTo>
                      <a:pt x="1829" y="659"/>
                    </a:lnTo>
                    <a:lnTo>
                      <a:pt x="1873" y="588"/>
                    </a:lnTo>
                    <a:lnTo>
                      <a:pt x="1888" y="558"/>
                    </a:lnTo>
                    <a:lnTo>
                      <a:pt x="1027" y="558"/>
                    </a:lnTo>
                    <a:lnTo>
                      <a:pt x="930" y="555"/>
                    </a:lnTo>
                    <a:lnTo>
                      <a:pt x="833" y="544"/>
                    </a:lnTo>
                    <a:lnTo>
                      <a:pt x="737" y="525"/>
                    </a:lnTo>
                    <a:lnTo>
                      <a:pt x="643" y="497"/>
                    </a:lnTo>
                    <a:lnTo>
                      <a:pt x="551" y="462"/>
                    </a:lnTo>
                    <a:lnTo>
                      <a:pt x="461" y="419"/>
                    </a:lnTo>
                    <a:lnTo>
                      <a:pt x="375" y="368"/>
                    </a:lnTo>
                    <a:lnTo>
                      <a:pt x="291" y="310"/>
                    </a:lnTo>
                    <a:lnTo>
                      <a:pt x="211" y="244"/>
                    </a:lnTo>
                    <a:lnTo>
                      <a:pt x="136" y="170"/>
                    </a:lnTo>
                    <a:lnTo>
                      <a:pt x="65" y="88"/>
                    </a:lnTo>
                    <a:lnTo>
                      <a:pt x="0"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8"/>
              <p:cNvSpPr>
                <a:spLocks/>
              </p:cNvSpPr>
              <p:nvPr/>
            </p:nvSpPr>
            <p:spPr bwMode="auto">
              <a:xfrm>
                <a:off x="11154" y="1377"/>
                <a:ext cx="2025" cy="1116"/>
              </a:xfrm>
              <a:custGeom>
                <a:avLst/>
                <a:gdLst>
                  <a:gd name="T0" fmla="*/ 2025 w 2025"/>
                  <a:gd name="T1" fmla="*/ 0 h 1116"/>
                  <a:gd name="T2" fmla="*/ 2015 w 2025"/>
                  <a:gd name="T3" fmla="*/ 14 h 1116"/>
                  <a:gd name="T4" fmla="*/ 2003 w 2025"/>
                  <a:gd name="T5" fmla="*/ 30 h 1116"/>
                  <a:gd name="T6" fmla="*/ 1991 w 2025"/>
                  <a:gd name="T7" fmla="*/ 47 h 1116"/>
                  <a:gd name="T8" fmla="*/ 1979 w 2025"/>
                  <a:gd name="T9" fmla="*/ 63 h 1116"/>
                  <a:gd name="T10" fmla="*/ 1966 w 2025"/>
                  <a:gd name="T11" fmla="*/ 79 h 1116"/>
                  <a:gd name="T12" fmla="*/ 1954 w 2025"/>
                  <a:gd name="T13" fmla="*/ 94 h 1116"/>
                  <a:gd name="T14" fmla="*/ 1941 w 2025"/>
                  <a:gd name="T15" fmla="*/ 110 h 1116"/>
                  <a:gd name="T16" fmla="*/ 1928 w 2025"/>
                  <a:gd name="T17" fmla="*/ 125 h 1116"/>
                  <a:gd name="T18" fmla="*/ 1915 w 2025"/>
                  <a:gd name="T19" fmla="*/ 140 h 1116"/>
                  <a:gd name="T20" fmla="*/ 1901 w 2025"/>
                  <a:gd name="T21" fmla="*/ 155 h 1116"/>
                  <a:gd name="T22" fmla="*/ 1888 w 2025"/>
                  <a:gd name="T23" fmla="*/ 170 h 1116"/>
                  <a:gd name="T24" fmla="*/ 1874 w 2025"/>
                  <a:gd name="T25" fmla="*/ 184 h 1116"/>
                  <a:gd name="T26" fmla="*/ 1860 w 2025"/>
                  <a:gd name="T27" fmla="*/ 199 h 1116"/>
                  <a:gd name="T28" fmla="*/ 1845 w 2025"/>
                  <a:gd name="T29" fmla="*/ 212 h 1116"/>
                  <a:gd name="T30" fmla="*/ 1831 w 2025"/>
                  <a:gd name="T31" fmla="*/ 226 h 1116"/>
                  <a:gd name="T32" fmla="*/ 1816 w 2025"/>
                  <a:gd name="T33" fmla="*/ 240 h 1116"/>
                  <a:gd name="T34" fmla="*/ 1801 w 2025"/>
                  <a:gd name="T35" fmla="*/ 253 h 1116"/>
                  <a:gd name="T36" fmla="*/ 1786 w 2025"/>
                  <a:gd name="T37" fmla="*/ 266 h 1116"/>
                  <a:gd name="T38" fmla="*/ 1771 w 2025"/>
                  <a:gd name="T39" fmla="*/ 279 h 1116"/>
                  <a:gd name="T40" fmla="*/ 1686 w 2025"/>
                  <a:gd name="T41" fmla="*/ 344 h 1116"/>
                  <a:gd name="T42" fmla="*/ 1597 w 2025"/>
                  <a:gd name="T43" fmla="*/ 400 h 1116"/>
                  <a:gd name="T44" fmla="*/ 1506 w 2025"/>
                  <a:gd name="T45" fmla="*/ 448 h 1116"/>
                  <a:gd name="T46" fmla="*/ 1413 w 2025"/>
                  <a:gd name="T47" fmla="*/ 487 h 1116"/>
                  <a:gd name="T48" fmla="*/ 1318 w 2025"/>
                  <a:gd name="T49" fmla="*/ 517 h 1116"/>
                  <a:gd name="T50" fmla="*/ 1221 w 2025"/>
                  <a:gd name="T51" fmla="*/ 539 h 1116"/>
                  <a:gd name="T52" fmla="*/ 1124 w 2025"/>
                  <a:gd name="T53" fmla="*/ 553 h 1116"/>
                  <a:gd name="T54" fmla="*/ 1027 w 2025"/>
                  <a:gd name="T55" fmla="*/ 558 h 1116"/>
                  <a:gd name="T56" fmla="*/ 1888 w 2025"/>
                  <a:gd name="T57" fmla="*/ 558 h 1116"/>
                  <a:gd name="T58" fmla="*/ 1911 w 2025"/>
                  <a:gd name="T59" fmla="*/ 513 h 1116"/>
                  <a:gd name="T60" fmla="*/ 1945 w 2025"/>
                  <a:gd name="T61" fmla="*/ 434 h 1116"/>
                  <a:gd name="T62" fmla="*/ 1973 w 2025"/>
                  <a:gd name="T63" fmla="*/ 352 h 1116"/>
                  <a:gd name="T64" fmla="*/ 1995 w 2025"/>
                  <a:gd name="T65" fmla="*/ 268 h 1116"/>
                  <a:gd name="T66" fmla="*/ 2011 w 2025"/>
                  <a:gd name="T67" fmla="*/ 181 h 1116"/>
                  <a:gd name="T68" fmla="*/ 2021 w 2025"/>
                  <a:gd name="T69" fmla="*/ 91 h 1116"/>
                  <a:gd name="T70" fmla="*/ 2025 w 2025"/>
                  <a:gd name="T71" fmla="*/ 0 h 1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5" h="1116">
                    <a:moveTo>
                      <a:pt x="2025" y="0"/>
                    </a:moveTo>
                    <a:lnTo>
                      <a:pt x="2015" y="14"/>
                    </a:lnTo>
                    <a:lnTo>
                      <a:pt x="2003" y="30"/>
                    </a:lnTo>
                    <a:lnTo>
                      <a:pt x="1991" y="47"/>
                    </a:lnTo>
                    <a:lnTo>
                      <a:pt x="1979" y="63"/>
                    </a:lnTo>
                    <a:lnTo>
                      <a:pt x="1966" y="79"/>
                    </a:lnTo>
                    <a:lnTo>
                      <a:pt x="1954" y="94"/>
                    </a:lnTo>
                    <a:lnTo>
                      <a:pt x="1941" y="110"/>
                    </a:lnTo>
                    <a:lnTo>
                      <a:pt x="1928" y="125"/>
                    </a:lnTo>
                    <a:lnTo>
                      <a:pt x="1915" y="140"/>
                    </a:lnTo>
                    <a:lnTo>
                      <a:pt x="1901" y="155"/>
                    </a:lnTo>
                    <a:lnTo>
                      <a:pt x="1888" y="170"/>
                    </a:lnTo>
                    <a:lnTo>
                      <a:pt x="1874" y="184"/>
                    </a:lnTo>
                    <a:lnTo>
                      <a:pt x="1860" y="199"/>
                    </a:lnTo>
                    <a:lnTo>
                      <a:pt x="1845" y="212"/>
                    </a:lnTo>
                    <a:lnTo>
                      <a:pt x="1831" y="226"/>
                    </a:lnTo>
                    <a:lnTo>
                      <a:pt x="1816" y="240"/>
                    </a:lnTo>
                    <a:lnTo>
                      <a:pt x="1801" y="253"/>
                    </a:lnTo>
                    <a:lnTo>
                      <a:pt x="1786" y="266"/>
                    </a:lnTo>
                    <a:lnTo>
                      <a:pt x="1771" y="279"/>
                    </a:lnTo>
                    <a:lnTo>
                      <a:pt x="1686" y="344"/>
                    </a:lnTo>
                    <a:lnTo>
                      <a:pt x="1597" y="400"/>
                    </a:lnTo>
                    <a:lnTo>
                      <a:pt x="1506" y="448"/>
                    </a:lnTo>
                    <a:lnTo>
                      <a:pt x="1413" y="487"/>
                    </a:lnTo>
                    <a:lnTo>
                      <a:pt x="1318" y="517"/>
                    </a:lnTo>
                    <a:lnTo>
                      <a:pt x="1221" y="539"/>
                    </a:lnTo>
                    <a:lnTo>
                      <a:pt x="1124" y="553"/>
                    </a:lnTo>
                    <a:lnTo>
                      <a:pt x="1027" y="558"/>
                    </a:lnTo>
                    <a:lnTo>
                      <a:pt x="1888" y="558"/>
                    </a:lnTo>
                    <a:lnTo>
                      <a:pt x="1911" y="513"/>
                    </a:lnTo>
                    <a:lnTo>
                      <a:pt x="1945" y="434"/>
                    </a:lnTo>
                    <a:lnTo>
                      <a:pt x="1973" y="352"/>
                    </a:lnTo>
                    <a:lnTo>
                      <a:pt x="1995" y="268"/>
                    </a:lnTo>
                    <a:lnTo>
                      <a:pt x="2011" y="181"/>
                    </a:lnTo>
                    <a:lnTo>
                      <a:pt x="2021" y="91"/>
                    </a:lnTo>
                    <a:lnTo>
                      <a:pt x="2025"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4" name="Freeform 6"/>
            <p:cNvSpPr>
              <a:spLocks/>
            </p:cNvSpPr>
            <p:nvPr/>
          </p:nvSpPr>
          <p:spPr bwMode="auto">
            <a:xfrm>
              <a:off x="11154" y="1377"/>
              <a:ext cx="2025" cy="1116"/>
            </a:xfrm>
            <a:custGeom>
              <a:avLst/>
              <a:gdLst>
                <a:gd name="T0" fmla="*/ 2021 w 2025"/>
                <a:gd name="T1" fmla="*/ 91 h 1116"/>
                <a:gd name="T2" fmla="*/ 1995 w 2025"/>
                <a:gd name="T3" fmla="*/ 268 h 1116"/>
                <a:gd name="T4" fmla="*/ 1945 w 2025"/>
                <a:gd name="T5" fmla="*/ 434 h 1116"/>
                <a:gd name="T6" fmla="*/ 1873 w 2025"/>
                <a:gd name="T7" fmla="*/ 588 h 1116"/>
                <a:gd name="T8" fmla="*/ 1781 w 2025"/>
                <a:gd name="T9" fmla="*/ 726 h 1116"/>
                <a:gd name="T10" fmla="*/ 1671 w 2025"/>
                <a:gd name="T11" fmla="*/ 847 h 1116"/>
                <a:gd name="T12" fmla="*/ 1545 w 2025"/>
                <a:gd name="T13" fmla="*/ 949 h 1116"/>
                <a:gd name="T14" fmla="*/ 1406 w 2025"/>
                <a:gd name="T15" fmla="*/ 1029 h 1116"/>
                <a:gd name="T16" fmla="*/ 1255 w 2025"/>
                <a:gd name="T17" fmla="*/ 1084 h 1116"/>
                <a:gd name="T18" fmla="*/ 1095 w 2025"/>
                <a:gd name="T19" fmla="*/ 1113 h 1116"/>
                <a:gd name="T20" fmla="*/ 929 w 2025"/>
                <a:gd name="T21" fmla="*/ 1113 h 1116"/>
                <a:gd name="T22" fmla="*/ 769 w 2025"/>
                <a:gd name="T23" fmla="*/ 1084 h 1116"/>
                <a:gd name="T24" fmla="*/ 618 w 2025"/>
                <a:gd name="T25" fmla="*/ 1029 h 1116"/>
                <a:gd name="T26" fmla="*/ 479 w 2025"/>
                <a:gd name="T27" fmla="*/ 949 h 1116"/>
                <a:gd name="T28" fmla="*/ 353 w 2025"/>
                <a:gd name="T29" fmla="*/ 847 h 1116"/>
                <a:gd name="T30" fmla="*/ 243 w 2025"/>
                <a:gd name="T31" fmla="*/ 726 h 1116"/>
                <a:gd name="T32" fmla="*/ 151 w 2025"/>
                <a:gd name="T33" fmla="*/ 588 h 1116"/>
                <a:gd name="T34" fmla="*/ 79 w 2025"/>
                <a:gd name="T35" fmla="*/ 434 h 1116"/>
                <a:gd name="T36" fmla="*/ 29 w 2025"/>
                <a:gd name="T37" fmla="*/ 268 h 1116"/>
                <a:gd name="T38" fmla="*/ 3 w 2025"/>
                <a:gd name="T39" fmla="*/ 91 h 1116"/>
                <a:gd name="T40" fmla="*/ 0 w 2025"/>
                <a:gd name="T41" fmla="*/ 0 h 1116"/>
                <a:gd name="T42" fmla="*/ 0 w 2025"/>
                <a:gd name="T43" fmla="*/ 0 h 1116"/>
                <a:gd name="T44" fmla="*/ 65 w 2025"/>
                <a:gd name="T45" fmla="*/ 88 h 1116"/>
                <a:gd name="T46" fmla="*/ 211 w 2025"/>
                <a:gd name="T47" fmla="*/ 244 h 1116"/>
                <a:gd name="T48" fmla="*/ 375 w 2025"/>
                <a:gd name="T49" fmla="*/ 368 h 1116"/>
                <a:gd name="T50" fmla="*/ 551 w 2025"/>
                <a:gd name="T51" fmla="*/ 462 h 1116"/>
                <a:gd name="T52" fmla="*/ 737 w 2025"/>
                <a:gd name="T53" fmla="*/ 525 h 1116"/>
                <a:gd name="T54" fmla="*/ 930 w 2025"/>
                <a:gd name="T55" fmla="*/ 555 h 1116"/>
                <a:gd name="T56" fmla="*/ 1124 w 2025"/>
                <a:gd name="T57" fmla="*/ 553 h 1116"/>
                <a:gd name="T58" fmla="*/ 1318 w 2025"/>
                <a:gd name="T59" fmla="*/ 517 h 1116"/>
                <a:gd name="T60" fmla="*/ 1506 w 2025"/>
                <a:gd name="T61" fmla="*/ 448 h 1116"/>
                <a:gd name="T62" fmla="*/ 1686 w 2025"/>
                <a:gd name="T63" fmla="*/ 344 h 1116"/>
                <a:gd name="T64" fmla="*/ 1786 w 2025"/>
                <a:gd name="T65" fmla="*/ 266 h 1116"/>
                <a:gd name="T66" fmla="*/ 1816 w 2025"/>
                <a:gd name="T67" fmla="*/ 240 h 1116"/>
                <a:gd name="T68" fmla="*/ 1845 w 2025"/>
                <a:gd name="T69" fmla="*/ 212 h 1116"/>
                <a:gd name="T70" fmla="*/ 1874 w 2025"/>
                <a:gd name="T71" fmla="*/ 184 h 1116"/>
                <a:gd name="T72" fmla="*/ 1901 w 2025"/>
                <a:gd name="T73" fmla="*/ 155 h 1116"/>
                <a:gd name="T74" fmla="*/ 1928 w 2025"/>
                <a:gd name="T75" fmla="*/ 125 h 1116"/>
                <a:gd name="T76" fmla="*/ 1954 w 2025"/>
                <a:gd name="T77" fmla="*/ 94 h 1116"/>
                <a:gd name="T78" fmla="*/ 1979 w 2025"/>
                <a:gd name="T79" fmla="*/ 63 h 1116"/>
                <a:gd name="T80" fmla="*/ 2003 w 2025"/>
                <a:gd name="T81" fmla="*/ 30 h 1116"/>
                <a:gd name="T82" fmla="*/ 2025 w 2025"/>
                <a:gd name="T83" fmla="*/ 0 h 1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25" h="1116">
                  <a:moveTo>
                    <a:pt x="2025" y="0"/>
                  </a:moveTo>
                  <a:lnTo>
                    <a:pt x="2021" y="91"/>
                  </a:lnTo>
                  <a:lnTo>
                    <a:pt x="2011" y="181"/>
                  </a:lnTo>
                  <a:lnTo>
                    <a:pt x="1995" y="268"/>
                  </a:lnTo>
                  <a:lnTo>
                    <a:pt x="1973" y="352"/>
                  </a:lnTo>
                  <a:lnTo>
                    <a:pt x="1945" y="434"/>
                  </a:lnTo>
                  <a:lnTo>
                    <a:pt x="1911" y="513"/>
                  </a:lnTo>
                  <a:lnTo>
                    <a:pt x="1873" y="588"/>
                  </a:lnTo>
                  <a:lnTo>
                    <a:pt x="1829" y="659"/>
                  </a:lnTo>
                  <a:lnTo>
                    <a:pt x="1781" y="726"/>
                  </a:lnTo>
                  <a:lnTo>
                    <a:pt x="1728" y="789"/>
                  </a:lnTo>
                  <a:lnTo>
                    <a:pt x="1671" y="847"/>
                  </a:lnTo>
                  <a:lnTo>
                    <a:pt x="1610" y="901"/>
                  </a:lnTo>
                  <a:lnTo>
                    <a:pt x="1545" y="949"/>
                  </a:lnTo>
                  <a:lnTo>
                    <a:pt x="1477" y="992"/>
                  </a:lnTo>
                  <a:lnTo>
                    <a:pt x="1406" y="1029"/>
                  </a:lnTo>
                  <a:lnTo>
                    <a:pt x="1332" y="1059"/>
                  </a:lnTo>
                  <a:lnTo>
                    <a:pt x="1255" y="1084"/>
                  </a:lnTo>
                  <a:lnTo>
                    <a:pt x="1176" y="1102"/>
                  </a:lnTo>
                  <a:lnTo>
                    <a:pt x="1095" y="1113"/>
                  </a:lnTo>
                  <a:lnTo>
                    <a:pt x="1012" y="1116"/>
                  </a:lnTo>
                  <a:lnTo>
                    <a:pt x="929" y="1113"/>
                  </a:lnTo>
                  <a:lnTo>
                    <a:pt x="848" y="1102"/>
                  </a:lnTo>
                  <a:lnTo>
                    <a:pt x="769" y="1084"/>
                  </a:lnTo>
                  <a:lnTo>
                    <a:pt x="692" y="1059"/>
                  </a:lnTo>
                  <a:lnTo>
                    <a:pt x="618" y="1029"/>
                  </a:lnTo>
                  <a:lnTo>
                    <a:pt x="547" y="992"/>
                  </a:lnTo>
                  <a:lnTo>
                    <a:pt x="479" y="949"/>
                  </a:lnTo>
                  <a:lnTo>
                    <a:pt x="414" y="901"/>
                  </a:lnTo>
                  <a:lnTo>
                    <a:pt x="353" y="847"/>
                  </a:lnTo>
                  <a:lnTo>
                    <a:pt x="296" y="789"/>
                  </a:lnTo>
                  <a:lnTo>
                    <a:pt x="243" y="726"/>
                  </a:lnTo>
                  <a:lnTo>
                    <a:pt x="195" y="659"/>
                  </a:lnTo>
                  <a:lnTo>
                    <a:pt x="151" y="588"/>
                  </a:lnTo>
                  <a:lnTo>
                    <a:pt x="112" y="513"/>
                  </a:lnTo>
                  <a:lnTo>
                    <a:pt x="79" y="434"/>
                  </a:lnTo>
                  <a:lnTo>
                    <a:pt x="51" y="352"/>
                  </a:lnTo>
                  <a:lnTo>
                    <a:pt x="29" y="268"/>
                  </a:lnTo>
                  <a:lnTo>
                    <a:pt x="13" y="181"/>
                  </a:lnTo>
                  <a:lnTo>
                    <a:pt x="3" y="91"/>
                  </a:lnTo>
                  <a:lnTo>
                    <a:pt x="0" y="0"/>
                  </a:lnTo>
                  <a:lnTo>
                    <a:pt x="65" y="88"/>
                  </a:lnTo>
                  <a:lnTo>
                    <a:pt x="136" y="170"/>
                  </a:lnTo>
                  <a:lnTo>
                    <a:pt x="211" y="244"/>
                  </a:lnTo>
                  <a:lnTo>
                    <a:pt x="291" y="310"/>
                  </a:lnTo>
                  <a:lnTo>
                    <a:pt x="375" y="368"/>
                  </a:lnTo>
                  <a:lnTo>
                    <a:pt x="461" y="419"/>
                  </a:lnTo>
                  <a:lnTo>
                    <a:pt x="551" y="462"/>
                  </a:lnTo>
                  <a:lnTo>
                    <a:pt x="643" y="497"/>
                  </a:lnTo>
                  <a:lnTo>
                    <a:pt x="737" y="525"/>
                  </a:lnTo>
                  <a:lnTo>
                    <a:pt x="833" y="544"/>
                  </a:lnTo>
                  <a:lnTo>
                    <a:pt x="930" y="555"/>
                  </a:lnTo>
                  <a:lnTo>
                    <a:pt x="1027" y="558"/>
                  </a:lnTo>
                  <a:lnTo>
                    <a:pt x="1124" y="553"/>
                  </a:lnTo>
                  <a:lnTo>
                    <a:pt x="1221" y="539"/>
                  </a:lnTo>
                  <a:lnTo>
                    <a:pt x="1318" y="517"/>
                  </a:lnTo>
                  <a:lnTo>
                    <a:pt x="1413" y="487"/>
                  </a:lnTo>
                  <a:lnTo>
                    <a:pt x="1506" y="448"/>
                  </a:lnTo>
                  <a:lnTo>
                    <a:pt x="1597" y="400"/>
                  </a:lnTo>
                  <a:lnTo>
                    <a:pt x="1686" y="344"/>
                  </a:lnTo>
                  <a:lnTo>
                    <a:pt x="1771" y="279"/>
                  </a:lnTo>
                  <a:lnTo>
                    <a:pt x="1786" y="266"/>
                  </a:lnTo>
                  <a:lnTo>
                    <a:pt x="1801" y="253"/>
                  </a:lnTo>
                  <a:lnTo>
                    <a:pt x="1816" y="240"/>
                  </a:lnTo>
                  <a:lnTo>
                    <a:pt x="1831" y="226"/>
                  </a:lnTo>
                  <a:lnTo>
                    <a:pt x="1845" y="212"/>
                  </a:lnTo>
                  <a:lnTo>
                    <a:pt x="1860" y="199"/>
                  </a:lnTo>
                  <a:lnTo>
                    <a:pt x="1874" y="184"/>
                  </a:lnTo>
                  <a:lnTo>
                    <a:pt x="1888" y="170"/>
                  </a:lnTo>
                  <a:lnTo>
                    <a:pt x="1901" y="155"/>
                  </a:lnTo>
                  <a:lnTo>
                    <a:pt x="1915" y="140"/>
                  </a:lnTo>
                  <a:lnTo>
                    <a:pt x="1928" y="125"/>
                  </a:lnTo>
                  <a:lnTo>
                    <a:pt x="1941" y="110"/>
                  </a:lnTo>
                  <a:lnTo>
                    <a:pt x="1954" y="94"/>
                  </a:lnTo>
                  <a:lnTo>
                    <a:pt x="1966" y="79"/>
                  </a:lnTo>
                  <a:lnTo>
                    <a:pt x="1979" y="63"/>
                  </a:lnTo>
                  <a:lnTo>
                    <a:pt x="1991" y="47"/>
                  </a:lnTo>
                  <a:lnTo>
                    <a:pt x="2003" y="30"/>
                  </a:lnTo>
                  <a:lnTo>
                    <a:pt x="2015" y="14"/>
                  </a:lnTo>
                  <a:lnTo>
                    <a:pt x="2025" y="0"/>
                  </a:lnTo>
                  <a:close/>
                </a:path>
              </a:pathLst>
            </a:custGeom>
            <a:noFill/>
            <a:ln w="9525">
              <a:solidFill>
                <a:srgbClr val="FFFFF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4"/>
            <p:cNvSpPr>
              <a:spLocks noChangeArrowheads="1"/>
            </p:cNvSpPr>
            <p:nvPr/>
          </p:nvSpPr>
          <p:spPr bwMode="auto">
            <a:xfrm>
              <a:off x="2697" y="4937"/>
              <a:ext cx="1580" cy="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2"/>
            <p:cNvSpPr>
              <a:spLocks noChangeArrowheads="1"/>
            </p:cNvSpPr>
            <p:nvPr/>
          </p:nvSpPr>
          <p:spPr bwMode="auto">
            <a:xfrm>
              <a:off x="11391" y="628"/>
              <a:ext cx="2760"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pic>
        <p:nvPicPr>
          <p:cNvPr id="6194" name="Picture 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993" y="3333415"/>
            <a:ext cx="1019175" cy="676275"/>
          </a:xfrm>
          <a:prstGeom prst="rect">
            <a:avLst/>
          </a:prstGeom>
          <a:noFill/>
          <a:extLst>
            <a:ext uri="{909E8E84-426E-40DD-AFC4-6F175D3DCCD1}">
              <a14:hiddenFill xmlns:a14="http://schemas.microsoft.com/office/drawing/2010/main">
                <a:solidFill>
                  <a:srgbClr val="FFFFFF"/>
                </a:solidFill>
              </a14:hiddenFill>
            </a:ext>
          </a:extLst>
        </p:spPr>
      </p:pic>
      <p:pic>
        <p:nvPicPr>
          <p:cNvPr id="6192" name="Picture 4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71421" y="2709968"/>
            <a:ext cx="800100" cy="514350"/>
          </a:xfrm>
          <a:prstGeom prst="rect">
            <a:avLst/>
          </a:prstGeom>
          <a:noFill/>
          <a:extLst>
            <a:ext uri="{909E8E84-426E-40DD-AFC4-6F175D3DCCD1}">
              <a14:hiddenFill xmlns:a14="http://schemas.microsoft.com/office/drawing/2010/main">
                <a:solidFill>
                  <a:srgbClr val="FFFFFF"/>
                </a:solidFill>
              </a14:hiddenFill>
            </a:ext>
          </a:extLst>
        </p:spPr>
      </p:pic>
      <p:pic>
        <p:nvPicPr>
          <p:cNvPr id="6163" name="Picture 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26206" y="3634486"/>
            <a:ext cx="1019175" cy="790575"/>
          </a:xfrm>
          <a:prstGeom prst="rect">
            <a:avLst/>
          </a:prstGeom>
          <a:noFill/>
          <a:extLst>
            <a:ext uri="{909E8E84-426E-40DD-AFC4-6F175D3DCCD1}">
              <a14:hiddenFill xmlns:a14="http://schemas.microsoft.com/office/drawing/2010/main">
                <a:solidFill>
                  <a:srgbClr val="FFFFFF"/>
                </a:solidFill>
              </a14:hiddenFill>
            </a:ext>
          </a:extLst>
        </p:spPr>
      </p:pic>
      <p:pic>
        <p:nvPicPr>
          <p:cNvPr id="6161" name="Picture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20605" y="4120877"/>
            <a:ext cx="371475" cy="676275"/>
          </a:xfrm>
          <a:prstGeom prst="rect">
            <a:avLst/>
          </a:prstGeom>
          <a:noFill/>
          <a:extLst>
            <a:ext uri="{909E8E84-426E-40DD-AFC4-6F175D3DCCD1}">
              <a14:hiddenFill xmlns:a14="http://schemas.microsoft.com/office/drawing/2010/main">
                <a:solidFill>
                  <a:srgbClr val="FFFFFF"/>
                </a:solidFill>
              </a14:hiddenFill>
            </a:ext>
          </a:extLst>
        </p:spPr>
      </p:pic>
      <p:pic>
        <p:nvPicPr>
          <p:cNvPr id="6159" name="Picture 1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57277" y="4140852"/>
            <a:ext cx="790575" cy="504825"/>
          </a:xfrm>
          <a:prstGeom prst="rect">
            <a:avLst/>
          </a:prstGeom>
          <a:noFill/>
          <a:extLst>
            <a:ext uri="{909E8E84-426E-40DD-AFC4-6F175D3DCCD1}">
              <a14:hiddenFill xmlns:a14="http://schemas.microsoft.com/office/drawing/2010/main">
                <a:solidFill>
                  <a:srgbClr val="FFFFFF"/>
                </a:solidFill>
              </a14:hiddenFill>
            </a:ext>
          </a:extLst>
        </p:spPr>
      </p:pic>
      <p:pic>
        <p:nvPicPr>
          <p:cNvPr id="6157" name="Picture 1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178258" y="2657140"/>
            <a:ext cx="762000" cy="676275"/>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9123" y="3790052"/>
            <a:ext cx="1019175" cy="762000"/>
          </a:xfrm>
          <a:prstGeom prst="rect">
            <a:avLst/>
          </a:prstGeom>
          <a:noFill/>
          <a:extLst>
            <a:ext uri="{909E8E84-426E-40DD-AFC4-6F175D3DCCD1}">
              <a14:hiddenFill xmlns:a14="http://schemas.microsoft.com/office/drawing/2010/main">
                <a:solidFill>
                  <a:srgbClr val="FFFFFF"/>
                </a:solidFill>
              </a14:hiddenFill>
            </a:ext>
          </a:extLst>
        </p:spPr>
      </p:pic>
      <p:sp>
        <p:nvSpPr>
          <p:cNvPr id="47" name="Rectangle 52"/>
          <p:cNvSpPr>
            <a:spLocks noChangeArrowheads="1"/>
          </p:cNvSpPr>
          <p:nvPr/>
        </p:nvSpPr>
        <p:spPr bwMode="auto">
          <a:xfrm>
            <a:off x="66675"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48" name="Rectangle 54"/>
          <p:cNvSpPr>
            <a:spLocks noChangeArrowheads="1"/>
          </p:cNvSpPr>
          <p:nvPr/>
        </p:nvSpPr>
        <p:spPr bwMode="auto">
          <a:xfrm>
            <a:off x="66675" y="11334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49" name="Rectangle 56"/>
          <p:cNvSpPr>
            <a:spLocks noChangeArrowheads="1"/>
          </p:cNvSpPr>
          <p:nvPr/>
        </p:nvSpPr>
        <p:spPr bwMode="auto">
          <a:xfrm>
            <a:off x="66675" y="164782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50" name="Rectangle 58"/>
          <p:cNvSpPr>
            <a:spLocks noChangeArrowheads="1"/>
          </p:cNvSpPr>
          <p:nvPr/>
        </p:nvSpPr>
        <p:spPr bwMode="auto">
          <a:xfrm>
            <a:off x="66675" y="24384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51" name="Rectangle 60"/>
          <p:cNvSpPr>
            <a:spLocks noChangeArrowheads="1"/>
          </p:cNvSpPr>
          <p:nvPr/>
        </p:nvSpPr>
        <p:spPr bwMode="auto">
          <a:xfrm>
            <a:off x="66675" y="31146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52" name="Rectangle 62"/>
          <p:cNvSpPr>
            <a:spLocks noChangeArrowheads="1"/>
          </p:cNvSpPr>
          <p:nvPr/>
        </p:nvSpPr>
        <p:spPr bwMode="auto">
          <a:xfrm>
            <a:off x="66675" y="36195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53" name="Rectangle 64"/>
          <p:cNvSpPr>
            <a:spLocks noChangeArrowheads="1"/>
          </p:cNvSpPr>
          <p:nvPr/>
        </p:nvSpPr>
        <p:spPr bwMode="auto">
          <a:xfrm>
            <a:off x="66675" y="42957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54" name="Rectangle 66"/>
          <p:cNvSpPr>
            <a:spLocks noChangeArrowheads="1"/>
          </p:cNvSpPr>
          <p:nvPr/>
        </p:nvSpPr>
        <p:spPr bwMode="auto">
          <a:xfrm>
            <a:off x="66675" y="50577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56" name="Rettangolo 55"/>
          <p:cNvSpPr/>
          <p:nvPr/>
        </p:nvSpPr>
        <p:spPr>
          <a:xfrm>
            <a:off x="5153940" y="1329206"/>
            <a:ext cx="1493912" cy="584775"/>
          </a:xfrm>
          <a:prstGeom prst="rect">
            <a:avLst/>
          </a:prstGeom>
        </p:spPr>
        <p:txBody>
          <a:bodyPr wrap="square">
            <a:spAutoFit/>
          </a:bodyPr>
          <a:lstStyle/>
          <a:p>
            <a:r>
              <a:rPr lang="en-US" sz="1600" dirty="0"/>
              <a:t>5) Intelligent</a:t>
            </a:r>
          </a:p>
          <a:p>
            <a:r>
              <a:rPr lang="en-US" sz="1600" dirty="0"/>
              <a:t>Environments</a:t>
            </a:r>
          </a:p>
        </p:txBody>
      </p:sp>
      <p:sp>
        <p:nvSpPr>
          <p:cNvPr id="57" name="Rettangolo 56"/>
          <p:cNvSpPr/>
          <p:nvPr/>
        </p:nvSpPr>
        <p:spPr>
          <a:xfrm>
            <a:off x="4186154" y="2276872"/>
            <a:ext cx="2258054" cy="338554"/>
          </a:xfrm>
          <a:prstGeom prst="rect">
            <a:avLst/>
          </a:prstGeom>
        </p:spPr>
        <p:txBody>
          <a:bodyPr wrap="none">
            <a:spAutoFit/>
          </a:bodyPr>
          <a:lstStyle/>
          <a:p>
            <a:r>
              <a:rPr lang="en-US" sz="1600" dirty="0"/>
              <a:t>4) Embedded Computers</a:t>
            </a:r>
          </a:p>
        </p:txBody>
      </p:sp>
      <p:sp>
        <p:nvSpPr>
          <p:cNvPr id="58" name="Rettangolo 57"/>
          <p:cNvSpPr/>
          <p:nvPr/>
        </p:nvSpPr>
        <p:spPr>
          <a:xfrm>
            <a:off x="1035493" y="3018438"/>
            <a:ext cx="1880323" cy="338554"/>
          </a:xfrm>
          <a:prstGeom prst="rect">
            <a:avLst/>
          </a:prstGeom>
        </p:spPr>
        <p:txBody>
          <a:bodyPr wrap="none">
            <a:spAutoFit/>
          </a:bodyPr>
          <a:lstStyle/>
          <a:p>
            <a:r>
              <a:rPr lang="en-US" sz="1600" dirty="0"/>
              <a:t>1) Central Computer</a:t>
            </a:r>
          </a:p>
        </p:txBody>
      </p:sp>
      <p:sp>
        <p:nvSpPr>
          <p:cNvPr id="59" name="Rettangolo 58"/>
          <p:cNvSpPr/>
          <p:nvPr/>
        </p:nvSpPr>
        <p:spPr>
          <a:xfrm>
            <a:off x="2771800" y="3300236"/>
            <a:ext cx="1539332" cy="338554"/>
          </a:xfrm>
          <a:prstGeom prst="rect">
            <a:avLst/>
          </a:prstGeom>
        </p:spPr>
        <p:txBody>
          <a:bodyPr wrap="none">
            <a:spAutoFit/>
          </a:bodyPr>
          <a:lstStyle/>
          <a:p>
            <a:r>
              <a:rPr lang="en-US" sz="1600" dirty="0"/>
              <a:t>2) PC, Notebook</a:t>
            </a:r>
          </a:p>
        </p:txBody>
      </p:sp>
      <p:sp>
        <p:nvSpPr>
          <p:cNvPr id="60" name="Rettangolo 59"/>
          <p:cNvSpPr/>
          <p:nvPr/>
        </p:nvSpPr>
        <p:spPr>
          <a:xfrm>
            <a:off x="4466672" y="3492297"/>
            <a:ext cx="1473480" cy="584775"/>
          </a:xfrm>
          <a:prstGeom prst="rect">
            <a:avLst/>
          </a:prstGeom>
        </p:spPr>
        <p:txBody>
          <a:bodyPr wrap="none">
            <a:spAutoFit/>
          </a:bodyPr>
          <a:lstStyle/>
          <a:p>
            <a:r>
              <a:rPr lang="en-US" sz="1600" dirty="0"/>
              <a:t>3) Smart </a:t>
            </a:r>
            <a:r>
              <a:rPr lang="en-US" sz="1600" dirty="0" smtClean="0"/>
              <a:t>Phone</a:t>
            </a:r>
          </a:p>
          <a:p>
            <a:r>
              <a:rPr lang="it-IT" sz="1600" dirty="0" err="1" smtClean="0"/>
              <a:t>Smartcard</a:t>
            </a:r>
            <a:endParaRPr lang="en-US" sz="1600" dirty="0"/>
          </a:p>
        </p:txBody>
      </p:sp>
      <p:sp>
        <p:nvSpPr>
          <p:cNvPr id="61" name="Rettangolo 60"/>
          <p:cNvSpPr/>
          <p:nvPr/>
        </p:nvSpPr>
        <p:spPr>
          <a:xfrm>
            <a:off x="1393131" y="4556456"/>
            <a:ext cx="1378669" cy="584775"/>
          </a:xfrm>
          <a:prstGeom prst="rect">
            <a:avLst/>
          </a:prstGeom>
        </p:spPr>
        <p:txBody>
          <a:bodyPr wrap="square">
            <a:spAutoFit/>
          </a:bodyPr>
          <a:lstStyle/>
          <a:p>
            <a:r>
              <a:rPr lang="en-US" sz="1600" dirty="0"/>
              <a:t>1 Computer</a:t>
            </a:r>
          </a:p>
          <a:p>
            <a:r>
              <a:rPr lang="en-US" sz="1600" dirty="0"/>
              <a:t>Many Users</a:t>
            </a:r>
          </a:p>
        </p:txBody>
      </p:sp>
      <p:sp>
        <p:nvSpPr>
          <p:cNvPr id="62" name="Rettangolo 61"/>
          <p:cNvSpPr/>
          <p:nvPr/>
        </p:nvSpPr>
        <p:spPr>
          <a:xfrm>
            <a:off x="3163416" y="4725144"/>
            <a:ext cx="1226232" cy="584775"/>
          </a:xfrm>
          <a:prstGeom prst="rect">
            <a:avLst/>
          </a:prstGeom>
        </p:spPr>
        <p:txBody>
          <a:bodyPr wrap="square">
            <a:spAutoFit/>
          </a:bodyPr>
          <a:lstStyle/>
          <a:p>
            <a:r>
              <a:rPr lang="en-US" sz="1600" dirty="0"/>
              <a:t>1 Computer</a:t>
            </a:r>
          </a:p>
          <a:p>
            <a:r>
              <a:rPr lang="en-US" sz="1600" dirty="0"/>
              <a:t>1 User</a:t>
            </a:r>
          </a:p>
        </p:txBody>
      </p:sp>
      <p:sp>
        <p:nvSpPr>
          <p:cNvPr id="63" name="Rettangolo 62"/>
          <p:cNvSpPr/>
          <p:nvPr/>
        </p:nvSpPr>
        <p:spPr>
          <a:xfrm>
            <a:off x="5677289" y="4940587"/>
            <a:ext cx="2509470" cy="369332"/>
          </a:xfrm>
          <a:prstGeom prst="rect">
            <a:avLst/>
          </a:prstGeom>
        </p:spPr>
        <p:txBody>
          <a:bodyPr wrap="none">
            <a:spAutoFit/>
          </a:bodyPr>
          <a:lstStyle/>
          <a:p>
            <a:r>
              <a:rPr lang="en-US" dirty="0"/>
              <a:t>Many Computers, 1 User</a:t>
            </a:r>
          </a:p>
        </p:txBody>
      </p:sp>
      <p:sp>
        <p:nvSpPr>
          <p:cNvPr id="6144" name="Rettangolo 6143"/>
          <p:cNvSpPr/>
          <p:nvPr/>
        </p:nvSpPr>
        <p:spPr>
          <a:xfrm>
            <a:off x="7371521" y="3300236"/>
            <a:ext cx="1664976" cy="923330"/>
          </a:xfrm>
          <a:prstGeom prst="rect">
            <a:avLst/>
          </a:prstGeom>
        </p:spPr>
        <p:txBody>
          <a:bodyPr wrap="square">
            <a:spAutoFit/>
          </a:bodyPr>
          <a:lstStyle/>
          <a:p>
            <a:r>
              <a:rPr lang="en-US" dirty="0" smtClean="0"/>
              <a:t>90% of all computers </a:t>
            </a:r>
            <a:r>
              <a:rPr lang="en-US" dirty="0"/>
              <a:t>are</a:t>
            </a:r>
          </a:p>
          <a:p>
            <a:r>
              <a:rPr lang="en-US" dirty="0"/>
              <a:t>embedded</a:t>
            </a:r>
          </a:p>
        </p:txBody>
      </p:sp>
      <p:sp>
        <p:nvSpPr>
          <p:cNvPr id="6145" name="Rettangolo 6144"/>
          <p:cNvSpPr/>
          <p:nvPr/>
        </p:nvSpPr>
        <p:spPr>
          <a:xfrm>
            <a:off x="7007639" y="1529592"/>
            <a:ext cx="1485407" cy="369332"/>
          </a:xfrm>
          <a:prstGeom prst="rect">
            <a:avLst/>
          </a:prstGeom>
        </p:spPr>
        <p:txBody>
          <a:bodyPr wrap="none">
            <a:spAutoFit/>
          </a:bodyPr>
          <a:lstStyle/>
          <a:p>
            <a:r>
              <a:rPr lang="en-US" dirty="0"/>
              <a:t>Smart Factory</a:t>
            </a:r>
          </a:p>
        </p:txBody>
      </p:sp>
      <p:sp>
        <p:nvSpPr>
          <p:cNvPr id="76" name="Rettangolo 75"/>
          <p:cNvSpPr/>
          <p:nvPr/>
        </p:nvSpPr>
        <p:spPr>
          <a:xfrm>
            <a:off x="683568" y="6228020"/>
            <a:ext cx="652743" cy="369332"/>
          </a:xfrm>
          <a:prstGeom prst="rect">
            <a:avLst/>
          </a:prstGeom>
        </p:spPr>
        <p:txBody>
          <a:bodyPr wrap="none">
            <a:spAutoFit/>
          </a:bodyPr>
          <a:lstStyle/>
          <a:p>
            <a:r>
              <a:rPr lang="en-US" b="1" dirty="0" smtClean="0"/>
              <a:t>1941</a:t>
            </a:r>
            <a:endParaRPr lang="en-US" b="1" dirty="0"/>
          </a:p>
        </p:txBody>
      </p:sp>
      <p:sp>
        <p:nvSpPr>
          <p:cNvPr id="77" name="Rettangolo 76"/>
          <p:cNvSpPr/>
          <p:nvPr/>
        </p:nvSpPr>
        <p:spPr>
          <a:xfrm>
            <a:off x="1759017" y="6237312"/>
            <a:ext cx="652743" cy="369332"/>
          </a:xfrm>
          <a:prstGeom prst="rect">
            <a:avLst/>
          </a:prstGeom>
        </p:spPr>
        <p:txBody>
          <a:bodyPr wrap="none">
            <a:spAutoFit/>
          </a:bodyPr>
          <a:lstStyle/>
          <a:p>
            <a:r>
              <a:rPr lang="en-US" b="1" dirty="0" smtClean="0"/>
              <a:t>1960</a:t>
            </a:r>
            <a:endParaRPr lang="en-US" b="1" dirty="0"/>
          </a:p>
        </p:txBody>
      </p:sp>
      <p:sp>
        <p:nvSpPr>
          <p:cNvPr id="78" name="Rettangolo 77"/>
          <p:cNvSpPr/>
          <p:nvPr/>
        </p:nvSpPr>
        <p:spPr>
          <a:xfrm>
            <a:off x="3343193" y="6237312"/>
            <a:ext cx="652743" cy="369332"/>
          </a:xfrm>
          <a:prstGeom prst="rect">
            <a:avLst/>
          </a:prstGeom>
        </p:spPr>
        <p:txBody>
          <a:bodyPr wrap="none">
            <a:spAutoFit/>
          </a:bodyPr>
          <a:lstStyle/>
          <a:p>
            <a:r>
              <a:rPr lang="en-US" b="1" dirty="0" smtClean="0"/>
              <a:t>1980</a:t>
            </a:r>
            <a:endParaRPr lang="en-US" b="1" dirty="0"/>
          </a:p>
        </p:txBody>
      </p:sp>
      <p:sp>
        <p:nvSpPr>
          <p:cNvPr id="79" name="Rettangolo 78"/>
          <p:cNvSpPr/>
          <p:nvPr/>
        </p:nvSpPr>
        <p:spPr>
          <a:xfrm>
            <a:off x="5215401" y="6237312"/>
            <a:ext cx="652743" cy="369332"/>
          </a:xfrm>
          <a:prstGeom prst="rect">
            <a:avLst/>
          </a:prstGeom>
        </p:spPr>
        <p:txBody>
          <a:bodyPr wrap="none">
            <a:spAutoFit/>
          </a:bodyPr>
          <a:lstStyle/>
          <a:p>
            <a:r>
              <a:rPr lang="en-US" b="1" dirty="0" smtClean="0"/>
              <a:t>2000</a:t>
            </a:r>
            <a:endParaRPr lang="en-US" b="1" dirty="0"/>
          </a:p>
        </p:txBody>
      </p:sp>
      <p:sp>
        <p:nvSpPr>
          <p:cNvPr id="80" name="Rettangolo 79"/>
          <p:cNvSpPr/>
          <p:nvPr/>
        </p:nvSpPr>
        <p:spPr>
          <a:xfrm>
            <a:off x="7231625" y="6237312"/>
            <a:ext cx="652743" cy="369332"/>
          </a:xfrm>
          <a:prstGeom prst="rect">
            <a:avLst/>
          </a:prstGeom>
        </p:spPr>
        <p:txBody>
          <a:bodyPr wrap="none">
            <a:spAutoFit/>
          </a:bodyPr>
          <a:lstStyle/>
          <a:p>
            <a:r>
              <a:rPr lang="en-US" b="1" dirty="0" smtClean="0"/>
              <a:t>2020</a:t>
            </a:r>
            <a:endParaRPr lang="en-US" b="1" dirty="0"/>
          </a:p>
        </p:txBody>
      </p:sp>
    </p:spTree>
    <p:extLst>
      <p:ext uri="{BB962C8B-B14F-4D97-AF65-F5344CB8AC3E}">
        <p14:creationId xmlns:p14="http://schemas.microsoft.com/office/powerpoint/2010/main" val="2390503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CONCLUSION</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sz="1800" dirty="0" smtClean="0"/>
              <a:t>THE RANGE OF TECHNOLOGIES INVOLVED IN THE EVOLUTION IN OUR FACTORIES IS  ON THE WAY AND WILL STRENGTHEN THE INDUSTRIES SIGNIFICANTLY IN TERMS OF COMPETITIVENESS.</a:t>
            </a:r>
          </a:p>
          <a:p>
            <a:pPr marL="0" indent="0">
              <a:buNone/>
            </a:pPr>
            <a:r>
              <a:rPr lang="it-IT" sz="1800" dirty="0" smtClean="0"/>
              <a:t>ESPECIALLY THE USE OF CYBER PHYSICAL SYSTEMS, THAT IS THE APPLICATION OF DISTRIBUTED BUT INTERLINKED INTELLIGENT OBJECTS, WILL REVOLUTIONIZE THE FACTORY OF THE FUTURE FUNDAMENTALLY. </a:t>
            </a:r>
          </a:p>
          <a:p>
            <a:pPr marL="0" indent="0" algn="ctr">
              <a:buNone/>
            </a:pPr>
            <a:r>
              <a:rPr lang="it-IT" sz="2800" dirty="0" smtClean="0"/>
              <a:t>WE WILL SEE</a:t>
            </a:r>
          </a:p>
          <a:p>
            <a:pPr marL="0" indent="0">
              <a:buNone/>
            </a:pPr>
            <a:r>
              <a:rPr lang="it-IT" sz="2400" dirty="0" smtClean="0"/>
              <a:t>SMART PRODUCTION: </a:t>
            </a:r>
            <a:r>
              <a:rPr lang="it-IT" sz="1800" dirty="0" smtClean="0"/>
              <a:t>HIGH-PRECISION, SUPERIOR QUALITY PRODUCTION OF HIGH MIX, LOW VOLUME SMART PRODUCTS.</a:t>
            </a:r>
          </a:p>
          <a:p>
            <a:pPr marL="0" indent="0">
              <a:buNone/>
            </a:pPr>
            <a:r>
              <a:rPr lang="it-IT" sz="2400" dirty="0" smtClean="0"/>
              <a:t>URBAN PRODUCTION</a:t>
            </a:r>
            <a:r>
              <a:rPr lang="it-IT" sz="1800" dirty="0" smtClean="0"/>
              <a:t>: </a:t>
            </a:r>
            <a:r>
              <a:rPr lang="it-IT" sz="1800" dirty="0"/>
              <a:t>SMART </a:t>
            </a:r>
            <a:r>
              <a:rPr lang="it-IT" sz="1800" dirty="0" smtClean="0"/>
              <a:t>FACTORIES IN THE CITY CLOSE TO THE EMPLOYEES’ HOMES.</a:t>
            </a:r>
          </a:p>
          <a:p>
            <a:pPr marL="0" indent="0">
              <a:buNone/>
            </a:pPr>
            <a:r>
              <a:rPr lang="it-IT" sz="2400" dirty="0" smtClean="0"/>
              <a:t>GREEN PRODUCTION</a:t>
            </a:r>
            <a:r>
              <a:rPr lang="it-IT" sz="1800" dirty="0" smtClean="0"/>
              <a:t>: CLEAN, RESOURCE-EFFICIENT, AND SUSTAINABLE.</a:t>
            </a:r>
          </a:p>
          <a:p>
            <a:pPr marL="0" indent="0">
              <a:buNone/>
            </a:pPr>
            <a:r>
              <a:rPr lang="it-IT" sz="2400" dirty="0" smtClean="0"/>
              <a:t>GREEN ECONOMY.</a:t>
            </a:r>
            <a:endParaRPr lang="it-IT" sz="2400" dirty="0"/>
          </a:p>
        </p:txBody>
      </p:sp>
    </p:spTree>
    <p:extLst>
      <p:ext uri="{BB962C8B-B14F-4D97-AF65-F5344CB8AC3E}">
        <p14:creationId xmlns:p14="http://schemas.microsoft.com/office/powerpoint/2010/main" val="534687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t>TRENDS IN GLOBAL AUTOMATION TO YEAR 2020</a:t>
            </a:r>
            <a:endParaRPr lang="it-IT" dirty="0"/>
          </a:p>
        </p:txBody>
      </p:sp>
      <p:sp>
        <p:nvSpPr>
          <p:cNvPr id="3" name="Segnaposto contenuto 2"/>
          <p:cNvSpPr>
            <a:spLocks noGrp="1"/>
          </p:cNvSpPr>
          <p:nvPr>
            <p:ph idx="1"/>
          </p:nvPr>
        </p:nvSpPr>
        <p:spPr/>
        <p:txBody>
          <a:bodyPr/>
          <a:lstStyle/>
          <a:p>
            <a:endParaRPr lang="it-IT" sz="2000" dirty="0" smtClean="0"/>
          </a:p>
          <a:p>
            <a:pPr marL="0" indent="0" algn="ctr">
              <a:buNone/>
            </a:pPr>
            <a:r>
              <a:rPr lang="it-IT" sz="2400" dirty="0" smtClean="0"/>
              <a:t>SOURCES</a:t>
            </a:r>
            <a:endParaRPr lang="it-IT" sz="2400" dirty="0"/>
          </a:p>
          <a:p>
            <a:endParaRPr lang="it-IT" sz="2000" dirty="0" smtClean="0"/>
          </a:p>
          <a:p>
            <a:r>
              <a:rPr lang="it-IT" sz="2000" smtClean="0"/>
              <a:t>Jim</a:t>
            </a:r>
            <a:r>
              <a:rPr lang="it-IT" sz="2000" dirty="0" smtClean="0"/>
              <a:t> Pinto</a:t>
            </a:r>
            <a:r>
              <a:rPr lang="it-IT" sz="2000" dirty="0" smtClean="0"/>
              <a:t>: </a:t>
            </a:r>
            <a:r>
              <a:rPr lang="it-IT" sz="2000" dirty="0" smtClean="0">
                <a:hlinkClick r:id="rId2"/>
              </a:rPr>
              <a:t>www.jimpinto.com/writings/automation.html</a:t>
            </a:r>
            <a:endParaRPr lang="it-IT" sz="2000" dirty="0" smtClean="0"/>
          </a:p>
          <a:p>
            <a:r>
              <a:rPr lang="it-IT" sz="2000" dirty="0" smtClean="0"/>
              <a:t>Wolfgang </a:t>
            </a:r>
            <a:r>
              <a:rPr lang="it-IT" sz="2000" dirty="0" err="1" smtClean="0"/>
              <a:t>Wahlster</a:t>
            </a:r>
            <a:r>
              <a:rPr lang="it-IT" sz="2000" dirty="0"/>
              <a:t>:  </a:t>
            </a:r>
            <a:r>
              <a:rPr lang="it-IT" sz="2000" dirty="0">
                <a:hlinkClick r:id="rId3"/>
              </a:rPr>
              <a:t>http://www.dfki.de/~wahlster</a:t>
            </a:r>
            <a:r>
              <a:rPr lang="it-IT" sz="2000" dirty="0" smtClean="0">
                <a:hlinkClick r:id="rId3"/>
              </a:rPr>
              <a:t>/</a:t>
            </a:r>
            <a:r>
              <a:rPr lang="it-IT" sz="2000" dirty="0" smtClean="0"/>
              <a:t> </a:t>
            </a:r>
          </a:p>
          <a:p>
            <a:r>
              <a:rPr lang="it-IT" sz="2000" dirty="0" smtClean="0"/>
              <a:t>Magazine </a:t>
            </a:r>
            <a:r>
              <a:rPr lang="it-IT" sz="2000" dirty="0" err="1" smtClean="0"/>
              <a:t>InMotion</a:t>
            </a:r>
            <a:r>
              <a:rPr lang="it-IT" sz="2000" dirty="0" smtClean="0"/>
              <a:t>, April 2013 </a:t>
            </a:r>
            <a:endParaRPr lang="it-IT" sz="2000" dirty="0" smtClean="0"/>
          </a:p>
          <a:p>
            <a:r>
              <a:rPr lang="it-IT" sz="2000" dirty="0" smtClean="0"/>
              <a:t>ISA: </a:t>
            </a:r>
            <a:r>
              <a:rPr lang="it-IT" sz="2000" dirty="0" smtClean="0">
                <a:hlinkClick r:id="rId4"/>
              </a:rPr>
              <a:t>www.isa.org</a:t>
            </a:r>
            <a:r>
              <a:rPr lang="it-IT" sz="2000" dirty="0" smtClean="0"/>
              <a:t> </a:t>
            </a:r>
            <a:endParaRPr lang="it-IT" sz="2000" dirty="0"/>
          </a:p>
        </p:txBody>
      </p:sp>
    </p:spTree>
    <p:extLst>
      <p:ext uri="{BB962C8B-B14F-4D97-AF65-F5344CB8AC3E}">
        <p14:creationId xmlns:p14="http://schemas.microsoft.com/office/powerpoint/2010/main" val="693043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TRENDS IN GLOBAL AUTOMATION TO YEAR 2020</a:t>
            </a:r>
            <a:endParaRPr lang="it-IT" sz="3200" dirty="0"/>
          </a:p>
        </p:txBody>
      </p:sp>
      <p:sp>
        <p:nvSpPr>
          <p:cNvPr id="3" name="Segnaposto contenuto 2"/>
          <p:cNvSpPr>
            <a:spLocks noGrp="1"/>
          </p:cNvSpPr>
          <p:nvPr>
            <p:ph idx="1"/>
          </p:nvPr>
        </p:nvSpPr>
        <p:spPr/>
        <p:txBody>
          <a:bodyPr/>
          <a:lstStyle/>
          <a:p>
            <a:endParaRPr lang="it-IT" dirty="0" smtClean="0"/>
          </a:p>
          <a:p>
            <a:endParaRPr lang="it-IT" dirty="0"/>
          </a:p>
          <a:p>
            <a:pPr marL="0" indent="0" algn="ctr">
              <a:buNone/>
            </a:pPr>
            <a:r>
              <a:rPr lang="it-IT" sz="4400" dirty="0" smtClean="0"/>
              <a:t>THANK YOU </a:t>
            </a:r>
          </a:p>
          <a:p>
            <a:pPr marL="0" indent="0">
              <a:buNone/>
            </a:pPr>
            <a:r>
              <a:rPr lang="it-IT" sz="4400" dirty="0" smtClean="0"/>
              <a:t>FOR YOUR TIME AND ATTENTION</a:t>
            </a:r>
            <a:endParaRPr lang="it-IT" sz="4400" dirty="0"/>
          </a:p>
        </p:txBody>
      </p:sp>
    </p:spTree>
    <p:extLst>
      <p:ext uri="{BB962C8B-B14F-4D97-AF65-F5344CB8AC3E}">
        <p14:creationId xmlns:p14="http://schemas.microsoft.com/office/powerpoint/2010/main" val="280397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Trends in global Automation to </a:t>
            </a:r>
            <a:r>
              <a:rPr lang="it-IT" dirty="0" err="1" smtClean="0"/>
              <a:t>year</a:t>
            </a:r>
            <a:r>
              <a:rPr lang="it-IT" dirty="0" smtClean="0"/>
              <a:t> 2020</a:t>
            </a:r>
            <a:endParaRPr lang="it-IT" dirty="0"/>
          </a:p>
        </p:txBody>
      </p:sp>
      <p:sp>
        <p:nvSpPr>
          <p:cNvPr id="3" name="Segnaposto contenuto 2"/>
          <p:cNvSpPr>
            <a:spLocks noGrp="1"/>
          </p:cNvSpPr>
          <p:nvPr>
            <p:ph idx="1"/>
          </p:nvPr>
        </p:nvSpPr>
        <p:spPr/>
        <p:txBody>
          <a:bodyPr/>
          <a:lstStyle/>
          <a:p>
            <a:r>
              <a:rPr lang="it-IT" dirty="0" err="1" smtClean="0"/>
              <a:t>This</a:t>
            </a:r>
            <a:r>
              <a:rPr lang="it-IT" dirty="0" smtClean="0"/>
              <a:t> </a:t>
            </a:r>
            <a:r>
              <a:rPr lang="it-IT" dirty="0" err="1" smtClean="0"/>
              <a:t>contribution</a:t>
            </a:r>
            <a:r>
              <a:rPr lang="it-IT" dirty="0" smtClean="0"/>
              <a:t> </a:t>
            </a:r>
            <a:r>
              <a:rPr lang="it-IT" dirty="0" err="1" smtClean="0"/>
              <a:t>intends</a:t>
            </a:r>
            <a:r>
              <a:rPr lang="it-IT" dirty="0" smtClean="0"/>
              <a:t> to be a </a:t>
            </a:r>
            <a:r>
              <a:rPr lang="it-IT" dirty="0" err="1" smtClean="0"/>
              <a:t>comprehensible</a:t>
            </a:r>
            <a:r>
              <a:rPr lang="it-IT" dirty="0" smtClean="0"/>
              <a:t> </a:t>
            </a:r>
            <a:r>
              <a:rPr lang="it-IT" dirty="0" err="1" smtClean="0"/>
              <a:t>summary</a:t>
            </a:r>
            <a:r>
              <a:rPr lang="it-IT" dirty="0" smtClean="0"/>
              <a:t> </a:t>
            </a:r>
            <a:r>
              <a:rPr lang="it-IT" dirty="0" err="1" smtClean="0"/>
              <a:t>based</a:t>
            </a:r>
            <a:r>
              <a:rPr lang="it-IT" dirty="0" smtClean="0"/>
              <a:t> on </a:t>
            </a:r>
            <a:r>
              <a:rPr lang="it-IT" dirty="0" err="1" smtClean="0"/>
              <a:t>several</a:t>
            </a:r>
            <a:r>
              <a:rPr lang="it-IT" dirty="0" smtClean="0"/>
              <a:t> </a:t>
            </a:r>
            <a:r>
              <a:rPr lang="it-IT" dirty="0" err="1" smtClean="0"/>
              <a:t>references</a:t>
            </a:r>
            <a:r>
              <a:rPr lang="it-IT" dirty="0" smtClean="0"/>
              <a:t>.</a:t>
            </a:r>
          </a:p>
          <a:p>
            <a:r>
              <a:rPr lang="it-IT" dirty="0" smtClean="0"/>
              <a:t>The </a:t>
            </a:r>
            <a:r>
              <a:rPr lang="it-IT" dirty="0" err="1" smtClean="0"/>
              <a:t>various</a:t>
            </a:r>
            <a:r>
              <a:rPr lang="it-IT" dirty="0" smtClean="0"/>
              <a:t> </a:t>
            </a:r>
            <a:r>
              <a:rPr lang="it-IT" dirty="0" err="1" smtClean="0"/>
              <a:t>mentioned</a:t>
            </a:r>
            <a:r>
              <a:rPr lang="it-IT" dirty="0" smtClean="0"/>
              <a:t> new </a:t>
            </a:r>
            <a:r>
              <a:rPr lang="it-IT" dirty="0" err="1" smtClean="0"/>
              <a:t>technologies</a:t>
            </a:r>
            <a:r>
              <a:rPr lang="it-IT" dirty="0" smtClean="0"/>
              <a:t> are </a:t>
            </a:r>
            <a:r>
              <a:rPr lang="it-IT" dirty="0" err="1" smtClean="0"/>
              <a:t>not</a:t>
            </a:r>
            <a:r>
              <a:rPr lang="it-IT" dirty="0" smtClean="0"/>
              <a:t> </a:t>
            </a:r>
            <a:r>
              <a:rPr lang="it-IT" dirty="0" err="1" smtClean="0"/>
              <a:t>introduced</a:t>
            </a:r>
            <a:r>
              <a:rPr lang="it-IT" dirty="0" smtClean="0"/>
              <a:t> in </a:t>
            </a:r>
            <a:r>
              <a:rPr lang="it-IT" dirty="0" err="1" smtClean="0"/>
              <a:t>detail</a:t>
            </a:r>
            <a:r>
              <a:rPr lang="it-IT" dirty="0" smtClean="0"/>
              <a:t>.</a:t>
            </a:r>
          </a:p>
          <a:p>
            <a:r>
              <a:rPr lang="it-IT" dirty="0" err="1" smtClean="0"/>
              <a:t>Intentionally</a:t>
            </a:r>
            <a:r>
              <a:rPr lang="it-IT" dirty="0" smtClean="0"/>
              <a:t> </a:t>
            </a:r>
            <a:r>
              <a:rPr lang="it-IT" dirty="0" err="1" smtClean="0"/>
              <a:t>there</a:t>
            </a:r>
            <a:r>
              <a:rPr lang="it-IT" dirty="0" smtClean="0"/>
              <a:t> are </a:t>
            </a:r>
            <a:r>
              <a:rPr lang="it-IT" dirty="0" err="1" smtClean="0"/>
              <a:t>not</a:t>
            </a:r>
            <a:r>
              <a:rPr lang="it-IT" dirty="0" smtClean="0"/>
              <a:t> </a:t>
            </a:r>
            <a:r>
              <a:rPr lang="it-IT" dirty="0" err="1" smtClean="0"/>
              <a:t>mention</a:t>
            </a:r>
            <a:r>
              <a:rPr lang="it-IT" dirty="0" smtClean="0"/>
              <a:t> to </a:t>
            </a:r>
            <a:r>
              <a:rPr lang="it-IT" dirty="0" err="1" smtClean="0"/>
              <a:t>markets</a:t>
            </a:r>
            <a:r>
              <a:rPr lang="it-IT" dirty="0" smtClean="0"/>
              <a:t> and </a:t>
            </a:r>
            <a:r>
              <a:rPr lang="it-IT" dirty="0" err="1" smtClean="0"/>
              <a:t>potential</a:t>
            </a:r>
            <a:r>
              <a:rPr lang="it-IT" dirty="0" smtClean="0"/>
              <a:t> business.</a:t>
            </a:r>
            <a:endParaRPr lang="it-IT" dirty="0"/>
          </a:p>
        </p:txBody>
      </p:sp>
    </p:spTree>
    <p:extLst>
      <p:ext uri="{BB962C8B-B14F-4D97-AF65-F5344CB8AC3E}">
        <p14:creationId xmlns:p14="http://schemas.microsoft.com/office/powerpoint/2010/main" val="3582059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t>The future of Automation started few years ago.</a:t>
            </a:r>
            <a:endParaRPr lang="it-IT" dirty="0"/>
          </a:p>
        </p:txBody>
      </p:sp>
      <p:sp>
        <p:nvSpPr>
          <p:cNvPr id="3" name="Segnaposto contenuto 2"/>
          <p:cNvSpPr>
            <a:spLocks noGrp="1"/>
          </p:cNvSpPr>
          <p:nvPr>
            <p:ph idx="1"/>
          </p:nvPr>
        </p:nvSpPr>
        <p:spPr/>
        <p:txBody>
          <a:bodyPr>
            <a:normAutofit fontScale="92500" lnSpcReduction="10000"/>
          </a:bodyPr>
          <a:lstStyle/>
          <a:p>
            <a:r>
              <a:rPr lang="it-IT" sz="2000" dirty="0" smtClean="0"/>
              <a:t>INCREASING DATA LOADS AND DEMANDS FOR INTEGRATION.</a:t>
            </a:r>
          </a:p>
          <a:p>
            <a:pPr marL="0" indent="0">
              <a:buNone/>
            </a:pPr>
            <a:r>
              <a:rPr lang="it-IT" sz="1800" dirty="0" smtClean="0"/>
              <a:t>Data </a:t>
            </a:r>
            <a:r>
              <a:rPr lang="it-IT" sz="1800" dirty="0" err="1" smtClean="0"/>
              <a:t>load</a:t>
            </a:r>
            <a:r>
              <a:rPr lang="it-IT" sz="1800" dirty="0" smtClean="0"/>
              <a:t>= I/O </a:t>
            </a:r>
            <a:r>
              <a:rPr lang="it-IT" sz="1800" dirty="0" err="1" smtClean="0"/>
              <a:t>count</a:t>
            </a:r>
            <a:r>
              <a:rPr lang="it-IT" sz="1800" dirty="0" smtClean="0"/>
              <a:t>, I/O ratio, </a:t>
            </a:r>
            <a:r>
              <a:rPr lang="it-IT" sz="1800" dirty="0" err="1" smtClean="0"/>
              <a:t>history</a:t>
            </a:r>
            <a:r>
              <a:rPr lang="it-IT" sz="1800" dirty="0" smtClean="0"/>
              <a:t>, </a:t>
            </a:r>
            <a:r>
              <a:rPr lang="it-IT" sz="1800" dirty="0" err="1" smtClean="0"/>
              <a:t>visualization</a:t>
            </a:r>
            <a:r>
              <a:rPr lang="it-IT" sz="1800" dirty="0" smtClean="0"/>
              <a:t>, </a:t>
            </a:r>
            <a:r>
              <a:rPr lang="it-IT" sz="1800" dirty="0" err="1" smtClean="0"/>
              <a:t>property</a:t>
            </a:r>
            <a:r>
              <a:rPr lang="it-IT" sz="1800" dirty="0" smtClean="0"/>
              <a:t>: state ratio, etc.</a:t>
            </a:r>
          </a:p>
          <a:p>
            <a:pPr marL="0" indent="0">
              <a:buNone/>
            </a:pPr>
            <a:r>
              <a:rPr lang="it-IT" sz="1800" dirty="0" smtClean="0"/>
              <a:t>Level of </a:t>
            </a:r>
            <a:r>
              <a:rPr lang="it-IT" sz="1800" dirty="0" err="1" smtClean="0"/>
              <a:t>integration</a:t>
            </a:r>
            <a:r>
              <a:rPr lang="it-IT" sz="1800" dirty="0" smtClean="0"/>
              <a:t>.</a:t>
            </a:r>
          </a:p>
          <a:p>
            <a:r>
              <a:rPr lang="it-IT" sz="2000" dirty="0" smtClean="0"/>
              <a:t>LOW-COST STATE AND PROPERTY MESASUREMENTS.</a:t>
            </a:r>
          </a:p>
          <a:p>
            <a:pPr marL="0" indent="0">
              <a:buNone/>
            </a:pPr>
            <a:r>
              <a:rPr lang="it-IT" sz="1800" dirty="0" err="1" smtClean="0"/>
              <a:t>Process</a:t>
            </a:r>
            <a:r>
              <a:rPr lang="it-IT" sz="1800" dirty="0" smtClean="0"/>
              <a:t> </a:t>
            </a:r>
            <a:r>
              <a:rPr lang="it-IT" sz="1800" dirty="0" err="1" smtClean="0"/>
              <a:t>efficiency</a:t>
            </a:r>
            <a:r>
              <a:rPr lang="it-IT" sz="1800" dirty="0" smtClean="0"/>
              <a:t> </a:t>
            </a:r>
            <a:r>
              <a:rPr lang="it-IT" sz="1800" dirty="0" err="1" smtClean="0"/>
              <a:t>expands</a:t>
            </a:r>
            <a:r>
              <a:rPr lang="it-IT" sz="1800" dirty="0" smtClean="0"/>
              <a:t> </a:t>
            </a:r>
            <a:r>
              <a:rPr lang="it-IT" sz="1800" dirty="0" smtClean="0"/>
              <a:t>to include business performance.</a:t>
            </a:r>
          </a:p>
          <a:p>
            <a:pPr marL="0" indent="0">
              <a:buNone/>
            </a:pPr>
            <a:r>
              <a:rPr lang="it-IT" sz="1800" dirty="0" smtClean="0"/>
              <a:t>Systems and </a:t>
            </a:r>
            <a:r>
              <a:rPr lang="it-IT" sz="1800" dirty="0" err="1" smtClean="0"/>
              <a:t>application</a:t>
            </a:r>
            <a:r>
              <a:rPr lang="it-IT" sz="1800" dirty="0" smtClean="0"/>
              <a:t> </a:t>
            </a:r>
            <a:r>
              <a:rPr lang="it-IT" sz="1800" dirty="0" err="1" smtClean="0"/>
              <a:t>integration</a:t>
            </a:r>
            <a:r>
              <a:rPr lang="it-IT" sz="1800" dirty="0" smtClean="0"/>
              <a:t> </a:t>
            </a:r>
            <a:r>
              <a:rPr lang="it-IT" sz="1800" dirty="0" err="1" smtClean="0"/>
              <a:t>essential</a:t>
            </a:r>
            <a:r>
              <a:rPr lang="it-IT" sz="1800" dirty="0" smtClean="0"/>
              <a:t>.</a:t>
            </a:r>
          </a:p>
          <a:p>
            <a:r>
              <a:rPr lang="it-IT" sz="2000" dirty="0" smtClean="0"/>
              <a:t>APPLICATIONS REVOLVE AROUND.</a:t>
            </a:r>
          </a:p>
          <a:p>
            <a:pPr marL="0" indent="0">
              <a:buNone/>
            </a:pPr>
            <a:r>
              <a:rPr lang="it-IT" sz="1800" dirty="0" err="1" smtClean="0"/>
              <a:t>Decision</a:t>
            </a:r>
            <a:r>
              <a:rPr lang="it-IT" sz="1800" dirty="0" smtClean="0"/>
              <a:t> </a:t>
            </a:r>
            <a:r>
              <a:rPr lang="it-IT" sz="1800" dirty="0" err="1" smtClean="0"/>
              <a:t>support</a:t>
            </a:r>
            <a:r>
              <a:rPr lang="it-IT" sz="1800" dirty="0" smtClean="0"/>
              <a:t> </a:t>
            </a:r>
            <a:r>
              <a:rPr lang="it-IT" sz="1800" dirty="0" err="1" smtClean="0"/>
              <a:t>systems</a:t>
            </a:r>
            <a:r>
              <a:rPr lang="it-IT" sz="1800" dirty="0" smtClean="0"/>
              <a:t>.</a:t>
            </a:r>
          </a:p>
          <a:p>
            <a:pPr marL="0" indent="0">
              <a:buNone/>
            </a:pPr>
            <a:r>
              <a:rPr lang="it-IT" sz="1800" dirty="0" smtClean="0"/>
              <a:t>Work </a:t>
            </a:r>
            <a:r>
              <a:rPr lang="it-IT" sz="1800" dirty="0" smtClean="0"/>
              <a:t>flow </a:t>
            </a:r>
            <a:r>
              <a:rPr lang="it-IT" sz="1800" dirty="0" err="1" smtClean="0"/>
              <a:t>embedded</a:t>
            </a:r>
            <a:r>
              <a:rPr lang="it-IT" sz="1800" dirty="0" smtClean="0"/>
              <a:t> ( a la ISA95)</a:t>
            </a:r>
          </a:p>
          <a:p>
            <a:r>
              <a:rPr lang="it-IT" sz="2000" dirty="0" smtClean="0"/>
              <a:t>CROSS-DISCIPLINARY COLLABORATION ENABLED</a:t>
            </a:r>
          </a:p>
          <a:p>
            <a:r>
              <a:rPr lang="it-IT" sz="2000" dirty="0" smtClean="0"/>
              <a:t>USE OF REMOTE EXPERTISE</a:t>
            </a:r>
          </a:p>
          <a:p>
            <a:r>
              <a:rPr lang="it-IT" sz="2200" dirty="0" smtClean="0"/>
              <a:t>DECENTRALIZED PLANT OPERATIONS</a:t>
            </a:r>
          </a:p>
          <a:p>
            <a:r>
              <a:rPr lang="it-IT" sz="2200" dirty="0" smtClean="0"/>
              <a:t>NEW VISUALIZATION WILL </a:t>
            </a:r>
            <a:r>
              <a:rPr lang="it-IT" sz="2200" dirty="0" smtClean="0"/>
              <a:t>EMERGE</a:t>
            </a:r>
            <a:endParaRPr lang="it-IT" sz="1800" dirty="0" smtClean="0"/>
          </a:p>
          <a:p>
            <a:r>
              <a:rPr lang="it-IT" sz="1800" dirty="0" smtClean="0"/>
              <a:t>NEW </a:t>
            </a:r>
            <a:r>
              <a:rPr lang="it-IT" sz="1800" dirty="0" smtClean="0"/>
              <a:t>TOOLS TO CONVERT VAST AMOUNTS OF DATA INTO INFORMATION</a:t>
            </a:r>
            <a:endParaRPr lang="it-IT" sz="1800" dirty="0"/>
          </a:p>
        </p:txBody>
      </p:sp>
    </p:spTree>
    <p:extLst>
      <p:ext uri="{BB962C8B-B14F-4D97-AF65-F5344CB8AC3E}">
        <p14:creationId xmlns:p14="http://schemas.microsoft.com/office/powerpoint/2010/main" val="4283383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4137819"/>
            <a:ext cx="2592388" cy="792162"/>
            <a:chOff x="114" y="2712"/>
            <a:chExt cx="1633" cy="499"/>
          </a:xfrm>
        </p:grpSpPr>
        <p:sp>
          <p:nvSpPr>
            <p:cNvPr id="35843" name="AutoShape 3"/>
            <p:cNvSpPr>
              <a:spLocks noChangeArrowheads="1"/>
            </p:cNvSpPr>
            <p:nvPr/>
          </p:nvSpPr>
          <p:spPr bwMode="auto">
            <a:xfrm rot="-23996873">
              <a:off x="114" y="2712"/>
              <a:ext cx="1633" cy="214"/>
            </a:xfrm>
            <a:prstGeom prst="rightArrow">
              <a:avLst>
                <a:gd name="adj1" fmla="val 71963"/>
                <a:gd name="adj2" fmla="val 195187"/>
              </a:avLst>
            </a:prstGeom>
            <a:solidFill>
              <a:srgbClr val="009900">
                <a:alpha val="99001"/>
              </a:srgbClr>
            </a:solidFill>
            <a:ln w="9525">
              <a:noFill/>
              <a:miter lim="800000"/>
              <a:headEnd/>
              <a:tailEnd/>
            </a:ln>
            <a:effectLst/>
          </p:spPr>
          <p:txBody>
            <a:bodyPr wrap="none" anchor="ctr"/>
            <a:lstStyle/>
            <a:p>
              <a:endParaRPr lang="en-US"/>
            </a:p>
          </p:txBody>
        </p:sp>
        <p:sp>
          <p:nvSpPr>
            <p:cNvPr id="35844" name="Text Box 4"/>
            <p:cNvSpPr txBox="1">
              <a:spLocks noChangeArrowheads="1"/>
            </p:cNvSpPr>
            <p:nvPr/>
          </p:nvSpPr>
          <p:spPr bwMode="auto">
            <a:xfrm>
              <a:off x="618" y="2741"/>
              <a:ext cx="1069" cy="470"/>
            </a:xfrm>
            <a:prstGeom prst="rect">
              <a:avLst/>
            </a:prstGeom>
            <a:solidFill>
              <a:schemeClr val="bg1"/>
            </a:solidFill>
            <a:ln w="9525">
              <a:noFill/>
              <a:miter lim="800000"/>
              <a:headEnd/>
              <a:tailEnd/>
            </a:ln>
            <a:effectLst/>
          </p:spPr>
          <p:txBody>
            <a:bodyPr wrap="none">
              <a:spAutoFit/>
            </a:bodyPr>
            <a:lstStyle/>
            <a:p>
              <a:pPr>
                <a:lnSpc>
                  <a:spcPct val="90000"/>
                </a:lnSpc>
              </a:pPr>
              <a:r>
                <a:rPr lang="en-US" sz="1200" b="1">
                  <a:solidFill>
                    <a:srgbClr val="000000"/>
                  </a:solidFill>
                  <a:latin typeface="Arial" charset="0"/>
                </a:rPr>
                <a:t>Sensors</a:t>
              </a:r>
            </a:p>
            <a:p>
              <a:pPr marL="173038" lvl="1">
                <a:lnSpc>
                  <a:spcPct val="90000"/>
                </a:lnSpc>
              </a:pPr>
              <a:r>
                <a:rPr lang="en-US" sz="900" b="1">
                  <a:solidFill>
                    <a:srgbClr val="000000"/>
                  </a:solidFill>
                  <a:latin typeface="Arial" charset="0"/>
                </a:rPr>
                <a:t>Dramatically lower costs</a:t>
              </a:r>
            </a:p>
            <a:p>
              <a:pPr marL="173038" lvl="1">
                <a:lnSpc>
                  <a:spcPct val="90000"/>
                </a:lnSpc>
              </a:pPr>
              <a:r>
                <a:rPr lang="en-US" sz="900" b="1">
                  <a:solidFill>
                    <a:srgbClr val="000000"/>
                  </a:solidFill>
                  <a:latin typeface="Arial" charset="0"/>
                </a:rPr>
                <a:t>Self identifying</a:t>
              </a:r>
            </a:p>
            <a:p>
              <a:pPr marL="173038" lvl="1">
                <a:lnSpc>
                  <a:spcPct val="90000"/>
                </a:lnSpc>
              </a:pPr>
              <a:r>
                <a:rPr lang="en-US" sz="900" b="1">
                  <a:solidFill>
                    <a:srgbClr val="000000"/>
                  </a:solidFill>
                  <a:latin typeface="Arial" charset="0"/>
                </a:rPr>
                <a:t>Property sensing</a:t>
              </a:r>
            </a:p>
            <a:p>
              <a:pPr marL="173038" lvl="1">
                <a:lnSpc>
                  <a:spcPct val="90000"/>
                </a:lnSpc>
              </a:pPr>
              <a:r>
                <a:rPr lang="en-US" sz="900" b="1">
                  <a:solidFill>
                    <a:srgbClr val="000000"/>
                  </a:solidFill>
                  <a:latin typeface="Arial" charset="0"/>
                </a:rPr>
                <a:t>Greatly increased I:O</a:t>
              </a:r>
            </a:p>
          </p:txBody>
        </p:sp>
      </p:grpSp>
      <p:sp>
        <p:nvSpPr>
          <p:cNvPr id="35845" name="Rectangle 5"/>
          <p:cNvSpPr>
            <a:spLocks noGrp="1" noChangeArrowheads="1"/>
          </p:cNvSpPr>
          <p:nvPr>
            <p:ph type="title"/>
          </p:nvPr>
        </p:nvSpPr>
        <p:spPr>
          <a:xfrm>
            <a:off x="21536" y="9598"/>
            <a:ext cx="8929664" cy="1143000"/>
          </a:xfrm>
          <a:noFill/>
          <a:ln/>
        </p:spPr>
        <p:txBody>
          <a:bodyPr anchor="ctr">
            <a:normAutofit fontScale="90000"/>
          </a:bodyPr>
          <a:lstStyle/>
          <a:p>
            <a:r>
              <a:rPr lang="en-US" dirty="0" smtClean="0"/>
              <a:t>...Enabled by the </a:t>
            </a:r>
            <a:r>
              <a:rPr lang="en-US" dirty="0"/>
              <a:t>Nexus of </a:t>
            </a:r>
            <a:r>
              <a:rPr lang="en-US" dirty="0" smtClean="0"/>
              <a:t>Technologies</a:t>
            </a:r>
            <a:r>
              <a:rPr lang="en-US" dirty="0"/>
              <a:t>…</a:t>
            </a:r>
          </a:p>
        </p:txBody>
      </p:sp>
      <p:sp>
        <p:nvSpPr>
          <p:cNvPr id="15" name="Segnaposto contenuto 14"/>
          <p:cNvSpPr>
            <a:spLocks noGrp="1"/>
          </p:cNvSpPr>
          <p:nvPr>
            <p:ph idx="1"/>
          </p:nvPr>
        </p:nvSpPr>
        <p:spPr/>
        <p:txBody>
          <a:bodyPr/>
          <a:lstStyle/>
          <a:p>
            <a:endParaRPr lang="en-US" dirty="0"/>
          </a:p>
        </p:txBody>
      </p:sp>
      <p:grpSp>
        <p:nvGrpSpPr>
          <p:cNvPr id="3" name="Group 6"/>
          <p:cNvGrpSpPr>
            <a:grpSpLocks/>
          </p:cNvGrpSpPr>
          <p:nvPr/>
        </p:nvGrpSpPr>
        <p:grpSpPr bwMode="auto">
          <a:xfrm>
            <a:off x="2170113" y="2783681"/>
            <a:ext cx="5335587" cy="1616075"/>
            <a:chOff x="1296" y="2256"/>
            <a:chExt cx="3361" cy="1018"/>
          </a:xfrm>
        </p:grpSpPr>
        <p:grpSp>
          <p:nvGrpSpPr>
            <p:cNvPr id="4" name="Group 7"/>
            <p:cNvGrpSpPr>
              <a:grpSpLocks/>
            </p:cNvGrpSpPr>
            <p:nvPr/>
          </p:nvGrpSpPr>
          <p:grpSpPr bwMode="auto">
            <a:xfrm>
              <a:off x="1296" y="2256"/>
              <a:ext cx="1344" cy="720"/>
              <a:chOff x="1296" y="2256"/>
              <a:chExt cx="1344" cy="720"/>
            </a:xfrm>
          </p:grpSpPr>
          <p:sp>
            <p:nvSpPr>
              <p:cNvPr id="35848" name="AutoShape 8"/>
              <p:cNvSpPr>
                <a:spLocks noChangeArrowheads="1"/>
              </p:cNvSpPr>
              <p:nvPr/>
            </p:nvSpPr>
            <p:spPr bwMode="auto">
              <a:xfrm>
                <a:off x="1296" y="2256"/>
                <a:ext cx="1344" cy="720"/>
              </a:xfrm>
              <a:prstGeom prst="cloudCallout">
                <a:avLst>
                  <a:gd name="adj1" fmla="val 196130"/>
                  <a:gd name="adj2" fmla="val 78333"/>
                </a:avLst>
              </a:prstGeom>
              <a:solidFill>
                <a:schemeClr val="bg1"/>
              </a:solidFill>
              <a:ln w="9525">
                <a:solidFill>
                  <a:srgbClr val="000000"/>
                </a:solidFill>
                <a:round/>
                <a:headEnd/>
                <a:tailEnd/>
              </a:ln>
              <a:effectLst/>
            </p:spPr>
            <p:txBody>
              <a:bodyPr anchor="ctr"/>
              <a:lstStyle/>
              <a:p>
                <a:pPr algn="ctr">
                  <a:lnSpc>
                    <a:spcPct val="90000"/>
                  </a:lnSpc>
                </a:pPr>
                <a:endParaRPr lang="en-US" sz="1200" b="1" i="1">
                  <a:solidFill>
                    <a:srgbClr val="000000"/>
                  </a:solidFill>
                  <a:latin typeface="Arial" charset="0"/>
                </a:endParaRPr>
              </a:p>
            </p:txBody>
          </p:sp>
          <p:sp>
            <p:nvSpPr>
              <p:cNvPr id="35849" name="Rectangle 9"/>
              <p:cNvSpPr>
                <a:spLocks noChangeArrowheads="1"/>
              </p:cNvSpPr>
              <p:nvPr/>
            </p:nvSpPr>
            <p:spPr bwMode="auto">
              <a:xfrm>
                <a:off x="1297" y="2352"/>
                <a:ext cx="1315" cy="477"/>
              </a:xfrm>
              <a:prstGeom prst="rect">
                <a:avLst/>
              </a:prstGeom>
              <a:noFill/>
              <a:ln w="9525">
                <a:noFill/>
                <a:miter lim="800000"/>
                <a:headEnd/>
                <a:tailEnd/>
              </a:ln>
              <a:effectLst/>
            </p:spPr>
            <p:txBody>
              <a:bodyPr wrap="none">
                <a:spAutoFit/>
              </a:bodyPr>
              <a:lstStyle/>
              <a:p>
                <a:pPr algn="ctr">
                  <a:lnSpc>
                    <a:spcPct val="90000"/>
                  </a:lnSpc>
                </a:pPr>
                <a:endParaRPr lang="en-US" sz="1600" b="1" dirty="0">
                  <a:solidFill>
                    <a:srgbClr val="000000"/>
                  </a:solidFill>
                  <a:latin typeface="Arial" charset="0"/>
                </a:endParaRPr>
              </a:p>
              <a:p>
                <a:pPr algn="ctr">
                  <a:lnSpc>
                    <a:spcPct val="90000"/>
                  </a:lnSpc>
                </a:pPr>
                <a:r>
                  <a:rPr lang="en-US" sz="1600" b="1" dirty="0" smtClean="0">
                    <a:solidFill>
                      <a:srgbClr val="000000"/>
                    </a:solidFill>
                    <a:latin typeface="Arial" charset="0"/>
                  </a:rPr>
                  <a:t>Process operations</a:t>
                </a:r>
                <a:endParaRPr lang="en-US" sz="1600" b="1" dirty="0">
                  <a:solidFill>
                    <a:srgbClr val="000000"/>
                  </a:solidFill>
                  <a:latin typeface="Arial" charset="0"/>
                </a:endParaRPr>
              </a:p>
              <a:p>
                <a:pPr algn="ctr">
                  <a:lnSpc>
                    <a:spcPct val="90000"/>
                  </a:lnSpc>
                </a:pPr>
                <a:r>
                  <a:rPr lang="en-US" sz="1600" b="1" dirty="0">
                    <a:solidFill>
                      <a:srgbClr val="000000"/>
                    </a:solidFill>
                    <a:latin typeface="Arial" charset="0"/>
                  </a:rPr>
                  <a:t>state-of-the-art</a:t>
                </a:r>
              </a:p>
            </p:txBody>
          </p:sp>
        </p:grpSp>
        <p:sp>
          <p:nvSpPr>
            <p:cNvPr id="35850" name="Rectangle 10"/>
            <p:cNvSpPr>
              <a:spLocks noChangeArrowheads="1"/>
            </p:cNvSpPr>
            <p:nvPr/>
          </p:nvSpPr>
          <p:spPr bwMode="auto">
            <a:xfrm>
              <a:off x="3121" y="2794"/>
              <a:ext cx="1536" cy="480"/>
            </a:xfrm>
            <a:prstGeom prst="rect">
              <a:avLst/>
            </a:prstGeom>
            <a:solidFill>
              <a:schemeClr val="bg1"/>
            </a:solidFill>
            <a:ln w="9525">
              <a:noFill/>
              <a:miter lim="800000"/>
              <a:headEnd/>
              <a:tailEnd/>
            </a:ln>
            <a:effectLst/>
          </p:spPr>
          <p:txBody>
            <a:bodyPr wrap="none" anchor="ctr"/>
            <a:lstStyle/>
            <a:p>
              <a:endParaRPr lang="en-US"/>
            </a:p>
          </p:txBody>
        </p:sp>
      </p:grpSp>
      <p:grpSp>
        <p:nvGrpSpPr>
          <p:cNvPr id="5" name="Group 11"/>
          <p:cNvGrpSpPr>
            <a:grpSpLocks/>
          </p:cNvGrpSpPr>
          <p:nvPr/>
        </p:nvGrpSpPr>
        <p:grpSpPr bwMode="auto">
          <a:xfrm>
            <a:off x="4084638" y="1408906"/>
            <a:ext cx="2967037" cy="1582738"/>
            <a:chOff x="2573" y="1442"/>
            <a:chExt cx="1869" cy="997"/>
          </a:xfrm>
        </p:grpSpPr>
        <p:sp>
          <p:nvSpPr>
            <p:cNvPr id="35852" name="AutoShape 12"/>
            <p:cNvSpPr>
              <a:spLocks noChangeArrowheads="1"/>
            </p:cNvSpPr>
            <p:nvPr/>
          </p:nvSpPr>
          <p:spPr bwMode="auto">
            <a:xfrm rot="7973625">
              <a:off x="2181" y="1834"/>
              <a:ext cx="997" cy="214"/>
            </a:xfrm>
            <a:prstGeom prst="rightArrow">
              <a:avLst>
                <a:gd name="adj1" fmla="val 71963"/>
                <a:gd name="adj2" fmla="val 119168"/>
              </a:avLst>
            </a:prstGeom>
            <a:solidFill>
              <a:schemeClr val="bg2"/>
            </a:solidFill>
            <a:ln w="9525">
              <a:noFill/>
              <a:miter lim="800000"/>
              <a:headEnd/>
              <a:tailEnd/>
            </a:ln>
            <a:effectLst/>
          </p:spPr>
          <p:txBody>
            <a:bodyPr wrap="none" anchor="ctr"/>
            <a:lstStyle/>
            <a:p>
              <a:endParaRPr lang="en-US"/>
            </a:p>
          </p:txBody>
        </p:sp>
        <p:sp>
          <p:nvSpPr>
            <p:cNvPr id="35853" name="Text Box 13"/>
            <p:cNvSpPr txBox="1">
              <a:spLocks noChangeArrowheads="1"/>
            </p:cNvSpPr>
            <p:nvPr/>
          </p:nvSpPr>
          <p:spPr bwMode="auto">
            <a:xfrm>
              <a:off x="2927" y="1661"/>
              <a:ext cx="1515" cy="162"/>
            </a:xfrm>
            <a:prstGeom prst="rect">
              <a:avLst/>
            </a:prstGeom>
            <a:solidFill>
              <a:schemeClr val="bg1"/>
            </a:solidFill>
            <a:ln w="9525">
              <a:noFill/>
              <a:miter lim="800000"/>
              <a:headEnd/>
              <a:tailEnd/>
            </a:ln>
            <a:effectLst/>
          </p:spPr>
          <p:txBody>
            <a:bodyPr wrap="none">
              <a:spAutoFit/>
            </a:bodyPr>
            <a:lstStyle/>
            <a:p>
              <a:pPr algn="ctr">
                <a:lnSpc>
                  <a:spcPct val="90000"/>
                </a:lnSpc>
              </a:pPr>
              <a:r>
                <a:rPr lang="en-US" sz="1200" b="1" dirty="0">
                  <a:solidFill>
                    <a:srgbClr val="000000"/>
                  </a:solidFill>
                  <a:latin typeface="Arial" charset="0"/>
                </a:rPr>
                <a:t>Emerging Industrial Standards</a:t>
              </a:r>
            </a:p>
          </p:txBody>
        </p:sp>
      </p:grpSp>
      <p:grpSp>
        <p:nvGrpSpPr>
          <p:cNvPr id="6" name="Group 14"/>
          <p:cNvGrpSpPr>
            <a:grpSpLocks/>
          </p:cNvGrpSpPr>
          <p:nvPr/>
        </p:nvGrpSpPr>
        <p:grpSpPr bwMode="auto">
          <a:xfrm>
            <a:off x="3287713" y="1124744"/>
            <a:ext cx="1481137" cy="1743075"/>
            <a:chOff x="2125" y="1284"/>
            <a:chExt cx="933" cy="1098"/>
          </a:xfrm>
        </p:grpSpPr>
        <p:sp>
          <p:nvSpPr>
            <p:cNvPr id="35855" name="AutoShape 15"/>
            <p:cNvSpPr>
              <a:spLocks noChangeArrowheads="1"/>
            </p:cNvSpPr>
            <p:nvPr/>
          </p:nvSpPr>
          <p:spPr bwMode="auto">
            <a:xfrm rot="6541787">
              <a:off x="1733" y="1777"/>
              <a:ext cx="997" cy="214"/>
            </a:xfrm>
            <a:prstGeom prst="rightArrow">
              <a:avLst>
                <a:gd name="adj1" fmla="val 71963"/>
                <a:gd name="adj2" fmla="val 119168"/>
              </a:avLst>
            </a:prstGeom>
            <a:solidFill>
              <a:srgbClr val="FF33CC">
                <a:alpha val="32001"/>
              </a:srgbClr>
            </a:solidFill>
            <a:ln w="9525">
              <a:noFill/>
              <a:miter lim="800000"/>
              <a:headEnd/>
              <a:tailEnd/>
            </a:ln>
            <a:effectLst/>
          </p:spPr>
          <p:txBody>
            <a:bodyPr wrap="none" anchor="ctr"/>
            <a:lstStyle/>
            <a:p>
              <a:endParaRPr lang="en-US"/>
            </a:p>
          </p:txBody>
        </p:sp>
        <p:sp>
          <p:nvSpPr>
            <p:cNvPr id="35856" name="Text Box 16"/>
            <p:cNvSpPr txBox="1">
              <a:spLocks noChangeArrowheads="1"/>
            </p:cNvSpPr>
            <p:nvPr/>
          </p:nvSpPr>
          <p:spPr bwMode="auto">
            <a:xfrm>
              <a:off x="2393" y="1284"/>
              <a:ext cx="665" cy="316"/>
            </a:xfrm>
            <a:prstGeom prst="rect">
              <a:avLst/>
            </a:prstGeom>
            <a:solidFill>
              <a:schemeClr val="bg1"/>
            </a:solidFill>
            <a:ln w="9525">
              <a:noFill/>
              <a:miter lim="800000"/>
              <a:headEnd/>
              <a:tailEnd/>
            </a:ln>
            <a:effectLst/>
          </p:spPr>
          <p:txBody>
            <a:bodyPr wrap="none">
              <a:spAutoFit/>
            </a:bodyPr>
            <a:lstStyle/>
            <a:p>
              <a:pPr>
                <a:lnSpc>
                  <a:spcPct val="90000"/>
                </a:lnSpc>
              </a:pPr>
              <a:r>
                <a:rPr lang="en-US" sz="1200" b="1">
                  <a:solidFill>
                    <a:srgbClr val="000000"/>
                  </a:solidFill>
                  <a:latin typeface="Arial" charset="0"/>
                </a:rPr>
                <a:t>Hardware</a:t>
              </a:r>
            </a:p>
            <a:p>
              <a:pPr marL="173038" lvl="1">
                <a:lnSpc>
                  <a:spcPct val="90000"/>
                </a:lnSpc>
              </a:pPr>
              <a:r>
                <a:rPr lang="en-US" sz="900" b="1">
                  <a:solidFill>
                    <a:srgbClr val="000000"/>
                  </a:solidFill>
                  <a:latin typeface="Arial" charset="0"/>
                </a:rPr>
                <a:t>Performance</a:t>
              </a:r>
            </a:p>
            <a:p>
              <a:pPr marL="173038" lvl="1">
                <a:lnSpc>
                  <a:spcPct val="90000"/>
                </a:lnSpc>
              </a:pPr>
              <a:r>
                <a:rPr lang="en-US" sz="900" b="1">
                  <a:solidFill>
                    <a:srgbClr val="000000"/>
                  </a:solidFill>
                  <a:latin typeface="Arial" charset="0"/>
                </a:rPr>
                <a:t>Capacity</a:t>
              </a:r>
            </a:p>
          </p:txBody>
        </p:sp>
      </p:grpSp>
      <p:grpSp>
        <p:nvGrpSpPr>
          <p:cNvPr id="7" name="Group 17"/>
          <p:cNvGrpSpPr>
            <a:grpSpLocks/>
          </p:cNvGrpSpPr>
          <p:nvPr/>
        </p:nvGrpSpPr>
        <p:grpSpPr bwMode="auto">
          <a:xfrm>
            <a:off x="1979613" y="1029494"/>
            <a:ext cx="933450" cy="1831975"/>
            <a:chOff x="1323" y="1203"/>
            <a:chExt cx="588" cy="1154"/>
          </a:xfrm>
        </p:grpSpPr>
        <p:sp>
          <p:nvSpPr>
            <p:cNvPr id="35858" name="AutoShape 18"/>
            <p:cNvSpPr>
              <a:spLocks noChangeArrowheads="1"/>
            </p:cNvSpPr>
            <p:nvPr/>
          </p:nvSpPr>
          <p:spPr bwMode="auto">
            <a:xfrm rot="5213601">
              <a:off x="1305" y="1752"/>
              <a:ext cx="997" cy="214"/>
            </a:xfrm>
            <a:prstGeom prst="rightArrow">
              <a:avLst>
                <a:gd name="adj1" fmla="val 71963"/>
                <a:gd name="adj2" fmla="val 119168"/>
              </a:avLst>
            </a:prstGeom>
            <a:solidFill>
              <a:schemeClr val="hlink"/>
            </a:solidFill>
            <a:ln w="9525">
              <a:noFill/>
              <a:miter lim="800000"/>
              <a:headEnd/>
              <a:tailEnd/>
            </a:ln>
            <a:effectLst/>
          </p:spPr>
          <p:txBody>
            <a:bodyPr wrap="none" anchor="ctr"/>
            <a:lstStyle/>
            <a:p>
              <a:endParaRPr lang="en-US"/>
            </a:p>
          </p:txBody>
        </p:sp>
        <p:sp>
          <p:nvSpPr>
            <p:cNvPr id="35859" name="Text Box 19"/>
            <p:cNvSpPr txBox="1">
              <a:spLocks noChangeArrowheads="1"/>
            </p:cNvSpPr>
            <p:nvPr/>
          </p:nvSpPr>
          <p:spPr bwMode="auto">
            <a:xfrm>
              <a:off x="1323" y="1203"/>
              <a:ext cx="468" cy="393"/>
            </a:xfrm>
            <a:prstGeom prst="rect">
              <a:avLst/>
            </a:prstGeom>
            <a:solidFill>
              <a:schemeClr val="bg1"/>
            </a:solidFill>
            <a:ln w="9525">
              <a:noFill/>
              <a:miter lim="800000"/>
              <a:headEnd/>
              <a:tailEnd/>
            </a:ln>
            <a:effectLst/>
          </p:spPr>
          <p:txBody>
            <a:bodyPr wrap="none">
              <a:spAutoFit/>
            </a:bodyPr>
            <a:lstStyle/>
            <a:p>
              <a:pPr>
                <a:lnSpc>
                  <a:spcPct val="90000"/>
                </a:lnSpc>
              </a:pPr>
              <a:r>
                <a:rPr lang="en-US" sz="1200" b="1">
                  <a:solidFill>
                    <a:srgbClr val="000000"/>
                  </a:solidFill>
                  <a:latin typeface="Arial" charset="0"/>
                </a:rPr>
                <a:t>Internet</a:t>
              </a:r>
            </a:p>
            <a:p>
              <a:pPr marL="173038" lvl="1">
                <a:lnSpc>
                  <a:spcPct val="90000"/>
                </a:lnSpc>
              </a:pPr>
              <a:r>
                <a:rPr lang="en-US" sz="900" b="1">
                  <a:solidFill>
                    <a:srgbClr val="000000"/>
                  </a:solidFill>
                  <a:latin typeface="Arial" charset="0"/>
                </a:rPr>
                <a:t>XML</a:t>
              </a:r>
            </a:p>
            <a:p>
              <a:pPr marL="173038" lvl="1">
                <a:lnSpc>
                  <a:spcPct val="90000"/>
                </a:lnSpc>
              </a:pPr>
              <a:r>
                <a:rPr lang="en-US" sz="900" b="1">
                  <a:solidFill>
                    <a:srgbClr val="000000"/>
                  </a:solidFill>
                  <a:latin typeface="Arial" charset="0"/>
                </a:rPr>
                <a:t>Java</a:t>
              </a:r>
            </a:p>
            <a:p>
              <a:pPr marL="173038" lvl="1">
                <a:lnSpc>
                  <a:spcPct val="90000"/>
                </a:lnSpc>
              </a:pPr>
              <a:r>
                <a:rPr lang="en-US" sz="900" b="1">
                  <a:solidFill>
                    <a:srgbClr val="000000"/>
                  </a:solidFill>
                  <a:latin typeface="Arial" charset="0"/>
                </a:rPr>
                <a:t>Portals</a:t>
              </a:r>
            </a:p>
          </p:txBody>
        </p:sp>
      </p:grpSp>
      <p:grpSp>
        <p:nvGrpSpPr>
          <p:cNvPr id="8" name="Group 20"/>
          <p:cNvGrpSpPr>
            <a:grpSpLocks/>
          </p:cNvGrpSpPr>
          <p:nvPr/>
        </p:nvGrpSpPr>
        <p:grpSpPr bwMode="auto">
          <a:xfrm>
            <a:off x="114300" y="1334294"/>
            <a:ext cx="1797050" cy="1958975"/>
            <a:chOff x="202" y="1449"/>
            <a:chExt cx="1132" cy="1234"/>
          </a:xfrm>
        </p:grpSpPr>
        <p:sp>
          <p:nvSpPr>
            <p:cNvPr id="35861" name="AutoShape 21"/>
            <p:cNvSpPr>
              <a:spLocks noChangeArrowheads="1"/>
            </p:cNvSpPr>
            <p:nvPr/>
          </p:nvSpPr>
          <p:spPr bwMode="auto">
            <a:xfrm rot="2774573">
              <a:off x="610" y="1959"/>
              <a:ext cx="1234" cy="214"/>
            </a:xfrm>
            <a:prstGeom prst="rightArrow">
              <a:avLst>
                <a:gd name="adj1" fmla="val 71963"/>
                <a:gd name="adj2" fmla="val 147496"/>
              </a:avLst>
            </a:prstGeom>
            <a:solidFill>
              <a:srgbClr val="FF0000">
                <a:alpha val="44000"/>
              </a:srgbClr>
            </a:solidFill>
            <a:ln w="9525">
              <a:noFill/>
              <a:miter lim="800000"/>
              <a:headEnd/>
              <a:tailEnd/>
            </a:ln>
            <a:effectLst/>
          </p:spPr>
          <p:txBody>
            <a:bodyPr wrap="none" anchor="ctr"/>
            <a:lstStyle/>
            <a:p>
              <a:endParaRPr lang="en-US"/>
            </a:p>
          </p:txBody>
        </p:sp>
        <p:sp>
          <p:nvSpPr>
            <p:cNvPr id="35862" name="Text Box 22"/>
            <p:cNvSpPr txBox="1">
              <a:spLocks noChangeArrowheads="1"/>
            </p:cNvSpPr>
            <p:nvPr/>
          </p:nvSpPr>
          <p:spPr bwMode="auto">
            <a:xfrm>
              <a:off x="202" y="1672"/>
              <a:ext cx="1093" cy="470"/>
            </a:xfrm>
            <a:prstGeom prst="rect">
              <a:avLst/>
            </a:prstGeom>
            <a:solidFill>
              <a:schemeClr val="bg1"/>
            </a:solidFill>
            <a:ln w="9525">
              <a:noFill/>
              <a:miter lim="800000"/>
              <a:headEnd/>
              <a:tailEnd/>
            </a:ln>
            <a:effectLst/>
          </p:spPr>
          <p:txBody>
            <a:bodyPr wrap="none">
              <a:spAutoFit/>
            </a:bodyPr>
            <a:lstStyle/>
            <a:p>
              <a:pPr>
                <a:lnSpc>
                  <a:spcPct val="90000"/>
                </a:lnSpc>
              </a:pPr>
              <a:r>
                <a:rPr lang="en-US" sz="1200" b="1">
                  <a:solidFill>
                    <a:srgbClr val="000000"/>
                  </a:solidFill>
                  <a:latin typeface="Arial" charset="0"/>
                </a:rPr>
                <a:t>Operating Systems</a:t>
              </a:r>
            </a:p>
            <a:p>
              <a:pPr marL="173038" lvl="1">
                <a:lnSpc>
                  <a:spcPct val="90000"/>
                </a:lnSpc>
              </a:pPr>
              <a:r>
                <a:rPr lang="en-US" sz="900" b="1">
                  <a:solidFill>
                    <a:srgbClr val="000000"/>
                  </a:solidFill>
                  <a:latin typeface="Arial" charset="0"/>
                </a:rPr>
                <a:t>Increased services (SOA)</a:t>
              </a:r>
            </a:p>
            <a:p>
              <a:pPr marL="173038" lvl="1">
                <a:lnSpc>
                  <a:spcPct val="90000"/>
                </a:lnSpc>
              </a:pPr>
              <a:r>
                <a:rPr lang="en-US" sz="900" b="1">
                  <a:solidFill>
                    <a:srgbClr val="000000"/>
                  </a:solidFill>
                  <a:latin typeface="Arial" charset="0"/>
                </a:rPr>
                <a:t>Work flows</a:t>
              </a:r>
            </a:p>
            <a:p>
              <a:pPr marL="173038" lvl="1">
                <a:lnSpc>
                  <a:spcPct val="90000"/>
                </a:lnSpc>
              </a:pPr>
              <a:r>
                <a:rPr lang="en-US" sz="900" b="1">
                  <a:solidFill>
                    <a:srgbClr val="000000"/>
                  </a:solidFill>
                  <a:latin typeface="Arial" charset="0"/>
                </a:rPr>
                <a:t>Scorecarding</a:t>
              </a:r>
            </a:p>
            <a:p>
              <a:pPr marL="173038" lvl="1">
                <a:lnSpc>
                  <a:spcPct val="90000"/>
                </a:lnSpc>
              </a:pPr>
              <a:r>
                <a:rPr lang="en-US" sz="900" b="1">
                  <a:solidFill>
                    <a:srgbClr val="000000"/>
                  </a:solidFill>
                  <a:latin typeface="Arial" charset="0"/>
                </a:rPr>
                <a:t>Collaboration</a:t>
              </a:r>
            </a:p>
          </p:txBody>
        </p:sp>
      </p:grpSp>
      <p:grpSp>
        <p:nvGrpSpPr>
          <p:cNvPr id="9" name="Group 23"/>
          <p:cNvGrpSpPr>
            <a:grpSpLocks/>
          </p:cNvGrpSpPr>
          <p:nvPr/>
        </p:nvGrpSpPr>
        <p:grpSpPr bwMode="auto">
          <a:xfrm>
            <a:off x="0" y="2971006"/>
            <a:ext cx="2208213" cy="681038"/>
            <a:chOff x="70" y="2432"/>
            <a:chExt cx="1391" cy="429"/>
          </a:xfrm>
        </p:grpSpPr>
        <p:sp>
          <p:nvSpPr>
            <p:cNvPr id="35864" name="AutoShape 24"/>
            <p:cNvSpPr>
              <a:spLocks noChangeArrowheads="1"/>
            </p:cNvSpPr>
            <p:nvPr/>
          </p:nvSpPr>
          <p:spPr bwMode="auto">
            <a:xfrm rot="-586257">
              <a:off x="227" y="2647"/>
              <a:ext cx="1234" cy="214"/>
            </a:xfrm>
            <a:prstGeom prst="rightArrow">
              <a:avLst>
                <a:gd name="adj1" fmla="val 71963"/>
                <a:gd name="adj2" fmla="val 147496"/>
              </a:avLst>
            </a:prstGeom>
            <a:solidFill>
              <a:schemeClr val="accent1">
                <a:alpha val="99001"/>
              </a:schemeClr>
            </a:solidFill>
            <a:ln w="9525">
              <a:noFill/>
              <a:miter lim="800000"/>
              <a:headEnd/>
              <a:tailEnd/>
            </a:ln>
            <a:effectLst/>
          </p:spPr>
          <p:txBody>
            <a:bodyPr wrap="none" anchor="ctr"/>
            <a:lstStyle/>
            <a:p>
              <a:endParaRPr lang="en-US"/>
            </a:p>
          </p:txBody>
        </p:sp>
        <p:sp>
          <p:nvSpPr>
            <p:cNvPr id="35865" name="Text Box 25"/>
            <p:cNvSpPr txBox="1">
              <a:spLocks noChangeArrowheads="1"/>
            </p:cNvSpPr>
            <p:nvPr/>
          </p:nvSpPr>
          <p:spPr bwMode="auto">
            <a:xfrm>
              <a:off x="70" y="2432"/>
              <a:ext cx="889" cy="316"/>
            </a:xfrm>
            <a:prstGeom prst="rect">
              <a:avLst/>
            </a:prstGeom>
            <a:solidFill>
              <a:schemeClr val="bg1"/>
            </a:solidFill>
            <a:ln w="9525">
              <a:noFill/>
              <a:miter lim="800000"/>
              <a:headEnd/>
              <a:tailEnd/>
            </a:ln>
            <a:effectLst/>
          </p:spPr>
          <p:txBody>
            <a:bodyPr wrap="none">
              <a:spAutoFit/>
            </a:bodyPr>
            <a:lstStyle/>
            <a:p>
              <a:pPr>
                <a:lnSpc>
                  <a:spcPct val="90000"/>
                </a:lnSpc>
              </a:pPr>
              <a:r>
                <a:rPr lang="en-US" sz="1200" b="1">
                  <a:solidFill>
                    <a:srgbClr val="000000"/>
                  </a:solidFill>
                  <a:latin typeface="Arial" charset="0"/>
                </a:rPr>
                <a:t>Networks</a:t>
              </a:r>
            </a:p>
            <a:p>
              <a:pPr marL="173038" lvl="1">
                <a:lnSpc>
                  <a:spcPct val="90000"/>
                </a:lnSpc>
              </a:pPr>
              <a:r>
                <a:rPr lang="en-US" sz="900" b="1">
                  <a:solidFill>
                    <a:srgbClr val="000000"/>
                  </a:solidFill>
                  <a:latin typeface="Arial" charset="0"/>
                </a:rPr>
                <a:t>Ever higher speeds</a:t>
              </a:r>
            </a:p>
            <a:p>
              <a:pPr marL="173038" lvl="1">
                <a:lnSpc>
                  <a:spcPct val="90000"/>
                </a:lnSpc>
              </a:pPr>
              <a:r>
                <a:rPr lang="en-US" sz="900" b="1">
                  <a:solidFill>
                    <a:srgbClr val="000000"/>
                  </a:solidFill>
                  <a:latin typeface="Arial" charset="0"/>
                </a:rPr>
                <a:t>Ubiquitous</a:t>
              </a:r>
            </a:p>
          </p:txBody>
        </p:sp>
      </p:grpSp>
      <p:grpSp>
        <p:nvGrpSpPr>
          <p:cNvPr id="10" name="Group 26"/>
          <p:cNvGrpSpPr>
            <a:grpSpLocks/>
          </p:cNvGrpSpPr>
          <p:nvPr/>
        </p:nvGrpSpPr>
        <p:grpSpPr bwMode="auto">
          <a:xfrm>
            <a:off x="2109788" y="3717131"/>
            <a:ext cx="1633537" cy="2381250"/>
            <a:chOff x="1372" y="2222"/>
            <a:chExt cx="1029" cy="1500"/>
          </a:xfrm>
        </p:grpSpPr>
        <p:sp>
          <p:nvSpPr>
            <p:cNvPr id="35867" name="AutoShape 27"/>
            <p:cNvSpPr>
              <a:spLocks noChangeArrowheads="1"/>
            </p:cNvSpPr>
            <p:nvPr/>
          </p:nvSpPr>
          <p:spPr bwMode="auto">
            <a:xfrm rot="-4249198">
              <a:off x="844" y="2865"/>
              <a:ext cx="1500" cy="214"/>
            </a:xfrm>
            <a:prstGeom prst="rightArrow">
              <a:avLst>
                <a:gd name="adj1" fmla="val 52463"/>
                <a:gd name="adj2" fmla="val 121041"/>
              </a:avLst>
            </a:prstGeom>
            <a:solidFill>
              <a:srgbClr val="6600FF">
                <a:alpha val="99001"/>
              </a:srgbClr>
            </a:solidFill>
            <a:ln w="9525">
              <a:noFill/>
              <a:miter lim="800000"/>
              <a:headEnd/>
              <a:tailEnd/>
            </a:ln>
            <a:effectLst/>
          </p:spPr>
          <p:txBody>
            <a:bodyPr wrap="none" anchor="ctr"/>
            <a:lstStyle/>
            <a:p>
              <a:endParaRPr lang="en-US"/>
            </a:p>
          </p:txBody>
        </p:sp>
        <p:sp>
          <p:nvSpPr>
            <p:cNvPr id="35868" name="Text Box 28"/>
            <p:cNvSpPr txBox="1">
              <a:spLocks noChangeArrowheads="1"/>
            </p:cNvSpPr>
            <p:nvPr/>
          </p:nvSpPr>
          <p:spPr bwMode="auto">
            <a:xfrm>
              <a:off x="1372" y="3272"/>
              <a:ext cx="1029" cy="316"/>
            </a:xfrm>
            <a:prstGeom prst="rect">
              <a:avLst/>
            </a:prstGeom>
            <a:solidFill>
              <a:schemeClr val="bg1"/>
            </a:solidFill>
            <a:ln w="9525">
              <a:noFill/>
              <a:miter lim="800000"/>
              <a:headEnd/>
              <a:tailEnd/>
            </a:ln>
            <a:effectLst/>
          </p:spPr>
          <p:txBody>
            <a:bodyPr wrap="none">
              <a:spAutoFit/>
            </a:bodyPr>
            <a:lstStyle/>
            <a:p>
              <a:pPr>
                <a:lnSpc>
                  <a:spcPct val="90000"/>
                </a:lnSpc>
              </a:pPr>
              <a:r>
                <a:rPr lang="en-US" sz="1200" b="1">
                  <a:solidFill>
                    <a:srgbClr val="000000"/>
                  </a:solidFill>
                  <a:latin typeface="Arial" charset="0"/>
                </a:rPr>
                <a:t>Wireless</a:t>
              </a:r>
            </a:p>
            <a:p>
              <a:pPr marL="173038" lvl="1">
                <a:lnSpc>
                  <a:spcPct val="90000"/>
                </a:lnSpc>
              </a:pPr>
              <a:r>
                <a:rPr lang="en-US" sz="900" b="1">
                  <a:solidFill>
                    <a:srgbClr val="000000"/>
                  </a:solidFill>
                  <a:latin typeface="Arial" charset="0"/>
                </a:rPr>
                <a:t>Freedom of movement</a:t>
              </a:r>
            </a:p>
            <a:p>
              <a:pPr marL="173038" lvl="1">
                <a:lnSpc>
                  <a:spcPct val="90000"/>
                </a:lnSpc>
              </a:pPr>
              <a:r>
                <a:rPr lang="en-US" sz="900" b="1">
                  <a:solidFill>
                    <a:srgbClr val="000000"/>
                  </a:solidFill>
                  <a:latin typeface="Arial" charset="0"/>
                </a:rPr>
                <a:t>Location independence</a:t>
              </a:r>
            </a:p>
          </p:txBody>
        </p:sp>
      </p:grpSp>
      <p:grpSp>
        <p:nvGrpSpPr>
          <p:cNvPr id="11" name="Group 29"/>
          <p:cNvGrpSpPr>
            <a:grpSpLocks/>
          </p:cNvGrpSpPr>
          <p:nvPr/>
        </p:nvGrpSpPr>
        <p:grpSpPr bwMode="auto">
          <a:xfrm>
            <a:off x="3883025" y="2275681"/>
            <a:ext cx="2457450" cy="746125"/>
            <a:chOff x="2446" y="1988"/>
            <a:chExt cx="1548" cy="470"/>
          </a:xfrm>
        </p:grpSpPr>
        <p:sp>
          <p:nvSpPr>
            <p:cNvPr id="35870" name="AutoShape 30"/>
            <p:cNvSpPr>
              <a:spLocks noChangeArrowheads="1"/>
            </p:cNvSpPr>
            <p:nvPr/>
          </p:nvSpPr>
          <p:spPr bwMode="auto">
            <a:xfrm rot="9397668">
              <a:off x="2446" y="2083"/>
              <a:ext cx="1203" cy="214"/>
            </a:xfrm>
            <a:prstGeom prst="rightArrow">
              <a:avLst>
                <a:gd name="adj1" fmla="val 71963"/>
                <a:gd name="adj2" fmla="val 143791"/>
              </a:avLst>
            </a:prstGeom>
            <a:solidFill>
              <a:srgbClr val="CCCCFF"/>
            </a:solidFill>
            <a:ln w="9525">
              <a:noFill/>
              <a:miter lim="800000"/>
              <a:headEnd/>
              <a:tailEnd/>
            </a:ln>
            <a:effectLst/>
          </p:spPr>
          <p:txBody>
            <a:bodyPr wrap="none" anchor="ctr"/>
            <a:lstStyle/>
            <a:p>
              <a:endParaRPr lang="en-US"/>
            </a:p>
          </p:txBody>
        </p:sp>
        <p:sp>
          <p:nvSpPr>
            <p:cNvPr id="35871" name="Text Box 31"/>
            <p:cNvSpPr txBox="1">
              <a:spLocks noChangeArrowheads="1"/>
            </p:cNvSpPr>
            <p:nvPr/>
          </p:nvSpPr>
          <p:spPr bwMode="auto">
            <a:xfrm>
              <a:off x="2950" y="1988"/>
              <a:ext cx="1044" cy="470"/>
            </a:xfrm>
            <a:prstGeom prst="rect">
              <a:avLst/>
            </a:prstGeom>
            <a:solidFill>
              <a:schemeClr val="bg1"/>
            </a:solidFill>
            <a:ln w="9525">
              <a:noFill/>
              <a:miter lim="800000"/>
              <a:headEnd/>
              <a:tailEnd/>
            </a:ln>
            <a:effectLst/>
          </p:spPr>
          <p:txBody>
            <a:bodyPr wrap="none">
              <a:spAutoFit/>
            </a:bodyPr>
            <a:lstStyle/>
            <a:p>
              <a:pPr>
                <a:lnSpc>
                  <a:spcPct val="90000"/>
                </a:lnSpc>
              </a:pPr>
              <a:r>
                <a:rPr lang="en-US" sz="1200" b="1">
                  <a:solidFill>
                    <a:srgbClr val="000000"/>
                  </a:solidFill>
                  <a:latin typeface="Arial" charset="0"/>
                </a:rPr>
                <a:t>Heightened Security</a:t>
              </a:r>
            </a:p>
            <a:p>
              <a:pPr marL="173038" lvl="1">
                <a:lnSpc>
                  <a:spcPct val="90000"/>
                </a:lnSpc>
              </a:pPr>
              <a:r>
                <a:rPr lang="en-US" sz="900" b="1">
                  <a:solidFill>
                    <a:srgbClr val="000000"/>
                  </a:solidFill>
                  <a:latin typeface="Arial" charset="0"/>
                </a:rPr>
                <a:t>Dependence on:</a:t>
              </a:r>
            </a:p>
            <a:p>
              <a:pPr marL="339725" lvl="2">
                <a:lnSpc>
                  <a:spcPct val="90000"/>
                </a:lnSpc>
              </a:pPr>
              <a:r>
                <a:rPr lang="en-US" sz="900" b="1">
                  <a:solidFill>
                    <a:srgbClr val="000000"/>
                  </a:solidFill>
                  <a:latin typeface="Arial" charset="0"/>
                </a:rPr>
                <a:t>Person</a:t>
              </a:r>
            </a:p>
            <a:p>
              <a:pPr marL="339725" lvl="2">
                <a:lnSpc>
                  <a:spcPct val="90000"/>
                </a:lnSpc>
              </a:pPr>
              <a:r>
                <a:rPr lang="en-US" sz="900" b="1">
                  <a:solidFill>
                    <a:srgbClr val="000000"/>
                  </a:solidFill>
                  <a:latin typeface="Arial" charset="0"/>
                </a:rPr>
                <a:t>Location</a:t>
              </a:r>
            </a:p>
            <a:p>
              <a:pPr marL="339725" lvl="2">
                <a:lnSpc>
                  <a:spcPct val="90000"/>
                </a:lnSpc>
              </a:pPr>
              <a:r>
                <a:rPr lang="en-US" sz="900" b="1">
                  <a:solidFill>
                    <a:srgbClr val="000000"/>
                  </a:solidFill>
                  <a:latin typeface="Arial" charset="0"/>
                </a:rPr>
                <a:t>Time of day</a:t>
              </a:r>
            </a:p>
          </p:txBody>
        </p:sp>
      </p:grpSp>
      <p:grpSp>
        <p:nvGrpSpPr>
          <p:cNvPr id="12" name="Group 32"/>
          <p:cNvGrpSpPr>
            <a:grpSpLocks/>
          </p:cNvGrpSpPr>
          <p:nvPr/>
        </p:nvGrpSpPr>
        <p:grpSpPr bwMode="auto">
          <a:xfrm>
            <a:off x="3246438" y="3815556"/>
            <a:ext cx="1770062" cy="1712913"/>
            <a:chOff x="1969" y="2293"/>
            <a:chExt cx="1115" cy="1079"/>
          </a:xfrm>
        </p:grpSpPr>
        <p:sp>
          <p:nvSpPr>
            <p:cNvPr id="35873" name="AutoShape 33"/>
            <p:cNvSpPr>
              <a:spLocks noChangeArrowheads="1"/>
            </p:cNvSpPr>
            <p:nvPr/>
          </p:nvSpPr>
          <p:spPr bwMode="auto">
            <a:xfrm rot="-6556316">
              <a:off x="1684" y="2726"/>
              <a:ext cx="1079" cy="214"/>
            </a:xfrm>
            <a:prstGeom prst="rightArrow">
              <a:avLst>
                <a:gd name="adj1" fmla="val 71963"/>
                <a:gd name="adj2" fmla="val 128969"/>
              </a:avLst>
            </a:prstGeom>
            <a:solidFill>
              <a:srgbClr val="FF0000">
                <a:alpha val="99001"/>
              </a:srgbClr>
            </a:solidFill>
            <a:ln w="9525">
              <a:noFill/>
              <a:miter lim="800000"/>
              <a:headEnd/>
              <a:tailEnd/>
            </a:ln>
            <a:effectLst/>
          </p:spPr>
          <p:txBody>
            <a:bodyPr wrap="none" anchor="ctr"/>
            <a:lstStyle/>
            <a:p>
              <a:endParaRPr lang="en-US"/>
            </a:p>
          </p:txBody>
        </p:sp>
        <p:sp>
          <p:nvSpPr>
            <p:cNvPr id="35874" name="Text Box 34"/>
            <p:cNvSpPr txBox="1">
              <a:spLocks noChangeArrowheads="1"/>
            </p:cNvSpPr>
            <p:nvPr/>
          </p:nvSpPr>
          <p:spPr bwMode="auto">
            <a:xfrm>
              <a:off x="1969" y="2693"/>
              <a:ext cx="1115" cy="393"/>
            </a:xfrm>
            <a:prstGeom prst="rect">
              <a:avLst/>
            </a:prstGeom>
            <a:solidFill>
              <a:schemeClr val="bg1"/>
            </a:solidFill>
            <a:ln w="9525">
              <a:noFill/>
              <a:miter lim="800000"/>
              <a:headEnd/>
              <a:tailEnd/>
            </a:ln>
            <a:effectLst/>
          </p:spPr>
          <p:txBody>
            <a:bodyPr wrap="none">
              <a:spAutoFit/>
            </a:bodyPr>
            <a:lstStyle/>
            <a:p>
              <a:pPr>
                <a:lnSpc>
                  <a:spcPct val="90000"/>
                </a:lnSpc>
              </a:pPr>
              <a:r>
                <a:rPr lang="en-US" sz="1200" b="1">
                  <a:solidFill>
                    <a:srgbClr val="000000"/>
                  </a:solidFill>
                  <a:latin typeface="Arial" charset="0"/>
                </a:rPr>
                <a:t>Collapse of telephony</a:t>
              </a:r>
            </a:p>
            <a:p>
              <a:pPr marL="173038" lvl="1">
                <a:lnSpc>
                  <a:spcPct val="90000"/>
                </a:lnSpc>
              </a:pPr>
              <a:r>
                <a:rPr lang="en-US" sz="900" b="1">
                  <a:solidFill>
                    <a:srgbClr val="000000"/>
                  </a:solidFill>
                  <a:latin typeface="Arial" charset="0"/>
                </a:rPr>
                <a:t>Video</a:t>
              </a:r>
            </a:p>
            <a:p>
              <a:pPr marL="173038" lvl="1">
                <a:lnSpc>
                  <a:spcPct val="90000"/>
                </a:lnSpc>
              </a:pPr>
              <a:r>
                <a:rPr lang="en-US" sz="900" b="1">
                  <a:solidFill>
                    <a:srgbClr val="000000"/>
                  </a:solidFill>
                  <a:latin typeface="Arial" charset="0"/>
                </a:rPr>
                <a:t>Computing</a:t>
              </a:r>
            </a:p>
            <a:p>
              <a:pPr marL="173038" lvl="1">
                <a:lnSpc>
                  <a:spcPct val="90000"/>
                </a:lnSpc>
              </a:pPr>
              <a:r>
                <a:rPr lang="en-US" sz="900" b="1">
                  <a:solidFill>
                    <a:srgbClr val="000000"/>
                  </a:solidFill>
                  <a:latin typeface="Arial" charset="0"/>
                </a:rPr>
                <a:t>Voice input/output</a:t>
              </a:r>
            </a:p>
          </p:txBody>
        </p:sp>
      </p:grpSp>
      <p:grpSp>
        <p:nvGrpSpPr>
          <p:cNvPr id="13" name="Group 35"/>
          <p:cNvGrpSpPr>
            <a:grpSpLocks/>
          </p:cNvGrpSpPr>
          <p:nvPr/>
        </p:nvGrpSpPr>
        <p:grpSpPr bwMode="auto">
          <a:xfrm>
            <a:off x="3940175" y="3625056"/>
            <a:ext cx="2322513" cy="746125"/>
            <a:chOff x="2254" y="2240"/>
            <a:chExt cx="1463" cy="470"/>
          </a:xfrm>
        </p:grpSpPr>
        <p:sp>
          <p:nvSpPr>
            <p:cNvPr id="35876" name="AutoShape 36"/>
            <p:cNvSpPr>
              <a:spLocks noChangeArrowheads="1"/>
            </p:cNvSpPr>
            <p:nvPr/>
          </p:nvSpPr>
          <p:spPr bwMode="auto">
            <a:xfrm rot="12715276">
              <a:off x="2254" y="2433"/>
              <a:ext cx="1079" cy="214"/>
            </a:xfrm>
            <a:prstGeom prst="rightArrow">
              <a:avLst>
                <a:gd name="adj1" fmla="val 71963"/>
                <a:gd name="adj2" fmla="val 128969"/>
              </a:avLst>
            </a:prstGeom>
            <a:solidFill>
              <a:srgbClr val="CC0099">
                <a:alpha val="99001"/>
              </a:srgbClr>
            </a:solidFill>
            <a:ln w="9525">
              <a:noFill/>
              <a:miter lim="800000"/>
              <a:headEnd/>
              <a:tailEnd/>
            </a:ln>
            <a:effectLst/>
          </p:spPr>
          <p:txBody>
            <a:bodyPr wrap="none" anchor="ctr"/>
            <a:lstStyle/>
            <a:p>
              <a:endParaRPr lang="en-US"/>
            </a:p>
          </p:txBody>
        </p:sp>
        <p:sp>
          <p:nvSpPr>
            <p:cNvPr id="35877" name="Text Box 37"/>
            <p:cNvSpPr txBox="1">
              <a:spLocks noChangeArrowheads="1"/>
            </p:cNvSpPr>
            <p:nvPr/>
          </p:nvSpPr>
          <p:spPr bwMode="auto">
            <a:xfrm>
              <a:off x="2668" y="2240"/>
              <a:ext cx="1049" cy="470"/>
            </a:xfrm>
            <a:prstGeom prst="rect">
              <a:avLst/>
            </a:prstGeom>
            <a:solidFill>
              <a:schemeClr val="bg1"/>
            </a:solidFill>
            <a:ln w="9525">
              <a:noFill/>
              <a:miter lim="800000"/>
              <a:headEnd/>
              <a:tailEnd/>
            </a:ln>
            <a:effectLst/>
          </p:spPr>
          <p:txBody>
            <a:bodyPr wrap="none">
              <a:spAutoFit/>
            </a:bodyPr>
            <a:lstStyle/>
            <a:p>
              <a:pPr>
                <a:lnSpc>
                  <a:spcPct val="90000"/>
                </a:lnSpc>
              </a:pPr>
              <a:r>
                <a:rPr lang="en-US" sz="1200" b="1">
                  <a:solidFill>
                    <a:srgbClr val="000000"/>
                  </a:solidFill>
                  <a:latin typeface="Arial" charset="0"/>
                </a:rPr>
                <a:t>Visualization</a:t>
              </a:r>
            </a:p>
            <a:p>
              <a:pPr marL="173038" lvl="1">
                <a:lnSpc>
                  <a:spcPct val="90000"/>
                </a:lnSpc>
              </a:pPr>
              <a:r>
                <a:rPr lang="en-US" sz="900" b="1">
                  <a:solidFill>
                    <a:srgbClr val="000000"/>
                  </a:solidFill>
                  <a:latin typeface="Arial" charset="0"/>
                </a:rPr>
                <a:t>Ubiquitous</a:t>
              </a:r>
            </a:p>
            <a:p>
              <a:pPr marL="173038" lvl="1">
                <a:lnSpc>
                  <a:spcPct val="90000"/>
                </a:lnSpc>
              </a:pPr>
              <a:r>
                <a:rPr lang="en-US" sz="900" b="1">
                  <a:solidFill>
                    <a:srgbClr val="000000"/>
                  </a:solidFill>
                  <a:latin typeface="Arial" charset="0"/>
                </a:rPr>
                <a:t>Large surfaces</a:t>
              </a:r>
            </a:p>
            <a:p>
              <a:pPr marL="173038" lvl="1">
                <a:lnSpc>
                  <a:spcPct val="90000"/>
                </a:lnSpc>
              </a:pPr>
              <a:r>
                <a:rPr lang="en-US" sz="900" b="1">
                  <a:solidFill>
                    <a:srgbClr val="000000"/>
                  </a:solidFill>
                  <a:latin typeface="Arial" charset="0"/>
                </a:rPr>
                <a:t>3- &amp; 4-d representations</a:t>
              </a:r>
            </a:p>
            <a:p>
              <a:pPr marL="173038" lvl="1">
                <a:lnSpc>
                  <a:spcPct val="90000"/>
                </a:lnSpc>
              </a:pPr>
              <a:r>
                <a:rPr lang="en-US" sz="900" b="1">
                  <a:solidFill>
                    <a:srgbClr val="000000"/>
                  </a:solidFill>
                  <a:latin typeface="Arial" charset="0"/>
                </a:rPr>
                <a:t>Virtual placements</a:t>
              </a:r>
            </a:p>
          </p:txBody>
        </p:sp>
      </p:grpSp>
      <p:grpSp>
        <p:nvGrpSpPr>
          <p:cNvPr id="14" name="Group 41"/>
          <p:cNvGrpSpPr>
            <a:grpSpLocks/>
          </p:cNvGrpSpPr>
          <p:nvPr/>
        </p:nvGrpSpPr>
        <p:grpSpPr bwMode="auto">
          <a:xfrm>
            <a:off x="4186238" y="2485231"/>
            <a:ext cx="4919662" cy="1824038"/>
            <a:chOff x="2637" y="1832"/>
            <a:chExt cx="3099" cy="1149"/>
          </a:xfrm>
        </p:grpSpPr>
        <p:sp>
          <p:nvSpPr>
            <p:cNvPr id="35882" name="AutoShape 42"/>
            <p:cNvSpPr>
              <a:spLocks noChangeArrowheads="1"/>
            </p:cNvSpPr>
            <p:nvPr/>
          </p:nvSpPr>
          <p:spPr bwMode="auto">
            <a:xfrm>
              <a:off x="2671" y="2219"/>
              <a:ext cx="1568" cy="214"/>
            </a:xfrm>
            <a:prstGeom prst="rightArrow">
              <a:avLst>
                <a:gd name="adj1" fmla="val 76639"/>
                <a:gd name="adj2" fmla="val 58922"/>
              </a:avLst>
            </a:prstGeom>
            <a:solidFill>
              <a:srgbClr val="DDDDDD"/>
            </a:solidFill>
            <a:ln w="9525">
              <a:solidFill>
                <a:srgbClr val="000000"/>
              </a:solidFill>
              <a:miter lim="800000"/>
              <a:headEnd/>
              <a:tailEnd/>
            </a:ln>
            <a:effectLst/>
          </p:spPr>
          <p:txBody>
            <a:bodyPr wrap="none" anchor="ctr"/>
            <a:lstStyle/>
            <a:p>
              <a:endParaRPr lang="en-US"/>
            </a:p>
          </p:txBody>
        </p:sp>
        <p:sp>
          <p:nvSpPr>
            <p:cNvPr id="35883" name="Text Box 43"/>
            <p:cNvSpPr txBox="1">
              <a:spLocks noChangeArrowheads="1"/>
            </p:cNvSpPr>
            <p:nvPr/>
          </p:nvSpPr>
          <p:spPr bwMode="auto">
            <a:xfrm>
              <a:off x="4169" y="1832"/>
              <a:ext cx="1567" cy="1149"/>
            </a:xfrm>
            <a:prstGeom prst="rect">
              <a:avLst/>
            </a:prstGeom>
            <a:noFill/>
            <a:ln w="9525">
              <a:noFill/>
              <a:miter lim="800000"/>
              <a:headEnd/>
              <a:tailEnd/>
            </a:ln>
            <a:effectLst/>
          </p:spPr>
          <p:txBody>
            <a:bodyPr wrap="none">
              <a:spAutoFit/>
            </a:bodyPr>
            <a:lstStyle/>
            <a:p>
              <a:pPr algn="ctr">
                <a:lnSpc>
                  <a:spcPct val="105000"/>
                </a:lnSpc>
              </a:pPr>
              <a:r>
                <a:rPr lang="en-US" sz="1600" b="1">
                  <a:solidFill>
                    <a:srgbClr val="6600FF"/>
                  </a:solidFill>
                  <a:latin typeface="Arial" charset="0"/>
                </a:rPr>
                <a:t>Delivers:</a:t>
              </a:r>
              <a:br>
                <a:rPr lang="en-US" sz="1600" b="1">
                  <a:solidFill>
                    <a:srgbClr val="6600FF"/>
                  </a:solidFill>
                  <a:latin typeface="Arial" charset="0"/>
                </a:rPr>
              </a:br>
              <a:r>
                <a:rPr lang="en-US" sz="1600" b="1" i="1">
                  <a:solidFill>
                    <a:srgbClr val="6600FF"/>
                  </a:solidFill>
                  <a:latin typeface="Arial" charset="0"/>
                </a:rPr>
                <a:t>Enterprise Performance</a:t>
              </a:r>
              <a:br>
                <a:rPr lang="en-US" sz="1600" b="1" i="1">
                  <a:solidFill>
                    <a:srgbClr val="6600FF"/>
                  </a:solidFill>
                  <a:latin typeface="Arial" charset="0"/>
                </a:rPr>
              </a:br>
              <a:r>
                <a:rPr lang="en-US" sz="1600" b="1" i="1">
                  <a:solidFill>
                    <a:srgbClr val="6600FF"/>
                  </a:solidFill>
                  <a:latin typeface="Arial" charset="0"/>
                </a:rPr>
                <a:t>Excellence</a:t>
              </a:r>
              <a:endParaRPr lang="en-US" sz="1600" b="1">
                <a:solidFill>
                  <a:srgbClr val="6600FF"/>
                </a:solidFill>
                <a:latin typeface="Arial" charset="0"/>
              </a:endParaRPr>
            </a:p>
            <a:p>
              <a:pPr algn="ctr">
                <a:lnSpc>
                  <a:spcPct val="105000"/>
                </a:lnSpc>
              </a:pPr>
              <a:r>
                <a:rPr lang="en-US" sz="1200" b="1">
                  <a:solidFill>
                    <a:srgbClr val="6600FF"/>
                  </a:solidFill>
                  <a:latin typeface="Arial" charset="0"/>
                </a:rPr>
                <a:t>Shorter time constants:</a:t>
              </a:r>
            </a:p>
            <a:p>
              <a:pPr algn="ctr">
                <a:lnSpc>
                  <a:spcPct val="105000"/>
                </a:lnSpc>
              </a:pPr>
              <a:r>
                <a:rPr lang="en-US" sz="1200" b="1">
                  <a:solidFill>
                    <a:srgbClr val="6600FF"/>
                  </a:solidFill>
                  <a:latin typeface="Arial" charset="0"/>
                </a:rPr>
                <a:t>Better, real time decisions</a:t>
              </a:r>
            </a:p>
            <a:p>
              <a:pPr algn="ctr">
                <a:lnSpc>
                  <a:spcPct val="105000"/>
                </a:lnSpc>
              </a:pPr>
              <a:r>
                <a:rPr lang="en-US" sz="1200" b="1">
                  <a:solidFill>
                    <a:srgbClr val="6600FF"/>
                  </a:solidFill>
                  <a:latin typeface="Arial" charset="0"/>
                </a:rPr>
                <a:t>Whole new operating methods</a:t>
              </a:r>
            </a:p>
            <a:p>
              <a:pPr algn="ctr">
                <a:lnSpc>
                  <a:spcPct val="105000"/>
                </a:lnSpc>
              </a:pPr>
              <a:r>
                <a:rPr lang="en-US" sz="1200" b="1">
                  <a:solidFill>
                    <a:srgbClr val="6600FF"/>
                  </a:solidFill>
                  <a:latin typeface="Arial" charset="0"/>
                </a:rPr>
                <a:t>Human behavior OpEx</a:t>
              </a:r>
            </a:p>
            <a:p>
              <a:pPr algn="ctr">
                <a:lnSpc>
                  <a:spcPct val="105000"/>
                </a:lnSpc>
              </a:pPr>
              <a:r>
                <a:rPr lang="en-US" sz="1200" b="1">
                  <a:solidFill>
                    <a:srgbClr val="6600FF"/>
                  </a:solidFill>
                  <a:latin typeface="Arial" charset="0"/>
                </a:rPr>
                <a:t>Faster time-to-profit</a:t>
              </a:r>
            </a:p>
          </p:txBody>
        </p:sp>
        <p:sp>
          <p:nvSpPr>
            <p:cNvPr id="35884" name="Rectangle 44"/>
            <p:cNvSpPr>
              <a:spLocks noChangeArrowheads="1"/>
            </p:cNvSpPr>
            <p:nvPr/>
          </p:nvSpPr>
          <p:spPr bwMode="auto">
            <a:xfrm>
              <a:off x="2637" y="2237"/>
              <a:ext cx="1251" cy="174"/>
            </a:xfrm>
            <a:prstGeom prst="rect">
              <a:avLst/>
            </a:prstGeom>
            <a:noFill/>
            <a:ln w="9525">
              <a:noFill/>
              <a:miter lim="800000"/>
              <a:headEnd/>
              <a:tailEnd/>
            </a:ln>
            <a:effectLst/>
          </p:spPr>
          <p:txBody>
            <a:bodyPr wrap="none">
              <a:spAutoFit/>
            </a:bodyPr>
            <a:lstStyle/>
            <a:p>
              <a:r>
                <a:rPr lang="en-US" sz="1200" b="1" dirty="0" smtClean="0">
                  <a:solidFill>
                    <a:srgbClr val="000000"/>
                  </a:solidFill>
                </a:rPr>
                <a:t>          </a:t>
              </a:r>
              <a:r>
                <a:rPr lang="en-US" sz="1200" b="1" dirty="0" smtClean="0">
                  <a:solidFill>
                    <a:srgbClr val="000000"/>
                  </a:solidFill>
                  <a:latin typeface="Arial" charset="0"/>
                </a:rPr>
                <a:t>Enterpris</a:t>
              </a:r>
              <a:r>
                <a:rPr lang="en-US" sz="1200" b="1" dirty="0" smtClean="0">
                  <a:solidFill>
                    <a:srgbClr val="000000"/>
                  </a:solidFill>
                </a:rPr>
                <a:t>e control</a:t>
              </a:r>
              <a:endParaRPr lang="en-US" sz="1200" b="1" dirty="0">
                <a:solidFill>
                  <a:srgbClr val="000000"/>
                </a:solidFill>
                <a:latin typeface="Arial" charset="0"/>
              </a:endParaRPr>
            </a:p>
          </p:txBody>
        </p:sp>
      </p:grpSp>
      <p:sp>
        <p:nvSpPr>
          <p:cNvPr id="43" name="TextBox 42"/>
          <p:cNvSpPr txBox="1"/>
          <p:nvPr/>
        </p:nvSpPr>
        <p:spPr>
          <a:xfrm>
            <a:off x="6608682" y="4665330"/>
            <a:ext cx="2435282" cy="707886"/>
          </a:xfrm>
          <a:prstGeom prst="rect">
            <a:avLst/>
          </a:prstGeom>
          <a:noFill/>
        </p:spPr>
        <p:txBody>
          <a:bodyPr wrap="none" rtlCol="0">
            <a:spAutoFit/>
          </a:bodyPr>
          <a:lstStyle/>
          <a:p>
            <a:pPr algn="ctr"/>
            <a:r>
              <a:rPr lang="en-US" sz="2000" b="1" i="1" dirty="0" smtClean="0">
                <a:solidFill>
                  <a:schemeClr val="accent6">
                    <a:lumMod val="50000"/>
                  </a:schemeClr>
                </a:solidFill>
              </a:rPr>
              <a:t>Enterprise Control</a:t>
            </a:r>
          </a:p>
          <a:p>
            <a:pPr algn="ctr"/>
            <a:r>
              <a:rPr lang="en-US" sz="2000" b="1" i="1" dirty="0" smtClean="0">
                <a:solidFill>
                  <a:schemeClr val="accent6">
                    <a:lumMod val="50000"/>
                  </a:schemeClr>
                </a:solidFill>
              </a:rPr>
              <a:t>System</a:t>
            </a:r>
            <a:endParaRPr lang="en-US" sz="2000" b="1" i="1" dirty="0">
              <a:solidFill>
                <a:schemeClr val="accent6">
                  <a:lumMod val="50000"/>
                </a:schemeClr>
              </a:solidFill>
            </a:endParaRPr>
          </a:p>
        </p:txBody>
      </p:sp>
      <p:sp>
        <p:nvSpPr>
          <p:cNvPr id="44" name="Down Arrow 43"/>
          <p:cNvSpPr/>
          <p:nvPr/>
        </p:nvSpPr>
        <p:spPr bwMode="auto">
          <a:xfrm>
            <a:off x="7236296" y="4293096"/>
            <a:ext cx="1224136" cy="432048"/>
          </a:xfrm>
          <a:prstGeom prst="downArrow">
            <a:avLst/>
          </a:prstGeom>
          <a:solidFill>
            <a:schemeClr val="accent1"/>
          </a:solidFill>
          <a:ln w="9525" cap="flat" cmpd="sng" algn="ctr">
            <a:solidFill>
              <a:srgbClr val="C3D60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36433442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ssolv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dissolv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dissolve">
                                      <p:cBhvr>
                                        <p:cTn id="42" dur="500"/>
                                        <p:tgtEl>
                                          <p:spTgt spid="2"/>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dissolve">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dissolve">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dissolv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left)">
                                      <p:cBhvr>
                                        <p:cTn id="62" dur="20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wipe(up)">
                                      <p:cBhvr>
                                        <p:cTn id="67" dur="1000"/>
                                        <p:tgtEl>
                                          <p:spTgt spid="44"/>
                                        </p:tgtEl>
                                      </p:cBhvr>
                                    </p:animEffect>
                                  </p:childTnLst>
                                </p:cTn>
                              </p:par>
                            </p:childTnLst>
                          </p:cTn>
                        </p:par>
                        <p:par>
                          <p:cTn id="68" fill="hold">
                            <p:stCondLst>
                              <p:cond delay="1000"/>
                            </p:stCondLst>
                            <p:childTnLst>
                              <p:par>
                                <p:cTn id="69" presetID="10" presetClass="entr" presetSubtype="0" fill="hold" grpId="0" nodeType="afterEffect">
                                  <p:stCondLst>
                                    <p:cond delay="0"/>
                                  </p:stCondLst>
                                  <p:childTnLst>
                                    <p:set>
                                      <p:cBhvr>
                                        <p:cTn id="70" dur="1" fill="hold">
                                          <p:stCondLst>
                                            <p:cond delay="0"/>
                                          </p:stCondLst>
                                        </p:cTn>
                                        <p:tgtEl>
                                          <p:spTgt spid="43"/>
                                        </p:tgtEl>
                                        <p:attrNameLst>
                                          <p:attrName>style.visibility</p:attrName>
                                        </p:attrNameLst>
                                      </p:cBhvr>
                                      <p:to>
                                        <p:strVal val="visible"/>
                                      </p:to>
                                    </p:set>
                                    <p:animEffect transition="in" filter="fade">
                                      <p:cBhvr>
                                        <p:cTn id="71" dur="2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ChangeArrowheads="1"/>
          </p:cNvSpPr>
          <p:nvPr/>
        </p:nvSpPr>
        <p:spPr bwMode="auto">
          <a:xfrm>
            <a:off x="4564063" y="665337"/>
            <a:ext cx="239712" cy="1096962"/>
          </a:xfrm>
          <a:prstGeom prst="rect">
            <a:avLst/>
          </a:prstGeom>
          <a:solidFill>
            <a:srgbClr val="CC66FF"/>
          </a:solidFill>
          <a:ln w="9525">
            <a:solidFill>
              <a:schemeClr val="tx1"/>
            </a:solidFill>
            <a:miter lim="800000"/>
            <a:headEnd/>
            <a:tailEnd/>
          </a:ln>
          <a:effectLst/>
        </p:spPr>
        <p:txBody>
          <a:bodyPr wrap="none" anchor="ctr"/>
          <a:lstStyle/>
          <a:p>
            <a:endParaRPr lang="en-US"/>
          </a:p>
        </p:txBody>
      </p:sp>
      <p:sp>
        <p:nvSpPr>
          <p:cNvPr id="557059" name="Rectangle 3"/>
          <p:cNvSpPr>
            <a:spLocks noChangeArrowheads="1"/>
          </p:cNvSpPr>
          <p:nvPr/>
        </p:nvSpPr>
        <p:spPr bwMode="auto">
          <a:xfrm>
            <a:off x="4598988" y="714549"/>
            <a:ext cx="169862" cy="998538"/>
          </a:xfrm>
          <a:prstGeom prst="rect">
            <a:avLst/>
          </a:prstGeom>
          <a:solidFill>
            <a:schemeClr val="bg1"/>
          </a:solidFill>
          <a:ln w="9525">
            <a:solidFill>
              <a:schemeClr val="tx1"/>
            </a:solidFill>
            <a:miter lim="800000"/>
            <a:headEnd/>
            <a:tailEnd/>
          </a:ln>
          <a:effectLst/>
        </p:spPr>
        <p:txBody>
          <a:bodyPr wrap="none" anchor="ctr"/>
          <a:lstStyle/>
          <a:p>
            <a:endParaRPr lang="en-US"/>
          </a:p>
        </p:txBody>
      </p:sp>
      <p:sp>
        <p:nvSpPr>
          <p:cNvPr id="557060" name="Line 4"/>
          <p:cNvSpPr>
            <a:spLocks noChangeShapeType="1"/>
          </p:cNvSpPr>
          <p:nvPr/>
        </p:nvSpPr>
        <p:spPr bwMode="auto">
          <a:xfrm>
            <a:off x="4598988" y="814562"/>
            <a:ext cx="136525" cy="0"/>
          </a:xfrm>
          <a:prstGeom prst="line">
            <a:avLst/>
          </a:prstGeom>
          <a:noFill/>
          <a:ln w="9525">
            <a:solidFill>
              <a:schemeClr val="tx1"/>
            </a:solidFill>
            <a:round/>
            <a:headEnd/>
            <a:tailEnd/>
          </a:ln>
          <a:effectLst/>
        </p:spPr>
        <p:txBody>
          <a:bodyPr/>
          <a:lstStyle/>
          <a:p>
            <a:endParaRPr lang="en-US"/>
          </a:p>
        </p:txBody>
      </p:sp>
      <p:sp>
        <p:nvSpPr>
          <p:cNvPr id="557061" name="Line 5"/>
          <p:cNvSpPr>
            <a:spLocks noChangeShapeType="1"/>
          </p:cNvSpPr>
          <p:nvPr/>
        </p:nvSpPr>
        <p:spPr bwMode="auto">
          <a:xfrm>
            <a:off x="4598988" y="1014587"/>
            <a:ext cx="136525" cy="0"/>
          </a:xfrm>
          <a:prstGeom prst="line">
            <a:avLst/>
          </a:prstGeom>
          <a:noFill/>
          <a:ln w="9525">
            <a:solidFill>
              <a:schemeClr val="tx1"/>
            </a:solidFill>
            <a:round/>
            <a:headEnd/>
            <a:tailEnd/>
          </a:ln>
          <a:effectLst/>
        </p:spPr>
        <p:txBody>
          <a:bodyPr/>
          <a:lstStyle/>
          <a:p>
            <a:endParaRPr lang="en-US"/>
          </a:p>
        </p:txBody>
      </p:sp>
      <p:sp>
        <p:nvSpPr>
          <p:cNvPr id="557062" name="Line 6"/>
          <p:cNvSpPr>
            <a:spLocks noChangeShapeType="1"/>
          </p:cNvSpPr>
          <p:nvPr/>
        </p:nvSpPr>
        <p:spPr bwMode="auto">
          <a:xfrm>
            <a:off x="4598988" y="1214612"/>
            <a:ext cx="136525" cy="0"/>
          </a:xfrm>
          <a:prstGeom prst="line">
            <a:avLst/>
          </a:prstGeom>
          <a:noFill/>
          <a:ln w="9525">
            <a:solidFill>
              <a:schemeClr val="tx1"/>
            </a:solidFill>
            <a:round/>
            <a:headEnd/>
            <a:tailEnd/>
          </a:ln>
          <a:effectLst/>
        </p:spPr>
        <p:txBody>
          <a:bodyPr/>
          <a:lstStyle/>
          <a:p>
            <a:endParaRPr lang="en-US"/>
          </a:p>
        </p:txBody>
      </p:sp>
      <p:sp>
        <p:nvSpPr>
          <p:cNvPr id="557063" name="Line 7"/>
          <p:cNvSpPr>
            <a:spLocks noChangeShapeType="1"/>
          </p:cNvSpPr>
          <p:nvPr/>
        </p:nvSpPr>
        <p:spPr bwMode="auto">
          <a:xfrm>
            <a:off x="4598988" y="1413049"/>
            <a:ext cx="136525" cy="0"/>
          </a:xfrm>
          <a:prstGeom prst="line">
            <a:avLst/>
          </a:prstGeom>
          <a:noFill/>
          <a:ln w="9525">
            <a:solidFill>
              <a:schemeClr val="tx1"/>
            </a:solidFill>
            <a:round/>
            <a:headEnd/>
            <a:tailEnd/>
          </a:ln>
          <a:effectLst/>
        </p:spPr>
        <p:txBody>
          <a:bodyPr/>
          <a:lstStyle/>
          <a:p>
            <a:endParaRPr lang="en-US"/>
          </a:p>
        </p:txBody>
      </p:sp>
      <p:sp>
        <p:nvSpPr>
          <p:cNvPr id="557064" name="Line 8"/>
          <p:cNvSpPr>
            <a:spLocks noChangeShapeType="1"/>
          </p:cNvSpPr>
          <p:nvPr/>
        </p:nvSpPr>
        <p:spPr bwMode="auto">
          <a:xfrm>
            <a:off x="4598988" y="1613074"/>
            <a:ext cx="136525" cy="0"/>
          </a:xfrm>
          <a:prstGeom prst="line">
            <a:avLst/>
          </a:prstGeom>
          <a:noFill/>
          <a:ln w="9525">
            <a:solidFill>
              <a:schemeClr val="tx1"/>
            </a:solidFill>
            <a:round/>
            <a:headEnd/>
            <a:tailEnd/>
          </a:ln>
          <a:effectLst/>
        </p:spPr>
        <p:txBody>
          <a:bodyPr/>
          <a:lstStyle/>
          <a:p>
            <a:endParaRPr lang="en-US"/>
          </a:p>
        </p:txBody>
      </p:sp>
      <p:sp>
        <p:nvSpPr>
          <p:cNvPr id="557065" name="Line 9"/>
          <p:cNvSpPr>
            <a:spLocks noChangeShapeType="1"/>
          </p:cNvSpPr>
          <p:nvPr/>
        </p:nvSpPr>
        <p:spPr bwMode="auto">
          <a:xfrm>
            <a:off x="4598988" y="914574"/>
            <a:ext cx="101600" cy="0"/>
          </a:xfrm>
          <a:prstGeom prst="line">
            <a:avLst/>
          </a:prstGeom>
          <a:noFill/>
          <a:ln w="9525">
            <a:solidFill>
              <a:schemeClr val="tx1"/>
            </a:solidFill>
            <a:round/>
            <a:headEnd/>
            <a:tailEnd/>
          </a:ln>
          <a:effectLst/>
        </p:spPr>
        <p:txBody>
          <a:bodyPr/>
          <a:lstStyle/>
          <a:p>
            <a:endParaRPr lang="en-US"/>
          </a:p>
        </p:txBody>
      </p:sp>
      <p:sp>
        <p:nvSpPr>
          <p:cNvPr id="557066" name="Line 10"/>
          <p:cNvSpPr>
            <a:spLocks noChangeShapeType="1"/>
          </p:cNvSpPr>
          <p:nvPr/>
        </p:nvSpPr>
        <p:spPr bwMode="auto">
          <a:xfrm>
            <a:off x="4598988" y="1114599"/>
            <a:ext cx="101600" cy="0"/>
          </a:xfrm>
          <a:prstGeom prst="line">
            <a:avLst/>
          </a:prstGeom>
          <a:noFill/>
          <a:ln w="9525">
            <a:solidFill>
              <a:schemeClr val="tx1"/>
            </a:solidFill>
            <a:round/>
            <a:headEnd/>
            <a:tailEnd/>
          </a:ln>
          <a:effectLst/>
        </p:spPr>
        <p:txBody>
          <a:bodyPr/>
          <a:lstStyle/>
          <a:p>
            <a:endParaRPr lang="en-US"/>
          </a:p>
        </p:txBody>
      </p:sp>
      <p:sp>
        <p:nvSpPr>
          <p:cNvPr id="557067" name="Line 11"/>
          <p:cNvSpPr>
            <a:spLocks noChangeShapeType="1"/>
          </p:cNvSpPr>
          <p:nvPr/>
        </p:nvSpPr>
        <p:spPr bwMode="auto">
          <a:xfrm>
            <a:off x="4598988" y="1313037"/>
            <a:ext cx="101600" cy="0"/>
          </a:xfrm>
          <a:prstGeom prst="line">
            <a:avLst/>
          </a:prstGeom>
          <a:noFill/>
          <a:ln w="9525">
            <a:solidFill>
              <a:schemeClr val="tx1"/>
            </a:solidFill>
            <a:round/>
            <a:headEnd/>
            <a:tailEnd/>
          </a:ln>
          <a:effectLst/>
        </p:spPr>
        <p:txBody>
          <a:bodyPr/>
          <a:lstStyle/>
          <a:p>
            <a:endParaRPr lang="en-US"/>
          </a:p>
        </p:txBody>
      </p:sp>
      <p:sp>
        <p:nvSpPr>
          <p:cNvPr id="557068" name="Line 12"/>
          <p:cNvSpPr>
            <a:spLocks noChangeShapeType="1"/>
          </p:cNvSpPr>
          <p:nvPr/>
        </p:nvSpPr>
        <p:spPr bwMode="auto">
          <a:xfrm>
            <a:off x="4598988" y="1513062"/>
            <a:ext cx="101600" cy="0"/>
          </a:xfrm>
          <a:prstGeom prst="line">
            <a:avLst/>
          </a:prstGeom>
          <a:noFill/>
          <a:ln w="9525">
            <a:solidFill>
              <a:schemeClr val="tx1"/>
            </a:solidFill>
            <a:round/>
            <a:headEnd/>
            <a:tailEnd/>
          </a:ln>
          <a:effectLst/>
        </p:spPr>
        <p:txBody>
          <a:bodyPr/>
          <a:lstStyle/>
          <a:p>
            <a:endParaRPr lang="en-US"/>
          </a:p>
        </p:txBody>
      </p:sp>
      <p:sp>
        <p:nvSpPr>
          <p:cNvPr id="557069" name="Line 13"/>
          <p:cNvSpPr>
            <a:spLocks noChangeShapeType="1"/>
          </p:cNvSpPr>
          <p:nvPr/>
        </p:nvSpPr>
        <p:spPr bwMode="auto">
          <a:xfrm>
            <a:off x="4598988" y="865362"/>
            <a:ext cx="68262" cy="0"/>
          </a:xfrm>
          <a:prstGeom prst="line">
            <a:avLst/>
          </a:prstGeom>
          <a:noFill/>
          <a:ln w="9525">
            <a:solidFill>
              <a:schemeClr val="tx1"/>
            </a:solidFill>
            <a:round/>
            <a:headEnd/>
            <a:tailEnd/>
          </a:ln>
          <a:effectLst/>
        </p:spPr>
        <p:txBody>
          <a:bodyPr/>
          <a:lstStyle/>
          <a:p>
            <a:endParaRPr lang="en-US"/>
          </a:p>
        </p:txBody>
      </p:sp>
      <p:sp>
        <p:nvSpPr>
          <p:cNvPr id="557070" name="Line 14"/>
          <p:cNvSpPr>
            <a:spLocks noChangeShapeType="1"/>
          </p:cNvSpPr>
          <p:nvPr/>
        </p:nvSpPr>
        <p:spPr bwMode="auto">
          <a:xfrm>
            <a:off x="4598988" y="963787"/>
            <a:ext cx="68262" cy="0"/>
          </a:xfrm>
          <a:prstGeom prst="line">
            <a:avLst/>
          </a:prstGeom>
          <a:noFill/>
          <a:ln w="9525">
            <a:solidFill>
              <a:schemeClr val="tx1"/>
            </a:solidFill>
            <a:round/>
            <a:headEnd/>
            <a:tailEnd/>
          </a:ln>
          <a:effectLst/>
        </p:spPr>
        <p:txBody>
          <a:bodyPr/>
          <a:lstStyle/>
          <a:p>
            <a:endParaRPr lang="en-US"/>
          </a:p>
        </p:txBody>
      </p:sp>
      <p:sp>
        <p:nvSpPr>
          <p:cNvPr id="557071" name="Line 15"/>
          <p:cNvSpPr>
            <a:spLocks noChangeShapeType="1"/>
          </p:cNvSpPr>
          <p:nvPr/>
        </p:nvSpPr>
        <p:spPr bwMode="auto">
          <a:xfrm>
            <a:off x="4598988" y="1063799"/>
            <a:ext cx="68262" cy="0"/>
          </a:xfrm>
          <a:prstGeom prst="line">
            <a:avLst/>
          </a:prstGeom>
          <a:noFill/>
          <a:ln w="9525">
            <a:solidFill>
              <a:schemeClr val="tx1"/>
            </a:solidFill>
            <a:round/>
            <a:headEnd/>
            <a:tailEnd/>
          </a:ln>
          <a:effectLst/>
        </p:spPr>
        <p:txBody>
          <a:bodyPr/>
          <a:lstStyle/>
          <a:p>
            <a:endParaRPr lang="en-US"/>
          </a:p>
        </p:txBody>
      </p:sp>
      <p:sp>
        <p:nvSpPr>
          <p:cNvPr id="557072" name="Line 16"/>
          <p:cNvSpPr>
            <a:spLocks noChangeShapeType="1"/>
          </p:cNvSpPr>
          <p:nvPr/>
        </p:nvSpPr>
        <p:spPr bwMode="auto">
          <a:xfrm>
            <a:off x="4598988" y="1163812"/>
            <a:ext cx="68262" cy="0"/>
          </a:xfrm>
          <a:prstGeom prst="line">
            <a:avLst/>
          </a:prstGeom>
          <a:noFill/>
          <a:ln w="9525">
            <a:solidFill>
              <a:schemeClr val="tx1"/>
            </a:solidFill>
            <a:round/>
            <a:headEnd/>
            <a:tailEnd/>
          </a:ln>
          <a:effectLst/>
        </p:spPr>
        <p:txBody>
          <a:bodyPr/>
          <a:lstStyle/>
          <a:p>
            <a:endParaRPr lang="en-US"/>
          </a:p>
        </p:txBody>
      </p:sp>
      <p:sp>
        <p:nvSpPr>
          <p:cNvPr id="557073" name="Line 17"/>
          <p:cNvSpPr>
            <a:spLocks noChangeShapeType="1"/>
          </p:cNvSpPr>
          <p:nvPr/>
        </p:nvSpPr>
        <p:spPr bwMode="auto">
          <a:xfrm>
            <a:off x="4598988" y="1263824"/>
            <a:ext cx="68262" cy="0"/>
          </a:xfrm>
          <a:prstGeom prst="line">
            <a:avLst/>
          </a:prstGeom>
          <a:noFill/>
          <a:ln w="9525">
            <a:solidFill>
              <a:schemeClr val="tx1"/>
            </a:solidFill>
            <a:round/>
            <a:headEnd/>
            <a:tailEnd/>
          </a:ln>
          <a:effectLst/>
        </p:spPr>
        <p:txBody>
          <a:bodyPr/>
          <a:lstStyle/>
          <a:p>
            <a:endParaRPr lang="en-US"/>
          </a:p>
        </p:txBody>
      </p:sp>
      <p:sp>
        <p:nvSpPr>
          <p:cNvPr id="557074" name="Line 18"/>
          <p:cNvSpPr>
            <a:spLocks noChangeShapeType="1"/>
          </p:cNvSpPr>
          <p:nvPr/>
        </p:nvSpPr>
        <p:spPr bwMode="auto">
          <a:xfrm>
            <a:off x="4598988" y="1363837"/>
            <a:ext cx="68262" cy="0"/>
          </a:xfrm>
          <a:prstGeom prst="line">
            <a:avLst/>
          </a:prstGeom>
          <a:noFill/>
          <a:ln w="9525">
            <a:solidFill>
              <a:schemeClr val="tx1"/>
            </a:solidFill>
            <a:round/>
            <a:headEnd/>
            <a:tailEnd/>
          </a:ln>
          <a:effectLst/>
        </p:spPr>
        <p:txBody>
          <a:bodyPr/>
          <a:lstStyle/>
          <a:p>
            <a:endParaRPr lang="en-US"/>
          </a:p>
        </p:txBody>
      </p:sp>
      <p:sp>
        <p:nvSpPr>
          <p:cNvPr id="557075" name="Line 19"/>
          <p:cNvSpPr>
            <a:spLocks noChangeShapeType="1"/>
          </p:cNvSpPr>
          <p:nvPr/>
        </p:nvSpPr>
        <p:spPr bwMode="auto">
          <a:xfrm>
            <a:off x="4598988" y="1463849"/>
            <a:ext cx="68262" cy="0"/>
          </a:xfrm>
          <a:prstGeom prst="line">
            <a:avLst/>
          </a:prstGeom>
          <a:noFill/>
          <a:ln w="9525">
            <a:solidFill>
              <a:schemeClr val="tx1"/>
            </a:solidFill>
            <a:round/>
            <a:headEnd/>
            <a:tailEnd/>
          </a:ln>
          <a:effectLst/>
        </p:spPr>
        <p:txBody>
          <a:bodyPr/>
          <a:lstStyle/>
          <a:p>
            <a:endParaRPr lang="en-US"/>
          </a:p>
        </p:txBody>
      </p:sp>
      <p:sp>
        <p:nvSpPr>
          <p:cNvPr id="557076" name="Line 20"/>
          <p:cNvSpPr>
            <a:spLocks noChangeShapeType="1"/>
          </p:cNvSpPr>
          <p:nvPr/>
        </p:nvSpPr>
        <p:spPr bwMode="auto">
          <a:xfrm>
            <a:off x="4598988" y="1562274"/>
            <a:ext cx="68262" cy="0"/>
          </a:xfrm>
          <a:prstGeom prst="line">
            <a:avLst/>
          </a:prstGeom>
          <a:noFill/>
          <a:ln w="9525">
            <a:solidFill>
              <a:schemeClr val="tx1"/>
            </a:solidFill>
            <a:round/>
            <a:headEnd/>
            <a:tailEnd/>
          </a:ln>
          <a:effectLst/>
        </p:spPr>
        <p:txBody>
          <a:bodyPr/>
          <a:lstStyle/>
          <a:p>
            <a:endParaRPr lang="en-US"/>
          </a:p>
        </p:txBody>
      </p:sp>
      <p:sp>
        <p:nvSpPr>
          <p:cNvPr id="557077" name="AutoShape 21"/>
          <p:cNvSpPr>
            <a:spLocks noChangeArrowheads="1"/>
          </p:cNvSpPr>
          <p:nvPr/>
        </p:nvSpPr>
        <p:spPr bwMode="auto">
          <a:xfrm rot="-5400000">
            <a:off x="4672806" y="1007443"/>
            <a:ext cx="96838" cy="88900"/>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078" name="Line 22"/>
          <p:cNvSpPr>
            <a:spLocks noChangeShapeType="1"/>
          </p:cNvSpPr>
          <p:nvPr/>
        </p:nvSpPr>
        <p:spPr bwMode="auto">
          <a:xfrm>
            <a:off x="4724400" y="1059037"/>
            <a:ext cx="990600" cy="0"/>
          </a:xfrm>
          <a:prstGeom prst="line">
            <a:avLst/>
          </a:prstGeom>
          <a:noFill/>
          <a:ln w="12700">
            <a:solidFill>
              <a:schemeClr val="tx1"/>
            </a:solidFill>
            <a:round/>
            <a:headEnd/>
            <a:tailEnd/>
          </a:ln>
          <a:effectLst/>
        </p:spPr>
        <p:txBody>
          <a:bodyPr/>
          <a:lstStyle/>
          <a:p>
            <a:endParaRPr lang="en-US"/>
          </a:p>
        </p:txBody>
      </p:sp>
      <p:sp>
        <p:nvSpPr>
          <p:cNvPr id="557079" name="Text Box 23"/>
          <p:cNvSpPr txBox="1">
            <a:spLocks noChangeArrowheads="1"/>
          </p:cNvSpPr>
          <p:nvPr/>
        </p:nvSpPr>
        <p:spPr bwMode="auto">
          <a:xfrm>
            <a:off x="4943475" y="1036812"/>
            <a:ext cx="630238" cy="228600"/>
          </a:xfrm>
          <a:prstGeom prst="rect">
            <a:avLst/>
          </a:prstGeom>
          <a:solidFill>
            <a:srgbClr val="FFCC99">
              <a:alpha val="5000"/>
            </a:srgbClr>
          </a:solidFill>
          <a:ln w="9525">
            <a:noFill/>
            <a:miter lim="800000"/>
            <a:headEnd/>
            <a:tailEnd/>
          </a:ln>
          <a:effectLst/>
        </p:spPr>
        <p:txBody>
          <a:bodyPr wrap="none">
            <a:spAutoFit/>
          </a:bodyPr>
          <a:lstStyle/>
          <a:p>
            <a:pPr algn="ctr"/>
            <a:r>
              <a:rPr lang="en-US" sz="900" b="1">
                <a:latin typeface="Invensys Andale" pitchFamily="34" charset="0"/>
              </a:rPr>
              <a:t>Forecast</a:t>
            </a:r>
          </a:p>
        </p:txBody>
      </p:sp>
      <p:sp>
        <p:nvSpPr>
          <p:cNvPr id="557080" name="Rectangle 24"/>
          <p:cNvSpPr>
            <a:spLocks noChangeArrowheads="1"/>
          </p:cNvSpPr>
          <p:nvPr/>
        </p:nvSpPr>
        <p:spPr bwMode="auto">
          <a:xfrm>
            <a:off x="3040063" y="928862"/>
            <a:ext cx="719137" cy="490537"/>
          </a:xfrm>
          <a:prstGeom prst="rect">
            <a:avLst/>
          </a:prstGeom>
          <a:solidFill>
            <a:srgbClr val="CC66FF">
              <a:alpha val="30000"/>
            </a:srgbClr>
          </a:solidFill>
          <a:ln w="9525">
            <a:solidFill>
              <a:schemeClr val="tx1"/>
            </a:solidFill>
            <a:miter lim="800000"/>
            <a:headEnd/>
            <a:tailEnd/>
          </a:ln>
          <a:effectLst/>
        </p:spPr>
        <p:txBody>
          <a:bodyPr lIns="45720" rIns="45720" anchor="ctr"/>
          <a:lstStyle/>
          <a:p>
            <a:pPr algn="ctr"/>
            <a:r>
              <a:rPr lang="en-US" sz="900" b="1">
                <a:latin typeface="Invensys Andale" pitchFamily="34" charset="0"/>
              </a:rPr>
              <a:t>EPS Calculator</a:t>
            </a:r>
          </a:p>
        </p:txBody>
      </p:sp>
      <p:sp>
        <p:nvSpPr>
          <p:cNvPr id="557081" name="Line 25"/>
          <p:cNvSpPr>
            <a:spLocks noChangeShapeType="1"/>
          </p:cNvSpPr>
          <p:nvPr/>
        </p:nvSpPr>
        <p:spPr bwMode="auto">
          <a:xfrm>
            <a:off x="3756025" y="1178099"/>
            <a:ext cx="838200" cy="0"/>
          </a:xfrm>
          <a:prstGeom prst="line">
            <a:avLst/>
          </a:prstGeom>
          <a:noFill/>
          <a:ln w="12700">
            <a:solidFill>
              <a:schemeClr val="tx1"/>
            </a:solidFill>
            <a:round/>
            <a:headEnd/>
            <a:tailEnd/>
          </a:ln>
          <a:effectLst/>
        </p:spPr>
        <p:txBody>
          <a:bodyPr/>
          <a:lstStyle/>
          <a:p>
            <a:endParaRPr lang="en-US"/>
          </a:p>
        </p:txBody>
      </p:sp>
      <p:sp>
        <p:nvSpPr>
          <p:cNvPr id="557082" name="AutoShape 26"/>
          <p:cNvSpPr>
            <a:spLocks noChangeArrowheads="1"/>
          </p:cNvSpPr>
          <p:nvPr/>
        </p:nvSpPr>
        <p:spPr bwMode="auto">
          <a:xfrm rot="5400000" flipH="1">
            <a:off x="4598988" y="1133649"/>
            <a:ext cx="96838" cy="90487"/>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083" name="Text Box 27"/>
          <p:cNvSpPr txBox="1">
            <a:spLocks noChangeArrowheads="1"/>
          </p:cNvSpPr>
          <p:nvPr/>
        </p:nvSpPr>
        <p:spPr bwMode="auto">
          <a:xfrm>
            <a:off x="3894138" y="1157462"/>
            <a:ext cx="525462" cy="228600"/>
          </a:xfrm>
          <a:prstGeom prst="rect">
            <a:avLst/>
          </a:prstGeom>
          <a:solidFill>
            <a:srgbClr val="FFCC99">
              <a:alpha val="5000"/>
            </a:srgbClr>
          </a:solidFill>
          <a:ln w="9525">
            <a:noFill/>
            <a:miter lim="800000"/>
            <a:headEnd/>
            <a:tailEnd/>
          </a:ln>
          <a:effectLst/>
        </p:spPr>
        <p:txBody>
          <a:bodyPr wrap="none">
            <a:spAutoFit/>
          </a:bodyPr>
          <a:lstStyle/>
          <a:p>
            <a:pPr algn="ctr"/>
            <a:r>
              <a:rPr lang="en-US" sz="900" b="1">
                <a:latin typeface="Invensys Andale" pitchFamily="34" charset="0"/>
              </a:rPr>
              <a:t>Actual</a:t>
            </a:r>
          </a:p>
        </p:txBody>
      </p:sp>
      <p:sp>
        <p:nvSpPr>
          <p:cNvPr id="557084" name="Text Box 28"/>
          <p:cNvSpPr txBox="1">
            <a:spLocks noChangeArrowheads="1"/>
          </p:cNvSpPr>
          <p:nvPr/>
        </p:nvSpPr>
        <p:spPr bwMode="auto">
          <a:xfrm>
            <a:off x="5641975" y="946324"/>
            <a:ext cx="1063625" cy="214313"/>
          </a:xfrm>
          <a:prstGeom prst="rect">
            <a:avLst/>
          </a:prstGeom>
          <a:noFill/>
          <a:ln w="9525">
            <a:noFill/>
            <a:miter lim="800000"/>
            <a:headEnd/>
            <a:tailEnd/>
          </a:ln>
          <a:effectLst/>
        </p:spPr>
        <p:txBody>
          <a:bodyPr wrap="none">
            <a:spAutoFit/>
          </a:bodyPr>
          <a:lstStyle/>
          <a:p>
            <a:r>
              <a:rPr lang="en-US" sz="800" b="1">
                <a:latin typeface="Invensys Andale" pitchFamily="34" charset="0"/>
              </a:rPr>
              <a:t>Earnings per Share</a:t>
            </a:r>
          </a:p>
        </p:txBody>
      </p:sp>
      <p:sp>
        <p:nvSpPr>
          <p:cNvPr id="557085" name="Rectangle 29"/>
          <p:cNvSpPr>
            <a:spLocks noChangeArrowheads="1"/>
          </p:cNvSpPr>
          <p:nvPr/>
        </p:nvSpPr>
        <p:spPr bwMode="auto">
          <a:xfrm>
            <a:off x="3098800" y="1892474"/>
            <a:ext cx="241300" cy="1096963"/>
          </a:xfrm>
          <a:prstGeom prst="rect">
            <a:avLst/>
          </a:prstGeom>
          <a:solidFill>
            <a:srgbClr val="FFCC00"/>
          </a:solidFill>
          <a:ln w="9525">
            <a:solidFill>
              <a:schemeClr val="tx1"/>
            </a:solidFill>
            <a:miter lim="800000"/>
            <a:headEnd/>
            <a:tailEnd/>
          </a:ln>
          <a:effectLst/>
        </p:spPr>
        <p:txBody>
          <a:bodyPr wrap="none" anchor="ctr"/>
          <a:lstStyle/>
          <a:p>
            <a:endParaRPr lang="en-US"/>
          </a:p>
        </p:txBody>
      </p:sp>
      <p:sp>
        <p:nvSpPr>
          <p:cNvPr id="557086" name="Rectangle 30"/>
          <p:cNvSpPr>
            <a:spLocks noChangeArrowheads="1"/>
          </p:cNvSpPr>
          <p:nvPr/>
        </p:nvSpPr>
        <p:spPr bwMode="auto">
          <a:xfrm>
            <a:off x="3133725" y="1941687"/>
            <a:ext cx="171450" cy="998537"/>
          </a:xfrm>
          <a:prstGeom prst="rect">
            <a:avLst/>
          </a:prstGeom>
          <a:solidFill>
            <a:schemeClr val="bg1"/>
          </a:solidFill>
          <a:ln w="9525">
            <a:solidFill>
              <a:schemeClr val="tx1"/>
            </a:solidFill>
            <a:miter lim="800000"/>
            <a:headEnd/>
            <a:tailEnd/>
          </a:ln>
          <a:effectLst/>
        </p:spPr>
        <p:txBody>
          <a:bodyPr wrap="none" anchor="ctr"/>
          <a:lstStyle/>
          <a:p>
            <a:endParaRPr lang="en-US"/>
          </a:p>
        </p:txBody>
      </p:sp>
      <p:sp>
        <p:nvSpPr>
          <p:cNvPr id="557087" name="Line 31"/>
          <p:cNvSpPr>
            <a:spLocks noChangeShapeType="1"/>
          </p:cNvSpPr>
          <p:nvPr/>
        </p:nvSpPr>
        <p:spPr bwMode="auto">
          <a:xfrm>
            <a:off x="3133725" y="2041699"/>
            <a:ext cx="138113" cy="0"/>
          </a:xfrm>
          <a:prstGeom prst="line">
            <a:avLst/>
          </a:prstGeom>
          <a:noFill/>
          <a:ln w="9525">
            <a:solidFill>
              <a:schemeClr val="tx1"/>
            </a:solidFill>
            <a:round/>
            <a:headEnd/>
            <a:tailEnd/>
          </a:ln>
          <a:effectLst/>
        </p:spPr>
        <p:txBody>
          <a:bodyPr/>
          <a:lstStyle/>
          <a:p>
            <a:endParaRPr lang="en-US"/>
          </a:p>
        </p:txBody>
      </p:sp>
      <p:sp>
        <p:nvSpPr>
          <p:cNvPr id="557088" name="Line 32"/>
          <p:cNvSpPr>
            <a:spLocks noChangeShapeType="1"/>
          </p:cNvSpPr>
          <p:nvPr/>
        </p:nvSpPr>
        <p:spPr bwMode="auto">
          <a:xfrm>
            <a:off x="3133725" y="2241724"/>
            <a:ext cx="138113" cy="0"/>
          </a:xfrm>
          <a:prstGeom prst="line">
            <a:avLst/>
          </a:prstGeom>
          <a:noFill/>
          <a:ln w="9525">
            <a:solidFill>
              <a:schemeClr val="tx1"/>
            </a:solidFill>
            <a:round/>
            <a:headEnd/>
            <a:tailEnd/>
          </a:ln>
          <a:effectLst/>
        </p:spPr>
        <p:txBody>
          <a:bodyPr/>
          <a:lstStyle/>
          <a:p>
            <a:endParaRPr lang="en-US"/>
          </a:p>
        </p:txBody>
      </p:sp>
      <p:sp>
        <p:nvSpPr>
          <p:cNvPr id="557089" name="Line 33"/>
          <p:cNvSpPr>
            <a:spLocks noChangeShapeType="1"/>
          </p:cNvSpPr>
          <p:nvPr/>
        </p:nvSpPr>
        <p:spPr bwMode="auto">
          <a:xfrm>
            <a:off x="3133725" y="2441749"/>
            <a:ext cx="138113" cy="0"/>
          </a:xfrm>
          <a:prstGeom prst="line">
            <a:avLst/>
          </a:prstGeom>
          <a:noFill/>
          <a:ln w="9525">
            <a:solidFill>
              <a:schemeClr val="tx1"/>
            </a:solidFill>
            <a:round/>
            <a:headEnd/>
            <a:tailEnd/>
          </a:ln>
          <a:effectLst/>
        </p:spPr>
        <p:txBody>
          <a:bodyPr/>
          <a:lstStyle/>
          <a:p>
            <a:endParaRPr lang="en-US"/>
          </a:p>
        </p:txBody>
      </p:sp>
      <p:sp>
        <p:nvSpPr>
          <p:cNvPr id="557090" name="Line 34"/>
          <p:cNvSpPr>
            <a:spLocks noChangeShapeType="1"/>
          </p:cNvSpPr>
          <p:nvPr/>
        </p:nvSpPr>
        <p:spPr bwMode="auto">
          <a:xfrm>
            <a:off x="3133725" y="2640187"/>
            <a:ext cx="138113" cy="0"/>
          </a:xfrm>
          <a:prstGeom prst="line">
            <a:avLst/>
          </a:prstGeom>
          <a:noFill/>
          <a:ln w="9525">
            <a:solidFill>
              <a:schemeClr val="tx1"/>
            </a:solidFill>
            <a:round/>
            <a:headEnd/>
            <a:tailEnd/>
          </a:ln>
          <a:effectLst/>
        </p:spPr>
        <p:txBody>
          <a:bodyPr/>
          <a:lstStyle/>
          <a:p>
            <a:endParaRPr lang="en-US"/>
          </a:p>
        </p:txBody>
      </p:sp>
      <p:sp>
        <p:nvSpPr>
          <p:cNvPr id="557091" name="Line 35"/>
          <p:cNvSpPr>
            <a:spLocks noChangeShapeType="1"/>
          </p:cNvSpPr>
          <p:nvPr/>
        </p:nvSpPr>
        <p:spPr bwMode="auto">
          <a:xfrm>
            <a:off x="3133725" y="2840212"/>
            <a:ext cx="138113" cy="0"/>
          </a:xfrm>
          <a:prstGeom prst="line">
            <a:avLst/>
          </a:prstGeom>
          <a:noFill/>
          <a:ln w="9525">
            <a:solidFill>
              <a:schemeClr val="tx1"/>
            </a:solidFill>
            <a:round/>
            <a:headEnd/>
            <a:tailEnd/>
          </a:ln>
          <a:effectLst/>
        </p:spPr>
        <p:txBody>
          <a:bodyPr/>
          <a:lstStyle/>
          <a:p>
            <a:endParaRPr lang="en-US"/>
          </a:p>
        </p:txBody>
      </p:sp>
      <p:sp>
        <p:nvSpPr>
          <p:cNvPr id="557092" name="Line 36"/>
          <p:cNvSpPr>
            <a:spLocks noChangeShapeType="1"/>
          </p:cNvSpPr>
          <p:nvPr/>
        </p:nvSpPr>
        <p:spPr bwMode="auto">
          <a:xfrm>
            <a:off x="3133725" y="2141712"/>
            <a:ext cx="103188" cy="0"/>
          </a:xfrm>
          <a:prstGeom prst="line">
            <a:avLst/>
          </a:prstGeom>
          <a:noFill/>
          <a:ln w="9525">
            <a:solidFill>
              <a:schemeClr val="tx1"/>
            </a:solidFill>
            <a:round/>
            <a:headEnd/>
            <a:tailEnd/>
          </a:ln>
          <a:effectLst/>
        </p:spPr>
        <p:txBody>
          <a:bodyPr/>
          <a:lstStyle/>
          <a:p>
            <a:endParaRPr lang="en-US"/>
          </a:p>
        </p:txBody>
      </p:sp>
      <p:sp>
        <p:nvSpPr>
          <p:cNvPr id="557093" name="Line 37"/>
          <p:cNvSpPr>
            <a:spLocks noChangeShapeType="1"/>
          </p:cNvSpPr>
          <p:nvPr/>
        </p:nvSpPr>
        <p:spPr bwMode="auto">
          <a:xfrm>
            <a:off x="3133725" y="2341737"/>
            <a:ext cx="103188" cy="0"/>
          </a:xfrm>
          <a:prstGeom prst="line">
            <a:avLst/>
          </a:prstGeom>
          <a:noFill/>
          <a:ln w="9525">
            <a:solidFill>
              <a:schemeClr val="tx1"/>
            </a:solidFill>
            <a:round/>
            <a:headEnd/>
            <a:tailEnd/>
          </a:ln>
          <a:effectLst/>
        </p:spPr>
        <p:txBody>
          <a:bodyPr/>
          <a:lstStyle/>
          <a:p>
            <a:endParaRPr lang="en-US"/>
          </a:p>
        </p:txBody>
      </p:sp>
      <p:sp>
        <p:nvSpPr>
          <p:cNvPr id="557094" name="Line 38"/>
          <p:cNvSpPr>
            <a:spLocks noChangeShapeType="1"/>
          </p:cNvSpPr>
          <p:nvPr/>
        </p:nvSpPr>
        <p:spPr bwMode="auto">
          <a:xfrm>
            <a:off x="3133725" y="2540174"/>
            <a:ext cx="103188" cy="0"/>
          </a:xfrm>
          <a:prstGeom prst="line">
            <a:avLst/>
          </a:prstGeom>
          <a:noFill/>
          <a:ln w="9525">
            <a:solidFill>
              <a:schemeClr val="tx1"/>
            </a:solidFill>
            <a:round/>
            <a:headEnd/>
            <a:tailEnd/>
          </a:ln>
          <a:effectLst/>
        </p:spPr>
        <p:txBody>
          <a:bodyPr/>
          <a:lstStyle/>
          <a:p>
            <a:endParaRPr lang="en-US"/>
          </a:p>
        </p:txBody>
      </p:sp>
      <p:sp>
        <p:nvSpPr>
          <p:cNvPr id="557095" name="Line 39"/>
          <p:cNvSpPr>
            <a:spLocks noChangeShapeType="1"/>
          </p:cNvSpPr>
          <p:nvPr/>
        </p:nvSpPr>
        <p:spPr bwMode="auto">
          <a:xfrm>
            <a:off x="3133725" y="2740199"/>
            <a:ext cx="103188" cy="0"/>
          </a:xfrm>
          <a:prstGeom prst="line">
            <a:avLst/>
          </a:prstGeom>
          <a:noFill/>
          <a:ln w="9525">
            <a:solidFill>
              <a:schemeClr val="tx1"/>
            </a:solidFill>
            <a:round/>
            <a:headEnd/>
            <a:tailEnd/>
          </a:ln>
          <a:effectLst/>
        </p:spPr>
        <p:txBody>
          <a:bodyPr/>
          <a:lstStyle/>
          <a:p>
            <a:endParaRPr lang="en-US"/>
          </a:p>
        </p:txBody>
      </p:sp>
      <p:sp>
        <p:nvSpPr>
          <p:cNvPr id="557096" name="Line 40"/>
          <p:cNvSpPr>
            <a:spLocks noChangeShapeType="1"/>
          </p:cNvSpPr>
          <p:nvPr/>
        </p:nvSpPr>
        <p:spPr bwMode="auto">
          <a:xfrm>
            <a:off x="3133725" y="2092499"/>
            <a:ext cx="68263" cy="0"/>
          </a:xfrm>
          <a:prstGeom prst="line">
            <a:avLst/>
          </a:prstGeom>
          <a:noFill/>
          <a:ln w="9525">
            <a:solidFill>
              <a:schemeClr val="tx1"/>
            </a:solidFill>
            <a:round/>
            <a:headEnd/>
            <a:tailEnd/>
          </a:ln>
          <a:effectLst/>
        </p:spPr>
        <p:txBody>
          <a:bodyPr/>
          <a:lstStyle/>
          <a:p>
            <a:endParaRPr lang="en-US"/>
          </a:p>
        </p:txBody>
      </p:sp>
      <p:sp>
        <p:nvSpPr>
          <p:cNvPr id="557097" name="Line 41"/>
          <p:cNvSpPr>
            <a:spLocks noChangeShapeType="1"/>
          </p:cNvSpPr>
          <p:nvPr/>
        </p:nvSpPr>
        <p:spPr bwMode="auto">
          <a:xfrm>
            <a:off x="3133725" y="2190924"/>
            <a:ext cx="68263" cy="0"/>
          </a:xfrm>
          <a:prstGeom prst="line">
            <a:avLst/>
          </a:prstGeom>
          <a:noFill/>
          <a:ln w="9525">
            <a:solidFill>
              <a:schemeClr val="tx1"/>
            </a:solidFill>
            <a:round/>
            <a:headEnd/>
            <a:tailEnd/>
          </a:ln>
          <a:effectLst/>
        </p:spPr>
        <p:txBody>
          <a:bodyPr/>
          <a:lstStyle/>
          <a:p>
            <a:endParaRPr lang="en-US"/>
          </a:p>
        </p:txBody>
      </p:sp>
      <p:sp>
        <p:nvSpPr>
          <p:cNvPr id="557098" name="Line 42"/>
          <p:cNvSpPr>
            <a:spLocks noChangeShapeType="1"/>
          </p:cNvSpPr>
          <p:nvPr/>
        </p:nvSpPr>
        <p:spPr bwMode="auto">
          <a:xfrm>
            <a:off x="3133725" y="2290937"/>
            <a:ext cx="68263" cy="0"/>
          </a:xfrm>
          <a:prstGeom prst="line">
            <a:avLst/>
          </a:prstGeom>
          <a:noFill/>
          <a:ln w="9525">
            <a:solidFill>
              <a:schemeClr val="tx1"/>
            </a:solidFill>
            <a:round/>
            <a:headEnd/>
            <a:tailEnd/>
          </a:ln>
          <a:effectLst/>
        </p:spPr>
        <p:txBody>
          <a:bodyPr/>
          <a:lstStyle/>
          <a:p>
            <a:endParaRPr lang="en-US"/>
          </a:p>
        </p:txBody>
      </p:sp>
      <p:sp>
        <p:nvSpPr>
          <p:cNvPr id="557099" name="Line 43"/>
          <p:cNvSpPr>
            <a:spLocks noChangeShapeType="1"/>
          </p:cNvSpPr>
          <p:nvPr/>
        </p:nvSpPr>
        <p:spPr bwMode="auto">
          <a:xfrm>
            <a:off x="3133725" y="2390949"/>
            <a:ext cx="68263" cy="0"/>
          </a:xfrm>
          <a:prstGeom prst="line">
            <a:avLst/>
          </a:prstGeom>
          <a:noFill/>
          <a:ln w="9525">
            <a:solidFill>
              <a:schemeClr val="tx1"/>
            </a:solidFill>
            <a:round/>
            <a:headEnd/>
            <a:tailEnd/>
          </a:ln>
          <a:effectLst/>
        </p:spPr>
        <p:txBody>
          <a:bodyPr/>
          <a:lstStyle/>
          <a:p>
            <a:endParaRPr lang="en-US"/>
          </a:p>
        </p:txBody>
      </p:sp>
      <p:sp>
        <p:nvSpPr>
          <p:cNvPr id="557100" name="Line 44"/>
          <p:cNvSpPr>
            <a:spLocks noChangeShapeType="1"/>
          </p:cNvSpPr>
          <p:nvPr/>
        </p:nvSpPr>
        <p:spPr bwMode="auto">
          <a:xfrm>
            <a:off x="3133725" y="2490962"/>
            <a:ext cx="68263" cy="0"/>
          </a:xfrm>
          <a:prstGeom prst="line">
            <a:avLst/>
          </a:prstGeom>
          <a:noFill/>
          <a:ln w="9525">
            <a:solidFill>
              <a:schemeClr val="tx1"/>
            </a:solidFill>
            <a:round/>
            <a:headEnd/>
            <a:tailEnd/>
          </a:ln>
          <a:effectLst/>
        </p:spPr>
        <p:txBody>
          <a:bodyPr/>
          <a:lstStyle/>
          <a:p>
            <a:endParaRPr lang="en-US"/>
          </a:p>
        </p:txBody>
      </p:sp>
      <p:sp>
        <p:nvSpPr>
          <p:cNvPr id="557101" name="Line 45"/>
          <p:cNvSpPr>
            <a:spLocks noChangeShapeType="1"/>
          </p:cNvSpPr>
          <p:nvPr/>
        </p:nvSpPr>
        <p:spPr bwMode="auto">
          <a:xfrm>
            <a:off x="3133725" y="2590974"/>
            <a:ext cx="68263" cy="0"/>
          </a:xfrm>
          <a:prstGeom prst="line">
            <a:avLst/>
          </a:prstGeom>
          <a:noFill/>
          <a:ln w="9525">
            <a:solidFill>
              <a:schemeClr val="tx1"/>
            </a:solidFill>
            <a:round/>
            <a:headEnd/>
            <a:tailEnd/>
          </a:ln>
          <a:effectLst/>
        </p:spPr>
        <p:txBody>
          <a:bodyPr/>
          <a:lstStyle/>
          <a:p>
            <a:endParaRPr lang="en-US"/>
          </a:p>
        </p:txBody>
      </p:sp>
      <p:sp>
        <p:nvSpPr>
          <p:cNvPr id="557102" name="Line 46"/>
          <p:cNvSpPr>
            <a:spLocks noChangeShapeType="1"/>
          </p:cNvSpPr>
          <p:nvPr/>
        </p:nvSpPr>
        <p:spPr bwMode="auto">
          <a:xfrm>
            <a:off x="3133725" y="2690987"/>
            <a:ext cx="68263" cy="0"/>
          </a:xfrm>
          <a:prstGeom prst="line">
            <a:avLst/>
          </a:prstGeom>
          <a:noFill/>
          <a:ln w="9525">
            <a:solidFill>
              <a:schemeClr val="tx1"/>
            </a:solidFill>
            <a:round/>
            <a:headEnd/>
            <a:tailEnd/>
          </a:ln>
          <a:effectLst/>
        </p:spPr>
        <p:txBody>
          <a:bodyPr/>
          <a:lstStyle/>
          <a:p>
            <a:endParaRPr lang="en-US"/>
          </a:p>
        </p:txBody>
      </p:sp>
      <p:sp>
        <p:nvSpPr>
          <p:cNvPr id="557103" name="Line 47"/>
          <p:cNvSpPr>
            <a:spLocks noChangeShapeType="1"/>
          </p:cNvSpPr>
          <p:nvPr/>
        </p:nvSpPr>
        <p:spPr bwMode="auto">
          <a:xfrm>
            <a:off x="3133725" y="2789412"/>
            <a:ext cx="68263" cy="0"/>
          </a:xfrm>
          <a:prstGeom prst="line">
            <a:avLst/>
          </a:prstGeom>
          <a:noFill/>
          <a:ln w="9525">
            <a:solidFill>
              <a:schemeClr val="tx1"/>
            </a:solidFill>
            <a:round/>
            <a:headEnd/>
            <a:tailEnd/>
          </a:ln>
          <a:effectLst/>
        </p:spPr>
        <p:txBody>
          <a:bodyPr/>
          <a:lstStyle/>
          <a:p>
            <a:endParaRPr lang="en-US"/>
          </a:p>
        </p:txBody>
      </p:sp>
      <p:sp>
        <p:nvSpPr>
          <p:cNvPr id="557104" name="AutoShape 48"/>
          <p:cNvSpPr>
            <a:spLocks noChangeArrowheads="1"/>
          </p:cNvSpPr>
          <p:nvPr/>
        </p:nvSpPr>
        <p:spPr bwMode="auto">
          <a:xfrm rot="-5400000">
            <a:off x="3208338" y="2165524"/>
            <a:ext cx="96838" cy="90487"/>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105" name="Line 49"/>
          <p:cNvSpPr>
            <a:spLocks noChangeShapeType="1"/>
          </p:cNvSpPr>
          <p:nvPr/>
        </p:nvSpPr>
        <p:spPr bwMode="auto">
          <a:xfrm>
            <a:off x="3276600" y="2209974"/>
            <a:ext cx="1409700" cy="0"/>
          </a:xfrm>
          <a:prstGeom prst="line">
            <a:avLst/>
          </a:prstGeom>
          <a:noFill/>
          <a:ln w="12700">
            <a:solidFill>
              <a:schemeClr val="tx1"/>
            </a:solidFill>
            <a:round/>
            <a:headEnd/>
            <a:tailEnd/>
          </a:ln>
          <a:effectLst/>
        </p:spPr>
        <p:txBody>
          <a:bodyPr/>
          <a:lstStyle/>
          <a:p>
            <a:endParaRPr lang="en-US"/>
          </a:p>
        </p:txBody>
      </p:sp>
      <p:sp>
        <p:nvSpPr>
          <p:cNvPr id="557106" name="Text Box 50"/>
          <p:cNvSpPr txBox="1">
            <a:spLocks noChangeArrowheads="1"/>
          </p:cNvSpPr>
          <p:nvPr/>
        </p:nvSpPr>
        <p:spPr bwMode="auto">
          <a:xfrm>
            <a:off x="3636963" y="2189337"/>
            <a:ext cx="630237" cy="228600"/>
          </a:xfrm>
          <a:prstGeom prst="rect">
            <a:avLst/>
          </a:prstGeom>
          <a:solidFill>
            <a:srgbClr val="FFCC99">
              <a:alpha val="5000"/>
            </a:srgbClr>
          </a:solidFill>
          <a:ln w="9525">
            <a:noFill/>
            <a:miter lim="800000"/>
            <a:headEnd/>
            <a:tailEnd/>
          </a:ln>
          <a:effectLst/>
        </p:spPr>
        <p:txBody>
          <a:bodyPr wrap="none">
            <a:spAutoFit/>
          </a:bodyPr>
          <a:lstStyle/>
          <a:p>
            <a:pPr algn="ctr"/>
            <a:r>
              <a:rPr lang="en-US" sz="900" b="1">
                <a:latin typeface="Invensys Andale" pitchFamily="34" charset="0"/>
              </a:rPr>
              <a:t>Forecast</a:t>
            </a:r>
          </a:p>
        </p:txBody>
      </p:sp>
      <p:sp>
        <p:nvSpPr>
          <p:cNvPr id="557107" name="Line 51"/>
          <p:cNvSpPr>
            <a:spLocks noChangeShapeType="1"/>
          </p:cNvSpPr>
          <p:nvPr/>
        </p:nvSpPr>
        <p:spPr bwMode="auto">
          <a:xfrm>
            <a:off x="2500313" y="2279824"/>
            <a:ext cx="641350" cy="0"/>
          </a:xfrm>
          <a:prstGeom prst="line">
            <a:avLst/>
          </a:prstGeom>
          <a:noFill/>
          <a:ln w="12700">
            <a:solidFill>
              <a:schemeClr val="tx1"/>
            </a:solidFill>
            <a:round/>
            <a:headEnd/>
            <a:tailEnd/>
          </a:ln>
          <a:effectLst/>
        </p:spPr>
        <p:txBody>
          <a:bodyPr/>
          <a:lstStyle/>
          <a:p>
            <a:endParaRPr lang="en-US"/>
          </a:p>
        </p:txBody>
      </p:sp>
      <p:sp>
        <p:nvSpPr>
          <p:cNvPr id="557108" name="AutoShape 52"/>
          <p:cNvSpPr>
            <a:spLocks noChangeArrowheads="1"/>
          </p:cNvSpPr>
          <p:nvPr/>
        </p:nvSpPr>
        <p:spPr bwMode="auto">
          <a:xfrm rot="5400000" flipH="1">
            <a:off x="3134519" y="2231406"/>
            <a:ext cx="96837" cy="88900"/>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109" name="Line 53"/>
          <p:cNvSpPr>
            <a:spLocks noChangeShapeType="1"/>
          </p:cNvSpPr>
          <p:nvPr/>
        </p:nvSpPr>
        <p:spPr bwMode="auto">
          <a:xfrm>
            <a:off x="4684713" y="1762299"/>
            <a:ext cx="0" cy="455613"/>
          </a:xfrm>
          <a:prstGeom prst="line">
            <a:avLst/>
          </a:prstGeom>
          <a:noFill/>
          <a:ln w="12700">
            <a:solidFill>
              <a:schemeClr val="tx1"/>
            </a:solidFill>
            <a:round/>
            <a:headEnd/>
            <a:tailEnd/>
          </a:ln>
          <a:effectLst/>
        </p:spPr>
        <p:txBody>
          <a:bodyPr/>
          <a:lstStyle/>
          <a:p>
            <a:endParaRPr lang="en-US"/>
          </a:p>
        </p:txBody>
      </p:sp>
      <p:sp>
        <p:nvSpPr>
          <p:cNvPr id="557110" name="Text Box 54"/>
          <p:cNvSpPr txBox="1">
            <a:spLocks noChangeArrowheads="1"/>
          </p:cNvSpPr>
          <p:nvPr/>
        </p:nvSpPr>
        <p:spPr bwMode="auto">
          <a:xfrm>
            <a:off x="4632325" y="1909937"/>
            <a:ext cx="735013" cy="214312"/>
          </a:xfrm>
          <a:prstGeom prst="rect">
            <a:avLst/>
          </a:prstGeom>
          <a:solidFill>
            <a:srgbClr val="FFCC99">
              <a:alpha val="5000"/>
            </a:srgbClr>
          </a:solidFill>
          <a:ln w="9525">
            <a:noFill/>
            <a:miter lim="800000"/>
            <a:headEnd/>
            <a:tailEnd/>
          </a:ln>
          <a:effectLst/>
        </p:spPr>
        <p:txBody>
          <a:bodyPr wrap="none">
            <a:spAutoFit/>
          </a:bodyPr>
          <a:lstStyle/>
          <a:p>
            <a:pPr algn="ctr"/>
            <a:r>
              <a:rPr lang="en-US" sz="800" b="1">
                <a:latin typeface="Invensys Andale" pitchFamily="34" charset="0"/>
              </a:rPr>
              <a:t>Gross Profit</a:t>
            </a:r>
          </a:p>
        </p:txBody>
      </p:sp>
      <p:sp>
        <p:nvSpPr>
          <p:cNvPr id="557111" name="Rectangle 55"/>
          <p:cNvSpPr>
            <a:spLocks noChangeArrowheads="1"/>
          </p:cNvSpPr>
          <p:nvPr/>
        </p:nvSpPr>
        <p:spPr bwMode="auto">
          <a:xfrm>
            <a:off x="1779588" y="2028999"/>
            <a:ext cx="720725" cy="488950"/>
          </a:xfrm>
          <a:prstGeom prst="rect">
            <a:avLst/>
          </a:prstGeom>
          <a:solidFill>
            <a:srgbClr val="FFCC00">
              <a:alpha val="30000"/>
            </a:srgbClr>
          </a:solidFill>
          <a:ln w="9525">
            <a:solidFill>
              <a:schemeClr val="tx1"/>
            </a:solidFill>
            <a:miter lim="800000"/>
            <a:headEnd/>
            <a:tailEnd/>
          </a:ln>
          <a:effectLst/>
        </p:spPr>
        <p:txBody>
          <a:bodyPr lIns="45720" rIns="45720" anchor="ctr"/>
          <a:lstStyle/>
          <a:p>
            <a:pPr algn="ctr"/>
            <a:r>
              <a:rPr lang="en-US" sz="900" b="1">
                <a:latin typeface="Invensys Andale" pitchFamily="34" charset="0"/>
              </a:rPr>
              <a:t>Gross Profit Calculator</a:t>
            </a:r>
          </a:p>
        </p:txBody>
      </p:sp>
      <p:sp>
        <p:nvSpPr>
          <p:cNvPr id="557112" name="Freeform 56"/>
          <p:cNvSpPr>
            <a:spLocks/>
          </p:cNvSpPr>
          <p:nvPr/>
        </p:nvSpPr>
        <p:spPr bwMode="auto">
          <a:xfrm>
            <a:off x="2800350" y="1181274"/>
            <a:ext cx="247650" cy="1089025"/>
          </a:xfrm>
          <a:custGeom>
            <a:avLst/>
            <a:gdLst/>
            <a:ahLst/>
            <a:cxnLst>
              <a:cxn ang="0">
                <a:pos x="0" y="912"/>
              </a:cxn>
              <a:cxn ang="0">
                <a:pos x="0" y="0"/>
              </a:cxn>
              <a:cxn ang="0">
                <a:pos x="192" y="0"/>
              </a:cxn>
            </a:cxnLst>
            <a:rect l="0" t="0" r="r" b="b"/>
            <a:pathLst>
              <a:path w="192" h="912">
                <a:moveTo>
                  <a:pt x="0" y="912"/>
                </a:moveTo>
                <a:lnTo>
                  <a:pt x="0" y="0"/>
                </a:lnTo>
                <a:lnTo>
                  <a:pt x="192" y="0"/>
                </a:lnTo>
              </a:path>
            </a:pathLst>
          </a:custGeom>
          <a:noFill/>
          <a:ln w="12700" cmpd="sng">
            <a:solidFill>
              <a:schemeClr val="tx1"/>
            </a:solidFill>
            <a:round/>
            <a:headEnd type="none" w="med" len="med"/>
            <a:tailEnd type="triangle" w="med" len="med"/>
          </a:ln>
          <a:effectLst/>
        </p:spPr>
        <p:txBody>
          <a:bodyPr/>
          <a:lstStyle/>
          <a:p>
            <a:endParaRPr lang="en-US"/>
          </a:p>
        </p:txBody>
      </p:sp>
      <p:sp>
        <p:nvSpPr>
          <p:cNvPr id="557113" name="Line 57"/>
          <p:cNvSpPr>
            <a:spLocks noChangeShapeType="1"/>
          </p:cNvSpPr>
          <p:nvPr/>
        </p:nvSpPr>
        <p:spPr bwMode="auto">
          <a:xfrm>
            <a:off x="3219450" y="3033887"/>
            <a:ext cx="0" cy="258762"/>
          </a:xfrm>
          <a:prstGeom prst="line">
            <a:avLst/>
          </a:prstGeom>
          <a:noFill/>
          <a:ln w="12700">
            <a:solidFill>
              <a:schemeClr val="tx1"/>
            </a:solidFill>
            <a:round/>
            <a:headEnd/>
            <a:tailEnd/>
          </a:ln>
          <a:effectLst/>
        </p:spPr>
        <p:txBody>
          <a:bodyPr/>
          <a:lstStyle/>
          <a:p>
            <a:endParaRPr lang="en-US"/>
          </a:p>
        </p:txBody>
      </p:sp>
      <p:sp>
        <p:nvSpPr>
          <p:cNvPr id="557114" name="Line 58"/>
          <p:cNvSpPr>
            <a:spLocks noChangeShapeType="1"/>
          </p:cNvSpPr>
          <p:nvPr/>
        </p:nvSpPr>
        <p:spPr bwMode="auto">
          <a:xfrm>
            <a:off x="2979738" y="3292649"/>
            <a:ext cx="4437062" cy="0"/>
          </a:xfrm>
          <a:prstGeom prst="line">
            <a:avLst/>
          </a:prstGeom>
          <a:noFill/>
          <a:ln w="12700">
            <a:solidFill>
              <a:schemeClr val="tx1"/>
            </a:solidFill>
            <a:round/>
            <a:headEnd/>
            <a:tailEnd/>
          </a:ln>
          <a:effectLst/>
        </p:spPr>
        <p:txBody>
          <a:bodyPr/>
          <a:lstStyle/>
          <a:p>
            <a:endParaRPr lang="en-US"/>
          </a:p>
        </p:txBody>
      </p:sp>
      <p:sp>
        <p:nvSpPr>
          <p:cNvPr id="557115" name="Rectangle 59"/>
          <p:cNvSpPr>
            <a:spLocks noChangeArrowheads="1"/>
          </p:cNvSpPr>
          <p:nvPr/>
        </p:nvSpPr>
        <p:spPr bwMode="auto">
          <a:xfrm>
            <a:off x="2200275" y="3872087"/>
            <a:ext cx="239713" cy="109855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557116" name="Rectangle 60"/>
          <p:cNvSpPr>
            <a:spLocks noChangeArrowheads="1"/>
          </p:cNvSpPr>
          <p:nvPr/>
        </p:nvSpPr>
        <p:spPr bwMode="auto">
          <a:xfrm>
            <a:off x="2235200" y="3921299"/>
            <a:ext cx="169863" cy="1000125"/>
          </a:xfrm>
          <a:prstGeom prst="rect">
            <a:avLst/>
          </a:prstGeom>
          <a:solidFill>
            <a:schemeClr val="bg1"/>
          </a:solidFill>
          <a:ln w="9525">
            <a:solidFill>
              <a:schemeClr val="tx1"/>
            </a:solidFill>
            <a:miter lim="800000"/>
            <a:headEnd/>
            <a:tailEnd/>
          </a:ln>
          <a:effectLst/>
        </p:spPr>
        <p:txBody>
          <a:bodyPr wrap="none" anchor="ctr"/>
          <a:lstStyle/>
          <a:p>
            <a:endParaRPr lang="en-US"/>
          </a:p>
        </p:txBody>
      </p:sp>
      <p:sp>
        <p:nvSpPr>
          <p:cNvPr id="557117" name="Line 61"/>
          <p:cNvSpPr>
            <a:spLocks noChangeShapeType="1"/>
          </p:cNvSpPr>
          <p:nvPr/>
        </p:nvSpPr>
        <p:spPr bwMode="auto">
          <a:xfrm>
            <a:off x="2235200" y="4021312"/>
            <a:ext cx="136525" cy="0"/>
          </a:xfrm>
          <a:prstGeom prst="line">
            <a:avLst/>
          </a:prstGeom>
          <a:noFill/>
          <a:ln w="9525">
            <a:solidFill>
              <a:schemeClr val="tx1"/>
            </a:solidFill>
            <a:round/>
            <a:headEnd/>
            <a:tailEnd/>
          </a:ln>
          <a:effectLst/>
        </p:spPr>
        <p:txBody>
          <a:bodyPr/>
          <a:lstStyle/>
          <a:p>
            <a:endParaRPr lang="en-US"/>
          </a:p>
        </p:txBody>
      </p:sp>
      <p:sp>
        <p:nvSpPr>
          <p:cNvPr id="557118" name="Line 62"/>
          <p:cNvSpPr>
            <a:spLocks noChangeShapeType="1"/>
          </p:cNvSpPr>
          <p:nvPr/>
        </p:nvSpPr>
        <p:spPr bwMode="auto">
          <a:xfrm>
            <a:off x="2235200" y="4221337"/>
            <a:ext cx="136525" cy="0"/>
          </a:xfrm>
          <a:prstGeom prst="line">
            <a:avLst/>
          </a:prstGeom>
          <a:noFill/>
          <a:ln w="9525">
            <a:solidFill>
              <a:schemeClr val="tx1"/>
            </a:solidFill>
            <a:round/>
            <a:headEnd/>
            <a:tailEnd/>
          </a:ln>
          <a:effectLst/>
        </p:spPr>
        <p:txBody>
          <a:bodyPr/>
          <a:lstStyle/>
          <a:p>
            <a:endParaRPr lang="en-US"/>
          </a:p>
        </p:txBody>
      </p:sp>
      <p:sp>
        <p:nvSpPr>
          <p:cNvPr id="557119" name="Line 63"/>
          <p:cNvSpPr>
            <a:spLocks noChangeShapeType="1"/>
          </p:cNvSpPr>
          <p:nvPr/>
        </p:nvSpPr>
        <p:spPr bwMode="auto">
          <a:xfrm>
            <a:off x="2235200" y="4421362"/>
            <a:ext cx="136525" cy="0"/>
          </a:xfrm>
          <a:prstGeom prst="line">
            <a:avLst/>
          </a:prstGeom>
          <a:noFill/>
          <a:ln w="9525">
            <a:solidFill>
              <a:schemeClr val="tx1"/>
            </a:solidFill>
            <a:round/>
            <a:headEnd/>
            <a:tailEnd/>
          </a:ln>
          <a:effectLst/>
        </p:spPr>
        <p:txBody>
          <a:bodyPr/>
          <a:lstStyle/>
          <a:p>
            <a:endParaRPr lang="en-US"/>
          </a:p>
        </p:txBody>
      </p:sp>
      <p:sp>
        <p:nvSpPr>
          <p:cNvPr id="557120" name="Line 64"/>
          <p:cNvSpPr>
            <a:spLocks noChangeShapeType="1"/>
          </p:cNvSpPr>
          <p:nvPr/>
        </p:nvSpPr>
        <p:spPr bwMode="auto">
          <a:xfrm>
            <a:off x="2235200" y="4621387"/>
            <a:ext cx="136525" cy="0"/>
          </a:xfrm>
          <a:prstGeom prst="line">
            <a:avLst/>
          </a:prstGeom>
          <a:noFill/>
          <a:ln w="9525">
            <a:solidFill>
              <a:schemeClr val="tx1"/>
            </a:solidFill>
            <a:round/>
            <a:headEnd/>
            <a:tailEnd/>
          </a:ln>
          <a:effectLst/>
        </p:spPr>
        <p:txBody>
          <a:bodyPr/>
          <a:lstStyle/>
          <a:p>
            <a:endParaRPr lang="en-US"/>
          </a:p>
        </p:txBody>
      </p:sp>
      <p:sp>
        <p:nvSpPr>
          <p:cNvPr id="557121" name="Line 65"/>
          <p:cNvSpPr>
            <a:spLocks noChangeShapeType="1"/>
          </p:cNvSpPr>
          <p:nvPr/>
        </p:nvSpPr>
        <p:spPr bwMode="auto">
          <a:xfrm>
            <a:off x="2235200" y="4821412"/>
            <a:ext cx="136525" cy="0"/>
          </a:xfrm>
          <a:prstGeom prst="line">
            <a:avLst/>
          </a:prstGeom>
          <a:noFill/>
          <a:ln w="9525">
            <a:solidFill>
              <a:schemeClr val="tx1"/>
            </a:solidFill>
            <a:round/>
            <a:headEnd/>
            <a:tailEnd/>
          </a:ln>
          <a:effectLst/>
        </p:spPr>
        <p:txBody>
          <a:bodyPr/>
          <a:lstStyle/>
          <a:p>
            <a:endParaRPr lang="en-US"/>
          </a:p>
        </p:txBody>
      </p:sp>
      <p:sp>
        <p:nvSpPr>
          <p:cNvPr id="557122" name="Line 66"/>
          <p:cNvSpPr>
            <a:spLocks noChangeShapeType="1"/>
          </p:cNvSpPr>
          <p:nvPr/>
        </p:nvSpPr>
        <p:spPr bwMode="auto">
          <a:xfrm>
            <a:off x="2235200" y="4121324"/>
            <a:ext cx="101600" cy="0"/>
          </a:xfrm>
          <a:prstGeom prst="line">
            <a:avLst/>
          </a:prstGeom>
          <a:noFill/>
          <a:ln w="9525">
            <a:solidFill>
              <a:schemeClr val="tx1"/>
            </a:solidFill>
            <a:round/>
            <a:headEnd/>
            <a:tailEnd/>
          </a:ln>
          <a:effectLst/>
        </p:spPr>
        <p:txBody>
          <a:bodyPr/>
          <a:lstStyle/>
          <a:p>
            <a:endParaRPr lang="en-US"/>
          </a:p>
        </p:txBody>
      </p:sp>
      <p:sp>
        <p:nvSpPr>
          <p:cNvPr id="557123" name="Line 67"/>
          <p:cNvSpPr>
            <a:spLocks noChangeShapeType="1"/>
          </p:cNvSpPr>
          <p:nvPr/>
        </p:nvSpPr>
        <p:spPr bwMode="auto">
          <a:xfrm>
            <a:off x="2235200" y="4321349"/>
            <a:ext cx="101600" cy="0"/>
          </a:xfrm>
          <a:prstGeom prst="line">
            <a:avLst/>
          </a:prstGeom>
          <a:noFill/>
          <a:ln w="9525">
            <a:solidFill>
              <a:schemeClr val="tx1"/>
            </a:solidFill>
            <a:round/>
            <a:headEnd/>
            <a:tailEnd/>
          </a:ln>
          <a:effectLst/>
        </p:spPr>
        <p:txBody>
          <a:bodyPr/>
          <a:lstStyle/>
          <a:p>
            <a:endParaRPr lang="en-US"/>
          </a:p>
        </p:txBody>
      </p:sp>
      <p:sp>
        <p:nvSpPr>
          <p:cNvPr id="557124" name="Line 68"/>
          <p:cNvSpPr>
            <a:spLocks noChangeShapeType="1"/>
          </p:cNvSpPr>
          <p:nvPr/>
        </p:nvSpPr>
        <p:spPr bwMode="auto">
          <a:xfrm>
            <a:off x="2235200" y="4521374"/>
            <a:ext cx="101600" cy="0"/>
          </a:xfrm>
          <a:prstGeom prst="line">
            <a:avLst/>
          </a:prstGeom>
          <a:noFill/>
          <a:ln w="9525">
            <a:solidFill>
              <a:schemeClr val="tx1"/>
            </a:solidFill>
            <a:round/>
            <a:headEnd/>
            <a:tailEnd/>
          </a:ln>
          <a:effectLst/>
        </p:spPr>
        <p:txBody>
          <a:bodyPr/>
          <a:lstStyle/>
          <a:p>
            <a:endParaRPr lang="en-US"/>
          </a:p>
        </p:txBody>
      </p:sp>
      <p:sp>
        <p:nvSpPr>
          <p:cNvPr id="557125" name="Line 69"/>
          <p:cNvSpPr>
            <a:spLocks noChangeShapeType="1"/>
          </p:cNvSpPr>
          <p:nvPr/>
        </p:nvSpPr>
        <p:spPr bwMode="auto">
          <a:xfrm>
            <a:off x="2235200" y="4721399"/>
            <a:ext cx="101600" cy="0"/>
          </a:xfrm>
          <a:prstGeom prst="line">
            <a:avLst/>
          </a:prstGeom>
          <a:noFill/>
          <a:ln w="9525">
            <a:solidFill>
              <a:schemeClr val="tx1"/>
            </a:solidFill>
            <a:round/>
            <a:headEnd/>
            <a:tailEnd/>
          </a:ln>
          <a:effectLst/>
        </p:spPr>
        <p:txBody>
          <a:bodyPr/>
          <a:lstStyle/>
          <a:p>
            <a:endParaRPr lang="en-US"/>
          </a:p>
        </p:txBody>
      </p:sp>
      <p:sp>
        <p:nvSpPr>
          <p:cNvPr id="557126" name="Line 70"/>
          <p:cNvSpPr>
            <a:spLocks noChangeShapeType="1"/>
          </p:cNvSpPr>
          <p:nvPr/>
        </p:nvSpPr>
        <p:spPr bwMode="auto">
          <a:xfrm>
            <a:off x="2235200" y="4072112"/>
            <a:ext cx="68263" cy="0"/>
          </a:xfrm>
          <a:prstGeom prst="line">
            <a:avLst/>
          </a:prstGeom>
          <a:noFill/>
          <a:ln w="9525">
            <a:solidFill>
              <a:schemeClr val="tx1"/>
            </a:solidFill>
            <a:round/>
            <a:headEnd/>
            <a:tailEnd/>
          </a:ln>
          <a:effectLst/>
        </p:spPr>
        <p:txBody>
          <a:bodyPr/>
          <a:lstStyle/>
          <a:p>
            <a:endParaRPr lang="en-US"/>
          </a:p>
        </p:txBody>
      </p:sp>
      <p:sp>
        <p:nvSpPr>
          <p:cNvPr id="557127" name="Line 71"/>
          <p:cNvSpPr>
            <a:spLocks noChangeShapeType="1"/>
          </p:cNvSpPr>
          <p:nvPr/>
        </p:nvSpPr>
        <p:spPr bwMode="auto">
          <a:xfrm>
            <a:off x="2235200" y="4172124"/>
            <a:ext cx="68263" cy="0"/>
          </a:xfrm>
          <a:prstGeom prst="line">
            <a:avLst/>
          </a:prstGeom>
          <a:noFill/>
          <a:ln w="9525">
            <a:solidFill>
              <a:schemeClr val="tx1"/>
            </a:solidFill>
            <a:round/>
            <a:headEnd/>
            <a:tailEnd/>
          </a:ln>
          <a:effectLst/>
        </p:spPr>
        <p:txBody>
          <a:bodyPr/>
          <a:lstStyle/>
          <a:p>
            <a:endParaRPr lang="en-US"/>
          </a:p>
        </p:txBody>
      </p:sp>
      <p:sp>
        <p:nvSpPr>
          <p:cNvPr id="557128" name="Line 72"/>
          <p:cNvSpPr>
            <a:spLocks noChangeShapeType="1"/>
          </p:cNvSpPr>
          <p:nvPr/>
        </p:nvSpPr>
        <p:spPr bwMode="auto">
          <a:xfrm>
            <a:off x="2235200" y="4272137"/>
            <a:ext cx="68263" cy="0"/>
          </a:xfrm>
          <a:prstGeom prst="line">
            <a:avLst/>
          </a:prstGeom>
          <a:noFill/>
          <a:ln w="9525">
            <a:solidFill>
              <a:schemeClr val="tx1"/>
            </a:solidFill>
            <a:round/>
            <a:headEnd/>
            <a:tailEnd/>
          </a:ln>
          <a:effectLst/>
        </p:spPr>
        <p:txBody>
          <a:bodyPr/>
          <a:lstStyle/>
          <a:p>
            <a:endParaRPr lang="en-US"/>
          </a:p>
        </p:txBody>
      </p:sp>
      <p:sp>
        <p:nvSpPr>
          <p:cNvPr id="557129" name="Line 73"/>
          <p:cNvSpPr>
            <a:spLocks noChangeShapeType="1"/>
          </p:cNvSpPr>
          <p:nvPr/>
        </p:nvSpPr>
        <p:spPr bwMode="auto">
          <a:xfrm>
            <a:off x="2235200" y="4372149"/>
            <a:ext cx="68263" cy="0"/>
          </a:xfrm>
          <a:prstGeom prst="line">
            <a:avLst/>
          </a:prstGeom>
          <a:noFill/>
          <a:ln w="9525">
            <a:solidFill>
              <a:schemeClr val="tx1"/>
            </a:solidFill>
            <a:round/>
            <a:headEnd/>
            <a:tailEnd/>
          </a:ln>
          <a:effectLst/>
        </p:spPr>
        <p:txBody>
          <a:bodyPr/>
          <a:lstStyle/>
          <a:p>
            <a:endParaRPr lang="en-US"/>
          </a:p>
        </p:txBody>
      </p:sp>
      <p:sp>
        <p:nvSpPr>
          <p:cNvPr id="557130" name="Line 74"/>
          <p:cNvSpPr>
            <a:spLocks noChangeShapeType="1"/>
          </p:cNvSpPr>
          <p:nvPr/>
        </p:nvSpPr>
        <p:spPr bwMode="auto">
          <a:xfrm>
            <a:off x="2235200" y="4470574"/>
            <a:ext cx="68263" cy="0"/>
          </a:xfrm>
          <a:prstGeom prst="line">
            <a:avLst/>
          </a:prstGeom>
          <a:noFill/>
          <a:ln w="9525">
            <a:solidFill>
              <a:schemeClr val="tx1"/>
            </a:solidFill>
            <a:round/>
            <a:headEnd/>
            <a:tailEnd/>
          </a:ln>
          <a:effectLst/>
        </p:spPr>
        <p:txBody>
          <a:bodyPr/>
          <a:lstStyle/>
          <a:p>
            <a:endParaRPr lang="en-US"/>
          </a:p>
        </p:txBody>
      </p:sp>
      <p:sp>
        <p:nvSpPr>
          <p:cNvPr id="557131" name="Line 75"/>
          <p:cNvSpPr>
            <a:spLocks noChangeShapeType="1"/>
          </p:cNvSpPr>
          <p:nvPr/>
        </p:nvSpPr>
        <p:spPr bwMode="auto">
          <a:xfrm>
            <a:off x="2235200" y="4570587"/>
            <a:ext cx="68263" cy="0"/>
          </a:xfrm>
          <a:prstGeom prst="line">
            <a:avLst/>
          </a:prstGeom>
          <a:noFill/>
          <a:ln w="9525">
            <a:solidFill>
              <a:schemeClr val="tx1"/>
            </a:solidFill>
            <a:round/>
            <a:headEnd/>
            <a:tailEnd/>
          </a:ln>
          <a:effectLst/>
        </p:spPr>
        <p:txBody>
          <a:bodyPr/>
          <a:lstStyle/>
          <a:p>
            <a:endParaRPr lang="en-US"/>
          </a:p>
        </p:txBody>
      </p:sp>
      <p:sp>
        <p:nvSpPr>
          <p:cNvPr id="557132" name="Line 76"/>
          <p:cNvSpPr>
            <a:spLocks noChangeShapeType="1"/>
          </p:cNvSpPr>
          <p:nvPr/>
        </p:nvSpPr>
        <p:spPr bwMode="auto">
          <a:xfrm>
            <a:off x="2235200" y="4670599"/>
            <a:ext cx="68263" cy="0"/>
          </a:xfrm>
          <a:prstGeom prst="line">
            <a:avLst/>
          </a:prstGeom>
          <a:noFill/>
          <a:ln w="9525">
            <a:solidFill>
              <a:schemeClr val="tx1"/>
            </a:solidFill>
            <a:round/>
            <a:headEnd/>
            <a:tailEnd/>
          </a:ln>
          <a:effectLst/>
        </p:spPr>
        <p:txBody>
          <a:bodyPr/>
          <a:lstStyle/>
          <a:p>
            <a:endParaRPr lang="en-US"/>
          </a:p>
        </p:txBody>
      </p:sp>
      <p:sp>
        <p:nvSpPr>
          <p:cNvPr id="557133" name="Line 77"/>
          <p:cNvSpPr>
            <a:spLocks noChangeShapeType="1"/>
          </p:cNvSpPr>
          <p:nvPr/>
        </p:nvSpPr>
        <p:spPr bwMode="auto">
          <a:xfrm>
            <a:off x="2235200" y="4770612"/>
            <a:ext cx="68263" cy="0"/>
          </a:xfrm>
          <a:prstGeom prst="line">
            <a:avLst/>
          </a:prstGeom>
          <a:noFill/>
          <a:ln w="9525">
            <a:solidFill>
              <a:schemeClr val="tx1"/>
            </a:solidFill>
            <a:round/>
            <a:headEnd/>
            <a:tailEnd/>
          </a:ln>
          <a:effectLst/>
        </p:spPr>
        <p:txBody>
          <a:bodyPr/>
          <a:lstStyle/>
          <a:p>
            <a:endParaRPr lang="en-US"/>
          </a:p>
        </p:txBody>
      </p:sp>
      <p:sp>
        <p:nvSpPr>
          <p:cNvPr id="557134" name="AutoShape 78"/>
          <p:cNvSpPr>
            <a:spLocks noChangeArrowheads="1"/>
          </p:cNvSpPr>
          <p:nvPr/>
        </p:nvSpPr>
        <p:spPr bwMode="auto">
          <a:xfrm rot="-5400000">
            <a:off x="2309019" y="4085606"/>
            <a:ext cx="96837" cy="88900"/>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135" name="Line 79"/>
          <p:cNvSpPr>
            <a:spLocks noChangeShapeType="1"/>
          </p:cNvSpPr>
          <p:nvPr/>
        </p:nvSpPr>
        <p:spPr bwMode="auto">
          <a:xfrm>
            <a:off x="2397125" y="4130849"/>
            <a:ext cx="582613" cy="0"/>
          </a:xfrm>
          <a:prstGeom prst="line">
            <a:avLst/>
          </a:prstGeom>
          <a:noFill/>
          <a:ln w="12700">
            <a:solidFill>
              <a:schemeClr val="tx1"/>
            </a:solidFill>
            <a:round/>
            <a:headEnd/>
            <a:tailEnd/>
          </a:ln>
          <a:effectLst/>
        </p:spPr>
        <p:txBody>
          <a:bodyPr/>
          <a:lstStyle/>
          <a:p>
            <a:endParaRPr lang="en-US"/>
          </a:p>
        </p:txBody>
      </p:sp>
      <p:sp>
        <p:nvSpPr>
          <p:cNvPr id="557136" name="Text Box 80"/>
          <p:cNvSpPr txBox="1">
            <a:spLocks noChangeArrowheads="1"/>
          </p:cNvSpPr>
          <p:nvPr/>
        </p:nvSpPr>
        <p:spPr bwMode="auto">
          <a:xfrm>
            <a:off x="2520950" y="4108624"/>
            <a:ext cx="322263" cy="244475"/>
          </a:xfrm>
          <a:prstGeom prst="rect">
            <a:avLst/>
          </a:prstGeom>
          <a:solidFill>
            <a:srgbClr val="FFCC99">
              <a:alpha val="5000"/>
            </a:srgbClr>
          </a:solidFill>
          <a:ln w="9525">
            <a:noFill/>
            <a:miter lim="800000"/>
            <a:headEnd/>
            <a:tailEnd/>
          </a:ln>
          <a:effectLst/>
        </p:spPr>
        <p:txBody>
          <a:bodyPr wrap="none">
            <a:spAutoFit/>
          </a:bodyPr>
          <a:lstStyle/>
          <a:p>
            <a:r>
              <a:rPr lang="en-US" sz="1000" b="1">
                <a:latin typeface="Invensys Andale" pitchFamily="34" charset="0"/>
              </a:rPr>
              <a:t>SP</a:t>
            </a:r>
          </a:p>
        </p:txBody>
      </p:sp>
      <p:sp>
        <p:nvSpPr>
          <p:cNvPr id="557137" name="Line 81"/>
          <p:cNvSpPr>
            <a:spLocks noChangeShapeType="1"/>
          </p:cNvSpPr>
          <p:nvPr/>
        </p:nvSpPr>
        <p:spPr bwMode="auto">
          <a:xfrm>
            <a:off x="1600200" y="4246737"/>
            <a:ext cx="642938" cy="0"/>
          </a:xfrm>
          <a:prstGeom prst="line">
            <a:avLst/>
          </a:prstGeom>
          <a:noFill/>
          <a:ln w="12700">
            <a:solidFill>
              <a:schemeClr val="tx1"/>
            </a:solidFill>
            <a:round/>
            <a:headEnd/>
            <a:tailEnd/>
          </a:ln>
          <a:effectLst/>
        </p:spPr>
        <p:txBody>
          <a:bodyPr/>
          <a:lstStyle/>
          <a:p>
            <a:endParaRPr lang="en-US"/>
          </a:p>
        </p:txBody>
      </p:sp>
      <p:sp>
        <p:nvSpPr>
          <p:cNvPr id="557138" name="AutoShape 82"/>
          <p:cNvSpPr>
            <a:spLocks noChangeArrowheads="1"/>
          </p:cNvSpPr>
          <p:nvPr/>
        </p:nvSpPr>
        <p:spPr bwMode="auto">
          <a:xfrm rot="5400000" flipH="1">
            <a:off x="2235200" y="4199112"/>
            <a:ext cx="96837" cy="90488"/>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139" name="Text Box 83"/>
          <p:cNvSpPr txBox="1">
            <a:spLocks noChangeArrowheads="1"/>
          </p:cNvSpPr>
          <p:nvPr/>
        </p:nvSpPr>
        <p:spPr bwMode="auto">
          <a:xfrm>
            <a:off x="1724025" y="4226099"/>
            <a:ext cx="339725" cy="244475"/>
          </a:xfrm>
          <a:prstGeom prst="rect">
            <a:avLst/>
          </a:prstGeom>
          <a:solidFill>
            <a:srgbClr val="FFCC99">
              <a:alpha val="5000"/>
            </a:srgbClr>
          </a:solidFill>
          <a:ln w="9525">
            <a:noFill/>
            <a:miter lim="800000"/>
            <a:headEnd/>
            <a:tailEnd/>
          </a:ln>
          <a:effectLst/>
        </p:spPr>
        <p:txBody>
          <a:bodyPr wrap="none">
            <a:spAutoFit/>
          </a:bodyPr>
          <a:lstStyle/>
          <a:p>
            <a:r>
              <a:rPr lang="en-US" sz="1000" b="1">
                <a:latin typeface="Invensys Andale" pitchFamily="34" charset="0"/>
              </a:rPr>
              <a:t>PV</a:t>
            </a:r>
          </a:p>
        </p:txBody>
      </p:sp>
      <p:sp>
        <p:nvSpPr>
          <p:cNvPr id="557140" name="Line 84"/>
          <p:cNvSpPr>
            <a:spLocks noChangeShapeType="1"/>
          </p:cNvSpPr>
          <p:nvPr/>
        </p:nvSpPr>
        <p:spPr bwMode="auto">
          <a:xfrm>
            <a:off x="2979738" y="3292649"/>
            <a:ext cx="0" cy="838200"/>
          </a:xfrm>
          <a:prstGeom prst="line">
            <a:avLst/>
          </a:prstGeom>
          <a:noFill/>
          <a:ln w="12700">
            <a:solidFill>
              <a:schemeClr val="tx1"/>
            </a:solidFill>
            <a:round/>
            <a:headEnd/>
            <a:tailEnd/>
          </a:ln>
          <a:effectLst/>
        </p:spPr>
        <p:txBody>
          <a:bodyPr/>
          <a:lstStyle/>
          <a:p>
            <a:endParaRPr lang="en-US"/>
          </a:p>
        </p:txBody>
      </p:sp>
      <p:sp>
        <p:nvSpPr>
          <p:cNvPr id="557141" name="Text Box 85"/>
          <p:cNvSpPr txBox="1">
            <a:spLocks noChangeArrowheads="1"/>
          </p:cNvSpPr>
          <p:nvPr/>
        </p:nvSpPr>
        <p:spPr bwMode="auto">
          <a:xfrm>
            <a:off x="2978150" y="3432349"/>
            <a:ext cx="908050" cy="581025"/>
          </a:xfrm>
          <a:prstGeom prst="rect">
            <a:avLst/>
          </a:prstGeom>
          <a:solidFill>
            <a:srgbClr val="FFCC99">
              <a:alpha val="5000"/>
            </a:srgbClr>
          </a:solidFill>
          <a:ln w="9525">
            <a:noFill/>
            <a:miter lim="800000"/>
            <a:headEnd/>
            <a:tailEnd/>
          </a:ln>
          <a:effectLst/>
        </p:spPr>
        <p:txBody>
          <a:bodyPr lIns="0" rIns="0">
            <a:spAutoFit/>
          </a:bodyPr>
          <a:lstStyle/>
          <a:p>
            <a:pPr algn="ctr"/>
            <a:r>
              <a:rPr lang="en-US" sz="800" b="1">
                <a:latin typeface="Invensys Andale" pitchFamily="34" charset="0"/>
              </a:rPr>
              <a:t>Throughput</a:t>
            </a:r>
          </a:p>
          <a:p>
            <a:pPr algn="ctr"/>
            <a:r>
              <a:rPr lang="en-US" sz="800" b="1">
                <a:latin typeface="Invensys Andale" pitchFamily="34" charset="0"/>
              </a:rPr>
              <a:t>(Fixed Cost Contribution to Mfg. Cost)</a:t>
            </a:r>
          </a:p>
        </p:txBody>
      </p:sp>
      <p:sp>
        <p:nvSpPr>
          <p:cNvPr id="557142" name="Line 86"/>
          <p:cNvSpPr>
            <a:spLocks noChangeShapeType="1"/>
          </p:cNvSpPr>
          <p:nvPr/>
        </p:nvSpPr>
        <p:spPr bwMode="auto">
          <a:xfrm flipV="1">
            <a:off x="1900238" y="2517949"/>
            <a:ext cx="0" cy="1727200"/>
          </a:xfrm>
          <a:prstGeom prst="line">
            <a:avLst/>
          </a:prstGeom>
          <a:noFill/>
          <a:ln w="12700">
            <a:solidFill>
              <a:schemeClr val="tx1"/>
            </a:solidFill>
            <a:round/>
            <a:headEnd/>
            <a:tailEnd type="triangle" w="med" len="med"/>
          </a:ln>
          <a:effectLst/>
        </p:spPr>
        <p:txBody>
          <a:bodyPr/>
          <a:lstStyle/>
          <a:p>
            <a:endParaRPr lang="en-US"/>
          </a:p>
        </p:txBody>
      </p:sp>
      <p:sp>
        <p:nvSpPr>
          <p:cNvPr id="557143" name="Rectangle 87"/>
          <p:cNvSpPr>
            <a:spLocks noChangeArrowheads="1"/>
          </p:cNvSpPr>
          <p:nvPr/>
        </p:nvSpPr>
        <p:spPr bwMode="auto">
          <a:xfrm>
            <a:off x="4238625" y="3872087"/>
            <a:ext cx="239713" cy="109855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557144" name="Rectangle 88"/>
          <p:cNvSpPr>
            <a:spLocks noChangeArrowheads="1"/>
          </p:cNvSpPr>
          <p:nvPr/>
        </p:nvSpPr>
        <p:spPr bwMode="auto">
          <a:xfrm>
            <a:off x="4273550" y="3921299"/>
            <a:ext cx="169863" cy="1000125"/>
          </a:xfrm>
          <a:prstGeom prst="rect">
            <a:avLst/>
          </a:prstGeom>
          <a:solidFill>
            <a:schemeClr val="bg1"/>
          </a:solidFill>
          <a:ln w="9525">
            <a:solidFill>
              <a:schemeClr val="tx1"/>
            </a:solidFill>
            <a:miter lim="800000"/>
            <a:headEnd/>
            <a:tailEnd/>
          </a:ln>
          <a:effectLst/>
        </p:spPr>
        <p:txBody>
          <a:bodyPr wrap="none" anchor="ctr"/>
          <a:lstStyle/>
          <a:p>
            <a:endParaRPr lang="en-US"/>
          </a:p>
        </p:txBody>
      </p:sp>
      <p:sp>
        <p:nvSpPr>
          <p:cNvPr id="557145" name="Line 89"/>
          <p:cNvSpPr>
            <a:spLocks noChangeShapeType="1"/>
          </p:cNvSpPr>
          <p:nvPr/>
        </p:nvSpPr>
        <p:spPr bwMode="auto">
          <a:xfrm>
            <a:off x="4273550" y="4021312"/>
            <a:ext cx="136525" cy="0"/>
          </a:xfrm>
          <a:prstGeom prst="line">
            <a:avLst/>
          </a:prstGeom>
          <a:noFill/>
          <a:ln w="9525">
            <a:solidFill>
              <a:schemeClr val="tx1"/>
            </a:solidFill>
            <a:round/>
            <a:headEnd/>
            <a:tailEnd/>
          </a:ln>
          <a:effectLst/>
        </p:spPr>
        <p:txBody>
          <a:bodyPr/>
          <a:lstStyle/>
          <a:p>
            <a:endParaRPr lang="en-US"/>
          </a:p>
        </p:txBody>
      </p:sp>
      <p:sp>
        <p:nvSpPr>
          <p:cNvPr id="557146" name="Line 90"/>
          <p:cNvSpPr>
            <a:spLocks noChangeShapeType="1"/>
          </p:cNvSpPr>
          <p:nvPr/>
        </p:nvSpPr>
        <p:spPr bwMode="auto">
          <a:xfrm>
            <a:off x="4273550" y="4221337"/>
            <a:ext cx="136525" cy="0"/>
          </a:xfrm>
          <a:prstGeom prst="line">
            <a:avLst/>
          </a:prstGeom>
          <a:noFill/>
          <a:ln w="9525">
            <a:solidFill>
              <a:schemeClr val="tx1"/>
            </a:solidFill>
            <a:round/>
            <a:headEnd/>
            <a:tailEnd/>
          </a:ln>
          <a:effectLst/>
        </p:spPr>
        <p:txBody>
          <a:bodyPr/>
          <a:lstStyle/>
          <a:p>
            <a:endParaRPr lang="en-US"/>
          </a:p>
        </p:txBody>
      </p:sp>
      <p:sp>
        <p:nvSpPr>
          <p:cNvPr id="557147" name="Line 91"/>
          <p:cNvSpPr>
            <a:spLocks noChangeShapeType="1"/>
          </p:cNvSpPr>
          <p:nvPr/>
        </p:nvSpPr>
        <p:spPr bwMode="auto">
          <a:xfrm>
            <a:off x="4273550" y="4421362"/>
            <a:ext cx="136525" cy="0"/>
          </a:xfrm>
          <a:prstGeom prst="line">
            <a:avLst/>
          </a:prstGeom>
          <a:noFill/>
          <a:ln w="9525">
            <a:solidFill>
              <a:schemeClr val="tx1"/>
            </a:solidFill>
            <a:round/>
            <a:headEnd/>
            <a:tailEnd/>
          </a:ln>
          <a:effectLst/>
        </p:spPr>
        <p:txBody>
          <a:bodyPr/>
          <a:lstStyle/>
          <a:p>
            <a:endParaRPr lang="en-US"/>
          </a:p>
        </p:txBody>
      </p:sp>
      <p:sp>
        <p:nvSpPr>
          <p:cNvPr id="557148" name="Line 92"/>
          <p:cNvSpPr>
            <a:spLocks noChangeShapeType="1"/>
          </p:cNvSpPr>
          <p:nvPr/>
        </p:nvSpPr>
        <p:spPr bwMode="auto">
          <a:xfrm>
            <a:off x="4273550" y="4621387"/>
            <a:ext cx="136525" cy="0"/>
          </a:xfrm>
          <a:prstGeom prst="line">
            <a:avLst/>
          </a:prstGeom>
          <a:noFill/>
          <a:ln w="9525">
            <a:solidFill>
              <a:schemeClr val="tx1"/>
            </a:solidFill>
            <a:round/>
            <a:headEnd/>
            <a:tailEnd/>
          </a:ln>
          <a:effectLst/>
        </p:spPr>
        <p:txBody>
          <a:bodyPr/>
          <a:lstStyle/>
          <a:p>
            <a:endParaRPr lang="en-US"/>
          </a:p>
        </p:txBody>
      </p:sp>
      <p:sp>
        <p:nvSpPr>
          <p:cNvPr id="557149" name="Line 93"/>
          <p:cNvSpPr>
            <a:spLocks noChangeShapeType="1"/>
          </p:cNvSpPr>
          <p:nvPr/>
        </p:nvSpPr>
        <p:spPr bwMode="auto">
          <a:xfrm>
            <a:off x="4273550" y="4821412"/>
            <a:ext cx="136525" cy="0"/>
          </a:xfrm>
          <a:prstGeom prst="line">
            <a:avLst/>
          </a:prstGeom>
          <a:noFill/>
          <a:ln w="9525">
            <a:solidFill>
              <a:schemeClr val="tx1"/>
            </a:solidFill>
            <a:round/>
            <a:headEnd/>
            <a:tailEnd/>
          </a:ln>
          <a:effectLst/>
        </p:spPr>
        <p:txBody>
          <a:bodyPr/>
          <a:lstStyle/>
          <a:p>
            <a:endParaRPr lang="en-US"/>
          </a:p>
        </p:txBody>
      </p:sp>
      <p:sp>
        <p:nvSpPr>
          <p:cNvPr id="557150" name="Line 94"/>
          <p:cNvSpPr>
            <a:spLocks noChangeShapeType="1"/>
          </p:cNvSpPr>
          <p:nvPr/>
        </p:nvSpPr>
        <p:spPr bwMode="auto">
          <a:xfrm>
            <a:off x="4273550" y="4121324"/>
            <a:ext cx="101600" cy="0"/>
          </a:xfrm>
          <a:prstGeom prst="line">
            <a:avLst/>
          </a:prstGeom>
          <a:noFill/>
          <a:ln w="9525">
            <a:solidFill>
              <a:schemeClr val="tx1"/>
            </a:solidFill>
            <a:round/>
            <a:headEnd/>
            <a:tailEnd/>
          </a:ln>
          <a:effectLst/>
        </p:spPr>
        <p:txBody>
          <a:bodyPr/>
          <a:lstStyle/>
          <a:p>
            <a:endParaRPr lang="en-US"/>
          </a:p>
        </p:txBody>
      </p:sp>
      <p:sp>
        <p:nvSpPr>
          <p:cNvPr id="557151" name="Line 95"/>
          <p:cNvSpPr>
            <a:spLocks noChangeShapeType="1"/>
          </p:cNvSpPr>
          <p:nvPr/>
        </p:nvSpPr>
        <p:spPr bwMode="auto">
          <a:xfrm>
            <a:off x="4273550" y="4321349"/>
            <a:ext cx="101600" cy="0"/>
          </a:xfrm>
          <a:prstGeom prst="line">
            <a:avLst/>
          </a:prstGeom>
          <a:noFill/>
          <a:ln w="9525">
            <a:solidFill>
              <a:schemeClr val="tx1"/>
            </a:solidFill>
            <a:round/>
            <a:headEnd/>
            <a:tailEnd/>
          </a:ln>
          <a:effectLst/>
        </p:spPr>
        <p:txBody>
          <a:bodyPr/>
          <a:lstStyle/>
          <a:p>
            <a:endParaRPr lang="en-US"/>
          </a:p>
        </p:txBody>
      </p:sp>
      <p:sp>
        <p:nvSpPr>
          <p:cNvPr id="557152" name="Line 96"/>
          <p:cNvSpPr>
            <a:spLocks noChangeShapeType="1"/>
          </p:cNvSpPr>
          <p:nvPr/>
        </p:nvSpPr>
        <p:spPr bwMode="auto">
          <a:xfrm>
            <a:off x="4273550" y="4521374"/>
            <a:ext cx="101600" cy="0"/>
          </a:xfrm>
          <a:prstGeom prst="line">
            <a:avLst/>
          </a:prstGeom>
          <a:noFill/>
          <a:ln w="9525">
            <a:solidFill>
              <a:schemeClr val="tx1"/>
            </a:solidFill>
            <a:round/>
            <a:headEnd/>
            <a:tailEnd/>
          </a:ln>
          <a:effectLst/>
        </p:spPr>
        <p:txBody>
          <a:bodyPr/>
          <a:lstStyle/>
          <a:p>
            <a:endParaRPr lang="en-US"/>
          </a:p>
        </p:txBody>
      </p:sp>
      <p:sp>
        <p:nvSpPr>
          <p:cNvPr id="557153" name="Line 97"/>
          <p:cNvSpPr>
            <a:spLocks noChangeShapeType="1"/>
          </p:cNvSpPr>
          <p:nvPr/>
        </p:nvSpPr>
        <p:spPr bwMode="auto">
          <a:xfrm>
            <a:off x="4273550" y="4721399"/>
            <a:ext cx="101600" cy="0"/>
          </a:xfrm>
          <a:prstGeom prst="line">
            <a:avLst/>
          </a:prstGeom>
          <a:noFill/>
          <a:ln w="9525">
            <a:solidFill>
              <a:schemeClr val="tx1"/>
            </a:solidFill>
            <a:round/>
            <a:headEnd/>
            <a:tailEnd/>
          </a:ln>
          <a:effectLst/>
        </p:spPr>
        <p:txBody>
          <a:bodyPr/>
          <a:lstStyle/>
          <a:p>
            <a:endParaRPr lang="en-US"/>
          </a:p>
        </p:txBody>
      </p:sp>
      <p:sp>
        <p:nvSpPr>
          <p:cNvPr id="557154" name="Line 98"/>
          <p:cNvSpPr>
            <a:spLocks noChangeShapeType="1"/>
          </p:cNvSpPr>
          <p:nvPr/>
        </p:nvSpPr>
        <p:spPr bwMode="auto">
          <a:xfrm>
            <a:off x="4273550" y="4072112"/>
            <a:ext cx="68263" cy="0"/>
          </a:xfrm>
          <a:prstGeom prst="line">
            <a:avLst/>
          </a:prstGeom>
          <a:noFill/>
          <a:ln w="9525">
            <a:solidFill>
              <a:schemeClr val="tx1"/>
            </a:solidFill>
            <a:round/>
            <a:headEnd/>
            <a:tailEnd/>
          </a:ln>
          <a:effectLst/>
        </p:spPr>
        <p:txBody>
          <a:bodyPr/>
          <a:lstStyle/>
          <a:p>
            <a:endParaRPr lang="en-US"/>
          </a:p>
        </p:txBody>
      </p:sp>
      <p:sp>
        <p:nvSpPr>
          <p:cNvPr id="557155" name="Line 99"/>
          <p:cNvSpPr>
            <a:spLocks noChangeShapeType="1"/>
          </p:cNvSpPr>
          <p:nvPr/>
        </p:nvSpPr>
        <p:spPr bwMode="auto">
          <a:xfrm>
            <a:off x="4273550" y="4172124"/>
            <a:ext cx="68263" cy="0"/>
          </a:xfrm>
          <a:prstGeom prst="line">
            <a:avLst/>
          </a:prstGeom>
          <a:noFill/>
          <a:ln w="9525">
            <a:solidFill>
              <a:schemeClr val="tx1"/>
            </a:solidFill>
            <a:round/>
            <a:headEnd/>
            <a:tailEnd/>
          </a:ln>
          <a:effectLst/>
        </p:spPr>
        <p:txBody>
          <a:bodyPr/>
          <a:lstStyle/>
          <a:p>
            <a:endParaRPr lang="en-US"/>
          </a:p>
        </p:txBody>
      </p:sp>
      <p:sp>
        <p:nvSpPr>
          <p:cNvPr id="557156" name="Line 100"/>
          <p:cNvSpPr>
            <a:spLocks noChangeShapeType="1"/>
          </p:cNvSpPr>
          <p:nvPr/>
        </p:nvSpPr>
        <p:spPr bwMode="auto">
          <a:xfrm>
            <a:off x="4273550" y="4272137"/>
            <a:ext cx="68263" cy="0"/>
          </a:xfrm>
          <a:prstGeom prst="line">
            <a:avLst/>
          </a:prstGeom>
          <a:noFill/>
          <a:ln w="9525">
            <a:solidFill>
              <a:schemeClr val="tx1"/>
            </a:solidFill>
            <a:round/>
            <a:headEnd/>
            <a:tailEnd/>
          </a:ln>
          <a:effectLst/>
        </p:spPr>
        <p:txBody>
          <a:bodyPr/>
          <a:lstStyle/>
          <a:p>
            <a:endParaRPr lang="en-US"/>
          </a:p>
        </p:txBody>
      </p:sp>
      <p:sp>
        <p:nvSpPr>
          <p:cNvPr id="557157" name="Line 101"/>
          <p:cNvSpPr>
            <a:spLocks noChangeShapeType="1"/>
          </p:cNvSpPr>
          <p:nvPr/>
        </p:nvSpPr>
        <p:spPr bwMode="auto">
          <a:xfrm>
            <a:off x="4273550" y="4372149"/>
            <a:ext cx="68263" cy="0"/>
          </a:xfrm>
          <a:prstGeom prst="line">
            <a:avLst/>
          </a:prstGeom>
          <a:noFill/>
          <a:ln w="9525">
            <a:solidFill>
              <a:schemeClr val="tx1"/>
            </a:solidFill>
            <a:round/>
            <a:headEnd/>
            <a:tailEnd/>
          </a:ln>
          <a:effectLst/>
        </p:spPr>
        <p:txBody>
          <a:bodyPr/>
          <a:lstStyle/>
          <a:p>
            <a:endParaRPr lang="en-US"/>
          </a:p>
        </p:txBody>
      </p:sp>
      <p:sp>
        <p:nvSpPr>
          <p:cNvPr id="557158" name="Line 102"/>
          <p:cNvSpPr>
            <a:spLocks noChangeShapeType="1"/>
          </p:cNvSpPr>
          <p:nvPr/>
        </p:nvSpPr>
        <p:spPr bwMode="auto">
          <a:xfrm>
            <a:off x="4273550" y="4470574"/>
            <a:ext cx="68263" cy="0"/>
          </a:xfrm>
          <a:prstGeom prst="line">
            <a:avLst/>
          </a:prstGeom>
          <a:noFill/>
          <a:ln w="9525">
            <a:solidFill>
              <a:schemeClr val="tx1"/>
            </a:solidFill>
            <a:round/>
            <a:headEnd/>
            <a:tailEnd/>
          </a:ln>
          <a:effectLst/>
        </p:spPr>
        <p:txBody>
          <a:bodyPr/>
          <a:lstStyle/>
          <a:p>
            <a:endParaRPr lang="en-US"/>
          </a:p>
        </p:txBody>
      </p:sp>
      <p:sp>
        <p:nvSpPr>
          <p:cNvPr id="557159" name="Line 103"/>
          <p:cNvSpPr>
            <a:spLocks noChangeShapeType="1"/>
          </p:cNvSpPr>
          <p:nvPr/>
        </p:nvSpPr>
        <p:spPr bwMode="auto">
          <a:xfrm>
            <a:off x="4273550" y="4570587"/>
            <a:ext cx="68263" cy="0"/>
          </a:xfrm>
          <a:prstGeom prst="line">
            <a:avLst/>
          </a:prstGeom>
          <a:noFill/>
          <a:ln w="9525">
            <a:solidFill>
              <a:schemeClr val="tx1"/>
            </a:solidFill>
            <a:round/>
            <a:headEnd/>
            <a:tailEnd/>
          </a:ln>
          <a:effectLst/>
        </p:spPr>
        <p:txBody>
          <a:bodyPr/>
          <a:lstStyle/>
          <a:p>
            <a:endParaRPr lang="en-US"/>
          </a:p>
        </p:txBody>
      </p:sp>
      <p:sp>
        <p:nvSpPr>
          <p:cNvPr id="557160" name="Line 104"/>
          <p:cNvSpPr>
            <a:spLocks noChangeShapeType="1"/>
          </p:cNvSpPr>
          <p:nvPr/>
        </p:nvSpPr>
        <p:spPr bwMode="auto">
          <a:xfrm>
            <a:off x="4273550" y="4670599"/>
            <a:ext cx="68263" cy="0"/>
          </a:xfrm>
          <a:prstGeom prst="line">
            <a:avLst/>
          </a:prstGeom>
          <a:noFill/>
          <a:ln w="9525">
            <a:solidFill>
              <a:schemeClr val="tx1"/>
            </a:solidFill>
            <a:round/>
            <a:headEnd/>
            <a:tailEnd/>
          </a:ln>
          <a:effectLst/>
        </p:spPr>
        <p:txBody>
          <a:bodyPr/>
          <a:lstStyle/>
          <a:p>
            <a:endParaRPr lang="en-US"/>
          </a:p>
        </p:txBody>
      </p:sp>
      <p:sp>
        <p:nvSpPr>
          <p:cNvPr id="557161" name="Line 105"/>
          <p:cNvSpPr>
            <a:spLocks noChangeShapeType="1"/>
          </p:cNvSpPr>
          <p:nvPr/>
        </p:nvSpPr>
        <p:spPr bwMode="auto">
          <a:xfrm>
            <a:off x="4273550" y="4770612"/>
            <a:ext cx="68263" cy="0"/>
          </a:xfrm>
          <a:prstGeom prst="line">
            <a:avLst/>
          </a:prstGeom>
          <a:noFill/>
          <a:ln w="9525">
            <a:solidFill>
              <a:schemeClr val="tx1"/>
            </a:solidFill>
            <a:round/>
            <a:headEnd/>
            <a:tailEnd/>
          </a:ln>
          <a:effectLst/>
        </p:spPr>
        <p:txBody>
          <a:bodyPr/>
          <a:lstStyle/>
          <a:p>
            <a:endParaRPr lang="en-US"/>
          </a:p>
        </p:txBody>
      </p:sp>
      <p:sp>
        <p:nvSpPr>
          <p:cNvPr id="557162" name="AutoShape 106"/>
          <p:cNvSpPr>
            <a:spLocks noChangeArrowheads="1"/>
          </p:cNvSpPr>
          <p:nvPr/>
        </p:nvSpPr>
        <p:spPr bwMode="auto">
          <a:xfrm rot="-5400000">
            <a:off x="4348163" y="4403899"/>
            <a:ext cx="96838" cy="90487"/>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163" name="Line 107"/>
          <p:cNvSpPr>
            <a:spLocks noChangeShapeType="1"/>
          </p:cNvSpPr>
          <p:nvPr/>
        </p:nvSpPr>
        <p:spPr bwMode="auto">
          <a:xfrm>
            <a:off x="4437063" y="4451524"/>
            <a:ext cx="581025" cy="0"/>
          </a:xfrm>
          <a:prstGeom prst="line">
            <a:avLst/>
          </a:prstGeom>
          <a:noFill/>
          <a:ln w="12700">
            <a:solidFill>
              <a:schemeClr val="tx1"/>
            </a:solidFill>
            <a:round/>
            <a:headEnd/>
            <a:tailEnd/>
          </a:ln>
          <a:effectLst/>
        </p:spPr>
        <p:txBody>
          <a:bodyPr/>
          <a:lstStyle/>
          <a:p>
            <a:endParaRPr lang="en-US"/>
          </a:p>
        </p:txBody>
      </p:sp>
      <p:sp>
        <p:nvSpPr>
          <p:cNvPr id="557164" name="Text Box 108"/>
          <p:cNvSpPr txBox="1">
            <a:spLocks noChangeArrowheads="1"/>
          </p:cNvSpPr>
          <p:nvPr/>
        </p:nvSpPr>
        <p:spPr bwMode="auto">
          <a:xfrm>
            <a:off x="4573588" y="4427712"/>
            <a:ext cx="322262" cy="244475"/>
          </a:xfrm>
          <a:prstGeom prst="rect">
            <a:avLst/>
          </a:prstGeom>
          <a:solidFill>
            <a:srgbClr val="FFCC99">
              <a:alpha val="5000"/>
            </a:srgbClr>
          </a:solidFill>
          <a:ln w="9525">
            <a:noFill/>
            <a:miter lim="800000"/>
            <a:headEnd/>
            <a:tailEnd/>
          </a:ln>
          <a:effectLst/>
        </p:spPr>
        <p:txBody>
          <a:bodyPr wrap="none">
            <a:spAutoFit/>
          </a:bodyPr>
          <a:lstStyle/>
          <a:p>
            <a:r>
              <a:rPr lang="en-US" sz="1000" b="1">
                <a:latin typeface="Invensys Andale" pitchFamily="34" charset="0"/>
              </a:rPr>
              <a:t>SP</a:t>
            </a:r>
          </a:p>
        </p:txBody>
      </p:sp>
      <p:sp>
        <p:nvSpPr>
          <p:cNvPr id="557165" name="Line 109"/>
          <p:cNvSpPr>
            <a:spLocks noChangeShapeType="1"/>
          </p:cNvSpPr>
          <p:nvPr/>
        </p:nvSpPr>
        <p:spPr bwMode="auto">
          <a:xfrm>
            <a:off x="3638550" y="4305474"/>
            <a:ext cx="642938" cy="0"/>
          </a:xfrm>
          <a:prstGeom prst="line">
            <a:avLst/>
          </a:prstGeom>
          <a:noFill/>
          <a:ln w="12700">
            <a:solidFill>
              <a:schemeClr val="tx1"/>
            </a:solidFill>
            <a:round/>
            <a:headEnd/>
            <a:tailEnd/>
          </a:ln>
          <a:effectLst/>
        </p:spPr>
        <p:txBody>
          <a:bodyPr/>
          <a:lstStyle/>
          <a:p>
            <a:endParaRPr lang="en-US"/>
          </a:p>
        </p:txBody>
      </p:sp>
      <p:sp>
        <p:nvSpPr>
          <p:cNvPr id="557166" name="AutoShape 110"/>
          <p:cNvSpPr>
            <a:spLocks noChangeArrowheads="1"/>
          </p:cNvSpPr>
          <p:nvPr/>
        </p:nvSpPr>
        <p:spPr bwMode="auto">
          <a:xfrm rot="5400000" flipH="1">
            <a:off x="4274344" y="4258643"/>
            <a:ext cx="96838" cy="88900"/>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167" name="Text Box 111"/>
          <p:cNvSpPr txBox="1">
            <a:spLocks noChangeArrowheads="1"/>
          </p:cNvSpPr>
          <p:nvPr/>
        </p:nvSpPr>
        <p:spPr bwMode="auto">
          <a:xfrm>
            <a:off x="3763963" y="4283249"/>
            <a:ext cx="339725" cy="244475"/>
          </a:xfrm>
          <a:prstGeom prst="rect">
            <a:avLst/>
          </a:prstGeom>
          <a:solidFill>
            <a:srgbClr val="FFCC99">
              <a:alpha val="5000"/>
            </a:srgbClr>
          </a:solidFill>
          <a:ln w="9525">
            <a:noFill/>
            <a:miter lim="800000"/>
            <a:headEnd/>
            <a:tailEnd/>
          </a:ln>
          <a:effectLst/>
        </p:spPr>
        <p:txBody>
          <a:bodyPr wrap="none">
            <a:spAutoFit/>
          </a:bodyPr>
          <a:lstStyle/>
          <a:p>
            <a:r>
              <a:rPr lang="en-US" sz="1000" b="1">
                <a:latin typeface="Invensys Andale" pitchFamily="34" charset="0"/>
              </a:rPr>
              <a:t>PV</a:t>
            </a:r>
          </a:p>
        </p:txBody>
      </p:sp>
      <p:sp>
        <p:nvSpPr>
          <p:cNvPr id="557168" name="Line 112"/>
          <p:cNvSpPr>
            <a:spLocks noChangeShapeType="1"/>
          </p:cNvSpPr>
          <p:nvPr/>
        </p:nvSpPr>
        <p:spPr bwMode="auto">
          <a:xfrm>
            <a:off x="5018088" y="3292649"/>
            <a:ext cx="0" cy="1160463"/>
          </a:xfrm>
          <a:prstGeom prst="line">
            <a:avLst/>
          </a:prstGeom>
          <a:noFill/>
          <a:ln w="12700">
            <a:solidFill>
              <a:schemeClr val="tx1"/>
            </a:solidFill>
            <a:round/>
            <a:headEnd/>
            <a:tailEnd/>
          </a:ln>
          <a:effectLst/>
        </p:spPr>
        <p:txBody>
          <a:bodyPr/>
          <a:lstStyle/>
          <a:p>
            <a:endParaRPr lang="en-US"/>
          </a:p>
        </p:txBody>
      </p:sp>
      <p:sp>
        <p:nvSpPr>
          <p:cNvPr id="557169" name="Text Box 113"/>
          <p:cNvSpPr txBox="1">
            <a:spLocks noChangeArrowheads="1"/>
          </p:cNvSpPr>
          <p:nvPr/>
        </p:nvSpPr>
        <p:spPr bwMode="auto">
          <a:xfrm>
            <a:off x="4333875" y="3432349"/>
            <a:ext cx="695325" cy="458788"/>
          </a:xfrm>
          <a:prstGeom prst="rect">
            <a:avLst/>
          </a:prstGeom>
          <a:solidFill>
            <a:srgbClr val="FFCC99">
              <a:alpha val="5000"/>
            </a:srgbClr>
          </a:solidFill>
          <a:ln w="9525" algn="ctr">
            <a:noFill/>
            <a:miter lim="800000"/>
            <a:headEnd/>
            <a:tailEnd/>
          </a:ln>
          <a:effectLst/>
        </p:spPr>
        <p:txBody>
          <a:bodyPr lIns="0" rIns="0">
            <a:spAutoFit/>
          </a:bodyPr>
          <a:lstStyle/>
          <a:p>
            <a:pPr algn="ctr"/>
            <a:r>
              <a:rPr lang="en-US" sz="800" b="1">
                <a:latin typeface="Invensys Andale" pitchFamily="34" charset="0"/>
              </a:rPr>
              <a:t>Energy Cost Contribution</a:t>
            </a:r>
          </a:p>
          <a:p>
            <a:pPr algn="ctr"/>
            <a:r>
              <a:rPr lang="en-US" sz="800" b="1">
                <a:latin typeface="Invensys Andale" pitchFamily="34" charset="0"/>
              </a:rPr>
              <a:t>To Mfg. Cost</a:t>
            </a:r>
          </a:p>
        </p:txBody>
      </p:sp>
      <p:sp>
        <p:nvSpPr>
          <p:cNvPr id="557170" name="Line 114"/>
          <p:cNvSpPr>
            <a:spLocks noChangeShapeType="1"/>
          </p:cNvSpPr>
          <p:nvPr/>
        </p:nvSpPr>
        <p:spPr bwMode="auto">
          <a:xfrm flipV="1">
            <a:off x="3938588" y="3356149"/>
            <a:ext cx="0" cy="941388"/>
          </a:xfrm>
          <a:prstGeom prst="line">
            <a:avLst/>
          </a:prstGeom>
          <a:noFill/>
          <a:ln w="12700">
            <a:solidFill>
              <a:schemeClr val="tx1"/>
            </a:solidFill>
            <a:round/>
            <a:headEnd/>
            <a:tailEnd/>
          </a:ln>
          <a:effectLst/>
        </p:spPr>
        <p:txBody>
          <a:bodyPr/>
          <a:lstStyle/>
          <a:p>
            <a:endParaRPr lang="en-US"/>
          </a:p>
        </p:txBody>
      </p:sp>
      <p:sp>
        <p:nvSpPr>
          <p:cNvPr id="557171" name="Freeform 115"/>
          <p:cNvSpPr>
            <a:spLocks/>
          </p:cNvSpPr>
          <p:nvPr/>
        </p:nvSpPr>
        <p:spPr bwMode="auto">
          <a:xfrm>
            <a:off x="3279775" y="3098974"/>
            <a:ext cx="658813" cy="128588"/>
          </a:xfrm>
          <a:custGeom>
            <a:avLst/>
            <a:gdLst/>
            <a:ahLst/>
            <a:cxnLst>
              <a:cxn ang="0">
                <a:pos x="528" y="96"/>
              </a:cxn>
              <a:cxn ang="0">
                <a:pos x="528" y="0"/>
              </a:cxn>
              <a:cxn ang="0">
                <a:pos x="0" y="0"/>
              </a:cxn>
            </a:cxnLst>
            <a:rect l="0" t="0" r="r" b="b"/>
            <a:pathLst>
              <a:path w="528" h="96">
                <a:moveTo>
                  <a:pt x="528" y="96"/>
                </a:moveTo>
                <a:lnTo>
                  <a:pt x="528" y="0"/>
                </a:lnTo>
                <a:lnTo>
                  <a:pt x="0" y="0"/>
                </a:lnTo>
              </a:path>
            </a:pathLst>
          </a:custGeom>
          <a:noFill/>
          <a:ln w="12700" cmpd="sng">
            <a:solidFill>
              <a:schemeClr val="tx1"/>
            </a:solidFill>
            <a:round/>
            <a:headEnd/>
            <a:tailEnd/>
          </a:ln>
          <a:effectLst/>
        </p:spPr>
        <p:txBody>
          <a:bodyPr/>
          <a:lstStyle/>
          <a:p>
            <a:endParaRPr lang="en-US"/>
          </a:p>
        </p:txBody>
      </p:sp>
      <p:sp>
        <p:nvSpPr>
          <p:cNvPr id="557172" name="Freeform 116"/>
          <p:cNvSpPr>
            <a:spLocks/>
          </p:cNvSpPr>
          <p:nvPr/>
        </p:nvSpPr>
        <p:spPr bwMode="auto">
          <a:xfrm>
            <a:off x="2379663" y="2517949"/>
            <a:ext cx="779462" cy="581025"/>
          </a:xfrm>
          <a:custGeom>
            <a:avLst/>
            <a:gdLst/>
            <a:ahLst/>
            <a:cxnLst>
              <a:cxn ang="0">
                <a:pos x="576" y="432"/>
              </a:cxn>
              <a:cxn ang="0">
                <a:pos x="0" y="432"/>
              </a:cxn>
              <a:cxn ang="0">
                <a:pos x="0" y="0"/>
              </a:cxn>
            </a:cxnLst>
            <a:rect l="0" t="0" r="r" b="b"/>
            <a:pathLst>
              <a:path w="576" h="432">
                <a:moveTo>
                  <a:pt x="576" y="432"/>
                </a:moveTo>
                <a:lnTo>
                  <a:pt x="0" y="432"/>
                </a:lnTo>
                <a:lnTo>
                  <a:pt x="0" y="0"/>
                </a:lnTo>
              </a:path>
            </a:pathLst>
          </a:custGeom>
          <a:noFill/>
          <a:ln w="12700" cmpd="sng">
            <a:solidFill>
              <a:schemeClr val="tx1"/>
            </a:solidFill>
            <a:round/>
            <a:headEnd type="none" w="med" len="med"/>
            <a:tailEnd type="triangle" w="med" len="med"/>
          </a:ln>
          <a:effectLst/>
        </p:spPr>
        <p:txBody>
          <a:bodyPr/>
          <a:lstStyle/>
          <a:p>
            <a:endParaRPr lang="en-US"/>
          </a:p>
        </p:txBody>
      </p:sp>
      <p:sp>
        <p:nvSpPr>
          <p:cNvPr id="557173" name="Rectangle 117"/>
          <p:cNvSpPr>
            <a:spLocks noChangeArrowheads="1"/>
          </p:cNvSpPr>
          <p:nvPr/>
        </p:nvSpPr>
        <p:spPr bwMode="auto">
          <a:xfrm>
            <a:off x="6038850" y="3872087"/>
            <a:ext cx="239713" cy="109855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557174" name="Rectangle 118"/>
          <p:cNvSpPr>
            <a:spLocks noChangeArrowheads="1"/>
          </p:cNvSpPr>
          <p:nvPr/>
        </p:nvSpPr>
        <p:spPr bwMode="auto">
          <a:xfrm>
            <a:off x="6073775" y="3921299"/>
            <a:ext cx="169863" cy="1000125"/>
          </a:xfrm>
          <a:prstGeom prst="rect">
            <a:avLst/>
          </a:prstGeom>
          <a:solidFill>
            <a:schemeClr val="bg1"/>
          </a:solidFill>
          <a:ln w="9525">
            <a:solidFill>
              <a:schemeClr val="tx1"/>
            </a:solidFill>
            <a:miter lim="800000"/>
            <a:headEnd/>
            <a:tailEnd/>
          </a:ln>
          <a:effectLst/>
        </p:spPr>
        <p:txBody>
          <a:bodyPr wrap="none" anchor="ctr"/>
          <a:lstStyle/>
          <a:p>
            <a:endParaRPr lang="en-US"/>
          </a:p>
        </p:txBody>
      </p:sp>
      <p:sp>
        <p:nvSpPr>
          <p:cNvPr id="557175" name="Line 119"/>
          <p:cNvSpPr>
            <a:spLocks noChangeShapeType="1"/>
          </p:cNvSpPr>
          <p:nvPr/>
        </p:nvSpPr>
        <p:spPr bwMode="auto">
          <a:xfrm>
            <a:off x="6073775" y="4021312"/>
            <a:ext cx="136525" cy="0"/>
          </a:xfrm>
          <a:prstGeom prst="line">
            <a:avLst/>
          </a:prstGeom>
          <a:noFill/>
          <a:ln w="9525">
            <a:solidFill>
              <a:schemeClr val="tx1"/>
            </a:solidFill>
            <a:round/>
            <a:headEnd/>
            <a:tailEnd/>
          </a:ln>
          <a:effectLst/>
        </p:spPr>
        <p:txBody>
          <a:bodyPr/>
          <a:lstStyle/>
          <a:p>
            <a:endParaRPr lang="en-US"/>
          </a:p>
        </p:txBody>
      </p:sp>
      <p:sp>
        <p:nvSpPr>
          <p:cNvPr id="557176" name="Line 120"/>
          <p:cNvSpPr>
            <a:spLocks noChangeShapeType="1"/>
          </p:cNvSpPr>
          <p:nvPr/>
        </p:nvSpPr>
        <p:spPr bwMode="auto">
          <a:xfrm>
            <a:off x="6073775" y="4221337"/>
            <a:ext cx="136525" cy="0"/>
          </a:xfrm>
          <a:prstGeom prst="line">
            <a:avLst/>
          </a:prstGeom>
          <a:noFill/>
          <a:ln w="9525">
            <a:solidFill>
              <a:schemeClr val="tx1"/>
            </a:solidFill>
            <a:round/>
            <a:headEnd/>
            <a:tailEnd/>
          </a:ln>
          <a:effectLst/>
        </p:spPr>
        <p:txBody>
          <a:bodyPr/>
          <a:lstStyle/>
          <a:p>
            <a:endParaRPr lang="en-US"/>
          </a:p>
        </p:txBody>
      </p:sp>
      <p:sp>
        <p:nvSpPr>
          <p:cNvPr id="557177" name="Line 121"/>
          <p:cNvSpPr>
            <a:spLocks noChangeShapeType="1"/>
          </p:cNvSpPr>
          <p:nvPr/>
        </p:nvSpPr>
        <p:spPr bwMode="auto">
          <a:xfrm>
            <a:off x="6073775" y="4421362"/>
            <a:ext cx="136525" cy="0"/>
          </a:xfrm>
          <a:prstGeom prst="line">
            <a:avLst/>
          </a:prstGeom>
          <a:noFill/>
          <a:ln w="9525">
            <a:solidFill>
              <a:schemeClr val="tx1"/>
            </a:solidFill>
            <a:round/>
            <a:headEnd/>
            <a:tailEnd/>
          </a:ln>
          <a:effectLst/>
        </p:spPr>
        <p:txBody>
          <a:bodyPr/>
          <a:lstStyle/>
          <a:p>
            <a:endParaRPr lang="en-US"/>
          </a:p>
        </p:txBody>
      </p:sp>
      <p:sp>
        <p:nvSpPr>
          <p:cNvPr id="557178" name="Line 122"/>
          <p:cNvSpPr>
            <a:spLocks noChangeShapeType="1"/>
          </p:cNvSpPr>
          <p:nvPr/>
        </p:nvSpPr>
        <p:spPr bwMode="auto">
          <a:xfrm>
            <a:off x="6073775" y="4621387"/>
            <a:ext cx="136525" cy="0"/>
          </a:xfrm>
          <a:prstGeom prst="line">
            <a:avLst/>
          </a:prstGeom>
          <a:noFill/>
          <a:ln w="9525">
            <a:solidFill>
              <a:schemeClr val="tx1"/>
            </a:solidFill>
            <a:round/>
            <a:headEnd/>
            <a:tailEnd/>
          </a:ln>
          <a:effectLst/>
        </p:spPr>
        <p:txBody>
          <a:bodyPr/>
          <a:lstStyle/>
          <a:p>
            <a:endParaRPr lang="en-US"/>
          </a:p>
        </p:txBody>
      </p:sp>
      <p:sp>
        <p:nvSpPr>
          <p:cNvPr id="557179" name="Line 123"/>
          <p:cNvSpPr>
            <a:spLocks noChangeShapeType="1"/>
          </p:cNvSpPr>
          <p:nvPr/>
        </p:nvSpPr>
        <p:spPr bwMode="auto">
          <a:xfrm>
            <a:off x="6073775" y="4821412"/>
            <a:ext cx="136525" cy="0"/>
          </a:xfrm>
          <a:prstGeom prst="line">
            <a:avLst/>
          </a:prstGeom>
          <a:noFill/>
          <a:ln w="9525">
            <a:solidFill>
              <a:schemeClr val="tx1"/>
            </a:solidFill>
            <a:round/>
            <a:headEnd/>
            <a:tailEnd/>
          </a:ln>
          <a:effectLst/>
        </p:spPr>
        <p:txBody>
          <a:bodyPr/>
          <a:lstStyle/>
          <a:p>
            <a:endParaRPr lang="en-US"/>
          </a:p>
        </p:txBody>
      </p:sp>
      <p:sp>
        <p:nvSpPr>
          <p:cNvPr id="557180" name="Line 124"/>
          <p:cNvSpPr>
            <a:spLocks noChangeShapeType="1"/>
          </p:cNvSpPr>
          <p:nvPr/>
        </p:nvSpPr>
        <p:spPr bwMode="auto">
          <a:xfrm>
            <a:off x="6073775" y="4121324"/>
            <a:ext cx="101600" cy="0"/>
          </a:xfrm>
          <a:prstGeom prst="line">
            <a:avLst/>
          </a:prstGeom>
          <a:noFill/>
          <a:ln w="9525">
            <a:solidFill>
              <a:schemeClr val="tx1"/>
            </a:solidFill>
            <a:round/>
            <a:headEnd/>
            <a:tailEnd/>
          </a:ln>
          <a:effectLst/>
        </p:spPr>
        <p:txBody>
          <a:bodyPr/>
          <a:lstStyle/>
          <a:p>
            <a:endParaRPr lang="en-US"/>
          </a:p>
        </p:txBody>
      </p:sp>
      <p:sp>
        <p:nvSpPr>
          <p:cNvPr id="557181" name="Line 125"/>
          <p:cNvSpPr>
            <a:spLocks noChangeShapeType="1"/>
          </p:cNvSpPr>
          <p:nvPr/>
        </p:nvSpPr>
        <p:spPr bwMode="auto">
          <a:xfrm>
            <a:off x="6073775" y="4321349"/>
            <a:ext cx="101600" cy="0"/>
          </a:xfrm>
          <a:prstGeom prst="line">
            <a:avLst/>
          </a:prstGeom>
          <a:noFill/>
          <a:ln w="9525">
            <a:solidFill>
              <a:schemeClr val="tx1"/>
            </a:solidFill>
            <a:round/>
            <a:headEnd/>
            <a:tailEnd/>
          </a:ln>
          <a:effectLst/>
        </p:spPr>
        <p:txBody>
          <a:bodyPr/>
          <a:lstStyle/>
          <a:p>
            <a:endParaRPr lang="en-US"/>
          </a:p>
        </p:txBody>
      </p:sp>
      <p:sp>
        <p:nvSpPr>
          <p:cNvPr id="557182" name="Line 126"/>
          <p:cNvSpPr>
            <a:spLocks noChangeShapeType="1"/>
          </p:cNvSpPr>
          <p:nvPr/>
        </p:nvSpPr>
        <p:spPr bwMode="auto">
          <a:xfrm>
            <a:off x="6073775" y="4521374"/>
            <a:ext cx="101600" cy="0"/>
          </a:xfrm>
          <a:prstGeom prst="line">
            <a:avLst/>
          </a:prstGeom>
          <a:noFill/>
          <a:ln w="9525">
            <a:solidFill>
              <a:schemeClr val="tx1"/>
            </a:solidFill>
            <a:round/>
            <a:headEnd/>
            <a:tailEnd/>
          </a:ln>
          <a:effectLst/>
        </p:spPr>
        <p:txBody>
          <a:bodyPr/>
          <a:lstStyle/>
          <a:p>
            <a:endParaRPr lang="en-US"/>
          </a:p>
        </p:txBody>
      </p:sp>
      <p:sp>
        <p:nvSpPr>
          <p:cNvPr id="557183" name="Line 127"/>
          <p:cNvSpPr>
            <a:spLocks noChangeShapeType="1"/>
          </p:cNvSpPr>
          <p:nvPr/>
        </p:nvSpPr>
        <p:spPr bwMode="auto">
          <a:xfrm>
            <a:off x="6073775" y="4721399"/>
            <a:ext cx="101600" cy="0"/>
          </a:xfrm>
          <a:prstGeom prst="line">
            <a:avLst/>
          </a:prstGeom>
          <a:noFill/>
          <a:ln w="9525">
            <a:solidFill>
              <a:schemeClr val="tx1"/>
            </a:solidFill>
            <a:round/>
            <a:headEnd/>
            <a:tailEnd/>
          </a:ln>
          <a:effectLst/>
        </p:spPr>
        <p:txBody>
          <a:bodyPr/>
          <a:lstStyle/>
          <a:p>
            <a:endParaRPr lang="en-US"/>
          </a:p>
        </p:txBody>
      </p:sp>
      <p:sp>
        <p:nvSpPr>
          <p:cNvPr id="557184" name="Line 128"/>
          <p:cNvSpPr>
            <a:spLocks noChangeShapeType="1"/>
          </p:cNvSpPr>
          <p:nvPr/>
        </p:nvSpPr>
        <p:spPr bwMode="auto">
          <a:xfrm>
            <a:off x="6073775" y="4072112"/>
            <a:ext cx="68263" cy="0"/>
          </a:xfrm>
          <a:prstGeom prst="line">
            <a:avLst/>
          </a:prstGeom>
          <a:noFill/>
          <a:ln w="9525">
            <a:solidFill>
              <a:schemeClr val="tx1"/>
            </a:solidFill>
            <a:round/>
            <a:headEnd/>
            <a:tailEnd/>
          </a:ln>
          <a:effectLst/>
        </p:spPr>
        <p:txBody>
          <a:bodyPr/>
          <a:lstStyle/>
          <a:p>
            <a:endParaRPr lang="en-US"/>
          </a:p>
        </p:txBody>
      </p:sp>
      <p:sp>
        <p:nvSpPr>
          <p:cNvPr id="557185" name="Line 129"/>
          <p:cNvSpPr>
            <a:spLocks noChangeShapeType="1"/>
          </p:cNvSpPr>
          <p:nvPr/>
        </p:nvSpPr>
        <p:spPr bwMode="auto">
          <a:xfrm>
            <a:off x="6073775" y="4172124"/>
            <a:ext cx="68263" cy="0"/>
          </a:xfrm>
          <a:prstGeom prst="line">
            <a:avLst/>
          </a:prstGeom>
          <a:noFill/>
          <a:ln w="9525">
            <a:solidFill>
              <a:schemeClr val="tx1"/>
            </a:solidFill>
            <a:round/>
            <a:headEnd/>
            <a:tailEnd/>
          </a:ln>
          <a:effectLst/>
        </p:spPr>
        <p:txBody>
          <a:bodyPr/>
          <a:lstStyle/>
          <a:p>
            <a:endParaRPr lang="en-US"/>
          </a:p>
        </p:txBody>
      </p:sp>
      <p:sp>
        <p:nvSpPr>
          <p:cNvPr id="557186" name="Line 130"/>
          <p:cNvSpPr>
            <a:spLocks noChangeShapeType="1"/>
          </p:cNvSpPr>
          <p:nvPr/>
        </p:nvSpPr>
        <p:spPr bwMode="auto">
          <a:xfrm>
            <a:off x="6073775" y="4272137"/>
            <a:ext cx="68263" cy="0"/>
          </a:xfrm>
          <a:prstGeom prst="line">
            <a:avLst/>
          </a:prstGeom>
          <a:noFill/>
          <a:ln w="9525">
            <a:solidFill>
              <a:schemeClr val="tx1"/>
            </a:solidFill>
            <a:round/>
            <a:headEnd/>
            <a:tailEnd/>
          </a:ln>
          <a:effectLst/>
        </p:spPr>
        <p:txBody>
          <a:bodyPr/>
          <a:lstStyle/>
          <a:p>
            <a:endParaRPr lang="en-US"/>
          </a:p>
        </p:txBody>
      </p:sp>
      <p:sp>
        <p:nvSpPr>
          <p:cNvPr id="557187" name="Line 131"/>
          <p:cNvSpPr>
            <a:spLocks noChangeShapeType="1"/>
          </p:cNvSpPr>
          <p:nvPr/>
        </p:nvSpPr>
        <p:spPr bwMode="auto">
          <a:xfrm>
            <a:off x="6073775" y="4372149"/>
            <a:ext cx="68263" cy="0"/>
          </a:xfrm>
          <a:prstGeom prst="line">
            <a:avLst/>
          </a:prstGeom>
          <a:noFill/>
          <a:ln w="9525">
            <a:solidFill>
              <a:schemeClr val="tx1"/>
            </a:solidFill>
            <a:round/>
            <a:headEnd/>
            <a:tailEnd/>
          </a:ln>
          <a:effectLst/>
        </p:spPr>
        <p:txBody>
          <a:bodyPr/>
          <a:lstStyle/>
          <a:p>
            <a:endParaRPr lang="en-US"/>
          </a:p>
        </p:txBody>
      </p:sp>
      <p:sp>
        <p:nvSpPr>
          <p:cNvPr id="557188" name="Line 132"/>
          <p:cNvSpPr>
            <a:spLocks noChangeShapeType="1"/>
          </p:cNvSpPr>
          <p:nvPr/>
        </p:nvSpPr>
        <p:spPr bwMode="auto">
          <a:xfrm>
            <a:off x="6073775" y="4470574"/>
            <a:ext cx="68263" cy="0"/>
          </a:xfrm>
          <a:prstGeom prst="line">
            <a:avLst/>
          </a:prstGeom>
          <a:noFill/>
          <a:ln w="9525">
            <a:solidFill>
              <a:schemeClr val="tx1"/>
            </a:solidFill>
            <a:round/>
            <a:headEnd/>
            <a:tailEnd/>
          </a:ln>
          <a:effectLst/>
        </p:spPr>
        <p:txBody>
          <a:bodyPr/>
          <a:lstStyle/>
          <a:p>
            <a:endParaRPr lang="en-US"/>
          </a:p>
        </p:txBody>
      </p:sp>
      <p:sp>
        <p:nvSpPr>
          <p:cNvPr id="557189" name="Line 133"/>
          <p:cNvSpPr>
            <a:spLocks noChangeShapeType="1"/>
          </p:cNvSpPr>
          <p:nvPr/>
        </p:nvSpPr>
        <p:spPr bwMode="auto">
          <a:xfrm>
            <a:off x="6073775" y="4570587"/>
            <a:ext cx="68263" cy="0"/>
          </a:xfrm>
          <a:prstGeom prst="line">
            <a:avLst/>
          </a:prstGeom>
          <a:noFill/>
          <a:ln w="9525">
            <a:solidFill>
              <a:schemeClr val="tx1"/>
            </a:solidFill>
            <a:round/>
            <a:headEnd/>
            <a:tailEnd/>
          </a:ln>
          <a:effectLst/>
        </p:spPr>
        <p:txBody>
          <a:bodyPr/>
          <a:lstStyle/>
          <a:p>
            <a:endParaRPr lang="en-US"/>
          </a:p>
        </p:txBody>
      </p:sp>
      <p:sp>
        <p:nvSpPr>
          <p:cNvPr id="557190" name="Line 134"/>
          <p:cNvSpPr>
            <a:spLocks noChangeShapeType="1"/>
          </p:cNvSpPr>
          <p:nvPr/>
        </p:nvSpPr>
        <p:spPr bwMode="auto">
          <a:xfrm>
            <a:off x="6073775" y="4670599"/>
            <a:ext cx="68263" cy="0"/>
          </a:xfrm>
          <a:prstGeom prst="line">
            <a:avLst/>
          </a:prstGeom>
          <a:noFill/>
          <a:ln w="9525">
            <a:solidFill>
              <a:schemeClr val="tx1"/>
            </a:solidFill>
            <a:round/>
            <a:headEnd/>
            <a:tailEnd/>
          </a:ln>
          <a:effectLst/>
        </p:spPr>
        <p:txBody>
          <a:bodyPr/>
          <a:lstStyle/>
          <a:p>
            <a:endParaRPr lang="en-US"/>
          </a:p>
        </p:txBody>
      </p:sp>
      <p:sp>
        <p:nvSpPr>
          <p:cNvPr id="557191" name="Line 135"/>
          <p:cNvSpPr>
            <a:spLocks noChangeShapeType="1"/>
          </p:cNvSpPr>
          <p:nvPr/>
        </p:nvSpPr>
        <p:spPr bwMode="auto">
          <a:xfrm>
            <a:off x="6073775" y="4770612"/>
            <a:ext cx="68263" cy="0"/>
          </a:xfrm>
          <a:prstGeom prst="line">
            <a:avLst/>
          </a:prstGeom>
          <a:noFill/>
          <a:ln w="9525">
            <a:solidFill>
              <a:schemeClr val="tx1"/>
            </a:solidFill>
            <a:round/>
            <a:headEnd/>
            <a:tailEnd/>
          </a:ln>
          <a:effectLst/>
        </p:spPr>
        <p:txBody>
          <a:bodyPr/>
          <a:lstStyle/>
          <a:p>
            <a:endParaRPr lang="en-US"/>
          </a:p>
        </p:txBody>
      </p:sp>
      <p:sp>
        <p:nvSpPr>
          <p:cNvPr id="557192" name="AutoShape 136"/>
          <p:cNvSpPr>
            <a:spLocks noChangeArrowheads="1"/>
          </p:cNvSpPr>
          <p:nvPr/>
        </p:nvSpPr>
        <p:spPr bwMode="auto">
          <a:xfrm rot="-5400000">
            <a:off x="6148388" y="4403899"/>
            <a:ext cx="96838" cy="90487"/>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193" name="Line 137"/>
          <p:cNvSpPr>
            <a:spLocks noChangeShapeType="1"/>
          </p:cNvSpPr>
          <p:nvPr/>
        </p:nvSpPr>
        <p:spPr bwMode="auto">
          <a:xfrm>
            <a:off x="6237288" y="4451524"/>
            <a:ext cx="581025" cy="0"/>
          </a:xfrm>
          <a:prstGeom prst="line">
            <a:avLst/>
          </a:prstGeom>
          <a:noFill/>
          <a:ln w="12700">
            <a:solidFill>
              <a:schemeClr val="tx1"/>
            </a:solidFill>
            <a:round/>
            <a:headEnd/>
            <a:tailEnd/>
          </a:ln>
          <a:effectLst/>
        </p:spPr>
        <p:txBody>
          <a:bodyPr/>
          <a:lstStyle/>
          <a:p>
            <a:endParaRPr lang="en-US"/>
          </a:p>
        </p:txBody>
      </p:sp>
      <p:sp>
        <p:nvSpPr>
          <p:cNvPr id="557194" name="Text Box 138"/>
          <p:cNvSpPr txBox="1">
            <a:spLocks noChangeArrowheads="1"/>
          </p:cNvSpPr>
          <p:nvPr/>
        </p:nvSpPr>
        <p:spPr bwMode="auto">
          <a:xfrm>
            <a:off x="6399213" y="4427712"/>
            <a:ext cx="322262" cy="244475"/>
          </a:xfrm>
          <a:prstGeom prst="rect">
            <a:avLst/>
          </a:prstGeom>
          <a:solidFill>
            <a:srgbClr val="FFCC99">
              <a:alpha val="5000"/>
            </a:srgbClr>
          </a:solidFill>
          <a:ln w="9525">
            <a:noFill/>
            <a:miter lim="800000"/>
            <a:headEnd/>
            <a:tailEnd/>
          </a:ln>
          <a:effectLst/>
        </p:spPr>
        <p:txBody>
          <a:bodyPr wrap="none">
            <a:spAutoFit/>
          </a:bodyPr>
          <a:lstStyle/>
          <a:p>
            <a:r>
              <a:rPr lang="en-US" sz="1000" b="1">
                <a:latin typeface="Invensys Andale" pitchFamily="34" charset="0"/>
              </a:rPr>
              <a:t>SP</a:t>
            </a:r>
          </a:p>
        </p:txBody>
      </p:sp>
      <p:sp>
        <p:nvSpPr>
          <p:cNvPr id="557195" name="Line 139"/>
          <p:cNvSpPr>
            <a:spLocks noChangeShapeType="1"/>
          </p:cNvSpPr>
          <p:nvPr/>
        </p:nvSpPr>
        <p:spPr bwMode="auto">
          <a:xfrm>
            <a:off x="5438775" y="4176887"/>
            <a:ext cx="642938" cy="0"/>
          </a:xfrm>
          <a:prstGeom prst="line">
            <a:avLst/>
          </a:prstGeom>
          <a:noFill/>
          <a:ln w="12700">
            <a:solidFill>
              <a:schemeClr val="tx1"/>
            </a:solidFill>
            <a:round/>
            <a:headEnd/>
            <a:tailEnd/>
          </a:ln>
          <a:effectLst/>
        </p:spPr>
        <p:txBody>
          <a:bodyPr/>
          <a:lstStyle/>
          <a:p>
            <a:endParaRPr lang="en-US"/>
          </a:p>
        </p:txBody>
      </p:sp>
      <p:sp>
        <p:nvSpPr>
          <p:cNvPr id="557196" name="AutoShape 140"/>
          <p:cNvSpPr>
            <a:spLocks noChangeArrowheads="1"/>
          </p:cNvSpPr>
          <p:nvPr/>
        </p:nvSpPr>
        <p:spPr bwMode="auto">
          <a:xfrm rot="5400000" flipH="1">
            <a:off x="6074569" y="4130056"/>
            <a:ext cx="96837" cy="88900"/>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197" name="Text Box 141"/>
          <p:cNvSpPr txBox="1">
            <a:spLocks noChangeArrowheads="1"/>
          </p:cNvSpPr>
          <p:nvPr/>
        </p:nvSpPr>
        <p:spPr bwMode="auto">
          <a:xfrm>
            <a:off x="5564188" y="4159424"/>
            <a:ext cx="339725" cy="244475"/>
          </a:xfrm>
          <a:prstGeom prst="rect">
            <a:avLst/>
          </a:prstGeom>
          <a:solidFill>
            <a:srgbClr val="FFCC99">
              <a:alpha val="5000"/>
            </a:srgbClr>
          </a:solidFill>
          <a:ln w="9525">
            <a:noFill/>
            <a:miter lim="800000"/>
            <a:headEnd/>
            <a:tailEnd/>
          </a:ln>
          <a:effectLst/>
        </p:spPr>
        <p:txBody>
          <a:bodyPr wrap="none">
            <a:spAutoFit/>
          </a:bodyPr>
          <a:lstStyle/>
          <a:p>
            <a:r>
              <a:rPr lang="en-US" sz="1000" b="1">
                <a:latin typeface="Invensys Andale" pitchFamily="34" charset="0"/>
              </a:rPr>
              <a:t>PV</a:t>
            </a:r>
          </a:p>
        </p:txBody>
      </p:sp>
      <p:sp>
        <p:nvSpPr>
          <p:cNvPr id="557198" name="Line 142"/>
          <p:cNvSpPr>
            <a:spLocks noChangeShapeType="1"/>
          </p:cNvSpPr>
          <p:nvPr/>
        </p:nvSpPr>
        <p:spPr bwMode="auto">
          <a:xfrm>
            <a:off x="6818313" y="3292649"/>
            <a:ext cx="0" cy="1160463"/>
          </a:xfrm>
          <a:prstGeom prst="line">
            <a:avLst/>
          </a:prstGeom>
          <a:noFill/>
          <a:ln w="12700">
            <a:solidFill>
              <a:schemeClr val="tx1"/>
            </a:solidFill>
            <a:round/>
            <a:headEnd/>
            <a:tailEnd/>
          </a:ln>
          <a:effectLst/>
        </p:spPr>
        <p:txBody>
          <a:bodyPr/>
          <a:lstStyle/>
          <a:p>
            <a:endParaRPr lang="en-US"/>
          </a:p>
        </p:txBody>
      </p:sp>
      <p:sp>
        <p:nvSpPr>
          <p:cNvPr id="557199" name="Text Box 143"/>
          <p:cNvSpPr txBox="1">
            <a:spLocks noChangeArrowheads="1"/>
          </p:cNvSpPr>
          <p:nvPr/>
        </p:nvSpPr>
        <p:spPr bwMode="auto">
          <a:xfrm>
            <a:off x="6858000" y="3432349"/>
            <a:ext cx="914400" cy="458788"/>
          </a:xfrm>
          <a:prstGeom prst="rect">
            <a:avLst/>
          </a:prstGeom>
          <a:solidFill>
            <a:srgbClr val="FFCC99">
              <a:alpha val="5000"/>
            </a:srgbClr>
          </a:solidFill>
          <a:ln w="9525" algn="ctr">
            <a:noFill/>
            <a:miter lim="800000"/>
            <a:headEnd/>
            <a:tailEnd/>
          </a:ln>
          <a:effectLst/>
        </p:spPr>
        <p:txBody>
          <a:bodyPr lIns="0" rIns="0">
            <a:spAutoFit/>
          </a:bodyPr>
          <a:lstStyle/>
          <a:p>
            <a:pPr algn="ctr"/>
            <a:r>
              <a:rPr lang="en-US" sz="800" b="1">
                <a:latin typeface="Invensys Andale" pitchFamily="34" charset="0"/>
              </a:rPr>
              <a:t>Raw Mat’l Cost Contribution</a:t>
            </a:r>
          </a:p>
          <a:p>
            <a:pPr algn="ctr"/>
            <a:r>
              <a:rPr lang="en-US" sz="800" b="1">
                <a:latin typeface="Invensys Andale" pitchFamily="34" charset="0"/>
              </a:rPr>
              <a:t>To Mfg. Cost</a:t>
            </a:r>
          </a:p>
        </p:txBody>
      </p:sp>
      <p:sp>
        <p:nvSpPr>
          <p:cNvPr id="557200" name="Line 144"/>
          <p:cNvSpPr>
            <a:spLocks noChangeShapeType="1"/>
          </p:cNvSpPr>
          <p:nvPr/>
        </p:nvSpPr>
        <p:spPr bwMode="auto">
          <a:xfrm flipV="1">
            <a:off x="5738813" y="3356149"/>
            <a:ext cx="0" cy="817563"/>
          </a:xfrm>
          <a:prstGeom prst="line">
            <a:avLst/>
          </a:prstGeom>
          <a:noFill/>
          <a:ln w="12700">
            <a:solidFill>
              <a:schemeClr val="tx1"/>
            </a:solidFill>
            <a:round/>
            <a:headEnd/>
            <a:tailEnd/>
          </a:ln>
          <a:effectLst/>
        </p:spPr>
        <p:txBody>
          <a:bodyPr/>
          <a:lstStyle/>
          <a:p>
            <a:endParaRPr lang="en-US"/>
          </a:p>
        </p:txBody>
      </p:sp>
      <p:sp>
        <p:nvSpPr>
          <p:cNvPr id="557201" name="Freeform 145"/>
          <p:cNvSpPr>
            <a:spLocks/>
          </p:cNvSpPr>
          <p:nvPr/>
        </p:nvSpPr>
        <p:spPr bwMode="auto">
          <a:xfrm>
            <a:off x="3998913" y="3162474"/>
            <a:ext cx="1739900" cy="65088"/>
          </a:xfrm>
          <a:custGeom>
            <a:avLst/>
            <a:gdLst/>
            <a:ahLst/>
            <a:cxnLst>
              <a:cxn ang="0">
                <a:pos x="1392" y="48"/>
              </a:cxn>
              <a:cxn ang="0">
                <a:pos x="1392" y="0"/>
              </a:cxn>
              <a:cxn ang="0">
                <a:pos x="0" y="0"/>
              </a:cxn>
            </a:cxnLst>
            <a:rect l="0" t="0" r="r" b="b"/>
            <a:pathLst>
              <a:path w="1392" h="48">
                <a:moveTo>
                  <a:pt x="1392" y="48"/>
                </a:moveTo>
                <a:lnTo>
                  <a:pt x="1392" y="0"/>
                </a:lnTo>
                <a:lnTo>
                  <a:pt x="0" y="0"/>
                </a:lnTo>
              </a:path>
            </a:pathLst>
          </a:custGeom>
          <a:noFill/>
          <a:ln w="12700" cmpd="sng">
            <a:solidFill>
              <a:schemeClr val="tx1"/>
            </a:solidFill>
            <a:round/>
            <a:headEnd/>
            <a:tailEnd/>
          </a:ln>
          <a:effectLst/>
        </p:spPr>
        <p:txBody>
          <a:bodyPr/>
          <a:lstStyle/>
          <a:p>
            <a:endParaRPr lang="en-US"/>
          </a:p>
        </p:txBody>
      </p:sp>
      <p:sp>
        <p:nvSpPr>
          <p:cNvPr id="557202" name="Line 146"/>
          <p:cNvSpPr>
            <a:spLocks noChangeShapeType="1"/>
          </p:cNvSpPr>
          <p:nvPr/>
        </p:nvSpPr>
        <p:spPr bwMode="auto">
          <a:xfrm flipH="1">
            <a:off x="3279775" y="3162474"/>
            <a:ext cx="600075" cy="0"/>
          </a:xfrm>
          <a:prstGeom prst="line">
            <a:avLst/>
          </a:prstGeom>
          <a:noFill/>
          <a:ln w="12700">
            <a:solidFill>
              <a:schemeClr val="tx1"/>
            </a:solidFill>
            <a:round/>
            <a:headEnd/>
            <a:tailEnd/>
          </a:ln>
          <a:effectLst/>
        </p:spPr>
        <p:txBody>
          <a:bodyPr/>
          <a:lstStyle/>
          <a:p>
            <a:endParaRPr lang="en-US"/>
          </a:p>
        </p:txBody>
      </p:sp>
      <p:sp>
        <p:nvSpPr>
          <p:cNvPr id="557203" name="Freeform 147"/>
          <p:cNvSpPr>
            <a:spLocks/>
          </p:cNvSpPr>
          <p:nvPr/>
        </p:nvSpPr>
        <p:spPr bwMode="auto">
          <a:xfrm>
            <a:off x="2139950" y="2517949"/>
            <a:ext cx="1019175" cy="644525"/>
          </a:xfrm>
          <a:custGeom>
            <a:avLst/>
            <a:gdLst/>
            <a:ahLst/>
            <a:cxnLst>
              <a:cxn ang="0">
                <a:pos x="768" y="480"/>
              </a:cxn>
              <a:cxn ang="0">
                <a:pos x="0" y="480"/>
              </a:cxn>
              <a:cxn ang="0">
                <a:pos x="0" y="0"/>
              </a:cxn>
            </a:cxnLst>
            <a:rect l="0" t="0" r="r" b="b"/>
            <a:pathLst>
              <a:path w="768" h="480">
                <a:moveTo>
                  <a:pt x="768" y="480"/>
                </a:moveTo>
                <a:lnTo>
                  <a:pt x="0" y="480"/>
                </a:lnTo>
                <a:lnTo>
                  <a:pt x="0" y="0"/>
                </a:lnTo>
              </a:path>
            </a:pathLst>
          </a:custGeom>
          <a:noFill/>
          <a:ln w="12700" cmpd="sng">
            <a:solidFill>
              <a:schemeClr val="tx1"/>
            </a:solidFill>
            <a:round/>
            <a:headEnd type="none" w="med" len="med"/>
            <a:tailEnd type="triangle" w="med" len="med"/>
          </a:ln>
          <a:effectLst/>
        </p:spPr>
        <p:txBody>
          <a:bodyPr/>
          <a:lstStyle/>
          <a:p>
            <a:endParaRPr lang="en-US"/>
          </a:p>
        </p:txBody>
      </p:sp>
      <p:sp>
        <p:nvSpPr>
          <p:cNvPr id="557204" name="Rectangle 148"/>
          <p:cNvSpPr>
            <a:spLocks noChangeArrowheads="1"/>
          </p:cNvSpPr>
          <p:nvPr/>
        </p:nvSpPr>
        <p:spPr bwMode="auto">
          <a:xfrm>
            <a:off x="2200275" y="5164312"/>
            <a:ext cx="239713" cy="1096962"/>
          </a:xfrm>
          <a:prstGeom prst="rect">
            <a:avLst/>
          </a:prstGeom>
          <a:solidFill>
            <a:srgbClr val="00CCFF"/>
          </a:solidFill>
          <a:ln w="9525">
            <a:solidFill>
              <a:schemeClr val="tx1"/>
            </a:solidFill>
            <a:miter lim="800000"/>
            <a:headEnd/>
            <a:tailEnd/>
          </a:ln>
          <a:effectLst/>
        </p:spPr>
        <p:txBody>
          <a:bodyPr wrap="none" anchor="ctr"/>
          <a:lstStyle/>
          <a:p>
            <a:endParaRPr lang="en-US"/>
          </a:p>
        </p:txBody>
      </p:sp>
      <p:sp>
        <p:nvSpPr>
          <p:cNvPr id="557205" name="Rectangle 149"/>
          <p:cNvSpPr>
            <a:spLocks noChangeArrowheads="1"/>
          </p:cNvSpPr>
          <p:nvPr/>
        </p:nvSpPr>
        <p:spPr bwMode="auto">
          <a:xfrm>
            <a:off x="2235200" y="5213524"/>
            <a:ext cx="169863" cy="998538"/>
          </a:xfrm>
          <a:prstGeom prst="rect">
            <a:avLst/>
          </a:prstGeom>
          <a:solidFill>
            <a:schemeClr val="bg1"/>
          </a:solidFill>
          <a:ln w="9525">
            <a:solidFill>
              <a:schemeClr val="tx1"/>
            </a:solidFill>
            <a:miter lim="800000"/>
            <a:headEnd/>
            <a:tailEnd/>
          </a:ln>
          <a:effectLst/>
        </p:spPr>
        <p:txBody>
          <a:bodyPr wrap="none" anchor="ctr"/>
          <a:lstStyle/>
          <a:p>
            <a:endParaRPr lang="en-US"/>
          </a:p>
        </p:txBody>
      </p:sp>
      <p:sp>
        <p:nvSpPr>
          <p:cNvPr id="557206" name="Line 150"/>
          <p:cNvSpPr>
            <a:spLocks noChangeShapeType="1"/>
          </p:cNvSpPr>
          <p:nvPr/>
        </p:nvSpPr>
        <p:spPr bwMode="auto">
          <a:xfrm>
            <a:off x="2235200" y="5313537"/>
            <a:ext cx="136525" cy="0"/>
          </a:xfrm>
          <a:prstGeom prst="line">
            <a:avLst/>
          </a:prstGeom>
          <a:noFill/>
          <a:ln w="9525">
            <a:solidFill>
              <a:schemeClr val="tx1"/>
            </a:solidFill>
            <a:round/>
            <a:headEnd/>
            <a:tailEnd/>
          </a:ln>
          <a:effectLst/>
        </p:spPr>
        <p:txBody>
          <a:bodyPr/>
          <a:lstStyle/>
          <a:p>
            <a:endParaRPr lang="en-US"/>
          </a:p>
        </p:txBody>
      </p:sp>
      <p:sp>
        <p:nvSpPr>
          <p:cNvPr id="557207" name="Line 151"/>
          <p:cNvSpPr>
            <a:spLocks noChangeShapeType="1"/>
          </p:cNvSpPr>
          <p:nvPr/>
        </p:nvSpPr>
        <p:spPr bwMode="auto">
          <a:xfrm>
            <a:off x="2235200" y="5513562"/>
            <a:ext cx="136525" cy="0"/>
          </a:xfrm>
          <a:prstGeom prst="line">
            <a:avLst/>
          </a:prstGeom>
          <a:noFill/>
          <a:ln w="9525">
            <a:solidFill>
              <a:schemeClr val="tx1"/>
            </a:solidFill>
            <a:round/>
            <a:headEnd/>
            <a:tailEnd/>
          </a:ln>
          <a:effectLst/>
        </p:spPr>
        <p:txBody>
          <a:bodyPr/>
          <a:lstStyle/>
          <a:p>
            <a:endParaRPr lang="en-US"/>
          </a:p>
        </p:txBody>
      </p:sp>
      <p:sp>
        <p:nvSpPr>
          <p:cNvPr id="557208" name="Line 152"/>
          <p:cNvSpPr>
            <a:spLocks noChangeShapeType="1"/>
          </p:cNvSpPr>
          <p:nvPr/>
        </p:nvSpPr>
        <p:spPr bwMode="auto">
          <a:xfrm>
            <a:off x="2235200" y="5713587"/>
            <a:ext cx="136525" cy="0"/>
          </a:xfrm>
          <a:prstGeom prst="line">
            <a:avLst/>
          </a:prstGeom>
          <a:noFill/>
          <a:ln w="9525">
            <a:solidFill>
              <a:schemeClr val="tx1"/>
            </a:solidFill>
            <a:round/>
            <a:headEnd/>
            <a:tailEnd/>
          </a:ln>
          <a:effectLst/>
        </p:spPr>
        <p:txBody>
          <a:bodyPr/>
          <a:lstStyle/>
          <a:p>
            <a:endParaRPr lang="en-US"/>
          </a:p>
        </p:txBody>
      </p:sp>
      <p:sp>
        <p:nvSpPr>
          <p:cNvPr id="557209" name="Line 153"/>
          <p:cNvSpPr>
            <a:spLocks noChangeShapeType="1"/>
          </p:cNvSpPr>
          <p:nvPr/>
        </p:nvSpPr>
        <p:spPr bwMode="auto">
          <a:xfrm>
            <a:off x="2235200" y="5912024"/>
            <a:ext cx="136525" cy="0"/>
          </a:xfrm>
          <a:prstGeom prst="line">
            <a:avLst/>
          </a:prstGeom>
          <a:noFill/>
          <a:ln w="9525">
            <a:solidFill>
              <a:schemeClr val="tx1"/>
            </a:solidFill>
            <a:round/>
            <a:headEnd/>
            <a:tailEnd/>
          </a:ln>
          <a:effectLst/>
        </p:spPr>
        <p:txBody>
          <a:bodyPr/>
          <a:lstStyle/>
          <a:p>
            <a:endParaRPr lang="en-US"/>
          </a:p>
        </p:txBody>
      </p:sp>
      <p:sp>
        <p:nvSpPr>
          <p:cNvPr id="557210" name="Line 154"/>
          <p:cNvSpPr>
            <a:spLocks noChangeShapeType="1"/>
          </p:cNvSpPr>
          <p:nvPr/>
        </p:nvSpPr>
        <p:spPr bwMode="auto">
          <a:xfrm>
            <a:off x="2235200" y="6112049"/>
            <a:ext cx="136525" cy="0"/>
          </a:xfrm>
          <a:prstGeom prst="line">
            <a:avLst/>
          </a:prstGeom>
          <a:noFill/>
          <a:ln w="9525">
            <a:solidFill>
              <a:schemeClr val="tx1"/>
            </a:solidFill>
            <a:round/>
            <a:headEnd/>
            <a:tailEnd/>
          </a:ln>
          <a:effectLst/>
        </p:spPr>
        <p:txBody>
          <a:bodyPr/>
          <a:lstStyle/>
          <a:p>
            <a:endParaRPr lang="en-US"/>
          </a:p>
        </p:txBody>
      </p:sp>
      <p:sp>
        <p:nvSpPr>
          <p:cNvPr id="557211" name="Line 155"/>
          <p:cNvSpPr>
            <a:spLocks noChangeShapeType="1"/>
          </p:cNvSpPr>
          <p:nvPr/>
        </p:nvSpPr>
        <p:spPr bwMode="auto">
          <a:xfrm>
            <a:off x="2235200" y="5413549"/>
            <a:ext cx="101600" cy="0"/>
          </a:xfrm>
          <a:prstGeom prst="line">
            <a:avLst/>
          </a:prstGeom>
          <a:noFill/>
          <a:ln w="9525">
            <a:solidFill>
              <a:schemeClr val="tx1"/>
            </a:solidFill>
            <a:round/>
            <a:headEnd/>
            <a:tailEnd/>
          </a:ln>
          <a:effectLst/>
        </p:spPr>
        <p:txBody>
          <a:bodyPr/>
          <a:lstStyle/>
          <a:p>
            <a:endParaRPr lang="en-US"/>
          </a:p>
        </p:txBody>
      </p:sp>
      <p:sp>
        <p:nvSpPr>
          <p:cNvPr id="557212" name="Line 156"/>
          <p:cNvSpPr>
            <a:spLocks noChangeShapeType="1"/>
          </p:cNvSpPr>
          <p:nvPr/>
        </p:nvSpPr>
        <p:spPr bwMode="auto">
          <a:xfrm>
            <a:off x="2235200" y="5613574"/>
            <a:ext cx="101600" cy="0"/>
          </a:xfrm>
          <a:prstGeom prst="line">
            <a:avLst/>
          </a:prstGeom>
          <a:noFill/>
          <a:ln w="9525">
            <a:solidFill>
              <a:schemeClr val="tx1"/>
            </a:solidFill>
            <a:round/>
            <a:headEnd/>
            <a:tailEnd/>
          </a:ln>
          <a:effectLst/>
        </p:spPr>
        <p:txBody>
          <a:bodyPr/>
          <a:lstStyle/>
          <a:p>
            <a:endParaRPr lang="en-US"/>
          </a:p>
        </p:txBody>
      </p:sp>
      <p:sp>
        <p:nvSpPr>
          <p:cNvPr id="557213" name="Line 157"/>
          <p:cNvSpPr>
            <a:spLocks noChangeShapeType="1"/>
          </p:cNvSpPr>
          <p:nvPr/>
        </p:nvSpPr>
        <p:spPr bwMode="auto">
          <a:xfrm>
            <a:off x="2235200" y="5812012"/>
            <a:ext cx="101600" cy="0"/>
          </a:xfrm>
          <a:prstGeom prst="line">
            <a:avLst/>
          </a:prstGeom>
          <a:noFill/>
          <a:ln w="9525">
            <a:solidFill>
              <a:schemeClr val="tx1"/>
            </a:solidFill>
            <a:round/>
            <a:headEnd/>
            <a:tailEnd/>
          </a:ln>
          <a:effectLst/>
        </p:spPr>
        <p:txBody>
          <a:bodyPr/>
          <a:lstStyle/>
          <a:p>
            <a:endParaRPr lang="en-US"/>
          </a:p>
        </p:txBody>
      </p:sp>
      <p:sp>
        <p:nvSpPr>
          <p:cNvPr id="557214" name="Line 158"/>
          <p:cNvSpPr>
            <a:spLocks noChangeShapeType="1"/>
          </p:cNvSpPr>
          <p:nvPr/>
        </p:nvSpPr>
        <p:spPr bwMode="auto">
          <a:xfrm>
            <a:off x="2235200" y="6012037"/>
            <a:ext cx="101600" cy="0"/>
          </a:xfrm>
          <a:prstGeom prst="line">
            <a:avLst/>
          </a:prstGeom>
          <a:noFill/>
          <a:ln w="9525">
            <a:solidFill>
              <a:schemeClr val="tx1"/>
            </a:solidFill>
            <a:round/>
            <a:headEnd/>
            <a:tailEnd/>
          </a:ln>
          <a:effectLst/>
        </p:spPr>
        <p:txBody>
          <a:bodyPr/>
          <a:lstStyle/>
          <a:p>
            <a:endParaRPr lang="en-US"/>
          </a:p>
        </p:txBody>
      </p:sp>
      <p:sp>
        <p:nvSpPr>
          <p:cNvPr id="557215" name="Line 159"/>
          <p:cNvSpPr>
            <a:spLocks noChangeShapeType="1"/>
          </p:cNvSpPr>
          <p:nvPr/>
        </p:nvSpPr>
        <p:spPr bwMode="auto">
          <a:xfrm>
            <a:off x="2235200" y="5364337"/>
            <a:ext cx="68263" cy="0"/>
          </a:xfrm>
          <a:prstGeom prst="line">
            <a:avLst/>
          </a:prstGeom>
          <a:noFill/>
          <a:ln w="9525">
            <a:solidFill>
              <a:schemeClr val="tx1"/>
            </a:solidFill>
            <a:round/>
            <a:headEnd/>
            <a:tailEnd/>
          </a:ln>
          <a:effectLst/>
        </p:spPr>
        <p:txBody>
          <a:bodyPr/>
          <a:lstStyle/>
          <a:p>
            <a:endParaRPr lang="en-US"/>
          </a:p>
        </p:txBody>
      </p:sp>
      <p:sp>
        <p:nvSpPr>
          <p:cNvPr id="557216" name="Line 160"/>
          <p:cNvSpPr>
            <a:spLocks noChangeShapeType="1"/>
          </p:cNvSpPr>
          <p:nvPr/>
        </p:nvSpPr>
        <p:spPr bwMode="auto">
          <a:xfrm>
            <a:off x="2235200" y="5462762"/>
            <a:ext cx="68263" cy="0"/>
          </a:xfrm>
          <a:prstGeom prst="line">
            <a:avLst/>
          </a:prstGeom>
          <a:noFill/>
          <a:ln w="9525">
            <a:solidFill>
              <a:schemeClr val="tx1"/>
            </a:solidFill>
            <a:round/>
            <a:headEnd/>
            <a:tailEnd/>
          </a:ln>
          <a:effectLst/>
        </p:spPr>
        <p:txBody>
          <a:bodyPr/>
          <a:lstStyle/>
          <a:p>
            <a:endParaRPr lang="en-US"/>
          </a:p>
        </p:txBody>
      </p:sp>
      <p:sp>
        <p:nvSpPr>
          <p:cNvPr id="557217" name="Line 161"/>
          <p:cNvSpPr>
            <a:spLocks noChangeShapeType="1"/>
          </p:cNvSpPr>
          <p:nvPr/>
        </p:nvSpPr>
        <p:spPr bwMode="auto">
          <a:xfrm>
            <a:off x="2235200" y="5562774"/>
            <a:ext cx="68263" cy="0"/>
          </a:xfrm>
          <a:prstGeom prst="line">
            <a:avLst/>
          </a:prstGeom>
          <a:noFill/>
          <a:ln w="9525">
            <a:solidFill>
              <a:schemeClr val="tx1"/>
            </a:solidFill>
            <a:round/>
            <a:headEnd/>
            <a:tailEnd/>
          </a:ln>
          <a:effectLst/>
        </p:spPr>
        <p:txBody>
          <a:bodyPr/>
          <a:lstStyle/>
          <a:p>
            <a:endParaRPr lang="en-US"/>
          </a:p>
        </p:txBody>
      </p:sp>
      <p:sp>
        <p:nvSpPr>
          <p:cNvPr id="557218" name="Line 162"/>
          <p:cNvSpPr>
            <a:spLocks noChangeShapeType="1"/>
          </p:cNvSpPr>
          <p:nvPr/>
        </p:nvSpPr>
        <p:spPr bwMode="auto">
          <a:xfrm>
            <a:off x="2235200" y="5662787"/>
            <a:ext cx="68263" cy="0"/>
          </a:xfrm>
          <a:prstGeom prst="line">
            <a:avLst/>
          </a:prstGeom>
          <a:noFill/>
          <a:ln w="9525">
            <a:solidFill>
              <a:schemeClr val="tx1"/>
            </a:solidFill>
            <a:round/>
            <a:headEnd/>
            <a:tailEnd/>
          </a:ln>
          <a:effectLst/>
        </p:spPr>
        <p:txBody>
          <a:bodyPr/>
          <a:lstStyle/>
          <a:p>
            <a:endParaRPr lang="en-US"/>
          </a:p>
        </p:txBody>
      </p:sp>
      <p:sp>
        <p:nvSpPr>
          <p:cNvPr id="557219" name="Line 163"/>
          <p:cNvSpPr>
            <a:spLocks noChangeShapeType="1"/>
          </p:cNvSpPr>
          <p:nvPr/>
        </p:nvSpPr>
        <p:spPr bwMode="auto">
          <a:xfrm>
            <a:off x="2235200" y="5762799"/>
            <a:ext cx="68263" cy="0"/>
          </a:xfrm>
          <a:prstGeom prst="line">
            <a:avLst/>
          </a:prstGeom>
          <a:noFill/>
          <a:ln w="9525">
            <a:solidFill>
              <a:schemeClr val="tx1"/>
            </a:solidFill>
            <a:round/>
            <a:headEnd/>
            <a:tailEnd/>
          </a:ln>
          <a:effectLst/>
        </p:spPr>
        <p:txBody>
          <a:bodyPr/>
          <a:lstStyle/>
          <a:p>
            <a:endParaRPr lang="en-US"/>
          </a:p>
        </p:txBody>
      </p:sp>
      <p:sp>
        <p:nvSpPr>
          <p:cNvPr id="557220" name="Line 164"/>
          <p:cNvSpPr>
            <a:spLocks noChangeShapeType="1"/>
          </p:cNvSpPr>
          <p:nvPr/>
        </p:nvSpPr>
        <p:spPr bwMode="auto">
          <a:xfrm>
            <a:off x="2235200" y="5862812"/>
            <a:ext cx="68263" cy="0"/>
          </a:xfrm>
          <a:prstGeom prst="line">
            <a:avLst/>
          </a:prstGeom>
          <a:noFill/>
          <a:ln w="9525">
            <a:solidFill>
              <a:schemeClr val="tx1"/>
            </a:solidFill>
            <a:round/>
            <a:headEnd/>
            <a:tailEnd/>
          </a:ln>
          <a:effectLst/>
        </p:spPr>
        <p:txBody>
          <a:bodyPr/>
          <a:lstStyle/>
          <a:p>
            <a:endParaRPr lang="en-US"/>
          </a:p>
        </p:txBody>
      </p:sp>
      <p:sp>
        <p:nvSpPr>
          <p:cNvPr id="557221" name="Line 165"/>
          <p:cNvSpPr>
            <a:spLocks noChangeShapeType="1"/>
          </p:cNvSpPr>
          <p:nvPr/>
        </p:nvSpPr>
        <p:spPr bwMode="auto">
          <a:xfrm>
            <a:off x="2235200" y="5962824"/>
            <a:ext cx="68263" cy="0"/>
          </a:xfrm>
          <a:prstGeom prst="line">
            <a:avLst/>
          </a:prstGeom>
          <a:noFill/>
          <a:ln w="9525">
            <a:solidFill>
              <a:schemeClr val="tx1"/>
            </a:solidFill>
            <a:round/>
            <a:headEnd/>
            <a:tailEnd/>
          </a:ln>
          <a:effectLst/>
        </p:spPr>
        <p:txBody>
          <a:bodyPr/>
          <a:lstStyle/>
          <a:p>
            <a:endParaRPr lang="en-US"/>
          </a:p>
        </p:txBody>
      </p:sp>
      <p:sp>
        <p:nvSpPr>
          <p:cNvPr id="557222" name="Line 166"/>
          <p:cNvSpPr>
            <a:spLocks noChangeShapeType="1"/>
          </p:cNvSpPr>
          <p:nvPr/>
        </p:nvSpPr>
        <p:spPr bwMode="auto">
          <a:xfrm>
            <a:off x="2235200" y="6061249"/>
            <a:ext cx="68263" cy="0"/>
          </a:xfrm>
          <a:prstGeom prst="line">
            <a:avLst/>
          </a:prstGeom>
          <a:noFill/>
          <a:ln w="9525">
            <a:solidFill>
              <a:schemeClr val="tx1"/>
            </a:solidFill>
            <a:round/>
            <a:headEnd/>
            <a:tailEnd/>
          </a:ln>
          <a:effectLst/>
        </p:spPr>
        <p:txBody>
          <a:bodyPr/>
          <a:lstStyle/>
          <a:p>
            <a:endParaRPr lang="en-US"/>
          </a:p>
        </p:txBody>
      </p:sp>
      <p:sp>
        <p:nvSpPr>
          <p:cNvPr id="557223" name="AutoShape 167"/>
          <p:cNvSpPr>
            <a:spLocks noChangeArrowheads="1"/>
          </p:cNvSpPr>
          <p:nvPr/>
        </p:nvSpPr>
        <p:spPr bwMode="auto">
          <a:xfrm rot="-5400000">
            <a:off x="2309019" y="5696918"/>
            <a:ext cx="96838" cy="88900"/>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224" name="Line 168"/>
          <p:cNvSpPr>
            <a:spLocks noChangeShapeType="1"/>
          </p:cNvSpPr>
          <p:nvPr/>
        </p:nvSpPr>
        <p:spPr bwMode="auto">
          <a:xfrm>
            <a:off x="2397125" y="5742162"/>
            <a:ext cx="762000" cy="3175"/>
          </a:xfrm>
          <a:prstGeom prst="line">
            <a:avLst/>
          </a:prstGeom>
          <a:noFill/>
          <a:ln w="12700">
            <a:solidFill>
              <a:schemeClr val="tx1"/>
            </a:solidFill>
            <a:round/>
            <a:headEnd/>
            <a:tailEnd/>
          </a:ln>
          <a:effectLst/>
        </p:spPr>
        <p:txBody>
          <a:bodyPr/>
          <a:lstStyle/>
          <a:p>
            <a:endParaRPr lang="en-US"/>
          </a:p>
        </p:txBody>
      </p:sp>
      <p:sp>
        <p:nvSpPr>
          <p:cNvPr id="557225" name="Text Box 169"/>
          <p:cNvSpPr txBox="1">
            <a:spLocks noChangeArrowheads="1"/>
          </p:cNvSpPr>
          <p:nvPr/>
        </p:nvSpPr>
        <p:spPr bwMode="auto">
          <a:xfrm>
            <a:off x="2559050" y="5726287"/>
            <a:ext cx="322263" cy="244475"/>
          </a:xfrm>
          <a:prstGeom prst="rect">
            <a:avLst/>
          </a:prstGeom>
          <a:solidFill>
            <a:srgbClr val="FFCC99">
              <a:alpha val="5000"/>
            </a:srgbClr>
          </a:solidFill>
          <a:ln w="9525">
            <a:noFill/>
            <a:miter lim="800000"/>
            <a:headEnd/>
            <a:tailEnd/>
          </a:ln>
          <a:effectLst/>
        </p:spPr>
        <p:txBody>
          <a:bodyPr wrap="none">
            <a:spAutoFit/>
          </a:bodyPr>
          <a:lstStyle/>
          <a:p>
            <a:r>
              <a:rPr lang="en-US" sz="1000" b="1">
                <a:latin typeface="Invensys Andale" pitchFamily="34" charset="0"/>
              </a:rPr>
              <a:t>SP</a:t>
            </a:r>
          </a:p>
        </p:txBody>
      </p:sp>
      <p:sp>
        <p:nvSpPr>
          <p:cNvPr id="557226" name="Line 170"/>
          <p:cNvSpPr>
            <a:spLocks noChangeShapeType="1"/>
          </p:cNvSpPr>
          <p:nvPr/>
        </p:nvSpPr>
        <p:spPr bwMode="auto">
          <a:xfrm>
            <a:off x="1600200" y="5699299"/>
            <a:ext cx="642938" cy="0"/>
          </a:xfrm>
          <a:prstGeom prst="line">
            <a:avLst/>
          </a:prstGeom>
          <a:noFill/>
          <a:ln w="12700">
            <a:solidFill>
              <a:schemeClr val="tx1"/>
            </a:solidFill>
            <a:round/>
            <a:headEnd/>
            <a:tailEnd/>
          </a:ln>
          <a:effectLst/>
        </p:spPr>
        <p:txBody>
          <a:bodyPr/>
          <a:lstStyle/>
          <a:p>
            <a:endParaRPr lang="en-US"/>
          </a:p>
        </p:txBody>
      </p:sp>
      <p:sp>
        <p:nvSpPr>
          <p:cNvPr id="557227" name="AutoShape 171"/>
          <p:cNvSpPr>
            <a:spLocks noChangeArrowheads="1"/>
          </p:cNvSpPr>
          <p:nvPr/>
        </p:nvSpPr>
        <p:spPr bwMode="auto">
          <a:xfrm rot="5400000" flipH="1">
            <a:off x="2235200" y="5651674"/>
            <a:ext cx="96838" cy="90488"/>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en-US"/>
          </a:p>
        </p:txBody>
      </p:sp>
      <p:sp>
        <p:nvSpPr>
          <p:cNvPr id="557228" name="Text Box 172"/>
          <p:cNvSpPr txBox="1">
            <a:spLocks noChangeArrowheads="1"/>
          </p:cNvSpPr>
          <p:nvPr/>
        </p:nvSpPr>
        <p:spPr bwMode="auto">
          <a:xfrm>
            <a:off x="1779588" y="5680249"/>
            <a:ext cx="339725" cy="244475"/>
          </a:xfrm>
          <a:prstGeom prst="rect">
            <a:avLst/>
          </a:prstGeom>
          <a:solidFill>
            <a:srgbClr val="FFCC99">
              <a:alpha val="5000"/>
            </a:srgbClr>
          </a:solidFill>
          <a:ln w="9525">
            <a:noFill/>
            <a:miter lim="800000"/>
            <a:headEnd/>
            <a:tailEnd/>
          </a:ln>
          <a:effectLst/>
        </p:spPr>
        <p:txBody>
          <a:bodyPr wrap="none">
            <a:spAutoFit/>
          </a:bodyPr>
          <a:lstStyle/>
          <a:p>
            <a:r>
              <a:rPr lang="en-US" sz="1000" b="1">
                <a:latin typeface="Invensys Andale" pitchFamily="34" charset="0"/>
              </a:rPr>
              <a:t>PV</a:t>
            </a:r>
          </a:p>
        </p:txBody>
      </p:sp>
      <p:sp>
        <p:nvSpPr>
          <p:cNvPr id="557229" name="Line 173"/>
          <p:cNvSpPr>
            <a:spLocks noChangeShapeType="1"/>
          </p:cNvSpPr>
          <p:nvPr/>
        </p:nvSpPr>
        <p:spPr bwMode="auto">
          <a:xfrm>
            <a:off x="4359275" y="4970637"/>
            <a:ext cx="0" cy="128587"/>
          </a:xfrm>
          <a:prstGeom prst="line">
            <a:avLst/>
          </a:prstGeom>
          <a:noFill/>
          <a:ln w="12700">
            <a:solidFill>
              <a:schemeClr val="tx1"/>
            </a:solidFill>
            <a:round/>
            <a:headEnd/>
            <a:tailEnd/>
          </a:ln>
          <a:effectLst/>
        </p:spPr>
        <p:txBody>
          <a:bodyPr/>
          <a:lstStyle/>
          <a:p>
            <a:endParaRPr lang="en-US"/>
          </a:p>
        </p:txBody>
      </p:sp>
      <p:sp>
        <p:nvSpPr>
          <p:cNvPr id="557230" name="Line 174"/>
          <p:cNvSpPr>
            <a:spLocks noChangeShapeType="1"/>
          </p:cNvSpPr>
          <p:nvPr/>
        </p:nvSpPr>
        <p:spPr bwMode="auto">
          <a:xfrm>
            <a:off x="3159125" y="5099224"/>
            <a:ext cx="2579688" cy="0"/>
          </a:xfrm>
          <a:prstGeom prst="line">
            <a:avLst/>
          </a:prstGeom>
          <a:noFill/>
          <a:ln w="12700">
            <a:solidFill>
              <a:schemeClr val="tx1"/>
            </a:solidFill>
            <a:round/>
            <a:headEnd/>
            <a:tailEnd/>
          </a:ln>
          <a:effectLst/>
        </p:spPr>
        <p:txBody>
          <a:bodyPr/>
          <a:lstStyle/>
          <a:p>
            <a:endParaRPr lang="en-US"/>
          </a:p>
        </p:txBody>
      </p:sp>
      <p:sp>
        <p:nvSpPr>
          <p:cNvPr id="557231" name="Line 175"/>
          <p:cNvSpPr>
            <a:spLocks noChangeShapeType="1"/>
          </p:cNvSpPr>
          <p:nvPr/>
        </p:nvSpPr>
        <p:spPr bwMode="auto">
          <a:xfrm>
            <a:off x="3159125" y="5099224"/>
            <a:ext cx="0" cy="646113"/>
          </a:xfrm>
          <a:prstGeom prst="line">
            <a:avLst/>
          </a:prstGeom>
          <a:noFill/>
          <a:ln w="12700">
            <a:solidFill>
              <a:schemeClr val="tx1"/>
            </a:solidFill>
            <a:round/>
            <a:headEnd/>
            <a:tailEnd/>
          </a:ln>
          <a:effectLst/>
        </p:spPr>
        <p:txBody>
          <a:bodyPr/>
          <a:lstStyle/>
          <a:p>
            <a:endParaRPr lang="en-US"/>
          </a:p>
        </p:txBody>
      </p:sp>
      <p:sp>
        <p:nvSpPr>
          <p:cNvPr id="557232" name="Text Box 176"/>
          <p:cNvSpPr txBox="1">
            <a:spLocks noChangeArrowheads="1"/>
          </p:cNvSpPr>
          <p:nvPr/>
        </p:nvSpPr>
        <p:spPr bwMode="auto">
          <a:xfrm>
            <a:off x="3200400" y="5184949"/>
            <a:ext cx="838200" cy="458788"/>
          </a:xfrm>
          <a:prstGeom prst="rect">
            <a:avLst/>
          </a:prstGeom>
          <a:solidFill>
            <a:srgbClr val="FFCC99">
              <a:alpha val="5000"/>
            </a:srgbClr>
          </a:solidFill>
          <a:ln w="9525" algn="ctr">
            <a:noFill/>
            <a:miter lim="800000"/>
            <a:headEnd/>
            <a:tailEnd/>
          </a:ln>
          <a:effectLst/>
        </p:spPr>
        <p:txBody>
          <a:bodyPr lIns="0" rIns="0">
            <a:spAutoFit/>
          </a:bodyPr>
          <a:lstStyle/>
          <a:p>
            <a:pPr algn="ctr"/>
            <a:r>
              <a:rPr lang="en-US" sz="800" b="1">
                <a:latin typeface="Invensys Andale" pitchFamily="34" charset="0"/>
              </a:rPr>
              <a:t>Column 301-D</a:t>
            </a:r>
          </a:p>
          <a:p>
            <a:pPr algn="ctr"/>
            <a:r>
              <a:rPr lang="en-US" sz="800" b="1">
                <a:latin typeface="Invensys Andale" pitchFamily="34" charset="0"/>
              </a:rPr>
              <a:t>Reboiler Outlet Temp.</a:t>
            </a:r>
          </a:p>
        </p:txBody>
      </p:sp>
      <p:sp>
        <p:nvSpPr>
          <p:cNvPr id="557233" name="Line 177"/>
          <p:cNvSpPr>
            <a:spLocks noChangeShapeType="1"/>
          </p:cNvSpPr>
          <p:nvPr/>
        </p:nvSpPr>
        <p:spPr bwMode="auto">
          <a:xfrm>
            <a:off x="1208088" y="1832149"/>
            <a:ext cx="6640512" cy="0"/>
          </a:xfrm>
          <a:prstGeom prst="line">
            <a:avLst/>
          </a:prstGeom>
          <a:noFill/>
          <a:ln w="9525">
            <a:solidFill>
              <a:schemeClr val="tx1"/>
            </a:solidFill>
            <a:prstDash val="dash"/>
            <a:round/>
            <a:headEnd/>
            <a:tailEnd/>
          </a:ln>
          <a:effectLst/>
        </p:spPr>
        <p:txBody>
          <a:bodyPr/>
          <a:lstStyle/>
          <a:p>
            <a:endParaRPr lang="en-US"/>
          </a:p>
        </p:txBody>
      </p:sp>
      <p:sp>
        <p:nvSpPr>
          <p:cNvPr id="557234" name="Line 178"/>
          <p:cNvSpPr>
            <a:spLocks noChangeShapeType="1"/>
          </p:cNvSpPr>
          <p:nvPr/>
        </p:nvSpPr>
        <p:spPr bwMode="auto">
          <a:xfrm>
            <a:off x="1203325" y="3356149"/>
            <a:ext cx="6645275" cy="0"/>
          </a:xfrm>
          <a:prstGeom prst="line">
            <a:avLst/>
          </a:prstGeom>
          <a:noFill/>
          <a:ln w="9525">
            <a:solidFill>
              <a:schemeClr val="tx1"/>
            </a:solidFill>
            <a:prstDash val="dash"/>
            <a:round/>
            <a:headEnd/>
            <a:tailEnd/>
          </a:ln>
          <a:effectLst/>
        </p:spPr>
        <p:txBody>
          <a:bodyPr/>
          <a:lstStyle/>
          <a:p>
            <a:endParaRPr lang="en-US"/>
          </a:p>
        </p:txBody>
      </p:sp>
      <p:sp>
        <p:nvSpPr>
          <p:cNvPr id="557235" name="Line 179"/>
          <p:cNvSpPr>
            <a:spLocks noChangeShapeType="1"/>
          </p:cNvSpPr>
          <p:nvPr/>
        </p:nvSpPr>
        <p:spPr bwMode="auto">
          <a:xfrm flipV="1">
            <a:off x="1203325" y="5032549"/>
            <a:ext cx="6645275" cy="1588"/>
          </a:xfrm>
          <a:prstGeom prst="line">
            <a:avLst/>
          </a:prstGeom>
          <a:noFill/>
          <a:ln w="9525">
            <a:solidFill>
              <a:schemeClr val="tx1"/>
            </a:solidFill>
            <a:prstDash val="dash"/>
            <a:round/>
            <a:headEnd/>
            <a:tailEnd/>
          </a:ln>
          <a:effectLst/>
        </p:spPr>
        <p:txBody>
          <a:bodyPr/>
          <a:lstStyle/>
          <a:p>
            <a:endParaRPr lang="en-US"/>
          </a:p>
        </p:txBody>
      </p:sp>
      <p:sp>
        <p:nvSpPr>
          <p:cNvPr id="557236" name="Text Box 180"/>
          <p:cNvSpPr txBox="1">
            <a:spLocks noChangeArrowheads="1"/>
          </p:cNvSpPr>
          <p:nvPr/>
        </p:nvSpPr>
        <p:spPr bwMode="auto">
          <a:xfrm>
            <a:off x="6792913" y="1032049"/>
            <a:ext cx="990600" cy="457200"/>
          </a:xfrm>
          <a:prstGeom prst="rect">
            <a:avLst/>
          </a:prstGeom>
          <a:noFill/>
          <a:ln w="9525">
            <a:noFill/>
            <a:miter lim="800000"/>
            <a:headEnd/>
            <a:tailEnd/>
          </a:ln>
          <a:effectLst/>
        </p:spPr>
        <p:txBody>
          <a:bodyPr>
            <a:spAutoFit/>
          </a:bodyPr>
          <a:lstStyle/>
          <a:p>
            <a:pPr algn="ctr"/>
            <a:r>
              <a:rPr lang="en-US" sz="1200" b="1">
                <a:latin typeface="Invensys Andale" pitchFamily="34" charset="0"/>
              </a:rPr>
              <a:t>Executive Level</a:t>
            </a:r>
          </a:p>
        </p:txBody>
      </p:sp>
      <p:sp>
        <p:nvSpPr>
          <p:cNvPr id="557237" name="Text Box 181"/>
          <p:cNvSpPr txBox="1">
            <a:spLocks noChangeArrowheads="1"/>
          </p:cNvSpPr>
          <p:nvPr/>
        </p:nvSpPr>
        <p:spPr bwMode="auto">
          <a:xfrm>
            <a:off x="6629400" y="2313162"/>
            <a:ext cx="1319213" cy="639762"/>
          </a:xfrm>
          <a:prstGeom prst="rect">
            <a:avLst/>
          </a:prstGeom>
          <a:noFill/>
          <a:ln w="9525">
            <a:noFill/>
            <a:miter lim="800000"/>
            <a:headEnd/>
            <a:tailEnd/>
          </a:ln>
          <a:effectLst/>
        </p:spPr>
        <p:txBody>
          <a:bodyPr>
            <a:spAutoFit/>
          </a:bodyPr>
          <a:lstStyle/>
          <a:p>
            <a:pPr algn="ctr"/>
            <a:r>
              <a:rPr lang="en-US" sz="1200" b="1">
                <a:latin typeface="Invensys Andale" pitchFamily="34" charset="0"/>
              </a:rPr>
              <a:t>Business Management Level</a:t>
            </a:r>
          </a:p>
        </p:txBody>
      </p:sp>
      <p:sp>
        <p:nvSpPr>
          <p:cNvPr id="557238" name="Text Box 182"/>
          <p:cNvSpPr txBox="1">
            <a:spLocks noChangeArrowheads="1"/>
          </p:cNvSpPr>
          <p:nvPr/>
        </p:nvSpPr>
        <p:spPr bwMode="auto">
          <a:xfrm>
            <a:off x="6629400" y="4346749"/>
            <a:ext cx="1319213" cy="639763"/>
          </a:xfrm>
          <a:prstGeom prst="rect">
            <a:avLst/>
          </a:prstGeom>
          <a:noFill/>
          <a:ln w="9525">
            <a:noFill/>
            <a:miter lim="800000"/>
            <a:headEnd/>
            <a:tailEnd/>
          </a:ln>
          <a:effectLst/>
        </p:spPr>
        <p:txBody>
          <a:bodyPr>
            <a:spAutoFit/>
          </a:bodyPr>
          <a:lstStyle/>
          <a:p>
            <a:pPr algn="ctr"/>
            <a:r>
              <a:rPr lang="en-US" sz="1200" b="1">
                <a:latin typeface="Invensys Andale" pitchFamily="34" charset="0"/>
              </a:rPr>
              <a:t>Plant Management </a:t>
            </a:r>
          </a:p>
          <a:p>
            <a:pPr algn="ctr"/>
            <a:r>
              <a:rPr lang="en-US" sz="1200" b="1">
                <a:latin typeface="Invensys Andale" pitchFamily="34" charset="0"/>
              </a:rPr>
              <a:t>Level</a:t>
            </a:r>
          </a:p>
        </p:txBody>
      </p:sp>
      <p:sp>
        <p:nvSpPr>
          <p:cNvPr id="557239" name="Text Box 183"/>
          <p:cNvSpPr txBox="1">
            <a:spLocks noChangeArrowheads="1"/>
          </p:cNvSpPr>
          <p:nvPr/>
        </p:nvSpPr>
        <p:spPr bwMode="auto">
          <a:xfrm>
            <a:off x="6629400" y="5383387"/>
            <a:ext cx="1319213" cy="639762"/>
          </a:xfrm>
          <a:prstGeom prst="rect">
            <a:avLst/>
          </a:prstGeom>
          <a:noFill/>
          <a:ln w="9525">
            <a:noFill/>
            <a:miter lim="800000"/>
            <a:headEnd/>
            <a:tailEnd/>
          </a:ln>
          <a:effectLst/>
        </p:spPr>
        <p:txBody>
          <a:bodyPr>
            <a:spAutoFit/>
          </a:bodyPr>
          <a:lstStyle/>
          <a:p>
            <a:pPr algn="ctr"/>
            <a:r>
              <a:rPr lang="en-US" sz="1200" b="1">
                <a:latin typeface="Invensys Andale" pitchFamily="34" charset="0"/>
              </a:rPr>
              <a:t>Process Management Level</a:t>
            </a:r>
          </a:p>
        </p:txBody>
      </p:sp>
      <p:sp>
        <p:nvSpPr>
          <p:cNvPr id="557240" name="Rectangle 184"/>
          <p:cNvSpPr>
            <a:spLocks noGrp="1" noChangeArrowheads="1"/>
          </p:cNvSpPr>
          <p:nvPr>
            <p:ph type="title"/>
          </p:nvPr>
        </p:nvSpPr>
        <p:spPr>
          <a:xfrm>
            <a:off x="457200" y="-189182"/>
            <a:ext cx="8229600" cy="1143000"/>
          </a:xfrm>
        </p:spPr>
        <p:txBody>
          <a:bodyPr>
            <a:normAutofit fontScale="90000"/>
          </a:bodyPr>
          <a:lstStyle/>
          <a:p>
            <a:r>
              <a:rPr lang="en-US" dirty="0"/>
              <a:t>Automating the Business Control Loop</a:t>
            </a:r>
          </a:p>
        </p:txBody>
      </p:sp>
      <p:sp>
        <p:nvSpPr>
          <p:cNvPr id="4" name="Segnaposto contenuto 3"/>
          <p:cNvSpPr>
            <a:spLocks noGrp="1"/>
          </p:cNvSpPr>
          <p:nvPr>
            <p:ph idx="1"/>
          </p:nvPr>
        </p:nvSpPr>
        <p:spPr/>
        <p:txBody>
          <a:bodyPr/>
          <a:lstStyle/>
          <a:p>
            <a:endParaRPr lang="en-US"/>
          </a:p>
        </p:txBody>
      </p:sp>
      <p:sp>
        <p:nvSpPr>
          <p:cNvPr id="557241" name="AutoShape 185"/>
          <p:cNvSpPr>
            <a:spLocks noChangeArrowheads="1"/>
          </p:cNvSpPr>
          <p:nvPr/>
        </p:nvSpPr>
        <p:spPr bwMode="auto">
          <a:xfrm>
            <a:off x="76200" y="5108749"/>
            <a:ext cx="1371600" cy="1143000"/>
          </a:xfrm>
          <a:prstGeom prst="rightArrow">
            <a:avLst>
              <a:gd name="adj1" fmla="val 50000"/>
              <a:gd name="adj2" fmla="val 30000"/>
            </a:avLst>
          </a:prstGeom>
          <a:solidFill>
            <a:srgbClr val="CCECFF"/>
          </a:solidFill>
          <a:ln w="9525">
            <a:solidFill>
              <a:schemeClr val="tx1"/>
            </a:solidFill>
            <a:miter lim="800000"/>
            <a:headEnd/>
            <a:tailEnd/>
          </a:ln>
          <a:effectLst/>
        </p:spPr>
        <p:txBody>
          <a:bodyPr wrap="none" anchor="ctr"/>
          <a:lstStyle/>
          <a:p>
            <a:pPr algn="ctr"/>
            <a:r>
              <a:rPr lang="en-US" sz="1000" b="1">
                <a:latin typeface="Invensys Andale" pitchFamily="34" charset="0"/>
              </a:rPr>
              <a:t>Regulatory &amp;</a:t>
            </a:r>
          </a:p>
          <a:p>
            <a:pPr algn="ctr"/>
            <a:r>
              <a:rPr lang="en-US" sz="1000" b="1">
                <a:latin typeface="Invensys Andale" pitchFamily="34" charset="0"/>
              </a:rPr>
              <a:t>Advanced Process</a:t>
            </a:r>
          </a:p>
          <a:p>
            <a:pPr algn="ctr"/>
            <a:r>
              <a:rPr lang="en-US" sz="1000" b="1">
                <a:latin typeface="Invensys Andale" pitchFamily="34" charset="0"/>
              </a:rPr>
              <a:t>Control</a:t>
            </a:r>
          </a:p>
        </p:txBody>
      </p:sp>
      <p:sp>
        <p:nvSpPr>
          <p:cNvPr id="557242" name="AutoShape 186"/>
          <p:cNvSpPr>
            <a:spLocks noChangeArrowheads="1"/>
          </p:cNvSpPr>
          <p:nvPr/>
        </p:nvSpPr>
        <p:spPr bwMode="auto">
          <a:xfrm>
            <a:off x="76200" y="3638724"/>
            <a:ext cx="1371600" cy="1143000"/>
          </a:xfrm>
          <a:prstGeom prst="rightArrow">
            <a:avLst>
              <a:gd name="adj1" fmla="val 50000"/>
              <a:gd name="adj2" fmla="val 30000"/>
            </a:avLst>
          </a:prstGeom>
          <a:solidFill>
            <a:srgbClr val="99FF66"/>
          </a:solidFill>
          <a:ln w="9525">
            <a:solidFill>
              <a:schemeClr val="tx1"/>
            </a:solidFill>
            <a:miter lim="800000"/>
            <a:headEnd/>
            <a:tailEnd/>
          </a:ln>
          <a:effectLst/>
        </p:spPr>
        <p:txBody>
          <a:bodyPr wrap="none" anchor="ctr"/>
          <a:lstStyle/>
          <a:p>
            <a:pPr algn="ctr"/>
            <a:r>
              <a:rPr lang="en-US" sz="1000" b="1">
                <a:latin typeface="Invensys Andale" pitchFamily="34" charset="0"/>
              </a:rPr>
              <a:t>Process</a:t>
            </a:r>
          </a:p>
          <a:p>
            <a:pPr algn="ctr"/>
            <a:r>
              <a:rPr lang="en-US" sz="1000" b="1">
                <a:latin typeface="Invensys Andale" pitchFamily="34" charset="0"/>
              </a:rPr>
              <a:t>Optimization</a:t>
            </a:r>
          </a:p>
        </p:txBody>
      </p:sp>
      <p:sp>
        <p:nvSpPr>
          <p:cNvPr id="557243" name="AutoShape 187"/>
          <p:cNvSpPr>
            <a:spLocks noChangeArrowheads="1"/>
          </p:cNvSpPr>
          <p:nvPr/>
        </p:nvSpPr>
        <p:spPr bwMode="auto">
          <a:xfrm>
            <a:off x="76200" y="2038524"/>
            <a:ext cx="1371600" cy="1143000"/>
          </a:xfrm>
          <a:prstGeom prst="rightArrow">
            <a:avLst>
              <a:gd name="adj1" fmla="val 50000"/>
              <a:gd name="adj2" fmla="val 30000"/>
            </a:avLst>
          </a:prstGeom>
          <a:solidFill>
            <a:srgbClr val="FFFF99"/>
          </a:solidFill>
          <a:ln w="9525">
            <a:solidFill>
              <a:schemeClr val="tx1"/>
            </a:solidFill>
            <a:miter lim="800000"/>
            <a:headEnd/>
            <a:tailEnd/>
          </a:ln>
          <a:effectLst/>
        </p:spPr>
        <p:txBody>
          <a:bodyPr wrap="none" anchor="ctr"/>
          <a:lstStyle/>
          <a:p>
            <a:pPr algn="ctr"/>
            <a:r>
              <a:rPr lang="en-US" sz="1000" b="1">
                <a:latin typeface="Invensys Andale" pitchFamily="34" charset="0"/>
              </a:rPr>
              <a:t>Asset</a:t>
            </a:r>
          </a:p>
          <a:p>
            <a:pPr algn="ctr"/>
            <a:r>
              <a:rPr lang="en-US" sz="1000" b="1">
                <a:latin typeface="Invensys Andale" pitchFamily="34" charset="0"/>
              </a:rPr>
              <a:t>Optimization</a:t>
            </a:r>
          </a:p>
        </p:txBody>
      </p:sp>
      <p:sp>
        <p:nvSpPr>
          <p:cNvPr id="557244" name="AutoShape 188"/>
          <p:cNvSpPr>
            <a:spLocks noChangeArrowheads="1"/>
          </p:cNvSpPr>
          <p:nvPr/>
        </p:nvSpPr>
        <p:spPr bwMode="auto">
          <a:xfrm>
            <a:off x="76200" y="655812"/>
            <a:ext cx="1371600" cy="1143000"/>
          </a:xfrm>
          <a:prstGeom prst="rightArrow">
            <a:avLst>
              <a:gd name="adj1" fmla="val 50000"/>
              <a:gd name="adj2" fmla="val 30000"/>
            </a:avLst>
          </a:prstGeom>
          <a:solidFill>
            <a:srgbClr val="CCCCFF"/>
          </a:solidFill>
          <a:ln w="9525">
            <a:solidFill>
              <a:schemeClr val="tx1"/>
            </a:solidFill>
            <a:miter lim="800000"/>
            <a:headEnd/>
            <a:tailEnd/>
          </a:ln>
          <a:effectLst/>
        </p:spPr>
        <p:txBody>
          <a:bodyPr wrap="none" anchor="ctr"/>
          <a:lstStyle/>
          <a:p>
            <a:pPr algn="ctr"/>
            <a:r>
              <a:rPr lang="en-US" sz="1000" b="1">
                <a:latin typeface="Invensys Andale" pitchFamily="34" charset="0"/>
              </a:rPr>
              <a:t>Enterprise / </a:t>
            </a:r>
          </a:p>
          <a:p>
            <a:pPr algn="ctr"/>
            <a:r>
              <a:rPr lang="en-US" sz="1000" b="1">
                <a:latin typeface="Invensys Andale" pitchFamily="34" charset="0"/>
              </a:rPr>
              <a:t>Supply Chain</a:t>
            </a:r>
          </a:p>
          <a:p>
            <a:pPr algn="ctr"/>
            <a:r>
              <a:rPr lang="en-US" sz="1000" b="1">
                <a:latin typeface="Invensys Andale" pitchFamily="34" charset="0"/>
              </a:rPr>
              <a:t>Optimization</a:t>
            </a:r>
          </a:p>
        </p:txBody>
      </p:sp>
      <p:sp>
        <p:nvSpPr>
          <p:cNvPr id="557245" name="AutoShape 189"/>
          <p:cNvSpPr>
            <a:spLocks noChangeArrowheads="1"/>
          </p:cNvSpPr>
          <p:nvPr/>
        </p:nvSpPr>
        <p:spPr bwMode="auto">
          <a:xfrm>
            <a:off x="7924800" y="841549"/>
            <a:ext cx="533400" cy="5334000"/>
          </a:xfrm>
          <a:prstGeom prst="downArrow">
            <a:avLst>
              <a:gd name="adj1" fmla="val 50000"/>
              <a:gd name="adj2" fmla="val 250000"/>
            </a:avLst>
          </a:prstGeom>
          <a:solidFill>
            <a:srgbClr val="FFFF99"/>
          </a:solidFill>
          <a:ln w="9525">
            <a:solidFill>
              <a:schemeClr val="tx1"/>
            </a:solidFill>
            <a:miter lim="800000"/>
            <a:headEnd/>
            <a:tailEnd/>
          </a:ln>
          <a:effectLst/>
        </p:spPr>
        <p:txBody>
          <a:bodyPr vert="eaVert" wrap="none" anchor="ctr"/>
          <a:lstStyle/>
          <a:p>
            <a:pPr algn="ctr"/>
            <a:r>
              <a:rPr lang="en-US" sz="1200" b="1">
                <a:latin typeface="Invensys Andale" pitchFamily="34" charset="0"/>
              </a:rPr>
              <a:t>KPIs</a:t>
            </a:r>
          </a:p>
        </p:txBody>
      </p:sp>
      <p:sp>
        <p:nvSpPr>
          <p:cNvPr id="557246" name="AutoShape 190"/>
          <p:cNvSpPr>
            <a:spLocks noChangeArrowheads="1"/>
          </p:cNvSpPr>
          <p:nvPr/>
        </p:nvSpPr>
        <p:spPr bwMode="auto">
          <a:xfrm flipH="1" flipV="1">
            <a:off x="8458200" y="841549"/>
            <a:ext cx="533400" cy="5334000"/>
          </a:xfrm>
          <a:prstGeom prst="downArrow">
            <a:avLst>
              <a:gd name="adj1" fmla="val 50000"/>
              <a:gd name="adj2" fmla="val 250000"/>
            </a:avLst>
          </a:prstGeom>
          <a:solidFill>
            <a:srgbClr val="99FF66"/>
          </a:solidFill>
          <a:ln w="9525">
            <a:solidFill>
              <a:schemeClr val="tx1"/>
            </a:solidFill>
            <a:miter lim="800000"/>
            <a:headEnd/>
            <a:tailEnd/>
          </a:ln>
          <a:effectLst/>
        </p:spPr>
        <p:txBody>
          <a:bodyPr vert="eaVert" wrap="none" anchor="ctr"/>
          <a:lstStyle/>
          <a:p>
            <a:pPr algn="ctr"/>
            <a:r>
              <a:rPr lang="en-US" sz="1200" b="1">
                <a:latin typeface="Invensys Andale" pitchFamily="34" charset="0"/>
              </a:rPr>
              <a:t>Performance Measures</a:t>
            </a:r>
          </a:p>
        </p:txBody>
      </p:sp>
      <p:sp>
        <p:nvSpPr>
          <p:cNvPr id="557247" name="Text Box 191"/>
          <p:cNvSpPr txBox="1">
            <a:spLocks noChangeArrowheads="1"/>
          </p:cNvSpPr>
          <p:nvPr/>
        </p:nvSpPr>
        <p:spPr bwMode="auto">
          <a:xfrm>
            <a:off x="4819650" y="1592437"/>
            <a:ext cx="1987550" cy="228600"/>
          </a:xfrm>
          <a:prstGeom prst="rect">
            <a:avLst/>
          </a:prstGeom>
          <a:noFill/>
          <a:ln w="12700">
            <a:noFill/>
            <a:miter lim="800000"/>
            <a:headEnd/>
            <a:tailEnd/>
          </a:ln>
          <a:effectLst/>
        </p:spPr>
        <p:txBody>
          <a:bodyPr wrap="none">
            <a:spAutoFit/>
          </a:bodyPr>
          <a:lstStyle/>
          <a:p>
            <a:r>
              <a:rPr lang="el-GR" sz="900" b="1">
                <a:latin typeface="Invensys Andale" pitchFamily="34" charset="0"/>
              </a:rPr>
              <a:t>Δ</a:t>
            </a:r>
            <a:r>
              <a:rPr lang="en-US" sz="900" b="1">
                <a:latin typeface="Invensys Andale" pitchFamily="34" charset="0"/>
              </a:rPr>
              <a:t>  = Actual – Forecast =</a:t>
            </a:r>
            <a:r>
              <a:rPr lang="en-US" sz="900" b="1">
                <a:solidFill>
                  <a:schemeClr val="hlink"/>
                </a:solidFill>
                <a:latin typeface="Invensys Andale" pitchFamily="34" charset="0"/>
              </a:rPr>
              <a:t> </a:t>
            </a:r>
            <a:r>
              <a:rPr lang="en-US" sz="900" b="1">
                <a:solidFill>
                  <a:srgbClr val="FF5B5B"/>
                </a:solidFill>
                <a:latin typeface="Invensys Andale" pitchFamily="34" charset="0"/>
              </a:rPr>
              <a:t>Variance</a:t>
            </a:r>
          </a:p>
        </p:txBody>
      </p:sp>
      <p:sp>
        <p:nvSpPr>
          <p:cNvPr id="557248" name="Text Box 192"/>
          <p:cNvSpPr txBox="1">
            <a:spLocks noChangeArrowheads="1"/>
          </p:cNvSpPr>
          <p:nvPr/>
        </p:nvSpPr>
        <p:spPr bwMode="auto">
          <a:xfrm>
            <a:off x="3352800" y="2822749"/>
            <a:ext cx="1987550" cy="228600"/>
          </a:xfrm>
          <a:prstGeom prst="rect">
            <a:avLst/>
          </a:prstGeom>
          <a:noFill/>
          <a:ln w="12700">
            <a:noFill/>
            <a:miter lim="800000"/>
            <a:headEnd/>
            <a:tailEnd/>
          </a:ln>
          <a:effectLst/>
        </p:spPr>
        <p:txBody>
          <a:bodyPr wrap="none">
            <a:spAutoFit/>
          </a:bodyPr>
          <a:lstStyle/>
          <a:p>
            <a:r>
              <a:rPr lang="el-GR" sz="900" b="1">
                <a:latin typeface="Invensys Andale" pitchFamily="34" charset="0"/>
              </a:rPr>
              <a:t>Δ</a:t>
            </a:r>
            <a:r>
              <a:rPr lang="en-US" sz="900" b="1">
                <a:latin typeface="Invensys Andale" pitchFamily="34" charset="0"/>
              </a:rPr>
              <a:t>  = Actual – Forecast =</a:t>
            </a:r>
            <a:r>
              <a:rPr lang="en-US" sz="900" b="1">
                <a:solidFill>
                  <a:schemeClr val="hlink"/>
                </a:solidFill>
                <a:latin typeface="Invensys Andale" pitchFamily="34" charset="0"/>
              </a:rPr>
              <a:t> </a:t>
            </a:r>
            <a:r>
              <a:rPr lang="en-US" sz="900" b="1">
                <a:solidFill>
                  <a:srgbClr val="FF5B5B"/>
                </a:solidFill>
                <a:latin typeface="Invensys Andale" pitchFamily="34" charset="0"/>
              </a:rPr>
              <a:t>Variance</a:t>
            </a:r>
          </a:p>
        </p:txBody>
      </p:sp>
      <p:sp>
        <p:nvSpPr>
          <p:cNvPr id="557249" name="Text Box 193"/>
          <p:cNvSpPr txBox="1">
            <a:spLocks noChangeArrowheads="1"/>
          </p:cNvSpPr>
          <p:nvPr/>
        </p:nvSpPr>
        <p:spPr bwMode="auto">
          <a:xfrm>
            <a:off x="2457450" y="4803949"/>
            <a:ext cx="1504950" cy="228600"/>
          </a:xfrm>
          <a:prstGeom prst="rect">
            <a:avLst/>
          </a:prstGeom>
          <a:noFill/>
          <a:ln w="12700">
            <a:noFill/>
            <a:miter lim="800000"/>
            <a:headEnd/>
            <a:tailEnd/>
          </a:ln>
          <a:effectLst/>
        </p:spPr>
        <p:txBody>
          <a:bodyPr wrap="none">
            <a:spAutoFit/>
          </a:bodyPr>
          <a:lstStyle/>
          <a:p>
            <a:r>
              <a:rPr lang="el-GR" sz="900" b="1">
                <a:latin typeface="Invensys Andale" pitchFamily="34" charset="0"/>
              </a:rPr>
              <a:t>Δ</a:t>
            </a:r>
            <a:r>
              <a:rPr lang="en-US" sz="900" b="1">
                <a:latin typeface="Invensys Andale" pitchFamily="34" charset="0"/>
              </a:rPr>
              <a:t>  = PV – SP =</a:t>
            </a:r>
            <a:r>
              <a:rPr lang="en-US" sz="900" b="1">
                <a:solidFill>
                  <a:schemeClr val="hlink"/>
                </a:solidFill>
                <a:latin typeface="Invensys Andale" pitchFamily="34" charset="0"/>
              </a:rPr>
              <a:t> </a:t>
            </a:r>
            <a:r>
              <a:rPr lang="en-US" sz="900" b="1">
                <a:solidFill>
                  <a:srgbClr val="FF5B5B"/>
                </a:solidFill>
                <a:latin typeface="Invensys Andale" pitchFamily="34" charset="0"/>
              </a:rPr>
              <a:t>Deviation</a:t>
            </a:r>
          </a:p>
        </p:txBody>
      </p:sp>
      <p:sp>
        <p:nvSpPr>
          <p:cNvPr id="557250" name="Text Box 194"/>
          <p:cNvSpPr txBox="1">
            <a:spLocks noChangeArrowheads="1"/>
          </p:cNvSpPr>
          <p:nvPr/>
        </p:nvSpPr>
        <p:spPr bwMode="auto">
          <a:xfrm>
            <a:off x="4495800" y="4803949"/>
            <a:ext cx="1504950" cy="228600"/>
          </a:xfrm>
          <a:prstGeom prst="rect">
            <a:avLst/>
          </a:prstGeom>
          <a:noFill/>
          <a:ln w="12700">
            <a:noFill/>
            <a:miter lim="800000"/>
            <a:headEnd/>
            <a:tailEnd/>
          </a:ln>
          <a:effectLst/>
        </p:spPr>
        <p:txBody>
          <a:bodyPr wrap="none">
            <a:spAutoFit/>
          </a:bodyPr>
          <a:lstStyle/>
          <a:p>
            <a:r>
              <a:rPr lang="el-GR" sz="900" b="1">
                <a:latin typeface="Invensys Andale" pitchFamily="34" charset="0"/>
              </a:rPr>
              <a:t>Δ</a:t>
            </a:r>
            <a:r>
              <a:rPr lang="en-US" sz="900" b="1">
                <a:latin typeface="Invensys Andale" pitchFamily="34" charset="0"/>
              </a:rPr>
              <a:t>  = PV – SP =</a:t>
            </a:r>
            <a:r>
              <a:rPr lang="en-US" sz="900" b="1">
                <a:solidFill>
                  <a:schemeClr val="hlink"/>
                </a:solidFill>
                <a:latin typeface="Invensys Andale" pitchFamily="34" charset="0"/>
              </a:rPr>
              <a:t> </a:t>
            </a:r>
            <a:r>
              <a:rPr lang="en-US" sz="900" b="1">
                <a:solidFill>
                  <a:srgbClr val="FF5B5B"/>
                </a:solidFill>
                <a:latin typeface="Invensys Andale" pitchFamily="34" charset="0"/>
              </a:rPr>
              <a:t>Deviation</a:t>
            </a:r>
          </a:p>
        </p:txBody>
      </p:sp>
      <p:sp>
        <p:nvSpPr>
          <p:cNvPr id="557251" name="Text Box 195"/>
          <p:cNvSpPr txBox="1">
            <a:spLocks noChangeArrowheads="1"/>
          </p:cNvSpPr>
          <p:nvPr/>
        </p:nvSpPr>
        <p:spPr bwMode="auto">
          <a:xfrm>
            <a:off x="2438400" y="6099349"/>
            <a:ext cx="1504950" cy="228600"/>
          </a:xfrm>
          <a:prstGeom prst="rect">
            <a:avLst/>
          </a:prstGeom>
          <a:noFill/>
          <a:ln w="12700">
            <a:noFill/>
            <a:miter lim="800000"/>
            <a:headEnd/>
            <a:tailEnd/>
          </a:ln>
          <a:effectLst/>
        </p:spPr>
        <p:txBody>
          <a:bodyPr wrap="none">
            <a:spAutoFit/>
          </a:bodyPr>
          <a:lstStyle/>
          <a:p>
            <a:r>
              <a:rPr lang="el-GR" sz="900" b="1">
                <a:latin typeface="Invensys Andale" pitchFamily="34" charset="0"/>
              </a:rPr>
              <a:t>Δ</a:t>
            </a:r>
            <a:r>
              <a:rPr lang="en-US" sz="900" b="1">
                <a:latin typeface="Invensys Andale" pitchFamily="34" charset="0"/>
              </a:rPr>
              <a:t>  = PV – SP =</a:t>
            </a:r>
            <a:r>
              <a:rPr lang="en-US" sz="900" b="1">
                <a:solidFill>
                  <a:schemeClr val="hlink"/>
                </a:solidFill>
                <a:latin typeface="Invensys Andale" pitchFamily="34" charset="0"/>
              </a:rPr>
              <a:t> </a:t>
            </a:r>
            <a:r>
              <a:rPr lang="en-US" sz="900" b="1">
                <a:solidFill>
                  <a:srgbClr val="FF5B5B"/>
                </a:solidFill>
                <a:latin typeface="Invensys Andale" pitchFamily="34" charset="0"/>
              </a:rPr>
              <a:t>Deviation</a:t>
            </a:r>
          </a:p>
        </p:txBody>
      </p:sp>
      <p:sp>
        <p:nvSpPr>
          <p:cNvPr id="557252" name="Text Box 196"/>
          <p:cNvSpPr txBox="1">
            <a:spLocks noChangeArrowheads="1"/>
          </p:cNvSpPr>
          <p:nvPr/>
        </p:nvSpPr>
        <p:spPr bwMode="auto">
          <a:xfrm>
            <a:off x="2544763" y="2257599"/>
            <a:ext cx="525462" cy="228600"/>
          </a:xfrm>
          <a:prstGeom prst="rect">
            <a:avLst/>
          </a:prstGeom>
          <a:solidFill>
            <a:srgbClr val="FFCC99">
              <a:alpha val="5000"/>
            </a:srgbClr>
          </a:solidFill>
          <a:ln w="9525">
            <a:noFill/>
            <a:miter lim="800000"/>
            <a:headEnd/>
            <a:tailEnd/>
          </a:ln>
          <a:effectLst/>
        </p:spPr>
        <p:txBody>
          <a:bodyPr wrap="none">
            <a:spAutoFit/>
          </a:bodyPr>
          <a:lstStyle/>
          <a:p>
            <a:pPr algn="ctr"/>
            <a:r>
              <a:rPr lang="en-US" sz="900" b="1">
                <a:latin typeface="Invensys Andale" pitchFamily="34" charset="0"/>
              </a:rPr>
              <a:t>Actual</a:t>
            </a:r>
          </a:p>
        </p:txBody>
      </p:sp>
      <p:grpSp>
        <p:nvGrpSpPr>
          <p:cNvPr id="2" name="Group 197"/>
          <p:cNvGrpSpPr>
            <a:grpSpLocks/>
          </p:cNvGrpSpPr>
          <p:nvPr/>
        </p:nvGrpSpPr>
        <p:grpSpPr bwMode="auto">
          <a:xfrm>
            <a:off x="1339850" y="424037"/>
            <a:ext cx="6227763" cy="6227762"/>
            <a:chOff x="679" y="505"/>
            <a:chExt cx="3923" cy="3923"/>
          </a:xfrm>
        </p:grpSpPr>
        <p:pic>
          <p:nvPicPr>
            <p:cNvPr id="557254" name="Picture 193" descr="MCj04315820000[1]"/>
            <p:cNvPicPr>
              <a:picLocks noChangeAspect="1" noChangeArrowheads="1"/>
            </p:cNvPicPr>
            <p:nvPr/>
          </p:nvPicPr>
          <p:blipFill>
            <a:blip r:embed="rId3" cstate="print">
              <a:lum bright="30000" contrast="-60000"/>
            </a:blip>
            <a:srcRect/>
            <a:stretch>
              <a:fillRect/>
            </a:stretch>
          </p:blipFill>
          <p:spPr bwMode="auto">
            <a:xfrm>
              <a:off x="679" y="505"/>
              <a:ext cx="3923" cy="3923"/>
            </a:xfrm>
            <a:prstGeom prst="rect">
              <a:avLst/>
            </a:prstGeom>
            <a:noFill/>
            <a:ln w="9525">
              <a:noFill/>
              <a:miter lim="800000"/>
              <a:headEnd/>
              <a:tailEnd/>
            </a:ln>
          </p:spPr>
        </p:pic>
        <p:sp>
          <p:nvSpPr>
            <p:cNvPr id="557255" name="WordArt 194"/>
            <p:cNvSpPr>
              <a:spLocks noChangeArrowheads="1" noChangeShapeType="1" noTextEdit="1"/>
            </p:cNvSpPr>
            <p:nvPr/>
          </p:nvSpPr>
          <p:spPr bwMode="auto">
            <a:xfrm>
              <a:off x="1440" y="1098"/>
              <a:ext cx="2401" cy="2115"/>
            </a:xfrm>
            <a:prstGeom prst="rect">
              <a:avLst/>
            </a:prstGeom>
          </p:spPr>
          <p:txBody>
            <a:bodyPr spcFirstLastPara="1" wrap="none" fromWordArt="1">
              <a:prstTxWarp prst="textArchUp">
                <a:avLst>
                  <a:gd name="adj" fmla="val 10682004"/>
                </a:avLst>
              </a:prstTxWarp>
            </a:bodyPr>
            <a:lstStyle/>
            <a:p>
              <a:pPr algn="ctr"/>
              <a:r>
                <a:rPr lang="en-US" sz="1800" b="1" kern="10" dirty="0">
                  <a:ln w="9525">
                    <a:solidFill>
                      <a:srgbClr val="000000"/>
                    </a:solidFill>
                    <a:round/>
                    <a:headEnd/>
                    <a:tailEnd/>
                  </a:ln>
                  <a:solidFill>
                    <a:srgbClr val="000000"/>
                  </a:solidFill>
                  <a:latin typeface="Arial Black"/>
                </a:rPr>
                <a:t>Business Control Loop</a:t>
              </a:r>
            </a:p>
          </p:txBody>
        </p:sp>
        <p:sp>
          <p:nvSpPr>
            <p:cNvPr id="557256" name="Text Box 200"/>
            <p:cNvSpPr txBox="1">
              <a:spLocks noChangeArrowheads="1"/>
            </p:cNvSpPr>
            <p:nvPr/>
          </p:nvSpPr>
          <p:spPr bwMode="auto">
            <a:xfrm rot="714773">
              <a:off x="2236" y="3036"/>
              <a:ext cx="428" cy="576"/>
            </a:xfrm>
            <a:prstGeom prst="rect">
              <a:avLst/>
            </a:prstGeom>
            <a:noFill/>
            <a:ln w="9525">
              <a:noFill/>
              <a:miter lim="800000"/>
              <a:headEnd/>
              <a:tailEnd type="none" w="med" len="lg"/>
            </a:ln>
            <a:effectLst/>
          </p:spPr>
          <p:txBody>
            <a:bodyPr wrap="none">
              <a:spAutoFit/>
            </a:bodyPr>
            <a:lstStyle/>
            <a:p>
              <a:pPr algn="ctr"/>
              <a:r>
                <a:rPr lang="en-US" sz="5400" b="1" dirty="0">
                  <a:latin typeface="Arial Black" pitchFamily="34" charset="0"/>
                </a:rPr>
                <a:t>S</a:t>
              </a:r>
            </a:p>
          </p:txBody>
        </p:sp>
        <p:sp>
          <p:nvSpPr>
            <p:cNvPr id="557257" name="Text Box 201"/>
            <p:cNvSpPr txBox="1">
              <a:spLocks noChangeArrowheads="1"/>
            </p:cNvSpPr>
            <p:nvPr/>
          </p:nvSpPr>
          <p:spPr bwMode="auto">
            <a:xfrm rot="20121569">
              <a:off x="2824" y="3032"/>
              <a:ext cx="404" cy="576"/>
            </a:xfrm>
            <a:prstGeom prst="rect">
              <a:avLst/>
            </a:prstGeom>
            <a:noFill/>
            <a:ln w="9525">
              <a:noFill/>
              <a:miter lim="800000"/>
              <a:headEnd/>
              <a:tailEnd type="none" w="med" len="lg"/>
            </a:ln>
            <a:effectLst/>
          </p:spPr>
          <p:txBody>
            <a:bodyPr wrap="none">
              <a:spAutoFit/>
            </a:bodyPr>
            <a:lstStyle/>
            <a:p>
              <a:pPr algn="ctr"/>
              <a:r>
                <a:rPr lang="en-US" sz="5400" b="1" dirty="0">
                  <a:latin typeface="Arial Black" pitchFamily="34" charset="0"/>
                </a:rPr>
                <a:t>9</a:t>
              </a:r>
            </a:p>
          </p:txBody>
        </p:sp>
        <p:sp>
          <p:nvSpPr>
            <p:cNvPr id="557258" name="Text Box 202"/>
            <p:cNvSpPr txBox="1">
              <a:spLocks noChangeArrowheads="1"/>
            </p:cNvSpPr>
            <p:nvPr/>
          </p:nvSpPr>
          <p:spPr bwMode="auto">
            <a:xfrm rot="19177554">
              <a:off x="3091" y="2909"/>
              <a:ext cx="404" cy="576"/>
            </a:xfrm>
            <a:prstGeom prst="rect">
              <a:avLst/>
            </a:prstGeom>
            <a:noFill/>
            <a:ln w="9525">
              <a:noFill/>
              <a:miter lim="800000"/>
              <a:headEnd/>
              <a:tailEnd type="none" w="med" len="lg"/>
            </a:ln>
            <a:effectLst/>
          </p:spPr>
          <p:txBody>
            <a:bodyPr wrap="none">
              <a:spAutoFit/>
            </a:bodyPr>
            <a:lstStyle/>
            <a:p>
              <a:pPr algn="ctr"/>
              <a:r>
                <a:rPr lang="en-US" sz="5400" b="1" dirty="0">
                  <a:latin typeface="Arial Black" pitchFamily="34" charset="0"/>
                </a:rPr>
                <a:t>5</a:t>
              </a:r>
            </a:p>
          </p:txBody>
        </p:sp>
        <p:sp>
          <p:nvSpPr>
            <p:cNvPr id="203" name="Text Box 200"/>
            <p:cNvSpPr txBox="1">
              <a:spLocks noChangeArrowheads="1"/>
            </p:cNvSpPr>
            <p:nvPr/>
          </p:nvSpPr>
          <p:spPr bwMode="auto">
            <a:xfrm>
              <a:off x="2511" y="3079"/>
              <a:ext cx="456" cy="582"/>
            </a:xfrm>
            <a:prstGeom prst="rect">
              <a:avLst/>
            </a:prstGeom>
            <a:noFill/>
            <a:ln w="9525">
              <a:noFill/>
              <a:miter lim="800000"/>
              <a:headEnd/>
              <a:tailEnd type="none" w="med" len="lg"/>
            </a:ln>
            <a:effectLst/>
          </p:spPr>
          <p:txBody>
            <a:bodyPr wrap="none">
              <a:spAutoFit/>
            </a:bodyPr>
            <a:lstStyle/>
            <a:p>
              <a:pPr algn="ctr"/>
              <a:r>
                <a:rPr lang="en-US" sz="5400" b="1" dirty="0" smtClean="0">
                  <a:latin typeface="Arial Black" pitchFamily="34" charset="0"/>
                </a:rPr>
                <a:t>A</a:t>
              </a:r>
              <a:endParaRPr lang="en-US" sz="5400" b="1" dirty="0">
                <a:latin typeface="Arial Black" pitchFamily="34" charset="0"/>
              </a:endParaRPr>
            </a:p>
          </p:txBody>
        </p:sp>
        <p:sp>
          <p:nvSpPr>
            <p:cNvPr id="204" name="Text Box 200"/>
            <p:cNvSpPr txBox="1">
              <a:spLocks noChangeArrowheads="1"/>
            </p:cNvSpPr>
            <p:nvPr/>
          </p:nvSpPr>
          <p:spPr bwMode="auto">
            <a:xfrm rot="1836381">
              <a:off x="2057" y="2958"/>
              <a:ext cx="286" cy="582"/>
            </a:xfrm>
            <a:prstGeom prst="rect">
              <a:avLst/>
            </a:prstGeom>
            <a:noFill/>
            <a:ln w="9525">
              <a:noFill/>
              <a:miter lim="800000"/>
              <a:headEnd/>
              <a:tailEnd type="none" w="med" len="lg"/>
            </a:ln>
            <a:effectLst/>
          </p:spPr>
          <p:txBody>
            <a:bodyPr wrap="none">
              <a:spAutoFit/>
            </a:bodyPr>
            <a:lstStyle/>
            <a:p>
              <a:pPr algn="ctr"/>
              <a:r>
                <a:rPr lang="en-US" sz="5400" b="1" dirty="0" smtClean="0">
                  <a:latin typeface="Arial Black" pitchFamily="34" charset="0"/>
                </a:rPr>
                <a:t>I</a:t>
              </a:r>
              <a:endParaRPr lang="en-US" sz="5400" b="1" dirty="0">
                <a:latin typeface="Arial Black" pitchFamily="34" charset="0"/>
              </a:endParaRPr>
            </a:p>
          </p:txBody>
        </p:sp>
      </p:grpSp>
    </p:spTree>
    <p:extLst>
      <p:ext uri="{BB962C8B-B14F-4D97-AF65-F5344CB8AC3E}">
        <p14:creationId xmlns:p14="http://schemas.microsoft.com/office/powerpoint/2010/main" val="5419424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57241"/>
                                        </p:tgtEl>
                                        <p:attrNameLst>
                                          <p:attrName>style.visibility</p:attrName>
                                        </p:attrNameLst>
                                      </p:cBhvr>
                                      <p:to>
                                        <p:strVal val="visible"/>
                                      </p:to>
                                    </p:set>
                                    <p:anim calcmode="lin" valueType="num">
                                      <p:cBhvr additive="base">
                                        <p:cTn id="7" dur="500" fill="hold"/>
                                        <p:tgtEl>
                                          <p:spTgt spid="557241"/>
                                        </p:tgtEl>
                                        <p:attrNameLst>
                                          <p:attrName>ppt_x</p:attrName>
                                        </p:attrNameLst>
                                      </p:cBhvr>
                                      <p:tavLst>
                                        <p:tav tm="0">
                                          <p:val>
                                            <p:strVal val="0-#ppt_w/2"/>
                                          </p:val>
                                        </p:tav>
                                        <p:tav tm="100000">
                                          <p:val>
                                            <p:strVal val="#ppt_x"/>
                                          </p:val>
                                        </p:tav>
                                      </p:tavLst>
                                    </p:anim>
                                    <p:anim calcmode="lin" valueType="num">
                                      <p:cBhvr additive="base">
                                        <p:cTn id="8" dur="500" fill="hold"/>
                                        <p:tgtEl>
                                          <p:spTgt spid="55724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500"/>
                                  </p:stCondLst>
                                  <p:childTnLst>
                                    <p:set>
                                      <p:cBhvr>
                                        <p:cTn id="11" dur="1" fill="hold">
                                          <p:stCondLst>
                                            <p:cond delay="0"/>
                                          </p:stCondLst>
                                        </p:cTn>
                                        <p:tgtEl>
                                          <p:spTgt spid="557242"/>
                                        </p:tgtEl>
                                        <p:attrNameLst>
                                          <p:attrName>style.visibility</p:attrName>
                                        </p:attrNameLst>
                                      </p:cBhvr>
                                      <p:to>
                                        <p:strVal val="visible"/>
                                      </p:to>
                                    </p:set>
                                    <p:anim calcmode="lin" valueType="num">
                                      <p:cBhvr additive="base">
                                        <p:cTn id="12" dur="500" fill="hold"/>
                                        <p:tgtEl>
                                          <p:spTgt spid="557242"/>
                                        </p:tgtEl>
                                        <p:attrNameLst>
                                          <p:attrName>ppt_x</p:attrName>
                                        </p:attrNameLst>
                                      </p:cBhvr>
                                      <p:tavLst>
                                        <p:tav tm="0">
                                          <p:val>
                                            <p:strVal val="0-#ppt_w/2"/>
                                          </p:val>
                                        </p:tav>
                                        <p:tav tm="100000">
                                          <p:val>
                                            <p:strVal val="#ppt_x"/>
                                          </p:val>
                                        </p:tav>
                                      </p:tavLst>
                                    </p:anim>
                                    <p:anim calcmode="lin" valueType="num">
                                      <p:cBhvr additive="base">
                                        <p:cTn id="13" dur="500" fill="hold"/>
                                        <p:tgtEl>
                                          <p:spTgt spid="557242"/>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2" presetClass="entr" presetSubtype="8" fill="hold" grpId="0" nodeType="afterEffect">
                                  <p:stCondLst>
                                    <p:cond delay="500"/>
                                  </p:stCondLst>
                                  <p:childTnLst>
                                    <p:set>
                                      <p:cBhvr>
                                        <p:cTn id="16" dur="1" fill="hold">
                                          <p:stCondLst>
                                            <p:cond delay="0"/>
                                          </p:stCondLst>
                                        </p:cTn>
                                        <p:tgtEl>
                                          <p:spTgt spid="557243"/>
                                        </p:tgtEl>
                                        <p:attrNameLst>
                                          <p:attrName>style.visibility</p:attrName>
                                        </p:attrNameLst>
                                      </p:cBhvr>
                                      <p:to>
                                        <p:strVal val="visible"/>
                                      </p:to>
                                    </p:set>
                                    <p:anim calcmode="lin" valueType="num">
                                      <p:cBhvr additive="base">
                                        <p:cTn id="17" dur="500" fill="hold"/>
                                        <p:tgtEl>
                                          <p:spTgt spid="557243"/>
                                        </p:tgtEl>
                                        <p:attrNameLst>
                                          <p:attrName>ppt_x</p:attrName>
                                        </p:attrNameLst>
                                      </p:cBhvr>
                                      <p:tavLst>
                                        <p:tav tm="0">
                                          <p:val>
                                            <p:strVal val="0-#ppt_w/2"/>
                                          </p:val>
                                        </p:tav>
                                        <p:tav tm="100000">
                                          <p:val>
                                            <p:strVal val="#ppt_x"/>
                                          </p:val>
                                        </p:tav>
                                      </p:tavLst>
                                    </p:anim>
                                    <p:anim calcmode="lin" valueType="num">
                                      <p:cBhvr additive="base">
                                        <p:cTn id="18" dur="500" fill="hold"/>
                                        <p:tgtEl>
                                          <p:spTgt spid="55724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 presetClass="entr" presetSubtype="8" fill="hold" grpId="0" nodeType="afterEffect">
                                  <p:stCondLst>
                                    <p:cond delay="500"/>
                                  </p:stCondLst>
                                  <p:childTnLst>
                                    <p:set>
                                      <p:cBhvr>
                                        <p:cTn id="21" dur="1" fill="hold">
                                          <p:stCondLst>
                                            <p:cond delay="0"/>
                                          </p:stCondLst>
                                        </p:cTn>
                                        <p:tgtEl>
                                          <p:spTgt spid="557244"/>
                                        </p:tgtEl>
                                        <p:attrNameLst>
                                          <p:attrName>style.visibility</p:attrName>
                                        </p:attrNameLst>
                                      </p:cBhvr>
                                      <p:to>
                                        <p:strVal val="visible"/>
                                      </p:to>
                                    </p:set>
                                    <p:anim calcmode="lin" valueType="num">
                                      <p:cBhvr additive="base">
                                        <p:cTn id="22" dur="500" fill="hold"/>
                                        <p:tgtEl>
                                          <p:spTgt spid="557244"/>
                                        </p:tgtEl>
                                        <p:attrNameLst>
                                          <p:attrName>ppt_x</p:attrName>
                                        </p:attrNameLst>
                                      </p:cBhvr>
                                      <p:tavLst>
                                        <p:tav tm="0">
                                          <p:val>
                                            <p:strVal val="0-#ppt_w/2"/>
                                          </p:val>
                                        </p:tav>
                                        <p:tav tm="100000">
                                          <p:val>
                                            <p:strVal val="#ppt_x"/>
                                          </p:val>
                                        </p:tav>
                                      </p:tavLst>
                                    </p:anim>
                                    <p:anim calcmode="lin" valueType="num">
                                      <p:cBhvr additive="base">
                                        <p:cTn id="23" dur="500" fill="hold"/>
                                        <p:tgtEl>
                                          <p:spTgt spid="557244"/>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557245"/>
                                        </p:tgtEl>
                                        <p:attrNameLst>
                                          <p:attrName>style.visibility</p:attrName>
                                        </p:attrNameLst>
                                      </p:cBhvr>
                                      <p:to>
                                        <p:strVal val="visible"/>
                                      </p:to>
                                    </p:set>
                                    <p:animEffect transition="in" filter="wipe(up)">
                                      <p:cBhvr>
                                        <p:cTn id="28" dur="500"/>
                                        <p:tgtEl>
                                          <p:spTgt spid="557245"/>
                                        </p:tgtEl>
                                      </p:cBhvr>
                                    </p:animEffect>
                                  </p:childTnLst>
                                </p:cTn>
                              </p:par>
                            </p:childTnLst>
                          </p:cTn>
                        </p:par>
                        <p:par>
                          <p:cTn id="29" fill="hold">
                            <p:stCondLst>
                              <p:cond delay="500"/>
                            </p:stCondLst>
                            <p:childTnLst>
                              <p:par>
                                <p:cTn id="30" presetID="22" presetClass="entr" presetSubtype="4" fill="hold" grpId="0" nodeType="afterEffect">
                                  <p:stCondLst>
                                    <p:cond delay="500"/>
                                  </p:stCondLst>
                                  <p:childTnLst>
                                    <p:set>
                                      <p:cBhvr>
                                        <p:cTn id="31" dur="1" fill="hold">
                                          <p:stCondLst>
                                            <p:cond delay="0"/>
                                          </p:stCondLst>
                                        </p:cTn>
                                        <p:tgtEl>
                                          <p:spTgt spid="557246"/>
                                        </p:tgtEl>
                                        <p:attrNameLst>
                                          <p:attrName>style.visibility</p:attrName>
                                        </p:attrNameLst>
                                      </p:cBhvr>
                                      <p:to>
                                        <p:strVal val="visible"/>
                                      </p:to>
                                    </p:set>
                                    <p:animEffect transition="in" filter="wipe(down)">
                                      <p:cBhvr>
                                        <p:cTn id="32" dur="500"/>
                                        <p:tgtEl>
                                          <p:spTgt spid="557246"/>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p:cTn id="37" dur="1000" fill="hold"/>
                                        <p:tgtEl>
                                          <p:spTgt spid="2"/>
                                        </p:tgtEl>
                                        <p:attrNameLst>
                                          <p:attrName>ppt_w</p:attrName>
                                        </p:attrNameLst>
                                      </p:cBhvr>
                                      <p:tavLst>
                                        <p:tav tm="0">
                                          <p:val>
                                            <p:fltVal val="0"/>
                                          </p:val>
                                        </p:tav>
                                        <p:tav tm="100000">
                                          <p:val>
                                            <p:strVal val="#ppt_w"/>
                                          </p:val>
                                        </p:tav>
                                      </p:tavLst>
                                    </p:anim>
                                    <p:anim calcmode="lin" valueType="num">
                                      <p:cBhvr>
                                        <p:cTn id="38" dur="1000" fill="hold"/>
                                        <p:tgtEl>
                                          <p:spTgt spid="2"/>
                                        </p:tgtEl>
                                        <p:attrNameLst>
                                          <p:attrName>ppt_h</p:attrName>
                                        </p:attrNameLst>
                                      </p:cBhvr>
                                      <p:tavLst>
                                        <p:tav tm="0">
                                          <p:val>
                                            <p:fltVal val="0"/>
                                          </p:val>
                                        </p:tav>
                                        <p:tav tm="100000">
                                          <p:val>
                                            <p:strVal val="#ppt_h"/>
                                          </p:val>
                                        </p:tav>
                                      </p:tavLst>
                                    </p:anim>
                                    <p:animEffect transition="in" filter="fade">
                                      <p:cBhvr>
                                        <p:cTn id="3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241" grpId="0" animBg="1"/>
      <p:bldP spid="557242" grpId="0" animBg="1"/>
      <p:bldP spid="557243" grpId="0" animBg="1"/>
      <p:bldP spid="557244" grpId="0" animBg="1"/>
      <p:bldP spid="557245" grpId="0" animBg="1"/>
      <p:bldP spid="55724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en-US" sz="4000" dirty="0">
                <a:solidFill>
                  <a:prstClr val="black"/>
                </a:solidFill>
              </a:rPr>
              <a:t>The future of Automation started few years </a:t>
            </a:r>
            <a:r>
              <a:rPr lang="en-US" sz="4000" dirty="0" smtClean="0">
                <a:solidFill>
                  <a:prstClr val="black"/>
                </a:solidFill>
              </a:rPr>
              <a:t>ago </a:t>
            </a:r>
            <a:r>
              <a:rPr lang="en-US" sz="2800" dirty="0" smtClean="0">
                <a:solidFill>
                  <a:prstClr val="black"/>
                </a:solidFill>
              </a:rPr>
              <a:t>(Continued)</a:t>
            </a:r>
            <a:endParaRPr lang="en-US" sz="1800" dirty="0"/>
          </a:p>
        </p:txBody>
      </p:sp>
      <p:sp>
        <p:nvSpPr>
          <p:cNvPr id="3" name="Segnaposto contenuto 2"/>
          <p:cNvSpPr>
            <a:spLocks noGrp="1"/>
          </p:cNvSpPr>
          <p:nvPr>
            <p:ph idx="1"/>
          </p:nvPr>
        </p:nvSpPr>
        <p:spPr/>
        <p:txBody>
          <a:bodyPr>
            <a:normAutofit fontScale="92500" lnSpcReduction="10000"/>
          </a:bodyPr>
          <a:lstStyle/>
          <a:p>
            <a:r>
              <a:rPr lang="en-US" sz="2400" dirty="0"/>
              <a:t>Today those new technologies, hardware and software are </a:t>
            </a:r>
            <a:r>
              <a:rPr lang="en-US" sz="2400" dirty="0" smtClean="0"/>
              <a:t>being continuously </a:t>
            </a:r>
            <a:r>
              <a:rPr lang="en-US" sz="2400" dirty="0"/>
              <a:t>implemented</a:t>
            </a:r>
            <a:r>
              <a:rPr lang="en-US" sz="2400" dirty="0" smtClean="0"/>
              <a:t>.</a:t>
            </a:r>
          </a:p>
          <a:p>
            <a:r>
              <a:rPr lang="en-US" sz="2400" dirty="0" smtClean="0"/>
              <a:t>IT and ICT  will have more and more presence and influence.</a:t>
            </a:r>
          </a:p>
          <a:p>
            <a:r>
              <a:rPr lang="en-US" sz="2400" dirty="0" smtClean="0"/>
              <a:t>There will be continuous implementation through Cloud and Virtualization.</a:t>
            </a:r>
          </a:p>
          <a:p>
            <a:r>
              <a:rPr lang="en-US" sz="2400" dirty="0" smtClean="0"/>
              <a:t>Also the HMI/SCADA are changing to have operative knowledge availability always and everywhere.</a:t>
            </a:r>
          </a:p>
          <a:p>
            <a:pPr marL="0" indent="0">
              <a:buNone/>
            </a:pPr>
            <a:endParaRPr lang="en-US" sz="2400" dirty="0" smtClean="0"/>
          </a:p>
          <a:p>
            <a:pPr marL="0" indent="0">
              <a:buNone/>
            </a:pPr>
            <a:endParaRPr lang="en-US" sz="2400" dirty="0" smtClean="0"/>
          </a:p>
          <a:p>
            <a:pPr marL="0" indent="0">
              <a:buNone/>
            </a:pPr>
            <a:r>
              <a:rPr lang="en-US" sz="2400" dirty="0" smtClean="0"/>
              <a:t>HMI, human machine interface.</a:t>
            </a:r>
          </a:p>
          <a:p>
            <a:pPr marL="0" indent="0">
              <a:buNone/>
            </a:pPr>
            <a:r>
              <a:rPr lang="en-US" sz="2400" dirty="0" smtClean="0"/>
              <a:t>ICT, information and communication technology.</a:t>
            </a:r>
          </a:p>
          <a:p>
            <a:pPr marL="0" indent="0">
              <a:buNone/>
            </a:pPr>
            <a:r>
              <a:rPr lang="en-US" sz="2400" dirty="0" smtClean="0"/>
              <a:t>SCADA, Supervisory control and data acquisition</a:t>
            </a:r>
            <a:endParaRPr lang="it-IT" sz="2400" dirty="0"/>
          </a:p>
        </p:txBody>
      </p:sp>
    </p:spTree>
    <p:extLst>
      <p:ext uri="{BB962C8B-B14F-4D97-AF65-F5344CB8AC3E}">
        <p14:creationId xmlns:p14="http://schemas.microsoft.com/office/powerpoint/2010/main" val="3275536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32656"/>
            <a:ext cx="8229600" cy="1143000"/>
          </a:xfrm>
        </p:spPr>
        <p:txBody>
          <a:bodyPr>
            <a:noAutofit/>
          </a:bodyPr>
          <a:lstStyle/>
          <a:p>
            <a:pPr algn="l"/>
            <a:r>
              <a:rPr lang="en-US" sz="2400" dirty="0"/>
              <a:t>The future of Automation started few years ago (Continued)</a:t>
            </a:r>
            <a:endParaRPr lang="it-IT" sz="2400" dirty="0"/>
          </a:p>
        </p:txBody>
      </p:sp>
      <p:sp>
        <p:nvSpPr>
          <p:cNvPr id="3" name="Segnaposto contenuto 2"/>
          <p:cNvSpPr>
            <a:spLocks noGrp="1"/>
          </p:cNvSpPr>
          <p:nvPr>
            <p:ph idx="1"/>
          </p:nvPr>
        </p:nvSpPr>
        <p:spPr/>
        <p:txBody>
          <a:bodyPr>
            <a:normAutofit/>
          </a:bodyPr>
          <a:lstStyle/>
          <a:p>
            <a:r>
              <a:rPr lang="it-IT" dirty="0" smtClean="0"/>
              <a:t>SMART FACTORIES</a:t>
            </a:r>
          </a:p>
          <a:p>
            <a:endParaRPr lang="it-IT" dirty="0" smtClean="0"/>
          </a:p>
          <a:p>
            <a:r>
              <a:rPr lang="it-IT" sz="2000" dirty="0" smtClean="0"/>
              <a:t>The </a:t>
            </a:r>
            <a:r>
              <a:rPr lang="it-IT" sz="2000" dirty="0" err="1" smtClean="0"/>
              <a:t>factories</a:t>
            </a:r>
            <a:r>
              <a:rPr lang="it-IT" sz="2000" dirty="0" smtClean="0"/>
              <a:t> of the future </a:t>
            </a:r>
            <a:r>
              <a:rPr lang="it-IT" sz="2000" dirty="0" err="1" smtClean="0"/>
              <a:t>will</a:t>
            </a:r>
            <a:r>
              <a:rPr lang="it-IT" sz="2000" dirty="0" smtClean="0"/>
              <a:t> </a:t>
            </a:r>
            <a:r>
              <a:rPr lang="it-IT" sz="2000" dirty="0" err="1" smtClean="0"/>
              <a:t>frive</a:t>
            </a:r>
            <a:r>
              <a:rPr lang="it-IT" sz="2000" dirty="0" smtClean="0"/>
              <a:t> the future.</a:t>
            </a:r>
          </a:p>
          <a:p>
            <a:endParaRPr lang="it-IT" sz="2000" dirty="0" smtClean="0"/>
          </a:p>
          <a:p>
            <a:r>
              <a:rPr lang="it-IT" sz="2000" dirty="0" smtClean="0"/>
              <a:t>An </a:t>
            </a:r>
            <a:r>
              <a:rPr lang="it-IT" sz="2000" dirty="0" err="1" smtClean="0"/>
              <a:t>advanced</a:t>
            </a:r>
            <a:r>
              <a:rPr lang="it-IT" sz="2000" dirty="0" smtClean="0"/>
              <a:t> manufacturing </a:t>
            </a:r>
            <a:r>
              <a:rPr lang="it-IT" sz="2000" dirty="0" err="1" smtClean="0"/>
              <a:t>industry</a:t>
            </a:r>
            <a:r>
              <a:rPr lang="it-IT" sz="2000" dirty="0" smtClean="0"/>
              <a:t> </a:t>
            </a:r>
            <a:r>
              <a:rPr lang="it-IT" sz="2000" dirty="0" err="1" smtClean="0"/>
              <a:t>is</a:t>
            </a:r>
            <a:r>
              <a:rPr lang="it-IT" sz="2000" dirty="0" smtClean="0"/>
              <a:t> the premise of a </a:t>
            </a:r>
            <a:r>
              <a:rPr lang="it-IT" sz="2000" dirty="0" err="1" smtClean="0"/>
              <a:t>country’s</a:t>
            </a:r>
            <a:r>
              <a:rPr lang="it-IT" sz="2000" dirty="0" smtClean="0"/>
              <a:t> </a:t>
            </a:r>
            <a:r>
              <a:rPr lang="it-IT" sz="2000" dirty="0" err="1" smtClean="0"/>
              <a:t>economical</a:t>
            </a:r>
            <a:r>
              <a:rPr lang="it-IT" sz="2000" dirty="0" smtClean="0"/>
              <a:t> </a:t>
            </a:r>
            <a:r>
              <a:rPr lang="it-IT" sz="2000" dirty="0" err="1" smtClean="0"/>
              <a:t>development</a:t>
            </a:r>
            <a:r>
              <a:rPr lang="it-IT" sz="2000" dirty="0" smtClean="0"/>
              <a:t>.</a:t>
            </a:r>
          </a:p>
          <a:p>
            <a:endParaRPr lang="it-IT" sz="2000" dirty="0" smtClean="0"/>
          </a:p>
          <a:p>
            <a:r>
              <a:rPr lang="it-IT" sz="2000" dirty="0" smtClean="0"/>
              <a:t>The </a:t>
            </a:r>
            <a:r>
              <a:rPr lang="it-IT" sz="2000" dirty="0" err="1" smtClean="0"/>
              <a:t>evolution</a:t>
            </a:r>
            <a:r>
              <a:rPr lang="it-IT" sz="2000" dirty="0" smtClean="0"/>
              <a:t> of the Smart </a:t>
            </a:r>
            <a:r>
              <a:rPr lang="it-IT" sz="2000" dirty="0" err="1" smtClean="0"/>
              <a:t>Factories</a:t>
            </a:r>
            <a:r>
              <a:rPr lang="it-IT" sz="2000" dirty="0" smtClean="0"/>
              <a:t> are </a:t>
            </a:r>
            <a:r>
              <a:rPr lang="it-IT" sz="2000" dirty="0" err="1" smtClean="0"/>
              <a:t>those</a:t>
            </a:r>
            <a:r>
              <a:rPr lang="it-IT" sz="2000" dirty="0" smtClean="0"/>
              <a:t> for </a:t>
            </a:r>
            <a:r>
              <a:rPr lang="it-IT" sz="2000" dirty="0" err="1" smtClean="0"/>
              <a:t>energy</a:t>
            </a:r>
            <a:r>
              <a:rPr lang="it-IT" sz="2000" dirty="0" smtClean="0"/>
              <a:t> self-production, more and more </a:t>
            </a:r>
            <a:r>
              <a:rPr lang="it-IT" sz="2000" dirty="0" err="1" smtClean="0"/>
              <a:t>connected</a:t>
            </a:r>
            <a:r>
              <a:rPr lang="it-IT" sz="2000" dirty="0" smtClean="0"/>
              <a:t> with production </a:t>
            </a:r>
            <a:r>
              <a:rPr lang="it-IT" sz="2000" dirty="0" err="1" smtClean="0"/>
              <a:t>sites</a:t>
            </a:r>
            <a:r>
              <a:rPr lang="it-IT" sz="2000" dirty="0" smtClean="0"/>
              <a:t>, </a:t>
            </a:r>
            <a:r>
              <a:rPr lang="it-IT" sz="2000" dirty="0" err="1" smtClean="0"/>
              <a:t>energy</a:t>
            </a:r>
            <a:r>
              <a:rPr lang="it-IT" sz="2000" dirty="0" smtClean="0"/>
              <a:t> </a:t>
            </a:r>
            <a:r>
              <a:rPr lang="it-IT" sz="2000" dirty="0" err="1" smtClean="0"/>
              <a:t>saving</a:t>
            </a:r>
            <a:r>
              <a:rPr lang="it-IT" sz="2000" dirty="0" smtClean="0"/>
              <a:t> </a:t>
            </a:r>
            <a:r>
              <a:rPr lang="it-IT" sz="2000" dirty="0" err="1" smtClean="0"/>
              <a:t>technologies</a:t>
            </a:r>
            <a:r>
              <a:rPr lang="it-IT" sz="2000" dirty="0" smtClean="0"/>
              <a:t> and, of </a:t>
            </a:r>
            <a:r>
              <a:rPr lang="it-IT" sz="2000" dirty="0" err="1" smtClean="0"/>
              <a:t>course</a:t>
            </a:r>
            <a:r>
              <a:rPr lang="it-IT" sz="2000" dirty="0" smtClean="0"/>
              <a:t>, </a:t>
            </a:r>
            <a:r>
              <a:rPr lang="it-IT" sz="2000" dirty="0" err="1" smtClean="0"/>
              <a:t>automation</a:t>
            </a:r>
            <a:r>
              <a:rPr lang="it-IT" sz="2000" dirty="0" smtClean="0"/>
              <a:t> </a:t>
            </a:r>
            <a:r>
              <a:rPr lang="it-IT" sz="2000" dirty="0" err="1" smtClean="0"/>
              <a:t>technologies</a:t>
            </a:r>
            <a:r>
              <a:rPr lang="it-IT" sz="2000" dirty="0" smtClean="0"/>
              <a:t>, the </a:t>
            </a:r>
            <a:r>
              <a:rPr lang="it-IT" sz="2000" dirty="0" err="1" smtClean="0"/>
              <a:t>contribution</a:t>
            </a:r>
            <a:r>
              <a:rPr lang="it-IT" sz="2000" dirty="0" smtClean="0"/>
              <a:t> of </a:t>
            </a:r>
            <a:r>
              <a:rPr lang="it-IT" sz="2000" dirty="0" err="1" smtClean="0"/>
              <a:t>which</a:t>
            </a:r>
            <a:r>
              <a:rPr lang="it-IT" sz="2000" dirty="0" smtClean="0"/>
              <a:t> </a:t>
            </a:r>
            <a:r>
              <a:rPr lang="it-IT" sz="2000" dirty="0" err="1" smtClean="0"/>
              <a:t>deals</a:t>
            </a:r>
            <a:r>
              <a:rPr lang="it-IT" sz="2000" dirty="0" smtClean="0"/>
              <a:t> with the </a:t>
            </a:r>
            <a:r>
              <a:rPr lang="it-IT" sz="2000" dirty="0" err="1" smtClean="0"/>
              <a:t>transformation</a:t>
            </a:r>
            <a:r>
              <a:rPr lang="it-IT" sz="2000" dirty="0" smtClean="0"/>
              <a:t> of </a:t>
            </a:r>
            <a:r>
              <a:rPr lang="it-IT" sz="2000" dirty="0" err="1" smtClean="0"/>
              <a:t>processes</a:t>
            </a:r>
            <a:r>
              <a:rPr lang="it-IT" sz="2000" dirty="0" smtClean="0"/>
              <a:t> </a:t>
            </a:r>
            <a:r>
              <a:rPr lang="it-IT" sz="2000" dirty="0" err="1" smtClean="0"/>
              <a:t>even</a:t>
            </a:r>
            <a:r>
              <a:rPr lang="it-IT" sz="2000" dirty="0" smtClean="0"/>
              <a:t> in the </a:t>
            </a:r>
            <a:r>
              <a:rPr lang="it-IT" sz="2000" dirty="0" err="1" smtClean="0"/>
              <a:t>most</a:t>
            </a:r>
            <a:r>
              <a:rPr lang="it-IT" sz="2000" dirty="0" smtClean="0"/>
              <a:t> </a:t>
            </a:r>
            <a:r>
              <a:rPr lang="it-IT" sz="2000" dirty="0" err="1" smtClean="0"/>
              <a:t>traditional</a:t>
            </a:r>
            <a:r>
              <a:rPr lang="it-IT" sz="2000" dirty="0" smtClean="0"/>
              <a:t> </a:t>
            </a:r>
            <a:r>
              <a:rPr lang="it-IT" sz="2000" dirty="0" err="1" smtClean="0"/>
              <a:t>fields</a:t>
            </a:r>
            <a:r>
              <a:rPr lang="it-IT" sz="2000" dirty="0" smtClean="0"/>
              <a:t>.</a:t>
            </a:r>
          </a:p>
        </p:txBody>
      </p:sp>
    </p:spTree>
    <p:extLst>
      <p:ext uri="{BB962C8B-B14F-4D97-AF65-F5344CB8AC3E}">
        <p14:creationId xmlns:p14="http://schemas.microsoft.com/office/powerpoint/2010/main" val="1362846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en-US" sz="2800" dirty="0"/>
              <a:t>The future of Automation started few years ago </a:t>
            </a:r>
            <a:r>
              <a:rPr lang="en-US" sz="2800" dirty="0" smtClean="0"/>
              <a:t>(Continued)</a:t>
            </a:r>
            <a:endParaRPr lang="it-IT" sz="2800"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err="1" smtClean="0"/>
              <a:t>Among</a:t>
            </a:r>
            <a:r>
              <a:rPr lang="it-IT" dirty="0" smtClean="0"/>
              <a:t> the </a:t>
            </a:r>
            <a:r>
              <a:rPr lang="it-IT" dirty="0" err="1" smtClean="0"/>
              <a:t>most</a:t>
            </a:r>
            <a:r>
              <a:rPr lang="it-IT" dirty="0" smtClean="0"/>
              <a:t> </a:t>
            </a:r>
            <a:r>
              <a:rPr lang="it-IT" dirty="0" err="1" smtClean="0"/>
              <a:t>relevant</a:t>
            </a:r>
            <a:r>
              <a:rPr lang="it-IT" dirty="0" smtClean="0"/>
              <a:t> are:</a:t>
            </a:r>
          </a:p>
          <a:p>
            <a:pPr marL="0" indent="0">
              <a:buNone/>
            </a:pPr>
            <a:endParaRPr lang="it-IT" dirty="0" smtClean="0"/>
          </a:p>
          <a:p>
            <a:pPr algn="ctr"/>
            <a:r>
              <a:rPr lang="it-IT" sz="2800" dirty="0" smtClean="0"/>
              <a:t>SECURE CLOUD COMPUTING.</a:t>
            </a:r>
          </a:p>
          <a:p>
            <a:pPr algn="ctr"/>
            <a:r>
              <a:rPr lang="it-IT" sz="2800" dirty="0" smtClean="0"/>
              <a:t>NEW STANDARDS OF THE INTERNET OF THING.</a:t>
            </a:r>
          </a:p>
          <a:p>
            <a:pPr algn="ctr"/>
            <a:r>
              <a:rPr lang="it-IT" sz="2800" dirty="0" smtClean="0"/>
              <a:t>NEW STANDARDS OF WIRELESS TECHNOLOGIES.</a:t>
            </a:r>
          </a:p>
          <a:p>
            <a:pPr algn="ctr"/>
            <a:r>
              <a:rPr lang="it-IT" sz="2800" dirty="0" smtClean="0"/>
              <a:t>INTERNET BASED FACTORY NETWORKING BASED ON IOS AND IOT.</a:t>
            </a:r>
          </a:p>
          <a:p>
            <a:pPr marL="0" indent="0" algn="ctr">
              <a:buNone/>
            </a:pPr>
            <a:endParaRPr lang="it-IT" sz="2800" dirty="0" smtClean="0"/>
          </a:p>
          <a:p>
            <a:pPr marL="0" indent="0">
              <a:buNone/>
            </a:pPr>
            <a:r>
              <a:rPr lang="it-IT" sz="2800" dirty="0" smtClean="0"/>
              <a:t>IN ADDITION TO THE RECENT DESIGN AND SIMULATION DEVICES</a:t>
            </a:r>
            <a:endParaRPr lang="it-IT" sz="2800" dirty="0"/>
          </a:p>
        </p:txBody>
      </p:sp>
    </p:spTree>
    <p:extLst>
      <p:ext uri="{BB962C8B-B14F-4D97-AF65-F5344CB8AC3E}">
        <p14:creationId xmlns:p14="http://schemas.microsoft.com/office/powerpoint/2010/main" val="576956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t>The future of Automation started few years ago </a:t>
            </a:r>
            <a:r>
              <a:rPr lang="en-US" dirty="0" smtClean="0"/>
              <a:t>(End)</a:t>
            </a:r>
            <a:endParaRPr lang="it-IT" dirty="0"/>
          </a:p>
        </p:txBody>
      </p:sp>
      <p:sp>
        <p:nvSpPr>
          <p:cNvPr id="3" name="Segnaposto contenuto 2"/>
          <p:cNvSpPr>
            <a:spLocks noGrp="1"/>
          </p:cNvSpPr>
          <p:nvPr>
            <p:ph idx="1"/>
          </p:nvPr>
        </p:nvSpPr>
        <p:spPr/>
        <p:txBody>
          <a:bodyPr>
            <a:normAutofit lnSpcReduction="10000"/>
          </a:bodyPr>
          <a:lstStyle/>
          <a:p>
            <a:r>
              <a:rPr lang="it-IT" dirty="0" smtClean="0"/>
              <a:t>INDUSTRIAL CYBERSECURITY</a:t>
            </a:r>
          </a:p>
          <a:p>
            <a:pPr marL="0" indent="0">
              <a:buNone/>
            </a:pPr>
            <a:r>
              <a:rPr lang="it-IT" sz="2000" dirty="0" smtClean="0"/>
              <a:t>VERY IMPORTANT ASPECT IS THE ATTENTION GIVEN AND ACTIONS INTRODUCED TO CONTINUE TO IMPROVE THE PROTECTION  FOR THE SECURITY OF INDUSTRIAL AUTOMATION AND CONTROL SYSTEMS (IACS) AT AL PHASES OF THEIR LIFE CYCLES, FROM DESIGN AND IMPLEMENTATION TO OPERATION AND SUPPORT.</a:t>
            </a:r>
          </a:p>
          <a:p>
            <a:pPr marL="0" indent="0">
              <a:buNone/>
            </a:pPr>
            <a:endParaRPr lang="it-IT" sz="2000" dirty="0"/>
          </a:p>
          <a:p>
            <a:pPr marL="0" indent="0">
              <a:buNone/>
            </a:pPr>
            <a:r>
              <a:rPr lang="it-IT" sz="2000" dirty="0" smtClean="0"/>
              <a:t>ISA , THE INTERNATIONAL SOCIETY OF AUTOMATION, IS DEVELOPING A COMPREHENSIVE SET OF AMERICAN NATIONAL STANDARDS AND TECHNICAL REPORTS  </a:t>
            </a:r>
            <a:r>
              <a:rPr lang="it-IT" sz="2000" dirty="0" err="1" smtClean="0"/>
              <a:t>isa</a:t>
            </a:r>
            <a:r>
              <a:rPr lang="it-IT" sz="2000" dirty="0" smtClean="0"/>
              <a:t>))/iec62443 THAT ADDRESS WHAT IT IS NEEDED.</a:t>
            </a:r>
          </a:p>
          <a:p>
            <a:pPr marL="0" indent="0">
              <a:buNone/>
            </a:pPr>
            <a:endParaRPr lang="it-IT" sz="2000" dirty="0"/>
          </a:p>
          <a:p>
            <a:pPr marL="0" indent="0">
              <a:buNone/>
            </a:pPr>
            <a:r>
              <a:rPr lang="it-IT" sz="2000" dirty="0" smtClean="0"/>
              <a:t>More information from ISA brochure: Industrial </a:t>
            </a:r>
            <a:r>
              <a:rPr lang="it-IT" sz="2000" dirty="0" err="1" smtClean="0"/>
              <a:t>Cybersecurity</a:t>
            </a:r>
            <a:r>
              <a:rPr lang="it-IT" sz="2000" dirty="0" smtClean="0"/>
              <a:t> Technical </a:t>
            </a:r>
            <a:r>
              <a:rPr lang="it-IT" sz="2000" dirty="0" err="1" smtClean="0"/>
              <a:t>Resources</a:t>
            </a:r>
            <a:r>
              <a:rPr lang="it-IT" sz="2000" dirty="0" smtClean="0"/>
              <a:t>.  </a:t>
            </a:r>
            <a:endParaRPr lang="it-IT" sz="2000" dirty="0"/>
          </a:p>
        </p:txBody>
      </p:sp>
    </p:spTree>
    <p:extLst>
      <p:ext uri="{BB962C8B-B14F-4D97-AF65-F5344CB8AC3E}">
        <p14:creationId xmlns:p14="http://schemas.microsoft.com/office/powerpoint/2010/main" val="42061857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803</TotalTime>
  <Words>1190</Words>
  <Application>Microsoft Office PowerPoint</Application>
  <PresentationFormat>Presentazione su schermo (4:3)</PresentationFormat>
  <Paragraphs>299</Paragraphs>
  <Slides>18</Slides>
  <Notes>1</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Tema di Office</vt:lpstr>
      <vt:lpstr>TRENDS IN GLOBAL AUTOMATION TO YEAR 2020</vt:lpstr>
      <vt:lpstr>Trends in global Automation to year 2020</vt:lpstr>
      <vt:lpstr>The future of Automation started few years ago.</vt:lpstr>
      <vt:lpstr>...Enabled by the Nexus of Technologies…</vt:lpstr>
      <vt:lpstr>Automating the Business Control Loop</vt:lpstr>
      <vt:lpstr>The future of Automation started few years ago (Continued)</vt:lpstr>
      <vt:lpstr>The future of Automation started few years ago (Continued)</vt:lpstr>
      <vt:lpstr>The future of Automation started few years ago (Continued)</vt:lpstr>
      <vt:lpstr>The future of Automation started few years ago (End)</vt:lpstr>
      <vt:lpstr>Presentazione standard di PowerPoint</vt:lpstr>
      <vt:lpstr>From Industry 1.0 to Industry 4.0: Towards  the 4th Industrial Revolution</vt:lpstr>
      <vt:lpstr>From Industry 1.0 to Industry 4.0: Towards  the 4th Industrial Revolution</vt:lpstr>
      <vt:lpstr>From Industry 1.0 to Industry 4.0: Towards  the 4th Industrial Revolution</vt:lpstr>
      <vt:lpstr>From Industry 1.0 to Industry 4.0: Towards  the 4th Industrial Revolution</vt:lpstr>
      <vt:lpstr>Towards Intelligent Environments based on the Internet of Things and Services</vt:lpstr>
      <vt:lpstr>CONCLUSION</vt:lpstr>
      <vt:lpstr>TRENDS IN GLOBAL AUTOMATION TO YEAR 2020</vt:lpstr>
      <vt:lpstr>TRENDS IN GLOBAL AUTOMATION TO YEAR 2020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Massimo</dc:creator>
  <cp:lastModifiedBy>utente</cp:lastModifiedBy>
  <cp:revision>48</cp:revision>
  <dcterms:created xsi:type="dcterms:W3CDTF">2013-05-28T15:43:18Z</dcterms:created>
  <dcterms:modified xsi:type="dcterms:W3CDTF">2013-05-31T18:03:21Z</dcterms:modified>
</cp:coreProperties>
</file>