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88" r:id="rId2"/>
    <p:sldId id="304" r:id="rId3"/>
    <p:sldId id="307" r:id="rId4"/>
    <p:sldId id="308" r:id="rId5"/>
    <p:sldId id="314" r:id="rId6"/>
    <p:sldId id="318" r:id="rId7"/>
    <p:sldId id="316" r:id="rId8"/>
    <p:sldId id="298" r:id="rId9"/>
    <p:sldId id="319" r:id="rId10"/>
    <p:sldId id="320" r:id="rId11"/>
    <p:sldId id="321" r:id="rId12"/>
    <p:sldId id="324" r:id="rId13"/>
    <p:sldId id="322" r:id="rId14"/>
    <p:sldId id="323" r:id="rId15"/>
    <p:sldId id="309" r:id="rId16"/>
    <p:sldId id="313" r:id="rId17"/>
    <p:sldId id="325" r:id="rId18"/>
    <p:sldId id="291" r:id="rId19"/>
    <p:sldId id="305" r:id="rId20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E67"/>
    <a:srgbClr val="5E676E"/>
    <a:srgbClr val="70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C528E4-1C77-436D-99B1-181E8E6D09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62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4" Type="http://schemas.openxmlformats.org/officeDocument/2006/relationships/tags" Target="../tags/tag62.xml"/><Relationship Id="rId5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9.xml"/><Relationship Id="rId2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4" Type="http://schemas.openxmlformats.org/officeDocument/2006/relationships/tags" Target="../tags/tag51.xml"/><Relationship Id="rId5" Type="http://schemas.openxmlformats.org/officeDocument/2006/relationships/tags" Target="../tags/tag52.xml"/><Relationship Id="rId6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2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902CC-F39D-4CF6-BE31-7E1F4CDD5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7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B02A4-5270-44F4-8FF7-1B3028AA4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319F5-E30B-47E4-9C85-3B54D5E36F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8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00376-8065-4D38-8031-6E5180EC8A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0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43503-885D-4976-B72A-D5123A1B6E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FF355-94CC-4415-9882-C2328875B7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4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273E2-10AB-4568-913B-FD8F26420B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5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23DAA-5226-48FF-AE69-C503ED3397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1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CF95B-6759-455C-8A3A-61D58C843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2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3FAFD-CDCE-416B-AA5E-C6157D86D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769A9-9E53-4754-B748-281A9BE5F5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A5FB5D-5E7B-4D50-BD55-1DE242C12B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4" Type="http://schemas.openxmlformats.org/officeDocument/2006/relationships/tags" Target="../tags/tag67.xml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" Type="http://schemas.openxmlformats.org/officeDocument/2006/relationships/tags" Target="../tags/tag64.xml"/><Relationship Id="rId2" Type="http://schemas.openxmlformats.org/officeDocument/2006/relationships/tags" Target="../tags/tag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4" Type="http://schemas.openxmlformats.org/officeDocument/2006/relationships/tags" Target="../tags/tag103.xml"/><Relationship Id="rId5" Type="http://schemas.openxmlformats.org/officeDocument/2006/relationships/tags" Target="../tags/tag104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21.jpg"/><Relationship Id="rId10" Type="http://schemas.openxmlformats.org/officeDocument/2006/relationships/image" Target="../media/image22.jpg"/><Relationship Id="rId11" Type="http://schemas.openxmlformats.org/officeDocument/2006/relationships/image" Target="../media/image23.jpg"/><Relationship Id="rId1" Type="http://schemas.openxmlformats.org/officeDocument/2006/relationships/tags" Target="../tags/tag100.xml"/><Relationship Id="rId2" Type="http://schemas.openxmlformats.org/officeDocument/2006/relationships/tags" Target="../tags/tag101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g"/><Relationship Id="rId12" Type="http://schemas.openxmlformats.org/officeDocument/2006/relationships/image" Target="../media/image27.jpg"/><Relationship Id="rId1" Type="http://schemas.openxmlformats.org/officeDocument/2006/relationships/tags" Target="../tags/tag105.xml"/><Relationship Id="rId2" Type="http://schemas.openxmlformats.org/officeDocument/2006/relationships/tags" Target="../tags/tag106.xml"/><Relationship Id="rId3" Type="http://schemas.openxmlformats.org/officeDocument/2006/relationships/tags" Target="../tags/tag107.xml"/><Relationship Id="rId4" Type="http://schemas.openxmlformats.org/officeDocument/2006/relationships/tags" Target="../tags/tag108.xml"/><Relationship Id="rId5" Type="http://schemas.openxmlformats.org/officeDocument/2006/relationships/tags" Target="../tags/tag109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24.jpg"/><Relationship Id="rId10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4" Type="http://schemas.openxmlformats.org/officeDocument/2006/relationships/tags" Target="../tags/tag113.xml"/><Relationship Id="rId5" Type="http://schemas.openxmlformats.org/officeDocument/2006/relationships/tags" Target="../tags/tag114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28.jpg"/><Relationship Id="rId1" Type="http://schemas.openxmlformats.org/officeDocument/2006/relationships/tags" Target="../tags/tag110.xml"/><Relationship Id="rId2" Type="http://schemas.openxmlformats.org/officeDocument/2006/relationships/tags" Target="../tags/tag1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4" Type="http://schemas.openxmlformats.org/officeDocument/2006/relationships/tags" Target="../tags/tag118.xml"/><Relationship Id="rId5" Type="http://schemas.openxmlformats.org/officeDocument/2006/relationships/tags" Target="../tags/tag119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29.jpg"/><Relationship Id="rId1" Type="http://schemas.openxmlformats.org/officeDocument/2006/relationships/tags" Target="../tags/tag115.xml"/><Relationship Id="rId2" Type="http://schemas.openxmlformats.org/officeDocument/2006/relationships/tags" Target="../tags/tag1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4" Type="http://schemas.openxmlformats.org/officeDocument/2006/relationships/tags" Target="../tags/tag123.xml"/><Relationship Id="rId5" Type="http://schemas.openxmlformats.org/officeDocument/2006/relationships/tags" Target="../tags/tag124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30.png"/><Relationship Id="rId1" Type="http://schemas.openxmlformats.org/officeDocument/2006/relationships/tags" Target="../tags/tag120.xml"/><Relationship Id="rId2" Type="http://schemas.openxmlformats.org/officeDocument/2006/relationships/tags" Target="../tags/tag1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4" Type="http://schemas.openxmlformats.org/officeDocument/2006/relationships/tags" Target="../tags/tag128.xml"/><Relationship Id="rId5" Type="http://schemas.openxmlformats.org/officeDocument/2006/relationships/tags" Target="../tags/tag129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8" Type="http://schemas.openxmlformats.org/officeDocument/2006/relationships/image" Target="../media/image31.jpg"/><Relationship Id="rId9" Type="http://schemas.openxmlformats.org/officeDocument/2006/relationships/image" Target="../media/image2.jpeg"/><Relationship Id="rId1" Type="http://schemas.openxmlformats.org/officeDocument/2006/relationships/tags" Target="../tags/tag125.xml"/><Relationship Id="rId2" Type="http://schemas.openxmlformats.org/officeDocument/2006/relationships/tags" Target="../tags/tag1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4" Type="http://schemas.openxmlformats.org/officeDocument/2006/relationships/tags" Target="../tags/tag133.xml"/><Relationship Id="rId5" Type="http://schemas.openxmlformats.org/officeDocument/2006/relationships/tags" Target="../tags/tag134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8" Type="http://schemas.openxmlformats.org/officeDocument/2006/relationships/image" Target="../media/image2.jpeg"/><Relationship Id="rId9" Type="http://schemas.openxmlformats.org/officeDocument/2006/relationships/image" Target="../media/image32.png"/><Relationship Id="rId1" Type="http://schemas.openxmlformats.org/officeDocument/2006/relationships/tags" Target="../tags/tag130.xml"/><Relationship Id="rId2" Type="http://schemas.openxmlformats.org/officeDocument/2006/relationships/tags" Target="../tags/tag1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4" Type="http://schemas.openxmlformats.org/officeDocument/2006/relationships/tags" Target="../tags/tag138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7" Type="http://schemas.openxmlformats.org/officeDocument/2006/relationships/image" Target="../media/image33.jpg"/><Relationship Id="rId1" Type="http://schemas.openxmlformats.org/officeDocument/2006/relationships/tags" Target="../tags/tag135.xml"/><Relationship Id="rId2" Type="http://schemas.openxmlformats.org/officeDocument/2006/relationships/tags" Target="../tags/tag1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4" Type="http://schemas.openxmlformats.org/officeDocument/2006/relationships/tags" Target="../tags/tag142.xml"/><Relationship Id="rId5" Type="http://schemas.openxmlformats.org/officeDocument/2006/relationships/tags" Target="../tags/tag143.xml"/><Relationship Id="rId6" Type="http://schemas.openxmlformats.org/officeDocument/2006/relationships/tags" Target="../tags/tag144.xml"/><Relationship Id="rId7" Type="http://schemas.openxmlformats.org/officeDocument/2006/relationships/tags" Target="../tags/tag145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2.jpeg"/><Relationship Id="rId10" Type="http://schemas.openxmlformats.org/officeDocument/2006/relationships/image" Target="../media/image34.png"/><Relationship Id="rId11" Type="http://schemas.openxmlformats.org/officeDocument/2006/relationships/image" Target="../media/image3.jpeg"/><Relationship Id="rId1" Type="http://schemas.openxmlformats.org/officeDocument/2006/relationships/tags" Target="../tags/tag139.xml"/><Relationship Id="rId2" Type="http://schemas.openxmlformats.org/officeDocument/2006/relationships/tags" Target="../tags/tag1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4" Type="http://schemas.openxmlformats.org/officeDocument/2006/relationships/tags" Target="../tags/tag71.xml"/><Relationship Id="rId5" Type="http://schemas.openxmlformats.org/officeDocument/2006/relationships/tags" Target="../tags/tag72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tags" Target="../tags/tag68.xml"/><Relationship Id="rId2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4" Type="http://schemas.openxmlformats.org/officeDocument/2006/relationships/tags" Target="../tags/tag76.xml"/><Relationship Id="rId5" Type="http://schemas.openxmlformats.org/officeDocument/2006/relationships/tags" Target="../tags/tag77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6.jpg"/><Relationship Id="rId1" Type="http://schemas.openxmlformats.org/officeDocument/2006/relationships/tags" Target="../tags/tag73.xml"/><Relationship Id="rId2" Type="http://schemas.openxmlformats.org/officeDocument/2006/relationships/tags" Target="../tags/tag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4" Type="http://schemas.openxmlformats.org/officeDocument/2006/relationships/tags" Target="../tags/tag8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7" Type="http://schemas.openxmlformats.org/officeDocument/2006/relationships/image" Target="../media/image7.jpg"/><Relationship Id="rId1" Type="http://schemas.openxmlformats.org/officeDocument/2006/relationships/tags" Target="../tags/tag78.xml"/><Relationship Id="rId2" Type="http://schemas.openxmlformats.org/officeDocument/2006/relationships/tags" Target="../tags/tag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6" Type="http://schemas.openxmlformats.org/officeDocument/2006/relationships/image" Target="../media/image8.jpg"/><Relationship Id="rId1" Type="http://schemas.openxmlformats.org/officeDocument/2006/relationships/tags" Target="../tags/tag82.xml"/><Relationship Id="rId2" Type="http://schemas.openxmlformats.org/officeDocument/2006/relationships/tags" Target="../tags/tag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6" Type="http://schemas.openxmlformats.org/officeDocument/2006/relationships/image" Target="../media/image9.jpg"/><Relationship Id="rId1" Type="http://schemas.openxmlformats.org/officeDocument/2006/relationships/tags" Target="../tags/tag85.xml"/><Relationship Id="rId2" Type="http://schemas.openxmlformats.org/officeDocument/2006/relationships/tags" Target="../tags/tag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4" Type="http://schemas.openxmlformats.org/officeDocument/2006/relationships/tags" Target="../tags/tag9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7" Type="http://schemas.openxmlformats.org/officeDocument/2006/relationships/image" Target="../media/image10.jpg"/><Relationship Id="rId8" Type="http://schemas.openxmlformats.org/officeDocument/2006/relationships/image" Target="../media/image11.png"/><Relationship Id="rId9" Type="http://schemas.openxmlformats.org/officeDocument/2006/relationships/image" Target="../media/image12.jpg"/><Relationship Id="rId1" Type="http://schemas.openxmlformats.org/officeDocument/2006/relationships/tags" Target="../tags/tag88.xml"/><Relationship Id="rId2" Type="http://schemas.openxmlformats.org/officeDocument/2006/relationships/tags" Target="../tags/tag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4" Type="http://schemas.openxmlformats.org/officeDocument/2006/relationships/tags" Target="../tags/tag9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7" Type="http://schemas.openxmlformats.org/officeDocument/2006/relationships/image" Target="../media/image13.jp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tags" Target="../tags/tag92.xml"/><Relationship Id="rId2" Type="http://schemas.openxmlformats.org/officeDocument/2006/relationships/tags" Target="../tags/tag9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4" Type="http://schemas.openxmlformats.org/officeDocument/2006/relationships/tags" Target="../tags/tag9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7" Type="http://schemas.openxmlformats.org/officeDocument/2006/relationships/image" Target="../media/image16.jpg"/><Relationship Id="rId8" Type="http://schemas.openxmlformats.org/officeDocument/2006/relationships/image" Target="../media/image17.jpg"/><Relationship Id="rId9" Type="http://schemas.openxmlformats.org/officeDocument/2006/relationships/image" Target="../media/image18.jpg"/><Relationship Id="rId10" Type="http://schemas.openxmlformats.org/officeDocument/2006/relationships/image" Target="../media/image19.jpg"/><Relationship Id="rId11" Type="http://schemas.openxmlformats.org/officeDocument/2006/relationships/image" Target="../media/image20.jpg"/><Relationship Id="rId1" Type="http://schemas.openxmlformats.org/officeDocument/2006/relationships/tags" Target="../tags/tag96.xml"/><Relationship Id="rId2" Type="http://schemas.openxmlformats.org/officeDocument/2006/relationships/tags" Target="../tags/tag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1_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0160000" cy="76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87512" y="2297832"/>
            <a:ext cx="8916579" cy="1195197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E5E67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/>
                <a:ea typeface="ＭＳ Ｐゴシック" charset="0"/>
                <a:cs typeface="Myriad Pro"/>
              </a:rPr>
              <a:t>EVIKA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E5E67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/>
                <a:ea typeface="ＭＳ Ｐゴシック" charset="0"/>
                <a:cs typeface="Myriad Pro"/>
              </a:rPr>
              <a:t> </a:t>
            </a:r>
          </a:p>
          <a:p>
            <a:pPr algn="ctr">
              <a:defRPr/>
            </a:pPr>
            <a:r>
              <a:rPr lang="ru-RU" sz="3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E5E67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/>
                <a:ea typeface="ＭＳ Ｐゴシック" charset="0"/>
                <a:cs typeface="Myriad Pro"/>
              </a:rPr>
              <a:t>Интернет вещей и автоматизация зданий</a:t>
            </a:r>
            <a:endParaRPr lang="ru-RU" sz="31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E5E67"/>
              </a:solidFill>
              <a:effectLst>
                <a:reflection blurRad="12700" stA="28000" endPos="45000" dist="1000" dir="5400000" sy="-100000" algn="bl" rotWithShape="0"/>
              </a:effectLst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14339" name="TextBox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60120" y="5250160"/>
            <a:ext cx="34559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ru-RU" sz="1600" b="1" dirty="0">
                <a:solidFill>
                  <a:schemeClr val="bg1"/>
                </a:solidFill>
                <a:latin typeface="Myriad Pro" charset="0"/>
              </a:rPr>
              <a:t>ООО «ЭВИКА»</a:t>
            </a:r>
          </a:p>
          <a:p>
            <a:pPr algn="just" eaLnBrk="1" hangingPunct="1"/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Технический директор</a:t>
            </a:r>
          </a:p>
          <a:p>
            <a:pPr algn="just" eaLnBrk="1" hangingPunct="1"/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Алексей Коржебин</a:t>
            </a:r>
          </a:p>
          <a:p>
            <a:pPr algn="just" eaLnBrk="1" hangingPunct="1"/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Адрес: 117036, г. Москва,</a:t>
            </a:r>
          </a:p>
          <a:p>
            <a:pPr algn="just" eaLnBrk="1" hangingPunct="1"/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Ул. </a:t>
            </a:r>
            <a:r>
              <a:rPr lang="ru-RU" sz="1600" dirty="0" err="1">
                <a:solidFill>
                  <a:schemeClr val="bg1"/>
                </a:solidFill>
                <a:latin typeface="Myriad Pro" charset="0"/>
              </a:rPr>
              <a:t>Новочеремушкинская</a:t>
            </a:r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, д.16</a:t>
            </a:r>
          </a:p>
          <a:p>
            <a:pPr algn="just" eaLnBrk="1" hangingPunct="1"/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Тел.: +7 (495) 988 0991</a:t>
            </a:r>
          </a:p>
          <a:p>
            <a:pPr algn="just" eaLnBrk="1" hangingPunct="1"/>
            <a:r>
              <a:rPr lang="ru-RU" sz="1600" dirty="0">
                <a:solidFill>
                  <a:schemeClr val="bg1"/>
                </a:solidFill>
                <a:latin typeface="Myriad Pro" charset="0"/>
              </a:rPr>
              <a:t>Моб.: +7 (926) 618 8676</a:t>
            </a:r>
            <a:endParaRPr lang="en-US" sz="1600" dirty="0">
              <a:solidFill>
                <a:schemeClr val="bg1"/>
              </a:solidFill>
              <a:latin typeface="Myriad Pro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76250" y="1425575"/>
            <a:ext cx="6115918" cy="441144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Варианты использования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471488" y="2009800"/>
            <a:ext cx="2880320" cy="2872580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/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Более </a:t>
            </a: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т</a:t>
            </a: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онкая настройка алгоритмов управления здания основанная </a:t>
            </a: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на</a:t>
            </a: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 самочувствии человека</a:t>
            </a:r>
            <a:r>
              <a:rPr lang="en-US" sz="1800" dirty="0" smtClean="0">
                <a:solidFill>
                  <a:srgbClr val="5E676E"/>
                </a:solidFill>
                <a:latin typeface="Myriad Pro"/>
                <a:cs typeface="Myriad Pro"/>
              </a:rPr>
              <a:t>, </a:t>
            </a: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времени суток, и выполняемых действий (занятия спортом, сон и так далее)</a:t>
            </a:r>
            <a:endParaRPr lang="ru-RU" sz="1800" dirty="0" smtClean="0">
              <a:solidFill>
                <a:srgbClr val="5E676E"/>
              </a:solidFill>
              <a:latin typeface="Myriad Pro"/>
              <a:cs typeface="Myriad Pro"/>
            </a:endParaRPr>
          </a:p>
        </p:txBody>
      </p:sp>
      <p:pic>
        <p:nvPicPr>
          <p:cNvPr id="15365" name="Picture 1" descr="Blank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>
            <a:solidFill>
              <a:srgbClr val="4E5E67"/>
            </a:solidFill>
          </a:ln>
          <a:effectLst>
            <a:outerShdw blurRad="123825" dir="5400000" sx="0" sy="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Изображение 2" descr="imag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16" y="4890120"/>
            <a:ext cx="3695700" cy="2197100"/>
          </a:xfrm>
          <a:prstGeom prst="rect">
            <a:avLst/>
          </a:prstGeom>
        </p:spPr>
      </p:pic>
      <p:pic>
        <p:nvPicPr>
          <p:cNvPr id="2" name="Изображение 1" descr="s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12" y="1793776"/>
            <a:ext cx="5367868" cy="2952328"/>
          </a:xfrm>
          <a:prstGeom prst="rect">
            <a:avLst/>
          </a:prstGeom>
        </p:spPr>
      </p:pic>
      <p:pic>
        <p:nvPicPr>
          <p:cNvPr id="4" name="Изображение 3" descr="imag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44" y="5034136"/>
            <a:ext cx="2160240" cy="143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69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76250" y="1425575"/>
            <a:ext cx="6115918" cy="441144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Варианты использования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471488" y="2009800"/>
            <a:ext cx="2880320" cy="1210586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/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Настройки алгоритмов работы автоматики зданий под конкретного человека</a:t>
            </a:r>
            <a:endParaRPr lang="ru-RU" sz="1800" dirty="0" smtClean="0">
              <a:solidFill>
                <a:srgbClr val="5E676E"/>
              </a:solidFill>
              <a:latin typeface="Myriad Pro"/>
              <a:cs typeface="Myriad Pro"/>
            </a:endParaRPr>
          </a:p>
        </p:txBody>
      </p:sp>
      <p:pic>
        <p:nvPicPr>
          <p:cNvPr id="15365" name="Picture 1" descr="Blank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>
            <a:solidFill>
              <a:srgbClr val="4E5E67"/>
            </a:solidFill>
          </a:ln>
          <a:effectLst>
            <a:outerShdw blurRad="123825" dir="5400000" sx="0" sy="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Изображение 7" descr="imgr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67" y="1407583"/>
            <a:ext cx="2997200" cy="2705100"/>
          </a:xfrm>
          <a:prstGeom prst="rect">
            <a:avLst/>
          </a:prstGeom>
        </p:spPr>
      </p:pic>
      <p:pic>
        <p:nvPicPr>
          <p:cNvPr id="9" name="Изображение 8" descr="imgr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76" y="2225824"/>
            <a:ext cx="2819400" cy="2882900"/>
          </a:xfrm>
          <a:prstGeom prst="rect">
            <a:avLst/>
          </a:prstGeom>
        </p:spPr>
      </p:pic>
      <p:pic>
        <p:nvPicPr>
          <p:cNvPr id="10" name="Изображение 9" descr="imag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60" y="3810000"/>
            <a:ext cx="3289300" cy="2463800"/>
          </a:xfrm>
          <a:prstGeom prst="rect">
            <a:avLst/>
          </a:prstGeom>
        </p:spPr>
      </p:pic>
      <p:pic>
        <p:nvPicPr>
          <p:cNvPr id="11" name="Изображение 10" descr="image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4307417"/>
            <a:ext cx="3492500" cy="2324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835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543496" y="2657872"/>
            <a:ext cx="4320480" cy="2026194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>
            <a:lvl1pPr marL="296863" indent="-2968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600" dirty="0" smtClean="0">
                <a:solidFill>
                  <a:srgbClr val="5E676E"/>
                </a:solidFill>
                <a:latin typeface="Myriad Pro"/>
                <a:cs typeface="Myriad Pro"/>
              </a:rPr>
              <a:t>Географически распределенные</a:t>
            </a: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600" dirty="0" smtClean="0">
                <a:solidFill>
                  <a:srgbClr val="5E676E"/>
                </a:solidFill>
                <a:latin typeface="Myriad Pro"/>
                <a:cs typeface="Myriad Pro"/>
              </a:rPr>
              <a:t>Данные поступают практически в реальном времени</a:t>
            </a: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600" dirty="0" smtClean="0">
                <a:solidFill>
                  <a:srgbClr val="5E676E"/>
                </a:solidFill>
                <a:latin typeface="Myriad Pro"/>
                <a:cs typeface="Myriad Pro"/>
              </a:rPr>
              <a:t>Передача данных в «облака»</a:t>
            </a: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600" dirty="0" smtClean="0">
                <a:solidFill>
                  <a:srgbClr val="5E676E"/>
                </a:solidFill>
                <a:latin typeface="Myriad Pro"/>
                <a:cs typeface="Myriad Pro"/>
              </a:rPr>
              <a:t>Личные кабинеты пользователей</a:t>
            </a:r>
            <a:endParaRPr lang="ru-RU" sz="1600" dirty="0">
              <a:solidFill>
                <a:srgbClr val="5E676E"/>
              </a:solidFill>
              <a:latin typeface="Myriad Pro"/>
              <a:cs typeface="Myriad Pro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542925" y="1456155"/>
            <a:ext cx="7921451" cy="656588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Варианты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использования: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ru-RU" sz="1800" b="1" i="1" dirty="0" smtClean="0">
                <a:solidFill>
                  <a:srgbClr val="00664D"/>
                </a:solidFill>
                <a:latin typeface="Myriad Pro" charset="0"/>
              </a:rPr>
              <a:t>системы </a:t>
            </a:r>
            <a:r>
              <a:rPr lang="ru-RU" sz="1800" b="1" i="1" dirty="0" smtClean="0">
                <a:solidFill>
                  <a:srgbClr val="00664D"/>
                </a:solidFill>
                <a:latin typeface="Myriad Pro" charset="0"/>
              </a:rPr>
              <a:t>сбора данных в ЖКХ</a:t>
            </a:r>
            <a:endParaRPr lang="ru-RU" sz="1800" b="1" i="1" dirty="0">
              <a:solidFill>
                <a:srgbClr val="00664D"/>
              </a:solidFill>
              <a:latin typeface="Myriad Pro" charset="0"/>
            </a:endParaRPr>
          </a:p>
        </p:txBody>
      </p:sp>
      <p:pic>
        <p:nvPicPr>
          <p:cNvPr id="15365" name="Picture 1" descr="Blank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 w="9525">
            <a:solidFill>
              <a:srgbClr val="4E5E67"/>
            </a:solidFill>
            <a:miter lim="800000"/>
            <a:headEnd/>
            <a:tailEnd/>
          </a:ln>
          <a:effectLst>
            <a:outerShdw blurRad="123825" sx="0" sy="0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Изображение 9" descr="Internet-of-Things-366x25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32" y="1937792"/>
            <a:ext cx="5229152" cy="360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87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76250" y="1425575"/>
            <a:ext cx="6115918" cy="441144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Варианты использования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471488" y="2153816"/>
            <a:ext cx="2880320" cy="1949250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/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Сохранение данных в «облаках»</a:t>
            </a: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Аналитика</a:t>
            </a: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Технологии </a:t>
            </a:r>
            <a:r>
              <a:rPr lang="en-US" sz="1800" dirty="0" smtClean="0">
                <a:solidFill>
                  <a:srgbClr val="5E676E"/>
                </a:solidFill>
                <a:latin typeface="Myriad Pro"/>
                <a:cs typeface="Myriad Pro"/>
              </a:rPr>
              <a:t>Data Mining, Big Data</a:t>
            </a:r>
          </a:p>
        </p:txBody>
      </p:sp>
      <p:pic>
        <p:nvPicPr>
          <p:cNvPr id="15365" name="Picture 1" descr="Blank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>
            <a:solidFill>
              <a:srgbClr val="4E5E67"/>
            </a:solidFill>
          </a:ln>
          <a:effectLst>
            <a:outerShdw blurRad="123825" dir="5400000" sx="0" sy="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Изображение 1" descr="Data-Mining-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16" y="2153816"/>
            <a:ext cx="6160120" cy="3895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01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76250" y="1425575"/>
            <a:ext cx="6115918" cy="441144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Варианты использования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471488" y="2153816"/>
            <a:ext cx="2880320" cy="1949250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/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800" dirty="0" err="1" smtClean="0">
                <a:solidFill>
                  <a:srgbClr val="5E676E"/>
                </a:solidFill>
                <a:latin typeface="Myriad Pro"/>
                <a:cs typeface="Myriad Pro"/>
              </a:rPr>
              <a:t>Проактивное</a:t>
            </a: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 управление используя мат. модели</a:t>
            </a:r>
            <a:endParaRPr lang="ru-RU" sz="1800" dirty="0" smtClean="0">
              <a:solidFill>
                <a:srgbClr val="5E676E"/>
              </a:solidFill>
              <a:latin typeface="Myriad Pro"/>
              <a:cs typeface="Myriad Pro"/>
            </a:endParaRP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Самонастройка</a:t>
            </a: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Самообучение</a:t>
            </a:r>
            <a:endParaRPr lang="en-US" sz="1800" dirty="0" smtClean="0">
              <a:solidFill>
                <a:srgbClr val="5E676E"/>
              </a:solidFill>
              <a:latin typeface="Myriad Pro"/>
              <a:cs typeface="Myriad Pro"/>
            </a:endParaRPr>
          </a:p>
        </p:txBody>
      </p:sp>
      <p:pic>
        <p:nvPicPr>
          <p:cNvPr id="15365" name="Picture 1" descr="Blank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>
            <a:solidFill>
              <a:srgbClr val="4E5E67"/>
            </a:solidFill>
          </a:ln>
          <a:effectLst>
            <a:outerShdw blurRad="123825" dir="5400000" sx="0" sy="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832" y="2225824"/>
            <a:ext cx="5688632" cy="3913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418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542925" y="1456155"/>
            <a:ext cx="9145587" cy="656588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sz="1800" b="1" i="1" dirty="0" smtClean="0">
                <a:solidFill>
                  <a:srgbClr val="00664D"/>
                </a:solidFill>
                <a:latin typeface="Myriad Pro" charset="0"/>
              </a:rPr>
              <a:t>Примеры проектов: Сбор данных со счетчиков в управляющей компании СУ-155</a:t>
            </a:r>
          </a:p>
        </p:txBody>
      </p:sp>
      <p:pic>
        <p:nvPicPr>
          <p:cNvPr id="15365" name="Picture 1" descr="Blank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 w="9525">
            <a:solidFill>
              <a:srgbClr val="4E5E67"/>
            </a:solidFill>
            <a:miter lim="800000"/>
            <a:headEnd/>
            <a:tailEnd/>
          </a:ln>
          <a:effectLst>
            <a:outerShdw blurRad="123825" sx="0" sy="0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" name="Изображение 1" descr="GKH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00" y="2153816"/>
            <a:ext cx="6299305" cy="4217700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399480" y="2441848"/>
            <a:ext cx="2808312" cy="3611243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>
            <a:lvl1pPr marL="296863" indent="-2968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9"/>
              </a:buBlip>
              <a:defRPr/>
            </a:pP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Пилотный проект: </a:t>
            </a:r>
            <a:r>
              <a:rPr lang="ru-RU" sz="1800" i="1" dirty="0" smtClean="0">
                <a:solidFill>
                  <a:srgbClr val="5E676E"/>
                </a:solidFill>
                <a:latin typeface="Myriad Pro"/>
                <a:cs typeface="Myriad Pro"/>
              </a:rPr>
              <a:t>сейчас</a:t>
            </a: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 - </a:t>
            </a:r>
            <a:r>
              <a:rPr lang="ru-RU" sz="1800" b="1" dirty="0" smtClean="0">
                <a:solidFill>
                  <a:srgbClr val="5E676E"/>
                </a:solidFill>
                <a:latin typeface="Myriad Pro"/>
                <a:cs typeface="Myriad Pro"/>
              </a:rPr>
              <a:t>2</a:t>
            </a: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 дома</a:t>
            </a: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9"/>
              </a:buBlip>
              <a:defRPr/>
            </a:pP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В каждом доме порядка </a:t>
            </a:r>
            <a:r>
              <a:rPr lang="ru-RU" sz="1800" b="1" dirty="0" smtClean="0">
                <a:solidFill>
                  <a:srgbClr val="5E676E"/>
                </a:solidFill>
                <a:latin typeface="Myriad Pro"/>
                <a:cs typeface="Myriad Pro"/>
              </a:rPr>
              <a:t>1500 - 2000</a:t>
            </a: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 счетчиков теплой и холодной воды</a:t>
            </a: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9"/>
              </a:buBlip>
              <a:defRPr/>
            </a:pP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По </a:t>
            </a:r>
            <a:r>
              <a:rPr lang="ru-RU" sz="1800" i="1" dirty="0" smtClean="0">
                <a:solidFill>
                  <a:srgbClr val="5E676E"/>
                </a:solidFill>
                <a:latin typeface="Myriad Pro"/>
                <a:cs typeface="Myriad Pro"/>
              </a:rPr>
              <a:t>плану</a:t>
            </a: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 система будет управлять </a:t>
            </a:r>
            <a:r>
              <a:rPr lang="ru-RU" sz="1800" b="1" dirty="0" smtClean="0">
                <a:solidFill>
                  <a:srgbClr val="5E676E"/>
                </a:solidFill>
                <a:latin typeface="Myriad Pro"/>
                <a:cs typeface="Myriad Pro"/>
              </a:rPr>
              <a:t>60</a:t>
            </a: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 домами, то есть получать данные со </a:t>
            </a:r>
            <a:r>
              <a:rPr lang="ru-RU" sz="1800" b="1" dirty="0" smtClean="0">
                <a:solidFill>
                  <a:srgbClr val="5E676E"/>
                </a:solidFill>
                <a:latin typeface="Myriad Pro"/>
                <a:cs typeface="Myriad Pro"/>
              </a:rPr>
              <a:t>100 000</a:t>
            </a:r>
            <a:r>
              <a:rPr lang="ru-RU" sz="1800" dirty="0" smtClean="0">
                <a:solidFill>
                  <a:srgbClr val="5E676E"/>
                </a:solidFill>
                <a:latin typeface="Myriad Pro"/>
                <a:cs typeface="Myriad Pro"/>
              </a:rPr>
              <a:t> счетчиков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32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542925" y="1456155"/>
            <a:ext cx="8929563" cy="379589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sz="1800" b="1" i="1" dirty="0" smtClean="0">
                <a:solidFill>
                  <a:srgbClr val="00664D"/>
                </a:solidFill>
                <a:latin typeface="Myriad Pro" charset="0"/>
              </a:rPr>
              <a:t>Примеры проектов: </a:t>
            </a:r>
            <a:r>
              <a:rPr lang="ru-RU" sz="1800" b="1" i="1" dirty="0">
                <a:solidFill>
                  <a:srgbClr val="00664D"/>
                </a:solidFill>
                <a:latin typeface="Myriad Pro" charset="0"/>
              </a:rPr>
              <a:t>Контроль работы </a:t>
            </a:r>
            <a:r>
              <a:rPr lang="ru-RU" sz="1800" b="1" i="1" dirty="0" smtClean="0">
                <a:solidFill>
                  <a:srgbClr val="00664D"/>
                </a:solidFill>
                <a:latin typeface="Myriad Pro" charset="0"/>
              </a:rPr>
              <a:t>трансформаторов</a:t>
            </a:r>
            <a:r>
              <a:rPr lang="en-US" sz="1800" b="1" i="1" dirty="0" smtClean="0">
                <a:solidFill>
                  <a:srgbClr val="00664D"/>
                </a:solidFill>
                <a:latin typeface="Myriad Pro" charset="0"/>
              </a:rPr>
              <a:t> </a:t>
            </a:r>
            <a:r>
              <a:rPr lang="ru-RU" sz="1800" b="1" i="1" dirty="0" smtClean="0">
                <a:solidFill>
                  <a:srgbClr val="00664D"/>
                </a:solidFill>
                <a:latin typeface="Myriad Pro" charset="0"/>
              </a:rPr>
              <a:t>на заводе </a:t>
            </a:r>
            <a:r>
              <a:rPr lang="en-US" sz="1800" b="1" i="1" dirty="0" smtClean="0">
                <a:solidFill>
                  <a:srgbClr val="00664D"/>
                </a:solidFill>
                <a:latin typeface="Myriad Pro" charset="0"/>
              </a:rPr>
              <a:t>ALPLA</a:t>
            </a:r>
            <a:endParaRPr lang="ru-RU" sz="1800" b="1" i="1" dirty="0">
              <a:solidFill>
                <a:srgbClr val="00664D"/>
              </a:solidFill>
              <a:latin typeface="Myriad Pro" charset="0"/>
            </a:endParaRPr>
          </a:p>
        </p:txBody>
      </p:sp>
      <p:pic>
        <p:nvPicPr>
          <p:cNvPr id="15365" name="Picture 1" descr="Blank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 w="9525">
            <a:solidFill>
              <a:srgbClr val="4E5E67"/>
            </a:solidFill>
            <a:miter lim="800000"/>
            <a:headEnd/>
            <a:tailEnd/>
          </a:ln>
          <a:effectLst>
            <a:outerShdw blurRad="123825" sx="0" sy="0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399480" y="2225824"/>
            <a:ext cx="3456384" cy="4226796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>
            <a:lvl1pPr marL="296863" indent="-2968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298095" indent="-298095">
              <a:spcBef>
                <a:spcPts val="600"/>
              </a:spcBef>
              <a:buSzPct val="150000"/>
              <a:buBlip>
                <a:blip r:embed="rId8"/>
              </a:buBlip>
              <a:defRPr/>
            </a:pPr>
            <a:r>
              <a:rPr lang="ru-RU" sz="1200" dirty="0" smtClean="0">
                <a:solidFill>
                  <a:srgbClr val="5E676E"/>
                </a:solidFill>
                <a:latin typeface="Myriad Pro"/>
                <a:cs typeface="Myriad Pro"/>
              </a:rPr>
              <a:t>учет </a:t>
            </a:r>
            <a:r>
              <a:rPr lang="ru-RU" sz="1200" dirty="0">
                <a:solidFill>
                  <a:srgbClr val="5E676E"/>
                </a:solidFill>
                <a:latin typeface="Myriad Pro"/>
                <a:cs typeface="Myriad Pro"/>
              </a:rPr>
              <a:t>активной и реактивной энергии прямого и обратного направления по каждому из 4 тарифов и сумму по тарифам;</a:t>
            </a:r>
          </a:p>
          <a:p>
            <a:pPr marL="298095" indent="-298095">
              <a:spcBef>
                <a:spcPts val="600"/>
              </a:spcBef>
              <a:buSzPct val="150000"/>
              <a:buBlip>
                <a:blip r:embed="rId8"/>
              </a:buBlip>
              <a:defRPr/>
            </a:pPr>
            <a:r>
              <a:rPr lang="ru-RU" sz="1200" dirty="0">
                <a:solidFill>
                  <a:srgbClr val="5E676E"/>
                </a:solidFill>
                <a:latin typeface="Myriad Pro"/>
                <a:cs typeface="Myriad Pro"/>
              </a:rPr>
              <a:t>п</a:t>
            </a:r>
            <a:r>
              <a:rPr lang="ru-RU" sz="1200" dirty="0" smtClean="0">
                <a:solidFill>
                  <a:srgbClr val="5E676E"/>
                </a:solidFill>
                <a:latin typeface="Myriad Pro"/>
                <a:cs typeface="Myriad Pro"/>
              </a:rPr>
              <a:t>олучение мгновенных </a:t>
            </a:r>
            <a:r>
              <a:rPr lang="ru-RU" sz="1200" dirty="0">
                <a:solidFill>
                  <a:srgbClr val="5E676E"/>
                </a:solidFill>
                <a:latin typeface="Myriad Pro"/>
                <a:cs typeface="Myriad Pro"/>
              </a:rPr>
              <a:t>значений (со временем интегрирования 1 с) активной, реактивной и полной мощности по каждой фазе и по сумме фаз; с указанием направления (положения вектора полной мощности);</a:t>
            </a:r>
          </a:p>
          <a:p>
            <a:pPr marL="298095" indent="-298095">
              <a:spcBef>
                <a:spcPts val="600"/>
              </a:spcBef>
              <a:buSzPct val="150000"/>
              <a:buBlip>
                <a:blip r:embed="rId8"/>
              </a:buBlip>
              <a:defRPr/>
            </a:pPr>
            <a:r>
              <a:rPr lang="ru-RU" sz="1200" dirty="0" smtClean="0">
                <a:solidFill>
                  <a:srgbClr val="5E676E"/>
                </a:solidFill>
                <a:latin typeface="Myriad Pro"/>
                <a:cs typeface="Myriad Pro"/>
              </a:rPr>
              <a:t>действующих </a:t>
            </a:r>
            <a:r>
              <a:rPr lang="ru-RU" sz="1200" dirty="0">
                <a:solidFill>
                  <a:srgbClr val="5E676E"/>
                </a:solidFill>
                <a:latin typeface="Myriad Pro"/>
                <a:cs typeface="Myriad Pro"/>
              </a:rPr>
              <a:t>значений фазных напряжений и токов по каждой из фаз;</a:t>
            </a:r>
          </a:p>
          <a:p>
            <a:pPr marL="298095" indent="-298095">
              <a:spcBef>
                <a:spcPts val="600"/>
              </a:spcBef>
              <a:buSzPct val="150000"/>
              <a:buBlip>
                <a:blip r:embed="rId8"/>
              </a:buBlip>
              <a:defRPr/>
            </a:pPr>
            <a:r>
              <a:rPr lang="ru-RU" sz="1200" dirty="0" smtClean="0">
                <a:solidFill>
                  <a:srgbClr val="5E676E"/>
                </a:solidFill>
                <a:latin typeface="Myriad Pro"/>
                <a:cs typeface="Myriad Pro"/>
              </a:rPr>
              <a:t>коэффициентов </a:t>
            </a:r>
            <a:r>
              <a:rPr lang="ru-RU" sz="1200" dirty="0">
                <a:solidFill>
                  <a:srgbClr val="5E676E"/>
                </a:solidFill>
                <a:latin typeface="Myriad Pro"/>
                <a:cs typeface="Myriad Pro"/>
              </a:rPr>
              <a:t>мощности по каждой фазе и по сумме фаз с указанием направления (положения вектора полной мощности);</a:t>
            </a:r>
          </a:p>
          <a:p>
            <a:pPr marL="298095" indent="-298095">
              <a:spcBef>
                <a:spcPts val="600"/>
              </a:spcBef>
              <a:buSzPct val="150000"/>
              <a:buBlip>
                <a:blip r:embed="rId8"/>
              </a:buBlip>
              <a:defRPr/>
            </a:pPr>
            <a:r>
              <a:rPr lang="ru-RU" sz="1200" dirty="0" smtClean="0">
                <a:solidFill>
                  <a:srgbClr val="5E676E"/>
                </a:solidFill>
                <a:latin typeface="Myriad Pro"/>
                <a:cs typeface="Myriad Pro"/>
              </a:rPr>
              <a:t>углов </a:t>
            </a:r>
            <a:r>
              <a:rPr lang="ru-RU" sz="1200" dirty="0">
                <a:solidFill>
                  <a:srgbClr val="5E676E"/>
                </a:solidFill>
                <a:latin typeface="Myriad Pro"/>
                <a:cs typeface="Myriad Pro"/>
              </a:rPr>
              <a:t>между фазными напряжениями;</a:t>
            </a:r>
          </a:p>
          <a:p>
            <a:pPr marL="298095" indent="-298095">
              <a:spcBef>
                <a:spcPts val="600"/>
              </a:spcBef>
              <a:buSzPct val="150000"/>
              <a:buBlip>
                <a:blip r:embed="rId8"/>
              </a:buBlip>
              <a:defRPr/>
            </a:pPr>
            <a:r>
              <a:rPr lang="ru-RU" sz="1200" dirty="0" smtClean="0">
                <a:solidFill>
                  <a:srgbClr val="5E676E"/>
                </a:solidFill>
                <a:latin typeface="Myriad Pro"/>
                <a:cs typeface="Myriad Pro"/>
              </a:rPr>
              <a:t>частоты </a:t>
            </a:r>
            <a:r>
              <a:rPr lang="ru-RU" sz="1200" dirty="0">
                <a:solidFill>
                  <a:srgbClr val="5E676E"/>
                </a:solidFill>
                <a:latin typeface="Myriad Pro"/>
                <a:cs typeface="Myriad Pro"/>
              </a:rPr>
              <a:t>сети</a:t>
            </a:r>
            <a:r>
              <a:rPr lang="ru-RU" sz="1200" dirty="0" smtClean="0">
                <a:solidFill>
                  <a:srgbClr val="5E676E"/>
                </a:solidFill>
                <a:latin typeface="Myriad Pro"/>
                <a:cs typeface="Myriad Pro"/>
              </a:rPr>
              <a:t>;</a:t>
            </a:r>
            <a:endParaRPr lang="en-US" sz="1200" dirty="0" smtClean="0">
              <a:solidFill>
                <a:srgbClr val="5E676E"/>
              </a:solidFill>
              <a:latin typeface="Myriad Pro"/>
              <a:cs typeface="Myriad Pro"/>
            </a:endParaRPr>
          </a:p>
          <a:p>
            <a:pPr marL="298095" indent="-298095">
              <a:spcBef>
                <a:spcPts val="600"/>
              </a:spcBef>
              <a:buSzPct val="150000"/>
              <a:buBlip>
                <a:blip r:embed="rId8"/>
              </a:buBlip>
              <a:defRPr/>
            </a:pPr>
            <a:r>
              <a:rPr lang="ru-RU" sz="1200" dirty="0" smtClean="0">
                <a:solidFill>
                  <a:srgbClr val="5E676E"/>
                </a:solidFill>
                <a:latin typeface="Myriad Pro"/>
                <a:cs typeface="Myriad Pro"/>
              </a:rPr>
              <a:t>температура трансформатора</a:t>
            </a:r>
            <a:r>
              <a:rPr lang="en-US" sz="1200" dirty="0" smtClean="0">
                <a:solidFill>
                  <a:srgbClr val="5E676E"/>
                </a:solidFill>
                <a:latin typeface="Myriad Pro"/>
                <a:cs typeface="Myriad Pro"/>
              </a:rPr>
              <a:t>;</a:t>
            </a:r>
          </a:p>
          <a:p>
            <a:pPr marL="298095" indent="-298095">
              <a:spcBef>
                <a:spcPts val="600"/>
              </a:spcBef>
              <a:buSzPct val="150000"/>
              <a:buBlip>
                <a:blip r:embed="rId8"/>
              </a:buBlip>
              <a:defRPr/>
            </a:pPr>
            <a:endParaRPr lang="ru-RU" sz="1200" dirty="0" smtClean="0">
              <a:solidFill>
                <a:srgbClr val="5E676E"/>
              </a:solidFill>
              <a:latin typeface="Myriad Pro"/>
              <a:cs typeface="Myriad Pro"/>
            </a:endParaRPr>
          </a:p>
          <a:p>
            <a:pPr marL="298095" indent="-298095">
              <a:spcBef>
                <a:spcPts val="600"/>
              </a:spcBef>
              <a:buSzPct val="150000"/>
              <a:buBlip>
                <a:blip r:embed="rId8"/>
              </a:buBlip>
              <a:defRPr/>
            </a:pPr>
            <a:endParaRPr lang="ru-RU" sz="1200" dirty="0">
              <a:solidFill>
                <a:srgbClr val="5E676E"/>
              </a:solidFill>
              <a:latin typeface="Myriad Pro"/>
              <a:cs typeface="Myriad Pro"/>
            </a:endParaRPr>
          </a:p>
        </p:txBody>
      </p:sp>
      <p:pic>
        <p:nvPicPr>
          <p:cNvPr id="2" name="Изображение 1" descr="Transf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40" y="2153816"/>
            <a:ext cx="5208284" cy="4248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38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687512" y="1433736"/>
            <a:ext cx="3096915" cy="4903905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00664D"/>
                </a:solidFill>
                <a:latin typeface="Myriad Pro" charset="0"/>
              </a:rPr>
              <a:t>LogicMachine Spider </a:t>
            </a:r>
            <a:r>
              <a:rPr lang="en-US" sz="1800" b="1" i="1" dirty="0" smtClean="0">
                <a:solidFill>
                  <a:srgbClr val="00664D"/>
                </a:solidFill>
                <a:latin typeface="Myriad Pro" charset="0"/>
              </a:rPr>
              <a:t>– </a:t>
            </a:r>
            <a:r>
              <a:rPr lang="ru-RU" sz="1800" b="1" i="1" dirty="0" smtClean="0">
                <a:solidFill>
                  <a:srgbClr val="00664D"/>
                </a:solidFill>
                <a:latin typeface="Myriad Pro" charset="0"/>
              </a:rPr>
              <a:t>первый контроллер автоматики, интегрируемый с системами носимой электроники, поддерживает протоколы </a:t>
            </a:r>
            <a:r>
              <a:rPr lang="en-US" sz="1800" b="1" i="1" dirty="0" smtClean="0">
                <a:solidFill>
                  <a:srgbClr val="00664D"/>
                </a:solidFill>
                <a:latin typeface="Myriad Pro" charset="0"/>
              </a:rPr>
              <a:t>BLE, </a:t>
            </a:r>
            <a:r>
              <a:rPr lang="en-US" sz="1800" b="1" i="1" dirty="0" err="1" smtClean="0">
                <a:solidFill>
                  <a:srgbClr val="00664D"/>
                </a:solidFill>
                <a:latin typeface="Myriad Pro" charset="0"/>
              </a:rPr>
              <a:t>iBeacon</a:t>
            </a:r>
            <a:r>
              <a:rPr lang="en-US" sz="1800" b="1" i="1" dirty="0" smtClean="0">
                <a:solidFill>
                  <a:srgbClr val="00664D"/>
                </a:solidFill>
                <a:latin typeface="Myriad Pro" charset="0"/>
              </a:rPr>
              <a:t>, Android Wear</a:t>
            </a:r>
            <a:r>
              <a:rPr lang="ru-RU" sz="1800" b="1" i="1" dirty="0" smtClean="0">
                <a:solidFill>
                  <a:srgbClr val="00664D"/>
                </a:solidFill>
                <a:latin typeface="Myriad Pro" charset="0"/>
              </a:rPr>
              <a:t> </a:t>
            </a:r>
          </a:p>
          <a:p>
            <a:pPr eaLnBrk="1" hangingPunct="1"/>
            <a:endParaRPr lang="ru-RU" sz="1800" b="1" i="1" dirty="0">
              <a:solidFill>
                <a:srgbClr val="00664D"/>
              </a:solidFill>
              <a:latin typeface="Myriad Pro" charset="0"/>
            </a:endParaRPr>
          </a:p>
          <a:p>
            <a:pPr eaLnBrk="1" hangingPunct="1"/>
            <a:r>
              <a:rPr lang="ru-RU" sz="1800" b="1" i="1" dirty="0" smtClean="0">
                <a:solidFill>
                  <a:srgbClr val="00664D"/>
                </a:solidFill>
                <a:latin typeface="Myriad Pro" charset="0"/>
              </a:rPr>
              <a:t>Представлен в двух корпусах</a:t>
            </a:r>
          </a:p>
          <a:p>
            <a:pPr eaLnBrk="1" hangingPunct="1"/>
            <a:endParaRPr lang="ru-RU" sz="1800" b="1" i="1" dirty="0">
              <a:solidFill>
                <a:srgbClr val="00664D"/>
              </a:solidFill>
              <a:latin typeface="Myriad Pro" charset="0"/>
            </a:endParaRPr>
          </a:p>
          <a:p>
            <a:pPr eaLnBrk="1" hangingPunct="1"/>
            <a:r>
              <a:rPr lang="ru-RU" sz="1800" b="1" i="1" dirty="0" smtClean="0">
                <a:solidFill>
                  <a:srgbClr val="00664D"/>
                </a:solidFill>
                <a:latin typeface="Myriad Pro" charset="0"/>
              </a:rPr>
              <a:t>Содержит датчики температуры, атмосферного давления, влажности, качества воздуха</a:t>
            </a:r>
            <a:endParaRPr lang="ru-RU" sz="1800" b="1" i="1" dirty="0">
              <a:solidFill>
                <a:srgbClr val="00664D"/>
              </a:solidFill>
              <a:latin typeface="Myriad Pro" charset="0"/>
            </a:endParaRPr>
          </a:p>
        </p:txBody>
      </p:sp>
      <p:pic>
        <p:nvPicPr>
          <p:cNvPr id="15365" name="Picture 1" descr="Blank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 w="9525">
            <a:solidFill>
              <a:srgbClr val="4E5E67"/>
            </a:solidFill>
            <a:miter lim="800000"/>
            <a:headEnd/>
            <a:tailEnd/>
          </a:ln>
          <a:effectLst>
            <a:outerShdw blurRad="123825" sx="0" sy="0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Изображение 2" descr="IMAG123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76" y="1577752"/>
            <a:ext cx="4091259" cy="4882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35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76250" y="1425575"/>
            <a:ext cx="7937500" cy="785813"/>
          </a:xfrm>
          <a:prstGeom prst="rect">
            <a:avLst/>
          </a:prstGeom>
          <a:noFill/>
        </p:spPr>
        <p:txBody>
          <a:bodyPr lIns="101599" tIns="50799" rIns="101599" bIns="507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sz="2200" b="1">
                <a:solidFill>
                  <a:srgbClr val="00664D"/>
                </a:solidFill>
                <a:latin typeface="Arial" pitchFamily="34" charset="0"/>
                <a:cs typeface="Arial" pitchFamily="34" charset="0"/>
              </a:rPr>
              <a:t>О компании</a:t>
            </a:r>
            <a:endParaRPr lang="ru-RU" sz="2200">
              <a:solidFill>
                <a:srgbClr val="00664D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ru-RU" sz="2200">
              <a:solidFill>
                <a:srgbClr val="00664D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483533" y="3170200"/>
            <a:ext cx="5397500" cy="3549688"/>
          </a:xfrm>
          <a:prstGeom prst="rect">
            <a:avLst/>
          </a:prstGeom>
          <a:noFill/>
        </p:spPr>
        <p:txBody>
          <a:bodyPr lIns="101599" tIns="50799" rIns="101599" bIns="50799">
            <a:spAutoFit/>
          </a:bodyPr>
          <a:lstStyle>
            <a:lvl1pPr marL="296863" indent="-2968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9"/>
              </a:buBlip>
              <a:defRPr/>
            </a:pPr>
            <a:r>
              <a:rPr lang="ru-RU" sz="1600" dirty="0" err="1" smtClean="0">
                <a:solidFill>
                  <a:srgbClr val="5E676E"/>
                </a:solidFill>
                <a:latin typeface="Myriad Pro"/>
                <a:cs typeface="Myriad Pro"/>
              </a:rPr>
              <a:t>Embedded</a:t>
            </a:r>
            <a:r>
              <a:rPr lang="ru-RU" sz="1600" dirty="0" smtClean="0">
                <a:solidFill>
                  <a:srgbClr val="5E676E"/>
                </a:solidFill>
                <a:latin typeface="Myriad Pro"/>
                <a:cs typeface="Myriad Pro"/>
              </a:rPr>
              <a:t> </a:t>
            </a:r>
            <a:r>
              <a:rPr lang="en-US" sz="1600" dirty="0" err="1">
                <a:solidFill>
                  <a:srgbClr val="5E676E"/>
                </a:solidFill>
                <a:latin typeface="Myriad Pro"/>
                <a:cs typeface="Myriad Pro"/>
              </a:rPr>
              <a:t>S</a:t>
            </a:r>
            <a:r>
              <a:rPr lang="ru-RU" sz="1600" dirty="0" err="1" smtClean="0">
                <a:solidFill>
                  <a:srgbClr val="5E676E"/>
                </a:solidFill>
                <a:latin typeface="Myriad Pro"/>
                <a:cs typeface="Myriad Pro"/>
              </a:rPr>
              <a:t>ystems</a:t>
            </a:r>
            <a:r>
              <a:rPr lang="ru-RU" sz="1600" dirty="0" smtClean="0">
                <a:solidFill>
                  <a:srgbClr val="5E676E"/>
                </a:solidFill>
                <a:latin typeface="Myriad Pro"/>
                <a:cs typeface="Myriad Pro"/>
              </a:rPr>
              <a:t> </a:t>
            </a:r>
            <a:r>
              <a:rPr lang="ru-RU" sz="1600" dirty="0">
                <a:solidFill>
                  <a:srgbClr val="5E676E"/>
                </a:solidFill>
                <a:latin typeface="Myriad Pro"/>
                <a:cs typeface="Myriad Pro"/>
              </a:rPr>
              <a:t>SIA и является единственной компанией из восточной Европы акционером ассоциации KNX</a:t>
            </a: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9"/>
              </a:buBlip>
              <a:defRPr/>
            </a:pPr>
            <a:r>
              <a:rPr lang="ru-RU" sz="1600" dirty="0">
                <a:solidFill>
                  <a:srgbClr val="5E676E"/>
                </a:solidFill>
                <a:latin typeface="Myriad Pro"/>
                <a:cs typeface="Myriad Pro"/>
              </a:rPr>
              <a:t>Является основателем ассоциации </a:t>
            </a:r>
            <a:r>
              <a:rPr lang="ru-RU" sz="1600" dirty="0" err="1">
                <a:solidFill>
                  <a:srgbClr val="5E676E"/>
                </a:solidFill>
                <a:latin typeface="Myriad Pro"/>
                <a:cs typeface="Myriad Pro"/>
              </a:rPr>
              <a:t>Zero</a:t>
            </a:r>
            <a:r>
              <a:rPr lang="ru-RU" sz="1600" dirty="0">
                <a:solidFill>
                  <a:srgbClr val="5E676E"/>
                </a:solidFill>
                <a:latin typeface="Myriad Pro"/>
                <a:cs typeface="Myriad Pro"/>
              </a:rPr>
              <a:t> </a:t>
            </a:r>
            <a:r>
              <a:rPr lang="en-US" sz="1600" dirty="0" smtClean="0">
                <a:solidFill>
                  <a:srgbClr val="5E676E"/>
                </a:solidFill>
                <a:latin typeface="Myriad Pro"/>
                <a:cs typeface="Myriad Pro"/>
              </a:rPr>
              <a:t>E</a:t>
            </a:r>
            <a:r>
              <a:rPr lang="ru-RU" sz="1600" dirty="0" err="1" smtClean="0">
                <a:solidFill>
                  <a:srgbClr val="5E676E"/>
                </a:solidFill>
                <a:latin typeface="Myriad Pro"/>
                <a:cs typeface="Myriad Pro"/>
              </a:rPr>
              <a:t>nergy</a:t>
            </a:r>
            <a:r>
              <a:rPr lang="ru-RU" sz="1600" dirty="0" smtClean="0">
                <a:solidFill>
                  <a:srgbClr val="5E676E"/>
                </a:solidFill>
                <a:latin typeface="Myriad Pro"/>
                <a:cs typeface="Myriad Pro"/>
              </a:rPr>
              <a:t> </a:t>
            </a:r>
            <a:r>
              <a:rPr lang="ru-RU" sz="1600" dirty="0" err="1">
                <a:solidFill>
                  <a:srgbClr val="5E676E"/>
                </a:solidFill>
                <a:latin typeface="Myriad Pro"/>
                <a:cs typeface="Myriad Pro"/>
              </a:rPr>
              <a:t>Building</a:t>
            </a:r>
            <a:endParaRPr lang="ru-RU" sz="1600" dirty="0">
              <a:solidFill>
                <a:srgbClr val="5E676E"/>
              </a:solidFill>
              <a:latin typeface="Myriad Pro"/>
              <a:cs typeface="Myriad Pro"/>
            </a:endParaRP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9"/>
              </a:buBlip>
              <a:defRPr/>
            </a:pPr>
            <a:r>
              <a:rPr lang="ru-RU" sz="1600" dirty="0">
                <a:solidFill>
                  <a:srgbClr val="5E676E"/>
                </a:solidFill>
                <a:latin typeface="Myriad Pro"/>
                <a:cs typeface="Myriad Pro"/>
              </a:rPr>
              <a:t>Производит полную линейку продуктов для автоматизации зданий на основе стандарта </a:t>
            </a:r>
            <a:r>
              <a:rPr lang="ru-RU" sz="1600" dirty="0" smtClean="0">
                <a:solidFill>
                  <a:srgbClr val="5E676E"/>
                </a:solidFill>
                <a:latin typeface="Myriad Pro"/>
                <a:cs typeface="Myriad Pro"/>
              </a:rPr>
              <a:t>KNX</a:t>
            </a:r>
            <a:r>
              <a:rPr lang="en-US" sz="1600" dirty="0">
                <a:solidFill>
                  <a:srgbClr val="5E676E"/>
                </a:solidFill>
                <a:latin typeface="Myriad Pro"/>
                <a:cs typeface="Myriad Pro"/>
              </a:rPr>
              <a:t>, BACnet</a:t>
            </a:r>
            <a:r>
              <a:rPr lang="ru-RU" sz="1600" dirty="0" smtClean="0">
                <a:solidFill>
                  <a:srgbClr val="5E676E"/>
                </a:solidFill>
                <a:latin typeface="Myriad Pro"/>
                <a:cs typeface="Myriad Pro"/>
              </a:rPr>
              <a:t> </a:t>
            </a:r>
            <a:r>
              <a:rPr lang="ru-RU" sz="1600" dirty="0">
                <a:solidFill>
                  <a:srgbClr val="5E676E"/>
                </a:solidFill>
                <a:latin typeface="Myriad Pro"/>
                <a:cs typeface="Myriad Pro"/>
              </a:rPr>
              <a:t>и </a:t>
            </a:r>
            <a:r>
              <a:rPr lang="en-US" sz="1600" dirty="0" err="1">
                <a:solidFill>
                  <a:srgbClr val="5E676E"/>
                </a:solidFill>
                <a:latin typeface="Myriad Pro"/>
                <a:cs typeface="Myriad Pro"/>
              </a:rPr>
              <a:t>enOcean</a:t>
            </a:r>
            <a:endParaRPr lang="ru-RU" sz="1600" dirty="0">
              <a:solidFill>
                <a:srgbClr val="5E676E"/>
              </a:solidFill>
              <a:latin typeface="Myriad Pro"/>
              <a:cs typeface="Myriad Pro"/>
            </a:endParaRP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9"/>
              </a:buBlip>
              <a:defRPr/>
            </a:pPr>
            <a:r>
              <a:rPr lang="ru-RU" sz="1600" dirty="0">
                <a:solidFill>
                  <a:srgbClr val="5E676E"/>
                </a:solidFill>
                <a:latin typeface="Myriad Pro"/>
                <a:cs typeface="Myriad Pro"/>
              </a:rPr>
              <a:t>Весь процесс разработки и производства сертифицирован по системе качества ISO9001:2008</a:t>
            </a: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476250" y="1938338"/>
            <a:ext cx="5324475" cy="1179808"/>
          </a:xfrm>
          <a:prstGeom prst="rect">
            <a:avLst/>
          </a:prstGeom>
          <a:noFill/>
        </p:spPr>
        <p:txBody>
          <a:bodyPr lIns="101599" tIns="50799" rIns="101599" bIns="507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sz="1400" b="1" i="1" dirty="0">
                <a:solidFill>
                  <a:srgbClr val="00664D"/>
                </a:solidFill>
                <a:latin typeface="Myriad Pro" charset="0"/>
              </a:rPr>
              <a:t>Компания </a:t>
            </a:r>
            <a:r>
              <a:rPr lang="en-US" sz="1400" b="1" i="1" dirty="0">
                <a:solidFill>
                  <a:srgbClr val="00664D"/>
                </a:solidFill>
                <a:latin typeface="Myriad Pro" charset="0"/>
              </a:rPr>
              <a:t>EVIKA</a:t>
            </a:r>
            <a:r>
              <a:rPr lang="ru-RU" sz="1400" b="1" i="1" dirty="0">
                <a:solidFill>
                  <a:srgbClr val="00664D"/>
                </a:solidFill>
                <a:latin typeface="Myriad Pro" charset="0"/>
              </a:rPr>
              <a:t> – </a:t>
            </a:r>
            <a:r>
              <a:rPr lang="ru-RU" sz="1400" b="1" i="1" dirty="0" smtClean="0">
                <a:solidFill>
                  <a:srgbClr val="00664D"/>
                </a:solidFill>
                <a:latin typeface="Myriad Pro" charset="0"/>
              </a:rPr>
              <a:t>представительство компании </a:t>
            </a:r>
            <a:r>
              <a:rPr lang="en-US" sz="1400" b="1" i="1" dirty="0" smtClean="0">
                <a:solidFill>
                  <a:srgbClr val="00664D"/>
                </a:solidFill>
                <a:latin typeface="Myriad Pro" charset="0"/>
              </a:rPr>
              <a:t>Embedded System</a:t>
            </a:r>
            <a:r>
              <a:rPr lang="ru-RU" sz="1400" b="1" i="1" dirty="0" smtClean="0">
                <a:solidFill>
                  <a:srgbClr val="00664D"/>
                </a:solidFill>
                <a:latin typeface="Myriad Pro" charset="0"/>
              </a:rPr>
              <a:t>, занимающейся разработкой </a:t>
            </a:r>
            <a:r>
              <a:rPr lang="ru-RU" sz="1400" b="1" i="1" dirty="0">
                <a:solidFill>
                  <a:srgbClr val="00664D"/>
                </a:solidFill>
                <a:latin typeface="Myriad Pro" charset="0"/>
              </a:rPr>
              <a:t>систем автоматизации и управления зданиями с собственной линейкой оборудования на основе открытых стандартов </a:t>
            </a:r>
            <a:r>
              <a:rPr lang="en-US" sz="1400" b="1" i="1" dirty="0" smtClean="0">
                <a:solidFill>
                  <a:srgbClr val="00664D"/>
                </a:solidFill>
                <a:latin typeface="Myriad Pro" charset="0"/>
              </a:rPr>
              <a:t>KNX, BACnet</a:t>
            </a:r>
            <a:r>
              <a:rPr lang="ru-RU" sz="1400" b="1" i="1" dirty="0" smtClean="0">
                <a:solidFill>
                  <a:srgbClr val="00664D"/>
                </a:solidFill>
                <a:latin typeface="Myriad Pro" charset="0"/>
              </a:rPr>
              <a:t> </a:t>
            </a:r>
            <a:r>
              <a:rPr lang="ru-RU" sz="1400" b="1" i="1" dirty="0">
                <a:solidFill>
                  <a:srgbClr val="00664D"/>
                </a:solidFill>
                <a:latin typeface="Myriad Pro" charset="0"/>
              </a:rPr>
              <a:t>и </a:t>
            </a:r>
            <a:r>
              <a:rPr lang="en-US" sz="1400" b="1" i="1" dirty="0">
                <a:solidFill>
                  <a:srgbClr val="00664D"/>
                </a:solidFill>
                <a:latin typeface="Myriad Pro" charset="0"/>
              </a:rPr>
              <a:t>EnOcean</a:t>
            </a:r>
            <a:r>
              <a:rPr lang="ru-RU" sz="1400" b="1" i="1" dirty="0">
                <a:solidFill>
                  <a:srgbClr val="00664D"/>
                </a:solidFill>
                <a:latin typeface="Myriad Pro" charset="0"/>
              </a:rPr>
              <a:t>. </a:t>
            </a:r>
            <a:endParaRPr lang="ru-RU" sz="1300" b="1" i="1" dirty="0">
              <a:solidFill>
                <a:srgbClr val="00664D"/>
              </a:solidFill>
              <a:latin typeface="Myriad Pro" charset="0"/>
            </a:endParaRPr>
          </a:p>
        </p:txBody>
      </p:sp>
      <p:pic>
        <p:nvPicPr>
          <p:cNvPr id="15364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649413"/>
            <a:ext cx="34702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 descr="Blank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 w="9525">
            <a:solidFill>
              <a:srgbClr val="4E5E67"/>
            </a:solidFill>
            <a:miter lim="800000"/>
            <a:headEnd/>
            <a:tailEnd/>
          </a:ln>
          <a:effectLst>
            <a:outerShdw blurRad="123825" sx="0" sy="0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88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496" y="1334493"/>
            <a:ext cx="9143008" cy="4556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433" tIns="35716" rIns="71433" bIns="35716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ru-RU" sz="4700">
                <a:latin typeface="Arial" charset="0"/>
                <a:cs typeface="Gill Sans Light" charset="0"/>
              </a:rPr>
              <a:t>www.</a:t>
            </a:r>
            <a:r>
              <a:rPr lang="en-US" sz="4700">
                <a:latin typeface="Arial" charset="0"/>
                <a:cs typeface="Gill Sans Light" charset="0"/>
              </a:rPr>
              <a:t>EVIKA</a:t>
            </a:r>
            <a:r>
              <a:rPr lang="ru-RU" sz="4700">
                <a:latin typeface="Arial" charset="0"/>
                <a:cs typeface="Gill Sans Light" charset="0"/>
              </a:rPr>
              <a:t>.</a:t>
            </a:r>
            <a:r>
              <a:rPr lang="en-US" sz="4700">
                <a:latin typeface="Arial" charset="0"/>
                <a:cs typeface="Gill Sans Light" charset="0"/>
              </a:rPr>
              <a:t>R</a:t>
            </a:r>
            <a:r>
              <a:rPr lang="ru-RU" sz="4700">
                <a:latin typeface="Arial" charset="0"/>
                <a:cs typeface="Gill Sans Light" charset="0"/>
              </a:rPr>
              <a:t>u</a:t>
            </a:r>
          </a:p>
          <a:p>
            <a:pPr algn="ctr">
              <a:buFontTx/>
              <a:buNone/>
            </a:pPr>
            <a:r>
              <a:rPr lang="ru-RU">
                <a:latin typeface="Arial" charset="0"/>
                <a:cs typeface="Gill Sans Light" charset="0"/>
              </a:rPr>
              <a:t>Служба технической поддержки:</a:t>
            </a:r>
            <a:r>
              <a:rPr lang="en-US">
                <a:latin typeface="Arial" charset="0"/>
                <a:cs typeface="Gill Sans Light" charset="0"/>
              </a:rPr>
              <a:t/>
            </a:r>
            <a:br>
              <a:rPr lang="en-US">
                <a:latin typeface="Arial" charset="0"/>
                <a:cs typeface="Gill Sans Light" charset="0"/>
              </a:rPr>
            </a:br>
            <a:r>
              <a:rPr lang="ru-RU">
                <a:latin typeface="Arial" charset="0"/>
                <a:cs typeface="Gill Sans Light" charset="0"/>
              </a:rPr>
              <a:t> </a:t>
            </a:r>
            <a:r>
              <a:rPr lang="ru-RU" sz="3700" b="1">
                <a:latin typeface="Arial" charset="0"/>
                <a:cs typeface="Gill Sans Light" charset="0"/>
              </a:rPr>
              <a:t>8-800-775-06-34</a:t>
            </a:r>
            <a:r>
              <a:rPr lang="ru-RU">
                <a:latin typeface="Arial" charset="0"/>
                <a:cs typeface="Gill Sans Light" charset="0"/>
              </a:rPr>
              <a:t>.</a:t>
            </a:r>
            <a:r>
              <a:rPr lang="en-US">
                <a:latin typeface="Arial" charset="0"/>
                <a:cs typeface="Gill Sans Light" charset="0"/>
              </a:rPr>
              <a:t/>
            </a:r>
            <a:br>
              <a:rPr lang="en-US">
                <a:latin typeface="Arial" charset="0"/>
                <a:cs typeface="Gill Sans Light" charset="0"/>
              </a:rPr>
            </a:br>
            <a:r>
              <a:rPr lang="ru-RU">
                <a:latin typeface="Arial" charset="0"/>
                <a:cs typeface="Gill Sans Light" charset="0"/>
              </a:rPr>
              <a:t>Звонки из любого региона РФ бесплатные.</a:t>
            </a:r>
          </a:p>
          <a:p>
            <a:pPr algn="ctr">
              <a:buFontTx/>
              <a:buNone/>
            </a:pPr>
            <a:r>
              <a:rPr lang="ru-RU">
                <a:latin typeface="Arial" charset="0"/>
                <a:cs typeface="Gill Sans Light" charset="0"/>
              </a:rPr>
              <a:t>ООО "Эвика" – представитель</a:t>
            </a:r>
            <a:r>
              <a:rPr lang="en-US">
                <a:latin typeface="Arial" charset="0"/>
                <a:cs typeface="Gill Sans Light" charset="0"/>
              </a:rPr>
              <a:t/>
            </a:r>
            <a:br>
              <a:rPr lang="en-US">
                <a:latin typeface="Arial" charset="0"/>
                <a:cs typeface="Gill Sans Light" charset="0"/>
              </a:rPr>
            </a:br>
            <a:r>
              <a:rPr lang="ru-RU">
                <a:latin typeface="Arial" charset="0"/>
                <a:cs typeface="Gill Sans Light" charset="0"/>
              </a:rPr>
              <a:t> </a:t>
            </a:r>
            <a:r>
              <a:rPr lang="ru-RU" b="1">
                <a:solidFill>
                  <a:srgbClr val="CC0000"/>
                </a:solidFill>
                <a:latin typeface="Arial" charset="0"/>
                <a:cs typeface="Gill Sans Light" charset="0"/>
              </a:rPr>
              <a:t>Embedded Systems</a:t>
            </a:r>
            <a:r>
              <a:rPr lang="en-US" b="1">
                <a:latin typeface="Arial" charset="0"/>
                <a:cs typeface="Gill Sans Light" charset="0"/>
              </a:rPr>
              <a:t/>
            </a:r>
            <a:br>
              <a:rPr lang="en-US" b="1">
                <a:latin typeface="Arial" charset="0"/>
                <a:cs typeface="Gill Sans Light" charset="0"/>
              </a:rPr>
            </a:br>
            <a:r>
              <a:rPr lang="ru-RU">
                <a:latin typeface="Arial" charset="0"/>
                <a:cs typeface="Gill Sans Light" charset="0"/>
              </a:rPr>
              <a:t>в России и странах СНГ.</a:t>
            </a:r>
          </a:p>
        </p:txBody>
      </p:sp>
      <p:pic>
        <p:nvPicPr>
          <p:cNvPr id="9219" name="Picture 4" descr="Plashka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" y="6661299"/>
            <a:ext cx="10160000" cy="9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Plashka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r="73694" b="13365"/>
          <a:stretch>
            <a:fillRect/>
          </a:stretch>
        </p:blipFill>
        <p:spPr bwMode="auto">
          <a:xfrm>
            <a:off x="86816" y="6665020"/>
            <a:ext cx="2009180" cy="83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9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543496" y="2081808"/>
            <a:ext cx="4320480" cy="825865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>
            <a:lvl1pPr marL="296863" indent="-2968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600" dirty="0" smtClean="0">
                <a:solidFill>
                  <a:srgbClr val="5E676E"/>
                </a:solidFill>
                <a:latin typeface="Myriad Pro"/>
                <a:cs typeface="Myriad Pro"/>
              </a:rPr>
              <a:t>90-е годы</a:t>
            </a: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en-US" sz="1600" dirty="0" smtClean="0">
                <a:solidFill>
                  <a:srgbClr val="5E676E"/>
                </a:solidFill>
                <a:latin typeface="Myriad Pro"/>
                <a:cs typeface="Myriad Pro"/>
              </a:rPr>
              <a:t>FTP, Telnet, WWW</a:t>
            </a:r>
            <a:endParaRPr lang="ru-RU" sz="1600" dirty="0">
              <a:solidFill>
                <a:srgbClr val="5E676E"/>
              </a:solidFill>
              <a:latin typeface="Myriad Pro"/>
              <a:cs typeface="Myriad Pro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542925" y="1456155"/>
            <a:ext cx="7921451" cy="379589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sz="1800" b="1" i="1" dirty="0" smtClean="0">
                <a:solidFill>
                  <a:srgbClr val="00664D"/>
                </a:solidFill>
                <a:latin typeface="Myriad Pro" charset="0"/>
              </a:rPr>
              <a:t>Интернет компьютеров</a:t>
            </a:r>
            <a:endParaRPr lang="ru-RU" sz="1800" b="1" i="1" dirty="0">
              <a:solidFill>
                <a:srgbClr val="00664D"/>
              </a:solidFill>
              <a:latin typeface="Myriad Pro" charset="0"/>
            </a:endParaRPr>
          </a:p>
        </p:txBody>
      </p:sp>
      <p:pic>
        <p:nvPicPr>
          <p:cNvPr id="15365" name="Picture 1" descr="Blank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 w="9525">
            <a:solidFill>
              <a:srgbClr val="4E5E67"/>
            </a:solidFill>
            <a:miter lim="800000"/>
            <a:headEnd/>
            <a:tailEnd/>
          </a:ln>
          <a:effectLst>
            <a:outerShdw blurRad="123825" sx="0" sy="0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Изображение 2" descr="4258478263_c79d2cd802_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36" y="1433736"/>
            <a:ext cx="5022304" cy="3913933"/>
          </a:xfrm>
          <a:prstGeom prst="rect">
            <a:avLst/>
          </a:prstGeom>
        </p:spPr>
      </p:pic>
      <p:pic>
        <p:nvPicPr>
          <p:cNvPr id="4" name="Изображение 3" descr="Screenshot-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79" y="3089920"/>
            <a:ext cx="6334725" cy="2880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8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543496" y="2081808"/>
            <a:ext cx="4320480" cy="1779972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>
            <a:lvl1pPr marL="296863" indent="-2968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600" dirty="0" smtClean="0">
                <a:solidFill>
                  <a:srgbClr val="5E676E"/>
                </a:solidFill>
                <a:latin typeface="Myriad Pro"/>
                <a:cs typeface="Myriad Pro"/>
              </a:rPr>
              <a:t>2000-е годы</a:t>
            </a: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600" dirty="0" smtClean="0">
                <a:solidFill>
                  <a:srgbClr val="5E676E"/>
                </a:solidFill>
                <a:latin typeface="Myriad Pro"/>
                <a:cs typeface="Myriad Pro"/>
              </a:rPr>
              <a:t>Блоги</a:t>
            </a: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ru-RU" sz="1600" dirty="0" smtClean="0">
                <a:solidFill>
                  <a:srgbClr val="5E676E"/>
                </a:solidFill>
                <a:latin typeface="Myriad Pro"/>
                <a:cs typeface="Myriad Pro"/>
              </a:rPr>
              <a:t>Социальные сети</a:t>
            </a:r>
          </a:p>
          <a:p>
            <a:pPr marL="298095" indent="-298095">
              <a:spcBef>
                <a:spcPts val="1800"/>
              </a:spcBef>
              <a:buSzPct val="150000"/>
              <a:buFontTx/>
              <a:buBlip>
                <a:blip r:embed="rId7"/>
              </a:buBlip>
              <a:defRPr/>
            </a:pPr>
            <a:r>
              <a:rPr lang="en-US" sz="1600" dirty="0" err="1" smtClean="0">
                <a:solidFill>
                  <a:srgbClr val="5E676E"/>
                </a:solidFill>
                <a:latin typeface="Myriad Pro"/>
                <a:cs typeface="Myriad Pro"/>
              </a:rPr>
              <a:t>Youtube</a:t>
            </a:r>
            <a:endParaRPr lang="ru-RU" sz="1600" dirty="0">
              <a:solidFill>
                <a:srgbClr val="5E676E"/>
              </a:solidFill>
              <a:latin typeface="Myriad Pro"/>
              <a:cs typeface="Myriad Pro"/>
            </a:endParaRP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542925" y="1456155"/>
            <a:ext cx="7921451" cy="379589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sz="1800" b="1" i="1" dirty="0" smtClean="0">
                <a:solidFill>
                  <a:srgbClr val="00664D"/>
                </a:solidFill>
                <a:latin typeface="Myriad Pro" charset="0"/>
              </a:rPr>
              <a:t>Интернет людей</a:t>
            </a:r>
            <a:endParaRPr lang="ru-RU" sz="1800" b="1" i="1" dirty="0">
              <a:solidFill>
                <a:srgbClr val="00664D"/>
              </a:solidFill>
              <a:latin typeface="Myriad Pro" charset="0"/>
            </a:endParaRPr>
          </a:p>
        </p:txBody>
      </p:sp>
      <p:pic>
        <p:nvPicPr>
          <p:cNvPr id="15365" name="Picture 1" descr="Blank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 w="9525">
            <a:solidFill>
              <a:srgbClr val="4E5E67"/>
            </a:solidFill>
            <a:miter lim="800000"/>
            <a:headEnd/>
            <a:tailEnd/>
          </a:ln>
          <a:effectLst>
            <a:outerShdw blurRad="123825" sx="0" sy="0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Изображение 2" descr="social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88" y="1937792"/>
            <a:ext cx="4629150" cy="4362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074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542925" y="1456155"/>
            <a:ext cx="7921451" cy="379589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sz="1800" b="1" i="1" dirty="0" smtClean="0">
                <a:solidFill>
                  <a:srgbClr val="00664D"/>
                </a:solidFill>
                <a:latin typeface="Myriad Pro" charset="0"/>
              </a:rPr>
              <a:t>Интернет машин (вещей)</a:t>
            </a:r>
            <a:endParaRPr lang="ru-RU" sz="1800" b="1" i="1" dirty="0">
              <a:solidFill>
                <a:srgbClr val="00664D"/>
              </a:solidFill>
              <a:latin typeface="Myriad Pro" charset="0"/>
            </a:endParaRPr>
          </a:p>
        </p:txBody>
      </p:sp>
      <p:pic>
        <p:nvPicPr>
          <p:cNvPr id="15365" name="Picture 1" descr="Blank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 w="9525">
            <a:solidFill>
              <a:srgbClr val="4E5E67"/>
            </a:solidFill>
            <a:miter lim="800000"/>
            <a:headEnd/>
            <a:tailEnd/>
          </a:ln>
          <a:effectLst>
            <a:outerShdw blurRad="123825" sx="0" sy="0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Изображение 2" descr="AB79B221CF4E4F71BBDC4FDA8A81083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84" y="2081808"/>
            <a:ext cx="4316076" cy="3528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496" y="2225824"/>
            <a:ext cx="40324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bg2">
                    <a:lumMod val="75000"/>
                  </a:schemeClr>
                </a:solidFill>
              </a:rPr>
              <a:t>"Через некоторое время переносные цифровые устройства будут сопровождать нас везде, обеспечивая нам постоянный контакт с другими цифровыми устройствами и с другими людьми. Счетчики электроэнергии и расхода воды, системы сигнализации, автомобили и прочие материальные предметы нашего повседневного быта будут готовы в любой момент отчитаться о своем состоянии через Интернет."</a:t>
            </a:r>
          </a:p>
          <a:p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Билл Гейтс "Бизнес со скоростью мысли"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79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1" descr="Blank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 w="9525">
            <a:solidFill>
              <a:srgbClr val="4E5E67"/>
            </a:solidFill>
            <a:miter lim="800000"/>
            <a:headEnd/>
            <a:tailEnd/>
          </a:ln>
          <a:effectLst>
            <a:outerShdw blurRad="123825" sx="0" sy="0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Изображение 2" descr="720p-TIoE-Kurzweil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68" y="1289720"/>
            <a:ext cx="7761312" cy="5325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08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1" descr="Blank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 w="9525">
            <a:solidFill>
              <a:srgbClr val="4E5E67"/>
            </a:solidFill>
            <a:miter lim="800000"/>
            <a:headEnd/>
            <a:tailEnd/>
          </a:ln>
          <a:effectLst>
            <a:outerShdw blurRad="123825" sx="0" sy="0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" name="Изображение 1" descr="720p-Internet-Growth-Is-Occurring-in-Wav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2" y="1217712"/>
            <a:ext cx="8856984" cy="5523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323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71488" y="1289720"/>
            <a:ext cx="6115918" cy="441144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Гаджеты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15365" name="Picture 1" descr="Blank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>
            <a:solidFill>
              <a:srgbClr val="4E5E67"/>
            </a:solidFill>
          </a:ln>
          <a:effectLst>
            <a:outerShdw blurRad="123825" dir="5400000" sx="0" sy="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Изображение 2" descr="Nest-Thermostat-2nd-Generati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721768"/>
            <a:ext cx="3543829" cy="2657872"/>
          </a:xfrm>
          <a:prstGeom prst="rect">
            <a:avLst/>
          </a:prstGeom>
        </p:spPr>
      </p:pic>
      <p:pic>
        <p:nvPicPr>
          <p:cNvPr id="4" name="Изображение 3" descr="nest-protec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4" y="3954016"/>
            <a:ext cx="3240360" cy="2158890"/>
          </a:xfrm>
          <a:prstGeom prst="rect">
            <a:avLst/>
          </a:prstGeom>
        </p:spPr>
      </p:pic>
      <p:pic>
        <p:nvPicPr>
          <p:cNvPr id="8" name="Изображение 7" descr="smartphone-powered-gadgets-for-hom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56" y="2297832"/>
            <a:ext cx="5724636" cy="3816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833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76250" y="1425575"/>
            <a:ext cx="6115918" cy="441144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ИТ гиганты приходят на рынок автоматики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15365" name="Picture 1" descr="Blank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>
            <a:solidFill>
              <a:srgbClr val="4E5E67"/>
            </a:solidFill>
          </a:ln>
          <a:effectLst>
            <a:outerShdw blurRad="123825" dir="5400000" sx="0" sy="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Изображение 2" descr="androidwear-820x42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2" y="4746104"/>
            <a:ext cx="3495824" cy="1790544"/>
          </a:xfrm>
          <a:prstGeom prst="rect">
            <a:avLst/>
          </a:prstGeom>
        </p:spPr>
      </p:pic>
      <p:pic>
        <p:nvPicPr>
          <p:cNvPr id="4" name="Изображение 3" descr="2014-10-08 11-19-00 HomeKit - Apple Develop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6" y="2369840"/>
            <a:ext cx="2683815" cy="2374528"/>
          </a:xfrm>
          <a:prstGeom prst="rect">
            <a:avLst/>
          </a:prstGeom>
        </p:spPr>
      </p:pic>
      <p:pic>
        <p:nvPicPr>
          <p:cNvPr id="8" name="Изображение 7" descr="samsung_smart_thing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88" y="2441848"/>
            <a:ext cx="5440040" cy="3221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94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71488" y="1289720"/>
            <a:ext cx="6115918" cy="441144"/>
          </a:xfrm>
          <a:prstGeom prst="rect">
            <a:avLst/>
          </a:prstGeom>
          <a:noFill/>
        </p:spPr>
        <p:txBody>
          <a:bodyPr wrap="square" lIns="101599" tIns="50799" rIns="101599" bIns="50799"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Носимая электроника</a:t>
            </a:r>
          </a:p>
        </p:txBody>
      </p:sp>
      <p:pic>
        <p:nvPicPr>
          <p:cNvPr id="15365" name="Picture 1" descr="Blank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5450"/>
            <a:ext cx="9017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0" y="7123113"/>
            <a:ext cx="10160000" cy="496887"/>
          </a:xfrm>
          <a:prstGeom prst="rect">
            <a:avLst/>
          </a:prstGeom>
          <a:solidFill>
            <a:srgbClr val="4E5E67"/>
          </a:solidFill>
          <a:ln>
            <a:solidFill>
              <a:srgbClr val="4E5E67"/>
            </a:solidFill>
          </a:ln>
          <a:effectLst>
            <a:outerShdw blurRad="123825" dir="5400000" sx="0" sy="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Изображение 9" descr="slider-sensoria-fitnes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5034136"/>
            <a:ext cx="3677976" cy="2051923"/>
          </a:xfrm>
          <a:prstGeom prst="rect">
            <a:avLst/>
          </a:prstGeom>
        </p:spPr>
      </p:pic>
      <p:pic>
        <p:nvPicPr>
          <p:cNvPr id="12" name="Изображение 11" descr="google-talking-shoe2778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72" y="5106144"/>
            <a:ext cx="3239699" cy="1822331"/>
          </a:xfrm>
          <a:prstGeom prst="rect">
            <a:avLst/>
          </a:prstGeom>
        </p:spPr>
      </p:pic>
      <p:pic>
        <p:nvPicPr>
          <p:cNvPr id="14" name="Изображение 13" descr="imgr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72" y="2297832"/>
            <a:ext cx="3556000" cy="2286000"/>
          </a:xfrm>
          <a:prstGeom prst="rect">
            <a:avLst/>
          </a:prstGeom>
        </p:spPr>
      </p:pic>
      <p:pic>
        <p:nvPicPr>
          <p:cNvPr id="2" name="Изображение 1" descr="14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48" y="5034136"/>
            <a:ext cx="2511359" cy="1881888"/>
          </a:xfrm>
          <a:prstGeom prst="rect">
            <a:avLst/>
          </a:prstGeom>
        </p:spPr>
      </p:pic>
      <p:pic>
        <p:nvPicPr>
          <p:cNvPr id="11" name="Изображение 10" descr="glass5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6" y="1865784"/>
            <a:ext cx="4608512" cy="3116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58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23agf97jPX7NbHwYE6Z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PVIGEoqtomfA5Yp8Jzd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1yV9dgsKrIsXeNwegcYMZ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3ghIN85fAROKPIm9PxX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dxFs9qMgScUaxXzB8Nyo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tImm3ng8xwGC2J3lZFtj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PEaoAdo9BuqL4W5NnoZK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1yV9dgsKrIsXeNwegcYMZ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3ghIN85fAROKPIm9PxX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dxFs9qMgScUaxXzB8Ny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tImm3ng8xwGC2J3lZFtj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PEaoAdo9BuqL4W5NnoZ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lMLw9CEAmVCkC3DKAI7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NJ2xVJOkyPcVyxupgDpvF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BnWUEBaA8yCqdYXlYtp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KqaMWzmsunGQ4aIX1Tv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KnUMC0rvA3q6SKPm2i7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rSxcd8eUhjzjFzFLqkAi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1yV9dgsKrIsXeNwegcYMZ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3ghIN85fAROKPIm9PxX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dxFs9qMgScUaxXzB8Nyo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tImm3ng8xwGC2J3lZFtj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PEaoAdo9BuqL4W5NnoZ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oqAbcwyxj64FAWV8fNP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1yV9dgsKrIsXeNwegcYMZ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3ghIN85fAROKPIm9PxX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dxFs9qMgScUaxXzB8Nyo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tImm3ng8xwGC2J3lZFtj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PEaoAdo9BuqL4W5NnoZK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NJ2xVJOkyPcVyxupgDpvF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KqaMWzmsunGQ4aIX1Tv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KnUMC0rvA3q6SKPm2i7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rSxcd8eUhjzjFzFLqkAi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BnWUEBaA8yCqdYXlYtp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YLmmuZZv6BUGnkVYq72P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NJ2xVJOkyPcVyxupgDpvF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KqaMWzmsunGQ4aIX1Tv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KnUMC0rvA3q6SKPm2i7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rSxcd8eUhjzjFzFLqkAi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BnWUEBaA8yCqdYXlYtp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NJ2xVJOkyPcVyxupgDpvF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KqaMWzmsunGQ4aIX1Tv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KnUMC0rvA3q6SKPm2i7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rSxcd8eUhjzjFzFLqkAi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fcCjXSPWQ3qFPvuJ4yc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vfXsGPrsjdrE5sPOP1yyO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bhF6gch5keXrbfsKEBlH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hc3oBIAV0ishJD9rwCBP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UrwWb2p81dCsZs2SAzuo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YUvPBc5J5Km3iCSFwywS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EhEGoE12kY0fsBqmrc2i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5Waq0U2WSloJfebUNrH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KTyAchmHLaGtvoTO9x3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2iS69A5tgOuLcz7febW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toZjpWdp0Ld6iRgH67MC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YKckGUjRQQMyTTMJER4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hEUHRx83aUozv1ydCxuH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EQImbbwoBB4rGT7fJFTP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wimOjo7KdDPG6hCPnaOF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YoSdw2kzz9UooouJOF2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GksVZI7w5Hj8jYV5R5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MHTdkDm8DMc2IyLA2Br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4f5vNINWKxR0xK2Lnta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xWhgnkh2Oc2BzDE8OQDl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EaH00yheXS78xiNfpovU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pY7oDyDwBnui6ynjJLz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r5lkzqfPL6kki2T9EFk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20HG24M8m6FVx22iZch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Bs2toPNA32incrT3YAV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YLglqz7UUOXG2lDSob2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EmvQ7lF74K8D2VqHDd1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YQZHF7O6JYFK6TQzsLf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xoiHrHxPBi2NnERpGyjX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YiOwR3Lfcp6LjApXF7y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HjvbI25HsMcnp0TVPu4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CGClg0IScp6MCAv0FkIav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zVbo4Kh4P1h5CTQs1mO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5ANpnUa9lbAFm2p4BE8V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kvT7PSHNGGWulnZGQ7Vu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3mvNpIUr6yy9q6U8H8zO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pfQrnpHGl2OOsUuMlgE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y3HCXiOpNWD5Egnvh5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FxU4c3LEPqNpPinGMJo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0RPOPwXLmiTEvSwMyLe2K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QFPYZOumBOhFF5fmwOT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LjpRTeY9uS3lZ80xXWR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edQHjoIdRunVUvz7Vgn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Bk66mYQWBcCV4b1cVAr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Y3euYQ1AzPwPCwAc2JnU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jYrn6IlN02o2m2RR00V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owUOPCUeCh4y6xGZ6S9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pfzuBIxIT6HMKg3AJie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rzaxkbInZRywybOC6Dfi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hkziBNpgDMRYWOZk3nmZv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eeHSM7bBwwj9fAfJni6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yCnPh3fSjDaul4TVD9s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CFKJOEZGpLLwG5vXP8m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YKfbQsFWTUm6ZH4xeBT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JOoNqGkjOFfWGZuDOw1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9A6NShTKLzrz1qN22YCz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GR2143ANmCLxSENHCO2p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eMkZUgslpl1X6huU4Obj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v7Y3QLu2QhKtI3MNeiXo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19MZlp9Aa2MbxT6ZK1Sz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7b5DQ0O66wIP5PhRq4S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HxwSHeyVwoKM2AUHy9L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EEIhBMsRLFHmuXTPl4pbc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uwYZkgSPs5zBKjal3lvi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bnyFweDClSFDvgxMh5Sk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yjje8cpmiCXYlBrEJDb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NJ2xVJOkyPcVyxupgDpvF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BnWUEBaA8yCqdYXlYtp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myOB19tVR5UEh8tQHEM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KqaMWzmsunGQ4aIX1Tv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KnUMC0rvA3q6SKPm2i7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rSxcd8eUhjzjFzFLqkAi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NJ2xVJOkyPcVyxupgDpvF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BnWUEBaA8yCqdYXlYtp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KqaMWzmsunGQ4aIX1Tv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KnUMC0rvA3q6SKPm2i7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rSxcd8eUhjzjFzFLqkA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NJ2xVJOkyPcVyxupgDpvF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KqaMWzmsunGQ4aIX1T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x8rpubOkKaOmpMbjejSu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KnUMC0rvA3q6SKPm2i7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rSxcd8eUhjzjFzFLqkAi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NJ2xVJOkyPcVyxupgDpvF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KnUMC0rvA3q6SKPm2i7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rSxcd8eUhjzjFzFLqkAi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NJ2xVJOkyPcVyxupgDpvF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KnUMC0rvA3q6SKPm2i7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rSxcd8eUhjzjFzFLqkAi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1yV9dgsKrIsXeNwegcYMZ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3ghIN85fAROKPIm9PxX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3sZmre6xwE1D1FaCEh7x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tImm3ng8xwGC2J3lZFtj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PEaoAdo9BuqL4W5NnoZK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1yV9dgsKrIsXeNwegcYMZ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3ghIN85fAROKPIm9PxX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tImm3ng8xwGC2J3lZFtj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PEaoAdo9BuqL4W5NnoZK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1yV9dgsKrIsXeNwegcYMZ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3ghIN85fAROKPIm9PxX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tImm3ng8xwGC2J3lZFtj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PEaoAdo9BuqL4W5NnoZK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10141</TotalTime>
  <Words>504</Words>
  <Application>Microsoft Macintosh PowerPoint</Application>
  <PresentationFormat>Другой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Alexey Korghebin</cp:lastModifiedBy>
  <cp:revision>132</cp:revision>
  <dcterms:created xsi:type="dcterms:W3CDTF">2004-05-06T09:28:21Z</dcterms:created>
  <dcterms:modified xsi:type="dcterms:W3CDTF">2014-10-08T08:47:11Z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1ePqlToEPcEHeDrzCe9Kt4Ie7SR5vm7DLF6zJhhH8yIc</vt:lpwstr>
  </property>
  <property fmtid="{D5CDD505-2E9C-101B-9397-08002B2CF9AE}" pid="4" name="Google.Documents.RevisionId">
    <vt:lpwstr>16044419516521248588</vt:lpwstr>
  </property>
  <property fmtid="{D5CDD505-2E9C-101B-9397-08002B2CF9AE}" pid="5" name="Google.Documents.PreviousRevisionId">
    <vt:lpwstr>00184400046187259556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