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3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69" r:id="rId3"/>
    <p:sldMasterId id="2147483673" r:id="rId4"/>
    <p:sldMasterId id="2147483677" r:id="rId5"/>
    <p:sldMasterId id="2147483713" r:id="rId6"/>
    <p:sldMasterId id="2147483717" r:id="rId7"/>
    <p:sldMasterId id="2147483723" r:id="rId8"/>
    <p:sldMasterId id="2147483729" r:id="rId9"/>
    <p:sldMasterId id="2147483735" r:id="rId10"/>
    <p:sldMasterId id="2147483739" r:id="rId11"/>
    <p:sldMasterId id="2147483743" r:id="rId12"/>
    <p:sldMasterId id="2147483749" r:id="rId13"/>
    <p:sldMasterId id="2147483753" r:id="rId14"/>
    <p:sldMasterId id="2147483759" r:id="rId15"/>
    <p:sldMasterId id="2147483765" r:id="rId16"/>
    <p:sldMasterId id="2147483771" r:id="rId17"/>
    <p:sldMasterId id="2147483777" r:id="rId18"/>
    <p:sldMasterId id="2147483783" r:id="rId19"/>
    <p:sldMasterId id="2147483792" r:id="rId20"/>
    <p:sldMasterId id="2147483796" r:id="rId21"/>
    <p:sldMasterId id="2147483800" r:id="rId22"/>
    <p:sldMasterId id="2147483806" r:id="rId23"/>
    <p:sldMasterId id="2147483810" r:id="rId24"/>
    <p:sldMasterId id="2147483830" r:id="rId25"/>
    <p:sldMasterId id="2147483834" r:id="rId26"/>
    <p:sldMasterId id="2147483838" r:id="rId27"/>
    <p:sldMasterId id="2147483844" r:id="rId28"/>
    <p:sldMasterId id="2147483850" r:id="rId29"/>
    <p:sldMasterId id="2147483854" r:id="rId30"/>
    <p:sldMasterId id="2147483858" r:id="rId31"/>
    <p:sldMasterId id="2147483864" r:id="rId32"/>
    <p:sldMasterId id="2147483868" r:id="rId33"/>
    <p:sldMasterId id="2147483872" r:id="rId34"/>
  </p:sldMasterIdLst>
  <p:notesMasterIdLst>
    <p:notesMasterId r:id="rId60"/>
  </p:notesMasterIdLst>
  <p:sldIdLst>
    <p:sldId id="264" r:id="rId35"/>
    <p:sldId id="310" r:id="rId36"/>
    <p:sldId id="311" r:id="rId37"/>
    <p:sldId id="312" r:id="rId38"/>
    <p:sldId id="313" r:id="rId39"/>
    <p:sldId id="314" r:id="rId40"/>
    <p:sldId id="289" r:id="rId41"/>
    <p:sldId id="292" r:id="rId42"/>
    <p:sldId id="319" r:id="rId43"/>
    <p:sldId id="343" r:id="rId44"/>
    <p:sldId id="344" r:id="rId45"/>
    <p:sldId id="340" r:id="rId46"/>
    <p:sldId id="341" r:id="rId47"/>
    <p:sldId id="342" r:id="rId48"/>
    <p:sldId id="349" r:id="rId49"/>
    <p:sldId id="345" r:id="rId50"/>
    <p:sldId id="346" r:id="rId51"/>
    <p:sldId id="347" r:id="rId52"/>
    <p:sldId id="348" r:id="rId53"/>
    <p:sldId id="336" r:id="rId54"/>
    <p:sldId id="337" r:id="rId55"/>
    <p:sldId id="338" r:id="rId56"/>
    <p:sldId id="339" r:id="rId57"/>
    <p:sldId id="335" r:id="rId58"/>
    <p:sldId id="265" r:id="rId59"/>
  </p:sldIdLst>
  <p:sldSz cx="9144000" cy="6858000" type="screen4x3"/>
  <p:notesSz cx="6735763" cy="9866313"/>
  <p:embeddedFontLst>
    <p:embeddedFont>
      <p:font typeface="Verdana" panose="020B0604030504040204" pitchFamily="34" charset="0"/>
      <p:regular r:id="rId61"/>
      <p:bold r:id="rId62"/>
      <p:italic r:id="rId63"/>
      <p:boldItalic r:id="rId64"/>
    </p:embeddedFont>
    <p:embeddedFont>
      <p:font typeface="ＭＳ Ｐゴシック" panose="020B0600070205080204" pitchFamily="34" charset="-128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>
      <a:defRPr lang="ru-RU"/>
    </a:defPPr>
    <a:lvl1pPr marL="0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947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891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840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9788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4731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9676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4627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9571" algn="l" defTabSz="9098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86" autoAdjust="0"/>
    <p:restoredTop sz="94717" autoAdjust="0"/>
  </p:normalViewPr>
  <p:slideViewPr>
    <p:cSldViewPr>
      <p:cViewPr varScale="1">
        <p:scale>
          <a:sx n="96" d="100"/>
          <a:sy n="96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font" Target="fonts/font7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F94D-1DB7-42C0-9392-11095F57FA1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9EF22-F73A-40F8-A35D-118DB3A54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947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891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840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788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731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676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627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571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D2D8EB9-37F0-4B16-9708-12BEF6D1970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4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22713-877C-4EDC-9A92-1CC291A7291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609F-CC8C-4867-A4C4-43200DA63B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9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609F-CC8C-4867-A4C4-43200DA63B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22" indent="-2285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51" indent="-2285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080" indent="-2285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09" indent="-2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38" indent="-2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467" indent="-2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596" indent="-2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310A84C-4C36-4329-91BB-39F991D43BC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22713-877C-4EDC-9A92-1CC291A7291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8"/>
            <a:ext cx="8229057" cy="802739"/>
          </a:xfrm>
          <a:prstGeom prst="rect">
            <a:avLst/>
          </a:prstGeom>
        </p:spPr>
        <p:txBody>
          <a:bodyPr lIns="75860" tIns="37928" rIns="75860" bIns="3792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1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0684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41" y="275115"/>
            <a:ext cx="8229057" cy="802739"/>
          </a:xfrm>
          <a:prstGeom prst="rect">
            <a:avLst/>
          </a:prstGeom>
        </p:spPr>
        <p:txBody>
          <a:bodyPr lIns="79811" tIns="39906" rIns="79811" bIns="39906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456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4841" y="536291"/>
            <a:ext cx="8229057" cy="802739"/>
          </a:xfrm>
          <a:prstGeom prst="rect">
            <a:avLst/>
          </a:prstGeom>
        </p:spPr>
        <p:txBody>
          <a:bodyPr lIns="79811" tIns="39906" rIns="79811" bIns="39906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2947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7980" y="414676"/>
            <a:ext cx="8229057" cy="802739"/>
          </a:xfrm>
          <a:prstGeom prst="rect">
            <a:avLst/>
          </a:prstGeom>
        </p:spPr>
        <p:txBody>
          <a:bodyPr lIns="76412" tIns="38208" rIns="76412" bIns="3820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72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24" y="595387"/>
            <a:ext cx="8229057" cy="802739"/>
          </a:xfrm>
          <a:prstGeom prst="rect">
            <a:avLst/>
          </a:prstGeom>
        </p:spPr>
        <p:txBody>
          <a:bodyPr lIns="76412" tIns="38208" rIns="76412" bIns="3820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477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388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  <a:prstGeom prst="rect">
            <a:avLst/>
          </a:prstGeom>
        </p:spPr>
        <p:txBody>
          <a:bodyPr lIns="91344" tIns="45672" rIns="91344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1344" tIns="45672" rIns="91344" bIns="4567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74"/>
            <a:ext cx="2133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13432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74"/>
            <a:ext cx="2895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1343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71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1200" tIns="45600" rIns="91200" bIns="45600"/>
          <a:lstStyle>
            <a:lvl1pPr marL="0" indent="0" algn="ctr">
              <a:buNone/>
              <a:defRPr/>
            </a:lvl1pPr>
            <a:lvl2pPr marL="455992" indent="0" algn="ctr">
              <a:buNone/>
              <a:defRPr/>
            </a:lvl2pPr>
            <a:lvl3pPr marL="911983" indent="0" algn="ctr">
              <a:buNone/>
              <a:defRPr/>
            </a:lvl3pPr>
            <a:lvl4pPr marL="1367975" indent="0" algn="ctr">
              <a:buNone/>
              <a:defRPr/>
            </a:lvl4pPr>
            <a:lvl5pPr marL="1823967" indent="0" algn="ctr">
              <a:buNone/>
              <a:defRPr/>
            </a:lvl5pPr>
            <a:lvl6pPr marL="2279955" indent="0" algn="ctr">
              <a:buNone/>
              <a:defRPr/>
            </a:lvl6pPr>
            <a:lvl7pPr marL="2735950" indent="0" algn="ctr">
              <a:buNone/>
              <a:defRPr/>
            </a:lvl7pPr>
            <a:lvl8pPr marL="3191940" indent="0" algn="ctr">
              <a:buNone/>
              <a:defRPr/>
            </a:lvl8pPr>
            <a:lvl9pPr marL="36479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57"/>
            <a:ext cx="2133962" cy="476589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90" y="6244657"/>
            <a:ext cx="2896867" cy="476589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04" y="6093472"/>
            <a:ext cx="730325" cy="279331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13432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655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07" y="414832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114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19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83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275173"/>
            <a:ext cx="8229057" cy="802739"/>
          </a:xfrm>
          <a:prstGeom prst="rect">
            <a:avLst/>
          </a:prstGeom>
        </p:spPr>
        <p:txBody>
          <a:bodyPr lIns="79726" tIns="39864" rIns="79726" bIns="39864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9640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5"/>
            <a:ext cx="7772400" cy="1470025"/>
          </a:xfrm>
          <a:prstGeom prst="rect">
            <a:avLst/>
          </a:prstGeom>
        </p:spPr>
        <p:txBody>
          <a:bodyPr lIns="90928" tIns="45464" rIns="90928" bIns="4546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928" tIns="45464" rIns="90928" bIns="454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30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9249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30"/>
            <a:ext cx="2895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30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9249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7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784" tIns="45392" rIns="90784" bIns="45392"/>
          <a:lstStyle>
            <a:lvl1pPr marL="0" indent="0" algn="ctr">
              <a:buNone/>
              <a:defRPr/>
            </a:lvl1pPr>
            <a:lvl2pPr marL="453906" indent="0" algn="ctr">
              <a:buNone/>
              <a:defRPr/>
            </a:lvl2pPr>
            <a:lvl3pPr marL="907805" indent="0" algn="ctr">
              <a:buNone/>
              <a:defRPr/>
            </a:lvl3pPr>
            <a:lvl4pPr marL="1361711" indent="0" algn="ctr">
              <a:buNone/>
              <a:defRPr/>
            </a:lvl4pPr>
            <a:lvl5pPr marL="1815620" indent="0" algn="ctr">
              <a:buNone/>
              <a:defRPr/>
            </a:lvl5pPr>
            <a:lvl6pPr marL="2269519" indent="0" algn="ctr">
              <a:buNone/>
              <a:defRPr/>
            </a:lvl6pPr>
            <a:lvl7pPr marL="2723421" indent="0" algn="ctr">
              <a:buNone/>
              <a:defRPr/>
            </a:lvl7pPr>
            <a:lvl8pPr marL="3177331" indent="0" algn="ctr">
              <a:buNone/>
              <a:defRPr/>
            </a:lvl8pPr>
            <a:lvl9pPr marL="3631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813"/>
            <a:ext cx="2133962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81" y="6244813"/>
            <a:ext cx="2896867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95" y="6093628"/>
            <a:ext cx="730325" cy="279331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9249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64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464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111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65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39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10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26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900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19"/>
            <a:ext cx="2133962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fld id="{F37A2FC4-E888-4FC2-BD51-077022727335}" type="datetimeFigureOut">
              <a:rPr lang="ru-RU" smtClean="0">
                <a:solidFill>
                  <a:prstClr val="black"/>
                </a:solidFill>
              </a:rPr>
              <a:pPr defTabSz="908447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9" y="6357119"/>
            <a:ext cx="2896867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19"/>
            <a:ext cx="2133962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fld id="{5380D74B-D5E8-4B01-B86C-FD4FA11BAFAD}" type="slidenum">
              <a:rPr lang="ru-RU" smtClean="0">
                <a:solidFill>
                  <a:prstClr val="black"/>
                </a:solidFill>
              </a:rPr>
              <a:pPr defTabSz="90844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97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07" y="414836"/>
            <a:ext cx="8229057" cy="802739"/>
          </a:xfrm>
          <a:prstGeom prst="rect">
            <a:avLst/>
          </a:prstGeom>
        </p:spPr>
        <p:txBody>
          <a:bodyPr lIns="76000" tIns="37998" rIns="76000" bIns="3799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885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19"/>
            <a:ext cx="8229057" cy="802739"/>
          </a:xfrm>
          <a:prstGeom prst="rect">
            <a:avLst/>
          </a:prstGeom>
        </p:spPr>
        <p:txBody>
          <a:bodyPr lIns="76000" tIns="37998" rIns="76000" bIns="3799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3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4851" y="536299"/>
            <a:ext cx="8229057" cy="802739"/>
          </a:xfrm>
          <a:prstGeom prst="rect">
            <a:avLst/>
          </a:prstGeom>
        </p:spPr>
        <p:txBody>
          <a:bodyPr lIns="79726" tIns="39864" rIns="79726" bIns="39864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580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523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9"/>
            <a:ext cx="7772400" cy="1470025"/>
          </a:xfrm>
          <a:prstGeom prst="rect">
            <a:avLst/>
          </a:prstGeom>
        </p:spPr>
        <p:txBody>
          <a:bodyPr lIns="90864" tIns="45432" rIns="90864" bIns="454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864" tIns="45432" rIns="90864" bIns="4543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34"/>
            <a:ext cx="2133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8607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34"/>
            <a:ext cx="2895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34"/>
            <a:ext cx="2133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860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622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720" tIns="45360" rIns="90720" bIns="45360"/>
          <a:lstStyle>
            <a:lvl1pPr marL="0" indent="0" algn="ctr">
              <a:buNone/>
              <a:defRPr/>
            </a:lvl1pPr>
            <a:lvl2pPr marL="453586" indent="0" algn="ctr">
              <a:buNone/>
              <a:defRPr/>
            </a:lvl2pPr>
            <a:lvl3pPr marL="907165" indent="0" algn="ctr">
              <a:buNone/>
              <a:defRPr/>
            </a:lvl3pPr>
            <a:lvl4pPr marL="1360750" indent="0" algn="ctr">
              <a:buNone/>
              <a:defRPr/>
            </a:lvl4pPr>
            <a:lvl5pPr marL="1814340" indent="0" algn="ctr">
              <a:buNone/>
              <a:defRPr/>
            </a:lvl5pPr>
            <a:lvl6pPr marL="2267917" indent="0" algn="ctr">
              <a:buNone/>
              <a:defRPr/>
            </a:lvl6pPr>
            <a:lvl7pPr marL="2721500" indent="0" algn="ctr">
              <a:buNone/>
              <a:defRPr/>
            </a:lvl7pPr>
            <a:lvl8pPr marL="3175090" indent="0" algn="ctr">
              <a:buNone/>
              <a:defRPr/>
            </a:lvl8pPr>
            <a:lvl9pPr marL="36286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817"/>
            <a:ext cx="2133962" cy="476589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82" y="6244817"/>
            <a:ext cx="2896867" cy="476589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99" y="6093632"/>
            <a:ext cx="730325" cy="279331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8607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35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81" y="414664"/>
            <a:ext cx="8229057" cy="802739"/>
          </a:xfrm>
          <a:prstGeom prst="rect">
            <a:avLst/>
          </a:prstGeom>
        </p:spPr>
        <p:txBody>
          <a:bodyPr lIns="76328" tIns="38166" rIns="76328" bIns="3816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8706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29" y="595389"/>
            <a:ext cx="8229057" cy="802739"/>
          </a:xfrm>
          <a:prstGeom prst="rect">
            <a:avLst/>
          </a:prstGeom>
        </p:spPr>
        <p:txBody>
          <a:bodyPr lIns="76328" tIns="38166" rIns="76328" bIns="3816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398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6561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07" y="414730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4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14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3418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424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07" y="414832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31" y="414832"/>
            <a:ext cx="8229057" cy="802739"/>
          </a:xfrm>
          <a:prstGeom prst="rect">
            <a:avLst/>
          </a:prstGeom>
        </p:spPr>
        <p:txBody>
          <a:bodyPr lIns="75808" tIns="37901" rIns="75808" bIns="37901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72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19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297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1630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5"/>
            <a:ext cx="7772400" cy="1470025"/>
          </a:xfrm>
          <a:prstGeom prst="rect">
            <a:avLst/>
          </a:prstGeom>
        </p:spPr>
        <p:txBody>
          <a:bodyPr lIns="90928" tIns="45464" rIns="90928" bIns="4546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928" tIns="45464" rIns="90928" bIns="454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30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9249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30"/>
            <a:ext cx="2895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30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9249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5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784" tIns="45392" rIns="90784" bIns="45392"/>
          <a:lstStyle>
            <a:lvl1pPr marL="0" indent="0" algn="ctr">
              <a:buNone/>
              <a:defRPr/>
            </a:lvl1pPr>
            <a:lvl2pPr marL="453906" indent="0" algn="ctr">
              <a:buNone/>
              <a:defRPr/>
            </a:lvl2pPr>
            <a:lvl3pPr marL="907805" indent="0" algn="ctr">
              <a:buNone/>
              <a:defRPr/>
            </a:lvl3pPr>
            <a:lvl4pPr marL="1361711" indent="0" algn="ctr">
              <a:buNone/>
              <a:defRPr/>
            </a:lvl4pPr>
            <a:lvl5pPr marL="1815620" indent="0" algn="ctr">
              <a:buNone/>
              <a:defRPr/>
            </a:lvl5pPr>
            <a:lvl6pPr marL="2269519" indent="0" algn="ctr">
              <a:buNone/>
              <a:defRPr/>
            </a:lvl6pPr>
            <a:lvl7pPr marL="2723421" indent="0" algn="ctr">
              <a:buNone/>
              <a:defRPr/>
            </a:lvl7pPr>
            <a:lvl8pPr marL="3177331" indent="0" algn="ctr">
              <a:buNone/>
              <a:defRPr/>
            </a:lvl8pPr>
            <a:lvl9pPr marL="3631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813"/>
            <a:ext cx="2133962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81" y="6244813"/>
            <a:ext cx="2896867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95" y="6093628"/>
            <a:ext cx="730325" cy="279331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9249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1"/>
            <a:ext cx="8229057" cy="802739"/>
          </a:xfrm>
          <a:prstGeom prst="rect">
            <a:avLst/>
          </a:prstGeom>
        </p:spPr>
        <p:txBody>
          <a:bodyPr lIns="75966" tIns="37982" rIns="75966" bIns="3798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60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22"/>
            <a:ext cx="8229057" cy="802739"/>
          </a:xfrm>
          <a:prstGeom prst="rect">
            <a:avLst/>
          </a:prstGeom>
        </p:spPr>
        <p:txBody>
          <a:bodyPr lIns="75966" tIns="37982" rIns="75966" bIns="3798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0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94"/>
            <a:ext cx="7772400" cy="1470025"/>
          </a:xfrm>
          <a:prstGeom prst="rect">
            <a:avLst/>
          </a:prstGeom>
        </p:spPr>
        <p:txBody>
          <a:bodyPr lIns="79622" tIns="39812" rIns="79622" bIns="398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79622" tIns="39812" rIns="79622" bIns="398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19"/>
            <a:ext cx="2133600" cy="365125"/>
          </a:xfrm>
          <a:prstGeom prst="rect">
            <a:avLst/>
          </a:prstGeom>
        </p:spPr>
        <p:txBody>
          <a:bodyPr lIns="79622" tIns="39812" rIns="79622" bIns="39812"/>
          <a:lstStyle/>
          <a:p>
            <a:pPr defTabSz="908228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8228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19"/>
            <a:ext cx="2895600" cy="365125"/>
          </a:xfrm>
          <a:prstGeom prst="rect">
            <a:avLst/>
          </a:prstGeom>
        </p:spPr>
        <p:txBody>
          <a:bodyPr lIns="79622" tIns="39812" rIns="79622" bIns="39812"/>
          <a:lstStyle/>
          <a:p>
            <a:pPr defTabSz="90822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19"/>
            <a:ext cx="2133600" cy="365125"/>
          </a:xfrm>
          <a:prstGeom prst="rect">
            <a:avLst/>
          </a:prstGeom>
        </p:spPr>
        <p:txBody>
          <a:bodyPr lIns="79622" tIns="39812" rIns="79622" bIns="39812"/>
          <a:lstStyle/>
          <a:p>
            <a:pPr defTabSz="908228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822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8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4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6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75" y="595429"/>
            <a:ext cx="8229057" cy="802739"/>
          </a:xfrm>
          <a:prstGeom prst="rect">
            <a:avLst/>
          </a:prstGeom>
        </p:spPr>
        <p:txBody>
          <a:bodyPr lIns="75860" tIns="37928" rIns="75860" bIns="3792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4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07" y="414816"/>
            <a:ext cx="8229057" cy="802739"/>
          </a:xfrm>
          <a:prstGeom prst="rect">
            <a:avLst/>
          </a:prstGeom>
        </p:spPr>
        <p:txBody>
          <a:bodyPr lIns="76026" tIns="38012" rIns="76026" bIns="3801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8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17"/>
            <a:ext cx="8229057" cy="802739"/>
          </a:xfrm>
          <a:prstGeom prst="rect">
            <a:avLst/>
          </a:prstGeom>
        </p:spPr>
        <p:txBody>
          <a:bodyPr lIns="76026" tIns="38012" rIns="76026" bIns="3801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6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14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07" y="414814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2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17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9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89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  <a:prstGeom prst="rect">
            <a:avLst/>
          </a:prstGeom>
        </p:spPr>
        <p:txBody>
          <a:bodyPr lIns="90928" tIns="45464" rIns="90928" bIns="4546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928" tIns="45464" rIns="90928" bIns="454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12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9249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12"/>
            <a:ext cx="2895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12"/>
            <a:ext cx="2133600" cy="365125"/>
          </a:xfrm>
          <a:prstGeom prst="rect">
            <a:avLst/>
          </a:prstGeom>
        </p:spPr>
        <p:txBody>
          <a:bodyPr lIns="90928" tIns="45464" rIns="90928" bIns="45464"/>
          <a:lstStyle/>
          <a:p>
            <a:pPr defTabSz="909249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9249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784" tIns="45392" rIns="90784" bIns="45392"/>
          <a:lstStyle>
            <a:lvl1pPr marL="0" indent="0" algn="ctr">
              <a:buNone/>
              <a:defRPr/>
            </a:lvl1pPr>
            <a:lvl2pPr marL="453906" indent="0" algn="ctr">
              <a:buNone/>
              <a:defRPr/>
            </a:lvl2pPr>
            <a:lvl3pPr marL="907805" indent="0" algn="ctr">
              <a:buNone/>
              <a:defRPr/>
            </a:lvl3pPr>
            <a:lvl4pPr marL="1361711" indent="0" algn="ctr">
              <a:buNone/>
              <a:defRPr/>
            </a:lvl4pPr>
            <a:lvl5pPr marL="1815620" indent="0" algn="ctr">
              <a:buNone/>
              <a:defRPr/>
            </a:lvl5pPr>
            <a:lvl6pPr marL="2269519" indent="0" algn="ctr">
              <a:buNone/>
              <a:defRPr/>
            </a:lvl6pPr>
            <a:lvl7pPr marL="2723421" indent="0" algn="ctr">
              <a:buNone/>
              <a:defRPr/>
            </a:lvl7pPr>
            <a:lvl8pPr marL="3177331" indent="0" algn="ctr">
              <a:buNone/>
              <a:defRPr/>
            </a:lvl8pPr>
            <a:lvl9pPr marL="3631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795"/>
            <a:ext cx="2133962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72" y="6244795"/>
            <a:ext cx="2896867" cy="476589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86" y="6093610"/>
            <a:ext cx="730325" cy="279331"/>
          </a:xfrm>
          <a:prstGeom prst="rect">
            <a:avLst/>
          </a:prstGeom>
          <a:ln/>
        </p:spPr>
        <p:txBody>
          <a:bodyPr lIns="79712" tIns="39857" rIns="79712" bIns="39857"/>
          <a:lstStyle>
            <a:lvl1pPr>
              <a:defRPr/>
            </a:lvl1pPr>
          </a:lstStyle>
          <a:p>
            <a:pPr defTabSz="909249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9249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07" y="414818"/>
            <a:ext cx="8229057" cy="802739"/>
          </a:xfrm>
          <a:prstGeom prst="rect">
            <a:avLst/>
          </a:prstGeom>
        </p:spPr>
        <p:txBody>
          <a:bodyPr lIns="76000" tIns="37998" rIns="76000" bIns="3799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23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17"/>
            <a:ext cx="8229057" cy="802739"/>
          </a:xfrm>
          <a:prstGeom prst="rect">
            <a:avLst/>
          </a:prstGeom>
        </p:spPr>
        <p:txBody>
          <a:bodyPr lIns="76000" tIns="37998" rIns="76000" bIns="3799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4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08"/>
            <a:ext cx="2133962" cy="364281"/>
          </a:xfrm>
          <a:prstGeom prst="rect">
            <a:avLst/>
          </a:prstGeom>
        </p:spPr>
        <p:txBody>
          <a:bodyPr lIns="75860" tIns="37928" rIns="75860" bIns="37928"/>
          <a:lstStyle>
            <a:lvl1pPr>
              <a:defRPr>
                <a:latin typeface="Arial" charset="0"/>
              </a:defRPr>
            </a:lvl1pPr>
          </a:lstStyle>
          <a:p>
            <a:pPr defTabSz="907325" fontAlgn="base">
              <a:spcBef>
                <a:spcPct val="0"/>
              </a:spcBef>
              <a:spcAft>
                <a:spcPct val="0"/>
              </a:spcAft>
              <a:defRPr/>
            </a:pPr>
            <a:fld id="{F37A2FC4-E888-4FC2-BD51-077022727335}" type="datetimeFigureOut">
              <a:rPr lang="ru-RU" smtClean="0">
                <a:solidFill>
                  <a:prstClr val="black"/>
                </a:solidFill>
              </a:rPr>
              <a:pPr defTabSz="907325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3" y="6357108"/>
            <a:ext cx="2896867" cy="364281"/>
          </a:xfrm>
          <a:prstGeom prst="rect">
            <a:avLst/>
          </a:prstGeom>
        </p:spPr>
        <p:txBody>
          <a:bodyPr lIns="75860" tIns="37928" rIns="75860" bIns="37928"/>
          <a:lstStyle>
            <a:lvl1pPr>
              <a:defRPr>
                <a:latin typeface="Arial" charset="0"/>
              </a:defRPr>
            </a:lvl1pPr>
          </a:lstStyle>
          <a:p>
            <a:pPr defTabSz="9073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08"/>
            <a:ext cx="2133962" cy="364281"/>
          </a:xfrm>
          <a:prstGeom prst="rect">
            <a:avLst/>
          </a:prstGeom>
        </p:spPr>
        <p:txBody>
          <a:bodyPr lIns="75860" tIns="37928" rIns="75860" bIns="37928"/>
          <a:lstStyle>
            <a:lvl1pPr>
              <a:defRPr>
                <a:latin typeface="Arial" charset="0"/>
              </a:defRPr>
            </a:lvl1pPr>
          </a:lstStyle>
          <a:p>
            <a:pPr defTabSz="907325" fontAlgn="base">
              <a:spcBef>
                <a:spcPct val="0"/>
              </a:spcBef>
              <a:spcAft>
                <a:spcPct val="0"/>
              </a:spcAft>
              <a:defRPr/>
            </a:pPr>
            <a:fld id="{5380D74B-D5E8-4B01-B86C-FD4FA11BAFAD}" type="slidenum">
              <a:rPr lang="ru-RU" smtClean="0">
                <a:solidFill>
                  <a:prstClr val="black"/>
                </a:solidFill>
              </a:rPr>
              <a:pPr defTabSz="9073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5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559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91"/>
            <a:ext cx="7772400" cy="1470025"/>
          </a:xfrm>
          <a:prstGeom prst="rect">
            <a:avLst/>
          </a:prstGeom>
        </p:spPr>
        <p:txBody>
          <a:bodyPr lIns="90864" tIns="45432" rIns="90864" bIns="454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864" tIns="45432" rIns="90864" bIns="4543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516"/>
            <a:ext cx="2133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08607"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16"/>
            <a:ext cx="2895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516"/>
            <a:ext cx="2133600" cy="365125"/>
          </a:xfrm>
          <a:prstGeom prst="rect">
            <a:avLst/>
          </a:prstGeom>
        </p:spPr>
        <p:txBody>
          <a:bodyPr lIns="90864" tIns="45432" rIns="90864" bIns="45432"/>
          <a:lstStyle/>
          <a:p>
            <a:pPr defTabSz="908607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0860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65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720" tIns="45360" rIns="90720" bIns="45360"/>
          <a:lstStyle>
            <a:lvl1pPr marL="0" indent="0" algn="ctr">
              <a:buNone/>
              <a:defRPr/>
            </a:lvl1pPr>
            <a:lvl2pPr marL="453586" indent="0" algn="ctr">
              <a:buNone/>
              <a:defRPr/>
            </a:lvl2pPr>
            <a:lvl3pPr marL="907165" indent="0" algn="ctr">
              <a:buNone/>
              <a:defRPr/>
            </a:lvl3pPr>
            <a:lvl4pPr marL="1360750" indent="0" algn="ctr">
              <a:buNone/>
              <a:defRPr/>
            </a:lvl4pPr>
            <a:lvl5pPr marL="1814340" indent="0" algn="ctr">
              <a:buNone/>
              <a:defRPr/>
            </a:lvl5pPr>
            <a:lvl6pPr marL="2267917" indent="0" algn="ctr">
              <a:buNone/>
              <a:defRPr/>
            </a:lvl6pPr>
            <a:lvl7pPr marL="2721500" indent="0" algn="ctr">
              <a:buNone/>
              <a:defRPr/>
            </a:lvl7pPr>
            <a:lvl8pPr marL="3175090" indent="0" algn="ctr">
              <a:buNone/>
              <a:defRPr/>
            </a:lvl8pPr>
            <a:lvl9pPr marL="36286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799"/>
            <a:ext cx="2133962" cy="476589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73" y="6244799"/>
            <a:ext cx="2896867" cy="476589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90" y="6093614"/>
            <a:ext cx="730325" cy="279331"/>
          </a:xfrm>
          <a:prstGeom prst="rect">
            <a:avLst/>
          </a:prstGeom>
          <a:ln/>
        </p:spPr>
        <p:txBody>
          <a:bodyPr lIns="79656" tIns="39829" rIns="79656" bIns="39829"/>
          <a:lstStyle>
            <a:lvl1pPr>
              <a:defRPr/>
            </a:lvl1pPr>
          </a:lstStyle>
          <a:p>
            <a:pPr defTabSz="908607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8607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3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31" y="414840"/>
            <a:ext cx="8229057" cy="802739"/>
          </a:xfrm>
          <a:prstGeom prst="rect">
            <a:avLst/>
          </a:prstGeom>
        </p:spPr>
        <p:txBody>
          <a:bodyPr lIns="75703" tIns="37848" rIns="75703" bIns="3784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320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87" y="595439"/>
            <a:ext cx="8229057" cy="802739"/>
          </a:xfrm>
          <a:prstGeom prst="rect">
            <a:avLst/>
          </a:prstGeom>
        </p:spPr>
        <p:txBody>
          <a:bodyPr lIns="75703" tIns="37848" rIns="75703" bIns="3784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28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8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379" tIns="45188" rIns="90379" bIns="45188"/>
          <a:lstStyle>
            <a:lvl1pPr marL="0" indent="0" algn="ctr">
              <a:buNone/>
              <a:defRPr/>
            </a:lvl1pPr>
            <a:lvl2pPr marL="451880" indent="0" algn="ctr">
              <a:buNone/>
              <a:defRPr/>
            </a:lvl2pPr>
            <a:lvl3pPr marL="903754" indent="0" algn="ctr">
              <a:buNone/>
              <a:defRPr/>
            </a:lvl3pPr>
            <a:lvl4pPr marL="1355629" indent="0" algn="ctr">
              <a:buNone/>
              <a:defRPr/>
            </a:lvl4pPr>
            <a:lvl5pPr marL="1807511" indent="0" algn="ctr">
              <a:buNone/>
              <a:defRPr/>
            </a:lvl5pPr>
            <a:lvl6pPr marL="2259388" indent="0" algn="ctr">
              <a:buNone/>
              <a:defRPr/>
            </a:lvl6pPr>
            <a:lvl7pPr marL="2711261" indent="0" algn="ctr">
              <a:buNone/>
              <a:defRPr/>
            </a:lvl7pPr>
            <a:lvl8pPr marL="3163142" indent="0" algn="ctr">
              <a:buNone/>
              <a:defRPr/>
            </a:lvl8pPr>
            <a:lvl9pPr marL="36150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821"/>
            <a:ext cx="2133962" cy="476589"/>
          </a:xfrm>
          <a:prstGeom prst="rect">
            <a:avLst/>
          </a:prstGeom>
          <a:ln/>
        </p:spPr>
        <p:txBody>
          <a:bodyPr lIns="79356" tIns="39680" rIns="79356" bIns="39680"/>
          <a:lstStyle>
            <a:lvl1pPr>
              <a:defRPr/>
            </a:lvl1pPr>
          </a:lstStyle>
          <a:p>
            <a:pPr defTabSz="905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73" y="6244821"/>
            <a:ext cx="2896867" cy="476589"/>
          </a:xfrm>
          <a:prstGeom prst="rect">
            <a:avLst/>
          </a:prstGeom>
          <a:ln/>
        </p:spPr>
        <p:txBody>
          <a:bodyPr lIns="79356" tIns="39680" rIns="79356" bIns="39680"/>
          <a:lstStyle>
            <a:lvl1pPr>
              <a:defRPr/>
            </a:lvl1pPr>
          </a:lstStyle>
          <a:p>
            <a:pPr defTabSz="905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511" y="6093636"/>
            <a:ext cx="730325" cy="279331"/>
          </a:xfrm>
          <a:prstGeom prst="rect">
            <a:avLst/>
          </a:prstGeom>
          <a:ln/>
        </p:spPr>
        <p:txBody>
          <a:bodyPr lIns="79356" tIns="39680" rIns="79356" bIns="39680"/>
          <a:lstStyle>
            <a:lvl1pPr>
              <a:defRPr/>
            </a:lvl1pPr>
          </a:lstStyle>
          <a:p>
            <a:pPr defTabSz="905350" fontAlgn="base">
              <a:spcBef>
                <a:spcPct val="0"/>
              </a:spcBef>
              <a:spcAft>
                <a:spcPct val="0"/>
              </a:spcAft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 defTabSz="905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37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1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942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22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11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7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8031" y="414842"/>
            <a:ext cx="8229057" cy="802739"/>
          </a:xfrm>
          <a:prstGeom prst="rect">
            <a:avLst/>
          </a:prstGeom>
        </p:spPr>
        <p:txBody>
          <a:bodyPr lIns="75668" tIns="37832" rIns="75668" bIns="3783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175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7"/>
            <a:ext cx="8229057" cy="802739"/>
          </a:xfrm>
          <a:prstGeom prst="rect">
            <a:avLst/>
          </a:prstGeom>
        </p:spPr>
        <p:txBody>
          <a:bodyPr lIns="75874" tIns="37935" rIns="75874" bIns="37935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176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75" y="595429"/>
            <a:ext cx="8229057" cy="802739"/>
          </a:xfrm>
          <a:prstGeom prst="rect">
            <a:avLst/>
          </a:prstGeom>
        </p:spPr>
        <p:txBody>
          <a:bodyPr lIns="75874" tIns="37935" rIns="75874" bIns="37935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7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07"/>
            <a:ext cx="2133962" cy="364281"/>
          </a:xfrm>
          <a:prstGeom prst="rect">
            <a:avLst/>
          </a:prstGeom>
        </p:spPr>
        <p:txBody>
          <a:bodyPr lIns="75874" tIns="37935" rIns="75874" bIns="37935"/>
          <a:lstStyle>
            <a:lvl1pPr>
              <a:defRPr>
                <a:latin typeface="Arial" charset="0"/>
              </a:defRPr>
            </a:lvl1pPr>
          </a:lstStyle>
          <a:p>
            <a:pPr defTabSz="907485" fontAlgn="base">
              <a:spcBef>
                <a:spcPct val="0"/>
              </a:spcBef>
              <a:spcAft>
                <a:spcPct val="0"/>
              </a:spcAft>
              <a:defRPr/>
            </a:pPr>
            <a:fld id="{F37A2FC4-E888-4FC2-BD51-077022727335}" type="datetimeFigureOut">
              <a:rPr lang="ru-RU" smtClean="0">
                <a:solidFill>
                  <a:prstClr val="black"/>
                </a:solidFill>
              </a:rPr>
              <a:pPr defTabSz="907485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3" y="6357107"/>
            <a:ext cx="2896867" cy="364281"/>
          </a:xfrm>
          <a:prstGeom prst="rect">
            <a:avLst/>
          </a:prstGeom>
        </p:spPr>
        <p:txBody>
          <a:bodyPr lIns="75874" tIns="37935" rIns="75874" bIns="37935"/>
          <a:lstStyle>
            <a:lvl1pPr>
              <a:defRPr>
                <a:latin typeface="Arial" charset="0"/>
              </a:defRPr>
            </a:lvl1pPr>
          </a:lstStyle>
          <a:p>
            <a:pPr defTabSz="9074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07"/>
            <a:ext cx="2133962" cy="364281"/>
          </a:xfrm>
          <a:prstGeom prst="rect">
            <a:avLst/>
          </a:prstGeom>
        </p:spPr>
        <p:txBody>
          <a:bodyPr lIns="75874" tIns="37935" rIns="75874" bIns="37935"/>
          <a:lstStyle>
            <a:lvl1pPr>
              <a:defRPr>
                <a:latin typeface="Arial" charset="0"/>
              </a:defRPr>
            </a:lvl1pPr>
          </a:lstStyle>
          <a:p>
            <a:pPr defTabSz="907485" fontAlgn="base">
              <a:spcBef>
                <a:spcPct val="0"/>
              </a:spcBef>
              <a:spcAft>
                <a:spcPct val="0"/>
              </a:spcAft>
              <a:defRPr/>
            </a:pPr>
            <a:fld id="{5380D74B-D5E8-4B01-B86C-FD4FA11BAFAD}" type="slidenum">
              <a:rPr lang="ru-RU" smtClean="0">
                <a:solidFill>
                  <a:prstClr val="black"/>
                </a:solidFill>
              </a:rPr>
              <a:pPr defTabSz="907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31" y="414834"/>
            <a:ext cx="8229057" cy="802739"/>
          </a:xfrm>
          <a:prstGeom prst="rect">
            <a:avLst/>
          </a:prstGeom>
        </p:spPr>
        <p:txBody>
          <a:bodyPr lIns="75787" tIns="37890" rIns="75787" bIns="37890" anchor="ctr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9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75" y="595434"/>
            <a:ext cx="8229057" cy="802739"/>
          </a:xfrm>
          <a:prstGeom prst="rect">
            <a:avLst/>
          </a:prstGeom>
        </p:spPr>
        <p:txBody>
          <a:bodyPr lIns="75787" tIns="37890" rIns="75787" bIns="37890" anchor="ctr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266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14"/>
            <a:ext cx="2133962" cy="364281"/>
          </a:xfrm>
          <a:prstGeom prst="rect">
            <a:avLst/>
          </a:prstGeom>
        </p:spPr>
        <p:txBody>
          <a:bodyPr lIns="75787" tIns="37890" rIns="75787" bIns="37890"/>
          <a:lstStyle>
            <a:lvl1pPr>
              <a:defRPr/>
            </a:lvl1pPr>
          </a:lstStyle>
          <a:p>
            <a:pPr defTabSz="796758" fontAlgn="base">
              <a:spcBef>
                <a:spcPct val="0"/>
              </a:spcBef>
              <a:spcAft>
                <a:spcPct val="0"/>
              </a:spcAft>
              <a:defRPr/>
            </a:pPr>
            <a:fld id="{7184798E-F723-404B-8EE3-00D38A963F97}" type="datetimeFigureOut">
              <a:rPr lang="ru-RU" sz="1700" smtClean="0">
                <a:solidFill>
                  <a:prstClr val="black"/>
                </a:solidFill>
                <a:latin typeface="Arial" charset="0"/>
              </a:rPr>
              <a:pPr defTabSz="796758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 sz="1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3" y="6357114"/>
            <a:ext cx="2896867" cy="364281"/>
          </a:xfrm>
          <a:prstGeom prst="rect">
            <a:avLst/>
          </a:prstGeom>
        </p:spPr>
        <p:txBody>
          <a:bodyPr lIns="75787" tIns="37890" rIns="75787" bIns="37890"/>
          <a:lstStyle>
            <a:lvl1pPr>
              <a:defRPr/>
            </a:lvl1pPr>
          </a:lstStyle>
          <a:p>
            <a:pPr defTabSz="7967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14"/>
            <a:ext cx="2133962" cy="364281"/>
          </a:xfrm>
          <a:prstGeom prst="rect">
            <a:avLst/>
          </a:prstGeom>
        </p:spPr>
        <p:txBody>
          <a:bodyPr lIns="75787" tIns="37890" rIns="75787" bIns="37890"/>
          <a:lstStyle>
            <a:lvl1pPr>
              <a:defRPr/>
            </a:lvl1pPr>
          </a:lstStyle>
          <a:p>
            <a:pPr defTabSz="796758" fontAlgn="base">
              <a:spcBef>
                <a:spcPct val="0"/>
              </a:spcBef>
              <a:spcAft>
                <a:spcPct val="0"/>
              </a:spcAft>
              <a:defRPr/>
            </a:pPr>
            <a:fld id="{5A4D10FA-C83E-446C-B1CB-D767F17DC73A}" type="slidenum">
              <a:rPr lang="ru-RU" sz="1700" smtClean="0">
                <a:solidFill>
                  <a:prstClr val="black"/>
                </a:solidFill>
                <a:latin typeface="Arial" charset="0"/>
              </a:rPr>
              <a:pPr defTabSz="7967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7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14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65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4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74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1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436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63" y="595422"/>
            <a:ext cx="8229057" cy="802739"/>
          </a:xfrm>
          <a:prstGeom prst="rect">
            <a:avLst/>
          </a:prstGeom>
        </p:spPr>
        <p:txBody>
          <a:bodyPr lIns="75958" tIns="37977" rIns="75958" bIns="3797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7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87" y="595444"/>
            <a:ext cx="8229057" cy="802739"/>
          </a:xfrm>
          <a:prstGeom prst="rect">
            <a:avLst/>
          </a:prstGeom>
        </p:spPr>
        <p:txBody>
          <a:bodyPr lIns="75668" tIns="37832" rIns="75668" bIns="3783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05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01"/>
            <a:ext cx="2133962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fld id="{F37A2FC4-E888-4FC2-BD51-077022727335}" type="datetimeFigureOut">
              <a:rPr lang="ru-RU" smtClean="0">
                <a:solidFill>
                  <a:prstClr val="black"/>
                </a:solidFill>
              </a:rPr>
              <a:pPr defTabSz="908447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0" y="6357101"/>
            <a:ext cx="2896867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01"/>
            <a:ext cx="2133962" cy="364281"/>
          </a:xfrm>
          <a:prstGeom prst="rect">
            <a:avLst/>
          </a:prstGeom>
        </p:spPr>
        <p:txBody>
          <a:bodyPr lIns="75958" tIns="37977" rIns="75958" bIns="37977"/>
          <a:lstStyle>
            <a:lvl1pPr>
              <a:defRPr>
                <a:latin typeface="Arial" charset="0"/>
              </a:defRPr>
            </a:lvl1pPr>
          </a:lstStyle>
          <a:p>
            <a:pPr defTabSz="908447" fontAlgn="base">
              <a:spcBef>
                <a:spcPct val="0"/>
              </a:spcBef>
              <a:spcAft>
                <a:spcPct val="0"/>
              </a:spcAft>
              <a:defRPr/>
            </a:pPr>
            <a:fld id="{5380D74B-D5E8-4B01-B86C-FD4FA11BAFAD}" type="slidenum">
              <a:rPr lang="ru-RU" smtClean="0">
                <a:solidFill>
                  <a:prstClr val="black"/>
                </a:solidFill>
              </a:rPr>
              <a:pPr defTabSz="90844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6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5" y="414795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205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07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830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86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8"/>
            <a:ext cx="7772400" cy="1470025"/>
          </a:xfrm>
          <a:prstGeom prst="rect">
            <a:avLst/>
          </a:prstGeom>
        </p:spPr>
        <p:txBody>
          <a:bodyPr lIns="83665" tIns="41834" rIns="83665" bIns="418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665" tIns="41834" rIns="83665" bIns="418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493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4293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493"/>
            <a:ext cx="2895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493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4293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03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87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5" y="414781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37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07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003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2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4"/>
            <a:ext cx="7772400" cy="1470025"/>
          </a:xfrm>
          <a:prstGeom prst="rect">
            <a:avLst/>
          </a:prstGeom>
        </p:spPr>
        <p:txBody>
          <a:bodyPr lIns="83665" tIns="41834" rIns="83665" bIns="418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665" tIns="41834" rIns="83665" bIns="418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479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4293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479"/>
            <a:ext cx="2895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479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4293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37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363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5" y="414739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07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51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196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2"/>
            <a:ext cx="7772400" cy="1470025"/>
          </a:xfrm>
          <a:prstGeom prst="rect">
            <a:avLst/>
          </a:prstGeom>
        </p:spPr>
        <p:txBody>
          <a:bodyPr lIns="83665" tIns="41834" rIns="83665" bIns="418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665" tIns="41834" rIns="83665" bIns="418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437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4293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437"/>
            <a:ext cx="2895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4293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80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24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5" y="414721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72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07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21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53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4"/>
            <a:ext cx="7772400" cy="1470025"/>
          </a:xfrm>
          <a:prstGeom prst="rect">
            <a:avLst/>
          </a:prstGeom>
        </p:spPr>
        <p:txBody>
          <a:bodyPr lIns="83665" tIns="41834" rIns="83665" bIns="418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665" tIns="41834" rIns="83665" bIns="418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419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4293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419"/>
            <a:ext cx="2895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419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4293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2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336" tIns="45168" rIns="90336" bIns="45168"/>
          <a:lstStyle>
            <a:lvl1pPr marL="0" indent="0" algn="ctr">
              <a:buNone/>
              <a:defRPr/>
            </a:lvl1pPr>
            <a:lvl2pPr marL="451668" indent="0" algn="ctr">
              <a:buNone/>
              <a:defRPr/>
            </a:lvl2pPr>
            <a:lvl3pPr marL="903332" indent="0" algn="ctr">
              <a:buNone/>
              <a:defRPr/>
            </a:lvl3pPr>
            <a:lvl4pPr marL="1354997" indent="0" algn="ctr">
              <a:buNone/>
              <a:defRPr/>
            </a:lvl4pPr>
            <a:lvl5pPr marL="1806674" indent="0" algn="ctr">
              <a:buNone/>
              <a:defRPr/>
            </a:lvl5pPr>
            <a:lvl6pPr marL="2258335" indent="0" algn="ctr">
              <a:buNone/>
              <a:defRPr/>
            </a:lvl6pPr>
            <a:lvl7pPr marL="2709998" indent="0" algn="ctr">
              <a:buNone/>
              <a:defRPr/>
            </a:lvl7pPr>
            <a:lvl8pPr marL="3161671" indent="0" algn="ctr">
              <a:buNone/>
              <a:defRPr/>
            </a:lvl8pPr>
            <a:lvl9pPr marL="36133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823"/>
            <a:ext cx="2133962" cy="476589"/>
          </a:xfrm>
          <a:prstGeom prst="rect">
            <a:avLst/>
          </a:prstGeom>
          <a:ln/>
        </p:spPr>
        <p:txBody>
          <a:bodyPr lIns="79320" tIns="39661" rIns="79320" bIns="39661"/>
          <a:lstStyle>
            <a:lvl1pPr>
              <a:defRPr/>
            </a:lvl1pPr>
          </a:lstStyle>
          <a:p>
            <a:pPr defTabSz="904768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73" y="6244823"/>
            <a:ext cx="2896867" cy="476589"/>
          </a:xfrm>
          <a:prstGeom prst="rect">
            <a:avLst/>
          </a:prstGeom>
          <a:ln/>
        </p:spPr>
        <p:txBody>
          <a:bodyPr lIns="79320" tIns="39661" rIns="79320" bIns="39661"/>
          <a:lstStyle>
            <a:lvl1pPr>
              <a:defRPr/>
            </a:lvl1pPr>
          </a:lstStyle>
          <a:p>
            <a:pPr defTabSz="904768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514" y="6093638"/>
            <a:ext cx="730325" cy="279331"/>
          </a:xfrm>
          <a:prstGeom prst="rect">
            <a:avLst/>
          </a:prstGeom>
          <a:ln/>
        </p:spPr>
        <p:txBody>
          <a:bodyPr lIns="79320" tIns="39661" rIns="79320" bIns="39661"/>
          <a:lstStyle>
            <a:lvl1pPr>
              <a:defRPr/>
            </a:lvl1pPr>
          </a:lstStyle>
          <a:p>
            <a:pPr defTabSz="904768"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</a:rPr>
              <a:pPr defTabSz="904768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86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74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5" y="414703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845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39" y="595402"/>
            <a:ext cx="8229057" cy="802739"/>
          </a:xfrm>
          <a:prstGeom prst="rect">
            <a:avLst/>
          </a:prstGeom>
        </p:spPr>
        <p:txBody>
          <a:bodyPr lIns="79832" tIns="39918" rIns="79832" bIns="39918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009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626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  <a:prstGeom prst="rect">
            <a:avLst/>
          </a:prstGeom>
        </p:spPr>
        <p:txBody>
          <a:bodyPr lIns="83665" tIns="41834" rIns="83665" bIns="418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665" tIns="41834" rIns="83665" bIns="418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401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4293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401"/>
            <a:ext cx="2895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lIns="83665" tIns="41834" rIns="83665" bIns="41834"/>
          <a:lstStyle/>
          <a:p>
            <a:pPr defTabSz="954293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4293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1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72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39" y="275063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65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4839" y="536287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58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1" y="414722"/>
            <a:ext cx="8229057" cy="802739"/>
          </a:xfrm>
          <a:prstGeom prst="rect">
            <a:avLst/>
          </a:prstGeom>
        </p:spPr>
        <p:txBody>
          <a:bodyPr lIns="75916" tIns="37956" rIns="75916" bIns="3795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40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826"/>
            <a:ext cx="8229057" cy="802739"/>
          </a:xfrm>
          <a:prstGeom prst="rect">
            <a:avLst/>
          </a:prstGeom>
        </p:spPr>
        <p:txBody>
          <a:bodyPr lIns="75888" tIns="37942" rIns="75888" bIns="3794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0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75" y="595429"/>
            <a:ext cx="8229057" cy="802739"/>
          </a:xfrm>
          <a:prstGeom prst="rect">
            <a:avLst/>
          </a:prstGeom>
        </p:spPr>
        <p:txBody>
          <a:bodyPr lIns="75888" tIns="37942" rIns="75888" bIns="3794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62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7106"/>
            <a:ext cx="2133962" cy="364281"/>
          </a:xfrm>
          <a:prstGeom prst="rect">
            <a:avLst/>
          </a:prstGeom>
        </p:spPr>
        <p:txBody>
          <a:bodyPr lIns="75888" tIns="37942" rIns="75888" bIns="37942"/>
          <a:lstStyle>
            <a:lvl1pPr>
              <a:defRPr>
                <a:latin typeface="Arial" charset="0"/>
              </a:defRPr>
            </a:lvl1pPr>
          </a:lstStyle>
          <a:p>
            <a:pPr defTabSz="907645" fontAlgn="base">
              <a:spcBef>
                <a:spcPct val="0"/>
              </a:spcBef>
              <a:spcAft>
                <a:spcPct val="0"/>
              </a:spcAft>
              <a:defRPr/>
            </a:pPr>
            <a:fld id="{F37A2FC4-E888-4FC2-BD51-077022727335}" type="datetimeFigureOut">
              <a:rPr lang="ru-RU" smtClean="0">
                <a:solidFill>
                  <a:prstClr val="black"/>
                </a:solidFill>
              </a:rPr>
              <a:pPr defTabSz="907645"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72" y="6357106"/>
            <a:ext cx="2896867" cy="364281"/>
          </a:xfrm>
          <a:prstGeom prst="rect">
            <a:avLst/>
          </a:prstGeom>
        </p:spPr>
        <p:txBody>
          <a:bodyPr lIns="75888" tIns="37942" rIns="75888" bIns="37942"/>
          <a:lstStyle>
            <a:lvl1pPr>
              <a:defRPr>
                <a:latin typeface="Arial" charset="0"/>
              </a:defRPr>
            </a:lvl1pPr>
          </a:lstStyle>
          <a:p>
            <a:pPr defTabSz="90764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7106"/>
            <a:ext cx="2133962" cy="364281"/>
          </a:xfrm>
          <a:prstGeom prst="rect">
            <a:avLst/>
          </a:prstGeom>
        </p:spPr>
        <p:txBody>
          <a:bodyPr lIns="75888" tIns="37942" rIns="75888" bIns="37942"/>
          <a:lstStyle>
            <a:lvl1pPr>
              <a:defRPr>
                <a:latin typeface="Arial" charset="0"/>
              </a:defRPr>
            </a:lvl1pPr>
          </a:lstStyle>
          <a:p>
            <a:pPr defTabSz="907645" fontAlgn="base">
              <a:spcBef>
                <a:spcPct val="0"/>
              </a:spcBef>
              <a:spcAft>
                <a:spcPct val="0"/>
              </a:spcAft>
              <a:defRPr/>
            </a:pPr>
            <a:fld id="{5380D74B-D5E8-4B01-B86C-FD4FA11BAFAD}" type="slidenum">
              <a:rPr lang="ru-RU" smtClean="0">
                <a:solidFill>
                  <a:prstClr val="black"/>
                </a:solidFill>
              </a:rPr>
              <a:pPr defTabSz="90764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31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07" y="414712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448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51" y="595412"/>
            <a:ext cx="8229057" cy="802739"/>
          </a:xfrm>
          <a:prstGeom prst="rect">
            <a:avLst/>
          </a:prstGeom>
        </p:spPr>
        <p:txBody>
          <a:bodyPr lIns="76052" tIns="38026" rIns="76052" bIns="3802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465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7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9" y="414731"/>
            <a:ext cx="8229057" cy="802739"/>
          </a:xfrm>
          <a:prstGeom prst="rect">
            <a:avLst/>
          </a:prstGeom>
        </p:spPr>
        <p:txBody>
          <a:bodyPr lIns="75801" tIns="37897" rIns="75801" bIns="3789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75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75" y="595429"/>
            <a:ext cx="8229057" cy="802739"/>
          </a:xfrm>
          <a:prstGeom prst="rect">
            <a:avLst/>
          </a:prstGeom>
        </p:spPr>
        <p:txBody>
          <a:bodyPr lIns="75801" tIns="37897" rIns="75801" bIns="37897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2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7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0491" tIns="45244" rIns="90491" bIns="45244"/>
          <a:lstStyle>
            <a:lvl1pPr marL="0" indent="0" algn="ctr">
              <a:buNone/>
              <a:defRPr/>
            </a:lvl1pPr>
            <a:lvl2pPr marL="452439" indent="0" algn="ctr">
              <a:buNone/>
              <a:defRPr/>
            </a:lvl2pPr>
            <a:lvl3pPr marL="904871" indent="0" algn="ctr">
              <a:buNone/>
              <a:defRPr/>
            </a:lvl3pPr>
            <a:lvl4pPr marL="1357304" indent="0" algn="ctr">
              <a:buNone/>
              <a:defRPr/>
            </a:lvl4pPr>
            <a:lvl5pPr marL="1809745" indent="0" algn="ctr">
              <a:buNone/>
              <a:defRPr/>
            </a:lvl5pPr>
            <a:lvl6pPr marL="2262181" indent="0" algn="ctr">
              <a:buNone/>
              <a:defRPr/>
            </a:lvl6pPr>
            <a:lvl7pPr marL="2714613" indent="0" algn="ctr">
              <a:buNone/>
              <a:defRPr/>
            </a:lvl7pPr>
            <a:lvl8pPr marL="3167051" indent="0" algn="ctr">
              <a:buNone/>
              <a:defRPr/>
            </a:lvl8pPr>
            <a:lvl9pPr marL="36194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712"/>
            <a:ext cx="2133962" cy="476589"/>
          </a:xfrm>
          <a:prstGeom prst="rect">
            <a:avLst/>
          </a:prstGeom>
          <a:ln/>
        </p:spPr>
        <p:txBody>
          <a:bodyPr lIns="79454" tIns="39729" rIns="79454" bIns="39729"/>
          <a:lstStyle>
            <a:lvl1pPr>
              <a:defRPr/>
            </a:lvl1pPr>
          </a:lstStyle>
          <a:p>
            <a:pPr defTabSz="9064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40" y="6244712"/>
            <a:ext cx="2896867" cy="476589"/>
          </a:xfrm>
          <a:prstGeom prst="rect">
            <a:avLst/>
          </a:prstGeom>
          <a:ln/>
        </p:spPr>
        <p:txBody>
          <a:bodyPr lIns="79454" tIns="39729" rIns="79454" bIns="39729"/>
          <a:lstStyle>
            <a:lvl1pPr>
              <a:defRPr/>
            </a:lvl1pPr>
          </a:lstStyle>
          <a:p>
            <a:pPr defTabSz="9064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53" y="6093527"/>
            <a:ext cx="730325" cy="279331"/>
          </a:xfrm>
          <a:prstGeom prst="rect">
            <a:avLst/>
          </a:prstGeom>
          <a:ln/>
        </p:spPr>
        <p:txBody>
          <a:bodyPr lIns="79454" tIns="39729" rIns="79454" bIns="39729"/>
          <a:lstStyle>
            <a:lvl1pPr>
              <a:defRPr/>
            </a:lvl1pPr>
          </a:lstStyle>
          <a:p>
            <a:pPr defTabSz="906468" fontAlgn="base">
              <a:spcBef>
                <a:spcPct val="0"/>
              </a:spcBef>
              <a:spcAft>
                <a:spcPct val="0"/>
              </a:spcAft>
              <a:defRPr/>
            </a:pPr>
            <a:fld id="{E2FF0EF2-BE31-4CAA-A235-0D202C434A59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 defTabSz="90646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11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73" y="414684"/>
            <a:ext cx="8229057" cy="802739"/>
          </a:xfrm>
          <a:prstGeom prst="rect">
            <a:avLst/>
          </a:prstGeom>
        </p:spPr>
        <p:txBody>
          <a:bodyPr lIns="76440" tIns="38222" rIns="76440" bIns="3822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36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40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27" y="595385"/>
            <a:ext cx="8229057" cy="802739"/>
          </a:xfrm>
          <a:prstGeom prst="rect">
            <a:avLst/>
          </a:prstGeom>
        </p:spPr>
        <p:txBody>
          <a:bodyPr lIns="76440" tIns="38222" rIns="76440" bIns="38222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45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416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72" y="414657"/>
            <a:ext cx="8229057" cy="802739"/>
          </a:xfrm>
          <a:prstGeom prst="rect">
            <a:avLst/>
          </a:prstGeom>
        </p:spPr>
        <p:txBody>
          <a:bodyPr lIns="80086" tIns="40044" rIns="80086" bIns="40044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61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21" y="595382"/>
            <a:ext cx="8229057" cy="802739"/>
          </a:xfrm>
          <a:prstGeom prst="rect">
            <a:avLst/>
          </a:prstGeom>
        </p:spPr>
        <p:txBody>
          <a:bodyPr lIns="80086" tIns="40044" rIns="80086" bIns="40044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902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3842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 lIns="83924" tIns="41962" rIns="83924" bIns="419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3924" tIns="41962" rIns="83924" bIns="419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83924" tIns="41962" rIns="83924" bIns="41962"/>
          <a:lstStyle/>
          <a:p>
            <a:pPr defTabSz="957331"/>
            <a:fld id="{B4C71EC6-210F-42DE-9C53-41977AD35B3D}" type="datetimeFigureOut">
              <a:rPr lang="ru-RU" sz="1900" smtClean="0">
                <a:solidFill>
                  <a:prstClr val="black"/>
                </a:solidFill>
              </a:rPr>
              <a:pPr defTabSz="957331"/>
              <a:t>07.10.2014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83924" tIns="41962" rIns="83924" bIns="41962"/>
          <a:lstStyle/>
          <a:p>
            <a:pPr defTabSz="957331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lIns="83924" tIns="41962" rIns="83924" bIns="41962"/>
          <a:lstStyle/>
          <a:p>
            <a:pPr defTabSz="957331"/>
            <a:fld id="{B19B0651-EE4F-4900-A07F-96A6BFA9D0F0}" type="slidenum">
              <a:rPr lang="ru-RU" sz="1900" smtClean="0">
                <a:solidFill>
                  <a:prstClr val="black"/>
                </a:solidFill>
              </a:rPr>
              <a:pPr defTabSz="957331"/>
              <a:t>‹#›</a:t>
            </a:fld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02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803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27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39" y="275113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15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4839" y="536289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474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6" y="414772"/>
            <a:ext cx="8229057" cy="802739"/>
          </a:xfrm>
          <a:prstGeom prst="rect">
            <a:avLst/>
          </a:prstGeom>
        </p:spPr>
        <p:txBody>
          <a:bodyPr lIns="75916" tIns="37956" rIns="75916" bIns="3795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.pn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.pn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8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.pn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.pn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10.png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png"/><Relationship Id="rId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0.png"/><Relationship Id="rId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theme" Target="../theme/theme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5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874" tIns="37935" rIns="75874" bIns="3793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823658-73D7-47FB-9728-15A64B137F82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82549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549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549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549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549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440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8882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8335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7778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214" indent="-309214" algn="l" defTabSz="82549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516" indent="-258136" algn="l" defTabSz="82549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66" indent="-204310" algn="l" defTabSz="82549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940" indent="-204310" algn="l" defTabSz="82549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071" indent="-204310" algn="l" defTabSz="82549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77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654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841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010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17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635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714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892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6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24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42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72" tIns="37984" rIns="75972" bIns="37984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9C4CBAA-45DC-4A31-8C0A-86E920A33D9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ctr" defTabSz="82651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909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820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9742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9655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597" indent="-309597" algn="l" defTabSz="8265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0342" indent="-258457" algn="l" defTabSz="8265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842" indent="-204562" algn="l" defTabSz="8265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725" indent="-204562" algn="l" defTabSz="8265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68" indent="-204562" algn="l" defTabSz="8265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86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974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2670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351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8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76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6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5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4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13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82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1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5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888" tIns="37942" rIns="75888" bIns="37942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823658-73D7-47FB-9728-15A64B137F82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ctr" defTabSz="825645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507" algn="ctr" defTabSz="82622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016" algn="ctr" defTabSz="82622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8536" algn="ctr" defTabSz="82622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8046" algn="ctr" defTabSz="82622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269" indent="-309269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634" indent="-258182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48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195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399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878" indent="-206630" algn="l" defTabSz="8265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128" indent="-206630" algn="l" defTabSz="8265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9388" indent="-206630" algn="l" defTabSz="8265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630" indent="-206630" algn="l" defTabSz="8265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250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6500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747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006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257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503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759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6010" algn="l" defTabSz="826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68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802" tIns="37898" rIns="75802" bIns="37898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8E87F6B-3B64-43D4-B09D-4B8D12BF15ED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9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9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txStyles>
    <p:titleStyle>
      <a:lvl1pPr algn="ctr" defTabSz="82472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472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472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472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472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084" algn="ctr" defTabSz="8253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8162" algn="ctr" defTabSz="8253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7260" algn="ctr" defTabSz="8253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6344" algn="ctr" defTabSz="8253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922" indent="-308922" algn="l" defTabSz="82472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882" indent="-257891" algn="l" defTabSz="82472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91" indent="-204117" algn="l" defTabSz="82472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574" indent="-204117" algn="l" defTabSz="82472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6316" indent="-204117" algn="l" defTabSz="82472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30" indent="-206401" algn="l" defTabSz="82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116" indent="-206401" algn="l" defTabSz="82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909" indent="-206401" algn="l" defTabSz="82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8693" indent="-206401" algn="l" defTabSz="82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87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74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358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159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937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722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510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308" algn="l" defTabSz="82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72" tIns="37984" rIns="75972" bIns="37984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823658-73D7-47FB-9728-15A64B137F82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3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ctr" defTabSz="82651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909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820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9742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9655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597" indent="-309597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0342" indent="-258457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842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725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68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86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974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2670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351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8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76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6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5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4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13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82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1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10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47" tIns="39925" rIns="79847" bIns="3992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65" tIns="41834" rIns="83665" bIns="4183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293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 algn="ctr" defTabSz="86854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399219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8448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7684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6910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5347" indent="-32534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419" indent="-271601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19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60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77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399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116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71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43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1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88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03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318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303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7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10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47" tIns="39925" rIns="79847" bIns="3992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65" tIns="41834" rIns="83665" bIns="4183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293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txStyles>
    <p:titleStyle>
      <a:lvl1pPr algn="ctr" defTabSz="86854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399219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8448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7684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6910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5347" indent="-32534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419" indent="-271601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19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60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77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399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116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71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43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1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88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03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318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303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7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10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47" tIns="39925" rIns="79847" bIns="3992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65" tIns="41834" rIns="83665" bIns="4183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293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ctr" defTabSz="86854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399219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8448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7684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6910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5347" indent="-32534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419" indent="-271601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19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60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77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399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116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71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43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1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88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03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318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303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7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10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47" tIns="39925" rIns="79847" bIns="3992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65" tIns="41834" rIns="83665" bIns="4183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293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ctr" defTabSz="86854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399219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8448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7684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6910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5347" indent="-32534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419" indent="-271601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19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60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77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399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116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71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43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1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88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03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318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303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7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10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47" tIns="39925" rIns="79847" bIns="3992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65" tIns="41834" rIns="83665" bIns="4183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293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5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ctr" defTabSz="86854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6854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399219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8448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7684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6910" algn="ctr" defTabSz="86915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5347" indent="-32534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419" indent="-271601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0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19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2" indent="-214957" algn="l" defTabSz="86854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60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77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399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116" indent="-217360" algn="l" defTabSz="8694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71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439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1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880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03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318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303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757" algn="l" defTabSz="869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46375" y="6433375"/>
            <a:ext cx="431022" cy="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39" tIns="39920" rIns="79839" bIns="39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FEC4DF-5C46-4DA2-B91C-F0E4652A8D6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15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7160" y="6387549"/>
            <a:ext cx="86204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7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7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5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3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086" indent="-3410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028" indent="-2842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64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52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35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2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09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9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85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7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5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46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2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1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0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68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682" tIns="37839" rIns="75682" bIns="37839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20" tIns="39661" rIns="79320" bIns="3966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4768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13393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defTabSz="856516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56516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56516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56516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56516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4114" algn="ctr" defTabSz="858081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88276" algn="ctr" defTabSz="858081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2428" algn="ctr" defTabSz="858081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76575" algn="ctr" defTabSz="858081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19461" indent="-319461" algn="l" defTabSz="85651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4023" indent="-265764" algn="l" defTabSz="85651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51" indent="-210689" algn="l" defTabSz="85651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212" indent="-210689" algn="l" defTabSz="85651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9226" indent="-210689" algn="l" defTabSz="85651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0506" indent="-214594" algn="l" defTabSz="8583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686" indent="-214594" algn="l" defTabSz="8583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8872" indent="-214594" algn="l" defTabSz="8583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49" indent="-214594" algn="l" defTabSz="8583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9180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363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7550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729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916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097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277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3463" algn="l" defTabSz="85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5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02" tIns="37949" rIns="75902" bIns="37949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823658-73D7-47FB-9728-15A64B137F82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txStyles>
    <p:titleStyle>
      <a:lvl1pPr algn="ctr" defTabSz="82579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579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579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579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579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574" algn="ctr" defTabSz="82637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150" algn="ctr" defTabSz="82637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8737" algn="ctr" defTabSz="82637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8314" algn="ctr" defTabSz="82637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323" indent="-309323" algn="l" defTabSz="8257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752" indent="-258227" algn="l" defTabSz="8257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931" indent="-204382" algn="l" defTabSz="8257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450" indent="-204382" algn="l" defTabSz="8257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727" indent="-204382" algn="l" defTabSz="82579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79" indent="-206667" algn="l" defTabSz="8266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602" indent="-206667" algn="l" defTabSz="8266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9935" indent="-206667" algn="l" defTabSz="8266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3250" indent="-206667" algn="l" defTabSz="8266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323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6646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966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298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621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940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270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6593" algn="l" defTabSz="826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3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66" tIns="38033" rIns="76066" bIns="3803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9C4CBAA-45DC-4A31-8C0A-86E920A33D9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2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txStyles>
    <p:titleStyle>
      <a:lvl1pPr algn="ctr" defTabSz="827541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80380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60758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41151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21532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980" indent="-309980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70" indent="-258777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121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513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2666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0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2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6503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06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99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398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597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8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0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198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4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601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5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816" tIns="37905" rIns="75816" bIns="3790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F6C2FDC-6008-4975-934E-934F6D2213A6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9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54" tIns="39729" rIns="79454" bIns="3972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646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</a:t>
            </a:r>
            <a:r>
              <a:rPr lang="en-US" sz="700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7452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5" r:id="rId4"/>
  </p:sldLayoutIdLst>
  <p:txStyles>
    <p:titleStyle>
      <a:lvl1pPr algn="ctr" defTabSz="82486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486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486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486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486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151" algn="ctr" defTabSz="82544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8296" algn="ctr" defTabSz="82544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7460" algn="ctr" defTabSz="82544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6612" algn="ctr" defTabSz="825447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976" indent="-308976" algn="l" defTabSz="824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00" indent="-257936" algn="l" defTabSz="824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773" indent="-204153" algn="l" defTabSz="824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829" indent="-204153" algn="l" defTabSz="824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6643" indent="-204153" algn="l" defTabSz="824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31" indent="-206437" algn="l" defTabSz="825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590" indent="-206437" algn="l" defTabSz="825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6456" indent="-206437" algn="l" defTabSz="825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9312" indent="-206437" algn="l" defTabSz="825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2860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5719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576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450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4302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7159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020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890" algn="l" defTabSz="825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08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454" tIns="38229" rIns="76454" bIns="38229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CE6261-76F3-443B-A584-E32FFC030313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</a:t>
            </a:r>
            <a:r>
              <a:rPr lang="en-US" sz="700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41434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txStyles>
    <p:titleStyle>
      <a:lvl1pPr algn="ctr" defTabSz="831642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3164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3164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3164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31642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82268" algn="ctr" defTabSz="83223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64537" algn="ctr" defTabSz="83223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46804" algn="ctr" defTabSz="83223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29074" algn="ctr" defTabSz="83223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1518" indent="-311518" algn="l" defTabSz="831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4494" indent="-260062" algn="l" defTabSz="831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50" indent="-205826" algn="l" defTabSz="831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681" indent="-205826" algn="l" defTabSz="831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1892" indent="-205826" algn="l" defTabSz="831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386" indent="-208127" algn="l" defTabSz="8325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636" indent="-208127" algn="l" defTabSz="8325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889" indent="-208127" algn="l" defTabSz="8325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8140" indent="-208127" algn="l" defTabSz="8325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252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2503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756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007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1260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97510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13763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30015" algn="l" defTabSz="832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05" y="6433244"/>
            <a:ext cx="431680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00" tIns="40051" rIns="80100" bIns="40051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4900" y="6463051"/>
            <a:ext cx="693399" cy="2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3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24" tIns="41962" rIns="83924" bIns="4196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7331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«</a:t>
            </a:r>
            <a:r>
              <a:rPr lang="ru-RU" sz="700" dirty="0" err="1" smtClean="0">
                <a:solidFill>
                  <a:srgbClr val="FF9900"/>
                </a:solidFill>
                <a:cs typeface="Arial" pitchFamily="34" charset="0"/>
              </a:rPr>
              <a:t>Теплоком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»    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2014</a:t>
            </a:r>
            <a:endParaRPr lang="ru-RU" sz="700" dirty="0">
              <a:solidFill>
                <a:srgbClr val="FF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6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xStyles>
    <p:titleStyle>
      <a:lvl1pPr algn="ctr" defTabSz="871303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7130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7130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7130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7130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00497" algn="ctr" defTabSz="871919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00997" algn="ctr" defTabSz="871919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201495" algn="ctr" defTabSz="871919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601993" algn="ctr" defTabSz="871919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6374" indent="-326374" algn="l" defTabSz="8713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6661" indent="-272465" algn="l" defTabSz="8713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858" indent="-215641" algn="l" defTabSz="8713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53" indent="-215641" algn="l" defTabSz="8713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162" indent="-215641" algn="l" defTabSz="8713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566" indent="-218051" algn="l" defTabSz="872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668" indent="-218051" algn="l" defTabSz="872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0771" indent="-218051" algn="l" defTabSz="872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6873" indent="-218051" algn="l" defTabSz="872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102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205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307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411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0514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6616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721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8823" algn="l" defTabSz="872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46375" y="6433375"/>
            <a:ext cx="431022" cy="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39" tIns="39920" rIns="79839" bIns="39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FEC4DF-5C46-4DA2-B91C-F0E4652A8D6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15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7160" y="6387549"/>
            <a:ext cx="86204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 userDrawn="1"/>
        </p:nvSpPr>
        <p:spPr bwMode="auto">
          <a:xfrm>
            <a:off x="549943" y="6466592"/>
            <a:ext cx="3373985" cy="150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26" tIns="38407" rIns="76826" bIns="38407" anchor="ctr"/>
          <a:lstStyle>
            <a:lvl1pPr defTabSz="9556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dirty="0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Холдинг «</a:t>
            </a:r>
            <a:r>
              <a:rPr lang="ru-RU" altLang="ru-RU" sz="800" dirty="0" err="1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Теплоком</a:t>
            </a:r>
            <a:r>
              <a:rPr lang="ru-RU" altLang="ru-RU" sz="800" dirty="0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»   |   2014</a:t>
            </a:r>
          </a:p>
        </p:txBody>
      </p:sp>
    </p:spTree>
    <p:extLst>
      <p:ext uri="{BB962C8B-B14F-4D97-AF65-F5344CB8AC3E}">
        <p14:creationId xmlns:p14="http://schemas.microsoft.com/office/powerpoint/2010/main" val="6631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7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5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3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086" indent="-3410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028" indent="-2842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64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52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35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2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09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9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85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7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5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46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2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1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0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46375" y="6433375"/>
            <a:ext cx="431022" cy="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11" tIns="39906" rIns="79811" bIns="3990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FEC4DF-5C46-4DA2-B91C-F0E4652A8D6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15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7160" y="6387549"/>
            <a:ext cx="86204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 userDrawn="1"/>
        </p:nvSpPr>
        <p:spPr bwMode="auto">
          <a:xfrm>
            <a:off x="549943" y="6466592"/>
            <a:ext cx="3373985" cy="150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98" tIns="38393" rIns="76798" bIns="38393" anchor="ctr"/>
          <a:lstStyle>
            <a:lvl1pPr defTabSz="9556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dirty="0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Холдинг «</a:t>
            </a:r>
            <a:r>
              <a:rPr lang="ru-RU" altLang="ru-RU" sz="800" dirty="0" err="1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Теплоком</a:t>
            </a:r>
            <a:r>
              <a:rPr lang="ru-RU" altLang="ru-RU" sz="800" dirty="0">
                <a:solidFill>
                  <a:srgbClr val="FF9900"/>
                </a:solidFill>
                <a:latin typeface="Arial" charset="0"/>
                <a:ea typeface="Verdana" pitchFamily="34" charset="0"/>
                <a:cs typeface="Arial" charset="0"/>
              </a:rPr>
              <a:t>»   |   2014</a:t>
            </a:r>
          </a:p>
        </p:txBody>
      </p:sp>
    </p:spTree>
    <p:extLst>
      <p:ext uri="{BB962C8B-B14F-4D97-AF65-F5344CB8AC3E}">
        <p14:creationId xmlns:p14="http://schemas.microsoft.com/office/powerpoint/2010/main" val="38763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8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5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66" indent="-3409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767" indent="-2841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564" indent="-227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191" indent="-227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812" indent="-227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441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066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690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321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27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49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76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04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6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5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8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003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17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426" tIns="38215" rIns="76426" bIns="3821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77" tIns="40039" rIns="80077" bIns="4003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432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2390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</p:sldLayoutIdLst>
  <p:timing>
    <p:tnLst>
      <p:par>
        <p:cTn id="1" dur="indefinite" restart="never" nodeType="tmRoot"/>
      </p:par>
    </p:tnLst>
  </p:timing>
  <p:txStyles>
    <p:titleStyle>
      <a:lvl1pPr algn="l" defTabSz="864715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7899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5824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3749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1667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2530" indent="-322530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0668" indent="-268312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98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555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693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104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399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9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0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288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82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73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170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61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746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44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37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66" tIns="38033" rIns="76066" bIns="3803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12" tIns="39857" rIns="79712" bIns="3985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9249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31768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</p:sldLayoutIdLst>
  <p:timing>
    <p:tnLst>
      <p:par>
        <p:cTn id="1" dur="indefinite" restart="never" nodeType="tmRoot"/>
      </p:par>
    </p:tnLst>
  </p:timing>
  <p:txStyles>
    <p:titleStyle>
      <a:lvl1pPr algn="l" defTabSz="860757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068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2179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8285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84382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1051" indent="-321051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7461" indent="-26708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252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631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778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199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505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814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120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0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61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92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23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54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847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161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047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3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</p:sldLayoutIdLst>
  <p:txStyles>
    <p:titleStyle>
      <a:lvl1pPr algn="ctr" defTabSz="825645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440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8876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8335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7778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269" indent="-309269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634" indent="-258182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48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195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399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77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654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836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010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17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635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714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892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6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24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42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5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825645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564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440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8876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8335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7778" algn="ctr" defTabSz="82608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269" indent="-309269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634" indent="-258182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48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195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399" indent="-204346" algn="l" defTabSz="82564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77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654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836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010" indent="-206594" algn="l" defTabSz="8263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17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635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714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892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65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248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427" algn="l" defTabSz="826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72" tIns="37984" rIns="75972" bIns="37984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823658-73D7-47FB-9728-15A64B137F82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</p:sldLayoutIdLst>
  <p:txStyles>
    <p:titleStyle>
      <a:lvl1pPr algn="ctr" defTabSz="82651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651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909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820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9742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9655" algn="ctr" defTabSz="82710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597" indent="-309597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0342" indent="-258457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842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725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68" indent="-204562" algn="l" defTabSz="8265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86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974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2670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351" indent="-206849" algn="l" defTabSz="8273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8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76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6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58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4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130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825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11" algn="l" defTabSz="827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13" tIns="38005" rIns="76013" bIns="3800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56" tIns="39829" rIns="79656" bIns="3982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8607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22844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86015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5788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1621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7447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83265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0824" indent="-320824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6969" indent="-266892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493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569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7410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524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526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531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532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01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07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012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17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023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021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030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035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245716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342" tIns="38173" rIns="76342" bIns="3817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9C4CBAA-45DC-4A31-8C0A-86E920A33D9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ctr" defTabSz="83046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3046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3046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3046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3046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81729" algn="ctr" defTabSz="83105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63457" algn="ctr" defTabSz="83105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45185" algn="ctr" defTabSz="83105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26916" algn="ctr" defTabSz="83105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1078" indent="-311078" algn="l" defTabSz="830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3542" indent="-259694" algn="l" defTabSz="830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781" indent="-205536" algn="l" defTabSz="830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632" indent="-205536" algn="l" defTabSz="830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9252" indent="-205536" algn="l" defTabSz="830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6" indent="-207834" algn="l" defTabSz="83132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820" indent="-207834" algn="l" defTabSz="83132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485" indent="-207834" algn="l" defTabSz="83132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146" indent="-207834" algn="l" defTabSz="83132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65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1327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996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659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24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990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652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5317" algn="l" defTabSz="831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1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66" tIns="38033" rIns="76066" bIns="3803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9C4CBAA-45DC-4A31-8C0A-86E920A33D9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4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ctr" defTabSz="827541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7541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80380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60758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41151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21532" algn="ctr" defTabSz="8281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980" indent="-309980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70" indent="-258777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121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513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2666" indent="-204815" algn="l" defTabSz="8275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0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2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6503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0699" indent="-207104" algn="l" defTabSz="82839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99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398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597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8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0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198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402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601" algn="l" defTabSz="828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66" tIns="38033" rIns="76066" bIns="3803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12" tIns="39857" rIns="79712" bIns="3985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9249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10316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timing>
    <p:tnLst>
      <p:par>
        <p:cTn id="1" dur="indefinite" restart="never" nodeType="tmRoot"/>
      </p:par>
    </p:tnLst>
  </p:timing>
  <p:txStyles>
    <p:titleStyle>
      <a:lvl1pPr algn="l" defTabSz="860757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068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2179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8285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84382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1051" indent="-321051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7461" indent="-26708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252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631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778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199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505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814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120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0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61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92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23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54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847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161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047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46375" y="6433375"/>
            <a:ext cx="431022" cy="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726" tIns="39864" rIns="79726" bIns="39864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FEC4DF-5C46-4DA2-B91C-F0E4652A8D6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15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7160" y="6387549"/>
            <a:ext cx="86204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2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43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5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604" indent="-3406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86" indent="-2838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362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08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647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795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939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081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230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80" tIns="37988" rIns="75980" bIns="37988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E9286EA-00C6-4E6C-B920-8267A1D95AF3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76412" y="6498599"/>
            <a:ext cx="721935" cy="2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22" tIns="39812" rIns="79622" bIns="3981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8228" eaLnBrk="1" hangingPunct="1"/>
            <a:r>
              <a:rPr lang="ru-RU" sz="700" b="1" dirty="0" smtClean="0">
                <a:solidFill>
                  <a:srgbClr val="FF9900"/>
                </a:solidFill>
                <a:cs typeface="Arial" pitchFamily="34" charset="0"/>
              </a:rPr>
              <a:t>Интегратор энергетического комплекса  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|   Холдинг "Теплоком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"    |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  </a:t>
            </a:r>
            <a:r>
              <a:rPr lang="ru-RU" sz="700" dirty="0">
                <a:solidFill>
                  <a:srgbClr val="FF9900"/>
                </a:solidFill>
                <a:cs typeface="Arial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758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ctr" defTabSz="82661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661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661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661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661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9955" algn="ctr" defTabSz="8272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9904" algn="ctr" defTabSz="8272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9872" algn="ctr" defTabSz="8272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9823" algn="ctr" defTabSz="827201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632" indent="-309632" algn="l" defTabSz="8266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0416" indent="-258486" algn="l" defTabSz="8266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957" indent="-204585" algn="l" defTabSz="8266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888" indent="-204585" algn="l" defTabSz="8266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580" indent="-204585" algn="l" defTabSz="8266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46" indent="-206873" algn="l" defTabSz="8274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279" indent="-206873" algn="l" defTabSz="8274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3020" indent="-206873" algn="l" defTabSz="8274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752" indent="-206873" algn="l" defTabSz="8274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37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7469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203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943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678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414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151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889" algn="l" defTabSz="827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39" tIns="38019" rIns="76039" bIns="38019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9C4CBAA-45DC-4A31-8C0A-86E920A33D95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8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ctr" defTabSz="82724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724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724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724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7249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80245" algn="ctr" defTabSz="82783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60490" algn="ctr" defTabSz="82783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40749" algn="ctr" defTabSz="82783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20996" algn="ctr" defTabSz="82783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9870" indent="-309870" algn="l" defTabSz="8272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0934" indent="-258685" algn="l" defTabSz="8272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756" indent="-204742" algn="l" defTabSz="8272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002" indent="-204742" algn="l" defTabSz="8272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2009" indent="-204742" algn="l" defTabSz="8272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95" indent="-207031" algn="l" defTabSz="8281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349" indent="-207031" algn="l" defTabSz="8281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5407" indent="-207031" algn="l" defTabSz="8281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456" indent="-207031" algn="l" defTabSz="8281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53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06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57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218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72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321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380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432" algn="l" defTabSz="828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66" tIns="38033" rIns="76066" bIns="38033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12" tIns="39857" rIns="79712" bIns="3985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9249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2497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txStyles>
    <p:titleStyle>
      <a:lvl1pPr algn="l" defTabSz="860757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0757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068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2179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8285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84382" algn="ctr" defTabSz="86233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1051" indent="-321051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7461" indent="-26708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252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631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778" indent="-211732" algn="l" defTabSz="86075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199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505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814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120" indent="-215658" algn="l" defTabSz="8626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0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61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925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23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544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847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161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0470" algn="l" defTabSz="8626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44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013" tIns="38005" rIns="76013" bIns="3800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03FA03D-C6FC-4EBA-9153-23E0A66F4DE8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56" tIns="39829" rIns="79656" bIns="3982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8607" eaLnBrk="1" hangingPunct="1"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2013</a:t>
            </a:r>
          </a:p>
        </p:txBody>
      </p:sp>
    </p:spTree>
    <p:extLst>
      <p:ext uri="{BB962C8B-B14F-4D97-AF65-F5344CB8AC3E}">
        <p14:creationId xmlns:p14="http://schemas.microsoft.com/office/powerpoint/2010/main" val="237931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iming>
    <p:tnLst>
      <p:par>
        <p:cTn id="1" dur="indefinite" restart="never" nodeType="tmRoot"/>
      </p:par>
    </p:tnLst>
  </p:timing>
  <p:txStyles>
    <p:titleStyle>
      <a:lvl1pPr algn="l" defTabSz="86015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01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5788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1621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87447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83265" algn="ctr" defTabSz="86172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0824" indent="-320824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6969" indent="-266892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493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569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7410" indent="-211583" algn="l" defTabSz="860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524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526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531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532" indent="-215506" algn="l" defTabSz="86200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01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07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012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17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023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021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030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035" algn="l" defTabSz="862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5768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18" tIns="37856" rIns="75718" bIns="37856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F6C2FDC-6008-4975-934E-934F6D2213A6}" type="slidenum">
              <a:rPr lang="ru-RU" sz="900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6929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6" tIns="39680" rIns="79356" bIns="3968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</a:t>
            </a:r>
            <a:r>
              <a:rPr lang="en-US" sz="700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641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4" r:id="rId4"/>
  </p:sldLayoutIdLst>
  <p:txStyles>
    <p:titleStyle>
      <a:lvl1pPr algn="ctr" defTabSz="82385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385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2385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2385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2385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378682" algn="ctr" defTabSz="82442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757359" algn="ctr" defTabSz="82442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136055" algn="ctr" defTabSz="82442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514739" algn="ctr" defTabSz="82442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595" indent="-308595" algn="l" defTabSz="8238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174" indent="-257618" algn="l" defTabSz="8238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499" indent="-203901" algn="l" defTabSz="8238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047" indent="-203901" algn="l" defTabSz="8238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4354" indent="-203901" algn="l" defTabSz="8238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927" indent="-206183" algn="l" defTabSz="82470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0277" indent="-206183" algn="l" defTabSz="82470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631" indent="-206183" algn="l" defTabSz="82470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981" indent="-206183" algn="l" defTabSz="82470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50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01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047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413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753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100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451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98816" algn="l" defTabSz="824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395570" y="6299580"/>
            <a:ext cx="3834887" cy="29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5" tIns="45494" rIns="90985" bIns="45494">
            <a:spAutoFit/>
          </a:bodyPr>
          <a:lstStyle/>
          <a:p>
            <a:pPr defTabSz="953115"/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www.teplocom-holding.ru</a:t>
            </a:r>
            <a:endParaRPr lang="ru-RU" sz="1300" dirty="0">
              <a:solidFill>
                <a:prstClr val="white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546" y="1412777"/>
            <a:ext cx="5904656" cy="15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5" tIns="45494" rIns="90985" bIns="45494">
            <a:spAutoFit/>
          </a:bodyPr>
          <a:lstStyle/>
          <a:p>
            <a:pPr defTabSz="953115"/>
            <a:r>
              <a:rPr lang="ru-RU" sz="3600" b="1" cap="all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Холдинг </a:t>
            </a:r>
            <a:r>
              <a:rPr lang="ru-RU" sz="3600" b="1" cap="all" dirty="0" err="1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теплоком</a:t>
            </a:r>
            <a:endParaRPr lang="ru-RU" sz="3600" b="1" cap="all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3115"/>
            <a:r>
              <a:rPr lang="ru-RU" sz="2000" cap="all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Продукты и Комплексные </a:t>
            </a:r>
            <a:r>
              <a:rPr lang="ru-RU" sz="2000" cap="all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решения </a:t>
            </a:r>
            <a:br>
              <a:rPr lang="ru-RU" sz="2000" cap="all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cap="all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для </a:t>
            </a:r>
            <a:r>
              <a:rPr lang="ru-RU" sz="2000" cap="all" dirty="0" err="1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2000" cap="all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defTabSz="953115"/>
            <a:r>
              <a:rPr lang="ru-RU" sz="2000" cap="all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Партнерская программа</a:t>
            </a:r>
            <a:endParaRPr lang="ru-RU" sz="2000" cap="all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70" y="450912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949"/>
            <a:r>
              <a:rPr lang="ru-RU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Татьяна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Полуянова</a:t>
            </a:r>
            <a:endParaRPr lang="ru-RU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ru-RU" sz="1400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Директор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департамента </a:t>
            </a:r>
            <a:b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продаж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серийной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продукции</a:t>
            </a:r>
          </a:p>
          <a:p>
            <a:pPr defTabSz="912949"/>
            <a:endParaRPr lang="ru-RU" sz="1400" cap="all" dirty="0" smtClean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ru-RU" sz="1400" cap="all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ЗАО «</a:t>
            </a:r>
            <a:r>
              <a:rPr lang="ru-RU" sz="1400" cap="all" dirty="0" err="1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Теплоком</a:t>
            </a:r>
            <a:r>
              <a:rPr lang="ru-RU" sz="1400" cap="all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-Автоматизация»</a:t>
            </a:r>
            <a:endParaRPr lang="ru-RU" sz="1400" cap="all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" y="-184427"/>
            <a:ext cx="183826" cy="3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92" tIns="45496" rIns="90992" bIns="45496" numCol="1" anchor="ctr" anchorCtr="0" compatLnSpc="1">
            <a:prstTxWarp prst="textNoShape">
              <a:avLst/>
            </a:prstTxWarp>
            <a:spAutoFit/>
          </a:bodyPr>
          <a:lstStyle/>
          <a:p>
            <a:pPr defTabSz="909570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272" y="1995429"/>
            <a:ext cx="5292774" cy="4115282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/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 рамках реализации проекта предусматривается:</a:t>
            </a:r>
          </a:p>
          <a:p>
            <a:pPr defTabSz="909570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• перевод котельной на оптимальный вид топлива,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как правило – газ, </a:t>
            </a: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• замена морально устаревшего и технически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изношенного оборудования, </a:t>
            </a: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• применение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когенерационных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установок для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выработки электроэнергии для собственных нужд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котельной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/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с параллельной работой с энергосетями,</a:t>
            </a: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• установка в котельном зале высокотехнологичного,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современного, с высоким КПД, энергетического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 оборудования от ведущих мировых производителей </a:t>
            </a:r>
          </a:p>
          <a:p>
            <a:pPr defTabSz="909570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Решается задача оптимизации эксплуатационных затрат, путём внедрении систем автоматизации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 диспетчеризации среднего и верхнего уровня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 учётом требований Федерального закона №261-ФЗ.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25045" y="476847"/>
            <a:ext cx="8443664" cy="707461"/>
          </a:xfrm>
          <a:prstGeom prst="rect">
            <a:avLst/>
          </a:prstGeom>
          <a:extLst/>
        </p:spPr>
        <p:txBody>
          <a:bodyPr lIns="79769" tIns="39885" rIns="79769" bIns="39885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3600" b="1">
                <a:solidFill>
                  <a:srgbClr val="FF9900"/>
                </a:solidFill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sz="4000" dirty="0" smtClean="0">
                <a:latin typeface="Arial" panose="020B0604020202020204" pitchFamily="34" charset="0"/>
              </a:rPr>
              <a:t>Модернизация и автоматизация теплоисточников </a:t>
            </a:r>
            <a:endParaRPr lang="ru-RU" sz="4000" dirty="0"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1117" y="1687764"/>
            <a:ext cx="4218964" cy="318765"/>
          </a:xfrm>
          <a:prstGeom prst="rect">
            <a:avLst/>
          </a:prstGeom>
        </p:spPr>
        <p:txBody>
          <a:bodyPr wrap="square" lIns="90928" tIns="45464" rIns="90928" bIns="45464">
            <a:spAutoFit/>
          </a:bodyPr>
          <a:lstStyle/>
          <a:p>
            <a:pPr defTabSz="908928"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Примеры комплексных решений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4" y="2132892"/>
            <a:ext cx="2592288" cy="36174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6" name="Равнобедренный треугольник 1"/>
          <p:cNvSpPr/>
          <p:nvPr/>
        </p:nvSpPr>
        <p:spPr bwMode="auto">
          <a:xfrm>
            <a:off x="8100394" y="5342716"/>
            <a:ext cx="578570" cy="531659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423" tIns="61706" rIns="123423" bIns="61706" anchor="ctr"/>
          <a:lstStyle/>
          <a:p>
            <a:pPr algn="ctr" defTabSz="908928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ижний колонтитул 4"/>
          <p:cNvSpPr txBox="1">
            <a:spLocks/>
          </p:cNvSpPr>
          <p:nvPr/>
        </p:nvSpPr>
        <p:spPr>
          <a:xfrm>
            <a:off x="407239" y="6358279"/>
            <a:ext cx="2508611" cy="365125"/>
          </a:xfrm>
          <a:prstGeom prst="rect">
            <a:avLst/>
          </a:prstGeom>
        </p:spPr>
        <p:txBody>
          <a:bodyPr vert="horz" lIns="90960" tIns="45480" rIns="90960" bIns="45480" rtlCol="0" anchor="ctr"/>
          <a:lstStyle>
            <a:defPPr>
              <a:defRPr lang="ru-RU"/>
            </a:defPPr>
            <a:lvl1pPr marL="0" algn="l" defTabSz="914239" rtl="0" eaLnBrk="1" latinLnBrk="0" hangingPunct="1"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Холдинг «</a:t>
            </a:r>
            <a:r>
              <a:rPr err="1"/>
              <a:t>Теплоком</a:t>
            </a:r>
            <a:r>
              <a:t>»  |  2013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48334" y="2204864"/>
            <a:ext cx="4483706" cy="2631021"/>
          </a:xfrm>
          <a:prstGeom prst="rect">
            <a:avLst/>
          </a:prstGeom>
        </p:spPr>
        <p:txBody>
          <a:bodyPr wrap="square" lIns="90976" tIns="45488" rIns="90976" bIns="45488">
            <a:spAutoFit/>
          </a:bodyPr>
          <a:lstStyle/>
          <a:p>
            <a:pPr marL="171360" indent="-171360" defTabSz="910052"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 вследствие оптимизации процесса горения, погодного и суточного регулирования и повышения КПД котла</a:t>
            </a:r>
          </a:p>
          <a:p>
            <a:pPr marL="171360" indent="-171360" defTabSz="910052"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котельных, ЦТП на работу без постоянного обслуживающего персонала</a:t>
            </a:r>
          </a:p>
          <a:p>
            <a:pPr marL="171360" indent="-171360" defTabSz="910052"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вероятности аварий и, соответственно, негативных последствий для окружающей среды</a:t>
            </a:r>
          </a:p>
          <a:p>
            <a:pPr marL="171360" indent="-171360" defTabSz="910052"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удаленная диспетчеризация</a:t>
            </a:r>
          </a:p>
          <a:p>
            <a:pPr defTabSz="910052">
              <a:spcBef>
                <a:spcPts val="600"/>
              </a:spcBef>
              <a:buClr>
                <a:srgbClr val="FF9900"/>
              </a:buClr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052">
              <a:spcBef>
                <a:spcPts val="600"/>
              </a:spcBef>
              <a:buClr>
                <a:srgbClr val="FF9900"/>
              </a:buClr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214" y="404664"/>
            <a:ext cx="8452258" cy="576064"/>
          </a:xfrm>
          <a:extLst/>
        </p:spPr>
        <p:txBody>
          <a:bodyPr lIns="79811" tIns="39906" rIns="79811" bIns="39906">
            <a:noAutofit/>
          </a:bodyPr>
          <a:lstStyle/>
          <a:p>
            <a:pPr defTabSz="983253">
              <a:lnSpc>
                <a:spcPts val="3800"/>
              </a:lnSpc>
            </a:pPr>
            <a:r>
              <a:rPr lang="ru-RU" altLang="ru-RU" sz="4000" dirty="0">
                <a:latin typeface="Arial" panose="020B0604020202020204" pitchFamily="34" charset="0"/>
                <a:ea typeface="+mj-ea"/>
                <a:cs typeface="Arial" pitchFamily="34" charset="0"/>
              </a:rPr>
              <a:t>Внедрение АСУ ТП на объектах </a:t>
            </a:r>
            <a:r>
              <a:rPr lang="ru-RU" altLang="ru-RU" sz="4000" dirty="0" smtClean="0">
                <a:latin typeface="Arial" panose="020B0604020202020204" pitchFamily="34" charset="0"/>
                <a:ea typeface="+mj-ea"/>
                <a:cs typeface="Arial" pitchFamily="34" charset="0"/>
              </a:rPr>
              <a:t>энергетики</a:t>
            </a:r>
            <a:endParaRPr lang="ru-RU" altLang="ru-RU" sz="4000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Равнобедренный треугольник 1"/>
          <p:cNvSpPr/>
          <p:nvPr/>
        </p:nvSpPr>
        <p:spPr bwMode="auto">
          <a:xfrm>
            <a:off x="8077854" y="5654667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50" tIns="49575" rIns="99150" bIns="49575" anchor="ctr"/>
          <a:lstStyle/>
          <a:p>
            <a:pPr algn="ctr" defTabSz="90957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415" y="1700808"/>
            <a:ext cx="4218964" cy="318765"/>
          </a:xfrm>
          <a:prstGeom prst="rect">
            <a:avLst/>
          </a:prstGeom>
        </p:spPr>
        <p:txBody>
          <a:bodyPr wrap="square" lIns="91040" tIns="45520" rIns="91040" bIns="45520">
            <a:spAutoFit/>
          </a:bodyPr>
          <a:lstStyle/>
          <a:p>
            <a:pPr defTabSz="910052"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Основные преимущества внедрения АСУ ТП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Равнобедренный треугольник 1"/>
          <p:cNvSpPr/>
          <p:nvPr/>
        </p:nvSpPr>
        <p:spPr bwMode="auto">
          <a:xfrm>
            <a:off x="8171551" y="3696792"/>
            <a:ext cx="578570" cy="531659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72" tIns="61782" rIns="123572" bIns="61782" anchor="ctr"/>
          <a:lstStyle/>
          <a:p>
            <a:pPr algn="ctr" defTabSz="910052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C:\Users\Русанов Сергей\Pictures\foto_d_pta\20\Fotolia_67359452_Subscription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61" y="2222382"/>
            <a:ext cx="3619486" cy="24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внобедренный треугольник 1"/>
          <p:cNvSpPr/>
          <p:nvPr/>
        </p:nvSpPr>
        <p:spPr bwMode="auto">
          <a:xfrm>
            <a:off x="8182358" y="4108791"/>
            <a:ext cx="638114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 defTabSz="908928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8" y="-184392"/>
            <a:ext cx="183697" cy="36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28" tIns="45464" rIns="90928" bIns="45464" numCol="1" anchor="ctr" anchorCtr="0" compatLnSpc="1">
            <a:prstTxWarp prst="textNoShape">
              <a:avLst/>
            </a:prstTxWarp>
            <a:spAutoFit/>
          </a:bodyPr>
          <a:lstStyle/>
          <a:p>
            <a:pPr defTabSz="908928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25047" y="404843"/>
            <a:ext cx="8611451" cy="707461"/>
          </a:xfrm>
          <a:prstGeom prst="rect">
            <a:avLst/>
          </a:prstGeom>
          <a:extLst/>
        </p:spPr>
        <p:txBody>
          <a:bodyPr lIns="79712" tIns="39857" rIns="79712" bIns="39857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3600" b="1">
                <a:solidFill>
                  <a:srgbClr val="FF9900"/>
                </a:solidFill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sz="4000" dirty="0">
                <a:latin typeface="Arial" panose="020B0604020202020204" pitchFamily="34" charset="0"/>
              </a:rPr>
              <a:t>Автоматизация уличного освещения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62983"/>
            <a:ext cx="4968552" cy="4631520"/>
          </a:xfrm>
          <a:prstGeom prst="rect">
            <a:avLst/>
          </a:prstGeom>
        </p:spPr>
        <p:txBody>
          <a:bodyPr wrap="square" lIns="90928" tIns="45464" rIns="90928" bIns="45464">
            <a:spAutoFit/>
          </a:bodyPr>
          <a:lstStyle/>
          <a:p>
            <a:pPr defTabSz="908928"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Примеры комплексных решений</a:t>
            </a:r>
          </a:p>
          <a:p>
            <a:pPr defTabSz="908928">
              <a:spcBef>
                <a:spcPts val="600"/>
              </a:spcBef>
            </a:pPr>
            <a:endParaRPr lang="ru-RU" sz="1400" b="1" dirty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Уровень освещенности измеряется в нескольких точках, обеспечивая надежность измерений и снижая риск непредусмотренного включения фонарей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Оптимизация расписания позволяет включать и выключать свет отдельно на каждом участке в зависимости от времени дня, уровня освещенности, погодных условий, количества транспорта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Возможность отключения 1/3 или 2/3 светильников поздней ночью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Возможность использования долгие периоды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диммирования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зимой, так как снег отражает свет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Постоянный дистанционный контроль 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Контроль над выходом светильников из строя</a:t>
            </a:r>
          </a:p>
          <a:p>
            <a:pPr marL="170637" indent="-170637" defTabSz="9089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Возможность применения программируемой праздничной иллюминации </a:t>
            </a:r>
          </a:p>
          <a:p>
            <a:pPr defTabSz="908928">
              <a:spcBef>
                <a:spcPts val="600"/>
              </a:spcBef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08105" y="2060853"/>
            <a:ext cx="3261336" cy="4104456"/>
            <a:chOff x="5508104" y="2060848"/>
            <a:chExt cx="3261336" cy="410445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508104" y="2060848"/>
              <a:ext cx="3261336" cy="4104456"/>
              <a:chOff x="5580112" y="1916832"/>
              <a:chExt cx="3261336" cy="4104456"/>
            </a:xfrm>
          </p:grpSpPr>
          <p:pic>
            <p:nvPicPr>
              <p:cNvPr id="6" name="Picture 5" descr="board_niko_3639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916832"/>
                <a:ext cx="3089670" cy="3243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Равнобедренный треугольник 1"/>
              <p:cNvSpPr/>
              <p:nvPr/>
            </p:nvSpPr>
            <p:spPr bwMode="auto">
              <a:xfrm>
                <a:off x="8203334" y="5440725"/>
                <a:ext cx="638114" cy="580563"/>
              </a:xfrm>
              <a:custGeom>
                <a:avLst/>
                <a:gdLst>
                  <a:gd name="connsiteX0" fmla="*/ 0 w 838200"/>
                  <a:gd name="connsiteY0" fmla="*/ 1295400 h 1295400"/>
                  <a:gd name="connsiteX1" fmla="*/ 523976 w 838200"/>
                  <a:gd name="connsiteY1" fmla="*/ 0 h 1295400"/>
                  <a:gd name="connsiteX2" fmla="*/ 838200 w 838200"/>
                  <a:gd name="connsiteY2" fmla="*/ 1295400 h 1295400"/>
                  <a:gd name="connsiteX3" fmla="*/ 0 w 838200"/>
                  <a:gd name="connsiteY3" fmla="*/ 1295400 h 1295400"/>
                  <a:gd name="connsiteX0" fmla="*/ 0 w 993475"/>
                  <a:gd name="connsiteY0" fmla="*/ 1191883 h 1295400"/>
                  <a:gd name="connsiteX1" fmla="*/ 679251 w 993475"/>
                  <a:gd name="connsiteY1" fmla="*/ 0 h 1295400"/>
                  <a:gd name="connsiteX2" fmla="*/ 993475 w 993475"/>
                  <a:gd name="connsiteY2" fmla="*/ 1295400 h 1295400"/>
                  <a:gd name="connsiteX3" fmla="*/ 0 w 993475"/>
                  <a:gd name="connsiteY3" fmla="*/ 1191883 h 1295400"/>
                  <a:gd name="connsiteX0" fmla="*/ 0 w 993475"/>
                  <a:gd name="connsiteY0" fmla="*/ 1191883 h 1295400"/>
                  <a:gd name="connsiteX1" fmla="*/ 679251 w 993475"/>
                  <a:gd name="connsiteY1" fmla="*/ 0 h 1295400"/>
                  <a:gd name="connsiteX2" fmla="*/ 705929 w 993475"/>
                  <a:gd name="connsiteY2" fmla="*/ 342181 h 1295400"/>
                  <a:gd name="connsiteX3" fmla="*/ 993475 w 993475"/>
                  <a:gd name="connsiteY3" fmla="*/ 1295400 h 1295400"/>
                  <a:gd name="connsiteX4" fmla="*/ 0 w 993475"/>
                  <a:gd name="connsiteY4" fmla="*/ 1191883 h 1295400"/>
                  <a:gd name="connsiteX0" fmla="*/ 0 w 993475"/>
                  <a:gd name="connsiteY0" fmla="*/ 851741 h 955258"/>
                  <a:gd name="connsiteX1" fmla="*/ 670624 w 993475"/>
                  <a:gd name="connsiteY1" fmla="*/ 56673 h 955258"/>
                  <a:gd name="connsiteX2" fmla="*/ 705929 w 993475"/>
                  <a:gd name="connsiteY2" fmla="*/ 2039 h 955258"/>
                  <a:gd name="connsiteX3" fmla="*/ 993475 w 993475"/>
                  <a:gd name="connsiteY3" fmla="*/ 955258 h 955258"/>
                  <a:gd name="connsiteX4" fmla="*/ 0 w 993475"/>
                  <a:gd name="connsiteY4" fmla="*/ 851741 h 955258"/>
                  <a:gd name="connsiteX0" fmla="*/ 0 w 1183256"/>
                  <a:gd name="connsiteY0" fmla="*/ 851741 h 955258"/>
                  <a:gd name="connsiteX1" fmla="*/ 860405 w 1183256"/>
                  <a:gd name="connsiteY1" fmla="*/ 56673 h 955258"/>
                  <a:gd name="connsiteX2" fmla="*/ 895710 w 1183256"/>
                  <a:gd name="connsiteY2" fmla="*/ 2039 h 955258"/>
                  <a:gd name="connsiteX3" fmla="*/ 1183256 w 1183256"/>
                  <a:gd name="connsiteY3" fmla="*/ 955258 h 955258"/>
                  <a:gd name="connsiteX4" fmla="*/ 0 w 1183256"/>
                  <a:gd name="connsiteY4" fmla="*/ 851741 h 955258"/>
                  <a:gd name="connsiteX0" fmla="*/ 0 w 1183256"/>
                  <a:gd name="connsiteY0" fmla="*/ 1096992 h 1200509"/>
                  <a:gd name="connsiteX1" fmla="*/ 877657 w 1183256"/>
                  <a:gd name="connsiteY1" fmla="*/ 0 h 1200509"/>
                  <a:gd name="connsiteX2" fmla="*/ 895710 w 1183256"/>
                  <a:gd name="connsiteY2" fmla="*/ 247290 h 1200509"/>
                  <a:gd name="connsiteX3" fmla="*/ 1183256 w 1183256"/>
                  <a:gd name="connsiteY3" fmla="*/ 1200509 h 1200509"/>
                  <a:gd name="connsiteX4" fmla="*/ 0 w 1183256"/>
                  <a:gd name="connsiteY4" fmla="*/ 1096992 h 1200509"/>
                  <a:gd name="connsiteX0" fmla="*/ 0 w 1062486"/>
                  <a:gd name="connsiteY0" fmla="*/ 1096992 h 1105618"/>
                  <a:gd name="connsiteX1" fmla="*/ 877657 w 1062486"/>
                  <a:gd name="connsiteY1" fmla="*/ 0 h 1105618"/>
                  <a:gd name="connsiteX2" fmla="*/ 895710 w 1062486"/>
                  <a:gd name="connsiteY2" fmla="*/ 247290 h 1105618"/>
                  <a:gd name="connsiteX3" fmla="*/ 1062486 w 1062486"/>
                  <a:gd name="connsiteY3" fmla="*/ 1105618 h 1105618"/>
                  <a:gd name="connsiteX4" fmla="*/ 0 w 1062486"/>
                  <a:gd name="connsiteY4" fmla="*/ 1096992 h 1105618"/>
                  <a:gd name="connsiteX0" fmla="*/ 0 w 1062486"/>
                  <a:gd name="connsiteY0" fmla="*/ 1096992 h 1105618"/>
                  <a:gd name="connsiteX1" fmla="*/ 877657 w 1062486"/>
                  <a:gd name="connsiteY1" fmla="*/ 0 h 1105618"/>
                  <a:gd name="connsiteX2" fmla="*/ 1042359 w 1062486"/>
                  <a:gd name="connsiteY2" fmla="*/ 583720 h 1105618"/>
                  <a:gd name="connsiteX3" fmla="*/ 1062486 w 1062486"/>
                  <a:gd name="connsiteY3" fmla="*/ 1105618 h 1105618"/>
                  <a:gd name="connsiteX4" fmla="*/ 0 w 1062486"/>
                  <a:gd name="connsiteY4" fmla="*/ 1096992 h 1105618"/>
                  <a:gd name="connsiteX0" fmla="*/ 0 w 1062486"/>
                  <a:gd name="connsiteY0" fmla="*/ 915837 h 924463"/>
                  <a:gd name="connsiteX1" fmla="*/ 860404 w 1062486"/>
                  <a:gd name="connsiteY1" fmla="*/ 0 h 924463"/>
                  <a:gd name="connsiteX2" fmla="*/ 1042359 w 1062486"/>
                  <a:gd name="connsiteY2" fmla="*/ 402565 h 924463"/>
                  <a:gd name="connsiteX3" fmla="*/ 1062486 w 1062486"/>
                  <a:gd name="connsiteY3" fmla="*/ 924463 h 924463"/>
                  <a:gd name="connsiteX4" fmla="*/ 0 w 1062486"/>
                  <a:gd name="connsiteY4" fmla="*/ 915837 h 924463"/>
                  <a:gd name="connsiteX0" fmla="*/ 0 w 967596"/>
                  <a:gd name="connsiteY0" fmla="*/ 898584 h 924463"/>
                  <a:gd name="connsiteX1" fmla="*/ 765514 w 967596"/>
                  <a:gd name="connsiteY1" fmla="*/ 0 h 924463"/>
                  <a:gd name="connsiteX2" fmla="*/ 947469 w 967596"/>
                  <a:gd name="connsiteY2" fmla="*/ 402565 h 924463"/>
                  <a:gd name="connsiteX3" fmla="*/ 967596 w 967596"/>
                  <a:gd name="connsiteY3" fmla="*/ 924463 h 924463"/>
                  <a:gd name="connsiteX4" fmla="*/ 0 w 967596"/>
                  <a:gd name="connsiteY4" fmla="*/ 898584 h 924463"/>
                  <a:gd name="connsiteX0" fmla="*/ 0 w 967596"/>
                  <a:gd name="connsiteY0" fmla="*/ 734682 h 760561"/>
                  <a:gd name="connsiteX1" fmla="*/ 748261 w 967596"/>
                  <a:gd name="connsiteY1" fmla="*/ 0 h 760561"/>
                  <a:gd name="connsiteX2" fmla="*/ 947469 w 967596"/>
                  <a:gd name="connsiteY2" fmla="*/ 238663 h 760561"/>
                  <a:gd name="connsiteX3" fmla="*/ 967596 w 967596"/>
                  <a:gd name="connsiteY3" fmla="*/ 760561 h 760561"/>
                  <a:gd name="connsiteX4" fmla="*/ 0 w 967596"/>
                  <a:gd name="connsiteY4" fmla="*/ 734682 h 760561"/>
                  <a:gd name="connsiteX0" fmla="*/ 0 w 872705"/>
                  <a:gd name="connsiteY0" fmla="*/ 726055 h 760561"/>
                  <a:gd name="connsiteX1" fmla="*/ 653370 w 872705"/>
                  <a:gd name="connsiteY1" fmla="*/ 0 h 760561"/>
                  <a:gd name="connsiteX2" fmla="*/ 852578 w 872705"/>
                  <a:gd name="connsiteY2" fmla="*/ 238663 h 760561"/>
                  <a:gd name="connsiteX3" fmla="*/ 872705 w 872705"/>
                  <a:gd name="connsiteY3" fmla="*/ 760561 h 760561"/>
                  <a:gd name="connsiteX4" fmla="*/ 0 w 872705"/>
                  <a:gd name="connsiteY4" fmla="*/ 726055 h 760561"/>
                  <a:gd name="connsiteX0" fmla="*/ 0 w 887526"/>
                  <a:gd name="connsiteY0" fmla="*/ 726055 h 760561"/>
                  <a:gd name="connsiteX1" fmla="*/ 668191 w 887526"/>
                  <a:gd name="connsiteY1" fmla="*/ 0 h 760561"/>
                  <a:gd name="connsiteX2" fmla="*/ 867399 w 887526"/>
                  <a:gd name="connsiteY2" fmla="*/ 238663 h 760561"/>
                  <a:gd name="connsiteX3" fmla="*/ 887526 w 887526"/>
                  <a:gd name="connsiteY3" fmla="*/ 760561 h 760561"/>
                  <a:gd name="connsiteX4" fmla="*/ 0 w 887526"/>
                  <a:gd name="connsiteY4" fmla="*/ 726055 h 760561"/>
                  <a:gd name="connsiteX0" fmla="*/ 0 w 887526"/>
                  <a:gd name="connsiteY0" fmla="*/ 726055 h 764229"/>
                  <a:gd name="connsiteX1" fmla="*/ 668191 w 887526"/>
                  <a:gd name="connsiteY1" fmla="*/ 0 h 764229"/>
                  <a:gd name="connsiteX2" fmla="*/ 867399 w 887526"/>
                  <a:gd name="connsiteY2" fmla="*/ 238663 h 764229"/>
                  <a:gd name="connsiteX3" fmla="*/ 887526 w 887526"/>
                  <a:gd name="connsiteY3" fmla="*/ 760561 h 764229"/>
                  <a:gd name="connsiteX4" fmla="*/ 785277 w 887526"/>
                  <a:gd name="connsiteY4" fmla="*/ 764008 h 764229"/>
                  <a:gd name="connsiteX5" fmla="*/ 0 w 887526"/>
                  <a:gd name="connsiteY5" fmla="*/ 726055 h 764229"/>
                  <a:gd name="connsiteX0" fmla="*/ 0 w 867399"/>
                  <a:gd name="connsiteY0" fmla="*/ 726055 h 803816"/>
                  <a:gd name="connsiteX1" fmla="*/ 668191 w 867399"/>
                  <a:gd name="connsiteY1" fmla="*/ 0 h 803816"/>
                  <a:gd name="connsiteX2" fmla="*/ 867399 w 867399"/>
                  <a:gd name="connsiteY2" fmla="*/ 238663 h 803816"/>
                  <a:gd name="connsiteX3" fmla="*/ 798605 w 867399"/>
                  <a:gd name="connsiteY3" fmla="*/ 803816 h 803816"/>
                  <a:gd name="connsiteX4" fmla="*/ 785277 w 867399"/>
                  <a:gd name="connsiteY4" fmla="*/ 764008 h 803816"/>
                  <a:gd name="connsiteX5" fmla="*/ 0 w 867399"/>
                  <a:gd name="connsiteY5" fmla="*/ 726055 h 803816"/>
                  <a:gd name="connsiteX0" fmla="*/ 0 w 867399"/>
                  <a:gd name="connsiteY0" fmla="*/ 726055 h 764014"/>
                  <a:gd name="connsiteX1" fmla="*/ 668191 w 867399"/>
                  <a:gd name="connsiteY1" fmla="*/ 0 h 764014"/>
                  <a:gd name="connsiteX2" fmla="*/ 867399 w 867399"/>
                  <a:gd name="connsiteY2" fmla="*/ 238663 h 764014"/>
                  <a:gd name="connsiteX3" fmla="*/ 802310 w 867399"/>
                  <a:gd name="connsiteY3" fmla="*/ 504965 h 764014"/>
                  <a:gd name="connsiteX4" fmla="*/ 785277 w 867399"/>
                  <a:gd name="connsiteY4" fmla="*/ 764008 h 764014"/>
                  <a:gd name="connsiteX5" fmla="*/ 0 w 867399"/>
                  <a:gd name="connsiteY5" fmla="*/ 726055 h 764014"/>
                  <a:gd name="connsiteX0" fmla="*/ 0 w 804413"/>
                  <a:gd name="connsiteY0" fmla="*/ 726055 h 764014"/>
                  <a:gd name="connsiteX1" fmla="*/ 668191 w 804413"/>
                  <a:gd name="connsiteY1" fmla="*/ 0 h 764014"/>
                  <a:gd name="connsiteX2" fmla="*/ 804413 w 804413"/>
                  <a:gd name="connsiteY2" fmla="*/ 183612 h 764014"/>
                  <a:gd name="connsiteX3" fmla="*/ 802310 w 804413"/>
                  <a:gd name="connsiteY3" fmla="*/ 504965 h 764014"/>
                  <a:gd name="connsiteX4" fmla="*/ 785277 w 804413"/>
                  <a:gd name="connsiteY4" fmla="*/ 764008 h 764014"/>
                  <a:gd name="connsiteX5" fmla="*/ 0 w 804413"/>
                  <a:gd name="connsiteY5" fmla="*/ 726055 h 76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4413" h="764014">
                    <a:moveTo>
                      <a:pt x="0" y="726055"/>
                    </a:moveTo>
                    <a:cubicBezTo>
                      <a:pt x="217790" y="484037"/>
                      <a:pt x="450401" y="242018"/>
                      <a:pt x="668191" y="0"/>
                    </a:cubicBezTo>
                    <a:cubicBezTo>
                      <a:pt x="668457" y="16294"/>
                      <a:pt x="804147" y="167318"/>
                      <a:pt x="804413" y="183612"/>
                    </a:cubicBezTo>
                    <a:lnTo>
                      <a:pt x="802310" y="504965"/>
                    </a:lnTo>
                    <a:cubicBezTo>
                      <a:pt x="795398" y="503493"/>
                      <a:pt x="792189" y="765480"/>
                      <a:pt x="785277" y="764008"/>
                    </a:cubicBezTo>
                    <a:lnTo>
                      <a:pt x="0" y="7260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915" tIns="61958" rIns="123915" bIns="61958" anchor="ctr"/>
              <a:lstStyle/>
              <a:p>
                <a:pPr algn="ctr" defTabSz="908928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Равнобедренный треугольник 1"/>
            <p:cNvSpPr/>
            <p:nvPr/>
          </p:nvSpPr>
          <p:spPr bwMode="auto">
            <a:xfrm>
              <a:off x="8100392" y="4792653"/>
              <a:ext cx="638114" cy="580563"/>
            </a:xfrm>
            <a:custGeom>
              <a:avLst/>
              <a:gdLst>
                <a:gd name="connsiteX0" fmla="*/ 0 w 838200"/>
                <a:gd name="connsiteY0" fmla="*/ 1295400 h 1295400"/>
                <a:gd name="connsiteX1" fmla="*/ 523976 w 838200"/>
                <a:gd name="connsiteY1" fmla="*/ 0 h 1295400"/>
                <a:gd name="connsiteX2" fmla="*/ 838200 w 838200"/>
                <a:gd name="connsiteY2" fmla="*/ 1295400 h 1295400"/>
                <a:gd name="connsiteX3" fmla="*/ 0 w 838200"/>
                <a:gd name="connsiteY3" fmla="*/ 1295400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993475 w 993475"/>
                <a:gd name="connsiteY2" fmla="*/ 1295400 h 1295400"/>
                <a:gd name="connsiteX3" fmla="*/ 0 w 993475"/>
                <a:gd name="connsiteY3" fmla="*/ 1191883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705929 w 993475"/>
                <a:gd name="connsiteY2" fmla="*/ 342181 h 1295400"/>
                <a:gd name="connsiteX3" fmla="*/ 993475 w 993475"/>
                <a:gd name="connsiteY3" fmla="*/ 1295400 h 1295400"/>
                <a:gd name="connsiteX4" fmla="*/ 0 w 993475"/>
                <a:gd name="connsiteY4" fmla="*/ 1191883 h 1295400"/>
                <a:gd name="connsiteX0" fmla="*/ 0 w 993475"/>
                <a:gd name="connsiteY0" fmla="*/ 851741 h 955258"/>
                <a:gd name="connsiteX1" fmla="*/ 670624 w 993475"/>
                <a:gd name="connsiteY1" fmla="*/ 56673 h 955258"/>
                <a:gd name="connsiteX2" fmla="*/ 705929 w 993475"/>
                <a:gd name="connsiteY2" fmla="*/ 2039 h 955258"/>
                <a:gd name="connsiteX3" fmla="*/ 993475 w 993475"/>
                <a:gd name="connsiteY3" fmla="*/ 955258 h 955258"/>
                <a:gd name="connsiteX4" fmla="*/ 0 w 993475"/>
                <a:gd name="connsiteY4" fmla="*/ 851741 h 955258"/>
                <a:gd name="connsiteX0" fmla="*/ 0 w 1183256"/>
                <a:gd name="connsiteY0" fmla="*/ 851741 h 955258"/>
                <a:gd name="connsiteX1" fmla="*/ 860405 w 1183256"/>
                <a:gd name="connsiteY1" fmla="*/ 56673 h 955258"/>
                <a:gd name="connsiteX2" fmla="*/ 895710 w 1183256"/>
                <a:gd name="connsiteY2" fmla="*/ 2039 h 955258"/>
                <a:gd name="connsiteX3" fmla="*/ 1183256 w 1183256"/>
                <a:gd name="connsiteY3" fmla="*/ 955258 h 955258"/>
                <a:gd name="connsiteX4" fmla="*/ 0 w 1183256"/>
                <a:gd name="connsiteY4" fmla="*/ 851741 h 955258"/>
                <a:gd name="connsiteX0" fmla="*/ 0 w 1183256"/>
                <a:gd name="connsiteY0" fmla="*/ 1096992 h 1200509"/>
                <a:gd name="connsiteX1" fmla="*/ 877657 w 1183256"/>
                <a:gd name="connsiteY1" fmla="*/ 0 h 1200509"/>
                <a:gd name="connsiteX2" fmla="*/ 895710 w 1183256"/>
                <a:gd name="connsiteY2" fmla="*/ 247290 h 1200509"/>
                <a:gd name="connsiteX3" fmla="*/ 1183256 w 1183256"/>
                <a:gd name="connsiteY3" fmla="*/ 1200509 h 1200509"/>
                <a:gd name="connsiteX4" fmla="*/ 0 w 1183256"/>
                <a:gd name="connsiteY4" fmla="*/ 1096992 h 1200509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895710 w 1062486"/>
                <a:gd name="connsiteY2" fmla="*/ 24729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1042359 w 1062486"/>
                <a:gd name="connsiteY2" fmla="*/ 58372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915837 h 924463"/>
                <a:gd name="connsiteX1" fmla="*/ 860404 w 1062486"/>
                <a:gd name="connsiteY1" fmla="*/ 0 h 924463"/>
                <a:gd name="connsiteX2" fmla="*/ 1042359 w 1062486"/>
                <a:gd name="connsiteY2" fmla="*/ 402565 h 924463"/>
                <a:gd name="connsiteX3" fmla="*/ 1062486 w 1062486"/>
                <a:gd name="connsiteY3" fmla="*/ 924463 h 924463"/>
                <a:gd name="connsiteX4" fmla="*/ 0 w 1062486"/>
                <a:gd name="connsiteY4" fmla="*/ 915837 h 924463"/>
                <a:gd name="connsiteX0" fmla="*/ 0 w 967596"/>
                <a:gd name="connsiteY0" fmla="*/ 898584 h 924463"/>
                <a:gd name="connsiteX1" fmla="*/ 765514 w 967596"/>
                <a:gd name="connsiteY1" fmla="*/ 0 h 924463"/>
                <a:gd name="connsiteX2" fmla="*/ 947469 w 967596"/>
                <a:gd name="connsiteY2" fmla="*/ 402565 h 924463"/>
                <a:gd name="connsiteX3" fmla="*/ 967596 w 967596"/>
                <a:gd name="connsiteY3" fmla="*/ 924463 h 924463"/>
                <a:gd name="connsiteX4" fmla="*/ 0 w 967596"/>
                <a:gd name="connsiteY4" fmla="*/ 898584 h 924463"/>
                <a:gd name="connsiteX0" fmla="*/ 0 w 967596"/>
                <a:gd name="connsiteY0" fmla="*/ 734682 h 760561"/>
                <a:gd name="connsiteX1" fmla="*/ 748261 w 967596"/>
                <a:gd name="connsiteY1" fmla="*/ 0 h 760561"/>
                <a:gd name="connsiteX2" fmla="*/ 947469 w 967596"/>
                <a:gd name="connsiteY2" fmla="*/ 238663 h 760561"/>
                <a:gd name="connsiteX3" fmla="*/ 967596 w 967596"/>
                <a:gd name="connsiteY3" fmla="*/ 760561 h 760561"/>
                <a:gd name="connsiteX4" fmla="*/ 0 w 967596"/>
                <a:gd name="connsiteY4" fmla="*/ 734682 h 760561"/>
                <a:gd name="connsiteX0" fmla="*/ 0 w 872705"/>
                <a:gd name="connsiteY0" fmla="*/ 726055 h 760561"/>
                <a:gd name="connsiteX1" fmla="*/ 653370 w 872705"/>
                <a:gd name="connsiteY1" fmla="*/ 0 h 760561"/>
                <a:gd name="connsiteX2" fmla="*/ 852578 w 872705"/>
                <a:gd name="connsiteY2" fmla="*/ 238663 h 760561"/>
                <a:gd name="connsiteX3" fmla="*/ 872705 w 872705"/>
                <a:gd name="connsiteY3" fmla="*/ 760561 h 760561"/>
                <a:gd name="connsiteX4" fmla="*/ 0 w 872705"/>
                <a:gd name="connsiteY4" fmla="*/ 726055 h 760561"/>
                <a:gd name="connsiteX0" fmla="*/ 0 w 887526"/>
                <a:gd name="connsiteY0" fmla="*/ 726055 h 760561"/>
                <a:gd name="connsiteX1" fmla="*/ 668191 w 887526"/>
                <a:gd name="connsiteY1" fmla="*/ 0 h 760561"/>
                <a:gd name="connsiteX2" fmla="*/ 867399 w 887526"/>
                <a:gd name="connsiteY2" fmla="*/ 238663 h 760561"/>
                <a:gd name="connsiteX3" fmla="*/ 887526 w 887526"/>
                <a:gd name="connsiteY3" fmla="*/ 760561 h 760561"/>
                <a:gd name="connsiteX4" fmla="*/ 0 w 887526"/>
                <a:gd name="connsiteY4" fmla="*/ 726055 h 760561"/>
                <a:gd name="connsiteX0" fmla="*/ 0 w 887526"/>
                <a:gd name="connsiteY0" fmla="*/ 726055 h 764229"/>
                <a:gd name="connsiteX1" fmla="*/ 668191 w 887526"/>
                <a:gd name="connsiteY1" fmla="*/ 0 h 764229"/>
                <a:gd name="connsiteX2" fmla="*/ 867399 w 887526"/>
                <a:gd name="connsiteY2" fmla="*/ 238663 h 764229"/>
                <a:gd name="connsiteX3" fmla="*/ 887526 w 887526"/>
                <a:gd name="connsiteY3" fmla="*/ 760561 h 764229"/>
                <a:gd name="connsiteX4" fmla="*/ 785277 w 887526"/>
                <a:gd name="connsiteY4" fmla="*/ 764008 h 764229"/>
                <a:gd name="connsiteX5" fmla="*/ 0 w 887526"/>
                <a:gd name="connsiteY5" fmla="*/ 726055 h 764229"/>
                <a:gd name="connsiteX0" fmla="*/ 0 w 867399"/>
                <a:gd name="connsiteY0" fmla="*/ 726055 h 803816"/>
                <a:gd name="connsiteX1" fmla="*/ 668191 w 867399"/>
                <a:gd name="connsiteY1" fmla="*/ 0 h 803816"/>
                <a:gd name="connsiteX2" fmla="*/ 867399 w 867399"/>
                <a:gd name="connsiteY2" fmla="*/ 238663 h 803816"/>
                <a:gd name="connsiteX3" fmla="*/ 798605 w 867399"/>
                <a:gd name="connsiteY3" fmla="*/ 803816 h 803816"/>
                <a:gd name="connsiteX4" fmla="*/ 785277 w 867399"/>
                <a:gd name="connsiteY4" fmla="*/ 764008 h 803816"/>
                <a:gd name="connsiteX5" fmla="*/ 0 w 867399"/>
                <a:gd name="connsiteY5" fmla="*/ 726055 h 803816"/>
                <a:gd name="connsiteX0" fmla="*/ 0 w 867399"/>
                <a:gd name="connsiteY0" fmla="*/ 726055 h 764014"/>
                <a:gd name="connsiteX1" fmla="*/ 668191 w 867399"/>
                <a:gd name="connsiteY1" fmla="*/ 0 h 764014"/>
                <a:gd name="connsiteX2" fmla="*/ 867399 w 867399"/>
                <a:gd name="connsiteY2" fmla="*/ 238663 h 764014"/>
                <a:gd name="connsiteX3" fmla="*/ 802310 w 867399"/>
                <a:gd name="connsiteY3" fmla="*/ 504965 h 764014"/>
                <a:gd name="connsiteX4" fmla="*/ 785277 w 867399"/>
                <a:gd name="connsiteY4" fmla="*/ 764008 h 764014"/>
                <a:gd name="connsiteX5" fmla="*/ 0 w 867399"/>
                <a:gd name="connsiteY5" fmla="*/ 726055 h 764014"/>
                <a:gd name="connsiteX0" fmla="*/ 0 w 804413"/>
                <a:gd name="connsiteY0" fmla="*/ 726055 h 764014"/>
                <a:gd name="connsiteX1" fmla="*/ 668191 w 804413"/>
                <a:gd name="connsiteY1" fmla="*/ 0 h 764014"/>
                <a:gd name="connsiteX2" fmla="*/ 804413 w 804413"/>
                <a:gd name="connsiteY2" fmla="*/ 183612 h 764014"/>
                <a:gd name="connsiteX3" fmla="*/ 802310 w 804413"/>
                <a:gd name="connsiteY3" fmla="*/ 504965 h 764014"/>
                <a:gd name="connsiteX4" fmla="*/ 785277 w 804413"/>
                <a:gd name="connsiteY4" fmla="*/ 764008 h 764014"/>
                <a:gd name="connsiteX5" fmla="*/ 0 w 804413"/>
                <a:gd name="connsiteY5" fmla="*/ 726055 h 76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413" h="764014">
                  <a:moveTo>
                    <a:pt x="0" y="726055"/>
                  </a:moveTo>
                  <a:cubicBezTo>
                    <a:pt x="217790" y="484037"/>
                    <a:pt x="450401" y="242018"/>
                    <a:pt x="668191" y="0"/>
                  </a:cubicBezTo>
                  <a:cubicBezTo>
                    <a:pt x="668457" y="16294"/>
                    <a:pt x="804147" y="167318"/>
                    <a:pt x="804413" y="183612"/>
                  </a:cubicBezTo>
                  <a:lnTo>
                    <a:pt x="802310" y="504965"/>
                  </a:lnTo>
                  <a:cubicBezTo>
                    <a:pt x="795398" y="503493"/>
                    <a:pt x="792189" y="765480"/>
                    <a:pt x="785277" y="764008"/>
                  </a:cubicBezTo>
                  <a:lnTo>
                    <a:pt x="0" y="7260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003" tIns="62002" rIns="124003" bIns="62002" anchor="ctr"/>
            <a:lstStyle/>
            <a:p>
              <a:pPr algn="ctr" defTabSz="908928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ижний колонтитул 4"/>
          <p:cNvSpPr txBox="1">
            <a:spLocks/>
          </p:cNvSpPr>
          <p:nvPr/>
        </p:nvSpPr>
        <p:spPr>
          <a:xfrm>
            <a:off x="407214" y="6358213"/>
            <a:ext cx="2508611" cy="365125"/>
          </a:xfrm>
          <a:prstGeom prst="rect">
            <a:avLst/>
          </a:prstGeom>
        </p:spPr>
        <p:txBody>
          <a:bodyPr vert="horz" lIns="91280" tIns="45640" rIns="91280" bIns="45640" rtlCol="0" anchor="ctr"/>
          <a:lstStyle>
            <a:defPPr>
              <a:defRPr lang="ru-RU"/>
            </a:defPPr>
            <a:lvl1pPr marL="0" algn="l" defTabSz="914239" rtl="0" eaLnBrk="1" latinLnBrk="0" hangingPunct="1"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/>
              <a:t>Холдинг «</a:t>
            </a:r>
            <a:r>
              <a:rPr err="1"/>
              <a:t>Теплоком</a:t>
            </a:r>
            <a:r>
              <a:rPr/>
              <a:t>»  |  </a:t>
            </a:r>
            <a:r>
              <a:t>2014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54639" y="2097282"/>
            <a:ext cx="4587512" cy="3924006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потребления электроэнергии, тепла, воды, газа, холода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микроклиматом по задаваемому  температурному графику 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микроклиматом (регулирование радиаторов отопления и теплых полов, систем кондиционирования и влажности, датчики CO2 для контроля чистоты воздуха)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включения – отключения  электропитания, в том числе в отдельных помещениях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внутренним освещением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Охранно-пожарная сигнализация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протечки воды 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доступом (видеонаблюдение, датчики движения, тревожная сигнализация)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через мобильное устройство (ноутбук, планшет, смартфон)</a:t>
            </a:r>
          </a:p>
          <a:p>
            <a:pPr marL="171329" indent="-171329" defTabSz="91327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диспетчерский центр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9" y="476672"/>
            <a:ext cx="8640960" cy="576064"/>
          </a:xfrm>
          <a:extLst/>
        </p:spPr>
        <p:txBody>
          <a:bodyPr lIns="80091" tIns="40046" rIns="80091" bIns="40046">
            <a:noAutofit/>
          </a:bodyPr>
          <a:lstStyle/>
          <a:p>
            <a:pPr defTabSz="986729">
              <a:lnSpc>
                <a:spcPts val="3800"/>
              </a:lnSpc>
            </a:pPr>
            <a:r>
              <a:rPr lang="ru-RU" altLang="ru-RU" sz="4000" dirty="0">
                <a:latin typeface="Arial" panose="020B0604020202020204" pitchFamily="34" charset="0"/>
                <a:ea typeface="+mj-ea"/>
                <a:cs typeface="Arial" pitchFamily="34" charset="0"/>
              </a:rPr>
              <a:t>Комплексная автоматизация</a:t>
            </a:r>
            <a:r>
              <a:rPr lang="en-US" altLang="ru-RU" sz="40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ru-RU" altLang="ru-RU" sz="4000" dirty="0">
                <a:latin typeface="Arial" panose="020B0604020202020204" pitchFamily="34" charset="0"/>
                <a:ea typeface="+mj-ea"/>
                <a:cs typeface="Arial" pitchFamily="34" charset="0"/>
              </a:rPr>
              <a:t> зданий</a:t>
            </a:r>
            <a:endParaRPr altLang="ru-RU" sz="4000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Равнобедренный треугольник 1"/>
          <p:cNvSpPr/>
          <p:nvPr/>
        </p:nvSpPr>
        <p:spPr bwMode="auto">
          <a:xfrm>
            <a:off x="5280937" y="5716883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"/>
          <p:cNvSpPr/>
          <p:nvPr/>
        </p:nvSpPr>
        <p:spPr bwMode="auto">
          <a:xfrm>
            <a:off x="8077811" y="5654667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151" y="2420888"/>
            <a:ext cx="3840552" cy="35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609136"/>
            <a:ext cx="4218964" cy="307696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271"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Примеры комплексных решений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7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ижний колонтитул 4"/>
          <p:cNvSpPr txBox="1">
            <a:spLocks/>
          </p:cNvSpPr>
          <p:nvPr/>
        </p:nvSpPr>
        <p:spPr>
          <a:xfrm>
            <a:off x="407214" y="6358213"/>
            <a:ext cx="2508611" cy="365125"/>
          </a:xfrm>
          <a:prstGeom prst="rect">
            <a:avLst/>
          </a:prstGeom>
        </p:spPr>
        <p:txBody>
          <a:bodyPr vert="horz" lIns="91280" tIns="45640" rIns="91280" bIns="45640" rtlCol="0" anchor="ctr"/>
          <a:lstStyle>
            <a:defPPr>
              <a:defRPr lang="ru-RU"/>
            </a:defPPr>
            <a:lvl1pPr marL="0" algn="l" defTabSz="914239" rtl="0" eaLnBrk="1" latinLnBrk="0" hangingPunct="1"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/>
              <a:t>Холдинг «</a:t>
            </a:r>
            <a:r>
              <a:rPr err="1"/>
              <a:t>Теплоком</a:t>
            </a:r>
            <a:r>
              <a:rPr/>
              <a:t>»  |  </a:t>
            </a:r>
            <a:r>
              <a:t>2014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18859" y="2216049"/>
            <a:ext cx="3829332" cy="1461793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defTabSz="913271">
              <a:spcBef>
                <a:spcPts val="6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системы управления тепличными хозяйствами, животноводческими фермами, оросительными системами. </a:t>
            </a:r>
          </a:p>
          <a:p>
            <a:pPr defTabSz="913271">
              <a:spcBef>
                <a:spcPts val="6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энергоемкости сельхозпродукции в два и более раза. 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9" y="476672"/>
            <a:ext cx="8640960" cy="576064"/>
          </a:xfrm>
          <a:extLst/>
        </p:spPr>
        <p:txBody>
          <a:bodyPr lIns="80091" tIns="40046" rIns="80091" bIns="40046">
            <a:noAutofit/>
          </a:bodyPr>
          <a:lstStyle/>
          <a:p>
            <a:pPr defTabSz="986729">
              <a:lnSpc>
                <a:spcPts val="3800"/>
              </a:lnSpc>
            </a:pPr>
            <a:r>
              <a:rPr lang="ru-RU" altLang="ru-RU" sz="4000" dirty="0" smtClean="0">
                <a:latin typeface="Arial" panose="020B0604020202020204" pitchFamily="34" charset="0"/>
                <a:ea typeface="+mj-ea"/>
                <a:cs typeface="Arial" pitchFamily="34" charset="0"/>
              </a:rPr>
              <a:t>Автоматизация объектов сельского хозяйства</a:t>
            </a:r>
            <a:endParaRPr altLang="ru-RU" sz="4000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Равнобедренный треугольник 1"/>
          <p:cNvSpPr/>
          <p:nvPr/>
        </p:nvSpPr>
        <p:spPr bwMode="auto">
          <a:xfrm>
            <a:off x="5280937" y="5716883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"/>
          <p:cNvSpPr/>
          <p:nvPr/>
        </p:nvSpPr>
        <p:spPr bwMode="auto">
          <a:xfrm>
            <a:off x="8077811" y="5654667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859" y="1690976"/>
            <a:ext cx="4218964" cy="307696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271"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Примеры комплексных решений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10" name="Picture 2" descr="http://schetelig.com.ua/images/proj/2/big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2" y="2216049"/>
            <a:ext cx="19179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helagro.ru/upload/medialibrary/d74/fxhwedci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12" y="2216049"/>
            <a:ext cx="2094810" cy="12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sdelanounas.ru/i/0/l/h/0LHQuNC-0LzQtdC00LjQsC7RgNGEL3VwbG9hZHMvcG9zdHMvMjAxMi0wOC8xMzQ1NjI3MzkzXzIuanB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2" y="3539031"/>
            <a:ext cx="1917992" cy="12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hcsds.ru/icache/upload/news/2013-10/12499357218b826ebadd46b5d1fbbbcfcd26_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12" y="3567591"/>
            <a:ext cx="2094810" cy="12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traxcoirrigation.com/wp-content/uploads/2011/01/mobile-irrigation-syste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2" y="4897291"/>
            <a:ext cx="1892028" cy="11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bomohsa.com/wp-content/uploads/2013/02/agrico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19" y="4916901"/>
            <a:ext cx="2079111" cy="11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Равнобедренный треугольник 1"/>
          <p:cNvSpPr/>
          <p:nvPr/>
        </p:nvSpPr>
        <p:spPr bwMode="auto">
          <a:xfrm>
            <a:off x="8307656" y="5493968"/>
            <a:ext cx="638114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 defTabSz="913271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омплексные очистные соору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2" y="3757270"/>
            <a:ext cx="4065900" cy="18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Нижний колонтитул 4"/>
          <p:cNvSpPr txBox="1">
            <a:spLocks/>
          </p:cNvSpPr>
          <p:nvPr/>
        </p:nvSpPr>
        <p:spPr>
          <a:xfrm>
            <a:off x="407214" y="6358213"/>
            <a:ext cx="2508611" cy="365125"/>
          </a:xfrm>
          <a:prstGeom prst="rect">
            <a:avLst/>
          </a:prstGeom>
        </p:spPr>
        <p:txBody>
          <a:bodyPr vert="horz" lIns="91280" tIns="45640" rIns="91280" bIns="45640" rtlCol="0" anchor="ctr"/>
          <a:lstStyle>
            <a:defPPr>
              <a:defRPr lang="ru-RU"/>
            </a:defPPr>
            <a:lvl1pPr marL="0" algn="l" defTabSz="914239" rtl="0" eaLnBrk="1" latinLnBrk="0" hangingPunct="1"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/>
              <a:t>Холдинг «</a:t>
            </a:r>
            <a:r>
              <a:rPr err="1"/>
              <a:t>Теплоком</a:t>
            </a:r>
            <a:r>
              <a:rPr/>
              <a:t>»  |  </a:t>
            </a:r>
            <a:r>
              <a:t>2014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02327" y="2216049"/>
            <a:ext cx="3829332" cy="2862177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defTabSz="913271">
              <a:spcBef>
                <a:spcPts val="600"/>
              </a:spcBef>
            </a:pPr>
            <a:r>
              <a:rPr lang="ru-RU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-модульные котельные</a:t>
            </a:r>
          </a:p>
          <a:p>
            <a:pPr defTabSz="913271">
              <a:spcBef>
                <a:spcPts val="600"/>
              </a:spcBef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71">
              <a:spcBef>
                <a:spcPts val="600"/>
              </a:spcBef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очистные сооружения</a:t>
            </a:r>
          </a:p>
          <a:p>
            <a:pPr defTabSz="913271">
              <a:spcBef>
                <a:spcPts val="600"/>
              </a:spcBef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71">
              <a:spcBef>
                <a:spcPts val="600"/>
              </a:spcBef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Комплектные канализационно-насосные станции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9" y="476672"/>
            <a:ext cx="8640960" cy="576064"/>
          </a:xfrm>
          <a:extLst/>
        </p:spPr>
        <p:txBody>
          <a:bodyPr lIns="80091" tIns="40046" rIns="80091" bIns="40046">
            <a:noAutofit/>
          </a:bodyPr>
          <a:lstStyle/>
          <a:p>
            <a:pPr defTabSz="986729">
              <a:lnSpc>
                <a:spcPts val="3800"/>
              </a:lnSpc>
            </a:pPr>
            <a:r>
              <a:rPr lang="ru-RU" altLang="ru-RU" sz="4000" dirty="0" smtClean="0">
                <a:latin typeface="Arial" panose="020B0604020202020204" pitchFamily="34" charset="0"/>
                <a:ea typeface="+mj-ea"/>
                <a:cs typeface="Arial" pitchFamily="34" charset="0"/>
              </a:rPr>
              <a:t>Коробочные решения для энергетики</a:t>
            </a:r>
            <a:endParaRPr altLang="ru-RU" sz="4000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Равнобедренный треугольник 1"/>
          <p:cNvSpPr/>
          <p:nvPr/>
        </p:nvSpPr>
        <p:spPr bwMode="auto">
          <a:xfrm>
            <a:off x="8316416" y="5132755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"/>
          <p:cNvSpPr/>
          <p:nvPr/>
        </p:nvSpPr>
        <p:spPr bwMode="auto">
          <a:xfrm>
            <a:off x="8077811" y="5654667"/>
            <a:ext cx="644093" cy="607010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49" rIns="99499" bIns="49749" anchor="ctr"/>
          <a:lstStyle/>
          <a:p>
            <a:pPr algn="ctr" defTabSz="91278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Русанов Сергей\Pictures\foto_d_pta\11\shutterstock_32995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1" y="2178238"/>
            <a:ext cx="2016224" cy="14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санов Сергей\Pictures\foto_d_pta\11-14\shutterstock_145823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178238"/>
            <a:ext cx="1944217" cy="14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251445" y="1700808"/>
            <a:ext cx="5053221" cy="44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8" tIns="38166" rIns="76328" bIns="38166"/>
          <a:lstStyle>
            <a:defPPr>
              <a:defRPr lang="ru-RU"/>
            </a:defPPr>
            <a:lvl1pPr defTabSz="949325" eaLnBrk="0" hangingPunct="0">
              <a:defRPr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49325" eaLnBrk="0" hangingPunct="0">
              <a:defRPr>
                <a:latin typeface="Arial" charset="0"/>
              </a:defRPr>
            </a:lvl2pPr>
            <a:lvl3pPr defTabSz="949325" eaLnBrk="0" hangingPunct="0">
              <a:defRPr>
                <a:latin typeface="Arial" charset="0"/>
              </a:defRPr>
            </a:lvl3pPr>
            <a:lvl4pPr defTabSz="949325" eaLnBrk="0" hangingPunct="0">
              <a:defRPr>
                <a:latin typeface="Arial" charset="0"/>
              </a:defRPr>
            </a:lvl4pPr>
            <a:lvl5pPr defTabSz="949325" eaLnBrk="0" hangingPunct="0">
              <a:defRPr>
                <a:latin typeface="Arial" charset="0"/>
              </a:defRPr>
            </a:lvl5pPr>
            <a:lvl6pPr marL="2443163" indent="4763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00363" indent="4763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357563" indent="4763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14763" indent="4763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</a:t>
            </a:r>
            <a:r>
              <a:rPr lang="ru-RU" alt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котлами и горелками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34" charset="-128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СПЕКОН</a:t>
            </a: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® 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СК1-6х: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оборудованием горелки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регулирование производительности горелки</a:t>
            </a:r>
          </a:p>
          <a:p>
            <a:pPr>
              <a:spcAft>
                <a:spcPts val="600"/>
              </a:spcAft>
            </a:pP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СПЕКОН</a:t>
            </a: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® 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СК2-6х, СК2-7х, СК2-8х: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автоматические пуск/остановка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</a:t>
            </a:r>
            <a:r>
              <a:rPr lang="ru-RU" altLang="ru-RU" sz="1200" b="0" dirty="0" err="1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общекотловым</a:t>
            </a: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 оборудованием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регулирование производительности котла</a:t>
            </a:r>
          </a:p>
          <a:p>
            <a:pPr>
              <a:spcAft>
                <a:spcPts val="600"/>
              </a:spcAft>
            </a:pPr>
            <a:r>
              <a:rPr lang="ru-RU" alt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котельной</a:t>
            </a:r>
          </a:p>
          <a:p>
            <a:pPr>
              <a:spcAft>
                <a:spcPts val="600"/>
              </a:spcAft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СПЕКОН® 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СК3-6х:</a:t>
            </a:r>
            <a:endParaRPr lang="ru-RU" altLang="ru-RU" sz="1200" b="0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34" charset="-128"/>
              <a:cs typeface="Arial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группой котлов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обеспечение равномерной выработки 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ресурса</a:t>
            </a:r>
          </a:p>
          <a:p>
            <a:pPr>
              <a:spcAft>
                <a:spcPts val="600"/>
              </a:spcAft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СПЕКОН® СПК-1</a:t>
            </a:r>
            <a:endParaRPr lang="ru-RU" altLang="ru-RU" sz="1200" b="0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34" charset="-128"/>
              <a:cs typeface="Arial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Свободно-программируемый контроллер для </a:t>
            </a:r>
            <a:r>
              <a:rPr lang="ru-RU" altLang="ru-RU" sz="12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упралвения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 различными технологическими процессами </a:t>
            </a:r>
            <a:endParaRPr lang="ru-RU" altLang="ru-RU" sz="1200" b="0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34" charset="-128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alt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Управление тепловым пунктом </a:t>
            </a:r>
          </a:p>
          <a:p>
            <a:pPr>
              <a:spcAft>
                <a:spcPts val="600"/>
              </a:spcAft>
            </a:pPr>
            <a:r>
              <a:rPr lang="ru-RU" alt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СПЕКОН® </a:t>
            </a:r>
            <a:r>
              <a:rPr lang="ru-RU" altLang="ru-RU" sz="1200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charset="0"/>
              </a:rPr>
              <a:t>СК3-5х</a:t>
            </a:r>
            <a:endParaRPr lang="ru-RU" altLang="ru-RU" sz="1200" b="0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546" y="1268760"/>
            <a:ext cx="510312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755"/>
            <a:r>
              <a:rPr lang="ru-RU" sz="1600" dirty="0" smtClean="0"/>
              <a:t>Основные товарные группы</a:t>
            </a:r>
            <a:endParaRPr lang="ru-RU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79512" y="404664"/>
            <a:ext cx="8443664" cy="707461"/>
          </a:xfrm>
          <a:prstGeom prst="rect">
            <a:avLst/>
          </a:prstGeom>
          <a:extLst/>
        </p:spPr>
        <p:txBody>
          <a:bodyPr lIns="79769" tIns="39885" rIns="79769" bIns="39885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4400" b="1">
                <a:solidFill>
                  <a:srgbClr val="FF9900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dirty="0"/>
              <a:t>Контроллеры СПЕКОН®</a:t>
            </a:r>
          </a:p>
        </p:txBody>
      </p:sp>
      <p:sp>
        <p:nvSpPr>
          <p:cNvPr id="19" name="Равнобедренный треугольник 1"/>
          <p:cNvSpPr/>
          <p:nvPr/>
        </p:nvSpPr>
        <p:spPr bwMode="auto">
          <a:xfrm>
            <a:off x="8202333" y="4345854"/>
            <a:ext cx="770320" cy="651985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81" tIns="61991" rIns="123981" bIns="61991" anchor="ctr"/>
          <a:lstStyle/>
          <a:p>
            <a:pPr algn="ctr" defTabSz="913755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931" y="1769306"/>
            <a:ext cx="1705680" cy="217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326" y="1769305"/>
            <a:ext cx="1701309" cy="21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326" y="3985953"/>
            <a:ext cx="1701309" cy="21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986220"/>
            <a:ext cx="1744381" cy="21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" y="-184427"/>
            <a:ext cx="183826" cy="3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92" tIns="45496" rIns="90992" bIns="45496" numCol="1" anchor="ctr" anchorCtr="0" compatLnSpc="1">
            <a:prstTxWarp prst="textNoShape">
              <a:avLst/>
            </a:prstTxWarp>
            <a:spAutoFit/>
          </a:bodyPr>
          <a:lstStyle/>
          <a:p>
            <a:pPr defTabSz="909570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331" y="1700808"/>
            <a:ext cx="5004742" cy="307324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512" y="417283"/>
            <a:ext cx="8964488" cy="707461"/>
          </a:xfrm>
          <a:prstGeom prst="rect">
            <a:avLst/>
          </a:prstGeom>
          <a:extLst/>
        </p:spPr>
        <p:txBody>
          <a:bodyPr lIns="79769" tIns="39885" rIns="79769" bIns="39885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3600" b="1">
                <a:solidFill>
                  <a:srgbClr val="FF9900"/>
                </a:solidFill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sz="4400" dirty="0">
                <a:latin typeface="Arial" panose="020B0604020202020204" pitchFamily="34" charset="0"/>
              </a:rPr>
              <a:t>СПЕКОН® СК3-5х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09020" y="1268760"/>
            <a:ext cx="4218964" cy="33803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3755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Шкафы управления тепловыми пунктами </a:t>
            </a:r>
          </a:p>
        </p:txBody>
      </p:sp>
      <p:sp>
        <p:nvSpPr>
          <p:cNvPr id="8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SPEKON_50_00_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85119"/>
            <a:ext cx="3984122" cy="29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5330" y="1700808"/>
            <a:ext cx="5220766" cy="4308420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Возможность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погодозависимого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регулирования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суточному графику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Управление приводами насосов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Самодиагностика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, диагностика внешнего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оборудования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 насосов,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диагностика работы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датчиков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Конфигурация на различное число систем отопления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систем ГВС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Каждый выход защищен индивидуальным предохранителем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Управление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группой регуляторов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–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позиционное, импульсное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или ПИД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Регистрация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 архивация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параметров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Многоуровневая система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доступа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Защита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от несанкционированного изменения баз данных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Интерфейсы: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RS-232, RS-485,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Ethernet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Поставляются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 бесплатным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OPC-сервером 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для построения систем диспетчеризации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821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" y="-184427"/>
            <a:ext cx="183826" cy="3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92" tIns="45496" rIns="90992" bIns="45496" numCol="1" anchor="ctr" anchorCtr="0" compatLnSpc="1">
            <a:prstTxWarp prst="textNoShape">
              <a:avLst/>
            </a:prstTxWarp>
            <a:spAutoFit/>
          </a:bodyPr>
          <a:lstStyle/>
          <a:p>
            <a:pPr defTabSz="909570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331" y="1700808"/>
            <a:ext cx="5004742" cy="307324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512" y="417283"/>
            <a:ext cx="8964488" cy="707461"/>
          </a:xfrm>
          <a:prstGeom prst="rect">
            <a:avLst/>
          </a:prstGeom>
          <a:extLst/>
        </p:spPr>
        <p:txBody>
          <a:bodyPr lIns="79769" tIns="39885" rIns="79769" bIns="39885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3600" b="1">
                <a:solidFill>
                  <a:srgbClr val="FF9900"/>
                </a:solidFill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sz="4400" dirty="0">
                <a:latin typeface="Arial" panose="020B0604020202020204" pitchFamily="34" charset="0"/>
              </a:rPr>
              <a:t>СПЕКОН® </a:t>
            </a:r>
            <a:r>
              <a:rPr lang="ru-RU" sz="4400" dirty="0" smtClean="0">
                <a:latin typeface="Arial" panose="020B0604020202020204" pitchFamily="34" charset="0"/>
              </a:rPr>
              <a:t> СПК-1  </a:t>
            </a:r>
            <a:endParaRPr lang="ru-RU" sz="4400" dirty="0"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9020" y="1268760"/>
            <a:ext cx="4218964" cy="33803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3755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Свободно-программируемый контроллер</a:t>
            </a:r>
          </a:p>
        </p:txBody>
      </p:sp>
      <p:sp>
        <p:nvSpPr>
          <p:cNvPr id="8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330" y="1700808"/>
            <a:ext cx="5148833" cy="4092976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Основная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область применения – контроль и регулирование температуры в контурах отопления и горячего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водоснабжения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Расширенный аналог терморегуляторов, представленных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на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российском рынке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Число аналоговых входов - 6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Число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цифровых входов - 4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Число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аналоговых выходов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– 1</a:t>
            </a:r>
          </a:p>
          <a:p>
            <a:pPr defTabSz="909570">
              <a:spcAft>
                <a:spcPts val="600"/>
              </a:spcAft>
            </a:pP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Тиристорный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выход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– 1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Релейный выход -1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строенные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часы реального времени 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Интерфейсы связи: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RS-232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RS485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Гарантийный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срок эксплуатации – 24 месяца со дня продажи</a:t>
            </a:r>
          </a:p>
          <a:p>
            <a:pPr defTabSz="909570">
              <a:spcAft>
                <a:spcPts val="600"/>
              </a:spcAft>
            </a:pP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5108">
            <a:off x="5721317" y="1925907"/>
            <a:ext cx="3214100" cy="2564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" y="-184427"/>
            <a:ext cx="183826" cy="3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92" tIns="45496" rIns="90992" bIns="45496" numCol="1" anchor="ctr" anchorCtr="0" compatLnSpc="1">
            <a:prstTxWarp prst="textNoShape">
              <a:avLst/>
            </a:prstTxWarp>
            <a:spAutoFit/>
          </a:bodyPr>
          <a:lstStyle/>
          <a:p>
            <a:pPr defTabSz="909570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331" y="1700808"/>
            <a:ext cx="5004742" cy="307324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/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512" y="417283"/>
            <a:ext cx="8964488" cy="707461"/>
          </a:xfrm>
          <a:prstGeom prst="rect">
            <a:avLst/>
          </a:prstGeom>
          <a:extLst/>
        </p:spPr>
        <p:txBody>
          <a:bodyPr lIns="79769" tIns="39885" rIns="79769" bIns="39885">
            <a:noAutofit/>
          </a:bodyPr>
          <a:lstStyle>
            <a:defPPr>
              <a:defRPr lang="ru-RU"/>
            </a:defPPr>
            <a:lvl1pPr defTabSz="987425" eaLnBrk="0" hangingPunct="0">
              <a:lnSpc>
                <a:spcPts val="3800"/>
              </a:lnSpc>
              <a:defRPr sz="3600" b="1">
                <a:solidFill>
                  <a:srgbClr val="FF9900"/>
                </a:solidFill>
                <a:ea typeface="+mj-ea"/>
                <a:cs typeface="Arial" pitchFamily="34" charset="0"/>
              </a:defRPr>
            </a:lvl1pPr>
            <a:lvl2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2pPr>
            <a:lvl3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3pPr>
            <a:lvl4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4pPr>
            <a:lvl5pPr defTabSz="987425" eaLnBrk="0" hangingPunct="0">
              <a:defRPr sz="3000" b="1">
                <a:solidFill>
                  <a:schemeClr val="bg1"/>
                </a:solidFill>
                <a:cs typeface="Arial" pitchFamily="34" charset="0"/>
              </a:defRPr>
            </a:lvl5pPr>
            <a:lvl6pPr marL="45436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6pPr>
            <a:lvl7pPr marL="908759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7pPr>
            <a:lvl8pPr marL="1363152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8pPr>
            <a:lvl9pPr marL="1817538" algn="ctr" defTabSz="989236" fontAlgn="base">
              <a:spcBef>
                <a:spcPct val="0"/>
              </a:spcBef>
              <a:spcAft>
                <a:spcPct val="0"/>
              </a:spcAft>
              <a:defRPr sz="4800">
                <a:latin typeface="Calibri" pitchFamily="34" charset="0"/>
              </a:defRPr>
            </a:lvl9pPr>
          </a:lstStyle>
          <a:p>
            <a:r>
              <a:rPr lang="ru-RU" sz="4400" dirty="0" smtClean="0">
                <a:latin typeface="Arial" panose="020B0604020202020204" pitchFamily="34" charset="0"/>
              </a:rPr>
              <a:t>Устройства связи</a:t>
            </a:r>
            <a:endParaRPr lang="ru-RU" sz="4400" dirty="0"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9020" y="1268760"/>
            <a:ext cx="4218964" cy="33803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3755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МПД-1 модуль передачи данных</a:t>
            </a:r>
          </a:p>
        </p:txBody>
      </p:sp>
      <p:sp>
        <p:nvSpPr>
          <p:cNvPr id="8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330" y="1700808"/>
            <a:ext cx="5220766" cy="4600807"/>
          </a:xfrm>
          <a:prstGeom prst="rect">
            <a:avLst/>
          </a:prstGeom>
        </p:spPr>
        <p:txBody>
          <a:bodyPr wrap="square" lIns="90992" tIns="45496" rIns="90992" bIns="45496">
            <a:spAutoFit/>
          </a:bodyPr>
          <a:lstStyle/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Предназначен для обмена информацией между приборами, оснащёнными последовательными интерфейсами RS-232 или RS-485, и системами сбора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данных в 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IP-сетях по технологии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GPRS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Возможность работы в системах учета всех видов ресурсов (кроме пара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)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Совместимость с широким кругом устройств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Совместим со SCADA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ТСР-сервер ("прозрачный режим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"): да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Calibri"/>
              <a:cs typeface="Times New Roman"/>
            </a:endParaRP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ТСР-клиент ("прозрачный режим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"): включает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сервер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Мониторинг состояния объекта и информирование о НС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8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действий для каждого события по системе «событие-действие»</a:t>
            </a:r>
          </a:p>
          <a:p>
            <a:pPr defTabSz="909570"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8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IP-адресов</a:t>
            </a:r>
          </a:p>
          <a:p>
            <a:pPr defTabSz="909570">
              <a:spcAft>
                <a:spcPts val="600"/>
              </a:spcAft>
            </a:pP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Самонастраиваемое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USB подключение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2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SIM -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устойчивый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канал передачи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данных</a:t>
            </a:r>
          </a:p>
          <a:p>
            <a:pPr defTabSz="909570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4 года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/>
                <a:cs typeface="Times New Roman"/>
              </a:rPr>
              <a:t>гарантии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72316">
            <a:off x="5364163" y="1773238"/>
            <a:ext cx="3779837" cy="35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9287" y="898496"/>
            <a:ext cx="7035830" cy="1078447"/>
          </a:xfrm>
          <a:prstGeom prst="rect">
            <a:avLst/>
          </a:prstGeom>
        </p:spPr>
        <p:txBody>
          <a:bodyPr lIns="69803" tIns="34899" rIns="69803" bIns="34899"/>
          <a:lstStyle/>
          <a:p>
            <a:pPr defTabSz="909731" fontAlgn="base">
              <a:spcBef>
                <a:spcPct val="0"/>
              </a:spcBef>
              <a:spcAft>
                <a:spcPts val="438"/>
              </a:spcAft>
              <a:buClr>
                <a:srgbClr val="FF9900"/>
              </a:buClr>
              <a:buSzPct val="120000"/>
              <a:defRPr/>
            </a:pPr>
            <a:r>
              <a:rPr lang="ru-RU" sz="2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МИССИЯ</a:t>
            </a:r>
          </a:p>
          <a:p>
            <a:pPr defTabSz="909731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20000"/>
              <a:defRPr/>
            </a:pPr>
            <a:r>
              <a:rPr lang="ru-RU" sz="17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Наше предназначение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40308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46617" y="3645024"/>
            <a:ext cx="8159826" cy="9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4" tIns="43424" rIns="86814" bIns="43424">
            <a:spAutoFit/>
          </a:bodyPr>
          <a:lstStyle/>
          <a:p>
            <a:pPr defTabSz="941184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latin typeface="Arial" charset="0"/>
              </a:rPr>
              <a:t>Партнерская программа</a:t>
            </a:r>
          </a:p>
          <a:p>
            <a:pPr defTabSz="941184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ЗАО «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</a:rPr>
              <a:t>Теплоком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-Автоматизация»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531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26" tIns="39864" rIns="79726" bIns="3986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9821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prstClr val="white"/>
                </a:solidFill>
                <a:cs typeface="Arial" charset="0"/>
              </a:rPr>
              <a:t>Холдинг "</a:t>
            </a:r>
            <a:r>
              <a:rPr lang="ru-RU" sz="700" dirty="0" err="1">
                <a:solidFill>
                  <a:prstClr val="white"/>
                </a:solidFill>
                <a:cs typeface="Arial" charset="0"/>
              </a:rPr>
              <a:t>Теплоком</a:t>
            </a:r>
            <a:r>
              <a:rPr lang="ru-RU" sz="700" dirty="0">
                <a:solidFill>
                  <a:prstClr val="white"/>
                </a:solidFill>
                <a:cs typeface="Arial" charset="0"/>
              </a:rPr>
              <a:t>"    |  2014</a:t>
            </a:r>
          </a:p>
        </p:txBody>
      </p:sp>
    </p:spTree>
    <p:extLst>
      <p:ext uri="{BB962C8B-B14F-4D97-AF65-F5344CB8AC3E}">
        <p14:creationId xmlns:p14="http://schemas.microsoft.com/office/powerpoint/2010/main" val="14965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00" tIns="39801" rIns="79600" bIns="3980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844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 bwMode="auto">
          <a:xfrm>
            <a:off x="434773" y="260648"/>
            <a:ext cx="8426225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000" dirty="0" smtClean="0"/>
              <a:t>Поставка  автоматики</a:t>
            </a:r>
            <a:endParaRPr altLang="ru-RU" sz="4000" b="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0505"/>
            <a:ext cx="3672408" cy="2665702"/>
          </a:xfrm>
          <a:prstGeom prst="rect">
            <a:avLst/>
          </a:prstGeom>
          <a:noFill/>
        </p:spPr>
        <p:txBody>
          <a:bodyPr wrap="square" lIns="79600" tIns="39801" rIns="79600" bIns="39801">
            <a:spAutoFit/>
          </a:bodyPr>
          <a:lstStyle/>
          <a:p>
            <a:pPr algn="just" fontAlgn="t">
              <a:spcAft>
                <a:spcPts val="60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Дилерское соглашение</a:t>
            </a:r>
          </a:p>
          <a:p>
            <a:pPr algn="just" fontAlgn="t">
              <a:spcAft>
                <a:spcPts val="600"/>
              </a:spcAft>
            </a:pPr>
            <a:endParaRPr lang="ru-RU" sz="14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600"/>
              </a:spcAft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-Автоматизация»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комплексную поставку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дилеру шкафов управления, элементной базы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и производства ведущих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мировых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брендов, комплектующих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материалов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другого оборудования и 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обеспечения для построения систем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сложности.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517436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438" tIns="41721" rIns="83438" bIns="417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1603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1052736"/>
            <a:ext cx="504056" cy="707288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9" descr="http://park72.ru/wp-content/uploads/2013/09/5xW9Ksi76B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82" y="2050642"/>
            <a:ext cx="1808131" cy="12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82" y="3324490"/>
            <a:ext cx="1808131" cy="10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4" descr="http://xage.ru/media/uploads/2011/1/hdr-fotografii-gorodov-v-sumerkah/hdr-fotografii-gorodov-v-sumerkah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92" y="2067070"/>
            <a:ext cx="1778966" cy="11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10" y="3324542"/>
            <a:ext cx="1778967" cy="11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ый треугольник 27"/>
          <p:cNvSpPr/>
          <p:nvPr/>
        </p:nvSpPr>
        <p:spPr>
          <a:xfrm flipH="1">
            <a:off x="8331303" y="3900091"/>
            <a:ext cx="495712" cy="5370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rtlCol="0" anchor="ctr"/>
          <a:lstStyle/>
          <a:p>
            <a:pPr algn="ctr" defTabSz="954233"/>
            <a:endParaRPr lang="ru-RU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00" tIns="39801" rIns="79600" bIns="3980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844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 bwMode="auto">
          <a:xfrm>
            <a:off x="434773" y="260648"/>
            <a:ext cx="8426225" cy="1025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000" dirty="0" smtClean="0"/>
              <a:t>Реализация проектов</a:t>
            </a:r>
            <a:endParaRPr altLang="ru-RU" sz="4000" b="0" dirty="0">
              <a:solidFill>
                <a:srgbClr val="C00000"/>
              </a:solidFill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517436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438" tIns="41721" rIns="83438" bIns="417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1603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1924609"/>
            <a:ext cx="3600400" cy="3866031"/>
          </a:xfrm>
          <a:prstGeom prst="rect">
            <a:avLst/>
          </a:prstGeom>
          <a:noFill/>
        </p:spPr>
        <p:txBody>
          <a:bodyPr wrap="square" lIns="79600" tIns="39801" rIns="79600" bIns="39801">
            <a:spAutoFit/>
          </a:bodyPr>
          <a:lstStyle/>
          <a:p>
            <a:pPr fontAlgn="t"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партнеру на реализацию проектов автоматизации </a:t>
            </a:r>
          </a:p>
          <a:p>
            <a:pPr fontAlgn="t">
              <a:spcBef>
                <a:spcPts val="600"/>
              </a:spcBef>
              <a:spcAft>
                <a:spcPts val="1200"/>
              </a:spcAft>
            </a:pPr>
            <a:endParaRPr lang="ru-RU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Партнером ресурсов Холдинга «</a:t>
            </a:r>
            <a:r>
              <a:rPr lang="ru-RU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реализации крупных проектов в регионе</a:t>
            </a:r>
          </a:p>
          <a:p>
            <a:pPr fontAlgn="t">
              <a:spcBef>
                <a:spcPts val="600"/>
              </a:spcBef>
              <a:spcAft>
                <a:spcPts val="1200"/>
              </a:spcAft>
            </a:pPr>
            <a:endParaRPr lang="ru-RU" sz="14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Bef>
                <a:spcPts val="600"/>
              </a:spcBef>
              <a:spcAft>
                <a:spcPts val="1200"/>
              </a:spcAft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готовы рассмотреть и другие возможности сотрудничества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617" y="1844824"/>
            <a:ext cx="504056" cy="707288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492" y="3573016"/>
            <a:ext cx="504056" cy="707288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Русанов Сергей\Pictures\foto_d_pta\имидж\shutterstock_132236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40" y="1844825"/>
            <a:ext cx="42106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ый треугольник 14"/>
          <p:cNvSpPr/>
          <p:nvPr/>
        </p:nvSpPr>
        <p:spPr>
          <a:xfrm flipH="1">
            <a:off x="8389491" y="4116115"/>
            <a:ext cx="495712" cy="5370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rtlCol="0" anchor="ctr"/>
          <a:lstStyle/>
          <a:p>
            <a:pPr algn="ctr" defTabSz="954233"/>
            <a:endParaRPr lang="ru-RU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анов Сергей\Pictures\foto_d_pta\имидж\shutterstock_180807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1460"/>
            <a:ext cx="3881560" cy="2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00" tIns="39801" rIns="79600" bIns="3980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844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 bwMode="auto">
          <a:xfrm>
            <a:off x="434773" y="260648"/>
            <a:ext cx="8426225" cy="1025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000" dirty="0" smtClean="0"/>
              <a:t>Выгоды для Партнера</a:t>
            </a:r>
            <a:endParaRPr altLang="ru-RU" sz="4000" b="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4392488" cy="4950943"/>
          </a:xfrm>
          <a:prstGeom prst="rect">
            <a:avLst/>
          </a:prstGeom>
          <a:noFill/>
        </p:spPr>
        <p:txBody>
          <a:bodyPr wrap="square" lIns="79600" tIns="39801" rIns="79600" bIns="39801">
            <a:spAutoFit/>
          </a:bodyPr>
          <a:lstStyle/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для партнера усилить свою конкурентную позицию, используя ресурсы и возможности </a:t>
            </a:r>
            <a:r>
              <a:rPr lang="ru-RU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Теплокома</a:t>
            </a:r>
            <a:endParaRPr lang="ru-RU" sz="14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проектов для реализации. </a:t>
            </a: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Организационная,  инжиниринговая, финансовая поддержка при реализации проектов</a:t>
            </a: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имиджевых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мероприятиях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ТК, в крупнейших федеральных выставках и конференциях. 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бюджет на рекламу и продвижение.</a:t>
            </a: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Информационная,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PR-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интернет-кабинет с удобными отчетными формами и широким перечнем необходимой для работы технической информации, готовых проектов.</a:t>
            </a: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 экспертов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доступ к базе экспертных знаний.</a:t>
            </a: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 за оперативность проектных работ и расширение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продуктов.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t">
              <a:spcAft>
                <a:spcPts val="3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проектов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517436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438" tIns="41721" rIns="83438" bIns="417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1603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flipH="1">
            <a:off x="8389896" y="3468043"/>
            <a:ext cx="495712" cy="5370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rtlCol="0" anchor="ctr"/>
          <a:lstStyle/>
          <a:p>
            <a:pPr algn="ctr" defTabSz="954233"/>
            <a:endParaRPr lang="ru-RU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39557" y="5566267"/>
            <a:ext cx="6275449" cy="13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49" tIns="43580" rIns="87149" bIns="43580">
            <a:spAutoFit/>
          </a:bodyPr>
          <a:lstStyle/>
          <a:p>
            <a:pPr defTabSz="912949"/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Холдинг «</a:t>
            </a:r>
            <a:r>
              <a:rPr lang="ru-RU" sz="2800" dirty="0" err="1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Теплоком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»</a:t>
            </a:r>
          </a:p>
          <a:p>
            <a:pPr defTabSz="913271"/>
            <a:r>
              <a:rPr lang="en-US" alt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www.teplocom-holding.ru</a:t>
            </a:r>
            <a:endParaRPr lang="ru-RU" alt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71"/>
            <a:endParaRPr lang="ru-RU" alt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949"/>
            <a:endParaRPr lang="ru-RU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67548" y="2060848"/>
            <a:ext cx="6275449" cy="282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49" tIns="43580" rIns="87149" bIns="43580">
            <a:spAutoFit/>
          </a:bodyPr>
          <a:lstStyle/>
          <a:p>
            <a:pPr defTabSz="912949"/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ЗАО «</a:t>
            </a:r>
            <a:r>
              <a:rPr lang="ru-RU" sz="2800" dirty="0" err="1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Теплоком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-Автоматизация»</a:t>
            </a:r>
          </a:p>
          <a:p>
            <a:pPr defTabSz="912949"/>
            <a:r>
              <a:rPr lang="ru-RU" alt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194044, Санкт-Петербург, Выборгская наб., 45</a:t>
            </a:r>
            <a:endParaRPr lang="en-US" alt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949"/>
            <a:r>
              <a:rPr lang="en-US" alt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http://www.tk-atm.ru</a:t>
            </a:r>
          </a:p>
          <a:p>
            <a:pPr defTabSz="912949"/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Татьяна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Полуянова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Директор департамента серийной продукции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3271"/>
            <a:r>
              <a:rPr lang="ru-RU" altLang="ru-RU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Тел.моб</a:t>
            </a:r>
            <a:r>
              <a:rPr lang="ru-RU" alt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+7 </a:t>
            </a:r>
            <a:r>
              <a:rPr lang="ru-RU" alt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906 276 5116</a:t>
            </a:r>
            <a:br>
              <a:rPr lang="ru-RU" alt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Тел</a:t>
            </a:r>
            <a:r>
              <a:rPr lang="ru-RU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.: 8 800 250 03 03 (доб. </a:t>
            </a: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7305)</a:t>
            </a:r>
            <a:endParaRPr lang="ru-RU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en-US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E-mail: ptn@tk-atm.ru</a:t>
            </a:r>
            <a:endParaRPr lang="ru-RU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02" tIns="39752" rIns="79502" bIns="3975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3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</p:spTree>
    <p:extLst>
      <p:ext uri="{BB962C8B-B14F-4D97-AF65-F5344CB8AC3E}">
        <p14:creationId xmlns:p14="http://schemas.microsoft.com/office/powerpoint/2010/main" val="17927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9" y="1094521"/>
            <a:ext cx="8820151" cy="50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179512" y="177989"/>
            <a:ext cx="8229057" cy="802739"/>
          </a:xfrm>
        </p:spPr>
        <p:txBody>
          <a:bodyPr/>
          <a:lstStyle/>
          <a:p>
            <a:pPr defTabSz="0" eaLnBrk="1" hangingPunct="1"/>
            <a:r>
              <a:rPr altLang="ru-RU" sz="3900" dirty="0" smtClean="0">
                <a:ea typeface="MS PGothic" pitchFamily="34" charset="-128"/>
              </a:rPr>
              <a:t>Холдинг «</a:t>
            </a:r>
            <a:r>
              <a:rPr altLang="ru-RU" sz="3900" dirty="0" err="1" smtClean="0">
                <a:ea typeface="MS PGothic" pitchFamily="34" charset="-128"/>
              </a:rPr>
              <a:t>Теплоком</a:t>
            </a:r>
            <a:r>
              <a:rPr altLang="ru-RU" sz="3900" dirty="0" smtClean="0">
                <a:ea typeface="MS PGothic" pitchFamily="34" charset="-128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845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0673" cy="802739"/>
          </a:xfrm>
        </p:spPr>
        <p:txBody>
          <a:bodyPr/>
          <a:lstStyle/>
          <a:p>
            <a:r>
              <a:rPr lang="ru-RU" sz="4400" dirty="0"/>
              <a:t>Направления деятельности</a:t>
            </a:r>
          </a:p>
        </p:txBody>
      </p:sp>
      <p:sp>
        <p:nvSpPr>
          <p:cNvPr id="11" name="Нижний колонтитул 4"/>
          <p:cNvSpPr txBox="1">
            <a:spLocks/>
          </p:cNvSpPr>
          <p:nvPr/>
        </p:nvSpPr>
        <p:spPr>
          <a:xfrm>
            <a:off x="446391" y="6463727"/>
            <a:ext cx="1121408" cy="165582"/>
          </a:xfrm>
          <a:prstGeom prst="rect">
            <a:avLst/>
          </a:prstGeom>
        </p:spPr>
        <p:txBody>
          <a:bodyPr vert="horz" lIns="79825" tIns="39913" rIns="79825" bIns="39913" rtlCol="0" anchor="ctr"/>
          <a:lstStyle>
            <a:defPPr>
              <a:defRPr lang="ru-RU"/>
            </a:defPPr>
            <a:lvl1pPr algn="l" defTabSz="995363" rtl="0" fontAlgn="base">
              <a:spcBef>
                <a:spcPct val="0"/>
              </a:spcBef>
              <a:spcAft>
                <a:spcPct val="0"/>
              </a:spcAft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96888" indent="-39688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5363" indent="-80963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92250" indent="-120650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90725" indent="-161925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t>Теплоком  |  2014</a:t>
            </a: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436096" y="2276872"/>
            <a:ext cx="1830616" cy="2581864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Внедрение комплексных решений автоматизации 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Автоматизация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технологических процессов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теплоснабжении, водоснабжении и водоотведении, электроэнергетике, газоснабжении.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Модернизация и строительство </a:t>
            </a:r>
            <a:r>
              <a:rPr lang="ru-RU" sz="105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объектов и сетей генерации, водоснабжения</a:t>
            </a:r>
            <a:endParaRPr lang="ru-RU" sz="1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276872"/>
            <a:ext cx="1512168" cy="2117634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Инжиниринговые услуги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разработки</a:t>
            </a:r>
          </a:p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Современное производство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на трех площадках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Санкт-Петербурге, Ленинградской области и Калуге </a:t>
            </a:r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2316355"/>
            <a:ext cx="1944216" cy="3069177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Реализация комплексных программ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энергосбережения в секторе ЖКХ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во всех регионах РФ </a:t>
            </a:r>
            <a:b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 странах СНГ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региональных программ  комплексного </a:t>
            </a: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развития коммунальной инфраструктуры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Установка и обслуживание оборудования учета и управления потреблением всех видов энергетических ресурсов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Внедрение и эксплуатация </a:t>
            </a: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систем диспетчеризации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7805" y="1780712"/>
            <a:ext cx="1592068" cy="4571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5" tIns="39913" rIns="79825" bIns="39913" spcCol="0" rtlCol="0" anchor="ctr"/>
          <a:lstStyle/>
          <a:p>
            <a:pPr algn="ctr" defTabSz="86644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4973" y="1780712"/>
            <a:ext cx="1647107" cy="4571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5" tIns="39913" rIns="79825" bIns="39913" spcCol="0" rtlCol="0" anchor="ctr"/>
          <a:lstStyle/>
          <a:p>
            <a:pPr algn="ctr" defTabSz="86644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энергосбержения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6577" y="1780712"/>
            <a:ext cx="1473695" cy="4571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5" tIns="39913" rIns="79825" bIns="39913" spcCol="0" rtlCol="0" anchor="ctr"/>
          <a:lstStyle/>
          <a:p>
            <a:pPr algn="ctr" defTabSz="86644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772816"/>
            <a:ext cx="1294306" cy="4571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5" tIns="39913" rIns="79825" bIns="39913" spcCol="0" rtlCol="0" anchor="ctr"/>
          <a:lstStyle/>
          <a:p>
            <a:pPr algn="ctr" defTabSz="86644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b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производство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3689" y="2276872"/>
            <a:ext cx="1728192" cy="1353322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spcBef>
                <a:spcPct val="0"/>
              </a:spcBef>
              <a:spcAft>
                <a:spcPts val="526"/>
              </a:spcAft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Комплексные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поставки оборудования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для учета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регулирования потребления тепла, воды, газа, электрической энергии </a:t>
            </a:r>
            <a:b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сопутствующего оборудования </a:t>
            </a:r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2295780"/>
            <a:ext cx="1656184" cy="1956051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05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внебюджетных средств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комплексные проекты Холдинга</a:t>
            </a:r>
          </a:p>
          <a:p>
            <a:pPr defTabSz="793953" fontAlgn="base">
              <a:spcBef>
                <a:spcPct val="0"/>
              </a:spcBef>
              <a:spcAft>
                <a:spcPts val="1052"/>
              </a:spcAft>
            </a:pPr>
            <a:r>
              <a:rPr lang="ru-RU" sz="105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Организация реализации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комплексных программ энергосбережения и модернизации коммунальной инфраструктуры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1105493"/>
            <a:ext cx="2097509" cy="245666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-Инжиниринг</a:t>
            </a:r>
            <a:endParaRPr lang="en-US" sz="900" cap="al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1094085"/>
            <a:ext cx="2536700" cy="822747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Торговый дом </a:t>
            </a:r>
            <a:r>
              <a:rPr lang="ru-RU" sz="900" cap="all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НПФ </a:t>
            </a:r>
            <a:r>
              <a:rPr lang="ru-RU" sz="900" cap="all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endParaRPr lang="ru-RU" sz="900" cap="al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</a:t>
            </a:r>
            <a:r>
              <a:rPr lang="ru-RU" sz="900" cap="all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Промприбор</a:t>
            </a:r>
            <a:endParaRPr lang="ru-RU" sz="900" cap="al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endParaRPr lang="en-US" sz="900" cap="al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5148" y="1094085"/>
            <a:ext cx="2216745" cy="397383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Интегратор </a:t>
            </a:r>
            <a:b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энергетического комплекса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1052736"/>
            <a:ext cx="2321030" cy="245666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</a:t>
            </a:r>
            <a:r>
              <a:rPr lang="ru-RU" sz="900" cap="all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77193" y="1062014"/>
            <a:ext cx="2097509" cy="233080"/>
          </a:xfrm>
          <a:prstGeom prst="rect">
            <a:avLst/>
          </a:prstGeom>
          <a:noFill/>
        </p:spPr>
        <p:txBody>
          <a:bodyPr wrap="square" lIns="90554" tIns="45277" rIns="90554" bIns="45277" rtlCol="0">
            <a:spAutoFit/>
          </a:bodyPr>
          <a:lstStyle/>
          <a:p>
            <a:pPr defTabSz="793953" fontAlgn="base">
              <a:lnSpc>
                <a:spcPts val="1157"/>
              </a:lnSpc>
              <a:spcBef>
                <a:spcPct val="0"/>
              </a:spcBef>
              <a:spcAft>
                <a:spcPts val="263"/>
              </a:spcAft>
            </a:pPr>
            <a:r>
              <a:rPr lang="ru-RU" sz="900" cap="all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Теплоком-инвест</a:t>
            </a:r>
            <a:endParaRPr lang="en-US" sz="900" cap="al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96553" y="1761206"/>
            <a:ext cx="1423919" cy="4571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5" tIns="39913" rIns="79825" bIns="39913" spcCol="0" rtlCol="0" anchor="ctr"/>
          <a:lstStyle/>
          <a:p>
            <a:pPr algn="ctr" defTabSz="86644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инвестиций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1" y="332656"/>
            <a:ext cx="9106242" cy="442699"/>
          </a:xfrm>
        </p:spPr>
        <p:txBody>
          <a:bodyPr/>
          <a:lstStyle/>
          <a:p>
            <a:r>
              <a:rPr lang="ru-RU" sz="3600" dirty="0" smtClean="0"/>
              <a:t>Комплекс продуктов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0132" y="4259732"/>
            <a:ext cx="2999113" cy="1465927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3329" tIns="36666" rIns="73329" bIns="36666" rtlCol="0" anchor="t"/>
          <a:lstStyle/>
          <a:p>
            <a:pPr defTabSz="733668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733668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677" y="980728"/>
            <a:ext cx="8699825" cy="300193"/>
          </a:xfrm>
          <a:prstGeom prst="rect">
            <a:avLst/>
          </a:prstGeom>
          <a:noFill/>
        </p:spPr>
        <p:txBody>
          <a:bodyPr wrap="square" lIns="83931" tIns="41965" rIns="83931" bIns="41965" rtlCol="0">
            <a:spAutoFit/>
          </a:bodyPr>
          <a:lstStyle/>
          <a:p>
            <a:pPr algn="just"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видами ресурсов от производства до потребления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5901" y="2096659"/>
            <a:ext cx="2449541" cy="1408027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и реконструкция объектов водоснабжения и водоотведения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Модульные очистные сооружения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Блочные канализационно-насосные станции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8621" y="1412390"/>
            <a:ext cx="2449576" cy="792474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и реконструкция </a:t>
            </a:r>
            <a:b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котельных, ЦТП, тепловых сетей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5444495"/>
            <a:ext cx="2372379" cy="792474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для учета любых видов энергоресурсов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39552" y="2867935"/>
            <a:ext cx="1783785" cy="2361265"/>
            <a:chOff x="342845" y="1789679"/>
            <a:chExt cx="1986520" cy="322216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039460" y="1789679"/>
              <a:ext cx="1265445" cy="883358"/>
            </a:xfrm>
            <a:prstGeom prst="roundRect">
              <a:avLst>
                <a:gd name="adj" fmla="val 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039460" y="2864766"/>
              <a:ext cx="1265446" cy="883358"/>
            </a:xfrm>
            <a:prstGeom prst="roundRect">
              <a:avLst>
                <a:gd name="adj" fmla="val 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Передача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039460" y="3952233"/>
              <a:ext cx="1265446" cy="883358"/>
            </a:xfrm>
            <a:prstGeom prst="roundRect">
              <a:avLst>
                <a:gd name="adj" fmla="val 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Потребление</a:t>
              </a: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653885" y="2678242"/>
              <a:ext cx="0" cy="191729"/>
            </a:xfrm>
            <a:prstGeom prst="straightConnector1">
              <a:avLst/>
            </a:prstGeom>
            <a:ln w="15875">
              <a:solidFill>
                <a:srgbClr val="FF99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653885" y="3753329"/>
              <a:ext cx="0" cy="191729"/>
            </a:xfrm>
            <a:prstGeom prst="straightConnector1">
              <a:avLst/>
            </a:prstGeom>
            <a:ln w="15875">
              <a:solidFill>
                <a:srgbClr val="FF99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80" y="2231358"/>
              <a:ext cx="863651" cy="65686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652" y="4297454"/>
              <a:ext cx="700103" cy="714391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45" y="3157124"/>
              <a:ext cx="900686" cy="900686"/>
            </a:xfrm>
            <a:prstGeom prst="rect">
              <a:avLst/>
            </a:prstGeom>
          </p:spPr>
        </p:pic>
        <p:sp>
          <p:nvSpPr>
            <p:cNvPr id="49" name="Равнобедренный треугольник 48"/>
            <p:cNvSpPr/>
            <p:nvPr/>
          </p:nvSpPr>
          <p:spPr>
            <a:xfrm>
              <a:off x="2067046" y="4602285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>
              <a:off x="2077365" y="3519024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>
              <a:off x="2067046" y="2444873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735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323880" y="1506514"/>
            <a:ext cx="1977523" cy="24762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31" tIns="41965" rIns="83931" bIns="41965" rtlCol="0" anchor="ctr"/>
          <a:lstStyle/>
          <a:p>
            <a:pPr algn="ctr"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23850" y="1833076"/>
            <a:ext cx="1977524" cy="26125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31" tIns="41965" rIns="83931" bIns="41965" rtlCol="0" anchor="ctr"/>
          <a:lstStyle/>
          <a:p>
            <a:pPr algn="ctr"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23850" y="2159638"/>
            <a:ext cx="1977524" cy="26125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31" tIns="41965" rIns="83931" bIns="41965" rtlCol="0" anchor="ctr"/>
          <a:lstStyle/>
          <a:p>
            <a:pPr algn="ctr"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8224" y="4457816"/>
            <a:ext cx="2376363" cy="1100251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регулирования потребления энергоресурсов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 индивидуальные тепловые пункты  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123" y="2348880"/>
            <a:ext cx="2372379" cy="946362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автоматизированная система сбора данных и расчета квартплаты и коммунальных услуг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88122" y="1392645"/>
            <a:ext cx="2448373" cy="1100251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диспетчеризации энергоресурсов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баланса производства-потребления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03575" y="3407683"/>
            <a:ext cx="2449576" cy="792474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Когенерация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мини-ТЭЦ</a:t>
            </a: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-модульные котельные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8621" y="5085184"/>
            <a:ext cx="2449576" cy="1100251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 ТП наружного освещения в масштабах предприятий, муниципальных образований, регионов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3575" y="4186499"/>
            <a:ext cx="2449576" cy="946362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 ТП производства и распределения тепла, воды, электроэнергии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88123" y="3181417"/>
            <a:ext cx="2372379" cy="792474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и автоматизация инженерных систем зданий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88123" y="3861048"/>
            <a:ext cx="2372379" cy="638586"/>
          </a:xfrm>
          <a:prstGeom prst="rect">
            <a:avLst/>
          </a:prstGeom>
          <a:noFill/>
        </p:spPr>
        <p:txBody>
          <a:bodyPr wrap="square" lIns="83772" tIns="41885" rIns="83772" bIns="41885" rtlCol="0">
            <a:spAutoFit/>
          </a:bodyPr>
          <a:lstStyle/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07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источники энергии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5589240"/>
            <a:ext cx="71913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277718"/>
            <a:ext cx="720824" cy="566643"/>
          </a:xfrm>
          <a:prstGeom prst="rect">
            <a:avLst/>
          </a:prstGeom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930" y="4540843"/>
            <a:ext cx="733294" cy="4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E:\Презентация\Лого\ТС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6337" y="1508743"/>
            <a:ext cx="709564" cy="6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hi-news.ru/wp-content/uploads/2013/12/how-to-save-electricity-at-home-1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930" y="3930378"/>
            <a:ext cx="720723" cy="5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557707"/>
            <a:ext cx="701463" cy="5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" descr="http://hertz-ss.ru/d/219868/d/04_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338" y="4851721"/>
            <a:ext cx="727926" cy="6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ktovgkh.ru/img/images/gup-vodokanal-sankt-peterburga-g-sankt-peterbur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238393"/>
            <a:ext cx="701463" cy="5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399" y="2686174"/>
            <a:ext cx="708253" cy="50552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ttp://lifedon.com.ua/uploads/posts/2012-02/1329891804_voda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36186"/>
            <a:ext cx="734849" cy="5219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007" y="4228044"/>
            <a:ext cx="697894" cy="5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 descr="http://www.komiinform.ru/content/image-news/90373/IMG_481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930" y="1502568"/>
            <a:ext cx="743903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70" y="5099743"/>
            <a:ext cx="718482" cy="47296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27" y="2074857"/>
            <a:ext cx="787951" cy="525300"/>
          </a:xfrm>
          <a:prstGeom prst="rect">
            <a:avLst/>
          </a:prstGeom>
        </p:spPr>
      </p:pic>
      <p:pic>
        <p:nvPicPr>
          <p:cNvPr id="87" name="Picture 4" descr="http://www.teplocom-sale.ru/upload/iblock/010/PREM%20640x48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5658723"/>
            <a:ext cx="708252" cy="50658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731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236" y="2708498"/>
            <a:ext cx="2468056" cy="145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245652" y="1716931"/>
            <a:ext cx="2768503" cy="65233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Для МУП «Водоканал» г. Калининграда  и МУП «Калининградские тепловые сети»  реализуется комплекс работ на сетях  тепло- водоснабжения, ЦТП, объектах жилого фонда и социально-культурной сферы с единой городской автоматизированной системой учета и управления энергетическими ресурсами. 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495418" y="3867308"/>
            <a:ext cx="3506787" cy="1616075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/>
          <a:lstStyle/>
          <a:p>
            <a:pPr defTabSz="8324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8324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669" y="5535355"/>
            <a:ext cx="6383338" cy="22066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 anchor="ctr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8209" name="Прямоугольник 7"/>
          <p:cNvSpPr>
            <a:spLocks noChangeArrowheads="1"/>
          </p:cNvSpPr>
          <p:nvPr/>
        </p:nvSpPr>
        <p:spPr bwMode="auto">
          <a:xfrm>
            <a:off x="206239" y="1376582"/>
            <a:ext cx="3328044" cy="3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37" tIns="45470" rIns="90937" bIns="45470">
            <a:spAutoFit/>
          </a:bodyPr>
          <a:lstStyle>
            <a:lvl1pPr defTabSz="8366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366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366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366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366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Калининградская область </a:t>
            </a:r>
            <a:endParaRPr lang="ru-RU" altLang="ru-RU" sz="1700" dirty="0">
              <a:solidFill>
                <a:srgbClr val="C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211" name="Прямоугольник 9"/>
          <p:cNvSpPr>
            <a:spLocks noChangeArrowheads="1"/>
          </p:cNvSpPr>
          <p:nvPr/>
        </p:nvSpPr>
        <p:spPr bwMode="auto">
          <a:xfrm>
            <a:off x="217830" y="3860629"/>
            <a:ext cx="2963735" cy="3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37" tIns="45470" rIns="90937" bIns="45470">
            <a:spAutoFit/>
          </a:bodyPr>
          <a:lstStyle>
            <a:lvl1pPr defTabSz="8366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366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366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366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366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Ленинградская область </a:t>
            </a:r>
            <a:endParaRPr lang="ru-RU" altLang="ru-RU" sz="1700" dirty="0">
              <a:solidFill>
                <a:srgbClr val="C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7830" y="4220667"/>
            <a:ext cx="2768503" cy="673555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Комплекс работ  на объектах и сетях водоснабжения МУП «Водоканал»  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г.Гатчина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:  установка</a:t>
            </a:r>
            <a:r>
              <a:rPr lang="en-US" altLang="ru-RU" sz="800" dirty="0">
                <a:solidFill>
                  <a:srgbClr val="595959"/>
                </a:solidFill>
                <a:latin typeface="Arial" pitchFamily="34" charset="0"/>
              </a:rPr>
              <a:t> 386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 узлов учета, автоматизация насосных станций, внедрение автоматизированной системы учета и управления </a:t>
            </a:r>
            <a:r>
              <a:rPr lang="en-US" altLang="ru-RU" sz="800" dirty="0" err="1">
                <a:solidFill>
                  <a:srgbClr val="595959"/>
                </a:solidFill>
                <a:latin typeface="Arial" pitchFamily="34" charset="0"/>
              </a:rPr>
              <a:t>Intencom</a:t>
            </a:r>
            <a:r>
              <a:rPr lang="en-US" altLang="ru-RU" sz="800" dirty="0">
                <a:solidFill>
                  <a:srgbClr val="595959"/>
                </a:solidFill>
                <a:latin typeface="Arial" pitchFamily="34" charset="0"/>
              </a:rPr>
              <a:t> System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4" name="Прямоугольник 4"/>
          <p:cNvSpPr>
            <a:spLocks noChangeArrowheads="1"/>
          </p:cNvSpPr>
          <p:nvPr/>
        </p:nvSpPr>
        <p:spPr bwMode="auto">
          <a:xfrm>
            <a:off x="6247052" y="3641052"/>
            <a:ext cx="2789444" cy="3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37" tIns="45470" rIns="90937" bIns="45470">
            <a:spAutoFit/>
          </a:bodyPr>
          <a:lstStyle>
            <a:lvl1pPr defTabSz="8366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366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366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366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366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Приморский край</a:t>
            </a:r>
            <a:endParaRPr lang="ru-RU" altLang="ru-RU" sz="1700" dirty="0">
              <a:solidFill>
                <a:srgbClr val="C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55384" y="4032759"/>
            <a:ext cx="2682235" cy="1122036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 anchor="t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Для КГУП «Приморский водоканал» реализуется комплексная программа учета и управления потреблением воды на объектах водоподготовки, на насосных станциях, у потребителей (МКД, социальные объекты, промышленные потребители). Осуществляется реконструкции инженерных сетей, внедрение автоматизированных системы учета и управления 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Intencom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 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System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, </a:t>
            </a:r>
            <a:r>
              <a:rPr lang="en-US" altLang="ru-RU" sz="800" dirty="0" err="1">
                <a:solidFill>
                  <a:srgbClr val="595959"/>
                </a:solidFill>
                <a:latin typeface="Arial" pitchFamily="34" charset="0"/>
              </a:rPr>
              <a:t>WaterMind</a:t>
            </a:r>
            <a:r>
              <a:rPr lang="en-US" altLang="ru-RU" sz="800" dirty="0">
                <a:solidFill>
                  <a:srgbClr val="595959"/>
                </a:solidFill>
                <a:latin typeface="Arial" pitchFamily="34" charset="0"/>
              </a:rPr>
              <a:t> Supervision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.  </a:t>
            </a:r>
          </a:p>
        </p:txBody>
      </p:sp>
      <p:sp>
        <p:nvSpPr>
          <p:cNvPr id="46" name="Прямоугольник 4"/>
          <p:cNvSpPr>
            <a:spLocks noChangeArrowheads="1"/>
          </p:cNvSpPr>
          <p:nvPr/>
        </p:nvSpPr>
        <p:spPr bwMode="auto">
          <a:xfrm>
            <a:off x="3347864" y="1391769"/>
            <a:ext cx="2789444" cy="3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37" tIns="45470" rIns="90937" bIns="45470">
            <a:spAutoFit/>
          </a:bodyPr>
          <a:lstStyle>
            <a:lvl1pPr defTabSz="8366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366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366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366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366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Мурманская область</a:t>
            </a:r>
            <a:endParaRPr lang="ru-RU" altLang="ru-RU" sz="1700" dirty="0">
              <a:solidFill>
                <a:srgbClr val="C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01007" y="1738480"/>
            <a:ext cx="2712296" cy="56101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 anchor="t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Комплексное развитие систем коммунальной инфраструктуры, разработка схем водоснабжения, водоотведения, теплоснабжения муниципального образования ЗАТО г. 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Заозерск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. В частности, проведена установка приборов учета на объектах водоканала, установка приборов учета у абонентов, внедрение частотно-регулируемых приводов, модернизация КНС, развертывание АСКУЭ. </a:t>
            </a:r>
          </a:p>
        </p:txBody>
      </p:sp>
      <p:sp>
        <p:nvSpPr>
          <p:cNvPr id="48" name="Прямоугольник 4"/>
          <p:cNvSpPr>
            <a:spLocks noChangeArrowheads="1"/>
          </p:cNvSpPr>
          <p:nvPr/>
        </p:nvSpPr>
        <p:spPr bwMode="auto">
          <a:xfrm>
            <a:off x="6287690" y="2275839"/>
            <a:ext cx="2660073" cy="3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37" tIns="45470" rIns="90937" bIns="45470">
            <a:spAutoFit/>
          </a:bodyPr>
          <a:lstStyle>
            <a:lvl1pPr defTabSz="8366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366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366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366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366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Магаданская область</a:t>
            </a:r>
            <a:endParaRPr lang="ru-RU" altLang="ru-RU" sz="1700" dirty="0">
              <a:solidFill>
                <a:srgbClr val="C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313344" y="2780509"/>
            <a:ext cx="2598004" cy="673555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218" tIns="41613" rIns="83218" bIns="41613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Комплекс работ  на объектах и сетях МУП «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Магадантеплоэнерго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» и МУП «Водоканал» </a:t>
            </a:r>
            <a:r>
              <a:rPr lang="ru-RU" altLang="ru-RU" sz="800" dirty="0" err="1">
                <a:solidFill>
                  <a:srgbClr val="595959"/>
                </a:solidFill>
                <a:latin typeface="Arial" pitchFamily="34" charset="0"/>
              </a:rPr>
              <a:t>г.Магадана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:  установка 236 узлов учета ХВС и тепла, автоматизация насосных станций, внедрение автоматизированной системы учета и управления </a:t>
            </a:r>
            <a:r>
              <a:rPr lang="en-US" altLang="ru-RU" sz="800" dirty="0" err="1">
                <a:solidFill>
                  <a:srgbClr val="595959"/>
                </a:solidFill>
                <a:latin typeface="Arial" pitchFamily="34" charset="0"/>
              </a:rPr>
              <a:t>Intencom</a:t>
            </a:r>
            <a:r>
              <a:rPr lang="en-US" altLang="ru-RU" sz="800" dirty="0">
                <a:solidFill>
                  <a:srgbClr val="595959"/>
                </a:solidFill>
                <a:latin typeface="Arial" pitchFamily="34" charset="0"/>
              </a:rPr>
              <a:t> System</a:t>
            </a:r>
            <a:r>
              <a:rPr lang="ru-RU" altLang="ru-RU" sz="800" dirty="0">
                <a:solidFill>
                  <a:srgbClr val="595959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 bwMode="auto">
          <a:xfrm>
            <a:off x="210593" y="311614"/>
            <a:ext cx="8229057" cy="802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873" tIns="37934" rIns="75873" bIns="3793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155"/>
              </a:lnSpc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Примеры реализуемых проектов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привлечением внебюджетных средств</a:t>
            </a:r>
            <a:endParaRPr alt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89190" y="4292674"/>
            <a:ext cx="2666055" cy="86509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9496" tIns="39750" rIns="79496" bIns="39750" rtlCol="0" anchor="t"/>
          <a:lstStyle/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Челябинская область</a:t>
            </a: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  для ОАО «Челябинские коммунальные тепловые сети» по реконструкции инженерных сетей и организации автоматизированного учета энергетических ресурсов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5372" y="2669400"/>
            <a:ext cx="2863250" cy="1191226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9496" tIns="39750" rIns="79496" bIns="39750" rtlCol="0" anchor="ctr"/>
          <a:lstStyle/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Санкт-Петербург </a:t>
            </a: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Комплексная программа ГУП «ТЭК СПб»  реконструкции  источников теплоснабжения, наружных и внутренних инженерных сетей систем теплоснабжения в Санкт-Петербурге и внедрения единого автоматизированного учета энергетических ресурсов, диспетчеризации и геоинформационной системы. 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5822" y="5003464"/>
            <a:ext cx="3082967" cy="1063781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9496" tIns="39750" rIns="79496" bIns="39750" rtlCol="0" anchor="ctr"/>
          <a:lstStyle/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Волгоградская и Астраханская области </a:t>
            </a: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Совместно с «Лукойл» реализуется комплексная программа учета и управления энергетическими ресурсами в регионе, реконструкции инженерных сетей, организации </a:t>
            </a:r>
            <a:r>
              <a:rPr lang="ru-RU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биллинга</a:t>
            </a: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52098" y="1483754"/>
            <a:ext cx="2731258" cy="598695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9496" tIns="39750" rIns="79496" bIns="39750" rtlCol="0" anchor="ctr"/>
          <a:lstStyle/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Архангельская область</a:t>
            </a: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795353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Реализуется программа организации учета энергетических ресурсов в г. Северодвинске с реконструкцией инженерных сетей.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94727" y="5372797"/>
            <a:ext cx="5650896" cy="639005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363" tIns="47682" rIns="95363" bIns="47682" anchor="ctr"/>
          <a:lstStyle>
            <a:lvl1pPr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36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36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C00000"/>
                </a:solidFill>
                <a:latin typeface="Arial" pitchFamily="34" charset="0"/>
              </a:rPr>
              <a:t>… и более 100 других реализованных проектов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FF9900"/>
                </a:solidFill>
                <a:latin typeface="Arial" pitchFamily="34" charset="0"/>
              </a:rPr>
              <a:t>Общая сумма реализованных проектов </a:t>
            </a:r>
            <a:br>
              <a:rPr lang="ru-RU" altLang="ru-RU" sz="1700" b="1" dirty="0">
                <a:solidFill>
                  <a:srgbClr val="FF9900"/>
                </a:solidFill>
                <a:latin typeface="Arial" pitchFamily="34" charset="0"/>
              </a:rPr>
            </a:br>
            <a:r>
              <a:rPr lang="ru-RU" altLang="ru-RU" sz="1700" b="1" dirty="0">
                <a:solidFill>
                  <a:srgbClr val="FF9900"/>
                </a:solidFill>
                <a:latin typeface="Arial" pitchFamily="34" charset="0"/>
              </a:rPr>
              <a:t>более 10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349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30" tIns="39766" rIns="79530" bIns="3976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64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 bwMode="auto">
          <a:xfrm>
            <a:off x="426191" y="260648"/>
            <a:ext cx="9001000" cy="665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400" dirty="0" err="1"/>
              <a:t>Софинансирование</a:t>
            </a:r>
            <a:endParaRPr altLang="ru-RU" sz="4400" b="0" dirty="0">
              <a:solidFill>
                <a:srgbClr val="C00000"/>
              </a:solidFill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517448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367" tIns="41685" rIns="83367" bIns="416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64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885" y="1263810"/>
            <a:ext cx="5544309" cy="2246171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Концессионные соглашения</a:t>
            </a:r>
          </a:p>
          <a:p>
            <a:pPr defTabSz="907645"/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государственно-частного партнерства</a:t>
            </a: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Длительный период сотрудничества</a:t>
            </a: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концессионному соглашению одна сторона – концессионер, обязуется 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счет построить и или реконструировать недвижимое имущество, указанное в соглашении, право собственности на которое принадлежит или будет принадлежать </a:t>
            </a:r>
            <a:r>
              <a:rPr lang="ru-RU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концеденту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являющемуся второй стороной соглашения (115-фз, ст.3) </a:t>
            </a: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Концессионным соглашением предусматривается плата, вносимая оператором собственнику в период использования объекта. </a:t>
            </a: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 имеет право </a:t>
            </a:r>
            <a:r>
              <a:rPr lang="ru-RU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софинансировать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546" y="3715953"/>
            <a:ext cx="5774240" cy="891954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предприятие</a:t>
            </a:r>
          </a:p>
          <a:p>
            <a:pPr marL="170667" indent="-170667" defTabSz="907645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67" indent="-170667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предприятий с совместным участием в капитале как гаранта долгосрочных партнерских отношений, ответственного подхода участников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22" y="4646480"/>
            <a:ext cx="5866160" cy="1230508"/>
          </a:xfrm>
          <a:prstGeom prst="rect">
            <a:avLst/>
          </a:prstGeom>
          <a:noFill/>
        </p:spPr>
        <p:txBody>
          <a:bodyPr wrap="square" lIns="90848" tIns="45424" rIns="90848" bIns="45424" rtlCol="0">
            <a:spAutoFit/>
          </a:bodyPr>
          <a:lstStyle/>
          <a:p>
            <a:pPr defTabSz="907645"/>
            <a:r>
              <a:rPr lang="ru-RU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Энергосервисные</a:t>
            </a:r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контракты</a:t>
            </a:r>
          </a:p>
          <a:p>
            <a:pPr defTabSz="907645"/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выполненных работ осуществляется Заказчиком, исходя из получаемой экономии на оплату потребленных объектами энергетических ресурсов. </a:t>
            </a:r>
          </a:p>
          <a:p>
            <a:pPr marL="284048" indent="-284048" defTabSz="90764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срока действия </a:t>
            </a:r>
            <a:r>
              <a:rPr lang="ru-RU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энергосервисного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контракта право собственности на установленное оборудование переходит к Заказчику.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811" y="1332122"/>
            <a:ext cx="1912654" cy="597932"/>
          </a:xfrm>
          <a:prstGeom prst="rect">
            <a:avLst/>
          </a:prstGeom>
          <a:noFill/>
        </p:spPr>
        <p:txBody>
          <a:bodyPr wrap="square" lIns="91056" tIns="45528" rIns="91056" bIns="45528" rtlCol="0">
            <a:spAutoFit/>
          </a:bodyPr>
          <a:lstStyle/>
          <a:p>
            <a:pPr algn="r"/>
            <a:r>
              <a:rPr lang="ru-RU" sz="1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партнеры</a:t>
            </a:r>
          </a:p>
        </p:txBody>
      </p:sp>
      <p:pic>
        <p:nvPicPr>
          <p:cNvPr id="14" name="Picture 6" descr="http://dic.academic.ru/pictures/wiki/files/76/Logo_veb_r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688" y="3846837"/>
            <a:ext cx="1127740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maz-ekb.ru/flash/ima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423" y="3388767"/>
            <a:ext cx="977270" cy="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724" y="5417511"/>
            <a:ext cx="1556510" cy="31130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47" y="4950524"/>
            <a:ext cx="1010624" cy="46703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58" y="5877300"/>
            <a:ext cx="1257297" cy="276605"/>
          </a:xfrm>
          <a:prstGeom prst="rect">
            <a:avLst/>
          </a:prstGeom>
        </p:spPr>
      </p:pic>
      <p:pic>
        <p:nvPicPr>
          <p:cNvPr id="1026" name="Picture 2" descr="http://toplogos.ru/images/logo-gazpromban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246" y="4513489"/>
            <a:ext cx="1278185" cy="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ru/archive/4/4e/20120222061106!Logo_sberban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21" y="2213913"/>
            <a:ext cx="954756" cy="6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su-az.org/wp-content/uploads/2012/08/14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125" y="2750653"/>
            <a:ext cx="1287067" cy="9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00" tIns="39801" rIns="79600" bIns="3980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844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srgbClr val="FF9900"/>
                </a:solidFill>
                <a:cs typeface="Arial" charset="0"/>
              </a:rPr>
              <a:t>Холдинг "Теплоком"    |  2014</a:t>
            </a: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 bwMode="auto">
          <a:xfrm>
            <a:off x="434773" y="260648"/>
            <a:ext cx="8784976" cy="1025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400" dirty="0"/>
              <a:t>Социально-экономические </a:t>
            </a:r>
            <a:r>
              <a:rPr lang="ru-RU" altLang="ru-RU" sz="4400" dirty="0" smtClean="0"/>
              <a:t>выгоды</a:t>
            </a:r>
            <a:endParaRPr altLang="ru-RU" sz="4400" b="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43" y="1794921"/>
            <a:ext cx="4562875" cy="4143030"/>
          </a:xfrm>
          <a:prstGeom prst="rect">
            <a:avLst/>
          </a:prstGeom>
          <a:noFill/>
        </p:spPr>
        <p:txBody>
          <a:bodyPr wrap="square" lIns="79600" tIns="39801" rIns="79600" bIns="39801">
            <a:spAutoFit/>
          </a:bodyPr>
          <a:lstStyle/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общего КПД системы теплоснабжения на 30%, снижение себестоимости единицы тепловой энергии</a:t>
            </a: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аварийных ситуаций и дополнительных расходов на их ликвидацию</a:t>
            </a: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Снижение социальной напряженности от некачественного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теплоснабжения</a:t>
            </a: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качества жизни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счет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индивидуального регулирования потребления тепла</a:t>
            </a: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Исключение «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перетопов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и выравнивание тепловых режимов сетей</a:t>
            </a: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требований федерального закона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теплоснабжении» в части обеспечения качества поставляемой тепловой энергии для всех потребителей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сети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0817" indent="-170817" defTabSz="90844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требований федерального закона «Об энергосбережении» в части достижения установленных ориентиров экономии.</a:t>
            </a: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517436" y="6453336"/>
            <a:ext cx="5787111" cy="16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3438" tIns="41721" rIns="83438" bIns="417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1603" eaLnBrk="1" hangingPunct="1"/>
            <a:r>
              <a:rPr lang="ru-RU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"Теплоком"    |   201</a:t>
            </a:r>
            <a:r>
              <a:rPr lang="en-US" sz="9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9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53" name="Picture 29" descr="http://park72.ru/wp-content/uploads/2013/09/5xW9Ksi76B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056" y="1899992"/>
            <a:ext cx="1808131" cy="12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056" y="3173840"/>
            <a:ext cx="1808131" cy="10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 descr="http://xage.ru/media/uploads/2011/1/hdr-fotografii-gorodov-v-sumerkah/hdr-fotografii-gorodov-v-sumerkah_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916420"/>
            <a:ext cx="1778966" cy="11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91" y="3173888"/>
            <a:ext cx="1778967" cy="11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ый треугольник 12"/>
          <p:cNvSpPr/>
          <p:nvPr/>
        </p:nvSpPr>
        <p:spPr>
          <a:xfrm flipH="1">
            <a:off x="8365286" y="3749435"/>
            <a:ext cx="495712" cy="5370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rtlCol="0" anchor="ctr"/>
          <a:lstStyle/>
          <a:p>
            <a:pPr algn="ctr" defTabSz="954233"/>
            <a:endParaRPr lang="ru-RU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46617" y="3645024"/>
            <a:ext cx="8159826" cy="9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4" tIns="43424" rIns="86814" bIns="43424">
            <a:spAutoFit/>
          </a:bodyPr>
          <a:lstStyle/>
          <a:p>
            <a:pPr defTabSz="941184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latin typeface="Arial" charset="0"/>
              </a:rPr>
              <a:t>Направление автоматизации</a:t>
            </a:r>
          </a:p>
          <a:p>
            <a:pPr defTabSz="941184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ЗАО «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</a:rPr>
              <a:t>Теплоком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-Автоматизация»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531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26" tIns="39864" rIns="79726" bIns="3986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9821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prstClr val="white"/>
                </a:solidFill>
                <a:cs typeface="Arial" charset="0"/>
              </a:rPr>
              <a:t>Холдинг "</a:t>
            </a:r>
            <a:r>
              <a:rPr lang="ru-RU" sz="700" dirty="0" err="1">
                <a:solidFill>
                  <a:prstClr val="white"/>
                </a:solidFill>
                <a:cs typeface="Arial" charset="0"/>
              </a:rPr>
              <a:t>Теплоком</a:t>
            </a:r>
            <a:r>
              <a:rPr lang="ru-RU" sz="700" dirty="0">
                <a:solidFill>
                  <a:prstClr val="white"/>
                </a:solidFill>
                <a:cs typeface="Arial" charset="0"/>
              </a:rPr>
              <a:t>"    |  2014</a:t>
            </a:r>
          </a:p>
        </p:txBody>
      </p:sp>
    </p:spTree>
    <p:extLst>
      <p:ext uri="{BB962C8B-B14F-4D97-AF65-F5344CB8AC3E}">
        <p14:creationId xmlns:p14="http://schemas.microsoft.com/office/powerpoint/2010/main" val="1591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8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9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5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1580</Words>
  <Application>Microsoft Office PowerPoint</Application>
  <PresentationFormat>Экран (4:3)</PresentationFormat>
  <Paragraphs>300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34</vt:i4>
      </vt:variant>
      <vt:variant>
        <vt:lpstr>Заголовки слайдов</vt:lpstr>
      </vt:variant>
      <vt:variant>
        <vt:i4>25</vt:i4>
      </vt:variant>
    </vt:vector>
  </HeadingPairs>
  <TitlesOfParts>
    <vt:vector size="64" baseType="lpstr">
      <vt:lpstr>Arial</vt:lpstr>
      <vt:lpstr>Verdana</vt:lpstr>
      <vt:lpstr>ＭＳ Ｐゴシック</vt:lpstr>
      <vt:lpstr>Calibri</vt:lpstr>
      <vt:lpstr>Times New Roman</vt:lpstr>
      <vt:lpstr>2_Тема Office</vt:lpstr>
      <vt:lpstr>3_копия Стратегия дирекции по продажам 3-4 квартал 2011 - копия</vt:lpstr>
      <vt:lpstr>1_Тема Office</vt:lpstr>
      <vt:lpstr>Специальное оформление</vt:lpstr>
      <vt:lpstr>8_Тема Office</vt:lpstr>
      <vt:lpstr>4_Тема Office</vt:lpstr>
      <vt:lpstr>5_копия Стратегия дирекции по продажам 3-4 квартал 2011 - копия</vt:lpstr>
      <vt:lpstr>4_копия Стратегия дирекции по продажам 3-4 квартал 2011 - копия</vt:lpstr>
      <vt:lpstr>11_Тема Office</vt:lpstr>
      <vt:lpstr>3_Тема Office</vt:lpstr>
      <vt:lpstr>7_Тема Office</vt:lpstr>
      <vt:lpstr>9_Тема Office</vt:lpstr>
      <vt:lpstr>10_Тема Office</vt:lpstr>
      <vt:lpstr>12_Тема Office</vt:lpstr>
      <vt:lpstr>13_Тема Office</vt:lpstr>
      <vt:lpstr>14_Тема Office</vt:lpstr>
      <vt:lpstr>15_Тема Office</vt:lpstr>
      <vt:lpstr>16_Тема Office</vt:lpstr>
      <vt:lpstr>1_Специальное оформление</vt:lpstr>
      <vt:lpstr>18_Тема Office</vt:lpstr>
      <vt:lpstr>17_Тема Office</vt:lpstr>
      <vt:lpstr>19_Тема Office</vt:lpstr>
      <vt:lpstr>Тема Office</vt:lpstr>
      <vt:lpstr>20_Тема Office</vt:lpstr>
      <vt:lpstr>2_Специальное оформление</vt:lpstr>
      <vt:lpstr>3_Специальное оформление</vt:lpstr>
      <vt:lpstr>6_копия Стратегия дирекции по продажам 3-4 квартал 2011 - копия</vt:lpstr>
      <vt:lpstr>7_копия Стратегия дирекции по продажам 3-4 квартал 2011 - копия</vt:lpstr>
      <vt:lpstr>5_Тема Office</vt:lpstr>
      <vt:lpstr>21_Тема Office</vt:lpstr>
      <vt:lpstr>8_копия Стратегия дирекции по продажам 3-4 квартал 2011 - копия</vt:lpstr>
      <vt:lpstr>6_Тема Office</vt:lpstr>
      <vt:lpstr>22_Тема Office</vt:lpstr>
      <vt:lpstr>9_копия Стратегия дирекции по продажам 3-4 квартал 2011 - копия</vt:lpstr>
      <vt:lpstr>Презентация PowerPoint</vt:lpstr>
      <vt:lpstr>Презентация PowerPoint</vt:lpstr>
      <vt:lpstr>Холдинг «Теплоком»</vt:lpstr>
      <vt:lpstr>Направления деятельности</vt:lpstr>
      <vt:lpstr>Комплекс продуктов</vt:lpstr>
      <vt:lpstr>Примеры реализуемых проектов  с привлечением внебюджетных средств</vt:lpstr>
      <vt:lpstr>Софинансирование</vt:lpstr>
      <vt:lpstr>Социально-экономические выгоды</vt:lpstr>
      <vt:lpstr>Презентация PowerPoint</vt:lpstr>
      <vt:lpstr>Презентация PowerPoint</vt:lpstr>
      <vt:lpstr>Внедрение АСУ ТП на объектах энергетики</vt:lpstr>
      <vt:lpstr>Презентация PowerPoint</vt:lpstr>
      <vt:lpstr>Комплексная автоматизация  зданий</vt:lpstr>
      <vt:lpstr>Автоматизация объектов сельского хозяйства</vt:lpstr>
      <vt:lpstr>Коробочные решения для энергетики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Поставка  автоматики</vt:lpstr>
      <vt:lpstr>Реализация проектов</vt:lpstr>
      <vt:lpstr>Выгоды для Партнера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 Сергей</dc:creator>
  <cp:lastModifiedBy>Русанов Сергей</cp:lastModifiedBy>
  <cp:revision>113</cp:revision>
  <cp:lastPrinted>2014-04-25T12:39:43Z</cp:lastPrinted>
  <dcterms:created xsi:type="dcterms:W3CDTF">2014-04-24T12:13:16Z</dcterms:created>
  <dcterms:modified xsi:type="dcterms:W3CDTF">2014-10-07T09:57:49Z</dcterms:modified>
</cp:coreProperties>
</file>