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  <p:sldMasterId id="2147483691" r:id="rId4"/>
    <p:sldMasterId id="2147483709" r:id="rId5"/>
    <p:sldMasterId id="2147483715" r:id="rId6"/>
  </p:sldMasterIdLst>
  <p:notesMasterIdLst>
    <p:notesMasterId r:id="rId22"/>
  </p:notesMasterIdLst>
  <p:handoutMasterIdLst>
    <p:handoutMasterId r:id="rId23"/>
  </p:handoutMasterIdLst>
  <p:sldIdLst>
    <p:sldId id="410" r:id="rId7"/>
    <p:sldId id="499" r:id="rId8"/>
    <p:sldId id="487" r:id="rId9"/>
    <p:sldId id="452" r:id="rId10"/>
    <p:sldId id="472" r:id="rId11"/>
    <p:sldId id="470" r:id="rId12"/>
    <p:sldId id="481" r:id="rId13"/>
    <p:sldId id="490" r:id="rId14"/>
    <p:sldId id="483" r:id="rId15"/>
    <p:sldId id="492" r:id="rId16"/>
    <p:sldId id="491" r:id="rId17"/>
    <p:sldId id="495" r:id="rId18"/>
    <p:sldId id="489" r:id="rId19"/>
    <p:sldId id="504" r:id="rId20"/>
    <p:sldId id="505" r:id="rId2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3696">
          <p15:clr>
            <a:srgbClr val="A4A3A4"/>
          </p15:clr>
        </p15:guide>
        <p15:guide id="5" pos="5602">
          <p15:clr>
            <a:srgbClr val="A4A3A4"/>
          </p15:clr>
        </p15:guide>
        <p15:guide id="6" pos="158">
          <p15:clr>
            <a:srgbClr val="A4A3A4"/>
          </p15:clr>
        </p15:guide>
        <p15:guide id="7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CC66"/>
    <a:srgbClr val="89A4A7"/>
    <a:srgbClr val="E1E1E7"/>
    <a:srgbClr val="BD2925"/>
    <a:srgbClr val="FF0000"/>
    <a:srgbClr val="8B1E1B"/>
    <a:srgbClr val="BABAB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591" autoAdjust="0"/>
  </p:normalViewPr>
  <p:slideViewPr>
    <p:cSldViewPr snapToObjects="1">
      <p:cViewPr varScale="1">
        <p:scale>
          <a:sx n="54" d="100"/>
          <a:sy n="54" d="100"/>
        </p:scale>
        <p:origin x="-1086" y="-90"/>
      </p:cViewPr>
      <p:guideLst>
        <p:guide orient="horz" pos="2160"/>
        <p:guide orient="horz" pos="210"/>
        <p:guide orient="horz" pos="935"/>
        <p:guide pos="3696"/>
        <p:guide pos="5602"/>
        <p:guide pos="158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4110"/>
          </a:xfrm>
          <a:prstGeom prst="rect">
            <a:avLst/>
          </a:prstGeom>
        </p:spPr>
        <p:txBody>
          <a:bodyPr vert="horz" lIns="91263" tIns="45631" rIns="91263" bIns="4563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4110"/>
          </a:xfrm>
          <a:prstGeom prst="rect">
            <a:avLst/>
          </a:prstGeom>
        </p:spPr>
        <p:txBody>
          <a:bodyPr vert="horz" lIns="91263" tIns="45631" rIns="91263" bIns="4563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455773-A930-46D8-AC7E-45D6185A9B5E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553"/>
            <a:ext cx="2946247" cy="494109"/>
          </a:xfrm>
          <a:prstGeom prst="rect">
            <a:avLst/>
          </a:prstGeom>
        </p:spPr>
        <p:txBody>
          <a:bodyPr vert="horz" lIns="91263" tIns="45631" rIns="91263" bIns="4563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378553"/>
            <a:ext cx="2946246" cy="494109"/>
          </a:xfrm>
          <a:prstGeom prst="rect">
            <a:avLst/>
          </a:prstGeom>
        </p:spPr>
        <p:txBody>
          <a:bodyPr vert="horz" lIns="91263" tIns="45631" rIns="91263" bIns="4563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A2E434-4666-47BD-9D6C-E4A1D2C8F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0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47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2"/>
            <a:ext cx="2946246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9" y="4690070"/>
            <a:ext cx="5439101" cy="44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53"/>
            <a:ext cx="2946247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378553"/>
            <a:ext cx="2946246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251805-1E3E-491F-B89F-46DFAB752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92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20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305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B72DE-85E0-4E6E-9832-D592CDDFAAE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2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9775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44" indent="-2868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54" indent="-2294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36" indent="-2294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19" indent="-2294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00" indent="-229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382" indent="-229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364" indent="-229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346" indent="-229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3E07BE5-051C-43DC-B5D2-8FC743298AAC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7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8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016" y="414776"/>
            <a:ext cx="8229057" cy="802739"/>
          </a:xfrm>
          <a:prstGeom prst="rect">
            <a:avLst/>
          </a:prstGeom>
        </p:spPr>
        <p:txBody>
          <a:bodyPr lIns="75916" tIns="37956" rIns="75916" bIns="37956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5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7980" y="414684"/>
            <a:ext cx="8229057" cy="802739"/>
          </a:xfrm>
          <a:prstGeom prst="rect">
            <a:avLst/>
          </a:prstGeom>
        </p:spPr>
        <p:txBody>
          <a:bodyPr lIns="76412" tIns="38208" rIns="76412" bIns="3820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83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24" y="595387"/>
            <a:ext cx="8229057" cy="802739"/>
          </a:xfrm>
          <a:prstGeom prst="rect">
            <a:avLst/>
          </a:prstGeom>
        </p:spPr>
        <p:txBody>
          <a:bodyPr lIns="76412" tIns="38208" rIns="76412" bIns="38208" anchor="t"/>
          <a:lstStyle>
            <a:lvl1pPr algn="l">
              <a:defRPr lang="ru-RU" sz="37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  <a:prstGeom prst="rect">
            <a:avLst/>
          </a:prstGeom>
        </p:spPr>
        <p:txBody>
          <a:bodyPr lIns="91344" tIns="45672" rIns="91344" bIns="4567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1344" tIns="45672" rIns="91344" bIns="4567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82"/>
            <a:ext cx="2133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z="1800" smtClean="0">
                <a:solidFill>
                  <a:prstClr val="black"/>
                </a:solidFill>
                <a:latin typeface="Calibri"/>
              </a:rPr>
              <a:pPr defTabSz="913432" fontAlgn="auto">
                <a:spcBef>
                  <a:spcPts val="0"/>
                </a:spcBef>
                <a:spcAft>
                  <a:spcPts val="0"/>
                </a:spcAft>
              </a:pPr>
              <a:t>08.10.2014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82"/>
            <a:ext cx="2895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lIns="91344" tIns="45672" rIns="91344" bIns="45672"/>
          <a:lstStyle/>
          <a:p>
            <a:pPr defTabSz="913432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800" smtClean="0">
                <a:solidFill>
                  <a:prstClr val="black"/>
                </a:solidFill>
                <a:latin typeface="Calibri"/>
              </a:rPr>
              <a:pPr defTabSz="9134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5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  <a:prstGeom prst="rect">
            <a:avLst/>
          </a:prstGeom>
        </p:spPr>
        <p:txBody>
          <a:bodyPr lIns="91200" tIns="45600" rIns="91200" bIns="45600"/>
          <a:lstStyle>
            <a:lvl1pPr marL="0" indent="0" algn="ctr">
              <a:buNone/>
              <a:defRPr/>
            </a:lvl1pPr>
            <a:lvl2pPr marL="455992" indent="0" algn="ctr">
              <a:buNone/>
              <a:defRPr/>
            </a:lvl2pPr>
            <a:lvl3pPr marL="911983" indent="0" algn="ctr">
              <a:buNone/>
              <a:defRPr/>
            </a:lvl3pPr>
            <a:lvl4pPr marL="1367975" indent="0" algn="ctr">
              <a:buNone/>
              <a:defRPr/>
            </a:lvl4pPr>
            <a:lvl5pPr marL="1823967" indent="0" algn="ctr">
              <a:buNone/>
              <a:defRPr/>
            </a:lvl5pPr>
            <a:lvl6pPr marL="2279955" indent="0" algn="ctr">
              <a:buNone/>
              <a:defRPr/>
            </a:lvl6pPr>
            <a:lvl7pPr marL="2735950" indent="0" algn="ctr">
              <a:buNone/>
              <a:defRPr/>
            </a:lvl7pPr>
            <a:lvl8pPr marL="3191940" indent="0" algn="ctr">
              <a:buNone/>
              <a:defRPr/>
            </a:lvl8pPr>
            <a:lvl9pPr marL="36479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72" y="6244665"/>
            <a:ext cx="2133962" cy="476589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94" y="6244665"/>
            <a:ext cx="2896867" cy="476589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8408" y="6093480"/>
            <a:ext cx="730325" cy="279331"/>
          </a:xfrm>
          <a:prstGeom prst="rect">
            <a:avLst/>
          </a:prstGeom>
          <a:ln/>
        </p:spPr>
        <p:txBody>
          <a:bodyPr lIns="80077" tIns="40039" rIns="80077" bIns="40039"/>
          <a:lstStyle>
            <a:lvl1pPr>
              <a:defRPr/>
            </a:lvl1pPr>
          </a:lstStyle>
          <a:p>
            <a:pPr defTabSz="913432" fontAlgn="auto">
              <a:spcBef>
                <a:spcPts val="0"/>
              </a:spcBef>
              <a:spcAft>
                <a:spcPts val="0"/>
              </a:spcAft>
              <a:defRPr/>
            </a:pPr>
            <a:fld id="{E2FF0EF2-BE31-4CAA-A235-0D202C434A59}" type="slidenum">
              <a:rPr lang="ru-RU" sz="1800" smtClean="0">
                <a:solidFill>
                  <a:prstClr val="black"/>
                </a:solidFill>
                <a:latin typeface="Calibri"/>
              </a:rPr>
              <a:pPr defTabSz="91343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94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7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735E-3996-4B95-9319-9E6AF055C5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F50-5E55-45EA-9281-0489CB86E5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4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4440-22EA-4A22-9213-5C785A2044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433B-CA0F-4580-A5C7-BA709C4164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7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2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5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4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30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1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695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7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6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2892-7BB9-47B5-A2B2-DD516DBE32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B988-79D2-400C-90B2-CEE20DDB8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2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949A-5674-4A82-A0E9-6A9EFFAE8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F90D-4539-43E8-9BC2-D79FD53FC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D65B-75CF-4B94-A080-CE4746858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1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256" indent="0">
              <a:buNone/>
              <a:defRPr sz="2100" b="1"/>
            </a:lvl2pPr>
            <a:lvl3pPr marL="956511" indent="0">
              <a:buNone/>
              <a:defRPr sz="1900" b="1"/>
            </a:lvl3pPr>
            <a:lvl4pPr marL="1434767" indent="0">
              <a:buNone/>
              <a:defRPr sz="1700" b="1"/>
            </a:lvl4pPr>
            <a:lvl5pPr marL="1913021" indent="0">
              <a:buNone/>
              <a:defRPr sz="1700" b="1"/>
            </a:lvl5pPr>
            <a:lvl6pPr marL="2391275" indent="0">
              <a:buNone/>
              <a:defRPr sz="1700" b="1"/>
            </a:lvl6pPr>
            <a:lvl7pPr marL="2869533" indent="0">
              <a:buNone/>
              <a:defRPr sz="1700" b="1"/>
            </a:lvl7pPr>
            <a:lvl8pPr marL="3347788" indent="0">
              <a:buNone/>
              <a:defRPr sz="1700" b="1"/>
            </a:lvl8pPr>
            <a:lvl9pPr marL="38260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4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256" indent="0">
              <a:buNone/>
              <a:defRPr sz="2100" b="1"/>
            </a:lvl2pPr>
            <a:lvl3pPr marL="956511" indent="0">
              <a:buNone/>
              <a:defRPr sz="1900" b="1"/>
            </a:lvl3pPr>
            <a:lvl4pPr marL="1434767" indent="0">
              <a:buNone/>
              <a:defRPr sz="1700" b="1"/>
            </a:lvl4pPr>
            <a:lvl5pPr marL="1913021" indent="0">
              <a:buNone/>
              <a:defRPr sz="1700" b="1"/>
            </a:lvl5pPr>
            <a:lvl6pPr marL="2391275" indent="0">
              <a:buNone/>
              <a:defRPr sz="1700" b="1"/>
            </a:lvl6pPr>
            <a:lvl7pPr marL="2869533" indent="0">
              <a:buNone/>
              <a:defRPr sz="1700" b="1"/>
            </a:lvl7pPr>
            <a:lvl8pPr marL="3347788" indent="0">
              <a:buNone/>
              <a:defRPr sz="1700" b="1"/>
            </a:lvl8pPr>
            <a:lvl9pPr marL="38260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4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A540-16F7-4311-9CEA-E30C25C848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30CC-BF32-480E-AF89-C8D6D1B30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0A5A-871E-45B3-8A23-35BBBB510A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D831-C35A-4378-AF7F-8E61C6A35E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8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73BA-6351-4BB1-A3D9-C6980233F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FA3C-763A-49C9-B9AD-744A0F550E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0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8" y="273124"/>
            <a:ext cx="5111751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256" indent="0">
              <a:buNone/>
              <a:defRPr sz="1300"/>
            </a:lvl2pPr>
            <a:lvl3pPr marL="956511" indent="0">
              <a:buNone/>
              <a:defRPr sz="1000"/>
            </a:lvl3pPr>
            <a:lvl4pPr marL="1434767" indent="0">
              <a:buNone/>
              <a:defRPr sz="900"/>
            </a:lvl4pPr>
            <a:lvl5pPr marL="1913021" indent="0">
              <a:buNone/>
              <a:defRPr sz="900"/>
            </a:lvl5pPr>
            <a:lvl6pPr marL="2391275" indent="0">
              <a:buNone/>
              <a:defRPr sz="900"/>
            </a:lvl6pPr>
            <a:lvl7pPr marL="2869533" indent="0">
              <a:buNone/>
              <a:defRPr sz="900"/>
            </a:lvl7pPr>
            <a:lvl8pPr marL="3347788" indent="0">
              <a:buNone/>
              <a:defRPr sz="900"/>
            </a:lvl8pPr>
            <a:lvl9pPr marL="38260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B6B1-CD29-48C6-B8F7-50A7299731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0321-5059-487A-8C35-45691813B3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256" indent="0">
              <a:buNone/>
              <a:defRPr sz="2900"/>
            </a:lvl2pPr>
            <a:lvl3pPr marL="956511" indent="0">
              <a:buNone/>
              <a:defRPr sz="2500"/>
            </a:lvl3pPr>
            <a:lvl4pPr marL="1434767" indent="0">
              <a:buNone/>
              <a:defRPr sz="2100"/>
            </a:lvl4pPr>
            <a:lvl5pPr marL="1913021" indent="0">
              <a:buNone/>
              <a:defRPr sz="2100"/>
            </a:lvl5pPr>
            <a:lvl6pPr marL="2391275" indent="0">
              <a:buNone/>
              <a:defRPr sz="2100"/>
            </a:lvl6pPr>
            <a:lvl7pPr marL="2869533" indent="0">
              <a:buNone/>
              <a:defRPr sz="2100"/>
            </a:lvl7pPr>
            <a:lvl8pPr marL="3347788" indent="0">
              <a:buNone/>
              <a:defRPr sz="2100"/>
            </a:lvl8pPr>
            <a:lvl9pPr marL="3826040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256" indent="0">
              <a:buNone/>
              <a:defRPr sz="1300"/>
            </a:lvl2pPr>
            <a:lvl3pPr marL="956511" indent="0">
              <a:buNone/>
              <a:defRPr sz="1000"/>
            </a:lvl3pPr>
            <a:lvl4pPr marL="1434767" indent="0">
              <a:buNone/>
              <a:defRPr sz="900"/>
            </a:lvl4pPr>
            <a:lvl5pPr marL="1913021" indent="0">
              <a:buNone/>
              <a:defRPr sz="900"/>
            </a:lvl5pPr>
            <a:lvl6pPr marL="2391275" indent="0">
              <a:buNone/>
              <a:defRPr sz="900"/>
            </a:lvl6pPr>
            <a:lvl7pPr marL="2869533" indent="0">
              <a:buNone/>
              <a:defRPr sz="900"/>
            </a:lvl7pPr>
            <a:lvl8pPr marL="3347788" indent="0">
              <a:buNone/>
              <a:defRPr sz="900"/>
            </a:lvl8pPr>
            <a:lvl9pPr marL="38260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4A1F-3816-4AAD-BF7B-279304D13B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744B-556C-496C-9936-CA9B937C09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05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DC4A-F74B-42CC-9170-62598AA8D6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D03C-7607-4111-B8C9-E6EFBF4879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9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3B87-FA5A-4046-8E53-67779BD843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529E-82BD-4195-82C4-40B43FCC87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38" y="595409"/>
            <a:ext cx="8229057" cy="802739"/>
          </a:xfrm>
          <a:prstGeom prst="rect">
            <a:avLst/>
          </a:prstGeom>
        </p:spPr>
        <p:txBody>
          <a:bodyPr lIns="79954" tIns="39977" rIns="79954" bIns="39977" anchor="t"/>
          <a:lstStyle>
            <a:lvl1pPr algn="l">
              <a:defRPr lang="ru-RU" sz="39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89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2" y="414752"/>
            <a:ext cx="8229057" cy="802739"/>
          </a:xfrm>
          <a:prstGeom prst="rect">
            <a:avLst/>
          </a:prstGeom>
        </p:spPr>
        <p:txBody>
          <a:bodyPr lIns="83660" tIns="41830" rIns="83660" bIns="41830" anchor="t"/>
          <a:lstStyle>
            <a:lvl1pPr algn="l">
              <a:defRPr lang="ru-RU" sz="4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91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992" y="414752"/>
            <a:ext cx="8229057" cy="802739"/>
          </a:xfrm>
          <a:prstGeom prst="rect">
            <a:avLst/>
          </a:prstGeom>
        </p:spPr>
        <p:txBody>
          <a:bodyPr lIns="83660" tIns="41830" rIns="83660" bIns="41830" anchor="t"/>
          <a:lstStyle>
            <a:lvl1pPr algn="l">
              <a:defRPr lang="ru-RU" sz="4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8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583188" y="6400402"/>
            <a:ext cx="372789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1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08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8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4839" y="275117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92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4839" y="536289"/>
            <a:ext cx="8229057" cy="802739"/>
          </a:xfrm>
          <a:prstGeom prst="rect">
            <a:avLst/>
          </a:prstGeom>
        </p:spPr>
        <p:txBody>
          <a:bodyPr lIns="79839" tIns="39920" rIns="79839" bIns="39920" anchor="ctr"/>
          <a:lstStyle>
            <a:lvl1pPr algn="l">
              <a:defRPr lang="ru-RU" sz="3000" b="1" kern="1200" dirty="0">
                <a:solidFill>
                  <a:srgbClr val="FF99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79512" y="6444781"/>
            <a:ext cx="504056" cy="2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1CFEC4DF-5C46-4DA2-B91C-F0E4652A8D65}" type="slidenum">
              <a:rPr lang="ru-RU" sz="800" smtClean="0"/>
              <a:pPr algn="l">
                <a:defRPr/>
              </a:pPr>
              <a:t>‹#›</a:t>
            </a:fld>
            <a:endParaRPr lang="ru-RU" sz="800" dirty="0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583616" y="6477893"/>
            <a:ext cx="308867" cy="2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215519" y="6386413"/>
            <a:ext cx="87129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 txBox="1">
            <a:spLocks/>
          </p:cNvSpPr>
          <p:nvPr userDrawn="1"/>
        </p:nvSpPr>
        <p:spPr>
          <a:xfrm>
            <a:off x="498264" y="6444781"/>
            <a:ext cx="2057512" cy="184528"/>
          </a:xfrm>
          <a:prstGeom prst="rect">
            <a:avLst/>
          </a:prstGeom>
        </p:spPr>
        <p:txBody>
          <a:bodyPr vert="horz" lIns="79825" tIns="39913" rIns="79825" bIns="39913" rtlCol="0" anchor="ctr"/>
          <a:lstStyle>
            <a:defPPr>
              <a:defRPr lang="ru-RU"/>
            </a:defPPr>
            <a:lvl1pPr algn="l" defTabSz="995363" rtl="0" fontAlgn="base">
              <a:spcBef>
                <a:spcPct val="0"/>
              </a:spcBef>
              <a:spcAft>
                <a:spcPct val="0"/>
              </a:spcAft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96888" indent="-39688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95363" indent="-80963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92250" indent="-120650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90725" indent="-161925" algn="l" defTabSz="995363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dirty="0" smtClean="0"/>
              <a:t>Холдинг  "</a:t>
            </a:r>
            <a:r>
              <a:rPr dirty="0" err="1" smtClean="0"/>
              <a:t>Теплоком</a:t>
            </a:r>
            <a:r>
              <a:rPr dirty="0" smtClean="0"/>
              <a:t> " </a:t>
            </a:r>
            <a:r>
              <a:rPr dirty="0"/>
              <a:t>| 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871215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712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712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712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7121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00389" algn="ctr" defTabSz="871677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00774" algn="ctr" defTabSz="871677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201160" algn="ctr" defTabSz="871677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601546" algn="ctr" defTabSz="871677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6339" indent="-326339" algn="l" defTabSz="8712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6584" indent="-272438" algn="l" defTabSz="8712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747" indent="-215619" algn="l" defTabSz="8712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98" indent="-215619" algn="l" defTabSz="8712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0964" indent="-215619" algn="l" defTabSz="87121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896" indent="-217992" algn="l" defTabSz="8719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878" indent="-217992" algn="l" defTabSz="8719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860" indent="-217992" algn="l" defTabSz="8719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5840" indent="-217992" algn="l" defTabSz="8719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5980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1963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945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926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906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889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871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852" algn="l" defTabSz="8719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46375" y="6433375"/>
            <a:ext cx="431022" cy="2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839" tIns="39920" rIns="79839" bIns="399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1CFEC4DF-5C46-4DA2-B91C-F0E4652A8D65}" type="slidenum">
              <a:rPr lang="ru-RU" sz="900" smtClean="0"/>
              <a:pPr algn="l">
                <a:defRPr/>
              </a:pPr>
              <a:t>‹#›</a:t>
            </a:fld>
            <a:endParaRPr lang="ru-RU" sz="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15" y="6470520"/>
            <a:ext cx="264114" cy="1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7160" y="6387549"/>
            <a:ext cx="862046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7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5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3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086" indent="-3410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028" indent="-2842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64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52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35" indent="-2273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2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09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94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85" indent="-227392" algn="l" defTabSz="9095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70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5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46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28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1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03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87" algn="l" defTabSz="9095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45717" y="6433244"/>
            <a:ext cx="431679" cy="2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426" tIns="38215" rIns="76426" bIns="38215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03FA03D-C6FC-4EBA-9153-23E0A66F4DE8}" type="slidenum">
              <a:rPr lang="ru-RU" sz="9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/>
          </a:p>
        </p:txBody>
      </p:sp>
      <p:pic>
        <p:nvPicPr>
          <p:cNvPr id="1027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87" y="6470684"/>
            <a:ext cx="264709" cy="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76928" y="6387169"/>
            <a:ext cx="862137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 txBox="1">
            <a:spLocks/>
          </p:cNvSpPr>
          <p:nvPr/>
        </p:nvSpPr>
        <p:spPr bwMode="auto">
          <a:xfrm>
            <a:off x="446617" y="6463482"/>
            <a:ext cx="3669274" cy="1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77" tIns="40039" rIns="80077" bIns="4003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4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smtClean="0">
                <a:solidFill>
                  <a:srgbClr val="FF9900"/>
                </a:solidFill>
                <a:cs typeface="Arial" pitchFamily="34" charset="0"/>
              </a:rPr>
              <a:t>Холдинг "Теплоком"    |  2014</a:t>
            </a:r>
          </a:p>
        </p:txBody>
      </p:sp>
    </p:spTree>
    <p:extLst>
      <p:ext uri="{BB962C8B-B14F-4D97-AF65-F5344CB8AC3E}">
        <p14:creationId xmlns:p14="http://schemas.microsoft.com/office/powerpoint/2010/main" val="8989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txStyles>
    <p:titleStyle>
      <a:lvl1pPr algn="l" defTabSz="864715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864715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7899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795824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193749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591667" algn="ctr" defTabSz="8663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2530" indent="-322530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0668" indent="-268312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98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555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693" indent="-212704" algn="l" defTabSz="86471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104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399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9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0" indent="-216647" algn="l" defTabSz="8665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288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82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73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170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61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746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44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37" algn="l" defTabSz="866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3" tIns="47825" rIns="95653" bIns="478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53" tIns="47825" rIns="95653" bIns="47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437"/>
            <a:ext cx="2133600" cy="365125"/>
          </a:xfrm>
          <a:prstGeom prst="rect">
            <a:avLst/>
          </a:prstGeom>
        </p:spPr>
        <p:txBody>
          <a:bodyPr vert="horz" lIns="95653" tIns="47825" rIns="95653" bIns="4782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838528">
              <a:defRPr/>
            </a:pPr>
            <a:fld id="{366BA7B0-E77C-44A6-ACAC-826716317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38528">
                <a:defRPr/>
              </a:pPr>
              <a:t>08.10.2014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6" y="6356437"/>
            <a:ext cx="2895600" cy="365125"/>
          </a:xfrm>
          <a:prstGeom prst="rect">
            <a:avLst/>
          </a:prstGeom>
        </p:spPr>
        <p:txBody>
          <a:bodyPr vert="horz" lIns="95653" tIns="47825" rIns="95653" bIns="4782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83852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7"/>
            <a:ext cx="2133600" cy="365125"/>
          </a:xfrm>
          <a:prstGeom prst="rect">
            <a:avLst/>
          </a:prstGeom>
        </p:spPr>
        <p:txBody>
          <a:bodyPr vert="horz" lIns="95653" tIns="47825" rIns="95653" bIns="4782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838528">
              <a:defRPr/>
            </a:pPr>
            <a:fld id="{F4091E74-D273-4A04-81F9-05CB874224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3852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25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651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476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302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693" indent="-358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164" indent="-2989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638" indent="-2391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892" indent="-2391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148" indent="-2391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0403" indent="-239129" algn="l" defTabSz="9565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58" indent="-239129" algn="l" defTabSz="9565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914" indent="-239129" algn="l" defTabSz="9565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170" indent="-239129" algn="l" defTabSz="9565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256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511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767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3021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275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9533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788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040" algn="l" defTabSz="956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1916832"/>
            <a:ext cx="5904656" cy="12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5" tIns="45494" rIns="90985" bIns="45494">
            <a:spAutoFit/>
          </a:bodyPr>
          <a:lstStyle/>
          <a:p>
            <a:pPr defTabSz="953115"/>
            <a:r>
              <a:rPr lang="ru-RU" sz="3600" b="1" cap="all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Холдинг </a:t>
            </a:r>
            <a:r>
              <a:rPr lang="ru-RU" sz="3600" b="1" cap="all" dirty="0" err="1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теплоком</a:t>
            </a:r>
            <a:endParaRPr lang="ru-RU" sz="3600" b="1" cap="all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3115"/>
            <a:r>
              <a:rPr lang="ru-RU" cap="all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Методы экономии электрической </a:t>
            </a:r>
          </a:p>
          <a:p>
            <a:pPr defTabSz="953115"/>
            <a:r>
              <a:rPr lang="ru-RU" sz="2000" cap="all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Энергии в системах освещения</a:t>
            </a:r>
            <a:endParaRPr lang="ru-RU" sz="2000" cap="all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70" y="4509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949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Лященко Геннадий</a:t>
            </a:r>
            <a:endParaRPr lang="ru-RU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endParaRPr lang="ru-RU" sz="1400" cap="all" dirty="0" smtClean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defTabSz="912949"/>
            <a:r>
              <a:rPr lang="ru-RU" sz="1400" cap="all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ЗАО «</a:t>
            </a:r>
            <a:r>
              <a:rPr lang="ru-RU" sz="1400" cap="all" dirty="0" err="1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Теплоком</a:t>
            </a:r>
            <a:r>
              <a:rPr lang="ru-RU" sz="1400" cap="all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-Автоматизация»</a:t>
            </a:r>
            <a:endParaRPr lang="ru-RU" sz="1400" cap="all" dirty="0">
              <a:solidFill>
                <a:srgbClr val="C0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563" y="655038"/>
            <a:ext cx="5292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ru-RU" sz="1600" dirty="0"/>
          </a:p>
          <a:p>
            <a:pPr marL="0" lvl="1" algn="just"/>
            <a:endParaRPr lang="ru-RU" sz="1600" dirty="0"/>
          </a:p>
          <a:p>
            <a:pPr algn="just"/>
            <a:endParaRPr lang="ru-RU" sz="1600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148898" y="1988840"/>
            <a:ext cx="57912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Автоматическое, ручное и дистанционное управление шестью каскадами уличного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освещения (2 контура).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Автоматическое управления системой электрообогревателей помещений (по секторам).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Автоматическое управления системой электрообогревателей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ячеек (2 контура).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Погодозависимое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регулирование температуры воздуха внутри помещений и ячеек.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Температурные графики.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Суточные и годовые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графики освещения.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целостности оборудования.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Локализация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 отказов в системе освещения (до отдельных линий освещения)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журнала событий.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печать отчетной документации.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состояния элементов системы в реальном масштабе времени.</a:t>
            </a:r>
          </a:p>
          <a:p>
            <a:pPr algn="just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107504" y="188644"/>
            <a:ext cx="885698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Оптимизация </a:t>
            </a:r>
            <a:r>
              <a:rPr lang="ru-RU" sz="3200" b="1" dirty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работы </a:t>
            </a: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систем освещения </a:t>
            </a:r>
            <a:r>
              <a:rPr lang="ru-RU" sz="3200" b="1" dirty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и </a:t>
            </a:r>
            <a:r>
              <a:rPr lang="ru-RU" sz="3200" b="1" dirty="0" err="1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электроотопления</a:t>
            </a: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ru-RU" sz="3200" b="1" dirty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ПС </a:t>
            </a:r>
            <a:endParaRPr lang="ru-RU" sz="3200" b="1" dirty="0" smtClean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(комплексное </a:t>
            </a:r>
            <a:r>
              <a:rPr lang="ru-RU" sz="3200" b="1" dirty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решение)</a:t>
            </a:r>
          </a:p>
        </p:txBody>
      </p:sp>
      <p:pic>
        <p:nvPicPr>
          <p:cNvPr id="49" name="Picture 8" descr="http://www.fsk-ees.ru/upload/img/9024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60852"/>
            <a:ext cx="2804340" cy="18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Равнобедренный треугольник 1"/>
          <p:cNvSpPr/>
          <p:nvPr/>
        </p:nvSpPr>
        <p:spPr bwMode="auto">
          <a:xfrm>
            <a:off x="8384118" y="3447117"/>
            <a:ext cx="652378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077076"/>
            <a:ext cx="2805060" cy="17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Равнобедренный треугольник 1"/>
          <p:cNvSpPr/>
          <p:nvPr/>
        </p:nvSpPr>
        <p:spPr bwMode="auto">
          <a:xfrm>
            <a:off x="8384118" y="5301212"/>
            <a:ext cx="652378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D:\Материал освещение\Вариант 4. Fidelix\МРСК Северозапад №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6" y="1484784"/>
            <a:ext cx="6439096" cy="4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 bwMode="auto">
          <a:xfrm>
            <a:off x="107506" y="201263"/>
            <a:ext cx="8928992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Техническое решение по освещению </a:t>
            </a:r>
            <a:b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и </a:t>
            </a:r>
            <a:r>
              <a:rPr lang="ru-RU" sz="2800" b="1" dirty="0" err="1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электроотоплени</a:t>
            </a:r>
            <a:r>
              <a:rPr lang="ru-RU" sz="2800" b="1" dirty="0" err="1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ю</a:t>
            </a: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(6 секций отопления </a:t>
            </a:r>
            <a:b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+ 2 каскада наружного отопления)</a:t>
            </a:r>
            <a:endParaRPr lang="ru-RU" sz="28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0563" y="655038"/>
            <a:ext cx="5292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ru-RU" sz="1600" dirty="0"/>
          </a:p>
          <a:p>
            <a:pPr marL="0" lvl="1" algn="just"/>
            <a:endParaRPr lang="ru-RU" sz="1600" dirty="0"/>
          </a:p>
          <a:p>
            <a:pPr algn="just"/>
            <a:endParaRPr lang="ru-RU" sz="1600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143324" y="1412780"/>
            <a:ext cx="5796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Дистанционное управление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объектами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уличного освещения и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электроотопления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состояния исполнительных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параметров систем отопления и освещения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журнала событий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архивов текущих значений (дискретных и аналоговых)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печать отчетной документации.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состояния элементов системы в реальном масштабе времени</a:t>
            </a: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107506" y="188644"/>
            <a:ext cx="844366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Внедрение системы диспетчеризации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48" name="Picture 2" descr="http://www.eprussia.ru/epr/121/images/en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571" y="1486035"/>
            <a:ext cx="2827604" cy="33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Равнобедренный треугольник 1"/>
          <p:cNvSpPr/>
          <p:nvPr/>
        </p:nvSpPr>
        <p:spPr bwMode="auto">
          <a:xfrm>
            <a:off x="8342313" y="4360609"/>
            <a:ext cx="652378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Равнобедренный треугольник 1"/>
          <p:cNvSpPr/>
          <p:nvPr/>
        </p:nvSpPr>
        <p:spPr bwMode="auto">
          <a:xfrm>
            <a:off x="8342313" y="2276876"/>
            <a:ext cx="652378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18390" y="179491"/>
            <a:ext cx="8754988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Техническое решение диспетчеризации</a:t>
            </a:r>
            <a:endParaRPr lang="ru-RU" sz="34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4098" name="Picture 2" descr="D:\Материал освещение\Вариант 4. Fidelix\Дисп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8514"/>
            <a:ext cx="7266282" cy="5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4673601" y="4372057"/>
            <a:ext cx="3508375" cy="1616075"/>
          </a:xfrm>
          <a:prstGeom prst="roundRect">
            <a:avLst>
              <a:gd name="adj" fmla="val 13896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499" tIns="43752" rIns="87499" bIns="43752"/>
          <a:lstStyle/>
          <a:p>
            <a:pPr defTabSz="875403">
              <a:defRPr/>
            </a:pP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875403">
              <a:defRPr/>
            </a:pP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27911" y="1340768"/>
            <a:ext cx="4182998" cy="2789675"/>
          </a:xfrm>
          <a:prstGeom prst="rect">
            <a:avLst/>
          </a:prstGeom>
        </p:spPr>
        <p:txBody>
          <a:bodyPr wrap="square" lIns="95696" tIns="47848" rIns="95696" bIns="47848">
            <a:spAutoFit/>
          </a:bodyPr>
          <a:lstStyle/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29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Лященко</a:t>
            </a:r>
            <a:endParaRPr lang="en-US" sz="2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Геннадий Борисович</a:t>
            </a: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ЗАО «</a:t>
            </a:r>
            <a:r>
              <a:rPr lang="ru-RU" sz="15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Теплоком-автоматизаця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Технический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директор</a:t>
            </a: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Тел.: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	+7 8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00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600 03 03 (+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7007)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Моб.: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+7 </a:t>
            </a:r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06</a:t>
            </a:r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276 42 56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E-Mail: 	</a:t>
            </a:r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lgb@tk-atm.ru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137388" y="4994111"/>
            <a:ext cx="5968552" cy="6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7" tIns="45676" rIns="91347" bIns="45676">
            <a:spAutoFit/>
          </a:bodyPr>
          <a:lstStyle/>
          <a:p>
            <a:pPr defTabSz="990392" fontAlgn="auto">
              <a:spcBef>
                <a:spcPts val="0"/>
              </a:spcBef>
              <a:spcAft>
                <a:spcPts val="735"/>
              </a:spcAft>
            </a:pPr>
            <a:r>
              <a:rPr lang="ru-RU" sz="1500" b="1" dirty="0">
                <a:solidFill>
                  <a:srgbClr val="CC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194044, Санкт-Петербург, Выборгская наб., 45</a:t>
            </a:r>
          </a:p>
          <a:p>
            <a:pPr defTabSz="956956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rgbClr val="CC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www.teplocom-holding.ru</a:t>
            </a:r>
            <a:endParaRPr lang="ru-RU" sz="1500" dirty="0">
              <a:solidFill>
                <a:srgbClr val="CC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8390" y="177993"/>
            <a:ext cx="8229057" cy="802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dirty="0">
                <a:latin typeface="Arial" pitchFamily="34" charset="0"/>
                <a:cs typeface="Arial" pitchFamily="34" charset="0"/>
              </a:rPr>
              <a:t>Н</a:t>
            </a:r>
            <a:r>
              <a:rPr altLang="ru-RU" sz="3200" dirty="0">
                <a:latin typeface="Arial" pitchFamily="34" charset="0"/>
                <a:cs typeface="Arial" pitchFamily="34" charset="0"/>
              </a:rPr>
              <a:t>аправление автоматизации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7145" y="3205540"/>
            <a:ext cx="2724810" cy="1754262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cap="all" dirty="0">
                <a:solidFill>
                  <a:srgbClr val="FF9933"/>
                </a:solidFill>
                <a:latin typeface="Arial" pitchFamily="34" charset="0"/>
                <a:cs typeface="Arial" panose="020B0604020202020204" pitchFamily="34" charset="0"/>
              </a:rPr>
              <a:t>Комплексное эксплуатационно-техническое обслуживание </a:t>
            </a:r>
          </a:p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Управление проектом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Техническое сопровождение,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Сервисное обслуживание и модернизация,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Обучение и консультации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5777" y="3211874"/>
            <a:ext cx="3412074" cy="3200812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cap="all" dirty="0">
                <a:solidFill>
                  <a:srgbClr val="FF9933"/>
                </a:solidFill>
                <a:latin typeface="Arial" pitchFamily="34" charset="0"/>
                <a:cs typeface="Arial" panose="020B0604020202020204" pitchFamily="34" charset="0"/>
              </a:rPr>
              <a:t>Строительно-монтажные работы и пусконаладочные работы </a:t>
            </a:r>
          </a:p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Объекты генерации (ТЭЦ, модульные и крышные котельные, электрические подстанции)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Сети электроснабжения, водоснабжения, водоотведения, отопления вентиляции и кондиционирования, сетей связи, газоснабжения, технологических решений.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Малоточные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инженерные системы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Системы обеспечения безопасности, системы противопожарной защиты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Инсталляция оборудования и программного обеспечения автоматизированных систем управления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808" y="3211871"/>
            <a:ext cx="2403969" cy="192353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cap="all" dirty="0">
                <a:solidFill>
                  <a:srgbClr val="FF9933"/>
                </a:solidFill>
                <a:latin typeface="Arial" pitchFamily="34" charset="0"/>
                <a:cs typeface="Arial" panose="020B0604020202020204" pitchFamily="34" charset="0"/>
              </a:rPr>
              <a:t>Инжиниринг</a:t>
            </a:r>
          </a:p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defTabSz="913593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Проектно-сметная документация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Комплексные схемы инженерных сетей и энергоснабжения 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Авторский надзор</a:t>
            </a:r>
          </a:p>
          <a:p>
            <a:pPr marL="171329" indent="-171329" defTabSz="91359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51" y="1059008"/>
            <a:ext cx="8737429" cy="1865936"/>
          </a:xfrm>
          <a:prstGeom prst="rect">
            <a:avLst/>
          </a:prstGeom>
          <a:noFill/>
        </p:spPr>
        <p:txBody>
          <a:bodyPr wrap="square" lIns="80049" tIns="40025" rIns="80049" bIns="40025" rtlCol="0">
            <a:spAutoFit/>
          </a:bodyPr>
          <a:lstStyle/>
          <a:p>
            <a:pPr algn="just" defTabSz="913110">
              <a:spcBef>
                <a:spcPts val="600"/>
              </a:spcBef>
              <a:spcAft>
                <a:spcPts val="600"/>
              </a:spcAft>
            </a:pPr>
            <a:r>
              <a:rPr lang="ru-RU" sz="1400" b="1" cap="all" dirty="0" smtClean="0">
                <a:solidFill>
                  <a:srgbClr val="FF9933"/>
                </a:solidFill>
                <a:latin typeface="Arial" pitchFamily="34" charset="0"/>
                <a:cs typeface="Arial" panose="020B0604020202020204" pitchFamily="34" charset="0"/>
              </a:rPr>
              <a:t>комплексная </a:t>
            </a:r>
            <a:r>
              <a:rPr lang="ru-RU" sz="1400" b="1" cap="all" dirty="0">
                <a:solidFill>
                  <a:srgbClr val="FF9933"/>
                </a:solidFill>
                <a:latin typeface="Arial" pitchFamily="34" charset="0"/>
                <a:cs typeface="Arial" panose="020B0604020202020204" pitchFamily="34" charset="0"/>
              </a:rPr>
              <a:t>автоматизация технологических процессов </a:t>
            </a:r>
            <a:endParaRPr lang="ru-RU" sz="1400" b="1" cap="all" dirty="0" smtClean="0">
              <a:solidFill>
                <a:srgbClr val="FF9933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 defTabSz="913110">
              <a:spcBef>
                <a:spcPts val="600"/>
              </a:spcBef>
              <a:spcAft>
                <a:spcPts val="600"/>
              </a:spcAft>
            </a:pPr>
            <a:r>
              <a:rPr lang="ru-RU" sz="12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13 лет опыт производства контроллеров, устройств автоматики и шкафов управления</a:t>
            </a:r>
          </a:p>
          <a:p>
            <a:pPr algn="just" defTabSz="913110">
              <a:spcBef>
                <a:spcPts val="600"/>
              </a:spcBef>
              <a:spcAft>
                <a:spcPts val="600"/>
              </a:spcAft>
            </a:pPr>
            <a:r>
              <a:rPr lang="ru-RU" sz="12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Весь </a:t>
            </a:r>
            <a:r>
              <a:rPr lang="ru-RU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спектр работ под ключ:  проектные, строительно-монтажные,  пусконаладочные работы, обслуживание</a:t>
            </a:r>
          </a:p>
          <a:p>
            <a:pPr algn="just" defTabSz="913110">
              <a:spcBef>
                <a:spcPts val="600"/>
              </a:spcBef>
              <a:spcAft>
                <a:spcPts val="600"/>
              </a:spcAft>
            </a:pPr>
            <a:r>
              <a:rPr lang="ru-RU" sz="12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все </a:t>
            </a:r>
            <a:r>
              <a:rPr lang="ru-RU" sz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разделы проекта инженерных сетей: электроснабжение, водоснабжение, водоотведение, отопление вентиляция и кондиционирование, сети связи, газоснабжение, технологические </a:t>
            </a:r>
            <a:r>
              <a:rPr lang="ru-RU" sz="12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решения</a:t>
            </a:r>
            <a:endParaRPr lang="ru-R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324" y="1628800"/>
            <a:ext cx="579683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9933"/>
                </a:solidFill>
              </a:rPr>
              <a:t>Системы освещения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устаревших и неэкономичных источников уличного освещения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Ручное управление каскадами уличного освещения (человеческий фактор)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Сложности в соблюдении суточных и годовых графиков освещения территории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объектов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ru-RU" sz="1400" dirty="0"/>
          </a:p>
          <a:p>
            <a:r>
              <a:rPr lang="ru-RU" sz="1600" dirty="0" smtClean="0">
                <a:solidFill>
                  <a:srgbClr val="FF9933"/>
                </a:solidFill>
              </a:rPr>
              <a:t>Системы </a:t>
            </a:r>
            <a:r>
              <a:rPr lang="ru-RU" sz="1600" dirty="0" err="1" smtClean="0">
                <a:solidFill>
                  <a:srgbClr val="FF9933"/>
                </a:solidFill>
              </a:rPr>
              <a:t>электроотопления</a:t>
            </a:r>
            <a:r>
              <a:rPr lang="ru-RU" sz="1600" dirty="0" smtClean="0">
                <a:solidFill>
                  <a:srgbClr val="FF9933"/>
                </a:solidFill>
              </a:rPr>
              <a:t> помещений и ячеек </a:t>
            </a:r>
            <a:r>
              <a:rPr lang="ru-RU" sz="1600" dirty="0" err="1" smtClean="0">
                <a:solidFill>
                  <a:srgbClr val="FF9933"/>
                </a:solidFill>
              </a:rPr>
              <a:t>электрощитового</a:t>
            </a:r>
            <a:r>
              <a:rPr lang="ru-RU" sz="1600" dirty="0" smtClean="0">
                <a:solidFill>
                  <a:srgbClr val="FF9933"/>
                </a:solidFill>
              </a:rPr>
              <a:t> оборудования</a:t>
            </a:r>
          </a:p>
          <a:p>
            <a:pPr algn="just"/>
            <a:endParaRPr lang="ru-RU" sz="1400" dirty="0" smtClean="0">
              <a:solidFill>
                <a:srgbClr val="FF9933"/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устаревших и неэкономичных электрообогревателей;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Ручное управление контурами обогрева (человеческий фактор)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системы автоматического управления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погодозависимого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регулирования значений температур внутри отапливаемых помещений и ячеек</a:t>
            </a:r>
          </a:p>
          <a:p>
            <a:pPr algn="just"/>
            <a:endParaRPr lang="ru-RU" sz="16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6084890" y="1484784"/>
            <a:ext cx="2955879" cy="3634254"/>
            <a:chOff x="6296001" y="1894545"/>
            <a:chExt cx="2744766" cy="3804611"/>
          </a:xfrm>
        </p:grpSpPr>
        <p:pic>
          <p:nvPicPr>
            <p:cNvPr id="2050" name="Picture 2" descr="D:\Материал освещение\Resize of 3C37719 - копия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"/>
            <a:stretch/>
          </p:blipFill>
          <p:spPr bwMode="auto">
            <a:xfrm>
              <a:off x="6296001" y="1894545"/>
              <a:ext cx="2597173" cy="3728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Равнобедренный треугольник 1"/>
            <p:cNvSpPr/>
            <p:nvPr/>
          </p:nvSpPr>
          <p:spPr bwMode="auto">
            <a:xfrm>
              <a:off x="8244408" y="4941168"/>
              <a:ext cx="796359" cy="757988"/>
            </a:xfrm>
            <a:custGeom>
              <a:avLst/>
              <a:gdLst>
                <a:gd name="connsiteX0" fmla="*/ 0 w 838200"/>
                <a:gd name="connsiteY0" fmla="*/ 1295400 h 1295400"/>
                <a:gd name="connsiteX1" fmla="*/ 523976 w 838200"/>
                <a:gd name="connsiteY1" fmla="*/ 0 h 1295400"/>
                <a:gd name="connsiteX2" fmla="*/ 838200 w 838200"/>
                <a:gd name="connsiteY2" fmla="*/ 1295400 h 1295400"/>
                <a:gd name="connsiteX3" fmla="*/ 0 w 838200"/>
                <a:gd name="connsiteY3" fmla="*/ 1295400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993475 w 993475"/>
                <a:gd name="connsiteY2" fmla="*/ 1295400 h 1295400"/>
                <a:gd name="connsiteX3" fmla="*/ 0 w 993475"/>
                <a:gd name="connsiteY3" fmla="*/ 1191883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705929 w 993475"/>
                <a:gd name="connsiteY2" fmla="*/ 342181 h 1295400"/>
                <a:gd name="connsiteX3" fmla="*/ 993475 w 993475"/>
                <a:gd name="connsiteY3" fmla="*/ 1295400 h 1295400"/>
                <a:gd name="connsiteX4" fmla="*/ 0 w 993475"/>
                <a:gd name="connsiteY4" fmla="*/ 1191883 h 1295400"/>
                <a:gd name="connsiteX0" fmla="*/ 0 w 993475"/>
                <a:gd name="connsiteY0" fmla="*/ 851741 h 955258"/>
                <a:gd name="connsiteX1" fmla="*/ 670624 w 993475"/>
                <a:gd name="connsiteY1" fmla="*/ 56673 h 955258"/>
                <a:gd name="connsiteX2" fmla="*/ 705929 w 993475"/>
                <a:gd name="connsiteY2" fmla="*/ 2039 h 955258"/>
                <a:gd name="connsiteX3" fmla="*/ 993475 w 993475"/>
                <a:gd name="connsiteY3" fmla="*/ 955258 h 955258"/>
                <a:gd name="connsiteX4" fmla="*/ 0 w 993475"/>
                <a:gd name="connsiteY4" fmla="*/ 851741 h 955258"/>
                <a:gd name="connsiteX0" fmla="*/ 0 w 1183256"/>
                <a:gd name="connsiteY0" fmla="*/ 851741 h 955258"/>
                <a:gd name="connsiteX1" fmla="*/ 860405 w 1183256"/>
                <a:gd name="connsiteY1" fmla="*/ 56673 h 955258"/>
                <a:gd name="connsiteX2" fmla="*/ 895710 w 1183256"/>
                <a:gd name="connsiteY2" fmla="*/ 2039 h 955258"/>
                <a:gd name="connsiteX3" fmla="*/ 1183256 w 1183256"/>
                <a:gd name="connsiteY3" fmla="*/ 955258 h 955258"/>
                <a:gd name="connsiteX4" fmla="*/ 0 w 1183256"/>
                <a:gd name="connsiteY4" fmla="*/ 851741 h 955258"/>
                <a:gd name="connsiteX0" fmla="*/ 0 w 1183256"/>
                <a:gd name="connsiteY0" fmla="*/ 1096992 h 1200509"/>
                <a:gd name="connsiteX1" fmla="*/ 877657 w 1183256"/>
                <a:gd name="connsiteY1" fmla="*/ 0 h 1200509"/>
                <a:gd name="connsiteX2" fmla="*/ 895710 w 1183256"/>
                <a:gd name="connsiteY2" fmla="*/ 247290 h 1200509"/>
                <a:gd name="connsiteX3" fmla="*/ 1183256 w 1183256"/>
                <a:gd name="connsiteY3" fmla="*/ 1200509 h 1200509"/>
                <a:gd name="connsiteX4" fmla="*/ 0 w 1183256"/>
                <a:gd name="connsiteY4" fmla="*/ 1096992 h 1200509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895710 w 1062486"/>
                <a:gd name="connsiteY2" fmla="*/ 24729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1042359 w 1062486"/>
                <a:gd name="connsiteY2" fmla="*/ 58372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915837 h 924463"/>
                <a:gd name="connsiteX1" fmla="*/ 860404 w 1062486"/>
                <a:gd name="connsiteY1" fmla="*/ 0 h 924463"/>
                <a:gd name="connsiteX2" fmla="*/ 1042359 w 1062486"/>
                <a:gd name="connsiteY2" fmla="*/ 402565 h 924463"/>
                <a:gd name="connsiteX3" fmla="*/ 1062486 w 1062486"/>
                <a:gd name="connsiteY3" fmla="*/ 924463 h 924463"/>
                <a:gd name="connsiteX4" fmla="*/ 0 w 1062486"/>
                <a:gd name="connsiteY4" fmla="*/ 915837 h 924463"/>
                <a:gd name="connsiteX0" fmla="*/ 0 w 967596"/>
                <a:gd name="connsiteY0" fmla="*/ 898584 h 924463"/>
                <a:gd name="connsiteX1" fmla="*/ 765514 w 967596"/>
                <a:gd name="connsiteY1" fmla="*/ 0 h 924463"/>
                <a:gd name="connsiteX2" fmla="*/ 947469 w 967596"/>
                <a:gd name="connsiteY2" fmla="*/ 402565 h 924463"/>
                <a:gd name="connsiteX3" fmla="*/ 967596 w 967596"/>
                <a:gd name="connsiteY3" fmla="*/ 924463 h 924463"/>
                <a:gd name="connsiteX4" fmla="*/ 0 w 967596"/>
                <a:gd name="connsiteY4" fmla="*/ 898584 h 924463"/>
                <a:gd name="connsiteX0" fmla="*/ 0 w 967596"/>
                <a:gd name="connsiteY0" fmla="*/ 734682 h 760561"/>
                <a:gd name="connsiteX1" fmla="*/ 748261 w 967596"/>
                <a:gd name="connsiteY1" fmla="*/ 0 h 760561"/>
                <a:gd name="connsiteX2" fmla="*/ 947469 w 967596"/>
                <a:gd name="connsiteY2" fmla="*/ 238663 h 760561"/>
                <a:gd name="connsiteX3" fmla="*/ 967596 w 967596"/>
                <a:gd name="connsiteY3" fmla="*/ 760561 h 760561"/>
                <a:gd name="connsiteX4" fmla="*/ 0 w 967596"/>
                <a:gd name="connsiteY4" fmla="*/ 734682 h 760561"/>
                <a:gd name="connsiteX0" fmla="*/ 0 w 872705"/>
                <a:gd name="connsiteY0" fmla="*/ 726055 h 760561"/>
                <a:gd name="connsiteX1" fmla="*/ 653370 w 872705"/>
                <a:gd name="connsiteY1" fmla="*/ 0 h 760561"/>
                <a:gd name="connsiteX2" fmla="*/ 852578 w 872705"/>
                <a:gd name="connsiteY2" fmla="*/ 238663 h 760561"/>
                <a:gd name="connsiteX3" fmla="*/ 872705 w 872705"/>
                <a:gd name="connsiteY3" fmla="*/ 760561 h 760561"/>
                <a:gd name="connsiteX4" fmla="*/ 0 w 872705"/>
                <a:gd name="connsiteY4" fmla="*/ 726055 h 760561"/>
                <a:gd name="connsiteX0" fmla="*/ 0 w 887526"/>
                <a:gd name="connsiteY0" fmla="*/ 726055 h 760561"/>
                <a:gd name="connsiteX1" fmla="*/ 668191 w 887526"/>
                <a:gd name="connsiteY1" fmla="*/ 0 h 760561"/>
                <a:gd name="connsiteX2" fmla="*/ 867399 w 887526"/>
                <a:gd name="connsiteY2" fmla="*/ 238663 h 760561"/>
                <a:gd name="connsiteX3" fmla="*/ 887526 w 887526"/>
                <a:gd name="connsiteY3" fmla="*/ 760561 h 760561"/>
                <a:gd name="connsiteX4" fmla="*/ 0 w 887526"/>
                <a:gd name="connsiteY4" fmla="*/ 726055 h 760561"/>
                <a:gd name="connsiteX0" fmla="*/ 0 w 887526"/>
                <a:gd name="connsiteY0" fmla="*/ 726055 h 764229"/>
                <a:gd name="connsiteX1" fmla="*/ 668191 w 887526"/>
                <a:gd name="connsiteY1" fmla="*/ 0 h 764229"/>
                <a:gd name="connsiteX2" fmla="*/ 867399 w 887526"/>
                <a:gd name="connsiteY2" fmla="*/ 238663 h 764229"/>
                <a:gd name="connsiteX3" fmla="*/ 887526 w 887526"/>
                <a:gd name="connsiteY3" fmla="*/ 760561 h 764229"/>
                <a:gd name="connsiteX4" fmla="*/ 785277 w 887526"/>
                <a:gd name="connsiteY4" fmla="*/ 764008 h 764229"/>
                <a:gd name="connsiteX5" fmla="*/ 0 w 887526"/>
                <a:gd name="connsiteY5" fmla="*/ 726055 h 764229"/>
                <a:gd name="connsiteX0" fmla="*/ 0 w 867399"/>
                <a:gd name="connsiteY0" fmla="*/ 726055 h 803816"/>
                <a:gd name="connsiteX1" fmla="*/ 668191 w 867399"/>
                <a:gd name="connsiteY1" fmla="*/ 0 h 803816"/>
                <a:gd name="connsiteX2" fmla="*/ 867399 w 867399"/>
                <a:gd name="connsiteY2" fmla="*/ 238663 h 803816"/>
                <a:gd name="connsiteX3" fmla="*/ 798605 w 867399"/>
                <a:gd name="connsiteY3" fmla="*/ 803816 h 803816"/>
                <a:gd name="connsiteX4" fmla="*/ 785277 w 867399"/>
                <a:gd name="connsiteY4" fmla="*/ 764008 h 803816"/>
                <a:gd name="connsiteX5" fmla="*/ 0 w 867399"/>
                <a:gd name="connsiteY5" fmla="*/ 726055 h 803816"/>
                <a:gd name="connsiteX0" fmla="*/ 0 w 867399"/>
                <a:gd name="connsiteY0" fmla="*/ 726055 h 764014"/>
                <a:gd name="connsiteX1" fmla="*/ 668191 w 867399"/>
                <a:gd name="connsiteY1" fmla="*/ 0 h 764014"/>
                <a:gd name="connsiteX2" fmla="*/ 867399 w 867399"/>
                <a:gd name="connsiteY2" fmla="*/ 238663 h 764014"/>
                <a:gd name="connsiteX3" fmla="*/ 802310 w 867399"/>
                <a:gd name="connsiteY3" fmla="*/ 504965 h 764014"/>
                <a:gd name="connsiteX4" fmla="*/ 785277 w 867399"/>
                <a:gd name="connsiteY4" fmla="*/ 764008 h 764014"/>
                <a:gd name="connsiteX5" fmla="*/ 0 w 867399"/>
                <a:gd name="connsiteY5" fmla="*/ 726055 h 764014"/>
                <a:gd name="connsiteX0" fmla="*/ 0 w 804413"/>
                <a:gd name="connsiteY0" fmla="*/ 726055 h 764014"/>
                <a:gd name="connsiteX1" fmla="*/ 668191 w 804413"/>
                <a:gd name="connsiteY1" fmla="*/ 0 h 764014"/>
                <a:gd name="connsiteX2" fmla="*/ 804413 w 804413"/>
                <a:gd name="connsiteY2" fmla="*/ 183612 h 764014"/>
                <a:gd name="connsiteX3" fmla="*/ 802310 w 804413"/>
                <a:gd name="connsiteY3" fmla="*/ 504965 h 764014"/>
                <a:gd name="connsiteX4" fmla="*/ 785277 w 804413"/>
                <a:gd name="connsiteY4" fmla="*/ 764008 h 764014"/>
                <a:gd name="connsiteX5" fmla="*/ 0 w 804413"/>
                <a:gd name="connsiteY5" fmla="*/ 726055 h 76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413" h="764014">
                  <a:moveTo>
                    <a:pt x="0" y="726055"/>
                  </a:moveTo>
                  <a:cubicBezTo>
                    <a:pt x="217790" y="484037"/>
                    <a:pt x="450401" y="242018"/>
                    <a:pt x="668191" y="0"/>
                  </a:cubicBezTo>
                  <a:cubicBezTo>
                    <a:pt x="668457" y="16294"/>
                    <a:pt x="804147" y="167318"/>
                    <a:pt x="804413" y="183612"/>
                  </a:cubicBezTo>
                  <a:lnTo>
                    <a:pt x="802310" y="504965"/>
                  </a:lnTo>
                  <a:cubicBezTo>
                    <a:pt x="795398" y="503493"/>
                    <a:pt x="792189" y="765480"/>
                    <a:pt x="785277" y="764008"/>
                  </a:cubicBezTo>
                  <a:lnTo>
                    <a:pt x="0" y="7260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 bwMode="auto">
          <a:xfrm>
            <a:off x="107506" y="188644"/>
            <a:ext cx="844366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Проблемы систем освещения </a:t>
            </a:r>
            <a:b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и </a:t>
            </a:r>
            <a:r>
              <a:rPr lang="ru-RU" sz="3200" b="1" dirty="0" err="1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электроотопления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163" y="1389110"/>
            <a:ext cx="57999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по расписанию, автоматически оптимизированному для текущего времени    года с учётом географических особенностей местности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алгоритм работы осветительного оборудования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график включения и выключения осветительных групп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Настройка режима по датчикам движения, освещенности и другим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Оперативное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ручное управление  наружным освещением по    дистанционным каналам связи из единого диспетчерского пункта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Оперативный контроль всех участков наружного освещения,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реальном времени на пульт диспетчера информацию о состоянии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оборудования.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Своевременное выявление неисправностей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Экономия электроэнергии и увеличение срока эксплуатации ламп за счет отключения осветительного оборудования, когда в нем нет необходимости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Точный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учёт расхода электроэнергии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107505" y="188644"/>
            <a:ext cx="8933263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Автоматизация </a:t>
            </a:r>
            <a:b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системы наружного освещения (АСУНО) 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r="6475"/>
          <a:stretch/>
        </p:blipFill>
        <p:spPr bwMode="auto">
          <a:xfrm>
            <a:off x="6050397" y="1484784"/>
            <a:ext cx="2842082" cy="37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ый треугольник 51"/>
          <p:cNvSpPr/>
          <p:nvPr/>
        </p:nvSpPr>
        <p:spPr>
          <a:xfrm flipH="1">
            <a:off x="8244410" y="4623859"/>
            <a:ext cx="677353" cy="6773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1048" y="1392972"/>
            <a:ext cx="5716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включения/выключения освещения в трёх режимах:</a:t>
            </a:r>
          </a:p>
          <a:p>
            <a:pPr marL="742950" lvl="2" indent="-285750" algn="just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автоматическом режиме (основной режим работы) – управление освещением осуществляет контроллер шкафа управления согласно расписанию светового дня или автономного графика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742950" lvl="2" indent="-285750" algn="just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дистанционном режиме (телеуправление) – инициативное управление переключением освещения по команде с АРМ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диспетчера</a:t>
            </a:r>
          </a:p>
          <a:p>
            <a:pPr marL="742950" lvl="2" indent="-285750" algn="just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ручном аппаратном режиме – управление освещением с помощью переключателей по месту установки шкафа управления, например, при ремонтных и/или регламентных работах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основных параметры электрической сети.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и обработка информации о состоянии оборудования наружного освещения.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Обнаружение, своевременная сигнализация и регистрация аварийных ситуаций в сети, отказов технологического оборудования, несанкционированного проникновения в шкафы управления, пожара.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целостности оборудования.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Локализация мест отказов в системе освещения (до отдельных линий освещения)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журнала событий.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печать отчетной документации.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Диагностика состояния элементов системы в реальном масштабе времени.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Экономия электроэнергии до 30% от текущего потребления, за счёт использования средств автоматизации.</a:t>
            </a:r>
          </a:p>
          <a:p>
            <a:pPr marL="285750" lvl="1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07504" y="188644"/>
            <a:ext cx="885698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Функциональные возможности </a:t>
            </a:r>
            <a:b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АСУНО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5" descr="board_niko_363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45" y="1484317"/>
            <a:ext cx="2813032" cy="33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 flipH="1">
            <a:off x="8316418" y="4231356"/>
            <a:ext cx="604400" cy="6378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6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D:\Материал освещение\Вариант 4. Fidelix\МРСК Северозапад №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72"/>
            <a:ext cx="7056784" cy="49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 bwMode="auto">
          <a:xfrm>
            <a:off x="107506" y="188644"/>
            <a:ext cx="844366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Техническое</a:t>
            </a: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решение АСУНО </a:t>
            </a:r>
            <a:b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28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(на примере 3-х каскадов)</a:t>
            </a:r>
            <a:endParaRPr lang="ru-RU" sz="28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452266" y="6381334"/>
            <a:ext cx="131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800" kern="1200" dirty="0" smtClean="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Теплоком  |  2013</a:t>
            </a:r>
            <a:endParaRPr lang="ru-RU" dirty="0"/>
          </a:p>
        </p:txBody>
      </p:sp>
      <p:pic>
        <p:nvPicPr>
          <p:cNvPr id="1027" name="Picture 3" descr="D:\Материал освещение\Вариант 4. Fidelix\МРСК Северозапад №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24" y="1412776"/>
            <a:ext cx="66481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 bwMode="auto">
          <a:xfrm>
            <a:off x="139012" y="190377"/>
            <a:ext cx="844366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Техническое решение АСУНО </a:t>
            </a:r>
            <a:b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</a:b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(на примере 6-ти каскадов)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322" y="1373866"/>
            <a:ext cx="5724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Отопительное оборудование может быть разделено на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несколько контуров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Автоматическое управления системой электрообогревателей помещений по секторам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алгоритм работы отопления каждого сектора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Погодозависимое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регулирование температуры воздуха внутри помещений и ячеек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Индивидуальный температурный график каждого сектора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Экономия электроэнергии и увеличение срока эксплуатации нагревателей 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целостности оборудования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журнала событий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и печать отчетной документации</a:t>
            </a:r>
          </a:p>
          <a:p>
            <a:pPr algn="just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138396" y="201263"/>
            <a:ext cx="8785588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Оптимизация работы системы </a:t>
            </a:r>
            <a:r>
              <a:rPr lang="ru-RU" sz="3200" b="1" dirty="0" err="1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электроотопления</a:t>
            </a: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подстанций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Равнобедренный треугольник 1"/>
          <p:cNvSpPr/>
          <p:nvPr/>
        </p:nvSpPr>
        <p:spPr bwMode="auto">
          <a:xfrm>
            <a:off x="8347878" y="3087077"/>
            <a:ext cx="616610" cy="580563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03" tIns="62002" rIns="124003" bIns="62002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6084888" y="1484784"/>
            <a:ext cx="2915368" cy="1966828"/>
            <a:chOff x="6049596" y="4130967"/>
            <a:chExt cx="2955438" cy="1966828"/>
          </a:xfrm>
        </p:grpSpPr>
        <p:pic>
          <p:nvPicPr>
            <p:cNvPr id="49" name="Picture 8" descr="http://www.fsk-ees.ru/upload/img/9024_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596" y="4130967"/>
              <a:ext cx="2842884" cy="189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Равнобедренный треугольник 1"/>
            <p:cNvSpPr/>
            <p:nvPr/>
          </p:nvSpPr>
          <p:spPr bwMode="auto">
            <a:xfrm>
              <a:off x="8343689" y="5517232"/>
              <a:ext cx="661345" cy="580563"/>
            </a:xfrm>
            <a:custGeom>
              <a:avLst/>
              <a:gdLst>
                <a:gd name="connsiteX0" fmla="*/ 0 w 838200"/>
                <a:gd name="connsiteY0" fmla="*/ 1295400 h 1295400"/>
                <a:gd name="connsiteX1" fmla="*/ 523976 w 838200"/>
                <a:gd name="connsiteY1" fmla="*/ 0 h 1295400"/>
                <a:gd name="connsiteX2" fmla="*/ 838200 w 838200"/>
                <a:gd name="connsiteY2" fmla="*/ 1295400 h 1295400"/>
                <a:gd name="connsiteX3" fmla="*/ 0 w 838200"/>
                <a:gd name="connsiteY3" fmla="*/ 1295400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993475 w 993475"/>
                <a:gd name="connsiteY2" fmla="*/ 1295400 h 1295400"/>
                <a:gd name="connsiteX3" fmla="*/ 0 w 993475"/>
                <a:gd name="connsiteY3" fmla="*/ 1191883 h 1295400"/>
                <a:gd name="connsiteX0" fmla="*/ 0 w 993475"/>
                <a:gd name="connsiteY0" fmla="*/ 1191883 h 1295400"/>
                <a:gd name="connsiteX1" fmla="*/ 679251 w 993475"/>
                <a:gd name="connsiteY1" fmla="*/ 0 h 1295400"/>
                <a:gd name="connsiteX2" fmla="*/ 705929 w 993475"/>
                <a:gd name="connsiteY2" fmla="*/ 342181 h 1295400"/>
                <a:gd name="connsiteX3" fmla="*/ 993475 w 993475"/>
                <a:gd name="connsiteY3" fmla="*/ 1295400 h 1295400"/>
                <a:gd name="connsiteX4" fmla="*/ 0 w 993475"/>
                <a:gd name="connsiteY4" fmla="*/ 1191883 h 1295400"/>
                <a:gd name="connsiteX0" fmla="*/ 0 w 993475"/>
                <a:gd name="connsiteY0" fmla="*/ 851741 h 955258"/>
                <a:gd name="connsiteX1" fmla="*/ 670624 w 993475"/>
                <a:gd name="connsiteY1" fmla="*/ 56673 h 955258"/>
                <a:gd name="connsiteX2" fmla="*/ 705929 w 993475"/>
                <a:gd name="connsiteY2" fmla="*/ 2039 h 955258"/>
                <a:gd name="connsiteX3" fmla="*/ 993475 w 993475"/>
                <a:gd name="connsiteY3" fmla="*/ 955258 h 955258"/>
                <a:gd name="connsiteX4" fmla="*/ 0 w 993475"/>
                <a:gd name="connsiteY4" fmla="*/ 851741 h 955258"/>
                <a:gd name="connsiteX0" fmla="*/ 0 w 1183256"/>
                <a:gd name="connsiteY0" fmla="*/ 851741 h 955258"/>
                <a:gd name="connsiteX1" fmla="*/ 860405 w 1183256"/>
                <a:gd name="connsiteY1" fmla="*/ 56673 h 955258"/>
                <a:gd name="connsiteX2" fmla="*/ 895710 w 1183256"/>
                <a:gd name="connsiteY2" fmla="*/ 2039 h 955258"/>
                <a:gd name="connsiteX3" fmla="*/ 1183256 w 1183256"/>
                <a:gd name="connsiteY3" fmla="*/ 955258 h 955258"/>
                <a:gd name="connsiteX4" fmla="*/ 0 w 1183256"/>
                <a:gd name="connsiteY4" fmla="*/ 851741 h 955258"/>
                <a:gd name="connsiteX0" fmla="*/ 0 w 1183256"/>
                <a:gd name="connsiteY0" fmla="*/ 1096992 h 1200509"/>
                <a:gd name="connsiteX1" fmla="*/ 877657 w 1183256"/>
                <a:gd name="connsiteY1" fmla="*/ 0 h 1200509"/>
                <a:gd name="connsiteX2" fmla="*/ 895710 w 1183256"/>
                <a:gd name="connsiteY2" fmla="*/ 247290 h 1200509"/>
                <a:gd name="connsiteX3" fmla="*/ 1183256 w 1183256"/>
                <a:gd name="connsiteY3" fmla="*/ 1200509 h 1200509"/>
                <a:gd name="connsiteX4" fmla="*/ 0 w 1183256"/>
                <a:gd name="connsiteY4" fmla="*/ 1096992 h 1200509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895710 w 1062486"/>
                <a:gd name="connsiteY2" fmla="*/ 24729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1096992 h 1105618"/>
                <a:gd name="connsiteX1" fmla="*/ 877657 w 1062486"/>
                <a:gd name="connsiteY1" fmla="*/ 0 h 1105618"/>
                <a:gd name="connsiteX2" fmla="*/ 1042359 w 1062486"/>
                <a:gd name="connsiteY2" fmla="*/ 583720 h 1105618"/>
                <a:gd name="connsiteX3" fmla="*/ 1062486 w 1062486"/>
                <a:gd name="connsiteY3" fmla="*/ 1105618 h 1105618"/>
                <a:gd name="connsiteX4" fmla="*/ 0 w 1062486"/>
                <a:gd name="connsiteY4" fmla="*/ 1096992 h 1105618"/>
                <a:gd name="connsiteX0" fmla="*/ 0 w 1062486"/>
                <a:gd name="connsiteY0" fmla="*/ 915837 h 924463"/>
                <a:gd name="connsiteX1" fmla="*/ 860404 w 1062486"/>
                <a:gd name="connsiteY1" fmla="*/ 0 h 924463"/>
                <a:gd name="connsiteX2" fmla="*/ 1042359 w 1062486"/>
                <a:gd name="connsiteY2" fmla="*/ 402565 h 924463"/>
                <a:gd name="connsiteX3" fmla="*/ 1062486 w 1062486"/>
                <a:gd name="connsiteY3" fmla="*/ 924463 h 924463"/>
                <a:gd name="connsiteX4" fmla="*/ 0 w 1062486"/>
                <a:gd name="connsiteY4" fmla="*/ 915837 h 924463"/>
                <a:gd name="connsiteX0" fmla="*/ 0 w 967596"/>
                <a:gd name="connsiteY0" fmla="*/ 898584 h 924463"/>
                <a:gd name="connsiteX1" fmla="*/ 765514 w 967596"/>
                <a:gd name="connsiteY1" fmla="*/ 0 h 924463"/>
                <a:gd name="connsiteX2" fmla="*/ 947469 w 967596"/>
                <a:gd name="connsiteY2" fmla="*/ 402565 h 924463"/>
                <a:gd name="connsiteX3" fmla="*/ 967596 w 967596"/>
                <a:gd name="connsiteY3" fmla="*/ 924463 h 924463"/>
                <a:gd name="connsiteX4" fmla="*/ 0 w 967596"/>
                <a:gd name="connsiteY4" fmla="*/ 898584 h 924463"/>
                <a:gd name="connsiteX0" fmla="*/ 0 w 967596"/>
                <a:gd name="connsiteY0" fmla="*/ 734682 h 760561"/>
                <a:gd name="connsiteX1" fmla="*/ 748261 w 967596"/>
                <a:gd name="connsiteY1" fmla="*/ 0 h 760561"/>
                <a:gd name="connsiteX2" fmla="*/ 947469 w 967596"/>
                <a:gd name="connsiteY2" fmla="*/ 238663 h 760561"/>
                <a:gd name="connsiteX3" fmla="*/ 967596 w 967596"/>
                <a:gd name="connsiteY3" fmla="*/ 760561 h 760561"/>
                <a:gd name="connsiteX4" fmla="*/ 0 w 967596"/>
                <a:gd name="connsiteY4" fmla="*/ 734682 h 760561"/>
                <a:gd name="connsiteX0" fmla="*/ 0 w 872705"/>
                <a:gd name="connsiteY0" fmla="*/ 726055 h 760561"/>
                <a:gd name="connsiteX1" fmla="*/ 653370 w 872705"/>
                <a:gd name="connsiteY1" fmla="*/ 0 h 760561"/>
                <a:gd name="connsiteX2" fmla="*/ 852578 w 872705"/>
                <a:gd name="connsiteY2" fmla="*/ 238663 h 760561"/>
                <a:gd name="connsiteX3" fmla="*/ 872705 w 872705"/>
                <a:gd name="connsiteY3" fmla="*/ 760561 h 760561"/>
                <a:gd name="connsiteX4" fmla="*/ 0 w 872705"/>
                <a:gd name="connsiteY4" fmla="*/ 726055 h 760561"/>
                <a:gd name="connsiteX0" fmla="*/ 0 w 887526"/>
                <a:gd name="connsiteY0" fmla="*/ 726055 h 760561"/>
                <a:gd name="connsiteX1" fmla="*/ 668191 w 887526"/>
                <a:gd name="connsiteY1" fmla="*/ 0 h 760561"/>
                <a:gd name="connsiteX2" fmla="*/ 867399 w 887526"/>
                <a:gd name="connsiteY2" fmla="*/ 238663 h 760561"/>
                <a:gd name="connsiteX3" fmla="*/ 887526 w 887526"/>
                <a:gd name="connsiteY3" fmla="*/ 760561 h 760561"/>
                <a:gd name="connsiteX4" fmla="*/ 0 w 887526"/>
                <a:gd name="connsiteY4" fmla="*/ 726055 h 760561"/>
                <a:gd name="connsiteX0" fmla="*/ 0 w 887526"/>
                <a:gd name="connsiteY0" fmla="*/ 726055 h 764229"/>
                <a:gd name="connsiteX1" fmla="*/ 668191 w 887526"/>
                <a:gd name="connsiteY1" fmla="*/ 0 h 764229"/>
                <a:gd name="connsiteX2" fmla="*/ 867399 w 887526"/>
                <a:gd name="connsiteY2" fmla="*/ 238663 h 764229"/>
                <a:gd name="connsiteX3" fmla="*/ 887526 w 887526"/>
                <a:gd name="connsiteY3" fmla="*/ 760561 h 764229"/>
                <a:gd name="connsiteX4" fmla="*/ 785277 w 887526"/>
                <a:gd name="connsiteY4" fmla="*/ 764008 h 764229"/>
                <a:gd name="connsiteX5" fmla="*/ 0 w 887526"/>
                <a:gd name="connsiteY5" fmla="*/ 726055 h 764229"/>
                <a:gd name="connsiteX0" fmla="*/ 0 w 867399"/>
                <a:gd name="connsiteY0" fmla="*/ 726055 h 803816"/>
                <a:gd name="connsiteX1" fmla="*/ 668191 w 867399"/>
                <a:gd name="connsiteY1" fmla="*/ 0 h 803816"/>
                <a:gd name="connsiteX2" fmla="*/ 867399 w 867399"/>
                <a:gd name="connsiteY2" fmla="*/ 238663 h 803816"/>
                <a:gd name="connsiteX3" fmla="*/ 798605 w 867399"/>
                <a:gd name="connsiteY3" fmla="*/ 803816 h 803816"/>
                <a:gd name="connsiteX4" fmla="*/ 785277 w 867399"/>
                <a:gd name="connsiteY4" fmla="*/ 764008 h 803816"/>
                <a:gd name="connsiteX5" fmla="*/ 0 w 867399"/>
                <a:gd name="connsiteY5" fmla="*/ 726055 h 803816"/>
                <a:gd name="connsiteX0" fmla="*/ 0 w 867399"/>
                <a:gd name="connsiteY0" fmla="*/ 726055 h 764014"/>
                <a:gd name="connsiteX1" fmla="*/ 668191 w 867399"/>
                <a:gd name="connsiteY1" fmla="*/ 0 h 764014"/>
                <a:gd name="connsiteX2" fmla="*/ 867399 w 867399"/>
                <a:gd name="connsiteY2" fmla="*/ 238663 h 764014"/>
                <a:gd name="connsiteX3" fmla="*/ 802310 w 867399"/>
                <a:gd name="connsiteY3" fmla="*/ 504965 h 764014"/>
                <a:gd name="connsiteX4" fmla="*/ 785277 w 867399"/>
                <a:gd name="connsiteY4" fmla="*/ 764008 h 764014"/>
                <a:gd name="connsiteX5" fmla="*/ 0 w 867399"/>
                <a:gd name="connsiteY5" fmla="*/ 726055 h 764014"/>
                <a:gd name="connsiteX0" fmla="*/ 0 w 804413"/>
                <a:gd name="connsiteY0" fmla="*/ 726055 h 764014"/>
                <a:gd name="connsiteX1" fmla="*/ 668191 w 804413"/>
                <a:gd name="connsiteY1" fmla="*/ 0 h 764014"/>
                <a:gd name="connsiteX2" fmla="*/ 804413 w 804413"/>
                <a:gd name="connsiteY2" fmla="*/ 183612 h 764014"/>
                <a:gd name="connsiteX3" fmla="*/ 802310 w 804413"/>
                <a:gd name="connsiteY3" fmla="*/ 504965 h 764014"/>
                <a:gd name="connsiteX4" fmla="*/ 785277 w 804413"/>
                <a:gd name="connsiteY4" fmla="*/ 764008 h 764014"/>
                <a:gd name="connsiteX5" fmla="*/ 0 w 804413"/>
                <a:gd name="connsiteY5" fmla="*/ 726055 h 76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413" h="764014">
                  <a:moveTo>
                    <a:pt x="0" y="726055"/>
                  </a:moveTo>
                  <a:cubicBezTo>
                    <a:pt x="217790" y="484037"/>
                    <a:pt x="450401" y="242018"/>
                    <a:pt x="668191" y="0"/>
                  </a:cubicBezTo>
                  <a:cubicBezTo>
                    <a:pt x="668457" y="16294"/>
                    <a:pt x="804147" y="167318"/>
                    <a:pt x="804413" y="183612"/>
                  </a:cubicBezTo>
                  <a:lnTo>
                    <a:pt x="802310" y="504965"/>
                  </a:lnTo>
                  <a:cubicBezTo>
                    <a:pt x="795398" y="503493"/>
                    <a:pt x="792189" y="765480"/>
                    <a:pt x="785277" y="764008"/>
                  </a:cubicBezTo>
                  <a:lnTo>
                    <a:pt x="0" y="7260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003" tIns="62002" rIns="124003" bIns="62002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1" name="Picture 5" descr="http://hertz-ss.ru/d/219868/d/04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70" y="3501008"/>
            <a:ext cx="28090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Равнобедренный треугольник 1"/>
          <p:cNvSpPr/>
          <p:nvPr/>
        </p:nvSpPr>
        <p:spPr bwMode="auto">
          <a:xfrm>
            <a:off x="8385918" y="5157199"/>
            <a:ext cx="578570" cy="531659"/>
          </a:xfrm>
          <a:custGeom>
            <a:avLst/>
            <a:gdLst>
              <a:gd name="connsiteX0" fmla="*/ 0 w 838200"/>
              <a:gd name="connsiteY0" fmla="*/ 1295400 h 1295400"/>
              <a:gd name="connsiteX1" fmla="*/ 523976 w 838200"/>
              <a:gd name="connsiteY1" fmla="*/ 0 h 1295400"/>
              <a:gd name="connsiteX2" fmla="*/ 838200 w 838200"/>
              <a:gd name="connsiteY2" fmla="*/ 1295400 h 1295400"/>
              <a:gd name="connsiteX3" fmla="*/ 0 w 838200"/>
              <a:gd name="connsiteY3" fmla="*/ 1295400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993475 w 993475"/>
              <a:gd name="connsiteY2" fmla="*/ 1295400 h 1295400"/>
              <a:gd name="connsiteX3" fmla="*/ 0 w 993475"/>
              <a:gd name="connsiteY3" fmla="*/ 1191883 h 1295400"/>
              <a:gd name="connsiteX0" fmla="*/ 0 w 993475"/>
              <a:gd name="connsiteY0" fmla="*/ 1191883 h 1295400"/>
              <a:gd name="connsiteX1" fmla="*/ 679251 w 993475"/>
              <a:gd name="connsiteY1" fmla="*/ 0 h 1295400"/>
              <a:gd name="connsiteX2" fmla="*/ 705929 w 993475"/>
              <a:gd name="connsiteY2" fmla="*/ 342181 h 1295400"/>
              <a:gd name="connsiteX3" fmla="*/ 993475 w 993475"/>
              <a:gd name="connsiteY3" fmla="*/ 1295400 h 1295400"/>
              <a:gd name="connsiteX4" fmla="*/ 0 w 993475"/>
              <a:gd name="connsiteY4" fmla="*/ 1191883 h 1295400"/>
              <a:gd name="connsiteX0" fmla="*/ 0 w 993475"/>
              <a:gd name="connsiteY0" fmla="*/ 851741 h 955258"/>
              <a:gd name="connsiteX1" fmla="*/ 670624 w 993475"/>
              <a:gd name="connsiteY1" fmla="*/ 56673 h 955258"/>
              <a:gd name="connsiteX2" fmla="*/ 705929 w 993475"/>
              <a:gd name="connsiteY2" fmla="*/ 2039 h 955258"/>
              <a:gd name="connsiteX3" fmla="*/ 993475 w 993475"/>
              <a:gd name="connsiteY3" fmla="*/ 955258 h 955258"/>
              <a:gd name="connsiteX4" fmla="*/ 0 w 993475"/>
              <a:gd name="connsiteY4" fmla="*/ 851741 h 955258"/>
              <a:gd name="connsiteX0" fmla="*/ 0 w 1183256"/>
              <a:gd name="connsiteY0" fmla="*/ 851741 h 955258"/>
              <a:gd name="connsiteX1" fmla="*/ 860405 w 1183256"/>
              <a:gd name="connsiteY1" fmla="*/ 56673 h 955258"/>
              <a:gd name="connsiteX2" fmla="*/ 895710 w 1183256"/>
              <a:gd name="connsiteY2" fmla="*/ 2039 h 955258"/>
              <a:gd name="connsiteX3" fmla="*/ 1183256 w 1183256"/>
              <a:gd name="connsiteY3" fmla="*/ 955258 h 955258"/>
              <a:gd name="connsiteX4" fmla="*/ 0 w 1183256"/>
              <a:gd name="connsiteY4" fmla="*/ 851741 h 955258"/>
              <a:gd name="connsiteX0" fmla="*/ 0 w 1183256"/>
              <a:gd name="connsiteY0" fmla="*/ 1096992 h 1200509"/>
              <a:gd name="connsiteX1" fmla="*/ 877657 w 1183256"/>
              <a:gd name="connsiteY1" fmla="*/ 0 h 1200509"/>
              <a:gd name="connsiteX2" fmla="*/ 895710 w 1183256"/>
              <a:gd name="connsiteY2" fmla="*/ 247290 h 1200509"/>
              <a:gd name="connsiteX3" fmla="*/ 1183256 w 1183256"/>
              <a:gd name="connsiteY3" fmla="*/ 1200509 h 1200509"/>
              <a:gd name="connsiteX4" fmla="*/ 0 w 1183256"/>
              <a:gd name="connsiteY4" fmla="*/ 1096992 h 1200509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895710 w 1062486"/>
              <a:gd name="connsiteY2" fmla="*/ 24729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1096992 h 1105618"/>
              <a:gd name="connsiteX1" fmla="*/ 877657 w 1062486"/>
              <a:gd name="connsiteY1" fmla="*/ 0 h 1105618"/>
              <a:gd name="connsiteX2" fmla="*/ 1042359 w 1062486"/>
              <a:gd name="connsiteY2" fmla="*/ 583720 h 1105618"/>
              <a:gd name="connsiteX3" fmla="*/ 1062486 w 1062486"/>
              <a:gd name="connsiteY3" fmla="*/ 1105618 h 1105618"/>
              <a:gd name="connsiteX4" fmla="*/ 0 w 1062486"/>
              <a:gd name="connsiteY4" fmla="*/ 1096992 h 1105618"/>
              <a:gd name="connsiteX0" fmla="*/ 0 w 1062486"/>
              <a:gd name="connsiteY0" fmla="*/ 915837 h 924463"/>
              <a:gd name="connsiteX1" fmla="*/ 860404 w 1062486"/>
              <a:gd name="connsiteY1" fmla="*/ 0 h 924463"/>
              <a:gd name="connsiteX2" fmla="*/ 1042359 w 1062486"/>
              <a:gd name="connsiteY2" fmla="*/ 402565 h 924463"/>
              <a:gd name="connsiteX3" fmla="*/ 1062486 w 1062486"/>
              <a:gd name="connsiteY3" fmla="*/ 924463 h 924463"/>
              <a:gd name="connsiteX4" fmla="*/ 0 w 1062486"/>
              <a:gd name="connsiteY4" fmla="*/ 915837 h 924463"/>
              <a:gd name="connsiteX0" fmla="*/ 0 w 967596"/>
              <a:gd name="connsiteY0" fmla="*/ 898584 h 924463"/>
              <a:gd name="connsiteX1" fmla="*/ 765514 w 967596"/>
              <a:gd name="connsiteY1" fmla="*/ 0 h 924463"/>
              <a:gd name="connsiteX2" fmla="*/ 947469 w 967596"/>
              <a:gd name="connsiteY2" fmla="*/ 402565 h 924463"/>
              <a:gd name="connsiteX3" fmla="*/ 967596 w 967596"/>
              <a:gd name="connsiteY3" fmla="*/ 924463 h 924463"/>
              <a:gd name="connsiteX4" fmla="*/ 0 w 967596"/>
              <a:gd name="connsiteY4" fmla="*/ 898584 h 924463"/>
              <a:gd name="connsiteX0" fmla="*/ 0 w 967596"/>
              <a:gd name="connsiteY0" fmla="*/ 734682 h 760561"/>
              <a:gd name="connsiteX1" fmla="*/ 748261 w 967596"/>
              <a:gd name="connsiteY1" fmla="*/ 0 h 760561"/>
              <a:gd name="connsiteX2" fmla="*/ 947469 w 967596"/>
              <a:gd name="connsiteY2" fmla="*/ 238663 h 760561"/>
              <a:gd name="connsiteX3" fmla="*/ 967596 w 967596"/>
              <a:gd name="connsiteY3" fmla="*/ 760561 h 760561"/>
              <a:gd name="connsiteX4" fmla="*/ 0 w 967596"/>
              <a:gd name="connsiteY4" fmla="*/ 734682 h 760561"/>
              <a:gd name="connsiteX0" fmla="*/ 0 w 872705"/>
              <a:gd name="connsiteY0" fmla="*/ 726055 h 760561"/>
              <a:gd name="connsiteX1" fmla="*/ 653370 w 872705"/>
              <a:gd name="connsiteY1" fmla="*/ 0 h 760561"/>
              <a:gd name="connsiteX2" fmla="*/ 852578 w 872705"/>
              <a:gd name="connsiteY2" fmla="*/ 238663 h 760561"/>
              <a:gd name="connsiteX3" fmla="*/ 872705 w 872705"/>
              <a:gd name="connsiteY3" fmla="*/ 760561 h 760561"/>
              <a:gd name="connsiteX4" fmla="*/ 0 w 872705"/>
              <a:gd name="connsiteY4" fmla="*/ 726055 h 760561"/>
              <a:gd name="connsiteX0" fmla="*/ 0 w 887526"/>
              <a:gd name="connsiteY0" fmla="*/ 726055 h 760561"/>
              <a:gd name="connsiteX1" fmla="*/ 668191 w 887526"/>
              <a:gd name="connsiteY1" fmla="*/ 0 h 760561"/>
              <a:gd name="connsiteX2" fmla="*/ 867399 w 887526"/>
              <a:gd name="connsiteY2" fmla="*/ 238663 h 760561"/>
              <a:gd name="connsiteX3" fmla="*/ 887526 w 887526"/>
              <a:gd name="connsiteY3" fmla="*/ 760561 h 760561"/>
              <a:gd name="connsiteX4" fmla="*/ 0 w 887526"/>
              <a:gd name="connsiteY4" fmla="*/ 726055 h 760561"/>
              <a:gd name="connsiteX0" fmla="*/ 0 w 887526"/>
              <a:gd name="connsiteY0" fmla="*/ 726055 h 764229"/>
              <a:gd name="connsiteX1" fmla="*/ 668191 w 887526"/>
              <a:gd name="connsiteY1" fmla="*/ 0 h 764229"/>
              <a:gd name="connsiteX2" fmla="*/ 867399 w 887526"/>
              <a:gd name="connsiteY2" fmla="*/ 238663 h 764229"/>
              <a:gd name="connsiteX3" fmla="*/ 887526 w 887526"/>
              <a:gd name="connsiteY3" fmla="*/ 760561 h 764229"/>
              <a:gd name="connsiteX4" fmla="*/ 785277 w 887526"/>
              <a:gd name="connsiteY4" fmla="*/ 764008 h 764229"/>
              <a:gd name="connsiteX5" fmla="*/ 0 w 887526"/>
              <a:gd name="connsiteY5" fmla="*/ 726055 h 764229"/>
              <a:gd name="connsiteX0" fmla="*/ 0 w 867399"/>
              <a:gd name="connsiteY0" fmla="*/ 726055 h 803816"/>
              <a:gd name="connsiteX1" fmla="*/ 668191 w 867399"/>
              <a:gd name="connsiteY1" fmla="*/ 0 h 803816"/>
              <a:gd name="connsiteX2" fmla="*/ 867399 w 867399"/>
              <a:gd name="connsiteY2" fmla="*/ 238663 h 803816"/>
              <a:gd name="connsiteX3" fmla="*/ 798605 w 867399"/>
              <a:gd name="connsiteY3" fmla="*/ 803816 h 803816"/>
              <a:gd name="connsiteX4" fmla="*/ 785277 w 867399"/>
              <a:gd name="connsiteY4" fmla="*/ 764008 h 803816"/>
              <a:gd name="connsiteX5" fmla="*/ 0 w 867399"/>
              <a:gd name="connsiteY5" fmla="*/ 726055 h 803816"/>
              <a:gd name="connsiteX0" fmla="*/ 0 w 867399"/>
              <a:gd name="connsiteY0" fmla="*/ 726055 h 764014"/>
              <a:gd name="connsiteX1" fmla="*/ 668191 w 867399"/>
              <a:gd name="connsiteY1" fmla="*/ 0 h 764014"/>
              <a:gd name="connsiteX2" fmla="*/ 867399 w 867399"/>
              <a:gd name="connsiteY2" fmla="*/ 238663 h 764014"/>
              <a:gd name="connsiteX3" fmla="*/ 802310 w 867399"/>
              <a:gd name="connsiteY3" fmla="*/ 504965 h 764014"/>
              <a:gd name="connsiteX4" fmla="*/ 785277 w 867399"/>
              <a:gd name="connsiteY4" fmla="*/ 764008 h 764014"/>
              <a:gd name="connsiteX5" fmla="*/ 0 w 867399"/>
              <a:gd name="connsiteY5" fmla="*/ 726055 h 764014"/>
              <a:gd name="connsiteX0" fmla="*/ 0 w 804413"/>
              <a:gd name="connsiteY0" fmla="*/ 726055 h 764014"/>
              <a:gd name="connsiteX1" fmla="*/ 668191 w 804413"/>
              <a:gd name="connsiteY1" fmla="*/ 0 h 764014"/>
              <a:gd name="connsiteX2" fmla="*/ 804413 w 804413"/>
              <a:gd name="connsiteY2" fmla="*/ 183612 h 764014"/>
              <a:gd name="connsiteX3" fmla="*/ 802310 w 804413"/>
              <a:gd name="connsiteY3" fmla="*/ 504965 h 764014"/>
              <a:gd name="connsiteX4" fmla="*/ 785277 w 804413"/>
              <a:gd name="connsiteY4" fmla="*/ 764008 h 764014"/>
              <a:gd name="connsiteX5" fmla="*/ 0 w 804413"/>
              <a:gd name="connsiteY5" fmla="*/ 726055 h 7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413" h="764014">
                <a:moveTo>
                  <a:pt x="0" y="726055"/>
                </a:moveTo>
                <a:cubicBezTo>
                  <a:pt x="217790" y="484037"/>
                  <a:pt x="450401" y="242018"/>
                  <a:pt x="668191" y="0"/>
                </a:cubicBezTo>
                <a:cubicBezTo>
                  <a:pt x="668457" y="16294"/>
                  <a:pt x="804147" y="167318"/>
                  <a:pt x="804413" y="183612"/>
                </a:cubicBezTo>
                <a:lnTo>
                  <a:pt x="802310" y="504965"/>
                </a:lnTo>
                <a:cubicBezTo>
                  <a:pt x="795398" y="503493"/>
                  <a:pt x="792189" y="765480"/>
                  <a:pt x="785277" y="764008"/>
                </a:cubicBezTo>
                <a:lnTo>
                  <a:pt x="0" y="726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572" tIns="61782" rIns="123572" bIns="61782" anchor="ctr"/>
          <a:lstStyle/>
          <a:p>
            <a:pPr algn="ctr" defTabSz="910052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D:\Материал освещение\Вариант 4. Fidelix\МРСК Северозапад №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40771"/>
            <a:ext cx="6984775" cy="48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 bwMode="auto">
          <a:xfrm>
            <a:off x="107504" y="200059"/>
            <a:ext cx="8856984" cy="7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2" tIns="49647" rIns="99272" bIns="49647"/>
          <a:lstStyle>
            <a:lvl1pPr defTabSz="869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Техническое решение по </a:t>
            </a:r>
            <a:r>
              <a:rPr lang="ru-RU" sz="3200" b="1" dirty="0" err="1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электроотоплению</a:t>
            </a:r>
            <a:r>
              <a:rPr lang="ru-RU" sz="3200" b="1" dirty="0" smtClean="0">
                <a:solidFill>
                  <a:srgbClr val="FF9900"/>
                </a:solidFill>
                <a:ea typeface="ＭＳ Ｐゴシック" pitchFamily="34" charset="-128"/>
                <a:cs typeface="Arial" charset="0"/>
              </a:rPr>
              <a:t> ПС (6 секций)</a:t>
            </a:r>
            <a:endParaRPr lang="ru-RU" sz="3200" b="1" dirty="0">
              <a:solidFill>
                <a:srgbClr val="FF9900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МиБ для ИЭК 4 кв.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копия Стратегия дирекции по продажам 3-4 квартал 2011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УМиБ для ИЭК 4 кв.</Template>
  <TotalTime>3306</TotalTime>
  <Words>667</Words>
  <Application>Microsoft Office PowerPoint</Application>
  <PresentationFormat>Экран (4:3)</PresentationFormat>
  <Paragraphs>119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УМиБ для ИЭК 4 кв.</vt:lpstr>
      <vt:lpstr>1_Оформление по умолчанию</vt:lpstr>
      <vt:lpstr>2_Тема Office</vt:lpstr>
      <vt:lpstr>2_Специальное оформление</vt:lpstr>
      <vt:lpstr>6_копия Стратегия дирекции по продажам 3-4 квартал 2011 - копия</vt:lpstr>
      <vt:lpstr>Тема Office</vt:lpstr>
      <vt:lpstr>Презентация PowerPoint</vt:lpstr>
      <vt:lpstr>Направление автоматизации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Минин Андрей</dc:creator>
  <cp:lastModifiedBy>Яганов Иван</cp:lastModifiedBy>
  <cp:revision>213</cp:revision>
  <cp:lastPrinted>2014-08-07T08:57:02Z</cp:lastPrinted>
  <dcterms:created xsi:type="dcterms:W3CDTF">2013-04-09T12:12:19Z</dcterms:created>
  <dcterms:modified xsi:type="dcterms:W3CDTF">2014-10-08T08:13:11Z</dcterms:modified>
</cp:coreProperties>
</file>