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sldIdLst>
    <p:sldId id="256" r:id="rId3"/>
    <p:sldId id="259" r:id="rId4"/>
    <p:sldId id="261" r:id="rId5"/>
    <p:sldId id="263" r:id="rId6"/>
    <p:sldId id="260" r:id="rId7"/>
    <p:sldId id="265" r:id="rId8"/>
    <p:sldId id="270" r:id="rId9"/>
    <p:sldId id="268" r:id="rId10"/>
    <p:sldId id="266" r:id="rId11"/>
    <p:sldId id="272" r:id="rId12"/>
    <p:sldId id="271" r:id="rId13"/>
    <p:sldId id="285" r:id="rId14"/>
    <p:sldId id="262" r:id="rId15"/>
    <p:sldId id="286" r:id="rId16"/>
    <p:sldId id="291" r:id="rId17"/>
    <p:sldId id="290" r:id="rId18"/>
    <p:sldId id="276" r:id="rId19"/>
    <p:sldId id="295" r:id="rId20"/>
    <p:sldId id="293" r:id="rId21"/>
    <p:sldId id="281" r:id="rId22"/>
    <p:sldId id="279" r:id="rId23"/>
    <p:sldId id="296" r:id="rId24"/>
    <p:sldId id="301" r:id="rId25"/>
    <p:sldId id="302" r:id="rId26"/>
    <p:sldId id="303" r:id="rId27"/>
    <p:sldId id="273" r:id="rId28"/>
    <p:sldId id="294" r:id="rId29"/>
    <p:sldId id="267" r:id="rId3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04D"/>
    <a:srgbClr val="004B7D"/>
    <a:srgbClr val="FCFCFC"/>
    <a:srgbClr val="4F81BD"/>
    <a:srgbClr val="81A5D1"/>
    <a:srgbClr val="007EAE"/>
    <a:srgbClr val="008DC3"/>
    <a:srgbClr val="8064A2"/>
    <a:srgbClr val="9BBB59"/>
    <a:srgbClr val="B7CBE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01" autoAdjust="0"/>
    <p:restoredTop sz="92200" autoAdjust="0"/>
  </p:normalViewPr>
  <p:slideViewPr>
    <p:cSldViewPr>
      <p:cViewPr varScale="1">
        <p:scale>
          <a:sx n="120" d="100"/>
          <a:sy n="120" d="100"/>
        </p:scale>
        <p:origin x="-4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5F42D-318A-4CE2-B880-E1F9196D663E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18B43-D7E1-461D-B244-861E4E5E92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18B43-D7E1-461D-B244-861E4E5E92CF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75AA88-24E0-47DD-96B9-0A6AB45AD35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75AA88-24E0-47DD-96B9-0A6AB45AD35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75AA88-24E0-47DD-96B9-0A6AB45AD35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75AA88-24E0-47DD-96B9-0A6AB45AD35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18B43-D7E1-461D-B244-861E4E5E92CF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67A41-8DA1-4482-86CB-653F7E9C385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7C65-769B-4513-A15B-407BC36C3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67A41-8DA1-4482-86CB-653F7E9C385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7C65-769B-4513-A15B-407BC36C3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67A41-8DA1-4482-86CB-653F7E9C385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7C65-769B-4513-A15B-407BC36C3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153988" y="6481763"/>
            <a:ext cx="287337" cy="28892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ight Triangle 2"/>
          <p:cNvSpPr/>
          <p:nvPr userDrawn="1"/>
        </p:nvSpPr>
        <p:spPr>
          <a:xfrm rot="8100000">
            <a:off x="4456113" y="6748463"/>
            <a:ext cx="231775" cy="230187"/>
          </a:xfrm>
          <a:prstGeom prst="rt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8263" y="6488113"/>
            <a:ext cx="458787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b="1" smtClean="0">
                <a:solidFill>
                  <a:srgbClr val="BFBFBF"/>
                </a:solidFill>
                <a:latin typeface="Roboto Condensed" pitchFamily="2" charset="0"/>
              </a:defRPr>
            </a:lvl1pPr>
          </a:lstStyle>
          <a:p>
            <a:pPr>
              <a:defRPr/>
            </a:pPr>
            <a:fld id="{2660C6BF-CA2A-4CD8-AB61-1C70E58CB67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ee Blank With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153988" y="6481763"/>
            <a:ext cx="287337" cy="28892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8263" y="6488113"/>
            <a:ext cx="458787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b="1" smtClean="0">
                <a:solidFill>
                  <a:srgbClr val="BFBFBF"/>
                </a:solidFill>
                <a:latin typeface="Roboto Condensed" pitchFamily="2" charset="0"/>
              </a:defRPr>
            </a:lvl1pPr>
          </a:lstStyle>
          <a:p>
            <a:pPr>
              <a:defRPr/>
            </a:pPr>
            <a:fld id="{ED1BF0CD-4DA5-4BF7-BA7F-40A0E2526DF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"/>
          <p:cNvSpPr/>
          <p:nvPr userDrawn="1"/>
        </p:nvSpPr>
        <p:spPr>
          <a:xfrm>
            <a:off x="153988" y="6481763"/>
            <a:ext cx="287337" cy="28892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52600" y="687197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4600" y="1039188"/>
            <a:ext cx="4114800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8263" y="6488113"/>
            <a:ext cx="458787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b="1" smtClean="0">
                <a:solidFill>
                  <a:srgbClr val="BFBFBF"/>
                </a:solidFill>
                <a:latin typeface="Roboto Condensed" pitchFamily="2" charset="0"/>
              </a:defRPr>
            </a:lvl1pPr>
          </a:lstStyle>
          <a:p>
            <a:pPr>
              <a:defRPr/>
            </a:pPr>
            <a:fld id="{A4E3565B-454B-45EA-9B2D-AAE98071210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52600" y="687197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4600" y="1039188"/>
            <a:ext cx="4114800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+Number+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"/>
          <p:cNvSpPr/>
          <p:nvPr userDrawn="1"/>
        </p:nvSpPr>
        <p:spPr>
          <a:xfrm>
            <a:off x="153988" y="6481763"/>
            <a:ext cx="287337" cy="28892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ight Triangle 2"/>
          <p:cNvSpPr/>
          <p:nvPr userDrawn="1"/>
        </p:nvSpPr>
        <p:spPr>
          <a:xfrm rot="8100000">
            <a:off x="4456113" y="6748463"/>
            <a:ext cx="231775" cy="230187"/>
          </a:xfrm>
          <a:prstGeom prst="rt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687197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4600" y="1039188"/>
            <a:ext cx="4114800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8263" y="6488113"/>
            <a:ext cx="458787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b="1" smtClean="0">
                <a:solidFill>
                  <a:srgbClr val="BFBFBF"/>
                </a:solidFill>
                <a:latin typeface="Roboto Condensed" pitchFamily="2" charset="0"/>
              </a:defRPr>
            </a:lvl1pPr>
          </a:lstStyle>
          <a:p>
            <a:pPr>
              <a:defRPr/>
            </a:pPr>
            <a:fld id="{DC0C3AA9-5155-4B33-A0EA-60ECDF231F9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67A41-8DA1-4482-86CB-653F7E9C385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7C65-769B-4513-A15B-407BC36C3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67A41-8DA1-4482-86CB-653F7E9C385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7C65-769B-4513-A15B-407BC36C3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67A41-8DA1-4482-86CB-653F7E9C385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7C65-769B-4513-A15B-407BC36C3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67A41-8DA1-4482-86CB-653F7E9C385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7C65-769B-4513-A15B-407BC36C3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67A41-8DA1-4482-86CB-653F7E9C385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7C65-769B-4513-A15B-407BC36C3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67A41-8DA1-4482-86CB-653F7E9C385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7C65-769B-4513-A15B-407BC36C3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67A41-8DA1-4482-86CB-653F7E9C385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7C65-769B-4513-A15B-407BC36C3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67A41-8DA1-4482-86CB-653F7E9C385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7C65-769B-4513-A15B-407BC36C3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67A41-8DA1-4482-86CB-653F7E9C385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B7C65-769B-4513-A15B-407BC36C3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Calibri" pitchFamily="34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ontAwesome" pitchFamily="2" charset="0"/>
          <a:ea typeface="Calibri" pitchFamily="34" charset="0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ontAwesome" pitchFamily="2" charset="0"/>
          <a:ea typeface="Calibri" pitchFamily="34" charset="0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ontAwesome" pitchFamily="2" charset="0"/>
          <a:ea typeface="Calibri" pitchFamily="34" charset="0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ontAwesome" pitchFamily="2" charset="0"/>
          <a:ea typeface="Calibri" pitchFamily="34" charset="0"/>
          <a:cs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ontAwesome" pitchFamily="2" charset="0"/>
          <a:ea typeface="Calibri" pitchFamily="34" charset="0"/>
          <a:cs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ontAwesome" pitchFamily="2" charset="0"/>
          <a:ea typeface="Calibri" pitchFamily="34" charset="0"/>
          <a:cs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ontAwesome" pitchFamily="2" charset="0"/>
          <a:ea typeface="Calibri" pitchFamily="34" charset="0"/>
          <a:cs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ontAwesome" pitchFamily="2" charset="0"/>
          <a:ea typeface="Calibri" pitchFamily="34" charset="0"/>
          <a:cs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FontAwesome" pitchFamily="2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FontAwesome" pitchFamily="2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FontAwesome" pitchFamily="2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FontAwesome" pitchFamily="2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FontAwesome" pitchFamily="2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00364" y="4500570"/>
            <a:ext cx="6143636" cy="1357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Докладчик – Алексеев А.А.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Генеральный директор 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ЗАО </a:t>
            </a:r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«ЭМИКОН»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00232" y="714356"/>
            <a:ext cx="700092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schemeClr val="bg1">
                <a:alpha val="40000"/>
              </a:schemeClr>
            </a:outerShdw>
          </a:effectLst>
        </p:spPr>
        <p:txBody>
          <a:bodyPr lIns="92075" tIns="46038" rIns="92075" bIns="46038" anchor="ctr"/>
          <a:lstStyle/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3000" dirty="0">
                <a:solidFill>
                  <a:srgbClr val="004B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ИМПОРТОЗАМЕЩАЮЩИЕ </a:t>
            </a:r>
          </a:p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3000" dirty="0">
                <a:solidFill>
                  <a:srgbClr val="004B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ПРОГРАММИРУЕМЫЕ </a:t>
            </a:r>
            <a:r>
              <a:rPr lang="ru-RU" sz="3000" dirty="0" smtClean="0">
                <a:solidFill>
                  <a:srgbClr val="004B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3000" dirty="0" smtClean="0">
                <a:solidFill>
                  <a:srgbClr val="004B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ЛОГИЧЕСКИЕ КОНТРОЛЛЕРЫ  </a:t>
            </a:r>
          </a:p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3000" dirty="0" smtClean="0">
                <a:solidFill>
                  <a:srgbClr val="004B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СЕРИИ DCS-2000</a:t>
            </a:r>
            <a:endParaRPr lang="ru-RU" sz="3000" dirty="0">
              <a:solidFill>
                <a:srgbClr val="004B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>
            <a:spLocks noChangeArrowheads="1"/>
          </p:cNvSpPr>
          <p:nvPr/>
        </p:nvSpPr>
        <p:spPr bwMode="auto">
          <a:xfrm>
            <a:off x="571472" y="1571612"/>
            <a:ext cx="542928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900" dirty="0"/>
              <a:t>При построении программируемых логических контроллеров компания “ЭМИКОН” использует модули собственной разработки и производства.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defRPr/>
            </a:pPr>
            <a:endParaRPr lang="en-US" sz="1900" dirty="0"/>
          </a:p>
          <a:p>
            <a:pPr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900" dirty="0" smtClean="0"/>
              <a:t>В </a:t>
            </a:r>
            <a:r>
              <a:rPr lang="ru-RU" sz="1900" dirty="0"/>
              <a:t>арсенале средств автоматизации компании имеются три основные серии модулей (ЭК-2000, </a:t>
            </a:r>
            <a:r>
              <a:rPr lang="en-US" sz="1900" dirty="0"/>
              <a:t>DCS-2000</a:t>
            </a:r>
            <a:r>
              <a:rPr lang="ru-RU" sz="1900" dirty="0"/>
              <a:t>,</a:t>
            </a:r>
            <a:r>
              <a:rPr lang="en-US" sz="1900" dirty="0"/>
              <a:t> DCS-2001)</a:t>
            </a:r>
            <a:r>
              <a:rPr lang="ru-RU" sz="1900" dirty="0"/>
              <a:t>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defRPr/>
            </a:pPr>
            <a:endParaRPr lang="ru-RU" sz="1900" kern="0" dirty="0"/>
          </a:p>
          <a:p>
            <a:pPr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900" dirty="0"/>
              <a:t>Использование той или иной серии зависит от объекта автоматизации, географического расположения датчиков и исполнительных устройств. Поэтому на базе модулей ЭМИКОН можно создавать контроллеры разных уровней для различных систем автоматизации.</a:t>
            </a:r>
            <a:endParaRPr lang="ru-RU" sz="1900" kern="0" dirty="0"/>
          </a:p>
        </p:txBody>
      </p:sp>
      <p:pic>
        <p:nvPicPr>
          <p:cNvPr id="3" name="Рисунок 19" descr="Шкаф_новый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428736"/>
            <a:ext cx="1885357" cy="4794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 txBox="1">
            <a:spLocks noChangeArrowheads="1"/>
          </p:cNvSpPr>
          <p:nvPr/>
        </p:nvSpPr>
        <p:spPr bwMode="auto">
          <a:xfrm>
            <a:off x="428596" y="4071942"/>
            <a:ext cx="8286808" cy="12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 smtClean="0">
                <a:solidFill>
                  <a:sysClr val="windowText" lastClr="000000"/>
                </a:solidFill>
                <a:cs typeface="Arial"/>
              </a:rPr>
              <a:t>Эта </a:t>
            </a:r>
            <a:r>
              <a:rPr lang="ru-RU" sz="2000" kern="0" dirty="0">
                <a:solidFill>
                  <a:sysClr val="windowText" lastClr="000000"/>
                </a:solidFill>
                <a:cs typeface="Arial"/>
              </a:rPr>
              <a:t>серия, выпускаемая в трех различных конструктивных исполнениях (М1, М2, М3), в наибольшей мере отвечает современным требованиям промышленной автоматизации.</a:t>
            </a: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428596" y="1928802"/>
            <a:ext cx="828680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  <a:cs typeface="Arial"/>
              </a:rPr>
              <a:t>В настоящее время основной серией модулей, используемых в промышленных контроллерах фирмы «ЭМИКОН» при построении распределенных и централизованных систем автоматизации технологических </a:t>
            </a:r>
            <a:r>
              <a:rPr lang="ru-RU" sz="2000" kern="0" dirty="0" smtClean="0">
                <a:solidFill>
                  <a:sysClr val="windowText" lastClr="000000"/>
                </a:solidFill>
                <a:cs typeface="Arial"/>
              </a:rPr>
              <a:t>процессов общего назначения</a:t>
            </a:r>
            <a:r>
              <a:rPr lang="ru-RU" sz="2000" kern="0" dirty="0">
                <a:solidFill>
                  <a:sysClr val="windowText" lastClr="000000"/>
                </a:solidFill>
                <a:cs typeface="Arial"/>
              </a:rPr>
              <a:t>, </a:t>
            </a:r>
            <a:r>
              <a:rPr lang="ru-RU" sz="2000" kern="0" dirty="0" smtClean="0">
                <a:solidFill>
                  <a:sysClr val="windowText" lastClr="000000"/>
                </a:solidFill>
                <a:cs typeface="Arial"/>
              </a:rPr>
              <a:t>является серия </a:t>
            </a:r>
            <a:r>
              <a:rPr lang="ru-RU" sz="2000" b="1" kern="0" dirty="0">
                <a:solidFill>
                  <a:sysClr val="windowText" lastClr="000000"/>
                </a:solidFill>
                <a:cs typeface="Arial"/>
              </a:rPr>
              <a:t>DCS-2000</a:t>
            </a:r>
            <a:r>
              <a:rPr lang="ru-RU" sz="2000" kern="0" dirty="0" smtClean="0">
                <a:solidFill>
                  <a:sysClr val="windowText" lastClr="000000"/>
                </a:solidFill>
                <a:cs typeface="Arial"/>
              </a:rPr>
              <a:t>.</a:t>
            </a:r>
            <a:endParaRPr lang="en-US" sz="2000" kern="0" dirty="0">
              <a:solidFill>
                <a:sysClr val="windowText" lastClr="000000"/>
              </a:solidFill>
              <a:cs typeface="Arial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85984" y="-24"/>
            <a:ext cx="6643734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r="10620000" algn="br" rotWithShape="0">
              <a:schemeClr val="bg1">
                <a:alpha val="50000"/>
              </a:schemeClr>
            </a:outerShdw>
          </a:effectLst>
        </p:spPr>
        <p:txBody>
          <a:bodyPr lIns="92075" tIns="46038" rIns="92075" bIns="46038" anchor="ctr"/>
          <a:lstStyle/>
          <a:p>
            <a:pPr>
              <a:defRPr/>
            </a:pPr>
            <a:r>
              <a:rPr lang="ru-RU" sz="2400" b="1" dirty="0" smtClean="0">
                <a:solidFill>
                  <a:srgbClr val="004B7D"/>
                </a:solidFill>
                <a:latin typeface="Arial" pitchFamily="34" charset="0"/>
                <a:cs typeface="Arial" pitchFamily="34" charset="0"/>
              </a:rPr>
              <a:t>Модули серии </a:t>
            </a:r>
            <a:r>
              <a:rPr lang="en-US" sz="2400" b="1" dirty="0" smtClean="0">
                <a:solidFill>
                  <a:srgbClr val="004B7D"/>
                </a:solidFill>
                <a:latin typeface="Arial" pitchFamily="34" charset="0"/>
                <a:cs typeface="Arial" pitchFamily="34" charset="0"/>
              </a:rPr>
              <a:t>DCS-2000</a:t>
            </a:r>
            <a:endParaRPr lang="ru-RU" sz="2400" b="1" dirty="0">
              <a:solidFill>
                <a:srgbClr val="004B7D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own Arrow Callout 7"/>
          <p:cNvSpPr/>
          <p:nvPr/>
        </p:nvSpPr>
        <p:spPr>
          <a:xfrm>
            <a:off x="385763" y="1571612"/>
            <a:ext cx="2601912" cy="2451113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5631"/>
            </a:avLst>
          </a:prstGeom>
          <a:solidFill>
            <a:schemeClr val="bg1"/>
          </a:solidFill>
          <a:ln w="19050" cap="flat" cmpd="sng" algn="ctr">
            <a:solidFill>
              <a:srgbClr val="0070C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10316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Roboto Condensed"/>
              <a:ea typeface="+mn-ea"/>
            </a:endParaRPr>
          </a:p>
        </p:txBody>
      </p:sp>
      <p:sp>
        <p:nvSpPr>
          <p:cNvPr id="18" name="Down Arrow Callout 8"/>
          <p:cNvSpPr/>
          <p:nvPr/>
        </p:nvSpPr>
        <p:spPr>
          <a:xfrm>
            <a:off x="3276600" y="2096072"/>
            <a:ext cx="2601913" cy="2451113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5631"/>
            </a:avLst>
          </a:prstGeom>
          <a:solidFill>
            <a:schemeClr val="bg1"/>
          </a:solidFill>
          <a:ln w="19050" cap="flat" cmpd="sng" algn="ctr">
            <a:solidFill>
              <a:srgbClr val="00B0F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10316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Roboto Condensed"/>
              <a:ea typeface="+mn-ea"/>
            </a:endParaRPr>
          </a:p>
        </p:txBody>
      </p:sp>
      <p:sp>
        <p:nvSpPr>
          <p:cNvPr id="19" name="Down Arrow Callout 9"/>
          <p:cNvSpPr/>
          <p:nvPr/>
        </p:nvSpPr>
        <p:spPr>
          <a:xfrm>
            <a:off x="6181725" y="1571612"/>
            <a:ext cx="2601913" cy="2451113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5631"/>
            </a:avLst>
          </a:prstGeom>
          <a:solidFill>
            <a:schemeClr val="bg1"/>
          </a:solidFill>
          <a:ln w="19050" cap="flat" cmpd="sng" algn="ctr">
            <a:solidFill>
              <a:srgbClr val="008DC3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10316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Roboto Condensed"/>
              <a:ea typeface="+mn-ea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57159" y="4165600"/>
            <a:ext cx="264320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b="1" kern="0" dirty="0" smtClean="0">
                <a:solidFill>
                  <a:srgbClr val="0070C0"/>
                </a:solidFill>
              </a:rPr>
              <a:t>DCS-2000 (</a:t>
            </a:r>
            <a:r>
              <a:rPr lang="ru-RU" sz="1500" b="1" kern="0" dirty="0" smtClean="0">
                <a:solidFill>
                  <a:srgbClr val="0070C0"/>
                </a:solidFill>
              </a:rPr>
              <a:t>М1</a:t>
            </a:r>
            <a:r>
              <a:rPr lang="en-US" sz="1500" b="1" kern="0" dirty="0" smtClean="0">
                <a:solidFill>
                  <a:srgbClr val="0070C0"/>
                </a:solidFill>
              </a:rPr>
              <a:t>)</a:t>
            </a:r>
            <a:endParaRPr kumimoji="0" lang="en-US" sz="15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6238" y="4567238"/>
            <a:ext cx="2622550" cy="692497"/>
          </a:xfrm>
          <a:prstGeom prst="rect">
            <a:avLst/>
          </a:prstGeom>
          <a:noFill/>
        </p:spPr>
        <p:txBody>
          <a:bodyPr lIns="0" tIns="0">
            <a:spAutoFit/>
          </a:bodyPr>
          <a:lstStyle/>
          <a:p>
            <a:pPr algn="ctr" defTabSz="1031626">
              <a:defRPr/>
            </a:pPr>
            <a:r>
              <a:rPr lang="ru-RU" sz="1400" b="1" kern="0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Предназначены </a:t>
            </a:r>
          </a:p>
          <a:p>
            <a:pPr algn="ctr" defTabSz="1031626">
              <a:defRPr/>
            </a:pPr>
            <a:r>
              <a:rPr lang="ru-RU" sz="1400" b="1" kern="0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для создания распределенных </a:t>
            </a:r>
          </a:p>
          <a:p>
            <a:pPr algn="ctr" defTabSz="1031626">
              <a:defRPr/>
            </a:pPr>
            <a:r>
              <a:rPr lang="ru-RU" sz="1400" b="1" kern="0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систем автоматизации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286116" y="4690060"/>
            <a:ext cx="257176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b="1" kern="0" dirty="0" smtClean="0">
                <a:solidFill>
                  <a:srgbClr val="00B0F0"/>
                </a:solidFill>
              </a:rPr>
              <a:t>DCS-2000 (</a:t>
            </a: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М2</a:t>
            </a:r>
            <a:r>
              <a:rPr kumimoji="0" 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78188" y="5091698"/>
            <a:ext cx="2620962" cy="1123384"/>
          </a:xfrm>
          <a:prstGeom prst="rect">
            <a:avLst/>
          </a:prstGeom>
          <a:noFill/>
        </p:spPr>
        <p:txBody>
          <a:bodyPr lIns="0" tIns="0">
            <a:spAutoFit/>
          </a:bodyPr>
          <a:lstStyle/>
          <a:p>
            <a:pPr lvl="0" algn="ctr" defTabSz="1031626">
              <a:defRPr/>
            </a:pPr>
            <a:r>
              <a:rPr lang="ru-RU" sz="1400" b="1" kern="0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Предназначены </a:t>
            </a:r>
          </a:p>
          <a:p>
            <a:pPr lvl="0" algn="ctr" defTabSz="1031626">
              <a:defRPr/>
            </a:pPr>
            <a:r>
              <a:rPr lang="ru-RU" sz="1400" b="1" kern="0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для создания распределенных </a:t>
            </a:r>
          </a:p>
          <a:p>
            <a:pPr lvl="0" algn="ctr" defTabSz="1031626">
              <a:defRPr/>
            </a:pPr>
            <a:r>
              <a:rPr lang="ru-RU" sz="1400" b="1" kern="0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и централизованных </a:t>
            </a:r>
          </a:p>
          <a:p>
            <a:pPr lvl="0" algn="ctr" defTabSz="1031626">
              <a:defRPr/>
            </a:pPr>
            <a:r>
              <a:rPr lang="ru-RU" sz="1400" b="1" kern="0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систем автоматизации</a:t>
            </a:r>
            <a:endParaRPr lang="en-US" sz="1400" b="1" kern="0" dirty="0" smtClean="0">
              <a:solidFill>
                <a:srgbClr val="000000">
                  <a:lumMod val="50000"/>
                  <a:lumOff val="50000"/>
                </a:srgbClr>
              </a:solidFill>
            </a:endParaRPr>
          </a:p>
          <a:p>
            <a:pPr marL="0" marR="0" lvl="0" indent="0" algn="ctr" defTabSz="10316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15074" y="4165600"/>
            <a:ext cx="2571768" cy="2308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10316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008DC3"/>
                </a:solidFill>
                <a:effectLst/>
                <a:uLnTx/>
                <a:uFillTx/>
                <a:cs typeface="+mn-cs"/>
              </a:rPr>
              <a:t>DCS-2000 (</a:t>
            </a: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008DC3"/>
                </a:solidFill>
                <a:effectLst/>
                <a:uLnTx/>
                <a:uFillTx/>
                <a:cs typeface="+mn-cs"/>
              </a:rPr>
              <a:t>М3</a:t>
            </a:r>
            <a:r>
              <a:rPr kumimoji="0" 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008DC3"/>
                </a:solidFill>
                <a:effectLst/>
                <a:uLnTx/>
                <a:uFillTx/>
                <a:cs typeface="+mn-cs"/>
              </a:rPr>
              <a:t>)</a:t>
            </a: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8DC3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72200" y="4567238"/>
            <a:ext cx="2620963" cy="907941"/>
          </a:xfrm>
          <a:prstGeom prst="rect">
            <a:avLst/>
          </a:prstGeom>
          <a:noFill/>
        </p:spPr>
        <p:txBody>
          <a:bodyPr lIns="0" tIns="0">
            <a:spAutoFit/>
          </a:bodyPr>
          <a:lstStyle/>
          <a:p>
            <a:pPr lvl="0" algn="ctr" defTabSz="1031626">
              <a:defRPr/>
            </a:pPr>
            <a:r>
              <a:rPr lang="ru-RU" sz="1400" b="1" kern="0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Предназначены </a:t>
            </a:r>
          </a:p>
          <a:p>
            <a:pPr lvl="0" algn="ctr" defTabSz="1031626">
              <a:defRPr/>
            </a:pPr>
            <a:r>
              <a:rPr lang="ru-RU" sz="1400" b="1" kern="0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для создания исключительно </a:t>
            </a:r>
          </a:p>
          <a:p>
            <a:pPr lvl="0" algn="ctr" defTabSz="1031626">
              <a:defRPr/>
            </a:pPr>
            <a:r>
              <a:rPr lang="ru-RU" sz="1400" b="1" kern="0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центральных контроллеров</a:t>
            </a:r>
            <a:endParaRPr lang="en-US" sz="1400" b="1" kern="0" dirty="0" smtClean="0">
              <a:solidFill>
                <a:srgbClr val="000000">
                  <a:lumMod val="50000"/>
                  <a:lumOff val="50000"/>
                </a:srgbClr>
              </a:solidFill>
            </a:endParaRPr>
          </a:p>
          <a:p>
            <a:pPr marL="0" marR="0" lvl="0" indent="0" algn="ctr" defTabSz="10316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26" name="Isosceles Triangle 16"/>
          <p:cNvSpPr/>
          <p:nvPr/>
        </p:nvSpPr>
        <p:spPr>
          <a:xfrm rot="10800000">
            <a:off x="1585913" y="3629025"/>
            <a:ext cx="201612" cy="271463"/>
          </a:xfrm>
          <a:prstGeom prst="triangle">
            <a:avLst/>
          </a:prstGeom>
          <a:solidFill>
            <a:sysClr val="window" lastClr="FFFFFF">
              <a:alpha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10316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Roboto Condensed"/>
              <a:ea typeface="+mn-ea"/>
            </a:endParaRPr>
          </a:p>
        </p:txBody>
      </p:sp>
      <p:sp>
        <p:nvSpPr>
          <p:cNvPr id="27" name="Isosceles Triangle 17"/>
          <p:cNvSpPr/>
          <p:nvPr/>
        </p:nvSpPr>
        <p:spPr>
          <a:xfrm rot="10800000">
            <a:off x="4476750" y="4153485"/>
            <a:ext cx="201613" cy="271463"/>
          </a:xfrm>
          <a:prstGeom prst="triangle">
            <a:avLst/>
          </a:prstGeom>
          <a:solidFill>
            <a:sysClr val="window" lastClr="FFFFFF">
              <a:alpha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10316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Roboto Condensed"/>
              <a:ea typeface="+mn-ea"/>
            </a:endParaRPr>
          </a:p>
        </p:txBody>
      </p:sp>
      <p:sp>
        <p:nvSpPr>
          <p:cNvPr id="28" name="Isosceles Triangle 18"/>
          <p:cNvSpPr/>
          <p:nvPr/>
        </p:nvSpPr>
        <p:spPr>
          <a:xfrm rot="10800000">
            <a:off x="7381875" y="3629025"/>
            <a:ext cx="201613" cy="271463"/>
          </a:xfrm>
          <a:prstGeom prst="triangle">
            <a:avLst/>
          </a:prstGeom>
          <a:solidFill>
            <a:sysClr val="window" lastClr="FFFFFF">
              <a:alpha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10316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Roboto Condensed"/>
              <a:ea typeface="+mn-ea"/>
            </a:endParaRPr>
          </a:p>
        </p:txBody>
      </p:sp>
      <p:pic>
        <p:nvPicPr>
          <p:cNvPr id="30" name="Рисунок 29" descr="AI-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1920094"/>
            <a:ext cx="1285884" cy="1657037"/>
          </a:xfrm>
          <a:prstGeom prst="rect">
            <a:avLst/>
          </a:prstGeom>
        </p:spPr>
      </p:pic>
      <p:pic>
        <p:nvPicPr>
          <p:cNvPr id="33" name="Рисунок 32" descr="AIO-31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7681" y="2383700"/>
            <a:ext cx="2466368" cy="1857388"/>
          </a:xfrm>
          <a:prstGeom prst="rect">
            <a:avLst/>
          </a:prstGeom>
        </p:spPr>
      </p:pic>
      <p:pic>
        <p:nvPicPr>
          <p:cNvPr id="34" name="Рисунок 33" descr="C-44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326" y="1930678"/>
            <a:ext cx="2464610" cy="1643074"/>
          </a:xfrm>
          <a:prstGeom prst="rect">
            <a:avLst/>
          </a:prstGeom>
        </p:spPr>
      </p:pic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2285984" y="-24"/>
            <a:ext cx="6858016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r="10620000" algn="br" rotWithShape="0">
              <a:schemeClr val="bg1">
                <a:alpha val="50000"/>
              </a:schemeClr>
            </a:outerShdw>
          </a:effectLst>
        </p:spPr>
        <p:txBody>
          <a:bodyPr lIns="92075" tIns="46038" rIns="92075" bIns="46038" anchor="ctr"/>
          <a:lstStyle/>
          <a:p>
            <a:pPr>
              <a:defRPr/>
            </a:pPr>
            <a:r>
              <a:rPr lang="ru-RU" sz="2300" b="1" dirty="0" smtClean="0">
                <a:solidFill>
                  <a:srgbClr val="004B7D"/>
                </a:solidFill>
                <a:latin typeface="Arial" pitchFamily="34" charset="0"/>
                <a:cs typeface="Arial" pitchFamily="34" charset="0"/>
              </a:rPr>
              <a:t>Конструктивные исполнения серии </a:t>
            </a:r>
            <a:r>
              <a:rPr lang="en-US" sz="2300" b="1" dirty="0" smtClean="0">
                <a:solidFill>
                  <a:srgbClr val="004B7D"/>
                </a:solidFill>
                <a:latin typeface="Arial" pitchFamily="34" charset="0"/>
                <a:cs typeface="Arial" pitchFamily="34" charset="0"/>
              </a:rPr>
              <a:t>DCS-2000</a:t>
            </a:r>
            <a:endParaRPr lang="ru-RU" sz="2300" b="1" dirty="0">
              <a:solidFill>
                <a:srgbClr val="004B7D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 txBox="1">
            <a:spLocks noChangeArrowheads="1"/>
          </p:cNvSpPr>
          <p:nvPr/>
        </p:nvSpPr>
        <p:spPr bwMode="auto">
          <a:xfrm>
            <a:off x="357158" y="1428736"/>
            <a:ext cx="835824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1700" kern="0" dirty="0" smtClean="0">
                <a:solidFill>
                  <a:sysClr val="windowText" lastClr="000000"/>
                </a:solidFill>
                <a:cs typeface="Arial"/>
              </a:rPr>
              <a:t>Корпуса модулей DCS-2000 исполнения М1, </a:t>
            </a:r>
            <a:r>
              <a:rPr lang="ru-RU" sz="1700" kern="0" dirty="0">
                <a:solidFill>
                  <a:sysClr val="windowText" lastClr="000000"/>
                </a:solidFill>
                <a:cs typeface="Arial"/>
              </a:rPr>
              <a:t>выполненные из пластмассы, имеют крепления для установки на DIN-рельс. </a:t>
            </a:r>
            <a:endParaRPr lang="ru-RU" sz="1700" kern="0" dirty="0" smtClean="0">
              <a:solidFill>
                <a:sysClr val="windowText" lastClr="000000"/>
              </a:solidFill>
              <a:cs typeface="Arial"/>
            </a:endParaRPr>
          </a:p>
          <a:p>
            <a:pPr algn="just"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1700" kern="0" dirty="0" smtClean="0">
                <a:solidFill>
                  <a:sysClr val="windowText" lastClr="000000"/>
                </a:solidFill>
                <a:cs typeface="Arial"/>
              </a:rPr>
              <a:t>Средством </a:t>
            </a:r>
            <a:r>
              <a:rPr lang="ru-RU" sz="1700" kern="0" dirty="0">
                <a:solidFill>
                  <a:sysClr val="windowText" lastClr="000000"/>
                </a:solidFill>
                <a:cs typeface="Arial"/>
              </a:rPr>
              <a:t>комплексирования модулей является последовательный интерфейс RS-485. </a:t>
            </a:r>
            <a:endParaRPr lang="ru-RU" sz="1700" kern="0" dirty="0" smtClean="0">
              <a:solidFill>
                <a:sysClr val="windowText" lastClr="000000"/>
              </a:solidFill>
              <a:cs typeface="Arial"/>
            </a:endParaRPr>
          </a:p>
          <a:p>
            <a:pPr algn="just"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1700" kern="0" dirty="0" smtClean="0">
                <a:solidFill>
                  <a:sysClr val="windowText" lastClr="000000"/>
                </a:solidFill>
                <a:cs typeface="Arial"/>
              </a:rPr>
              <a:t>Ряд </a:t>
            </a:r>
            <a:r>
              <a:rPr lang="ru-RU" sz="1700" kern="0" dirty="0">
                <a:solidFill>
                  <a:sysClr val="windowText" lastClr="000000"/>
                </a:solidFill>
                <a:cs typeface="Arial"/>
              </a:rPr>
              <a:t>модулей исполнения М1 содержит встроенные барьеры </a:t>
            </a:r>
            <a:r>
              <a:rPr lang="ru-RU" sz="1700" kern="0" dirty="0" err="1">
                <a:solidFill>
                  <a:sysClr val="windowText" lastClr="000000"/>
                </a:solidFill>
                <a:cs typeface="Arial"/>
              </a:rPr>
              <a:t>взрывозащиты</a:t>
            </a:r>
            <a:r>
              <a:rPr lang="ru-RU" sz="1700" kern="0" dirty="0">
                <a:solidFill>
                  <a:sysClr val="windowText" lastClr="000000"/>
                </a:solidFill>
                <a:cs typeface="Arial"/>
              </a:rPr>
              <a:t>.</a:t>
            </a:r>
          </a:p>
          <a:p>
            <a:pPr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700" kern="0" dirty="0">
              <a:solidFill>
                <a:sysClr val="windowText" lastClr="000000"/>
              </a:solidFill>
              <a:cs typeface="Arial"/>
            </a:endParaRPr>
          </a:p>
        </p:txBody>
      </p:sp>
      <p:pic>
        <p:nvPicPr>
          <p:cNvPr id="12" name="Рисунок 11" descr="DI-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4240289"/>
            <a:ext cx="1540176" cy="1974793"/>
          </a:xfrm>
          <a:prstGeom prst="rect">
            <a:avLst/>
          </a:prstGeom>
        </p:spPr>
      </p:pic>
      <p:pic>
        <p:nvPicPr>
          <p:cNvPr id="15" name="Рисунок 14" descr="CPU-17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3240157"/>
            <a:ext cx="1717343" cy="1974792"/>
          </a:xfrm>
          <a:prstGeom prst="rect">
            <a:avLst/>
          </a:prstGeom>
        </p:spPr>
      </p:pic>
      <p:pic>
        <p:nvPicPr>
          <p:cNvPr id="21" name="Рисунок 20" descr="DCS-2000_М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6248" y="3243313"/>
            <a:ext cx="4357685" cy="2275145"/>
          </a:xfrm>
          <a:prstGeom prst="rect">
            <a:avLst/>
          </a:prstGeom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285984" y="-24"/>
            <a:ext cx="6643734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r="10620000" algn="br" rotWithShape="0">
              <a:schemeClr val="bg1">
                <a:alpha val="50000"/>
              </a:schemeClr>
            </a:outerShdw>
          </a:effectLst>
        </p:spPr>
        <p:txBody>
          <a:bodyPr lIns="92075" tIns="46038" rIns="92075" bIns="46038" anchor="ctr"/>
          <a:lstStyle/>
          <a:p>
            <a:pPr>
              <a:defRPr/>
            </a:pPr>
            <a:r>
              <a:rPr lang="ru-RU" sz="2400" b="1" dirty="0" smtClean="0">
                <a:solidFill>
                  <a:srgbClr val="004B7D"/>
                </a:solidFill>
                <a:latin typeface="Arial" pitchFamily="34" charset="0"/>
                <a:cs typeface="Arial" pitchFamily="34" charset="0"/>
              </a:rPr>
              <a:t>Модули серии </a:t>
            </a:r>
            <a:r>
              <a:rPr lang="en-US" sz="2400" b="1" dirty="0" smtClean="0">
                <a:solidFill>
                  <a:srgbClr val="004B7D"/>
                </a:solidFill>
                <a:latin typeface="Arial" pitchFamily="34" charset="0"/>
                <a:cs typeface="Arial" pitchFamily="34" charset="0"/>
              </a:rPr>
              <a:t>DCS-2000</a:t>
            </a:r>
            <a:r>
              <a:rPr lang="ru-RU" sz="2400" b="1" dirty="0" smtClean="0">
                <a:solidFill>
                  <a:srgbClr val="004B7D"/>
                </a:solidFill>
                <a:latin typeface="Arial" pitchFamily="34" charset="0"/>
                <a:cs typeface="Arial" pitchFamily="34" charset="0"/>
              </a:rPr>
              <a:t> исполнения М1</a:t>
            </a:r>
            <a:endParaRPr lang="ru-RU" sz="2400" b="1" dirty="0">
              <a:solidFill>
                <a:srgbClr val="004B7D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 txBox="1">
            <a:spLocks noChangeArrowheads="1"/>
          </p:cNvSpPr>
          <p:nvPr/>
        </p:nvSpPr>
        <p:spPr bwMode="auto">
          <a:xfrm>
            <a:off x="500034" y="1357298"/>
            <a:ext cx="8120091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kern="0" dirty="0" smtClean="0">
                <a:solidFill>
                  <a:sysClr val="windowText" lastClr="000000"/>
                </a:solidFill>
                <a:cs typeface="Arial"/>
              </a:rPr>
              <a:t>Корпуса </a:t>
            </a:r>
            <a:r>
              <a:rPr lang="ru-RU" sz="1700" kern="0" dirty="0">
                <a:solidFill>
                  <a:sysClr val="windowText" lastClr="000000"/>
                </a:solidFill>
                <a:cs typeface="Arial"/>
              </a:rPr>
              <a:t>модулей </a:t>
            </a:r>
            <a:r>
              <a:rPr lang="en-US" sz="1700" kern="0" dirty="0" smtClean="0">
                <a:solidFill>
                  <a:sysClr val="windowText" lastClr="000000"/>
                </a:solidFill>
                <a:cs typeface="Arial"/>
              </a:rPr>
              <a:t>DCS-2000 </a:t>
            </a:r>
            <a:r>
              <a:rPr lang="ru-RU" sz="1700" kern="0" dirty="0" smtClean="0">
                <a:solidFill>
                  <a:sysClr val="windowText" lastClr="000000"/>
                </a:solidFill>
                <a:cs typeface="Arial"/>
              </a:rPr>
              <a:t>исполнения М2 выполнены </a:t>
            </a:r>
            <a:r>
              <a:rPr lang="ru-RU" sz="1700" kern="0" dirty="0">
                <a:solidFill>
                  <a:sysClr val="windowText" lastClr="000000"/>
                </a:solidFill>
                <a:cs typeface="Arial"/>
              </a:rPr>
              <a:t>из металла. Конструкция модулей предусматривает установку их в каркас, содержащий кроссовую плату. Модули объединяются в контроллер с помощью двух интерфейсных каналов RS-485. Кроссовые платы имеют цепи, предназначенные подключения двух независимых источников питания (основного и резервного) и для автоматического задания сетевых адресов в информационной сети RS-485.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700" kern="0" dirty="0">
              <a:solidFill>
                <a:sysClr val="windowText" lastClr="000000"/>
              </a:solidFill>
              <a:cs typeface="Arial"/>
            </a:endParaRPr>
          </a:p>
        </p:txBody>
      </p:sp>
      <p:pic>
        <p:nvPicPr>
          <p:cNvPr id="14" name="Рисунок 13" descr="CI-32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3462252"/>
            <a:ext cx="2410248" cy="1648505"/>
          </a:xfrm>
          <a:prstGeom prst="rect">
            <a:avLst/>
          </a:prstGeom>
        </p:spPr>
      </p:pic>
      <p:pic>
        <p:nvPicPr>
          <p:cNvPr id="15" name="Рисунок 14" descr="AI-32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60" y="4335958"/>
            <a:ext cx="2381555" cy="1807686"/>
          </a:xfrm>
          <a:prstGeom prst="rect">
            <a:avLst/>
          </a:prstGeom>
        </p:spPr>
      </p:pic>
      <p:pic>
        <p:nvPicPr>
          <p:cNvPr id="9" name="Рисунок 8" descr="CPU-32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78940" y="3571876"/>
            <a:ext cx="1222150" cy="2571744"/>
          </a:xfrm>
          <a:prstGeom prst="rect">
            <a:avLst/>
          </a:prstGeom>
        </p:spPr>
      </p:pic>
      <p:pic>
        <p:nvPicPr>
          <p:cNvPr id="10" name="Рисунок 9" descr="CPU-31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10" y="3571876"/>
            <a:ext cx="1388807" cy="2571744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285984" y="-24"/>
            <a:ext cx="6643734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r="10620000" algn="br" rotWithShape="0">
              <a:schemeClr val="bg1">
                <a:alpha val="50000"/>
              </a:schemeClr>
            </a:outerShdw>
          </a:effectLst>
        </p:spPr>
        <p:txBody>
          <a:bodyPr lIns="92075" tIns="46038" rIns="92075" bIns="46038" anchor="ctr"/>
          <a:lstStyle/>
          <a:p>
            <a:pPr>
              <a:defRPr/>
            </a:pPr>
            <a:r>
              <a:rPr lang="ru-RU" sz="2400" b="1" dirty="0" smtClean="0">
                <a:solidFill>
                  <a:srgbClr val="004B7D"/>
                </a:solidFill>
                <a:latin typeface="Arial" pitchFamily="34" charset="0"/>
                <a:cs typeface="Arial" pitchFamily="34" charset="0"/>
              </a:rPr>
              <a:t>Модули серии </a:t>
            </a:r>
            <a:r>
              <a:rPr lang="en-US" sz="2400" b="1" dirty="0" smtClean="0">
                <a:solidFill>
                  <a:srgbClr val="004B7D"/>
                </a:solidFill>
                <a:latin typeface="Arial" pitchFamily="34" charset="0"/>
                <a:cs typeface="Arial" pitchFamily="34" charset="0"/>
              </a:rPr>
              <a:t>DCS-2000</a:t>
            </a:r>
            <a:r>
              <a:rPr lang="ru-RU" sz="2400" b="1" dirty="0" smtClean="0">
                <a:solidFill>
                  <a:srgbClr val="004B7D"/>
                </a:solidFill>
                <a:latin typeface="Arial" pitchFamily="34" charset="0"/>
                <a:cs typeface="Arial" pitchFamily="34" charset="0"/>
              </a:rPr>
              <a:t> исполнения М2</a:t>
            </a:r>
            <a:endParaRPr lang="ru-RU" sz="2400" b="1" dirty="0">
              <a:solidFill>
                <a:srgbClr val="004B7D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Каркас для DCS-2000 исполнения М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6533" y="2571744"/>
            <a:ext cx="3739716" cy="1746639"/>
          </a:xfrm>
          <a:prstGeom prst="rect">
            <a:avLst/>
          </a:prstGeom>
        </p:spPr>
      </p:pic>
      <p:sp>
        <p:nvSpPr>
          <p:cNvPr id="2" name="Rectangle 7"/>
          <p:cNvSpPr txBox="1">
            <a:spLocks noChangeArrowheads="1"/>
          </p:cNvSpPr>
          <p:nvPr/>
        </p:nvSpPr>
        <p:spPr bwMode="auto">
          <a:xfrm>
            <a:off x="428596" y="1214422"/>
            <a:ext cx="828680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/>
              <a:t>Основой конструкции контроллера, построенного на базе модулей </a:t>
            </a:r>
            <a:r>
              <a:rPr lang="ru-RU" sz="1700" dirty="0" smtClean="0"/>
              <a:t>DCS-2000 </a:t>
            </a:r>
            <a:r>
              <a:rPr lang="ru-RU" sz="1700" dirty="0"/>
              <a:t>(М2), является каркас, содержащий кроссовую плату, обеспечивающую подключение модулей. </a:t>
            </a:r>
            <a:r>
              <a:rPr lang="ru-RU" sz="1700" dirty="0" smtClean="0"/>
              <a:t>Контроллер состоит из одного или двух модулей CPU (основной, резервный) и до 48 модулей УСО. </a:t>
            </a:r>
          </a:p>
          <a:p>
            <a:pPr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700" dirty="0" smtClean="0"/>
          </a:p>
          <a:p>
            <a:pPr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700" kern="0" dirty="0">
              <a:solidFill>
                <a:sysClr val="windowText" lastClr="000000"/>
              </a:solidFill>
              <a:cs typeface="Arial"/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428596" y="5357826"/>
            <a:ext cx="828680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lnSpc>
                <a:spcPct val="110000"/>
              </a:lnSpc>
              <a:defRPr/>
            </a:pPr>
            <a:r>
              <a:rPr lang="ru-RU" sz="1700" dirty="0" smtClean="0"/>
              <a:t>Предусмотрено нескольких типов каркасов, содержащих от 6 до 22 позиций. </a:t>
            </a:r>
          </a:p>
          <a:p>
            <a:pPr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 smtClean="0"/>
              <a:t>Модули адаптеры RP-31 позволяют объединять до 8 каркасов в один контроллер. Каркасы контроллера могут быть распределены по разным шкафам.</a:t>
            </a:r>
            <a:endParaRPr lang="ru-RU" sz="1700" kern="0" dirty="0">
              <a:solidFill>
                <a:sysClr val="windowText" lastClr="000000"/>
              </a:solidFill>
              <a:cs typeface="Arial"/>
            </a:endParaRPr>
          </a:p>
        </p:txBody>
      </p:sp>
      <p:pic>
        <p:nvPicPr>
          <p:cNvPr id="8" name="Рисунок 7" descr="DCS-2000_М2_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3054839"/>
            <a:ext cx="4000528" cy="20886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 txBox="1">
            <a:spLocks noChangeArrowheads="1"/>
          </p:cNvSpPr>
          <p:nvPr/>
        </p:nvSpPr>
        <p:spPr bwMode="auto">
          <a:xfrm>
            <a:off x="500034" y="1428737"/>
            <a:ext cx="8120091" cy="13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10000"/>
              </a:lnSpc>
            </a:pPr>
            <a:r>
              <a:rPr lang="ru-RU" sz="1700" dirty="0" smtClean="0"/>
              <a:t>Модули </a:t>
            </a:r>
            <a:r>
              <a:rPr lang="ru-RU" sz="1700" dirty="0"/>
              <a:t>исполнения М3 конструктивно схожи с модулями исполнения М2, но информационный обмен внутри каркаса производится по параллельной шине. Кроссовая плата разделена на две части для установки в один каркас двух контроллеров - основного и резервного.</a:t>
            </a:r>
          </a:p>
          <a:p>
            <a:pPr algn="just">
              <a:lnSpc>
                <a:spcPct val="110000"/>
              </a:lnSpc>
            </a:pPr>
            <a:endParaRPr lang="ru-RU" sz="1700" dirty="0"/>
          </a:p>
        </p:txBody>
      </p:sp>
      <p:pic>
        <p:nvPicPr>
          <p:cNvPr id="10" name="Рисунок 9" descr="Каркас для DCS-2000 исполнения М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09" y="2928934"/>
            <a:ext cx="3891797" cy="1643074"/>
          </a:xfrm>
          <a:prstGeom prst="rect">
            <a:avLst/>
          </a:prstGeom>
        </p:spPr>
      </p:pic>
      <p:pic>
        <p:nvPicPr>
          <p:cNvPr id="7" name="Рисунок 6" descr="DCS-2000 исполнения М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4214818"/>
            <a:ext cx="3714776" cy="1715595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285984" y="-24"/>
            <a:ext cx="6643734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r="10620000" algn="br" rotWithShape="0">
              <a:schemeClr val="bg1">
                <a:alpha val="50000"/>
              </a:schemeClr>
            </a:outerShdw>
          </a:effectLst>
        </p:spPr>
        <p:txBody>
          <a:bodyPr lIns="92075" tIns="46038" rIns="92075" bIns="46038" anchor="ctr"/>
          <a:lstStyle/>
          <a:p>
            <a:pPr>
              <a:defRPr/>
            </a:pPr>
            <a:r>
              <a:rPr lang="ru-RU" sz="2400" b="1" dirty="0" smtClean="0">
                <a:solidFill>
                  <a:srgbClr val="004B7D"/>
                </a:solidFill>
                <a:latin typeface="Arial" pitchFamily="34" charset="0"/>
                <a:cs typeface="Arial" pitchFamily="34" charset="0"/>
              </a:rPr>
              <a:t>Модули серии </a:t>
            </a:r>
            <a:r>
              <a:rPr lang="en-US" sz="2400" b="1" dirty="0" smtClean="0">
                <a:solidFill>
                  <a:srgbClr val="004B7D"/>
                </a:solidFill>
                <a:latin typeface="Arial" pitchFamily="34" charset="0"/>
                <a:cs typeface="Arial" pitchFamily="34" charset="0"/>
              </a:rPr>
              <a:t>DCS-2000</a:t>
            </a:r>
            <a:r>
              <a:rPr lang="ru-RU" sz="2400" b="1" dirty="0" smtClean="0">
                <a:solidFill>
                  <a:srgbClr val="004B7D"/>
                </a:solidFill>
                <a:latin typeface="Arial" pitchFamily="34" charset="0"/>
                <a:cs typeface="Arial" pitchFamily="34" charset="0"/>
              </a:rPr>
              <a:t> исполнения М3</a:t>
            </a:r>
            <a:endParaRPr lang="ru-RU" sz="2400" b="1" dirty="0">
              <a:solidFill>
                <a:srgbClr val="004B7D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>
            <a:spLocks noChangeArrowheads="1"/>
          </p:cNvSpPr>
          <p:nvPr/>
        </p:nvSpPr>
        <p:spPr bwMode="auto">
          <a:xfrm>
            <a:off x="571472" y="1428737"/>
            <a:ext cx="8072494" cy="235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10000"/>
              </a:lnSpc>
            </a:pPr>
            <a:r>
              <a:rPr lang="ru-RU" sz="1700" dirty="0"/>
              <a:t>КЦ, построенный на базе модулей серии DCS-2000 исполнения М3, является резервируемой </a:t>
            </a:r>
            <a:r>
              <a:rPr lang="ru-RU" sz="1700" dirty="0" smtClean="0"/>
              <a:t>системой, </a:t>
            </a:r>
            <a:r>
              <a:rPr lang="ru-RU" sz="1700" dirty="0"/>
              <a:t>состоящей из двух контроллеров.</a:t>
            </a:r>
          </a:p>
          <a:p>
            <a:pPr algn="just">
              <a:lnSpc>
                <a:spcPct val="110000"/>
              </a:lnSpc>
            </a:pPr>
            <a:endParaRPr lang="ru-RU" sz="1200" dirty="0"/>
          </a:p>
          <a:p>
            <a:pPr algn="just">
              <a:lnSpc>
                <a:spcPct val="110000"/>
              </a:lnSpc>
            </a:pPr>
            <a:r>
              <a:rPr lang="ru-RU" sz="1700" dirty="0"/>
              <a:t>Каждый контроллер содержит модуль </a:t>
            </a:r>
            <a:r>
              <a:rPr lang="ru-RU" sz="1700" dirty="0" smtClean="0"/>
              <a:t>ЦПУ </a:t>
            </a:r>
            <a:r>
              <a:rPr lang="ru-RU" sz="1700" dirty="0"/>
              <a:t>CPU-43A </a:t>
            </a:r>
            <a:r>
              <a:rPr lang="ru-RU" sz="1700" dirty="0" smtClean="0"/>
              <a:t>(среда </a:t>
            </a:r>
            <a:r>
              <a:rPr lang="ru-RU" sz="1700" dirty="0"/>
              <a:t>программирования </a:t>
            </a:r>
            <a:r>
              <a:rPr lang="ru-RU" sz="1700" dirty="0" err="1"/>
              <a:t>CONT-Designer</a:t>
            </a:r>
            <a:r>
              <a:rPr lang="ru-RU" sz="1700" dirty="0"/>
              <a:t>) или CPU-44A </a:t>
            </a:r>
            <a:r>
              <a:rPr lang="ru-RU" sz="1700" dirty="0" smtClean="0"/>
              <a:t>(среда </a:t>
            </a:r>
            <a:r>
              <a:rPr lang="ru-RU" sz="1700" dirty="0"/>
              <a:t>программирования </a:t>
            </a:r>
            <a:r>
              <a:rPr lang="ru-RU" sz="1700" dirty="0" err="1"/>
              <a:t>CoDeSys</a:t>
            </a:r>
            <a:r>
              <a:rPr lang="ru-RU" sz="1700" dirty="0"/>
              <a:t>) и сетевые модули: C-41A (для связи контроллера с АРМ по двум каналам ETHERNET MODBUS TCP), C-42A (для обмена информацией со смежными системами автоматики по протоколу MODBUS RTU), C-44A (для опроса модулей УСО по протоколу EMIBUS).</a:t>
            </a:r>
          </a:p>
          <a:p>
            <a:pPr algn="just">
              <a:lnSpc>
                <a:spcPct val="110000"/>
              </a:lnSpc>
            </a:pPr>
            <a:endParaRPr lang="ru-RU" sz="1700" dirty="0"/>
          </a:p>
        </p:txBody>
      </p:sp>
      <p:pic>
        <p:nvPicPr>
          <p:cNvPr id="4" name="Рисунок 3" descr="Структурная схема_новая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101" y="3967105"/>
            <a:ext cx="7786713" cy="2247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>
            <a:spLocks noChangeArrowheads="1"/>
          </p:cNvSpPr>
          <p:nvPr/>
        </p:nvSpPr>
        <p:spPr bwMode="auto">
          <a:xfrm>
            <a:off x="500034" y="1428736"/>
            <a:ext cx="8143932" cy="207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lang="ru-RU" dirty="0"/>
              <a:t>Оба контроллера устанавливаются в один каркас, содержащий единую кроссовую плату, разделенную на две части. Каждый контроллер имеет свою шину связи со своими сетевыми модулями и отдельную шину для доступа к </a:t>
            </a:r>
            <a:r>
              <a:rPr lang="ru-RU" b="1" dirty="0"/>
              <a:t>модулю </a:t>
            </a:r>
            <a:r>
              <a:rPr lang="ru-RU" b="1" dirty="0" err="1"/>
              <a:t>двухпортовой</a:t>
            </a:r>
            <a:r>
              <a:rPr lang="ru-RU" b="1" dirty="0"/>
              <a:t> памяти DPM-41A</a:t>
            </a:r>
            <a:r>
              <a:rPr lang="ru-RU" dirty="0"/>
              <a:t>, с помощью которого производится информационный обмен между контроллерами (основным и резервным) с целью выравнивания памяти.</a:t>
            </a:r>
          </a:p>
        </p:txBody>
      </p:sp>
      <p:pic>
        <p:nvPicPr>
          <p:cNvPr id="4" name="Рисунок 3" descr="DPM-41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22" y="3714752"/>
            <a:ext cx="3138060" cy="242411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4286248" y="3429000"/>
            <a:ext cx="4357718" cy="2714644"/>
            <a:chOff x="4286248" y="3500438"/>
            <a:chExt cx="4357718" cy="271464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286248" y="3500438"/>
              <a:ext cx="4357718" cy="27146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3" descr="DPM-41A_цв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29124" y="3571876"/>
              <a:ext cx="4047296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6"/>
          <p:cNvSpPr>
            <a:spLocks noChangeArrowheads="1"/>
          </p:cNvSpPr>
          <p:nvPr/>
        </p:nvSpPr>
        <p:spPr bwMode="auto">
          <a:xfrm>
            <a:off x="508347" y="1282481"/>
            <a:ext cx="8143904" cy="78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ru-RU" dirty="0"/>
              <a:t>Для информационного обмена между модулями </a:t>
            </a:r>
            <a:r>
              <a:rPr lang="ru-RU" dirty="0" smtClean="0"/>
              <a:t>ЦПУ </a:t>
            </a:r>
            <a:r>
              <a:rPr lang="ru-RU" dirty="0"/>
              <a:t>и модулями УСО Компанией ЗАО «ЭМИКОН» разработан </a:t>
            </a:r>
            <a:r>
              <a:rPr lang="ru-RU" b="1" dirty="0"/>
              <a:t>собственный протокол </a:t>
            </a:r>
            <a:r>
              <a:rPr lang="en-US" b="1" dirty="0" err="1"/>
              <a:t>EmiBus</a:t>
            </a:r>
            <a:r>
              <a:rPr lang="ru-RU" dirty="0"/>
              <a:t>. </a:t>
            </a:r>
          </a:p>
        </p:txBody>
      </p:sp>
      <p:sp>
        <p:nvSpPr>
          <p:cNvPr id="4" name="Прямоугольник 16"/>
          <p:cNvSpPr>
            <a:spLocks noChangeArrowheads="1"/>
          </p:cNvSpPr>
          <p:nvPr/>
        </p:nvSpPr>
        <p:spPr bwMode="auto">
          <a:xfrm>
            <a:off x="500034" y="2143116"/>
            <a:ext cx="8143904" cy="111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ru-RU" sz="1700" dirty="0"/>
              <a:t>С целью реализации данного протокола разработан новый модуль - </a:t>
            </a:r>
            <a:r>
              <a:rPr lang="ru-RU" sz="1700" b="1" dirty="0" err="1"/>
              <a:t>медиаконвертер</a:t>
            </a:r>
            <a:r>
              <a:rPr lang="ru-RU" sz="1700" b="1" dirty="0"/>
              <a:t> МС-01А</a:t>
            </a:r>
            <a:r>
              <a:rPr lang="ru-RU" sz="1700" dirty="0"/>
              <a:t>, содержащий оптические трансиверы. Модуль предназначен для сопряжения оптоволоконных линий связи с проводными. </a:t>
            </a:r>
          </a:p>
        </p:txBody>
      </p:sp>
      <p:pic>
        <p:nvPicPr>
          <p:cNvPr id="7" name="Рисунок 6" descr="MC-01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3602469"/>
            <a:ext cx="2092995" cy="2541175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4500562" y="3357562"/>
            <a:ext cx="3786214" cy="2857520"/>
            <a:chOff x="4500562" y="3357562"/>
            <a:chExt cx="3786214" cy="285752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500562" y="3357562"/>
              <a:ext cx="3786214" cy="2857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4" descr="MC-01A_цв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69493" y="3429000"/>
              <a:ext cx="3649604" cy="2739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>
            <a:spLocks noChangeArrowheads="1"/>
          </p:cNvSpPr>
          <p:nvPr/>
        </p:nvSpPr>
        <p:spPr bwMode="auto">
          <a:xfrm>
            <a:off x="428596" y="1428736"/>
            <a:ext cx="828680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2000" dirty="0"/>
              <a:t>Компания ЗАО «ЭМИКОН» работает на рынке промышленной автоматизации с 1988 года, специализируясь на разработке и производстве </a:t>
            </a:r>
            <a:r>
              <a:rPr lang="ru-RU" sz="2000" b="1" dirty="0"/>
              <a:t>импортозамещающих</a:t>
            </a:r>
            <a:r>
              <a:rPr lang="ru-RU" sz="2000" dirty="0"/>
              <a:t> программируемых логических контроллеров, а также проектировании и поставке «под ключ» АСУ ТП в различные отрасли промышленности.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defRPr/>
            </a:pPr>
            <a:endParaRPr lang="ru-RU" sz="2000" dirty="0"/>
          </a:p>
          <a:p>
            <a:pPr algn="just">
              <a:lnSpc>
                <a:spcPct val="120000"/>
              </a:lnSpc>
              <a:spcBef>
                <a:spcPts val="0"/>
              </a:spcBef>
              <a:defRPr/>
            </a:pPr>
            <a:endParaRPr lang="ru-RU" sz="2000" kern="0" dirty="0"/>
          </a:p>
        </p:txBody>
      </p:sp>
      <p:pic>
        <p:nvPicPr>
          <p:cNvPr id="4" name="Рисунок 20" descr="АЭХК.jpg"/>
          <p:cNvPicPr>
            <a:picLocks noChangeAspect="1"/>
          </p:cNvPicPr>
          <p:nvPr/>
        </p:nvPicPr>
        <p:blipFill>
          <a:blip r:embed="rId3"/>
          <a:srcRect l="9275"/>
          <a:stretch>
            <a:fillRect/>
          </a:stretch>
        </p:blipFill>
        <p:spPr bwMode="auto">
          <a:xfrm>
            <a:off x="2580049" y="3714752"/>
            <a:ext cx="1961402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21" descr="ОЭМК.jpg"/>
          <p:cNvPicPr>
            <a:picLocks noChangeAspect="1"/>
          </p:cNvPicPr>
          <p:nvPr/>
        </p:nvPicPr>
        <p:blipFill>
          <a:blip r:embed="rId4"/>
          <a:srcRect r="10715"/>
          <a:stretch>
            <a:fillRect/>
          </a:stretch>
        </p:blipFill>
        <p:spPr bwMode="auto">
          <a:xfrm>
            <a:off x="4628038" y="4290629"/>
            <a:ext cx="1944226" cy="142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2" descr="7_нов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848" y="4293814"/>
            <a:ext cx="1949450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3" descr="2_нов.jpg"/>
          <p:cNvPicPr>
            <a:picLocks noChangeAspect="1"/>
          </p:cNvPicPr>
          <p:nvPr/>
        </p:nvPicPr>
        <p:blipFill>
          <a:blip r:embed="rId6"/>
          <a:srcRect t="5215" r="3341"/>
          <a:stretch>
            <a:fillRect/>
          </a:stretch>
        </p:blipFill>
        <p:spPr bwMode="auto">
          <a:xfrm>
            <a:off x="6660954" y="3714752"/>
            <a:ext cx="1933134" cy="143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52590" y="5728111"/>
            <a:ext cx="1943898" cy="307777"/>
          </a:xfrm>
          <a:prstGeom prst="rect">
            <a:avLst/>
          </a:prstGeom>
          <a:solidFill>
            <a:srgbClr val="4F81BD"/>
          </a:solidFill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bg1"/>
                </a:solidFill>
                <a:latin typeface="Raleway" panose="020B0003030101060003" pitchFamily="34" charset="0"/>
                <a:cs typeface="Clear Sans" panose="020B0503030202020304" pitchFamily="34" charset="0"/>
              </a:rPr>
              <a:t>Нефтегазовая</a:t>
            </a:r>
            <a:endParaRPr lang="en-US" sz="1400" dirty="0">
              <a:solidFill>
                <a:schemeClr val="bg1"/>
              </a:solidFill>
              <a:latin typeface="Raleway" panose="020B0003030101060003" pitchFamily="34" charset="0"/>
              <a:cs typeface="Clear Sans" panose="020B05030302020203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80049" y="5152909"/>
            <a:ext cx="1960072" cy="307777"/>
          </a:xfrm>
          <a:prstGeom prst="rect">
            <a:avLst/>
          </a:prstGeom>
          <a:solidFill>
            <a:schemeClr val="accent1"/>
          </a:solidFill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bg1"/>
                </a:solidFill>
                <a:latin typeface="Raleway" panose="020B0003030101060003" pitchFamily="34" charset="0"/>
                <a:cs typeface="Clear Sans" panose="020B0503030202020304" pitchFamily="34" charset="0"/>
              </a:rPr>
              <a:t>Атомная</a:t>
            </a:r>
            <a:endParaRPr lang="en-US" sz="1400" dirty="0">
              <a:solidFill>
                <a:schemeClr val="bg1"/>
              </a:solidFill>
              <a:latin typeface="Raleway" panose="020B0003030101060003" pitchFamily="34" charset="0"/>
              <a:cs typeface="Clear Sans" panose="020B05030302020203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33390" y="5728223"/>
            <a:ext cx="1938874" cy="307777"/>
          </a:xfrm>
          <a:prstGeom prst="rect">
            <a:avLst/>
          </a:prstGeom>
          <a:solidFill>
            <a:schemeClr val="accent1"/>
          </a:solidFill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bg1"/>
                </a:solidFill>
                <a:latin typeface="Raleway" panose="020B0003030101060003" pitchFamily="34" charset="0"/>
                <a:cs typeface="Clear Sans" panose="020B0503030202020304" pitchFamily="34" charset="0"/>
              </a:rPr>
              <a:t>Металлургическая</a:t>
            </a:r>
            <a:endParaRPr lang="en-US" sz="1400" dirty="0">
              <a:solidFill>
                <a:schemeClr val="bg1"/>
              </a:solidFill>
              <a:latin typeface="Raleway" panose="020B0003030101060003" pitchFamily="34" charset="0"/>
              <a:cs typeface="Clear Sans" panose="020B05030302020203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60954" y="5152233"/>
            <a:ext cx="1928826" cy="307777"/>
          </a:xfrm>
          <a:prstGeom prst="rect">
            <a:avLst/>
          </a:prstGeom>
          <a:solidFill>
            <a:schemeClr val="accent1"/>
          </a:solidFill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bg1"/>
                </a:solidFill>
                <a:latin typeface="Raleway" panose="020B0003030101060003" pitchFamily="34" charset="0"/>
                <a:cs typeface="Clear Sans" panose="020B0503030202020304" pitchFamily="34" charset="0"/>
              </a:rPr>
              <a:t>ВПК</a:t>
            </a:r>
            <a:endParaRPr lang="en-US" sz="1400" dirty="0">
              <a:solidFill>
                <a:schemeClr val="bg1"/>
              </a:solidFill>
              <a:latin typeface="Raleway" panose="020B0003030101060003" pitchFamily="34" charset="0"/>
              <a:cs typeface="Clear Sans" panose="020B05030302020203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58148" y="5721499"/>
            <a:ext cx="928694" cy="276999"/>
          </a:xfrm>
          <a:prstGeom prst="rect">
            <a:avLst/>
          </a:prstGeom>
          <a:solidFill>
            <a:schemeClr val="accent1"/>
          </a:solidFill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bg1"/>
                </a:solidFill>
                <a:latin typeface="Raleway" panose="020B0003030101060003" pitchFamily="34" charset="0"/>
                <a:cs typeface="Clear Sans" panose="020B0503030202020304" pitchFamily="34" charset="0"/>
              </a:rPr>
              <a:t>и другие</a:t>
            </a:r>
            <a:endParaRPr lang="en-US" sz="1200" dirty="0">
              <a:solidFill>
                <a:schemeClr val="bg1"/>
              </a:solidFill>
              <a:latin typeface="Raleway" panose="020B0003030101060003" pitchFamily="34" charset="0"/>
              <a:cs typeface="Clear Sans" panose="020B0503030202020304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285984" y="214290"/>
            <a:ext cx="685801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r="10620000" algn="br" rotWithShape="0">
              <a:schemeClr val="bg1">
                <a:alpha val="50000"/>
              </a:schemeClr>
            </a:outerShdw>
          </a:effectLst>
        </p:spPr>
        <p:txBody>
          <a:bodyPr lIns="92075" tIns="46038" rIns="92075" bIns="46038" anchor="ctr"/>
          <a:lstStyle/>
          <a:p>
            <a:pPr>
              <a:lnSpc>
                <a:spcPct val="120000"/>
              </a:lnSpc>
              <a:defRPr/>
            </a:pPr>
            <a:r>
              <a:rPr lang="ru-RU" sz="2800" b="1" dirty="0" smtClean="0">
                <a:solidFill>
                  <a:srgbClr val="004B7D"/>
                </a:solidFill>
                <a:latin typeface="Arial" pitchFamily="34" charset="0"/>
                <a:cs typeface="Arial" pitchFamily="34" charset="0"/>
              </a:rPr>
              <a:t>О фирме</a:t>
            </a:r>
            <a:endParaRPr lang="ru-RU" sz="2800" b="1" dirty="0">
              <a:solidFill>
                <a:srgbClr val="004B7D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>
            <a:spLocks noChangeArrowheads="1"/>
          </p:cNvSpPr>
          <p:nvPr/>
        </p:nvSpPr>
        <p:spPr bwMode="auto">
          <a:xfrm>
            <a:off x="357158" y="1285863"/>
            <a:ext cx="842965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10000"/>
              </a:lnSpc>
              <a:spcBef>
                <a:spcPts val="0"/>
              </a:spcBef>
              <a:defRPr/>
            </a:pPr>
            <a:r>
              <a:rPr lang="ru-RU" b="1" kern="0" dirty="0">
                <a:solidFill>
                  <a:srgbClr val="004B7D"/>
                </a:solidFill>
                <a:latin typeface="+mj-lt"/>
                <a:cs typeface="Arial" pitchFamily="34" charset="0"/>
              </a:rPr>
              <a:t>Основные технические характеристики модуля интерфейсного </a:t>
            </a:r>
            <a:r>
              <a:rPr lang="en-US" b="1" kern="0" dirty="0">
                <a:solidFill>
                  <a:srgbClr val="004B7D"/>
                </a:solidFill>
                <a:latin typeface="+mj-lt"/>
                <a:cs typeface="Arial" pitchFamily="34" charset="0"/>
              </a:rPr>
              <a:t>MC-01A</a:t>
            </a:r>
            <a:endParaRPr lang="ru-RU" b="1" i="1" kern="0" dirty="0">
              <a:solidFill>
                <a:srgbClr val="004B7D"/>
              </a:solidFill>
              <a:latin typeface="+mj-lt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63" y="1857364"/>
          <a:ext cx="8143932" cy="4429156"/>
        </p:xfrm>
        <a:graphic>
          <a:graphicData uri="http://schemas.openxmlformats.org/drawingml/2006/table">
            <a:tbl>
              <a:tblPr/>
              <a:tblGrid>
                <a:gridCol w="6357953"/>
                <a:gridCol w="1785979"/>
              </a:tblGrid>
              <a:tr h="3212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Наименование параметра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506" marR="6050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Значение параметра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506" marR="6050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45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Типы интерфейсных каналов</a:t>
                      </a:r>
                      <a:endParaRPr lang="ru-RU" sz="120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0506" marR="6050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RS-485, оптический</a:t>
                      </a:r>
                      <a:endParaRPr lang="ru-RU" sz="120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0506" marR="6050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5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Количество интерфейсных каналов RS-485</a:t>
                      </a:r>
                      <a:endParaRPr lang="ru-RU" sz="120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0506" marR="6050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20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0506" marR="6050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5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Количество интерфейсных каналов оптических</a:t>
                      </a:r>
                      <a:endParaRPr lang="ru-RU" sz="120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0506" marR="6050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120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0506" marR="6050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5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Максимальная скорость передачи данных, бит/с</a:t>
                      </a:r>
                      <a:endParaRPr lang="ru-RU" sz="120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0506" marR="6050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921600</a:t>
                      </a:r>
                      <a:endParaRPr lang="ru-RU" sz="120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0506" marR="6050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5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Тип оптического кабеля</a:t>
                      </a:r>
                      <a:endParaRPr lang="ru-RU" sz="120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0506" marR="6050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многомодовый</a:t>
                      </a:r>
                      <a:endParaRPr lang="ru-RU" sz="120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0506" marR="6050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5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Длина волны, нм</a:t>
                      </a:r>
                      <a:endParaRPr lang="ru-RU" sz="120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0506" marR="6050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1310</a:t>
                      </a:r>
                      <a:endParaRPr lang="ru-RU" sz="120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0506" marR="6050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5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Тип оптического соединителя</a:t>
                      </a:r>
                      <a:endParaRPr lang="ru-RU" sz="120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0506" marR="6050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ST</a:t>
                      </a:r>
                      <a:endParaRPr lang="ru-RU" sz="120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0506" marR="6050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5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Отношение диаметров сердцевины к оболочке оптического кабеля, мкм</a:t>
                      </a:r>
                      <a:endParaRPr lang="ru-RU" sz="120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0506" marR="6050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62,5 / 125</a:t>
                      </a:r>
                      <a:endParaRPr lang="ru-RU" sz="120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0506" marR="6050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5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Максимальное расстояние передачи данных по оптоволокну, км</a:t>
                      </a:r>
                      <a:endParaRPr lang="ru-RU" sz="120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0506" marR="6050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120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0506" marR="6050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6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Количество подключаемых устройств к модулю по каналам RS-485</a:t>
                      </a:r>
                      <a:endParaRPr lang="ru-RU" sz="120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0506" marR="6050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50 единичных нагрузок к каждому каналу</a:t>
                      </a:r>
                      <a:endParaRPr lang="ru-RU" sz="120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0506" marR="6050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5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Максимальная длина кабеля интерфейса RS-485 при скорости 921600 бит/с, м</a:t>
                      </a:r>
                      <a:endParaRPr lang="ru-RU" sz="120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0506" marR="6050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300</a:t>
                      </a:r>
                      <a:endParaRPr lang="ru-RU" sz="120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0506" marR="6050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5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Протоколы передачи данных</a:t>
                      </a:r>
                      <a:endParaRPr lang="ru-RU" sz="120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0506" marR="6050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MODBUS,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EmiBus</a:t>
                      </a:r>
                      <a:endParaRPr lang="ru-RU" sz="120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0506" marR="6050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5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Напряжение питания, В</a:t>
                      </a:r>
                      <a:endParaRPr lang="ru-RU" sz="120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0506" marR="6050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18 - 36</a:t>
                      </a:r>
                      <a:endParaRPr lang="ru-RU" sz="120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0506" marR="6050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5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Ток потребления, мА, не более</a:t>
                      </a:r>
                      <a:endParaRPr lang="ru-RU" sz="120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0506" marR="6050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90</a:t>
                      </a:r>
                      <a:endParaRPr lang="ru-RU" sz="120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0506" marR="6050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0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Гальваническая развязка между внешним системным источником питания и питанием модуля, В, не менее</a:t>
                      </a:r>
                      <a:endParaRPr lang="ru-RU" sz="120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0506" marR="6050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1000</a:t>
                      </a:r>
                      <a:endParaRPr lang="ru-RU" sz="120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0506" marR="6050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 txBox="1">
            <a:spLocks noChangeArrowheads="1"/>
          </p:cNvSpPr>
          <p:nvPr/>
        </p:nvSpPr>
        <p:spPr bwMode="auto">
          <a:xfrm>
            <a:off x="571472" y="1500174"/>
            <a:ext cx="797721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  <a:cs typeface="Arial"/>
              </a:rPr>
              <a:t>С помощью контроллеров, построенных на базе модулей, производимых компанией ЗАО «ЭМИКОН», можно создавать многоуровневые системы автоматизации без использования импортных изделий, </a:t>
            </a:r>
            <a:r>
              <a:rPr lang="ru-RU" sz="2000" dirty="0"/>
              <a:t>не уступающие по техническим и эксплуатационным характеристикам зарубежным аналогам</a:t>
            </a:r>
            <a:r>
              <a:rPr lang="ru-RU" sz="2000" kern="0" dirty="0" smtClean="0">
                <a:solidFill>
                  <a:sysClr val="windowText" lastClr="000000"/>
                </a:solidFill>
                <a:cs typeface="Arial"/>
              </a:rPr>
              <a:t>.</a:t>
            </a:r>
            <a:endParaRPr lang="ru-RU" sz="2000" kern="0" dirty="0">
              <a:solidFill>
                <a:sysClr val="windowText" lastClr="000000"/>
              </a:solidFill>
              <a:cs typeface="Arial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85984" y="0"/>
            <a:ext cx="6643734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r="10620000" algn="br" rotWithShape="0">
              <a:schemeClr val="bg1">
                <a:alpha val="50000"/>
              </a:schemeClr>
            </a:outerShdw>
          </a:effectLst>
        </p:spPr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ru-RU" sz="2200" b="1" dirty="0" smtClean="0">
                <a:solidFill>
                  <a:srgbClr val="004B7D"/>
                </a:solidFill>
                <a:latin typeface="Arial" pitchFamily="34" charset="0"/>
                <a:cs typeface="Arial" pitchFamily="34" charset="0"/>
              </a:rPr>
              <a:t>Микропроцессорные системы автоматизации на базе контроллеров серии DCS-2000</a:t>
            </a:r>
            <a:endParaRPr lang="ru-RU" sz="2200" b="1" dirty="0">
              <a:solidFill>
                <a:srgbClr val="004B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571472" y="4357694"/>
            <a:ext cx="797721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/>
              <a:t>Компания </a:t>
            </a:r>
            <a:r>
              <a:rPr lang="ru-RU" sz="2000" dirty="0"/>
              <a:t>ЗАО «ЭМИКОН» предлагает использовать архитектуру системы автоматизации на базе модулей DCS-2000 с топологией сети контроллеров – резервированная шина или резервированное самовосстанавливающееся кольцо. </a:t>
            </a:r>
            <a:endParaRPr lang="ru-RU" sz="2000" kern="0" dirty="0">
              <a:solidFill>
                <a:sysClr val="windowText" lastClr="000000"/>
              </a:solidFill>
              <a:cs typeface="Arial"/>
            </a:endParaRPr>
          </a:p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000" kern="0" dirty="0">
              <a:solidFill>
                <a:sysClr val="windowText" lastClr="000000"/>
              </a:solidFill>
              <a:cs typeface="Arial"/>
            </a:endParaRPr>
          </a:p>
        </p:txBody>
      </p:sp>
      <p:sp>
        <p:nvSpPr>
          <p:cNvPr id="6" name="Rectangle 18"/>
          <p:cNvSpPr/>
          <p:nvPr/>
        </p:nvSpPr>
        <p:spPr>
          <a:xfrm rot="2700000">
            <a:off x="4513321" y="3808747"/>
            <a:ext cx="109631" cy="110646"/>
          </a:xfrm>
          <a:prstGeom prst="rect">
            <a:avLst/>
          </a:prstGeom>
          <a:solidFill>
            <a:schemeClr val="bg1"/>
          </a:solidFill>
          <a:ln w="6350">
            <a:solidFill>
              <a:srgbClr val="004B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7" name="Straight Connector 25"/>
          <p:cNvCxnSpPr/>
          <p:nvPr/>
        </p:nvCxnSpPr>
        <p:spPr>
          <a:xfrm flipH="1">
            <a:off x="2962178" y="3866981"/>
            <a:ext cx="1368425" cy="0"/>
          </a:xfrm>
          <a:prstGeom prst="line">
            <a:avLst/>
          </a:prstGeom>
          <a:ln w="6350">
            <a:solidFill>
              <a:srgbClr val="004B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6"/>
          <p:cNvCxnSpPr/>
          <p:nvPr/>
        </p:nvCxnSpPr>
        <p:spPr>
          <a:xfrm flipH="1">
            <a:off x="4819553" y="3866981"/>
            <a:ext cx="1311275" cy="0"/>
          </a:xfrm>
          <a:prstGeom prst="line">
            <a:avLst/>
          </a:prstGeom>
          <a:ln w="6350">
            <a:solidFill>
              <a:srgbClr val="004B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28596" y="2500306"/>
            <a:ext cx="821537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30000"/>
              </a:lnSpc>
              <a:defRPr/>
            </a:pPr>
            <a:r>
              <a:rPr lang="ru-RU" sz="3200" kern="0" dirty="0">
                <a:solidFill>
                  <a:srgbClr val="004B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Структурные схемы систем автоматизации</a:t>
            </a:r>
          </a:p>
          <a:p>
            <a:pPr algn="ctr">
              <a:lnSpc>
                <a:spcPct val="130000"/>
              </a:lnSpc>
              <a:defRPr/>
            </a:pPr>
            <a:r>
              <a:rPr lang="ru-RU" sz="3200" kern="0" dirty="0">
                <a:solidFill>
                  <a:srgbClr val="004B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на базе контроллеров </a:t>
            </a:r>
            <a:r>
              <a:rPr lang="ru-RU" sz="3200" kern="0" dirty="0" smtClean="0">
                <a:solidFill>
                  <a:srgbClr val="004B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серии </a:t>
            </a:r>
            <a:r>
              <a:rPr lang="en-US" sz="3200" kern="0" dirty="0" smtClean="0">
                <a:solidFill>
                  <a:srgbClr val="004B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DCS-2000</a:t>
            </a:r>
            <a:endParaRPr lang="ru-RU" sz="3200" kern="0" dirty="0">
              <a:solidFill>
                <a:srgbClr val="004B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 descr="Схема_МНС_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83" y="1142984"/>
            <a:ext cx="7579531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85984" y="-24"/>
            <a:ext cx="6858016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r="10620000" algn="br" rotWithShape="0">
              <a:schemeClr val="bg1">
                <a:alpha val="50000"/>
              </a:schemeClr>
            </a:outerShdw>
          </a:effectLst>
        </p:spPr>
        <p:txBody>
          <a:bodyPr lIns="92075" tIns="46038" rIns="92075" bIns="46038" anchor="ctr"/>
          <a:lstStyle/>
          <a:p>
            <a:pPr>
              <a:defRPr/>
            </a:pPr>
            <a:r>
              <a:rPr lang="ru-RU" sz="2000" b="1" dirty="0" smtClean="0">
                <a:solidFill>
                  <a:srgbClr val="004B7D"/>
                </a:solidFill>
                <a:latin typeface="Arial" pitchFamily="34" charset="0"/>
                <a:cs typeface="Arial" pitchFamily="34" charset="0"/>
              </a:rPr>
              <a:t>Структурная схема 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4B7D"/>
                </a:solidFill>
                <a:latin typeface="Arial" pitchFamily="34" charset="0"/>
                <a:cs typeface="Arial" pitchFamily="34" charset="0"/>
              </a:rPr>
              <a:t>микропроцессорной системы автоматизации</a:t>
            </a:r>
            <a:endParaRPr lang="ru-RU" sz="2000" b="1" dirty="0">
              <a:solidFill>
                <a:srgbClr val="004B7D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Схема_ПТ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1181107"/>
            <a:ext cx="6429420" cy="528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285984" y="-24"/>
            <a:ext cx="6858016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r="10620000" algn="br" rotWithShape="0">
              <a:schemeClr val="bg1">
                <a:alpha val="50000"/>
              </a:schemeClr>
            </a:outerShdw>
          </a:effectLst>
        </p:spPr>
        <p:txBody>
          <a:bodyPr lIns="92075" tIns="46038" rIns="92075" bIns="46038" anchor="ctr"/>
          <a:lstStyle/>
          <a:p>
            <a:pPr>
              <a:defRPr/>
            </a:pPr>
            <a:r>
              <a:rPr lang="ru-RU" sz="2000" b="1" dirty="0" smtClean="0">
                <a:solidFill>
                  <a:srgbClr val="004B7D"/>
                </a:solidFill>
                <a:latin typeface="Arial" pitchFamily="34" charset="0"/>
                <a:cs typeface="Arial" pitchFamily="34" charset="0"/>
              </a:rPr>
              <a:t>Структурная схема 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4B7D"/>
                </a:solidFill>
                <a:latin typeface="Arial" pitchFamily="34" charset="0"/>
                <a:cs typeface="Arial" pitchFamily="34" charset="0"/>
              </a:rPr>
              <a:t>системы автоматического пожаротушения</a:t>
            </a:r>
            <a:endParaRPr lang="ru-RU" sz="2000" b="1" dirty="0">
              <a:solidFill>
                <a:srgbClr val="004B7D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7" descr="Схема_САРД.jpg"/>
          <p:cNvPicPr>
            <a:picLocks noChangeAspect="1"/>
          </p:cNvPicPr>
          <p:nvPr/>
        </p:nvPicPr>
        <p:blipFill>
          <a:blip r:embed="rId4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1357290" y="1214422"/>
            <a:ext cx="5738974" cy="516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285984" y="-24"/>
            <a:ext cx="6858016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r="10620000" algn="br" rotWithShape="0">
              <a:schemeClr val="bg1">
                <a:alpha val="50000"/>
              </a:schemeClr>
            </a:outerShdw>
          </a:effectLst>
        </p:spPr>
        <p:txBody>
          <a:bodyPr lIns="92075" tIns="46038" rIns="92075" bIns="46038" anchor="ctr"/>
          <a:lstStyle/>
          <a:p>
            <a:pPr>
              <a:defRPr/>
            </a:pPr>
            <a:r>
              <a:rPr lang="ru-RU" sz="2000" b="1" dirty="0" smtClean="0">
                <a:solidFill>
                  <a:srgbClr val="004B7D"/>
                </a:solidFill>
                <a:latin typeface="Arial" pitchFamily="34" charset="0"/>
                <a:cs typeface="Arial" pitchFamily="34" charset="0"/>
              </a:rPr>
              <a:t>Структурная схема 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4B7D"/>
                </a:solidFill>
                <a:latin typeface="Arial" pitchFamily="34" charset="0"/>
                <a:cs typeface="Arial" pitchFamily="34" charset="0"/>
              </a:rPr>
              <a:t>системы автоматического регулирования давления</a:t>
            </a:r>
            <a:endParaRPr lang="ru-RU" sz="2000" b="1" dirty="0">
              <a:solidFill>
                <a:srgbClr val="004B7D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Луга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489" y="1457052"/>
            <a:ext cx="3101059" cy="133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IMG_492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1214422"/>
            <a:ext cx="2357445" cy="176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Зензеватка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03735" y="3091810"/>
            <a:ext cx="3500437" cy="151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P1010266.JPG"/>
          <p:cNvPicPr>
            <a:picLocks noChangeAspect="1"/>
          </p:cNvPicPr>
          <p:nvPr/>
        </p:nvPicPr>
        <p:blipFill>
          <a:blip r:embed="rId6"/>
          <a:srcRect t="10811"/>
          <a:stretch>
            <a:fillRect/>
          </a:stretch>
        </p:blipFill>
        <p:spPr bwMode="auto">
          <a:xfrm>
            <a:off x="6713585" y="2305997"/>
            <a:ext cx="21621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IMG_4925.JPG"/>
          <p:cNvPicPr>
            <a:picLocks noChangeAspect="1"/>
          </p:cNvPicPr>
          <p:nvPr/>
        </p:nvPicPr>
        <p:blipFill>
          <a:blip r:embed="rId7" cstate="print">
            <a:lum contrast="20000"/>
          </a:blip>
          <a:srcRect/>
          <a:stretch>
            <a:fillRect/>
          </a:stretch>
        </p:blipFill>
        <p:spPr bwMode="auto">
          <a:xfrm>
            <a:off x="1714480" y="4643446"/>
            <a:ext cx="2260508" cy="1695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PICT0030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4597" y="3071810"/>
            <a:ext cx="2594003" cy="194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7"/>
          <p:cNvSpPr txBox="1">
            <a:spLocks noChangeArrowheads="1"/>
          </p:cNvSpPr>
          <p:nvPr/>
        </p:nvSpPr>
        <p:spPr bwMode="auto">
          <a:xfrm>
            <a:off x="4214810" y="5214950"/>
            <a:ext cx="476478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kern="0" dirty="0" smtClean="0">
                <a:solidFill>
                  <a:schemeClr val="accent1"/>
                </a:solidFill>
                <a:cs typeface="Arial"/>
              </a:rPr>
              <a:t>на </a:t>
            </a:r>
            <a:r>
              <a:rPr lang="ru-RU" sz="1500" b="1" kern="0" dirty="0">
                <a:solidFill>
                  <a:schemeClr val="accent1"/>
                </a:solidFill>
                <a:cs typeface="Arial"/>
              </a:rPr>
              <a:t>базе контроллеров ЭМИКОН </a:t>
            </a:r>
            <a:r>
              <a:rPr lang="ru-RU" sz="1500" b="1" kern="0" dirty="0" smtClean="0">
                <a:solidFill>
                  <a:schemeClr val="accent1"/>
                </a:solidFill>
                <a:cs typeface="Arial"/>
              </a:rPr>
              <a:t>работает </a:t>
            </a:r>
            <a:r>
              <a:rPr lang="ru-RU" sz="1500" b="1" kern="0" dirty="0">
                <a:solidFill>
                  <a:schemeClr val="accent1"/>
                </a:solidFill>
                <a:cs typeface="Arial"/>
              </a:rPr>
              <a:t>более 700 систем </a:t>
            </a:r>
            <a:r>
              <a:rPr lang="ru-RU" sz="1500" b="1" kern="0" dirty="0" smtClean="0">
                <a:solidFill>
                  <a:schemeClr val="accent1"/>
                </a:solidFill>
                <a:cs typeface="Arial"/>
              </a:rPr>
              <a:t>автоматизации технологических процессов и </a:t>
            </a:r>
            <a:r>
              <a:rPr lang="ru-RU" sz="1500" b="1" kern="0" dirty="0">
                <a:solidFill>
                  <a:schemeClr val="accent1"/>
                </a:solidFill>
                <a:cs typeface="Arial"/>
              </a:rPr>
              <a:t>систем автоматического </a:t>
            </a:r>
            <a:r>
              <a:rPr lang="ru-RU" sz="1500" b="1" kern="0" dirty="0" smtClean="0">
                <a:solidFill>
                  <a:schemeClr val="accent1"/>
                </a:solidFill>
                <a:cs typeface="Arial"/>
              </a:rPr>
              <a:t>пожаротушения</a:t>
            </a:r>
            <a:endParaRPr lang="ru-RU" sz="1500" b="1" kern="0" dirty="0">
              <a:solidFill>
                <a:schemeClr val="accent1"/>
              </a:solidFill>
              <a:cs typeface="Arial"/>
            </a:endParaRPr>
          </a:p>
          <a:p>
            <a:pPr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500" b="1" kern="0" dirty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15" name="Rectangle 7"/>
          <p:cNvSpPr txBox="1">
            <a:spLocks noChangeArrowheads="1"/>
          </p:cNvSpPr>
          <p:nvPr/>
        </p:nvSpPr>
        <p:spPr bwMode="auto">
          <a:xfrm>
            <a:off x="5286380" y="1714488"/>
            <a:ext cx="3714776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kern="0" dirty="0" smtClean="0">
                <a:solidFill>
                  <a:schemeClr val="accent1"/>
                </a:solidFill>
                <a:cs typeface="Arial"/>
              </a:rPr>
              <a:t>В </a:t>
            </a:r>
            <a:r>
              <a:rPr lang="ru-RU" sz="1500" b="1" kern="0" dirty="0">
                <a:solidFill>
                  <a:schemeClr val="accent1"/>
                </a:solidFill>
                <a:cs typeface="Arial"/>
              </a:rPr>
              <a:t>различных отраслях экономики </a:t>
            </a:r>
            <a:r>
              <a:rPr lang="ru-RU" sz="1500" b="1" kern="0" dirty="0" smtClean="0">
                <a:solidFill>
                  <a:schemeClr val="accent1"/>
                </a:solidFill>
                <a:cs typeface="Arial"/>
              </a:rPr>
              <a:t>России</a:t>
            </a:r>
            <a:endParaRPr lang="ru-RU" sz="1500" b="1" kern="0" dirty="0">
              <a:solidFill>
                <a:schemeClr val="accent1"/>
              </a:solidFill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>
            <a:spLocks noChangeArrowheads="1"/>
          </p:cNvSpPr>
          <p:nvPr/>
        </p:nvSpPr>
        <p:spPr bwMode="auto">
          <a:xfrm>
            <a:off x="500034" y="1714488"/>
            <a:ext cx="814393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  <a:cs typeface="Arial"/>
              </a:rPr>
              <a:t>Контроллеры ЭМИКОН широко применяются в сложных и ответственных системах автоматики на предприятиях различных отраслей промышленности – нефтегазовой, нефтехимической, атомной, металлургической, ракетно-космической и др</a:t>
            </a:r>
            <a:r>
              <a:rPr lang="ru-RU" sz="2000" kern="0" dirty="0" smtClean="0">
                <a:solidFill>
                  <a:sysClr val="windowText" lastClr="000000"/>
                </a:solidFill>
                <a:cs typeface="Arial"/>
              </a:rPr>
              <a:t>.</a:t>
            </a:r>
            <a:endParaRPr lang="ru-RU" sz="2000" kern="0" dirty="0">
              <a:solidFill>
                <a:sysClr val="windowText" lastClr="000000"/>
              </a:solidFill>
              <a:cs typeface="Arial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000" kern="0" dirty="0">
              <a:solidFill>
                <a:sysClr val="windowText" lastClr="000000"/>
              </a:solidFill>
              <a:cs typeface="Arial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000" kern="0" dirty="0">
              <a:solidFill>
                <a:sysClr val="windowText" lastClr="000000"/>
              </a:solidFill>
              <a:cs typeface="Arial"/>
            </a:endParaRPr>
          </a:p>
        </p:txBody>
      </p:sp>
      <p:sp>
        <p:nvSpPr>
          <p:cNvPr id="3" name="Rectangle 7"/>
          <p:cNvSpPr txBox="1">
            <a:spLocks noChangeArrowheads="1"/>
          </p:cNvSpPr>
          <p:nvPr/>
        </p:nvSpPr>
        <p:spPr bwMode="auto">
          <a:xfrm>
            <a:off x="500034" y="3786166"/>
            <a:ext cx="8143932" cy="19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 smtClean="0">
                <a:solidFill>
                  <a:sysClr val="windowText" lastClr="000000"/>
                </a:solidFill>
                <a:cs typeface="Arial"/>
              </a:rPr>
              <a:t>За </a:t>
            </a:r>
            <a:r>
              <a:rPr lang="ru-RU" sz="2000" kern="0" dirty="0">
                <a:solidFill>
                  <a:sysClr val="windowText" lastClr="000000"/>
                </a:solidFill>
                <a:cs typeface="Arial"/>
              </a:rPr>
              <a:t>27 лет работы фирмой «ЭМИКОН» накоплен достаточный опыт разработки и внедрения средств и систем автоматизации технологических процессов, позволяющий успешно выполнять любые технические требования заказчиков к новым разработкам, а также поддерживать качество продукции и услуг на достойном уровне.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000" kern="0" dirty="0">
              <a:solidFill>
                <a:sysClr val="windowText" lastClr="000000"/>
              </a:solidFill>
              <a:cs typeface="Arial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000" kern="0" dirty="0">
              <a:solidFill>
                <a:sysClr val="windowText" lastClr="000000"/>
              </a:solidFill>
              <a:cs typeface="Arial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000" kern="0" dirty="0">
              <a:solidFill>
                <a:sysClr val="windowText" lastClr="000000"/>
              </a:solidFill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6"/>
          <p:cNvSpPr>
            <a:spLocks noChangeArrowheads="1"/>
          </p:cNvSpPr>
          <p:nvPr/>
        </p:nvSpPr>
        <p:spPr bwMode="auto">
          <a:xfrm>
            <a:off x="0" y="1857364"/>
            <a:ext cx="9144000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ru-RU" sz="4000" b="1" dirty="0">
                <a:solidFill>
                  <a:srgbClr val="004B7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Спасибо за внимание</a:t>
            </a:r>
            <a:r>
              <a:rPr lang="ru-RU" sz="4000" b="1" dirty="0" smtClean="0">
                <a:solidFill>
                  <a:srgbClr val="004B7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!</a:t>
            </a:r>
            <a:endParaRPr lang="ru-RU" sz="4000" b="1" dirty="0">
              <a:solidFill>
                <a:srgbClr val="004B7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9" name="Text Box 10"/>
          <p:cNvSpPr txBox="1">
            <a:spLocks noChangeArrowheads="1"/>
          </p:cNvSpPr>
          <p:nvPr/>
        </p:nvSpPr>
        <p:spPr bwMode="auto">
          <a:xfrm>
            <a:off x="0" y="3524776"/>
            <a:ext cx="9144000" cy="197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kumimoji="1" lang="ru-RU" sz="2800" dirty="0">
                <a:solidFill>
                  <a:srgbClr val="004B7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Контактная информация:</a:t>
            </a:r>
          </a:p>
          <a:p>
            <a:pPr algn="ctr">
              <a:lnSpc>
                <a:spcPct val="120000"/>
              </a:lnSpc>
              <a:defRPr/>
            </a:pPr>
            <a:endParaRPr kumimoji="1" lang="ru-RU" sz="1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120000"/>
              </a:lnSpc>
              <a:defRPr/>
            </a:pPr>
            <a:r>
              <a:rPr kumimoji="1"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107497, г. Москва, Щелковское шоссе, 77</a:t>
            </a:r>
          </a:p>
          <a:p>
            <a:pPr algn="ctr">
              <a:lnSpc>
                <a:spcPct val="120000"/>
              </a:lnSpc>
              <a:defRPr/>
            </a:pPr>
            <a:r>
              <a:rPr kumimoji="1"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Тел./факс: +7 (499) </a:t>
            </a:r>
            <a:r>
              <a:rPr kumimoji="1"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707-16-45</a:t>
            </a:r>
            <a:endParaRPr kumimoji="1" lang="ru-RU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120000"/>
              </a:lnSpc>
              <a:defRPr/>
            </a:pPr>
            <a:r>
              <a:rPr kumimoji="1"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E-mail: emicon@dol.ru</a:t>
            </a:r>
            <a:endParaRPr kumimoji="1" lang="ru-RU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285984" y="214290"/>
            <a:ext cx="671517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r="10620000" algn="br" rotWithShape="0">
              <a:schemeClr val="bg1">
                <a:alpha val="50000"/>
              </a:schemeClr>
            </a:outerShdw>
          </a:effectLst>
        </p:spPr>
        <p:txBody>
          <a:bodyPr lIns="92075" tIns="46038" rIns="92075" bIns="46038" anchor="ctr"/>
          <a:lstStyle/>
          <a:p>
            <a:pPr>
              <a:lnSpc>
                <a:spcPct val="120000"/>
              </a:lnSpc>
              <a:defRPr/>
            </a:pPr>
            <a:r>
              <a:rPr lang="ru-RU" sz="2500" b="1" dirty="0" smtClean="0">
                <a:solidFill>
                  <a:srgbClr val="004B7D"/>
                </a:solidFill>
                <a:latin typeface="Arial" pitchFamily="34" charset="0"/>
                <a:cs typeface="Arial" pitchFamily="34" charset="0"/>
              </a:rPr>
              <a:t>Основные направления деятельности:</a:t>
            </a:r>
            <a:endParaRPr lang="ru-RU" sz="2500" b="1" dirty="0">
              <a:solidFill>
                <a:srgbClr val="004B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Shape 848"/>
          <p:cNvSpPr>
            <a:spLocks noChangeArrowheads="1"/>
          </p:cNvSpPr>
          <p:nvPr/>
        </p:nvSpPr>
        <p:spPr bwMode="auto">
          <a:xfrm>
            <a:off x="571472" y="2380404"/>
            <a:ext cx="8072493" cy="759745"/>
          </a:xfrm>
          <a:prstGeom prst="roundRect">
            <a:avLst>
              <a:gd name="adj" fmla="val 15000"/>
            </a:avLst>
          </a:prstGeom>
          <a:solidFill>
            <a:srgbClr val="81A5D1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pPr eaLnBrk="1" hangingPunct="1"/>
            <a:endParaRPr lang="ru-RU" sz="3200" dirty="0">
              <a:solidFill>
                <a:schemeClr val="bg1"/>
              </a:solidFill>
              <a:sym typeface="Helvetica Light"/>
            </a:endParaRPr>
          </a:p>
        </p:txBody>
      </p:sp>
      <p:sp>
        <p:nvSpPr>
          <p:cNvPr id="12" name="Rectangle 7"/>
          <p:cNvSpPr txBox="1">
            <a:spLocks noChangeArrowheads="1"/>
          </p:cNvSpPr>
          <p:nvPr/>
        </p:nvSpPr>
        <p:spPr bwMode="auto">
          <a:xfrm>
            <a:off x="611188" y="2374056"/>
            <a:ext cx="788990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1950" indent="-361950" algn="just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chemeClr val="bg1"/>
                </a:solidFill>
              </a:rPr>
              <a:t>комплексная </a:t>
            </a:r>
            <a:r>
              <a:rPr lang="ru-RU" dirty="0">
                <a:solidFill>
                  <a:schemeClr val="bg1"/>
                </a:solidFill>
              </a:rPr>
              <a:t>автоматизация объектов трубопроводного транспорта нефти, нефтепродуктов и газа;</a:t>
            </a:r>
            <a:endParaRPr lang="ru-RU" kern="0" dirty="0">
              <a:solidFill>
                <a:schemeClr val="bg1"/>
              </a:solidFill>
            </a:endParaRPr>
          </a:p>
        </p:txBody>
      </p:sp>
      <p:sp>
        <p:nvSpPr>
          <p:cNvPr id="24" name="Shape 848"/>
          <p:cNvSpPr>
            <a:spLocks noChangeArrowheads="1"/>
          </p:cNvSpPr>
          <p:nvPr/>
        </p:nvSpPr>
        <p:spPr bwMode="auto">
          <a:xfrm>
            <a:off x="571472" y="5410231"/>
            <a:ext cx="8072493" cy="804851"/>
          </a:xfrm>
          <a:prstGeom prst="roundRect">
            <a:avLst>
              <a:gd name="adj" fmla="val 15000"/>
            </a:avLst>
          </a:prstGeom>
          <a:solidFill>
            <a:srgbClr val="81A5D1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pPr eaLnBrk="1" hangingPunct="1"/>
            <a:endParaRPr lang="ru-RU" sz="3200" dirty="0">
              <a:solidFill>
                <a:schemeClr val="bg1"/>
              </a:solidFill>
              <a:sym typeface="Helvetica Light"/>
            </a:endParaRPr>
          </a:p>
        </p:txBody>
      </p:sp>
      <p:sp>
        <p:nvSpPr>
          <p:cNvPr id="13" name="Rectangle 7"/>
          <p:cNvSpPr txBox="1">
            <a:spLocks noChangeArrowheads="1"/>
          </p:cNvSpPr>
          <p:nvPr/>
        </p:nvSpPr>
        <p:spPr bwMode="auto">
          <a:xfrm>
            <a:off x="611188" y="5429264"/>
            <a:ext cx="788990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1950" indent="-361950" algn="just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bg1"/>
                </a:solidFill>
              </a:rPr>
              <a:t>поставка широкой гаммы панелей оператора производства фирмы </a:t>
            </a:r>
            <a:r>
              <a:rPr lang="ru-RU" dirty="0" err="1">
                <a:solidFill>
                  <a:schemeClr val="bg1"/>
                </a:solidFill>
              </a:rPr>
              <a:t>Exor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International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Inc</a:t>
            </a:r>
            <a:r>
              <a:rPr lang="ru-RU" dirty="0">
                <a:solidFill>
                  <a:schemeClr val="bg1"/>
                </a:solidFill>
              </a:rPr>
              <a:t>.</a:t>
            </a:r>
            <a:endParaRPr lang="ru-RU" kern="0" dirty="0">
              <a:solidFill>
                <a:schemeClr val="bg1"/>
              </a:solidFill>
            </a:endParaRPr>
          </a:p>
        </p:txBody>
      </p:sp>
      <p:sp>
        <p:nvSpPr>
          <p:cNvPr id="23" name="Shape 848"/>
          <p:cNvSpPr>
            <a:spLocks noChangeArrowheads="1"/>
          </p:cNvSpPr>
          <p:nvPr/>
        </p:nvSpPr>
        <p:spPr bwMode="auto">
          <a:xfrm>
            <a:off x="571472" y="3231312"/>
            <a:ext cx="8072493" cy="1000132"/>
          </a:xfrm>
          <a:prstGeom prst="roundRect">
            <a:avLst>
              <a:gd name="adj" fmla="val 15000"/>
            </a:avLst>
          </a:prstGeom>
          <a:solidFill>
            <a:srgbClr val="81A5D1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pPr eaLnBrk="1" hangingPunct="1"/>
            <a:endParaRPr lang="ru-RU" sz="3200" dirty="0">
              <a:solidFill>
                <a:schemeClr val="bg1"/>
              </a:solidFill>
              <a:sym typeface="Helvetica Light"/>
            </a:endParaRPr>
          </a:p>
        </p:txBody>
      </p:sp>
      <p:sp>
        <p:nvSpPr>
          <p:cNvPr id="14" name="Rectangle 7"/>
          <p:cNvSpPr txBox="1">
            <a:spLocks noChangeArrowheads="1"/>
          </p:cNvSpPr>
          <p:nvPr/>
        </p:nvSpPr>
        <p:spPr bwMode="auto">
          <a:xfrm>
            <a:off x="611188" y="3231312"/>
            <a:ext cx="788990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1950" indent="-361950" algn="just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chemeClr val="bg1"/>
                </a:solidFill>
              </a:rPr>
              <a:t>производство </a:t>
            </a:r>
            <a:r>
              <a:rPr lang="ru-RU" dirty="0">
                <a:solidFill>
                  <a:schemeClr val="bg1"/>
                </a:solidFill>
              </a:rPr>
              <a:t>и поставка программно-технических комплексов для систем автоматического пожаротушения, </a:t>
            </a:r>
            <a:r>
              <a:rPr lang="ru-RU" dirty="0" smtClean="0">
                <a:solidFill>
                  <a:schemeClr val="bg1"/>
                </a:solidFill>
              </a:rPr>
              <a:t>линейной </a:t>
            </a:r>
            <a:r>
              <a:rPr lang="ru-RU" dirty="0">
                <a:solidFill>
                  <a:schemeClr val="bg1"/>
                </a:solidFill>
              </a:rPr>
              <a:t>телемеханики, учета энергопотребления и т.п.;</a:t>
            </a:r>
            <a:endParaRPr lang="ru-RU" kern="0" dirty="0">
              <a:solidFill>
                <a:schemeClr val="bg1"/>
              </a:solidFill>
            </a:endParaRPr>
          </a:p>
        </p:txBody>
      </p:sp>
      <p:sp>
        <p:nvSpPr>
          <p:cNvPr id="16" name="Shape 848"/>
          <p:cNvSpPr>
            <a:spLocks noChangeArrowheads="1"/>
          </p:cNvSpPr>
          <p:nvPr/>
        </p:nvSpPr>
        <p:spPr bwMode="auto">
          <a:xfrm>
            <a:off x="571472" y="1285860"/>
            <a:ext cx="8072493" cy="1000131"/>
          </a:xfrm>
          <a:prstGeom prst="roundRect">
            <a:avLst>
              <a:gd name="adj" fmla="val 15000"/>
            </a:avLst>
          </a:prstGeom>
          <a:solidFill>
            <a:srgbClr val="81A5D1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pPr eaLnBrk="1" hangingPunct="1"/>
            <a:endParaRPr lang="ru-RU" sz="3200" dirty="0">
              <a:solidFill>
                <a:schemeClr val="bg1"/>
              </a:solidFill>
              <a:sym typeface="Helvetica Light"/>
            </a:endParaRPr>
          </a:p>
        </p:txBody>
      </p:sp>
      <p:sp>
        <p:nvSpPr>
          <p:cNvPr id="15" name="Rectangle 7"/>
          <p:cNvSpPr txBox="1">
            <a:spLocks noChangeArrowheads="1"/>
          </p:cNvSpPr>
          <p:nvPr/>
        </p:nvSpPr>
        <p:spPr bwMode="auto">
          <a:xfrm>
            <a:off x="611188" y="1294725"/>
            <a:ext cx="7818464" cy="99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1950" indent="-361950" algn="just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chemeClr val="bg1"/>
                </a:solidFill>
              </a:rPr>
              <a:t>разработка </a:t>
            </a:r>
            <a:r>
              <a:rPr lang="ru-RU" dirty="0">
                <a:solidFill>
                  <a:schemeClr val="bg1"/>
                </a:solidFill>
              </a:rPr>
              <a:t>и производство </a:t>
            </a:r>
            <a:r>
              <a:rPr lang="ru-RU" dirty="0" smtClean="0">
                <a:solidFill>
                  <a:schemeClr val="bg1"/>
                </a:solidFill>
              </a:rPr>
              <a:t>программируемых </a:t>
            </a:r>
            <a:r>
              <a:rPr lang="ru-RU" dirty="0">
                <a:solidFill>
                  <a:schemeClr val="bg1"/>
                </a:solidFill>
              </a:rPr>
              <a:t>логических контроллеров (в т.ч.: для взрывоопасных производств, встраиваемых систем, </a:t>
            </a:r>
            <a:r>
              <a:rPr lang="ru-RU" dirty="0" smtClean="0">
                <a:solidFill>
                  <a:schemeClr val="bg1"/>
                </a:solidFill>
              </a:rPr>
              <a:t>централизованных </a:t>
            </a:r>
            <a:r>
              <a:rPr lang="ru-RU" dirty="0">
                <a:solidFill>
                  <a:schemeClr val="bg1"/>
                </a:solidFill>
              </a:rPr>
              <a:t>и распределенных АСУ ТП);</a:t>
            </a:r>
            <a:endParaRPr lang="ru-RU" kern="0" dirty="0">
              <a:solidFill>
                <a:schemeClr val="bg1"/>
              </a:solidFill>
            </a:endParaRPr>
          </a:p>
        </p:txBody>
      </p:sp>
      <p:sp>
        <p:nvSpPr>
          <p:cNvPr id="28" name="Shape 848"/>
          <p:cNvSpPr>
            <a:spLocks noChangeArrowheads="1"/>
          </p:cNvSpPr>
          <p:nvPr/>
        </p:nvSpPr>
        <p:spPr bwMode="auto">
          <a:xfrm>
            <a:off x="571472" y="4324442"/>
            <a:ext cx="8072493" cy="428627"/>
          </a:xfrm>
          <a:prstGeom prst="roundRect">
            <a:avLst>
              <a:gd name="adj" fmla="val 15000"/>
            </a:avLst>
          </a:prstGeom>
          <a:solidFill>
            <a:srgbClr val="81A5D1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pPr eaLnBrk="1" hangingPunct="1"/>
            <a:endParaRPr lang="ru-RU" sz="3200" dirty="0">
              <a:solidFill>
                <a:schemeClr val="bg1"/>
              </a:solidFill>
              <a:sym typeface="Helvetica Light"/>
            </a:endParaRPr>
          </a:p>
        </p:txBody>
      </p:sp>
      <p:sp>
        <p:nvSpPr>
          <p:cNvPr id="29" name="Rectangle 7"/>
          <p:cNvSpPr txBox="1">
            <a:spLocks noChangeArrowheads="1"/>
          </p:cNvSpPr>
          <p:nvPr/>
        </p:nvSpPr>
        <p:spPr bwMode="auto">
          <a:xfrm>
            <a:off x="611188" y="4343474"/>
            <a:ext cx="7889902" cy="409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1950" indent="-361950" algn="just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ru-RU" kern="0" dirty="0" smtClean="0">
                <a:solidFill>
                  <a:schemeClr val="bg1"/>
                </a:solidFill>
              </a:rPr>
              <a:t>обучение специалистов заказчиков;</a:t>
            </a:r>
            <a:endParaRPr lang="ru-RU" kern="0" dirty="0">
              <a:solidFill>
                <a:schemeClr val="bg1"/>
              </a:solidFill>
            </a:endParaRPr>
          </a:p>
        </p:txBody>
      </p:sp>
      <p:sp>
        <p:nvSpPr>
          <p:cNvPr id="30" name="Shape 848"/>
          <p:cNvSpPr>
            <a:spLocks noChangeArrowheads="1"/>
          </p:cNvSpPr>
          <p:nvPr/>
        </p:nvSpPr>
        <p:spPr bwMode="auto">
          <a:xfrm>
            <a:off x="571472" y="4844513"/>
            <a:ext cx="8072493" cy="428627"/>
          </a:xfrm>
          <a:prstGeom prst="roundRect">
            <a:avLst>
              <a:gd name="adj" fmla="val 15000"/>
            </a:avLst>
          </a:prstGeom>
          <a:solidFill>
            <a:srgbClr val="81A5D1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pPr eaLnBrk="1" hangingPunct="1"/>
            <a:endParaRPr lang="ru-RU" sz="3200" dirty="0">
              <a:solidFill>
                <a:schemeClr val="bg1"/>
              </a:solidFill>
              <a:sym typeface="Helvetica Light"/>
            </a:endParaRPr>
          </a:p>
        </p:txBody>
      </p:sp>
      <p:sp>
        <p:nvSpPr>
          <p:cNvPr id="31" name="Rectangle 7"/>
          <p:cNvSpPr txBox="1">
            <a:spLocks noChangeArrowheads="1"/>
          </p:cNvSpPr>
          <p:nvPr/>
        </p:nvSpPr>
        <p:spPr bwMode="auto">
          <a:xfrm>
            <a:off x="611188" y="4863545"/>
            <a:ext cx="7889902" cy="409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1950" indent="-361950" algn="just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ru-RU" kern="0" dirty="0" smtClean="0">
                <a:solidFill>
                  <a:schemeClr val="bg1"/>
                </a:solidFill>
              </a:rPr>
              <a:t>пожизненное обслуживание поставленных систем автоматизации;</a:t>
            </a:r>
            <a:endParaRPr lang="ru-RU" kern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  <p:bldP spid="16" grpId="0" animBg="1"/>
      <p:bldP spid="28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>
            <a:spLocks noChangeArrowheads="1"/>
          </p:cNvSpPr>
          <p:nvPr/>
        </p:nvSpPr>
        <p:spPr bwMode="auto">
          <a:xfrm>
            <a:off x="500034" y="1285861"/>
            <a:ext cx="8143932" cy="19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dirty="0"/>
              <a:t>ЗАО «ЭМИКОН» имеет все необходимые лицензии и </a:t>
            </a:r>
            <a:r>
              <a:rPr lang="ru-RU" dirty="0" smtClean="0"/>
              <a:t>разрешения </a:t>
            </a:r>
            <a:r>
              <a:rPr lang="ru-RU" dirty="0"/>
              <a:t>надзорных органов России на разработку и изготовление продукции, а также выполнение проектных работ для опасных производственных объектов.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defRPr/>
            </a:pPr>
            <a:endParaRPr lang="ru-RU" sz="1200" dirty="0"/>
          </a:p>
          <a:p>
            <a:pPr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dirty="0"/>
              <a:t>Продукция имеет все необходимые сертификаты соответствия ТР ТС, ГОСТ-Р, </a:t>
            </a:r>
            <a:r>
              <a:rPr lang="ru-RU" dirty="0" smtClean="0"/>
              <a:t>      в </a:t>
            </a:r>
            <a:r>
              <a:rPr lang="ru-RU" dirty="0"/>
              <a:t>т.ч. ГОСТ Р МЭК 61508 по функциональной безопасности систем.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defRPr/>
            </a:pPr>
            <a:endParaRPr lang="ru-RU" kern="0" dirty="0"/>
          </a:p>
        </p:txBody>
      </p:sp>
      <p:grpSp>
        <p:nvGrpSpPr>
          <p:cNvPr id="3" name="Группа 10"/>
          <p:cNvGrpSpPr>
            <a:grpSpLocks/>
          </p:cNvGrpSpPr>
          <p:nvPr/>
        </p:nvGrpSpPr>
        <p:grpSpPr bwMode="auto">
          <a:xfrm>
            <a:off x="571472" y="3357562"/>
            <a:ext cx="7999814" cy="2786062"/>
            <a:chOff x="752073" y="3000375"/>
            <a:chExt cx="7820427" cy="2786063"/>
          </a:xfrm>
        </p:grpSpPr>
        <p:pic>
          <p:nvPicPr>
            <p:cNvPr id="4" name="Рисунок 25" descr="16-1.jpg"/>
            <p:cNvPicPr>
              <a:picLocks noChangeAspect="1"/>
            </p:cNvPicPr>
            <p:nvPr/>
          </p:nvPicPr>
          <p:blipFill>
            <a:blip r:embed="rId3"/>
            <a:srcRect l="189" t="-1" r="-278"/>
            <a:stretch>
              <a:fillRect/>
            </a:stretch>
          </p:blipFill>
          <p:spPr bwMode="auto">
            <a:xfrm>
              <a:off x="752073" y="3714735"/>
              <a:ext cx="1466558" cy="2071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Рисунок 22" descr="2-1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63739" y="3000375"/>
              <a:ext cx="1465262" cy="2071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24" descr="6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49614" y="3714750"/>
              <a:ext cx="1463675" cy="2071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26" descr="21-1.jp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605338" y="3000375"/>
              <a:ext cx="1466850" cy="2071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27" descr="25.jp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892799" y="3714750"/>
              <a:ext cx="1465263" cy="2071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Рисунок 23" descr="3-1.jp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107238" y="3000375"/>
              <a:ext cx="1465262" cy="2071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 txBox="1">
            <a:spLocks noChangeArrowheads="1"/>
          </p:cNvSpPr>
          <p:nvPr/>
        </p:nvSpPr>
        <p:spPr bwMode="auto">
          <a:xfrm>
            <a:off x="428596" y="1285859"/>
            <a:ext cx="8215370" cy="271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1850" b="1" kern="0" dirty="0">
                <a:solidFill>
                  <a:srgbClr val="C00000"/>
                </a:solidFill>
                <a:cs typeface="Arial" pitchFamily="34" charset="0"/>
              </a:rPr>
              <a:t>В 2015 году Компания ЗАО «ЭМИКОН» стала первым официальным отечественным </a:t>
            </a:r>
            <a:r>
              <a:rPr lang="ru-RU" sz="1850" b="1" kern="0" dirty="0" err="1" smtClean="0">
                <a:solidFill>
                  <a:srgbClr val="C00000"/>
                </a:solidFill>
                <a:cs typeface="Arial" pitchFamily="34" charset="0"/>
              </a:rPr>
              <a:t>вендором</a:t>
            </a:r>
            <a:r>
              <a:rPr lang="ru-RU" sz="1850" b="1" kern="0" dirty="0">
                <a:solidFill>
                  <a:srgbClr val="C00000"/>
                </a:solidFill>
                <a:cs typeface="Arial" pitchFamily="34" charset="0"/>
              </a:rPr>
              <a:t>, </a:t>
            </a:r>
            <a:r>
              <a:rPr lang="ru-RU" sz="1850" b="1" kern="0" dirty="0" smtClean="0">
                <a:solidFill>
                  <a:srgbClr val="C00000"/>
                </a:solidFill>
                <a:cs typeface="Arial" pitchFamily="34" charset="0"/>
              </a:rPr>
              <a:t>поставляющим контроллерное </a:t>
            </a:r>
            <a:r>
              <a:rPr lang="ru-RU" sz="1850" b="1" kern="0" dirty="0">
                <a:solidFill>
                  <a:srgbClr val="C00000"/>
                </a:solidFill>
                <a:cs typeface="Arial" pitchFamily="34" charset="0"/>
              </a:rPr>
              <a:t>оборудование </a:t>
            </a:r>
            <a:r>
              <a:rPr lang="ru-RU" sz="1850" b="1" kern="0" dirty="0" smtClean="0">
                <a:solidFill>
                  <a:srgbClr val="C00000"/>
                </a:solidFill>
                <a:cs typeface="Arial" pitchFamily="34" charset="0"/>
              </a:rPr>
              <a:t>в </a:t>
            </a:r>
            <a:r>
              <a:rPr lang="ru-RU" sz="1850" b="1" kern="0" dirty="0">
                <a:solidFill>
                  <a:srgbClr val="C00000"/>
                </a:solidFill>
                <a:cs typeface="Arial" pitchFamily="34" charset="0"/>
              </a:rPr>
              <a:t>ОАО «АК «</a:t>
            </a:r>
            <a:r>
              <a:rPr lang="ru-RU" sz="1850" b="1" kern="0" dirty="0" err="1">
                <a:solidFill>
                  <a:srgbClr val="C00000"/>
                </a:solidFill>
                <a:cs typeface="Arial" pitchFamily="34" charset="0"/>
              </a:rPr>
              <a:t>Транснефть</a:t>
            </a:r>
            <a:r>
              <a:rPr lang="ru-RU" sz="1850" b="1" kern="0" dirty="0" smtClean="0">
                <a:solidFill>
                  <a:srgbClr val="C00000"/>
                </a:solidFill>
                <a:cs typeface="Arial" pitchFamily="34" charset="0"/>
              </a:rPr>
              <a:t>»</a:t>
            </a:r>
            <a:r>
              <a:rPr lang="ru-RU" kern="0" dirty="0" smtClean="0">
                <a:cs typeface="Arial" pitchFamily="34" charset="0"/>
              </a:rPr>
              <a:t>, </a:t>
            </a:r>
            <a:r>
              <a:rPr lang="ru-RU" kern="0" dirty="0">
                <a:cs typeface="Arial" pitchFamily="34" charset="0"/>
              </a:rPr>
              <a:t>наряду с иностранными </a:t>
            </a:r>
            <a:r>
              <a:rPr lang="ru-RU" kern="0" dirty="0" err="1">
                <a:cs typeface="Arial" pitchFamily="34" charset="0"/>
              </a:rPr>
              <a:t>вендорами</a:t>
            </a:r>
            <a:r>
              <a:rPr lang="ru-RU" kern="0" dirty="0">
                <a:cs typeface="Arial" pitchFamily="34" charset="0"/>
              </a:rPr>
              <a:t>  «</a:t>
            </a:r>
            <a:r>
              <a:rPr lang="ru-RU" kern="0" dirty="0" err="1">
                <a:cs typeface="Arial" pitchFamily="34" charset="0"/>
              </a:rPr>
              <a:t>Siemens</a:t>
            </a:r>
            <a:r>
              <a:rPr lang="ru-RU" kern="0" dirty="0">
                <a:cs typeface="Arial" pitchFamily="34" charset="0"/>
              </a:rPr>
              <a:t>»  и «</a:t>
            </a:r>
            <a:r>
              <a:rPr lang="ru-RU" kern="0" dirty="0" err="1">
                <a:cs typeface="Arial" pitchFamily="34" charset="0"/>
              </a:rPr>
              <a:t>Schneider</a:t>
            </a:r>
            <a:r>
              <a:rPr lang="ru-RU" kern="0" dirty="0">
                <a:cs typeface="Arial" pitchFamily="34" charset="0"/>
              </a:rPr>
              <a:t> </a:t>
            </a:r>
            <a:r>
              <a:rPr lang="ru-RU" kern="0" dirty="0" err="1">
                <a:cs typeface="Arial" pitchFamily="34" charset="0"/>
              </a:rPr>
              <a:t>Electric</a:t>
            </a:r>
            <a:r>
              <a:rPr lang="ru-RU" kern="0" dirty="0">
                <a:cs typeface="Arial" pitchFamily="34" charset="0"/>
              </a:rPr>
              <a:t>».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defRPr/>
            </a:pPr>
            <a:endParaRPr lang="ru-RU" sz="1000" kern="0" dirty="0">
              <a:cs typeface="Arial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ru-RU" kern="0" dirty="0">
                <a:cs typeface="Arial" pitchFamily="34" charset="0"/>
              </a:rPr>
              <a:t>Программно-технические комплексы автоматизации технологических процессов на базе программируемых промышленных контроллеров ЭМИКОН включены в Реестр основных видов продукции, закупаемой ОАО «АК «</a:t>
            </a:r>
            <a:r>
              <a:rPr lang="ru-RU" kern="0" dirty="0" err="1">
                <a:cs typeface="Arial" pitchFamily="34" charset="0"/>
              </a:rPr>
              <a:t>Транснефть</a:t>
            </a:r>
            <a:r>
              <a:rPr lang="ru-RU" kern="0" dirty="0" smtClean="0">
                <a:cs typeface="Arial" pitchFamily="34" charset="0"/>
              </a:rPr>
              <a:t>».</a:t>
            </a:r>
            <a:endParaRPr lang="ru-RU" kern="0" dirty="0">
              <a:cs typeface="Arial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defRPr/>
            </a:pPr>
            <a:endParaRPr lang="ru-RU" kern="0" dirty="0">
              <a:cs typeface="Arial" pitchFamily="34" charset="0"/>
            </a:endParaRPr>
          </a:p>
        </p:txBody>
      </p:sp>
      <p:pic>
        <p:nvPicPr>
          <p:cNvPr id="18" name="Рисунок 17" descr="34_Page_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3067" y="4080254"/>
            <a:ext cx="1567610" cy="2206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33_Page_1.jpg"/>
          <p:cNvPicPr>
            <a:picLocks noChangeAspect="1"/>
          </p:cNvPicPr>
          <p:nvPr/>
        </p:nvPicPr>
        <p:blipFill>
          <a:blip r:embed="rId4"/>
          <a:srcRect b="3419"/>
          <a:stretch>
            <a:fillRect/>
          </a:stretch>
        </p:blipFill>
        <p:spPr bwMode="auto">
          <a:xfrm>
            <a:off x="428596" y="4025443"/>
            <a:ext cx="1657693" cy="2260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35_Page_1.jpg"/>
          <p:cNvPicPr>
            <a:picLocks noChangeAspect="1"/>
          </p:cNvPicPr>
          <p:nvPr/>
        </p:nvPicPr>
        <p:blipFill>
          <a:blip r:embed="rId5" cstate="print"/>
          <a:srcRect l="3844" t="2718" b="4860"/>
          <a:stretch>
            <a:fillRect/>
          </a:stretch>
        </p:blipFill>
        <p:spPr bwMode="auto">
          <a:xfrm>
            <a:off x="3357554" y="4096880"/>
            <a:ext cx="1556438" cy="2148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2000232" y="5967516"/>
            <a:ext cx="857256" cy="276999"/>
          </a:xfrm>
          <a:prstGeom prst="rect">
            <a:avLst/>
          </a:prstGeom>
          <a:solidFill>
            <a:schemeClr val="accent1"/>
          </a:solidFill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bg1"/>
                </a:solidFill>
                <a:latin typeface="Raleway" panose="020B0003030101060003" pitchFamily="34" charset="0"/>
                <a:cs typeface="Clear Sans" panose="020B0503030202020304" pitchFamily="34" charset="0"/>
              </a:rPr>
              <a:t>ПТК А</a:t>
            </a:r>
            <a:endParaRPr lang="en-US" sz="1200" dirty="0">
              <a:solidFill>
                <a:schemeClr val="bg1"/>
              </a:solidFill>
              <a:latin typeface="Raleway" panose="020B0003030101060003" pitchFamily="34" charset="0"/>
              <a:cs typeface="Clear Sans" panose="020B05030302020203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95938" y="5967516"/>
            <a:ext cx="890508" cy="276999"/>
          </a:xfrm>
          <a:prstGeom prst="rect">
            <a:avLst/>
          </a:prstGeom>
          <a:solidFill>
            <a:schemeClr val="accent1"/>
          </a:solidFill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bg1"/>
                </a:solidFill>
                <a:latin typeface="Raleway" panose="020B0003030101060003" pitchFamily="34" charset="0"/>
                <a:cs typeface="Clear Sans" panose="020B0503030202020304" pitchFamily="34" charset="0"/>
              </a:rPr>
              <a:t>ПТК САП</a:t>
            </a:r>
            <a:endParaRPr lang="en-US" sz="1200" dirty="0">
              <a:solidFill>
                <a:schemeClr val="bg1"/>
              </a:solidFill>
              <a:latin typeface="Raleway" panose="020B0003030101060003" pitchFamily="34" charset="0"/>
              <a:cs typeface="Clear Sans" panose="020B05030302020203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49248" y="5925951"/>
            <a:ext cx="894718" cy="276999"/>
          </a:xfrm>
          <a:prstGeom prst="rect">
            <a:avLst/>
          </a:prstGeom>
          <a:solidFill>
            <a:schemeClr val="accent1"/>
          </a:solidFill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bg1"/>
                </a:solidFill>
                <a:latin typeface="Raleway" panose="020B0003030101060003" pitchFamily="34" charset="0"/>
                <a:cs typeface="Clear Sans" panose="020B0503030202020304" pitchFamily="34" charset="0"/>
              </a:rPr>
              <a:t>ПТК СТМ</a:t>
            </a:r>
            <a:endParaRPr lang="en-US" sz="1200" dirty="0">
              <a:solidFill>
                <a:schemeClr val="bg1"/>
              </a:solidFill>
              <a:latin typeface="Raleway" panose="020B0003030101060003" pitchFamily="34" charset="0"/>
              <a:cs typeface="Clear Sans" panose="020B05030302020203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>
            <a:spLocks noChangeArrowheads="1"/>
          </p:cNvSpPr>
          <p:nvPr/>
        </p:nvSpPr>
        <p:spPr bwMode="auto">
          <a:xfrm>
            <a:off x="500034" y="1285870"/>
            <a:ext cx="8143932" cy="12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lnSpc>
                <a:spcPct val="110000"/>
              </a:lnSpc>
              <a:spcBef>
                <a:spcPts val="600"/>
              </a:spcBef>
              <a:defRPr/>
            </a:pPr>
            <a:r>
              <a:rPr lang="ru-RU" dirty="0"/>
              <a:t>Компания «ЭМИКОН» располагает необходимыми производственными и испытательными площадями и современным оборудованием, которые позволяют обеспечивать высокое качество и надежность выпускаемой продукции.</a:t>
            </a:r>
            <a:endParaRPr lang="ru-RU" kern="0" dirty="0"/>
          </a:p>
        </p:txBody>
      </p:sp>
      <p:sp>
        <p:nvSpPr>
          <p:cNvPr id="3" name="Rectangle 7"/>
          <p:cNvSpPr txBox="1">
            <a:spLocks noChangeArrowheads="1"/>
          </p:cNvSpPr>
          <p:nvPr/>
        </p:nvSpPr>
        <p:spPr bwMode="auto">
          <a:xfrm>
            <a:off x="500034" y="5643578"/>
            <a:ext cx="8143932" cy="7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lnSpc>
                <a:spcPct val="110000"/>
              </a:lnSpc>
              <a:spcBef>
                <a:spcPts val="1200"/>
              </a:spcBef>
              <a:defRPr/>
            </a:pPr>
            <a:r>
              <a:rPr lang="ru-RU" dirty="0"/>
              <a:t>С 2004 года в ЗАО «ЭМИКОН» внедрена и успешно функционирует Система менеджмента качества ГОСТ </a:t>
            </a:r>
            <a:r>
              <a:rPr lang="en-US" dirty="0"/>
              <a:t>ISO</a:t>
            </a:r>
            <a:r>
              <a:rPr lang="ru-RU" dirty="0"/>
              <a:t> 9001.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defRPr/>
            </a:pPr>
            <a:endParaRPr lang="ru-RU" kern="0" dirty="0"/>
          </a:p>
        </p:txBody>
      </p:sp>
      <p:pic>
        <p:nvPicPr>
          <p:cNvPr id="4" name="Рисунок 18" descr="DSC_265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8987" y="3203110"/>
            <a:ext cx="1428760" cy="2154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9" descr="DSC01251.JPG"/>
          <p:cNvPicPr>
            <a:picLocks noChangeAspect="1"/>
          </p:cNvPicPr>
          <p:nvPr/>
        </p:nvPicPr>
        <p:blipFill>
          <a:blip r:embed="rId4"/>
          <a:srcRect r="34706"/>
          <a:stretch>
            <a:fillRect/>
          </a:stretch>
        </p:blipFill>
        <p:spPr bwMode="auto">
          <a:xfrm>
            <a:off x="6429388" y="2928934"/>
            <a:ext cx="217536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8" descr="DSC_2647.JPG"/>
          <p:cNvPicPr>
            <a:picLocks noChangeAspect="1"/>
          </p:cNvPicPr>
          <p:nvPr/>
        </p:nvPicPr>
        <p:blipFill>
          <a:blip r:embed="rId5"/>
          <a:srcRect r="26680"/>
          <a:stretch>
            <a:fillRect/>
          </a:stretch>
        </p:blipFill>
        <p:spPr bwMode="auto">
          <a:xfrm>
            <a:off x="590539" y="2786058"/>
            <a:ext cx="1766883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SC_261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0867" y="2786058"/>
            <a:ext cx="2500330" cy="1788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285984" y="214290"/>
            <a:ext cx="671517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r="10620000" algn="br" rotWithShape="0">
              <a:schemeClr val="bg1">
                <a:alpha val="50000"/>
              </a:schemeClr>
            </a:outerShdw>
          </a:effectLst>
        </p:spPr>
        <p:txBody>
          <a:bodyPr lIns="92075" tIns="46038" rIns="92075" bIns="46038" anchor="ctr"/>
          <a:lstStyle/>
          <a:p>
            <a:pPr>
              <a:lnSpc>
                <a:spcPct val="120000"/>
              </a:lnSpc>
              <a:defRPr/>
            </a:pPr>
            <a:r>
              <a:rPr lang="ru-RU" sz="2500" b="1" dirty="0" smtClean="0">
                <a:solidFill>
                  <a:srgbClr val="004B7D"/>
                </a:solidFill>
                <a:latin typeface="Arial" pitchFamily="34" charset="0"/>
                <a:cs typeface="Arial" pitchFamily="34" charset="0"/>
              </a:rPr>
              <a:t>Основные заказчики:</a:t>
            </a:r>
            <a:endParaRPr lang="ru-RU" sz="2500" b="1" dirty="0">
              <a:solidFill>
                <a:srgbClr val="004B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7"/>
          <p:cNvSpPr txBox="1">
            <a:spLocks noChangeArrowheads="1"/>
          </p:cNvSpPr>
          <p:nvPr/>
        </p:nvSpPr>
        <p:spPr bwMode="auto">
          <a:xfrm>
            <a:off x="1214414" y="1643050"/>
            <a:ext cx="728667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1950" indent="-3619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>
                <a:cs typeface="Arial" pitchFamily="34" charset="0"/>
              </a:rPr>
              <a:t>ОАО «АК «</a:t>
            </a:r>
            <a:r>
              <a:rPr lang="ru-RU" sz="2000" dirty="0" err="1">
                <a:cs typeface="Arial" pitchFamily="34" charset="0"/>
              </a:rPr>
              <a:t>Транснефть</a:t>
            </a:r>
            <a:r>
              <a:rPr lang="ru-RU" sz="2000" dirty="0">
                <a:cs typeface="Arial" pitchFamily="34" charset="0"/>
              </a:rPr>
              <a:t>» </a:t>
            </a:r>
          </a:p>
          <a:p>
            <a:pPr marL="361950" indent="-3619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>
                <a:cs typeface="Arial" pitchFamily="34" charset="0"/>
              </a:rPr>
              <a:t>ОАО «Газпром» </a:t>
            </a:r>
          </a:p>
          <a:p>
            <a:pPr marL="361950" indent="-3619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>
                <a:cs typeface="Arial" pitchFamily="34" charset="0"/>
              </a:rPr>
              <a:t>ОАО «</a:t>
            </a:r>
            <a:r>
              <a:rPr lang="ru-RU" sz="2000" dirty="0" err="1">
                <a:cs typeface="Arial" pitchFamily="34" charset="0"/>
              </a:rPr>
              <a:t>ЛукОйл</a:t>
            </a:r>
            <a:r>
              <a:rPr lang="ru-RU" sz="2000" dirty="0">
                <a:cs typeface="Arial" pitchFamily="34" charset="0"/>
              </a:rPr>
              <a:t>»</a:t>
            </a:r>
          </a:p>
          <a:p>
            <a:pPr marL="361950" indent="-3619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>
                <a:cs typeface="Arial" pitchFamily="34" charset="0"/>
              </a:rPr>
              <a:t>ОАО «НК «Роснефть»</a:t>
            </a:r>
          </a:p>
          <a:p>
            <a:pPr marL="361950" indent="-3619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>
                <a:cs typeface="Arial" pitchFamily="34" charset="0"/>
              </a:rPr>
              <a:t>ОАО «Ангарский Электролизный Химический Комбинат»</a:t>
            </a:r>
          </a:p>
          <a:p>
            <a:pPr marL="361950" indent="-3619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>
                <a:cs typeface="Arial" pitchFamily="34" charset="0"/>
              </a:rPr>
              <a:t>ОАО «ПО «Электрохимический завод»</a:t>
            </a:r>
          </a:p>
          <a:p>
            <a:pPr marL="361950" indent="-3619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>
                <a:cs typeface="Arial" pitchFamily="34" charset="0"/>
              </a:rPr>
              <a:t>ФГУП «Сибирский химический комбинат»</a:t>
            </a:r>
          </a:p>
          <a:p>
            <a:pPr marL="361950" indent="-3619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>
                <a:cs typeface="Arial" pitchFamily="34" charset="0"/>
              </a:rPr>
              <a:t>ОАО «</a:t>
            </a:r>
            <a:r>
              <a:rPr lang="ru-RU" sz="2000" dirty="0" err="1">
                <a:cs typeface="Arial" pitchFamily="34" charset="0"/>
              </a:rPr>
              <a:t>Оскольский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smtClean="0">
                <a:cs typeface="Arial" pitchFamily="34" charset="0"/>
              </a:rPr>
              <a:t> электрометаллургический  комбинат</a:t>
            </a:r>
            <a:r>
              <a:rPr lang="ru-RU" sz="2000" dirty="0">
                <a:cs typeface="Arial" pitchFamily="34" charset="0"/>
              </a:rPr>
              <a:t>»</a:t>
            </a:r>
          </a:p>
          <a:p>
            <a:pPr marL="361950" indent="-3619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>
                <a:cs typeface="Arial" pitchFamily="34" charset="0"/>
              </a:rPr>
              <a:t>ОАО «РКК ЭНЕРГИЯ»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7"/>
          <p:cNvGrpSpPr>
            <a:grpSpLocks/>
          </p:cNvGrpSpPr>
          <p:nvPr/>
        </p:nvGrpSpPr>
        <p:grpSpPr bwMode="auto">
          <a:xfrm>
            <a:off x="2357422" y="1857365"/>
            <a:ext cx="2786082" cy="2783652"/>
            <a:chOff x="953424" y="1486519"/>
            <a:chExt cx="2228413" cy="2228408"/>
          </a:xfrm>
        </p:grpSpPr>
        <p:sp>
          <p:nvSpPr>
            <p:cNvPr id="43" name="Freeform 8"/>
            <p:cNvSpPr/>
            <p:nvPr/>
          </p:nvSpPr>
          <p:spPr>
            <a:xfrm>
              <a:off x="953424" y="1486519"/>
              <a:ext cx="2228413" cy="2228408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56481" tIns="548640" rIns="356481" bIns="436755" spcCol="1270" anchor="ctr"/>
            <a:lstStyle/>
            <a:p>
              <a:pPr algn="ctr" defTabSz="1333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3000" dirty="0"/>
            </a:p>
          </p:txBody>
        </p:sp>
        <p:sp>
          <p:nvSpPr>
            <p:cNvPr id="44" name="Oval 9"/>
            <p:cNvSpPr/>
            <p:nvPr/>
          </p:nvSpPr>
          <p:spPr>
            <a:xfrm>
              <a:off x="1376958" y="1908477"/>
              <a:ext cx="1381344" cy="1384491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dirty="0" smtClean="0">
                  <a:solidFill>
                    <a:srgbClr val="FFFFFF"/>
                  </a:solidFill>
                  <a:cs typeface="Arial" pitchFamily="34" charset="0"/>
                </a:rPr>
                <a:t>80%</a:t>
              </a:r>
              <a:endParaRPr lang="en-US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10"/>
          <p:cNvGrpSpPr>
            <a:grpSpLocks/>
          </p:cNvGrpSpPr>
          <p:nvPr/>
        </p:nvGrpSpPr>
        <p:grpSpPr bwMode="auto">
          <a:xfrm rot="166373">
            <a:off x="5103149" y="3910320"/>
            <a:ext cx="1440110" cy="1438634"/>
            <a:chOff x="953424" y="1486519"/>
            <a:chExt cx="2228412" cy="2228408"/>
          </a:xfrm>
          <a:solidFill>
            <a:srgbClr val="008DC3"/>
          </a:solidFill>
        </p:grpSpPr>
        <p:sp>
          <p:nvSpPr>
            <p:cNvPr id="46" name="Freeform 11"/>
            <p:cNvSpPr/>
            <p:nvPr/>
          </p:nvSpPr>
          <p:spPr>
            <a:xfrm>
              <a:off x="953424" y="1486519"/>
              <a:ext cx="2228412" cy="2228408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56481" tIns="548640" rIns="356481" bIns="436755" spcCol="1270" anchor="ctr"/>
            <a:lstStyle/>
            <a:p>
              <a:pPr algn="ctr" defTabSz="1333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3000" dirty="0"/>
            </a:p>
          </p:txBody>
        </p:sp>
        <p:sp>
          <p:nvSpPr>
            <p:cNvPr id="47" name="Oval 12"/>
            <p:cNvSpPr/>
            <p:nvPr/>
          </p:nvSpPr>
          <p:spPr>
            <a:xfrm>
              <a:off x="1335110" y="1868598"/>
              <a:ext cx="1465040" cy="146425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 smtClean="0"/>
                <a:t>6%</a:t>
              </a:r>
              <a:endParaRPr lang="en-US" dirty="0"/>
            </a:p>
          </p:txBody>
        </p:sp>
      </p:grpSp>
      <p:grpSp>
        <p:nvGrpSpPr>
          <p:cNvPr id="67" name="Group 16"/>
          <p:cNvGrpSpPr/>
          <p:nvPr/>
        </p:nvGrpSpPr>
        <p:grpSpPr>
          <a:xfrm rot="431109">
            <a:off x="5000628" y="2928934"/>
            <a:ext cx="1071573" cy="1071572"/>
            <a:chOff x="953424" y="1486519"/>
            <a:chExt cx="2228412" cy="2228408"/>
          </a:xfrm>
          <a:solidFill>
            <a:srgbClr val="81A5D1"/>
          </a:solidFill>
        </p:grpSpPr>
        <p:sp>
          <p:nvSpPr>
            <p:cNvPr id="69" name="Freeform 17"/>
            <p:cNvSpPr/>
            <p:nvPr/>
          </p:nvSpPr>
          <p:spPr>
            <a:xfrm>
              <a:off x="953424" y="1486519"/>
              <a:ext cx="2228412" cy="2228408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56481" tIns="548640" rIns="356481" bIns="436755" spcCol="1270" anchor="ctr"/>
            <a:lstStyle/>
            <a:p>
              <a:pPr algn="ctr" defTabSz="1333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3000" dirty="0"/>
            </a:p>
          </p:txBody>
        </p:sp>
        <p:sp>
          <p:nvSpPr>
            <p:cNvPr id="70" name="Oval 18"/>
            <p:cNvSpPr/>
            <p:nvPr/>
          </p:nvSpPr>
          <p:spPr>
            <a:xfrm rot="21168891">
              <a:off x="1376345" y="1909441"/>
              <a:ext cx="1382569" cy="1382568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 smtClean="0"/>
                <a:t>1%</a:t>
              </a:r>
              <a:endParaRPr lang="en-US" dirty="0"/>
            </a:p>
          </p:txBody>
        </p:sp>
      </p:grpSp>
      <p:sp>
        <p:nvSpPr>
          <p:cNvPr id="74" name="Text Placeholder 3"/>
          <p:cNvSpPr txBox="1">
            <a:spLocks/>
          </p:cNvSpPr>
          <p:nvPr/>
        </p:nvSpPr>
        <p:spPr bwMode="auto">
          <a:xfrm>
            <a:off x="142844" y="3357563"/>
            <a:ext cx="2128395" cy="47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r" defTabSz="914400">
              <a:spcBef>
                <a:spcPct val="20000"/>
              </a:spcBef>
              <a:buFont typeface="Arial" pitchFamily="34" charset="0"/>
              <a:buNone/>
            </a:pP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НЕФТЕГАЗОВАЯ</a:t>
            </a:r>
          </a:p>
          <a:p>
            <a:pPr algn="r" defTabSz="914400">
              <a:spcBef>
                <a:spcPct val="20000"/>
              </a:spcBef>
              <a:buFont typeface="Arial" pitchFamily="34" charset="0"/>
              <a:buNone/>
            </a:pP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ПРОМЫШЛЕННОСТЬ</a:t>
            </a:r>
            <a:endParaRPr lang="en-US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4" name="Группа 93"/>
          <p:cNvGrpSpPr/>
          <p:nvPr/>
        </p:nvGrpSpPr>
        <p:grpSpPr>
          <a:xfrm>
            <a:off x="3571868" y="4429132"/>
            <a:ext cx="1787783" cy="1785950"/>
            <a:chOff x="4262457" y="4619708"/>
            <a:chExt cx="1547812" cy="1546225"/>
          </a:xfrm>
        </p:grpSpPr>
        <p:sp>
          <p:nvSpPr>
            <p:cNvPr id="92" name="Freeform 11"/>
            <p:cNvSpPr/>
            <p:nvPr/>
          </p:nvSpPr>
          <p:spPr bwMode="auto">
            <a:xfrm rot="219002">
              <a:off x="4262457" y="4619708"/>
              <a:ext cx="1547812" cy="1546225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56481" tIns="548640" rIns="356481" bIns="436755" spcCol="1270" anchor="ctr"/>
            <a:lstStyle/>
            <a:p>
              <a:pPr algn="ctr" defTabSz="1333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3000" dirty="0"/>
            </a:p>
          </p:txBody>
        </p:sp>
        <p:sp>
          <p:nvSpPr>
            <p:cNvPr id="93" name="Oval 12"/>
            <p:cNvSpPr/>
            <p:nvPr/>
          </p:nvSpPr>
          <p:spPr bwMode="auto">
            <a:xfrm>
              <a:off x="4527569" y="4884821"/>
              <a:ext cx="1017588" cy="1016000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 smtClean="0"/>
                <a:t>13%</a:t>
              </a:r>
              <a:endParaRPr lang="en-US" dirty="0"/>
            </a:p>
          </p:txBody>
        </p:sp>
      </p:grpSp>
      <p:sp>
        <p:nvSpPr>
          <p:cNvPr id="95" name="Text Placeholder 3"/>
          <p:cNvSpPr txBox="1">
            <a:spLocks/>
          </p:cNvSpPr>
          <p:nvPr/>
        </p:nvSpPr>
        <p:spPr bwMode="auto">
          <a:xfrm>
            <a:off x="1285852" y="5357826"/>
            <a:ext cx="204953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r" defTabSz="914400">
              <a:spcBef>
                <a:spcPct val="20000"/>
              </a:spcBef>
              <a:buFont typeface="Arial" pitchFamily="34" charset="0"/>
              <a:buNone/>
            </a:pPr>
            <a:r>
              <a:rPr lang="ru-RU" sz="1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АТОМНАЯ ЭНЕРГЕТИКА</a:t>
            </a:r>
            <a:endParaRPr lang="en-US" sz="14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Text Placeholder 3"/>
          <p:cNvSpPr txBox="1">
            <a:spLocks/>
          </p:cNvSpPr>
          <p:nvPr/>
        </p:nvSpPr>
        <p:spPr bwMode="auto">
          <a:xfrm>
            <a:off x="6929454" y="4429132"/>
            <a:ext cx="164307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defTabSz="914400">
              <a:spcBef>
                <a:spcPct val="20000"/>
              </a:spcBef>
              <a:buFont typeface="Arial" pitchFamily="34" charset="0"/>
              <a:buNone/>
            </a:pPr>
            <a:r>
              <a:rPr lang="ru-RU" sz="1400" b="1" dirty="0" smtClean="0">
                <a:solidFill>
                  <a:srgbClr val="008DC3"/>
                </a:solidFill>
                <a:latin typeface="Arial" pitchFamily="34" charset="0"/>
                <a:cs typeface="Arial" pitchFamily="34" charset="0"/>
              </a:rPr>
              <a:t>МЕТАЛЛУРГИЯ</a:t>
            </a:r>
            <a:endParaRPr lang="en-US" sz="1400" b="1" dirty="0">
              <a:solidFill>
                <a:srgbClr val="008DC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Text Placeholder 3"/>
          <p:cNvSpPr txBox="1">
            <a:spLocks/>
          </p:cNvSpPr>
          <p:nvPr/>
        </p:nvSpPr>
        <p:spPr bwMode="auto">
          <a:xfrm>
            <a:off x="6357950" y="3071810"/>
            <a:ext cx="228601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defTabSz="914400">
              <a:spcBef>
                <a:spcPct val="20000"/>
              </a:spcBef>
              <a:buFont typeface="Arial" pitchFamily="34" charset="0"/>
              <a:buNone/>
            </a:pPr>
            <a:r>
              <a:rPr lang="ru-RU" sz="1400" b="1" dirty="0" smtClean="0">
                <a:solidFill>
                  <a:srgbClr val="81A5D1"/>
                </a:solidFill>
                <a:latin typeface="Arial" pitchFamily="34" charset="0"/>
                <a:cs typeface="Arial" pitchFamily="34" charset="0"/>
              </a:rPr>
              <a:t>ОСТАЛЬНЫЕ ОТРАСЛИ ПРОМЫШЛЕННОСТИ</a:t>
            </a:r>
            <a:endParaRPr lang="en-US" sz="1400" b="1" dirty="0">
              <a:solidFill>
                <a:srgbClr val="81A5D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285720" y="1214422"/>
            <a:ext cx="857256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r="10620000" algn="br" rotWithShape="0">
              <a:schemeClr val="bg1">
                <a:alpha val="50000"/>
              </a:schemeClr>
            </a:outerShdw>
          </a:effectLst>
        </p:spPr>
        <p:txBody>
          <a:bodyPr lIns="92075" tIns="46038" rIns="92075" bIns="46038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100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Распределение поставок средств и систем автоматизации по отраслям:</a:t>
            </a:r>
            <a:endParaRPr lang="ru-RU" sz="2100" dirty="0">
              <a:solidFill>
                <a:srgbClr val="0070C0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 txBox="1">
            <a:spLocks noChangeArrowheads="1"/>
          </p:cNvSpPr>
          <p:nvPr/>
        </p:nvSpPr>
        <p:spPr bwMode="auto">
          <a:xfrm>
            <a:off x="601345" y="1643050"/>
            <a:ext cx="796131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lnSpc>
                <a:spcPct val="130000"/>
              </a:lnSpc>
              <a:spcBef>
                <a:spcPts val="0"/>
              </a:spcBef>
              <a:defRPr/>
            </a:pPr>
            <a:r>
              <a:rPr lang="ru-RU" sz="2000" dirty="0"/>
              <a:t>Основной концепцией компании «ЭМИКОН» является разработка и производство микропроцессорных программируемых логических контроллеров (ПЛК) для российских условий эксплуатации, не уступающих по техническим характеристикам лучшим зарубежным аналогам, и внедрение АСУ ТП на базе этих изделий.</a:t>
            </a:r>
            <a:r>
              <a:rPr lang="en-US" sz="2000" dirty="0"/>
              <a:t> </a:t>
            </a:r>
            <a:r>
              <a:rPr lang="ru-RU" sz="2000" dirty="0"/>
              <a:t> </a:t>
            </a:r>
            <a:endParaRPr lang="ru-RU" sz="2000" kern="0" dirty="0"/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601345" y="4643454"/>
            <a:ext cx="7961313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lnSpc>
                <a:spcPct val="130000"/>
              </a:lnSpc>
              <a:spcBef>
                <a:spcPts val="0"/>
              </a:spcBef>
              <a:defRPr/>
            </a:pPr>
            <a:r>
              <a:rPr lang="ru-RU" sz="2000" kern="0" dirty="0">
                <a:solidFill>
                  <a:sysClr val="windowText" lastClr="000000"/>
                </a:solidFill>
                <a:cs typeface="Arial"/>
              </a:rPr>
              <a:t>Наряду с выпуском серийных ПЛК фирма "ЭМИКОН" осуществляет разработку и производство ПЛК и отдельных модулей УСО по техническим требованиям заказчиков (контрактное производство).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defRPr/>
            </a:pPr>
            <a:endParaRPr lang="ru-RU" sz="2000" dirty="0"/>
          </a:p>
          <a:p>
            <a:pPr algn="just">
              <a:lnSpc>
                <a:spcPct val="130000"/>
              </a:lnSpc>
              <a:spcBef>
                <a:spcPts val="0"/>
              </a:spcBef>
              <a:defRPr/>
            </a:pPr>
            <a:endParaRPr lang="ru-RU" sz="2000" dirty="0"/>
          </a:p>
          <a:p>
            <a:pPr algn="just">
              <a:lnSpc>
                <a:spcPct val="130000"/>
              </a:lnSpc>
              <a:spcBef>
                <a:spcPts val="0"/>
              </a:spcBef>
              <a:defRPr/>
            </a:pPr>
            <a:endParaRPr lang="ru-RU" sz="2000" kern="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85984" y="0"/>
            <a:ext cx="6643734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r="10620000" algn="br" rotWithShape="0">
              <a:schemeClr val="bg1">
                <a:alpha val="50000"/>
              </a:schemeClr>
            </a:outerShdw>
          </a:effectLst>
        </p:spPr>
        <p:txBody>
          <a:bodyPr lIns="92075" tIns="46038" rIns="92075" bIns="46038" anchor="ctr"/>
          <a:lstStyle/>
          <a:p>
            <a:pPr>
              <a:defRPr/>
            </a:pPr>
            <a:r>
              <a:rPr lang="ru-RU" sz="2500" b="1" dirty="0" smtClean="0">
                <a:solidFill>
                  <a:srgbClr val="004B7D"/>
                </a:solidFill>
                <a:latin typeface="Arial" pitchFamily="34" charset="0"/>
                <a:cs typeface="Arial" pitchFamily="34" charset="0"/>
              </a:rPr>
              <a:t>Программируемые </a:t>
            </a:r>
          </a:p>
          <a:p>
            <a:pPr>
              <a:defRPr/>
            </a:pPr>
            <a:r>
              <a:rPr lang="ru-RU" sz="2500" b="1" dirty="0" smtClean="0">
                <a:solidFill>
                  <a:srgbClr val="004B7D"/>
                </a:solidFill>
                <a:latin typeface="Arial" pitchFamily="34" charset="0"/>
                <a:cs typeface="Arial" pitchFamily="34" charset="0"/>
              </a:rPr>
              <a:t>логические контроллеры ЭМИКОН</a:t>
            </a:r>
            <a:endParaRPr lang="ru-RU" sz="2500" b="1" dirty="0">
              <a:solidFill>
                <a:srgbClr val="004B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8"/>
          <p:cNvSpPr/>
          <p:nvPr/>
        </p:nvSpPr>
        <p:spPr>
          <a:xfrm rot="2700000">
            <a:off x="4513321" y="4010177"/>
            <a:ext cx="109631" cy="110646"/>
          </a:xfrm>
          <a:prstGeom prst="rect">
            <a:avLst/>
          </a:prstGeom>
          <a:solidFill>
            <a:schemeClr val="bg1"/>
          </a:solidFill>
          <a:ln w="6350">
            <a:solidFill>
              <a:srgbClr val="004B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1" name="Straight Connector 25"/>
          <p:cNvCxnSpPr/>
          <p:nvPr/>
        </p:nvCxnSpPr>
        <p:spPr>
          <a:xfrm flipH="1">
            <a:off x="2962178" y="4068411"/>
            <a:ext cx="1368425" cy="0"/>
          </a:xfrm>
          <a:prstGeom prst="line">
            <a:avLst/>
          </a:prstGeom>
          <a:ln w="6350">
            <a:solidFill>
              <a:srgbClr val="004B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6"/>
          <p:cNvCxnSpPr/>
          <p:nvPr/>
        </p:nvCxnSpPr>
        <p:spPr>
          <a:xfrm flipH="1">
            <a:off x="4819553" y="4068411"/>
            <a:ext cx="1311275" cy="0"/>
          </a:xfrm>
          <a:prstGeom prst="line">
            <a:avLst/>
          </a:prstGeom>
          <a:ln w="6350">
            <a:solidFill>
              <a:srgbClr val="004B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6_Blue Them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70C0"/>
      </a:accent1>
      <a:accent2>
        <a:srgbClr val="00B0F0"/>
      </a:accent2>
      <a:accent3>
        <a:srgbClr val="008DC3"/>
      </a:accent3>
      <a:accent4>
        <a:srgbClr val="007EAE"/>
      </a:accent4>
      <a:accent5>
        <a:srgbClr val="23A1FF"/>
      </a:accent5>
      <a:accent6>
        <a:srgbClr val="2FA6FF"/>
      </a:accent6>
      <a:hlink>
        <a:srgbClr val="005390"/>
      </a:hlink>
      <a:folHlink>
        <a:srgbClr val="2DC7FF"/>
      </a:folHlink>
    </a:clrScheme>
    <a:fontScheme name="Icons">
      <a:majorFont>
        <a:latin typeface="FontAwesome"/>
        <a:ea typeface=""/>
        <a:cs typeface="Calibri"/>
      </a:majorFont>
      <a:minorFont>
        <a:latin typeface="Roboto Condensed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2448</TotalTime>
  <Words>1368</Words>
  <Application>Microsoft Office PowerPoint</Application>
  <PresentationFormat>Экран (4:3)</PresentationFormat>
  <Paragraphs>156</Paragraphs>
  <Slides>28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Тема Office</vt:lpstr>
      <vt:lpstr>1_Custom Design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ЗАО "ЭМИКОН"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Галина</cp:lastModifiedBy>
  <cp:revision>268</cp:revision>
  <dcterms:created xsi:type="dcterms:W3CDTF">2015-09-10T12:22:42Z</dcterms:created>
  <dcterms:modified xsi:type="dcterms:W3CDTF">2015-10-13T07:08:45Z</dcterms:modified>
</cp:coreProperties>
</file>