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17"/>
  </p:notesMasterIdLst>
  <p:handoutMasterIdLst>
    <p:handoutMasterId r:id="rId18"/>
  </p:handoutMasterIdLst>
  <p:sldIdLst>
    <p:sldId id="315" r:id="rId2"/>
    <p:sldId id="326" r:id="rId3"/>
    <p:sldId id="339" r:id="rId4"/>
    <p:sldId id="329" r:id="rId5"/>
    <p:sldId id="340" r:id="rId6"/>
    <p:sldId id="330" r:id="rId7"/>
    <p:sldId id="343" r:id="rId8"/>
    <p:sldId id="341" r:id="rId9"/>
    <p:sldId id="332" r:id="rId10"/>
    <p:sldId id="333" r:id="rId11"/>
    <p:sldId id="347" r:id="rId12"/>
    <p:sldId id="348" r:id="rId13"/>
    <p:sldId id="344" r:id="rId14"/>
    <p:sldId id="346" r:id="rId15"/>
    <p:sldId id="269" r:id="rId16"/>
  </p:sldIdLst>
  <p:sldSz cx="9144000" cy="6858000" type="screen4x3"/>
  <p:notesSz cx="6669088" cy="9926638"/>
  <p:defaultTextStyle>
    <a:defPPr>
      <a:defRPr lang="de-DE"/>
    </a:defPPr>
    <a:lvl1pPr marL="0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8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7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5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>
          <p15:clr>
            <a:srgbClr val="A4A3A4"/>
          </p15:clr>
        </p15:guide>
        <p15:guide id="2" orient="horz" pos="1954">
          <p15:clr>
            <a:srgbClr val="A4A3A4"/>
          </p15:clr>
        </p15:guide>
        <p15:guide id="3" pos="2835">
          <p15:clr>
            <a:srgbClr val="A4A3A4"/>
          </p15:clr>
        </p15:guide>
        <p15:guide id="4" pos="514">
          <p15:clr>
            <a:srgbClr val="A4A3A4"/>
          </p15:clr>
        </p15:guide>
        <p15:guide id="5" pos="2531">
          <p15:clr>
            <a:srgbClr val="A4A3A4"/>
          </p15:clr>
        </p15:guide>
        <p15:guide id="6" pos="2104">
          <p15:clr>
            <a:srgbClr val="A4A3A4"/>
          </p15:clr>
        </p15:guide>
        <p15:guide id="7" pos="5517">
          <p15:clr>
            <a:srgbClr val="A4A3A4"/>
          </p15:clr>
        </p15:guide>
        <p15:guide id="8" pos="5193">
          <p15:clr>
            <a:srgbClr val="A4A3A4"/>
          </p15:clr>
        </p15:guide>
        <p15:guide id="9" pos="3035">
          <p15:clr>
            <a:srgbClr val="A4A3A4"/>
          </p15:clr>
        </p15:guide>
        <p15:guide id="10" pos="3385">
          <p15:clr>
            <a:srgbClr val="A4A3A4"/>
          </p15:clr>
        </p15:guide>
        <p15:guide id="11" pos="24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hy Celine" initials="AC" lastIdx="7" clrIdx="0">
    <p:extLst>
      <p:ext uri="{19B8F6BF-5375-455C-9EA6-DF929625EA0E}">
        <p15:presenceInfo xmlns:p15="http://schemas.microsoft.com/office/powerpoint/2012/main" userId="S-1-5-21-3534267886-1549613046-2689342583-9509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587"/>
    <a:srgbClr val="647889"/>
    <a:srgbClr val="395266"/>
    <a:srgbClr val="2C3F4E"/>
    <a:srgbClr val="C907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73" autoAdjust="0"/>
  </p:normalViewPr>
  <p:slideViewPr>
    <p:cSldViewPr showGuides="1">
      <p:cViewPr varScale="1">
        <p:scale>
          <a:sx n="120" d="100"/>
          <a:sy n="120" d="100"/>
        </p:scale>
        <p:origin x="1386" y="42"/>
      </p:cViewPr>
      <p:guideLst>
        <p:guide orient="horz" pos="2200"/>
        <p:guide orient="horz" pos="1954"/>
        <p:guide pos="2835"/>
        <p:guide pos="514"/>
        <p:guide pos="2531"/>
        <p:guide pos="2104"/>
        <p:guide pos="5517"/>
        <p:guide pos="5193"/>
        <p:guide pos="3035"/>
        <p:guide pos="3385"/>
        <p:guide pos="24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3564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A22D-4BDC-45F8-88E2-6B7D3585B9EE}" type="datetimeFigureOut">
              <a:rPr lang="de-DE" smtClean="0"/>
              <a:t>25.09.2020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BA9D4-D471-4F64-A1CA-D520F4F83BFC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3323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F64E5-F2C9-4EC3-A727-49129F5ECE03}" type="datetimeFigureOut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CC738-07E0-4EE3-B194-D757C9C9756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94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0736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01472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02207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02943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03679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04415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05151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05886" algn="l" defTabSz="8014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C738-07E0-4EE3-B194-D757C9C9756C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203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ext, picture+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6EFB2B7-6CE6-4901-AA2F-0AE36CBB22EF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lIns="36000"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1512000"/>
            <a:ext cx="4320000" cy="2340000"/>
          </a:xfrm>
          <a:ln w="6350">
            <a:solidFill>
              <a:schemeClr val="tx1"/>
            </a:solidFill>
          </a:ln>
        </p:spPr>
        <p:txBody>
          <a:bodyPr lIns="7200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4284000" cy="23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9"/>
          <p:cNvSpPr>
            <a:spLocks noGrp="1"/>
          </p:cNvSpPr>
          <p:nvPr>
            <p:ph sz="quarter" idx="16"/>
          </p:nvPr>
        </p:nvSpPr>
        <p:spPr>
          <a:xfrm>
            <a:off x="4643512" y="4032000"/>
            <a:ext cx="4320000" cy="2340000"/>
          </a:xfrm>
          <a:ln w="6350">
            <a:solidFill>
              <a:schemeClr val="tx1"/>
            </a:solidFill>
          </a:ln>
        </p:spPr>
        <p:txBody>
          <a:bodyPr lIns="7200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Inhaltsplatzhalter 8"/>
          <p:cNvSpPr>
            <a:spLocks noGrp="1"/>
          </p:cNvSpPr>
          <p:nvPr>
            <p:ph sz="quarter" idx="17"/>
          </p:nvPr>
        </p:nvSpPr>
        <p:spPr>
          <a:xfrm>
            <a:off x="179512" y="4032000"/>
            <a:ext cx="4284000" cy="23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69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, produc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" y="1925887"/>
            <a:ext cx="9144000" cy="46800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284000" cy="4320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de-DE" dirty="0" smtClean="0">
                <a:solidFill>
                  <a:schemeClr val="tx1"/>
                </a:solidFill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lang="de-DE" sz="1400" dirty="0" smtClean="0">
                <a:solidFill>
                  <a:schemeClr val="tx1"/>
                </a:solidFill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2088000"/>
            <a:ext cx="4320000" cy="4104000"/>
          </a:xfrm>
          <a:ln w="6350">
            <a:noFill/>
          </a:ln>
        </p:spPr>
        <p:txBody>
          <a:bodyPr vert="horz" lIns="0" tIns="0" rIns="0" bIns="0">
            <a:noAutofit/>
          </a:bodyPr>
          <a:lstStyle>
            <a:lvl1pPr marL="0" indent="0">
              <a:lnSpc>
                <a:spcPct val="130000"/>
              </a:lnSpc>
              <a:buClr>
                <a:schemeClr val="bg2"/>
              </a:buClr>
              <a:buFont typeface="Wingdings" pitchFamily="2" charset="2"/>
              <a:buNone/>
              <a:defRPr lang="de-DE" dirty="0" smtClean="0">
                <a:solidFill>
                  <a:schemeClr val="tx1"/>
                </a:solidFill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lang="de-DE" dirty="0" smtClean="0">
                <a:solidFill>
                  <a:schemeClr val="tx2"/>
                </a:solidFill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E9CC4FF-FCD4-4ECD-BBEF-F70DEE39E15E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4644000" y="6192000"/>
            <a:ext cx="4320000" cy="215900"/>
          </a:xfrm>
        </p:spPr>
        <p:txBody>
          <a:bodyPr vert="horz" lIns="0" tIns="0" rIns="0" bIns="0"/>
          <a:lstStyle>
            <a:lvl1pPr marL="0" indent="0">
              <a:lnSpc>
                <a:spcPct val="120000"/>
              </a:lnSpc>
              <a:buNone/>
              <a:defRPr lang="de-DE" sz="1200" i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75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 i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316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104000" cy="4320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5"/>
          </p:nvPr>
        </p:nvSpPr>
        <p:spPr>
          <a:xfrm>
            <a:off x="4824000" y="2088000"/>
            <a:ext cx="4140000" cy="4320000"/>
          </a:xfrm>
        </p:spPr>
        <p:txBody>
          <a:bodyPr vert="horz" lIns="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6A37AD6-0D6B-4E5C-A34B-DAAC88454414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84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wo graphical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1512000"/>
            <a:ext cx="4320000" cy="2412000"/>
          </a:xfrm>
          <a:ln w="6350">
            <a:noFill/>
          </a:ln>
        </p:spPr>
        <p:txBody>
          <a:bodyPr vert="horz" lIns="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4320000" cy="2412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179388" y="4068000"/>
            <a:ext cx="8785225" cy="2412000"/>
          </a:xfrm>
        </p:spPr>
        <p:txBody>
          <a:bodyPr vert="horz" lIns="36000" tIns="0" rIns="0" bIns="0"/>
          <a:lstStyle>
            <a:lvl1pPr>
              <a:buClr>
                <a:schemeClr val="accent1"/>
              </a:buClr>
              <a:defRPr sz="17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0EED653-DEAA-4F3E-BFA5-339CA799B11A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4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large graphic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2412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71A6B1C-AC84-4EED-8958-7A8F1B4857FB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Inhaltsplatzhalter 4"/>
          <p:cNvSpPr>
            <a:spLocks noGrp="1"/>
          </p:cNvSpPr>
          <p:nvPr>
            <p:ph sz="quarter" idx="16"/>
          </p:nvPr>
        </p:nvSpPr>
        <p:spPr>
          <a:xfrm>
            <a:off x="179388" y="4068000"/>
            <a:ext cx="8785225" cy="2412000"/>
          </a:xfrm>
        </p:spPr>
        <p:txBody>
          <a:bodyPr vert="horz" lIns="36000" tIns="0" rIns="0" bIns="0"/>
          <a:lstStyle>
            <a:lvl1pPr>
              <a:buClr>
                <a:schemeClr val="accent1"/>
              </a:buClr>
              <a:defRPr sz="17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3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usanne\Jobs\Pepperl &amp; Fuchs\P+F - Unternehmenspräsentation 2012-11\PPT Leitfaden\_bilder\HG_verlauf2.jpg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1998"/>
            <a:ext cx="8784000" cy="25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E765511-DDFA-44CB-BA8C-9FCC9784D26D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512" y="4140000"/>
            <a:ext cx="8784000" cy="23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30000"/>
              </a:lnSpc>
              <a:buClr>
                <a:schemeClr val="accent1"/>
              </a:buClr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5"/>
          </p:nvPr>
        </p:nvSpPr>
        <p:spPr>
          <a:xfrm>
            <a:off x="179999" y="1512000"/>
            <a:ext cx="2926800" cy="252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106800" y="1512000"/>
            <a:ext cx="2926800" cy="252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9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37200" y="1512000"/>
            <a:ext cx="2926800" cy="252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0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179999" y="367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675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5B83684-AA93-4836-8B9C-F21C87AA1E45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lIns="36000"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2" name="Bildplatzhalter 6"/>
          <p:cNvSpPr>
            <a:spLocks noGrp="1"/>
          </p:cNvSpPr>
          <p:nvPr>
            <p:ph type="pic" sz="quarter" idx="22"/>
          </p:nvPr>
        </p:nvSpPr>
        <p:spPr>
          <a:xfrm>
            <a:off x="179999" y="151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3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106800" y="151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4" name="Bildplatzhalter 6"/>
          <p:cNvSpPr>
            <a:spLocks noGrp="1"/>
          </p:cNvSpPr>
          <p:nvPr>
            <p:ph type="pic" sz="quarter" idx="18"/>
          </p:nvPr>
        </p:nvSpPr>
        <p:spPr>
          <a:xfrm>
            <a:off x="6037200" y="151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5" name="Textplatzhalter 15"/>
          <p:cNvSpPr>
            <a:spLocks noGrp="1"/>
          </p:cNvSpPr>
          <p:nvPr>
            <p:ph type="body" sz="quarter" idx="23"/>
          </p:nvPr>
        </p:nvSpPr>
        <p:spPr>
          <a:xfrm>
            <a:off x="179999" y="349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</p:txBody>
      </p:sp>
      <p:sp>
        <p:nvSpPr>
          <p:cNvPr id="26" name="Bildplatzhalter 6"/>
          <p:cNvSpPr>
            <a:spLocks noGrp="1"/>
          </p:cNvSpPr>
          <p:nvPr>
            <p:ph type="pic" sz="quarter" idx="24"/>
          </p:nvPr>
        </p:nvSpPr>
        <p:spPr>
          <a:xfrm>
            <a:off x="179512" y="385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7" name="Bildplatzhalter 6"/>
          <p:cNvSpPr>
            <a:spLocks noGrp="1"/>
          </p:cNvSpPr>
          <p:nvPr>
            <p:ph type="pic" sz="quarter" idx="25"/>
          </p:nvPr>
        </p:nvSpPr>
        <p:spPr>
          <a:xfrm>
            <a:off x="3106313" y="385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8" name="Bildplatzhalter 6"/>
          <p:cNvSpPr>
            <a:spLocks noGrp="1"/>
          </p:cNvSpPr>
          <p:nvPr>
            <p:ph type="pic" sz="quarter" idx="26"/>
          </p:nvPr>
        </p:nvSpPr>
        <p:spPr>
          <a:xfrm>
            <a:off x="6036713" y="3852000"/>
            <a:ext cx="29268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9" name="Textplatzhalter 15"/>
          <p:cNvSpPr>
            <a:spLocks noGrp="1"/>
          </p:cNvSpPr>
          <p:nvPr>
            <p:ph type="body" sz="quarter" idx="27"/>
          </p:nvPr>
        </p:nvSpPr>
        <p:spPr>
          <a:xfrm>
            <a:off x="179512" y="583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3" spcCol="216000" anchor="ctr" anchorCtr="0"/>
          <a:lstStyle>
            <a:lvl1pPr marL="0" marR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  <a:p>
            <a:pPr marL="0" marR="0" lvl="0" indent="0" algn="l" defTabSz="801472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00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screen;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3B5E835B-B3D4-405B-B461-50BCAB408C01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lIns="36000"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vert="horz"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179999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376000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572000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6"/>
          </p:nvPr>
        </p:nvSpPr>
        <p:spPr>
          <a:xfrm>
            <a:off x="6768000" y="151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179512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Bildplatzhalter 6"/>
          <p:cNvSpPr>
            <a:spLocks noGrp="1"/>
          </p:cNvSpPr>
          <p:nvPr>
            <p:ph type="pic" sz="quarter" idx="18"/>
          </p:nvPr>
        </p:nvSpPr>
        <p:spPr>
          <a:xfrm>
            <a:off x="2375513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9"/>
          </p:nvPr>
        </p:nvSpPr>
        <p:spPr>
          <a:xfrm>
            <a:off x="4571513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Bildplatzhalter 6"/>
          <p:cNvSpPr>
            <a:spLocks noGrp="1"/>
          </p:cNvSpPr>
          <p:nvPr>
            <p:ph type="pic" sz="quarter" idx="20"/>
          </p:nvPr>
        </p:nvSpPr>
        <p:spPr>
          <a:xfrm>
            <a:off x="6767513" y="3852000"/>
            <a:ext cx="2196000" cy="23400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79999" y="349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4" spcCol="21600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 Textmasterformat bearbeiten Textmasterformat bearbeiten Textmasterformat bearbeiten </a:t>
            </a:r>
            <a:endParaRPr lang="de-DE" dirty="0"/>
          </a:p>
        </p:txBody>
      </p:sp>
      <p:sp>
        <p:nvSpPr>
          <p:cNvPr id="19" name="Textplatzhalt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79512" y="5832000"/>
            <a:ext cx="8785225" cy="360000"/>
          </a:xfrm>
          <a:solidFill>
            <a:srgbClr val="2C3F4E">
              <a:alpha val="90000"/>
            </a:srgbClr>
          </a:solidFill>
        </p:spPr>
        <p:txBody>
          <a:bodyPr lIns="108000" rIns="108000" numCol="4" spcCol="21600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 Textmasterformat bearbeiten Textmasterformat bearbeiten Textmasterformat bearbeiten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03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333375"/>
            <a:ext cx="7129462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01.06.2006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Author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ru-RU"/>
              <a:t>page </a:t>
            </a:r>
            <a:fld id="{3658705C-EF5F-4E43-9475-1416E71192BD}" type="slidenum">
              <a:rPr lang="de-DE" altLang="ru-RU"/>
              <a:pPr>
                <a:defRPr/>
              </a:pPr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29203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3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hapt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80000" y="3600000"/>
            <a:ext cx="8784000" cy="54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lang="de-DE" sz="32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180000" y="4176000"/>
            <a:ext cx="8784000" cy="1589593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32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>
                <a:solidFill>
                  <a:schemeClr val="accent1"/>
                </a:solidFill>
              </a:defRPr>
            </a:lvl2pPr>
            <a:lvl3pPr marL="80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828000"/>
            <a:ext cx="9146715" cy="2628000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EC0ED3A-14AF-432E-AD1A-9E91C9AB5F7D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8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46D74742-728A-4443-B5BF-F4C897EBD0B2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just"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486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342900" indent="-34290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29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pictur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DFD1947-9933-42E7-B89A-F4F5A98B4B1C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80000" y="1512000"/>
            <a:ext cx="8784000" cy="25200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179512" y="4140000"/>
            <a:ext cx="8784000" cy="2232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2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0400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 or graphical el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8784000" cy="4356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2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A34288-8F98-44F7-AB60-3BBFE99863C6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59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8784000" cy="4356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tabLst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19B1ED5-983D-4906-B86F-DC8496584518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01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or graphical elem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7499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1512000"/>
            <a:ext cx="8784000" cy="4968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51C048C-96B8-435D-ABC1-A724CC44F6D5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47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ext, picture+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000" y="828000"/>
            <a:ext cx="8784000" cy="504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algn="l">
              <a:lnSpc>
                <a:spcPct val="11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Inhaltsplatzhalter 9"/>
          <p:cNvSpPr>
            <a:spLocks noGrp="1"/>
          </p:cNvSpPr>
          <p:nvPr>
            <p:ph sz="quarter" idx="15"/>
          </p:nvPr>
        </p:nvSpPr>
        <p:spPr>
          <a:xfrm>
            <a:off x="4644000" y="2160000"/>
            <a:ext cx="4320000" cy="3780000"/>
          </a:xfrm>
          <a:ln w="6350">
            <a:solidFill>
              <a:schemeClr val="tx1"/>
            </a:solidFill>
          </a:ln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1pPr>
            <a:lvl2pPr marL="400736" indent="0">
              <a:lnSpc>
                <a:spcPct val="110000"/>
              </a:lnSpc>
              <a:buClr>
                <a:schemeClr val="bg2"/>
              </a:buClr>
              <a:buFont typeface="Wingdings" pitchFamily="2" charset="2"/>
              <a:buNone/>
              <a:defRPr sz="1700" b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Inhaltsplatzhalter 8"/>
          <p:cNvSpPr>
            <a:spLocks noGrp="1"/>
          </p:cNvSpPr>
          <p:nvPr>
            <p:ph sz="quarter" idx="14"/>
          </p:nvPr>
        </p:nvSpPr>
        <p:spPr>
          <a:xfrm>
            <a:off x="180000" y="2088000"/>
            <a:ext cx="4284000" cy="4320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285750" indent="-28575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1338" indent="-274638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080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747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341438" indent="-26670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179999" y="1368000"/>
            <a:ext cx="8784000" cy="652251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7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tx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20AEE41-BA08-433F-BAC2-A2BE1D930748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Author: John Doe</a:t>
            </a:r>
            <a:endParaRPr lang="de-DE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/>
          </p:nvPr>
        </p:nvSpPr>
        <p:spPr>
          <a:xfrm>
            <a:off x="4644000" y="6012000"/>
            <a:ext cx="4320000" cy="396000"/>
          </a:xfr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1200" i="1"/>
            </a:lvl1pPr>
          </a:lstStyle>
          <a:p>
            <a:pPr lvl="0"/>
            <a:r>
              <a:rPr lang="de-DE" dirty="0" smtClean="0"/>
              <a:t>Textmasterformat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21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653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80000" y="1494000"/>
            <a:ext cx="8784000" cy="4525963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6606000"/>
            <a:ext cx="9144000" cy="2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900" dirty="0">
              <a:solidFill>
                <a:schemeClr val="tx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2412000" y="6677954"/>
            <a:ext cx="9720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6D74742-728A-4443-B5BF-F4C897EBD0B2}" type="datetime1">
              <a:rPr lang="de-DE" smtClean="0"/>
              <a:pPr/>
              <a:t>25.09.2020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0000" y="6678000"/>
            <a:ext cx="2159752" cy="124906"/>
          </a:xfrm>
          <a:prstGeom prst="rect">
            <a:avLst/>
          </a:prstGeom>
        </p:spPr>
        <p:txBody>
          <a:bodyPr vert="horz" wrap="square" lIns="36000" tIns="0" rIns="0" bIns="0" rtlCol="0" anchor="ctr">
            <a:noAutofit/>
          </a:bodyPr>
          <a:lstStyle>
            <a:lvl1pPr algn="just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err="1" smtClean="0"/>
              <a:t>Author</a:t>
            </a:r>
            <a:r>
              <a:rPr lang="de-DE" dirty="0" smtClean="0"/>
              <a:t>: John </a:t>
            </a:r>
            <a:r>
              <a:rPr lang="de-DE" dirty="0" err="1" smtClean="0"/>
              <a:t>Doe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60432" y="6677954"/>
            <a:ext cx="436100" cy="12490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lnSpc>
                <a:spcPct val="110000"/>
              </a:lnSpc>
              <a:defRPr sz="1200" b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C01C00-BF13-48D5-80DE-58EA1E6873E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Rechteck 15"/>
          <p:cNvSpPr/>
          <p:nvPr userDrawn="1"/>
        </p:nvSpPr>
        <p:spPr>
          <a:xfrm>
            <a:off x="6804248" y="6639850"/>
            <a:ext cx="1126912" cy="13542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www.pepperl-fuchs.com </a:t>
            </a:r>
            <a:endParaRPr lang="de-DE" sz="1200" dirty="0"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 descr="X:\P+F - Kurzprojekte 2014-01\PPT Unternehmen 2014\_eingesetzte Bilder\P+F-Logo_rgb2014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261214"/>
            <a:ext cx="25209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9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54" r:id="rId3"/>
    <p:sldLayoutId id="2147483680" r:id="rId4"/>
    <p:sldLayoutId id="2147483674" r:id="rId5"/>
    <p:sldLayoutId id="2147483658" r:id="rId6"/>
    <p:sldLayoutId id="2147483672" r:id="rId7"/>
    <p:sldLayoutId id="2147483673" r:id="rId8"/>
    <p:sldLayoutId id="2147483666" r:id="rId9"/>
    <p:sldLayoutId id="2147483679" r:id="rId10"/>
    <p:sldLayoutId id="2147483668" r:id="rId11"/>
    <p:sldLayoutId id="2147483661" r:id="rId12"/>
    <p:sldLayoutId id="2147483671" r:id="rId13"/>
    <p:sldLayoutId id="2147483667" r:id="rId14"/>
    <p:sldLayoutId id="2147483678" r:id="rId15"/>
    <p:sldLayoutId id="2147483676" r:id="rId16"/>
    <p:sldLayoutId id="2147483677" r:id="rId17"/>
    <p:sldLayoutId id="2147483683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80147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552" indent="-300552" algn="l" defTabSz="801472" rtl="0" eaLnBrk="1" latinLnBrk="0" hangingPunct="1">
        <a:lnSpc>
          <a:spcPct val="13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4638" algn="l" defTabSz="801472" rtl="0" eaLnBrk="1" latinLnBrk="0" hangingPunct="1">
        <a:lnSpc>
          <a:spcPct val="130000"/>
        </a:lnSpc>
        <a:spcBef>
          <a:spcPts val="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6700" algn="l" defTabSz="801472" rtl="0" eaLnBrk="1" latinLnBrk="0" hangingPunct="1">
        <a:lnSpc>
          <a:spcPct val="130000"/>
        </a:lnSpc>
        <a:spcBef>
          <a:spcPct val="200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04047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4783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05519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06254" indent="-200368" algn="l" defTabSz="80147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73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472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207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943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3679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415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151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5886" algn="l" defTabSz="80147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emf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5.jpeg"/><Relationship Id="rId7" Type="http://schemas.openxmlformats.org/officeDocument/2006/relationships/image" Target="../media/image48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4.emf"/><Relationship Id="rId9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image" Target="../media/image53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9.png"/><Relationship Id="rId5" Type="http://schemas.openxmlformats.org/officeDocument/2006/relationships/image" Target="../media/image68.emf"/><Relationship Id="rId4" Type="http://schemas.openxmlformats.org/officeDocument/2006/relationships/package" Target="../embeddings/Microsoft_Word_Document1.docx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4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9912" y="194780"/>
            <a:ext cx="3888432" cy="576064"/>
          </a:xfrm>
          <a:solidFill>
            <a:srgbClr val="647889"/>
          </a:solidFill>
        </p:spPr>
        <p:txBody>
          <a:bodyPr/>
          <a:lstStyle/>
          <a:p>
            <a:r>
              <a:rPr lang="ru-RU" sz="2800" dirty="0" smtClean="0"/>
              <a:t> 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Датчики наклона (к горизонту)</a:t>
            </a:r>
            <a:endParaRPr lang="ru-RU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95836" y="4210931"/>
            <a:ext cx="5256584" cy="288032"/>
          </a:xfrm>
        </p:spPr>
        <p:txBody>
          <a:bodyPr/>
          <a:lstStyle/>
          <a:p>
            <a:r>
              <a:rPr lang="ru-RU" sz="1600" b="0" dirty="0">
                <a:solidFill>
                  <a:srgbClr val="00A587"/>
                </a:solidFill>
              </a:rPr>
              <a:t>о</a:t>
            </a:r>
            <a:r>
              <a:rPr lang="ru-RU" sz="1600" b="0" dirty="0" smtClean="0">
                <a:solidFill>
                  <a:srgbClr val="00A587"/>
                </a:solidFill>
              </a:rPr>
              <a:t>дна ось / две оси,  разные варианты интерфейсов</a:t>
            </a:r>
            <a:endParaRPr lang="ru-RU" sz="1600" b="0" dirty="0">
              <a:solidFill>
                <a:srgbClr val="00A587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 dirty="0" smtClean="0"/>
              <a:t>окт. 2020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 smtClean="0"/>
              <a:t>С.Н. Рыжов      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8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111" y="847021"/>
            <a:ext cx="1170723" cy="16560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538602"/>
              </p:ext>
            </p:extLst>
          </p:nvPr>
        </p:nvGraphicFramePr>
        <p:xfrm>
          <a:off x="856464" y="2492896"/>
          <a:ext cx="7920882" cy="1740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5336"/>
                <a:gridCol w="2808312"/>
                <a:gridCol w="3197234"/>
              </a:tblGrid>
              <a:tr h="3600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корпус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F99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         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корпус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F199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697"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углы, точность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r>
                        <a:rPr lang="ru-RU" baseline="0" dirty="0" smtClean="0"/>
                        <a:t> …</a:t>
                      </a:r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360</a:t>
                      </a:r>
                      <a:r>
                        <a:rPr lang="ru-RU" altLang="ru-RU" sz="1600" b="0" dirty="0" smtClean="0">
                          <a:solidFill>
                            <a:schemeClr val="tx1"/>
                          </a:solidFill>
                        </a:rPr>
                        <a:t>°</a:t>
                      </a:r>
                      <a:r>
                        <a:rPr lang="ru-RU" altLang="ru-RU" sz="1100" b="0" dirty="0" smtClean="0">
                          <a:solidFill>
                            <a:schemeClr val="dk1"/>
                          </a:solidFill>
                        </a:rPr>
                        <a:t>,</a:t>
                      </a:r>
                      <a:r>
                        <a:rPr lang="en-US" sz="1100" dirty="0" smtClean="0"/>
                        <a:t>    </a:t>
                      </a:r>
                      <a:r>
                        <a:rPr lang="ru-RU" sz="1600" dirty="0" err="1" smtClean="0"/>
                        <a:t>абс.точн</a:t>
                      </a:r>
                      <a:r>
                        <a:rPr lang="ru-RU" sz="1600" dirty="0" smtClean="0"/>
                        <a:t>. </a:t>
                      </a:r>
                      <a:r>
                        <a:rPr lang="ru-RU" sz="1600" u="sng" dirty="0" smtClean="0"/>
                        <a:t>+</a:t>
                      </a:r>
                      <a:r>
                        <a:rPr lang="ru-RU" sz="1600" dirty="0" smtClean="0"/>
                        <a:t> 0,5</a:t>
                      </a:r>
                      <a:r>
                        <a:rPr lang="ru-RU" altLang="ru-RU" sz="1600" b="0" dirty="0" smtClean="0">
                          <a:solidFill>
                            <a:schemeClr val="tx1"/>
                          </a:solidFill>
                        </a:rPr>
                        <a:t>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  0</a:t>
                      </a:r>
                      <a:r>
                        <a:rPr lang="ru-RU" baseline="0" dirty="0" smtClean="0"/>
                        <a:t> …</a:t>
                      </a:r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360</a:t>
                      </a:r>
                      <a:r>
                        <a:rPr lang="ru-RU" altLang="ru-RU" sz="1600" b="0" dirty="0" smtClean="0">
                          <a:solidFill>
                            <a:schemeClr val="tx1"/>
                          </a:solidFill>
                        </a:rPr>
                        <a:t>°</a:t>
                      </a:r>
                      <a:r>
                        <a:rPr lang="ru-RU" altLang="ru-RU" sz="1100" b="0" dirty="0" smtClean="0">
                          <a:solidFill>
                            <a:schemeClr val="dk1"/>
                          </a:solidFill>
                        </a:rPr>
                        <a:t>,</a:t>
                      </a:r>
                      <a:r>
                        <a:rPr lang="en-US" sz="1100" dirty="0" smtClean="0"/>
                        <a:t> </a:t>
                      </a:r>
                      <a:r>
                        <a:rPr lang="ru-RU" sz="1600" dirty="0" err="1" smtClean="0"/>
                        <a:t>абс.точн</a:t>
                      </a:r>
                      <a:r>
                        <a:rPr lang="ru-RU" sz="1600" dirty="0" smtClean="0"/>
                        <a:t>. </a:t>
                      </a:r>
                      <a:r>
                        <a:rPr lang="ru-RU" sz="1600" u="sng" dirty="0" smtClean="0"/>
                        <a:t>+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0,15</a:t>
                      </a:r>
                      <a:r>
                        <a:rPr lang="ru-RU" altLang="ru-RU" sz="1600" b="0" dirty="0" smtClean="0">
                          <a:solidFill>
                            <a:schemeClr val="tx1"/>
                          </a:solidFill>
                        </a:rPr>
                        <a:t>°</a:t>
                      </a:r>
                    </a:p>
                    <a:p>
                      <a:r>
                        <a:rPr lang="ru-RU" sz="1200" b="0" dirty="0" smtClean="0">
                          <a:solidFill>
                            <a:srgbClr val="FF0000"/>
                          </a:solidFill>
                        </a:rPr>
                        <a:t>и существенно меньше </a:t>
                      </a:r>
                      <a:r>
                        <a:rPr lang="ru-RU" sz="1200" b="0" dirty="0" err="1" smtClean="0">
                          <a:solidFill>
                            <a:srgbClr val="FF0000"/>
                          </a:solidFill>
                        </a:rPr>
                        <a:t>температ</a:t>
                      </a:r>
                      <a:r>
                        <a:rPr lang="ru-RU" sz="1200" b="0" dirty="0" smtClean="0">
                          <a:solidFill>
                            <a:srgbClr val="FF0000"/>
                          </a:solidFill>
                        </a:rPr>
                        <a:t>. дрейф</a:t>
                      </a:r>
                      <a:endParaRPr lang="ru-RU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23762">
                <a:tc>
                  <a:txBody>
                    <a:bodyPr/>
                    <a:lstStyle/>
                    <a:p>
                      <a:r>
                        <a:rPr lang="ru-RU" dirty="0" smtClean="0"/>
                        <a:t>температуры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600" b="1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altLang="ru-RU" sz="1600" b="0" dirty="0" smtClean="0">
                          <a:solidFill>
                            <a:schemeClr val="tx1"/>
                          </a:solidFill>
                        </a:rPr>
                        <a:t>- 40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 … + 85</a:t>
                      </a:r>
                      <a:r>
                        <a:rPr lang="ru-RU" altLang="ru-RU" sz="1600" b="0" dirty="0" smtClean="0">
                          <a:solidFill>
                            <a:schemeClr val="tx1"/>
                          </a:solidFill>
                        </a:rPr>
                        <a:t> 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600" b="1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altLang="ru-RU" sz="1600" b="0" dirty="0" smtClean="0">
                          <a:solidFill>
                            <a:schemeClr val="tx1"/>
                          </a:solidFill>
                        </a:rPr>
                        <a:t>- 40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 … + 85</a:t>
                      </a:r>
                      <a:r>
                        <a:rPr lang="ru-RU" altLang="ru-RU" sz="1600" b="0" dirty="0" smtClean="0">
                          <a:solidFill>
                            <a:schemeClr val="tx1"/>
                          </a:solidFill>
                        </a:rPr>
                        <a:t> °С</a:t>
                      </a:r>
                    </a:p>
                  </a:txBody>
                  <a:tcPr/>
                </a:tc>
              </a:tr>
              <a:tr h="438076">
                <a:tc>
                  <a:txBody>
                    <a:bodyPr/>
                    <a:lstStyle/>
                    <a:p>
                      <a:r>
                        <a:rPr lang="ru-RU" dirty="0" smtClean="0"/>
                        <a:t>герметизация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 </a:t>
                      </a:r>
                      <a:r>
                        <a:rPr lang="en-US" sz="1600" dirty="0" smtClean="0"/>
                        <a:t>           IP</a:t>
                      </a:r>
                      <a:r>
                        <a:rPr lang="en-US" sz="1600" baseline="0" dirty="0" smtClean="0"/>
                        <a:t> 68 / </a:t>
                      </a:r>
                      <a:r>
                        <a:rPr lang="en-US" sz="1600" b="0" dirty="0" smtClean="0"/>
                        <a:t>IP 69</a:t>
                      </a:r>
                      <a:endParaRPr lang="ru-RU" sz="12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 </a:t>
                      </a:r>
                      <a:r>
                        <a:rPr lang="en-US" sz="1600" dirty="0" smtClean="0"/>
                        <a:t>           IP</a:t>
                      </a:r>
                      <a:r>
                        <a:rPr lang="en-US" sz="1600" baseline="0" dirty="0" smtClean="0"/>
                        <a:t> 68 / </a:t>
                      </a:r>
                      <a:r>
                        <a:rPr lang="en-US" sz="1600" b="0" dirty="0" smtClean="0"/>
                        <a:t>IP 69</a:t>
                      </a:r>
                      <a:endParaRPr lang="ru-RU" sz="1200" b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Grafik 4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346" y="5031893"/>
            <a:ext cx="1944000" cy="1258709"/>
          </a:xfrm>
          <a:prstGeom prst="rect">
            <a:avLst/>
          </a:prstGeom>
        </p:spPr>
      </p:pic>
      <p:sp>
        <p:nvSpPr>
          <p:cNvPr id="11" name="Textfeld 46"/>
          <p:cNvSpPr txBox="1"/>
          <p:nvPr/>
        </p:nvSpPr>
        <p:spPr>
          <a:xfrm>
            <a:off x="4810591" y="5669564"/>
            <a:ext cx="21376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чувствительный элемент датчика - </a:t>
            </a:r>
            <a:r>
              <a:rPr lang="ru-RU" sz="1200" b="1" dirty="0" smtClean="0"/>
              <a:t>конденсаторный </a:t>
            </a:r>
            <a:r>
              <a:rPr lang="en-US" sz="1200" b="1" dirty="0" smtClean="0"/>
              <a:t>MEMS</a:t>
            </a:r>
            <a:endParaRPr lang="ru-RU" sz="1200" b="1" dirty="0" smtClean="0"/>
          </a:p>
          <a:p>
            <a:r>
              <a:rPr lang="ru-RU" sz="900" dirty="0"/>
              <a:t>м</a:t>
            </a:r>
            <a:r>
              <a:rPr lang="ru-RU" sz="900" dirty="0" smtClean="0"/>
              <a:t>икромеханический </a:t>
            </a:r>
            <a:r>
              <a:rPr lang="ru-RU" sz="900" dirty="0" err="1" smtClean="0"/>
              <a:t>преобразов</a:t>
            </a:r>
            <a:r>
              <a:rPr lang="ru-RU" sz="900" dirty="0" smtClean="0"/>
              <a:t>-ль</a:t>
            </a:r>
            <a:endParaRPr lang="en-US" sz="9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73512"/>
            <a:ext cx="1374550" cy="1512000"/>
          </a:xfrm>
          <a:prstGeom prst="rect">
            <a:avLst/>
          </a:prstGeom>
        </p:spPr>
      </p:pic>
      <p:pic>
        <p:nvPicPr>
          <p:cNvPr id="12" name="Picture 8" descr="0000000287_Heftrucks%20en%20verreikers%20380x3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00" y="4827776"/>
            <a:ext cx="2006334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9"/>
          <p:cNvGrpSpPr>
            <a:grpSpLocks/>
          </p:cNvGrpSpPr>
          <p:nvPr/>
        </p:nvGrpSpPr>
        <p:grpSpPr bwMode="auto">
          <a:xfrm>
            <a:off x="324279" y="5450986"/>
            <a:ext cx="1548000" cy="1008000"/>
            <a:chOff x="3787" y="1344"/>
            <a:chExt cx="1786" cy="1221"/>
          </a:xfrm>
        </p:grpSpPr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5048" y="1933"/>
              <a:ext cx="525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en-US" altLang="ru-RU">
                  <a:latin typeface="Arial" panose="020B0604020202020204" pitchFamily="34" charset="0"/>
                </a:rPr>
                <a:t>F</a:t>
              </a:r>
              <a:r>
                <a:rPr lang="en-US" altLang="ru-RU" baseline="-25000">
                  <a:latin typeface="Arial" panose="020B0604020202020204" pitchFamily="34" charset="0"/>
                </a:rPr>
                <a:t>N</a:t>
              </a:r>
              <a:endParaRPr lang="en-US" altLang="ru-RU">
                <a:latin typeface="Arial" panose="020B0604020202020204" pitchFamily="34" charset="0"/>
              </a:endParaRPr>
            </a:p>
          </p:txBody>
        </p:sp>
        <p:sp>
          <p:nvSpPr>
            <p:cNvPr id="24" name="Line 11"/>
            <p:cNvSpPr>
              <a:spLocks noChangeShapeType="1"/>
            </p:cNvSpPr>
            <p:nvPr/>
          </p:nvSpPr>
          <p:spPr bwMode="auto">
            <a:xfrm flipV="1">
              <a:off x="3878" y="1752"/>
              <a:ext cx="1225" cy="58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12"/>
            <p:cNvSpPr>
              <a:spLocks noChangeShapeType="1"/>
            </p:cNvSpPr>
            <p:nvPr/>
          </p:nvSpPr>
          <p:spPr bwMode="auto">
            <a:xfrm>
              <a:off x="5103" y="1797"/>
              <a:ext cx="0" cy="4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Oval 13"/>
            <p:cNvSpPr>
              <a:spLocks noChangeArrowheads="1"/>
            </p:cNvSpPr>
            <p:nvPr/>
          </p:nvSpPr>
          <p:spPr bwMode="auto">
            <a:xfrm>
              <a:off x="3787" y="2296"/>
              <a:ext cx="136" cy="13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 flipV="1">
              <a:off x="3878" y="1344"/>
              <a:ext cx="363" cy="99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15"/>
            <p:cNvSpPr>
              <a:spLocks noChangeShapeType="1"/>
            </p:cNvSpPr>
            <p:nvPr/>
          </p:nvSpPr>
          <p:spPr bwMode="auto">
            <a:xfrm>
              <a:off x="4241" y="1389"/>
              <a:ext cx="0" cy="4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Arc 16"/>
            <p:cNvSpPr>
              <a:spLocks/>
            </p:cNvSpPr>
            <p:nvPr/>
          </p:nvSpPr>
          <p:spPr bwMode="auto">
            <a:xfrm rot="3220172">
              <a:off x="4213" y="2097"/>
              <a:ext cx="360" cy="576"/>
            </a:xfrm>
            <a:custGeom>
              <a:avLst/>
              <a:gdLst>
                <a:gd name="T0" fmla="*/ 0 w 13493"/>
                <a:gd name="T1" fmla="*/ 0 h 21600"/>
                <a:gd name="T2" fmla="*/ 360 w 13493"/>
                <a:gd name="T3" fmla="*/ 126 h 21600"/>
                <a:gd name="T4" fmla="*/ 0 w 13493"/>
                <a:gd name="T5" fmla="*/ 576 h 21600"/>
                <a:gd name="T6" fmla="*/ 0 60000 65536"/>
                <a:gd name="T7" fmla="*/ 0 60000 65536"/>
                <a:gd name="T8" fmla="*/ 0 60000 65536"/>
                <a:gd name="T9" fmla="*/ 0 w 13493"/>
                <a:gd name="T10" fmla="*/ 0 h 21600"/>
                <a:gd name="T11" fmla="*/ 13493 w 1349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493" h="21600" fill="none" extrusionOk="0">
                  <a:moveTo>
                    <a:pt x="-1" y="0"/>
                  </a:moveTo>
                  <a:cubicBezTo>
                    <a:pt x="4904" y="0"/>
                    <a:pt x="9663" y="1669"/>
                    <a:pt x="13493" y="4732"/>
                  </a:cubicBezTo>
                </a:path>
                <a:path w="13493" h="21600" stroke="0" extrusionOk="0">
                  <a:moveTo>
                    <a:pt x="-1" y="0"/>
                  </a:moveTo>
                  <a:cubicBezTo>
                    <a:pt x="4904" y="0"/>
                    <a:pt x="9663" y="1669"/>
                    <a:pt x="13493" y="473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4238" y="2156"/>
              <a:ext cx="33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en-US" altLang="ru-RU" sz="1800">
                  <a:latin typeface="Arial" panose="020B0604020202020204" pitchFamily="34" charset="0"/>
                  <a:cs typeface="Arial" panose="020B0604020202020204" pitchFamily="34" charset="0"/>
                </a:rPr>
                <a:t>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188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2" y="1299873"/>
            <a:ext cx="2146593" cy="1296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err="1" smtClean="0"/>
              <a:t>февр</a:t>
            </a:r>
            <a:r>
              <a:rPr lang="de-DE" dirty="0" smtClean="0"/>
              <a:t>.20</a:t>
            </a:r>
            <a:r>
              <a:rPr lang="ru-RU" dirty="0" smtClean="0"/>
              <a:t>20</a:t>
            </a:r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2" y="6677954"/>
            <a:ext cx="648072" cy="124906"/>
          </a:xfrm>
        </p:spPr>
        <p:txBody>
          <a:bodyPr/>
          <a:lstStyle/>
          <a:p>
            <a:pPr>
              <a:defRPr/>
            </a:pPr>
            <a:r>
              <a:rPr lang="de-DE" altLang="ru-RU" smtClean="0"/>
              <a:t>page </a:t>
            </a:r>
            <a:fld id="{3658705C-EF5F-4E43-9475-1416E71192BD}" type="slidenum">
              <a:rPr lang="de-DE" altLang="ru-RU" smtClean="0"/>
              <a:pPr>
                <a:defRPr/>
              </a:pPr>
              <a:t>11</a:t>
            </a:fld>
            <a:endParaRPr lang="de-DE" alt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12991" y="2620092"/>
            <a:ext cx="2375777" cy="64807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801472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dirty="0"/>
              <a:t> </a:t>
            </a:r>
            <a:r>
              <a:rPr lang="ru-RU" sz="1600" dirty="0" smtClean="0"/>
              <a:t>варианты встроенных </a:t>
            </a:r>
          </a:p>
          <a:p>
            <a:pPr algn="just"/>
            <a:r>
              <a:rPr lang="ru-RU" sz="1600" dirty="0" smtClean="0"/>
              <a:t> ультразвук. датчиков</a:t>
            </a:r>
            <a:endParaRPr lang="ru-RU" sz="16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357874" y="155657"/>
            <a:ext cx="4598502" cy="846081"/>
          </a:xfrm>
          <a:prstGeom prst="rect">
            <a:avLst/>
          </a:prstGeom>
          <a:solidFill>
            <a:srgbClr val="647889"/>
          </a:solidFill>
          <a:ln>
            <a:solidFill>
              <a:srgbClr val="00A587"/>
            </a:solidFill>
          </a:ln>
        </p:spPr>
        <p:txBody>
          <a:bodyPr/>
          <a:lstStyle>
            <a:lvl1pPr algn="ctr" defTabSz="801472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автономные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модули  </a:t>
            </a:r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WILSEN</a:t>
            </a:r>
            <a:endParaRPr lang="ru-RU" sz="24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</a:t>
            </a:r>
            <a:r>
              <a:rPr lang="ru-RU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измерения уровней</a:t>
            </a:r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ru-RU" sz="1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089455" y="2944128"/>
            <a:ext cx="4875033" cy="18530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801472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</a:t>
            </a:r>
            <a:r>
              <a:rPr lang="ru-RU" sz="1800" dirty="0" smtClean="0">
                <a:solidFill>
                  <a:srgbClr val="00A587"/>
                </a:solidFill>
              </a:rPr>
              <a:t>Состав модуля </a:t>
            </a:r>
            <a:r>
              <a:rPr lang="en-US" sz="1800" b="1" dirty="0" smtClean="0">
                <a:solidFill>
                  <a:srgbClr val="00A587"/>
                </a:solidFill>
              </a:rPr>
              <a:t>WILSEN</a:t>
            </a:r>
            <a:r>
              <a:rPr lang="ru-RU" sz="1800" b="1" dirty="0" smtClean="0">
                <a:solidFill>
                  <a:srgbClr val="00A587"/>
                </a:solidFill>
              </a:rPr>
              <a:t> </a:t>
            </a:r>
            <a:r>
              <a:rPr lang="ru-RU" sz="1800" dirty="0" smtClean="0">
                <a:solidFill>
                  <a:srgbClr val="00A587"/>
                </a:solidFill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ru-RU" sz="1800" dirty="0" smtClean="0">
                <a:solidFill>
                  <a:srgbClr val="00A587"/>
                </a:solidFill>
              </a:rPr>
              <a:t>ультразвуковой датчик,</a:t>
            </a:r>
          </a:p>
          <a:p>
            <a:pPr marL="342900" indent="-342900" algn="just">
              <a:buFontTx/>
              <a:buChar char="-"/>
            </a:pPr>
            <a:r>
              <a:rPr lang="ru-RU" sz="1800" dirty="0" smtClean="0">
                <a:solidFill>
                  <a:srgbClr val="00A587"/>
                </a:solidFill>
              </a:rPr>
              <a:t>радиомодем,</a:t>
            </a:r>
          </a:p>
          <a:p>
            <a:pPr marL="342900" indent="-342900" algn="just">
              <a:buFontTx/>
              <a:buChar char="-"/>
            </a:pPr>
            <a:r>
              <a:rPr lang="ru-RU" sz="1800" dirty="0">
                <a:solidFill>
                  <a:srgbClr val="00A587"/>
                </a:solidFill>
              </a:rPr>
              <a:t>а</a:t>
            </a:r>
            <a:r>
              <a:rPr lang="ru-RU" sz="1800" dirty="0" smtClean="0">
                <a:solidFill>
                  <a:srgbClr val="00A587"/>
                </a:solidFill>
              </a:rPr>
              <a:t>нтенна,</a:t>
            </a:r>
          </a:p>
          <a:p>
            <a:pPr marL="342900" indent="-342900" algn="just">
              <a:buFontTx/>
              <a:buChar char="-"/>
            </a:pPr>
            <a:r>
              <a:rPr lang="ru-RU" sz="1800" dirty="0">
                <a:solidFill>
                  <a:srgbClr val="00A587"/>
                </a:solidFill>
              </a:rPr>
              <a:t>б</a:t>
            </a:r>
            <a:r>
              <a:rPr lang="ru-RU" sz="1800" dirty="0" smtClean="0">
                <a:solidFill>
                  <a:srgbClr val="00A587"/>
                </a:solidFill>
              </a:rPr>
              <a:t>атарея длительного питания (4 - 5 лет)</a:t>
            </a:r>
            <a:r>
              <a:rPr lang="en-US" sz="1800" dirty="0">
                <a:solidFill>
                  <a:srgbClr val="00A587"/>
                </a:solidFill>
              </a:rPr>
              <a:t>.</a:t>
            </a:r>
            <a:endParaRPr lang="ru-RU" sz="1800" dirty="0" smtClean="0">
              <a:solidFill>
                <a:srgbClr val="00A587"/>
              </a:solidFill>
            </a:endParaRPr>
          </a:p>
          <a:p>
            <a:pPr algn="just"/>
            <a:endParaRPr lang="ru-RU" sz="2400" dirty="0">
              <a:solidFill>
                <a:srgbClr val="00A587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427984" y="4687764"/>
            <a:ext cx="4032448" cy="90147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801472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dirty="0" smtClean="0">
                <a:solidFill>
                  <a:srgbClr val="00A587"/>
                </a:solidFill>
              </a:rPr>
              <a:t>Настройка </a:t>
            </a:r>
            <a:r>
              <a:rPr lang="ru-RU" sz="1800" dirty="0">
                <a:solidFill>
                  <a:srgbClr val="00A587"/>
                </a:solidFill>
              </a:rPr>
              <a:t>по </a:t>
            </a:r>
            <a:r>
              <a:rPr lang="en-US" sz="1800" dirty="0" smtClean="0">
                <a:solidFill>
                  <a:srgbClr val="00A587"/>
                </a:solidFill>
              </a:rPr>
              <a:t>Bluetooth.</a:t>
            </a:r>
          </a:p>
          <a:p>
            <a:pPr algn="just"/>
            <a:r>
              <a:rPr lang="ru-RU" sz="1800" dirty="0" smtClean="0">
                <a:solidFill>
                  <a:srgbClr val="00A587"/>
                </a:solidFill>
              </a:rPr>
              <a:t>Модули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800" dirty="0">
                <a:solidFill>
                  <a:srgbClr val="00A587"/>
                </a:solidFill>
              </a:rPr>
              <a:t>о</a:t>
            </a:r>
            <a:r>
              <a:rPr lang="ru-RU" sz="1800" dirty="0" smtClean="0">
                <a:solidFill>
                  <a:srgbClr val="00A587"/>
                </a:solidFill>
              </a:rPr>
              <a:t>бслуживания не требуют</a:t>
            </a:r>
          </a:p>
          <a:p>
            <a:pPr algn="just"/>
            <a:r>
              <a:rPr lang="ru-RU" sz="1800" dirty="0">
                <a:solidFill>
                  <a:srgbClr val="00A587"/>
                </a:solidFill>
              </a:rPr>
              <a:t>в</a:t>
            </a:r>
            <a:r>
              <a:rPr lang="ru-RU" sz="1800" dirty="0" smtClean="0">
                <a:solidFill>
                  <a:srgbClr val="00A587"/>
                </a:solidFill>
              </a:rPr>
              <a:t>есь срок эксплуатации.  </a:t>
            </a:r>
            <a:endParaRPr lang="ru-RU" sz="1800" dirty="0">
              <a:solidFill>
                <a:srgbClr val="00A587"/>
              </a:solidFill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067944" y="1621613"/>
            <a:ext cx="2619142" cy="71754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801472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000" dirty="0" smtClean="0">
                <a:solidFill>
                  <a:srgbClr val="00A587"/>
                </a:solidFill>
              </a:rPr>
              <a:t>Передача сигнала </a:t>
            </a:r>
          </a:p>
          <a:p>
            <a:pPr algn="just"/>
            <a:r>
              <a:rPr lang="ru-RU" sz="2000" dirty="0" smtClean="0">
                <a:solidFill>
                  <a:srgbClr val="00A587"/>
                </a:solidFill>
              </a:rPr>
              <a:t>через сотовую сеть:</a:t>
            </a:r>
            <a:r>
              <a:rPr lang="ru-RU" sz="2000" dirty="0" smtClean="0"/>
              <a:t>   </a:t>
            </a:r>
            <a:endParaRPr lang="ru-RU" sz="2000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2281359" y="3346355"/>
            <a:ext cx="249906" cy="20404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1230807" y="3351341"/>
            <a:ext cx="271457" cy="21334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12201" r="18500" b="10625"/>
          <a:stretch/>
        </p:blipFill>
        <p:spPr>
          <a:xfrm>
            <a:off x="6876256" y="1607227"/>
            <a:ext cx="1190210" cy="720000"/>
          </a:xfrm>
          <a:prstGeom prst="rect">
            <a:avLst/>
          </a:prstGeom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179999" y="5954565"/>
            <a:ext cx="8880387" cy="54002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801472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b="1" dirty="0" smtClean="0"/>
              <a:t>Особенности сети </a:t>
            </a:r>
            <a:r>
              <a:rPr lang="en-US" sz="1400" b="1" dirty="0" err="1" smtClean="0"/>
              <a:t>LoRa</a:t>
            </a:r>
            <a:r>
              <a:rPr lang="en-US" sz="1400" b="1" dirty="0" smtClean="0"/>
              <a:t> </a:t>
            </a:r>
            <a:r>
              <a:rPr lang="en-US" sz="1400" dirty="0" smtClean="0"/>
              <a:t>:</a:t>
            </a:r>
            <a:r>
              <a:rPr lang="ru-RU" sz="1400" dirty="0" smtClean="0"/>
              <a:t> работает на частоте 868 МГц (не требует </a:t>
            </a:r>
            <a:r>
              <a:rPr lang="ru-RU" sz="1400" dirty="0" err="1" smtClean="0"/>
              <a:t>лицензир</a:t>
            </a:r>
            <a:r>
              <a:rPr lang="ru-RU" sz="1400" dirty="0" smtClean="0"/>
              <a:t>.); дальность 2 - 15 км;</a:t>
            </a:r>
          </a:p>
          <a:p>
            <a:pPr algn="just"/>
            <a:r>
              <a:rPr lang="ru-RU" sz="1400" dirty="0"/>
              <a:t>о</a:t>
            </a:r>
            <a:r>
              <a:rPr lang="ru-RU" sz="1400" dirty="0" smtClean="0"/>
              <a:t>риентирована на передачу коротких сообщений; стоим-</a:t>
            </a:r>
            <a:r>
              <a:rPr lang="ru-RU" sz="1400" dirty="0" err="1" smtClean="0"/>
              <a:t>ть</a:t>
            </a:r>
            <a:r>
              <a:rPr lang="ru-RU" sz="1400" dirty="0" smtClean="0"/>
              <a:t> передачи сигнала в 10 раз</a:t>
            </a:r>
            <a:r>
              <a:rPr lang="en-US" sz="1400" dirty="0" smtClean="0"/>
              <a:t> </a:t>
            </a:r>
            <a:r>
              <a:rPr lang="ru-RU" sz="1400" dirty="0" smtClean="0"/>
              <a:t>ниже, чем у </a:t>
            </a:r>
            <a:r>
              <a:rPr lang="en-US" sz="1400" dirty="0" smtClean="0"/>
              <a:t>GSM.</a:t>
            </a:r>
            <a:endParaRPr lang="ru-RU" sz="1400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6897190" y="2353993"/>
            <a:ext cx="903402" cy="24635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801472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000" dirty="0" smtClean="0"/>
              <a:t>Long Range</a:t>
            </a:r>
            <a:r>
              <a:rPr lang="ru-RU" sz="1000" dirty="0" smtClean="0"/>
              <a:t>   </a:t>
            </a:r>
            <a:endParaRPr lang="ru-RU" sz="1000" dirty="0"/>
          </a:p>
        </p:txBody>
      </p:sp>
      <p:pic>
        <p:nvPicPr>
          <p:cNvPr id="25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8" y="3748092"/>
            <a:ext cx="1093673" cy="540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842" y="3687452"/>
            <a:ext cx="1175672" cy="576000"/>
          </a:xfrm>
          <a:prstGeom prst="rect">
            <a:avLst/>
          </a:prstGeom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168732" y="4351658"/>
            <a:ext cx="1522948" cy="301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algn="ctr" defTabSz="801472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 err="1"/>
              <a:t>д</a:t>
            </a:r>
            <a:r>
              <a:rPr lang="ru-RU" sz="1400" dirty="0" err="1" smtClean="0"/>
              <a:t>истан</a:t>
            </a:r>
            <a:r>
              <a:rPr lang="ru-RU" sz="1400" dirty="0" smtClean="0"/>
              <a:t>. до </a:t>
            </a:r>
            <a:r>
              <a:rPr lang="ru-RU" sz="1400" b="1" dirty="0" smtClean="0"/>
              <a:t>2,5</a:t>
            </a:r>
            <a:r>
              <a:rPr lang="ru-RU" sz="1400" dirty="0" smtClean="0"/>
              <a:t> </a:t>
            </a:r>
            <a:r>
              <a:rPr lang="ru-RU" sz="1400" dirty="0" smtClean="0"/>
              <a:t>м</a:t>
            </a:r>
            <a:r>
              <a:rPr lang="ru-RU" sz="1400" b="1" dirty="0" smtClean="0"/>
              <a:t> </a:t>
            </a:r>
          </a:p>
          <a:p>
            <a:pPr algn="just"/>
            <a:r>
              <a:rPr lang="ru-RU" sz="2000" b="1" dirty="0" smtClean="0"/>
              <a:t>  </a:t>
            </a:r>
            <a:endParaRPr lang="ru-RU" sz="2000" b="1" dirty="0"/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2064349" y="4305281"/>
            <a:ext cx="1440160" cy="325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algn="ctr" defTabSz="801472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 err="1"/>
              <a:t>д</a:t>
            </a:r>
            <a:r>
              <a:rPr lang="ru-RU" sz="1400" dirty="0" err="1" smtClean="0"/>
              <a:t>истан</a:t>
            </a:r>
            <a:r>
              <a:rPr lang="ru-RU" sz="1400" dirty="0" smtClean="0"/>
              <a:t>. до </a:t>
            </a:r>
            <a:r>
              <a:rPr lang="ru-RU" sz="1400" b="1" dirty="0" smtClean="0"/>
              <a:t>4 м </a:t>
            </a:r>
          </a:p>
          <a:p>
            <a:pPr algn="just"/>
            <a:r>
              <a:rPr lang="ru-RU" sz="2000" b="1" dirty="0" smtClean="0"/>
              <a:t> 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174859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err="1" smtClean="0"/>
              <a:t>февр</a:t>
            </a:r>
            <a:r>
              <a:rPr lang="de-DE" dirty="0" smtClean="0"/>
              <a:t>.20</a:t>
            </a:r>
            <a:r>
              <a:rPr lang="ru-RU" dirty="0" smtClean="0"/>
              <a:t>20</a:t>
            </a:r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2" y="6644212"/>
            <a:ext cx="563316" cy="180046"/>
          </a:xfrm>
        </p:spPr>
        <p:txBody>
          <a:bodyPr/>
          <a:lstStyle/>
          <a:p>
            <a:pPr>
              <a:defRPr/>
            </a:pPr>
            <a:r>
              <a:rPr lang="de-DE" altLang="ru-RU" sz="1000" dirty="0" err="1" smtClean="0"/>
              <a:t>page</a:t>
            </a:r>
            <a:r>
              <a:rPr lang="de-DE" altLang="ru-RU" sz="1000" dirty="0" smtClean="0"/>
              <a:t> </a:t>
            </a:r>
            <a:fld id="{3658705C-EF5F-4E43-9475-1416E71192BD}" type="slidenum">
              <a:rPr lang="de-DE" altLang="ru-RU" sz="1000" smtClean="0"/>
              <a:pPr>
                <a:defRPr/>
              </a:pPr>
              <a:t>12</a:t>
            </a:fld>
            <a:endParaRPr lang="de-DE" altLang="ru-RU" sz="10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94627" y="5759776"/>
            <a:ext cx="8147821" cy="745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algn="ctr" defTabSz="801472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>
                <a:solidFill>
                  <a:srgbClr val="00A587"/>
                </a:solidFill>
              </a:rPr>
              <a:t>Для системных интеграторов, проектных компаний, для разнообразных проектов у компании будут </a:t>
            </a:r>
            <a:r>
              <a:rPr lang="ru-RU" sz="1800" u="sng" dirty="0" smtClean="0">
                <a:solidFill>
                  <a:srgbClr val="00A587"/>
                </a:solidFill>
              </a:rPr>
              <a:t>специальные цены </a:t>
            </a:r>
            <a:r>
              <a:rPr lang="ru-RU" sz="1800" dirty="0" smtClean="0">
                <a:solidFill>
                  <a:srgbClr val="00A587"/>
                </a:solidFill>
              </a:rPr>
              <a:t>на эти датчики.   </a:t>
            </a:r>
          </a:p>
          <a:p>
            <a:pPr algn="l"/>
            <a:r>
              <a:rPr lang="ru-RU" sz="1800" dirty="0">
                <a:solidFill>
                  <a:srgbClr val="00A587"/>
                </a:solidFill>
              </a:rPr>
              <a:t> </a:t>
            </a:r>
          </a:p>
        </p:txBody>
      </p:sp>
      <p:pic>
        <p:nvPicPr>
          <p:cNvPr id="15" name="Объект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307748"/>
            <a:ext cx="2146593" cy="1296000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3357874" y="155657"/>
            <a:ext cx="4454486" cy="897079"/>
          </a:xfrm>
          <a:prstGeom prst="rect">
            <a:avLst/>
          </a:prstGeom>
          <a:solidFill>
            <a:srgbClr val="647889"/>
          </a:solidFill>
          <a:ln>
            <a:solidFill>
              <a:srgbClr val="00A587"/>
            </a:solidFill>
          </a:ln>
        </p:spPr>
        <p:txBody>
          <a:bodyPr/>
          <a:lstStyle>
            <a:lvl1pPr algn="ctr" defTabSz="801472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применение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модулей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WILSEN</a:t>
            </a:r>
            <a:endParaRPr lang="ru-RU" sz="24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 встраиваемых  </a:t>
            </a:r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УЗ датчиков    </a:t>
            </a:r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ru-RU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862" y="1707332"/>
            <a:ext cx="1385321" cy="684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662" y="1707332"/>
            <a:ext cx="1396112" cy="68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t="39488" r="5399" b="9946"/>
          <a:stretch/>
        </p:blipFill>
        <p:spPr>
          <a:xfrm>
            <a:off x="2898000" y="2776639"/>
            <a:ext cx="2808002" cy="1201320"/>
          </a:xfrm>
          <a:prstGeom prst="rect">
            <a:avLst/>
          </a:prstGeom>
        </p:spPr>
      </p:pic>
      <p:pic>
        <p:nvPicPr>
          <p:cNvPr id="24" name="Рисунок 23" descr="C:\Users\ryzhov\Desktop\Ryzhov S.N\P+F каталоги, проспекты, презентации\УЗ датчики (P+F, Bero)\УЗ-GSM модуль для мусора\MAC0009895_rgb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13050"/>
          <a:stretch/>
        </p:blipFill>
        <p:spPr bwMode="auto">
          <a:xfrm>
            <a:off x="2842405" y="4259260"/>
            <a:ext cx="2863597" cy="1439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03" y="3815776"/>
            <a:ext cx="972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5" t="12496"/>
          <a:stretch/>
        </p:blipFill>
        <p:spPr bwMode="auto">
          <a:xfrm>
            <a:off x="6137949" y="2778768"/>
            <a:ext cx="2380362" cy="1197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91857"/>
            <a:ext cx="1463675" cy="1151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C:\Users\ryzhov\Documents\статья сельхоз\EC_DC_20110321_6_V1_RGB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80" y="2736579"/>
            <a:ext cx="900000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6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90" y="2776639"/>
            <a:ext cx="1008000" cy="122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21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80956" y="166528"/>
            <a:ext cx="3960440" cy="518434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ru-RU" sz="2800" dirty="0" smtClean="0"/>
              <a:t>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Датчики с интерфейсом 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>
          <a:xfrm>
            <a:off x="2447872" y="6677954"/>
            <a:ext cx="972000" cy="124906"/>
          </a:xfrm>
        </p:spPr>
        <p:txBody>
          <a:bodyPr/>
          <a:lstStyle/>
          <a:p>
            <a:r>
              <a:rPr lang="ru-RU" dirty="0" smtClean="0"/>
              <a:t>окт. 2020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052" y="1088784"/>
            <a:ext cx="2987896" cy="79200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4067944" y="1334226"/>
            <a:ext cx="3456384" cy="288032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б</a:t>
            </a:r>
            <a:r>
              <a:rPr lang="ru-RU" sz="1600" dirty="0" smtClean="0"/>
              <a:t>инарные </a:t>
            </a:r>
            <a:r>
              <a:rPr lang="ru-RU" sz="1600" dirty="0" smtClean="0">
                <a:solidFill>
                  <a:srgbClr val="00A587"/>
                </a:solidFill>
              </a:rPr>
              <a:t>индуктивные</a:t>
            </a:r>
            <a:endParaRPr lang="en-US" sz="1600" dirty="0" smtClean="0">
              <a:solidFill>
                <a:srgbClr val="00A587"/>
              </a:solidFill>
            </a:endParaRPr>
          </a:p>
          <a:p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104465" y="2921785"/>
            <a:ext cx="2736304" cy="288032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00A587"/>
                </a:solidFill>
              </a:rPr>
              <a:t>ультразвуковые</a:t>
            </a:r>
            <a:endParaRPr lang="en-US" sz="1600" dirty="0" smtClean="0">
              <a:solidFill>
                <a:srgbClr val="00A587"/>
              </a:solidFill>
            </a:endParaRPr>
          </a:p>
          <a:p>
            <a:endParaRPr lang="ru-RU" dirty="0"/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4089414" y="2077657"/>
            <a:ext cx="3866962" cy="276999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00A587"/>
                </a:solidFill>
              </a:rPr>
              <a:t>а</a:t>
            </a:r>
            <a:r>
              <a:rPr lang="ru-RU" sz="1600" dirty="0" smtClean="0">
                <a:solidFill>
                  <a:srgbClr val="00A587"/>
                </a:solidFill>
              </a:rPr>
              <a:t>налоговые линейные</a:t>
            </a:r>
            <a:r>
              <a:rPr lang="ru-RU" sz="1600" dirty="0" smtClean="0"/>
              <a:t> индуктивные</a:t>
            </a:r>
            <a:endParaRPr lang="en-US" sz="1600" dirty="0" smtClean="0"/>
          </a:p>
          <a:p>
            <a:endParaRPr lang="ru-RU" dirty="0"/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4107729" y="4768854"/>
            <a:ext cx="3168352" cy="288032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00A587"/>
                </a:solidFill>
              </a:rPr>
              <a:t>RFID </a:t>
            </a:r>
            <a:r>
              <a:rPr lang="ru-RU" sz="1600" dirty="0" smtClean="0"/>
              <a:t>головки чтения / записи</a:t>
            </a:r>
            <a:endParaRPr lang="en-US" sz="1600" dirty="0" smtClean="0"/>
          </a:p>
          <a:p>
            <a:endParaRPr lang="ru-RU" dirty="0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4067944" y="5719990"/>
            <a:ext cx="4608512" cy="325459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rgbClr val="0070C0"/>
                </a:solidFill>
              </a:rPr>
              <a:t> </a:t>
            </a:r>
            <a:r>
              <a:rPr lang="ru-RU" sz="1600" dirty="0" smtClean="0">
                <a:solidFill>
                  <a:srgbClr val="00A587"/>
                </a:solidFill>
              </a:rPr>
              <a:t>магнитные инкрементные </a:t>
            </a:r>
            <a:r>
              <a:rPr lang="en-US" sz="1600" dirty="0" smtClean="0">
                <a:solidFill>
                  <a:srgbClr val="00A587"/>
                </a:solidFill>
              </a:rPr>
              <a:t>IO-Link </a:t>
            </a:r>
            <a:r>
              <a:rPr lang="ru-RU" sz="1600" dirty="0" err="1" smtClean="0">
                <a:solidFill>
                  <a:srgbClr val="00A587"/>
                </a:solidFill>
              </a:rPr>
              <a:t>энкодеры</a:t>
            </a:r>
            <a:r>
              <a:rPr lang="ru-RU" sz="1600" dirty="0" smtClean="0">
                <a:solidFill>
                  <a:srgbClr val="00A587"/>
                </a:solidFill>
              </a:rPr>
              <a:t> </a:t>
            </a:r>
            <a:endParaRPr lang="en-US" sz="1600" dirty="0" smtClean="0">
              <a:solidFill>
                <a:srgbClr val="00A587"/>
              </a:solidFill>
            </a:endParaRPr>
          </a:p>
          <a:p>
            <a:endParaRPr lang="ru-RU" dirty="0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4074363" y="3806566"/>
            <a:ext cx="4032448" cy="32361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00A587"/>
                </a:solidFill>
              </a:rPr>
              <a:t>ф</a:t>
            </a:r>
            <a:r>
              <a:rPr lang="ru-RU" sz="1600" dirty="0" smtClean="0">
                <a:solidFill>
                  <a:srgbClr val="00A587"/>
                </a:solidFill>
              </a:rPr>
              <a:t>отодатчики</a:t>
            </a:r>
            <a:r>
              <a:rPr lang="en-US" sz="1600" dirty="0" smtClean="0">
                <a:solidFill>
                  <a:srgbClr val="00A587"/>
                </a:solidFill>
              </a:rPr>
              <a:t> </a:t>
            </a:r>
            <a:r>
              <a:rPr lang="ru-RU" sz="1600" dirty="0" smtClean="0">
                <a:solidFill>
                  <a:srgbClr val="00A587"/>
                </a:solidFill>
              </a:rPr>
              <a:t>и лазерные </a:t>
            </a:r>
            <a:r>
              <a:rPr lang="ru-RU" sz="1600" dirty="0" smtClean="0"/>
              <a:t>дальномеры</a:t>
            </a:r>
            <a:endParaRPr lang="en-US" sz="1600" dirty="0" smtClean="0"/>
          </a:p>
          <a:p>
            <a:endParaRPr lang="ru-RU" dirty="0"/>
          </a:p>
        </p:txBody>
      </p:sp>
      <p:pic>
        <p:nvPicPr>
          <p:cNvPr id="17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392" y="263900"/>
            <a:ext cx="1620000" cy="3713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22" y="1797786"/>
            <a:ext cx="1136846" cy="756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68" y="1929285"/>
            <a:ext cx="570240" cy="576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37" y="3580107"/>
            <a:ext cx="626307" cy="972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r="-2089" b="6030"/>
          <a:stretch/>
        </p:blipFill>
        <p:spPr>
          <a:xfrm>
            <a:off x="2245438" y="2625085"/>
            <a:ext cx="935518" cy="86409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59" y="4689146"/>
            <a:ext cx="589096" cy="648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49" y="4613426"/>
            <a:ext cx="818188" cy="900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93" y="3653352"/>
            <a:ext cx="425458" cy="468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19" y="3631166"/>
            <a:ext cx="556368" cy="612000"/>
          </a:xfrm>
          <a:prstGeom prst="rect">
            <a:avLst/>
          </a:prstGeom>
        </p:spPr>
      </p:pic>
      <p:pic>
        <p:nvPicPr>
          <p:cNvPr id="1026" name="Picture 2" descr="http://pfweb2.de.pepperl-fuchs.com/global-marketing/_campaigns/_fa_launches/_ENI58PL/images/ENI58PL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t="-1091" r="7255"/>
          <a:stretch/>
        </p:blipFill>
        <p:spPr bwMode="auto">
          <a:xfrm>
            <a:off x="1196357" y="5502036"/>
            <a:ext cx="926002" cy="828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fik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1" b="99319" l="375" r="9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54" y="5564184"/>
            <a:ext cx="1030324" cy="756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49" y="2863145"/>
            <a:ext cx="684000" cy="495051"/>
          </a:xfrm>
          <a:prstGeom prst="rect">
            <a:avLst/>
          </a:prstGeom>
        </p:spPr>
      </p:pic>
      <p:sp>
        <p:nvSpPr>
          <p:cNvPr id="29" name="Прямоугольник 1"/>
          <p:cNvSpPr>
            <a:spLocks noChangeArrowheads="1"/>
          </p:cNvSpPr>
          <p:nvPr/>
        </p:nvSpPr>
        <p:spPr bwMode="auto">
          <a:xfrm>
            <a:off x="341704" y="778130"/>
            <a:ext cx="41405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FF0000"/>
                </a:solidFill>
              </a:rPr>
              <a:t>Существенно расширен ассортимент </a:t>
            </a:r>
            <a:r>
              <a:rPr lang="en-US" altLang="ru-RU" sz="1200" dirty="0" smtClean="0">
                <a:solidFill>
                  <a:srgbClr val="FF0000"/>
                </a:solidFill>
              </a:rPr>
              <a:t>IO-Link </a:t>
            </a:r>
            <a:r>
              <a:rPr lang="ru-RU" altLang="ru-RU" sz="1200" dirty="0" smtClean="0">
                <a:solidFill>
                  <a:srgbClr val="FF0000"/>
                </a:solidFill>
              </a:rPr>
              <a:t>датчиков.</a:t>
            </a:r>
            <a:endParaRPr lang="en-GB" altLang="ru-RU" sz="1200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 descr="https://files.pepperl-fuchs.com/webcat/navi/productInfo/pd/b251149a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1" y="3503715"/>
            <a:ext cx="1252760" cy="137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одзаголовок 2"/>
          <p:cNvSpPr txBox="1">
            <a:spLocks/>
          </p:cNvSpPr>
          <p:nvPr/>
        </p:nvSpPr>
        <p:spPr>
          <a:xfrm>
            <a:off x="1957529" y="1604275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>
          <a:xfrm>
            <a:off x="2753852" y="1001870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3392854" y="1085512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sp>
        <p:nvSpPr>
          <p:cNvPr id="34" name="Подзаголовок 2"/>
          <p:cNvSpPr txBox="1">
            <a:spLocks/>
          </p:cNvSpPr>
          <p:nvPr/>
        </p:nvSpPr>
        <p:spPr>
          <a:xfrm>
            <a:off x="1936834" y="1058498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sp>
        <p:nvSpPr>
          <p:cNvPr id="35" name="Подзаголовок 2"/>
          <p:cNvSpPr txBox="1">
            <a:spLocks/>
          </p:cNvSpPr>
          <p:nvPr/>
        </p:nvSpPr>
        <p:spPr>
          <a:xfrm>
            <a:off x="1533842" y="1172092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sp>
        <p:nvSpPr>
          <p:cNvPr id="36" name="Подзаголовок 2"/>
          <p:cNvSpPr txBox="1">
            <a:spLocks/>
          </p:cNvSpPr>
          <p:nvPr/>
        </p:nvSpPr>
        <p:spPr>
          <a:xfrm>
            <a:off x="1175388" y="1244851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sp>
        <p:nvSpPr>
          <p:cNvPr id="37" name="Подзаголовок 2"/>
          <p:cNvSpPr txBox="1">
            <a:spLocks/>
          </p:cNvSpPr>
          <p:nvPr/>
        </p:nvSpPr>
        <p:spPr>
          <a:xfrm>
            <a:off x="816934" y="1334226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sp>
        <p:nvSpPr>
          <p:cNvPr id="38" name="Подзаголовок 2"/>
          <p:cNvSpPr txBox="1">
            <a:spLocks/>
          </p:cNvSpPr>
          <p:nvPr/>
        </p:nvSpPr>
        <p:spPr>
          <a:xfrm>
            <a:off x="2726517" y="1754011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1436250" y="2650172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421612" y="3358196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sp>
        <p:nvSpPr>
          <p:cNvPr id="42" name="Подзаголовок 2"/>
          <p:cNvSpPr txBox="1">
            <a:spLocks/>
          </p:cNvSpPr>
          <p:nvPr/>
        </p:nvSpPr>
        <p:spPr>
          <a:xfrm>
            <a:off x="1973689" y="3443237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sp>
        <p:nvSpPr>
          <p:cNvPr id="43" name="Подзаголовок 2"/>
          <p:cNvSpPr txBox="1">
            <a:spLocks/>
          </p:cNvSpPr>
          <p:nvPr/>
        </p:nvSpPr>
        <p:spPr>
          <a:xfrm>
            <a:off x="2399277" y="3464383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sp>
        <p:nvSpPr>
          <p:cNvPr id="44" name="Подзаголовок 2"/>
          <p:cNvSpPr txBox="1">
            <a:spLocks/>
          </p:cNvSpPr>
          <p:nvPr/>
        </p:nvSpPr>
        <p:spPr>
          <a:xfrm>
            <a:off x="1767803" y="4563265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sp>
        <p:nvSpPr>
          <p:cNvPr id="45" name="Подзаголовок 2"/>
          <p:cNvSpPr txBox="1">
            <a:spLocks/>
          </p:cNvSpPr>
          <p:nvPr/>
        </p:nvSpPr>
        <p:spPr>
          <a:xfrm>
            <a:off x="2353157" y="4465302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sp>
        <p:nvSpPr>
          <p:cNvPr id="46" name="Подзаголовок 2"/>
          <p:cNvSpPr txBox="1">
            <a:spLocks/>
          </p:cNvSpPr>
          <p:nvPr/>
        </p:nvSpPr>
        <p:spPr>
          <a:xfrm>
            <a:off x="1170290" y="5428128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sp>
        <p:nvSpPr>
          <p:cNvPr id="47" name="Подзаголовок 2"/>
          <p:cNvSpPr txBox="1">
            <a:spLocks/>
          </p:cNvSpPr>
          <p:nvPr/>
        </p:nvSpPr>
        <p:spPr>
          <a:xfrm>
            <a:off x="2231980" y="5466445"/>
            <a:ext cx="360040" cy="25354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rgbClr val="C00000"/>
                </a:solidFill>
              </a:rPr>
              <a:t>new</a:t>
            </a:r>
          </a:p>
          <a:p>
            <a:endParaRPr lang="ru-RU" dirty="0"/>
          </a:p>
        </p:txBody>
      </p:sp>
      <p:pic>
        <p:nvPicPr>
          <p:cNvPr id="49" name="Рисунок 48" descr="https://avatars.mds.yandex.net/get-zen_doc/985972/pub_5d7a197323bf4800ad6a7980_5d7a1df83d87363e8924e428/scale_1200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3" y="4608068"/>
            <a:ext cx="396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9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окт.</a:t>
            </a:r>
            <a:r>
              <a:rPr lang="de-DE" dirty="0" smtClean="0"/>
              <a:t>2020</a:t>
            </a:r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2" y="6677954"/>
            <a:ext cx="576064" cy="124906"/>
          </a:xfrm>
        </p:spPr>
        <p:txBody>
          <a:bodyPr/>
          <a:lstStyle/>
          <a:p>
            <a:pPr>
              <a:defRPr/>
            </a:pPr>
            <a:r>
              <a:rPr lang="de-DE" altLang="ru-RU" dirty="0" err="1" smtClean="0"/>
              <a:t>page</a:t>
            </a:r>
            <a:r>
              <a:rPr lang="de-DE" altLang="ru-RU" dirty="0" smtClean="0"/>
              <a:t> </a:t>
            </a:r>
            <a:fld id="{3658705C-EF5F-4E43-9475-1416E71192BD}" type="slidenum">
              <a:rPr lang="de-DE" altLang="ru-RU" smtClean="0"/>
              <a:pPr>
                <a:defRPr/>
              </a:pPr>
              <a:t>14</a:t>
            </a:fld>
            <a:endParaRPr lang="de-DE" alt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899589" y="1196752"/>
          <a:ext cx="7270599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Document" r:id="rId4" imgW="10361459" imgH="7184211" progId="Word.Document.12">
                  <p:embed/>
                </p:oleObj>
              </mc:Choice>
              <mc:Fallback>
                <p:oleObj name="Document" r:id="rId4" imgW="10361459" imgH="71842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9589" y="1196752"/>
                        <a:ext cx="7270599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203848" y="250314"/>
            <a:ext cx="3888432" cy="432048"/>
          </a:xfrm>
          <a:solidFill>
            <a:srgbClr val="647889"/>
          </a:solidFill>
        </p:spPr>
        <p:txBody>
          <a:bodyPr/>
          <a:lstStyle/>
          <a:p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Датчики положения</a:t>
            </a:r>
            <a:endParaRPr lang="ru-RU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8388424" y="1661452"/>
            <a:ext cx="532518" cy="30777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new</a:t>
            </a:r>
            <a:endParaRPr lang="ru-RU" altLang="ru-RU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Прямоугольник 8"/>
          <p:cNvSpPr>
            <a:spLocks noChangeArrowheads="1"/>
          </p:cNvSpPr>
          <p:nvPr/>
        </p:nvSpPr>
        <p:spPr bwMode="auto">
          <a:xfrm>
            <a:off x="8392753" y="2724214"/>
            <a:ext cx="532518" cy="30777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new</a:t>
            </a:r>
            <a:endParaRPr lang="ru-RU" altLang="ru-RU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8388424" y="3789040"/>
            <a:ext cx="532518" cy="30777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new</a:t>
            </a:r>
            <a:endParaRPr lang="ru-RU" altLang="ru-RU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 rot="19584896">
            <a:off x="8048872" y="975628"/>
            <a:ext cx="107411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 algn="ctr">
            <a:solidFill>
              <a:schemeClr val="bg1"/>
            </a:solidFill>
            <a:round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000" dirty="0" smtClean="0">
                <a:solidFill>
                  <a:srgbClr val="7030A0"/>
                </a:solidFill>
              </a:rPr>
              <a:t>размерная ось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000" dirty="0" smtClean="0">
                <a:solidFill>
                  <a:srgbClr val="7030A0"/>
                </a:solidFill>
              </a:rPr>
              <a:t>перемещений</a:t>
            </a:r>
            <a:r>
              <a:rPr lang="en-US" altLang="ru-RU" sz="1000" dirty="0" smtClean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14" name="Grafik 33">
            <a:extLst>
              <a:ext uri="{FF2B5EF4-FFF2-40B4-BE49-F238E27FC236}">
                <a16:creationId xmlns="" xmlns:a16="http://schemas.microsoft.com/office/drawing/2014/main" id="{FB0A8356-47DF-48BB-86B2-35F2304326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2320" y="3785570"/>
            <a:ext cx="765864" cy="540000"/>
          </a:xfrm>
          <a:prstGeom prst="rect">
            <a:avLst/>
          </a:prstGeom>
        </p:spPr>
      </p:pic>
      <p:sp>
        <p:nvSpPr>
          <p:cNvPr id="15" name="Прямоугольник 8"/>
          <p:cNvSpPr>
            <a:spLocks noChangeArrowheads="1"/>
          </p:cNvSpPr>
          <p:nvPr/>
        </p:nvSpPr>
        <p:spPr bwMode="auto">
          <a:xfrm>
            <a:off x="8378806" y="1980300"/>
            <a:ext cx="551754" cy="23083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9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100 км</a:t>
            </a:r>
            <a:endParaRPr lang="ru-RU" altLang="ru-RU" sz="9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Прямоугольник 8"/>
          <p:cNvSpPr>
            <a:spLocks noChangeArrowheads="1"/>
          </p:cNvSpPr>
          <p:nvPr/>
        </p:nvSpPr>
        <p:spPr bwMode="auto">
          <a:xfrm>
            <a:off x="8388424" y="3050728"/>
            <a:ext cx="532518" cy="23985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9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628 м</a:t>
            </a:r>
            <a:endParaRPr lang="ru-RU" altLang="ru-RU" sz="9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Прямоугольник 8"/>
          <p:cNvSpPr>
            <a:spLocks noChangeArrowheads="1"/>
          </p:cNvSpPr>
          <p:nvPr/>
        </p:nvSpPr>
        <p:spPr bwMode="auto">
          <a:xfrm>
            <a:off x="8388424" y="4114412"/>
            <a:ext cx="532518" cy="21544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 луча</a:t>
            </a:r>
            <a:endParaRPr lang="ru-RU" altLang="ru-RU" sz="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37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 txBox="1">
            <a:spLocks/>
          </p:cNvSpPr>
          <p:nvPr/>
        </p:nvSpPr>
        <p:spPr>
          <a:xfrm>
            <a:off x="5436096" y="1700808"/>
            <a:ext cx="2448272" cy="79208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Спасибо.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2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276872"/>
            <a:ext cx="6048672" cy="492883"/>
          </a:xfrm>
        </p:spPr>
        <p:txBody>
          <a:bodyPr/>
          <a:lstStyle/>
          <a:p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ru-RU" sz="2400" dirty="0" smtClean="0"/>
              <a:t>       </a:t>
            </a:r>
            <a:r>
              <a:rPr lang="ru-RU" sz="2800" dirty="0" smtClean="0">
                <a:solidFill>
                  <a:srgbClr val="00A587"/>
                </a:solidFill>
              </a:rPr>
              <a:t>Новинки сенсорной техники</a:t>
            </a:r>
            <a:br>
              <a:rPr lang="ru-RU" sz="2800" dirty="0" smtClean="0">
                <a:solidFill>
                  <a:srgbClr val="00A587"/>
                </a:solidFill>
              </a:rPr>
            </a:br>
            <a:r>
              <a:rPr lang="ru-RU" sz="2800" dirty="0">
                <a:solidFill>
                  <a:srgbClr val="00A587"/>
                </a:solidFill>
              </a:rPr>
              <a:t> </a:t>
            </a:r>
            <a:r>
              <a:rPr lang="ru-RU" sz="2800" dirty="0" smtClean="0">
                <a:solidFill>
                  <a:srgbClr val="00A587"/>
                </a:solidFill>
              </a:rPr>
              <a:t>       компании «</a:t>
            </a:r>
            <a:r>
              <a:rPr lang="ru-RU" sz="2800" dirty="0" err="1" smtClean="0">
                <a:solidFill>
                  <a:srgbClr val="00A587"/>
                </a:solidFill>
              </a:rPr>
              <a:t>Пепперл</a:t>
            </a:r>
            <a:r>
              <a:rPr lang="ru-RU" sz="2800" dirty="0" smtClean="0">
                <a:solidFill>
                  <a:srgbClr val="00A587"/>
                </a:solidFill>
              </a:rPr>
              <a:t> + Фукс».</a:t>
            </a:r>
            <a:br>
              <a:rPr lang="ru-RU" sz="2800" dirty="0" smtClean="0">
                <a:solidFill>
                  <a:srgbClr val="00A587"/>
                </a:solidFill>
              </a:rPr>
            </a:br>
            <a:endParaRPr lang="ru-RU" sz="2800" dirty="0">
              <a:solidFill>
                <a:srgbClr val="00A587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068960"/>
            <a:ext cx="8208912" cy="2736304"/>
          </a:xfrm>
        </p:spPr>
        <p:txBody>
          <a:bodyPr/>
          <a:lstStyle/>
          <a:p>
            <a:r>
              <a:rPr lang="ru-RU" dirty="0" smtClean="0"/>
              <a:t>         </a:t>
            </a:r>
            <a:endParaRPr lang="ru-RU" sz="1600" dirty="0" smtClean="0">
              <a:solidFill>
                <a:schemeClr val="tx1"/>
              </a:solidFill>
            </a:endParaRP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endParaRPr lang="ru-RU" sz="1600" dirty="0">
              <a:solidFill>
                <a:schemeClr val="tx1"/>
              </a:solidFill>
            </a:endParaRP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</a:t>
            </a:r>
          </a:p>
          <a:p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                         Рыжов Сергей Николаевич</a:t>
            </a:r>
          </a:p>
          <a:p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                   представитель компании на Урале.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>
          <a:xfrm>
            <a:off x="2411760" y="6665371"/>
            <a:ext cx="972000" cy="124906"/>
          </a:xfrm>
        </p:spPr>
        <p:txBody>
          <a:bodyPr/>
          <a:lstStyle/>
          <a:p>
            <a:r>
              <a:rPr lang="ru-RU" dirty="0" smtClean="0"/>
              <a:t>окт. 2020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11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172840"/>
            <a:ext cx="5616624" cy="591864"/>
          </a:xfrm>
          <a:solidFill>
            <a:srgbClr val="647889"/>
          </a:solidFill>
        </p:spPr>
        <p:txBody>
          <a:bodyPr/>
          <a:lstStyle/>
          <a:p>
            <a:r>
              <a:rPr lang="ru-RU" sz="2800" dirty="0" smtClean="0"/>
              <a:t> 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Сканеры пространства (</a:t>
            </a:r>
            <a:r>
              <a:rPr lang="ru-RU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лидары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).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980727"/>
            <a:ext cx="7632848" cy="636766"/>
          </a:xfrm>
        </p:spPr>
        <p:txBody>
          <a:bodyPr/>
          <a:lstStyle/>
          <a:p>
            <a:r>
              <a:rPr lang="ru-RU" sz="1800" dirty="0" smtClean="0"/>
              <a:t>Уже несколько лет производится ассортимент  сканеров </a:t>
            </a:r>
            <a:r>
              <a:rPr lang="en-US" sz="1800" dirty="0" smtClean="0"/>
              <a:t>R 2000 </a:t>
            </a:r>
            <a:r>
              <a:rPr lang="ru-RU" sz="1800" dirty="0" smtClean="0"/>
              <a:t> </a:t>
            </a:r>
          </a:p>
          <a:p>
            <a:r>
              <a:rPr lang="ru-RU" sz="1800" dirty="0" smtClean="0">
                <a:solidFill>
                  <a:srgbClr val="00B0F0"/>
                </a:solidFill>
              </a:rPr>
              <a:t>с одним </a:t>
            </a:r>
            <a:r>
              <a:rPr lang="ru-RU" sz="1800" dirty="0" smtClean="0"/>
              <a:t>вращающимся лазером для задач :</a:t>
            </a:r>
            <a:endParaRPr lang="ru-RU" sz="18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 dirty="0" smtClean="0"/>
              <a:t>окт. 2020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7" r="-758" b="16409"/>
          <a:stretch/>
        </p:blipFill>
        <p:spPr>
          <a:xfrm>
            <a:off x="539552" y="1773547"/>
            <a:ext cx="3099130" cy="1584000"/>
          </a:xfrm>
          <a:prstGeom prst="rect">
            <a:avLst/>
          </a:prstGeom>
        </p:spPr>
      </p:pic>
      <p:pic>
        <p:nvPicPr>
          <p:cNvPr id="12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9" y="4596550"/>
            <a:ext cx="2846327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55" y="4596550"/>
            <a:ext cx="2457982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1547" y="2290932"/>
            <a:ext cx="2592388" cy="1511300"/>
          </a:xfrm>
          <a:prstGeom prst="rect">
            <a:avLst/>
          </a:prstGeom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476168" y="4097200"/>
            <a:ext cx="1935832" cy="42366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  для задач навигации автоматических тележек </a:t>
            </a:r>
          </a:p>
          <a:p>
            <a:endParaRPr lang="ru-RU" sz="1200" dirty="0" smtClean="0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6518956" y="4039918"/>
            <a:ext cx="2218384" cy="42366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 для </a:t>
            </a:r>
            <a:r>
              <a:rPr lang="ru-RU" sz="1200" dirty="0"/>
              <a:t>построения картины окружающего пространства</a:t>
            </a:r>
            <a:r>
              <a:rPr lang="ru-RU" sz="1200" dirty="0" smtClean="0"/>
              <a:t> </a:t>
            </a:r>
          </a:p>
          <a:p>
            <a:endParaRPr lang="ru-RU" sz="1200" dirty="0" smtClean="0"/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6660232" y="1833516"/>
            <a:ext cx="1935832" cy="42366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  для </a:t>
            </a:r>
            <a:r>
              <a:rPr lang="ru-RU" sz="1200" dirty="0"/>
              <a:t>сложных задач обнаружения объектов</a:t>
            </a:r>
            <a:r>
              <a:rPr lang="ru-RU" sz="1200" dirty="0" smtClean="0"/>
              <a:t> </a:t>
            </a:r>
          </a:p>
          <a:p>
            <a:endParaRPr lang="ru-RU" sz="1200" dirty="0" smtClean="0"/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3638682" y="4203897"/>
            <a:ext cx="2079848" cy="210270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для </a:t>
            </a:r>
            <a:r>
              <a:rPr lang="ru-RU" sz="1200" dirty="0" smtClean="0"/>
              <a:t>измерения профилей </a:t>
            </a:r>
          </a:p>
          <a:p>
            <a:endParaRPr lang="ru-RU" sz="1200" dirty="0" smtClean="0"/>
          </a:p>
        </p:txBody>
      </p:sp>
      <p:pic>
        <p:nvPicPr>
          <p:cNvPr id="19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3" b="-8566"/>
          <a:stretch/>
        </p:blipFill>
        <p:spPr bwMode="auto">
          <a:xfrm>
            <a:off x="3236465" y="4596550"/>
            <a:ext cx="2957627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73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219342"/>
            <a:ext cx="5904656" cy="617370"/>
          </a:xfrm>
          <a:solidFill>
            <a:srgbClr val="647889"/>
          </a:solidFill>
        </p:spPr>
        <p:txBody>
          <a:bodyPr/>
          <a:lstStyle/>
          <a:p>
            <a:r>
              <a:rPr lang="ru-RU" sz="2800" dirty="0" smtClean="0"/>
              <a:t>          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Новый сканер, 4 луча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 dirty="0" smtClean="0"/>
              <a:t>окт. 2020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9" t="24660" r="23998" b="26019"/>
          <a:stretch/>
        </p:blipFill>
        <p:spPr>
          <a:xfrm>
            <a:off x="6538890" y="1154381"/>
            <a:ext cx="1100000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65416"/>
            <a:ext cx="1133136" cy="1152000"/>
          </a:xfrm>
          <a:prstGeom prst="rect">
            <a:avLst/>
          </a:prstGeom>
        </p:spPr>
      </p:pic>
      <p:pic>
        <p:nvPicPr>
          <p:cNvPr id="12" name="Inhaltsplatzhalter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4795987"/>
            <a:ext cx="2700254" cy="1260000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816829"/>
              </p:ext>
            </p:extLst>
          </p:nvPr>
        </p:nvGraphicFramePr>
        <p:xfrm>
          <a:off x="395536" y="2156218"/>
          <a:ext cx="8280920" cy="2049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776"/>
                <a:gridCol w="2875261"/>
                <a:gridCol w="2998883"/>
              </a:tblGrid>
              <a:tr h="3637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         </a:t>
                      </a:r>
                      <a:r>
                        <a:rPr lang="en-US" dirty="0" smtClean="0"/>
                        <a:t>LiDAR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 2000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         </a:t>
                      </a:r>
                      <a:r>
                        <a:rPr lang="en-US" dirty="0" smtClean="0"/>
                        <a:t>LiDAR</a:t>
                      </a:r>
                      <a:r>
                        <a:rPr lang="ru-RU" dirty="0" smtClean="0"/>
                        <a:t> 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 2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00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3703">
                <a:tc>
                  <a:txBody>
                    <a:bodyPr/>
                    <a:lstStyle/>
                    <a:p>
                      <a:r>
                        <a:rPr lang="ru-RU" dirty="0" smtClean="0"/>
                        <a:t>лучей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1 красный или 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4  ИК</a:t>
                      </a:r>
                      <a:endParaRPr lang="ru-RU" dirty="0"/>
                    </a:p>
                  </a:txBody>
                  <a:tcPr/>
                </a:tc>
              </a:tr>
              <a:tr h="682365">
                <a:tc>
                  <a:txBody>
                    <a:bodyPr/>
                    <a:lstStyle/>
                    <a:p>
                      <a:r>
                        <a:rPr lang="ru-RU" dirty="0" smtClean="0"/>
                        <a:t>захват пространства</a:t>
                      </a:r>
                    </a:p>
                    <a:p>
                      <a:r>
                        <a:rPr lang="ru-RU" dirty="0" smtClean="0"/>
                        <a:t>по вертикали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1 слой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</a:t>
                      </a:r>
                      <a:r>
                        <a:rPr lang="ru-RU" b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4 слоя, поэтому</a:t>
                      </a:r>
                    </a:p>
                    <a:p>
                      <a:r>
                        <a:rPr lang="ru-RU" sz="1200" b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выше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 надёжность </a:t>
                      </a:r>
                      <a:r>
                        <a:rPr lang="ru-RU" sz="1200" b="1" baseline="0" dirty="0" err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обнаруж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. объекта</a:t>
                      </a:r>
                      <a:endParaRPr lang="ru-RU" sz="12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647889"/>
                    </a:solidFill>
                  </a:tcPr>
                </a:tc>
              </a:tr>
              <a:tr h="628927">
                <a:tc>
                  <a:txBody>
                    <a:bodyPr/>
                    <a:lstStyle/>
                    <a:p>
                      <a:r>
                        <a:rPr lang="ru-RU" dirty="0" smtClean="0"/>
                        <a:t>быстродействующий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r>
                        <a:rPr lang="ru-RU" dirty="0" smtClean="0"/>
                        <a:t>привод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измерения</a:t>
                      </a:r>
                      <a:r>
                        <a:rPr lang="ru-RU" baseline="0" dirty="0" smtClean="0"/>
                        <a:t>  с  </a:t>
                      </a:r>
                      <a:r>
                        <a:rPr lang="ru-RU" dirty="0" smtClean="0"/>
                        <a:t>вращением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r>
                        <a:rPr lang="ru-RU" baseline="0" dirty="0" smtClean="0"/>
                        <a:t>              зеркала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вращение </a:t>
                      </a:r>
                      <a:r>
                        <a:rPr lang="ru-RU" sz="1200" dirty="0" err="1" smtClean="0"/>
                        <a:t>настроечн</a:t>
                      </a:r>
                      <a:r>
                        <a:rPr lang="ru-RU" sz="1200" dirty="0" smtClean="0"/>
                        <a:t>.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err="1" smtClean="0"/>
                        <a:t>красн</a:t>
                      </a:r>
                      <a:r>
                        <a:rPr lang="ru-RU" sz="1200" dirty="0" smtClean="0"/>
                        <a:t>.</a:t>
                      </a:r>
                      <a:r>
                        <a:rPr lang="ru-RU" sz="1200" baseline="0" dirty="0" smtClean="0"/>
                        <a:t> лазера;    </a:t>
                      </a:r>
                    </a:p>
                    <a:p>
                      <a:r>
                        <a:rPr lang="ru-RU" sz="1200" baseline="0" dirty="0" smtClean="0"/>
                        <a:t>  ИК измерения - без механических </a:t>
                      </a:r>
                    </a:p>
                    <a:p>
                      <a:r>
                        <a:rPr lang="ru-RU" sz="1200" baseline="0" dirty="0" smtClean="0"/>
                        <a:t>                   вращений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Подзаголовок 2"/>
          <p:cNvSpPr txBox="1">
            <a:spLocks/>
          </p:cNvSpPr>
          <p:nvPr/>
        </p:nvSpPr>
        <p:spPr>
          <a:xfrm>
            <a:off x="7380312" y="4453308"/>
            <a:ext cx="1080120" cy="28801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>
                <a:solidFill>
                  <a:schemeClr val="tx1"/>
                </a:solidFill>
              </a:rPr>
              <a:t>о</a:t>
            </a:r>
            <a:r>
              <a:rPr lang="ru-RU" sz="1400" b="0" dirty="0" smtClean="0">
                <a:solidFill>
                  <a:schemeClr val="tx1"/>
                </a:solidFill>
              </a:rPr>
              <a:t>бзор  </a:t>
            </a:r>
            <a:r>
              <a:rPr lang="ru-RU" sz="1400" b="0" dirty="0">
                <a:solidFill>
                  <a:schemeClr val="tx1"/>
                </a:solidFill>
              </a:rPr>
              <a:t>100</a:t>
            </a:r>
            <a:r>
              <a:rPr lang="en-US" sz="1400" b="0" dirty="0" smtClean="0">
                <a:solidFill>
                  <a:schemeClr val="tx1"/>
                </a:solidFill>
              </a:rPr>
              <a:t>°</a:t>
            </a:r>
            <a:r>
              <a:rPr lang="ru-RU" sz="1400" b="0" dirty="0" smtClean="0">
                <a:solidFill>
                  <a:schemeClr val="tx1"/>
                </a:solidFill>
              </a:rPr>
              <a:t>  </a:t>
            </a:r>
          </a:p>
          <a:p>
            <a:endParaRPr lang="ru-RU" sz="1200" dirty="0" smtClean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340187"/>
            <a:ext cx="2900360" cy="2052000"/>
          </a:xfrm>
          <a:prstGeom prst="rect">
            <a:avLst/>
          </a:prstGeom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4592040" y="4357022"/>
            <a:ext cx="1080120" cy="288011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0" dirty="0">
                <a:solidFill>
                  <a:schemeClr val="tx1"/>
                </a:solidFill>
              </a:rPr>
              <a:t>о</a:t>
            </a:r>
            <a:r>
              <a:rPr lang="ru-RU" sz="1400" b="0" dirty="0" smtClean="0">
                <a:solidFill>
                  <a:schemeClr val="tx1"/>
                </a:solidFill>
              </a:rPr>
              <a:t>бзор  360</a:t>
            </a:r>
            <a:r>
              <a:rPr lang="en-US" sz="1400" b="0" dirty="0" smtClean="0">
                <a:solidFill>
                  <a:schemeClr val="tx1"/>
                </a:solidFill>
              </a:rPr>
              <a:t>°</a:t>
            </a:r>
            <a:r>
              <a:rPr lang="ru-RU" sz="1400" b="0" dirty="0" smtClean="0">
                <a:solidFill>
                  <a:schemeClr val="tx1"/>
                </a:solidFill>
              </a:rPr>
              <a:t>  </a:t>
            </a:r>
          </a:p>
          <a:p>
            <a:endParaRPr lang="ru-RU" sz="1200" dirty="0" smtClean="0"/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5292080" y="6129639"/>
            <a:ext cx="457769" cy="213692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0" dirty="0">
                <a:solidFill>
                  <a:schemeClr val="tx1"/>
                </a:solidFill>
              </a:rPr>
              <a:t>6</a:t>
            </a:r>
            <a:r>
              <a:rPr lang="ru-RU" sz="1100" b="0" dirty="0" smtClean="0">
                <a:solidFill>
                  <a:schemeClr val="tx1"/>
                </a:solidFill>
              </a:rPr>
              <a:t>0 </a:t>
            </a:r>
            <a:r>
              <a:rPr lang="en-US" sz="1100" b="0" dirty="0" smtClean="0">
                <a:solidFill>
                  <a:schemeClr val="tx1"/>
                </a:solidFill>
              </a:rPr>
              <a:t>m</a:t>
            </a:r>
            <a:r>
              <a:rPr lang="ru-RU" sz="1100" b="0" dirty="0" smtClean="0">
                <a:solidFill>
                  <a:schemeClr val="tx1"/>
                </a:solidFill>
              </a:rPr>
              <a:t>  </a:t>
            </a:r>
          </a:p>
          <a:p>
            <a:endParaRPr lang="ru-RU" sz="1200" dirty="0" smtClean="0"/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8084033" y="6145950"/>
            <a:ext cx="484365" cy="21382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0" dirty="0" smtClean="0">
                <a:solidFill>
                  <a:schemeClr val="tx1"/>
                </a:solidFill>
              </a:rPr>
              <a:t>10 m</a:t>
            </a:r>
            <a:r>
              <a:rPr lang="ru-RU" sz="1100" b="0" dirty="0" smtClean="0">
                <a:solidFill>
                  <a:schemeClr val="tx1"/>
                </a:solidFill>
              </a:rPr>
              <a:t>  </a:t>
            </a:r>
          </a:p>
          <a:p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36381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95836" y="167755"/>
            <a:ext cx="4968552" cy="547975"/>
          </a:xfrm>
          <a:solidFill>
            <a:srgbClr val="647889"/>
          </a:solidFill>
        </p:spPr>
        <p:txBody>
          <a:bodyPr/>
          <a:lstStyle/>
          <a:p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Оптическая система с кодовым рельсом  </a:t>
            </a:r>
            <a:endParaRPr lang="ru-RU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13214"/>
            <a:ext cx="8064896" cy="357239"/>
          </a:xfrm>
        </p:spPr>
        <p:txBody>
          <a:bodyPr/>
          <a:lstStyle/>
          <a:p>
            <a:r>
              <a:rPr lang="ru-RU" sz="1600" dirty="0" smtClean="0"/>
              <a:t>Оптическая ИК система с кодовым рельсом хорошо зарекомендовала себя :</a:t>
            </a:r>
            <a:endParaRPr lang="ru-RU" sz="16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 dirty="0" smtClean="0"/>
              <a:t>окт. 2020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 smtClean="0"/>
              <a:t>С.Н. Рыжов</a:t>
            </a:r>
            <a:r>
              <a:rPr lang="en-US" dirty="0" smtClean="0"/>
              <a:t>  </a:t>
            </a:r>
            <a:r>
              <a:rPr lang="ru-RU" dirty="0" smtClean="0"/>
              <a:t>     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72229"/>
            <a:ext cx="1545557" cy="1476000"/>
          </a:xfrm>
          <a:prstGeom prst="rect">
            <a:avLst/>
          </a:prstGeom>
        </p:spPr>
      </p:pic>
      <p:pic>
        <p:nvPicPr>
          <p:cNvPr id="9" name="Picture 15" descr="51_1209_53_4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AECEB"/>
              </a:clrFrom>
              <a:clrTo>
                <a:srgbClr val="EAEC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69" y="1783640"/>
            <a:ext cx="2160000" cy="145317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5" y="4009126"/>
            <a:ext cx="2738237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92" y="4009126"/>
            <a:ext cx="2705365" cy="17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Объект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6994" r="2931" b="780"/>
          <a:stretch/>
        </p:blipFill>
        <p:spPr>
          <a:xfrm>
            <a:off x="6516216" y="4015914"/>
            <a:ext cx="2452694" cy="1764000"/>
          </a:xfrm>
          <a:prstGeom prst="rect">
            <a:avLst/>
          </a:prstGeom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755576" y="1379056"/>
            <a:ext cx="2738237" cy="423359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для задач измерения абсолютного </a:t>
            </a:r>
          </a:p>
          <a:p>
            <a:r>
              <a:rPr lang="ru-RU" sz="1200" dirty="0" smtClean="0"/>
              <a:t>перемещения по прямой </a:t>
            </a:r>
          </a:p>
          <a:p>
            <a:endParaRPr lang="ru-RU" sz="1200" u="sng" dirty="0" smtClean="0"/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5580112" y="1322660"/>
            <a:ext cx="2044198" cy="47975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   для задач движения </a:t>
            </a:r>
          </a:p>
          <a:p>
            <a:r>
              <a:rPr lang="ru-RU" sz="1200" dirty="0" smtClean="0"/>
              <a:t>по сложным траекториям </a:t>
            </a:r>
          </a:p>
          <a:p>
            <a:endParaRPr lang="ru-RU" sz="1200" dirty="0" smtClean="0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518537" y="3686821"/>
            <a:ext cx="2520280" cy="234621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к</a:t>
            </a:r>
            <a:r>
              <a:rPr lang="ru-RU" sz="1200" dirty="0" smtClean="0"/>
              <a:t>риволинейные перемещения </a:t>
            </a:r>
          </a:p>
          <a:p>
            <a:endParaRPr lang="ru-RU" sz="1200" dirty="0" smtClean="0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3764024" y="3677042"/>
            <a:ext cx="5135550" cy="244400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 способны работать в сильной запылённости и загазованности  </a:t>
            </a:r>
          </a:p>
          <a:p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27225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210151"/>
            <a:ext cx="5544616" cy="601760"/>
          </a:xfrm>
          <a:solidFill>
            <a:srgbClr val="647889"/>
          </a:solidFill>
        </p:spPr>
        <p:txBody>
          <a:bodyPr/>
          <a:lstStyle/>
          <a:p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9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Новая оптическая система ( </a:t>
            </a:r>
            <a:r>
              <a:rPr lang="en-US" sz="19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WCS extended</a:t>
            </a:r>
            <a:r>
              <a:rPr lang="ru-RU" sz="19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)</a:t>
            </a:r>
            <a:endParaRPr lang="ru-RU" sz="1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 dirty="0" smtClean="0"/>
              <a:t>окт. 2020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 smtClean="0"/>
              <a:t>С.Н. Рыжов         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10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27586"/>
            <a:ext cx="967528" cy="684000"/>
          </a:xfrm>
          <a:prstGeom prst="rect">
            <a:avLst/>
          </a:prstGeom>
        </p:spPr>
      </p:pic>
      <p:pic>
        <p:nvPicPr>
          <p:cNvPr id="12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19" y="4222699"/>
            <a:ext cx="3002118" cy="2124000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778425"/>
              </p:ext>
            </p:extLst>
          </p:nvPr>
        </p:nvGraphicFramePr>
        <p:xfrm>
          <a:off x="611559" y="2039820"/>
          <a:ext cx="7920882" cy="1935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5"/>
                <a:gridCol w="2160240"/>
                <a:gridCol w="3024337"/>
              </a:tblGrid>
              <a:tr h="3746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      WCS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          WCS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extended 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697">
                <a:tc>
                  <a:txBody>
                    <a:bodyPr/>
                    <a:lstStyle/>
                    <a:p>
                      <a:r>
                        <a:rPr lang="ru-RU" dirty="0" smtClean="0"/>
                        <a:t>абсолютные перемещения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 314m</a:t>
                      </a:r>
                      <a:r>
                        <a:rPr lang="ru-RU" sz="1100" dirty="0" smtClean="0"/>
                        <a:t>;</a:t>
                      </a:r>
                      <a:r>
                        <a:rPr lang="en-US" sz="1100" dirty="0" smtClean="0"/>
                        <a:t>  </a:t>
                      </a:r>
                      <a:r>
                        <a:rPr lang="ru-RU" sz="1100" dirty="0" err="1" smtClean="0"/>
                        <a:t>точн</a:t>
                      </a:r>
                      <a:r>
                        <a:rPr lang="ru-RU" sz="1100" dirty="0" smtClean="0"/>
                        <a:t>.</a:t>
                      </a:r>
                      <a:r>
                        <a:rPr lang="ru-RU" sz="1100" u="sng" dirty="0" smtClean="0"/>
                        <a:t>+</a:t>
                      </a:r>
                      <a:r>
                        <a:rPr lang="ru-RU" sz="1100" dirty="0" smtClean="0"/>
                        <a:t> 0,4</a:t>
                      </a:r>
                      <a:r>
                        <a:rPr lang="en-US" sz="1100" dirty="0" smtClean="0"/>
                        <a:t>mm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max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628</a:t>
                      </a:r>
                      <a:r>
                        <a:rPr lang="en-US" dirty="0" smtClean="0"/>
                        <a:t> m</a:t>
                      </a:r>
                      <a:r>
                        <a:rPr lang="ru-RU" sz="1100" dirty="0" smtClean="0"/>
                        <a:t>;</a:t>
                      </a:r>
                      <a:r>
                        <a:rPr lang="en-US" sz="1100" dirty="0" smtClean="0"/>
                        <a:t>    </a:t>
                      </a:r>
                      <a:r>
                        <a:rPr lang="ru-RU" sz="1100" dirty="0" err="1" smtClean="0"/>
                        <a:t>точн</a:t>
                      </a:r>
                      <a:r>
                        <a:rPr lang="ru-RU" sz="1100" dirty="0" smtClean="0"/>
                        <a:t>.</a:t>
                      </a:r>
                      <a:r>
                        <a:rPr lang="ru-RU" sz="1100" u="sng" dirty="0" smtClean="0"/>
                        <a:t>+</a:t>
                      </a:r>
                      <a:r>
                        <a:rPr lang="ru-RU" sz="1100" dirty="0" smtClean="0"/>
                        <a:t> 0,4</a:t>
                      </a:r>
                      <a:r>
                        <a:rPr lang="en-US" sz="1100" dirty="0" smtClean="0"/>
                        <a:t>mm</a:t>
                      </a:r>
                      <a:endParaRPr lang="ru-RU" sz="1100" dirty="0"/>
                    </a:p>
                  </a:txBody>
                  <a:tcPr/>
                </a:tc>
              </a:tr>
              <a:tr h="423762">
                <a:tc>
                  <a:txBody>
                    <a:bodyPr/>
                    <a:lstStyle/>
                    <a:p>
                      <a:r>
                        <a:rPr lang="ru-RU" dirty="0" smtClean="0"/>
                        <a:t>температуры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altLang="ru-RU" sz="1600" b="0" baseline="0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altLang="ru-RU" sz="1600" b="0" dirty="0" smtClean="0">
                          <a:solidFill>
                            <a:schemeClr val="tx1"/>
                          </a:solidFill>
                        </a:rPr>
                        <a:t>0 °С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 … + 60</a:t>
                      </a:r>
                      <a:r>
                        <a:rPr lang="ru-RU" altLang="ru-RU" sz="1600" b="0" dirty="0" smtClean="0">
                          <a:solidFill>
                            <a:schemeClr val="tx1"/>
                          </a:solidFill>
                        </a:rPr>
                        <a:t> °С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600" b="1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altLang="ru-RU" sz="1600" b="1" dirty="0" smtClean="0">
                          <a:solidFill>
                            <a:srgbClr val="FF0000"/>
                          </a:solidFill>
                        </a:rPr>
                        <a:t>- 40 °С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… + 60</a:t>
                      </a:r>
                      <a:r>
                        <a:rPr lang="ru-RU" altLang="ru-RU" sz="1600" b="0" dirty="0" smtClean="0">
                          <a:solidFill>
                            <a:schemeClr val="tx1"/>
                          </a:solidFill>
                        </a:rPr>
                        <a:t> °С</a:t>
                      </a:r>
                    </a:p>
                  </a:txBody>
                  <a:tcPr/>
                </a:tc>
              </a:tr>
              <a:tr h="708331">
                <a:tc>
                  <a:txBody>
                    <a:bodyPr/>
                    <a:lstStyle/>
                    <a:p>
                      <a:r>
                        <a:rPr lang="ru-RU" dirty="0" smtClean="0"/>
                        <a:t>герметизация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en-US" altLang="ru-RU" sz="16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sz="1600" b="0" dirty="0" smtClean="0">
                          <a:solidFill>
                            <a:schemeClr val="tx1"/>
                          </a:solidFill>
                        </a:rPr>
                        <a:t>IP 54</a:t>
                      </a:r>
                      <a:endParaRPr lang="ru-RU" altLang="ru-RU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 </a:t>
                      </a:r>
                      <a:r>
                        <a:rPr lang="en-US" sz="1600" dirty="0" smtClean="0"/>
                        <a:t>             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IP 69</a:t>
                      </a:r>
                      <a:endParaRPr lang="ru-RU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ru-RU" sz="1400" baseline="0" dirty="0" smtClean="0"/>
                        <a:t>  работает вне помещений  </a:t>
                      </a:r>
                    </a:p>
                    <a:p>
                      <a:r>
                        <a:rPr lang="ru-RU" sz="1400" baseline="0" dirty="0" smtClean="0"/>
                        <a:t>  и в атмосферных осадках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Picture 19" descr="http://pfweb2.de.pepperl-fuchs.com/global-marketing/_campaigns/_fa_launches/_WCS%20Outdoor/images/WCS%20Outdo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97124"/>
            <a:ext cx="952084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93" y="4293096"/>
            <a:ext cx="1094743" cy="936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94" y="5370211"/>
            <a:ext cx="1074969" cy="864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9" name="Подзаголовок 2"/>
          <p:cNvSpPr txBox="1">
            <a:spLocks/>
          </p:cNvSpPr>
          <p:nvPr/>
        </p:nvSpPr>
        <p:spPr>
          <a:xfrm>
            <a:off x="2267743" y="4581128"/>
            <a:ext cx="1152129" cy="216024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0" dirty="0">
                <a:solidFill>
                  <a:schemeClr val="tx1"/>
                </a:solidFill>
              </a:rPr>
              <a:t>и</a:t>
            </a:r>
            <a:r>
              <a:rPr lang="ru-RU" sz="1200" b="0" dirty="0" smtClean="0">
                <a:solidFill>
                  <a:schemeClr val="tx1"/>
                </a:solidFill>
              </a:rPr>
              <a:t>з полиэстера</a:t>
            </a:r>
            <a:r>
              <a:rPr lang="ru-RU" sz="1200" dirty="0" smtClean="0"/>
              <a:t> </a:t>
            </a:r>
          </a:p>
          <a:p>
            <a:endParaRPr lang="ru-RU" sz="1200" dirty="0" smtClean="0"/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2219908" y="5586084"/>
            <a:ext cx="1343979" cy="21602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0" dirty="0">
                <a:solidFill>
                  <a:schemeClr val="tx1"/>
                </a:solidFill>
              </a:rPr>
              <a:t>и</a:t>
            </a:r>
            <a:r>
              <a:rPr lang="ru-RU" sz="1200" b="0" dirty="0" smtClean="0">
                <a:solidFill>
                  <a:schemeClr val="tx1"/>
                </a:solidFill>
              </a:rPr>
              <a:t>з </a:t>
            </a:r>
            <a:r>
              <a:rPr lang="ru-RU" sz="1200" b="0" dirty="0" err="1" smtClean="0">
                <a:solidFill>
                  <a:schemeClr val="tx1"/>
                </a:solidFill>
              </a:rPr>
              <a:t>нержав</a:t>
            </a:r>
            <a:r>
              <a:rPr lang="ru-RU" sz="1200" b="0" dirty="0" smtClean="0">
                <a:solidFill>
                  <a:schemeClr val="tx1"/>
                </a:solidFill>
              </a:rPr>
              <a:t>. стали</a:t>
            </a:r>
            <a:r>
              <a:rPr lang="ru-RU" sz="1200" dirty="0" smtClean="0"/>
              <a:t> </a:t>
            </a:r>
          </a:p>
          <a:p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30778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окт. </a:t>
            </a:r>
            <a:r>
              <a:rPr lang="de-DE" dirty="0" smtClean="0"/>
              <a:t>20</a:t>
            </a:r>
            <a:r>
              <a:rPr lang="ru-RU" dirty="0" smtClean="0"/>
              <a:t>20</a:t>
            </a:r>
            <a:endParaRPr lang="de-DE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 С.Н. Рыжов</a:t>
            </a:r>
            <a:endParaRPr lang="de-DE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60431" y="6677954"/>
            <a:ext cx="589259" cy="124906"/>
          </a:xfrm>
        </p:spPr>
        <p:txBody>
          <a:bodyPr/>
          <a:lstStyle/>
          <a:p>
            <a:pPr>
              <a:defRPr/>
            </a:pPr>
            <a:r>
              <a:rPr lang="de-DE" altLang="ru-RU" dirty="0" err="1" smtClean="0"/>
              <a:t>page</a:t>
            </a:r>
            <a:r>
              <a:rPr lang="de-DE" altLang="ru-RU" dirty="0" smtClean="0"/>
              <a:t> </a:t>
            </a:r>
            <a:fld id="{3658705C-EF5F-4E43-9475-1416E71192BD}" type="slidenum">
              <a:rPr lang="de-DE" altLang="ru-RU" smtClean="0"/>
              <a:pPr>
                <a:defRPr/>
              </a:pPr>
              <a:t>7</a:t>
            </a:fld>
            <a:endParaRPr lang="de-DE" alt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155082" y="260648"/>
            <a:ext cx="5449366" cy="427730"/>
          </a:xfrm>
          <a:solidFill>
            <a:srgbClr val="647889"/>
          </a:solidFill>
        </p:spPr>
        <p:txBody>
          <a:bodyPr/>
          <a:lstStyle/>
          <a:p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Оптическая система с кодовой лентой</a:t>
            </a:r>
            <a:endParaRPr lang="ru-RU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2644448" y="1419360"/>
            <a:ext cx="32403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ru-RU" sz="1400" b="1" dirty="0" smtClean="0"/>
              <a:t>Max </a:t>
            </a:r>
            <a:r>
              <a:rPr lang="ru-RU" altLang="ru-RU" sz="1400" b="1" dirty="0" smtClean="0"/>
              <a:t>длина </a:t>
            </a:r>
            <a:r>
              <a:rPr lang="ru-RU" altLang="ru-RU" sz="1400" b="1" dirty="0" smtClean="0">
                <a:solidFill>
                  <a:srgbClr val="00A587"/>
                </a:solidFill>
              </a:rPr>
              <a:t>кодовой ленты</a:t>
            </a:r>
            <a:r>
              <a:rPr lang="en-GB" altLang="ru-RU" sz="1400" b="1" dirty="0" smtClean="0">
                <a:solidFill>
                  <a:srgbClr val="00A587"/>
                </a:solidFill>
              </a:rPr>
              <a:t>  </a:t>
            </a:r>
            <a:r>
              <a:rPr lang="ru-RU" altLang="ru-RU" sz="1400" b="1" dirty="0" smtClean="0"/>
              <a:t>10 </a:t>
            </a:r>
            <a:r>
              <a:rPr lang="en-GB" altLang="ru-RU" sz="1400" b="1" dirty="0" smtClean="0"/>
              <a:t>km</a:t>
            </a:r>
            <a:r>
              <a:rPr lang="ru-RU" altLang="ru-RU" sz="1400" b="1" dirty="0" smtClean="0"/>
              <a:t>.</a:t>
            </a:r>
            <a:endParaRPr lang="ru-RU" altLang="ru-RU" sz="1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 smtClean="0"/>
              <a:t>Точность </a:t>
            </a:r>
            <a:r>
              <a:rPr lang="en-GB" altLang="ru-RU" sz="1400" b="1" dirty="0" smtClean="0"/>
              <a:t> </a:t>
            </a:r>
            <a:r>
              <a:rPr lang="ru-RU" altLang="ru-RU" sz="1400" b="1" u="sng" dirty="0" smtClean="0"/>
              <a:t>+</a:t>
            </a:r>
            <a:r>
              <a:rPr lang="ru-RU" altLang="ru-RU" sz="1400" b="1" dirty="0" smtClean="0"/>
              <a:t> 0,</a:t>
            </a:r>
            <a:r>
              <a:rPr lang="en-GB" altLang="ru-RU" sz="1400" b="1" dirty="0" smtClean="0"/>
              <a:t>1</a:t>
            </a:r>
            <a:r>
              <a:rPr lang="ru-RU" altLang="ru-RU" sz="1400" b="1" dirty="0" smtClean="0"/>
              <a:t> </a:t>
            </a:r>
            <a:r>
              <a:rPr lang="en-GB" altLang="ru-RU" sz="1400" b="1" dirty="0" smtClean="0"/>
              <a:t>mm.</a:t>
            </a:r>
            <a:endParaRPr lang="en-GB" altLang="ru-RU" sz="1400" b="1" dirty="0"/>
          </a:p>
        </p:txBody>
      </p:sp>
      <p:pic>
        <p:nvPicPr>
          <p:cNvPr id="20" name="Picture 14" descr="PFPCV_10_02_22_PCV_LED_an_RGB"/>
          <p:cNvPicPr>
            <a:picLocks noChangeAspect="1" noChangeArrowheads="1"/>
          </p:cNvPicPr>
          <p:nvPr/>
        </p:nvPicPr>
        <p:blipFill>
          <a:blip r:embed="rId2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5" r="29774"/>
          <a:stretch>
            <a:fillRect/>
          </a:stretch>
        </p:blipFill>
        <p:spPr bwMode="auto">
          <a:xfrm>
            <a:off x="282352" y="1412776"/>
            <a:ext cx="2057400" cy="1908175"/>
          </a:xfrm>
          <a:prstGeom prst="rect">
            <a:avLst/>
          </a:prstGeom>
          <a:noFill/>
          <a:ln w="3175">
            <a:solidFill>
              <a:srgbClr val="009E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2105917" y="3811853"/>
            <a:ext cx="63367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ru-RU" sz="1400" b="1" dirty="0" smtClean="0"/>
              <a:t>Max </a:t>
            </a:r>
            <a:r>
              <a:rPr lang="ru-RU" altLang="ru-RU" sz="1400" b="1" dirty="0" smtClean="0"/>
              <a:t>длина </a:t>
            </a:r>
            <a:r>
              <a:rPr lang="ru-RU" altLang="ru-RU" sz="1400" b="1" dirty="0" smtClean="0">
                <a:solidFill>
                  <a:srgbClr val="00A587"/>
                </a:solidFill>
              </a:rPr>
              <a:t>кодовой ленты</a:t>
            </a:r>
            <a:r>
              <a:rPr lang="en-GB" altLang="ru-RU" sz="1400" b="1" dirty="0" smtClean="0">
                <a:solidFill>
                  <a:srgbClr val="00A587"/>
                </a:solidFill>
              </a:rPr>
              <a:t>  </a:t>
            </a:r>
            <a:r>
              <a:rPr lang="ru-RU" altLang="ru-RU" sz="1400" b="1" dirty="0" smtClean="0">
                <a:solidFill>
                  <a:srgbClr val="FF0000"/>
                </a:solidFill>
              </a:rPr>
              <a:t>100 </a:t>
            </a:r>
            <a:r>
              <a:rPr lang="en-GB" altLang="ru-RU" sz="1400" b="1" dirty="0" smtClean="0">
                <a:solidFill>
                  <a:srgbClr val="FF0000"/>
                </a:solidFill>
              </a:rPr>
              <a:t>km</a:t>
            </a:r>
            <a:r>
              <a:rPr lang="ru-RU" altLang="ru-RU" sz="1400" b="1" dirty="0" smtClean="0"/>
              <a:t>.  </a:t>
            </a:r>
            <a:r>
              <a:rPr lang="en-US" altLang="ru-RU" sz="1400" b="1" dirty="0" smtClean="0"/>
              <a:t>    </a:t>
            </a:r>
            <a:r>
              <a:rPr lang="ru-RU" altLang="ru-RU" sz="1400" b="1" dirty="0" smtClean="0">
                <a:solidFill>
                  <a:srgbClr val="FF0000"/>
                </a:solidFill>
              </a:rPr>
              <a:t>Для систем безопасности.</a:t>
            </a:r>
            <a:endParaRPr lang="en-GB" altLang="ru-RU" sz="1400" b="1" dirty="0" smtClean="0">
              <a:solidFill>
                <a:srgbClr val="FF0000"/>
              </a:solidFill>
            </a:endParaRPr>
          </a:p>
        </p:txBody>
      </p:sp>
      <p:pic>
        <p:nvPicPr>
          <p:cNvPr id="11" name="Inhaltsplatzhalter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658" y="1194725"/>
            <a:ext cx="3021982" cy="237600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2" name="Grafi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2" r="14652"/>
          <a:stretch/>
        </p:blipFill>
        <p:spPr>
          <a:xfrm>
            <a:off x="310191" y="3882889"/>
            <a:ext cx="2290536" cy="2290536"/>
          </a:xfrm>
          <a:prstGeom prst="ellipse">
            <a:avLst/>
          </a:prstGeom>
          <a:ln w="12700">
            <a:solidFill>
              <a:schemeClr val="bg2"/>
            </a:solidFill>
          </a:ln>
        </p:spPr>
      </p:pic>
      <p:pic>
        <p:nvPicPr>
          <p:cNvPr id="15" name="Рисунок 14"/>
          <p:cNvPicPr/>
          <p:nvPr/>
        </p:nvPicPr>
        <p:blipFill rotWithShape="1">
          <a:blip r:embed="rId5"/>
          <a:srcRect l="3184" t="19451" r="2985" b="4022"/>
          <a:stretch/>
        </p:blipFill>
        <p:spPr bwMode="auto">
          <a:xfrm>
            <a:off x="5422640" y="4149080"/>
            <a:ext cx="3384000" cy="21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2676214" y="2116392"/>
            <a:ext cx="25173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 smtClean="0"/>
              <a:t>Большой допуск на зазор</a:t>
            </a:r>
            <a:r>
              <a:rPr lang="en-GB" altLang="ru-RU" sz="1400" b="1" dirty="0" smtClean="0"/>
              <a:t>.</a:t>
            </a:r>
            <a:endParaRPr lang="en-GB" altLang="ru-RU" sz="14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195736" y="3068960"/>
            <a:ext cx="768846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196912" y="2276872"/>
            <a:ext cx="0" cy="69920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"/>
          <p:cNvSpPr>
            <a:spLocks noChangeArrowheads="1"/>
          </p:cNvSpPr>
          <p:nvPr/>
        </p:nvSpPr>
        <p:spPr bwMode="auto">
          <a:xfrm>
            <a:off x="2943845" y="2791409"/>
            <a:ext cx="2112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B0F0"/>
                </a:solidFill>
              </a:rPr>
              <a:t>Х</a:t>
            </a:r>
            <a:endParaRPr lang="en-GB" altLang="ru-RU" sz="1800" b="1" dirty="0">
              <a:solidFill>
                <a:srgbClr val="00B0F0"/>
              </a:solidFill>
            </a:endParaRPr>
          </a:p>
        </p:txBody>
      </p:sp>
      <p:sp>
        <p:nvSpPr>
          <p:cNvPr id="22" name="Прямоугольник 1"/>
          <p:cNvSpPr>
            <a:spLocks noChangeArrowheads="1"/>
          </p:cNvSpPr>
          <p:nvPr/>
        </p:nvSpPr>
        <p:spPr bwMode="auto">
          <a:xfrm>
            <a:off x="2339752" y="2185845"/>
            <a:ext cx="2112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solidFill>
                  <a:srgbClr val="00B0F0"/>
                </a:solidFill>
              </a:rPr>
              <a:t>Y</a:t>
            </a:r>
            <a:endParaRPr lang="en-GB" altLang="ru-RU" sz="1800" b="1" dirty="0">
              <a:solidFill>
                <a:srgbClr val="00B0F0"/>
              </a:solidFill>
            </a:endParaRPr>
          </a:p>
        </p:txBody>
      </p:sp>
      <p:sp>
        <p:nvSpPr>
          <p:cNvPr id="23" name="Прямоугольник 1"/>
          <p:cNvSpPr>
            <a:spLocks noChangeArrowheads="1"/>
          </p:cNvSpPr>
          <p:nvPr/>
        </p:nvSpPr>
        <p:spPr bwMode="auto">
          <a:xfrm>
            <a:off x="2644448" y="1874992"/>
            <a:ext cx="3140210" cy="31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 smtClean="0"/>
              <a:t>Контроль движения по 2-м осям</a:t>
            </a:r>
            <a:r>
              <a:rPr lang="en-GB" altLang="ru-RU" sz="1400" b="1" dirty="0" smtClean="0"/>
              <a:t>.</a:t>
            </a:r>
            <a:endParaRPr lang="en-GB" altLang="ru-RU" sz="1400" b="1" dirty="0"/>
          </a:p>
        </p:txBody>
      </p:sp>
      <p:sp>
        <p:nvSpPr>
          <p:cNvPr id="25" name="Прямоугольник 1"/>
          <p:cNvSpPr>
            <a:spLocks noChangeArrowheads="1"/>
          </p:cNvSpPr>
          <p:nvPr/>
        </p:nvSpPr>
        <p:spPr bwMode="auto">
          <a:xfrm>
            <a:off x="2362385" y="4078254"/>
            <a:ext cx="29523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 err="1" smtClean="0">
                <a:solidFill>
                  <a:srgbClr val="FF0000"/>
                </a:solidFill>
              </a:rPr>
              <a:t>Дублир</a:t>
            </a:r>
            <a:r>
              <a:rPr lang="ru-RU" altLang="ru-RU" sz="1400" b="1" dirty="0" smtClean="0">
                <a:solidFill>
                  <a:srgbClr val="FF0000"/>
                </a:solidFill>
              </a:rPr>
              <a:t>. </a:t>
            </a:r>
            <a:r>
              <a:rPr lang="ru-RU" altLang="ru-RU" sz="1400" b="1" dirty="0">
                <a:solidFill>
                  <a:srgbClr val="FF0000"/>
                </a:solidFill>
              </a:rPr>
              <a:t>с</a:t>
            </a:r>
            <a:r>
              <a:rPr lang="ru-RU" altLang="ru-RU" sz="1400" b="1" dirty="0" smtClean="0">
                <a:solidFill>
                  <a:srgbClr val="FF0000"/>
                </a:solidFill>
              </a:rPr>
              <a:t>истема измерения.</a:t>
            </a:r>
            <a:endParaRPr lang="en-GB" alt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66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172840"/>
            <a:ext cx="5616624" cy="591864"/>
          </a:xfrm>
          <a:solidFill>
            <a:srgbClr val="647889"/>
          </a:solidFill>
        </p:spPr>
        <p:txBody>
          <a:bodyPr/>
          <a:lstStyle/>
          <a:p>
            <a:r>
              <a:rPr lang="ru-RU" sz="2800" dirty="0" smtClean="0"/>
              <a:t>    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Индуктивные датчики безопасности</a:t>
            </a: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 dirty="0" smtClean="0"/>
              <a:t>окт. 2020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 smtClean="0"/>
              <a:t>С.Н. Рыжов         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0" y="980705"/>
            <a:ext cx="2909335" cy="1116000"/>
          </a:xfrm>
          <a:prstGeom prst="rect">
            <a:avLst/>
          </a:prstGeom>
        </p:spPr>
      </p:pic>
      <p:pic>
        <p:nvPicPr>
          <p:cNvPr id="11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0643"/>
            <a:ext cx="3868340" cy="2736850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755576" y="2965284"/>
            <a:ext cx="3312368" cy="463716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    датчик </a:t>
            </a:r>
            <a:r>
              <a:rPr lang="ru-RU" sz="1200" dirty="0" err="1" smtClean="0"/>
              <a:t>безопас-ти</a:t>
            </a:r>
            <a:r>
              <a:rPr lang="ru-RU" sz="1200" dirty="0" smtClean="0"/>
              <a:t> подтверждает </a:t>
            </a:r>
          </a:p>
          <a:p>
            <a:r>
              <a:rPr lang="ru-RU" sz="1200" dirty="0"/>
              <a:t>в</a:t>
            </a:r>
            <a:r>
              <a:rPr lang="ru-RU" sz="1200" dirty="0" smtClean="0"/>
              <a:t>ерное нижнее положение подъёмника </a:t>
            </a:r>
          </a:p>
          <a:p>
            <a:endParaRPr lang="ru-RU" sz="1200" dirty="0" smtClean="0"/>
          </a:p>
        </p:txBody>
      </p:sp>
      <p:pic>
        <p:nvPicPr>
          <p:cNvPr id="13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48" y="3241493"/>
            <a:ext cx="4641352" cy="3096000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4860032" y="2996952"/>
            <a:ext cx="3744416" cy="43204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д</a:t>
            </a:r>
            <a:r>
              <a:rPr lang="ru-RU" sz="1200" dirty="0" smtClean="0"/>
              <a:t>атчик </a:t>
            </a:r>
            <a:r>
              <a:rPr lang="ru-RU" sz="1200" dirty="0" err="1" smtClean="0"/>
              <a:t>безопас-ти</a:t>
            </a:r>
            <a:r>
              <a:rPr lang="ru-RU" sz="1200" dirty="0" smtClean="0"/>
              <a:t> подтверждает закрытое     </a:t>
            </a:r>
          </a:p>
          <a:p>
            <a:r>
              <a:rPr lang="ru-RU" sz="1200" dirty="0"/>
              <a:t> </a:t>
            </a:r>
            <a:r>
              <a:rPr lang="ru-RU" sz="1200" dirty="0" smtClean="0"/>
              <a:t>  состояние дверей перед пуском станка </a:t>
            </a:r>
          </a:p>
          <a:p>
            <a:endParaRPr lang="ru-RU" sz="1200" dirty="0" smtClean="0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2981185" y="4789493"/>
            <a:ext cx="565538" cy="4731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275856" y="4961136"/>
            <a:ext cx="565538" cy="4731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3558625" y="1105165"/>
            <a:ext cx="5220750" cy="176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400" b="1" dirty="0">
                <a:solidFill>
                  <a:srgbClr val="00A587"/>
                </a:solidFill>
              </a:rPr>
              <a:t>н</a:t>
            </a:r>
            <a:r>
              <a:rPr lang="ru-RU" altLang="ru-RU" sz="1400" b="1" dirty="0" smtClean="0">
                <a:solidFill>
                  <a:srgbClr val="00A587"/>
                </a:solidFill>
              </a:rPr>
              <a:t>ет «мёртвых» зон </a:t>
            </a:r>
            <a:r>
              <a:rPr lang="ru-RU" altLang="ru-RU" sz="1400" dirty="0" smtClean="0">
                <a:solidFill>
                  <a:srgbClr val="00A587"/>
                </a:solidFill>
              </a:rPr>
              <a:t>в отличие от изделий конкурентов;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400" dirty="0" smtClean="0">
                <a:solidFill>
                  <a:srgbClr val="FF0000"/>
                </a:solidFill>
              </a:rPr>
              <a:t>два информационных выхода</a:t>
            </a:r>
            <a:r>
              <a:rPr lang="ru-RU" altLang="ru-RU" sz="1400" dirty="0" smtClean="0"/>
              <a:t>; </a:t>
            </a:r>
            <a:r>
              <a:rPr lang="ru-RU" sz="1400" dirty="0" smtClean="0"/>
              <a:t>создание </a:t>
            </a:r>
            <a:r>
              <a:rPr lang="ru-RU" sz="1400" dirty="0"/>
              <a:t>цепи безопасности </a:t>
            </a:r>
            <a:r>
              <a:rPr lang="ru-RU" sz="1400" dirty="0" smtClean="0"/>
              <a:t>совместно с контроллером безопасности;</a:t>
            </a:r>
            <a:endParaRPr lang="ru-RU" sz="1400" dirty="0"/>
          </a:p>
          <a:p>
            <a:pPr>
              <a:spcBef>
                <a:spcPct val="0"/>
              </a:spcBef>
              <a:buNone/>
            </a:pPr>
            <a:r>
              <a:rPr lang="ru-RU" altLang="ru-RU" sz="1400" dirty="0">
                <a:solidFill>
                  <a:srgbClr val="00A587"/>
                </a:solidFill>
              </a:rPr>
              <a:t>р</a:t>
            </a:r>
            <a:r>
              <a:rPr lang="ru-RU" altLang="ru-RU" sz="1400" dirty="0" smtClean="0">
                <a:solidFill>
                  <a:srgbClr val="00A587"/>
                </a:solidFill>
              </a:rPr>
              <a:t>абота в особо ответственных местах, связанных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400" dirty="0">
                <a:solidFill>
                  <a:srgbClr val="00A587"/>
                </a:solidFill>
              </a:rPr>
              <a:t>с</a:t>
            </a:r>
            <a:r>
              <a:rPr lang="ru-RU" altLang="ru-RU" sz="1400" dirty="0" smtClean="0">
                <a:solidFill>
                  <a:srgbClr val="00A587"/>
                </a:solidFill>
              </a:rPr>
              <a:t> безопасностью персонала</a:t>
            </a:r>
            <a:r>
              <a:rPr lang="ru-RU" altLang="ru-RU" sz="1400" dirty="0" smtClean="0"/>
              <a:t>;</a:t>
            </a:r>
          </a:p>
          <a:p>
            <a:pPr>
              <a:spcBef>
                <a:spcPct val="0"/>
              </a:spcBef>
              <a:buNone/>
            </a:pPr>
            <a:r>
              <a:rPr lang="en-US" altLang="ru-RU" sz="1400" dirty="0" err="1" smtClean="0"/>
              <a:t>MTTF</a:t>
            </a:r>
            <a:r>
              <a:rPr lang="en-US" altLang="ru-RU" sz="1000" dirty="0" err="1" smtClean="0"/>
              <a:t>d</a:t>
            </a:r>
            <a:r>
              <a:rPr lang="en-US" altLang="ru-RU" sz="1000" dirty="0" smtClean="0"/>
              <a:t> </a:t>
            </a:r>
            <a:r>
              <a:rPr lang="en-US" altLang="ru-RU" sz="1400" dirty="0" smtClean="0"/>
              <a:t>= </a:t>
            </a:r>
            <a:r>
              <a:rPr lang="en-US" altLang="ru-RU" sz="1400" dirty="0" smtClean="0">
                <a:solidFill>
                  <a:srgbClr val="FF0000"/>
                </a:solidFill>
              </a:rPr>
              <a:t>7500</a:t>
            </a:r>
            <a:r>
              <a:rPr lang="en-US" altLang="ru-RU" sz="1400" dirty="0" smtClean="0"/>
              <a:t> a </a:t>
            </a:r>
            <a:endParaRPr lang="ru-RU" altLang="ru-RU" sz="1400" dirty="0" smtClean="0"/>
          </a:p>
          <a:p>
            <a:pPr>
              <a:spcBef>
                <a:spcPct val="0"/>
              </a:spcBef>
              <a:buNone/>
            </a:pPr>
            <a:r>
              <a:rPr lang="en-US" altLang="ru-RU" sz="1050" dirty="0" smtClean="0"/>
              <a:t>(</a:t>
            </a:r>
            <a:r>
              <a:rPr lang="ru-RU" altLang="ru-RU" sz="1050" dirty="0" smtClean="0"/>
              <a:t>время в годах наработки на отказ, без учёта старения элементов датчика);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400" dirty="0" smtClean="0"/>
              <a:t> для сравнения: у обычных </a:t>
            </a:r>
            <a:r>
              <a:rPr lang="ru-RU" altLang="ru-RU" sz="1400" dirty="0" err="1" smtClean="0"/>
              <a:t>индукт</a:t>
            </a:r>
            <a:r>
              <a:rPr lang="ru-RU" altLang="ru-RU" sz="1400" dirty="0" smtClean="0"/>
              <a:t>. датчиков </a:t>
            </a:r>
            <a:r>
              <a:rPr lang="en-US" altLang="ru-RU" sz="1400" dirty="0" err="1"/>
              <a:t>MTTF</a:t>
            </a:r>
            <a:r>
              <a:rPr lang="en-US" altLang="ru-RU" sz="1000" dirty="0" err="1"/>
              <a:t>d</a:t>
            </a:r>
            <a:r>
              <a:rPr lang="en-US" altLang="ru-RU" sz="1000" dirty="0"/>
              <a:t> </a:t>
            </a:r>
            <a:r>
              <a:rPr lang="en-US" altLang="ru-RU" sz="1400" dirty="0"/>
              <a:t>= </a:t>
            </a:r>
            <a:r>
              <a:rPr lang="en-US" altLang="ru-RU" sz="1400" dirty="0" smtClean="0"/>
              <a:t>1300 </a:t>
            </a:r>
            <a:r>
              <a:rPr lang="en-US" altLang="ru-RU" sz="1400" dirty="0"/>
              <a:t>a </a:t>
            </a:r>
            <a:endParaRPr lang="ru-RU" altLang="ru-RU" sz="1400" dirty="0"/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4283968" y="775762"/>
            <a:ext cx="3344239" cy="228138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801472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itchFamily="2" charset="2"/>
              <a:buNone/>
              <a:defRPr sz="32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marR="0" indent="0" algn="l" defTabSz="80147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01472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2207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943" indent="0" algn="ctr" defTabSz="801472" rtl="0" eaLnBrk="1" latinLnBrk="0" hangingPunct="1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03679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04415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05151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05886" indent="0" algn="ctr" defTabSz="80147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 </a:t>
            </a:r>
            <a:r>
              <a:rPr lang="ru-RU" sz="1200" dirty="0">
                <a:solidFill>
                  <a:srgbClr val="00B0F0"/>
                </a:solidFill>
              </a:rPr>
              <a:t>А</a:t>
            </a:r>
            <a:r>
              <a:rPr lang="ru-RU" sz="1200" dirty="0" smtClean="0">
                <a:solidFill>
                  <a:srgbClr val="00B0F0"/>
                </a:solidFill>
              </a:rPr>
              <a:t>ссортимент </a:t>
            </a:r>
            <a:r>
              <a:rPr lang="ru-RU" sz="1200" dirty="0" err="1" smtClean="0">
                <a:solidFill>
                  <a:srgbClr val="00B0F0"/>
                </a:solidFill>
              </a:rPr>
              <a:t>индукт</a:t>
            </a:r>
            <a:r>
              <a:rPr lang="ru-RU" sz="1200" dirty="0" smtClean="0">
                <a:solidFill>
                  <a:srgbClr val="00B0F0"/>
                </a:solidFill>
              </a:rPr>
              <a:t>. датчиков около 3 500 </a:t>
            </a:r>
          </a:p>
          <a:p>
            <a:endParaRPr lang="ru-RU" sz="1200" dirty="0" smtClean="0"/>
          </a:p>
        </p:txBody>
      </p:sp>
      <p:pic>
        <p:nvPicPr>
          <p:cNvPr id="17" name="Picture 2" descr="https://files.pepperl-fuchs.com/webcat/navi/productInfo/pd/b229832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90295"/>
            <a:ext cx="49090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1880" y="166488"/>
            <a:ext cx="4525808" cy="598215"/>
          </a:xfrm>
          <a:solidFill>
            <a:srgbClr val="647889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Инкрементные  </a:t>
            </a:r>
            <a:r>
              <a:rPr lang="ru-RU" sz="1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энкодеры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с оптикой </a:t>
            </a:r>
            <a:b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на  синих  светодиодах</a:t>
            </a:r>
            <a:endParaRPr lang="ru-RU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 dirty="0" smtClean="0"/>
              <a:t>окт. 2020</a:t>
            </a:r>
            <a:endParaRPr lang="de-DE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 smtClean="0"/>
              <a:t>С.Н. Рыжов</a:t>
            </a:r>
            <a:endParaRPr lang="de-DE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C01C00-BF13-48D5-80DE-58EA1E6873EB}" type="slidenum">
              <a:rPr lang="de-DE" smtClean="0"/>
              <a:pPr/>
              <a:t>9</a:t>
            </a:fld>
            <a:endParaRPr lang="de-DE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8389"/>
              </p:ext>
            </p:extLst>
          </p:nvPr>
        </p:nvGraphicFramePr>
        <p:xfrm>
          <a:off x="1335690" y="2845206"/>
          <a:ext cx="7124742" cy="1922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4142"/>
                <a:gridCol w="5400600"/>
              </a:tblGrid>
              <a:tr h="3600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новая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оптическая система 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Blue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Beam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4697"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 точность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                 </a:t>
                      </a:r>
                      <a:r>
                        <a:rPr lang="ru-RU" sz="1600" dirty="0" err="1" smtClean="0"/>
                        <a:t>абсол</a:t>
                      </a:r>
                      <a:r>
                        <a:rPr lang="ru-RU" sz="1600" dirty="0" smtClean="0"/>
                        <a:t>. </a:t>
                      </a:r>
                      <a:r>
                        <a:rPr lang="ru-RU" sz="1600" dirty="0" err="1" smtClean="0"/>
                        <a:t>точн</a:t>
                      </a:r>
                      <a:r>
                        <a:rPr lang="ru-RU" sz="1600" dirty="0" smtClean="0"/>
                        <a:t>. </a:t>
                      </a:r>
                      <a:r>
                        <a:rPr lang="ru-RU" sz="1600" u="sng" dirty="0" smtClean="0"/>
                        <a:t>+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0,025</a:t>
                      </a:r>
                      <a:r>
                        <a:rPr lang="ru-RU" altLang="ru-RU" sz="1600" b="0" dirty="0" smtClean="0">
                          <a:solidFill>
                            <a:schemeClr val="tx1"/>
                          </a:solidFill>
                        </a:rPr>
                        <a:t>°</a:t>
                      </a:r>
                    </a:p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   фазовый</a:t>
                      </a:r>
                      <a:r>
                        <a:rPr lang="ru-RU" sz="1200" baseline="0" dirty="0" smtClean="0"/>
                        <a:t> сдвиг между сигналами</a:t>
                      </a:r>
                      <a:r>
                        <a:rPr lang="en-US" sz="1200" dirty="0" smtClean="0"/>
                        <a:t> A </a:t>
                      </a:r>
                      <a:r>
                        <a:rPr lang="ru-RU" sz="1200" dirty="0" smtClean="0"/>
                        <a:t>и</a:t>
                      </a:r>
                      <a:r>
                        <a:rPr lang="en-US" sz="1200" dirty="0" smtClean="0"/>
                        <a:t> B</a:t>
                      </a:r>
                      <a:r>
                        <a:rPr lang="ru-RU" sz="1200" dirty="0" smtClean="0"/>
                        <a:t> :</a:t>
                      </a:r>
                      <a:r>
                        <a:rPr lang="ru-RU" sz="1200" baseline="0" dirty="0" smtClean="0"/>
                        <a:t>  </a:t>
                      </a:r>
                      <a:r>
                        <a:rPr lang="en-US" sz="1200" dirty="0" smtClean="0"/>
                        <a:t> 90° ± 9° electrical</a:t>
                      </a:r>
                      <a:r>
                        <a:rPr lang="ru-RU" sz="1200" dirty="0" smtClean="0"/>
                        <a:t>,</a:t>
                      </a:r>
                    </a:p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/>
                        <a:t>у </a:t>
                      </a:r>
                      <a:r>
                        <a:rPr lang="ru-RU" sz="1200" b="0" baseline="0" dirty="0" err="1" smtClean="0"/>
                        <a:t>традиц</a:t>
                      </a:r>
                      <a:r>
                        <a:rPr lang="ru-RU" sz="1200" b="0" baseline="0" dirty="0" smtClean="0"/>
                        <a:t>. </a:t>
                      </a:r>
                      <a:r>
                        <a:rPr lang="ru-RU" sz="1200" b="0" baseline="0" dirty="0" err="1" smtClean="0"/>
                        <a:t>энкодеров</a:t>
                      </a:r>
                      <a:r>
                        <a:rPr lang="ru-RU" sz="1200" b="0" baseline="0" dirty="0" smtClean="0"/>
                        <a:t> разброс фазового сдвига в 2 … 2,5 раза больше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423762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имп</a:t>
                      </a:r>
                      <a:r>
                        <a:rPr lang="ru-RU" dirty="0" smtClean="0"/>
                        <a:t>. / оборот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14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600" b="1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</a:rPr>
                        <a:t>                   </a:t>
                      </a:r>
                      <a:r>
                        <a:rPr lang="en-US" altLang="ru-RU" sz="1600" b="0" dirty="0" smtClean="0">
                          <a:solidFill>
                            <a:schemeClr val="tx1"/>
                          </a:solidFill>
                        </a:rPr>
                        <a:t>max</a:t>
                      </a:r>
                      <a:r>
                        <a:rPr lang="en-US" altLang="ru-RU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altLang="ru-RU" sz="1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ru-RU" sz="1600" b="0" baseline="0" dirty="0" smtClean="0">
                          <a:solidFill>
                            <a:schemeClr val="tx1"/>
                          </a:solidFill>
                        </a:rPr>
                        <a:t>5 000</a:t>
                      </a:r>
                      <a:endParaRPr lang="ru-RU" altLang="ru-RU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8076">
                <a:tc>
                  <a:txBody>
                    <a:bodyPr/>
                    <a:lstStyle/>
                    <a:p>
                      <a:r>
                        <a:rPr lang="ru-RU" dirty="0" smtClean="0"/>
                        <a:t>герметизация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 </a:t>
                      </a:r>
                      <a:r>
                        <a:rPr lang="en-US" sz="1600" dirty="0" smtClean="0"/>
                        <a:t>       </a:t>
                      </a:r>
                      <a:r>
                        <a:rPr lang="ru-RU" sz="1600" dirty="0" smtClean="0"/>
                        <a:t>               </a:t>
                      </a:r>
                      <a:r>
                        <a:rPr lang="en-US" sz="1600" dirty="0" smtClean="0"/>
                        <a:t>       IP</a:t>
                      </a:r>
                      <a:r>
                        <a:rPr lang="en-US" sz="1600" baseline="0" dirty="0" smtClean="0"/>
                        <a:t> 67 </a:t>
                      </a:r>
                      <a:endParaRPr lang="ru-RU" sz="1200" b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Grafik 6"/>
          <p:cNvPicPr>
            <a:picLocks noChangeAspect="1"/>
          </p:cNvPicPr>
          <p:nvPr/>
        </p:nvPicPr>
        <p:blipFill rotWithShape="1">
          <a:blip r:embed="rId2"/>
          <a:srcRect l="9091" t="18710" r="9093" b="27631"/>
          <a:stretch/>
        </p:blipFill>
        <p:spPr>
          <a:xfrm>
            <a:off x="2987823" y="908720"/>
            <a:ext cx="5832648" cy="1584176"/>
          </a:xfrm>
          <a:prstGeom prst="rect">
            <a:avLst/>
          </a:prstGeom>
        </p:spPr>
      </p:pic>
      <p:pic>
        <p:nvPicPr>
          <p:cNvPr id="11" name="Inhaltsplatzhalt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3"/>
            <a:ext cx="1332000" cy="14876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5650" y="2216304"/>
            <a:ext cx="7489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00A587"/>
                </a:solidFill>
              </a:rPr>
              <a:t>ENI58IL</a:t>
            </a:r>
            <a:endParaRPr lang="ru-RU" sz="1200" b="1" dirty="0">
              <a:solidFill>
                <a:srgbClr val="00A587"/>
              </a:solidFill>
            </a:endParaRPr>
          </a:p>
        </p:txBody>
      </p:sp>
      <p:pic>
        <p:nvPicPr>
          <p:cNvPr id="12" name="Picture 3" descr="Bild_2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48" y="4867982"/>
            <a:ext cx="2357608" cy="17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013176"/>
            <a:ext cx="401895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+F Design">
  <a:themeElements>
    <a:clrScheme name="Pepperl+Fuchs 2014">
      <a:dk1>
        <a:srgbClr val="000000"/>
      </a:dk1>
      <a:lt1>
        <a:srgbClr val="FFFFFF"/>
      </a:lt1>
      <a:dk2>
        <a:srgbClr val="425563"/>
      </a:dk2>
      <a:lt2>
        <a:srgbClr val="B3BBC1"/>
      </a:lt2>
      <a:accent1>
        <a:srgbClr val="00A587"/>
      </a:accent1>
      <a:accent2>
        <a:srgbClr val="D0DF00"/>
      </a:accent2>
      <a:accent3>
        <a:srgbClr val="8DC8E8"/>
      </a:accent3>
      <a:accent4>
        <a:srgbClr val="EAAA00"/>
      </a:accent4>
      <a:accent5>
        <a:srgbClr val="FF6A39"/>
      </a:accent5>
      <a:accent6>
        <a:srgbClr val="7D2248"/>
      </a:accent6>
      <a:hlink>
        <a:srgbClr val="00A587"/>
      </a:hlink>
      <a:folHlink>
        <a:srgbClr val="8E99A1"/>
      </a:folHlink>
    </a:clrScheme>
    <a:fontScheme name="Pep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6304</TotalTime>
  <Words>836</Words>
  <Application>Microsoft Office PowerPoint</Application>
  <PresentationFormat>Экран (4:3)</PresentationFormat>
  <Paragraphs>211</Paragraphs>
  <Slides>15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</vt:lpstr>
      <vt:lpstr>Wingdings</vt:lpstr>
      <vt:lpstr>P+F Design</vt:lpstr>
      <vt:lpstr>Document</vt:lpstr>
      <vt:lpstr>Презентация PowerPoint</vt:lpstr>
      <vt:lpstr>         Новинки сенсорной техники         компании «Пепперл + Фукс». </vt:lpstr>
      <vt:lpstr>  Сканеры пространства (лидары).</vt:lpstr>
      <vt:lpstr>           Новый сканер, 4 луча</vt:lpstr>
      <vt:lpstr> Оптическая система с кодовым рельсом  </vt:lpstr>
      <vt:lpstr>  Новая оптическая система ( WCS extended )</vt:lpstr>
      <vt:lpstr>Оптическая система с кодовой лентой</vt:lpstr>
      <vt:lpstr>    Индуктивные датчики безопасности</vt:lpstr>
      <vt:lpstr>  Инкрементные  энкодеры  с оптикой              на  синих  светодиодах</vt:lpstr>
      <vt:lpstr>  Датчики наклона (к горизонту)</vt:lpstr>
      <vt:lpstr>Презентация PowerPoint</vt:lpstr>
      <vt:lpstr>Презентация PowerPoint</vt:lpstr>
      <vt:lpstr> Датчики с интерфейсом </vt:lpstr>
      <vt:lpstr>Датчики положения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Patricia Flatow</dc:creator>
  <cp:lastModifiedBy>Ryzhov Sergey Nikolaevich</cp:lastModifiedBy>
  <cp:revision>1207</cp:revision>
  <cp:lastPrinted>2015-10-22T09:41:01Z</cp:lastPrinted>
  <dcterms:created xsi:type="dcterms:W3CDTF">2012-09-03T10:00:46Z</dcterms:created>
  <dcterms:modified xsi:type="dcterms:W3CDTF">2020-09-25T10:39:59Z</dcterms:modified>
</cp:coreProperties>
</file>