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0"/>
  </p:handoutMasterIdLst>
  <p:sldIdLst>
    <p:sldId id="267" r:id="rId2"/>
    <p:sldId id="266" r:id="rId3"/>
    <p:sldId id="260" r:id="rId4"/>
    <p:sldId id="261" r:id="rId5"/>
    <p:sldId id="262" r:id="rId6"/>
    <p:sldId id="263" r:id="rId7"/>
    <p:sldId id="264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anklin Gothic Book" panose="020B0503020102020204" pitchFamily="34" charset="0"/>
      <p:regular r:id="rId15"/>
    </p:embeddedFont>
    <p:embeddedFont>
      <p:font typeface="Franklin Gothic Medium" panose="020B0603020102020204" pitchFamily="34" charset="0"/>
      <p:regular r:id="rId16"/>
      <p: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66"/>
    <a:srgbClr val="0000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374" autoAdjust="0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A060C70-32BD-44D2-B68B-1D5641A9E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1F6666-44F9-4777-8346-5BF12E98D2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F9BBE-3A65-4584-B0C5-2F9EC2B8A0C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3C0D7-1EA4-4841-A862-79A6E8287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79992F-FFF4-4ADE-9E1E-3D66FA9203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49944-2F8E-4749-9FE4-5B529295C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03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9624908D-362C-42BF-AF79-B972A619F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19426" y="4571603"/>
            <a:ext cx="771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20</a:t>
            </a:r>
            <a:r>
              <a:rPr lang="ru-RU" altLang="ru-RU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3FD3F6-4337-4870-AA66-86AF7EC6EF07}"/>
              </a:ext>
            </a:extLst>
          </p:cNvPr>
          <p:cNvSpPr/>
          <p:nvPr userDrawn="1"/>
        </p:nvSpPr>
        <p:spPr>
          <a:xfrm>
            <a:off x="4224965" y="3429000"/>
            <a:ext cx="6959600" cy="360363"/>
          </a:xfrm>
          <a:prstGeom prst="rect">
            <a:avLst/>
          </a:prstGeom>
          <a:gradFill>
            <a:gsLst>
              <a:gs pos="100000">
                <a:srgbClr val="0982B1"/>
              </a:gs>
              <a:gs pos="0">
                <a:srgbClr val="086B95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0C8979AC-81BC-4233-8F5A-A21858CF7B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0550" y="3439903"/>
            <a:ext cx="3281860" cy="338554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marL="0" indent="0">
              <a:buNone/>
              <a:defRPr lang="ru-RU" sz="1600" b="1" kern="1200" spc="30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ru-RU" dirty="0"/>
              <a:t>НАЗВАНИЕ ПРЕЗЕНТАЦИИ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054B4094-50EF-45A0-9396-960C63830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4965" y="4089971"/>
            <a:ext cx="1994860" cy="7571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1600" kern="1200" spc="3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defRPr lang="ru-RU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ru-RU" dirty="0"/>
              <a:t>О чем </a:t>
            </a:r>
          </a:p>
          <a:p>
            <a:pPr lvl="0">
              <a:spcBef>
                <a:spcPct val="0"/>
              </a:spcBef>
            </a:pPr>
            <a:r>
              <a:rPr lang="ru-RU" dirty="0"/>
              <a:t>будем </a:t>
            </a:r>
          </a:p>
          <a:p>
            <a:pPr lvl="0">
              <a:spcBef>
                <a:spcPct val="0"/>
              </a:spcBef>
            </a:pPr>
            <a:r>
              <a:rPr lang="ru-RU" dirty="0"/>
              <a:t>говорить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FA41A9-F55F-4F79-ABD2-5954672F74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713295"/>
            <a:ext cx="6048672" cy="17771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F692DD-C663-47FF-920D-B1569D0F5C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3" y="357587"/>
            <a:ext cx="1711899" cy="8508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726EE3-5657-4EA6-8534-F2533F1C19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1" y="1224449"/>
            <a:ext cx="1711901" cy="8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1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(гор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9">
            <a:extLst>
              <a:ext uri="{FF2B5EF4-FFF2-40B4-BE49-F238E27FC236}">
                <a16:creationId xmlns:a16="http://schemas.microsoft.com/office/drawing/2014/main" id="{10A5C903-5429-4426-9ED7-A21DCE8F7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25" y="463765"/>
            <a:ext cx="4751388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2800" u="sng" kern="1200" cap="all" spc="3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defRPr lang="ru-RU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ru-RU" dirty="0"/>
              <a:t>Название слайда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F43204-18F5-47E9-A416-B21DC7CA6B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5" y="419159"/>
            <a:ext cx="1937808" cy="5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(вер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:a16="http://schemas.microsoft.com/office/drawing/2014/main" id="{D63D0CD2-2192-4000-94D2-C6CB36D570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9511" y="463766"/>
            <a:ext cx="6432549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2800" u="sng" kern="1200" spc="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ru-RU" dirty="0"/>
              <a:t>НАЗВАНИЕ СЛАЙДА</a:t>
            </a:r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04D47AE9-ACF9-4BC8-95B2-27C6A71D1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414" y="1557339"/>
            <a:ext cx="902811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marL="0" indent="0">
              <a:buNone/>
              <a:defRPr lang="ru-RU" sz="4800" kern="1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XX</a:t>
            </a:r>
            <a:endParaRPr lang="ru-RU" dirty="0"/>
          </a:p>
        </p:txBody>
      </p:sp>
      <p:sp>
        <p:nvSpPr>
          <p:cNvPr id="8" name="Текст 14">
            <a:extLst>
              <a:ext uri="{FF2B5EF4-FFF2-40B4-BE49-F238E27FC236}">
                <a16:creationId xmlns:a16="http://schemas.microsoft.com/office/drawing/2014/main" id="{F03E7811-F50F-4E7E-A9E4-6B33A4677B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414" y="2406800"/>
            <a:ext cx="2198100" cy="2862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Описание</a:t>
            </a:r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E5E37643-B5C6-493C-AAC8-3F9F9D48B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414" y="3113168"/>
            <a:ext cx="902811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marL="0" indent="0">
              <a:buNone/>
              <a:defRPr lang="ru-RU" sz="4800" kern="1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XX</a:t>
            </a:r>
            <a:endParaRPr lang="ru-RU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997300AA-0961-441B-9D7C-05F2294B81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414" y="3950214"/>
            <a:ext cx="2198100" cy="2862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Описание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59674455-E347-4E18-8C86-6CF2C0886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414" y="4718170"/>
            <a:ext cx="902811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marL="0" indent="0">
              <a:buNone/>
              <a:defRPr lang="ru-RU" sz="4800" kern="1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XX</a:t>
            </a:r>
            <a:endParaRPr lang="ru-RU" dirty="0"/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5A71025D-BD34-464D-925C-25A14960D2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823" y="5549167"/>
            <a:ext cx="2198100" cy="2862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Описание</a:t>
            </a:r>
          </a:p>
        </p:txBody>
      </p:sp>
      <p:sp>
        <p:nvSpPr>
          <p:cNvPr id="13" name="Рисунок 20">
            <a:extLst>
              <a:ext uri="{FF2B5EF4-FFF2-40B4-BE49-F238E27FC236}">
                <a16:creationId xmlns:a16="http://schemas.microsoft.com/office/drawing/2014/main" id="{5D5D90A6-53F9-43FC-8B86-B6FAC86678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252" y="1557338"/>
            <a:ext cx="3361267" cy="15113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2">
            <a:extLst>
              <a:ext uri="{FF2B5EF4-FFF2-40B4-BE49-F238E27FC236}">
                <a16:creationId xmlns:a16="http://schemas.microsoft.com/office/drawing/2014/main" id="{FC41A179-784F-405B-9CC2-517A535EA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9266" y="2055046"/>
            <a:ext cx="4058305" cy="2862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1400" kern="1200" spc="300" dirty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Описание рисунка</a:t>
            </a:r>
          </a:p>
        </p:txBody>
      </p:sp>
      <p:sp>
        <p:nvSpPr>
          <p:cNvPr id="15" name="Рисунок 20">
            <a:extLst>
              <a:ext uri="{FF2B5EF4-FFF2-40B4-BE49-F238E27FC236}">
                <a16:creationId xmlns:a16="http://schemas.microsoft.com/office/drawing/2014/main" id="{776AF944-9E64-44D2-A0EE-E204970F63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42867" y="3232186"/>
            <a:ext cx="3361267" cy="15113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Рисунок 20">
            <a:extLst>
              <a:ext uri="{FF2B5EF4-FFF2-40B4-BE49-F238E27FC236}">
                <a16:creationId xmlns:a16="http://schemas.microsoft.com/office/drawing/2014/main" id="{C5617D8C-BCA3-412E-B321-8301754178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73282" y="5086350"/>
            <a:ext cx="3361267" cy="15113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Текст 22">
            <a:extLst>
              <a:ext uri="{FF2B5EF4-FFF2-40B4-BE49-F238E27FC236}">
                <a16:creationId xmlns:a16="http://schemas.microsoft.com/office/drawing/2014/main" id="{56E6B2D7-D9A6-4434-A32E-FFABB266FD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4399" y="3925592"/>
            <a:ext cx="4224867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1400" kern="1200" spc="300" dirty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Описание рисунка</a:t>
            </a: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F079736A-E27D-4E5A-820D-21333CD76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9268" y="5619159"/>
            <a:ext cx="4058304" cy="2862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1400" kern="1200" spc="300" dirty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/>
              <a:t>Описание рисунка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7DB4AD-0613-44F0-B285-622876BED8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5" y="419159"/>
            <a:ext cx="1937808" cy="5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(вер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:a16="http://schemas.microsoft.com/office/drawing/2014/main" id="{D63D0CD2-2192-4000-94D2-C6CB36D570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9511" y="508373"/>
            <a:ext cx="6432549" cy="4801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marL="0" indent="0">
              <a:buNone/>
              <a:defRPr lang="ru-RU" sz="2800" u="sng" kern="1200" spc="300" baseline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ru-RU" dirty="0"/>
              <a:t>НАЗВАНИЕ СЛАЙДА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7DB4AD-0613-44F0-B285-622876BED8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5" y="419159"/>
            <a:ext cx="1937808" cy="5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2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9624908D-362C-42BF-AF79-B972A619F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19426" y="4571603"/>
            <a:ext cx="771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20</a:t>
            </a:r>
            <a:r>
              <a:rPr lang="ru-RU" altLang="ru-RU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3FD3F6-4337-4870-AA66-86AF7EC6EF07}"/>
              </a:ext>
            </a:extLst>
          </p:cNvPr>
          <p:cNvSpPr/>
          <p:nvPr userDrawn="1"/>
        </p:nvSpPr>
        <p:spPr>
          <a:xfrm>
            <a:off x="4224965" y="3429000"/>
            <a:ext cx="6959600" cy="360363"/>
          </a:xfrm>
          <a:prstGeom prst="rect">
            <a:avLst/>
          </a:prstGeom>
          <a:gradFill>
            <a:gsLst>
              <a:gs pos="100000">
                <a:srgbClr val="0982B1"/>
              </a:gs>
              <a:gs pos="0">
                <a:srgbClr val="086B95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0C8979AC-81BC-4233-8F5A-A21858CF7B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0550" y="3439903"/>
            <a:ext cx="3139321" cy="31393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marL="0" indent="0">
              <a:buNone/>
              <a:defRPr lang="ru-RU" sz="1600" b="1" kern="1200" spc="30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ru-RU" dirty="0"/>
              <a:t>СПАСИБО ЗА ВНИМАНИЕ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FA41A9-F55F-4F79-ABD2-5954672F74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713295"/>
            <a:ext cx="6048672" cy="1777154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90E66896-0CB0-430F-99B3-953EFBBEF4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4026" y="3925272"/>
            <a:ext cx="3563967" cy="18066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lvl="0"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600" spc="3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>
              <a:spcAft>
                <a:spcPts val="600"/>
              </a:spcAft>
            </a:pPr>
            <a:r>
              <a:rPr lang="ru-RU" sz="1600" dirty="0"/>
              <a:t>г. Новосибирск </a:t>
            </a:r>
          </a:p>
          <a:p>
            <a:pPr lvl="0" algn="r">
              <a:spcAft>
                <a:spcPts val="600"/>
              </a:spcAft>
            </a:pPr>
            <a:r>
              <a:rPr lang="ru-RU" sz="1600" dirty="0"/>
              <a:t>ул.</a:t>
            </a:r>
            <a:r>
              <a:rPr lang="en-US" sz="1600" dirty="0"/>
              <a:t> </a:t>
            </a:r>
            <a:r>
              <a:rPr lang="ru-RU" sz="1600" dirty="0"/>
              <a:t>3 Интернационала, 127</a:t>
            </a:r>
          </a:p>
          <a:p>
            <a:pPr lvl="0" algn="r">
              <a:spcAft>
                <a:spcPts val="600"/>
              </a:spcAft>
            </a:pPr>
            <a:r>
              <a:rPr lang="ru-RU" sz="1600" dirty="0"/>
              <a:t>тел. (383) 266-51-40</a:t>
            </a:r>
          </a:p>
          <a:p>
            <a:pPr lvl="0" algn="r">
              <a:spcAft>
                <a:spcPts val="600"/>
              </a:spcAft>
            </a:pPr>
            <a:r>
              <a:rPr lang="ru-RU" sz="1600" dirty="0"/>
              <a:t>факс (383) 266-07-51</a:t>
            </a:r>
          </a:p>
          <a:p>
            <a:pPr lvl="0" algn="r">
              <a:spcAft>
                <a:spcPts val="600"/>
              </a:spcAft>
            </a:pPr>
            <a:r>
              <a:rPr lang="en-US" sz="1600" dirty="0"/>
              <a:t>mail@sinetic.ru</a:t>
            </a:r>
          </a:p>
          <a:p>
            <a:pPr lvl="0" algn="r">
              <a:spcAft>
                <a:spcPts val="600"/>
              </a:spcAft>
            </a:pPr>
            <a:r>
              <a:rPr lang="en-US" sz="1600" dirty="0"/>
              <a:t>www.sinetic.ru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45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3CAA0DF-BE5E-4D00-AD13-BDC27CB89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0620" y="3449330"/>
            <a:ext cx="2888868" cy="313932"/>
          </a:xfrm>
        </p:spPr>
        <p:txBody>
          <a:bodyPr/>
          <a:lstStyle/>
          <a:p>
            <a:r>
              <a:rPr lang="ru-RU" dirty="0"/>
              <a:t>ВЕБ-ПОРТАЛ СИНЕТИК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EA92DA-8B65-45EA-8AD1-1B27757F38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6154" y="3933453"/>
            <a:ext cx="3875239" cy="535531"/>
          </a:xfrm>
        </p:spPr>
        <p:txBody>
          <a:bodyPr/>
          <a:lstStyle/>
          <a:p>
            <a:r>
              <a:rPr lang="ru-RU" dirty="0"/>
              <a:t>Интеграция разнотипных SCADA систем</a:t>
            </a:r>
          </a:p>
        </p:txBody>
      </p:sp>
    </p:spTree>
    <p:extLst>
      <p:ext uri="{BB962C8B-B14F-4D97-AF65-F5344CB8AC3E}">
        <p14:creationId xmlns:p14="http://schemas.microsoft.com/office/powerpoint/2010/main" val="233177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E335A9-F6A5-4A37-AB9B-A6C1D1372D9C}"/>
              </a:ext>
            </a:extLst>
          </p:cNvPr>
          <p:cNvSpPr/>
          <p:nvPr/>
        </p:nvSpPr>
        <p:spPr>
          <a:xfrm rot="10800000">
            <a:off x="5734048" y="3012050"/>
            <a:ext cx="5524497" cy="869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0B954-B3CE-46DC-9ECF-2F94D2254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0050" y="463765"/>
            <a:ext cx="7396163" cy="480131"/>
          </a:xfrm>
        </p:spPr>
        <p:txBody>
          <a:bodyPr/>
          <a:lstStyle/>
          <a:p>
            <a:r>
              <a:rPr lang="ru-RU" cap="all" dirty="0"/>
              <a:t>ТИПОВЫЕ ПРОБЛЕМЫ и ИХ РЕШЕНИЯ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0F4F5B4-DCA4-43B4-AA55-D9580406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80" y="2986973"/>
            <a:ext cx="3515527" cy="931178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292100" dist="127000" dir="8400000" sx="105000" sy="105000" algn="r" rotWithShape="0">
              <a:schemeClr val="bg2">
                <a:lumMod val="50000"/>
                <a:alpha val="1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/>
          <a:p>
            <a:pPr algn="ctr" eaLnBrk="0" hangingPunct="0"/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Диспетчеру необходимо отслеживать информацию об аварийных событиях, поступающих от разных АСУТП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4BDFB1-158B-4610-A92A-30F452F2C881}"/>
              </a:ext>
            </a:extLst>
          </p:cNvPr>
          <p:cNvSpPr/>
          <p:nvPr/>
        </p:nvSpPr>
        <p:spPr>
          <a:xfrm rot="10800000">
            <a:off x="5886449" y="4316135"/>
            <a:ext cx="5372099" cy="869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1FEEC0-26C9-4CFE-B3E8-6988A566ADD8}"/>
              </a:ext>
            </a:extLst>
          </p:cNvPr>
          <p:cNvSpPr/>
          <p:nvPr/>
        </p:nvSpPr>
        <p:spPr>
          <a:xfrm>
            <a:off x="5838824" y="3012441"/>
            <a:ext cx="5243093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80000"/>
              </a:lnSpc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Оповещение об авариных событиях разных АСУТП в веб-портале.</a:t>
            </a:r>
          </a:p>
          <a:p>
            <a:pPr defTabSz="540000">
              <a:lnSpc>
                <a:spcPct val="80000"/>
              </a:lnSpc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Квитирование сообщений ответственными пользователями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3F373D-E4DC-4109-B85E-B16D403CFC76}"/>
              </a:ext>
            </a:extLst>
          </p:cNvPr>
          <p:cNvSpPr/>
          <p:nvPr/>
        </p:nvSpPr>
        <p:spPr>
          <a:xfrm>
            <a:off x="5863056" y="4310225"/>
            <a:ext cx="5275213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80000"/>
              </a:lnSpc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Заказчик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самостоятельно конфигурирует мнемосхемы с помощью конструктора. При необходимости легко внести изменения в существующие мнемосхемы и создать новые.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9ECC21DF-9A18-40F4-828E-CBF98568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83" y="4281821"/>
            <a:ext cx="3515526" cy="937913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292100" dist="127000" dir="8400000" sx="105000" sy="105000" algn="r" rotWithShape="0">
              <a:schemeClr val="bg2">
                <a:lumMod val="50000"/>
                <a:alpha val="1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/>
          <a:p>
            <a:pPr algn="ctr" eaLnBrk="0" hangingPunct="0"/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Изменения в технологических процессах предприятия требуют обращения к Поставщику системы для корректировки прикладного ПО АСОДУ.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86C7DA-FE40-4469-B6AF-2138F9557515}"/>
              </a:ext>
            </a:extLst>
          </p:cNvPr>
          <p:cNvSpPr/>
          <p:nvPr/>
        </p:nvSpPr>
        <p:spPr>
          <a:xfrm rot="10800000">
            <a:off x="5734048" y="1574436"/>
            <a:ext cx="5524499" cy="869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FC673AFD-60D1-43A9-A053-A25682B6E9C4}"/>
              </a:ext>
            </a:extLst>
          </p:cNvPr>
          <p:cNvSpPr/>
          <p:nvPr/>
        </p:nvSpPr>
        <p:spPr>
          <a:xfrm>
            <a:off x="4890576" y="5587804"/>
            <a:ext cx="620785" cy="9311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23A189-3BD9-4D8D-AD0F-8E1587FECD02}"/>
              </a:ext>
            </a:extLst>
          </p:cNvPr>
          <p:cNvSpPr/>
          <p:nvPr/>
        </p:nvSpPr>
        <p:spPr>
          <a:xfrm rot="10800000">
            <a:off x="5886449" y="5618650"/>
            <a:ext cx="5372099" cy="869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1389E8B-121C-403E-82BB-A1CFFF13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80" y="1321687"/>
            <a:ext cx="3515527" cy="1302482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292100" dist="127000" dir="8400000" sx="105000" sy="105000" algn="r" rotWithShape="0">
              <a:schemeClr val="bg2">
                <a:lumMod val="50000"/>
                <a:alpha val="1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/>
          <a:p>
            <a:pPr algn="ctr" eaLnBrk="0" hangingPunct="0"/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Наличие на предприятии нескольких АСУТП разных производителей.</a:t>
            </a:r>
          </a:p>
          <a:p>
            <a:pPr algn="ctr" eaLnBrk="0" hangingPunct="0"/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Для осуществления оперативного контроля диспетчеру необходимо пользоваться разным ПО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BFFE397-D7EA-478A-99A2-81334345AF5B}"/>
              </a:ext>
            </a:extLst>
          </p:cNvPr>
          <p:cNvSpPr/>
          <p:nvPr/>
        </p:nvSpPr>
        <p:spPr>
          <a:xfrm>
            <a:off x="5863056" y="1723925"/>
            <a:ext cx="524309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80000"/>
              </a:lnSpc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Мнемосхемы веб-портала объединяют данные АСУТП разных производителей. 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4ADE8B92-C51A-4794-9637-018A9804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80" y="5575803"/>
            <a:ext cx="3515525" cy="955181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292100" dist="127000" dir="8400000" sx="105000" sy="105000" algn="r" rotWithShape="0">
              <a:schemeClr val="bg2">
                <a:lumMod val="50000"/>
                <a:alpha val="1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Разбор причин нештатной ситуации и предотвращения повторений в будущем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005451-07E5-41F1-9F47-7C1AAD9B225B}"/>
              </a:ext>
            </a:extLst>
          </p:cNvPr>
          <p:cNvSpPr/>
          <p:nvPr/>
        </p:nvSpPr>
        <p:spPr>
          <a:xfrm>
            <a:off x="5863056" y="5909452"/>
            <a:ext cx="527521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80000"/>
              </a:lnSpc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Логирование действия пользователей веб-портала</a:t>
            </a: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969207C5-1FC2-4947-B689-5F6ECF05F40C}"/>
              </a:ext>
            </a:extLst>
          </p:cNvPr>
          <p:cNvSpPr/>
          <p:nvPr/>
        </p:nvSpPr>
        <p:spPr>
          <a:xfrm>
            <a:off x="4890577" y="4281821"/>
            <a:ext cx="620785" cy="9311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4034E84D-EBCE-4BAC-8348-107D9831AFA5}"/>
              </a:ext>
            </a:extLst>
          </p:cNvPr>
          <p:cNvSpPr/>
          <p:nvPr/>
        </p:nvSpPr>
        <p:spPr>
          <a:xfrm>
            <a:off x="4890574" y="2986973"/>
            <a:ext cx="620785" cy="9311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9B139BF0-0A9E-46A9-A381-B9BBEAD4A430}"/>
              </a:ext>
            </a:extLst>
          </p:cNvPr>
          <p:cNvSpPr/>
          <p:nvPr/>
        </p:nvSpPr>
        <p:spPr>
          <a:xfrm>
            <a:off x="4890572" y="1321686"/>
            <a:ext cx="620785" cy="129645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4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63FF675-1B6D-4DD6-8427-70AC3A6E5F47}"/>
              </a:ext>
            </a:extLst>
          </p:cNvPr>
          <p:cNvSpPr/>
          <p:nvPr/>
        </p:nvSpPr>
        <p:spPr>
          <a:xfrm flipH="1">
            <a:off x="6096000" y="5986045"/>
            <a:ext cx="6013770" cy="7646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5DC331E-3EB5-4E98-A177-C8AA3D5D5A69}"/>
              </a:ext>
            </a:extLst>
          </p:cNvPr>
          <p:cNvSpPr/>
          <p:nvPr/>
        </p:nvSpPr>
        <p:spPr>
          <a:xfrm rot="10800000">
            <a:off x="6868184" y="2105908"/>
            <a:ext cx="5080929" cy="30570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2848E4A-24CC-44F3-9582-EF1DC776A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0" y="463765"/>
            <a:ext cx="7439025" cy="49089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Веб-Портал СИНЕТИК. ОСОБЕННОСТИ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7A5C1DF-6C69-4C23-8699-2D0AD0F4D9EF}"/>
              </a:ext>
            </a:extLst>
          </p:cNvPr>
          <p:cNvGrpSpPr/>
          <p:nvPr/>
        </p:nvGrpSpPr>
        <p:grpSpPr>
          <a:xfrm>
            <a:off x="7309083" y="2442398"/>
            <a:ext cx="144000" cy="144000"/>
            <a:chOff x="5148088" y="3940600"/>
            <a:chExt cx="216000" cy="216000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6E1B2F36-115B-404D-AE3B-65114C898C4D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D7A59D1-C1ED-47B6-8072-94C4B5539B1A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1E43A2-98D2-457B-8527-B3779CCF0BB0}"/>
              </a:ext>
            </a:extLst>
          </p:cNvPr>
          <p:cNvSpPr/>
          <p:nvPr/>
        </p:nvSpPr>
        <p:spPr>
          <a:xfrm>
            <a:off x="7515987" y="2312936"/>
            <a:ext cx="430591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Работа в браузере без установки дополнительного ПО в любых операционных системах</a:t>
            </a: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В основе современные технологии программирования</a:t>
            </a: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Интерфейс на основе </a:t>
            </a:r>
            <a:r>
              <a:rPr lang="en-US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Material Design</a:t>
            </a: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Интеграция с </a:t>
            </a:r>
            <a:r>
              <a:rPr lang="en-US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Historian</a:t>
            </a: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 и др. источниками данных</a:t>
            </a:r>
          </a:p>
          <a:p>
            <a:pPr defTabSz="540000">
              <a:lnSpc>
                <a:spcPct val="80000"/>
              </a:lnSpc>
              <a:defRPr/>
            </a:pPr>
            <a:endParaRPr lang="en-US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Система авторизации через </a:t>
            </a:r>
            <a:r>
              <a:rPr lang="en-US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Active Directory</a:t>
            </a: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*</a:t>
            </a: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81A3598-FF11-4EC9-B151-2ACBE0F24D6B}"/>
              </a:ext>
            </a:extLst>
          </p:cNvPr>
          <p:cNvGrpSpPr/>
          <p:nvPr/>
        </p:nvGrpSpPr>
        <p:grpSpPr>
          <a:xfrm>
            <a:off x="7309083" y="3164557"/>
            <a:ext cx="144000" cy="144000"/>
            <a:chOff x="5148088" y="3940600"/>
            <a:chExt cx="216000" cy="21600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BE9DDF0-01EB-4FCB-8C6E-EDCBB375A7AE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612460D-92D4-4F9B-9B6C-635DC29C4538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BC1A9EF-5774-4535-8DF4-37ABC82FA74E}"/>
              </a:ext>
            </a:extLst>
          </p:cNvPr>
          <p:cNvGrpSpPr/>
          <p:nvPr/>
        </p:nvGrpSpPr>
        <p:grpSpPr>
          <a:xfrm>
            <a:off x="7309083" y="3725209"/>
            <a:ext cx="144000" cy="144000"/>
            <a:chOff x="5148088" y="3940600"/>
            <a:chExt cx="216000" cy="216000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E3252E0-6191-41E0-9202-9B93548507B0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2D21E03-D663-40B7-A607-3C6B146F6E0D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DF2C1E3-052C-4B26-A753-99D5EB101F3A}"/>
              </a:ext>
            </a:extLst>
          </p:cNvPr>
          <p:cNvGrpSpPr/>
          <p:nvPr/>
        </p:nvGrpSpPr>
        <p:grpSpPr>
          <a:xfrm>
            <a:off x="7309083" y="4140509"/>
            <a:ext cx="144000" cy="144000"/>
            <a:chOff x="5148088" y="3940600"/>
            <a:chExt cx="216000" cy="21600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51D19EB-2D41-41A4-927D-A3ABDE60C243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563B495-0C33-425C-A9F5-0752E27C4339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BAB90D8-7FB0-4075-843B-1C98DEF23A3B}"/>
              </a:ext>
            </a:extLst>
          </p:cNvPr>
          <p:cNvGrpSpPr/>
          <p:nvPr/>
        </p:nvGrpSpPr>
        <p:grpSpPr>
          <a:xfrm>
            <a:off x="7309083" y="4728250"/>
            <a:ext cx="144000" cy="144000"/>
            <a:chOff x="5148088" y="3940600"/>
            <a:chExt cx="216000" cy="216000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97016E9-6EEB-486A-84A9-71263ACF64F1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6FF298B-A4BC-4B4D-B656-B1BFEBDA7C0F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2B83F72-F4A5-4C5C-942B-8B2896239273}"/>
              </a:ext>
            </a:extLst>
          </p:cNvPr>
          <p:cNvSpPr/>
          <p:nvPr/>
        </p:nvSpPr>
        <p:spPr>
          <a:xfrm>
            <a:off x="7422621" y="1705798"/>
            <a:ext cx="3867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Franklin Gothic Medium" pitchFamily="34" charset="0"/>
              </a:rPr>
              <a:t>Особенности веб-портала:</a:t>
            </a:r>
            <a:endParaRPr lang="en-US" altLang="ru-RU" sz="20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52C41A-FBCD-4843-B672-3EC71E6275A1}"/>
              </a:ext>
            </a:extLst>
          </p:cNvPr>
          <p:cNvSpPr txBox="1"/>
          <p:nvPr/>
        </p:nvSpPr>
        <p:spPr>
          <a:xfrm>
            <a:off x="6413651" y="6067853"/>
            <a:ext cx="5696119" cy="6001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* Пользователю не требуется вводить логин и пароль, так как при входе на портал используются учетные данные </a:t>
            </a:r>
            <a:r>
              <a:rPr lang="en-US" sz="11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Windows.</a:t>
            </a:r>
            <a:r>
              <a:rPr lang="ru-RU" sz="11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 Таким образом на предприятии используется сквозная система авторизации, когда данные учетной записи используются многократно.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6CBE2-07A1-4F50-AB51-79B81446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2" y="1453628"/>
            <a:ext cx="6574573" cy="444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91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7F0E9C-F020-44FD-A283-C69E786E7715}"/>
              </a:ext>
            </a:extLst>
          </p:cNvPr>
          <p:cNvSpPr/>
          <p:nvPr/>
        </p:nvSpPr>
        <p:spPr>
          <a:xfrm rot="10800000">
            <a:off x="6712109" y="1507447"/>
            <a:ext cx="5210905" cy="47290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272AD6-2CC1-4851-B036-650383C9696E}"/>
              </a:ext>
            </a:extLst>
          </p:cNvPr>
          <p:cNvSpPr/>
          <p:nvPr/>
        </p:nvSpPr>
        <p:spPr>
          <a:xfrm>
            <a:off x="6921776" y="1773713"/>
            <a:ext cx="50573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Удобный </a:t>
            </a:r>
            <a:r>
              <a:rPr lang="ru-RU" sz="1400" b="1" dirty="0">
                <a:solidFill>
                  <a:srgbClr val="086B95"/>
                </a:solidFill>
                <a:latin typeface="Franklin Gothic Book" panose="020B0503020102020204" pitchFamily="34" charset="0"/>
              </a:rPr>
              <a:t>конфигуратор</a:t>
            </a: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 для централизованного создания мнемосхем администратором веб-портала</a:t>
            </a: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Возможность создания пользовательских мнемосхем каждым диспетчером в режим онлайн</a:t>
            </a: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Отображение данных в режиме реального времени</a:t>
            </a: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Вызов окна трендов по одному клику мыши</a:t>
            </a: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В рабочую область помещаются различные объекты: изображения, метки, ссылки, датчики, исполнительные механизмы и другие элементы мнемосхем</a:t>
            </a: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Анимированным объектам сопоставляются теги с изменяемыми онлайн данными</a:t>
            </a: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	</a:t>
            </a: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Перемещение объектов</a:t>
            </a:r>
            <a:r>
              <a:rPr lang="en-US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возможно </a:t>
            </a:r>
            <a:r>
              <a:rPr lang="en-US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drag and drop</a:t>
            </a: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Подробная информация по объекту отображается при наведении курсора</a:t>
            </a: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Все объекты не требуют программирования, только настройку</a:t>
            </a: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endParaRPr lang="ru-RU" sz="14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948B97A-478B-4774-B312-9FB0D00C2D32}"/>
              </a:ext>
            </a:extLst>
          </p:cNvPr>
          <p:cNvGrpSpPr/>
          <p:nvPr/>
        </p:nvGrpSpPr>
        <p:grpSpPr>
          <a:xfrm>
            <a:off x="6768254" y="1902245"/>
            <a:ext cx="144000" cy="144000"/>
            <a:chOff x="5148088" y="3940600"/>
            <a:chExt cx="216000" cy="21600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248FEBD-62CE-495D-9549-29DCCE5F4C35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3764160-BC37-481D-9F18-8B5DA4FC0F10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C21D40F-77F8-4CC2-A490-F018544F5564}"/>
              </a:ext>
            </a:extLst>
          </p:cNvPr>
          <p:cNvGrpSpPr/>
          <p:nvPr/>
        </p:nvGrpSpPr>
        <p:grpSpPr>
          <a:xfrm>
            <a:off x="6764137" y="2399395"/>
            <a:ext cx="144000" cy="144000"/>
            <a:chOff x="5148088" y="3940600"/>
            <a:chExt cx="216000" cy="216000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60EBB29-8850-4501-A13D-0FADFEBA5AAD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739EF3F-7195-44D8-87A8-0AF7D2025EAD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54C3ACB-C528-46D0-B76D-3775594B6E31}"/>
              </a:ext>
            </a:extLst>
          </p:cNvPr>
          <p:cNvGrpSpPr/>
          <p:nvPr/>
        </p:nvGrpSpPr>
        <p:grpSpPr>
          <a:xfrm>
            <a:off x="6768254" y="2845597"/>
            <a:ext cx="144000" cy="144000"/>
            <a:chOff x="5148088" y="3940600"/>
            <a:chExt cx="216000" cy="216000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D1CB851-3AED-4E1E-A031-DECF1DCC4A38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EF4A2C7-9140-40BF-B7FF-EFD31F8F5EC9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34CCB30-554F-41A5-8C7D-774F72452498}"/>
              </a:ext>
            </a:extLst>
          </p:cNvPr>
          <p:cNvGrpSpPr/>
          <p:nvPr/>
        </p:nvGrpSpPr>
        <p:grpSpPr>
          <a:xfrm>
            <a:off x="6768254" y="3182973"/>
            <a:ext cx="144000" cy="144000"/>
            <a:chOff x="5148088" y="3940600"/>
            <a:chExt cx="216000" cy="216000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EA8D9A75-3CF9-4DA5-B19A-9AD8BF3067E0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338A623-FA6C-4F03-A7E1-C94B70E3A35B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9A07972-D6BB-4E50-A350-0ED6A37DD5A8}"/>
              </a:ext>
            </a:extLst>
          </p:cNvPr>
          <p:cNvGrpSpPr/>
          <p:nvPr/>
        </p:nvGrpSpPr>
        <p:grpSpPr>
          <a:xfrm>
            <a:off x="6772371" y="3695179"/>
            <a:ext cx="144000" cy="144000"/>
            <a:chOff x="5148088" y="3940600"/>
            <a:chExt cx="216000" cy="216000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1BA4FEA-730E-41EC-B22A-BE64DA45E9D9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15516C-CE1F-4E93-98AE-ABA706770177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599AACD-6A1C-434C-8561-255D7D122533}"/>
              </a:ext>
            </a:extLst>
          </p:cNvPr>
          <p:cNvGrpSpPr/>
          <p:nvPr/>
        </p:nvGrpSpPr>
        <p:grpSpPr>
          <a:xfrm>
            <a:off x="6768254" y="4272452"/>
            <a:ext cx="144000" cy="144000"/>
            <a:chOff x="5148088" y="3940600"/>
            <a:chExt cx="216000" cy="216000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3CE7CE9B-5843-4D03-893B-8F64AA7268A5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CFEB0C4-59FA-4E11-8E6A-0923CFE5C729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1DFE9C1-99EC-4982-B3B4-0512C2EAAF9F}"/>
              </a:ext>
            </a:extLst>
          </p:cNvPr>
          <p:cNvGrpSpPr/>
          <p:nvPr/>
        </p:nvGrpSpPr>
        <p:grpSpPr>
          <a:xfrm>
            <a:off x="6760770" y="4716688"/>
            <a:ext cx="144000" cy="144000"/>
            <a:chOff x="5148088" y="3940600"/>
            <a:chExt cx="216000" cy="216000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96FF3C6F-3FE7-42CB-B53D-D631D70D63AA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C93F75B7-3DB7-490F-88D3-9C1EF581B793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A3EE336-C38A-407B-A28A-2AB731AF420B}"/>
              </a:ext>
            </a:extLst>
          </p:cNvPr>
          <p:cNvGrpSpPr/>
          <p:nvPr/>
        </p:nvGrpSpPr>
        <p:grpSpPr>
          <a:xfrm>
            <a:off x="6758036" y="5137988"/>
            <a:ext cx="144000" cy="144000"/>
            <a:chOff x="5148088" y="3940600"/>
            <a:chExt cx="216000" cy="216000"/>
          </a:xfrm>
        </p:grpSpPr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BA26602-3BAB-4C3C-A8C4-8DC8810E3A82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B27C8C42-FC2F-4360-AF7A-08C3C6CAF287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E37296-3084-4D91-B0FA-F2F21517F5AA}"/>
              </a:ext>
            </a:extLst>
          </p:cNvPr>
          <p:cNvGrpSpPr/>
          <p:nvPr/>
        </p:nvGrpSpPr>
        <p:grpSpPr>
          <a:xfrm>
            <a:off x="6760770" y="5572523"/>
            <a:ext cx="144000" cy="144000"/>
            <a:chOff x="5148088" y="3940600"/>
            <a:chExt cx="216000" cy="216000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5CE13E13-ABAF-43BB-A767-0B158C7AF541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ABCF04C-145F-4262-98C3-9305789A0550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22F98A-E5E1-4B54-9927-E8D6B42E2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72" y="3894988"/>
            <a:ext cx="1952256" cy="233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A67BBA-CAAE-439C-BEB1-19B0D8FC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72" y="1839415"/>
            <a:ext cx="1967938" cy="173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1C89565-77CC-4F6E-A6EB-55A4A96B9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4" y="1382278"/>
            <a:ext cx="3152178" cy="186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7FFC2C2-6BC9-42DB-B4E9-387FE5509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2" y="2274641"/>
            <a:ext cx="3077166" cy="181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Текст 1">
            <a:extLst>
              <a:ext uri="{FF2B5EF4-FFF2-40B4-BE49-F238E27FC236}">
                <a16:creationId xmlns:a16="http://schemas.microsoft.com/office/drawing/2014/main" id="{A457DB8E-2DAF-440A-A406-15E1A4F154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0" y="463765"/>
            <a:ext cx="7439025" cy="49089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Веб-Портал СИНЕТИК. МНЕМОСХЕМЫ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AA6AE4E-90B2-470F-9C78-826A42DEC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4" y="3160157"/>
            <a:ext cx="3152178" cy="186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94CA8BFA-1F1C-4C47-98B0-83553D4DA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9" y="4369570"/>
            <a:ext cx="3152178" cy="186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6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A90762-6EBB-484B-A9E7-E85D6A5016D8}"/>
              </a:ext>
            </a:extLst>
          </p:cNvPr>
          <p:cNvSpPr/>
          <p:nvPr/>
        </p:nvSpPr>
        <p:spPr>
          <a:xfrm rot="10800000">
            <a:off x="6762865" y="2169052"/>
            <a:ext cx="5050295" cy="33344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470144D-DF2F-4CF6-8426-9D608D492FE9}"/>
              </a:ext>
            </a:extLst>
          </p:cNvPr>
          <p:cNvGrpSpPr/>
          <p:nvPr/>
        </p:nvGrpSpPr>
        <p:grpSpPr>
          <a:xfrm>
            <a:off x="7555735" y="2508245"/>
            <a:ext cx="144000" cy="144000"/>
            <a:chOff x="5148088" y="3940600"/>
            <a:chExt cx="216000" cy="21600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AD875797-B72D-4C05-9D6B-2FEDF6477E3F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6885EB7-12D0-416B-BCF0-AB6718E9DB00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93EC17-37EB-4EFF-AF61-B8236C635888}"/>
              </a:ext>
            </a:extLst>
          </p:cNvPr>
          <p:cNvSpPr/>
          <p:nvPr/>
        </p:nvSpPr>
        <p:spPr>
          <a:xfrm>
            <a:off x="7815339" y="2267109"/>
            <a:ext cx="399845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Отображение трендов по нескольким параметрам (на одной или на нескольких осях)</a:t>
            </a: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Удобная навигация внутри периода</a:t>
            </a: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Отображение минимума, максимума и среднего значения</a:t>
            </a: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Просмотр значений параметра в табличной форме</a:t>
            </a:r>
          </a:p>
          <a:p>
            <a:pPr defTabSz="540000">
              <a:lnSpc>
                <a:spcPct val="80000"/>
              </a:lnSpc>
              <a:defRPr/>
            </a:pPr>
            <a:endParaRPr lang="en-US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Экспорт таблицы в </a:t>
            </a:r>
            <a:r>
              <a:rPr lang="ru-RU" sz="1600" dirty="0" err="1">
                <a:solidFill>
                  <a:srgbClr val="086B95"/>
                </a:solidFill>
                <a:latin typeface="Franklin Gothic Book" panose="020B0503020102020204" pitchFamily="34" charset="0"/>
              </a:rPr>
              <a:t>Excel</a:t>
            </a: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, графика в P</a:t>
            </a:r>
            <a:r>
              <a:rPr lang="en-US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df</a:t>
            </a: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  <a:p>
            <a:pPr defTabSz="540000">
              <a:lnSpc>
                <a:spcPct val="80000"/>
              </a:lnSpc>
              <a:defRPr/>
            </a:pPr>
            <a:r>
              <a:rPr lang="ru-RU" sz="16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Просмотр в режиме реального времени</a:t>
            </a:r>
          </a:p>
          <a:p>
            <a:pPr defTabSz="540000">
              <a:lnSpc>
                <a:spcPct val="80000"/>
              </a:lnSpc>
              <a:defRPr/>
            </a:pPr>
            <a:endParaRPr lang="ru-RU" sz="1600" dirty="0">
              <a:solidFill>
                <a:srgbClr val="086B95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7241D65-1457-4D4A-B754-0C5D9D7C3515}"/>
              </a:ext>
            </a:extLst>
          </p:cNvPr>
          <p:cNvGrpSpPr/>
          <p:nvPr/>
        </p:nvGrpSpPr>
        <p:grpSpPr>
          <a:xfrm>
            <a:off x="7555735" y="3097747"/>
            <a:ext cx="144000" cy="144000"/>
            <a:chOff x="5148088" y="3940600"/>
            <a:chExt cx="216000" cy="21600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37FE05DC-FA8A-469A-8CFA-E5323B914369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DE7C86B-A459-44F0-900B-E7ED752727D4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5A55C26-1ADD-492C-BE51-398742980C57}"/>
              </a:ext>
            </a:extLst>
          </p:cNvPr>
          <p:cNvGrpSpPr/>
          <p:nvPr/>
        </p:nvGrpSpPr>
        <p:grpSpPr>
          <a:xfrm>
            <a:off x="7555735" y="3579357"/>
            <a:ext cx="144000" cy="144000"/>
            <a:chOff x="5148088" y="3940600"/>
            <a:chExt cx="216000" cy="21600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66269C5-7BD6-4DC3-A160-C977524C6453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7CDB60A-69E5-4634-B762-B9888AE95B39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FA29E0E-137D-4DB3-884B-14A2CC6F7D23}"/>
              </a:ext>
            </a:extLst>
          </p:cNvPr>
          <p:cNvGrpSpPr/>
          <p:nvPr/>
        </p:nvGrpSpPr>
        <p:grpSpPr>
          <a:xfrm>
            <a:off x="7555735" y="4177073"/>
            <a:ext cx="144000" cy="144000"/>
            <a:chOff x="5148088" y="3940600"/>
            <a:chExt cx="216000" cy="21600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9169B7D-B229-4942-812F-DA4315FB07EC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CE88AF7-6451-45E6-9E05-1BA009CB9253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7A838F0-24F5-4902-994C-7DB512E73EB1}"/>
              </a:ext>
            </a:extLst>
          </p:cNvPr>
          <p:cNvGrpSpPr/>
          <p:nvPr/>
        </p:nvGrpSpPr>
        <p:grpSpPr>
          <a:xfrm>
            <a:off x="7555735" y="4668383"/>
            <a:ext cx="144000" cy="144000"/>
            <a:chOff x="5148088" y="3940600"/>
            <a:chExt cx="216000" cy="216000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92E3865-53A9-4DDD-A575-A8EEC6B71419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AEE4266-9BA1-4091-847E-4098CE08877E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86232A7-C958-4D0B-A871-8A4D5017E028}"/>
              </a:ext>
            </a:extLst>
          </p:cNvPr>
          <p:cNvGrpSpPr/>
          <p:nvPr/>
        </p:nvGrpSpPr>
        <p:grpSpPr>
          <a:xfrm>
            <a:off x="7555735" y="5072016"/>
            <a:ext cx="144000" cy="144000"/>
            <a:chOff x="5148088" y="3940600"/>
            <a:chExt cx="216000" cy="216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0538C387-B2DA-40D5-987D-44BB370FA923}"/>
                </a:ext>
              </a:extLst>
            </p:cNvPr>
            <p:cNvCxnSpPr/>
            <p:nvPr/>
          </p:nvCxnSpPr>
          <p:spPr>
            <a:xfrm>
              <a:off x="5148088" y="3940600"/>
              <a:ext cx="216000" cy="216000"/>
            </a:xfrm>
            <a:prstGeom prst="line">
              <a:avLst/>
            </a:prstGeom>
            <a:ln>
              <a:solidFill>
                <a:srgbClr val="0067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6BEEDC6-7FC2-4613-B13E-B9BD72EDE849}"/>
                </a:ext>
              </a:extLst>
            </p:cNvPr>
            <p:cNvSpPr/>
            <p:nvPr/>
          </p:nvSpPr>
          <p:spPr>
            <a:xfrm rot="2700000">
              <a:off x="5184088" y="39766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7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5523572-969F-472C-81A0-DE27F8BFE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7" y="3969413"/>
            <a:ext cx="3123013" cy="214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F31913-78CF-412A-9BAD-13770CA09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7" y="1690922"/>
            <a:ext cx="3123013" cy="214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D9FA1A1-1E58-4A3B-BA08-C7B29C100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53" y="1690922"/>
            <a:ext cx="3123013" cy="214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Текст 1">
            <a:extLst>
              <a:ext uri="{FF2B5EF4-FFF2-40B4-BE49-F238E27FC236}">
                <a16:creationId xmlns:a16="http://schemas.microsoft.com/office/drawing/2014/main" id="{8D00252B-D260-4A47-9708-135A76169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1" y="463765"/>
            <a:ext cx="6191250" cy="49089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Веб-Портал СИНЕТИК. ТРЕНДЫ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651A747-F820-46A2-ABBB-0FB4BBC8A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53" y="3969413"/>
            <a:ext cx="3123014" cy="214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7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AFBEAD0-3BF2-46CF-A61A-987E0F3D8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8" y="1401994"/>
            <a:ext cx="6652791" cy="327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6ACD4119-4732-4934-AE4F-2848C2779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8719" y="463765"/>
            <a:ext cx="7277494" cy="48013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Мониторинг Аварийных событий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CC291693-9DA8-41B3-960A-02658BB96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799" y="1417657"/>
            <a:ext cx="2956370" cy="670147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/>
          <a:p>
            <a:pPr algn="ctr" eaLnBrk="0" hangingPunct="0"/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Выбор важных параметров, установка верхних и нижних границ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C9EE234-E3A8-4CE8-8CD3-C2C9073F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799" y="2475414"/>
            <a:ext cx="2956370" cy="670147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>
            <a:defPPr>
              <a:defRPr lang="ru-RU"/>
            </a:defPPr>
            <a:lvl1pPr algn="ctr" eaLnBrk="0" hangingPunct="0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Круглосуточный мониторинг выбранных параметров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9DFF199-70C7-46CF-97A6-C35945B88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799" y="3517112"/>
            <a:ext cx="2956370" cy="670147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>
            <a:defPPr>
              <a:defRPr lang="ru-RU"/>
            </a:defPPr>
            <a:lvl1pPr algn="ctr" eaLnBrk="0" hangingPunct="0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Информирование пользователя при выходе параметра за границы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89C6996-5405-42CF-9F60-1B7C88F1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799" y="5637747"/>
            <a:ext cx="2956370" cy="670147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>
            <a:defPPr>
              <a:defRPr lang="ru-RU"/>
            </a:defPPr>
            <a:lvl1pPr algn="ctr" eaLnBrk="0" hangingPunct="0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Запись в журнал аварийных событий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9A01D11-919E-4E8C-841D-BE274C56F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799" y="4577429"/>
            <a:ext cx="2956370" cy="670147"/>
          </a:xfrm>
          <a:prstGeom prst="rect">
            <a:avLst/>
          </a:prstGeom>
          <a:solidFill>
            <a:srgbClr val="086B9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18000" tIns="10800" rIns="18000" bIns="10800" anchor="ctr"/>
          <a:lstStyle>
            <a:defPPr>
              <a:defRPr lang="ru-RU"/>
            </a:defPPr>
            <a:lvl1pPr algn="ctr" eaLnBrk="0" hangingPunct="0">
              <a:defRPr sz="14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ru-RU" dirty="0"/>
              <a:t>Ожидание квитирования сообщения пользователем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8F5C1CF-6DC2-40E0-942C-969759AC43E2}"/>
              </a:ext>
            </a:extLst>
          </p:cNvPr>
          <p:cNvSpPr/>
          <p:nvPr/>
        </p:nvSpPr>
        <p:spPr>
          <a:xfrm rot="5400000">
            <a:off x="9605980" y="2148346"/>
            <a:ext cx="321763" cy="26396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76AC56-DB5C-48CF-A57A-3DB2067B7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8" y="4830370"/>
            <a:ext cx="1658898" cy="158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F663EC8-5E58-4B46-9E05-C0EEA41578A1}"/>
              </a:ext>
            </a:extLst>
          </p:cNvPr>
          <p:cNvSpPr/>
          <p:nvPr/>
        </p:nvSpPr>
        <p:spPr>
          <a:xfrm>
            <a:off x="2762654" y="5325066"/>
            <a:ext cx="4752995" cy="53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Веб-портал отслеживает подключение к </a:t>
            </a:r>
            <a:r>
              <a:rPr lang="ru-RU" sz="1400" b="1" dirty="0">
                <a:solidFill>
                  <a:srgbClr val="086B95"/>
                </a:solidFill>
                <a:latin typeface="Franklin Gothic Book" panose="020B0503020102020204" pitchFamily="34" charset="0"/>
              </a:rPr>
              <a:t>источникам данных</a:t>
            </a:r>
            <a:r>
              <a:rPr lang="ru-RU" sz="1400" dirty="0">
                <a:solidFill>
                  <a:srgbClr val="086B95"/>
                </a:solidFill>
                <a:latin typeface="Franklin Gothic Book" panose="020B0503020102020204" pitchFamily="34" charset="0"/>
              </a:rPr>
              <a:t> и при отсутствие связи информирует пользователя.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078C33-ECE2-4DCE-8C16-4FB8E8DCE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62" y="2619987"/>
            <a:ext cx="1314216" cy="72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95FEAC96-8174-43D3-B7DA-8BC5084AA633}"/>
              </a:ext>
            </a:extLst>
          </p:cNvPr>
          <p:cNvSpPr/>
          <p:nvPr/>
        </p:nvSpPr>
        <p:spPr>
          <a:xfrm rot="5400000">
            <a:off x="9605980" y="3190044"/>
            <a:ext cx="321763" cy="26396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29FA304A-9D71-4429-AC1C-6F1A19A43761}"/>
              </a:ext>
            </a:extLst>
          </p:cNvPr>
          <p:cNvSpPr/>
          <p:nvPr/>
        </p:nvSpPr>
        <p:spPr>
          <a:xfrm rot="5400000">
            <a:off x="9605980" y="4252275"/>
            <a:ext cx="321763" cy="26396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F4D66A2A-31CA-4242-95DB-23EF15F9BDA6}"/>
              </a:ext>
            </a:extLst>
          </p:cNvPr>
          <p:cNvSpPr/>
          <p:nvPr/>
        </p:nvSpPr>
        <p:spPr>
          <a:xfrm rot="5400000">
            <a:off x="9605980" y="5308765"/>
            <a:ext cx="321763" cy="26396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2AA6A25F-9B80-447E-A488-CFABC79E594C}"/>
              </a:ext>
            </a:extLst>
          </p:cNvPr>
          <p:cNvSpPr/>
          <p:nvPr/>
        </p:nvSpPr>
        <p:spPr>
          <a:xfrm>
            <a:off x="2367023" y="5440028"/>
            <a:ext cx="321763" cy="26396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609F8A-7923-4EEF-8A45-378056364490}"/>
              </a:ext>
            </a:extLst>
          </p:cNvPr>
          <p:cNvSpPr/>
          <p:nvPr/>
        </p:nvSpPr>
        <p:spPr>
          <a:xfrm>
            <a:off x="1014581" y="1289421"/>
            <a:ext cx="10180091" cy="5361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4F12CF4-4834-449E-A54D-CB37308C4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75764"/>
              </p:ext>
            </p:extLst>
          </p:nvPr>
        </p:nvGraphicFramePr>
        <p:xfrm>
          <a:off x="1142999" y="1289421"/>
          <a:ext cx="9663023" cy="536154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880675">
                  <a:extLst>
                    <a:ext uri="{9D8B030D-6E8A-4147-A177-3AD203B41FA5}">
                      <a16:colId xmlns:a16="http://schemas.microsoft.com/office/drawing/2014/main" val="329364626"/>
                    </a:ext>
                  </a:extLst>
                </a:gridCol>
                <a:gridCol w="2782348">
                  <a:extLst>
                    <a:ext uri="{9D8B030D-6E8A-4147-A177-3AD203B41FA5}">
                      <a16:colId xmlns:a16="http://schemas.microsoft.com/office/drawing/2014/main" val="2516208255"/>
                    </a:ext>
                  </a:extLst>
                </a:gridCol>
              </a:tblGrid>
              <a:tr h="382471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Описание</a:t>
                      </a:r>
                      <a:endParaRPr lang="ru-RU" sz="1800" b="1" u="none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800" b="1" u="none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38244"/>
                  </a:ext>
                </a:extLst>
              </a:tr>
              <a:tr h="556321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Лицензия сервера</a:t>
                      </a:r>
                    </a:p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Серверная лицензия, включающая модуль авторизации, модуль администрирования, модуль аварийных событий. Клиентские лицензии не включен</a:t>
                      </a:r>
                      <a:r>
                        <a:rPr lang="ru-RU" sz="12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ы</a:t>
                      </a: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 err="1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Sinetic.Portal.Core</a:t>
                      </a:r>
                      <a:endParaRPr lang="ru-RU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772987"/>
                  </a:ext>
                </a:extLst>
              </a:tr>
              <a:tr h="389425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Лицензия конфигуратора мнемосхем</a:t>
                      </a:r>
                    </a:p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Модуль разработки собственных мнемосхем. Устанавливается совместно с лицензией сервера.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 err="1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Sinetic.Portal.Mnemo</a:t>
                      </a:r>
                      <a:endParaRPr lang="ru-RU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3175704"/>
                  </a:ext>
                </a:extLst>
              </a:tr>
              <a:tr h="556321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Лицензия на 5 клиентов</a:t>
                      </a:r>
                      <a:endParaRPr lang="en-US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Лицензия на 5 подключений клиентских рабочих станций к серверу. Устанавливается на сервер, обеспечивает клиентский доступ с любого компьютера в сети.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Sinetic.Portal.Client5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440092"/>
                  </a:ext>
                </a:extLst>
              </a:tr>
              <a:tr h="389425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Лицензия на подключение мобильного устройства</a:t>
                      </a:r>
                    </a:p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Лицензия на подключение к серверу с мобильного устройства.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 err="1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Sinetic.Portal.Mobile</a:t>
                      </a:r>
                      <a:endParaRPr lang="ru-RU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143975"/>
                  </a:ext>
                </a:extLst>
              </a:tr>
              <a:tr h="639769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Лицензия сервера архивов</a:t>
                      </a:r>
                    </a:p>
                    <a:p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Модуль централизованного архивирования данных различных систем. Устанавливается совместно с лицензией сервера. Обмен данными с системами осуществляется с использованием драйверов.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 err="1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Sinetic.Data</a:t>
                      </a:r>
                      <a:endParaRPr lang="ru-RU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63378"/>
                  </a:ext>
                </a:extLst>
              </a:tr>
              <a:tr h="556321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OPC</a:t>
                      </a:r>
                      <a:endParaRPr lang="en-US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обмена данными между АСУТП, локальными системами и сервером архивов по протоколу </a:t>
                      </a:r>
                      <a:r>
                        <a:rPr lang="en-US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OPC</a:t>
                      </a: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 err="1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Sinetic.Data.OPC</a:t>
                      </a:r>
                      <a:endParaRPr lang="ru-RU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5090"/>
                  </a:ext>
                </a:extLst>
              </a:tr>
              <a:tr h="556321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взаимодействия со СКУД</a:t>
                      </a:r>
                      <a:endParaRPr lang="en-US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обмена данными между системой контроля и управления доступом (ворота, шлагбаумы, электромагнитные замки) и сервером.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 err="1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Sinetic.Driver.ACS</a:t>
                      </a:r>
                      <a:endParaRPr lang="ru-RU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720680"/>
                  </a:ext>
                </a:extLst>
              </a:tr>
              <a:tr h="389425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взаимодействия с 1C</a:t>
                      </a:r>
                      <a:endParaRPr lang="en-US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обмена данными между сервером 1С предприятия и сервером.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Sinetic.Driver.1C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912113"/>
                  </a:ext>
                </a:extLst>
              </a:tr>
              <a:tr h="389425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взаимодействия с системой распознавания номеров А/Т</a:t>
                      </a:r>
                    </a:p>
                    <a:p>
                      <a:pPr marL="0" marR="0" lvl="0" indent="0" algn="l" defTabSz="5400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обмена данными системой распознавания номеров автотранспорта и сервером.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400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Sinetic.Driver.IdentifyAuto</a:t>
                      </a:r>
                      <a:endParaRPr lang="ru-RU" sz="1400" kern="1200" dirty="0">
                        <a:solidFill>
                          <a:srgbClr val="086B95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003757"/>
                  </a:ext>
                </a:extLst>
              </a:tr>
              <a:tr h="556321"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RS232/485</a:t>
                      </a:r>
                    </a:p>
                    <a:p>
                      <a:pPr marL="0" marR="0" lvl="0" indent="0" algn="l" defTabSz="5400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Драйвер обмена данными между устройствами по интерфейсу RS232/485 (уличное табло, считыватели смарт-карт и т.д.) и сервером. Лицензия на одно устройство.</a:t>
                      </a: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algn="l" defTabSz="540000" rtl="0" eaLnBrk="1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400" kern="1200" dirty="0">
                          <a:solidFill>
                            <a:srgbClr val="086B95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Sinetic.Driver.RS232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83360"/>
                  </a:ext>
                </a:extLst>
              </a:tr>
            </a:tbl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id="{FF9DD204-F251-44AE-BAA7-567AD487E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9419" y="463765"/>
            <a:ext cx="6685832" cy="86793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Веб-Портал СИНЕТИК. ЛИЦЕНЗИИ</a:t>
            </a:r>
          </a:p>
        </p:txBody>
      </p:sp>
    </p:spTree>
    <p:extLst>
      <p:ext uri="{BB962C8B-B14F-4D97-AF65-F5344CB8AC3E}">
        <p14:creationId xmlns:p14="http://schemas.microsoft.com/office/powerpoint/2010/main" val="365512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FBFAB51-381E-4112-A265-F1F2FCED3F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6392" y="1101544"/>
            <a:ext cx="3139321" cy="313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36AE9D-B08E-4D38-8F20-E2AB19102435}"/>
              </a:ext>
            </a:extLst>
          </p:cNvPr>
          <p:cNvSpPr txBox="1">
            <a:spLocks/>
          </p:cNvSpPr>
          <p:nvPr/>
        </p:nvSpPr>
        <p:spPr>
          <a:xfrm>
            <a:off x="7950620" y="3449330"/>
            <a:ext cx="3139321" cy="31393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spc="30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3447907"/>
      </p:ext>
    </p:extLst>
  </p:cSld>
  <p:clrMapOvr>
    <a:masterClrMapping/>
  </p:clrMapOvr>
</p:sld>
</file>

<file path=ppt/theme/theme1.xml><?xml version="1.0" encoding="utf-8"?>
<a:theme xmlns:a="http://schemas.openxmlformats.org/drawingml/2006/main" name="СИНЕТИК-2020-МАКЕ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8210</TotalTime>
  <Words>628</Words>
  <Application>Microsoft Office PowerPoint</Application>
  <PresentationFormat>Широкоэкранный</PresentationFormat>
  <Paragraphs>96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Franklin Gothic Medium</vt:lpstr>
      <vt:lpstr>Calibri</vt:lpstr>
      <vt:lpstr>Arial</vt:lpstr>
      <vt:lpstr>Franklin Gothic Book</vt:lpstr>
      <vt:lpstr>СИНЕТИК-2020-МАКЕТ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Андрей Нагель</cp:lastModifiedBy>
  <cp:revision>146</cp:revision>
  <dcterms:created xsi:type="dcterms:W3CDTF">2020-04-14T16:10:06Z</dcterms:created>
  <dcterms:modified xsi:type="dcterms:W3CDTF">2020-10-06T08:33:42Z</dcterms:modified>
</cp:coreProperties>
</file>