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5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7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8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9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2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1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2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3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5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6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7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8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9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30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31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theme/theme32.xml" ContentType="application/vnd.openxmlformats-officedocument.theme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33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4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52" r:id="rId2"/>
    <p:sldMasterId id="2147483654" r:id="rId3"/>
    <p:sldMasterId id="2147484186" r:id="rId4"/>
    <p:sldMasterId id="2147484200" r:id="rId5"/>
    <p:sldMasterId id="2147484208" r:id="rId6"/>
    <p:sldMasterId id="2147484220" r:id="rId7"/>
    <p:sldMasterId id="2147484228" r:id="rId8"/>
    <p:sldMasterId id="2147484236" r:id="rId9"/>
    <p:sldMasterId id="2147484248" r:id="rId10"/>
    <p:sldMasterId id="2147484260" r:id="rId11"/>
    <p:sldMasterId id="2147484272" r:id="rId12"/>
    <p:sldMasterId id="2147484284" r:id="rId13"/>
    <p:sldMasterId id="2147484297" r:id="rId14"/>
    <p:sldMasterId id="2147484309" r:id="rId15"/>
    <p:sldMasterId id="2147484317" r:id="rId16"/>
    <p:sldMasterId id="2147484329" r:id="rId17"/>
    <p:sldMasterId id="2147484335" r:id="rId18"/>
    <p:sldMasterId id="2147484347" r:id="rId19"/>
    <p:sldMasterId id="2147484359" r:id="rId20"/>
    <p:sldMasterId id="2147484367" r:id="rId21"/>
    <p:sldMasterId id="2147484379" r:id="rId22"/>
    <p:sldMasterId id="2147484391" r:id="rId23"/>
    <p:sldMasterId id="2147484404" r:id="rId24"/>
    <p:sldMasterId id="2147484416" r:id="rId25"/>
    <p:sldMasterId id="2147484428" r:id="rId26"/>
    <p:sldMasterId id="2147484440" r:id="rId27"/>
    <p:sldMasterId id="2147484452" r:id="rId28"/>
    <p:sldMasterId id="2147484460" r:id="rId29"/>
    <p:sldMasterId id="2147484468" r:id="rId30"/>
    <p:sldMasterId id="2147484476" r:id="rId31"/>
    <p:sldMasterId id="2147484489" r:id="rId32"/>
    <p:sldMasterId id="2147484501" r:id="rId33"/>
    <p:sldMasterId id="2147484513" r:id="rId34"/>
    <p:sldMasterId id="2147484518" r:id="rId35"/>
  </p:sldMasterIdLst>
  <p:notesMasterIdLst>
    <p:notesMasterId r:id="rId79"/>
  </p:notesMasterIdLst>
  <p:handoutMasterIdLst>
    <p:handoutMasterId r:id="rId80"/>
  </p:handoutMasterIdLst>
  <p:sldIdLst>
    <p:sldId id="717" r:id="rId36"/>
    <p:sldId id="718" r:id="rId37"/>
    <p:sldId id="722" r:id="rId38"/>
    <p:sldId id="649" r:id="rId39"/>
    <p:sldId id="742" r:id="rId40"/>
    <p:sldId id="734" r:id="rId41"/>
    <p:sldId id="744" r:id="rId42"/>
    <p:sldId id="746" r:id="rId43"/>
    <p:sldId id="745" r:id="rId44"/>
    <p:sldId id="735" r:id="rId45"/>
    <p:sldId id="639" r:id="rId46"/>
    <p:sldId id="650" r:id="rId47"/>
    <p:sldId id="652" r:id="rId48"/>
    <p:sldId id="651" r:id="rId49"/>
    <p:sldId id="653" r:id="rId50"/>
    <p:sldId id="714" r:id="rId51"/>
    <p:sldId id="723" r:id="rId52"/>
    <p:sldId id="725" r:id="rId53"/>
    <p:sldId id="724" r:id="rId54"/>
    <p:sldId id="727" r:id="rId55"/>
    <p:sldId id="671" r:id="rId56"/>
    <p:sldId id="743" r:id="rId57"/>
    <p:sldId id="736" r:id="rId58"/>
    <p:sldId id="737" r:id="rId59"/>
    <p:sldId id="738" r:id="rId60"/>
    <p:sldId id="739" r:id="rId61"/>
    <p:sldId id="589" r:id="rId62"/>
    <p:sldId id="740" r:id="rId63"/>
    <p:sldId id="741" r:id="rId64"/>
    <p:sldId id="594" r:id="rId65"/>
    <p:sldId id="729" r:id="rId66"/>
    <p:sldId id="704" r:id="rId67"/>
    <p:sldId id="705" r:id="rId68"/>
    <p:sldId id="706" r:id="rId69"/>
    <p:sldId id="707" r:id="rId70"/>
    <p:sldId id="708" r:id="rId71"/>
    <p:sldId id="709" r:id="rId72"/>
    <p:sldId id="728" r:id="rId73"/>
    <p:sldId id="731" r:id="rId74"/>
    <p:sldId id="733" r:id="rId75"/>
    <p:sldId id="720" r:id="rId76"/>
    <p:sldId id="721" r:id="rId77"/>
    <p:sldId id="719" r:id="rId78"/>
  </p:sldIdLst>
  <p:sldSz cx="9144000" cy="6858000" type="screen4x3"/>
  <p:notesSz cx="7099300" cy="10234613"/>
  <p:defaultTextStyle>
    <a:defPPr>
      <a:defRPr lang="zh-TW"/>
    </a:defPPr>
    <a:lvl1pPr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Garamond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rov Ivan" initials="GI" lastIdx="2" clrIdx="0">
    <p:extLst>
      <p:ext uri="{19B8F6BF-5375-455C-9EA6-DF929625EA0E}">
        <p15:presenceInfo xmlns:p15="http://schemas.microsoft.com/office/powerpoint/2012/main" userId="S-1-5-21-343818398-682003330-1417001333-138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9E1E9"/>
    <a:srgbClr val="0399D9"/>
    <a:srgbClr val="C5D9F1"/>
    <a:srgbClr val="7889FB"/>
    <a:srgbClr val="0033CC"/>
    <a:srgbClr val="99FF99"/>
    <a:srgbClr val="C7CDFD"/>
    <a:srgbClr val="336699"/>
    <a:srgbClr val="FFFF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68941" autoAdjust="0"/>
  </p:normalViewPr>
  <p:slideViewPr>
    <p:cSldViewPr snapToGrid="0">
      <p:cViewPr varScale="1">
        <p:scale>
          <a:sx n="51" d="100"/>
          <a:sy n="51" d="100"/>
        </p:scale>
        <p:origin x="19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2184" y="-114"/>
      </p:cViewPr>
      <p:guideLst>
        <p:guide orient="horz" pos="3223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76" Type="http://schemas.openxmlformats.org/officeDocument/2006/relationships/slide" Target="slides/slide41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slide" Target="slides/slide31.xml"/><Relationship Id="rId74" Type="http://schemas.openxmlformats.org/officeDocument/2006/relationships/slide" Target="slides/slide3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6.xml"/><Relationship Id="rId82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77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8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9" tIns="49520" rIns="99039" bIns="49520" numCol="1" anchor="t" anchorCtr="0" compatLnSpc="1">
            <a:prstTxWarp prst="textNoShape">
              <a:avLst/>
            </a:prstTxWarp>
          </a:bodyPr>
          <a:lstStyle>
            <a:lvl1pPr algn="l" defTabSz="990515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6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9" tIns="49520" rIns="99039" bIns="49520" numCol="1" anchor="t" anchorCtr="0" compatLnSpc="1">
            <a:prstTxWarp prst="textNoShape">
              <a:avLst/>
            </a:prstTxWarp>
          </a:bodyPr>
          <a:lstStyle>
            <a:lvl1pPr defTabSz="990515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9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9" tIns="49520" rIns="99039" bIns="49520" numCol="1" anchor="b" anchorCtr="0" compatLnSpc="1">
            <a:prstTxWarp prst="textNoShape">
              <a:avLst/>
            </a:prstTxWarp>
          </a:bodyPr>
          <a:lstStyle>
            <a:lvl1pPr algn="l" defTabSz="990515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6" y="9723439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9" tIns="49520" rIns="99039" bIns="49520" numCol="1" anchor="b" anchorCtr="0" compatLnSpc="1">
            <a:prstTxWarp prst="textNoShape">
              <a:avLst/>
            </a:prstTxWarp>
          </a:bodyPr>
          <a:lstStyle>
            <a:lvl1pPr defTabSz="990515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D5195EA2-02DE-45CA-BFF9-E582D3E757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18149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9" tIns="49520" rIns="99039" bIns="49520" numCol="1" anchor="t" anchorCtr="0" compatLnSpc="1">
            <a:prstTxWarp prst="textNoShape">
              <a:avLst/>
            </a:prstTxWarp>
          </a:bodyPr>
          <a:lstStyle>
            <a:lvl1pPr algn="l" defTabSz="990515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6" y="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9" tIns="49520" rIns="99039" bIns="49520" numCol="1" anchor="t" anchorCtr="0" compatLnSpc="1">
            <a:prstTxWarp prst="textNoShape">
              <a:avLst/>
            </a:prstTxWarp>
          </a:bodyPr>
          <a:lstStyle>
            <a:lvl1pPr defTabSz="990515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1" y="4860925"/>
            <a:ext cx="5206999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9" tIns="49520" rIns="99039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9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9" tIns="49520" rIns="99039" bIns="49520" numCol="1" anchor="b" anchorCtr="0" compatLnSpc="1">
            <a:prstTxWarp prst="textNoShape">
              <a:avLst/>
            </a:prstTxWarp>
          </a:bodyPr>
          <a:lstStyle>
            <a:lvl1pPr algn="l" defTabSz="990515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6" y="9723439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9" tIns="49520" rIns="99039" bIns="49520" numCol="1" anchor="b" anchorCtr="0" compatLnSpc="1">
            <a:prstTxWarp prst="textNoShape">
              <a:avLst/>
            </a:prstTxWarp>
          </a:bodyPr>
          <a:lstStyle>
            <a:lvl1pPr defTabSz="990515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3C2EA9AE-16C8-40D8-B3CD-6A45F127A1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0548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Adv</a:t>
            </a:r>
            <a:r>
              <a:rPr lang="en-US" baseline="0" dirty="0" smtClean="0"/>
              <a:t> – </a:t>
            </a:r>
            <a:r>
              <a:rPr lang="ru-RU" baseline="0" dirty="0" smtClean="0"/>
              <a:t>производитель аппаратных средств в прошлом</a:t>
            </a:r>
          </a:p>
          <a:p>
            <a:r>
              <a:rPr lang="ru-RU" baseline="0" dirty="0" smtClean="0"/>
              <a:t>Новый вектор развития компании на </a:t>
            </a:r>
            <a:r>
              <a:rPr lang="ru-RU" baseline="0" dirty="0" err="1" smtClean="0"/>
              <a:t>прогр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аппар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компексы</a:t>
            </a:r>
            <a:endParaRPr lang="ru-RU" baseline="0" dirty="0" smtClean="0"/>
          </a:p>
          <a:p>
            <a:r>
              <a:rPr lang="ru-RU" baseline="0" dirty="0" smtClean="0"/>
              <a:t>Инд 4.0 широкое понятие, интерпретируемое всеми по-разному</a:t>
            </a:r>
          </a:p>
          <a:p>
            <a:r>
              <a:rPr lang="ru-RU" baseline="0" dirty="0" smtClean="0"/>
              <a:t>Тема иногда увлекательная, но кажется не слишком прикладной</a:t>
            </a:r>
          </a:p>
          <a:p>
            <a:r>
              <a:rPr lang="ru-RU" dirty="0" smtClean="0"/>
              <a:t>Машинное взаимодействие,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биг</a:t>
            </a:r>
            <a:r>
              <a:rPr lang="ru-RU" baseline="0" dirty="0" smtClean="0"/>
              <a:t> дата, облачные технологии о них говорят многие, в их основе лежит готовая сетевая инфраструктура и производительные вычислители, предложение коих много</a:t>
            </a:r>
          </a:p>
          <a:p>
            <a:r>
              <a:rPr lang="ru-RU" baseline="0" dirty="0" smtClean="0"/>
              <a:t>Но данные как то нужно собирать и тут встает вопрос устойчивых связей между машинами</a:t>
            </a:r>
          </a:p>
          <a:p>
            <a:r>
              <a:rPr lang="ru-RU" baseline="0" dirty="0" smtClean="0"/>
              <a:t>Если мы говорим о непрерывных процессах, Ссылка а Мишу</a:t>
            </a:r>
            <a:r>
              <a:rPr lang="en-US" baseline="0" dirty="0" smtClean="0"/>
              <a:t>, </a:t>
            </a:r>
            <a:r>
              <a:rPr lang="ru-RU" baseline="0" dirty="0" smtClean="0"/>
              <a:t>уровень производства зачастую, но не всегда требует решений </a:t>
            </a:r>
            <a:r>
              <a:rPr lang="en-US" baseline="0" dirty="0" smtClean="0"/>
              <a:t>RT</a:t>
            </a:r>
            <a:endParaRPr lang="ru-RU" baseline="0" dirty="0" smtClean="0"/>
          </a:p>
          <a:p>
            <a:r>
              <a:rPr lang="ru-RU" baseline="0" dirty="0" smtClean="0"/>
              <a:t>В  реалиях нашей огромной страны инфраструктура отстает, и мы попытаемся найти работающие решения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731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основе принципа передачи данных по технологии LPWAN на физическом уровне PHY лежит свойство радиосистем — увеличение энергетики, а значит и дальности связи при уменьшении скорости передачи. Чем ниже битовая скорость передачи, тем больше энергии вкладывается в каждый бит и тем легче выделить его на фоне шумов в приёмной части системы. Таким образом, низкая скорость передачи данных позволяет добиться большей дальности распространения радиосигнала, и, как следствие, увеличения радиуса действия принимающей станции.</a:t>
            </a:r>
          </a:p>
          <a:p>
            <a:r>
              <a:rPr lang="ru-RU" dirty="0" smtClean="0"/>
              <a:t>Подход используемый для построения LPWAN-сети схож с принципом работы сетей мобильной связи. LPWAN-сеть использует топологию «звезда», где каждое устройство взаимодействует с базовой станцией напрямую. Сети городского или регионального масштаба строятся с использованием конфигурации «звезда из звезд».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3149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Высокая проникающая способность радиосигнала в городской застройке при использовании частот </a:t>
            </a:r>
            <a:r>
              <a:rPr kumimoji="1" lang="ru-RU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суб-гигагерцового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диапазона.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7709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Отсутствие необходимости получения частотного разрешения и платы за радиочастотный спектр, вследствие использования </a:t>
            </a:r>
            <a:r>
              <a:rPr kumimoji="1" lang="ru-RU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нелицензируемых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частот (ISM </a:t>
            </a:r>
            <a:r>
              <a:rPr kumimoji="1" lang="ru-RU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band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1524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zh-TW" dirty="0" smtClean="0"/>
              <a:t>Физический уровень</a:t>
            </a:r>
            <a:r>
              <a:rPr lang="ru-RU" altLang="zh-TW" baseline="0" dirty="0" smtClean="0"/>
              <a:t> связи организован, но не каждый существующий протокол адаптирован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E9D560-1352-41B7-A1A1-836B25972A07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3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MQTT (</a:t>
            </a:r>
            <a:r>
              <a:rPr kumimoji="1" lang="ru-RU" sz="1200" b="1" i="0" kern="1200" dirty="0" err="1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Message</a:t>
            </a:r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ru-RU" sz="1200" b="1" i="0" kern="1200" dirty="0" err="1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Queueing</a:t>
            </a:r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ru-RU" sz="1200" b="1" i="0" kern="1200" dirty="0" err="1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Telemetry</a:t>
            </a:r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ru-RU" sz="1200" b="1" i="0" kern="1200" dirty="0" err="1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Transport</a:t>
            </a:r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) 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- простой, быстродействующий протокол связи, разработанный для "Интернета вещей". Он зародился в недрах IBM</a:t>
            </a:r>
          </a:p>
          <a:p>
            <a:pPr fontAlgn="base"/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Протокол призван быть "</a:t>
            </a:r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простым протоколом обмена сообщениями через брокера по схеме публикации/подписки, при разработке которого преследуется цель обеспечить открытость, простоту, минимальные требования к ресурсам и удобство внедрения." 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С момента его появления цель "удобства внедрения" была достигнута, так как были разработаны различные библиотеки для внедрения клиентов MQTT.</a:t>
            </a:r>
          </a:p>
          <a:p>
            <a:pPr fontAlgn="base"/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MQTT превосходно подходит для использования во встроенных устройствах, так как:</a:t>
            </a:r>
          </a:p>
          <a:p>
            <a:pPr fontAlgn="base"/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Он </a:t>
            </a:r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асинхронный и поддерживает несколько уровней качества обслуживания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, что важно при наличии ненадежного подключения к Интернету.</a:t>
            </a:r>
          </a:p>
          <a:p>
            <a:pPr fontAlgn="base"/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Он отправляет </a:t>
            </a:r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короткие, сжатые сообщения, что удобно в случае невысокой пропускной способности соединения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.</a:t>
            </a:r>
          </a:p>
          <a:p>
            <a:pPr fontAlgn="base"/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Для внедрения клиента не требуется устанавливать большое количество ПО, благодаря чему он прекрасно подходит для устройств с ограниченным объемом памяти.</a:t>
            </a:r>
          </a:p>
          <a:p>
            <a:pPr fontAlgn="base"/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Простой протокол обмена сообщениями через брокера по схеме публикации/подписки</a:t>
            </a:r>
          </a:p>
          <a:p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Снижена нагрузка на канал связи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;</a:t>
            </a:r>
          </a:p>
          <a:p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Работа в условиях постоянной потери связи или других проблем на линии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;</a:t>
            </a:r>
          </a:p>
          <a:p>
            <a:r>
              <a:rPr kumimoji="1" lang="ru-RU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Нет ограничений на формат передаваемого контента</a:t>
            </a:r>
            <a:r>
              <a:rPr kumimoji="1"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.</a:t>
            </a:r>
          </a:p>
          <a:p>
            <a:pPr fontAlgn="base"/>
            <a:endParaRPr kumimoji="1" lang="ru-RU" sz="1200" b="0" i="0" kern="1200" dirty="0" smtClean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6600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466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59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6160039-B194-48DA-BF61-5AC8EFAEFE0B}" type="slidenum">
              <a:rPr kumimoji="0" lang="en-US" altLang="zh-TW">
                <a:solidFill>
                  <a:prstClr val="black"/>
                </a:solidFill>
                <a:latin typeface="Calibri" pitchFamily="34" charset="0"/>
              </a:rPr>
              <a:pPr eaLnBrk="1" hangingPunct="1"/>
              <a:t>39</a:t>
            </a:fld>
            <a:endParaRPr kumimoji="0" lang="en-US" altLang="zh-TW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948596" y="745450"/>
            <a:ext cx="4910008" cy="372897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340" tIns="44170" rIns="88340" bIns="44170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endParaRPr lang="zh-TW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06052" y="4721186"/>
            <a:ext cx="4993522" cy="4472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102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6160039-B194-48DA-BF61-5AC8EFAEFE0B}" type="slidenum">
              <a:rPr kumimoji="0" lang="en-US" altLang="zh-TW">
                <a:solidFill>
                  <a:prstClr val="black"/>
                </a:solidFill>
                <a:latin typeface="Calibri" pitchFamily="34" charset="0"/>
              </a:rPr>
              <a:pPr eaLnBrk="1" hangingPunct="1"/>
              <a:t>40</a:t>
            </a:fld>
            <a:endParaRPr kumimoji="0" lang="en-US" altLang="zh-TW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948596" y="745450"/>
            <a:ext cx="4910008" cy="372897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340" tIns="44170" rIns="88340" bIns="44170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endParaRPr lang="zh-TW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06052" y="4721186"/>
            <a:ext cx="4993522" cy="4472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18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5567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6160039-B194-48DA-BF61-5AC8EFAEFE0B}" type="slidenum">
              <a:rPr kumimoji="0" lang="en-US" altLang="zh-TW">
                <a:solidFill>
                  <a:prstClr val="black"/>
                </a:solidFill>
                <a:latin typeface="Calibri" pitchFamily="34" charset="0"/>
              </a:rPr>
              <a:pPr eaLnBrk="1" hangingPunct="1"/>
              <a:t>41</a:t>
            </a:fld>
            <a:endParaRPr kumimoji="0" lang="en-US" altLang="zh-TW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948596" y="745450"/>
            <a:ext cx="4910008" cy="372897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340" tIns="44170" rIns="88340" bIns="44170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endParaRPr lang="zh-TW" alt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06052" y="4721186"/>
            <a:ext cx="4993522" cy="4472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14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Классическая пирамида</a:t>
            </a:r>
            <a:r>
              <a:rPr lang="ru-RU" baseline="0" dirty="0" smtClean="0"/>
              <a:t> автоматизации</a:t>
            </a:r>
          </a:p>
          <a:p>
            <a:r>
              <a:rPr lang="ru-RU" baseline="0" dirty="0" smtClean="0"/>
              <a:t>Пойдем снизу вверх от разнородных (известных и нет устройств) через каналы связи на шлюзы и серверы сбора и обработки данных</a:t>
            </a:r>
          </a:p>
          <a:p>
            <a:r>
              <a:rPr lang="ru-RU" baseline="0" dirty="0" smtClean="0"/>
              <a:t>Основной акцент сегодня будет сделан на наиболее перспективные, современные, безотказные  и БЕСПРОВОДНЫЕ средства связи для удаленного управления, телеметрии, УСПД</a:t>
            </a:r>
          </a:p>
          <a:p>
            <a:endParaRPr lang="en-US" baseline="0" smtClean="0"/>
          </a:p>
          <a:p>
            <a:r>
              <a:rPr lang="en-US" baseline="0" smtClean="0"/>
              <a:t>&gt;</a:t>
            </a:r>
            <a:r>
              <a:rPr lang="ru-RU" baseline="0" dirty="0" smtClean="0"/>
              <a:t>Несколько </a:t>
            </a:r>
            <a:r>
              <a:rPr lang="ru-RU" baseline="0" dirty="0" smtClean="0"/>
              <a:t>слов о вычислителях и программных решениях, и совместимости с ОС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87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3D5C1-2EB7-4752-B913-D2FC68671B4C}" type="slidenum">
              <a:rPr lang="en-US" altLang="zh-TW" smtClean="0">
                <a:solidFill>
                  <a:prstClr val="black"/>
                </a:solidFill>
              </a:rPr>
              <a:pPr/>
              <a:t>5</a:t>
            </a:fld>
            <a:endParaRPr lang="en-US" altLang="zh-TW" smtClean="0">
              <a:solidFill>
                <a:prstClr val="black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0517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Аналогия</a:t>
            </a:r>
            <a:r>
              <a:rPr lang="ru-RU" baseline="0" dirty="0" smtClean="0"/>
              <a:t> </a:t>
            </a:r>
            <a:r>
              <a:rPr lang="en-US" baseline="0" dirty="0" err="1" smtClean="0"/>
              <a:t>restfull</a:t>
            </a:r>
            <a:r>
              <a:rPr lang="en-US" baseline="0" dirty="0" smtClean="0"/>
              <a:t> </a:t>
            </a:r>
            <a:r>
              <a:rPr lang="ru-RU" baseline="0" dirty="0" smtClean="0"/>
              <a:t>с </a:t>
            </a:r>
            <a:r>
              <a:rPr lang="ru-RU" baseline="0" dirty="0" err="1" smtClean="0"/>
              <a:t>модбас</a:t>
            </a:r>
            <a:r>
              <a:rPr lang="ru-RU" baseline="0" dirty="0" smtClean="0"/>
              <a:t> – </a:t>
            </a:r>
            <a:r>
              <a:rPr lang="en-US" baseline="0" dirty="0" smtClean="0"/>
              <a:t>IP – </a:t>
            </a:r>
            <a:r>
              <a:rPr lang="en-US" baseline="0" dirty="0" err="1" smtClean="0"/>
              <a:t>htttp</a:t>
            </a:r>
            <a:r>
              <a:rPr lang="en-US" baseline="0" dirty="0" smtClean="0"/>
              <a:t> – link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236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5491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Огромное</a:t>
            </a:r>
            <a:r>
              <a:rPr lang="ru-RU" baseline="0" dirty="0" smtClean="0"/>
              <a:t> влияние на АСУТП оказывают </a:t>
            </a:r>
            <a:r>
              <a:rPr lang="en-US" baseline="0" dirty="0" smtClean="0"/>
              <a:t>IT </a:t>
            </a:r>
            <a:r>
              <a:rPr lang="ru-RU" baseline="0" dirty="0" smtClean="0"/>
              <a:t>технологии и веб протоколы и средства разработки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896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9490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….</a:t>
            </a:r>
          </a:p>
          <a:p>
            <a:r>
              <a:rPr lang="ru-RU" dirty="0" smtClean="0"/>
              <a:t>Вопрос</a:t>
            </a:r>
            <a:r>
              <a:rPr lang="ru-RU" baseline="0" dirty="0" smtClean="0"/>
              <a:t> дальности действия, зоны покрытия </a:t>
            </a:r>
            <a:r>
              <a:rPr lang="ru-RU" baseline="0" smtClean="0"/>
              <a:t>и технических </a:t>
            </a:r>
            <a:r>
              <a:rPr lang="ru-RU" baseline="0" dirty="0" smtClean="0"/>
              <a:t>возможностей организации сети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9986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Беспроводная технология передачи небольших по объёму данных на дальние расстояния, разработанная для распределённых сетей телеметрии, межмашинного взаимодействия и интернета вещей. LPWAN является одной из беспроводных технологий, обеспечивающих среду сбора данных с различного оборудования: датчиков, счётчиков и сенсоров.</a:t>
            </a:r>
          </a:p>
          <a:p>
            <a:r>
              <a:rPr lang="ru-RU" dirty="0" smtClean="0"/>
              <a:t>Устройство или модем с LPWAN-модулем передает данные по радиоканалу на базовую станцию. Станция принимает сигналы от всех устройств в радиусе своего действия, оцифровывает и передаёт на удалённый сервер, используя доступный канал связи: </a:t>
            </a:r>
            <a:r>
              <a:rPr lang="ru-RU" dirty="0" err="1" smtClean="0"/>
              <a:t>Ethernet</a:t>
            </a:r>
            <a:r>
              <a:rPr lang="ru-RU" dirty="0" smtClean="0"/>
              <a:t>, сотовая связь, VSAT.</a:t>
            </a:r>
          </a:p>
          <a:p>
            <a:r>
              <a:rPr lang="ru-RU" dirty="0" smtClean="0"/>
              <a:t>Полученные на сервере данные используются для отображения, анализа, построения отчетов и принятия решений.</a:t>
            </a:r>
          </a:p>
          <a:p>
            <a:r>
              <a:rPr lang="ru-RU" dirty="0" smtClean="0"/>
              <a:t>Для передачи данных по радиоканалу, как правило, применяется </a:t>
            </a:r>
            <a:r>
              <a:rPr lang="ru-RU" dirty="0" err="1" smtClean="0"/>
              <a:t>нелицензируемый</a:t>
            </a:r>
            <a:r>
              <a:rPr lang="ru-RU" dirty="0" smtClean="0"/>
              <a:t> спектр частот, разрешенных к свободному использованию в регионе построения сети: 2,4 ГГц, 868/915 МГц, 433 МГц, 169 МГц</a:t>
            </a:r>
          </a:p>
          <a:p>
            <a:endParaRPr lang="ru-RU" dirty="0" smtClean="0"/>
          </a:p>
          <a:p>
            <a:r>
              <a:rPr lang="ru-RU" dirty="0" smtClean="0"/>
              <a:t>Преимущества LPWAN</a:t>
            </a:r>
          </a:p>
          <a:p>
            <a:r>
              <a:rPr lang="ru-RU" dirty="0" smtClean="0"/>
              <a:t>Большая дальность передачи радиосигнала по сравнению с другими беспроводными технологиями используемыми для телеметрии GPRS или </a:t>
            </a:r>
            <a:r>
              <a:rPr lang="ru-RU" dirty="0" err="1" smtClean="0"/>
              <a:t>ZigBee</a:t>
            </a:r>
            <a:r>
              <a:rPr lang="ru-RU" dirty="0" smtClean="0"/>
              <a:t>, достигает 10—15 км.</a:t>
            </a:r>
          </a:p>
          <a:p>
            <a:r>
              <a:rPr lang="ru-RU" dirty="0" smtClean="0"/>
              <a:t>Низкое энергопотребление у конечных устройств, благодаря минимальным затратам энергии на передачу небольшого пакета данных.</a:t>
            </a:r>
          </a:p>
          <a:p>
            <a:r>
              <a:rPr lang="ru-RU" dirty="0" smtClean="0"/>
              <a:t>Высокая проникающая способность радиосигнала в городской застройке при использовании частот </a:t>
            </a:r>
            <a:r>
              <a:rPr lang="ru-RU" dirty="0" err="1" smtClean="0"/>
              <a:t>суб-гигагерцового</a:t>
            </a:r>
            <a:r>
              <a:rPr lang="ru-RU" dirty="0" smtClean="0"/>
              <a:t> диапазона.</a:t>
            </a:r>
          </a:p>
          <a:p>
            <a:r>
              <a:rPr lang="ru-RU" dirty="0" smtClean="0"/>
              <a:t>Высокая масштабируемость сети на больших территориях.</a:t>
            </a:r>
          </a:p>
          <a:p>
            <a:r>
              <a:rPr lang="ru-RU" dirty="0" smtClean="0"/>
              <a:t>Отсутствие необходимости получения частотного разрешения и платы за радиочастотный спектр, вследствие использования </a:t>
            </a:r>
            <a:r>
              <a:rPr lang="ru-RU" dirty="0" err="1" smtClean="0"/>
              <a:t>нелицензируемых</a:t>
            </a:r>
            <a:r>
              <a:rPr lang="ru-RU" dirty="0" smtClean="0"/>
              <a:t> частот (ISM </a:t>
            </a:r>
            <a:r>
              <a:rPr lang="ru-RU" dirty="0" err="1" smtClean="0"/>
              <a:t>band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 smtClean="0"/>
              <a:t>Недостатки LPWAN</a:t>
            </a:r>
          </a:p>
          <a:p>
            <a:r>
              <a:rPr lang="ru-RU" dirty="0" smtClean="0"/>
              <a:t>Относительно низкая пропускная способность, в следствии использования низкой частоты радио канала. Варьируется в зависимости от используемой технологии передачи данных на физическом уровне, составляет от нескольких сотен бит/с до нескольких десятков кбит/с.</a:t>
            </a:r>
          </a:p>
          <a:p>
            <a:r>
              <a:rPr lang="ru-RU" dirty="0" smtClean="0"/>
              <a:t>Задержка передачи данных от датчика до конечного приложения, связанная с временем передачей радиосигнала, может достигать от нескольких секунд до нескольких десятков секунд.</a:t>
            </a:r>
          </a:p>
          <a:p>
            <a:r>
              <a:rPr lang="ru-RU" dirty="0" smtClean="0"/>
              <a:t>Отсутствие единого стандарта, который определяет физический слой и управление доступом к среде для беспроводных LPWAN-сетей.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EA9AE-16C8-40D8-B3CD-6A45F127A1AB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705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6.pn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6.png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16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20.jp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20.jpg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20.jpg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41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48594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3917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1342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2525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530687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81254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7143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01096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3814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718893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5748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0101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55352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9425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11762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6346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775288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71021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4645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097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788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61582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zh-TW"/>
              <a:t>Title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536460967"/>
      </p:ext>
    </p:extLst>
  </p:cSld>
  <p:clrMapOvr>
    <a:masterClrMapping/>
  </p:clrMapOvr>
  <p:transition advTm="5000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205587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864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48284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7279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4721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564419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0820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3377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8565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826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707203"/>
      </p:ext>
    </p:extLst>
  </p:cSld>
  <p:clrMapOvr>
    <a:masterClrMapping/>
  </p:clrMapOvr>
  <p:transition advTm="5000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807802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104943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3108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68869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zh-TW"/>
              <a:t>Title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8925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0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9" indent="0">
              <a:buNone/>
              <a:defRPr sz="1800"/>
            </a:lvl2pPr>
            <a:lvl3pPr marL="914217" indent="0">
              <a:buNone/>
              <a:defRPr sz="1600"/>
            </a:lvl3pPr>
            <a:lvl4pPr marL="1371326" indent="0">
              <a:buNone/>
              <a:defRPr sz="1400"/>
            </a:lvl4pPr>
            <a:lvl5pPr marL="1828434" indent="0">
              <a:buNone/>
              <a:defRPr sz="1400"/>
            </a:lvl5pPr>
            <a:lvl6pPr marL="2285543" indent="0">
              <a:buNone/>
              <a:defRPr sz="1400"/>
            </a:lvl6pPr>
            <a:lvl7pPr marL="2742652" indent="0">
              <a:buNone/>
              <a:defRPr sz="1400"/>
            </a:lvl7pPr>
            <a:lvl8pPr marL="3199760" indent="0">
              <a:buNone/>
              <a:defRPr sz="1400"/>
            </a:lvl8pPr>
            <a:lvl9pPr marL="3656868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07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0065" y="1295400"/>
            <a:ext cx="3978275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0738" y="1295400"/>
            <a:ext cx="397986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3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87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08346809"/>
      </p:ext>
    </p:extLst>
  </p:cSld>
  <p:clrMapOvr>
    <a:masterClrMapping/>
  </p:clrMapOvr>
  <p:transition advTm="5000"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72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227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7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97650" y="322263"/>
            <a:ext cx="2039938" cy="56515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74663" y="322263"/>
            <a:ext cx="5970587" cy="56515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96299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5277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6545841"/>
      </p:ext>
    </p:extLst>
  </p:cSld>
  <p:clrMapOvr>
    <a:masterClrMapping/>
  </p:clrMapOvr>
  <p:transition advTm="5000"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628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0371446"/>
      </p:ext>
    </p:extLst>
  </p:cSld>
  <p:clrMapOvr>
    <a:masterClrMapping/>
  </p:clrMapOvr>
  <p:transition advTm="5000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0063" y="1295400"/>
            <a:ext cx="3978275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0738" y="1295400"/>
            <a:ext cx="397986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060395"/>
      </p:ext>
    </p:extLst>
  </p:cSld>
  <p:clrMapOvr>
    <a:masterClrMapping/>
  </p:clrMapOvr>
  <p:transition advTm="5000"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 smtClean="0"/>
              <a:t>按一下圖示以新增美工 圖案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3005415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9738" y="343962"/>
            <a:ext cx="8762238" cy="448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TITLE ARIAL NARROW 28 PT BOLD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269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66125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85788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140109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0084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12083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85218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5013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3446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006218"/>
      </p:ext>
    </p:extLst>
  </p:cSld>
  <p:clrMapOvr>
    <a:masterClrMapping/>
  </p:clrMapOvr>
  <p:transition advTm="5000"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970887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21757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93199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09073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9043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4880804"/>
      </p:ext>
    </p:extLst>
  </p:cSld>
  <p:clrMapOvr>
    <a:masterClrMapping/>
  </p:clrMapOvr>
  <p:transition advTm="5000"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84391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1064515"/>
      </p:ext>
    </p:extLst>
  </p:cSld>
  <p:clrMapOvr>
    <a:masterClrMapping/>
  </p:clrMapOvr>
  <p:transition advTm="5000"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49811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831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063915"/>
      </p:ext>
    </p:extLst>
  </p:cSld>
  <p:clrMapOvr>
    <a:masterClrMapping/>
  </p:clrMapOvr>
  <p:transition advTm="5000"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3403594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4180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60155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1846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6353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36201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916059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9843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1318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Trebuchet MS" panose="020B0603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191332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962837"/>
      </p:ext>
    </p:extLst>
  </p:cSld>
  <p:clrMapOvr>
    <a:masterClrMapping/>
  </p:clrMapOvr>
  <p:transition advTm="5000"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1931962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Trebuchet MS" panose="020B0603020202020204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Trebuchet MS" panose="020B0603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7694346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>
              <a:defRPr sz="2400"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>
              <a:defRPr sz="2000"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>
              <a:defRPr sz="1800"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>
              <a:defRPr sz="1800"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>
              <a:defRPr sz="2400"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>
              <a:defRPr sz="2000"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>
              <a:defRPr sz="1800"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>
              <a:defRPr sz="1800"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4428587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>
              <a:defRPr sz="2000"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>
              <a:defRPr sz="1800"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>
              <a:defRPr sz="1600"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>
              <a:defRPr sz="1600"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>
              <a:defRPr sz="2000"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>
              <a:defRPr sz="1800"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>
              <a:defRPr sz="1600"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>
              <a:defRPr sz="1600"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6285547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039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711322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>
              <a:defRPr sz="2800"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>
              <a:defRPr sz="2400"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>
              <a:defRPr sz="2000"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>
              <a:defRPr sz="2000"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02407888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Trebuchet MS" panose="020B0603020202020204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Trebuchet MS" panose="020B0603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Trebuchet MS" panose="020B0603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46758042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583192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>
            <a:lvl1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>
            <a:lvl1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>
              <a:defRPr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53853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5579659"/>
      </p:ext>
    </p:extLst>
  </p:cSld>
  <p:clrMapOvr>
    <a:masterClrMapping/>
  </p:clrMapOvr>
  <p:transition advTm="5000"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297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01543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283836"/>
      </p:ext>
    </p:extLst>
  </p:cSld>
  <p:clrMapOvr>
    <a:masterClrMapping/>
  </p:clrMapOvr>
  <p:transition advTm="5000"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93895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36679399"/>
      </p:ext>
    </p:extLst>
  </p:cSld>
  <p:clrMapOvr>
    <a:masterClrMapping/>
  </p:clrMapOvr>
  <p:transition advTm="5000"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 smtClean="0"/>
              <a:t>按一下圖示以新增美工 圖案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3412127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9738" y="343962"/>
            <a:ext cx="8762238" cy="448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TITLE ARIAL NARROW 28 PT BOLD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787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4911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7126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4418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375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13799741"/>
      </p:ext>
    </p:extLst>
  </p:cSld>
  <p:clrMapOvr>
    <a:masterClrMapping/>
  </p:clrMapOvr>
  <p:transition advTm="5000">
    <p:zo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9452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2785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90625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5772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1076709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2821705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34009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6280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0259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41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359281"/>
      </p:ext>
    </p:extLst>
  </p:cSld>
  <p:clrMapOvr>
    <a:masterClrMapping/>
  </p:clrMapOvr>
  <p:transition advTm="5000">
    <p:zo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0116061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29411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2870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328241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5779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292572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6984518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0166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18533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506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97650" y="322263"/>
            <a:ext cx="2039938" cy="56515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74663" y="322263"/>
            <a:ext cx="5970587" cy="56515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849109"/>
      </p:ext>
    </p:extLst>
  </p:cSld>
  <p:clrMapOvr>
    <a:masterClrMapping/>
  </p:clrMapOvr>
  <p:transition advTm="5000">
    <p:zo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32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8955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568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000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8848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7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90550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9093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1552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432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66468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739889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40685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4194428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78566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36528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806194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73590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5647687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148532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414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46232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113046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27787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04553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9907662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32194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079662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54591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2883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2996034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92731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3423618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24841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8958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223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6417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870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23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056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4409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48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74018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432357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1356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63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974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74231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98284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6079278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132053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8457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399370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63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45277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9588695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354499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98789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7111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9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86684" y="2919642"/>
            <a:ext cx="647100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800" dirty="0" smtClean="0">
                <a:solidFill>
                  <a:prstClr val="white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ПРОМЫШЛЕННАЯ АВТОМАТИЗАЦИЯ: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800" dirty="0" smtClean="0">
                <a:solidFill>
                  <a:prstClr val="white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НА ПУТИ К INDUSTRY 4.0</a:t>
            </a:r>
            <a:endParaRPr kumimoji="0" lang="ru-RU" sz="2800" dirty="0">
              <a:solidFill>
                <a:prstClr val="white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34815" cy="839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1" y="2864529"/>
            <a:ext cx="942285" cy="9720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8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6" cy="686409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34815" cy="8397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0" y="2944534"/>
            <a:ext cx="1023054" cy="97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4" y="2756925"/>
            <a:ext cx="6552729" cy="13472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79712" y="4908055"/>
            <a:ext cx="3059655" cy="57606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44556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Автор</a:t>
            </a:r>
          </a:p>
          <a:p>
            <a:r>
              <a:rPr lang="ru-RU" dirty="0" smtClean="0"/>
              <a:t>Компания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884611"/>
            <a:ext cx="0" cy="633180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7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467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21E2-0FE2-4601-A2BF-1E359924C1D9}" type="datetime1">
              <a:rPr lang="ru-RU" smtClean="0"/>
              <a:pPr/>
              <a:t>23.05.2017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54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6779096" cy="86858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20757"/>
            <a:ext cx="4038600" cy="4905409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2133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867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60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20757"/>
            <a:ext cx="4038600" cy="4905409"/>
          </a:xfrm>
        </p:spPr>
        <p:txBody>
          <a:bodyPr vert="horz" lIns="0" tIns="0" rIns="0" bIns="0" rtlCol="0"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0A24-432C-4AF6-A7E6-222843785CB1}" type="datetime1">
              <a:rPr lang="ru-RU" smtClean="0"/>
              <a:pPr/>
              <a:t>23.05.2017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03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6768752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5" y="1220755"/>
            <a:ext cx="4040188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988840"/>
            <a:ext cx="4040188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600" dirty="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11" y="1220755"/>
            <a:ext cx="4041775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988840"/>
            <a:ext cx="4041775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pPr/>
              <a:t>23.05.2017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40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00600"/>
            <a:ext cx="8208912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7544" y="1124746"/>
            <a:ext cx="8208912" cy="3602831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367341"/>
            <a:ext cx="8208912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445560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7328-5958-4C02-88F3-DE2AAF94489B}" type="datetime1">
              <a:rPr lang="ru-RU" smtClean="0"/>
              <a:pPr/>
              <a:t>23.05.2017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73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89097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" y="-123112"/>
            <a:ext cx="9143996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4"/>
            <a:ext cx="1034815" cy="7386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5" y="2739319"/>
            <a:ext cx="1118964" cy="97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835698" y="2928712"/>
            <a:ext cx="70723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4000" dirty="0" smtClean="0">
                <a:solidFill>
                  <a:prstClr val="white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СПАСИБО ЗА ВНИМАНИЕ!</a:t>
            </a:r>
            <a:endParaRPr kumimoji="0" lang="ru-RU" sz="4000" dirty="0">
              <a:solidFill>
                <a:prstClr val="white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3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6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356659"/>
            <a:ext cx="1034815" cy="940933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"/>
          <a:stretch/>
        </p:blipFill>
        <p:spPr>
          <a:xfrm>
            <a:off x="290881" y="2872084"/>
            <a:ext cx="1102711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886683" y="2919642"/>
            <a:ext cx="6008824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3200" dirty="0" err="1" smtClean="0">
                <a:solidFill>
                  <a:prstClr val="white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ИМПОРТОЗАМЕЩЕНИЕ</a:t>
            </a:r>
            <a:r>
              <a:rPr kumimoji="0" lang="ru-RU" sz="3200" dirty="0" smtClean="0">
                <a:solidFill>
                  <a:prstClr val="white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: </a:t>
            </a:r>
            <a:endParaRPr kumimoji="0" lang="en-US" sz="3200" dirty="0" smtClean="0">
              <a:solidFill>
                <a:prstClr val="white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3200" dirty="0" smtClean="0">
                <a:solidFill>
                  <a:prstClr val="white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ОТ КОНТРОЛЛЕРА ДО ОБЛАКА</a:t>
            </a:r>
            <a:endParaRPr kumimoji="0" lang="ru-RU" sz="3200" dirty="0">
              <a:solidFill>
                <a:prstClr val="white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2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6" cy="686409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9" y="430987"/>
            <a:ext cx="1020276" cy="82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4" y="2756925"/>
            <a:ext cx="6552729" cy="13472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79712" y="4908055"/>
            <a:ext cx="3059655" cy="57606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44556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Автор</a:t>
            </a:r>
          </a:p>
          <a:p>
            <a:r>
              <a:rPr lang="ru-RU" dirty="0" smtClean="0"/>
              <a:t>Компания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884611"/>
            <a:ext cx="0" cy="633180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"/>
          <a:stretch/>
        </p:blipFill>
        <p:spPr>
          <a:xfrm>
            <a:off x="297198" y="2890534"/>
            <a:ext cx="1189180" cy="108000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96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467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21E2-0FE2-4601-A2BF-1E359924C1D9}" type="datetime1">
              <a:rPr lang="ru-RU" smtClean="0"/>
              <a:pPr/>
              <a:t>23.05.2017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924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6768752" cy="86858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20757"/>
            <a:ext cx="4038600" cy="4905409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2133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867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60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20757"/>
            <a:ext cx="4038600" cy="4905409"/>
          </a:xfrm>
        </p:spPr>
        <p:txBody>
          <a:bodyPr vert="horz" lIns="0" tIns="0" rIns="0" bIns="0" rtlCol="0"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0A24-432C-4AF6-A7E6-222843785CB1}" type="datetime1">
              <a:rPr lang="ru-RU" smtClean="0"/>
              <a:pPr/>
              <a:t>23.05.2017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8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6768752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5" y="1220755"/>
            <a:ext cx="4040188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988840"/>
            <a:ext cx="4040188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600" dirty="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11" y="1220755"/>
            <a:ext cx="4041775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988840"/>
            <a:ext cx="4041775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pPr/>
              <a:t>23.05.2017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55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00600"/>
            <a:ext cx="8208912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7544" y="1124746"/>
            <a:ext cx="8208912" cy="3602831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367341"/>
            <a:ext cx="8208912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445560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7328-5958-4C02-88F3-DE2AAF94489B}" type="datetime1">
              <a:rPr lang="ru-RU" smtClean="0"/>
              <a:pPr/>
              <a:t>23.05.2017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9143996" cy="686409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20276" cy="8280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892134" y="3042752"/>
            <a:ext cx="644054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4000" dirty="0" smtClean="0">
                <a:solidFill>
                  <a:prstClr val="white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СПАСИБО ЗА ВНИМАНИЕ!</a:t>
            </a:r>
            <a:endParaRPr kumimoji="0" lang="ru-RU" sz="4000" dirty="0">
              <a:solidFill>
                <a:prstClr val="white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kumimoji="0" lang="ru-RU" sz="160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kumimoji="0" lang="ru-RU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kumimoji="0"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"/>
          <a:stretch/>
        </p:blipFill>
        <p:spPr>
          <a:xfrm>
            <a:off x="335719" y="2892049"/>
            <a:ext cx="107642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2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2627313" y="0"/>
            <a:ext cx="6516687" cy="119697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endParaRPr kumimoji="0" lang="en-US" altLang="zh-TW" smtClean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Rectangle 7"/>
          <p:cNvSpPr/>
          <p:nvPr userDrawn="1"/>
        </p:nvSpPr>
        <p:spPr>
          <a:xfrm>
            <a:off x="0" y="0"/>
            <a:ext cx="2555875" cy="1196975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0" lang="en-US" altLang="zh-TW" smtClean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96" y="485800"/>
            <a:ext cx="7293496" cy="1143000"/>
          </a:xfrm>
          <a:prstGeom prst="rect">
            <a:avLst/>
          </a:prstGeom>
        </p:spPr>
        <p:txBody>
          <a:bodyPr vert="horz"/>
          <a:lstStyle>
            <a:lvl1pPr algn="l"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937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1006475" y="0"/>
            <a:ext cx="2773363" cy="102552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1" hangingPunct="1">
              <a:defRPr/>
            </a:pPr>
            <a:endParaRPr kumimoji="0" lang="en-US" altLang="zh-TW" smtClean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Rectangle 7"/>
          <p:cNvSpPr/>
          <p:nvPr userDrawn="1"/>
        </p:nvSpPr>
        <p:spPr>
          <a:xfrm>
            <a:off x="0" y="0"/>
            <a:ext cx="935038" cy="1025525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0" lang="en-US" altLang="zh-TW" smtClean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7293496" cy="1368152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200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29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58108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</p:spPr>
        <p:txBody>
          <a:bodyPr/>
          <a:lstStyle>
            <a:lvl1pPr algn="l">
              <a:defRPr smtClean="0">
                <a:solidFill>
                  <a:srgbClr val="376092"/>
                </a:solidFill>
              </a:defRPr>
            </a:lvl1pPr>
          </a:lstStyle>
          <a:p>
            <a:pPr>
              <a:defRPr/>
            </a:pPr>
            <a:fld id="{CE11DED7-8A44-4641-8389-2888B1E85E8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9513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42337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</p:spPr>
        <p:txBody>
          <a:bodyPr/>
          <a:lstStyle>
            <a:lvl1pPr algn="l">
              <a:defRPr smtClean="0">
                <a:solidFill>
                  <a:srgbClr val="376092"/>
                </a:solidFill>
              </a:defRPr>
            </a:lvl1pPr>
          </a:lstStyle>
          <a:p>
            <a:pPr>
              <a:defRPr/>
            </a:pPr>
            <a:fld id="{9CA35A9C-2901-4C7C-98B8-B3463B1A36A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54185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12011957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960456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137383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0623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4216349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48984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596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22612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4090520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650440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96081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9510227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2751925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18819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552789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15627871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741179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04967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56946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8244428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84231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0920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64681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83015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7769569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9808983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26788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360226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0184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721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9935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9487067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912657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476481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03541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49761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9175849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8860399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4824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77645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627313" y="0"/>
            <a:ext cx="6516687" cy="119697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kumimoji="0" lang="en-US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2555875" cy="1196975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altLang="zh-TW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96" y="485800"/>
            <a:ext cx="7293496" cy="1143000"/>
          </a:xfrm>
          <a:prstGeom prst="rect">
            <a:avLst/>
          </a:prstGeom>
        </p:spPr>
        <p:txBody>
          <a:bodyPr vert="horz"/>
          <a:lstStyle>
            <a:lvl1pPr algn="l"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93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574077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7293496" cy="1368152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200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42913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</p:spPr>
        <p:txBody>
          <a:bodyPr/>
          <a:lstStyle>
            <a:lvl1pPr algn="l">
              <a:defRPr>
                <a:solidFill>
                  <a:srgbClr val="376092"/>
                </a:solidFill>
              </a:defRPr>
            </a:lvl1pPr>
          </a:lstStyle>
          <a:p>
            <a:pPr>
              <a:defRPr/>
            </a:pPr>
            <a:fld id="{944DE29D-5959-4EC2-822C-5154805330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44101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21746793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zh-TW"/>
              <a:t>Title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258158110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922150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6365567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0063" y="1295400"/>
            <a:ext cx="3978275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0738" y="1295400"/>
            <a:ext cx="397986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4571418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7894897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394118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17524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B7822A64-16D8-4F41-9751-6808F4AA99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861290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27038247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78993277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7868894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97650" y="322263"/>
            <a:ext cx="2039938" cy="56515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74663" y="322263"/>
            <a:ext cx="5970587" cy="56515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73622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82F21657-919D-4B0A-BCEA-E878ECEBF0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5587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685FF404-C61D-497F-9922-43E4482E58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2233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967E299A-8EDA-472B-9D85-65A0EAE156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7233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FD4FA6BC-24EF-4CB2-945A-ECC5B07DF5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1275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6432800F-3B46-4E24-ABEC-FE9A81D1D9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755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834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2B20D3CF-88CD-4D92-A223-1843D60E6D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3394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CED06F3D-7F40-4BCB-8896-216A6D7570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72901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2C4F7823-A56D-4AA2-B287-91BD6849BE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4468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70C16290-E39B-41CD-84FD-1D47186040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2165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221E12BB-AC67-454A-BEFC-FE4A6CF5CF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2288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33375"/>
            <a:ext cx="8302625" cy="57927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Page </a:t>
            </a:r>
            <a:fld id="{BE15D6B3-3D00-4567-AA32-9A27358567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6816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 smtClean="0"/>
              <a:t>按一下圖示以新增美工 圖案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739074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591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443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3245365"/>
      </p:ext>
    </p:extLst>
  </p:cSld>
  <p:clrMapOvr>
    <a:masterClrMapping/>
  </p:clrMapOvr>
  <p:transition advTm="5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696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016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35448554"/>
      </p:ext>
    </p:extLst>
  </p:cSld>
  <p:clrMapOvr>
    <a:masterClrMapping/>
  </p:clrMapOvr>
  <p:transition advTm="5000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 smtClean="0"/>
              <a:t>按一下圖示以新增美工 圖案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064816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9738" y="343962"/>
            <a:ext cx="8762238" cy="448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TITLE ARIAL NARROW 28 PT BOLD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90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zh-TW"/>
              <a:t>Title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989837570"/>
      </p:ext>
    </p:extLst>
  </p:cSld>
  <p:clrMapOvr>
    <a:masterClrMapping/>
  </p:clrMapOvr>
  <p:transition advTm="5000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208119"/>
      </p:ext>
    </p:extLst>
  </p:cSld>
  <p:clrMapOvr>
    <a:masterClrMapping/>
  </p:clrMapOvr>
  <p:transition advTm="5000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01973775"/>
      </p:ext>
    </p:extLst>
  </p:cSld>
  <p:clrMapOvr>
    <a:masterClrMapping/>
  </p:clrMapOvr>
  <p:transition advTm="5000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0063" y="1295400"/>
            <a:ext cx="3978275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0738" y="1295400"/>
            <a:ext cx="397986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6730654"/>
      </p:ext>
    </p:extLst>
  </p:cSld>
  <p:clrMapOvr>
    <a:masterClrMapping/>
  </p:clrMapOvr>
  <p:transition advTm="5000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443219"/>
      </p:ext>
    </p:extLst>
  </p:cSld>
  <p:clrMapOvr>
    <a:masterClrMapping/>
  </p:clrMapOvr>
  <p:transition advTm="5000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742736"/>
      </p:ext>
    </p:extLst>
  </p:cSld>
  <p:clrMapOvr>
    <a:masterClrMapping/>
  </p:clrMapOvr>
  <p:transition advTm="5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6369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437628"/>
      </p:ext>
    </p:extLst>
  </p:cSld>
  <p:clrMapOvr>
    <a:masterClrMapping/>
  </p:clrMapOvr>
  <p:transition advTm="5000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73048180"/>
      </p:ext>
    </p:extLst>
  </p:cSld>
  <p:clrMapOvr>
    <a:masterClrMapping/>
  </p:clrMapOvr>
  <p:transition advTm="5000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21027783"/>
      </p:ext>
    </p:extLst>
  </p:cSld>
  <p:clrMapOvr>
    <a:masterClrMapping/>
  </p:clrMapOvr>
  <p:transition advTm="5000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313950"/>
      </p:ext>
    </p:extLst>
  </p:cSld>
  <p:clrMapOvr>
    <a:masterClrMapping/>
  </p:clrMapOvr>
  <p:transition advTm="5000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97650" y="322263"/>
            <a:ext cx="2039938" cy="56515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74663" y="322263"/>
            <a:ext cx="5970587" cy="56515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0713659"/>
      </p:ext>
    </p:extLst>
  </p:cSld>
  <p:clrMapOvr>
    <a:masterClrMapping/>
  </p:clrMapOvr>
  <p:transition advTm="5000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745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4886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105655"/>
      </p:ext>
    </p:extLst>
  </p:cSld>
  <p:clrMapOvr>
    <a:masterClrMapping/>
  </p:clrMapOvr>
  <p:transition advTm="5000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877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29446547"/>
      </p:ext>
    </p:extLst>
  </p:cSld>
  <p:clrMapOvr>
    <a:masterClrMapping/>
  </p:clrMapOvr>
  <p:transition advTm="5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225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 smtClean="0"/>
              <a:t>按一下圖示以新增美工 圖案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550407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9738" y="343962"/>
            <a:ext cx="8762238" cy="448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TITLE ARIAL NARROW 28 PT BOLD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314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2317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2881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433657"/>
      </p:ext>
    </p:extLst>
  </p:cSld>
  <p:clrMapOvr>
    <a:masterClrMapping/>
  </p:clrMapOvr>
  <p:transition advTm="5000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9615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78746236"/>
      </p:ext>
    </p:extLst>
  </p:cSld>
  <p:clrMapOvr>
    <a:masterClrMapping/>
  </p:clrMapOvr>
  <p:transition advTm="5000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 smtClean="0"/>
              <a:t>按一下圖示以新增美工 圖案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1692831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9738" y="343962"/>
            <a:ext cx="8762238" cy="448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TITLE ARIAL NARROW 28 PT BOLD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794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1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870256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8269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288180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3704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5599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1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9356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987094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00771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3301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89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054730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681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28031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314809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7549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3505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000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1237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966398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753293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246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Relationship Id="rId9" Type="http://schemas.openxmlformats.org/officeDocument/2006/relationships/image" Target="../media/image5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3.xml"/><Relationship Id="rId9" Type="http://schemas.openxmlformats.org/officeDocument/2006/relationships/image" Target="../media/image5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theme" Target="../theme/theme28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78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77.xml"/><Relationship Id="rId9" Type="http://schemas.openxmlformats.org/officeDocument/2006/relationships/image" Target="../media/image11.jp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theme" Target="../theme/theme29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28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84.xml"/><Relationship Id="rId9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theme" Target="../theme/theme30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91.xml"/><Relationship Id="rId9" Type="http://schemas.openxmlformats.org/officeDocument/2006/relationships/image" Target="../media/image22.jpe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image" Target="../media/image8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324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19.xml"/><Relationship Id="rId1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23.xml"/><Relationship Id="rId11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6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29.xml"/><Relationship Id="rId6" Type="http://schemas.openxmlformats.org/officeDocument/2006/relationships/image" Target="../media/image22.jpeg"/><Relationship Id="rId5" Type="http://schemas.openxmlformats.org/officeDocument/2006/relationships/theme" Target="../theme/theme34.xml"/><Relationship Id="rId4" Type="http://schemas.openxmlformats.org/officeDocument/2006/relationships/slideLayout" Target="../slideLayouts/slideLayout33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9" name="Rectangle 7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60724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2296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hf hdr="0" ftr="0" dt="0"/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5062984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8622962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6064454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74664" y="322263"/>
            <a:ext cx="81629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55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4" y="1295400"/>
            <a:ext cx="8110537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4765450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5pPr>
      <a:lvl6pPr marL="457109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6pPr>
      <a:lvl7pPr marL="914217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7pPr>
      <a:lvl8pPr marL="1371326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8pPr>
      <a:lvl9pPr marL="1828434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9pPr>
    </p:titleStyle>
    <p:bodyStyle>
      <a:lvl1pPr marL="342832" indent="-342832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SzPct val="80000"/>
        <a:buChar char="•"/>
        <a:defRPr kumimoji="1" sz="2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802" indent="-28569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2772" indent="-2285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kumimoji="1"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599880" indent="-2285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6989" indent="-2285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»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097" indent="-228554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206" indent="-228554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8314" indent="-228554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5423" indent="-228554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7049691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微軟正黑體" pitchFamily="34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Calibri" pitchFamily="34" charset="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  <a:sp3d/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703103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 cap="none" spc="0" baseline="0">
          <a:ln w="0">
            <a:solidFill>
              <a:schemeClr val="tx1"/>
            </a:solidFill>
          </a:ln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9242415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微軟正黑體" pitchFamily="34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Calibri" pitchFamily="34" charset="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2465647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0197096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buSzPct val="100000"/>
        <a:defRPr sz="3200" b="1">
          <a:solidFill>
            <a:schemeClr val="tx2"/>
          </a:solidFill>
          <a:latin typeface="Trebuchet MS" panose="020B0603020202020204" pitchFamily="34" charset="0"/>
          <a:ea typeface="微軟正黑體" panose="020B0604030504040204" pitchFamily="34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buSzPct val="100000"/>
        <a:defRPr sz="3200" b="1">
          <a:solidFill>
            <a:schemeClr val="tx2"/>
          </a:solidFill>
          <a:latin typeface="Trebuchet MS" pitchFamily="34" charset="0"/>
          <a:ea typeface="微軟正黑體" pitchFamily="34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buSzPct val="100000"/>
        <a:defRPr sz="3200" b="1">
          <a:solidFill>
            <a:schemeClr val="tx2"/>
          </a:solidFill>
          <a:latin typeface="Trebuchet MS" pitchFamily="34" charset="0"/>
          <a:ea typeface="微軟正黑體" pitchFamily="34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buSzPct val="100000"/>
        <a:defRPr sz="3200" b="1">
          <a:solidFill>
            <a:schemeClr val="tx2"/>
          </a:solidFill>
          <a:latin typeface="Trebuchet MS" pitchFamily="34" charset="0"/>
          <a:ea typeface="微軟正黑體" pitchFamily="34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buSzPct val="100000"/>
        <a:defRPr sz="3200" b="1">
          <a:solidFill>
            <a:schemeClr val="tx2"/>
          </a:solidFill>
          <a:latin typeface="Trebuchet MS" pitchFamily="34" charset="0"/>
          <a:ea typeface="微軟正黑體" pitchFamily="34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buSzPct val="100000"/>
        <a:defRPr sz="3200" b="1">
          <a:solidFill>
            <a:schemeClr val="tx2"/>
          </a:solidFill>
          <a:latin typeface="Calibri" pitchFamily="34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buSzPct val="100000"/>
        <a:defRPr sz="3200" b="1">
          <a:solidFill>
            <a:schemeClr val="tx2"/>
          </a:solidFill>
          <a:latin typeface="Calibri" pitchFamily="34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buSzPct val="100000"/>
        <a:defRPr sz="3200" b="1">
          <a:solidFill>
            <a:schemeClr val="tx2"/>
          </a:solidFill>
          <a:latin typeface="Calibri" pitchFamily="34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buSzPct val="100000"/>
        <a:defRPr sz="3200" b="1">
          <a:solidFill>
            <a:schemeClr val="tx2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sz="2400" b="1">
          <a:solidFill>
            <a:schemeClr val="bg2"/>
          </a:solidFill>
          <a:latin typeface="Trebuchet MS" panose="020B0603020202020204" pitchFamily="34" charset="0"/>
          <a:ea typeface="微軟正黑體" panose="020B0604030504040204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sz="2000" b="1">
          <a:solidFill>
            <a:schemeClr val="bg2"/>
          </a:solidFill>
          <a:latin typeface="Trebuchet MS" panose="020B0603020202020204" pitchFamily="34" charset="0"/>
          <a:ea typeface="微軟正黑體" panose="020B0604030504040204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sz="2400" b="1">
          <a:solidFill>
            <a:schemeClr val="bg2"/>
          </a:solidFill>
          <a:latin typeface="Trebuchet MS" panose="020B0603020202020204" pitchFamily="34" charset="0"/>
          <a:ea typeface="微軟正黑體" panose="020B0604030504040204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sz="1200" b="1">
          <a:solidFill>
            <a:schemeClr val="bg2"/>
          </a:solidFill>
          <a:latin typeface="Trebuchet MS" panose="020B0603020202020204" pitchFamily="34" charset="0"/>
          <a:ea typeface="微軟正黑體" panose="020B0604030504040204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74663" y="322263"/>
            <a:ext cx="81629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55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95400"/>
            <a:ext cx="8110537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5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ransition advTm="5000"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SzPct val="80000"/>
        <a:buChar char="•"/>
        <a:defRPr kumimoji="1" sz="2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kumimoji="1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4217380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微軟正黑體" pitchFamily="34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Calibri" pitchFamily="34" charset="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  <a:sp3d/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2434176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 cap="none" spc="0" baseline="0">
          <a:ln w="0">
            <a:solidFill>
              <a:schemeClr val="tx1"/>
            </a:solidFill>
          </a:ln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5967756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1801550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9156203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6525136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3516632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9690299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20755"/>
            <a:ext cx="8219256" cy="48965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658416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E2AC0B-A0AC-4744-B700-E57F2BA51245}" type="datetime1">
              <a:rPr kumimoji="0" lang="ru-RU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23.05.2017</a:t>
            </a:fld>
            <a:endParaRPr kumimoji="0"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88403" y="6492875"/>
            <a:ext cx="79839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CB804B9-C052-496D-8E25-76A4029B0BE7}" type="slidenum">
              <a:rPr kumimoji="0" lang="ru-RU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46856" y="7308"/>
            <a:ext cx="6789440" cy="8556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46856" y="806245"/>
            <a:ext cx="6798011" cy="0"/>
          </a:xfrm>
          <a:prstGeom prst="line">
            <a:avLst/>
          </a:prstGeom>
          <a:ln w="635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 userDrawn="1"/>
        </p:nvSpPr>
        <p:spPr>
          <a:xfrm>
            <a:off x="7390655" y="0"/>
            <a:ext cx="648072" cy="806245"/>
          </a:xfrm>
          <a:prstGeom prst="rect">
            <a:avLst/>
          </a:prstGeom>
          <a:solidFill>
            <a:srgbClr val="EE3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ru-RU" sz="240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038727" y="0"/>
            <a:ext cx="648072" cy="806245"/>
          </a:xfrm>
          <a:prstGeom prst="rect">
            <a:avLst/>
          </a:prstGeom>
          <a:solidFill>
            <a:srgbClr val="C5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ru-RU" sz="2400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64" y="332654"/>
            <a:ext cx="430650" cy="323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09" y="332655"/>
            <a:ext cx="363597" cy="323991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394160" y="6531809"/>
            <a:ext cx="573266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067" dirty="0" smtClean="0">
                <a:solidFill>
                  <a:srgbClr val="C5CCD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Международная конференция по промышленной автоматизации и встраиваемым системам</a:t>
            </a:r>
            <a:endParaRPr kumimoji="0" lang="ru-RU" sz="1067" dirty="0">
              <a:solidFill>
                <a:srgbClr val="C5CCD2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1219139" rtl="0" eaLnBrk="1" latinLnBrk="0" hangingPunct="1">
        <a:spcBef>
          <a:spcPct val="0"/>
        </a:spcBef>
        <a:buNone/>
        <a:defRPr sz="2400" kern="120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80982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2133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6355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8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33766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67850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141961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20755"/>
            <a:ext cx="8219256" cy="48965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658416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E2AC0B-A0AC-4744-B700-E57F2BA51245}" type="datetime1">
              <a:rPr kumimoji="0" lang="ru-RU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23.05.2017</a:t>
            </a:fld>
            <a:endParaRPr kumimoji="0"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88403" y="6492875"/>
            <a:ext cx="79839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CB804B9-C052-496D-8E25-76A4029B0BE7}" type="slidenum">
              <a:rPr kumimoji="0" lang="ru-RU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46856" y="7308"/>
            <a:ext cx="6789440" cy="8556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38286" y="877869"/>
            <a:ext cx="6798011" cy="0"/>
          </a:xfrm>
          <a:prstGeom prst="line">
            <a:avLst/>
          </a:prstGeom>
          <a:ln w="635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 userDrawn="1"/>
        </p:nvSpPr>
        <p:spPr>
          <a:xfrm>
            <a:off x="7390655" y="0"/>
            <a:ext cx="648072" cy="877869"/>
          </a:xfrm>
          <a:prstGeom prst="rect">
            <a:avLst/>
          </a:prstGeom>
          <a:solidFill>
            <a:srgbClr val="EE3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ru-RU" sz="240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038727" y="0"/>
            <a:ext cx="648072" cy="877869"/>
          </a:xfrm>
          <a:prstGeom prst="rect">
            <a:avLst/>
          </a:prstGeom>
          <a:solidFill>
            <a:srgbClr val="C5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ru-RU" sz="2400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820" y="245534"/>
            <a:ext cx="475211" cy="360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394160" y="6531809"/>
            <a:ext cx="573266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067" dirty="0" smtClean="0">
                <a:solidFill>
                  <a:srgbClr val="C5CCD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Международная конференция по промышленной автоматизации и встраиваемым системам</a:t>
            </a:r>
            <a:endParaRPr kumimoji="0" lang="ru-RU" sz="1067" dirty="0">
              <a:solidFill>
                <a:srgbClr val="C5CCD2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36" y="245534"/>
            <a:ext cx="352092" cy="3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6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1219139" rtl="0" eaLnBrk="1" latinLnBrk="0" hangingPunct="1">
        <a:spcBef>
          <a:spcPct val="0"/>
        </a:spcBef>
        <a:buNone/>
        <a:defRPr sz="2400" kern="120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80982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2133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6355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8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33766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67850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141961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9" name="Rectangle 7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60724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algn="l">
              <a:defRPr/>
            </a:pPr>
            <a:fld id="{7B9F0182-FE84-445D-8F96-B5F2CC89B669}" type="datetimeFigureOut">
              <a:rPr lang="zh-TW" altLang="en-US">
                <a:ea typeface="新細明體" pitchFamily="18" charset="-120"/>
              </a:rPr>
              <a:pPr algn="l">
                <a:defRPr/>
              </a:pPr>
              <a:t>2017/5/23</a:t>
            </a:fld>
            <a:endParaRPr lang="zh-TW" altLang="en-US">
              <a:ea typeface="新細明體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3E814AF-410F-4D4D-A7BA-AD175557E24D}" type="slidenum">
              <a:rPr lang="zh-TW" altLang="en-US">
                <a:ea typeface="新細明體" pitchFamily="18" charset="-120"/>
              </a:rPr>
              <a:pPr>
                <a:defRPr/>
              </a:pPr>
              <a:t>‹#›</a:t>
            </a:fld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095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1372435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  <p:sldLayoutId id="214748448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7050705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8457321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 algn="l">
              <a:defRPr/>
            </a:pPr>
            <a:fld id="{4793C3F0-705C-4688-831C-25DED5128A5D}" type="datetimeFigureOut">
              <a:rPr lang="zh-TW" altLang="en-US"/>
              <a:pPr algn="l">
                <a:defRPr/>
              </a:pPr>
              <a:t>2017/5/23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  <a:ea typeface="新細明體" charset="-120"/>
              </a:defRPr>
            </a:lvl1pPr>
          </a:lstStyle>
          <a:p>
            <a:pPr>
              <a:defRPr/>
            </a:pPr>
            <a:fld id="{04F99957-192E-40B6-9A7D-7F5F1D64D3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326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74663" y="322263"/>
            <a:ext cx="81629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55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95400"/>
            <a:ext cx="8110537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6990490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pitchFamily="34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pitchFamily="34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pitchFamily="34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pitchFamily="34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pitchFamily="34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pitchFamily="34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pitchFamily="34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SzPct val="80000"/>
        <a:buChar char="•"/>
        <a:defRPr kumimoji="1" sz="2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kumimoji="1"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»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2113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0099"/>
                </a:solidFill>
                <a:latin typeface="Tahoma" pitchFamily="34" charset="0"/>
                <a:ea typeface="新細明體" pitchFamily="18" charset="-120"/>
              </a:defRPr>
            </a:lvl1pPr>
          </a:lstStyle>
          <a:p>
            <a:pPr algn="l">
              <a:defRPr/>
            </a:pPr>
            <a:r>
              <a:rPr lang="en-US" altLang="zh-TW"/>
              <a:t>Page </a:t>
            </a:r>
            <a:fld id="{7731F3F6-6E22-4A70-9F36-B99B7604AA75}" type="slidenum">
              <a:rPr lang="en-US" altLang="zh-TW"/>
              <a:pPr algn="l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85080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  <p:sldLayoutId id="214748419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8955522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微軟正黑體" pitchFamily="34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Calibri" pitchFamily="34" charset="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74663" y="322263"/>
            <a:ext cx="81629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555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95400"/>
            <a:ext cx="8110537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4761888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ransition advTm="5000"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FFFF00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SzPct val="80000"/>
        <a:buChar char="•"/>
        <a:defRPr kumimoji="1" sz="2400" b="1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§"/>
        <a:defRPr kumimoji="1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Times New Roman" pitchFamily="18" charset="0"/>
        <a:buChar char="–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defRPr kumimoji="1" sz="1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7821868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微軟正黑體" pitchFamily="34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Calibri" pitchFamily="34" charset="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091569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+mj-lt"/>
          <a:ea typeface="微軟正黑體" pitchFamily="34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rgbClr val="000099"/>
          </a:solidFill>
          <a:latin typeface="Arial" charset="0"/>
          <a:ea typeface="微軟正黑體" pitchFamily="34" charset="-120"/>
        </a:defRPr>
      </a:lvl5pPr>
      <a:lvl6pPr marL="4572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eaLnBrk="1" fontAlgn="ctr" hangingPunct="1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Calibri" pitchFamily="34" charset="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Calibri" pitchFamily="34" charset="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Calibri" pitchFamily="34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  <a:sp3d/>
          </a:bodyPr>
          <a:lstStyle/>
          <a:p>
            <a:pPr lvl="0"/>
            <a:r>
              <a:rPr lang="en-US" altLang="zh-TW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4399745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 cap="none" spc="0" baseline="0">
          <a:ln w="0">
            <a:solidFill>
              <a:schemeClr val="tx1"/>
            </a:solidFill>
          </a:ln>
          <a:solidFill>
            <a:schemeClr val="bg2"/>
          </a:solidFill>
          <a:effectLst/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8.xml"/><Relationship Id="rId6" Type="http://schemas.openxmlformats.org/officeDocument/2006/relationships/image" Target="../media/image65.png"/><Relationship Id="rId5" Type="http://schemas.microsoft.com/office/2007/relationships/hdphoto" Target="../media/hdphoto2.wdp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6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5.png"/><Relationship Id="rId7" Type="http://schemas.openxmlformats.org/officeDocument/2006/relationships/image" Target="../media/image7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77.png"/><Relationship Id="rId5" Type="http://schemas.microsoft.com/office/2007/relationships/hdphoto" Target="../media/hdphoto4.wdp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4.jpeg"/><Relationship Id="rId7" Type="http://schemas.openxmlformats.org/officeDocument/2006/relationships/image" Target="../media/image79.pn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05.png"/><Relationship Id="rId5" Type="http://schemas.openxmlformats.org/officeDocument/2006/relationships/image" Target="../media/image78.png"/><Relationship Id="rId10" Type="http://schemas.openxmlformats.org/officeDocument/2006/relationships/image" Target="../media/image85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110.png"/><Relationship Id="rId11" Type="http://schemas.microsoft.com/office/2007/relationships/hdphoto" Target="../media/hdphoto4.wdp"/><Relationship Id="rId5" Type="http://schemas.openxmlformats.org/officeDocument/2006/relationships/image" Target="../media/image109.jpeg"/><Relationship Id="rId10" Type="http://schemas.openxmlformats.org/officeDocument/2006/relationships/image" Target="../media/image101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96.xml"/><Relationship Id="rId5" Type="http://schemas.openxmlformats.org/officeDocument/2006/relationships/image" Target="../media/image113.jpe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6.jpeg"/><Relationship Id="rId7" Type="http://schemas.openxmlformats.org/officeDocument/2006/relationships/image" Target="../media/image104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118.png"/><Relationship Id="rId5" Type="http://schemas.openxmlformats.org/officeDocument/2006/relationships/image" Target="../media/image78.png"/><Relationship Id="rId4" Type="http://schemas.openxmlformats.org/officeDocument/2006/relationships/image" Target="../media/image117.png"/><Relationship Id="rId9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9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1.xml"/><Relationship Id="rId6" Type="http://schemas.openxmlformats.org/officeDocument/2006/relationships/image" Target="../media/image135.jpeg"/><Relationship Id="rId11" Type="http://schemas.openxmlformats.org/officeDocument/2006/relationships/image" Target="../media/image139.png"/><Relationship Id="rId5" Type="http://schemas.openxmlformats.org/officeDocument/2006/relationships/image" Target="../media/image134.png"/><Relationship Id="rId10" Type="http://schemas.microsoft.com/office/2007/relationships/hdphoto" Target="../media/hdphoto5.wdp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1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96.xml"/><Relationship Id="rId4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5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2768" y="2975831"/>
            <a:ext cx="2600985" cy="224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754937" cy="289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5"/>
          <p:cNvSpPr/>
          <p:nvPr/>
        </p:nvSpPr>
        <p:spPr bwMode="auto">
          <a:xfrm>
            <a:off x="2123728" y="2315746"/>
            <a:ext cx="5647701" cy="68120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 smtClean="0">
              <a:solidFill>
                <a:prstClr val="white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15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43" y="1201316"/>
            <a:ext cx="8667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群組 155"/>
          <p:cNvGrpSpPr/>
          <p:nvPr/>
        </p:nvGrpSpPr>
        <p:grpSpPr>
          <a:xfrm>
            <a:off x="2366775" y="2943745"/>
            <a:ext cx="1962800" cy="1198300"/>
            <a:chOff x="9143276" y="2101628"/>
            <a:chExt cx="1980205" cy="1017340"/>
          </a:xfrm>
        </p:grpSpPr>
        <p:sp>
          <p:nvSpPr>
            <p:cNvPr id="21" name="矩形 125"/>
            <p:cNvSpPr/>
            <p:nvPr/>
          </p:nvSpPr>
          <p:spPr bwMode="auto">
            <a:xfrm>
              <a:off x="9143276" y="2101628"/>
              <a:ext cx="1979613" cy="101734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>
              <a:defPPr>
                <a:defRPr lang="zh-TW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>
                <a:solidFill>
                  <a:sysClr val="windowText" lastClr="000000"/>
                </a:solidFill>
                <a:latin typeface="Arial Narrow" pitchFamily="34" charset="0"/>
                <a:cs typeface="Tahoma" pitchFamily="34" charset="0"/>
              </a:endParaRPr>
            </a:p>
          </p:txBody>
        </p:sp>
        <p:sp>
          <p:nvSpPr>
            <p:cNvPr id="22" name="矩形 126"/>
            <p:cNvSpPr/>
            <p:nvPr/>
          </p:nvSpPr>
          <p:spPr bwMode="auto">
            <a:xfrm>
              <a:off x="9143602" y="2107636"/>
              <a:ext cx="1979613" cy="30563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>
              <a:defPPr>
                <a:defRPr lang="zh-TW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TW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WISE-4012</a:t>
              </a:r>
              <a:r>
                <a:rPr lang="ru-RU" altLang="zh-TW" sz="1600" b="1" dirty="0">
                  <a:solidFill>
                    <a:srgbClr val="FFFFFF"/>
                  </a:solidFill>
                  <a:latin typeface="Arial Narrow" pitchFamily="34" charset="0"/>
                </a:rPr>
                <a:t>Е</a:t>
              </a:r>
              <a:endParaRPr lang="en-US" altLang="zh-TW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9143868" y="2413462"/>
              <a:ext cx="1979613" cy="705505"/>
            </a:xfrm>
            <a:prstGeom prst="rect">
              <a:avLst/>
            </a:prstGeom>
            <a:noFill/>
            <a:ln w="9525" algn="ctr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9pPr>
            </a:lstStyle>
            <a:p>
              <a:pPr marL="88900" indent="-88900" algn="l">
                <a:buFontTx/>
                <a:buChar char="•"/>
                <a:defRPr/>
              </a:pPr>
              <a:r>
                <a:rPr lang="en-US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2-ch </a:t>
              </a: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AI, 2-ch DI, 2-ch RL</a:t>
              </a:r>
            </a:p>
            <a:p>
              <a:pPr marL="88900" indent="-88900" algn="l">
                <a:buFontTx/>
                <a:buChar char="•"/>
                <a:defRPr/>
              </a:pPr>
              <a:r>
                <a:rPr lang="ru-RU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Архив</a:t>
              </a:r>
              <a:endParaRPr lang="en-US" altLang="zh-TW" sz="1200" dirty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  <a:p>
              <a:pPr marL="88900" indent="-88900" algn="l">
                <a:buFontTx/>
                <a:buChar char="•"/>
                <a:defRPr/>
              </a:pPr>
              <a:r>
                <a:rPr lang="ru-RU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Облако</a:t>
              </a:r>
              <a:endParaRPr lang="en-US" altLang="zh-TW" sz="1200" dirty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  <a:p>
              <a:pPr marL="88900" indent="-88900" algn="l">
                <a:buFontTx/>
                <a:buChar char="•"/>
                <a:defRPr/>
              </a:pPr>
              <a:r>
                <a:rPr lang="ru-RU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Питание - </a:t>
              </a:r>
              <a:r>
                <a:rPr lang="en-US" altLang="zh-TW" sz="1200" dirty="0" err="1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microUSB</a:t>
              </a:r>
              <a:endParaRPr lang="en-US" altLang="zh-TW" sz="1200" dirty="0" smtClean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</p:txBody>
        </p:sp>
      </p:grpSp>
      <p:grpSp>
        <p:nvGrpSpPr>
          <p:cNvPr id="24" name="群組 53"/>
          <p:cNvGrpSpPr/>
          <p:nvPr/>
        </p:nvGrpSpPr>
        <p:grpSpPr>
          <a:xfrm>
            <a:off x="323528" y="2935915"/>
            <a:ext cx="1962538" cy="2005973"/>
            <a:chOff x="3049621" y="1511858"/>
            <a:chExt cx="1962538" cy="2005973"/>
          </a:xfrm>
        </p:grpSpPr>
        <p:sp>
          <p:nvSpPr>
            <p:cNvPr id="25" name="矩形 54"/>
            <p:cNvSpPr/>
            <p:nvPr/>
          </p:nvSpPr>
          <p:spPr bwMode="auto">
            <a:xfrm>
              <a:off x="3049621" y="1511858"/>
              <a:ext cx="1962214" cy="200597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2D05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>
              <a:defPPr>
                <a:defRPr lang="zh-TW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>
                <a:solidFill>
                  <a:sysClr val="windowText" lastClr="000000"/>
                </a:solidFill>
                <a:latin typeface="Arial Narrow" pitchFamily="34" charset="0"/>
                <a:cs typeface="Tahoma" pitchFamily="34" charset="0"/>
              </a:endParaRPr>
            </a:p>
          </p:txBody>
        </p:sp>
        <p:sp>
          <p:nvSpPr>
            <p:cNvPr id="26" name="矩形 55"/>
            <p:cNvSpPr/>
            <p:nvPr/>
          </p:nvSpPr>
          <p:spPr bwMode="auto">
            <a:xfrm>
              <a:off x="3049945" y="1518936"/>
              <a:ext cx="1962214" cy="360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>
              <a:defPPr>
                <a:defRPr lang="zh-TW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TW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WISE-4050/4060/4012</a:t>
              </a:r>
              <a:endParaRPr lang="en-US" altLang="zh-TW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3083614" y="1948171"/>
              <a:ext cx="1928545" cy="15696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9pPr>
            </a:lstStyle>
            <a:p>
              <a:pPr marL="88900" indent="-88900" algn="l">
                <a:buFontTx/>
                <a:buChar char="•"/>
                <a:defRPr/>
              </a:pPr>
              <a:r>
                <a:rPr lang="en-US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4-ch </a:t>
              </a: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DI and 4-ch DO</a:t>
              </a:r>
            </a:p>
            <a:p>
              <a:pPr marL="88900" indent="-88900" algn="l">
                <a:buFontTx/>
                <a:buChar char="•"/>
                <a:defRPr/>
              </a:pP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4-ch DI and 4-ch RL</a:t>
              </a:r>
            </a:p>
            <a:p>
              <a:pPr marL="88900" indent="-88900" algn="l">
                <a:buFontTx/>
                <a:buChar char="•"/>
                <a:defRPr/>
              </a:pP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4-ch UI and 2-ch DO</a:t>
              </a:r>
              <a:endParaRPr lang="ru-RU" altLang="zh-TW" sz="1200" dirty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  <a:p>
              <a:pPr marL="88900" indent="-88900" algn="l">
                <a:buFontTx/>
                <a:buChar char="•"/>
                <a:defRPr/>
              </a:pPr>
              <a:r>
                <a:rPr lang="ru-RU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Архивы</a:t>
              </a:r>
              <a:endParaRPr lang="en-US" altLang="zh-TW" sz="1200" dirty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  <a:p>
              <a:pPr marL="88900" indent="-88900" algn="l">
                <a:buFontTx/>
                <a:buChar char="•"/>
                <a:defRPr/>
              </a:pPr>
              <a:r>
                <a:rPr lang="ru-RU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Облако</a:t>
              </a:r>
              <a:endParaRPr lang="en-US" altLang="zh-TW" sz="1200" dirty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  <a:p>
              <a:pPr marL="88900" indent="-88900" algn="l">
                <a:buFontTx/>
                <a:buChar char="•"/>
                <a:defRPr/>
              </a:pPr>
              <a:r>
                <a:rPr lang="ru-RU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Конфигурирование через веб</a:t>
              </a:r>
              <a:endParaRPr lang="en-US" altLang="zh-TW" sz="1200" dirty="0" smtClean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  <a:p>
              <a:pPr marL="88900" indent="-88900" algn="l">
                <a:buFontTx/>
                <a:buChar char="•"/>
                <a:defRPr/>
              </a:pPr>
              <a:r>
                <a:rPr lang="ru-RU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Питание 10-30</a:t>
              </a:r>
              <a:r>
                <a:rPr lang="en-US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VDC</a:t>
              </a:r>
              <a:endParaRPr lang="en-US" altLang="zh-TW" sz="1200" dirty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</p:txBody>
        </p:sp>
      </p:grpSp>
      <p:grpSp>
        <p:nvGrpSpPr>
          <p:cNvPr id="29" name="群組 155"/>
          <p:cNvGrpSpPr/>
          <p:nvPr/>
        </p:nvGrpSpPr>
        <p:grpSpPr>
          <a:xfrm>
            <a:off x="4400232" y="2937814"/>
            <a:ext cx="1962536" cy="1210163"/>
            <a:chOff x="9143277" y="2101627"/>
            <a:chExt cx="1979938" cy="1027411"/>
          </a:xfrm>
        </p:grpSpPr>
        <p:sp>
          <p:nvSpPr>
            <p:cNvPr id="30" name="矩形 59"/>
            <p:cNvSpPr/>
            <p:nvPr/>
          </p:nvSpPr>
          <p:spPr bwMode="auto">
            <a:xfrm>
              <a:off x="9143277" y="2101627"/>
              <a:ext cx="1979613" cy="102741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2D05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>
              <a:defPPr>
                <a:defRPr lang="zh-TW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>
                <a:solidFill>
                  <a:sysClr val="windowText" lastClr="000000"/>
                </a:solidFill>
                <a:latin typeface="Arial Narrow" pitchFamily="34" charset="0"/>
                <a:cs typeface="Tahoma" pitchFamily="34" charset="0"/>
              </a:endParaRPr>
            </a:p>
          </p:txBody>
        </p:sp>
        <p:sp>
          <p:nvSpPr>
            <p:cNvPr id="31" name="矩形 60"/>
            <p:cNvSpPr/>
            <p:nvPr/>
          </p:nvSpPr>
          <p:spPr bwMode="auto">
            <a:xfrm>
              <a:off x="9143602" y="2107635"/>
              <a:ext cx="1979613" cy="30563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>
              <a:defPPr>
                <a:defRPr lang="zh-TW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TW" sz="1600" b="1" dirty="0" smtClean="0">
                  <a:solidFill>
                    <a:srgbClr val="FFFFFF"/>
                  </a:solidFill>
                  <a:latin typeface="Arial Narrow" pitchFamily="34" charset="0"/>
                </a:rPr>
                <a:t>WISE-4051</a:t>
              </a:r>
              <a:endParaRPr lang="en-US" altLang="zh-TW" sz="1600" b="1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9143277" y="2423533"/>
              <a:ext cx="1979613" cy="7055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  <a:cs typeface="+mn-cs"/>
                </a:defRPr>
              </a:lvl9pPr>
            </a:lstStyle>
            <a:p>
              <a:pPr marL="88900" indent="-88900" algn="l">
                <a:buFontTx/>
                <a:buChar char="•"/>
                <a:defRPr/>
              </a:pP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8</a:t>
              </a:r>
              <a:r>
                <a:rPr lang="en-US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-ch </a:t>
              </a: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D</a:t>
              </a:r>
              <a:r>
                <a:rPr lang="en-US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I </a:t>
              </a: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and </a:t>
              </a:r>
              <a:r>
                <a:rPr lang="en-US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1-ch RS-485 </a:t>
              </a:r>
              <a:endParaRPr lang="en-US" altLang="zh-TW" sz="1200" dirty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  <a:p>
              <a:pPr marL="88900" indent="-88900" algn="l">
                <a:buFontTx/>
                <a:buChar char="•"/>
                <a:defRPr/>
              </a:pPr>
              <a:r>
                <a:rPr lang="en-US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Data </a:t>
              </a: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log and Data process</a:t>
              </a:r>
            </a:p>
            <a:p>
              <a:pPr marL="88900" indent="-88900" algn="l">
                <a:buFontTx/>
                <a:buChar char="•"/>
                <a:defRPr/>
              </a:pP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Direct Cloud Access</a:t>
              </a:r>
            </a:p>
            <a:p>
              <a:pPr marL="88900" indent="-88900" algn="l">
                <a:buFontTx/>
                <a:buChar char="•"/>
                <a:defRPr/>
              </a:pPr>
              <a:r>
                <a:rPr lang="en-US" altLang="zh-TW" sz="1200" dirty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Web </a:t>
              </a:r>
              <a:r>
                <a:rPr lang="en-US" altLang="zh-TW" sz="120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Configuration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699792" y="4622832"/>
            <a:ext cx="2884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Доступно 8 модулей: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3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LAN-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версии</a:t>
            </a:r>
          </a:p>
          <a:p>
            <a:pPr marL="285750" indent="-285750" algn="l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4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WiFi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-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версии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t>1 набор разработчика</a:t>
            </a:r>
            <a:endParaRPr lang="ru-RU" dirty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33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224191"/>
            <a:ext cx="8277225" cy="692150"/>
          </a:xfrm>
        </p:spPr>
        <p:txBody>
          <a:bodyPr/>
          <a:lstStyle/>
          <a:p>
            <a:r>
              <a:rPr lang="en-US" altLang="zh-TW" dirty="0" smtClean="0">
                <a:ea typeface="微軟正黑體" panose="020B0604030504040204" pitchFamily="34" charset="-120"/>
              </a:rPr>
              <a:t>Wi-Fi </a:t>
            </a:r>
            <a:r>
              <a:rPr lang="ru-RU" altLang="zh-TW" dirty="0" smtClean="0">
                <a:ea typeface="微軟正黑體" panose="020B0604030504040204" pitchFamily="34" charset="-120"/>
              </a:rPr>
              <a:t>на производстве</a:t>
            </a:r>
            <a:r>
              <a:rPr lang="en-US" altLang="zh-TW" dirty="0" smtClean="0">
                <a:ea typeface="微軟正黑體" panose="020B0604030504040204" pitchFamily="34" charset="-120"/>
              </a:rPr>
              <a:t> 4.0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29" name="圓角矩形 28"/>
          <p:cNvSpPr/>
          <p:nvPr/>
        </p:nvSpPr>
        <p:spPr bwMode="auto">
          <a:xfrm>
            <a:off x="129873" y="4192958"/>
            <a:ext cx="2880000" cy="2050146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TW" altLang="en-US">
              <a:solidFill>
                <a:prstClr val="white"/>
              </a:solidFill>
              <a:ea typeface="新細明體"/>
            </a:endParaRPr>
          </a:p>
        </p:txBody>
      </p:sp>
      <p:sp>
        <p:nvSpPr>
          <p:cNvPr id="30" name="圓角矩形 29"/>
          <p:cNvSpPr/>
          <p:nvPr/>
        </p:nvSpPr>
        <p:spPr bwMode="auto">
          <a:xfrm>
            <a:off x="3132001" y="4192958"/>
            <a:ext cx="2880000" cy="2050146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TW" altLang="en-US">
              <a:solidFill>
                <a:prstClr val="white"/>
              </a:solidFill>
              <a:ea typeface="新細明體"/>
            </a:endParaRPr>
          </a:p>
        </p:txBody>
      </p:sp>
      <p:sp>
        <p:nvSpPr>
          <p:cNvPr id="31" name="圓角矩形 30"/>
          <p:cNvSpPr/>
          <p:nvPr/>
        </p:nvSpPr>
        <p:spPr bwMode="auto">
          <a:xfrm>
            <a:off x="6134128" y="4192958"/>
            <a:ext cx="2880000" cy="2050146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TW" altLang="en-US">
              <a:solidFill>
                <a:prstClr val="white"/>
              </a:solidFill>
              <a:ea typeface="新細明體"/>
            </a:endParaRPr>
          </a:p>
        </p:txBody>
      </p:sp>
      <p:pic>
        <p:nvPicPr>
          <p:cNvPr id="38" name="圖片 43" descr="ADAM-6017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1" y="3194090"/>
            <a:ext cx="67468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3819" r="4282" b="4489"/>
          <a:stretch>
            <a:fillRect/>
          </a:stretch>
        </p:blipFill>
        <p:spPr bwMode="auto">
          <a:xfrm rot="5400000">
            <a:off x="1388788" y="3122460"/>
            <a:ext cx="327752" cy="37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矩形 158"/>
          <p:cNvSpPr>
            <a:spLocks noChangeArrowheads="1"/>
          </p:cNvSpPr>
          <p:nvPr/>
        </p:nvSpPr>
        <p:spPr bwMode="auto">
          <a:xfrm>
            <a:off x="409219" y="3926125"/>
            <a:ext cx="1309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400" b="1" dirty="0">
                <a:solidFill>
                  <a:srgbClr val="002060"/>
                </a:solidFill>
              </a:rPr>
              <a:t>WISE-4051</a:t>
            </a:r>
            <a:endParaRPr lang="zh-TW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49" name="圖片 43" descr="ADAM-6017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65" y="3194090"/>
            <a:ext cx="67468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3819" r="4282" b="4489"/>
          <a:stretch>
            <a:fillRect/>
          </a:stretch>
        </p:blipFill>
        <p:spPr bwMode="auto">
          <a:xfrm rot="5400000">
            <a:off x="4342812" y="3122460"/>
            <a:ext cx="327752" cy="37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矩形 158"/>
          <p:cNvSpPr>
            <a:spLocks noChangeArrowheads="1"/>
          </p:cNvSpPr>
          <p:nvPr/>
        </p:nvSpPr>
        <p:spPr bwMode="auto">
          <a:xfrm>
            <a:off x="3363243" y="3926125"/>
            <a:ext cx="1309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400" b="1" dirty="0" smtClean="0">
                <a:solidFill>
                  <a:srgbClr val="002060"/>
                </a:solidFill>
              </a:rPr>
              <a:t>WISE-4050</a:t>
            </a:r>
            <a:endParaRPr lang="zh-TW" altLang="en-US" sz="1400" b="1" dirty="0" smtClean="0">
              <a:solidFill>
                <a:srgbClr val="002060"/>
              </a:solidFill>
            </a:endParaRPr>
          </a:p>
        </p:txBody>
      </p:sp>
      <p:pic>
        <p:nvPicPr>
          <p:cNvPr id="56" name="圖片 43" descr="ADAM-6017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10" y="3194090"/>
            <a:ext cx="67468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矩形 158"/>
          <p:cNvSpPr>
            <a:spLocks noChangeArrowheads="1"/>
          </p:cNvSpPr>
          <p:nvPr/>
        </p:nvSpPr>
        <p:spPr bwMode="auto">
          <a:xfrm>
            <a:off x="4506688" y="3926125"/>
            <a:ext cx="1309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400" b="1" dirty="0" smtClean="0">
                <a:solidFill>
                  <a:srgbClr val="002060"/>
                </a:solidFill>
              </a:rPr>
              <a:t>WISE-4012</a:t>
            </a:r>
            <a:endParaRPr lang="zh-TW" altLang="en-US" sz="1400" b="1" dirty="0" smtClean="0">
              <a:solidFill>
                <a:srgbClr val="002060"/>
              </a:solidFill>
            </a:endParaRPr>
          </a:p>
        </p:txBody>
      </p:sp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3819" r="4282" b="4489"/>
          <a:stretch>
            <a:fillRect/>
          </a:stretch>
        </p:blipFill>
        <p:spPr bwMode="auto">
          <a:xfrm rot="5400000">
            <a:off x="7339695" y="3112930"/>
            <a:ext cx="327752" cy="37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圖片 43" descr="ADAM-6017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F8F4"/>
              </a:clrFrom>
              <a:clrTo>
                <a:srgbClr val="F9F8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993" y="3194090"/>
            <a:ext cx="67468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矩形 158"/>
          <p:cNvSpPr>
            <a:spLocks noChangeArrowheads="1"/>
          </p:cNvSpPr>
          <p:nvPr/>
        </p:nvSpPr>
        <p:spPr bwMode="auto">
          <a:xfrm>
            <a:off x="7503571" y="3926125"/>
            <a:ext cx="1309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400" b="1" dirty="0" smtClean="0">
                <a:solidFill>
                  <a:srgbClr val="002060"/>
                </a:solidFill>
              </a:rPr>
              <a:t>WISE-4012</a:t>
            </a:r>
            <a:endParaRPr lang="zh-TW" altLang="en-US" sz="1400" b="1" dirty="0" smtClean="0">
              <a:solidFill>
                <a:srgbClr val="002060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22073" y="4192958"/>
            <a:ext cx="8323213" cy="369332"/>
            <a:chOff x="825437" y="1452042"/>
            <a:chExt cx="8323213" cy="369332"/>
          </a:xfrm>
        </p:grpSpPr>
        <p:sp>
          <p:nvSpPr>
            <p:cNvPr id="26" name="矩形 25"/>
            <p:cNvSpPr/>
            <p:nvPr/>
          </p:nvSpPr>
          <p:spPr>
            <a:xfrm>
              <a:off x="825437" y="1452042"/>
              <a:ext cx="23423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TW" b="1" u="sng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新細明體"/>
                </a:rPr>
                <a:t>Мониторинг установки</a:t>
              </a:r>
              <a:endParaRPr lang="zh-TW" altLang="en-US" b="1" u="sng" dirty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927626" y="1452042"/>
              <a:ext cx="20409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TW" b="1" u="sng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新細明體"/>
                </a:rPr>
                <a:t>Подсчет продукции</a:t>
              </a:r>
              <a:endParaRPr lang="zh-TW" altLang="en-US" b="1" u="sng" dirty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806342" y="1452042"/>
              <a:ext cx="23423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TW" b="1" u="sng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新細明體"/>
                </a:rPr>
                <a:t>Мониторинг установки</a:t>
              </a:r>
              <a:endParaRPr lang="zh-TW" altLang="en-US" b="1" u="sng" dirty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endParaRPr>
            </a:p>
          </p:txBody>
        </p:sp>
      </p:grpSp>
      <p:pic>
        <p:nvPicPr>
          <p:cNvPr id="54" name="圖片 43" descr="ADAM-6017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42" y="4662627"/>
            <a:ext cx="221781" cy="59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圖片 43" descr="ADAM-6017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48" y="5348570"/>
            <a:ext cx="112236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圖片 43" descr="ADAM-6017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19" y="4755811"/>
            <a:ext cx="8255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圖片 43" descr="ADAM-6017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09" y="5511307"/>
            <a:ext cx="5794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 descr="http://img.weiku.com/waterpicture/2011/10/27/6/J23_16_series_of_punching_machine_634606341022158352_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23" y="4654799"/>
            <a:ext cx="1057665" cy="11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http://i05.c.aliimg.com/img/ibank/2013/012/212/1098212210_294435603.310x310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32" y="4776784"/>
            <a:ext cx="1016504" cy="101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http://www.hybrid-stepper-motor.com/photo/pl5536400-4_wire_or_8_wire_gearbox_stepper_motor_1_8_nema_23_for_cnc_router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572" y="5067039"/>
            <a:ext cx="946948" cy="61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http://image.made-in-china.com/2f0j00kCoaOBsKMLcW/Plastic-Injection-Molding-Machine-YS-1180-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55" y="4473651"/>
            <a:ext cx="1535557" cy="153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矩形 158"/>
          <p:cNvSpPr>
            <a:spLocks noChangeArrowheads="1"/>
          </p:cNvSpPr>
          <p:nvPr/>
        </p:nvSpPr>
        <p:spPr bwMode="auto">
          <a:xfrm>
            <a:off x="2000428" y="3337247"/>
            <a:ext cx="1309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400" b="1" dirty="0" smtClean="0">
                <a:solidFill>
                  <a:srgbClr val="002060"/>
                </a:solidFill>
              </a:rPr>
              <a:t>EKI-6332GN</a:t>
            </a:r>
          </a:p>
        </p:txBody>
      </p:sp>
      <p:sp>
        <p:nvSpPr>
          <p:cNvPr id="85" name="矩形 158"/>
          <p:cNvSpPr>
            <a:spLocks noChangeArrowheads="1"/>
          </p:cNvSpPr>
          <p:nvPr/>
        </p:nvSpPr>
        <p:spPr bwMode="auto">
          <a:xfrm>
            <a:off x="5893551" y="3409255"/>
            <a:ext cx="1309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400" b="1" dirty="0" smtClean="0">
                <a:solidFill>
                  <a:srgbClr val="002060"/>
                </a:solidFill>
              </a:rPr>
              <a:t>EKI-6332GN</a:t>
            </a:r>
          </a:p>
        </p:txBody>
      </p:sp>
      <p:pic>
        <p:nvPicPr>
          <p:cNvPr id="8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3819" r="4282" b="4489"/>
          <a:stretch>
            <a:fillRect/>
          </a:stretch>
        </p:blipFill>
        <p:spPr bwMode="auto">
          <a:xfrm rot="5400000">
            <a:off x="2508605" y="2163025"/>
            <a:ext cx="327752" cy="37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3819" r="4282" b="4489"/>
          <a:stretch>
            <a:fillRect/>
          </a:stretch>
        </p:blipFill>
        <p:spPr bwMode="auto">
          <a:xfrm rot="5400000">
            <a:off x="6396876" y="2235033"/>
            <a:ext cx="327752" cy="37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「EKI-6332GN」的圖片搜尋結果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76" y="2468639"/>
            <a:ext cx="936809" cy="9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「EKI-6332GN」的圖片搜尋結果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47" y="2561642"/>
            <a:ext cx="936809" cy="9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矩形 158"/>
          <p:cNvSpPr>
            <a:spLocks noChangeArrowheads="1"/>
          </p:cNvSpPr>
          <p:nvPr/>
        </p:nvSpPr>
        <p:spPr bwMode="auto">
          <a:xfrm>
            <a:off x="2303228" y="1871682"/>
            <a:ext cx="738506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400" b="1" dirty="0" smtClean="0">
                <a:solidFill>
                  <a:srgbClr val="002060"/>
                </a:solidFill>
              </a:rPr>
              <a:t>LAN</a:t>
            </a:r>
          </a:p>
        </p:txBody>
      </p:sp>
      <p:sp>
        <p:nvSpPr>
          <p:cNvPr id="90" name="矩形 158"/>
          <p:cNvSpPr>
            <a:spLocks noChangeArrowheads="1"/>
          </p:cNvSpPr>
          <p:nvPr/>
        </p:nvSpPr>
        <p:spPr bwMode="auto">
          <a:xfrm>
            <a:off x="6179142" y="1943689"/>
            <a:ext cx="738506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1400" b="1" dirty="0">
                <a:solidFill>
                  <a:srgbClr val="002060"/>
                </a:solidFill>
              </a:rPr>
              <a:t>W</a:t>
            </a:r>
            <a:r>
              <a:rPr lang="en-US" altLang="zh-TW" sz="1400" b="1" dirty="0" smtClean="0">
                <a:solidFill>
                  <a:srgbClr val="002060"/>
                </a:solidFill>
              </a:rPr>
              <a:t>AN</a:t>
            </a:r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2204076" y="2185030"/>
            <a:ext cx="0" cy="106536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 158"/>
          <p:cNvSpPr>
            <a:spLocks noChangeArrowheads="1"/>
          </p:cNvSpPr>
          <p:nvPr/>
        </p:nvSpPr>
        <p:spPr bwMode="auto">
          <a:xfrm>
            <a:off x="1460975" y="2456101"/>
            <a:ext cx="7385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CSV</a:t>
            </a:r>
          </a:p>
          <a:p>
            <a:pPr eaLnBrk="1" hangingPunct="1"/>
            <a:r>
              <a:rPr lang="en-US" altLang="zh-TW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File</a:t>
            </a:r>
          </a:p>
        </p:txBody>
      </p:sp>
      <p:cxnSp>
        <p:nvCxnSpPr>
          <p:cNvPr id="92" name="直線單箭頭接點 91"/>
          <p:cNvCxnSpPr/>
          <p:nvPr/>
        </p:nvCxnSpPr>
        <p:spPr>
          <a:xfrm flipV="1">
            <a:off x="3115132" y="2185030"/>
            <a:ext cx="0" cy="106536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矩形 158"/>
          <p:cNvSpPr>
            <a:spLocks noChangeArrowheads="1"/>
          </p:cNvSpPr>
          <p:nvPr/>
        </p:nvSpPr>
        <p:spPr bwMode="auto">
          <a:xfrm>
            <a:off x="3124368" y="2563823"/>
            <a:ext cx="738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ODBC</a:t>
            </a:r>
          </a:p>
        </p:txBody>
      </p:sp>
      <p:cxnSp>
        <p:nvCxnSpPr>
          <p:cNvPr id="94" name="直線單箭頭接點 93"/>
          <p:cNvCxnSpPr/>
          <p:nvPr/>
        </p:nvCxnSpPr>
        <p:spPr>
          <a:xfrm flipV="1">
            <a:off x="6081554" y="2257038"/>
            <a:ext cx="0" cy="106536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矩形 158"/>
          <p:cNvSpPr>
            <a:spLocks noChangeArrowheads="1"/>
          </p:cNvSpPr>
          <p:nvPr/>
        </p:nvSpPr>
        <p:spPr bwMode="auto">
          <a:xfrm>
            <a:off x="5163575" y="2420387"/>
            <a:ext cx="9133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RESTful</a:t>
            </a:r>
          </a:p>
          <a:p>
            <a:pPr eaLnBrk="1" hangingPunct="1"/>
            <a:r>
              <a:rPr lang="en-US" altLang="zh-TW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(HTTPS)</a:t>
            </a:r>
          </a:p>
          <a:p>
            <a:pPr eaLnBrk="1" hangingPunct="1"/>
            <a:r>
              <a:rPr lang="en-US" altLang="zh-TW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JSON</a:t>
            </a:r>
          </a:p>
        </p:txBody>
      </p:sp>
      <p:cxnSp>
        <p:nvCxnSpPr>
          <p:cNvPr id="96" name="直線單箭頭接點 95"/>
          <p:cNvCxnSpPr/>
          <p:nvPr/>
        </p:nvCxnSpPr>
        <p:spPr>
          <a:xfrm flipV="1">
            <a:off x="6992610" y="2257038"/>
            <a:ext cx="0" cy="106536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 158"/>
          <p:cNvSpPr>
            <a:spLocks noChangeArrowheads="1"/>
          </p:cNvSpPr>
          <p:nvPr/>
        </p:nvSpPr>
        <p:spPr bwMode="auto">
          <a:xfrm>
            <a:off x="7001846" y="2635831"/>
            <a:ext cx="738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MQTT</a:t>
            </a:r>
          </a:p>
        </p:txBody>
      </p:sp>
      <p:pic>
        <p:nvPicPr>
          <p:cNvPr id="99" name="Picture 4" descr="「file server」的圖片搜尋結果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36" y="918722"/>
            <a:ext cx="720000" cy="8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矩形 158"/>
          <p:cNvSpPr>
            <a:spLocks noChangeArrowheads="1"/>
          </p:cNvSpPr>
          <p:nvPr/>
        </p:nvSpPr>
        <p:spPr bwMode="auto">
          <a:xfrm>
            <a:off x="626281" y="1736522"/>
            <a:ext cx="1582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ru-RU" altLang="zh-TW" sz="1400" b="1" dirty="0" smtClean="0">
                <a:solidFill>
                  <a:srgbClr val="002060"/>
                </a:solidFill>
              </a:rPr>
              <a:t>Файл-сервер</a:t>
            </a:r>
            <a:endParaRPr lang="en-US" altLang="zh-TW" sz="1400" b="1" dirty="0" smtClean="0">
              <a:solidFill>
                <a:srgbClr val="002060"/>
              </a:solidFill>
            </a:endParaRPr>
          </a:p>
        </p:txBody>
      </p:sp>
      <p:sp>
        <p:nvSpPr>
          <p:cNvPr id="101" name="矩形 158"/>
          <p:cNvSpPr>
            <a:spLocks noChangeArrowheads="1"/>
          </p:cNvSpPr>
          <p:nvPr/>
        </p:nvSpPr>
        <p:spPr bwMode="auto">
          <a:xfrm>
            <a:off x="3131840" y="1736522"/>
            <a:ext cx="1309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ru-RU" altLang="zh-TW" sz="1400" b="1" dirty="0" smtClean="0">
                <a:solidFill>
                  <a:srgbClr val="002060"/>
                </a:solidFill>
              </a:rPr>
              <a:t>БД</a:t>
            </a:r>
            <a:endParaRPr lang="en-US" altLang="zh-TW" sz="1400" b="1" dirty="0" smtClean="0">
              <a:solidFill>
                <a:srgbClr val="002060"/>
              </a:solidFill>
            </a:endParaRPr>
          </a:p>
        </p:txBody>
      </p:sp>
      <p:pic>
        <p:nvPicPr>
          <p:cNvPr id="7176" name="Picture 8" descr="「cloud」的圖片搜尋結果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63" y="973110"/>
            <a:ext cx="108517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矩形 158"/>
          <p:cNvSpPr>
            <a:spLocks noChangeArrowheads="1"/>
          </p:cNvSpPr>
          <p:nvPr/>
        </p:nvSpPr>
        <p:spPr bwMode="auto">
          <a:xfrm>
            <a:off x="5004048" y="1628800"/>
            <a:ext cx="1309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ru-RU" altLang="zh-TW" sz="1400" b="1" dirty="0" smtClean="0">
                <a:solidFill>
                  <a:srgbClr val="002060"/>
                </a:solidFill>
              </a:rPr>
              <a:t>Корпоративное облако</a:t>
            </a:r>
            <a:endParaRPr lang="en-US" altLang="zh-TW" sz="1400" b="1" dirty="0">
              <a:solidFill>
                <a:srgbClr val="002060"/>
              </a:solidFill>
            </a:endParaRPr>
          </a:p>
        </p:txBody>
      </p:sp>
      <p:sp>
        <p:nvSpPr>
          <p:cNvPr id="103" name="矩形 158"/>
          <p:cNvSpPr>
            <a:spLocks noChangeArrowheads="1"/>
          </p:cNvSpPr>
          <p:nvPr/>
        </p:nvSpPr>
        <p:spPr bwMode="auto">
          <a:xfrm>
            <a:off x="6660232" y="1628800"/>
            <a:ext cx="15656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ru-RU" altLang="zh-TW" sz="1400" b="1" dirty="0" smtClean="0">
                <a:solidFill>
                  <a:srgbClr val="002060"/>
                </a:solidFill>
              </a:rPr>
              <a:t>Публичное облако</a:t>
            </a:r>
            <a:endParaRPr lang="en-US" altLang="zh-TW" sz="1400" b="1" dirty="0" smtClean="0">
              <a:solidFill>
                <a:srgbClr val="002060"/>
              </a:solidFill>
            </a:endParaRPr>
          </a:p>
        </p:txBody>
      </p:sp>
      <p:pic>
        <p:nvPicPr>
          <p:cNvPr id="104" name="Picture 8" descr="「cloud」的圖片搜尋結果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43" y="970288"/>
            <a:ext cx="108517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「file server」的圖片搜尋結果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684" y="918722"/>
            <a:ext cx="673356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8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08000" y="405925"/>
            <a:ext cx="8140700" cy="1754326"/>
          </a:xfrm>
          <a:prstGeom prst="rect">
            <a:avLst/>
          </a:prstGeom>
          <a:solidFill>
            <a:srgbClr val="B9E1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zh-TW" sz="3600" b="1" dirty="0" err="1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Энергоэффективная</a:t>
            </a:r>
            <a:r>
              <a:rPr lang="ru-RU" altLang="zh-TW" sz="3600" b="1" dirty="0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сеть дальнего радиуса действия</a:t>
            </a:r>
          </a:p>
          <a:p>
            <a:pPr algn="ctr"/>
            <a:endParaRPr lang="zh-TW" altLang="en-US" sz="3600" b="1" dirty="0">
              <a:solidFill>
                <a:srgbClr val="004B8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648086" y="1501788"/>
            <a:ext cx="3292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TW" sz="3200" b="1" dirty="0" smtClean="0">
                <a:solidFill>
                  <a:prstClr val="white"/>
                </a:solidFill>
                <a:latin typeface="Arial"/>
                <a:ea typeface="新細明體" pitchFamily="18" charset="-120"/>
              </a:rPr>
              <a:t>Большая дальность передачи сигнала</a:t>
            </a:r>
            <a:endParaRPr lang="en-US" altLang="zh-TW" sz="3200" b="1" dirty="0" smtClean="0">
              <a:solidFill>
                <a:prstClr val="white"/>
              </a:solidFill>
              <a:latin typeface="Arial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346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5626821" y="1588671"/>
            <a:ext cx="3292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TW" sz="3200" b="1" dirty="0" smtClean="0">
                <a:solidFill>
                  <a:prstClr val="white"/>
                </a:solidFill>
                <a:latin typeface="Arial"/>
                <a:ea typeface="新細明體" pitchFamily="18" charset="-120"/>
              </a:rPr>
              <a:t>Высокая проникающая способность</a:t>
            </a:r>
            <a:endParaRPr lang="en-US" altLang="zh-TW" sz="3200" dirty="0">
              <a:solidFill>
                <a:prstClr val="white"/>
              </a:solidFill>
              <a:latin typeface="Arial Narrow" panose="020B0606020202030204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7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604539" y="1437992"/>
            <a:ext cx="36032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zh-TW" sz="3200" b="1" dirty="0" err="1" smtClean="0">
                <a:solidFill>
                  <a:prstClr val="white"/>
                </a:solidFill>
                <a:latin typeface="Arial"/>
                <a:ea typeface="新細明體" pitchFamily="18" charset="-120"/>
              </a:rPr>
              <a:t>Нелицензируемый</a:t>
            </a:r>
            <a:r>
              <a:rPr lang="ru-RU" altLang="zh-TW" sz="3200" b="1" dirty="0" smtClean="0">
                <a:solidFill>
                  <a:prstClr val="white"/>
                </a:solidFill>
                <a:latin typeface="Arial"/>
                <a:ea typeface="新細明體" pitchFamily="18" charset="-120"/>
              </a:rPr>
              <a:t> радиочастотный спектр</a:t>
            </a:r>
            <a:endParaRPr lang="en-US" altLang="zh-TW" sz="3200" b="1" dirty="0" smtClean="0">
              <a:solidFill>
                <a:prstClr val="white"/>
              </a:solidFill>
              <a:latin typeface="Arial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28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54" y="835701"/>
            <a:ext cx="7227085" cy="49577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5" y="516175"/>
            <a:ext cx="2625034" cy="6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MQTT</a:t>
            </a:r>
            <a:r>
              <a:rPr lang="ru-RU" altLang="zh-TW" dirty="0" smtClean="0"/>
              <a:t> кратко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3800"/>
            <a:ext cx="8435280" cy="4932363"/>
          </a:xfrm>
        </p:spPr>
        <p:txBody>
          <a:bodyPr/>
          <a:lstStyle/>
          <a:p>
            <a:pPr marL="0" indent="0">
              <a:buNone/>
            </a:pPr>
            <a:r>
              <a:rPr lang="ru-RU" altLang="zh-TW" sz="2800" dirty="0" smtClean="0"/>
              <a:t>История</a:t>
            </a:r>
            <a:endParaRPr lang="en-US" altLang="zh-TW" sz="2800" dirty="0" smtClean="0"/>
          </a:p>
          <a:p>
            <a:r>
              <a:rPr lang="en-US" altLang="zh-TW" sz="2000" dirty="0"/>
              <a:t>MQTT </a:t>
            </a:r>
            <a:r>
              <a:rPr lang="ru-RU" altLang="zh-TW" sz="2000" dirty="0" smtClean="0"/>
              <a:t>разработан </a:t>
            </a:r>
            <a:r>
              <a:rPr lang="en-US" altLang="zh-TW" sz="2000" dirty="0" smtClean="0"/>
              <a:t>Andy </a:t>
            </a:r>
            <a:r>
              <a:rPr lang="en-US" altLang="zh-TW" sz="2000" dirty="0"/>
              <a:t>Stanford-Clark (IBM) </a:t>
            </a:r>
            <a:r>
              <a:rPr lang="ru-RU" altLang="zh-TW" sz="2000" dirty="0" smtClean="0"/>
              <a:t>и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Arlen Nipper (</a:t>
            </a:r>
            <a:r>
              <a:rPr lang="en-US" altLang="zh-TW" sz="2000" dirty="0" err="1"/>
              <a:t>Arcom</a:t>
            </a:r>
            <a:r>
              <a:rPr lang="en-US" altLang="zh-TW" sz="2000" dirty="0"/>
              <a:t>, </a:t>
            </a:r>
            <a:r>
              <a:rPr lang="ru-RU" altLang="zh-TW" sz="2000" dirty="0" smtClean="0"/>
              <a:t>ныне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Cirrus Link) </a:t>
            </a:r>
            <a:r>
              <a:rPr lang="ru-RU" altLang="zh-TW" sz="2000" dirty="0" smtClean="0"/>
              <a:t>в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1999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ru-RU" altLang="zh-TW" sz="2800" dirty="0" smtClean="0"/>
              <a:t>Функции</a:t>
            </a:r>
            <a:r>
              <a:rPr lang="en-US" altLang="zh-TW" sz="2800" dirty="0" smtClean="0"/>
              <a:t> </a:t>
            </a:r>
            <a:endParaRPr lang="en-US" altLang="zh-TW" sz="2800" dirty="0"/>
          </a:p>
          <a:p>
            <a:r>
              <a:rPr lang="ru-RU" altLang="zh-TW" sz="2000" dirty="0"/>
              <a:t>Простой протокол обмена сообщениями через брокера по схеме </a:t>
            </a:r>
            <a:r>
              <a:rPr lang="ru-RU" altLang="zh-TW" sz="2000" dirty="0" smtClean="0"/>
              <a:t>публикации/подписки</a:t>
            </a:r>
          </a:p>
          <a:p>
            <a:r>
              <a:rPr lang="ru-RU" altLang="zh-TW" sz="2000" dirty="0" smtClean="0"/>
              <a:t>Эффективное использование даже самых низко пропускных каналов связи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ru-RU" altLang="zh-TW" sz="2800" dirty="0" smtClean="0"/>
              <a:t>Преимущества</a:t>
            </a:r>
            <a:endParaRPr lang="en-US" altLang="zh-TW" sz="2800" dirty="0" smtClean="0"/>
          </a:p>
          <a:p>
            <a:r>
              <a:rPr lang="ru-RU" altLang="zh-TW" sz="2000" dirty="0" smtClean="0"/>
              <a:t>Большое количество готовых библиотек</a:t>
            </a:r>
            <a:endParaRPr lang="en-US" altLang="zh-TW" sz="2000" dirty="0" smtClean="0"/>
          </a:p>
          <a:p>
            <a:r>
              <a:rPr lang="ru-RU" altLang="zh-TW" sz="2000" dirty="0" smtClean="0"/>
              <a:t>Гарантированная доставка пакета</a:t>
            </a:r>
            <a:endParaRPr lang="en-US" altLang="zh-TW" sz="2000" dirty="0" smtClean="0"/>
          </a:p>
          <a:p>
            <a:r>
              <a:rPr lang="ru-RU" altLang="zh-TW" sz="2000" dirty="0" smtClean="0"/>
              <a:t>Сниженная нагрузка на канал связи</a:t>
            </a:r>
            <a:r>
              <a:rPr lang="en-US" altLang="zh-TW" sz="2000" dirty="0" smtClean="0"/>
              <a:t> </a:t>
            </a:r>
          </a:p>
          <a:p>
            <a:r>
              <a:rPr lang="ru-RU" altLang="zh-TW" sz="2000" dirty="0" smtClean="0"/>
              <a:t>Низкое энергопотребление</a:t>
            </a:r>
            <a:endParaRPr lang="en-US" altLang="zh-TW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sz="2000" dirty="0" smtClean="0"/>
              <a:t> </a:t>
            </a:r>
            <a:endParaRPr lang="zh-TW" altLang="en-US" sz="2000" dirty="0"/>
          </a:p>
        </p:txBody>
      </p:sp>
      <p:pic>
        <p:nvPicPr>
          <p:cNvPr id="4" name="Picture 2" descr="「MQTT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056" y="5103848"/>
            <a:ext cx="2736304" cy="6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MQTT</a:t>
            </a:r>
            <a:r>
              <a:rPr lang="zh-TW" altLang="en-US" dirty="0" smtClean="0"/>
              <a:t> </a:t>
            </a:r>
            <a:r>
              <a:rPr lang="ru-RU" altLang="zh-TW" dirty="0" smtClean="0"/>
              <a:t>механизм</a:t>
            </a:r>
            <a:endParaRPr lang="zh-TW" altLang="en-US" dirty="0"/>
          </a:p>
        </p:txBody>
      </p:sp>
      <p:sp>
        <p:nvSpPr>
          <p:cNvPr id="4" name="圓柱 3"/>
          <p:cNvSpPr/>
          <p:nvPr/>
        </p:nvSpPr>
        <p:spPr>
          <a:xfrm>
            <a:off x="3503676" y="1746216"/>
            <a:ext cx="1649475" cy="180327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altLang="zh-TW" sz="3600" dirty="0" smtClean="0">
                <a:solidFill>
                  <a:srgbClr val="FFFFFF"/>
                </a:solidFill>
              </a:rPr>
              <a:t>Брокер</a:t>
            </a:r>
            <a:endParaRPr kumimoji="0" lang="zh-TW" altLang="en-US" sz="36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3" y="5372256"/>
            <a:ext cx="1009740" cy="42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45" y="5168044"/>
            <a:ext cx="709547" cy="79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70" y="5113463"/>
            <a:ext cx="382064" cy="84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向右箭號 6"/>
          <p:cNvSpPr/>
          <p:nvPr/>
        </p:nvSpPr>
        <p:spPr>
          <a:xfrm rot="19853738">
            <a:off x="2056117" y="3031877"/>
            <a:ext cx="1093033" cy="44640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zh-TW" altLang="en-US">
              <a:solidFill>
                <a:srgbClr val="FFFF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 rot="1692555">
            <a:off x="5674954" y="2613423"/>
            <a:ext cx="131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altLang="zh-TW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Подписка</a:t>
            </a:r>
            <a:endParaRPr kumimoji="0" lang="zh-TW" altLang="en-US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向右箭號 11"/>
          <p:cNvSpPr/>
          <p:nvPr/>
        </p:nvSpPr>
        <p:spPr>
          <a:xfrm rot="1706431">
            <a:off x="5543834" y="3068053"/>
            <a:ext cx="1197067" cy="43204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zh-TW" altLang="en-US">
              <a:solidFill>
                <a:srgbClr val="FFFFFF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 rot="19929917">
            <a:off x="1459517" y="2644327"/>
            <a:ext cx="15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altLang="zh-TW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Издание</a:t>
            </a:r>
            <a:endParaRPr kumimoji="0" lang="zh-TW" altLang="en-US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20" y="4222495"/>
            <a:ext cx="476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66" y="3184270"/>
            <a:ext cx="15811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接點 9"/>
          <p:cNvCxnSpPr/>
          <p:nvPr/>
        </p:nvCxnSpPr>
        <p:spPr>
          <a:xfrm>
            <a:off x="802186" y="4653136"/>
            <a:ext cx="17189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1661636" y="4138228"/>
            <a:ext cx="0" cy="5149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83" y="3425021"/>
            <a:ext cx="743308" cy="11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直線接點 19"/>
          <p:cNvCxnSpPr/>
          <p:nvPr/>
        </p:nvCxnSpPr>
        <p:spPr>
          <a:xfrm flipV="1">
            <a:off x="802186" y="4679416"/>
            <a:ext cx="0" cy="5149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V="1">
            <a:off x="1659572" y="4653136"/>
            <a:ext cx="0" cy="5149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 flipV="1">
            <a:off x="2521088" y="4642798"/>
            <a:ext cx="0" cy="5149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2671091" y="1224802"/>
            <a:ext cx="340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0" lang="ru-RU" altLang="zh-TW" sz="24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Управление данными</a:t>
            </a:r>
            <a:endParaRPr kumimoji="0" lang="zh-TW" altLang="en-US" sz="24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13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5850441"/>
            <a:ext cx="48245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zh-TW" sz="8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Source :http</a:t>
            </a:r>
            <a:r>
              <a:rPr kumimoji="0" lang="en-US" altLang="zh-TW" sz="8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://www.iotcentral.io/blog/profile-of-an-iot-developer-results-of-the-iot-developer-survey</a:t>
            </a:r>
            <a:endParaRPr kumimoji="0" lang="zh-TW" altLang="en-US" sz="8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3" name="Pictur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8"/>
          <a:stretch/>
        </p:blipFill>
        <p:spPr>
          <a:xfrm>
            <a:off x="107504" y="1268760"/>
            <a:ext cx="8817942" cy="4199441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</p:spPr>
        <p:txBody>
          <a:bodyPr/>
          <a:lstStyle/>
          <a:p>
            <a:r>
              <a:rPr lang="ru-RU" altLang="zh-TW" dirty="0" smtClean="0"/>
              <a:t>Рейтинг протоколов </a:t>
            </a:r>
            <a:r>
              <a:rPr lang="en-US" altLang="zh-TW" dirty="0" err="1" smtClean="0"/>
              <a:t>IoT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539552" y="1772816"/>
            <a:ext cx="799288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От концепции к готовым решениям </a:t>
            </a:r>
            <a:r>
              <a:rPr lang="ru-RU" dirty="0" err="1"/>
              <a:t>Advantech</a:t>
            </a:r>
            <a:r>
              <a:rPr lang="ru-RU" dirty="0"/>
              <a:t> </a:t>
            </a:r>
            <a:r>
              <a:rPr lang="ru-RU" dirty="0" err="1"/>
              <a:t>IoT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Иван Гуров</a:t>
            </a:r>
          </a:p>
          <a:p>
            <a:r>
              <a:rPr lang="ru-RU" dirty="0" err="1" smtClean="0"/>
              <a:t>Прософт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2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TW" sz="2800" dirty="0" smtClean="0">
                <a:solidFill>
                  <a:schemeClr val="bg1"/>
                </a:solidFill>
              </a:rPr>
              <a:t>Простой сценарий</a:t>
            </a:r>
            <a:endParaRPr lang="zh-TW" altLang="en-US" sz="2800" dirty="0"/>
          </a:p>
        </p:txBody>
      </p:sp>
      <p:sp>
        <p:nvSpPr>
          <p:cNvPr id="18" name="矩形 17"/>
          <p:cNvSpPr/>
          <p:nvPr/>
        </p:nvSpPr>
        <p:spPr bwMode="auto">
          <a:xfrm>
            <a:off x="718808" y="2794670"/>
            <a:ext cx="3960440" cy="303633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72" y="1699067"/>
            <a:ext cx="2332028" cy="166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391980" y="1885603"/>
            <a:ext cx="1476164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b="1" dirty="0" smtClean="0">
                <a:solidFill>
                  <a:prstClr val="black"/>
                </a:solidFill>
                <a:latin typeface="Arial"/>
                <a:ea typeface="新細明體"/>
              </a:rPr>
              <a:t>MQTT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b="1" dirty="0" smtClean="0">
                <a:solidFill>
                  <a:prstClr val="black"/>
                </a:solidFill>
                <a:latin typeface="Arial"/>
                <a:ea typeface="新細明體"/>
              </a:rPr>
              <a:t>брокер</a:t>
            </a:r>
            <a:endParaRPr kumimoji="0" lang="zh-TW" altLang="en-US" b="1" dirty="0">
              <a:solidFill>
                <a:prstClr val="black"/>
              </a:solidFill>
              <a:latin typeface="Arial"/>
              <a:ea typeface="新細明體"/>
            </a:endParaRPr>
          </a:p>
        </p:txBody>
      </p:sp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56" y="3182440"/>
            <a:ext cx="168018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31" y="4782099"/>
            <a:ext cx="168018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98" y="4791606"/>
            <a:ext cx="168018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肘形接點 19"/>
          <p:cNvCxnSpPr>
            <a:stCxn id="18" idx="3"/>
          </p:cNvCxnSpPr>
          <p:nvPr/>
        </p:nvCxnSpPr>
        <p:spPr bwMode="auto">
          <a:xfrm flipV="1">
            <a:off x="4679248" y="3320275"/>
            <a:ext cx="492154" cy="992563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文字方塊 24"/>
          <p:cNvSpPr txBox="1"/>
          <p:nvPr/>
        </p:nvSpPr>
        <p:spPr>
          <a:xfrm>
            <a:off x="1858935" y="1699067"/>
            <a:ext cx="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dirty="0">
              <a:solidFill>
                <a:prstClr val="white"/>
              </a:solidFill>
              <a:latin typeface="Arial"/>
              <a:ea typeface="新細明體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250091" y="3827481"/>
            <a:ext cx="2393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dirty="0" smtClean="0">
                <a:solidFill>
                  <a:prstClr val="black"/>
                </a:solidFill>
                <a:latin typeface="Arial"/>
                <a:ea typeface="新細明體"/>
              </a:rPr>
              <a:t>Публикация, статуса</a:t>
            </a:r>
            <a:r>
              <a:rPr kumimoji="0" lang="en-US" altLang="zh-TW" dirty="0" smtClean="0">
                <a:solidFill>
                  <a:prstClr val="black"/>
                </a:solidFill>
                <a:latin typeface="Arial"/>
                <a:ea typeface="新細明體"/>
              </a:rPr>
              <a:t/>
            </a:r>
            <a:br>
              <a:rPr kumimoji="0" lang="en-US" altLang="zh-TW" dirty="0" smtClean="0">
                <a:solidFill>
                  <a:prstClr val="black"/>
                </a:solidFill>
                <a:latin typeface="Arial"/>
                <a:ea typeface="新細明體"/>
              </a:rPr>
            </a:br>
            <a:r>
              <a:rPr kumimoji="0" lang="ru-RU" altLang="zh-TW" dirty="0" smtClean="0">
                <a:solidFill>
                  <a:prstClr val="black"/>
                </a:solidFill>
                <a:latin typeface="Arial"/>
                <a:ea typeface="新細明體"/>
              </a:rPr>
              <a:t>каждого велосипеда на каждой стоянке</a:t>
            </a:r>
            <a:endParaRPr kumimoji="0" lang="zh-TW" altLang="en-US" dirty="0">
              <a:solidFill>
                <a:prstClr val="black"/>
              </a:solidFill>
              <a:latin typeface="Arial"/>
              <a:ea typeface="新細明體"/>
            </a:endParaRPr>
          </a:p>
        </p:txBody>
      </p:sp>
      <p:pic>
        <p:nvPicPr>
          <p:cNvPr id="30" name="Picture 6" descr="「手機」的圖片搜尋結果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1" r="8345"/>
          <a:stretch/>
        </p:blipFill>
        <p:spPr bwMode="auto">
          <a:xfrm>
            <a:off x="7199711" y="1994328"/>
            <a:ext cx="803189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肘形接點 31"/>
          <p:cNvCxnSpPr>
            <a:stCxn id="30" idx="0"/>
            <a:endCxn id="5" idx="3"/>
          </p:cNvCxnSpPr>
          <p:nvPr/>
        </p:nvCxnSpPr>
        <p:spPr bwMode="auto">
          <a:xfrm rot="16200000" flipH="1" flipV="1">
            <a:off x="6627504" y="1234967"/>
            <a:ext cx="214441" cy="1733162"/>
          </a:xfrm>
          <a:prstGeom prst="bentConnector4">
            <a:avLst>
              <a:gd name="adj1" fmla="val -106603"/>
              <a:gd name="adj2" fmla="val 61586"/>
            </a:avLst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文字方塊 34"/>
          <p:cNvSpPr txBox="1"/>
          <p:nvPr/>
        </p:nvSpPr>
        <p:spPr>
          <a:xfrm>
            <a:off x="6297148" y="871872"/>
            <a:ext cx="2393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dirty="0" smtClean="0">
                <a:solidFill>
                  <a:prstClr val="black"/>
                </a:solidFill>
                <a:latin typeface="Arial"/>
                <a:ea typeface="新細明體"/>
              </a:rPr>
              <a:t>Подписка, наполненность всех стоянок</a:t>
            </a:r>
            <a:endParaRPr kumimoji="0" lang="zh-TW" altLang="en-US" dirty="0">
              <a:solidFill>
                <a:prstClr val="black"/>
              </a:solidFill>
              <a:latin typeface="Arial"/>
              <a:ea typeface="新細明體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20" y="2835042"/>
            <a:ext cx="577778" cy="85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0" y="4358357"/>
            <a:ext cx="545296" cy="80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98" y="4350962"/>
            <a:ext cx="539545" cy="79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7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Screen Shot 2016-04-08 at 09.28.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28" y="3573016"/>
            <a:ext cx="1080120" cy="602136"/>
          </a:xfrm>
          <a:prstGeom prst="rect">
            <a:avLst/>
          </a:prstGeom>
        </p:spPr>
      </p:pic>
      <p:pic>
        <p:nvPicPr>
          <p:cNvPr id="50" name="Picture 3" descr="D:\Marketing_Material\Product_Photo\201610_WISE全系列_產品照\WISE-4200_4400_4600_基本正面_左邊_右邊\WISE-4400\WISE-4400_03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277133"/>
            <a:ext cx="955520" cy="9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Архитектура </a:t>
            </a:r>
            <a:r>
              <a:rPr lang="en-US" dirty="0"/>
              <a:t>Advantech </a:t>
            </a:r>
            <a:r>
              <a:rPr lang="en-US" dirty="0" err="1"/>
              <a:t>IoT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-38330" y="5160397"/>
            <a:ext cx="1743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ru-RU" altLang="zh-TW" b="1" u="sng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Оконечный узел</a:t>
            </a:r>
            <a:endParaRPr lang="en-US" altLang="zh-TW" b="1" u="sng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defTabSz="914217"/>
            <a:r>
              <a:rPr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WISE-4470</a:t>
            </a:r>
          </a:p>
          <a:p>
            <a:pPr algn="ctr" defTabSz="914217"/>
            <a:r>
              <a:rPr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WISE-4000</a:t>
            </a:r>
            <a:endParaRPr lang="zh-TW" alt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608" y="3369538"/>
            <a:ext cx="1468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ru-RU" altLang="zh-TW" b="1" u="sng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Шлюз</a:t>
            </a:r>
            <a:endParaRPr lang="en-US" altLang="zh-TW" b="1" u="sng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defTabSz="914217"/>
            <a:r>
              <a:rPr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Cellular Router</a:t>
            </a:r>
          </a:p>
        </p:txBody>
      </p:sp>
      <p:sp>
        <p:nvSpPr>
          <p:cNvPr id="6" name="矩形 5"/>
          <p:cNvSpPr/>
          <p:nvPr/>
        </p:nvSpPr>
        <p:spPr>
          <a:xfrm>
            <a:off x="-108520" y="1137518"/>
            <a:ext cx="1844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ru-RU" altLang="zh-TW" b="1" u="sng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Облачные сервисы</a:t>
            </a:r>
            <a:endParaRPr lang="en-US" altLang="zh-TW" b="1" u="sng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defTabSz="914217"/>
            <a:r>
              <a:rPr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WISE-PaaS</a:t>
            </a:r>
          </a:p>
          <a:p>
            <a:pPr algn="ctr" defTabSz="914217"/>
            <a:r>
              <a:rPr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Private Server</a:t>
            </a:r>
            <a:endParaRPr lang="zh-TW" alt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圓角矩形 51"/>
          <p:cNvSpPr/>
          <p:nvPr/>
        </p:nvSpPr>
        <p:spPr bwMode="auto">
          <a:xfrm>
            <a:off x="1728168" y="2831449"/>
            <a:ext cx="1763712" cy="3401203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64" name="圓角矩形 63"/>
          <p:cNvSpPr/>
          <p:nvPr/>
        </p:nvSpPr>
        <p:spPr bwMode="auto">
          <a:xfrm>
            <a:off x="1547664" y="1124744"/>
            <a:ext cx="7344000" cy="2448272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322134" y="2492896"/>
            <a:ext cx="6043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rPr>
              <a:t>WAN</a:t>
            </a:r>
            <a:endParaRPr kumimoji="1" lang="zh-TW" altLang="en-US" sz="1400" b="1" dirty="0">
              <a:solidFill>
                <a:srgbClr val="00206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064" y="5040356"/>
            <a:ext cx="407310" cy="40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1968" y="5040356"/>
            <a:ext cx="407310" cy="40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矩形 77"/>
          <p:cNvSpPr/>
          <p:nvPr/>
        </p:nvSpPr>
        <p:spPr>
          <a:xfrm>
            <a:off x="1705343" y="4176918"/>
            <a:ext cx="633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217"/>
            <a:r>
              <a:rPr lang="en-US" altLang="zh-TW" sz="16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REST</a:t>
            </a:r>
            <a:endParaRPr lang="zh-TW" altLang="en-US" sz="16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2884610" y="4187146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/>
            <a:r>
              <a:rPr lang="en-US" altLang="zh-TW" sz="16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MQTT</a:t>
            </a:r>
            <a:endParaRPr lang="zh-TW" altLang="en-US" sz="16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250" y="1885624"/>
            <a:ext cx="2121676" cy="48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「microsoft azure」的圖片搜尋結果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6" b="16685"/>
          <a:stretch/>
        </p:blipFill>
        <p:spPr bwMode="auto">
          <a:xfrm>
            <a:off x="4035638" y="1780815"/>
            <a:ext cx="1300329" cy="6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98" y="1905990"/>
            <a:ext cx="1560732" cy="41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D:\Marketing_Material\Product_Photo\201610_WISE全系列_產品照\WISE-4200_4400_4600_基本正面_左邊_右邊\WISE-4400\WISE-4400_03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23" y="5277133"/>
            <a:ext cx="955520" cy="9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「cellular」的圖片搜尋結果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7"/>
          <a:stretch/>
        </p:blipFill>
        <p:spPr bwMode="auto">
          <a:xfrm>
            <a:off x="6670171" y="2917084"/>
            <a:ext cx="547235" cy="5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 38"/>
          <p:cNvSpPr/>
          <p:nvPr/>
        </p:nvSpPr>
        <p:spPr>
          <a:xfrm>
            <a:off x="7425792" y="4422669"/>
            <a:ext cx="1584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EKI-6332GN</a:t>
            </a:r>
          </a:p>
          <a:p>
            <a:pPr defTabSz="914217"/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Wi-Fi AP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684543" y="5303438"/>
            <a:ext cx="2637113" cy="908143"/>
            <a:chOff x="5750449" y="5230868"/>
            <a:chExt cx="2637113" cy="908143"/>
          </a:xfrm>
        </p:grpSpPr>
        <p:pic>
          <p:nvPicPr>
            <p:cNvPr id="40" name="圖片 43" descr="ADAM-6017.pn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9F8F4"/>
                </a:clrFrom>
                <a:clrTo>
                  <a:srgbClr val="F9F8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449" y="5230868"/>
              <a:ext cx="761265" cy="908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圖片 43" descr="ADAM-6017.pn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9F8F4"/>
                </a:clrFrom>
                <a:clrTo>
                  <a:srgbClr val="F9F8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297" y="5230868"/>
              <a:ext cx="761265" cy="908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636" y="5040356"/>
            <a:ext cx="407310" cy="40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844" y="5040356"/>
            <a:ext cx="407310" cy="40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矩形 44"/>
          <p:cNvSpPr/>
          <p:nvPr/>
        </p:nvSpPr>
        <p:spPr>
          <a:xfrm>
            <a:off x="6489176" y="5089248"/>
            <a:ext cx="9092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 smtClean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rPr>
              <a:t>Wi-Fi</a:t>
            </a:r>
            <a:endParaRPr kumimoji="1" lang="zh-TW" altLang="en-US" sz="1400" b="1" dirty="0">
              <a:solidFill>
                <a:srgbClr val="00206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6" name="圓角矩形 45"/>
          <p:cNvSpPr/>
          <p:nvPr/>
        </p:nvSpPr>
        <p:spPr bwMode="auto">
          <a:xfrm>
            <a:off x="5255253" y="4422669"/>
            <a:ext cx="3348000" cy="1809982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47" name="圓角矩形 46"/>
          <p:cNvSpPr/>
          <p:nvPr/>
        </p:nvSpPr>
        <p:spPr bwMode="auto">
          <a:xfrm>
            <a:off x="5173464" y="2831448"/>
            <a:ext cx="3544861" cy="2160000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37" name="Picture 2" descr="「EKI-6332GN」的圖片搜尋結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07" y="4182634"/>
            <a:ext cx="977763" cy="9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「cellular」的圖片搜尋結果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7"/>
          <a:stretch/>
        </p:blipFill>
        <p:spPr bwMode="auto">
          <a:xfrm>
            <a:off x="2082025" y="2831450"/>
            <a:ext cx="1084614" cy="11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矩形 47"/>
          <p:cNvSpPr/>
          <p:nvPr/>
        </p:nvSpPr>
        <p:spPr>
          <a:xfrm>
            <a:off x="6641590" y="2492896"/>
            <a:ext cx="6043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rPr>
              <a:t>WAN</a:t>
            </a:r>
            <a:endParaRPr kumimoji="1" lang="zh-TW" altLang="en-US" sz="1400" b="1" dirty="0">
              <a:solidFill>
                <a:srgbClr val="00206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4098" name="Picture 2" descr="「nodered」的圖片搜尋結果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35" y="3752928"/>
            <a:ext cx="786424" cy="31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2015\Logo\WebAccess Software Logo\WebAccessClou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50" y="1337757"/>
            <a:ext cx="2052596" cy="32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群組 14"/>
          <p:cNvGrpSpPr/>
          <p:nvPr/>
        </p:nvGrpSpPr>
        <p:grpSpPr>
          <a:xfrm>
            <a:off x="2314719" y="3999721"/>
            <a:ext cx="584880" cy="684836"/>
            <a:chOff x="2314719" y="3999721"/>
            <a:chExt cx="584880" cy="1051574"/>
          </a:xfrm>
        </p:grpSpPr>
        <p:cxnSp>
          <p:nvCxnSpPr>
            <p:cNvPr id="72" name="直線單箭頭接點 71"/>
            <p:cNvCxnSpPr>
              <a:stCxn id="11" idx="0"/>
            </p:cNvCxnSpPr>
            <p:nvPr/>
          </p:nvCxnSpPr>
          <p:spPr bwMode="auto">
            <a:xfrm flipV="1">
              <a:off x="2314719" y="3999721"/>
              <a:ext cx="0" cy="104063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49" name="直線單箭頭接點 48"/>
            <p:cNvCxnSpPr/>
            <p:nvPr/>
          </p:nvCxnSpPr>
          <p:spPr bwMode="auto">
            <a:xfrm flipV="1">
              <a:off x="2895623" y="3999721"/>
              <a:ext cx="3976" cy="105157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54" name="圓角矩形 53"/>
          <p:cNvSpPr/>
          <p:nvPr/>
        </p:nvSpPr>
        <p:spPr bwMode="auto">
          <a:xfrm>
            <a:off x="3607648" y="2831449"/>
            <a:ext cx="1468408" cy="3401203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55" name="Picture 37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12" y="3640262"/>
            <a:ext cx="961480" cy="54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「cellular」的圖片搜尋結果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7"/>
          <a:stretch/>
        </p:blipFill>
        <p:spPr bwMode="auto">
          <a:xfrm>
            <a:off x="4068235" y="2917084"/>
            <a:ext cx="547235" cy="5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矩形 56"/>
          <p:cNvSpPr/>
          <p:nvPr/>
        </p:nvSpPr>
        <p:spPr>
          <a:xfrm>
            <a:off x="7463985" y="3605783"/>
            <a:ext cx="895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Intelligent Gateway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8" name="Picture 2" descr="D:\GDrive\Document\Marketing\工商日誌\EnE_4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7" r="11892"/>
          <a:stretch/>
        </p:blipFill>
        <p:spPr bwMode="auto">
          <a:xfrm>
            <a:off x="3651872" y="4992718"/>
            <a:ext cx="1379961" cy="13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直線單箭頭接點 58"/>
          <p:cNvCxnSpPr/>
          <p:nvPr/>
        </p:nvCxnSpPr>
        <p:spPr bwMode="auto">
          <a:xfrm flipV="1">
            <a:off x="4341852" y="4448070"/>
            <a:ext cx="0" cy="6665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1" name="矩形 60"/>
          <p:cNvSpPr/>
          <p:nvPr/>
        </p:nvSpPr>
        <p:spPr>
          <a:xfrm>
            <a:off x="4065173" y="5089285"/>
            <a:ext cx="5533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rPr>
              <a:t>LAN</a:t>
            </a:r>
            <a:endParaRPr kumimoji="1" lang="zh-TW" altLang="en-US" sz="1400" b="1" dirty="0">
              <a:solidFill>
                <a:srgbClr val="00206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278427" y="4612082"/>
            <a:ext cx="8274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/>
            <a:r>
              <a:rPr lang="en-US" altLang="zh-TW" sz="16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Modbus</a:t>
            </a:r>
            <a:endParaRPr lang="zh-TW" altLang="en-US" sz="16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690873" y="4115865"/>
            <a:ext cx="13019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/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Cellular Router</a:t>
            </a:r>
            <a:endParaRPr lang="zh-TW" altLang="en-US" sz="16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039654" y="2492896"/>
            <a:ext cx="6043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rPr>
              <a:t>WAN</a:t>
            </a:r>
            <a:endParaRPr kumimoji="1" lang="zh-TW" altLang="en-US" sz="1400" b="1" dirty="0">
              <a:solidFill>
                <a:srgbClr val="00206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2059113" y="4721249"/>
            <a:ext cx="1130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400" b="1" dirty="0" smtClean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rPr>
              <a:t>Cellular</a:t>
            </a:r>
            <a:endParaRPr kumimoji="1" lang="zh-TW" altLang="en-US" sz="1400" b="1" dirty="0">
              <a:solidFill>
                <a:srgbClr val="00206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935846" y="4422669"/>
            <a:ext cx="8274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217"/>
            <a:r>
              <a:rPr lang="en-US" altLang="zh-TW" sz="16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Modbus</a:t>
            </a:r>
            <a:endParaRPr lang="zh-TW" altLang="en-US" sz="16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102559" y="4657394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217"/>
            <a:r>
              <a:rPr lang="en-US" altLang="zh-TW" sz="16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MQTT</a:t>
            </a:r>
            <a:endParaRPr lang="zh-TW" altLang="en-US" sz="16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Архитектура </a:t>
            </a:r>
            <a:r>
              <a:rPr lang="en-US" dirty="0" smtClean="0"/>
              <a:t>Advantech </a:t>
            </a:r>
            <a:r>
              <a:rPr lang="en-US" dirty="0" err="1" smtClean="0"/>
              <a:t>IoT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2" y="1025525"/>
            <a:ext cx="8740079" cy="5179527"/>
          </a:xfrm>
        </p:spPr>
      </p:pic>
      <p:sp>
        <p:nvSpPr>
          <p:cNvPr id="6" name="TextBox 5"/>
          <p:cNvSpPr txBox="1"/>
          <p:nvPr/>
        </p:nvSpPr>
        <p:spPr>
          <a:xfrm>
            <a:off x="373236" y="3977669"/>
            <a:ext cx="1425228" cy="677108"/>
          </a:xfrm>
          <a:prstGeom prst="rect">
            <a:avLst/>
          </a:prstGeom>
          <a:solidFill>
            <a:srgbClr val="039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300" dirty="0" smtClean="0">
                <a:solidFill>
                  <a:prstClr val="white"/>
                </a:solidFill>
                <a:latin typeface="Arial"/>
              </a:rPr>
              <a:t>Локальный шлюз вычислитель</a:t>
            </a:r>
            <a:endParaRPr lang="en-US" sz="1600" dirty="0" smtClean="0">
              <a:solidFill>
                <a:prstClr val="white"/>
              </a:solidFill>
              <a:latin typeface="Arial"/>
            </a:endParaRPr>
          </a:p>
          <a:p>
            <a:endParaRPr lang="ru-RU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236" y="5000852"/>
            <a:ext cx="1425228" cy="600164"/>
          </a:xfrm>
          <a:prstGeom prst="rect">
            <a:avLst/>
          </a:prstGeom>
          <a:solidFill>
            <a:srgbClr val="039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300" dirty="0" smtClean="0">
                <a:solidFill>
                  <a:prstClr val="white"/>
                </a:solidFill>
                <a:latin typeface="Arial"/>
              </a:rPr>
              <a:t>Преобразователь сигнала датчика</a:t>
            </a:r>
          </a:p>
          <a:p>
            <a:pPr algn="ctr"/>
            <a:endParaRPr lang="ru-RU" sz="13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236" y="2727414"/>
            <a:ext cx="1425228" cy="1077218"/>
          </a:xfrm>
          <a:prstGeom prst="rect">
            <a:avLst/>
          </a:prstGeom>
          <a:solidFill>
            <a:srgbClr val="039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300" dirty="0" smtClean="0">
                <a:solidFill>
                  <a:prstClr val="white"/>
                </a:solidFill>
                <a:latin typeface="Arial"/>
              </a:rPr>
              <a:t>Локальный программно-аппаратный комплекс</a:t>
            </a:r>
            <a:endParaRPr lang="en-US" sz="1600" dirty="0" smtClean="0">
              <a:solidFill>
                <a:prstClr val="white"/>
              </a:solidFill>
              <a:latin typeface="Arial"/>
            </a:endParaRPr>
          </a:p>
          <a:p>
            <a:endParaRPr lang="ru-RU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236" y="1504176"/>
            <a:ext cx="1425228" cy="877163"/>
          </a:xfrm>
          <a:prstGeom prst="rect">
            <a:avLst/>
          </a:prstGeom>
          <a:solidFill>
            <a:srgbClr val="039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300" dirty="0" smtClean="0">
                <a:solidFill>
                  <a:prstClr val="white"/>
                </a:solidFill>
                <a:latin typeface="Arial"/>
              </a:rPr>
              <a:t>Облачные решения уровня предприятия</a:t>
            </a:r>
            <a:endParaRPr lang="en-US" sz="1600" dirty="0" smtClean="0">
              <a:solidFill>
                <a:prstClr val="white"/>
              </a:solidFill>
              <a:latin typeface="Arial"/>
            </a:endParaRPr>
          </a:p>
          <a:p>
            <a:endParaRPr lang="ru-RU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4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5"/>
          <p:cNvSpPr/>
          <p:nvPr/>
        </p:nvSpPr>
        <p:spPr bwMode="auto">
          <a:xfrm>
            <a:off x="2123728" y="2060848"/>
            <a:ext cx="5647701" cy="68120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 smtClean="0">
              <a:solidFill>
                <a:prstClr val="white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/>
          <a:stretch/>
        </p:blipFill>
        <p:spPr bwMode="auto">
          <a:xfrm>
            <a:off x="-5716" y="0"/>
            <a:ext cx="7754937" cy="302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6"/>
          <p:cNvSpPr/>
          <p:nvPr/>
        </p:nvSpPr>
        <p:spPr bwMode="auto">
          <a:xfrm>
            <a:off x="2123728" y="2276873"/>
            <a:ext cx="5800101" cy="7471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 smtClean="0">
              <a:solidFill>
                <a:prstClr val="white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2" name="矩形 7"/>
          <p:cNvSpPr/>
          <p:nvPr/>
        </p:nvSpPr>
        <p:spPr>
          <a:xfrm>
            <a:off x="-1680" y="3348281"/>
            <a:ext cx="223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Радиоканал</a:t>
            </a:r>
            <a:b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</a:b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Sub-1GHz / </a:t>
            </a:r>
            <a:r>
              <a:rPr kumimoji="0" lang="en-US" altLang="zh-TW" sz="1600" b="1" dirty="0" err="1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LoRa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2484296" y="3348281"/>
            <a:ext cx="1871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Питание от батареи 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3.6V AA Lithium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24" name="矩形 9"/>
          <p:cNvSpPr/>
          <p:nvPr/>
        </p:nvSpPr>
        <p:spPr>
          <a:xfrm>
            <a:off x="4609952" y="3348281"/>
            <a:ext cx="223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Дальше связь,</a:t>
            </a:r>
            <a:b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</a:b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меньше помех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25" name="矩形 10"/>
          <p:cNvSpPr/>
          <p:nvPr/>
        </p:nvSpPr>
        <p:spPr>
          <a:xfrm>
            <a:off x="6915768" y="3348281"/>
            <a:ext cx="223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RESTful API</a:t>
            </a: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,</a:t>
            </a:r>
            <a:b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</a:b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протокол 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MQTT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grpSp>
        <p:nvGrpSpPr>
          <p:cNvPr id="26" name="群組 1"/>
          <p:cNvGrpSpPr/>
          <p:nvPr/>
        </p:nvGrpSpPr>
        <p:grpSpPr>
          <a:xfrm>
            <a:off x="115655" y="4149078"/>
            <a:ext cx="8748087" cy="2016227"/>
            <a:chOff x="148913" y="3987624"/>
            <a:chExt cx="8041970" cy="1853483"/>
          </a:xfrm>
        </p:grpSpPr>
        <p:pic>
          <p:nvPicPr>
            <p:cNvPr id="27" name="Picture 4" descr="D:\GDrive\Document\Marketing\Flyer_Master Catalog\WISE-4200_Longer Communication Range than 2.4GHz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13" y="4223504"/>
              <a:ext cx="2110771" cy="1551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" descr="D:\GDrive\Document\Marketing\Flyer_Master Catalog\WISE-4200_Powered by 3.6V AA Type Lithium Battery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764" y="4271169"/>
              <a:ext cx="1827184" cy="154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D:\GDrive\Document\Marketing\Flyer_Master Catalog\WISE-4200_Better Penetration through Concrete or Steel than 2.4GHz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464" y="4186213"/>
              <a:ext cx="1854335" cy="158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7" descr="D:\GDrive\Document\Marketing\Flyer_Master Catalog\WISE-4200_IoT Protocol Supported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799" y="3987624"/>
              <a:ext cx="1496084" cy="1853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7" descr="D:\GDrive\Document\Marketing\Logo\21885_sub1ghz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15" y="366423"/>
            <a:ext cx="1669997" cy="107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17"/>
          <p:cNvSpPr/>
          <p:nvPr/>
        </p:nvSpPr>
        <p:spPr bwMode="auto">
          <a:xfrm>
            <a:off x="2448152" y="2276872"/>
            <a:ext cx="5673400" cy="7200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Хороший радиус действия в условиях зданий и помех</a:t>
            </a:r>
            <a:endParaRPr lang="en-US" altLang="zh-TW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Поддержка батарей и встроенных сенсоров</a:t>
            </a:r>
            <a:endParaRPr lang="en-US" altLang="zh-TW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Меньше взаимных помех с </a:t>
            </a:r>
            <a:r>
              <a:rPr lang="en-US" altLang="zh-TW" sz="1400" dirty="0" err="1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WiFi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 </a:t>
            </a: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и 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Bluetooth</a:t>
            </a:r>
          </a:p>
          <a:p>
            <a:pPr marL="180975" indent="-180975" algn="l">
              <a:buFont typeface="Arial" panose="020B0604020202020204" pitchFamily="34" charset="0"/>
              <a:buChar char="•"/>
            </a:pPr>
            <a:endParaRPr lang="zh-TW" altLang="en-US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</p:txBody>
      </p:sp>
      <p:sp>
        <p:nvSpPr>
          <p:cNvPr id="33" name="圓角矩形 18"/>
          <p:cNvSpPr/>
          <p:nvPr/>
        </p:nvSpPr>
        <p:spPr bwMode="auto">
          <a:xfrm>
            <a:off x="7910895" y="114851"/>
            <a:ext cx="182564" cy="141287"/>
          </a:xfrm>
          <a:prstGeom prst="roundRect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/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sp>
        <p:nvSpPr>
          <p:cNvPr id="34" name="文字方塊 47"/>
          <p:cNvSpPr txBox="1">
            <a:spLocks noChangeArrowheads="1"/>
          </p:cNvSpPr>
          <p:nvPr/>
        </p:nvSpPr>
        <p:spPr bwMode="auto">
          <a:xfrm>
            <a:off x="8183350" y="114852"/>
            <a:ext cx="997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zh-TW" sz="1200" b="1" kern="0" dirty="0" smtClean="0">
                <a:solidFill>
                  <a:srgbClr val="000000"/>
                </a:solidFill>
                <a:latin typeface="Calibri" pitchFamily="34" charset="0"/>
                <a:ea typeface="新細明體"/>
              </a:rPr>
              <a:t>В разработке</a:t>
            </a:r>
            <a:endParaRPr kumimoji="0" lang="en-US" altLang="zh-TW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pic>
        <p:nvPicPr>
          <p:cNvPr id="35" name="Picture 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43" y="1201316"/>
            <a:ext cx="8667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5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5"/>
          <p:cNvSpPr/>
          <p:nvPr/>
        </p:nvSpPr>
        <p:spPr bwMode="auto">
          <a:xfrm>
            <a:off x="2123728" y="2060848"/>
            <a:ext cx="5647701" cy="68120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 smtClean="0">
              <a:solidFill>
                <a:prstClr val="white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/>
          <a:stretch/>
        </p:blipFill>
        <p:spPr bwMode="auto">
          <a:xfrm>
            <a:off x="-5716" y="0"/>
            <a:ext cx="7754937" cy="302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6"/>
          <p:cNvSpPr/>
          <p:nvPr/>
        </p:nvSpPr>
        <p:spPr bwMode="auto">
          <a:xfrm>
            <a:off x="2123728" y="2276873"/>
            <a:ext cx="5800101" cy="7471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 smtClean="0">
              <a:solidFill>
                <a:prstClr val="white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1" name="Picture 7" descr="D:\GDrive\Document\Marketing\Logo\21885_sub1ghz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15" y="366423"/>
            <a:ext cx="1669997" cy="107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圓角矩形 18"/>
          <p:cNvSpPr/>
          <p:nvPr/>
        </p:nvSpPr>
        <p:spPr bwMode="auto">
          <a:xfrm>
            <a:off x="7910895" y="114851"/>
            <a:ext cx="182564" cy="141287"/>
          </a:xfrm>
          <a:prstGeom prst="roundRect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/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sp>
        <p:nvSpPr>
          <p:cNvPr id="34" name="文字方塊 47"/>
          <p:cNvSpPr txBox="1">
            <a:spLocks noChangeArrowheads="1"/>
          </p:cNvSpPr>
          <p:nvPr/>
        </p:nvSpPr>
        <p:spPr bwMode="auto">
          <a:xfrm>
            <a:off x="8183350" y="114852"/>
            <a:ext cx="997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zh-TW" sz="1200" b="1" kern="0" dirty="0" smtClean="0">
                <a:solidFill>
                  <a:srgbClr val="000000"/>
                </a:solidFill>
                <a:latin typeface="Calibri" pitchFamily="34" charset="0"/>
                <a:ea typeface="新細明體"/>
              </a:rPr>
              <a:t>В разработке</a:t>
            </a:r>
            <a:endParaRPr kumimoji="0" lang="en-US" altLang="zh-TW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pic>
        <p:nvPicPr>
          <p:cNvPr id="35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43" y="1201316"/>
            <a:ext cx="8667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群組 61"/>
          <p:cNvGrpSpPr/>
          <p:nvPr/>
        </p:nvGrpSpPr>
        <p:grpSpPr>
          <a:xfrm>
            <a:off x="467544" y="3744360"/>
            <a:ext cx="1962537" cy="1200634"/>
            <a:chOff x="7144152" y="1456941"/>
            <a:chExt cx="1962537" cy="1200634"/>
          </a:xfrm>
        </p:grpSpPr>
        <p:sp>
          <p:nvSpPr>
            <p:cNvPr id="53" name="矩形 65"/>
            <p:cNvSpPr/>
            <p:nvPr/>
          </p:nvSpPr>
          <p:spPr bwMode="auto">
            <a:xfrm>
              <a:off x="7144152" y="1456941"/>
              <a:ext cx="1962214" cy="120063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99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 smtClean="0">
                <a:solidFill>
                  <a:sysClr val="windowText" lastClr="000000"/>
                </a:solidFill>
                <a:latin typeface="Arial Narrow" pitchFamily="34" charset="0"/>
                <a:ea typeface="新細明體"/>
                <a:cs typeface="Tahoma" pitchFamily="34" charset="0"/>
              </a:endParaRPr>
            </a:p>
          </p:txBody>
        </p:sp>
        <p:sp>
          <p:nvSpPr>
            <p:cNvPr id="54" name="矩形 66"/>
            <p:cNvSpPr/>
            <p:nvPr/>
          </p:nvSpPr>
          <p:spPr bwMode="auto">
            <a:xfrm>
              <a:off x="7144475" y="1464019"/>
              <a:ext cx="1962214" cy="360000"/>
            </a:xfrm>
            <a:prstGeom prst="rect">
              <a:avLst/>
            </a:prstGeom>
            <a:solidFill>
              <a:srgbClr val="0099F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kern="0" dirty="0" smtClean="0">
                  <a:solidFill>
                    <a:srgbClr val="FFFFFF"/>
                  </a:solidFill>
                  <a:latin typeface="Arial Narrow" pitchFamily="34" charset="0"/>
                  <a:ea typeface="新細明體"/>
                </a:rPr>
                <a:t>WISE-4220</a:t>
              </a: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7144475" y="1826578"/>
              <a:ext cx="1962214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u="sng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Wi-Fi Sensor Node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MQTT, REST, Data Log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[WISE-4220-S231]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ru-RU" altLang="zh-TW" sz="1200" kern="0" dirty="0" err="1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Встр.температура</a:t>
              </a:r>
              <a:r>
                <a:rPr kumimoji="0" lang="ru-RU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 и </a:t>
              </a:r>
              <a:r>
                <a:rPr kumimoji="0" lang="ru-RU" altLang="zh-TW" sz="1200" kern="0" dirty="0" err="1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влажн</a:t>
              </a:r>
              <a:endParaRPr kumimoji="0" lang="en-US" altLang="zh-TW" sz="1200" kern="0" dirty="0" smtClean="0">
                <a:solidFill>
                  <a:srgbClr val="000000"/>
                </a:solidFill>
                <a:latin typeface="Arial Narrow" pitchFamily="34" charset="0"/>
                <a:ea typeface="新細明體"/>
              </a:endParaRPr>
            </a:p>
          </p:txBody>
        </p:sp>
      </p:grpSp>
      <p:grpSp>
        <p:nvGrpSpPr>
          <p:cNvPr id="56" name="群組 98"/>
          <p:cNvGrpSpPr/>
          <p:nvPr/>
        </p:nvGrpSpPr>
        <p:grpSpPr>
          <a:xfrm>
            <a:off x="2525498" y="3744360"/>
            <a:ext cx="1962537" cy="1200634"/>
            <a:chOff x="7144152" y="1456941"/>
            <a:chExt cx="1962537" cy="1200634"/>
          </a:xfrm>
        </p:grpSpPr>
        <p:sp>
          <p:nvSpPr>
            <p:cNvPr id="57" name="矩形 99"/>
            <p:cNvSpPr/>
            <p:nvPr/>
          </p:nvSpPr>
          <p:spPr bwMode="auto">
            <a:xfrm>
              <a:off x="7144152" y="1456941"/>
              <a:ext cx="1962214" cy="120063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 smtClean="0">
                <a:solidFill>
                  <a:sysClr val="windowText" lastClr="000000"/>
                </a:solidFill>
                <a:latin typeface="Arial Narrow" pitchFamily="34" charset="0"/>
                <a:ea typeface="新細明體"/>
                <a:cs typeface="Tahoma" pitchFamily="34" charset="0"/>
              </a:endParaRPr>
            </a:p>
          </p:txBody>
        </p:sp>
        <p:sp>
          <p:nvSpPr>
            <p:cNvPr id="58" name="矩形 100"/>
            <p:cNvSpPr/>
            <p:nvPr/>
          </p:nvSpPr>
          <p:spPr bwMode="auto">
            <a:xfrm>
              <a:off x="7144475" y="1464019"/>
              <a:ext cx="1962214" cy="36000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kern="0" dirty="0" smtClean="0">
                  <a:solidFill>
                    <a:srgbClr val="FFFFFF"/>
                  </a:solidFill>
                  <a:latin typeface="Arial Narrow" pitchFamily="34" charset="0"/>
                  <a:ea typeface="新細明體"/>
                </a:rPr>
                <a:t>WISE-4220</a:t>
              </a:r>
            </a:p>
          </p:txBody>
        </p:sp>
        <p:sp>
          <p:nvSpPr>
            <p:cNvPr id="59" name="Text Box 21"/>
            <p:cNvSpPr txBox="1">
              <a:spLocks noChangeArrowheads="1"/>
            </p:cNvSpPr>
            <p:nvPr/>
          </p:nvSpPr>
          <p:spPr bwMode="auto">
            <a:xfrm>
              <a:off x="7144475" y="1826578"/>
              <a:ext cx="1962214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[WISE-4220-S215]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RTD x 4 or DI x 4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[WISE-4220-S217]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AI x 8</a:t>
              </a:r>
            </a:p>
          </p:txBody>
        </p:sp>
      </p:grpSp>
      <p:grpSp>
        <p:nvGrpSpPr>
          <p:cNvPr id="60" name="群組 119"/>
          <p:cNvGrpSpPr/>
          <p:nvPr/>
        </p:nvGrpSpPr>
        <p:grpSpPr>
          <a:xfrm>
            <a:off x="4682257" y="3467360"/>
            <a:ext cx="1962537" cy="1754633"/>
            <a:chOff x="7144152" y="1456940"/>
            <a:chExt cx="1962537" cy="1754633"/>
          </a:xfrm>
        </p:grpSpPr>
        <p:sp>
          <p:nvSpPr>
            <p:cNvPr id="61" name="矩形 120"/>
            <p:cNvSpPr/>
            <p:nvPr/>
          </p:nvSpPr>
          <p:spPr bwMode="auto">
            <a:xfrm>
              <a:off x="7144152" y="1456940"/>
              <a:ext cx="1962214" cy="175463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 smtClean="0">
                <a:solidFill>
                  <a:sysClr val="windowText" lastClr="000000"/>
                </a:solidFill>
                <a:latin typeface="Arial Narrow" pitchFamily="34" charset="0"/>
                <a:ea typeface="新細明體"/>
                <a:cs typeface="Tahoma" pitchFamily="34" charset="0"/>
              </a:endParaRPr>
            </a:p>
          </p:txBody>
        </p:sp>
        <p:sp>
          <p:nvSpPr>
            <p:cNvPr id="62" name="矩形 121"/>
            <p:cNvSpPr/>
            <p:nvPr/>
          </p:nvSpPr>
          <p:spPr bwMode="auto">
            <a:xfrm>
              <a:off x="7144475" y="1464019"/>
              <a:ext cx="1962214" cy="36000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kern="0" dirty="0" smtClean="0">
                  <a:solidFill>
                    <a:srgbClr val="FFFFFF"/>
                  </a:solidFill>
                  <a:latin typeface="Arial Narrow" pitchFamily="34" charset="0"/>
                  <a:ea typeface="新細明體"/>
                </a:rPr>
                <a:t>WISE-4210</a:t>
              </a:r>
            </a:p>
          </p:txBody>
        </p:sp>
        <p:sp>
          <p:nvSpPr>
            <p:cNvPr id="63" name="Text Box 21"/>
            <p:cNvSpPr txBox="1">
              <a:spLocks noChangeArrowheads="1"/>
            </p:cNvSpPr>
            <p:nvPr/>
          </p:nvSpPr>
          <p:spPr bwMode="auto">
            <a:xfrm>
              <a:off x="7144475" y="1826578"/>
              <a:ext cx="1962214" cy="13849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u="sng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Long Range Sensor Node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[WISE-4210-AP]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AP: Wireless to RJ-45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[WISE-4210-S231] 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Temp &amp; Humidity Sensor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[WISE-4210-S250]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DI x 1, DO x 2, RS-485 x 1</a:t>
              </a:r>
            </a:p>
          </p:txBody>
        </p:sp>
      </p:grpSp>
      <p:grpSp>
        <p:nvGrpSpPr>
          <p:cNvPr id="64" name="群組 123"/>
          <p:cNvGrpSpPr/>
          <p:nvPr/>
        </p:nvGrpSpPr>
        <p:grpSpPr>
          <a:xfrm>
            <a:off x="6730543" y="3480060"/>
            <a:ext cx="1962537" cy="1754633"/>
            <a:chOff x="7144152" y="1456940"/>
            <a:chExt cx="1962537" cy="1754633"/>
          </a:xfrm>
        </p:grpSpPr>
        <p:sp>
          <p:nvSpPr>
            <p:cNvPr id="65" name="矩形 124"/>
            <p:cNvSpPr/>
            <p:nvPr/>
          </p:nvSpPr>
          <p:spPr bwMode="auto">
            <a:xfrm>
              <a:off x="7144152" y="1456940"/>
              <a:ext cx="1962214" cy="174193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 smtClean="0">
                <a:solidFill>
                  <a:sysClr val="windowText" lastClr="000000"/>
                </a:solidFill>
                <a:latin typeface="Arial Narrow" pitchFamily="34" charset="0"/>
                <a:ea typeface="新細明體"/>
                <a:cs typeface="Tahoma" pitchFamily="34" charset="0"/>
              </a:endParaRPr>
            </a:p>
          </p:txBody>
        </p:sp>
        <p:sp>
          <p:nvSpPr>
            <p:cNvPr id="66" name="矩形 125"/>
            <p:cNvSpPr/>
            <p:nvPr/>
          </p:nvSpPr>
          <p:spPr bwMode="auto">
            <a:xfrm>
              <a:off x="7144475" y="1464019"/>
              <a:ext cx="1962214" cy="36000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kern="0" dirty="0" smtClean="0">
                  <a:solidFill>
                    <a:srgbClr val="FFFFFF"/>
                  </a:solidFill>
                  <a:latin typeface="Arial Narrow" pitchFamily="34" charset="0"/>
                  <a:ea typeface="新細明體"/>
                </a:rPr>
                <a:t>WISE-4210</a:t>
              </a: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7144475" y="1826578"/>
              <a:ext cx="1962214" cy="13849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[PCM-24S1S1 ]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Wireless AP </a:t>
              </a:r>
              <a:r>
                <a:rPr kumimoji="0" lang="en-US" altLang="zh-TW" sz="1200" kern="0" dirty="0" err="1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iDoor</a:t>
              </a: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 module for programmable platform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[WISE-4210-S215] 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RTD x 4 or DI x 4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[WISE-4210-S217]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AI x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77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4"/>
          <p:cNvGrpSpPr/>
          <p:nvPr/>
        </p:nvGrpSpPr>
        <p:grpSpPr>
          <a:xfrm>
            <a:off x="-252536" y="4149080"/>
            <a:ext cx="9117778" cy="2016226"/>
            <a:chOff x="-385642" y="4083618"/>
            <a:chExt cx="9394078" cy="2077324"/>
          </a:xfrm>
        </p:grpSpPr>
        <p:pic>
          <p:nvPicPr>
            <p:cNvPr id="20" name="Picture 6" descr="D:\GDrive\Document\Marketing\Flyer_Master Catalog\WISE-4400_IoT Protocol Supported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1927" y="4083618"/>
              <a:ext cx="1676509" cy="2076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D:\GDrive\Document\Marketing\Flyer_Master Catalog\WISE-4400_IP65 Housing for Harsh Environment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5642" y="4910239"/>
              <a:ext cx="2448273" cy="1250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D:\GDrive\Document\Marketing\Flyer_Master Catalog\WISE-4400_Internal Antenna Design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772" y="4825519"/>
              <a:ext cx="1570222" cy="1261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D:\GDrive\Document\Marketing\Flyer_Master Catalog\WISE-4400_Better Penetration through Concrete or Steel than 2.4GHz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477" y="4306185"/>
              <a:ext cx="1844964" cy="1780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/>
          <a:stretch/>
        </p:blipFill>
        <p:spPr bwMode="auto">
          <a:xfrm>
            <a:off x="0" y="0"/>
            <a:ext cx="7754937" cy="286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5"/>
          <p:cNvSpPr/>
          <p:nvPr/>
        </p:nvSpPr>
        <p:spPr bwMode="auto">
          <a:xfrm>
            <a:off x="2123728" y="2401451"/>
            <a:ext cx="5800101" cy="62253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 smtClean="0">
              <a:solidFill>
                <a:prstClr val="white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6" name="矩形 6"/>
          <p:cNvSpPr/>
          <p:nvPr/>
        </p:nvSpPr>
        <p:spPr>
          <a:xfrm>
            <a:off x="104912" y="3348281"/>
            <a:ext cx="2018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Корпус 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IP65</a:t>
            </a: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 с коннекторами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 M12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27" name="矩形 7"/>
          <p:cNvSpPr/>
          <p:nvPr/>
        </p:nvSpPr>
        <p:spPr>
          <a:xfrm>
            <a:off x="2484296" y="3348281"/>
            <a:ext cx="1871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Внутренняя антенна, прочная конструкция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28" name="矩形 8"/>
          <p:cNvSpPr/>
          <p:nvPr/>
        </p:nvSpPr>
        <p:spPr>
          <a:xfrm>
            <a:off x="4609952" y="3348281"/>
            <a:ext cx="223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Дальше связь, </a:t>
            </a:r>
            <a:b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</a:b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меньше помех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29" name="矩形 9"/>
          <p:cNvSpPr/>
          <p:nvPr/>
        </p:nvSpPr>
        <p:spPr>
          <a:xfrm>
            <a:off x="6915768" y="3348281"/>
            <a:ext cx="223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RESTful API</a:t>
            </a: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,</a:t>
            </a: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Протокол 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MQTT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pic>
        <p:nvPicPr>
          <p:cNvPr id="30" name="Picture 7" descr="D:\GDrive\Document\Marketing\Logo\21885_sub1ghz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15" y="366423"/>
            <a:ext cx="1669997" cy="107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 21"/>
          <p:cNvSpPr/>
          <p:nvPr/>
        </p:nvSpPr>
        <p:spPr bwMode="auto">
          <a:xfrm>
            <a:off x="2448152" y="2276872"/>
            <a:ext cx="5508224" cy="7200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Корпус 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IP65</a:t>
            </a: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 для применения в мокрых и чистых цехах</a:t>
            </a:r>
            <a:endParaRPr lang="en-US" altLang="zh-TW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Внутренняя антенна для исключения повреждения</a:t>
            </a:r>
            <a:endParaRPr lang="en-US" altLang="zh-TW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Поддержка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 sub-GHz </a:t>
            </a: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или сотовых коммуникаций</a:t>
            </a:r>
            <a:endParaRPr lang="zh-TW" altLang="en-US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</p:txBody>
      </p:sp>
      <p:pic>
        <p:nvPicPr>
          <p:cNvPr id="32" name="Picture 13" descr="D:\GDrive\Document\Marketing\Logo\8d270a8b97796e896377c0595d26efa3_medium.jp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214168"/>
            <a:ext cx="754171" cy="6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圓角矩形 17"/>
          <p:cNvSpPr/>
          <p:nvPr/>
        </p:nvSpPr>
        <p:spPr bwMode="auto">
          <a:xfrm>
            <a:off x="7910895" y="114851"/>
            <a:ext cx="182564" cy="141287"/>
          </a:xfrm>
          <a:prstGeom prst="roundRect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/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sp>
        <p:nvSpPr>
          <p:cNvPr id="34" name="文字方塊 47"/>
          <p:cNvSpPr txBox="1">
            <a:spLocks noChangeArrowheads="1"/>
          </p:cNvSpPr>
          <p:nvPr/>
        </p:nvSpPr>
        <p:spPr bwMode="auto">
          <a:xfrm>
            <a:off x="8183350" y="114852"/>
            <a:ext cx="997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zh-TW" sz="1200" b="1" kern="0" dirty="0" smtClean="0">
                <a:solidFill>
                  <a:srgbClr val="000000"/>
                </a:solidFill>
                <a:latin typeface="Calibri" pitchFamily="34" charset="0"/>
                <a:ea typeface="新細明體"/>
              </a:rPr>
              <a:t>В разработке</a:t>
            </a:r>
            <a:endParaRPr kumimoji="0" lang="en-US" altLang="zh-TW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480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/>
          <a:stretch/>
        </p:blipFill>
        <p:spPr bwMode="auto">
          <a:xfrm>
            <a:off x="0" y="0"/>
            <a:ext cx="7754937" cy="286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5"/>
          <p:cNvSpPr/>
          <p:nvPr/>
        </p:nvSpPr>
        <p:spPr bwMode="auto">
          <a:xfrm>
            <a:off x="2123728" y="2401451"/>
            <a:ext cx="5800101" cy="62253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 smtClean="0">
              <a:solidFill>
                <a:prstClr val="white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30" name="Picture 7" descr="D:\GDrive\Document\Marketing\Logo\21885_sub1ghz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15" y="366423"/>
            <a:ext cx="1669997" cy="107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 descr="D:\GDrive\Document\Marketing\Logo\8d270a8b97796e896377c0595d26efa3_medium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214168"/>
            <a:ext cx="754171" cy="6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圓角矩形 17"/>
          <p:cNvSpPr/>
          <p:nvPr/>
        </p:nvSpPr>
        <p:spPr bwMode="auto">
          <a:xfrm>
            <a:off x="7910895" y="114851"/>
            <a:ext cx="182564" cy="141287"/>
          </a:xfrm>
          <a:prstGeom prst="roundRect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/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sp>
        <p:nvSpPr>
          <p:cNvPr id="34" name="文字方塊 47"/>
          <p:cNvSpPr txBox="1">
            <a:spLocks noChangeArrowheads="1"/>
          </p:cNvSpPr>
          <p:nvPr/>
        </p:nvSpPr>
        <p:spPr bwMode="auto">
          <a:xfrm>
            <a:off x="8183350" y="114852"/>
            <a:ext cx="997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zh-TW" sz="1200" b="1" kern="0" dirty="0" smtClean="0">
                <a:solidFill>
                  <a:srgbClr val="000000"/>
                </a:solidFill>
                <a:latin typeface="Calibri" pitchFamily="34" charset="0"/>
                <a:ea typeface="新細明體"/>
              </a:rPr>
              <a:t>В разработке</a:t>
            </a: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grpSp>
        <p:nvGrpSpPr>
          <p:cNvPr id="42" name="群組 94"/>
          <p:cNvGrpSpPr/>
          <p:nvPr/>
        </p:nvGrpSpPr>
        <p:grpSpPr>
          <a:xfrm>
            <a:off x="683568" y="3730035"/>
            <a:ext cx="1962537" cy="1569966"/>
            <a:chOff x="7144152" y="1456941"/>
            <a:chExt cx="1962537" cy="1569966"/>
          </a:xfrm>
        </p:grpSpPr>
        <p:sp>
          <p:nvSpPr>
            <p:cNvPr id="43" name="矩形 95"/>
            <p:cNvSpPr/>
            <p:nvPr/>
          </p:nvSpPr>
          <p:spPr bwMode="auto">
            <a:xfrm>
              <a:off x="7144152" y="1456941"/>
              <a:ext cx="1962214" cy="156996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99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 smtClean="0">
                <a:solidFill>
                  <a:sysClr val="windowText" lastClr="000000"/>
                </a:solidFill>
                <a:latin typeface="Arial Narrow" pitchFamily="34" charset="0"/>
                <a:ea typeface="新細明體"/>
                <a:cs typeface="Tahoma" pitchFamily="34" charset="0"/>
              </a:endParaRPr>
            </a:p>
          </p:txBody>
        </p:sp>
        <p:sp>
          <p:nvSpPr>
            <p:cNvPr id="44" name="矩形 96"/>
            <p:cNvSpPr/>
            <p:nvPr/>
          </p:nvSpPr>
          <p:spPr bwMode="auto">
            <a:xfrm>
              <a:off x="7144475" y="1464019"/>
              <a:ext cx="1962214" cy="360000"/>
            </a:xfrm>
            <a:prstGeom prst="rect">
              <a:avLst/>
            </a:prstGeom>
            <a:solidFill>
              <a:srgbClr val="0099F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kern="0" dirty="0" smtClean="0">
                  <a:solidFill>
                    <a:srgbClr val="FFFFFF"/>
                  </a:solidFill>
                  <a:latin typeface="Arial Narrow" pitchFamily="34" charset="0"/>
                  <a:ea typeface="新細明體"/>
                </a:rPr>
                <a:t>WISE-4470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7144475" y="1826578"/>
              <a:ext cx="1962214" cy="1200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u="sng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3G Sensor Node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MQTT, REST, Data Log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Internal Antenna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Ingress Protection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[WISE-4470-S250]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DI x 1, DO x 2, RS-485 x 1</a:t>
              </a:r>
            </a:p>
          </p:txBody>
        </p:sp>
      </p:grpSp>
      <p:grpSp>
        <p:nvGrpSpPr>
          <p:cNvPr id="46" name="群組 102"/>
          <p:cNvGrpSpPr/>
          <p:nvPr/>
        </p:nvGrpSpPr>
        <p:grpSpPr>
          <a:xfrm>
            <a:off x="3347864" y="4116124"/>
            <a:ext cx="1962537" cy="831302"/>
            <a:chOff x="7144152" y="1456942"/>
            <a:chExt cx="1962537" cy="831302"/>
          </a:xfrm>
        </p:grpSpPr>
        <p:sp>
          <p:nvSpPr>
            <p:cNvPr id="47" name="矩形 103"/>
            <p:cNvSpPr/>
            <p:nvPr/>
          </p:nvSpPr>
          <p:spPr bwMode="auto">
            <a:xfrm>
              <a:off x="7144152" y="1456942"/>
              <a:ext cx="1962214" cy="83130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 smtClean="0">
                <a:solidFill>
                  <a:sysClr val="windowText" lastClr="000000"/>
                </a:solidFill>
                <a:latin typeface="Arial Narrow" pitchFamily="34" charset="0"/>
                <a:ea typeface="新細明體"/>
                <a:cs typeface="Tahoma" pitchFamily="34" charset="0"/>
              </a:endParaRPr>
            </a:p>
          </p:txBody>
        </p:sp>
        <p:sp>
          <p:nvSpPr>
            <p:cNvPr id="48" name="矩形 104"/>
            <p:cNvSpPr/>
            <p:nvPr/>
          </p:nvSpPr>
          <p:spPr bwMode="auto">
            <a:xfrm>
              <a:off x="7144475" y="1464019"/>
              <a:ext cx="1962214" cy="36000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kern="0" dirty="0" smtClean="0">
                  <a:solidFill>
                    <a:srgbClr val="FFFFFF"/>
                  </a:solidFill>
                  <a:latin typeface="Arial Narrow" pitchFamily="34" charset="0"/>
                  <a:ea typeface="新細明體"/>
                </a:rPr>
                <a:t>WISE-4470</a:t>
              </a:r>
            </a:p>
          </p:txBody>
        </p:sp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7144475" y="1826578"/>
              <a:ext cx="1962214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[WISE-4470-S415]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RTD x 4 or DI x 4</a:t>
              </a:r>
            </a:p>
          </p:txBody>
        </p:sp>
      </p:grpSp>
      <p:pic>
        <p:nvPicPr>
          <p:cNvPr id="50" name="Picture 3" descr="D:\Marketing_Material\Product_Photo\201610_WISE全系列_產品照\WISE-4200_4400_4600_基本正面_左邊_右邊\WISE-4400\WISE-4400_03_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95" y="5216339"/>
            <a:ext cx="955520" cy="9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圓角矩形 51"/>
          <p:cNvSpPr/>
          <p:nvPr/>
        </p:nvSpPr>
        <p:spPr bwMode="auto">
          <a:xfrm>
            <a:off x="5960703" y="2770655"/>
            <a:ext cx="1763712" cy="3401203"/>
          </a:xfrm>
          <a:prstGeom prst="roundRect">
            <a:avLst/>
          </a:prstGeom>
          <a:noFill/>
          <a:ln w="9525" cap="flat" cmpd="sng" algn="ctr">
            <a:solidFill>
              <a:srgbClr val="1F497D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kern="0" smtClean="0">
              <a:solidFill>
                <a:prstClr val="white"/>
              </a:solidFill>
              <a:ea typeface="新細明體"/>
            </a:endParaRPr>
          </a:p>
        </p:txBody>
      </p:sp>
      <p:sp>
        <p:nvSpPr>
          <p:cNvPr id="52" name="矩形 65"/>
          <p:cNvSpPr/>
          <p:nvPr/>
        </p:nvSpPr>
        <p:spPr>
          <a:xfrm>
            <a:off x="6390341" y="2432102"/>
            <a:ext cx="9044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400" b="1" kern="0" dirty="0" smtClean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rPr>
              <a:t>WAN</a:t>
            </a:r>
            <a:endParaRPr kumimoji="0" lang="zh-TW" altLang="en-US" sz="1400" b="1" kern="0" dirty="0" smtClean="0">
              <a:solidFill>
                <a:srgbClr val="00206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99" y="4979562"/>
            <a:ext cx="407310" cy="40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03" y="4979562"/>
            <a:ext cx="407310" cy="40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矩形 77"/>
          <p:cNvSpPr/>
          <p:nvPr/>
        </p:nvSpPr>
        <p:spPr>
          <a:xfrm>
            <a:off x="5937878" y="4116124"/>
            <a:ext cx="633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新細明體"/>
              </a:rPr>
              <a:t>REST</a:t>
            </a:r>
            <a:endParaRPr kumimoji="0" lang="zh-TW" altLang="en-US" sz="1600" b="1" dirty="0">
              <a:solidFill>
                <a:srgbClr val="0000FF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56" name="矩形 78"/>
          <p:cNvSpPr/>
          <p:nvPr/>
        </p:nvSpPr>
        <p:spPr>
          <a:xfrm>
            <a:off x="7117145" y="4126352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新細明體"/>
              </a:rPr>
              <a:t>MQTT</a:t>
            </a:r>
            <a:endParaRPr kumimoji="0" lang="zh-TW" altLang="en-US" sz="1600" b="1" dirty="0">
              <a:solidFill>
                <a:srgbClr val="0000FF"/>
              </a:solidFill>
              <a:latin typeface="Arial Narrow" panose="020B0606020202030204" pitchFamily="34" charset="0"/>
              <a:ea typeface="新細明體"/>
            </a:endParaRPr>
          </a:p>
        </p:txBody>
      </p:sp>
      <p:pic>
        <p:nvPicPr>
          <p:cNvPr id="57" name="Picture 3" descr="D:\Marketing_Material\Product_Photo\201610_WISE全系列_產品照\WISE-4200_4400_4600_基本正面_左邊_右邊\WISE-4400\WISE-4400_03_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58" y="5216339"/>
            <a:ext cx="955520" cy="9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「cellular」的圖片搜尋結果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4560" y="2770656"/>
            <a:ext cx="1084614" cy="11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群組 14"/>
          <p:cNvGrpSpPr/>
          <p:nvPr/>
        </p:nvGrpSpPr>
        <p:grpSpPr>
          <a:xfrm flipH="1">
            <a:off x="6571385" y="3878133"/>
            <a:ext cx="556773" cy="745630"/>
            <a:chOff x="2895623" y="3906371"/>
            <a:chExt cx="3651631" cy="1144924"/>
          </a:xfrm>
        </p:grpSpPr>
        <p:cxnSp>
          <p:nvCxnSpPr>
            <p:cNvPr id="60" name="直線單箭頭接點 71"/>
            <p:cNvCxnSpPr>
              <a:stCxn id="53" idx="0"/>
            </p:cNvCxnSpPr>
            <p:nvPr/>
          </p:nvCxnSpPr>
          <p:spPr bwMode="auto">
            <a:xfrm flipV="1">
              <a:off x="6547254" y="3906371"/>
              <a:ext cx="0" cy="1040635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1" name="直線單箭頭接點 48"/>
            <p:cNvCxnSpPr/>
            <p:nvPr/>
          </p:nvCxnSpPr>
          <p:spPr bwMode="auto">
            <a:xfrm flipV="1">
              <a:off x="2895623" y="3999721"/>
              <a:ext cx="3976" cy="1051574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62" name="矩形 66"/>
          <p:cNvSpPr/>
          <p:nvPr/>
        </p:nvSpPr>
        <p:spPr>
          <a:xfrm>
            <a:off x="6066057" y="4660455"/>
            <a:ext cx="15337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zh-TW" sz="1400" b="1" kern="0" dirty="0" smtClean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rPr>
              <a:t>Сотовая сеть</a:t>
            </a:r>
            <a:endParaRPr kumimoji="0" lang="zh-TW" altLang="en-US" sz="1400" b="1" kern="0" dirty="0" smtClean="0">
              <a:solidFill>
                <a:srgbClr val="002060"/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77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http://www.sf-auto.com/images/%E7%83%AD%E7%82%B9%E4%B8%93%E9%A2%98_%E6%99%BA%E8%83%BD%E5%8F%98%E7%94%B5%E7%AB%992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4"/>
          <a:stretch/>
        </p:blipFill>
        <p:spPr bwMode="auto">
          <a:xfrm>
            <a:off x="141027" y="2814467"/>
            <a:ext cx="1276451" cy="9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「water resources」的圖片搜尋結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025" y="4684891"/>
            <a:ext cx="1265779" cy="9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D:\Marketing_Material\Product_Photo\201610_WISE全系列_產品照\WISE-4200_4400_4600_基本正面_左邊_右邊\WISE-4400\WISE-4400_03_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05" y="4679432"/>
            <a:ext cx="955520" cy="9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WISE-4400 </a:t>
            </a:r>
            <a:r>
              <a:rPr lang="ru-RU" altLang="zh-TW" dirty="0" smtClean="0"/>
              <a:t>Сотовая архитектура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60176" y="1247552"/>
            <a:ext cx="1743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b="1" u="sng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Оконечный узел</a:t>
            </a:r>
            <a:endParaRPr kumimoji="0" lang="en-US" altLang="zh-TW" b="1" u="sng" dirty="0" smtClean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WISE-4470-S400</a:t>
            </a:r>
            <a:endParaRPr kumimoji="0" lang="zh-TW" altLang="en-US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23928" y="1247552"/>
            <a:ext cx="1679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b="1" u="sng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Шлюз</a:t>
            </a:r>
            <a:endParaRPr kumimoji="0" lang="ru-RU" altLang="zh-TW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Оператор</a:t>
            </a:r>
            <a:endParaRPr kumimoji="0" lang="en-US" altLang="zh-TW" dirty="0" smtClean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Базовая станция</a:t>
            </a:r>
            <a:endParaRPr kumimoji="0" lang="en-US" altLang="zh-TW" dirty="0" smtClean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47938" y="1256822"/>
            <a:ext cx="1844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b="1" u="sng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Облачный сервис</a:t>
            </a:r>
            <a:endParaRPr kumimoji="0" lang="en-US" altLang="zh-TW" b="1" u="sng" dirty="0" smtClean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WebAccess</a:t>
            </a: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WISE-PaaS/RMM</a:t>
            </a: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Private Server</a:t>
            </a:r>
            <a:endParaRPr kumimoji="0" lang="zh-TW" altLang="en-US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552931" y="3081329"/>
            <a:ext cx="407310" cy="40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群組 48"/>
          <p:cNvGrpSpPr/>
          <p:nvPr/>
        </p:nvGrpSpPr>
        <p:grpSpPr>
          <a:xfrm>
            <a:off x="1565080" y="2447881"/>
            <a:ext cx="3744417" cy="3820313"/>
            <a:chOff x="1260519" y="-360430"/>
            <a:chExt cx="3744417" cy="3820313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256878" y="2145226"/>
              <a:ext cx="407310" cy="407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圓角矩形 51"/>
            <p:cNvSpPr/>
            <p:nvPr/>
          </p:nvSpPr>
          <p:spPr bwMode="auto">
            <a:xfrm>
              <a:off x="1260519" y="-360430"/>
              <a:ext cx="3744417" cy="3501399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TW" altLang="en-US" smtClean="0">
                <a:solidFill>
                  <a:prstClr val="white"/>
                </a:solidFill>
                <a:ea typeface="新細明體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43410" y="2798163"/>
              <a:ext cx="1136850" cy="661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1600" dirty="0">
                  <a:solidFill>
                    <a:srgbClr val="000000"/>
                  </a:solidFill>
                  <a:latin typeface="Arial Narrow" panose="020B0606020202030204" pitchFamily="34" charset="0"/>
                  <a:ea typeface="新細明體"/>
                </a:rPr>
                <a:t>Cellular </a:t>
              </a:r>
              <a:r>
                <a:rPr kumimoji="0" lang="en-US" altLang="zh-TW" sz="1600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新細明體"/>
                </a:rPr>
                <a:t>RF</a:t>
              </a:r>
            </a:p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altLang="zh-TW" sz="500" dirty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endParaRPr>
            </a:p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1600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新細明體"/>
                </a:rPr>
                <a:t>5km (L.O.S.)</a:t>
              </a:r>
              <a:endParaRPr kumimoji="0" lang="zh-TW" altLang="en-US" sz="1600" dirty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endParaRPr>
            </a:p>
          </p:txBody>
        </p:sp>
      </p:grpSp>
      <p:sp>
        <p:nvSpPr>
          <p:cNvPr id="64" name="圓角矩形 63"/>
          <p:cNvSpPr/>
          <p:nvPr/>
        </p:nvSpPr>
        <p:spPr bwMode="auto">
          <a:xfrm>
            <a:off x="4040361" y="2645295"/>
            <a:ext cx="4852119" cy="3130455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ea typeface="新細明體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187702" y="5453543"/>
            <a:ext cx="571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dirty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WAN</a:t>
            </a:r>
            <a:endParaRPr kumimoji="0" lang="zh-TW" altLang="en-US" sz="1600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cxnSp>
        <p:nvCxnSpPr>
          <p:cNvPr id="72" name="直線單箭頭接點 71"/>
          <p:cNvCxnSpPr>
            <a:stCxn id="11" idx="0"/>
            <a:endCxn id="10242" idx="1"/>
          </p:cNvCxnSpPr>
          <p:nvPr/>
        </p:nvCxnSpPr>
        <p:spPr bwMode="auto">
          <a:xfrm>
            <a:off x="2960241" y="3284984"/>
            <a:ext cx="1080120" cy="904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5" name="直線單箭頭接點 74"/>
          <p:cNvCxnSpPr>
            <a:stCxn id="60" idx="0"/>
            <a:endCxn id="10242" idx="1"/>
          </p:cNvCxnSpPr>
          <p:nvPr/>
        </p:nvCxnSpPr>
        <p:spPr bwMode="auto">
          <a:xfrm flipV="1">
            <a:off x="2968749" y="4189465"/>
            <a:ext cx="1071612" cy="9677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8" name="矩形 77"/>
          <p:cNvSpPr/>
          <p:nvPr/>
        </p:nvSpPr>
        <p:spPr>
          <a:xfrm>
            <a:off x="3251314" y="3115707"/>
            <a:ext cx="633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REST</a:t>
            </a:r>
            <a:endParaRPr kumimoji="0" lang="zh-TW" altLang="en-US" sz="1600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157553" y="4982869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MQTT</a:t>
            </a:r>
            <a:endParaRPr kumimoji="0" lang="zh-TW" altLang="en-US" sz="1600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30" y="2996952"/>
            <a:ext cx="28384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09" y="4622257"/>
            <a:ext cx="2121676" cy="48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「microsoft azure」的圖片搜尋結果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6" b="16685"/>
          <a:stretch/>
        </p:blipFill>
        <p:spPr bwMode="auto">
          <a:xfrm>
            <a:off x="7499460" y="3804987"/>
            <a:ext cx="1300329" cy="6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92" y="3934718"/>
            <a:ext cx="1560732" cy="41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「cellular」的圖片搜尋結果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7"/>
          <a:stretch/>
        </p:blipFill>
        <p:spPr bwMode="auto">
          <a:xfrm>
            <a:off x="4040361" y="3560061"/>
            <a:ext cx="1179713" cy="125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Marketing_Material\Product_Photo\201610_WISE全系列_產品照\WISE-4200_4400_4600_基本正面_左邊_右邊\WISE-4400\WISE-4400_03_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05" y="2814467"/>
            <a:ext cx="955520" cy="9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4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D:\GDrive\Document\Marketing\Flyer_Master Catalog\WISE-4600_IoT Protocol Supporte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72" y="4157563"/>
            <a:ext cx="1627200" cy="201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D:\Marketing_Material\Product_Photo\201610_WISE全系列_產品照\WISE-4200_4400_4600_基本正面_左邊_右邊\WISE-4600\WISE-4600_02_B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83" y="4483052"/>
            <a:ext cx="1826268" cy="182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754937" cy="301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5"/>
          <p:cNvSpPr/>
          <p:nvPr/>
        </p:nvSpPr>
        <p:spPr bwMode="auto">
          <a:xfrm>
            <a:off x="2223032" y="2249576"/>
            <a:ext cx="5800101" cy="7471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 smtClean="0">
              <a:solidFill>
                <a:prstClr val="white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3" name="矩形 4"/>
          <p:cNvSpPr/>
          <p:nvPr/>
        </p:nvSpPr>
        <p:spPr>
          <a:xfrm>
            <a:off x="176920" y="3348281"/>
            <a:ext cx="187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Корпус 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IP65</a:t>
            </a: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 с коннекторами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 M12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24" name="矩形 6"/>
          <p:cNvSpPr/>
          <p:nvPr/>
        </p:nvSpPr>
        <p:spPr>
          <a:xfrm>
            <a:off x="2304136" y="3348281"/>
            <a:ext cx="223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Аккумулятор с зарядкой от солнечной батареи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25" name="矩形 7"/>
          <p:cNvSpPr/>
          <p:nvPr/>
        </p:nvSpPr>
        <p:spPr>
          <a:xfrm>
            <a:off x="4609952" y="3348281"/>
            <a:ext cx="223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Встроен трансивер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 </a:t>
            </a:r>
            <a:r>
              <a:rPr kumimoji="0" lang="en-US" altLang="zh-TW" sz="1600" b="1" dirty="0" err="1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LoRaWAN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 M2.COM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26" name="矩形 8"/>
          <p:cNvSpPr/>
          <p:nvPr/>
        </p:nvSpPr>
        <p:spPr>
          <a:xfrm>
            <a:off x="6915768" y="3348281"/>
            <a:ext cx="223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RESTful API</a:t>
            </a: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,</a:t>
            </a:r>
            <a:b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</a:b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протокол 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MQTT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pic>
        <p:nvPicPr>
          <p:cNvPr id="27" name="Picture 5" descr="http://www.sunstore.co.uk/images/P/10w%20Panel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05063"/>
            <a:ext cx="1295235" cy="11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D:\GDrive\Document\Marketing\Flyer_Master Catalog\WISE-4600_IP65 Housing for Outdoor Application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153191"/>
            <a:ext cx="2808312" cy="21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D:\GDrive\Document\Marketing\Flyer_Master Catalog\WISE-4600_Solar Rechargeable Battery Design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78471"/>
            <a:ext cx="1713824" cy="16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群組 2"/>
          <p:cNvGrpSpPr/>
          <p:nvPr/>
        </p:nvGrpSpPr>
        <p:grpSpPr>
          <a:xfrm>
            <a:off x="5318692" y="4457561"/>
            <a:ext cx="1629572" cy="1261840"/>
            <a:chOff x="5449060" y="3586642"/>
            <a:chExt cx="1629572" cy="1261840"/>
          </a:xfrm>
        </p:grpSpPr>
        <p:sp>
          <p:nvSpPr>
            <p:cNvPr id="31" name="橢圓 1"/>
            <p:cNvSpPr/>
            <p:nvPr/>
          </p:nvSpPr>
          <p:spPr bwMode="auto">
            <a:xfrm>
              <a:off x="5593760" y="3586642"/>
              <a:ext cx="1261840" cy="12618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bg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zh-TW" altLang="en-US" smtClean="0">
                <a:solidFill>
                  <a:prstClr val="white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32" name="圖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9060" y="3645165"/>
              <a:ext cx="1629572" cy="1151987"/>
            </a:xfrm>
            <a:prstGeom prst="rect">
              <a:avLst/>
            </a:prstGeom>
          </p:spPr>
        </p:pic>
      </p:grpSp>
      <p:pic>
        <p:nvPicPr>
          <p:cNvPr id="33" name="Picture 12" descr="「LoRawan」的圖片搜尋結果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715253"/>
            <a:ext cx="1584176" cy="6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 22"/>
          <p:cNvSpPr/>
          <p:nvPr/>
        </p:nvSpPr>
        <p:spPr bwMode="auto">
          <a:xfrm>
            <a:off x="2448152" y="2276872"/>
            <a:ext cx="5508224" cy="7200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Корпус 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IP65</a:t>
            </a: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 для применения на улице</a:t>
            </a:r>
            <a:endParaRPr lang="en-US" altLang="zh-TW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Аккумулятор со схематикой зарядки от солнечной батареи</a:t>
            </a:r>
            <a:endParaRPr lang="en-US" altLang="zh-TW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Связь через плату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 M2.COM </a:t>
            </a: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и модульное 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I/O </a:t>
            </a: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для быстрой </a:t>
            </a:r>
            <a:r>
              <a:rPr lang="ru-RU" altLang="zh-TW" sz="1400" dirty="0" err="1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кастомизации</a:t>
            </a:r>
            <a:endParaRPr lang="zh-TW" altLang="en-US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</p:txBody>
      </p:sp>
      <p:pic>
        <p:nvPicPr>
          <p:cNvPr id="35" name="Picture 13" descr="D:\GDrive\Document\Marketing\Logo\8d270a8b97796e896377c0595d26efa3_medium.jp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214168"/>
            <a:ext cx="754171" cy="6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圓角矩形 23"/>
          <p:cNvSpPr/>
          <p:nvPr/>
        </p:nvSpPr>
        <p:spPr bwMode="auto">
          <a:xfrm>
            <a:off x="7910895" y="114851"/>
            <a:ext cx="182564" cy="141287"/>
          </a:xfrm>
          <a:prstGeom prst="roundRect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/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sp>
        <p:nvSpPr>
          <p:cNvPr id="37" name="文字方塊 47"/>
          <p:cNvSpPr txBox="1">
            <a:spLocks noChangeArrowheads="1"/>
          </p:cNvSpPr>
          <p:nvPr/>
        </p:nvSpPr>
        <p:spPr bwMode="auto">
          <a:xfrm>
            <a:off x="8183350" y="114852"/>
            <a:ext cx="997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zh-TW" sz="1200" b="1" kern="0" dirty="0" smtClean="0">
                <a:solidFill>
                  <a:srgbClr val="000000"/>
                </a:solidFill>
                <a:latin typeface="Calibri" pitchFamily="34" charset="0"/>
                <a:ea typeface="新細明體"/>
              </a:rPr>
              <a:t>В разработке</a:t>
            </a:r>
            <a:endParaRPr kumimoji="0" lang="en-US" altLang="zh-TW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103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3" descr="D:\GDrive\Document\Marketing\Logo\8d270a8b97796e896377c0595d26efa3_medium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214168"/>
            <a:ext cx="754171" cy="6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圓角矩形 23"/>
          <p:cNvSpPr/>
          <p:nvPr/>
        </p:nvSpPr>
        <p:spPr bwMode="auto">
          <a:xfrm>
            <a:off x="7910895" y="114851"/>
            <a:ext cx="182564" cy="141287"/>
          </a:xfrm>
          <a:prstGeom prst="roundRect">
            <a:avLst/>
          </a:prstGeom>
          <a:solidFill>
            <a:srgbClr val="0099FF"/>
          </a:solidFill>
          <a:ln w="25400" cap="flat" cmpd="sng" algn="ctr">
            <a:solidFill>
              <a:srgbClr val="0099FF"/>
            </a:solidFill>
            <a:prstDash val="solid"/>
            <a:headEnd type="none" w="med" len="med"/>
            <a:tailEnd type="triangle" w="lg" len="lg"/>
          </a:ln>
          <a:effectLst/>
        </p:spPr>
        <p:txBody>
          <a:bodyPr/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sp>
        <p:nvSpPr>
          <p:cNvPr id="37" name="文字方塊 47"/>
          <p:cNvSpPr txBox="1">
            <a:spLocks noChangeArrowheads="1"/>
          </p:cNvSpPr>
          <p:nvPr/>
        </p:nvSpPr>
        <p:spPr bwMode="auto">
          <a:xfrm>
            <a:off x="8183350" y="114852"/>
            <a:ext cx="997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zh-TW" sz="1200" b="1" kern="0" dirty="0" smtClean="0">
                <a:solidFill>
                  <a:srgbClr val="000000"/>
                </a:solidFill>
                <a:latin typeface="Calibri" pitchFamily="34" charset="0"/>
                <a:ea typeface="新細明體"/>
              </a:rPr>
              <a:t>В разработке</a:t>
            </a:r>
            <a:endParaRPr kumimoji="0" lang="en-US" altLang="zh-TW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  <a:p>
            <a:pPr algn="l"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 b="1" kern="0" dirty="0">
              <a:solidFill>
                <a:srgbClr val="000000"/>
              </a:solidFill>
              <a:latin typeface="Calibri" pitchFamily="34" charset="0"/>
              <a:ea typeface="新細明體"/>
            </a:endParaRPr>
          </a:p>
        </p:txBody>
      </p:sp>
      <p:grpSp>
        <p:nvGrpSpPr>
          <p:cNvPr id="50" name="群組 115"/>
          <p:cNvGrpSpPr/>
          <p:nvPr/>
        </p:nvGrpSpPr>
        <p:grpSpPr>
          <a:xfrm>
            <a:off x="1259632" y="3499517"/>
            <a:ext cx="1962537" cy="1939297"/>
            <a:chOff x="7144152" y="1456941"/>
            <a:chExt cx="1962537" cy="1939297"/>
          </a:xfrm>
        </p:grpSpPr>
        <p:sp>
          <p:nvSpPr>
            <p:cNvPr id="51" name="矩形 116"/>
            <p:cNvSpPr/>
            <p:nvPr/>
          </p:nvSpPr>
          <p:spPr bwMode="auto">
            <a:xfrm>
              <a:off x="7144152" y="1456941"/>
              <a:ext cx="1962214" cy="1908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99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 smtClean="0">
                <a:solidFill>
                  <a:sysClr val="windowText" lastClr="000000"/>
                </a:solidFill>
                <a:latin typeface="Arial Narrow" pitchFamily="34" charset="0"/>
                <a:ea typeface="新細明體"/>
                <a:cs typeface="Tahoma" pitchFamily="34" charset="0"/>
              </a:endParaRPr>
            </a:p>
          </p:txBody>
        </p:sp>
        <p:sp>
          <p:nvSpPr>
            <p:cNvPr id="52" name="矩形 117"/>
            <p:cNvSpPr/>
            <p:nvPr/>
          </p:nvSpPr>
          <p:spPr bwMode="auto">
            <a:xfrm>
              <a:off x="7144475" y="1464019"/>
              <a:ext cx="1962214" cy="360000"/>
            </a:xfrm>
            <a:prstGeom prst="rect">
              <a:avLst/>
            </a:prstGeom>
            <a:solidFill>
              <a:srgbClr val="0099F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kern="0" dirty="0" smtClean="0">
                  <a:solidFill>
                    <a:srgbClr val="FFFFFF"/>
                  </a:solidFill>
                  <a:latin typeface="Arial Narrow" pitchFamily="34" charset="0"/>
                  <a:ea typeface="新細明體"/>
                </a:rPr>
                <a:t>WISE-4610</a:t>
              </a:r>
            </a:p>
          </p:txBody>
        </p:sp>
        <p:sp>
          <p:nvSpPr>
            <p:cNvPr id="53" name="Text Box 21"/>
            <p:cNvSpPr txBox="1">
              <a:spLocks noChangeArrowheads="1"/>
            </p:cNvSpPr>
            <p:nvPr/>
          </p:nvSpPr>
          <p:spPr bwMode="auto">
            <a:xfrm>
              <a:off x="7144475" y="1826578"/>
              <a:ext cx="1962214" cy="15696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u="sng" kern="0" dirty="0" err="1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LoRaWAN</a:t>
              </a:r>
              <a:r>
                <a:rPr kumimoji="0" lang="en-US" altLang="zh-TW" sz="1200" b="1" u="sng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 Outdoor Node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5km (los) with optional GPS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m2.com design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Data buffer reducing lost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Solar rechargeable battery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Ingress Protection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[WISE-4610-S672]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Serial Port x 2, DI x 6</a:t>
              </a:r>
            </a:p>
          </p:txBody>
        </p:sp>
      </p:grpSp>
      <p:grpSp>
        <p:nvGrpSpPr>
          <p:cNvPr id="58" name="群組 127"/>
          <p:cNvGrpSpPr/>
          <p:nvPr/>
        </p:nvGrpSpPr>
        <p:grpSpPr>
          <a:xfrm>
            <a:off x="5888188" y="3314850"/>
            <a:ext cx="1962537" cy="2123964"/>
            <a:chOff x="7144152" y="1456940"/>
            <a:chExt cx="1962537" cy="2123964"/>
          </a:xfrm>
        </p:grpSpPr>
        <p:sp>
          <p:nvSpPr>
            <p:cNvPr id="59" name="矩形 128"/>
            <p:cNvSpPr/>
            <p:nvPr/>
          </p:nvSpPr>
          <p:spPr bwMode="auto">
            <a:xfrm>
              <a:off x="7144152" y="1456940"/>
              <a:ext cx="1962214" cy="20991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 smtClean="0">
                <a:solidFill>
                  <a:sysClr val="windowText" lastClr="000000"/>
                </a:solidFill>
                <a:latin typeface="Arial Narrow" pitchFamily="34" charset="0"/>
                <a:ea typeface="新細明體"/>
                <a:cs typeface="Tahoma" pitchFamily="34" charset="0"/>
              </a:endParaRPr>
            </a:p>
          </p:txBody>
        </p:sp>
        <p:sp>
          <p:nvSpPr>
            <p:cNvPr id="60" name="矩形 129"/>
            <p:cNvSpPr/>
            <p:nvPr/>
          </p:nvSpPr>
          <p:spPr bwMode="auto">
            <a:xfrm>
              <a:off x="7144475" y="1464019"/>
              <a:ext cx="1962214" cy="36000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kern="0" dirty="0" smtClean="0">
                  <a:solidFill>
                    <a:srgbClr val="FFFFFF"/>
                  </a:solidFill>
                  <a:latin typeface="Arial Narrow" pitchFamily="34" charset="0"/>
                  <a:ea typeface="新細明體"/>
                </a:rPr>
                <a:t>WISE-4670</a:t>
              </a:r>
            </a:p>
          </p:txBody>
        </p:sp>
        <p:sp>
          <p:nvSpPr>
            <p:cNvPr id="61" name="Text Box 21"/>
            <p:cNvSpPr txBox="1">
              <a:spLocks noChangeArrowheads="1"/>
            </p:cNvSpPr>
            <p:nvPr/>
          </p:nvSpPr>
          <p:spPr bwMode="auto">
            <a:xfrm>
              <a:off x="7144475" y="1826578"/>
              <a:ext cx="1962214" cy="1754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b="1" u="sng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3G Outdoor Node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Optional GPS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MQTT, REST, Data Log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Solar rechargeable battery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Ingress Protection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[WISE-4670-S614A]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Current Input x 4, DI x4</a:t>
              </a:r>
            </a:p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[WISE-4670-S672]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Serial Port x 2, DI x 6</a:t>
              </a:r>
            </a:p>
          </p:txBody>
        </p:sp>
      </p:grpSp>
      <p:grpSp>
        <p:nvGrpSpPr>
          <p:cNvPr id="62" name="群組 106"/>
          <p:cNvGrpSpPr/>
          <p:nvPr/>
        </p:nvGrpSpPr>
        <p:grpSpPr>
          <a:xfrm>
            <a:off x="3590731" y="4053515"/>
            <a:ext cx="1962537" cy="831302"/>
            <a:chOff x="7144152" y="1456941"/>
            <a:chExt cx="1962537" cy="831302"/>
          </a:xfrm>
        </p:grpSpPr>
        <p:sp>
          <p:nvSpPr>
            <p:cNvPr id="63" name="矩形 107"/>
            <p:cNvSpPr/>
            <p:nvPr/>
          </p:nvSpPr>
          <p:spPr bwMode="auto">
            <a:xfrm>
              <a:off x="7144152" y="1456941"/>
              <a:ext cx="1962214" cy="83130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36000" rIns="36000"/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2000" kern="0" dirty="0" smtClean="0">
                <a:solidFill>
                  <a:sysClr val="windowText" lastClr="000000"/>
                </a:solidFill>
                <a:latin typeface="Arial Narrow" pitchFamily="34" charset="0"/>
                <a:ea typeface="新細明體"/>
                <a:cs typeface="Tahoma" pitchFamily="34" charset="0"/>
              </a:endParaRPr>
            </a:p>
          </p:txBody>
        </p:sp>
        <p:sp>
          <p:nvSpPr>
            <p:cNvPr id="64" name="矩形 108"/>
            <p:cNvSpPr/>
            <p:nvPr/>
          </p:nvSpPr>
          <p:spPr bwMode="auto">
            <a:xfrm>
              <a:off x="7144475" y="1464019"/>
              <a:ext cx="1962214" cy="36000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rIns="36000"/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600" b="1" kern="0" dirty="0" smtClean="0">
                  <a:solidFill>
                    <a:srgbClr val="FFFFFF"/>
                  </a:solidFill>
                  <a:latin typeface="Arial Narrow" pitchFamily="34" charset="0"/>
                  <a:ea typeface="新細明體"/>
                </a:rPr>
                <a:t>WISE-4610</a:t>
              </a:r>
            </a:p>
          </p:txBody>
        </p:sp>
        <p:sp>
          <p:nvSpPr>
            <p:cNvPr id="65" name="Text Box 21"/>
            <p:cNvSpPr txBox="1">
              <a:spLocks noChangeArrowheads="1"/>
            </p:cNvSpPr>
            <p:nvPr/>
          </p:nvSpPr>
          <p:spPr bwMode="auto">
            <a:xfrm>
              <a:off x="7144475" y="1826578"/>
              <a:ext cx="1962214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[WISE-4610-S614A]</a:t>
              </a:r>
            </a:p>
            <a:p>
              <a:pPr marL="88900" indent="-88900" algn="l" defTabSz="914217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altLang="zh-TW" sz="1200" kern="0" dirty="0" smtClean="0">
                  <a:solidFill>
                    <a:srgbClr val="000000"/>
                  </a:solidFill>
                  <a:latin typeface="Arial Narrow" pitchFamily="34" charset="0"/>
                  <a:ea typeface="新細明體"/>
                </a:rPr>
                <a:t>Current Input x 4, DI x4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0" y="0"/>
            <a:ext cx="7910895" cy="3140968"/>
            <a:chOff x="0" y="0"/>
            <a:chExt cx="7910895" cy="314096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57"/>
            <a:stretch/>
          </p:blipFill>
          <p:spPr bwMode="auto">
            <a:xfrm>
              <a:off x="0" y="0"/>
              <a:ext cx="7754937" cy="301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 bwMode="auto">
            <a:xfrm>
              <a:off x="2123728" y="2276872"/>
              <a:ext cx="5787167" cy="86409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smtClean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</p:grpSp>
      <p:pic>
        <p:nvPicPr>
          <p:cNvPr id="33" name="Picture 12" descr="「LoRawan」的圖片搜尋結果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715253"/>
            <a:ext cx="1584176" cy="6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7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Архитектура </a:t>
            </a:r>
            <a:r>
              <a:rPr lang="en-US" dirty="0" smtClean="0"/>
              <a:t>Advantech </a:t>
            </a:r>
            <a:r>
              <a:rPr lang="en-US" dirty="0" err="1" smtClean="0"/>
              <a:t>IoT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2" y="1025525"/>
            <a:ext cx="8740079" cy="5179527"/>
          </a:xfrm>
        </p:spPr>
      </p:pic>
      <p:sp>
        <p:nvSpPr>
          <p:cNvPr id="6" name="TextBox 5"/>
          <p:cNvSpPr txBox="1"/>
          <p:nvPr/>
        </p:nvSpPr>
        <p:spPr>
          <a:xfrm>
            <a:off x="373236" y="3977669"/>
            <a:ext cx="1425228" cy="677108"/>
          </a:xfrm>
          <a:prstGeom prst="rect">
            <a:avLst/>
          </a:prstGeom>
          <a:solidFill>
            <a:srgbClr val="039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300" dirty="0" smtClean="0">
                <a:latin typeface="+mj-lt"/>
              </a:rPr>
              <a:t>Локальный шлюз вычислитель</a:t>
            </a:r>
            <a:endParaRPr lang="en-US" sz="1600" dirty="0" smtClean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236" y="5000852"/>
            <a:ext cx="1425228" cy="600164"/>
          </a:xfrm>
          <a:prstGeom prst="rect">
            <a:avLst/>
          </a:prstGeom>
          <a:solidFill>
            <a:srgbClr val="039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300" dirty="0" smtClean="0">
                <a:latin typeface="+mj-lt"/>
              </a:rPr>
              <a:t>Преобразователь сигнала датчика</a:t>
            </a:r>
          </a:p>
          <a:p>
            <a:pPr algn="ctr"/>
            <a:endParaRPr lang="ru-RU" sz="13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236" y="2727414"/>
            <a:ext cx="1425228" cy="1077218"/>
          </a:xfrm>
          <a:prstGeom prst="rect">
            <a:avLst/>
          </a:prstGeom>
          <a:solidFill>
            <a:srgbClr val="039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300" dirty="0" smtClean="0">
                <a:latin typeface="+mj-lt"/>
              </a:rPr>
              <a:t>Локальный программно-аппаратный комплекс</a:t>
            </a:r>
            <a:endParaRPr lang="en-US" sz="1600" dirty="0" smtClean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236" y="1504176"/>
            <a:ext cx="1425228" cy="877163"/>
          </a:xfrm>
          <a:prstGeom prst="rect">
            <a:avLst/>
          </a:prstGeom>
          <a:solidFill>
            <a:srgbClr val="039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300" dirty="0" smtClean="0">
                <a:latin typeface="+mj-lt"/>
              </a:rPr>
              <a:t>Облачные решения уровня предприятия</a:t>
            </a:r>
            <a:endParaRPr lang="en-US" sz="1600" dirty="0" smtClean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1798464" y="4654777"/>
            <a:ext cx="5853620" cy="1152465"/>
          </a:xfrm>
          <a:prstGeom prst="roundRect">
            <a:avLst/>
          </a:prstGeom>
          <a:solidFill>
            <a:schemeClr val="tx2">
              <a:lumMod val="10000"/>
              <a:alpha val="2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20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farmingfirst.org/wordpress/wp-content/uploads/2013/03/australia-irriga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325" y="3598269"/>
            <a:ext cx="1289154" cy="9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inlegal.com.ua/wp-content/uploads/2013/11/zelenaya-energiya-v-B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676" y="4878539"/>
            <a:ext cx="1276452" cy="92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Advantech </a:t>
            </a:r>
            <a:r>
              <a:rPr lang="en-US" altLang="zh-TW" dirty="0" err="1" smtClean="0"/>
              <a:t>LoRaWAN</a:t>
            </a:r>
            <a:r>
              <a:rPr lang="en-US" altLang="zh-TW" dirty="0" smtClean="0"/>
              <a:t> Architecture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59729" y="1247552"/>
            <a:ext cx="1468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b="1" u="sng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Оконечный узел</a:t>
            </a:r>
            <a:endParaRPr kumimoji="0" lang="en-US" altLang="zh-TW" b="1" u="sng" dirty="0" smtClean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WISE-4610</a:t>
            </a:r>
            <a:endParaRPr kumimoji="0" lang="zh-TW" altLang="en-US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80009" y="1247552"/>
            <a:ext cx="1468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b="1" u="sng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ШЛЮЗ</a:t>
            </a:r>
            <a:endParaRPr kumimoji="0" lang="en-US" altLang="zh-TW" b="1" u="sng" dirty="0" smtClean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WISE-3610</a:t>
            </a: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(MQTT Broker)</a:t>
            </a:r>
            <a:endParaRPr kumimoji="0" lang="zh-TW" altLang="en-US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28185" y="1247552"/>
            <a:ext cx="1844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b="1" u="sng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Облачная платформа</a:t>
            </a:r>
            <a:endParaRPr kumimoji="0" lang="en-US" altLang="zh-TW" b="1" u="sng" dirty="0" smtClean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WISE-PaaS/RMM</a:t>
            </a: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WebAccess/Cloud</a:t>
            </a:r>
            <a:endParaRPr kumimoji="0" lang="zh-TW" altLang="en-US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1533717" y="2492896"/>
            <a:ext cx="3470332" cy="1584176"/>
            <a:chOff x="1705628" y="1556793"/>
            <a:chExt cx="3470332" cy="1584176"/>
          </a:xfrm>
        </p:grpSpPr>
        <p:grpSp>
          <p:nvGrpSpPr>
            <p:cNvPr id="15" name="群組 14"/>
            <p:cNvGrpSpPr/>
            <p:nvPr/>
          </p:nvGrpSpPr>
          <p:grpSpPr>
            <a:xfrm>
              <a:off x="3591784" y="2035115"/>
              <a:ext cx="1570482" cy="853825"/>
              <a:chOff x="3607552" y="2650814"/>
              <a:chExt cx="1570482" cy="853825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39600" y="2650814"/>
                <a:ext cx="1138434" cy="85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07552" y="2773294"/>
                <a:ext cx="407310" cy="407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4" name="群組 23"/>
            <p:cNvGrpSpPr/>
            <p:nvPr/>
          </p:nvGrpSpPr>
          <p:grpSpPr>
            <a:xfrm>
              <a:off x="2115330" y="1632100"/>
              <a:ext cx="1188422" cy="1387158"/>
              <a:chOff x="3614515" y="2193838"/>
              <a:chExt cx="1188422" cy="1387158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90736" y="2193838"/>
                <a:ext cx="407310" cy="407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90736" y="3173686"/>
                <a:ext cx="407310" cy="407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直線接點 19"/>
              <p:cNvCxnSpPr/>
              <p:nvPr/>
            </p:nvCxnSpPr>
            <p:spPr bwMode="auto">
              <a:xfrm flipH="1" flipV="1">
                <a:off x="3614515" y="2673812"/>
                <a:ext cx="914" cy="328021"/>
              </a:xfrm>
              <a:prstGeom prst="line">
                <a:avLst/>
              </a:prstGeom>
              <a:solidFill>
                <a:schemeClr val="accent1"/>
              </a:solidFill>
              <a:ln w="44450" cap="rnd" cmpd="sng" algn="ctr">
                <a:solidFill>
                  <a:schemeClr val="bg2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矩形 22"/>
              <p:cNvSpPr/>
              <p:nvPr/>
            </p:nvSpPr>
            <p:spPr>
              <a:xfrm>
                <a:off x="3677308" y="2702204"/>
                <a:ext cx="11256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91421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zh-TW" sz="1600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ea typeface="新細明體"/>
                  </a:rPr>
                  <a:t>X 100 nodes</a:t>
                </a:r>
                <a:endParaRPr kumimoji="0" lang="zh-TW" altLang="en-US" sz="1600" dirty="0">
                  <a:solidFill>
                    <a:srgbClr val="000000"/>
                  </a:solidFill>
                  <a:latin typeface="Arial Narrow" panose="020B0606020202030204" pitchFamily="34" charset="0"/>
                  <a:ea typeface="新細明體"/>
                </a:endParaRPr>
              </a:p>
            </p:txBody>
          </p:sp>
        </p:grpSp>
        <p:sp>
          <p:nvSpPr>
            <p:cNvPr id="46" name="圓角矩形 45"/>
            <p:cNvSpPr/>
            <p:nvPr/>
          </p:nvSpPr>
          <p:spPr bwMode="auto">
            <a:xfrm>
              <a:off x="1705628" y="1556793"/>
              <a:ext cx="3470332" cy="1584176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TW" altLang="en-US" smtClean="0">
                <a:solidFill>
                  <a:prstClr val="white"/>
                </a:solidFill>
                <a:ea typeface="新細明體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703399" y="2798163"/>
              <a:ext cx="9204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 dirty="0" err="1" smtClean="0">
                  <a:solidFill>
                    <a:srgbClr val="002060"/>
                  </a:solidFill>
                  <a:latin typeface="Arial" pitchFamily="34" charset="0"/>
                  <a:ea typeface="新細明體" pitchFamily="18" charset="-120"/>
                </a:rPr>
                <a:t>LoRa</a:t>
              </a:r>
              <a:r>
                <a:rPr lang="en-US" altLang="zh-TW" sz="1400" b="1" dirty="0" smtClean="0">
                  <a:solidFill>
                    <a:srgbClr val="002060"/>
                  </a:solidFill>
                  <a:latin typeface="Arial" pitchFamily="34" charset="0"/>
                  <a:ea typeface="新細明體" pitchFamily="18" charset="-120"/>
                </a:rPr>
                <a:t> RF</a:t>
              </a:r>
              <a:endParaRPr lang="zh-TW" altLang="en-US" sz="1400" b="1" dirty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1533717" y="4365104"/>
            <a:ext cx="3470332" cy="1872312"/>
            <a:chOff x="1705628" y="1556793"/>
            <a:chExt cx="3470332" cy="1872312"/>
          </a:xfrm>
        </p:grpSpPr>
        <p:grpSp>
          <p:nvGrpSpPr>
            <p:cNvPr id="50" name="群組 49"/>
            <p:cNvGrpSpPr/>
            <p:nvPr/>
          </p:nvGrpSpPr>
          <p:grpSpPr>
            <a:xfrm>
              <a:off x="3591784" y="1841194"/>
              <a:ext cx="1570482" cy="853825"/>
              <a:chOff x="3607552" y="2456893"/>
              <a:chExt cx="1570482" cy="853825"/>
            </a:xfrm>
          </p:grpSpPr>
          <p:pic>
            <p:nvPicPr>
              <p:cNvPr id="6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39600" y="2456893"/>
                <a:ext cx="1138434" cy="85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07552" y="2557270"/>
                <a:ext cx="407310" cy="407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群組 50"/>
            <p:cNvGrpSpPr/>
            <p:nvPr/>
          </p:nvGrpSpPr>
          <p:grpSpPr>
            <a:xfrm>
              <a:off x="2119756" y="1632100"/>
              <a:ext cx="1183996" cy="1387158"/>
              <a:chOff x="3618941" y="2193838"/>
              <a:chExt cx="1183996" cy="1387158"/>
            </a:xfrm>
          </p:grpSpPr>
          <p:pic>
            <p:nvPicPr>
              <p:cNvPr id="60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90736" y="2193838"/>
                <a:ext cx="407310" cy="407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90736" y="3173686"/>
                <a:ext cx="407310" cy="407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6" name="直線接點 55"/>
              <p:cNvCxnSpPr/>
              <p:nvPr/>
            </p:nvCxnSpPr>
            <p:spPr bwMode="auto">
              <a:xfrm flipH="1" flipV="1">
                <a:off x="3618941" y="2676987"/>
                <a:ext cx="914" cy="339796"/>
              </a:xfrm>
              <a:prstGeom prst="line">
                <a:avLst/>
              </a:prstGeom>
              <a:solidFill>
                <a:schemeClr val="accent1"/>
              </a:solidFill>
              <a:ln w="44450" cap="rnd" cmpd="sng" algn="ctr">
                <a:solidFill>
                  <a:schemeClr val="bg2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7" name="矩形 56"/>
              <p:cNvSpPr/>
              <p:nvPr/>
            </p:nvSpPr>
            <p:spPr>
              <a:xfrm>
                <a:off x="3677308" y="2702204"/>
                <a:ext cx="11256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defTabSz="914217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zh-TW" sz="1600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ea typeface="新細明體"/>
                  </a:rPr>
                  <a:t>X 100 nodes</a:t>
                </a:r>
                <a:endParaRPr kumimoji="0" lang="zh-TW" altLang="en-US" sz="1600" dirty="0">
                  <a:solidFill>
                    <a:srgbClr val="000000"/>
                  </a:solidFill>
                  <a:latin typeface="Arial Narrow" panose="020B0606020202030204" pitchFamily="34" charset="0"/>
                  <a:ea typeface="新細明體"/>
                </a:endParaRPr>
              </a:p>
            </p:txBody>
          </p:sp>
        </p:grpSp>
        <p:sp>
          <p:nvSpPr>
            <p:cNvPr id="52" name="圓角矩形 51"/>
            <p:cNvSpPr/>
            <p:nvPr/>
          </p:nvSpPr>
          <p:spPr bwMode="auto">
            <a:xfrm>
              <a:off x="1705628" y="1556793"/>
              <a:ext cx="3470332" cy="1584176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TW" altLang="en-US" smtClean="0">
                <a:solidFill>
                  <a:prstClr val="white"/>
                </a:solidFill>
                <a:ea typeface="新細明體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526815" y="2798163"/>
              <a:ext cx="1281120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400" b="1" dirty="0" err="1" smtClean="0">
                  <a:solidFill>
                    <a:srgbClr val="002060"/>
                  </a:solidFill>
                  <a:latin typeface="Arial" pitchFamily="34" charset="0"/>
                  <a:ea typeface="新細明體" pitchFamily="18" charset="-120"/>
                </a:rPr>
                <a:t>LoRa</a:t>
              </a:r>
              <a:r>
                <a:rPr lang="en-US" altLang="zh-TW" sz="1400" b="1" dirty="0" smtClean="0">
                  <a:solidFill>
                    <a:srgbClr val="002060"/>
                  </a:solidFill>
                  <a:latin typeface="Arial" pitchFamily="34" charset="0"/>
                  <a:ea typeface="新細明體" pitchFamily="18" charset="-120"/>
                </a:rPr>
                <a:t> RF</a:t>
              </a:r>
              <a:endParaRPr lang="en-US" altLang="zh-TW" sz="1400" b="1" dirty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endParaRPr>
            </a:p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altLang="zh-TW" sz="500" dirty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endParaRPr>
            </a:p>
            <a:p>
              <a:pPr algn="ctr" defTabSz="914217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1600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新細明體"/>
                </a:rPr>
                <a:t>&gt; 5km (L.O.S.)</a:t>
              </a:r>
              <a:endParaRPr kumimoji="0" lang="zh-TW" altLang="en-US" sz="1600" dirty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endParaRPr>
            </a:p>
          </p:txBody>
        </p:sp>
      </p:grpSp>
      <p:sp>
        <p:nvSpPr>
          <p:cNvPr id="64" name="圓角矩形 63"/>
          <p:cNvSpPr/>
          <p:nvPr/>
        </p:nvSpPr>
        <p:spPr bwMode="auto">
          <a:xfrm>
            <a:off x="3787063" y="2645295"/>
            <a:ext cx="5177425" cy="3130455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prstClr val="white"/>
              </a:solidFill>
              <a:ea typeface="新細明體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540249" y="5453543"/>
            <a:ext cx="2010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400" b="1" dirty="0">
                <a:solidFill>
                  <a:srgbClr val="002060"/>
                </a:solidFill>
                <a:latin typeface="Arial" pitchFamily="34" charset="0"/>
                <a:ea typeface="新細明體" pitchFamily="18" charset="-120"/>
              </a:rPr>
              <a:t>WAN</a:t>
            </a:r>
            <a:r>
              <a:rPr kumimoji="0"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 (Cellular/Ethernet)</a:t>
            </a:r>
            <a:endParaRPr kumimoji="0" lang="zh-TW" altLang="en-US" sz="1600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82" y="3287697"/>
            <a:ext cx="3221006" cy="186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直線單箭頭接點 71"/>
          <p:cNvCxnSpPr>
            <a:stCxn id="7" idx="3"/>
            <a:endCxn id="3074" idx="1"/>
          </p:cNvCxnSpPr>
          <p:nvPr/>
        </p:nvCxnSpPr>
        <p:spPr bwMode="auto">
          <a:xfrm>
            <a:off x="4990355" y="3398131"/>
            <a:ext cx="753127" cy="820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5" name="直線單箭頭接點 74"/>
          <p:cNvCxnSpPr>
            <a:stCxn id="62" idx="3"/>
            <a:endCxn id="3074" idx="1"/>
          </p:cNvCxnSpPr>
          <p:nvPr/>
        </p:nvCxnSpPr>
        <p:spPr bwMode="auto">
          <a:xfrm flipV="1">
            <a:off x="4990355" y="4218269"/>
            <a:ext cx="753127" cy="8581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4" name="矩形 43"/>
          <p:cNvSpPr/>
          <p:nvPr/>
        </p:nvSpPr>
        <p:spPr>
          <a:xfrm>
            <a:off x="238140" y="5785123"/>
            <a:ext cx="1069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Renewable </a:t>
            </a:r>
          </a:p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Energy</a:t>
            </a:r>
            <a:endParaRPr kumimoji="0" lang="zh-TW" altLang="en-US" sz="1600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79819" y="4519176"/>
            <a:ext cx="9861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Agriculture</a:t>
            </a:r>
            <a:endParaRPr kumimoji="0" lang="zh-TW" altLang="en-US" sz="1600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pic>
        <p:nvPicPr>
          <p:cNvPr id="67" name="Picture 5" descr="「water resources」的圖片搜尋結果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013" y="2381151"/>
            <a:ext cx="1265779" cy="9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矩形 67"/>
          <p:cNvSpPr/>
          <p:nvPr/>
        </p:nvSpPr>
        <p:spPr>
          <a:xfrm>
            <a:off x="459996" y="3295040"/>
            <a:ext cx="6258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/>
              </a:rPr>
              <a:t>Water</a:t>
            </a:r>
            <a:endParaRPr kumimoji="0" lang="zh-TW" altLang="en-US" sz="1600" dirty="0">
              <a:solidFill>
                <a:srgbClr val="000000"/>
              </a:solidFill>
              <a:latin typeface="Arial Narrow" panose="020B0606020202030204" pitchFamily="34" charset="0"/>
              <a:ea typeface="新細明體"/>
            </a:endParaRPr>
          </a:p>
        </p:txBody>
      </p:sp>
      <p:pic>
        <p:nvPicPr>
          <p:cNvPr id="69" name="圖片 6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3591"/>
          <a:stretch/>
        </p:blipFill>
        <p:spPr>
          <a:xfrm>
            <a:off x="1767880" y="2229020"/>
            <a:ext cx="288000" cy="872378"/>
          </a:xfrm>
          <a:prstGeom prst="rect">
            <a:avLst/>
          </a:prstGeom>
        </p:spPr>
      </p:pic>
      <p:pic>
        <p:nvPicPr>
          <p:cNvPr id="70" name="圖片 6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78" b="-1"/>
          <a:stretch/>
        </p:blipFill>
        <p:spPr>
          <a:xfrm>
            <a:off x="1767880" y="3181172"/>
            <a:ext cx="288000" cy="878427"/>
          </a:xfrm>
          <a:prstGeom prst="rect">
            <a:avLst/>
          </a:prstGeom>
        </p:spPr>
      </p:pic>
      <p:pic>
        <p:nvPicPr>
          <p:cNvPr id="71" name="圖片 7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3591"/>
          <a:stretch/>
        </p:blipFill>
        <p:spPr>
          <a:xfrm>
            <a:off x="1767880" y="4101228"/>
            <a:ext cx="288000" cy="872378"/>
          </a:xfrm>
          <a:prstGeom prst="rect">
            <a:avLst/>
          </a:prstGeom>
        </p:spPr>
      </p:pic>
      <p:pic>
        <p:nvPicPr>
          <p:cNvPr id="73" name="圖片 7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43"/>
          <a:stretch/>
        </p:blipFill>
        <p:spPr>
          <a:xfrm>
            <a:off x="1767880" y="5071285"/>
            <a:ext cx="288000" cy="862028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5148064" y="3328573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新細明體"/>
              </a:rPr>
              <a:t>MQTT</a:t>
            </a:r>
            <a:endParaRPr kumimoji="0" lang="zh-TW" altLang="en-US" sz="1600" b="1" dirty="0">
              <a:solidFill>
                <a:srgbClr val="0000FF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148064" y="4818638"/>
            <a:ext cx="660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新細明體"/>
              </a:rPr>
              <a:t>MQTT</a:t>
            </a:r>
            <a:endParaRPr kumimoji="0" lang="zh-TW" altLang="en-US" sz="1600" b="1" dirty="0">
              <a:solidFill>
                <a:srgbClr val="0000FF"/>
              </a:solidFill>
              <a:latin typeface="Arial Narrow" panose="020B0606020202030204" pitchFamily="34" charset="0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962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Простые сценарии применения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525"/>
            <a:ext cx="9144000" cy="5329032"/>
          </a:xfrm>
        </p:spPr>
      </p:pic>
    </p:spTree>
    <p:extLst>
      <p:ext uri="{BB962C8B-B14F-4D97-AF65-F5344CB8AC3E}">
        <p14:creationId xmlns:p14="http://schemas.microsoft.com/office/powerpoint/2010/main" val="41401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01650" y="315984"/>
            <a:ext cx="81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TW" sz="3600" b="1" dirty="0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Мониторинг уровня выбросов</a:t>
            </a:r>
            <a:endParaRPr lang="zh-TW" altLang="en-US" sz="3600" b="1" dirty="0">
              <a:solidFill>
                <a:srgbClr val="004B8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641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01650" y="315984"/>
            <a:ext cx="81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TW" sz="3600" b="1" dirty="0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Возобновляемая энергетика</a:t>
            </a:r>
            <a:endParaRPr lang="zh-TW" altLang="en-US" sz="3600" b="1" dirty="0">
              <a:solidFill>
                <a:srgbClr val="004B8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01650" y="315984"/>
            <a:ext cx="81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TW" sz="3600" b="1" dirty="0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Системы </a:t>
            </a:r>
            <a:r>
              <a:rPr lang="ru-RU" altLang="zh-TW" sz="3600" b="1" dirty="0" err="1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водоочискти</a:t>
            </a:r>
            <a:endParaRPr lang="zh-TW" altLang="en-US" sz="3600" b="1" dirty="0">
              <a:solidFill>
                <a:srgbClr val="004B8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01650" y="315984"/>
            <a:ext cx="81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TW" sz="3600" b="1" dirty="0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Управление ГЭС</a:t>
            </a:r>
            <a:endParaRPr lang="zh-TW" altLang="en-US" sz="3600" b="1" dirty="0">
              <a:solidFill>
                <a:srgbClr val="004B8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3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01650" y="315984"/>
            <a:ext cx="81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TW" sz="3600" b="1" dirty="0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Автоматизация с/х</a:t>
            </a:r>
            <a:endParaRPr lang="en-US" altLang="zh-TW" sz="3600" b="1" dirty="0" smtClean="0">
              <a:solidFill>
                <a:srgbClr val="004B8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01650" y="315984"/>
            <a:ext cx="81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TW" sz="3600" b="1" dirty="0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Умный город</a:t>
            </a:r>
            <a:endParaRPr lang="zh-TW" altLang="en-US" sz="3600" b="1" dirty="0">
              <a:solidFill>
                <a:srgbClr val="004B8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2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Внедренные проекты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19" y="102552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07950" y="260350"/>
            <a:ext cx="8661400" cy="693738"/>
          </a:xfrm>
        </p:spPr>
        <p:txBody>
          <a:bodyPr lIns="90000" tIns="46800" rIns="90000" bIns="4680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1" lang="ru-RU" altLang="zh-TW" sz="2000" b="1" kern="0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ЖКХ – Латвия</a:t>
            </a:r>
            <a:r>
              <a:rPr kumimoji="1" lang="en-US" altLang="zh-TW" sz="2000" b="1" kern="0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kumimoji="1" lang="en-US" altLang="zh-TW" sz="2000" b="1" kern="0" dirty="0" err="1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Olaine</a:t>
            </a:r>
            <a:endParaRPr kumimoji="1" lang="en-GB" altLang="zh-TW" sz="2000" b="1" kern="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54" y="3155728"/>
            <a:ext cx="2994650" cy="284691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84149" y="940659"/>
            <a:ext cx="4492781" cy="1958341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新細明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新細明體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新細明體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新細明體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新細明體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0" lang="ru-RU" sz="1400" dirty="0" smtClean="0">
                <a:solidFill>
                  <a:srgbClr val="000000"/>
                </a:solidFill>
              </a:rPr>
              <a:t>Март 2018 – </a:t>
            </a:r>
            <a:r>
              <a:rPr kumimoji="0" lang="en-US" sz="1400" dirty="0" smtClean="0">
                <a:solidFill>
                  <a:srgbClr val="000000"/>
                </a:solidFill>
              </a:rPr>
              <a:t>ISO 50001 </a:t>
            </a:r>
            <a:r>
              <a:rPr kumimoji="0" lang="ru-RU" sz="1400" dirty="0" smtClean="0">
                <a:solidFill>
                  <a:srgbClr val="000000"/>
                </a:solidFill>
              </a:rPr>
              <a:t>«Системы менеджмента потребления энергии»</a:t>
            </a:r>
            <a:r>
              <a:rPr kumimoji="0" lang="en-US" sz="1400" dirty="0" smtClean="0">
                <a:solidFill>
                  <a:srgbClr val="000000"/>
                </a:solidFill>
              </a:rPr>
              <a:t> </a:t>
            </a:r>
            <a:r>
              <a:rPr kumimoji="0" lang="ru-RU" sz="1400" dirty="0" smtClean="0">
                <a:solidFill>
                  <a:srgbClr val="000000"/>
                </a:solidFill>
              </a:rPr>
              <a:t>обязательны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kumimoji="0" lang="ru-RU" sz="1400" dirty="0" smtClean="0">
                <a:solidFill>
                  <a:srgbClr val="000000"/>
                </a:solidFill>
              </a:rPr>
              <a:t>Отопление, водоснабжение и отведение, освещение, энергоснабжение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kumimoji="0" lang="ru-RU" sz="1400" dirty="0" smtClean="0">
                <a:solidFill>
                  <a:srgbClr val="000000"/>
                </a:solidFill>
              </a:rPr>
              <a:t>Пилотный проект разворачивается в течение 2017 года – микрорайон 100 домов, включает мониторинг </a:t>
            </a:r>
            <a:r>
              <a:rPr kumimoji="0" lang="ru-RU" sz="1400" dirty="0" err="1" smtClean="0">
                <a:solidFill>
                  <a:srgbClr val="000000"/>
                </a:solidFill>
              </a:rPr>
              <a:t>теплопунктов</a:t>
            </a:r>
            <a:r>
              <a:rPr kumimoji="0" lang="ru-RU" sz="1400" dirty="0" smtClean="0">
                <a:solidFill>
                  <a:srgbClr val="000000"/>
                </a:solidFill>
              </a:rPr>
              <a:t> и Т воздуха в выбранных местах домов</a:t>
            </a:r>
            <a:endParaRPr kumimoji="0"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2527" y="3202254"/>
            <a:ext cx="4470773" cy="275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 rot="254638">
            <a:off x="2159039" y="4605078"/>
            <a:ext cx="3986974" cy="3175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1842" y="940660"/>
            <a:ext cx="3981157" cy="195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трелка вправо 15"/>
          <p:cNvSpPr/>
          <p:nvPr/>
        </p:nvSpPr>
        <p:spPr>
          <a:xfrm rot="16793875">
            <a:off x="5841680" y="3783609"/>
            <a:ext cx="2625576" cy="3175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28087"/>
      </p:ext>
    </p:extLst>
  </p:cSld>
  <p:clrMapOvr>
    <a:masterClrMapping/>
  </p:clrMapOvr>
  <p:transition advTm="51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01650" y="315984"/>
            <a:ext cx="814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TW" sz="3600" b="1" dirty="0" smtClean="0">
                <a:solidFill>
                  <a:srgbClr val="004B8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Общепринятые беспроводные каналы связи</a:t>
            </a:r>
            <a:endParaRPr lang="zh-TW" altLang="en-US" sz="3600" b="1" dirty="0">
              <a:solidFill>
                <a:srgbClr val="004B8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52" y="4014529"/>
            <a:ext cx="562314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851286" y="3890959"/>
            <a:ext cx="3292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altLang="zh-TW" sz="2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Narrow" panose="020B0606020202030204" pitchFamily="34" charset="0"/>
                <a:ea typeface="新細明體" pitchFamily="18" charset="-120"/>
              </a:rPr>
              <a:t>Энергопотребление</a:t>
            </a:r>
            <a:endParaRPr lang="en-US" altLang="zh-TW" sz="2400" dirty="0" smtClean="0">
              <a:solidFill>
                <a:srgbClr val="000000">
                  <a:lumMod val="65000"/>
                  <a:lumOff val="35000"/>
                </a:srgbClr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algn="l">
              <a:lnSpc>
                <a:spcPct val="150000"/>
              </a:lnSpc>
            </a:pPr>
            <a:r>
              <a:rPr lang="ru-RU" altLang="zh-TW" sz="2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Narrow" panose="020B0606020202030204" pitchFamily="34" charset="0"/>
                <a:ea typeface="新細明體" pitchFamily="18" charset="-120"/>
              </a:rPr>
              <a:t>Стоимость содержания</a:t>
            </a:r>
            <a:endParaRPr lang="en-US" altLang="zh-TW" sz="2400" dirty="0" smtClean="0">
              <a:solidFill>
                <a:srgbClr val="000000">
                  <a:lumMod val="65000"/>
                  <a:lumOff val="35000"/>
                </a:srgbClr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algn="l">
              <a:lnSpc>
                <a:spcPct val="150000"/>
              </a:lnSpc>
            </a:pPr>
            <a:r>
              <a:rPr lang="ru-RU" altLang="zh-TW" sz="2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Narrow" panose="020B0606020202030204" pitchFamily="34" charset="0"/>
                <a:ea typeface="新細明體" pitchFamily="18" charset="-120"/>
              </a:rPr>
              <a:t>Тех ограничения</a:t>
            </a:r>
            <a:r>
              <a:rPr lang="en-US" altLang="zh-TW" sz="2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Narrow" panose="020B0606020202030204" pitchFamily="34" charset="0"/>
                <a:ea typeface="新細明體" pitchFamily="18" charset="-120"/>
              </a:rPr>
              <a:t> </a:t>
            </a:r>
            <a:endParaRPr lang="en-US" altLang="zh-TW" sz="2400" dirty="0">
              <a:solidFill>
                <a:srgbClr val="000000">
                  <a:lumMod val="65000"/>
                  <a:lumOff val="35000"/>
                </a:srgbClr>
              </a:solidFill>
              <a:latin typeface="Arial Narrow" panose="020B0606020202030204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408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07950" y="260350"/>
            <a:ext cx="8661400" cy="693738"/>
          </a:xfrm>
        </p:spPr>
        <p:txBody>
          <a:bodyPr lIns="90000" tIns="46800" rIns="90000" bIns="4680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1" lang="ru-RU" altLang="zh-TW" sz="2800" b="1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ЖКХ – Латвия</a:t>
            </a:r>
            <a:r>
              <a:rPr kumimoji="1" lang="en-US" altLang="zh-TW" sz="2800" b="1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zh-TW" sz="2800" b="1" kern="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Olaine</a:t>
            </a:r>
            <a:endParaRPr kumimoji="1" lang="en-GB" altLang="zh-TW" sz="2800" b="1" kern="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14906"/>
              </p:ext>
            </p:extLst>
          </p:nvPr>
        </p:nvGraphicFramePr>
        <p:xfrm>
          <a:off x="205991" y="930764"/>
          <a:ext cx="8837525" cy="7327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3501">
                  <a:extLst>
                    <a:ext uri="{9D8B030D-6E8A-4147-A177-3AD203B41FA5}">
                      <a16:colId xmlns:a16="http://schemas.microsoft.com/office/drawing/2014/main" xmlns="" val="3349989001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2249798955"/>
                    </a:ext>
                  </a:extLst>
                </a:gridCol>
                <a:gridCol w="601014">
                  <a:extLst>
                    <a:ext uri="{9D8B030D-6E8A-4147-A177-3AD203B41FA5}">
                      <a16:colId xmlns:a16="http://schemas.microsoft.com/office/drawing/2014/main" xmlns="" val="2642225489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3029182832"/>
                    </a:ext>
                  </a:extLst>
                </a:gridCol>
                <a:gridCol w="434089">
                  <a:extLst>
                    <a:ext uri="{9D8B030D-6E8A-4147-A177-3AD203B41FA5}">
                      <a16:colId xmlns:a16="http://schemas.microsoft.com/office/drawing/2014/main" xmlns="" val="1483459281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3035394962"/>
                    </a:ext>
                  </a:extLst>
                </a:gridCol>
                <a:gridCol w="390803">
                  <a:extLst>
                    <a:ext uri="{9D8B030D-6E8A-4147-A177-3AD203B41FA5}">
                      <a16:colId xmlns:a16="http://schemas.microsoft.com/office/drawing/2014/main" xmlns="" val="3515540917"/>
                    </a:ext>
                  </a:extLst>
                </a:gridCol>
                <a:gridCol w="25400"/>
                <a:gridCol w="290799">
                  <a:extLst>
                    <a:ext uri="{9D8B030D-6E8A-4147-A177-3AD203B41FA5}">
                      <a16:colId xmlns:a16="http://schemas.microsoft.com/office/drawing/2014/main" xmlns="" val="1682663449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1905888926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3939773260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111136955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1031917533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979032213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3575904445"/>
                    </a:ext>
                  </a:extLst>
                </a:gridCol>
                <a:gridCol w="50501">
                  <a:extLst>
                    <a:ext uri="{9D8B030D-6E8A-4147-A177-3AD203B41FA5}">
                      <a16:colId xmlns:a16="http://schemas.microsoft.com/office/drawing/2014/main" xmlns="" val="1506881679"/>
                    </a:ext>
                  </a:extLst>
                </a:gridCol>
                <a:gridCol w="984602">
                  <a:extLst>
                    <a:ext uri="{9D8B030D-6E8A-4147-A177-3AD203B41FA5}">
                      <a16:colId xmlns:a16="http://schemas.microsoft.com/office/drawing/2014/main" xmlns="" val="26224935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1695397796"/>
                    </a:ext>
                  </a:extLst>
                </a:gridCol>
                <a:gridCol w="664977">
                  <a:extLst>
                    <a:ext uri="{9D8B030D-6E8A-4147-A177-3AD203B41FA5}">
                      <a16:colId xmlns:a16="http://schemas.microsoft.com/office/drawing/2014/main" xmlns="" val="23897840"/>
                    </a:ext>
                  </a:extLst>
                </a:gridCol>
                <a:gridCol w="42025">
                  <a:extLst>
                    <a:ext uri="{9D8B030D-6E8A-4147-A177-3AD203B41FA5}">
                      <a16:colId xmlns:a16="http://schemas.microsoft.com/office/drawing/2014/main" xmlns="" val="1498606595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852323403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4265395682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22195633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3250555217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1144027307"/>
                    </a:ext>
                  </a:extLst>
                </a:gridCol>
                <a:gridCol w="353501">
                  <a:extLst>
                    <a:ext uri="{9D8B030D-6E8A-4147-A177-3AD203B41FA5}">
                      <a16:colId xmlns:a16="http://schemas.microsoft.com/office/drawing/2014/main" xmlns="" val="4125670708"/>
                    </a:ext>
                  </a:extLst>
                </a:gridCol>
              </a:tblGrid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ТЦП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ru-RU" sz="800" b="1" u="none" strike="noStrike" dirty="0" smtClean="0">
                          <a:effectLst/>
                        </a:rPr>
                        <a:t>КВАРТИРЫ</a:t>
                      </a:r>
                      <a:endParaRPr lang="en-GB" sz="800" b="1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41157925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549637361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67605737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18971679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84187568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Gcal/h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53748381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Gcal</a:t>
                      </a:r>
                      <a:r>
                        <a:rPr lang="en-GB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/h</a:t>
                      </a:r>
                      <a:endParaRPr lang="en-GB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95660406"/>
                  </a:ext>
                </a:extLst>
              </a:tr>
              <a:tr h="137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41179247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62930931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498424688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499520127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55428563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94985343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u="none" strike="noStrike" dirty="0" smtClean="0">
                        <a:effectLst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38840885"/>
                  </a:ext>
                </a:extLst>
              </a:tr>
              <a:tr h="137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1171398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u="none" strike="noStrike" dirty="0" smtClean="0">
                          <a:effectLst/>
                        </a:rPr>
                        <a:t>Ethernet 5 UTP</a:t>
                      </a:r>
                      <a:endParaRPr lang="en-GB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76402729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smtClean="0">
                          <a:effectLst/>
                        </a:rPr>
                        <a:t>ШЛЮЗ </a:t>
                      </a:r>
                      <a:endParaRPr lang="en-US" sz="800" b="1" u="none" strike="noStrike" dirty="0" smtClean="0">
                        <a:effectLst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effectLst/>
                        </a:rPr>
                        <a:t>ETHERNET / WWAN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u="none" strike="noStrike" dirty="0" smtClean="0">
                          <a:effectLst/>
                        </a:rPr>
                        <a:t>Wi-Fi mesh</a:t>
                      </a:r>
                    </a:p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312180966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b="1" u="none" strike="noStrike" dirty="0">
                          <a:effectLst/>
                        </a:rPr>
                        <a:t>GPRS/3G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266943774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LTE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6810097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258807374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93570491"/>
                  </a:ext>
                </a:extLst>
              </a:tr>
              <a:tr h="137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3104326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27735674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25175798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63946185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u="none" strike="noStrike" dirty="0" smtClean="0">
                          <a:effectLst/>
                        </a:rPr>
                        <a:t>WEB Access  </a:t>
                      </a:r>
                      <a:r>
                        <a:rPr lang="ru-RU" sz="800" b="1" u="none" strike="noStrike" dirty="0" smtClean="0">
                          <a:effectLst/>
                        </a:rPr>
                        <a:t>СКАДА</a:t>
                      </a:r>
                      <a:endParaRPr lang="en-GB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76351100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573767005"/>
                  </a:ext>
                </a:extLst>
              </a:tr>
              <a:tr h="1376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 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2477116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67786719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65336739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753222073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76145493"/>
                  </a:ext>
                </a:extLst>
              </a:tr>
              <a:tr h="13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55062397"/>
                  </a:ext>
                </a:extLst>
              </a:tr>
            </a:tbl>
          </a:graphicData>
        </a:graphic>
      </p:graphicFrame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177" y="5177326"/>
            <a:ext cx="1298948" cy="9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66" y="1218101"/>
            <a:ext cx="1876007" cy="14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8" y="2730494"/>
            <a:ext cx="1234786" cy="115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78" y="4091476"/>
            <a:ext cx="838200" cy="849313"/>
          </a:xfrm>
          <a:prstGeom prst="rect">
            <a:avLst/>
          </a:prstGeom>
        </p:spPr>
      </p:pic>
      <p:sp>
        <p:nvSpPr>
          <p:cNvPr id="18" name="AutoShape 3" descr="Attēlu rezultāti vaicājumam “flats”"/>
          <p:cNvSpPr>
            <a:spLocks noChangeAspect="1" noChangeArrowheads="1"/>
          </p:cNvSpPr>
          <p:nvPr/>
        </p:nvSpPr>
        <p:spPr bwMode="auto">
          <a:xfrm>
            <a:off x="6911591" y="18832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en-GB" dirty="0">
              <a:solidFill>
                <a:srgbClr val="004685"/>
              </a:solidFill>
              <a:latin typeface="Arial" panose="020B0604020202020204"/>
              <a:ea typeface="新細明體" pitchFamily="18" charset="-120"/>
            </a:endParaRPr>
          </a:p>
        </p:txBody>
      </p:sp>
      <p:sp>
        <p:nvSpPr>
          <p:cNvPr id="19" name="AutoShape 4" descr="Attēlu rezultāti vaicājumam “flats”"/>
          <p:cNvSpPr>
            <a:spLocks noChangeAspect="1" noChangeArrowheads="1"/>
          </p:cNvSpPr>
          <p:nvPr/>
        </p:nvSpPr>
        <p:spPr bwMode="auto">
          <a:xfrm>
            <a:off x="7521191" y="32262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en-GB" dirty="0">
              <a:solidFill>
                <a:srgbClr val="004685"/>
              </a:solidFill>
              <a:latin typeface="Arial" panose="020B0604020202020204"/>
              <a:ea typeface="新細明體" pitchFamily="18" charset="-120"/>
            </a:endParaRPr>
          </a:p>
        </p:txBody>
      </p:sp>
      <p:pic>
        <p:nvPicPr>
          <p:cNvPr id="2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86" y="1179310"/>
            <a:ext cx="2062524" cy="1373188"/>
          </a:xfrm>
          <a:prstGeom prst="rect">
            <a:avLst/>
          </a:prstGeom>
        </p:spPr>
      </p:pic>
      <p:pic>
        <p:nvPicPr>
          <p:cNvPr id="21" name="Picture 30" descr="http://downloadt.advantech.com/download/downloadlit.aspx?LIT_ID=b8f7fe1a-465b-49c8-b8b2-fbc78f9aa64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66" y="2616689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1" descr="http://downloadt.advantech.com/download/downloadlit.aspx?LIT_ID=b8f7fe1a-465b-49c8-b8b2-fbc78f9aa64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16" y="3950189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2" descr="http://downloadt.advantech.com/download/downloadlit.aspx?LIT_ID=b8f7fe1a-465b-49c8-b8b2-fbc78f9aa64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66" y="5217016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3" descr="http://downloadt.advantech.com/ProductFile/PIS/BB-RT3G-350/Product%20-%20Photo(DS)/BB-RT3G-350_500px201604140034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1" b="96358" l="0" r="996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17" y="3597764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34"/>
          <p:cNvCxnSpPr/>
          <p:nvPr/>
        </p:nvCxnSpPr>
        <p:spPr>
          <a:xfrm flipV="1">
            <a:off x="6454391" y="3121514"/>
            <a:ext cx="981075" cy="600075"/>
          </a:xfrm>
          <a:prstGeom prst="straightConnector1">
            <a:avLst/>
          </a:prstGeom>
          <a:noFill/>
          <a:ln w="6350" cap="flat" cmpd="sng" algn="ctr">
            <a:solidFill>
              <a:srgbClr val="004685"/>
            </a:solidFill>
            <a:prstDash val="dash"/>
            <a:miter lim="800000"/>
            <a:headEnd type="triangle"/>
            <a:tailEnd type="triangle"/>
          </a:ln>
          <a:effectLst/>
        </p:spPr>
      </p:cxnSp>
      <p:cxnSp>
        <p:nvCxnSpPr>
          <p:cNvPr id="26" name="Straight Arrow Connector 35"/>
          <p:cNvCxnSpPr/>
          <p:nvPr/>
        </p:nvCxnSpPr>
        <p:spPr>
          <a:xfrm>
            <a:off x="6378191" y="4159739"/>
            <a:ext cx="1066800" cy="19050"/>
          </a:xfrm>
          <a:prstGeom prst="straightConnector1">
            <a:avLst/>
          </a:prstGeom>
          <a:noFill/>
          <a:ln w="6350" cap="flat" cmpd="sng" algn="ctr">
            <a:solidFill>
              <a:srgbClr val="004685"/>
            </a:solidFill>
            <a:prstDash val="dash"/>
            <a:miter lim="800000"/>
            <a:headEnd type="triangle"/>
            <a:tailEnd type="triangle"/>
          </a:ln>
          <a:effectLst/>
        </p:spPr>
      </p:cxnSp>
      <p:cxnSp>
        <p:nvCxnSpPr>
          <p:cNvPr id="27" name="Straight Arrow Connector 36"/>
          <p:cNvCxnSpPr/>
          <p:nvPr/>
        </p:nvCxnSpPr>
        <p:spPr>
          <a:xfrm>
            <a:off x="6359141" y="4435964"/>
            <a:ext cx="1085850" cy="1114425"/>
          </a:xfrm>
          <a:prstGeom prst="straightConnector1">
            <a:avLst/>
          </a:prstGeom>
          <a:noFill/>
          <a:ln w="6350" cap="flat" cmpd="sng" algn="ctr">
            <a:solidFill>
              <a:srgbClr val="004685"/>
            </a:solidFill>
            <a:prstDash val="dash"/>
            <a:miter lim="800000"/>
            <a:headEnd type="triangle"/>
            <a:tailEnd type="triangle"/>
          </a:ln>
          <a:effectLst/>
        </p:spPr>
      </p:cxnSp>
      <p:cxnSp>
        <p:nvCxnSpPr>
          <p:cNvPr id="28" name="Straight Arrow Connector 37"/>
          <p:cNvCxnSpPr/>
          <p:nvPr/>
        </p:nvCxnSpPr>
        <p:spPr>
          <a:xfrm flipV="1">
            <a:off x="8064116" y="3426315"/>
            <a:ext cx="38100" cy="523874"/>
          </a:xfrm>
          <a:prstGeom prst="straightConnector1">
            <a:avLst/>
          </a:prstGeom>
          <a:noFill/>
          <a:ln w="6350" cap="flat" cmpd="sng" algn="ctr">
            <a:solidFill>
              <a:srgbClr val="004685"/>
            </a:solidFill>
            <a:prstDash val="dash"/>
            <a:miter lim="800000"/>
            <a:headEnd type="triangle"/>
            <a:tailEnd type="triangle"/>
          </a:ln>
          <a:effectLst/>
        </p:spPr>
      </p:cxnSp>
      <p:cxnSp>
        <p:nvCxnSpPr>
          <p:cNvPr id="29" name="Straight Arrow Connector 38"/>
          <p:cNvCxnSpPr/>
          <p:nvPr/>
        </p:nvCxnSpPr>
        <p:spPr>
          <a:xfrm flipV="1">
            <a:off x="8064116" y="4769341"/>
            <a:ext cx="1" cy="438148"/>
          </a:xfrm>
          <a:prstGeom prst="straightConnector1">
            <a:avLst/>
          </a:prstGeom>
          <a:noFill/>
          <a:ln w="6350" cap="flat" cmpd="sng" algn="ctr">
            <a:solidFill>
              <a:srgbClr val="004685"/>
            </a:solidFill>
            <a:prstDash val="dash"/>
            <a:miter lim="800000"/>
            <a:headEnd type="triangle"/>
            <a:tailEnd type="triangle"/>
          </a:ln>
          <a:effectLst/>
        </p:spPr>
      </p:cxnSp>
      <p:cxnSp>
        <p:nvCxnSpPr>
          <p:cNvPr id="30" name="Straight Arrow Connector 39"/>
          <p:cNvCxnSpPr/>
          <p:nvPr/>
        </p:nvCxnSpPr>
        <p:spPr>
          <a:xfrm flipV="1">
            <a:off x="3958841" y="4226414"/>
            <a:ext cx="1047750" cy="219075"/>
          </a:xfrm>
          <a:prstGeom prst="straightConnector1">
            <a:avLst/>
          </a:prstGeom>
          <a:noFill/>
          <a:ln w="6350" cap="flat" cmpd="sng" algn="ctr">
            <a:solidFill>
              <a:srgbClr val="004685"/>
            </a:solidFill>
            <a:prstDash val="dash"/>
            <a:miter lim="800000"/>
            <a:headEnd type="triangle"/>
            <a:tailEnd type="triangle"/>
          </a:ln>
          <a:effectLst/>
        </p:spPr>
      </p:cxnSp>
      <p:cxnSp>
        <p:nvCxnSpPr>
          <p:cNvPr id="31" name="Straight Arrow Connector 40"/>
          <p:cNvCxnSpPr/>
          <p:nvPr/>
        </p:nvCxnSpPr>
        <p:spPr>
          <a:xfrm>
            <a:off x="1796666" y="3835889"/>
            <a:ext cx="1162050" cy="561975"/>
          </a:xfrm>
          <a:prstGeom prst="straightConnector1">
            <a:avLst/>
          </a:prstGeom>
          <a:noFill/>
          <a:ln w="6350" cap="flat" cmpd="sng" algn="ctr">
            <a:solidFill>
              <a:srgbClr val="004685"/>
            </a:solidFill>
            <a:prstDash val="dash"/>
            <a:miter lim="800000"/>
            <a:headEnd type="triangle"/>
            <a:tailEnd type="triangle"/>
          </a:ln>
          <a:effectLst/>
        </p:spPr>
      </p:cxnSp>
      <p:cxnSp>
        <p:nvCxnSpPr>
          <p:cNvPr id="32" name="Straight Arrow Connector 41"/>
          <p:cNvCxnSpPr/>
          <p:nvPr/>
        </p:nvCxnSpPr>
        <p:spPr>
          <a:xfrm>
            <a:off x="1891916" y="3512039"/>
            <a:ext cx="3248025" cy="342900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33" name="Straight Arrow Connector 42"/>
          <p:cNvCxnSpPr/>
          <p:nvPr/>
        </p:nvCxnSpPr>
        <p:spPr>
          <a:xfrm flipV="1">
            <a:off x="3444492" y="4940789"/>
            <a:ext cx="0" cy="172478"/>
          </a:xfrm>
          <a:prstGeom prst="straightConnector1">
            <a:avLst/>
          </a:prstGeom>
          <a:noFill/>
          <a:ln w="6350" cap="flat" cmpd="sng" algn="ctr">
            <a:solidFill>
              <a:srgbClr val="004685"/>
            </a:solidFill>
            <a:prstDash val="dash"/>
            <a:miter lim="800000"/>
            <a:headEnd type="triangle"/>
            <a:tailEnd type="triangle"/>
          </a:ln>
          <a:effectLst/>
        </p:spPr>
      </p:cxnSp>
      <p:pic>
        <p:nvPicPr>
          <p:cNvPr id="34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16" y="1211751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36800"/>
      </p:ext>
    </p:extLst>
  </p:cSld>
  <p:clrMapOvr>
    <a:masterClrMapping/>
  </p:clrMapOvr>
  <p:transition advTm="51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5575" y="118269"/>
            <a:ext cx="8661400" cy="693738"/>
          </a:xfrm>
        </p:spPr>
        <p:txBody>
          <a:bodyPr lIns="90000" tIns="46800" rIns="90000" bIns="4680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1" lang="ru-RU" altLang="zh-TW" sz="2800" b="1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застывания бетона в форме</a:t>
            </a:r>
            <a:endParaRPr kumimoji="1" lang="en-GB" altLang="zh-TW" sz="2800" b="1" kern="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https://www.rd-forum.ru/attachments/001062220009-jpg.16399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ru-RU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ru-RU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9" name="AutoShape 10" descr="Картинки по запросу система радиомаяков аэропорт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ru-RU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44" y="3654347"/>
            <a:ext cx="3329317" cy="256674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1043309"/>
            <a:ext cx="3559487" cy="4745981"/>
          </a:xfrm>
          <a:prstGeom prst="rect">
            <a:avLst/>
          </a:prstGeom>
        </p:spPr>
      </p:pic>
      <p:pic>
        <p:nvPicPr>
          <p:cNvPr id="29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144" y="807950"/>
            <a:ext cx="3329319" cy="26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86782"/>
      </p:ext>
    </p:extLst>
  </p:cSld>
  <p:clrMapOvr>
    <a:masterClrMapping/>
  </p:clrMapOvr>
  <p:transition advTm="51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559873" y="206401"/>
            <a:ext cx="8277225" cy="692150"/>
          </a:xfrm>
        </p:spPr>
        <p:txBody>
          <a:bodyPr/>
          <a:lstStyle/>
          <a:p>
            <a:r>
              <a:rPr lang="ru-RU" altLang="zh-TW" sz="2800" dirty="0" smtClean="0">
                <a:latin typeface="+mn-lt"/>
              </a:rPr>
              <a:t>Контроль состояния приводов конвейера </a:t>
            </a:r>
            <a:endParaRPr lang="zh-TW" altLang="en-US" sz="2800" dirty="0">
              <a:latin typeface="+mn-lt"/>
            </a:endParaRPr>
          </a:p>
        </p:txBody>
      </p:sp>
      <p:sp>
        <p:nvSpPr>
          <p:cNvPr id="7" name="矩形 18"/>
          <p:cNvSpPr/>
          <p:nvPr/>
        </p:nvSpPr>
        <p:spPr>
          <a:xfrm>
            <a:off x="241800" y="3523654"/>
            <a:ext cx="4834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Сеть модулей с шлюзом и монтажом </a:t>
            </a:r>
            <a: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/>
            </a:r>
            <a:b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</a:br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- </a:t>
            </a:r>
            <a: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$18 500</a:t>
            </a:r>
          </a:p>
          <a:p>
            <a:pPr algn="l"/>
            <a:endParaRPr lang="en-US" altLang="zh-TW" sz="2000" b="1" dirty="0" smtClean="0">
              <a:solidFill>
                <a:srgbClr val="000000"/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algn="l"/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В случае поломки:</a:t>
            </a:r>
          </a:p>
          <a:p>
            <a:pPr marL="342900" indent="-342900" algn="l">
              <a:buFontTx/>
              <a:buChar char="-"/>
            </a:pPr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Новый мотор </a:t>
            </a:r>
            <a: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$29 000</a:t>
            </a:r>
          </a:p>
          <a:p>
            <a:pPr marL="342900" indent="-342900" algn="l">
              <a:buFontTx/>
              <a:buChar char="-"/>
            </a:pPr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Работа по замене </a:t>
            </a:r>
            <a: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$2 000</a:t>
            </a:r>
          </a:p>
          <a:p>
            <a:pPr marL="342900" indent="-342900" algn="l">
              <a:buFontTx/>
              <a:buChar char="-"/>
            </a:pPr>
            <a: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1 </a:t>
            </a:r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смена простоя = недополучено</a:t>
            </a:r>
            <a:b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</a:br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600 тонн * 8 часов * </a:t>
            </a:r>
            <a: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$10/</a:t>
            </a:r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тонна = </a:t>
            </a:r>
            <a: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$48 000</a:t>
            </a:r>
            <a:endParaRPr lang="en-US" altLang="zh-TW" sz="2000" dirty="0">
              <a:solidFill>
                <a:srgbClr val="000000"/>
              </a:solidFill>
              <a:latin typeface="Arial Narrow" panose="020B0606020202030204" pitchFamily="34" charset="0"/>
              <a:ea typeface="新細明體" pitchFamily="18" charset="-120"/>
            </a:endParaRPr>
          </a:p>
        </p:txBody>
      </p:sp>
      <p:sp>
        <p:nvSpPr>
          <p:cNvPr id="8" name="矩形 18"/>
          <p:cNvSpPr/>
          <p:nvPr/>
        </p:nvSpPr>
        <p:spPr>
          <a:xfrm>
            <a:off x="4827439" y="4293096"/>
            <a:ext cx="43160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При своевременном обнаружении:</a:t>
            </a:r>
          </a:p>
          <a:p>
            <a:pPr marL="342900" indent="-342900" algn="l">
              <a:buFontTx/>
              <a:buChar char="-"/>
            </a:pPr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Замена опорного подшипника </a:t>
            </a:r>
            <a: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$4000</a:t>
            </a:r>
          </a:p>
          <a:p>
            <a:pPr marL="342900" indent="-342900" algn="l">
              <a:buFontTx/>
              <a:buChar char="-"/>
            </a:pPr>
            <a:r>
              <a:rPr lang="ru-RU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Перемотка мотора </a:t>
            </a:r>
            <a:r>
              <a:rPr lang="en-US" altLang="zh-TW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新細明體" pitchFamily="18" charset="-120"/>
              </a:rPr>
              <a:t>$18000</a:t>
            </a:r>
            <a:endParaRPr lang="en-US" altLang="zh-TW" sz="2000" dirty="0">
              <a:solidFill>
                <a:srgbClr val="000000"/>
              </a:solidFill>
              <a:latin typeface="Arial Narrow" panose="020B0606020202030204" pitchFamily="34" charset="0"/>
              <a:ea typeface="新細明體" pitchFamily="18" charset="-12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800" y="1182273"/>
            <a:ext cx="5140562" cy="221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7704" y="1297460"/>
            <a:ext cx="4599524" cy="1987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8970" y="1191792"/>
            <a:ext cx="3342290" cy="2333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6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5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8874" y="1289050"/>
            <a:ext cx="8701664" cy="19208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zh-TW" dirty="0" smtClean="0">
                <a:latin typeface="Tahoma" pitchFamily="34" charset="0"/>
                <a:ea typeface="微軟正黑體" pitchFamily="34" charset="-120"/>
                <a:cs typeface="Tahoma" pitchFamily="34" charset="0"/>
              </a:rPr>
              <a:t>Модули </a:t>
            </a:r>
            <a:r>
              <a:rPr lang="en-US" altLang="zh-TW" dirty="0" smtClean="0">
                <a:latin typeface="Tahoma" pitchFamily="34" charset="0"/>
                <a:ea typeface="微軟正黑體" pitchFamily="34" charset="-120"/>
                <a:cs typeface="Tahoma" pitchFamily="34" charset="0"/>
              </a:rPr>
              <a:t>WISE-4</a:t>
            </a:r>
            <a:r>
              <a:rPr lang="en-US" altLang="zh-TW" dirty="0">
                <a:latin typeface="Tahoma" pitchFamily="34" charset="0"/>
                <a:ea typeface="微軟正黑體" pitchFamily="34" charset="-120"/>
                <a:cs typeface="Tahoma" pitchFamily="34" charset="0"/>
              </a:rPr>
              <a:t>X</a:t>
            </a:r>
            <a:r>
              <a:rPr lang="en-US" altLang="zh-TW" dirty="0" smtClean="0">
                <a:latin typeface="Tahoma" pitchFamily="34" charset="0"/>
                <a:ea typeface="微軟正黑體" pitchFamily="34" charset="-120"/>
                <a:cs typeface="Tahoma" pitchFamily="34" charset="0"/>
              </a:rPr>
              <a:t>00</a:t>
            </a:r>
            <a:endParaRPr lang="en-US" altLang="zh-TW" dirty="0" smtClean="0">
              <a:solidFill>
                <a:schemeClr val="tx1"/>
              </a:solidFill>
              <a:latin typeface="Tahoma" pitchFamily="34" charset="0"/>
              <a:ea typeface="微軟正黑體" pitchFamily="34" charset="-120"/>
              <a:cs typeface="Tahoma" pitchFamily="34" charset="0"/>
            </a:endParaRPr>
          </a:p>
        </p:txBody>
      </p:sp>
      <p:sp>
        <p:nvSpPr>
          <p:cNvPr id="3" name="AutoShape 2" descr="Industrial Controls and Factory Autom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endParaRPr lang="ru-RU">
              <a:solidFill>
                <a:srgbClr val="FFFFFF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1028" name="Picture 4" descr="http://downloadt.advantech.com/download/downloadlit.aspx?LIT_ID=774441a0-0dca-42eb-b5d8-b528c6baf9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72740"/>
            <a:ext cx="3096344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37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GDrive\Document\Marketing\Brochure\WISE-4000\0407_WISE Features Highlight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79535" y="3337830"/>
            <a:ext cx="3261017" cy="296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754937" cy="289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5"/>
          <p:cNvSpPr/>
          <p:nvPr/>
        </p:nvSpPr>
        <p:spPr bwMode="auto">
          <a:xfrm>
            <a:off x="2123728" y="2315746"/>
            <a:ext cx="5647701" cy="68120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TW" altLang="en-US" smtClean="0">
              <a:solidFill>
                <a:prstClr val="white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" name="矩形 6"/>
          <p:cNvSpPr/>
          <p:nvPr/>
        </p:nvSpPr>
        <p:spPr>
          <a:xfrm>
            <a:off x="-1680" y="3348281"/>
            <a:ext cx="223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2.4GHz </a:t>
            </a:r>
            <a:r>
              <a:rPr kumimoji="0" lang="en-US" altLang="zh-TW" sz="1600" b="1" dirty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Wi-Fi </a:t>
            </a: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/>
            </a:r>
            <a:b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</a:b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с режимом </a:t>
            </a:r>
            <a:b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</a:b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ограниченного 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AP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56304" y="3348281"/>
            <a:ext cx="1727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Архивирование с </a:t>
            </a:r>
            <a:b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</a:b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меткой времени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09952" y="3348281"/>
            <a:ext cx="223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RESTful</a:t>
            </a: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 через </a:t>
            </a: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/>
            </a:r>
            <a:b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</a:br>
            <a:r>
              <a:rPr kumimoji="0" lang="en-US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HTTP / HTTPS(SSL)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41952" y="3348281"/>
            <a:ext cx="2194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zh-TW" sz="1600" b="1" dirty="0" smtClean="0">
                <a:solidFill>
                  <a:srgbClr val="1F497D"/>
                </a:solidFill>
                <a:latin typeface="Arial Narrow" panose="020B0606020202030204" pitchFamily="34" charset="0"/>
                <a:ea typeface="新細明體"/>
              </a:rPr>
              <a:t>Работа с публичными и частными облаками</a:t>
            </a:r>
            <a:endParaRPr kumimoji="0" lang="zh-TW" altLang="en-US" sz="1600" b="1" dirty="0">
              <a:solidFill>
                <a:srgbClr val="1F497D"/>
              </a:solidFill>
              <a:latin typeface="Arial Narrow" panose="020B0606020202030204" pitchFamily="34" charset="0"/>
              <a:ea typeface="新細明體"/>
            </a:endParaRPr>
          </a:p>
        </p:txBody>
      </p:sp>
      <p:pic>
        <p:nvPicPr>
          <p:cNvPr id="15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43" y="1201316"/>
            <a:ext cx="8667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8"/>
          <p:cNvSpPr/>
          <p:nvPr/>
        </p:nvSpPr>
        <p:spPr bwMode="auto">
          <a:xfrm>
            <a:off x="2448152" y="2276872"/>
            <a:ext cx="5508224" cy="7200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Лёгкое подключение к существующей инфраструктуре</a:t>
            </a:r>
            <a:endParaRPr lang="en-US" altLang="zh-TW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Протоколы </a:t>
            </a:r>
            <a:r>
              <a:rPr lang="en-US" altLang="zh-TW" sz="1400" dirty="0" err="1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IoT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 </a:t>
            </a: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для стыковки с 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SCADA </a:t>
            </a: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и 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MES</a:t>
            </a:r>
          </a:p>
          <a:p>
            <a:pPr marL="180975" indent="-180975" algn="l">
              <a:buFont typeface="Arial" panose="020B0604020202020204" pitchFamily="34" charset="0"/>
              <a:buChar char="•"/>
            </a:pP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Поддержка архивирования и </a:t>
            </a:r>
            <a:r>
              <a:rPr lang="en-US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push-</a:t>
            </a:r>
            <a:r>
              <a:rPr lang="ru-RU" altLang="zh-TW" sz="1400" dirty="0" smtClean="0">
                <a:solidFill>
                  <a:prstClr val="black"/>
                </a:solidFill>
                <a:latin typeface="Arial Narrow" panose="020B0606020202030204" pitchFamily="34" charset="0"/>
                <a:ea typeface="新細明體" pitchFamily="18" charset="-120"/>
              </a:rPr>
              <a:t>загрузки в облако</a:t>
            </a:r>
            <a:endParaRPr lang="zh-TW" altLang="en-US" sz="1400" dirty="0" smtClean="0">
              <a:solidFill>
                <a:prstClr val="black"/>
              </a:solidFill>
              <a:latin typeface="Arial Narrow" panose="020B0606020202030204" pitchFamily="34" charset="0"/>
              <a:ea typeface="新細明體" pitchFamily="18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7789" y="4006303"/>
            <a:ext cx="1076325" cy="22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:\GDrive\Document\Marketing\Brochure\WISE-4000\0417_illustration_all-big-09.png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3727848"/>
            <a:ext cx="2160240" cy="23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:\GDrive\Document\Marketing\Brochure\WISE-4000\0417_illustration_all-big-05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9431" y="4077072"/>
            <a:ext cx="3120641" cy="28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9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Modbus</a:t>
            </a:r>
            <a:endParaRPr lang="zh-TW" altLang="en-US" dirty="0"/>
          </a:p>
        </p:txBody>
      </p:sp>
      <p:pic>
        <p:nvPicPr>
          <p:cNvPr id="3074" name="Picture 2" descr="D:\GDrive\_WISE-4000\Manual\UM-WISE-4000-Ed 4-EN_0305.pdf\Fig_01_2_EditB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8847"/>
            <a:ext cx="7580953" cy="3230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GDrive\_WISE-4000\Manual\UM-WISE-4000-Ed 4-EN_0305.pdf\Fig_01_3_EditWor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66" y="2025283"/>
            <a:ext cx="7542858" cy="380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I/O </a:t>
            </a:r>
            <a:r>
              <a:rPr lang="ru-RU" altLang="zh-TW" dirty="0" smtClean="0"/>
              <a:t>статус</a:t>
            </a:r>
            <a:r>
              <a:rPr lang="en-US" altLang="zh-TW" dirty="0" smtClean="0"/>
              <a:t> </a:t>
            </a:r>
            <a:r>
              <a:rPr lang="ru-RU" altLang="zh-TW" dirty="0" smtClean="0"/>
              <a:t>с</a:t>
            </a:r>
            <a:r>
              <a:rPr lang="en-US" altLang="zh-TW" dirty="0" smtClean="0"/>
              <a:t> </a:t>
            </a:r>
            <a:r>
              <a:rPr lang="en-US" altLang="zh-TW" dirty="0"/>
              <a:t>RESTful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http://</a:t>
            </a:r>
            <a:r>
              <a:rPr lang="en-US" altLang="zh-TW" dirty="0" smtClean="0"/>
              <a:t>192.168.1.1/ai_value/slot_0</a:t>
            </a:r>
            <a:endParaRPr lang="en-US" altLang="zh-TW" dirty="0"/>
          </a:p>
          <a:p>
            <a:r>
              <a:rPr lang="en-US" altLang="zh-TW" dirty="0"/>
              <a:t>http://</a:t>
            </a:r>
            <a:r>
              <a:rPr lang="en-US" altLang="zh-TW" dirty="0" smtClean="0"/>
              <a:t>192.168.1.1/ai_value/slot_0/ch_0</a:t>
            </a:r>
            <a:endParaRPr lang="en-US" altLang="zh-TW" dirty="0"/>
          </a:p>
          <a:p>
            <a:r>
              <a:rPr lang="en-US" altLang="zh-TW" dirty="0" smtClean="0"/>
              <a:t>http</a:t>
            </a:r>
            <a:r>
              <a:rPr lang="en-US" altLang="zh-TW" dirty="0"/>
              <a:t>://192.168.1.1/di_value/slot_0</a:t>
            </a:r>
          </a:p>
          <a:p>
            <a:r>
              <a:rPr lang="en-US" altLang="zh-TW" dirty="0"/>
              <a:t>http://192.168.1.1/di_value/slot_0/ch_0</a:t>
            </a:r>
          </a:p>
          <a:p>
            <a:r>
              <a:rPr lang="en-US" altLang="zh-TW" dirty="0"/>
              <a:t>http://</a:t>
            </a:r>
            <a:r>
              <a:rPr lang="en-US" altLang="zh-TW" dirty="0" smtClean="0"/>
              <a:t>192.168.1.1/do_value/slot_0</a:t>
            </a:r>
            <a:endParaRPr lang="en-US" altLang="zh-TW" dirty="0"/>
          </a:p>
          <a:p>
            <a:r>
              <a:rPr lang="en-US" altLang="zh-TW" dirty="0"/>
              <a:t>http://</a:t>
            </a:r>
            <a:r>
              <a:rPr lang="en-US" altLang="zh-TW" dirty="0" smtClean="0"/>
              <a:t>192.168.1.1/do_value/slot_0/ch_0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14" y="4052178"/>
            <a:ext cx="3242125" cy="107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0" y="4024882"/>
            <a:ext cx="13239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5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TW" dirty="0" smtClean="0"/>
              <a:t>Мониторинг</a:t>
            </a:r>
            <a:r>
              <a:rPr lang="en-US" altLang="zh-TW" dirty="0" smtClean="0"/>
              <a:t>/</a:t>
            </a:r>
            <a:r>
              <a:rPr lang="ru-RU" altLang="zh-TW" dirty="0" smtClean="0"/>
              <a:t>управление </a:t>
            </a:r>
            <a:r>
              <a:rPr lang="en-US" altLang="zh-TW" dirty="0" smtClean="0"/>
              <a:t>I/O </a:t>
            </a:r>
            <a:r>
              <a:rPr lang="ru-RU" altLang="zh-TW" dirty="0" smtClean="0"/>
              <a:t>статуса</a:t>
            </a:r>
            <a:endParaRPr lang="zh-TW" altLang="en-US" dirty="0"/>
          </a:p>
        </p:txBody>
      </p:sp>
      <p:pic>
        <p:nvPicPr>
          <p:cNvPr id="37" name="Picture 4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069">
            <a:off x="4423602" y="3523329"/>
            <a:ext cx="2163542" cy="16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版面配置區 3"/>
          <p:cNvSpPr txBox="1">
            <a:spLocks/>
          </p:cNvSpPr>
          <p:nvPr/>
        </p:nvSpPr>
        <p:spPr bwMode="auto">
          <a:xfrm>
            <a:off x="457200" y="1260793"/>
            <a:ext cx="40401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None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None/>
              <a:defRPr kumimoji="1" sz="2000" b="1">
                <a:solidFill>
                  <a:schemeClr val="bg2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buNone/>
              <a:defRPr kumimoji="1" sz="1800" b="1">
                <a:solidFill>
                  <a:schemeClr val="bg2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altLang="zh-TW" kern="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RESTful Web API</a:t>
            </a:r>
            <a:endParaRPr lang="zh-CN" altLang="en-US" kern="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9" name="文字版面配置區 5"/>
          <p:cNvSpPr txBox="1">
            <a:spLocks/>
          </p:cNvSpPr>
          <p:nvPr/>
        </p:nvSpPr>
        <p:spPr bwMode="auto">
          <a:xfrm>
            <a:off x="4645025" y="1260793"/>
            <a:ext cx="40417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None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None/>
              <a:defRPr kumimoji="1" sz="2000" b="1">
                <a:solidFill>
                  <a:schemeClr val="bg2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buNone/>
              <a:defRPr kumimoji="1" sz="1800" b="1">
                <a:solidFill>
                  <a:schemeClr val="bg2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Times New Roman" pitchFamily="18" charset="0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None/>
              <a:defRPr kumimoji="1" sz="1600" b="1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altLang="zh-TW" kern="0" dirty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Web Service</a:t>
            </a:r>
            <a:endParaRPr lang="zh-CN" altLang="en-US" kern="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40" name="內容版面配置區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5621" y="3363896"/>
            <a:ext cx="963251" cy="166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字方塊 40"/>
          <p:cNvSpPr txBox="1"/>
          <p:nvPr/>
        </p:nvSpPr>
        <p:spPr>
          <a:xfrm>
            <a:off x="2537191" y="5042624"/>
            <a:ext cx="1620112" cy="4390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defRPr>
            </a:lvl1pPr>
          </a:lstStyle>
          <a:p>
            <a:r>
              <a:rPr lang="ru-RU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Веб</a:t>
            </a:r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 </a:t>
            </a:r>
            <a:r>
              <a:rPr lang="ru-RU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сервер</a:t>
            </a:r>
            <a:endParaRPr lang="en-US" altLang="zh-TW" sz="1600" dirty="0" smtClean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  <a:p>
            <a:r>
              <a:rPr lang="ru-RU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в</a:t>
            </a:r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 WISE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4651149" y="5078908"/>
            <a:ext cx="1620112" cy="4390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defRPr>
            </a:lvl1pPr>
          </a:lstStyle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Laptop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「Web server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23" y="3646011"/>
            <a:ext cx="1078073" cy="12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字方塊 52"/>
          <p:cNvSpPr txBox="1"/>
          <p:nvPr/>
        </p:nvSpPr>
        <p:spPr>
          <a:xfrm>
            <a:off x="7066688" y="5078908"/>
            <a:ext cx="1620112" cy="4390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defRPr>
            </a:lvl1pPr>
          </a:lstStyle>
          <a:p>
            <a:r>
              <a:rPr lang="ru-RU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Веб</a:t>
            </a:r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 </a:t>
            </a:r>
            <a:r>
              <a:rPr lang="ru-RU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сервер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4" name="弧形 53"/>
          <p:cNvSpPr/>
          <p:nvPr/>
        </p:nvSpPr>
        <p:spPr bwMode="auto">
          <a:xfrm flipH="1">
            <a:off x="6053995" y="2948621"/>
            <a:ext cx="1223834" cy="1096864"/>
          </a:xfrm>
          <a:prstGeom prst="arc">
            <a:avLst>
              <a:gd name="adj1" fmla="val 12883019"/>
              <a:gd name="adj2" fmla="val 19023401"/>
            </a:avLst>
          </a:prstGeom>
          <a:noFill/>
          <a:ln w="69850" cap="rnd" cmpd="dbl" algn="ctr">
            <a:solidFill>
              <a:srgbClr val="0033CC"/>
            </a:solidFill>
            <a:prstDash val="solid"/>
            <a:round/>
            <a:headEnd type="arrow" w="sm" len="sm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srgbClr val="FFFFFF"/>
              </a:solidFill>
              <a:latin typeface="Calibri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5855856" y="2404288"/>
            <a:ext cx="1620112" cy="4390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defRPr>
            </a:lvl1pPr>
          </a:lstStyle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HTTP Request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6" name="弧形 55"/>
          <p:cNvSpPr/>
          <p:nvPr/>
        </p:nvSpPr>
        <p:spPr bwMode="auto">
          <a:xfrm flipV="1">
            <a:off x="6053995" y="2672440"/>
            <a:ext cx="1223834" cy="1096864"/>
          </a:xfrm>
          <a:prstGeom prst="arc">
            <a:avLst>
              <a:gd name="adj1" fmla="val 12883019"/>
              <a:gd name="adj2" fmla="val 19023401"/>
            </a:avLst>
          </a:prstGeom>
          <a:noFill/>
          <a:ln w="69850" cap="rnd" cmpd="dbl" algn="ctr">
            <a:solidFill>
              <a:srgbClr val="0033CC"/>
            </a:solidFill>
            <a:prstDash val="solid"/>
            <a:round/>
            <a:headEnd type="arrow" w="sm" len="sm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srgbClr val="FFFFFF"/>
              </a:solidFill>
              <a:latin typeface="Calibri"/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5855856" y="3870585"/>
            <a:ext cx="1620112" cy="10671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defRPr>
            </a:lvl1pPr>
          </a:lstStyle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HTML</a:t>
            </a:r>
          </a:p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Web Page</a:t>
            </a:r>
          </a:p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JPG Image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「Chrome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24" y="3061231"/>
            <a:ext cx="605329" cy="60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069">
            <a:off x="152898" y="3523328"/>
            <a:ext cx="2163542" cy="16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文字方塊 60"/>
          <p:cNvSpPr txBox="1"/>
          <p:nvPr/>
        </p:nvSpPr>
        <p:spPr>
          <a:xfrm>
            <a:off x="380445" y="5078907"/>
            <a:ext cx="1620112" cy="4390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defRPr>
            </a:lvl1pPr>
          </a:lstStyle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Laptop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2" name="弧形 61"/>
          <p:cNvSpPr/>
          <p:nvPr/>
        </p:nvSpPr>
        <p:spPr bwMode="auto">
          <a:xfrm flipH="1">
            <a:off x="1865377" y="2896313"/>
            <a:ext cx="1223834" cy="1096864"/>
          </a:xfrm>
          <a:prstGeom prst="arc">
            <a:avLst>
              <a:gd name="adj1" fmla="val 12883019"/>
              <a:gd name="adj2" fmla="val 19023401"/>
            </a:avLst>
          </a:prstGeom>
          <a:noFill/>
          <a:ln w="69850" cap="rnd" cmpd="dbl" algn="ctr">
            <a:solidFill>
              <a:srgbClr val="0033CC"/>
            </a:solidFill>
            <a:prstDash val="solid"/>
            <a:round/>
            <a:headEnd type="arrow" w="sm" len="sm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srgbClr val="FFFFFF"/>
              </a:solidFill>
              <a:latin typeface="Calibri"/>
              <a:ea typeface="新細明體" pitchFamily="18" charset="-12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1667238" y="2351980"/>
            <a:ext cx="1620112" cy="4390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defRPr>
            </a:lvl1pPr>
          </a:lstStyle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HTTP Request</a:t>
            </a:r>
          </a:p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URI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4" name="弧形 63"/>
          <p:cNvSpPr/>
          <p:nvPr/>
        </p:nvSpPr>
        <p:spPr bwMode="auto">
          <a:xfrm flipV="1">
            <a:off x="1865377" y="2620132"/>
            <a:ext cx="1223834" cy="1096864"/>
          </a:xfrm>
          <a:prstGeom prst="arc">
            <a:avLst>
              <a:gd name="adj1" fmla="val 12883019"/>
              <a:gd name="adj2" fmla="val 19023401"/>
            </a:avLst>
          </a:prstGeom>
          <a:noFill/>
          <a:ln w="69850" cap="rnd" cmpd="dbl" algn="ctr">
            <a:solidFill>
              <a:srgbClr val="0033CC"/>
            </a:solidFill>
            <a:prstDash val="solid"/>
            <a:round/>
            <a:headEnd type="arrow" w="sm" len="sm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TW" altLang="en-US" smtClean="0">
              <a:solidFill>
                <a:srgbClr val="FFFFFF"/>
              </a:solidFill>
              <a:latin typeface="Calibri"/>
              <a:ea typeface="新細明體" pitchFamily="18" charset="-12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1667238" y="3818277"/>
            <a:ext cx="1620112" cy="10671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defRPr>
            </a:lvl1pPr>
          </a:lstStyle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JSON</a:t>
            </a:r>
          </a:p>
          <a:p>
            <a:r>
              <a:rPr lang="en-US" altLang="zh-TW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File</a:t>
            </a:r>
            <a:endParaRPr lang="en-US" altLang="zh-TW" sz="1600" dirty="0">
              <a:solidFill>
                <a:srgbClr val="00000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00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Stream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ABB1BF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Stream">
      <a:majorFont>
        <a:latin typeface="Arial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l">
          <a:defRPr sz="1000" dirty="0">
            <a:latin typeface="Arial Narrow" panose="020B0606020202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8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1"/>
          </a:solidFill>
          <a:prstDash val="lg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2_Stream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自訂 3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9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1_Stream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ABB1BF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Stream">
      <a:majorFont>
        <a:latin typeface="Arial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Advantec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Calibri"/>
        <a:ea typeface="新細明體"/>
        <a:cs typeface=""/>
      </a:majorFont>
      <a:minorFont>
        <a:latin typeface="Cambri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Tx/>
          <a:buNone/>
          <a:tabLst/>
          <a:defRPr kumimoji="0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Tx/>
          <a:buNone/>
          <a:tabLst/>
          <a:defRPr kumimoji="0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70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3_Stream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自訂 3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1_Stream">
  <a:themeElements>
    <a:clrScheme name="自訂 4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0070C0"/>
      </a:hlink>
      <a:folHlink>
        <a:srgbClr val="5F7791"/>
      </a:folHlink>
    </a:clrScheme>
    <a:fontScheme name="3_Stream">
      <a:majorFont>
        <a:latin typeface="Arial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Advante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7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l">
          <a:defRPr sz="1000" dirty="0">
            <a:latin typeface="Arial Narrow" panose="020B0606020202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2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l">
          <a:defRPr sz="1000" dirty="0">
            <a:latin typeface="Arial Narrow" panose="020B0606020202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_Advante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2"/>
            </a:solidFill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9_Stream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ABB1BF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Stream">
      <a:majorFont>
        <a:latin typeface="Arial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自訂設計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4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5_Stream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ABB1BF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Stream">
      <a:majorFont>
        <a:latin typeface="Arial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6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6_自訂設計">
  <a:themeElements>
    <a:clrScheme name="都會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45720" rIns="3600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5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1"/>
          </a:solidFill>
          <a:prstDash val="lg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7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1"/>
          </a:solidFill>
          <a:prstDash val="lg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6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tream">
  <a:themeElements>
    <a:clrScheme name="自訂 2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0070C0"/>
      </a:hlink>
      <a:folHlink>
        <a:srgbClr val="5F7791"/>
      </a:folHlink>
    </a:clrScheme>
    <a:fontScheme name="自訂 3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33428</TotalTime>
  <Words>1760</Words>
  <Application>Microsoft Office PowerPoint</Application>
  <PresentationFormat>Экран (4:3)</PresentationFormat>
  <Paragraphs>412</Paragraphs>
  <Slides>43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35</vt:i4>
      </vt:variant>
      <vt:variant>
        <vt:lpstr>Заголовки слайдов</vt:lpstr>
      </vt:variant>
      <vt:variant>
        <vt:i4>43</vt:i4>
      </vt:variant>
    </vt:vector>
  </HeadingPairs>
  <TitlesOfParts>
    <vt:vector size="95" baseType="lpstr">
      <vt:lpstr>微軟正黑體</vt:lpstr>
      <vt:lpstr>ＭＳ Ｐゴシック</vt:lpstr>
      <vt:lpstr>ＭＳ Ｐゴシック</vt:lpstr>
      <vt:lpstr>新細明體</vt:lpstr>
      <vt:lpstr>Arial</vt:lpstr>
      <vt:lpstr>Arial Narrow</vt:lpstr>
      <vt:lpstr>Calibri</vt:lpstr>
      <vt:lpstr>Cambria</vt:lpstr>
      <vt:lpstr>Garamond</vt:lpstr>
      <vt:lpstr>Gill Sans MT</vt:lpstr>
      <vt:lpstr>Segoe UI</vt:lpstr>
      <vt:lpstr>Segoe UI Light</vt:lpstr>
      <vt:lpstr>Segoe UI Semibold</vt:lpstr>
      <vt:lpstr>Tahoma</vt:lpstr>
      <vt:lpstr>Times New Roman</vt:lpstr>
      <vt:lpstr>Trebuchet MS</vt:lpstr>
      <vt:lpstr>Wingdings</vt:lpstr>
      <vt:lpstr>1_Stream</vt:lpstr>
      <vt:lpstr>Stream</vt:lpstr>
      <vt:lpstr>自訂設計</vt:lpstr>
      <vt:lpstr>13_Stream</vt:lpstr>
      <vt:lpstr>65_Stream</vt:lpstr>
      <vt:lpstr>2_Stream</vt:lpstr>
      <vt:lpstr>67_Stream</vt:lpstr>
      <vt:lpstr>66_Stream</vt:lpstr>
      <vt:lpstr>3_Stream</vt:lpstr>
      <vt:lpstr>7_自訂設計</vt:lpstr>
      <vt:lpstr>8_Stream</vt:lpstr>
      <vt:lpstr>10_Stream</vt:lpstr>
      <vt:lpstr>4_Stream</vt:lpstr>
      <vt:lpstr>5_Stream</vt:lpstr>
      <vt:lpstr>68_Stream</vt:lpstr>
      <vt:lpstr>32_Stream</vt:lpstr>
      <vt:lpstr>69_Stream</vt:lpstr>
      <vt:lpstr>31_Stream</vt:lpstr>
      <vt:lpstr>9_Advantech template</vt:lpstr>
      <vt:lpstr>70_Stream</vt:lpstr>
      <vt:lpstr>33_Stream</vt:lpstr>
      <vt:lpstr>11_Stream</vt:lpstr>
      <vt:lpstr>2_Advantech</vt:lpstr>
      <vt:lpstr>17_Stream</vt:lpstr>
      <vt:lpstr>12_Stream</vt:lpstr>
      <vt:lpstr>3_Advantech</vt:lpstr>
      <vt:lpstr>9_Stream</vt:lpstr>
      <vt:lpstr>1_Тема Office</vt:lpstr>
      <vt:lpstr>2_Тема Office</vt:lpstr>
      <vt:lpstr>4_自訂設計</vt:lpstr>
      <vt:lpstr>14_Stream</vt:lpstr>
      <vt:lpstr>45_Stream</vt:lpstr>
      <vt:lpstr>6_Stream</vt:lpstr>
      <vt:lpstr>6_自訂設計</vt:lpstr>
      <vt:lpstr>7_Stream</vt:lpstr>
      <vt:lpstr>Презентация PowerPoint</vt:lpstr>
      <vt:lpstr>От концепции к готовым решениям Advantech IoT</vt:lpstr>
      <vt:lpstr>Архитектура Advantech IoT</vt:lpstr>
      <vt:lpstr>Презентация PowerPoint</vt:lpstr>
      <vt:lpstr>Модули WISE-4X00</vt:lpstr>
      <vt:lpstr>Презентация PowerPoint</vt:lpstr>
      <vt:lpstr>Modbus</vt:lpstr>
      <vt:lpstr>I/O статус с RESTful </vt:lpstr>
      <vt:lpstr>Мониторинг/управление I/O статуса</vt:lpstr>
      <vt:lpstr>Презентация PowerPoint</vt:lpstr>
      <vt:lpstr>Wi-Fi на производстве 4.0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MQTT кратко</vt:lpstr>
      <vt:lpstr>MQTT механизм</vt:lpstr>
      <vt:lpstr>Рейтинг протоколов IoT</vt:lpstr>
      <vt:lpstr>Простой сценарий</vt:lpstr>
      <vt:lpstr>Архитектура Advantech IoT</vt:lpstr>
      <vt:lpstr>Архитектура Advantech IoT</vt:lpstr>
      <vt:lpstr>Презентация PowerPoint</vt:lpstr>
      <vt:lpstr>Презентация PowerPoint</vt:lpstr>
      <vt:lpstr>Презентация PowerPoint</vt:lpstr>
      <vt:lpstr>Презентация PowerPoint</vt:lpstr>
      <vt:lpstr>WISE-4400 Сотовая архитектура</vt:lpstr>
      <vt:lpstr>Презентация PowerPoint</vt:lpstr>
      <vt:lpstr>Презентация PowerPoint</vt:lpstr>
      <vt:lpstr>Advantech LoRaWAN Architecture</vt:lpstr>
      <vt:lpstr>Простые сценарии применения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Внедренные проекты</vt:lpstr>
      <vt:lpstr>ЖКХ – Латвия, Olaine</vt:lpstr>
      <vt:lpstr>ЖКХ – Латвия, Olaine</vt:lpstr>
      <vt:lpstr>Контроль застывания бетона в форме</vt:lpstr>
      <vt:lpstr>Контроль состояния приводов конвейера </vt:lpstr>
      <vt:lpstr>Презентация PowerPoint</vt:lpstr>
    </vt:vector>
  </TitlesOfParts>
  <Company>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x</dc:creator>
  <cp:lastModifiedBy>Тех.отдел</cp:lastModifiedBy>
  <cp:revision>956</cp:revision>
  <cp:lastPrinted>2017-02-14T03:45:41Z</cp:lastPrinted>
  <dcterms:created xsi:type="dcterms:W3CDTF">2004-01-16T02:40:24Z</dcterms:created>
  <dcterms:modified xsi:type="dcterms:W3CDTF">2017-05-23T18:48:30Z</dcterms:modified>
  <cp:contentStatus/>
</cp:coreProperties>
</file>