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  <p:sldMasterId id="2147483672" r:id="rId2"/>
  </p:sldMasterIdLst>
  <p:notesMasterIdLst>
    <p:notesMasterId r:id="rId39"/>
  </p:notesMasterIdLst>
  <p:sldIdLst>
    <p:sldId id="261" r:id="rId3"/>
    <p:sldId id="262" r:id="rId4"/>
    <p:sldId id="275" r:id="rId5"/>
    <p:sldId id="276" r:id="rId6"/>
    <p:sldId id="289" r:id="rId7"/>
    <p:sldId id="294" r:id="rId8"/>
    <p:sldId id="295" r:id="rId9"/>
    <p:sldId id="293" r:id="rId10"/>
    <p:sldId id="296" r:id="rId11"/>
    <p:sldId id="297" r:id="rId12"/>
    <p:sldId id="298" r:id="rId13"/>
    <p:sldId id="292" r:id="rId14"/>
    <p:sldId id="300" r:id="rId15"/>
    <p:sldId id="318" r:id="rId16"/>
    <p:sldId id="319" r:id="rId17"/>
    <p:sldId id="320" r:id="rId18"/>
    <p:sldId id="301" r:id="rId19"/>
    <p:sldId id="290" r:id="rId20"/>
    <p:sldId id="291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21" r:id="rId37"/>
    <p:sldId id="30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A3A827A-03E1-4F0B-BDEA-AF71799074D3}">
          <p14:sldIdLst/>
        </p14:section>
        <p14:section name="Раздел без заголовка" id="{790A4AC9-DC52-48BC-B99E-21DDEDB0DE90}">
          <p14:sldIdLst>
            <p14:sldId id="261"/>
            <p14:sldId id="262"/>
            <p14:sldId id="275"/>
            <p14:sldId id="276"/>
            <p14:sldId id="289"/>
            <p14:sldId id="294"/>
            <p14:sldId id="295"/>
            <p14:sldId id="293"/>
            <p14:sldId id="296"/>
            <p14:sldId id="297"/>
            <p14:sldId id="298"/>
            <p14:sldId id="292"/>
            <p14:sldId id="300"/>
            <p14:sldId id="318"/>
            <p14:sldId id="319"/>
            <p14:sldId id="320"/>
            <p14:sldId id="301"/>
            <p14:sldId id="290"/>
            <p14:sldId id="291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21"/>
            <p14:sldId id="30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CCD2"/>
    <a:srgbClr val="EE3A43"/>
    <a:srgbClr val="445560"/>
    <a:srgbClr val="ECF1F5"/>
    <a:srgbClr val="33A7D4"/>
    <a:srgbClr val="2480AE"/>
    <a:srgbClr val="1987B9"/>
    <a:srgbClr val="000000"/>
    <a:srgbClr val="005791"/>
    <a:srgbClr val="1D7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91" autoAdjust="0"/>
    <p:restoredTop sz="94802" autoAdjust="0"/>
  </p:normalViewPr>
  <p:slideViewPr>
    <p:cSldViewPr>
      <p:cViewPr varScale="1">
        <p:scale>
          <a:sx n="98" d="100"/>
          <a:sy n="98" d="100"/>
        </p:scale>
        <p:origin x="-9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96822-5CB6-4659-9C33-9B770E72F787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73180-3B6B-467A-95EE-E0588543A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960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63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63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63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Фонд</a:t>
            </a:r>
            <a:r>
              <a:rPr lang="ru-RU" baseline="0" dirty="0" smtClean="0"/>
              <a:t> оплаты труда – одна из самых больших статей затрат.</a:t>
            </a:r>
          </a:p>
          <a:p>
            <a:r>
              <a:rPr lang="ru-RU" baseline="0" dirty="0" smtClean="0"/>
              <a:t>Кроме этого при работе с персоналом возникает ряд сложностей:</a:t>
            </a:r>
          </a:p>
          <a:p>
            <a:r>
              <a:rPr lang="ru-RU" baseline="0" dirty="0" smtClean="0"/>
              <a:t>	- поиск адекватного персонала (так как порой персонала просто не найти, приходится организовывать доставку из других городов и сел)</a:t>
            </a:r>
          </a:p>
          <a:p>
            <a:r>
              <a:rPr lang="ru-RU" baseline="0" dirty="0" smtClean="0"/>
              <a:t>	- желание персонала работать как можно меньше</a:t>
            </a:r>
          </a:p>
          <a:p>
            <a:r>
              <a:rPr lang="ru-RU" baseline="0" dirty="0" smtClean="0"/>
              <a:t>	- текучесть персонала</a:t>
            </a:r>
          </a:p>
          <a:p>
            <a:r>
              <a:rPr lang="ru-RU" baseline="0" dirty="0" smtClean="0"/>
              <a:t>	- управление сменами – увольнение, болезни, прогулы</a:t>
            </a:r>
          </a:p>
          <a:p>
            <a:r>
              <a:rPr lang="ru-RU" baseline="0" dirty="0" smtClean="0"/>
              <a:t>	- человеческий фактор при выполнении работ</a:t>
            </a:r>
          </a:p>
          <a:p>
            <a:endParaRPr lang="ru-RU" baseline="0" dirty="0" smtClean="0"/>
          </a:p>
          <a:p>
            <a:r>
              <a:rPr lang="ru-RU" baseline="0" dirty="0" smtClean="0"/>
              <a:t>Мы видим и предлагаем сокращение затрат путем сокращения численности персонала:</a:t>
            </a:r>
          </a:p>
          <a:p>
            <a:r>
              <a:rPr lang="ru-RU" baseline="0" dirty="0" smtClean="0"/>
              <a:t>	- в производственных цехах – роботизация (блок инфо о наших роботах) и автоматизация (уровень </a:t>
            </a:r>
            <a:r>
              <a:rPr lang="ru-RU" baseline="0" dirty="0" err="1" smtClean="0"/>
              <a:t>асутп</a:t>
            </a:r>
            <a:r>
              <a:rPr lang="ru-RU" baseline="0" dirty="0" smtClean="0"/>
              <a:t>, сокращение журналов, автоматизированные рабочие места)</a:t>
            </a:r>
          </a:p>
          <a:p>
            <a:r>
              <a:rPr lang="ru-RU" baseline="0" dirty="0" smtClean="0"/>
              <a:t>	- на уровне управления – ведение проекта – закупка из одних рук</a:t>
            </a:r>
          </a:p>
          <a:p>
            <a:r>
              <a:rPr lang="ru-RU" baseline="0" dirty="0" smtClean="0"/>
              <a:t>	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7BF2A9-BD1A-4591-AFA5-EB294CA9078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4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9" cy="686409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86310" y="6226181"/>
            <a:ext cx="11682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PTA-EXPO.RU</a:t>
            </a:r>
            <a:endParaRPr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86684" y="2919642"/>
            <a:ext cx="647100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b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ПРОМЫШЛЕННАЯ АВТОМАТИЗАЦИЯ:</a:t>
            </a:r>
          </a:p>
          <a:p>
            <a:r>
              <a:rPr lang="ru-RU" sz="2800" b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НА ПУТИ К INDUSTRY 4.0</a:t>
            </a:r>
            <a:endParaRPr lang="ru-RU" sz="2800" b="0" dirty="0">
              <a:solidFill>
                <a:schemeClr val="bg1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0" y="457793"/>
            <a:ext cx="1034815" cy="8397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1" y="2864529"/>
            <a:ext cx="942285" cy="97200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1681632" y="457793"/>
            <a:ext cx="0" cy="738664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1835698" y="580906"/>
            <a:ext cx="6144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VII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Специализированная конференция </a:t>
            </a:r>
          </a:p>
          <a:p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АПСС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-Сибирь 2017» (Автоматизация: Проекты. Системы. Средства)</a:t>
            </a:r>
            <a:endParaRPr lang="ru-RU" sz="1600" b="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7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6" cy="686409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86310" y="6226181"/>
            <a:ext cx="11682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PTA-EXPO.RU</a:t>
            </a:r>
            <a:endParaRPr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0" y="356659"/>
            <a:ext cx="1034815" cy="940933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1681632" y="457793"/>
            <a:ext cx="0" cy="738664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"/>
          <a:stretch/>
        </p:blipFill>
        <p:spPr>
          <a:xfrm>
            <a:off x="290881" y="2872084"/>
            <a:ext cx="1102711" cy="1080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835698" y="580906"/>
            <a:ext cx="6144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VII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Специализированная конференция </a:t>
            </a:r>
          </a:p>
          <a:p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АПСС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-Сибирь 2017» (Автоматизация: Проекты. Системы. Средства)</a:t>
            </a:r>
            <a:endParaRPr lang="ru-RU" sz="1600" b="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886683" y="2919642"/>
            <a:ext cx="6008824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3200" b="0" dirty="0" err="1" smtClean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ИМПОРТОЗАМЕЩЕНИЕ</a:t>
            </a:r>
            <a:r>
              <a:rPr lang="ru-RU" sz="3200" b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: </a:t>
            </a:r>
            <a:endParaRPr lang="en-US" sz="3200" b="0" dirty="0" smtClean="0">
              <a:solidFill>
                <a:schemeClr val="bg1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 Semibold" panose="020B0702040204020203" pitchFamily="34" charset="0"/>
            </a:endParaRPr>
          </a:p>
          <a:p>
            <a:r>
              <a:rPr lang="ru-RU" sz="3200" b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ОТ КОНТРОЛЛЕРА ДО ОБЛАКА</a:t>
            </a:r>
            <a:endParaRPr lang="ru-RU" sz="3200" b="0" dirty="0">
              <a:solidFill>
                <a:schemeClr val="bg1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98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6" cy="6864093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386310" y="6226181"/>
            <a:ext cx="11682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PTA-EXPO.RU</a:t>
            </a:r>
            <a:endParaRPr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9" y="430987"/>
            <a:ext cx="1020276" cy="82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4" y="2756925"/>
            <a:ext cx="6552729" cy="134721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3200">
                <a:solidFill>
                  <a:srgbClr val="4455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79712" y="4908055"/>
            <a:ext cx="3059655" cy="57606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rgbClr val="44556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Автор</a:t>
            </a:r>
          </a:p>
          <a:p>
            <a:r>
              <a:rPr lang="ru-RU" dirty="0" smtClean="0"/>
              <a:t>Компания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681632" y="4884611"/>
            <a:ext cx="0" cy="633180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1681632" y="457793"/>
            <a:ext cx="0" cy="738664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"/>
          <a:stretch/>
        </p:blipFill>
        <p:spPr>
          <a:xfrm>
            <a:off x="297198" y="2890534"/>
            <a:ext cx="1189180" cy="1080000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835698" y="580906"/>
            <a:ext cx="6144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VII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Специализированная конференция </a:t>
            </a:r>
          </a:p>
          <a:p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АПСС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-Сибирь 2017» (Автоматизация: Проекты. Системы. Средства)</a:t>
            </a:r>
            <a:endParaRPr lang="ru-RU" sz="1600" b="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238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smtClean="0"/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smtClean="0"/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600" smtClean="0"/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smtClean="0"/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tabLst/>
              <a:defRPr lang="ru-RU" sz="1467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221E2-0FE2-4601-A2BF-1E359924C1D9}" type="datetime1">
              <a:rPr lang="ru-RU" smtClean="0"/>
              <a:t>23.05.2017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920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"/>
            <a:ext cx="6768752" cy="86858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20757"/>
            <a:ext cx="4038600" cy="4905409"/>
          </a:xfrm>
        </p:spPr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2133"/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867"/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600"/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467"/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20757"/>
            <a:ext cx="4038600" cy="4905409"/>
          </a:xfrm>
        </p:spPr>
        <p:txBody>
          <a:bodyPr vert="horz" lIns="0" tIns="0" rIns="0" bIns="0" rtlCol="0"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dirty="0" smtClean="0"/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dirty="0" smtClean="0"/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600" dirty="0" smtClean="0"/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 smtClean="0"/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20A24-432C-4AF6-A7E6-222843785CB1}" type="datetime1">
              <a:rPr lang="ru-RU" smtClean="0"/>
              <a:t>23.05.2017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614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"/>
            <a:ext cx="6768752" cy="8685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5" y="1220755"/>
            <a:ext cx="4040188" cy="63976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0">
                <a:solidFill>
                  <a:srgbClr val="4455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1988840"/>
            <a:ext cx="4040188" cy="4137323"/>
          </a:xfrm>
        </p:spPr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dirty="0" smtClean="0">
                <a:solidFill>
                  <a:srgbClr val="445560"/>
                </a:solidFill>
              </a:defRPr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dirty="0" smtClean="0">
                <a:solidFill>
                  <a:srgbClr val="445560"/>
                </a:solidFill>
              </a:defRPr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tabLst/>
              <a:defRPr lang="ru-RU" sz="1600" dirty="0" smtClean="0">
                <a:solidFill>
                  <a:srgbClr val="445560"/>
                </a:solidFill>
              </a:defRPr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 smtClean="0">
                <a:solidFill>
                  <a:srgbClr val="445560"/>
                </a:solidFill>
              </a:defRPr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>
                <a:solidFill>
                  <a:srgbClr val="445560"/>
                </a:solidFill>
              </a:defRPr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11" y="1220755"/>
            <a:ext cx="4041775" cy="63976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0">
                <a:solidFill>
                  <a:srgbClr val="4455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988840"/>
            <a:ext cx="4041775" cy="4137323"/>
          </a:xfrm>
        </p:spPr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smtClean="0">
                <a:solidFill>
                  <a:srgbClr val="445560"/>
                </a:solidFill>
              </a:defRPr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smtClean="0">
                <a:solidFill>
                  <a:srgbClr val="445560"/>
                </a:solidFill>
              </a:defRPr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600" smtClean="0">
                <a:solidFill>
                  <a:srgbClr val="445560"/>
                </a:solidFill>
              </a:defRPr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smtClean="0">
                <a:solidFill>
                  <a:srgbClr val="445560"/>
                </a:solidFill>
              </a:defRPr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>
                <a:solidFill>
                  <a:srgbClr val="445560"/>
                </a:solidFill>
              </a:defRPr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D979-C767-4314-A10F-B9F4F3D0A6E3}" type="datetime1">
              <a:rPr lang="ru-RU" smtClean="0"/>
              <a:t>23.05.2017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931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00600"/>
            <a:ext cx="8208912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7544" y="1124746"/>
            <a:ext cx="8208912" cy="3602831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39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7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5367341"/>
            <a:ext cx="8208912" cy="804863"/>
          </a:xfrm>
        </p:spPr>
        <p:txBody>
          <a:bodyPr/>
          <a:lstStyle>
            <a:lvl1pPr marL="0" indent="0">
              <a:buNone/>
              <a:defRPr sz="1867">
                <a:solidFill>
                  <a:srgbClr val="445560"/>
                </a:solidFill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7328-5958-4C02-88F3-DE2AAF94489B}" type="datetime1">
              <a:rPr lang="ru-RU" smtClean="0"/>
              <a:t>23.05.2017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197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"/>
            <a:ext cx="9143996" cy="686409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86310" y="6226181"/>
            <a:ext cx="11682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PTA-EXPO.RU</a:t>
            </a:r>
            <a:endParaRPr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0" y="457793"/>
            <a:ext cx="1020276" cy="8280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892134" y="3042752"/>
            <a:ext cx="644054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СПАСИБО ЗА ВНИМАНИЕ!</a:t>
            </a:r>
            <a:endParaRPr lang="ru-RU" sz="40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681632" y="457793"/>
            <a:ext cx="0" cy="738664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835698" y="580906"/>
            <a:ext cx="6144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VII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Специализированная конференция </a:t>
            </a:r>
          </a:p>
          <a:p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АПСС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-Сибирь 2017» (Автоматизация: Проекты. Системы. Средства)</a:t>
            </a:r>
            <a:endParaRPr lang="ru-RU" sz="1600" b="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"/>
          <a:stretch/>
        </p:blipFill>
        <p:spPr>
          <a:xfrm>
            <a:off x="335719" y="2892049"/>
            <a:ext cx="107642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15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6" cy="6864093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386310" y="6226181"/>
            <a:ext cx="11682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PTA-EXPO.RU</a:t>
            </a:r>
            <a:endParaRPr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0" y="457793"/>
            <a:ext cx="1034815" cy="8397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0" y="2944534"/>
            <a:ext cx="1023054" cy="972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4" y="2756925"/>
            <a:ext cx="6552729" cy="134721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3200">
                <a:solidFill>
                  <a:srgbClr val="4455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79712" y="4908055"/>
            <a:ext cx="3059655" cy="57606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rgbClr val="44556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Автор</a:t>
            </a:r>
          </a:p>
          <a:p>
            <a:r>
              <a:rPr lang="ru-RU" dirty="0" smtClean="0"/>
              <a:t>Компания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681632" y="4884611"/>
            <a:ext cx="0" cy="633180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1681632" y="457793"/>
            <a:ext cx="0" cy="738664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835698" y="580906"/>
            <a:ext cx="6144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VII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Специализированная конференция </a:t>
            </a:r>
          </a:p>
          <a:p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АПСС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-Сибирь 2017» (Автоматизация: Проекты. Системы. Средства)</a:t>
            </a:r>
            <a:endParaRPr lang="ru-RU" sz="1600" b="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59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smtClean="0"/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smtClean="0"/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600" smtClean="0"/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smtClean="0"/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tabLst/>
              <a:defRPr lang="ru-RU" sz="1467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221E2-0FE2-4601-A2BF-1E359924C1D9}" type="datetime1">
              <a:rPr lang="ru-RU" smtClean="0"/>
              <a:t>23.05.2017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6513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"/>
            <a:ext cx="6779096" cy="868580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20757"/>
            <a:ext cx="4038600" cy="4905409"/>
          </a:xfrm>
        </p:spPr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2133"/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867"/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600"/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467"/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20757"/>
            <a:ext cx="4038600" cy="4905409"/>
          </a:xfrm>
        </p:spPr>
        <p:txBody>
          <a:bodyPr vert="horz" lIns="0" tIns="0" rIns="0" bIns="0" rtlCol="0"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dirty="0" smtClean="0"/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dirty="0" smtClean="0"/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600" dirty="0" smtClean="0"/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 smtClean="0"/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20A24-432C-4AF6-A7E6-222843785CB1}" type="datetime1">
              <a:rPr lang="ru-RU" smtClean="0"/>
              <a:t>23.05.2017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24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"/>
            <a:ext cx="6768752" cy="8685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5" y="1220755"/>
            <a:ext cx="4040188" cy="63976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0">
                <a:solidFill>
                  <a:srgbClr val="4455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1988840"/>
            <a:ext cx="4040188" cy="4137323"/>
          </a:xfrm>
        </p:spPr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dirty="0" smtClean="0">
                <a:solidFill>
                  <a:srgbClr val="445560"/>
                </a:solidFill>
              </a:defRPr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dirty="0" smtClean="0">
                <a:solidFill>
                  <a:srgbClr val="445560"/>
                </a:solidFill>
              </a:defRPr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tabLst/>
              <a:defRPr lang="ru-RU" sz="1600" dirty="0" smtClean="0">
                <a:solidFill>
                  <a:srgbClr val="445560"/>
                </a:solidFill>
              </a:defRPr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 smtClean="0">
                <a:solidFill>
                  <a:srgbClr val="445560"/>
                </a:solidFill>
              </a:defRPr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>
                <a:solidFill>
                  <a:srgbClr val="445560"/>
                </a:solidFill>
              </a:defRPr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11" y="1220755"/>
            <a:ext cx="4041775" cy="63976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0">
                <a:solidFill>
                  <a:srgbClr val="4455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988840"/>
            <a:ext cx="4041775" cy="4137323"/>
          </a:xfrm>
        </p:spPr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smtClean="0">
                <a:solidFill>
                  <a:srgbClr val="445560"/>
                </a:solidFill>
              </a:defRPr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smtClean="0">
                <a:solidFill>
                  <a:srgbClr val="445560"/>
                </a:solidFill>
              </a:defRPr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600" smtClean="0">
                <a:solidFill>
                  <a:srgbClr val="445560"/>
                </a:solidFill>
              </a:defRPr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smtClean="0">
                <a:solidFill>
                  <a:srgbClr val="445560"/>
                </a:solidFill>
              </a:defRPr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>
                <a:solidFill>
                  <a:srgbClr val="445560"/>
                </a:solidFill>
              </a:defRPr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D979-C767-4314-A10F-B9F4F3D0A6E3}" type="datetime1">
              <a:rPr lang="ru-RU" smtClean="0"/>
              <a:t>23.05.2017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812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00600"/>
            <a:ext cx="8208912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7544" y="1124746"/>
            <a:ext cx="8208912" cy="3602831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39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7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5367341"/>
            <a:ext cx="8208912" cy="804863"/>
          </a:xfrm>
        </p:spPr>
        <p:txBody>
          <a:bodyPr/>
          <a:lstStyle>
            <a:lvl1pPr marL="0" indent="0">
              <a:buNone/>
              <a:defRPr sz="1867">
                <a:solidFill>
                  <a:srgbClr val="445560"/>
                </a:solidFill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7328-5958-4C02-88F3-DE2AAF94489B}" type="datetime1">
              <a:rPr lang="ru-RU" smtClean="0"/>
              <a:t>23.05.2017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727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5" y="-123112"/>
            <a:ext cx="9143996" cy="686409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86310" y="6226181"/>
            <a:ext cx="11682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PTA-EXPO.RU</a:t>
            </a:r>
            <a:endParaRPr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0" y="457794"/>
            <a:ext cx="1034815" cy="7386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5" y="2739319"/>
            <a:ext cx="1118964" cy="9720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835698" y="2928712"/>
            <a:ext cx="70723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СПАСИБО ЗА ВНИМАНИЕ!</a:t>
            </a:r>
            <a:endParaRPr lang="ru-RU" sz="40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681632" y="457793"/>
            <a:ext cx="0" cy="738664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1835698" y="580906"/>
            <a:ext cx="6144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VII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Специализированная конференция </a:t>
            </a:r>
          </a:p>
          <a:p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АПСС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-Сибирь 2017» (Автоматизация: Проекты. Системы. Средства)</a:t>
            </a:r>
            <a:endParaRPr lang="ru-RU" sz="1600" b="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540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F8CF-8856-4DC5-86C6-CA2A403962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7782"/>
            <a:ext cx="2895600" cy="365125"/>
          </a:xfrm>
          <a:prstGeom prst="rect">
            <a:avLst/>
          </a:prstGeom>
        </p:spPr>
        <p:txBody>
          <a:bodyPr lIns="65306" tIns="32653" rIns="65306" bIns="32653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03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タイトル、サマリ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/>
          <p:cNvSpPr>
            <a:spLocks noGrp="1"/>
          </p:cNvSpPr>
          <p:nvPr>
            <p:ph type="body" sz="quarter" idx="10"/>
          </p:nvPr>
        </p:nvSpPr>
        <p:spPr>
          <a:xfrm>
            <a:off x="397396" y="216265"/>
            <a:ext cx="6859651" cy="215110"/>
          </a:xfrm>
          <a:prstGeom prst="rect">
            <a:avLst/>
          </a:prstGeom>
        </p:spPr>
        <p:txBody>
          <a:bodyPr vert="horz" lIns="0" anchor="ctr"/>
          <a:lstStyle>
            <a:lvl1pPr>
              <a:defRPr sz="1000" b="1">
                <a:solidFill>
                  <a:schemeClr val="tx1"/>
                </a:solidFill>
                <a:ea typeface="+mj-ea"/>
              </a:defRPr>
            </a:lvl1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1"/>
          </p:nvPr>
        </p:nvSpPr>
        <p:spPr>
          <a:xfrm>
            <a:off x="396806" y="964851"/>
            <a:ext cx="8188776" cy="684212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000">
                <a:solidFill>
                  <a:srgbClr val="000000"/>
                </a:solidFill>
                <a:latin typeface="+mn-ea"/>
                <a:ea typeface="+mn-ea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</p:txBody>
      </p:sp>
      <p:sp>
        <p:nvSpPr>
          <p:cNvPr id="5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96806" y="439587"/>
            <a:ext cx="6859855" cy="31147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14394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220755"/>
            <a:ext cx="8219256" cy="489654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658416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67">
                <a:solidFill>
                  <a:srgbClr val="C5CCD2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97E2AC0B-A0AC-4744-B700-E57F2BA51245}" type="datetime1">
              <a:rPr lang="ru-RU" smtClean="0"/>
              <a:pPr/>
              <a:t>23.05.2017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888403" y="6492875"/>
            <a:ext cx="79839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67">
                <a:solidFill>
                  <a:srgbClr val="C5CCD2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46856" y="7308"/>
            <a:ext cx="6789440" cy="8556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46856" y="806245"/>
            <a:ext cx="6798011" cy="0"/>
          </a:xfrm>
          <a:prstGeom prst="line">
            <a:avLst/>
          </a:prstGeom>
          <a:ln w="635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 userDrawn="1"/>
        </p:nvSpPr>
        <p:spPr>
          <a:xfrm>
            <a:off x="7390655" y="0"/>
            <a:ext cx="648072" cy="806245"/>
          </a:xfrm>
          <a:prstGeom prst="rect">
            <a:avLst/>
          </a:prstGeom>
          <a:solidFill>
            <a:srgbClr val="EE3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8038727" y="0"/>
            <a:ext cx="648072" cy="806245"/>
          </a:xfrm>
          <a:prstGeom prst="rect">
            <a:avLst/>
          </a:prstGeom>
          <a:solidFill>
            <a:srgbClr val="C5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364" y="332654"/>
            <a:ext cx="430650" cy="3239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009" y="332655"/>
            <a:ext cx="363597" cy="323991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394160" y="6531809"/>
            <a:ext cx="573266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67" dirty="0" smtClean="0">
                <a:solidFill>
                  <a:srgbClr val="C5CCD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Международная конференция по промышленной автоматизации и встраиваемым системам</a:t>
            </a:r>
            <a:endParaRPr lang="ru-RU" sz="1067" dirty="0">
              <a:solidFill>
                <a:srgbClr val="C5CCD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19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9" r:id="rId7"/>
    <p:sldLayoutId id="2147483681" r:id="rId8"/>
    <p:sldLayoutId id="2147483682" r:id="rId9"/>
  </p:sldLayoutIdLst>
  <p:timing>
    <p:tnLst>
      <p:par>
        <p:cTn id="1" dur="indefinite" restart="never" nodeType="tmRoot"/>
      </p:par>
    </p:tnLst>
  </p:timing>
  <p:hf hdr="0"/>
  <p:txStyles>
    <p:titleStyle>
      <a:lvl1pPr algn="l" defTabSz="1219139" rtl="0" eaLnBrk="1" latinLnBrk="0" hangingPunct="1">
        <a:spcBef>
          <a:spcPct val="0"/>
        </a:spcBef>
        <a:buNone/>
        <a:defRPr sz="2400" kern="120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380982" indent="-380982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2133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863557" indent="-380982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867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337667" indent="-380982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600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67850" indent="-228589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467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141961" indent="-228589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467" kern="1200" dirty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3352632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220755"/>
            <a:ext cx="8219256" cy="489654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658416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67">
                <a:solidFill>
                  <a:srgbClr val="C5CCD2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97E2AC0B-A0AC-4744-B700-E57F2BA51245}" type="datetime1">
              <a:rPr lang="ru-RU" smtClean="0"/>
              <a:pPr/>
              <a:t>23.05.2017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888403" y="6492875"/>
            <a:ext cx="79839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67">
                <a:solidFill>
                  <a:srgbClr val="C5CCD2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46856" y="7308"/>
            <a:ext cx="6789440" cy="8556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38286" y="877869"/>
            <a:ext cx="6798011" cy="0"/>
          </a:xfrm>
          <a:prstGeom prst="line">
            <a:avLst/>
          </a:prstGeom>
          <a:ln w="635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 userDrawn="1"/>
        </p:nvSpPr>
        <p:spPr>
          <a:xfrm>
            <a:off x="7390655" y="0"/>
            <a:ext cx="648072" cy="877869"/>
          </a:xfrm>
          <a:prstGeom prst="rect">
            <a:avLst/>
          </a:prstGeom>
          <a:solidFill>
            <a:srgbClr val="EE3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8038727" y="0"/>
            <a:ext cx="648072" cy="877869"/>
          </a:xfrm>
          <a:prstGeom prst="rect">
            <a:avLst/>
          </a:prstGeom>
          <a:solidFill>
            <a:srgbClr val="C5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820" y="245534"/>
            <a:ext cx="475211" cy="360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394160" y="6531809"/>
            <a:ext cx="573266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67" dirty="0" smtClean="0">
                <a:solidFill>
                  <a:srgbClr val="C5CCD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Международная конференция по промышленной автоматизации и встраиваемым системам</a:t>
            </a:r>
            <a:endParaRPr lang="ru-RU" sz="1067" dirty="0">
              <a:solidFill>
                <a:srgbClr val="C5CCD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636" y="245534"/>
            <a:ext cx="352092" cy="38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0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0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1219139" rtl="0" eaLnBrk="1" latinLnBrk="0" hangingPunct="1">
        <a:spcBef>
          <a:spcPct val="0"/>
        </a:spcBef>
        <a:buNone/>
        <a:defRPr sz="2400" kern="120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380982" indent="-380982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2133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863557" indent="-380982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867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337667" indent="-380982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600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67850" indent="-228589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467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141961" indent="-228589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467" kern="1200" dirty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3352632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microsoft.com/office/2007/relationships/hdphoto" Target="../media/hdphoto3.wdp"/><Relationship Id="rId18" Type="http://schemas.openxmlformats.org/officeDocument/2006/relationships/image" Target="../media/image54.png"/><Relationship Id="rId26" Type="http://schemas.openxmlformats.org/officeDocument/2006/relationships/hyperlink" Target="http://images.industrial.omron.co.uk/IAB/Products/Safety/Safety%20actuating/safety%20controllers%20and%20relays/Slim%20Size%20Safety%20Unit/images/G9SB_img400x400.jpg" TargetMode="External"/><Relationship Id="rId3" Type="http://schemas.openxmlformats.org/officeDocument/2006/relationships/image" Target="../media/image44.png"/><Relationship Id="rId21" Type="http://schemas.microsoft.com/office/2007/relationships/hdphoto" Target="../media/hdphoto7.wdp"/><Relationship Id="rId7" Type="http://schemas.openxmlformats.org/officeDocument/2006/relationships/image" Target="../media/image47.jpeg"/><Relationship Id="rId12" Type="http://schemas.openxmlformats.org/officeDocument/2006/relationships/image" Target="../media/image51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openxmlformats.org/officeDocument/2006/relationships/image" Target="../media/image43.jpeg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11" Type="http://schemas.microsoft.com/office/2007/relationships/hdphoto" Target="../media/hdphoto2.wdp"/><Relationship Id="rId24" Type="http://schemas.openxmlformats.org/officeDocument/2006/relationships/image" Target="../media/image57.png"/><Relationship Id="rId5" Type="http://schemas.openxmlformats.org/officeDocument/2006/relationships/image" Target="../media/image45.png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openxmlformats.org/officeDocument/2006/relationships/image" Target="../media/image50.png"/><Relationship Id="rId19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49.jpeg"/><Relationship Id="rId14" Type="http://schemas.openxmlformats.org/officeDocument/2006/relationships/image" Target="../media/image52.png"/><Relationship Id="rId22" Type="http://schemas.openxmlformats.org/officeDocument/2006/relationships/image" Target="../media/image56.png"/><Relationship Id="rId27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jpeg"/><Relationship Id="rId4" Type="http://schemas.openxmlformats.org/officeDocument/2006/relationships/image" Target="../media/image12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98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95313"/>
            <a:ext cx="2087563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7938" y="1196975"/>
            <a:ext cx="79248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"/>
              </a:spcBef>
              <a:spcAft>
                <a:spcPct val="0"/>
              </a:spcAft>
              <a:buChar char="–"/>
              <a:defRPr sz="2400" b="1">
                <a:solidFill>
                  <a:srgbClr val="0033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0033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sz="1800" kern="0" dirty="0" smtClean="0"/>
              <a:t>Применяемое оборудование:</a:t>
            </a:r>
            <a:endParaRPr lang="en-US" altLang="ru-RU" sz="1800" kern="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ru-RU" altLang="ru-RU" sz="1800" kern="0" dirty="0" smtClean="0"/>
              <a:t>ПЛК С</a:t>
            </a:r>
            <a:r>
              <a:rPr lang="en-US" altLang="ru-RU" sz="1800" kern="0" dirty="0" smtClean="0"/>
              <a:t>P1L-E</a:t>
            </a:r>
            <a:r>
              <a:rPr lang="ru-RU" altLang="ru-RU" sz="1800" kern="0" dirty="0" smtClean="0"/>
              <a:t>;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ru-RU" sz="1800" dirty="0" smtClean="0"/>
              <a:t>Реле контроля фаз </a:t>
            </a:r>
            <a:r>
              <a:rPr lang="en-US" sz="1800" dirty="0" smtClean="0"/>
              <a:t>K8DS-PZ2</a:t>
            </a:r>
            <a:r>
              <a:rPr lang="ru-RU" sz="1800" dirty="0" smtClean="0"/>
              <a:t>;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ru-RU" altLang="ru-RU" sz="1800" kern="0" dirty="0" smtClean="0"/>
              <a:t>Источник питан</a:t>
            </a:r>
            <a:r>
              <a:rPr lang="ru-RU" altLang="ru-RU" sz="1800" kern="0" dirty="0"/>
              <a:t>и</a:t>
            </a:r>
            <a:r>
              <a:rPr lang="ru-RU" altLang="ru-RU" sz="1800" kern="0" dirty="0" smtClean="0"/>
              <a:t>я </a:t>
            </a:r>
            <a:r>
              <a:rPr lang="en-US" altLang="ru-RU" sz="1800" kern="0" dirty="0" smtClean="0"/>
              <a:t>S8VK</a:t>
            </a:r>
            <a:r>
              <a:rPr lang="ru-RU" altLang="ru-RU" sz="1800" kern="0" dirty="0" smtClean="0"/>
              <a:t>-</a:t>
            </a:r>
            <a:r>
              <a:rPr lang="en-US" altLang="ru-RU" sz="1800" kern="0" dirty="0" smtClean="0"/>
              <a:t>C</a:t>
            </a:r>
            <a:r>
              <a:rPr lang="ru-RU" altLang="ru-RU" sz="1800" kern="0" dirty="0" smtClean="0"/>
              <a:t> 60 Вт</a:t>
            </a:r>
            <a:r>
              <a:rPr lang="ru-RU" altLang="ru-RU" sz="1800" kern="0" dirty="0"/>
              <a:t>;</a:t>
            </a:r>
            <a:endParaRPr lang="ru-RU" altLang="ru-RU" sz="1800" kern="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ru-RU" altLang="ru-RU" sz="1800" kern="0" dirty="0" smtClean="0"/>
              <a:t>Электромеханическое реле </a:t>
            </a:r>
            <a:r>
              <a:rPr lang="en-US" altLang="ru-RU" sz="1800" kern="0" dirty="0" smtClean="0"/>
              <a:t>G2RV</a:t>
            </a:r>
            <a:endParaRPr lang="ru-RU" altLang="ru-RU" sz="1800" kern="0" dirty="0" smtClean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altLang="ru-RU" sz="1800" kern="0" dirty="0" smtClean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9013" y="2276475"/>
            <a:ext cx="5837238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2276475"/>
            <a:ext cx="6345237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495300" y="1254125"/>
            <a:ext cx="7924800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"/>
              </a:spcBef>
              <a:spcAft>
                <a:spcPct val="0"/>
              </a:spcAft>
              <a:buChar char="–"/>
              <a:defRPr sz="2400" b="1">
                <a:solidFill>
                  <a:srgbClr val="0033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0033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9pPr>
          </a:lstStyle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ru-RU" altLang="ru-RU" sz="1800" kern="0" dirty="0" smtClean="0"/>
          </a:p>
        </p:txBody>
      </p: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606675"/>
            <a:ext cx="3349625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2517775"/>
            <a:ext cx="51181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2552700"/>
            <a:ext cx="55530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5798" y="333703"/>
            <a:ext cx="7785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 АВР</a:t>
            </a:r>
          </a:p>
        </p:txBody>
      </p:sp>
    </p:spTree>
    <p:extLst>
      <p:ext uri="{BB962C8B-B14F-4D97-AF65-F5344CB8AC3E}">
        <p14:creationId xmlns:p14="http://schemas.microsoft.com/office/powerpoint/2010/main" val="40084846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95313"/>
            <a:ext cx="2087562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7938" y="1412875"/>
            <a:ext cx="7924800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"/>
              </a:spcBef>
              <a:spcAft>
                <a:spcPct val="0"/>
              </a:spcAft>
              <a:buChar char="–"/>
              <a:defRPr sz="2400" b="1">
                <a:solidFill>
                  <a:srgbClr val="0033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0033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sz="1800" kern="0" dirty="0" smtClean="0"/>
              <a:t>Применяемое оборудование:</a:t>
            </a:r>
            <a:endParaRPr lang="en-US" altLang="ru-RU" sz="1800" kern="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ru-RU" altLang="ru-RU" sz="1800" kern="0" dirty="0" smtClean="0"/>
              <a:t>ПЛК С</a:t>
            </a:r>
            <a:r>
              <a:rPr lang="en-US" altLang="ru-RU" sz="1800" kern="0" dirty="0" smtClean="0"/>
              <a:t>P1L-E</a:t>
            </a:r>
            <a:r>
              <a:rPr lang="ru-RU" altLang="ru-RU" sz="1800" kern="0" dirty="0" smtClean="0"/>
              <a:t>;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ru-RU" sz="1800" dirty="0" smtClean="0"/>
              <a:t>Реле контроля фаз </a:t>
            </a:r>
            <a:r>
              <a:rPr lang="en-US" sz="1800" dirty="0" smtClean="0"/>
              <a:t>K8DS-PZ2</a:t>
            </a:r>
            <a:r>
              <a:rPr lang="ru-RU" sz="1800" dirty="0" smtClean="0"/>
              <a:t>;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ru-RU" altLang="ru-RU" sz="1800" kern="0" dirty="0" smtClean="0"/>
              <a:t>Источник питан</a:t>
            </a:r>
            <a:r>
              <a:rPr lang="ru-RU" altLang="ru-RU" sz="1800" kern="0" dirty="0"/>
              <a:t>и</a:t>
            </a:r>
            <a:r>
              <a:rPr lang="ru-RU" altLang="ru-RU" sz="1800" kern="0" dirty="0" smtClean="0"/>
              <a:t>я </a:t>
            </a:r>
            <a:r>
              <a:rPr lang="en-US" altLang="ru-RU" sz="1800" kern="0" dirty="0" smtClean="0"/>
              <a:t>S8VK</a:t>
            </a:r>
            <a:r>
              <a:rPr lang="ru-RU" altLang="ru-RU" sz="1800" kern="0" dirty="0" smtClean="0"/>
              <a:t>-</a:t>
            </a:r>
            <a:r>
              <a:rPr lang="en-US" altLang="ru-RU" sz="1800" kern="0" dirty="0" smtClean="0"/>
              <a:t>C</a:t>
            </a:r>
            <a:r>
              <a:rPr lang="ru-RU" altLang="ru-RU" sz="1800" kern="0" dirty="0" smtClean="0"/>
              <a:t> 60 Вт</a:t>
            </a:r>
            <a:r>
              <a:rPr lang="ru-RU" altLang="ru-RU" sz="1800" kern="0" dirty="0"/>
              <a:t>;</a:t>
            </a:r>
            <a:endParaRPr lang="ru-RU" altLang="ru-RU" sz="1800" kern="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ru-RU" altLang="ru-RU" sz="1800" kern="0" dirty="0" smtClean="0"/>
              <a:t>Электромеханическое реле </a:t>
            </a:r>
            <a:r>
              <a:rPr lang="en-US" altLang="ru-RU" sz="1800" kern="0" dirty="0" smtClean="0"/>
              <a:t>G2RV</a:t>
            </a:r>
            <a:endParaRPr lang="ru-RU" altLang="ru-RU" sz="1800" kern="0" dirty="0" smtClean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altLang="ru-RU" sz="1800" kern="0" dirty="0" smtClean="0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31750" y="2924175"/>
            <a:ext cx="79248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"/>
              </a:spcBef>
              <a:spcAft>
                <a:spcPct val="0"/>
              </a:spcAft>
              <a:buChar char="–"/>
              <a:defRPr sz="2400" b="1">
                <a:solidFill>
                  <a:srgbClr val="0033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0033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sz="1800" kern="0" dirty="0" smtClean="0"/>
              <a:t>Готовая программа на ПЛК + Комплект документации</a:t>
            </a:r>
            <a:endParaRPr lang="en-US" altLang="ru-RU" sz="1800" kern="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284538"/>
            <a:ext cx="41052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665788" y="4365625"/>
            <a:ext cx="5619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E457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990000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990000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990000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99000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99000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99000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99000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990000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b="0" kern="0" dirty="0" smtClean="0"/>
              <a:t>+</a:t>
            </a:r>
            <a:endParaRPr lang="en-US" altLang="ru-RU" sz="3200" b="0" kern="0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284538"/>
            <a:ext cx="1328738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724400"/>
            <a:ext cx="132873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1520" y="-99392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КНС</a:t>
            </a:r>
            <a:b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«А-ЛЕКС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89524" y="116051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+СМС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063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Content Placeholder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353" y="1373021"/>
            <a:ext cx="4660851" cy="234401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58" b="99622" l="0" r="100000">
                        <a14:foregroundMark x1="12163" y1="81057" x2="12163" y2="81057"/>
                        <a14:foregroundMark x1="17666" y1="81057" x2="17666" y2="81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20" y="4132664"/>
            <a:ext cx="1385065" cy="1211153"/>
          </a:xfrm>
          <a:prstGeom prst="rect">
            <a:avLst/>
          </a:prstGeom>
        </p:spPr>
      </p:pic>
      <p:pic>
        <p:nvPicPr>
          <p:cNvPr id="53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435" y="4005064"/>
            <a:ext cx="667159" cy="107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D:\MAC\HINOKI\AA - Training\MX2 0K4 smal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4088" y="4005064"/>
            <a:ext cx="67754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5" name="Picture 2" descr="http://images.industrial.omron.eu/IAB/Products/Automation%20Systems/Software/Configuration/CX-One/images/CX-One_Screen400x4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70" y="3284984"/>
            <a:ext cx="1105989" cy="67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3959638"/>
            <a:ext cx="575359" cy="133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484997"/>
            <a:ext cx="576064" cy="67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4" descr="http://images.industrial.omron.eu/IAB/Products/Control%20Components/Power%20Supplies%20and%20Fans/Compact/S8VK-C/images/S8VK-C400x4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304" y1="30500" x2="29304" y2="30500"/>
                        <a14:foregroundMark x1="41392" y1="11500" x2="41392" y2="11500"/>
                        <a14:foregroundMark x1="10256" y1="15750" x2="10256" y2="15750"/>
                        <a14:foregroundMark x1="12821" y1="89750" x2="12821" y2="89750"/>
                        <a14:foregroundMark x1="45421" y1="6500" x2="45421" y2="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56" y="5582291"/>
            <a:ext cx="612695" cy="89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0" descr="http://images.industrial.omron.eu/IAB/Products/Sensing/Vision%20Sensors%20and%20Systems/Easy%20Vision%20Sensors/FQ2/images/FQ2_family400x400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0078" l="0" r="100000">
                        <a14:foregroundMark x1="87250" y1="21875" x2="87250" y2="21875"/>
                        <a14:foregroundMark x1="44000" y1="58984" x2="44000" y2="58984"/>
                        <a14:foregroundMark x1="38500" y1="22656" x2="38500" y2="22656"/>
                        <a14:foregroundMark x1="40750" y1="46875" x2="40750" y2="46875"/>
                        <a14:foregroundMark x1="44500" y1="27344" x2="44500" y2="27344"/>
                        <a14:foregroundMark x1="41000" y1="32031" x2="41000" y2="32031"/>
                        <a14:foregroundMark x1="41500" y1="34766" x2="41500" y2="34766"/>
                        <a14:foregroundMark x1="45250" y1="35938" x2="45250" y2="35938"/>
                        <a14:foregroundMark x1="42500" y1="18359" x2="42500" y2="18359"/>
                        <a14:foregroundMark x1="45500" y1="15625" x2="45500" y2="15625"/>
                        <a14:foregroundMark x1="36750" y1="61328" x2="36750" y2="61328"/>
                        <a14:foregroundMark x1="34750" y1="50000" x2="34750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991" y="5647398"/>
            <a:ext cx="1810858" cy="115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http://images.industrial.omron.eu/IAB/Products/Sensing/Photoelectric%20Sensors/Compact%20Square/E3Z/images/E3Z_img400x40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999" y="5795528"/>
            <a:ext cx="592386" cy="73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http://images.industrial.omron.eu/IAB/Products/Sensing/Measurement%20Sensors/Distance,%20Displacement%20Sensors/ZX2/images/ZX2%20standalone400x400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854" l="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034" y="5733256"/>
            <a:ext cx="898735" cy="78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6" descr="http://images.industrial.omron.eu/IAB/Products/Control%20Components/Temperature%20Controllers/Basic%20Temperature%20Controllers/E5CB/images/E5CB_side_nolabel_1104400x400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727" l="0" r="100000">
                        <a14:foregroundMark x1="55750" y1="23497" x2="55750" y2="23497"/>
                        <a14:foregroundMark x1="51000" y1="76776" x2="51000" y2="76776"/>
                        <a14:foregroundMark x1="40500" y1="78142" x2="40500" y2="78142"/>
                        <a14:foregroundMark x1="28000" y1="75137" x2="28000" y2="75137"/>
                        <a14:foregroundMark x1="18250" y1="72404" x2="18250" y2="72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800" y="5790449"/>
            <a:ext cx="726810" cy="66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8" descr="http://images.industrial.omron.eu/IAB/Products/Control%20Components/Temperature%20Controllers/Basic%20Temperature%20Controllers/E5CSV/images/E5CSV_img400x400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500" r="100000">
                        <a14:foregroundMark x1="94000" y1="19023" x2="94000" y2="19023"/>
                        <a14:foregroundMark x1="14500" y1="69152" x2="14500" y2="69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066" y="5791378"/>
            <a:ext cx="686789" cy="66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ages.industrial.omron.eu/IAB/Products/Switching%20Components/Electromechanical%20Relays/Industrial%20Plug-in%20Relays/G2RV/images/G2RV_img400x400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6000" l="0" r="974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095" y="5586966"/>
            <a:ext cx="584251" cy="8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http://images.industrial.omron.eu/IAB/Products/Switching%20Components/Electromechanical%20Relays/Industrial%20Plug-in%20Relays/G2RS/images/G2RS400x400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8250" l="1695" r="98305">
                        <a14:foregroundMark x1="18305" y1="24750" x2="18305" y2="24750"/>
                        <a14:foregroundMark x1="20678" y1="21250" x2="20678" y2="21250"/>
                        <a14:foregroundMark x1="31525" y1="22500" x2="31525" y2="22500"/>
                        <a14:foregroundMark x1="26780" y1="26750" x2="26780" y2="26750"/>
                        <a14:foregroundMark x1="37288" y1="13500" x2="37288" y2="13500"/>
                        <a14:foregroundMark x1="21695" y1="16250" x2="21695" y2="16250"/>
                        <a14:foregroundMark x1="17288" y1="16250" x2="17288" y2="16250"/>
                        <a14:foregroundMark x1="40000" y1="27000" x2="40000" y2="27000"/>
                        <a14:foregroundMark x1="44068" y1="23750" x2="45424" y2="23250"/>
                        <a14:foregroundMark x1="46780" y1="27750" x2="46780" y2="27750"/>
                        <a14:foregroundMark x1="20678" y1="29500" x2="20678" y2="29500"/>
                        <a14:foregroundMark x1="34576" y1="26750" x2="34576" y2="26750"/>
                        <a14:foregroundMark x1="60339" y1="86750" x2="60339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983" y="5774390"/>
            <a:ext cx="490804" cy="66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G9SB">
            <a:hlinkClick r:id="rId26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5600" l="0" r="99346">
                        <a14:backgroundMark x1="9150" y1="800" x2="9150" y2="800"/>
                        <a14:backgroundMark x1="14379" y1="800" x2="14379" y2="800"/>
                        <a14:backgroundMark x1="16993" y1="800" x2="16993" y2="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647398"/>
            <a:ext cx="488992" cy="86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0" y="3474173"/>
            <a:ext cx="28448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+mn-lt"/>
                <a:cs typeface="+mn-cs"/>
              </a:rPr>
              <a:t>ПЛК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n-lt"/>
                <a:cs typeface="+mn-cs"/>
              </a:rPr>
              <a:t>CP1</a:t>
            </a:r>
            <a:endParaRPr lang="es-ES_tradnl" sz="24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309445" y="3428007"/>
            <a:ext cx="28448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CX-ONE Lite</a:t>
            </a:r>
            <a:endParaRPr lang="es-ES_tradnl" sz="2400" b="1" dirty="0">
              <a:solidFill>
                <a:srgbClr val="FF000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719610" y="1124744"/>
            <a:ext cx="28448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Панели оператора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NB</a:t>
            </a:r>
            <a:endParaRPr lang="es-ES_tradnl" sz="2400" b="1" dirty="0">
              <a:solidFill>
                <a:srgbClr val="FF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67140" y="257709"/>
            <a:ext cx="7047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Базовая автоматизация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2947" y="1142188"/>
            <a:ext cx="4330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Решения, которые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работают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5644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95536" y="980728"/>
            <a:ext cx="8229600" cy="646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80982" indent="-380982" algn="l" defTabSz="1219139" rtl="0" eaLnBrk="1" latinLnBrk="0" hangingPunct="1">
              <a:spcBef>
                <a:spcPct val="20000"/>
              </a:spcBef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kern="12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863557" indent="-380982" algn="l" defTabSz="1219139" rtl="0" eaLnBrk="1" latinLnBrk="0" hangingPunct="1">
              <a:spcBef>
                <a:spcPct val="20000"/>
              </a:spcBef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kern="12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337667" indent="-380982" algn="l" defTabSz="1219139" rtl="0" eaLnBrk="1" latinLnBrk="0" hangingPunct="1">
              <a:spcBef>
                <a:spcPct val="20000"/>
              </a:spcBef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600" kern="12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67850" indent="-228589" algn="l" defTabSz="1219139" rtl="0" eaLnBrk="1" latinLnBrk="0" hangingPunct="1">
              <a:spcBef>
                <a:spcPct val="20000"/>
              </a:spcBef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kern="12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141961" indent="-228589" algn="l" defTabSz="1219139" rtl="0" eaLnBrk="1" latinLnBrk="0" hangingPunct="1">
              <a:spcBef>
                <a:spcPct val="20000"/>
              </a:spcBef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kern="1200" dirty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335263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sz="1800" i="1" smtClean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Промышленная революция – резкое (качественное) увеличение производительности труда в результате внедрения новых технологий.</a:t>
            </a:r>
            <a:endParaRPr lang="ru-RU" sz="1800" i="1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49" y="2302913"/>
            <a:ext cx="6661991" cy="431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4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619672" y="1577345"/>
            <a:ext cx="7128792" cy="627519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marL="342859" indent="-342859" algn="l" defTabSz="914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861" indent="-285716" algn="l" defTabSz="9142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2863" indent="-228573" algn="l" defTabSz="914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008" indent="-228573" algn="l" defTabSz="9142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153" indent="-228573" algn="l" defTabSz="91429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298" indent="-228573" algn="l" defTabSz="914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3" indent="-228573" algn="l" defTabSz="914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89" indent="-228573" algn="l" defTabSz="914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34" indent="-228573" algn="l" defTabSz="914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ru-RU" dirty="0" smtClean="0"/>
              <a:t>4-ая промышленная революция</a:t>
            </a:r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83568" y="3515"/>
            <a:ext cx="77724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2pPr>
            <a:lvl3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3pPr>
            <a:lvl4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4pPr>
            <a:lvl5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r>
              <a:rPr lang="ru-RU" kern="0" dirty="0" smtClean="0"/>
              <a:t>Индустрия 4.0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10684562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alibri (Headings)"/>
              </a:rPr>
              <a:t>Цели внедрения цифрового производства</a:t>
            </a:r>
            <a:endParaRPr lang="en-US" dirty="0">
              <a:solidFill>
                <a:srgbClr val="0070C0"/>
              </a:solidFill>
              <a:latin typeface="Calibri (Headings)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600201"/>
            <a:ext cx="8229600" cy="2289858"/>
          </a:xfr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 sz="2400" dirty="0" smtClean="0">
                <a:latin typeface="Calibri (Body)"/>
              </a:rPr>
              <a:t>Значительный </a:t>
            </a:r>
            <a:r>
              <a:rPr lang="ru-RU" sz="2400" dirty="0">
                <a:latin typeface="Calibri (Body)"/>
              </a:rPr>
              <a:t>рост эффективности (производительности</a:t>
            </a:r>
            <a:r>
              <a:rPr lang="ru-RU" sz="2400" dirty="0" smtClean="0">
                <a:latin typeface="Calibri (Body)"/>
              </a:rPr>
              <a:t>) труда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Calibri (Body)"/>
              </a:rPr>
              <a:t>Сокращение издержек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Calibri (Body)"/>
              </a:rPr>
              <a:t>Рост конкурентоспособности на внутреннем и внешнем рынках</a:t>
            </a:r>
          </a:p>
          <a:p>
            <a:pPr>
              <a:buFontTx/>
              <a:buChar char="-"/>
            </a:pPr>
            <a:endParaRPr lang="ru-RU" sz="1600" dirty="0" smtClean="0">
              <a:latin typeface="Calibri (Body)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54695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alibri (Headings)"/>
              </a:rPr>
              <a:t>Технологии цифрового производства</a:t>
            </a:r>
            <a:endParaRPr lang="en-US" dirty="0">
              <a:solidFill>
                <a:srgbClr val="0070C0"/>
              </a:solidFill>
              <a:latin typeface="Calibri (Headings)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ru-RU" sz="1600" dirty="0" smtClean="0">
                <a:latin typeface="Calibri (Body)"/>
              </a:rPr>
              <a:t>Внедрение информационных и цифровых систем на всех уровнях производства, включая технологическое оборудование (100% цифровые машины)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Calibri (Body)"/>
              </a:rPr>
              <a:t>Широкое межмашинное взаимодействие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Calibri (Body)"/>
              </a:rPr>
              <a:t>Самоорганизующиеся производственные, логистические и бизнес-системы (</a:t>
            </a:r>
            <a:r>
              <a:rPr lang="ru-RU" sz="1600" dirty="0" err="1" smtClean="0">
                <a:latin typeface="Calibri (Body)"/>
              </a:rPr>
              <a:t>самооптимизация</a:t>
            </a:r>
            <a:r>
              <a:rPr lang="ru-RU" sz="1600" dirty="0" smtClean="0">
                <a:latin typeface="Calibri (Body)"/>
              </a:rPr>
              <a:t> и </a:t>
            </a:r>
            <a:r>
              <a:rPr lang="ru-RU" sz="1600" dirty="0" err="1" smtClean="0">
                <a:latin typeface="Calibri (Body)"/>
              </a:rPr>
              <a:t>самоконфигурация</a:t>
            </a:r>
            <a:r>
              <a:rPr lang="ru-RU" sz="1600" dirty="0" smtClean="0">
                <a:latin typeface="Calibri (Body)"/>
              </a:rPr>
              <a:t>)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Calibri (Body)"/>
              </a:rPr>
              <a:t>Массовое производство по индивидуальным заказам (</a:t>
            </a:r>
            <a:r>
              <a:rPr lang="en-US" sz="1600" dirty="0" smtClean="0">
                <a:latin typeface="Calibri (Body)"/>
              </a:rPr>
              <a:t>“</a:t>
            </a:r>
            <a:r>
              <a:rPr lang="ru-RU" sz="1600" dirty="0" smtClean="0">
                <a:latin typeface="Calibri (Body)"/>
              </a:rPr>
              <a:t>размер партии = 1</a:t>
            </a:r>
            <a:r>
              <a:rPr lang="en-US" sz="1600" dirty="0" smtClean="0">
                <a:latin typeface="Calibri (Body)"/>
              </a:rPr>
              <a:t>”)</a:t>
            </a:r>
            <a:endParaRPr lang="ru-RU" sz="1600" dirty="0" smtClean="0">
              <a:latin typeface="Calibri (Body)"/>
            </a:endParaRPr>
          </a:p>
          <a:p>
            <a:pPr>
              <a:buFontTx/>
              <a:buChar char="-"/>
            </a:pPr>
            <a:r>
              <a:rPr lang="ru-RU" sz="1600" dirty="0" smtClean="0">
                <a:latin typeface="Calibri (Body)"/>
              </a:rPr>
              <a:t>Отслеживание (</a:t>
            </a:r>
            <a:r>
              <a:rPr lang="en-US" sz="1600" dirty="0" smtClean="0">
                <a:latin typeface="Calibri (Body)"/>
              </a:rPr>
              <a:t>traceability) </a:t>
            </a:r>
            <a:r>
              <a:rPr lang="ru-RU" sz="1600" dirty="0" smtClean="0">
                <a:latin typeface="Calibri (Body)"/>
              </a:rPr>
              <a:t>на протяжении всего жизненного цикла и </a:t>
            </a:r>
            <a:r>
              <a:rPr lang="ru-RU" sz="1600" dirty="0" err="1" smtClean="0">
                <a:latin typeface="Calibri (Body)"/>
              </a:rPr>
              <a:t>сериализация</a:t>
            </a:r>
            <a:r>
              <a:rPr lang="en-US" sz="1600" dirty="0" smtClean="0">
                <a:latin typeface="Calibri (Body)"/>
              </a:rPr>
              <a:t> (serialization)</a:t>
            </a:r>
            <a:r>
              <a:rPr lang="ru-RU" sz="1600" dirty="0" smtClean="0">
                <a:latin typeface="Calibri (Body)"/>
              </a:rPr>
              <a:t> каждой единицы выпускаемой продукции (</a:t>
            </a:r>
            <a:r>
              <a:rPr lang="en-US" sz="1600" dirty="0" smtClean="0">
                <a:latin typeface="Calibri (Body)"/>
              </a:rPr>
              <a:t>“</a:t>
            </a:r>
            <a:r>
              <a:rPr lang="ru-RU" sz="1600" dirty="0" smtClean="0">
                <a:latin typeface="Calibri (Body)"/>
              </a:rPr>
              <a:t>интеллектуальные продукты</a:t>
            </a:r>
            <a:r>
              <a:rPr lang="en-US" sz="1600" dirty="0" smtClean="0">
                <a:latin typeface="Calibri (Body)"/>
              </a:rPr>
              <a:t>”</a:t>
            </a:r>
            <a:r>
              <a:rPr lang="ru-RU" sz="1600" dirty="0" smtClean="0">
                <a:latin typeface="Calibri (Body)"/>
              </a:rPr>
              <a:t>)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Calibri (Body)"/>
              </a:rPr>
              <a:t>Управление посредством ограниченного количества квалифицированных специалистов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Calibri (Body)"/>
              </a:rPr>
              <a:t>Быстрая цифровая</a:t>
            </a:r>
            <a:r>
              <a:rPr lang="en-US" sz="1600" dirty="0" smtClean="0">
                <a:latin typeface="Calibri (Body)"/>
              </a:rPr>
              <a:t> (</a:t>
            </a:r>
            <a:r>
              <a:rPr lang="ru-RU" sz="1600" dirty="0" smtClean="0">
                <a:latin typeface="Calibri (Body)"/>
              </a:rPr>
              <a:t>программной) разработка и моделирование, последующее внедрение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Calibri (Body)"/>
              </a:rPr>
              <a:t>Оптимизация эксплуатации оборудования за счет самодиагностики и профилактического обслуживания, сокращение </a:t>
            </a:r>
            <a:r>
              <a:rPr lang="ru-RU" sz="1600" dirty="0">
                <a:latin typeface="Calibri (Body)"/>
              </a:rPr>
              <a:t>производственных </a:t>
            </a:r>
            <a:r>
              <a:rPr lang="ru-RU" sz="1600" dirty="0" smtClean="0">
                <a:latin typeface="Calibri (Body)"/>
              </a:rPr>
              <a:t>простоев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Calibri (Body)"/>
              </a:rPr>
              <a:t>Повышение уровня надежности и безопасности</a:t>
            </a:r>
            <a:endParaRPr lang="en-US" sz="1600" dirty="0" smtClean="0">
              <a:latin typeface="Calibri (Body)"/>
            </a:endParaRPr>
          </a:p>
          <a:p>
            <a:pPr>
              <a:buFontTx/>
              <a:buChar char="-"/>
            </a:pPr>
            <a:r>
              <a:rPr lang="ru-RU" sz="1600" dirty="0" smtClean="0">
                <a:latin typeface="Calibri (Body)"/>
              </a:rPr>
              <a:t>Внедрение технологии 3</a:t>
            </a:r>
            <a:r>
              <a:rPr lang="en-US" sz="1600" dirty="0" smtClean="0">
                <a:latin typeface="Calibri (Body)"/>
              </a:rPr>
              <a:t>D-</a:t>
            </a:r>
            <a:r>
              <a:rPr lang="ru-RU" sz="1600" dirty="0" smtClean="0">
                <a:latin typeface="Calibri (Body)"/>
              </a:rPr>
              <a:t>печати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Calibri (Body)"/>
              </a:rPr>
              <a:t>Создание и внедрение искусственного интеллекта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43669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alibri (Headings)"/>
              </a:rPr>
              <a:t>Барьеры для внедрения</a:t>
            </a:r>
            <a:endParaRPr lang="en-US" dirty="0">
              <a:solidFill>
                <a:srgbClr val="0070C0"/>
              </a:solidFill>
              <a:latin typeface="Calibri (Headings)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dirty="0">
                <a:latin typeface="Calibri (Body)"/>
              </a:rPr>
              <a:t>Отсутствуют необходимые вычислительные мощности и методы для сбора, хранения и обработки Больших </a:t>
            </a:r>
            <a:r>
              <a:rPr lang="ru-RU" dirty="0" smtClean="0">
                <a:latin typeface="Calibri (Body)"/>
              </a:rPr>
              <a:t>Данных</a:t>
            </a:r>
          </a:p>
          <a:p>
            <a:pPr>
              <a:buFontTx/>
              <a:buChar char="-"/>
            </a:pPr>
            <a:r>
              <a:rPr lang="ru-RU" dirty="0" smtClean="0">
                <a:latin typeface="Calibri (Body)"/>
              </a:rPr>
              <a:t>Взаимо</a:t>
            </a:r>
            <a:r>
              <a:rPr lang="ru-RU" dirty="0">
                <a:latin typeface="Calibri (Body)"/>
              </a:rPr>
              <a:t>д</a:t>
            </a:r>
            <a:r>
              <a:rPr lang="ru-RU" dirty="0" smtClean="0">
                <a:latin typeface="Calibri (Body)"/>
              </a:rPr>
              <a:t>ействие интеллектуальных устройств в цифровом производстве выходит за корпоративные рамки – потенциальные угрозы для безопасности и утечек конфиденциальной информации</a:t>
            </a:r>
          </a:p>
          <a:p>
            <a:pPr>
              <a:buFontTx/>
              <a:buChar char="-"/>
            </a:pPr>
            <a:r>
              <a:rPr lang="en-US" dirty="0" smtClean="0">
                <a:latin typeface="Calibri (Body)"/>
              </a:rPr>
              <a:t> </a:t>
            </a:r>
            <a:r>
              <a:rPr lang="ru-RU" dirty="0" smtClean="0">
                <a:latin typeface="Calibri (Body)"/>
              </a:rPr>
              <a:t>Отсутствие единых стандартов взаимодействия систем автоматизации у разных производителей компонентов и машин</a:t>
            </a:r>
            <a:endParaRPr lang="ru-RU" dirty="0">
              <a:latin typeface="Calibri (Body)"/>
            </a:endParaRPr>
          </a:p>
          <a:p>
            <a:pPr>
              <a:buFontTx/>
              <a:buChar char="-"/>
            </a:pPr>
            <a:endParaRPr lang="en-US" dirty="0" smtClean="0">
              <a:latin typeface="Calibri (Body)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8055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683568" y="3515"/>
            <a:ext cx="77724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2pPr>
            <a:lvl3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3pPr>
            <a:lvl4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4pPr>
            <a:lvl5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r>
              <a:rPr lang="ru-RU" kern="0" dirty="0" smtClean="0"/>
              <a:t>Индустрия 4.0</a:t>
            </a:r>
            <a:endParaRPr lang="ru-RU" kern="0" dirty="0"/>
          </a:p>
        </p:txBody>
      </p:sp>
      <p:pic>
        <p:nvPicPr>
          <p:cNvPr id="6" name="Picture 2" descr="http://i-love-bpm.ru/sites/default/files/I40_Pict_1_Lar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r="17211"/>
          <a:stretch/>
        </p:blipFill>
        <p:spPr bwMode="auto">
          <a:xfrm>
            <a:off x="551021" y="1340768"/>
            <a:ext cx="8065478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761" y="1196752"/>
            <a:ext cx="1661327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3583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uazbuka.ru/gallery/img_uaz/uaz_shtamp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r="9001"/>
          <a:stretch/>
        </p:blipFill>
        <p:spPr bwMode="auto">
          <a:xfrm>
            <a:off x="323528" y="3903640"/>
            <a:ext cx="2175510" cy="1448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g-fotki.yandex.ru/get/6521/46980979.79/0_ab803_f5619d65_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21088"/>
            <a:ext cx="2229222" cy="1448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rozhdestvo-park.ru/uploads/images/Gallery/photo/proizvodstvo/IMG_28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81128"/>
            <a:ext cx="2175617" cy="1448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i.ytimg.com/vi/L9on-znKj84/hqdefaul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" t="5296" r="3774" b="9918"/>
          <a:stretch/>
        </p:blipFill>
        <p:spPr bwMode="auto">
          <a:xfrm>
            <a:off x="6787207" y="4911753"/>
            <a:ext cx="2033265" cy="1448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39175" y="5337212"/>
            <a:ext cx="1944216" cy="46805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Цех штамповки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55776" y="5654660"/>
            <a:ext cx="1944216" cy="46805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Цех сварки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716016" y="6014700"/>
            <a:ext cx="1944216" cy="46805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Цех окраски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76256" y="6345324"/>
            <a:ext cx="1944216" cy="46805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Цех сборки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2" descr="http://raquel.ru/uploads/posts/2015-02/gy1110brsn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617" y="4899067"/>
            <a:ext cx="2150358" cy="1433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4" b="4373"/>
          <a:stretch/>
        </p:blipFill>
        <p:spPr bwMode="auto">
          <a:xfrm>
            <a:off x="323528" y="764703"/>
            <a:ext cx="8820472" cy="400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Sysmac e-learning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3948790" cy="100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67140" y="257709"/>
            <a:ext cx="7047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Цифровое производство</a:t>
            </a:r>
          </a:p>
        </p:txBody>
      </p:sp>
    </p:spTree>
    <p:extLst>
      <p:ext uri="{BB962C8B-B14F-4D97-AF65-F5344CB8AC3E}">
        <p14:creationId xmlns:p14="http://schemas.microsoft.com/office/powerpoint/2010/main" val="321375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F800-805B-44EA-A3CA-B87FB7A15F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83568" y="3515"/>
            <a:ext cx="77724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2pPr>
            <a:lvl3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3pPr>
            <a:lvl4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4pPr>
            <a:lvl5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r>
              <a:rPr lang="ru-RU" kern="0" dirty="0" smtClean="0"/>
              <a:t>Цифровое производство</a:t>
            </a:r>
            <a:endParaRPr lang="ru-RU" kern="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8136904" cy="583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5172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err="1" smtClean="0"/>
              <a:t>Sysmac</a:t>
            </a:r>
            <a:r>
              <a:rPr lang="ru-RU" dirty="0" smtClean="0"/>
              <a:t> </a:t>
            </a:r>
            <a:r>
              <a:rPr lang="ru-RU" dirty="0"/>
              <a:t>- платформа автоматизации "Предприятия </a:t>
            </a:r>
            <a:r>
              <a:rPr lang="ru-RU" dirty="0" smtClean="0"/>
              <a:t>будущего".</a:t>
            </a:r>
            <a:r>
              <a:rPr lang="ru-RU" dirty="0"/>
              <a:t>	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4908054"/>
            <a:ext cx="3960440" cy="897210"/>
          </a:xfrm>
        </p:spPr>
        <p:txBody>
          <a:bodyPr/>
          <a:lstStyle/>
          <a:p>
            <a:endParaRPr lang="ru-RU" dirty="0"/>
          </a:p>
          <a:p>
            <a:r>
              <a:rPr lang="ru-RU" b="1" dirty="0" smtClean="0"/>
              <a:t>Олег </a:t>
            </a:r>
            <a:r>
              <a:rPr lang="ru-RU" b="1" dirty="0"/>
              <a:t>Молочков 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региональный представитель  </a:t>
            </a:r>
            <a:r>
              <a:rPr lang="ru-RU" b="1" dirty="0" err="1" smtClean="0"/>
              <a:t>Омрон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в г. Новосибирск.</a:t>
            </a:r>
            <a:r>
              <a:rPr lang="ru-RU" dirty="0"/>
              <a:t>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428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396083" y="1860739"/>
            <a:ext cx="6228835" cy="3875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96083" y="980728"/>
            <a:ext cx="8424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i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>
              <a:spcBef>
                <a:spcPct val="50000"/>
              </a:spcBef>
            </a:pPr>
            <a:r>
              <a:rPr lang="ru-RU" altLang="ru-RU" dirty="0" smtClean="0"/>
              <a:t>Считывание маркировки различного типа с помощью датчиков технического зрения</a:t>
            </a:r>
            <a:endParaRPr lang="en-US" altLang="ru-RU" dirty="0"/>
          </a:p>
        </p:txBody>
      </p:sp>
      <p:sp>
        <p:nvSpPr>
          <p:cNvPr id="9" name="Rectangle 8"/>
          <p:cNvSpPr/>
          <p:nvPr/>
        </p:nvSpPr>
        <p:spPr>
          <a:xfrm>
            <a:off x="4608278" y="1860739"/>
            <a:ext cx="2123962" cy="1953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https://images.omron.ru/IAB/Products/Sensing/Vision%20Sensors%20and%20Systems/Easy%20Vision%20Sensors/FQ2/images/FQ2_family40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110" y="2060849"/>
            <a:ext cx="2325185" cy="1488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4293096"/>
            <a:ext cx="3263255" cy="2447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384326" y="3515"/>
            <a:ext cx="77724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2pPr>
            <a:lvl3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3pPr>
            <a:lvl4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4pPr>
            <a:lvl5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r>
              <a:rPr lang="ru-RU" kern="0" dirty="0" smtClean="0"/>
              <a:t>Идентификация </a:t>
            </a:r>
            <a:r>
              <a:rPr lang="ru-RU" kern="0" dirty="0"/>
              <a:t>и </a:t>
            </a:r>
            <a:r>
              <a:rPr lang="ru-RU" kern="0" dirty="0" smtClean="0"/>
              <a:t>отслеживание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14429194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275" y="2348880"/>
            <a:ext cx="5117221" cy="3469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15" y="4513279"/>
            <a:ext cx="2952328" cy="1652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149658"/>
            <a:ext cx="3456384" cy="1364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95536" y="980728"/>
            <a:ext cx="79930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ru-RU" altLang="en-US" sz="1800" i="1" kern="0" dirty="0" smtClean="0">
                <a:solidFill>
                  <a:srgbClr val="002060"/>
                </a:solidFill>
                <a:cs typeface="+mn-cs"/>
              </a:rPr>
              <a:t>Устройства </a:t>
            </a:r>
            <a:r>
              <a:rPr lang="en-US" altLang="en-US" sz="1800" i="1" kern="0" dirty="0" smtClean="0">
                <a:solidFill>
                  <a:srgbClr val="002060"/>
                </a:solidFill>
                <a:cs typeface="+mn-cs"/>
              </a:rPr>
              <a:t>RFID </a:t>
            </a:r>
            <a:r>
              <a:rPr lang="ru-RU" altLang="en-US" sz="1800" i="1" kern="0" dirty="0" smtClean="0">
                <a:solidFill>
                  <a:srgbClr val="002060"/>
                </a:solidFill>
                <a:cs typeface="+mn-cs"/>
              </a:rPr>
              <a:t>позволяют считывать информацию об изделии, которая хранится на метках, считанная информация по сети </a:t>
            </a:r>
            <a:r>
              <a:rPr lang="en-US" altLang="en-US" sz="1800" i="1" kern="0" dirty="0" smtClean="0">
                <a:solidFill>
                  <a:srgbClr val="002060"/>
                </a:solidFill>
                <a:cs typeface="+mn-cs"/>
              </a:rPr>
              <a:t>Ethernet </a:t>
            </a:r>
            <a:r>
              <a:rPr lang="ru-RU" altLang="en-US" sz="1800" i="1" kern="0" dirty="0" smtClean="0">
                <a:solidFill>
                  <a:srgbClr val="002060"/>
                </a:solidFill>
                <a:cs typeface="+mn-cs"/>
              </a:rPr>
              <a:t>передается на ПЛК</a:t>
            </a:r>
            <a:endParaRPr lang="es-ES_tradnl" altLang="en-US" sz="1800" i="1" kern="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84326" y="3515"/>
            <a:ext cx="77724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2pPr>
            <a:lvl3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3pPr>
            <a:lvl4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4pPr>
            <a:lvl5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r>
              <a:rPr lang="ru-RU" kern="0" dirty="0" smtClean="0"/>
              <a:t>Идентификация </a:t>
            </a:r>
            <a:r>
              <a:rPr lang="ru-RU" kern="0" dirty="0"/>
              <a:t>и </a:t>
            </a:r>
            <a:r>
              <a:rPr lang="ru-RU" kern="0" dirty="0" smtClean="0"/>
              <a:t>отслеживание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34015043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980728"/>
            <a:ext cx="8105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i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Считывание маркировки с деталей кузова. Например, считывание </a:t>
            </a:r>
            <a:r>
              <a:rPr lang="en-US" dirty="0" smtClean="0"/>
              <a:t>VIN </a:t>
            </a:r>
            <a:r>
              <a:rPr lang="ru-RU" dirty="0" smtClean="0"/>
              <a:t>кода выбитого на металле</a:t>
            </a:r>
            <a:r>
              <a:rPr lang="en-US" dirty="0" smtClean="0"/>
              <a:t> </a:t>
            </a:r>
            <a:r>
              <a:rPr lang="ru-RU" dirty="0" smtClean="0"/>
              <a:t>или штрих-кода напечатанного на этикетке и приклеенного на кузов</a:t>
            </a:r>
            <a:endParaRPr lang="ru-RU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66" y="2385355"/>
            <a:ext cx="3160922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7" descr="170120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37" y="4365104"/>
            <a:ext cx="2997815" cy="2247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41" y="4105957"/>
            <a:ext cx="3457575" cy="2663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:\My OMRON\Produits\FH\fh_photo[1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" r="11171"/>
          <a:stretch/>
        </p:blipFill>
        <p:spPr bwMode="auto">
          <a:xfrm>
            <a:off x="827584" y="1932818"/>
            <a:ext cx="2522468" cy="2312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384326" y="3515"/>
            <a:ext cx="77724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2pPr>
            <a:lvl3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3pPr>
            <a:lvl4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4pPr>
            <a:lvl5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r>
              <a:rPr lang="ru-RU" kern="0" dirty="0" smtClean="0"/>
              <a:t>Идентификация </a:t>
            </a:r>
            <a:r>
              <a:rPr lang="ru-RU" kern="0" dirty="0"/>
              <a:t>и </a:t>
            </a:r>
            <a:r>
              <a:rPr lang="ru-RU" kern="0" dirty="0" smtClean="0"/>
              <a:t>отслеживание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776982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395362" y="980728"/>
            <a:ext cx="79930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ru-RU" altLang="en-US" sz="1800" i="1" kern="0" dirty="0">
                <a:solidFill>
                  <a:srgbClr val="002060"/>
                </a:solidFill>
                <a:cs typeface="+mn-cs"/>
              </a:rPr>
              <a:t>Функция поддержки баз данных позволяет контроллерам </a:t>
            </a:r>
            <a:r>
              <a:rPr lang="en-US" altLang="en-US" sz="1800" i="1" kern="0" dirty="0">
                <a:solidFill>
                  <a:srgbClr val="002060"/>
                </a:solidFill>
                <a:cs typeface="+mn-cs"/>
              </a:rPr>
              <a:t>NJ</a:t>
            </a:r>
            <a:r>
              <a:rPr lang="ru-RU" altLang="en-US" sz="1800" i="1" kern="0" dirty="0">
                <a:solidFill>
                  <a:srgbClr val="002060"/>
                </a:solidFill>
                <a:cs typeface="+mn-cs"/>
              </a:rPr>
              <a:t> </a:t>
            </a:r>
            <a:r>
              <a:rPr lang="en-US" altLang="en-US" sz="1800" i="1" kern="0" dirty="0">
                <a:solidFill>
                  <a:srgbClr val="002060"/>
                </a:solidFill>
                <a:cs typeface="+mn-cs"/>
              </a:rPr>
              <a:t>SQL </a:t>
            </a:r>
            <a:r>
              <a:rPr lang="ru-RU" altLang="en-US" sz="1800" i="1" kern="0" dirty="0">
                <a:solidFill>
                  <a:srgbClr val="002060"/>
                </a:solidFill>
                <a:cs typeface="+mn-cs"/>
              </a:rPr>
              <a:t>напрямую обмениваться данными с </a:t>
            </a:r>
            <a:r>
              <a:rPr lang="en-US" altLang="en-US" sz="1800" i="1" kern="0" dirty="0">
                <a:solidFill>
                  <a:srgbClr val="002060"/>
                </a:solidFill>
                <a:cs typeface="+mn-cs"/>
              </a:rPr>
              <a:t>DB </a:t>
            </a:r>
            <a:r>
              <a:rPr lang="ru-RU" altLang="en-US" sz="1800" i="1" kern="0" dirty="0">
                <a:solidFill>
                  <a:srgbClr val="002060"/>
                </a:solidFill>
                <a:cs typeface="+mn-cs"/>
              </a:rPr>
              <a:t>через встроенный порт </a:t>
            </a:r>
            <a:r>
              <a:rPr lang="en-US" altLang="en-US" sz="1800" i="1" kern="0" dirty="0">
                <a:solidFill>
                  <a:srgbClr val="002060"/>
                </a:solidFill>
                <a:cs typeface="+mn-cs"/>
              </a:rPr>
              <a:t>Ethernet/IP</a:t>
            </a:r>
            <a:endParaRPr lang="es-ES_tradnl" altLang="en-US" sz="1800" i="1" kern="0" dirty="0">
              <a:solidFill>
                <a:srgbClr val="002060"/>
              </a:solidFill>
              <a:cs typeface="+mn-cs"/>
            </a:endParaRPr>
          </a:p>
        </p:txBody>
      </p:sp>
      <p:pic>
        <p:nvPicPr>
          <p:cNvPr id="21" name="Picture 13" descr="nj5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4148138"/>
            <a:ext cx="1908175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Left-Right Arrow 2"/>
          <p:cNvSpPr>
            <a:spLocks noChangeArrowheads="1"/>
          </p:cNvSpPr>
          <p:nvPr/>
        </p:nvSpPr>
        <p:spPr bwMode="auto">
          <a:xfrm>
            <a:off x="900113" y="3608388"/>
            <a:ext cx="7605712" cy="539750"/>
          </a:xfrm>
          <a:prstGeom prst="leftRightArrow">
            <a:avLst>
              <a:gd name="adj1" fmla="val 50000"/>
              <a:gd name="adj2" fmla="val 50037"/>
            </a:avLst>
          </a:prstGeom>
          <a:solidFill>
            <a:srgbClr val="00B050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n-US" sz="2000">
                <a:solidFill>
                  <a:schemeClr val="bg1"/>
                </a:solidFill>
                <a:ea typeface="HGPｺﾞｼｯｸE" pitchFamily="50" charset="-128"/>
              </a:rPr>
              <a:t>Ethernet/IP</a:t>
            </a:r>
            <a:endParaRPr lang="en-US" altLang="en-US" sz="2000">
              <a:solidFill>
                <a:schemeClr val="bg1"/>
              </a:solidFill>
              <a:ea typeface="HGPｺﾞｼｯｸE" pitchFamily="50" charset="-128"/>
            </a:endParaRP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6145213" y="2141538"/>
            <a:ext cx="1296987" cy="1100137"/>
            <a:chOff x="4394262" y="2672916"/>
            <a:chExt cx="1188132" cy="1099862"/>
          </a:xfrm>
        </p:grpSpPr>
        <p:sp>
          <p:nvSpPr>
            <p:cNvPr id="24" name="Can 23"/>
            <p:cNvSpPr/>
            <p:nvPr/>
          </p:nvSpPr>
          <p:spPr bwMode="auto">
            <a:xfrm>
              <a:off x="4394262" y="3356957"/>
              <a:ext cx="1188132" cy="415821"/>
            </a:xfrm>
            <a:prstGeom prst="can">
              <a:avLst/>
            </a:prstGeom>
            <a:gradFill flip="none" rotWithShape="1">
              <a:gsLst>
                <a:gs pos="0">
                  <a:schemeClr val="bg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bg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bg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6350" cap="flat" cmpd="sng" algn="ctr">
              <a:solidFill>
                <a:srgbClr val="DBDCD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n-US" sz="2000" dirty="0">
                <a:ea typeface="HGPｺﾞｼｯｸE" pitchFamily="50" charset="-128"/>
              </a:endParaRPr>
            </a:p>
          </p:txBody>
        </p:sp>
        <p:sp>
          <p:nvSpPr>
            <p:cNvPr id="25" name="Can 24"/>
            <p:cNvSpPr/>
            <p:nvPr/>
          </p:nvSpPr>
          <p:spPr bwMode="auto">
            <a:xfrm>
              <a:off x="4394262" y="3013214"/>
              <a:ext cx="1188132" cy="415786"/>
            </a:xfrm>
            <a:prstGeom prst="can">
              <a:avLst/>
            </a:prstGeom>
            <a:gradFill flip="none" rotWithShape="1">
              <a:gsLst>
                <a:gs pos="0">
                  <a:schemeClr val="bg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bg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bg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6350" cap="flat" cmpd="sng" algn="ctr">
              <a:solidFill>
                <a:srgbClr val="DBDCD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r>
                <a:rPr lang="es-ES_tradnl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ea typeface="HGPｺﾞｼｯｸE" pitchFamily="50" charset="-128"/>
                </a:rPr>
                <a:t>SQL</a:t>
              </a:r>
              <a:endPara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HGPｺﾞｼｯｸE" pitchFamily="50" charset="-128"/>
              </a:endParaRPr>
            </a:p>
          </p:txBody>
        </p:sp>
        <p:sp>
          <p:nvSpPr>
            <p:cNvPr id="26" name="Can 25"/>
            <p:cNvSpPr/>
            <p:nvPr/>
          </p:nvSpPr>
          <p:spPr bwMode="auto">
            <a:xfrm>
              <a:off x="4394262" y="2672916"/>
              <a:ext cx="1188132" cy="415821"/>
            </a:xfrm>
            <a:prstGeom prst="can">
              <a:avLst/>
            </a:prstGeom>
            <a:gradFill flip="none" rotWithShape="1">
              <a:gsLst>
                <a:gs pos="0">
                  <a:schemeClr val="bg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bg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bg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6350" cap="flat" cmpd="sng" algn="ctr">
              <a:solidFill>
                <a:srgbClr val="DBDCD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n-US" sz="2000" dirty="0">
                <a:ea typeface="HGPｺﾞｼｯｸE" pitchFamily="50" charset="-128"/>
              </a:endParaRPr>
            </a:p>
          </p:txBody>
        </p:sp>
      </p:grp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5424488" y="3716338"/>
            <a:ext cx="431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000">
              <a:ea typeface="HGPｺﾞｼｯｸE" pitchFamily="50" charset="-128"/>
            </a:endParaRPr>
          </a:p>
        </p:txBody>
      </p:sp>
      <p:cxnSp>
        <p:nvCxnSpPr>
          <p:cNvPr id="28" name="Elbow Connector 27"/>
          <p:cNvCxnSpPr>
            <a:cxnSpLocks noChangeShapeType="1"/>
            <a:endCxn id="21" idx="3"/>
          </p:cNvCxnSpPr>
          <p:nvPr/>
        </p:nvCxnSpPr>
        <p:spPr bwMode="auto">
          <a:xfrm rot="10800000" flipV="1">
            <a:off x="3587750" y="3878263"/>
            <a:ext cx="2052638" cy="892175"/>
          </a:xfrm>
          <a:prstGeom prst="bentConnector3">
            <a:avLst>
              <a:gd name="adj1" fmla="val 898"/>
            </a:avLst>
          </a:prstGeom>
          <a:noFill/>
          <a:ln w="76200" algn="ctr">
            <a:solidFill>
              <a:srgbClr val="00B05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Elbow Connector 39"/>
          <p:cNvCxnSpPr>
            <a:cxnSpLocks noChangeShapeType="1"/>
            <a:stCxn id="25" idx="2"/>
          </p:cNvCxnSpPr>
          <p:nvPr/>
        </p:nvCxnSpPr>
        <p:spPr bwMode="auto">
          <a:xfrm rot="10800000" flipV="1">
            <a:off x="5640388" y="2689225"/>
            <a:ext cx="504825" cy="1189038"/>
          </a:xfrm>
          <a:prstGeom prst="bentConnector2">
            <a:avLst/>
          </a:prstGeom>
          <a:noFill/>
          <a:ln w="76200" algn="ctr">
            <a:solidFill>
              <a:srgbClr val="00B05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16"/>
          <p:cNvSpPr txBox="1">
            <a:spLocks noChangeArrowheads="1"/>
          </p:cNvSpPr>
          <p:nvPr/>
        </p:nvSpPr>
        <p:spPr bwMode="auto">
          <a:xfrm>
            <a:off x="4103688" y="4494213"/>
            <a:ext cx="1152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n-US" sz="1200"/>
              <a:t>SQL</a:t>
            </a:r>
            <a:endParaRPr lang="en-US" altLang="en-US" sz="120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1" y="3283744"/>
            <a:ext cx="1991569" cy="3516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ACEACA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343" y="1815075"/>
            <a:ext cx="2746482" cy="1901957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 bwMode="auto">
          <a:xfrm>
            <a:off x="384326" y="3515"/>
            <a:ext cx="77724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2pPr>
            <a:lvl3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3pPr>
            <a:lvl4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4pPr>
            <a:lvl5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r>
              <a:rPr lang="ru-RU" kern="0" dirty="0" smtClean="0"/>
              <a:t>Интеграция </a:t>
            </a:r>
            <a:r>
              <a:rPr lang="ru-RU" kern="0" dirty="0"/>
              <a:t>в </a:t>
            </a:r>
            <a:r>
              <a:rPr lang="en-US" kern="0" dirty="0"/>
              <a:t>MES </a:t>
            </a:r>
            <a:r>
              <a:rPr lang="ru-RU" kern="0" dirty="0" smtClean="0"/>
              <a:t>системы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38818850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omron.co.id/solutions/application_solutions/sysmac_traceability/images/auto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560840" cy="443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083" y="980728"/>
            <a:ext cx="8424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i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>
              <a:spcBef>
                <a:spcPct val="50000"/>
              </a:spcBef>
            </a:pPr>
            <a:r>
              <a:rPr lang="ru-RU" altLang="ru-RU" dirty="0" smtClean="0"/>
              <a:t>При обмене данными между ПЛК и Базой данных нет необходимости использовать дополнительное ПО (например, </a:t>
            </a:r>
            <a:r>
              <a:rPr lang="en-US" altLang="ru-RU" dirty="0" smtClean="0"/>
              <a:t>OPC </a:t>
            </a:r>
            <a:r>
              <a:rPr lang="ru-RU" altLang="ru-RU" dirty="0" smtClean="0"/>
              <a:t>сервер)</a:t>
            </a:r>
            <a:endParaRPr lang="en-US" altLang="ru-RU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84326" y="3515"/>
            <a:ext cx="77724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2pPr>
            <a:lvl3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3pPr>
            <a:lvl4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4pPr>
            <a:lvl5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r>
              <a:rPr lang="ru-RU" kern="0" dirty="0" smtClean="0"/>
              <a:t>Интеграция </a:t>
            </a:r>
            <a:r>
              <a:rPr lang="ru-RU" kern="0" dirty="0"/>
              <a:t>в </a:t>
            </a:r>
            <a:r>
              <a:rPr lang="en-US" kern="0" dirty="0"/>
              <a:t>MES </a:t>
            </a:r>
            <a:r>
              <a:rPr lang="ru-RU" kern="0" dirty="0" smtClean="0"/>
              <a:t>системы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26759822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993502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i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ru-RU" kern="0" dirty="0"/>
              <a:t>Установка проверяет срабатывание датчика наличия пассажира путем опускания рабочего органа на сидение с определенным усилием. Усилие задается автоматически из системы управления производством.</a:t>
            </a:r>
          </a:p>
        </p:txBody>
      </p:sp>
      <p:pic>
        <p:nvPicPr>
          <p:cNvPr id="8" name="Picture 2" descr="C:\Users\shaand\Desktop\SBR пресс общий вид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46767" r="25467"/>
          <a:stretch/>
        </p:blipFill>
        <p:spPr bwMode="auto">
          <a:xfrm>
            <a:off x="6086802" y="2232209"/>
            <a:ext cx="2805678" cy="407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Work\VW\Презентация пресс\DSCN1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5940" y="2232209"/>
            <a:ext cx="2644212" cy="4078464"/>
          </a:xfrm>
          <a:prstGeom prst="rect">
            <a:avLst/>
          </a:prstGeom>
          <a:noFill/>
        </p:spPr>
      </p:pic>
      <p:pic>
        <p:nvPicPr>
          <p:cNvPr id="10" name="Picture 4" descr="Картинки по запросу база данных икон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94550"/>
            <a:ext cx="971490" cy="123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63688" y="2204864"/>
            <a:ext cx="1098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i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algn="ctr"/>
            <a:r>
              <a:rPr lang="ru-RU" kern="0" dirty="0" smtClean="0"/>
              <a:t>База данных </a:t>
            </a:r>
            <a:endParaRPr lang="ru-RU" kern="0" dirty="0"/>
          </a:p>
        </p:txBody>
      </p:sp>
      <p:sp>
        <p:nvSpPr>
          <p:cNvPr id="12" name="Right Arrow 11"/>
          <p:cNvSpPr/>
          <p:nvPr/>
        </p:nvSpPr>
        <p:spPr>
          <a:xfrm rot="5400000">
            <a:off x="926704" y="3492116"/>
            <a:ext cx="485836" cy="25202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ight Arrow 12"/>
          <p:cNvSpPr/>
          <p:nvPr/>
        </p:nvSpPr>
        <p:spPr>
          <a:xfrm rot="16200000" flipV="1">
            <a:off x="1286743" y="3492116"/>
            <a:ext cx="485836" cy="25202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6" descr="Картинки по запросу omron nj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1" b="19807"/>
          <a:stretch/>
        </p:blipFill>
        <p:spPr bwMode="auto">
          <a:xfrm>
            <a:off x="737575" y="3933056"/>
            <a:ext cx="1170129" cy="83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Картинки по запросу omron 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58" y="5290069"/>
            <a:ext cx="1033090" cy="80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Картинки по запросу omron g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766" y="4813657"/>
            <a:ext cx="1093862" cy="10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Картинки по запросу omron g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04" y="5755557"/>
            <a:ext cx="1093862" cy="10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403648" y="371703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i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algn="ctr"/>
            <a:r>
              <a:rPr lang="ru-RU" kern="0" dirty="0" smtClean="0"/>
              <a:t>Контроллер</a:t>
            </a:r>
          </a:p>
          <a:p>
            <a:pPr algn="ctr"/>
            <a:r>
              <a:rPr lang="ru-RU" kern="0" dirty="0" smtClean="0"/>
              <a:t> </a:t>
            </a:r>
            <a:r>
              <a:rPr lang="en-US" b="1" kern="0" dirty="0" smtClean="0"/>
              <a:t>NJ</a:t>
            </a:r>
            <a:endParaRPr lang="ru-RU" b="1" kern="0" dirty="0"/>
          </a:p>
        </p:txBody>
      </p:sp>
      <p:sp>
        <p:nvSpPr>
          <p:cNvPr id="19" name="TextBox 18"/>
          <p:cNvSpPr txBox="1"/>
          <p:nvPr/>
        </p:nvSpPr>
        <p:spPr>
          <a:xfrm>
            <a:off x="251520" y="6021288"/>
            <a:ext cx="1212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i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algn="ctr"/>
            <a:r>
              <a:rPr lang="ru-RU" kern="0" dirty="0" smtClean="0"/>
              <a:t>Панель</a:t>
            </a:r>
            <a:endParaRPr lang="en-US" kern="0" dirty="0" smtClean="0"/>
          </a:p>
          <a:p>
            <a:pPr algn="ctr"/>
            <a:r>
              <a:rPr lang="en-US" b="1" kern="0" dirty="0" smtClean="0"/>
              <a:t>NA</a:t>
            </a:r>
            <a:endParaRPr lang="ru-RU" b="1" kern="0" dirty="0"/>
          </a:p>
        </p:txBody>
      </p:sp>
      <p:sp>
        <p:nvSpPr>
          <p:cNvPr id="20" name="TextBox 19"/>
          <p:cNvSpPr txBox="1"/>
          <p:nvPr/>
        </p:nvSpPr>
        <p:spPr>
          <a:xfrm>
            <a:off x="2207350" y="5590981"/>
            <a:ext cx="1212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i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algn="ctr"/>
            <a:r>
              <a:rPr lang="ru-RU" kern="0" dirty="0" smtClean="0"/>
              <a:t>Серво</a:t>
            </a:r>
            <a:endParaRPr lang="en-US" kern="0" dirty="0" smtClean="0"/>
          </a:p>
          <a:p>
            <a:pPr algn="ctr"/>
            <a:r>
              <a:rPr lang="en-US" b="1" kern="0" dirty="0" smtClean="0"/>
              <a:t>G5</a:t>
            </a:r>
            <a:endParaRPr lang="ru-RU" b="1" kern="0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900932" y="4653136"/>
            <a:ext cx="0" cy="57606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403648" y="4714005"/>
            <a:ext cx="0" cy="1739331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392831" y="6453338"/>
            <a:ext cx="141973" cy="1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403648" y="5445223"/>
            <a:ext cx="141973" cy="1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/>
        </p:nvSpPr>
        <p:spPr bwMode="auto">
          <a:xfrm>
            <a:off x="384326" y="3515"/>
            <a:ext cx="77724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2pPr>
            <a:lvl3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3pPr>
            <a:lvl4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4pPr>
            <a:lvl5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r>
              <a:rPr lang="ru-RU" kern="0" dirty="0" smtClean="0"/>
              <a:t>Контроль </a:t>
            </a:r>
            <a:r>
              <a:rPr lang="ru-RU" kern="0" dirty="0"/>
              <a:t>параметров изделия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30168496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93" y="2636913"/>
            <a:ext cx="5993047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5" y="2204864"/>
            <a:ext cx="2261833" cy="274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5536" y="980728"/>
            <a:ext cx="80066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kern="0" dirty="0" smtClean="0">
                <a:solidFill>
                  <a:srgbClr val="002060"/>
                </a:solidFill>
              </a:rPr>
              <a:t>Подсистемы мониторинга потребления электроэнергии и контроля утечек сжатого воздуха – как составные части единой концепции энергоменеджмента производственного предприятия.</a:t>
            </a:r>
            <a:endParaRPr lang="ru-RU" i="1" kern="0" dirty="0">
              <a:solidFill>
                <a:srgbClr val="002060"/>
              </a:solidFill>
            </a:endParaRPr>
          </a:p>
        </p:txBody>
      </p:sp>
      <p:pic>
        <p:nvPicPr>
          <p:cNvPr id="9" name="Picture 2" descr="https://images.omron.ru/IAB/Products/Control%20Components/Energy%20Monitoring%20Devices/Smart%20Power%20Monitor/KM1/images/KM1_PMU2A400x40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8" y="5180886"/>
            <a:ext cx="1021044" cy="133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mages.omron.ru/IAB/Products/Control%20Components/Energy%20Monitoring%20Devices/Smart%20Power%20Monitor/KM50/images/KM50E_0318400x40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381812"/>
            <a:ext cx="955831" cy="147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images.omron.ru/IAB/Products/Control%20Components/Energy%20Monitoring%20Devices/Air%20Flow%20Sensor/D6FZ-FGS/images/D6FZ-FGS1000400x400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449" y="3817862"/>
            <a:ext cx="1285516" cy="208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images.omron.ru/IAB/Products/Control%20Components/Energy%20Monitoring%20Devices/Air%20Flow%20Sensor/D6FZ-FGT/images/D6FZ-FGT500400x400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67" y="5661248"/>
            <a:ext cx="1121955" cy="119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384326" y="3515"/>
            <a:ext cx="77724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2pPr>
            <a:lvl3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3pPr>
            <a:lvl4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4pPr>
            <a:lvl5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r>
              <a:rPr lang="ru-RU" kern="0" dirty="0" smtClean="0"/>
              <a:t>Учет </a:t>
            </a:r>
            <a:r>
              <a:rPr lang="ru-RU" kern="0" dirty="0"/>
              <a:t>энергоносителей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41078144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1560" y="1120676"/>
            <a:ext cx="80066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kern="0" dirty="0" smtClean="0">
                <a:solidFill>
                  <a:srgbClr val="002060"/>
                </a:solidFill>
              </a:rPr>
              <a:t>Автоматизация вентиляционных установок. Применение частотного регулирования на приводах вентиляторов позволяет задавать оптимальные режимы работы вентиляционной установки, таким образом достигается максимальная экономия потребляемой электроэнергии.</a:t>
            </a:r>
            <a:endParaRPr lang="ru-RU" i="1" kern="0" dirty="0">
              <a:solidFill>
                <a:srgbClr val="002060"/>
              </a:solidFill>
            </a:endParaRPr>
          </a:p>
        </p:txBody>
      </p:sp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659" y="2852936"/>
            <a:ext cx="4176464" cy="3132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78" y="2780928"/>
            <a:ext cx="2592288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84326" y="3515"/>
            <a:ext cx="77724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2pPr>
            <a:lvl3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3pPr>
            <a:lvl4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4pPr>
            <a:lvl5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r>
              <a:rPr lang="ru-RU" kern="0" dirty="0" smtClean="0"/>
              <a:t>Инженерные системы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22191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 rot="16200000">
            <a:off x="4480719" y="-367507"/>
            <a:ext cx="719138" cy="101854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  <a:gs pos="48000">
                <a:schemeClr val="accent3">
                  <a:lumMod val="40000"/>
                  <a:lumOff val="60000"/>
                </a:schemeClr>
              </a:gs>
              <a:gs pos="82000">
                <a:schemeClr val="accent3">
                  <a:lumMod val="40000"/>
                  <a:lumOff val="60000"/>
                  <a:alpha val="88000"/>
                </a:schemeClr>
              </a:gs>
              <a:gs pos="15000">
                <a:schemeClr val="accent3">
                  <a:lumMod val="40000"/>
                  <a:lumOff val="60000"/>
                  <a:alpha val="85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/>
        </p:spPr>
        <p:txBody>
          <a:bodyPr vert="vert" anchor="ctr"/>
          <a:lstStyle/>
          <a:p>
            <a:pPr>
              <a:spcBef>
                <a:spcPct val="50000"/>
              </a:spcBef>
              <a:defRPr/>
            </a:pPr>
            <a:r>
              <a:rPr kumimoji="0" lang="en-GB" sz="3600" b="1" dirty="0">
                <a:solidFill>
                  <a:srgbClr val="BACECE"/>
                </a:solidFill>
                <a:latin typeface="Lucida Sans"/>
                <a:ea typeface="ＭＳ Ｐゴシック" charset="0"/>
                <a:cs typeface="Lucida Sans"/>
              </a:rPr>
              <a:t>	   LOGIC		    MOTION</a:t>
            </a:r>
          </a:p>
        </p:txBody>
      </p:sp>
      <p:sp>
        <p:nvSpPr>
          <p:cNvPr id="8" name="Rectangle 7"/>
          <p:cNvSpPr/>
          <p:nvPr/>
        </p:nvSpPr>
        <p:spPr bwMode="auto">
          <a:xfrm rot="12250828">
            <a:off x="3806825" y="-1366838"/>
            <a:ext cx="719138" cy="101854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  <a:gs pos="48000">
                <a:schemeClr val="accent3">
                  <a:lumMod val="40000"/>
                  <a:lumOff val="60000"/>
                </a:schemeClr>
              </a:gs>
              <a:gs pos="82000">
                <a:schemeClr val="accent3">
                  <a:lumMod val="40000"/>
                  <a:lumOff val="60000"/>
                  <a:alpha val="88000"/>
                </a:schemeClr>
              </a:gs>
              <a:gs pos="36000">
                <a:schemeClr val="accent3">
                  <a:lumMod val="40000"/>
                  <a:lumOff val="60000"/>
                  <a:alpha val="85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/>
        </p:spPr>
        <p:txBody>
          <a:bodyPr vert="vert" anchor="ctr"/>
          <a:lstStyle/>
          <a:p>
            <a:pPr>
              <a:spcBef>
                <a:spcPct val="50000"/>
              </a:spcBef>
              <a:defRPr/>
            </a:pPr>
            <a:r>
              <a:rPr kumimoji="0" lang="en-GB" sz="3600" b="1" dirty="0">
                <a:solidFill>
                  <a:srgbClr val="BACECE"/>
                </a:solidFill>
                <a:latin typeface="Lucida Sans"/>
                <a:ea typeface="ＭＳ Ｐゴシック" charset="0"/>
                <a:cs typeface="Lucida Sans"/>
              </a:rPr>
              <a:t>		VISION</a:t>
            </a:r>
          </a:p>
        </p:txBody>
      </p:sp>
      <p:pic>
        <p:nvPicPr>
          <p:cNvPr id="9" name="Content Placeholder 3" descr="omron 016-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99" r="-24899"/>
          <a:stretch>
            <a:fillRect/>
          </a:stretch>
        </p:blipFill>
        <p:spPr bwMode="auto">
          <a:xfrm>
            <a:off x="2268538" y="106362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21"/>
          <p:cNvSpPr/>
          <p:nvPr/>
        </p:nvSpPr>
        <p:spPr bwMode="auto">
          <a:xfrm>
            <a:off x="395537" y="1844824"/>
            <a:ext cx="3463793" cy="445728"/>
          </a:xfrm>
          <a:prstGeom prst="roundRect">
            <a:avLst/>
          </a:prstGeom>
          <a:solidFill>
            <a:srgbClr val="FFFFFF">
              <a:alpha val="72157"/>
            </a:srgbClr>
          </a:solidFill>
          <a:ln>
            <a:solidFill>
              <a:schemeClr val="accent3">
                <a:lumMod val="85000"/>
              </a:schemeClr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prstMaterial="powder"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p3d extrusionH="57150">
              <a:bevelT w="38100" h="38100"/>
            </a:sp3d>
          </a:bodyPr>
          <a:lstStyle/>
          <a:p>
            <a:pPr>
              <a:defRPr/>
            </a:pPr>
            <a:r>
              <a:rPr kumimoji="0" lang="ru-RU" altLang="ja-JP" sz="2000" b="1" dirty="0" smtClean="0">
                <a:solidFill>
                  <a:schemeClr val="tx1"/>
                </a:solidFill>
              </a:rPr>
              <a:t>Скорость разработки</a:t>
            </a:r>
            <a:endParaRPr kumimoji="0" lang="en-US" altLang="ja-JP" sz="20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22"/>
          <p:cNvSpPr/>
          <p:nvPr/>
        </p:nvSpPr>
        <p:spPr bwMode="auto">
          <a:xfrm>
            <a:off x="395537" y="2420888"/>
            <a:ext cx="3463793" cy="445728"/>
          </a:xfrm>
          <a:prstGeom prst="roundRect">
            <a:avLst/>
          </a:prstGeom>
          <a:solidFill>
            <a:srgbClr val="FFFFFF">
              <a:alpha val="72157"/>
            </a:srgbClr>
          </a:solidFill>
          <a:ln>
            <a:solidFill>
              <a:schemeClr val="accent3">
                <a:lumMod val="85000"/>
              </a:schemeClr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prstMaterial="powder"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p3d extrusionH="57150">
              <a:bevelT w="38100" h="38100"/>
            </a:sp3d>
          </a:bodyPr>
          <a:lstStyle/>
          <a:p>
            <a:r>
              <a:rPr lang="ru-RU" altLang="ja-JP" sz="2000" b="1" dirty="0">
                <a:solidFill>
                  <a:schemeClr val="tx1"/>
                </a:solidFill>
              </a:rPr>
              <a:t>Скорость отладки</a:t>
            </a:r>
            <a:endParaRPr lang="en-US" altLang="ja-JP" sz="20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23"/>
          <p:cNvSpPr/>
          <p:nvPr/>
        </p:nvSpPr>
        <p:spPr bwMode="auto">
          <a:xfrm>
            <a:off x="395536" y="2996952"/>
            <a:ext cx="3463794" cy="445728"/>
          </a:xfrm>
          <a:prstGeom prst="roundRect">
            <a:avLst/>
          </a:prstGeom>
          <a:solidFill>
            <a:srgbClr val="FFFFFF">
              <a:alpha val="72157"/>
            </a:srgbClr>
          </a:solidFill>
          <a:ln>
            <a:solidFill>
              <a:schemeClr val="accent3">
                <a:lumMod val="85000"/>
              </a:schemeClr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prstMaterial="powder"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p3d extrusionH="57150">
              <a:bevelT w="38100" h="38100"/>
            </a:sp3d>
          </a:bodyPr>
          <a:lstStyle/>
          <a:p>
            <a:pPr>
              <a:defRPr/>
            </a:pPr>
            <a:r>
              <a:rPr kumimoji="0" lang="ru-RU" altLang="ja-JP" sz="2000" b="1" dirty="0" smtClean="0">
                <a:solidFill>
                  <a:schemeClr val="tx1"/>
                </a:solidFill>
              </a:rPr>
              <a:t>Скорость работы</a:t>
            </a:r>
            <a:endParaRPr kumimoji="0" lang="en-US" altLang="ja-JP" sz="2000" b="1" dirty="0">
              <a:solidFill>
                <a:schemeClr val="tx1"/>
              </a:solidFill>
            </a:endParaRPr>
          </a:p>
        </p:txBody>
      </p:sp>
      <p:pic>
        <p:nvPicPr>
          <p:cNvPr id="13" name="Picture 8" descr="CD_Plac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45224"/>
            <a:ext cx="1412875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utting_Machi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464274"/>
            <a:ext cx="14128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384326" y="3515"/>
            <a:ext cx="77724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2pPr>
            <a:lvl3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3pPr>
            <a:lvl4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4pPr>
            <a:lvl5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r>
              <a:rPr lang="ru-RU" kern="0" dirty="0" smtClean="0"/>
              <a:t>Платформа </a:t>
            </a:r>
            <a:r>
              <a:rPr lang="en-US" kern="0" dirty="0" err="1"/>
              <a:t>Sysmac</a:t>
            </a:r>
            <a:r>
              <a:rPr lang="en-US" kern="0" dirty="0"/>
              <a:t> </a:t>
            </a:r>
            <a:r>
              <a:rPr lang="en-US" kern="0" dirty="0" smtClean="0"/>
              <a:t>– </a:t>
            </a:r>
            <a:r>
              <a:rPr lang="ru-RU" kern="0" dirty="0" smtClean="0"/>
              <a:t>Скорость</a:t>
            </a:r>
            <a:r>
              <a:rPr lang="en-US" kern="0" dirty="0" smtClean="0"/>
              <a:t>^3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3436420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nj50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313" y="2185988"/>
            <a:ext cx="44831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63" y="2235200"/>
            <a:ext cx="128587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6938434" y="3089635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ru-RU" altLang="ja-JP" sz="1200" dirty="0">
                <a:latin typeface="+mn-lt"/>
              </a:rPr>
              <a:t>Микропроцессор </a:t>
            </a:r>
            <a:r>
              <a:rPr lang="en-US" altLang="ja-JP" sz="1200" dirty="0">
                <a:latin typeface="+mn-lt"/>
              </a:rPr>
              <a:t>Intel ® Atom ™ (1.6 </a:t>
            </a:r>
            <a:r>
              <a:rPr lang="ru-RU" altLang="ja-JP" sz="1200" dirty="0">
                <a:latin typeface="+mn-lt"/>
              </a:rPr>
              <a:t>ГГц</a:t>
            </a:r>
            <a:r>
              <a:rPr lang="ja-JP" altLang="en-US" sz="1200" dirty="0">
                <a:latin typeface="+mn-lt"/>
              </a:rPr>
              <a:t>）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938" y="3571875"/>
            <a:ext cx="1335088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6974501" y="4143375"/>
            <a:ext cx="21875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kumimoji="0" lang="ru-RU" altLang="ja-JP" sz="1200" dirty="0" smtClean="0">
                <a:latin typeface="+mn-lt"/>
                <a:ea typeface="ＭＳ Ｐゴシック" charset="-128"/>
                <a:cs typeface="+mn-cs"/>
              </a:rPr>
              <a:t>Интегрированные программно-логическое управление и управление движением – </a:t>
            </a:r>
            <a:r>
              <a:rPr kumimoji="0" lang="es-ES" altLang="ja-JP" sz="1200" dirty="0">
                <a:latin typeface="+mn-lt"/>
                <a:ea typeface="ＭＳ Ｐゴシック" charset="-128"/>
                <a:cs typeface="+mn-cs"/>
              </a:rPr>
              <a:t>100</a:t>
            </a:r>
            <a:r>
              <a:rPr kumimoji="0" lang="es-ES" altLang="ja-JP" sz="1200" dirty="0" smtClean="0">
                <a:latin typeface="+mn-lt"/>
                <a:ea typeface="ＭＳ Ｐゴシック" charset="-128"/>
                <a:cs typeface="+mn-cs"/>
              </a:rPr>
              <a:t>%</a:t>
            </a:r>
            <a:r>
              <a:rPr kumimoji="0" lang="ru-RU" altLang="ja-JP" sz="1200" dirty="0" smtClean="0">
                <a:latin typeface="+mn-lt"/>
                <a:ea typeface="ＭＳ Ｐゴシック" charset="-128"/>
                <a:cs typeface="+mn-cs"/>
              </a:rPr>
              <a:t> разработка </a:t>
            </a:r>
            <a:r>
              <a:rPr kumimoji="0" lang="es-ES" altLang="ja-JP" sz="1200" dirty="0" smtClean="0">
                <a:latin typeface="+mn-lt"/>
                <a:ea typeface="ＭＳ Ｐゴシック" charset="-128"/>
                <a:cs typeface="+mn-cs"/>
              </a:rPr>
              <a:t>OMRON </a:t>
            </a:r>
            <a:endParaRPr kumimoji="0" lang="es-ES" altLang="ja-JP" sz="1200" dirty="0">
              <a:latin typeface="+mn-lt"/>
              <a:ea typeface="ＭＳ Ｐゴシック" charset="-128"/>
              <a:cs typeface="+mn-cs"/>
            </a:endParaRPr>
          </a:p>
          <a:p>
            <a:pPr>
              <a:defRPr/>
            </a:pPr>
            <a:endParaRPr kumimoji="0" lang="es-ES" altLang="ja-JP" sz="1200" dirty="0"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51" y="5429250"/>
            <a:ext cx="614362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088" y="4926013"/>
            <a:ext cx="7683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5474313" y="5597525"/>
            <a:ext cx="24288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kumimoji="0" lang="ru-RU" altLang="ja-JP" sz="1200" dirty="0" smtClean="0">
                <a:latin typeface="+mn-lt"/>
                <a:ea typeface="ＭＳ Ｐゴシック" charset="-128"/>
                <a:cs typeface="+mn-cs"/>
              </a:rPr>
              <a:t>Функциональные блоки </a:t>
            </a:r>
            <a:r>
              <a:rPr kumimoji="0" lang="es-ES" altLang="ja-JP" sz="1200" dirty="0" err="1" smtClean="0">
                <a:latin typeface="+mn-lt"/>
                <a:ea typeface="ＭＳ Ｐゴシック" charset="-128"/>
                <a:cs typeface="+mn-cs"/>
              </a:rPr>
              <a:t>PLCopen</a:t>
            </a:r>
            <a:r>
              <a:rPr kumimoji="0" lang="es-ES" altLang="ja-JP" sz="1200" dirty="0" smtClean="0">
                <a:latin typeface="+mn-lt"/>
                <a:ea typeface="ＭＳ Ｐゴシック" charset="-128"/>
                <a:cs typeface="+mn-cs"/>
              </a:rPr>
              <a:t> </a:t>
            </a:r>
            <a:r>
              <a:rPr kumimoji="0" lang="ru-RU" altLang="ja-JP" sz="1200" dirty="0" smtClean="0">
                <a:latin typeface="+mn-lt"/>
                <a:ea typeface="ＭＳ Ｐゴシック" charset="-128"/>
                <a:cs typeface="+mn-cs"/>
              </a:rPr>
              <a:t>для задач управления движением</a:t>
            </a:r>
            <a:endParaRPr kumimoji="0" lang="es-ES" altLang="ja-JP" sz="1200" dirty="0">
              <a:latin typeface="+mn-lt"/>
              <a:ea typeface="ＭＳ Ｐゴシック" charset="-128"/>
              <a:cs typeface="+mn-cs"/>
            </a:endParaRPr>
          </a:p>
          <a:p>
            <a:pPr>
              <a:defRPr/>
            </a:pPr>
            <a:endParaRPr kumimoji="0" lang="es-ES" altLang="ja-JP" sz="1200" dirty="0" err="1">
              <a:latin typeface="+mn-lt"/>
              <a:ea typeface="ＭＳ Ｐゴシック" charset="-128"/>
              <a:cs typeface="+mn-cs"/>
            </a:endParaRPr>
          </a:p>
        </p:txBody>
      </p:sp>
      <p:sp>
        <p:nvSpPr>
          <p:cNvPr id="15" name="Rounded Rectangle 21"/>
          <p:cNvSpPr/>
          <p:nvPr/>
        </p:nvSpPr>
        <p:spPr bwMode="auto">
          <a:xfrm>
            <a:off x="251520" y="3214688"/>
            <a:ext cx="3463793" cy="814174"/>
          </a:xfrm>
          <a:prstGeom prst="roundRect">
            <a:avLst/>
          </a:prstGeom>
          <a:solidFill>
            <a:srgbClr val="FFFFFF">
              <a:alpha val="72157"/>
            </a:srgbClr>
          </a:solidFill>
          <a:ln>
            <a:solidFill>
              <a:schemeClr val="accent3">
                <a:lumMod val="85000"/>
              </a:schemeClr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prstMaterial="powder"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p3d extrusionH="57150">
              <a:bevelT w="38100" h="38100"/>
            </a:sp3d>
          </a:bodyPr>
          <a:lstStyle/>
          <a:p>
            <a:pPr>
              <a:defRPr/>
            </a:pPr>
            <a:r>
              <a:rPr kumimoji="0" lang="ru-RU" altLang="ja-JP" sz="1400" b="1" dirty="0" smtClean="0">
                <a:solidFill>
                  <a:srgbClr val="00602B"/>
                </a:solidFill>
              </a:rPr>
              <a:t>Высочайшее быстродействие за счет использования современных высокоскоростных микропроцессоров</a:t>
            </a:r>
            <a:endParaRPr kumimoji="0" lang="en-US" altLang="ja-JP" sz="1400" b="1" dirty="0">
              <a:solidFill>
                <a:srgbClr val="00602B"/>
              </a:solidFill>
            </a:endParaRPr>
          </a:p>
        </p:txBody>
      </p:sp>
      <p:sp>
        <p:nvSpPr>
          <p:cNvPr id="16" name="Rounded Rectangle 22"/>
          <p:cNvSpPr/>
          <p:nvPr/>
        </p:nvSpPr>
        <p:spPr bwMode="auto">
          <a:xfrm>
            <a:off x="288033" y="4214818"/>
            <a:ext cx="3463793" cy="684000"/>
          </a:xfrm>
          <a:prstGeom prst="roundRect">
            <a:avLst/>
          </a:prstGeom>
          <a:solidFill>
            <a:srgbClr val="FFFFFF">
              <a:alpha val="72157"/>
            </a:srgbClr>
          </a:solidFill>
          <a:ln>
            <a:solidFill>
              <a:schemeClr val="accent3">
                <a:lumMod val="85000"/>
              </a:schemeClr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prstMaterial="powder"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p3d extrusionH="57150">
              <a:bevelT w="38100" h="38100"/>
            </a:sp3d>
          </a:bodyPr>
          <a:lstStyle/>
          <a:p>
            <a:pPr>
              <a:defRPr/>
            </a:pPr>
            <a:r>
              <a:rPr kumimoji="0" lang="ru-RU" altLang="ja-JP" sz="1400" b="1" dirty="0" smtClean="0">
                <a:solidFill>
                  <a:srgbClr val="00602B"/>
                </a:solidFill>
              </a:rPr>
              <a:t>Ядра ПЛК</a:t>
            </a:r>
            <a:r>
              <a:rPr kumimoji="0" lang="en-US" altLang="ja-JP" sz="1400" b="1" dirty="0" smtClean="0">
                <a:solidFill>
                  <a:srgbClr val="00602B"/>
                </a:solidFill>
              </a:rPr>
              <a:t> </a:t>
            </a:r>
            <a:r>
              <a:rPr kumimoji="0" lang="en-US" altLang="ja-JP" sz="1400" b="1" dirty="0">
                <a:solidFill>
                  <a:srgbClr val="00602B"/>
                </a:solidFill>
              </a:rPr>
              <a:t>&amp; </a:t>
            </a:r>
            <a:r>
              <a:rPr kumimoji="0" lang="ru-RU" altLang="ja-JP" sz="1400" b="1" dirty="0" smtClean="0">
                <a:solidFill>
                  <a:srgbClr val="00602B"/>
                </a:solidFill>
              </a:rPr>
              <a:t>контроллера управления движением</a:t>
            </a:r>
            <a:endParaRPr kumimoji="0" lang="en-US" altLang="ja-JP" sz="1400" b="1" dirty="0">
              <a:solidFill>
                <a:srgbClr val="00602B"/>
              </a:solidFill>
            </a:endParaRPr>
          </a:p>
        </p:txBody>
      </p:sp>
      <p:sp>
        <p:nvSpPr>
          <p:cNvPr id="17" name="Rounded Rectangle 23"/>
          <p:cNvSpPr/>
          <p:nvPr/>
        </p:nvSpPr>
        <p:spPr bwMode="auto">
          <a:xfrm>
            <a:off x="288032" y="5072074"/>
            <a:ext cx="3463794" cy="684000"/>
          </a:xfrm>
          <a:prstGeom prst="roundRect">
            <a:avLst/>
          </a:prstGeom>
          <a:solidFill>
            <a:srgbClr val="FFFFFF">
              <a:alpha val="72157"/>
            </a:srgbClr>
          </a:solidFill>
          <a:ln>
            <a:solidFill>
              <a:schemeClr val="accent3">
                <a:lumMod val="85000"/>
              </a:schemeClr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prstMaterial="powder"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p3d extrusionH="57150">
              <a:bevelT w="38100" h="38100"/>
            </a:sp3d>
          </a:bodyPr>
          <a:lstStyle/>
          <a:p>
            <a:pPr>
              <a:defRPr/>
            </a:pPr>
            <a:r>
              <a:rPr kumimoji="0" lang="ru-RU" altLang="ja-JP" sz="1400" b="1" dirty="0" smtClean="0">
                <a:solidFill>
                  <a:srgbClr val="00602B"/>
                </a:solidFill>
              </a:rPr>
              <a:t>Надежность традиционных ПЛК</a:t>
            </a:r>
            <a:endParaRPr kumimoji="0" lang="en-US" altLang="ja-JP" sz="1400" b="1" dirty="0">
              <a:solidFill>
                <a:srgbClr val="00602B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384326" y="3515"/>
            <a:ext cx="77724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2pPr>
            <a:lvl3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3pPr>
            <a:lvl4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4pPr>
            <a:lvl5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r>
              <a:rPr lang="ru-RU" kern="0" dirty="0"/>
              <a:t>Контроллер </a:t>
            </a:r>
            <a:r>
              <a:rPr lang="en-US" kern="0" dirty="0"/>
              <a:t>NJ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19625802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335" y="215424"/>
            <a:ext cx="747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КОРПОРАЦИИ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OMROM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54" y="2333888"/>
            <a:ext cx="7475946" cy="41747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677" y="1161143"/>
            <a:ext cx="85909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C60B9"/>
                </a:solidFill>
              </a:rPr>
              <a:t>Штаб-квартира в Киото (Япония);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C60B9"/>
                </a:solidFill>
              </a:rPr>
              <a:t>Более 80 лет на рынке;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altLang="ru-RU" dirty="0">
                <a:solidFill>
                  <a:srgbClr val="0C60B9"/>
                </a:solidFill>
              </a:rPr>
              <a:t>6</a:t>
            </a:r>
            <a:r>
              <a:rPr lang="ru-RU" altLang="ru-RU" dirty="0" smtClean="0">
                <a:solidFill>
                  <a:srgbClr val="0C60B9"/>
                </a:solidFill>
              </a:rPr>
              <a:t> </a:t>
            </a:r>
            <a:r>
              <a:rPr lang="ru-RU" altLang="ru-RU" dirty="0">
                <a:solidFill>
                  <a:srgbClr val="0C60B9"/>
                </a:solidFill>
              </a:rPr>
              <a:t>офисов -</a:t>
            </a:r>
            <a:r>
              <a:rPr lang="en-US" altLang="ru-RU" dirty="0">
                <a:solidFill>
                  <a:srgbClr val="0C60B9"/>
                </a:solidFill>
              </a:rPr>
              <a:t> </a:t>
            </a:r>
            <a:r>
              <a:rPr lang="ru-RU" altLang="ru-RU" dirty="0">
                <a:solidFill>
                  <a:srgbClr val="0C60B9"/>
                </a:solidFill>
              </a:rPr>
              <a:t>в  Москве, Санкт-Петербурге, Екатеринбурге, </a:t>
            </a:r>
            <a:r>
              <a:rPr lang="ru-RU" altLang="ru-RU" dirty="0" smtClean="0">
                <a:solidFill>
                  <a:srgbClr val="0C60B9"/>
                </a:solidFill>
              </a:rPr>
              <a:t>Самаре, Воронеже </a:t>
            </a:r>
            <a:r>
              <a:rPr lang="ru-RU" altLang="ru-RU" dirty="0">
                <a:solidFill>
                  <a:srgbClr val="0C60B9"/>
                </a:solidFill>
              </a:rPr>
              <a:t>и Новосибирске</a:t>
            </a:r>
            <a:r>
              <a:rPr lang="ru-RU" dirty="0" smtClean="0">
                <a:solidFill>
                  <a:srgbClr val="0C60B9"/>
                </a:solidFill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C60B9"/>
                </a:solidFill>
              </a:rPr>
              <a:t>4</a:t>
            </a:r>
            <a:r>
              <a:rPr lang="ru-RU" dirty="0" smtClean="0">
                <a:solidFill>
                  <a:srgbClr val="0C60B9"/>
                </a:solidFill>
              </a:rPr>
              <a:t> сервисных центра в России: Санкт-Петербург, Москва, Екатеринбург</a:t>
            </a:r>
            <a:endParaRPr lang="ru-RU" dirty="0">
              <a:solidFill>
                <a:srgbClr val="0C6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4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5292725" y="2060848"/>
            <a:ext cx="3455988" cy="3887787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endParaRPr kumimoji="0" lang="en-GB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57200" y="1412776"/>
            <a:ext cx="497889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marL="0" indent="0" algn="ctr" defTabSz="912813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2813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rgbClr val="4D4D4D"/>
                </a:solidFill>
                <a:latin typeface="+mn-lt"/>
              </a:defRPr>
            </a:lvl2pPr>
            <a:lvl3pPr marL="914400" indent="0" algn="ctr" defTabSz="912813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rgbClr val="4D4D4D"/>
                </a:solidFill>
                <a:latin typeface="+mn-lt"/>
              </a:defRPr>
            </a:lvl3pPr>
            <a:lvl4pPr marL="1371600" indent="0" algn="ctr" defTabSz="912813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rgbClr val="4D4D4D"/>
                </a:solidFill>
                <a:latin typeface="+mn-lt"/>
              </a:defRPr>
            </a:lvl4pPr>
            <a:lvl5pPr marL="1828800" indent="0" algn="ctr" defTabSz="912813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rgbClr val="4D4D4D"/>
                </a:solidFill>
                <a:latin typeface="+mn-lt"/>
              </a:defRPr>
            </a:lvl5pPr>
            <a:lvl6pPr marL="2286000" indent="0" algn="ctr" defTabSz="91281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defTabSz="91281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defTabSz="91281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defTabSz="91281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kumimoji="1" lang="ru-RU" sz="2000" b="1" kern="0" dirty="0" smtClean="0"/>
              <a:t>Программирование задач логического управления и управления движением;</a:t>
            </a:r>
            <a:endParaRPr kumimoji="1" lang="en-GB" sz="2000" b="1" kern="0" dirty="0" smtClean="0"/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kumimoji="1" lang="ru-RU" sz="2000" b="1" kern="0" dirty="0" smtClean="0"/>
              <a:t>Конфигурирование</a:t>
            </a:r>
            <a:r>
              <a:rPr kumimoji="1" lang="en-GB" sz="2000" b="1" kern="0" dirty="0" smtClean="0"/>
              <a:t> </a:t>
            </a:r>
            <a:r>
              <a:rPr kumimoji="1" lang="ru-RU" sz="2000" b="1" kern="0" dirty="0" smtClean="0"/>
              <a:t>контроллера и устройств в сети </a:t>
            </a:r>
            <a:r>
              <a:rPr kumimoji="1" lang="en-US" sz="2000" b="1" kern="0" dirty="0" err="1" smtClean="0"/>
              <a:t>EtherCAT</a:t>
            </a:r>
            <a:r>
              <a:rPr kumimoji="1" lang="ru-RU" sz="2000" b="1" kern="0" dirty="0" smtClean="0"/>
              <a:t>;</a:t>
            </a:r>
            <a:endParaRPr kumimoji="1" lang="en-GB" sz="2000" b="1" kern="0" dirty="0" smtClean="0"/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kumimoji="1" lang="ru-RU" sz="2000" b="1" kern="0" dirty="0" smtClean="0"/>
              <a:t>Редактор таблиц </a:t>
            </a:r>
            <a:r>
              <a:rPr kumimoji="1" lang="en-US" sz="2000" b="1" kern="0" dirty="0" smtClean="0"/>
              <a:t>CAM</a:t>
            </a:r>
            <a:r>
              <a:rPr kumimoji="1" lang="ru-RU" sz="2000" b="1" kern="0" dirty="0" smtClean="0"/>
              <a:t>;</a:t>
            </a:r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kumimoji="1" lang="ru-RU" sz="2000" b="1" kern="0" dirty="0" smtClean="0"/>
              <a:t>Создание проектов визуализации для операторских панелей </a:t>
            </a:r>
            <a:r>
              <a:rPr kumimoji="1" lang="en-US" sz="2000" b="1" kern="0" dirty="0" smtClean="0"/>
              <a:t>NA</a:t>
            </a:r>
            <a:r>
              <a:rPr kumimoji="1" lang="ru-RU" sz="2000" b="1" kern="0" dirty="0" smtClean="0"/>
              <a:t>;</a:t>
            </a:r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kumimoji="1" lang="ru-RU" sz="2000" b="1" kern="0" dirty="0" smtClean="0"/>
              <a:t>Мониторинг;</a:t>
            </a:r>
            <a:endParaRPr kumimoji="1" lang="en-US" sz="2000" b="1" kern="0" dirty="0" smtClean="0"/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kumimoji="1" lang="ru-RU" sz="2000" b="1" kern="0" dirty="0" smtClean="0"/>
              <a:t>Симулятор;</a:t>
            </a:r>
            <a:endParaRPr kumimoji="1" lang="en-GB" sz="2000" b="1" kern="0" dirty="0" smtClean="0"/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kumimoji="1" lang="ru-RU" sz="2000" b="1" kern="0" dirty="0" smtClean="0"/>
              <a:t>Моделирование</a:t>
            </a:r>
            <a:r>
              <a:rPr kumimoji="1" lang="en-US" sz="2000" b="1" kern="0" dirty="0" smtClean="0"/>
              <a:t> </a:t>
            </a:r>
            <a:r>
              <a:rPr kumimoji="1" lang="ru-RU" sz="2000" b="1" kern="0" dirty="0" smtClean="0"/>
              <a:t>и отладка.</a:t>
            </a:r>
            <a:endParaRPr kumimoji="1" lang="en-GB" sz="2000" b="1" kern="0" dirty="0" smtClean="0"/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en-GB" sz="2000" b="1" kern="0" dirty="0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2119" y="2173560"/>
            <a:ext cx="1780555" cy="1584325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chemeClr val="bg2">
                <a:alpha val="42999"/>
              </a:schemeClr>
            </a:outerShdw>
          </a:effectLst>
          <a:extLst/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176" y="2859360"/>
            <a:ext cx="1821012" cy="1543050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chemeClr val="bg2">
                <a:alpha val="42999"/>
              </a:schemeClr>
            </a:outerShdw>
          </a:effectLst>
          <a:extLst/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3545160"/>
            <a:ext cx="195354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307285"/>
            <a:ext cx="25701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 bwMode="auto">
          <a:xfrm>
            <a:off x="384326" y="3515"/>
            <a:ext cx="77724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2pPr>
            <a:lvl3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3pPr>
            <a:lvl4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4pPr>
            <a:lvl5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r>
              <a:rPr lang="en-US" kern="0" dirty="0" err="1" smtClean="0"/>
              <a:t>Sysmac</a:t>
            </a:r>
            <a:r>
              <a:rPr lang="en-US" kern="0" dirty="0" smtClean="0"/>
              <a:t> Studio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975646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CD0F-807E-4BCB-B776-392D7E4EFF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9351" y="5434454"/>
            <a:ext cx="1568448" cy="138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onfiguration-1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515022" y="1417638"/>
            <a:ext cx="3496333" cy="27883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Front">
              <a:rot lat="240045" lon="1812692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23529" y="1600640"/>
            <a:ext cx="535178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marL="0" indent="0" algn="ctr" defTabSz="912813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2813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rgbClr val="4D4D4D"/>
                </a:solidFill>
                <a:latin typeface="+mn-lt"/>
              </a:defRPr>
            </a:lvl2pPr>
            <a:lvl3pPr marL="914400" indent="0" algn="ctr" defTabSz="912813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rgbClr val="4D4D4D"/>
                </a:solidFill>
                <a:latin typeface="+mn-lt"/>
              </a:defRPr>
            </a:lvl3pPr>
            <a:lvl4pPr marL="1371600" indent="0" algn="ctr" defTabSz="912813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rgbClr val="4D4D4D"/>
                </a:solidFill>
                <a:latin typeface="+mn-lt"/>
              </a:defRPr>
            </a:lvl4pPr>
            <a:lvl5pPr marL="1828800" indent="0" algn="ctr" defTabSz="912813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rgbClr val="4D4D4D"/>
                </a:solidFill>
                <a:latin typeface="+mn-lt"/>
              </a:defRPr>
            </a:lvl5pPr>
            <a:lvl6pPr marL="2286000" indent="0" algn="ctr" defTabSz="91281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defTabSz="91281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defTabSz="91281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defTabSz="91281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/>
            <a:r>
              <a:rPr lang="ru-RU" sz="1800" b="1" kern="0" dirty="0" smtClean="0">
                <a:latin typeface="Calibri" pitchFamily="34" charset="0"/>
              </a:rPr>
              <a:t>Программирование в соответствии МЭК 61131-3</a:t>
            </a:r>
            <a:endParaRPr lang="en-GB" sz="1800" b="1" kern="0" dirty="0" smtClean="0">
              <a:latin typeface="Calibri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sz="1600" b="1" kern="0" dirty="0" smtClean="0">
                <a:latin typeface="Calibri" pitchFamily="34" charset="0"/>
                <a:cs typeface="Arial" charset="0"/>
              </a:rPr>
              <a:t>Приоритеты выполнения задач;</a:t>
            </a:r>
            <a:endParaRPr lang="en-GB" sz="1600" b="1" kern="0" dirty="0" smtClean="0">
              <a:latin typeface="Calibri" pitchFamily="34" charset="0"/>
              <a:cs typeface="Arial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sz="1600" b="1" kern="0" dirty="0" smtClean="0">
                <a:latin typeface="Calibri" pitchFamily="34" charset="0"/>
                <a:cs typeface="Arial" charset="0"/>
              </a:rPr>
              <a:t>Библиотеки</a:t>
            </a:r>
            <a:r>
              <a:rPr lang="en-US" sz="1600" b="1" kern="0" dirty="0" smtClean="0">
                <a:latin typeface="Calibri" pitchFamily="34" charset="0"/>
                <a:cs typeface="Arial" charset="0"/>
              </a:rPr>
              <a:t> FB + FN</a:t>
            </a:r>
            <a:r>
              <a:rPr lang="ru-RU" sz="1600" b="1" kern="0" dirty="0" smtClean="0">
                <a:latin typeface="Calibri" pitchFamily="34" charset="0"/>
                <a:cs typeface="Arial" charset="0"/>
              </a:rPr>
              <a:t>;</a:t>
            </a:r>
            <a:endParaRPr lang="en-GB" sz="1600" b="1" kern="0" dirty="0" smtClean="0">
              <a:latin typeface="Calibri" pitchFamily="34" charset="0"/>
              <a:cs typeface="Arial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sz="1600" b="1" kern="0" dirty="0" smtClean="0">
                <a:latin typeface="Calibri" pitchFamily="34" charset="0"/>
                <a:cs typeface="Arial" charset="0"/>
              </a:rPr>
              <a:t>Гибкое использование языков: </a:t>
            </a:r>
            <a:r>
              <a:rPr lang="en-US" sz="1600" b="1" kern="0" dirty="0" smtClean="0">
                <a:latin typeface="Calibri" pitchFamily="34" charset="0"/>
                <a:cs typeface="Arial" charset="0"/>
              </a:rPr>
              <a:t>LD, ST +</a:t>
            </a:r>
            <a:r>
              <a:rPr lang="en-GB" sz="1600" b="1" kern="0" dirty="0" smtClean="0">
                <a:latin typeface="Calibri" pitchFamily="34" charset="0"/>
                <a:cs typeface="Arial" charset="0"/>
              </a:rPr>
              <a:t> inline ST</a:t>
            </a:r>
            <a:r>
              <a:rPr lang="ru-RU" sz="1600" b="1" kern="0" dirty="0" smtClean="0">
                <a:latin typeface="Calibri" pitchFamily="34" charset="0"/>
                <a:cs typeface="Arial" charset="0"/>
              </a:rPr>
              <a:t>;</a:t>
            </a:r>
            <a:endParaRPr lang="en-GB" sz="1600" b="1" kern="0" dirty="0" smtClean="0">
              <a:latin typeface="Calibri" pitchFamily="34" charset="0"/>
              <a:cs typeface="Arial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sz="1600" b="1" kern="0" dirty="0" smtClean="0">
                <a:latin typeface="Calibri" pitchFamily="34" charset="0"/>
                <a:cs typeface="Arial" charset="0"/>
              </a:rPr>
              <a:t>Структуры, массивы, объединения и перечисления.</a:t>
            </a:r>
            <a:endParaRPr lang="en-GB" sz="1600" b="1" kern="0" dirty="0" smtClean="0">
              <a:latin typeface="Calibri" pitchFamily="34" charset="0"/>
              <a:cs typeface="Arial" charset="0"/>
            </a:endParaRPr>
          </a:p>
          <a:p>
            <a:pPr algn="l"/>
            <a:endParaRPr lang="en-US" sz="1800" b="1" kern="0" dirty="0" smtClean="0">
              <a:latin typeface="Calibri" pitchFamily="34" charset="0"/>
            </a:endParaRPr>
          </a:p>
          <a:p>
            <a:pPr algn="l"/>
            <a:r>
              <a:rPr lang="ru-RU" sz="1800" b="1" kern="0" dirty="0" smtClean="0">
                <a:latin typeface="Calibri" pitchFamily="34" charset="0"/>
              </a:rPr>
              <a:t>Минимум ошибок</a:t>
            </a:r>
            <a:endParaRPr lang="en-GB" sz="1800" b="1" kern="0" dirty="0" smtClean="0">
              <a:latin typeface="Calibri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sz="1600" b="1" kern="0" dirty="0" smtClean="0">
                <a:latin typeface="Calibri" pitchFamily="34" charset="0"/>
                <a:cs typeface="Arial" charset="0"/>
              </a:rPr>
              <a:t>Безадресное программирование;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sz="1600" b="1" kern="0" dirty="0" smtClean="0">
                <a:latin typeface="Calibri" pitchFamily="34" charset="0"/>
                <a:cs typeface="Arial" charset="0"/>
              </a:rPr>
              <a:t>Мгновенное создание переменных для </a:t>
            </a:r>
            <a:r>
              <a:rPr lang="en-US" sz="1600" b="1" kern="0" dirty="0" smtClean="0">
                <a:latin typeface="Calibri" pitchFamily="34" charset="0"/>
                <a:cs typeface="Arial" charset="0"/>
              </a:rPr>
              <a:t>I/O</a:t>
            </a:r>
            <a:r>
              <a:rPr lang="ru-RU" sz="1600" b="1" kern="0" dirty="0" smtClean="0">
                <a:latin typeface="Calibri" pitchFamily="34" charset="0"/>
                <a:cs typeface="Arial" charset="0"/>
              </a:rPr>
              <a:t>;</a:t>
            </a:r>
            <a:endParaRPr lang="en-GB" sz="1600" b="1" kern="0" dirty="0" smtClean="0">
              <a:latin typeface="Calibri" pitchFamily="34" charset="0"/>
              <a:cs typeface="Arial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sz="1600" b="1" kern="0" dirty="0" smtClean="0">
                <a:latin typeface="Calibri" pitchFamily="34" charset="0"/>
                <a:cs typeface="Arial" charset="0"/>
              </a:rPr>
              <a:t>Всплывающие подсказки;</a:t>
            </a:r>
            <a:endParaRPr lang="en-GB" sz="1600" b="1" kern="0" dirty="0" smtClean="0">
              <a:latin typeface="Calibri" pitchFamily="34" charset="0"/>
              <a:cs typeface="Arial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sz="1600" b="1" kern="0" dirty="0" smtClean="0">
                <a:latin typeface="Calibri" pitchFamily="34" charset="0"/>
                <a:cs typeface="Arial" charset="0"/>
              </a:rPr>
              <a:t>Встроенные средства проверки;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sz="1600" b="1" kern="0" dirty="0" smtClean="0">
                <a:latin typeface="Calibri" pitchFamily="34" charset="0"/>
                <a:cs typeface="Arial" charset="0"/>
              </a:rPr>
              <a:t>Редактирование программ без остановки.</a:t>
            </a:r>
            <a:endParaRPr lang="en-GB" sz="1600" b="1" kern="0" dirty="0" smtClean="0">
              <a:latin typeface="Calibri" pitchFamily="34" charset="0"/>
              <a:cs typeface="Arial" charset="0"/>
            </a:endParaRPr>
          </a:p>
          <a:p>
            <a:pPr lvl="1" algn="l"/>
            <a:endParaRPr lang="en-GB" sz="1000" b="1" kern="0" dirty="0" smtClean="0">
              <a:latin typeface="Calibri" pitchFamily="34" charset="0"/>
              <a:cs typeface="Arial" charset="0"/>
            </a:endParaRPr>
          </a:p>
          <a:p>
            <a:pPr algn="l"/>
            <a:endParaRPr lang="en-GB" sz="1800" b="1" kern="0" dirty="0" smtClean="0">
              <a:latin typeface="Calibri" pitchFamily="34" charset="0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675313" y="1096963"/>
            <a:ext cx="3335337" cy="5705475"/>
            <a:chOff x="5675316" y="1097594"/>
            <a:chExt cx="3336039" cy="5705479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5675316" y="1097594"/>
              <a:ext cx="3336039" cy="5705479"/>
            </a:xfrm>
            <a:prstGeom prst="roundRect">
              <a:avLst>
                <a:gd name="adj" fmla="val 5388"/>
              </a:avLst>
            </a:prstGeom>
            <a:solidFill>
              <a:schemeClr val="bg1">
                <a:alpha val="77000"/>
              </a:schemeClr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endParaRPr kumimoji="0" lang="en-GB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31058" y="1280156"/>
              <a:ext cx="2257900" cy="1047751"/>
            </a:xfrm>
            <a:prstGeom prst="rect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31058" y="3626483"/>
              <a:ext cx="2340468" cy="1079501"/>
            </a:xfrm>
            <a:prstGeom prst="rect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604198" y="4885372"/>
              <a:ext cx="1697395" cy="1728788"/>
            </a:xfrm>
            <a:prstGeom prst="rect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486699" y="2515232"/>
              <a:ext cx="1829185" cy="904876"/>
            </a:xfrm>
            <a:prstGeom prst="rect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727700" y="1116013"/>
            <a:ext cx="3335337" cy="5705475"/>
            <a:chOff x="9067799" y="1113274"/>
            <a:chExt cx="3336039" cy="5705479"/>
          </a:xfrm>
        </p:grpSpPr>
        <p:sp>
          <p:nvSpPr>
            <p:cNvPr id="17" name="Rounded Rectangle 16"/>
            <p:cNvSpPr/>
            <p:nvPr/>
          </p:nvSpPr>
          <p:spPr bwMode="auto">
            <a:xfrm>
              <a:off x="9067799" y="1113274"/>
              <a:ext cx="3336039" cy="5705479"/>
            </a:xfrm>
            <a:prstGeom prst="roundRect">
              <a:avLst>
                <a:gd name="adj" fmla="val 5388"/>
              </a:avLst>
            </a:prstGeom>
            <a:solidFill>
              <a:schemeClr val="bg1">
                <a:alpha val="77000"/>
              </a:schemeClr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endParaRPr kumimoji="0" lang="en-GB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pic>
          <p:nvPicPr>
            <p:cNvPr id="18" name="Picture 12"/>
            <p:cNvPicPr>
              <a:picLocks noChangeAspect="1" noChangeArrowheads="1"/>
            </p:cNvPicPr>
            <p:nvPr/>
          </p:nvPicPr>
          <p:blipFill rotWithShape="1">
            <a:blip r:embed="rId8"/>
            <a:srcRect/>
            <a:stretch/>
          </p:blipFill>
          <p:spPr bwMode="auto">
            <a:xfrm>
              <a:off x="9280569" y="5247127"/>
              <a:ext cx="2931142" cy="1000126"/>
            </a:xfrm>
            <a:prstGeom prst="rect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9"/>
            <a:srcRect/>
            <a:stretch/>
          </p:blipFill>
          <p:spPr bwMode="auto">
            <a:xfrm>
              <a:off x="9426650" y="4254938"/>
              <a:ext cx="2648507" cy="706438"/>
            </a:xfrm>
            <a:prstGeom prst="rect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9426650" y="2997637"/>
              <a:ext cx="2648507" cy="1019176"/>
            </a:xfrm>
            <a:prstGeom prst="rect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9583845" y="1418074"/>
              <a:ext cx="2113408" cy="1373188"/>
            </a:xfrm>
            <a:prstGeom prst="rect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</p:grpSp>
      <p:sp>
        <p:nvSpPr>
          <p:cNvPr id="22" name="Title 1"/>
          <p:cNvSpPr txBox="1">
            <a:spLocks/>
          </p:cNvSpPr>
          <p:nvPr/>
        </p:nvSpPr>
        <p:spPr bwMode="auto">
          <a:xfrm>
            <a:off x="384326" y="3515"/>
            <a:ext cx="77724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2pPr>
            <a:lvl3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3pPr>
            <a:lvl4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4pPr>
            <a:lvl5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r>
              <a:rPr lang="ru-RU" kern="0" dirty="0" smtClean="0"/>
              <a:t>Разрабатывайте </a:t>
            </a:r>
            <a:r>
              <a:rPr lang="ru-RU" kern="0" dirty="0"/>
              <a:t>быстро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55592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33CE-6700-4B3A-BC1A-416F1CB2A9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93787"/>
            <a:ext cx="7848871" cy="5903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35601"/>
            <a:ext cx="2448272" cy="1881431"/>
          </a:xfrm>
          <a:prstGeom prst="roundRect">
            <a:avLst>
              <a:gd name="adj" fmla="val 16667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720" y="1247525"/>
            <a:ext cx="1736464" cy="1605411"/>
          </a:xfrm>
          <a:prstGeom prst="roundRect">
            <a:avLst>
              <a:gd name="adj" fmla="val 16667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529389" y="1412776"/>
            <a:ext cx="2448272" cy="36004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Дельта роботы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03476" y="800349"/>
            <a:ext cx="1724708" cy="36004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SCARA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роботы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40234"/>
            <a:ext cx="2232248" cy="1916958"/>
          </a:xfrm>
          <a:prstGeom prst="roundRect">
            <a:avLst>
              <a:gd name="adj" fmla="val 16667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6804248" y="2780928"/>
            <a:ext cx="2232248" cy="36004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Шарнирные роботы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84326" y="3515"/>
            <a:ext cx="77724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2pPr>
            <a:lvl3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3pPr>
            <a:lvl4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4pPr>
            <a:lvl5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r>
              <a:rPr lang="ru-RU" kern="0" dirty="0"/>
              <a:t>Промышленные роботы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0942849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dn.vianor-tyres.ru/images/news/Nokian_Plant_2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00706"/>
            <a:ext cx="6000668" cy="4500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My OMRON\Produits\FH\fh_photo[1]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" r="11171"/>
          <a:stretch/>
        </p:blipFill>
        <p:spPr bwMode="auto">
          <a:xfrm>
            <a:off x="4295224" y="1350885"/>
            <a:ext cx="4309224" cy="395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Pictures\FQ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55511"/>
            <a:ext cx="3753472" cy="24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84326" y="3515"/>
            <a:ext cx="77724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2pPr>
            <a:lvl3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3pPr>
            <a:lvl4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4pPr>
            <a:lvl5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r>
              <a:rPr lang="ru-RU" kern="0" dirty="0"/>
              <a:t>Визуальный контроль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7195372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haand\Desktop\sysmac_automotiv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9" y="727362"/>
            <a:ext cx="8774341" cy="601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4326" y="3515"/>
            <a:ext cx="77724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2pPr>
            <a:lvl3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3pPr>
            <a:lvl4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4pPr>
            <a:lvl5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r>
              <a:rPr lang="ru-RU" kern="0" dirty="0"/>
              <a:t>Безопасное производство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706652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57" y="651549"/>
            <a:ext cx="8435223" cy="285793"/>
          </a:xfrm>
          <a:prstGeom prst="rect">
            <a:avLst/>
          </a:prstGeom>
        </p:spPr>
        <p:txBody>
          <a:bodyPr wrap="square" lIns="65306" tIns="32653" rIns="65306" bIns="32653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1" y="956789"/>
            <a:ext cx="8728349" cy="586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57257" y="45743"/>
            <a:ext cx="7696096" cy="74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2pPr>
            <a:lvl3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3pPr>
            <a:lvl4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4pPr>
            <a:lvl5pPr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defTabSz="912813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r>
              <a:rPr lang="ru-RU" sz="2800" kern="0" dirty="0" err="1" smtClean="0"/>
              <a:t>Sysmac</a:t>
            </a:r>
            <a:r>
              <a:rPr lang="ru-RU" sz="2800" kern="0" dirty="0" smtClean="0"/>
              <a:t> </a:t>
            </a:r>
            <a:r>
              <a:rPr lang="ru-RU" sz="2800" kern="0" dirty="0"/>
              <a:t>- платформа автоматизации "Предприятия </a:t>
            </a:r>
            <a:r>
              <a:rPr lang="ru-RU" sz="2800" kern="0" dirty="0" smtClean="0"/>
              <a:t>будущего"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33179210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82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59" y="1041723"/>
            <a:ext cx="7482587" cy="545633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C60B9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1335" y="215424"/>
            <a:ext cx="747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КОРПОРАЦИИ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OMRON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8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7918" y="215424"/>
            <a:ext cx="5420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Локальные команды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34" y="1062084"/>
            <a:ext cx="1656539" cy="165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:\OEE-RU\Common\Photos&amp;Videos\Сотрудники офиса_фото\New photos\RU_Vdovichenko_Vladimi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0308" y="1089121"/>
            <a:ext cx="1655399" cy="165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118" y="3789040"/>
            <a:ext cx="1645421" cy="165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08" y="3789040"/>
            <a:ext cx="1656549" cy="16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7848" y="2900765"/>
            <a:ext cx="2880320" cy="72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290">
              <a:defRPr/>
            </a:pPr>
            <a:r>
              <a:rPr lang="ru-RU" sz="800" b="1" dirty="0">
                <a:solidFill>
                  <a:srgbClr val="4D4D4D"/>
                </a:solidFill>
                <a:latin typeface="Arial Narrow" pitchFamily="34" charset="0"/>
              </a:rPr>
              <a:t>Владимир Вдовиченко</a:t>
            </a:r>
          </a:p>
          <a:p>
            <a:pPr lvl="0" algn="ctr" defTabSz="914290">
              <a:defRPr/>
            </a:pPr>
            <a:r>
              <a:rPr lang="ru-RU" sz="800" b="1" i="1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Представитель по работе </a:t>
            </a:r>
          </a:p>
          <a:p>
            <a:pPr lvl="0" algn="ctr" defTabSz="914290">
              <a:defRPr/>
            </a:pPr>
            <a:r>
              <a:rPr lang="ru-RU" sz="800" b="1" i="1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с партнерами</a:t>
            </a:r>
          </a:p>
          <a:p>
            <a:pPr algn="ctr" defTabSz="914290">
              <a:spcBef>
                <a:spcPts val="100"/>
              </a:spcBef>
              <a:defRPr/>
            </a:pPr>
            <a:r>
              <a:rPr lang="ru-RU" sz="8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+7 983 139 42 61</a:t>
            </a:r>
            <a:r>
              <a:rPr lang="ru-RU" sz="800" b="1" i="1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(НСК)</a:t>
            </a:r>
            <a:endParaRPr lang="ru-RU" sz="800" dirty="0">
              <a:solidFill>
                <a:srgbClr val="4D4D4D"/>
              </a:solidFill>
              <a:latin typeface="Arial Narrow" pitchFamily="34" charset="0"/>
              <a:cs typeface="Arial" charset="0"/>
            </a:endParaRPr>
          </a:p>
          <a:p>
            <a:pPr algn="ctr">
              <a:defRPr/>
            </a:pPr>
            <a:r>
              <a:rPr lang="en-US" sz="800" dirty="0" err="1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vladimir</a:t>
            </a:r>
            <a:r>
              <a:rPr lang="ru-RU" sz="8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.</a:t>
            </a:r>
            <a:r>
              <a:rPr lang="en-US" sz="8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vdovichenko@eu.omron.co</a:t>
            </a:r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5094312" y="2913589"/>
            <a:ext cx="3078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dirty="0">
                <a:solidFill>
                  <a:srgbClr val="4D4D4D"/>
                </a:solidFill>
                <a:latin typeface="Arial Narrow" panose="020B0606020202030204" pitchFamily="34" charset="0"/>
              </a:rPr>
              <a:t>Олег Молочков</a:t>
            </a:r>
          </a:p>
          <a:p>
            <a:pPr algn="ctr">
              <a:lnSpc>
                <a:spcPct val="100000"/>
              </a:lnSpc>
            </a:pPr>
            <a:r>
              <a:rPr lang="ru-RU" sz="800" b="1" i="1" dirty="0">
                <a:solidFill>
                  <a:srgbClr val="4D4D4D"/>
                </a:solidFill>
                <a:latin typeface="Arial Narrow" panose="020B0606020202030204" pitchFamily="34" charset="0"/>
              </a:rPr>
              <a:t>Представитель по работе </a:t>
            </a:r>
          </a:p>
          <a:p>
            <a:pPr algn="ctr">
              <a:lnSpc>
                <a:spcPct val="100000"/>
              </a:lnSpc>
            </a:pPr>
            <a:r>
              <a:rPr lang="ru-RU" sz="800" b="1" i="1" dirty="0">
                <a:solidFill>
                  <a:srgbClr val="4D4D4D"/>
                </a:solidFill>
                <a:latin typeface="Arial Narrow" panose="020B0606020202030204" pitchFamily="34" charset="0"/>
              </a:rPr>
              <a:t>с клиентами</a:t>
            </a:r>
            <a:endParaRPr lang="en-US" sz="800" b="1" i="1" dirty="0">
              <a:solidFill>
                <a:srgbClr val="4D4D4D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8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+7 </a:t>
            </a:r>
            <a:r>
              <a:rPr lang="en-US" sz="8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9</a:t>
            </a:r>
            <a:r>
              <a:rPr lang="ru-RU" sz="8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83 139 42 64</a:t>
            </a:r>
            <a:r>
              <a:rPr lang="en-US" sz="8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ru-RU" sz="800" b="1" i="1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(НСК)</a:t>
            </a:r>
            <a:endParaRPr lang="en-US" sz="800" dirty="0">
              <a:solidFill>
                <a:srgbClr val="4D4D4D"/>
              </a:solidFill>
              <a:latin typeface="Arial Narrow" pitchFamily="34" charset="0"/>
              <a:cs typeface="Arial" charset="0"/>
            </a:endParaRPr>
          </a:p>
          <a:p>
            <a:pPr algn="ctr"/>
            <a:r>
              <a:rPr lang="en-US" sz="8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oleg.molochkov@eu.omron.com</a:t>
            </a:r>
            <a:endParaRPr lang="ru-RU" sz="800" dirty="0">
              <a:solidFill>
                <a:srgbClr val="4D4D4D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2812" y="5661248"/>
            <a:ext cx="3373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4D4D4D"/>
                </a:solidFill>
                <a:latin typeface="Arial Narrow" pitchFamily="34" charset="0"/>
              </a:rPr>
              <a:t>Александр </a:t>
            </a:r>
            <a:r>
              <a:rPr lang="ru-RU" sz="800" b="1" dirty="0" err="1">
                <a:solidFill>
                  <a:srgbClr val="4D4D4D"/>
                </a:solidFill>
                <a:latin typeface="Arial Narrow" pitchFamily="34" charset="0"/>
              </a:rPr>
              <a:t>Ребцов</a:t>
            </a:r>
            <a:endParaRPr lang="ru-RU" sz="800" b="1" dirty="0">
              <a:solidFill>
                <a:srgbClr val="4D4D4D"/>
              </a:solidFill>
              <a:latin typeface="Arial Narrow" pitchFamily="34" charset="0"/>
            </a:endParaRPr>
          </a:p>
          <a:p>
            <a:pPr algn="ctr"/>
            <a:r>
              <a:rPr lang="ru-RU" sz="800" b="1" i="1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Представитель по работе</a:t>
            </a:r>
          </a:p>
          <a:p>
            <a:pPr algn="ctr"/>
            <a:r>
              <a:rPr lang="ru-RU" sz="800" b="1" i="1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 с производственными предприятиями</a:t>
            </a:r>
            <a:endParaRPr lang="en-US" sz="800" b="1" i="1" dirty="0">
              <a:solidFill>
                <a:srgbClr val="4D4D4D"/>
              </a:solidFill>
              <a:latin typeface="Arial Narrow" pitchFamily="34" charset="0"/>
              <a:cs typeface="Arial" charset="0"/>
            </a:endParaRPr>
          </a:p>
          <a:p>
            <a:pPr algn="ctr"/>
            <a:r>
              <a:rPr lang="en-US" sz="8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+</a:t>
            </a:r>
            <a:r>
              <a:rPr lang="ru-RU" sz="8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7 983</a:t>
            </a:r>
            <a:r>
              <a:rPr lang="en-US" sz="8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 1</a:t>
            </a:r>
            <a:r>
              <a:rPr lang="ru-RU" sz="8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39 42 70 </a:t>
            </a:r>
            <a:r>
              <a:rPr lang="ru-RU" sz="800" b="1" i="1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(НСК)</a:t>
            </a:r>
            <a:endParaRPr lang="ru-RU" sz="800" dirty="0">
              <a:solidFill>
                <a:srgbClr val="4D4D4D"/>
              </a:solidFill>
              <a:latin typeface="Arial Narrow" pitchFamily="34" charset="0"/>
              <a:cs typeface="Arial" charset="0"/>
            </a:endParaRPr>
          </a:p>
          <a:p>
            <a:pPr algn="ctr"/>
            <a:r>
              <a:rPr lang="en-US" sz="800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alexander.rebtsov@eu.omron.com</a:t>
            </a:r>
            <a:endParaRPr lang="ru-RU" sz="800" dirty="0">
              <a:solidFill>
                <a:srgbClr val="4D4D4D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10820" y="5661248"/>
            <a:ext cx="2430016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800" b="1" dirty="0">
                <a:solidFill>
                  <a:srgbClr val="4D4D4D"/>
                </a:solidFill>
                <a:latin typeface="Arial Narrow" pitchFamily="34" charset="0"/>
              </a:rPr>
              <a:t>Александр </a:t>
            </a:r>
            <a:r>
              <a:rPr lang="ru-RU" sz="800" b="1" dirty="0" err="1">
                <a:solidFill>
                  <a:srgbClr val="4D4D4D"/>
                </a:solidFill>
                <a:latin typeface="Arial Narrow" pitchFamily="34" charset="0"/>
              </a:rPr>
              <a:t>Райлян</a:t>
            </a:r>
            <a:endParaRPr lang="ru-RU" sz="800" b="1" dirty="0">
              <a:solidFill>
                <a:srgbClr val="4D4D4D"/>
              </a:solidFill>
              <a:latin typeface="Arial Narrow" pitchFamily="34" charset="0"/>
            </a:endParaRPr>
          </a:p>
          <a:p>
            <a:pPr algn="ctr">
              <a:defRPr/>
            </a:pPr>
            <a:r>
              <a:rPr lang="ru-RU" sz="800" b="1" i="1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Инженер </a:t>
            </a:r>
            <a:br>
              <a:rPr lang="ru-RU" sz="800" b="1" i="1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</a:br>
            <a:r>
              <a:rPr lang="ru-RU" sz="800" b="1" i="1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по применениям</a:t>
            </a:r>
            <a:r>
              <a:rPr lang="ru-RU" sz="800" b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</a:p>
          <a:p>
            <a:pPr algn="ctr" defTabSz="914290">
              <a:spcBef>
                <a:spcPts val="100"/>
              </a:spcBef>
              <a:defRPr/>
            </a:pPr>
            <a:r>
              <a:rPr lang="ru-RU" sz="800" b="1" dirty="0">
                <a:solidFill>
                  <a:srgbClr val="4D4D4D"/>
                </a:solidFill>
                <a:latin typeface="Arial Narrow" pitchFamily="34" charset="0"/>
              </a:rPr>
              <a:t>+7 913 956 52 39 </a:t>
            </a:r>
            <a:r>
              <a:rPr lang="ru-RU" sz="800" b="1" i="1" dirty="0">
                <a:solidFill>
                  <a:srgbClr val="4D4D4D"/>
                </a:solidFill>
                <a:latin typeface="Arial Narrow" pitchFamily="34" charset="0"/>
                <a:cs typeface="Arial" charset="0"/>
              </a:rPr>
              <a:t>(НСК)</a:t>
            </a:r>
            <a:endParaRPr lang="en-US" sz="800" b="1" dirty="0">
              <a:solidFill>
                <a:srgbClr val="4D4D4D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ts val="100"/>
              </a:spcBef>
              <a:defRPr/>
            </a:pPr>
            <a:r>
              <a:rPr lang="en-US" sz="800" b="1" dirty="0">
                <a:solidFill>
                  <a:srgbClr val="4D4D4D"/>
                </a:solidFill>
                <a:latin typeface="Arial Narrow" panose="020B0606020202030204" pitchFamily="34" charset="0"/>
              </a:rPr>
              <a:t>alexander.railian@eu.omron.com</a:t>
            </a:r>
            <a:endParaRPr lang="ru-RU" sz="800" b="1" dirty="0">
              <a:solidFill>
                <a:srgbClr val="4D4D4D"/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2060575"/>
            <a:ext cx="51720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dom.firsovo.ru/upload/iblock/6c6/muC3B1ec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4538"/>
            <a:ext cx="3208338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524000"/>
            <a:ext cx="9144000" cy="406400"/>
          </a:xfrm>
          <a:prstGeom prst="rect">
            <a:avLst/>
          </a:prstGeom>
          <a:solidFill>
            <a:srgbClr val="0C60B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98" tIns="63999" rIns="127998" bIns="63999" anchor="ctr"/>
          <a:lstStyle/>
          <a:p>
            <a:pPr>
              <a:defRPr/>
            </a:pPr>
            <a:r>
              <a:rPr lang="ru-RU" sz="2400" dirty="0">
                <a:cs typeface="Arial" panose="020B0604020202020204" pitchFamily="34" charset="0"/>
              </a:rPr>
              <a:t>ОКАЗЫВАЕМ  ЛОКАЛЬНУЮ ТЕХНИЧЕСКУЮ ПОДДЕРЖКУ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303463"/>
            <a:ext cx="569912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" descr="C:\Users\raiale\AppData\Local\Temp\SNAGHTML17e4bc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141663"/>
            <a:ext cx="2016125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7140" y="257709"/>
            <a:ext cx="7047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 по применению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9866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8" y="5160963"/>
            <a:ext cx="347503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49275"/>
            <a:ext cx="1657350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7" r="19896"/>
          <a:stretch>
            <a:fillRect/>
          </a:stretch>
        </p:blipFill>
        <p:spPr bwMode="auto">
          <a:xfrm>
            <a:off x="5729288" y="673100"/>
            <a:ext cx="1787525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30017" r="19283"/>
          <a:stretch>
            <a:fillRect/>
          </a:stretch>
        </p:blipFill>
        <p:spPr bwMode="auto">
          <a:xfrm>
            <a:off x="188913" y="3249613"/>
            <a:ext cx="2157412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60575"/>
            <a:ext cx="232886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249613"/>
            <a:ext cx="2516187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eft-Right Arrow 11"/>
          <p:cNvSpPr>
            <a:spLocks noChangeArrowheads="1"/>
          </p:cNvSpPr>
          <p:nvPr/>
        </p:nvSpPr>
        <p:spPr bwMode="auto">
          <a:xfrm rot="1277963">
            <a:off x="5254625" y="3641725"/>
            <a:ext cx="1308100" cy="436563"/>
          </a:xfrm>
          <a:prstGeom prst="leftRightArrow">
            <a:avLst>
              <a:gd name="adj1" fmla="val 50000"/>
              <a:gd name="adj2" fmla="val 5006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800" b="1">
                <a:solidFill>
                  <a:srgbClr val="003366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5000"/>
              </a:spcBef>
              <a:buChar char="–"/>
              <a:defRPr sz="2400" b="1">
                <a:solidFill>
                  <a:srgbClr val="003366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003366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0033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2A54"/>
              </a:solidFill>
            </a:endParaRPr>
          </a:p>
        </p:txBody>
      </p:sp>
      <p:sp>
        <p:nvSpPr>
          <p:cNvPr id="13" name="Left-Right Arrow 12"/>
          <p:cNvSpPr>
            <a:spLocks noChangeArrowheads="1"/>
          </p:cNvSpPr>
          <p:nvPr/>
        </p:nvSpPr>
        <p:spPr bwMode="auto">
          <a:xfrm rot="5400000">
            <a:off x="4175125" y="4502151"/>
            <a:ext cx="661987" cy="436562"/>
          </a:xfrm>
          <a:prstGeom prst="leftRightArrow">
            <a:avLst>
              <a:gd name="adj1" fmla="val 50000"/>
              <a:gd name="adj2" fmla="val 50159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800" b="1">
                <a:solidFill>
                  <a:srgbClr val="003366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5000"/>
              </a:spcBef>
              <a:buChar char="–"/>
              <a:defRPr sz="2400" b="1">
                <a:solidFill>
                  <a:srgbClr val="003366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003366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0033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2A54"/>
              </a:solidFill>
            </a:endParaRPr>
          </a:p>
        </p:txBody>
      </p:sp>
      <p:sp>
        <p:nvSpPr>
          <p:cNvPr id="14" name="Left-Right Arrow 13"/>
          <p:cNvSpPr>
            <a:spLocks noChangeArrowheads="1"/>
          </p:cNvSpPr>
          <p:nvPr/>
        </p:nvSpPr>
        <p:spPr bwMode="auto">
          <a:xfrm rot="20130276">
            <a:off x="2160588" y="3752850"/>
            <a:ext cx="1309687" cy="436563"/>
          </a:xfrm>
          <a:prstGeom prst="leftRightArrow">
            <a:avLst>
              <a:gd name="adj1" fmla="val 50000"/>
              <a:gd name="adj2" fmla="val 5012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800" b="1">
                <a:solidFill>
                  <a:srgbClr val="003366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5000"/>
              </a:spcBef>
              <a:buChar char="–"/>
              <a:defRPr sz="2400" b="1">
                <a:solidFill>
                  <a:srgbClr val="003366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003366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0033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2A54"/>
              </a:solidFill>
            </a:endParaRPr>
          </a:p>
        </p:txBody>
      </p:sp>
      <p:sp>
        <p:nvSpPr>
          <p:cNvPr id="15" name="Left-Right Arrow 14"/>
          <p:cNvSpPr>
            <a:spLocks noChangeArrowheads="1"/>
          </p:cNvSpPr>
          <p:nvPr/>
        </p:nvSpPr>
        <p:spPr bwMode="auto">
          <a:xfrm rot="8532869">
            <a:off x="4964113" y="1755775"/>
            <a:ext cx="660400" cy="436563"/>
          </a:xfrm>
          <a:prstGeom prst="leftRightArrow">
            <a:avLst>
              <a:gd name="adj1" fmla="val 50000"/>
              <a:gd name="adj2" fmla="val 50039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800" b="1">
                <a:solidFill>
                  <a:srgbClr val="003366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5000"/>
              </a:spcBef>
              <a:buChar char="–"/>
              <a:defRPr sz="2400" b="1">
                <a:solidFill>
                  <a:srgbClr val="003366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003366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0033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2A54"/>
              </a:solidFill>
            </a:endParaRPr>
          </a:p>
        </p:txBody>
      </p:sp>
      <p:sp>
        <p:nvSpPr>
          <p:cNvPr id="16" name="Left-Right Arrow 15"/>
          <p:cNvSpPr>
            <a:spLocks noChangeArrowheads="1"/>
          </p:cNvSpPr>
          <p:nvPr/>
        </p:nvSpPr>
        <p:spPr bwMode="auto">
          <a:xfrm rot="12862157">
            <a:off x="3392488" y="1746250"/>
            <a:ext cx="660400" cy="438150"/>
          </a:xfrm>
          <a:prstGeom prst="leftRightArrow">
            <a:avLst>
              <a:gd name="adj1" fmla="val 50000"/>
              <a:gd name="adj2" fmla="val 49858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800" b="1">
                <a:solidFill>
                  <a:srgbClr val="003366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5000"/>
              </a:spcBef>
              <a:buChar char="–"/>
              <a:defRPr sz="2400" b="1">
                <a:solidFill>
                  <a:srgbClr val="003366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003366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0033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2A54"/>
              </a:solidFill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6659563" y="3141663"/>
            <a:ext cx="2160587" cy="2232025"/>
          </a:xfrm>
          <a:prstGeom prst="rect">
            <a:avLst/>
          </a:prstGeom>
          <a:noFill/>
          <a:ln w="76200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2800" b="1">
                <a:solidFill>
                  <a:srgbClr val="003366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5000"/>
              </a:spcBef>
              <a:buChar char="–"/>
              <a:defRPr sz="2400" b="1">
                <a:solidFill>
                  <a:srgbClr val="003366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003366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0033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2A54"/>
              </a:solidFill>
            </a:endParaRP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6267450" y="5373688"/>
            <a:ext cx="2911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2800" b="1">
                <a:solidFill>
                  <a:srgbClr val="003366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5000"/>
              </a:spcBef>
              <a:buChar char="–"/>
              <a:defRPr sz="2400" b="1">
                <a:solidFill>
                  <a:srgbClr val="003366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003366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0033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2A54"/>
                </a:solidFill>
              </a:rPr>
              <a:t>Описание проблемы,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2A54"/>
                </a:solidFill>
              </a:rPr>
              <a:t>Заказные номера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7140" y="257709"/>
            <a:ext cx="3728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Как?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32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57363"/>
            <a:ext cx="5976937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7140" y="257709"/>
            <a:ext cx="7047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Программирование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613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95300" y="1254125"/>
            <a:ext cx="7924800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"/>
              </a:spcBef>
              <a:spcAft>
                <a:spcPct val="0"/>
              </a:spcAft>
              <a:buChar char="–"/>
              <a:defRPr sz="2400" b="1">
                <a:solidFill>
                  <a:srgbClr val="0033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0033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9pPr>
          </a:lstStyle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ru-RU" altLang="ru-RU" sz="1800" kern="0" dirty="0" smtClean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647700" y="1406525"/>
            <a:ext cx="7924800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"/>
              </a:spcBef>
              <a:spcAft>
                <a:spcPct val="0"/>
              </a:spcAft>
              <a:buChar char="–"/>
              <a:defRPr sz="2400" b="1">
                <a:solidFill>
                  <a:srgbClr val="0033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0033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sz="1800" kern="0" dirty="0" smtClean="0"/>
              <a:t>Применяемое оборудование:</a:t>
            </a:r>
            <a:endParaRPr lang="en-US" altLang="ru-RU" sz="1800" kern="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ru-RU" altLang="ru-RU" sz="1800" kern="0" dirty="0" smtClean="0"/>
              <a:t>ПЛК </a:t>
            </a:r>
            <a:r>
              <a:rPr lang="en-US" altLang="ru-RU" sz="1800" kern="0" dirty="0" smtClean="0"/>
              <a:t>CP1L-E + </a:t>
            </a:r>
            <a:r>
              <a:rPr lang="ru-RU" altLang="ru-RU" sz="1800" kern="0" dirty="0" smtClean="0"/>
              <a:t>модули аналогового ввода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ru-RU" altLang="ru-RU" sz="1800" kern="0" dirty="0" smtClean="0"/>
              <a:t>Панель оператора </a:t>
            </a:r>
            <a:r>
              <a:rPr lang="en-US" altLang="ru-RU" sz="1800" kern="0" dirty="0" smtClean="0"/>
              <a:t>NB</a:t>
            </a:r>
            <a:endParaRPr lang="ru-RU" altLang="ru-RU" sz="1800" kern="0" dirty="0" smtClean="0"/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ru-RU" altLang="ru-RU" sz="1800" kern="0" dirty="0" smtClean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altLang="ru-RU" sz="1800" kern="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b="9814"/>
          <a:stretch>
            <a:fillRect/>
          </a:stretch>
        </p:blipFill>
        <p:spPr bwMode="auto">
          <a:xfrm>
            <a:off x="34925" y="1335088"/>
            <a:ext cx="907415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342"/>
          <a:stretch>
            <a:fillRect/>
          </a:stretch>
        </p:blipFill>
        <p:spPr bwMode="auto">
          <a:xfrm>
            <a:off x="0" y="1268413"/>
            <a:ext cx="9144000" cy="54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"/>
          <a:stretch>
            <a:fillRect/>
          </a:stretch>
        </p:blipFill>
        <p:spPr bwMode="auto">
          <a:xfrm>
            <a:off x="0" y="1292225"/>
            <a:ext cx="9144000" cy="54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7"/>
          <a:stretch>
            <a:fillRect/>
          </a:stretch>
        </p:blipFill>
        <p:spPr bwMode="auto">
          <a:xfrm>
            <a:off x="0" y="1279525"/>
            <a:ext cx="9144000" cy="546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7426" y="-99392"/>
            <a:ext cx="7785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Сибэнергомаш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Иркутск,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АВР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9570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11397</TotalTime>
  <Words>1003</Words>
  <Application>Microsoft Office PowerPoint</Application>
  <PresentationFormat>On-screen Show (4:3)</PresentationFormat>
  <Paragraphs>190</Paragraphs>
  <Slides>36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1_Тема Office</vt:lpstr>
      <vt:lpstr>2_Тема Office</vt:lpstr>
      <vt:lpstr>PowerPoint Presentation</vt:lpstr>
      <vt:lpstr> Sysmac - платформа автоматизации "Предприятия будущего".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Цели внедрения цифрового производства</vt:lpstr>
      <vt:lpstr>Технологии цифрового производства</vt:lpstr>
      <vt:lpstr>Барьеры для внедрения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Rudkovsky Maksim</dc:creator>
  <cp:lastModifiedBy>Oleg Molochkov</cp:lastModifiedBy>
  <cp:revision>357</cp:revision>
  <dcterms:created xsi:type="dcterms:W3CDTF">2015-10-02T12:26:33Z</dcterms:created>
  <dcterms:modified xsi:type="dcterms:W3CDTF">2017-05-24T00:55:57Z</dcterms:modified>
</cp:coreProperties>
</file>