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5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2"/>
  </p:notes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83" r:id="rId10"/>
    <p:sldId id="296" r:id="rId11"/>
    <p:sldId id="299" r:id="rId12"/>
    <p:sldId id="297" r:id="rId13"/>
    <p:sldId id="300" r:id="rId14"/>
    <p:sldId id="301" r:id="rId15"/>
    <p:sldId id="298" r:id="rId16"/>
    <p:sldId id="302" r:id="rId17"/>
    <p:sldId id="280" r:id="rId18"/>
    <p:sldId id="281" r:id="rId19"/>
    <p:sldId id="284" r:id="rId20"/>
    <p:sldId id="285" r:id="rId21"/>
    <p:sldId id="286" r:id="rId22"/>
    <p:sldId id="287" r:id="rId23"/>
    <p:sldId id="288" r:id="rId24"/>
    <p:sldId id="289" r:id="rId25"/>
    <p:sldId id="291" r:id="rId26"/>
    <p:sldId id="292" r:id="rId27"/>
    <p:sldId id="293" r:id="rId28"/>
    <p:sldId id="294" r:id="rId29"/>
    <p:sldId id="295" r:id="rId30"/>
    <p:sldId id="25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A3A827A-03E1-4F0B-BDEA-AF71799074D3}">
          <p14:sldIdLst>
            <p14:sldId id="256"/>
            <p14:sldId id="257"/>
            <p14:sldId id="272"/>
            <p14:sldId id="273"/>
            <p14:sldId id="274"/>
            <p14:sldId id="275"/>
            <p14:sldId id="276"/>
            <p14:sldId id="277"/>
            <p14:sldId id="283"/>
            <p14:sldId id="296"/>
            <p14:sldId id="299"/>
            <p14:sldId id="297"/>
            <p14:sldId id="300"/>
            <p14:sldId id="301"/>
            <p14:sldId id="298"/>
            <p14:sldId id="302"/>
            <p14:sldId id="280"/>
            <p14:sldId id="281"/>
            <p14:sldId id="284"/>
            <p14:sldId id="285"/>
            <p14:sldId id="286"/>
            <p14:sldId id="287"/>
            <p14:sldId id="288"/>
            <p14:sldId id="289"/>
            <p14:sldId id="291"/>
            <p14:sldId id="292"/>
            <p14:sldId id="293"/>
            <p14:sldId id="294"/>
            <p14:sldId id="295"/>
            <p14:sldId id="259"/>
          </p14:sldIdLst>
        </p14:section>
        <p14:section name="Раздел без заголовка" id="{790A4AC9-DC52-48BC-B99E-21DDEDB0DE90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CD2"/>
    <a:srgbClr val="EE3A43"/>
    <a:srgbClr val="445560"/>
    <a:srgbClr val="ECF1F5"/>
    <a:srgbClr val="33A7D4"/>
    <a:srgbClr val="2480AE"/>
    <a:srgbClr val="1987B9"/>
    <a:srgbClr val="000000"/>
    <a:srgbClr val="005791"/>
    <a:srgbClr val="1D7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91" autoAdjust="0"/>
    <p:restoredTop sz="94802" autoAdjust="0"/>
  </p:normalViewPr>
  <p:slideViewPr>
    <p:cSldViewPr>
      <p:cViewPr varScale="1">
        <p:scale>
          <a:sx n="70" d="100"/>
          <a:sy n="7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96822-5CB6-4659-9C33-9B770E72F787}" type="datetimeFigureOut">
              <a:rPr lang="ru-RU" smtClean="0"/>
              <a:t>22.05.2017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73180-3B6B-467A-95EE-E0588543A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6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0BE89-0F34-4963-B442-E2B0B4EE05A9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36EF2-071C-49D4-8E22-0E9F7C33470F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36EF2-071C-49D4-8E22-0E9F7C33470F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36EF2-071C-49D4-8E22-0E9F7C33470F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36EF2-071C-49D4-8E22-0E9F7C33470F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36EF2-071C-49D4-8E22-0E9F7C33470F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109" y="4343145"/>
            <a:ext cx="5025783" cy="41150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998B87-959A-4970-BACB-F61323450986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777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998B87-959A-4970-BACB-F61323450986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777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998B87-959A-4970-BACB-F61323450986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777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fld id="{1D5C60FB-6011-4C78-B4A0-27E206F9AD6B}" type="slidenum">
              <a:rPr lang="de-DE" altLang="en-US" sz="1200" smtClean="0"/>
              <a:pPr/>
              <a:t>22</a:t>
            </a:fld>
            <a:endParaRPr lang="de-DE" altLang="en-US" sz="1200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F1FECE-A11C-4A66-82E0-15F5AA307637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B793195-B154-4BBF-89BF-232C8E636169}" type="slidenum">
              <a:rPr lang="de-DE" altLang="en-US" sz="1200" smtClean="0"/>
              <a:pPr/>
              <a:t>23</a:t>
            </a:fld>
            <a:endParaRPr lang="de-DE" altLang="en-US" sz="120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fld id="{5477715A-7952-43B9-A508-2179CECB93E8}" type="slidenum">
              <a:rPr lang="de-DE" altLang="en-US" sz="1200" smtClean="0"/>
              <a:pPr/>
              <a:t>24</a:t>
            </a:fld>
            <a:endParaRPr lang="de-DE" altLang="en-US" sz="120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8655F641-6DC3-4927-BB0E-4B0FFE4B8957}" type="slidenum">
              <a:rPr lang="de-DE" altLang="ru-RU" sz="1200" smtClean="0"/>
              <a:pPr>
                <a:defRPr/>
              </a:pPr>
              <a:t>25</a:t>
            </a:fld>
            <a:endParaRPr lang="de-DE" altLang="ru-RU" sz="12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a typeface="Calibri"/>
                <a:cs typeface="Times New Roman"/>
              </a:rPr>
              <a:t>Компания АО ВИКА МЕРА подтвердила соответствие действующей системы менеджмента качества требования стандарта </a:t>
            </a:r>
            <a:r>
              <a:rPr lang="en-US" sz="1200" dirty="0" smtClean="0">
                <a:ea typeface="Calibri"/>
                <a:cs typeface="Times New Roman"/>
              </a:rPr>
              <a:t>ISO 9001 </a:t>
            </a:r>
            <a:r>
              <a:rPr lang="ru-RU" sz="1200" dirty="0" smtClean="0">
                <a:ea typeface="Calibri"/>
                <a:cs typeface="Times New Roman"/>
              </a:rPr>
              <a:t>в международном холдинге по сертификации </a:t>
            </a:r>
            <a:r>
              <a:rPr lang="en-US" sz="1200" dirty="0" smtClean="0">
                <a:ea typeface="Calibri"/>
                <a:cs typeface="Times New Roman"/>
              </a:rPr>
              <a:t>DQS </a:t>
            </a:r>
            <a:r>
              <a:rPr lang="ru-RU" sz="1200" dirty="0" smtClean="0">
                <a:ea typeface="Calibri"/>
                <a:cs typeface="Times New Roman"/>
              </a:rPr>
              <a:t>(головной офис компании Германия, Франкфурт-на-Майне). </a:t>
            </a:r>
          </a:p>
          <a:p>
            <a:pPr lvl="0"/>
            <a:r>
              <a:rPr lang="ru-RU" sz="1200" dirty="0" smtClean="0">
                <a:cs typeface="Times New Roman"/>
              </a:rPr>
              <a:t>Соответствие системы менеджмента качества АО ВИКА МЕРА требованиям </a:t>
            </a:r>
            <a:r>
              <a:rPr lang="en-US" sz="1200" dirty="0" smtClean="0">
                <a:cs typeface="Times New Roman"/>
              </a:rPr>
              <a:t>ISO </a:t>
            </a:r>
            <a:r>
              <a:rPr lang="ru-RU" sz="1200" dirty="0" smtClean="0">
                <a:cs typeface="Times New Roman"/>
              </a:rPr>
              <a:t>признается </a:t>
            </a:r>
            <a:r>
              <a:rPr lang="ru-RU" sz="1200" dirty="0" smtClean="0">
                <a:solidFill>
                  <a:prstClr val="black"/>
                </a:solidFill>
              </a:rPr>
              <a:t>в более чем 50 крупных странах мира и подтверждается </a:t>
            </a:r>
            <a:r>
              <a:rPr lang="ru-RU" sz="1200" dirty="0" smtClean="0"/>
              <a:t>сертификатом единого международного образца </a:t>
            </a:r>
            <a:r>
              <a:rPr lang="ru-RU" sz="1200" dirty="0" err="1" smtClean="0"/>
              <a:t>IQNet</a:t>
            </a:r>
            <a:r>
              <a:rPr lang="ru-RU" sz="1200" dirty="0" smtClean="0"/>
              <a:t>.</a:t>
            </a:r>
            <a:endParaRPr lang="en-US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B8FF2-C091-44E4-8070-FE653FA177D0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397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F94C2-DAB3-4A36-9BB0-6A1448417527}" type="slidenum">
              <a:rPr lang="de-DE" smtClean="0">
                <a:solidFill>
                  <a:prstClr val="black"/>
                </a:solidFill>
              </a:rPr>
              <a:pPr/>
              <a:t>28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7A2CB-448F-4DD4-942B-4D4E64A877F9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36EF2-071C-49D4-8E22-0E9F7C33470F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DC306D-AA1D-40DA-8124-B59FE5B8A83D}" type="slidenum">
              <a:rPr lang="de-DE" smtClean="0">
                <a:solidFill>
                  <a:prstClr val="black"/>
                </a:solidFill>
              </a:rPr>
              <a:pPr/>
              <a:t>7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D9B536-9B58-4E28-9BB4-8719C8666FC0}" type="slidenum">
              <a:rPr lang="de-DE" smtClean="0">
                <a:solidFill>
                  <a:prstClr val="black"/>
                </a:solidFill>
              </a:rPr>
              <a:pPr/>
              <a:t>8</a:t>
            </a:fld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1213A4-2313-41D9-9C04-0D0E528FEB27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36EF2-071C-49D4-8E22-0E9F7C33470F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>
              <a:ea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36EF2-071C-49D4-8E22-0E9F7C33470F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smtClean="0">
              <a:ea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6" cy="686409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356659"/>
            <a:ext cx="1034815" cy="940933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"/>
          <a:stretch/>
        </p:blipFill>
        <p:spPr>
          <a:xfrm>
            <a:off x="290881" y="2872084"/>
            <a:ext cx="1102711" cy="1080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886683" y="2919642"/>
            <a:ext cx="6008824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3200" b="0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ИМПОРТОЗАМЕЩЕНИЕ</a:t>
            </a:r>
            <a:r>
              <a:rPr lang="ru-RU" sz="3200" b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: </a:t>
            </a:r>
            <a:endParaRPr lang="en-US" sz="3200" b="0" dirty="0" smtClean="0">
              <a:solidFill>
                <a:schemeClr val="bg1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  <a:p>
            <a:r>
              <a:rPr lang="ru-RU" sz="3200" b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 Semibold" panose="020B0702040204020203" pitchFamily="34" charset="0"/>
              </a:rPr>
              <a:t>ОТ КОНТРОЛЛЕРА ДО ОБЛАКА</a:t>
            </a:r>
            <a:endParaRPr lang="ru-RU" sz="3200" b="0" dirty="0">
              <a:solidFill>
                <a:schemeClr val="bg1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9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de-DE" sz="2400" b="1" dirty="0">
                <a:solidFill>
                  <a:srgbClr val="67676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Headline: Arial Bold 24 pt, </a:t>
            </a:r>
            <a:br>
              <a:rPr lang="de-DE" smtClean="0"/>
            </a:br>
            <a:r>
              <a:rPr lang="de-DE" smtClean="0"/>
              <a:t>grey, left-justified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F731C-CB41-40EB-85DF-81A837C42BEA}" type="slidenum">
              <a:rPr lang="de-DE"/>
              <a:pPr>
                <a:defRPr/>
              </a:pPr>
              <a:t>‹#›</a:t>
            </a:fld>
            <a:endParaRPr lang="de-DE" dirty="0">
              <a:solidFill>
                <a:srgbClr val="0D3886"/>
              </a:solidFill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sz="quarter" idx="12" hasCustomPrompt="1"/>
          </p:nvPr>
        </p:nvSpPr>
        <p:spPr>
          <a:xfrm>
            <a:off x="691200" y="549275"/>
            <a:ext cx="5183187" cy="287338"/>
          </a:xfrm>
        </p:spPr>
        <p:txBody>
          <a:bodyPr/>
          <a:lstStyle>
            <a:lvl1pPr marL="0" indent="0" eaLnBrk="1" hangingPunct="1">
              <a:spcAft>
                <a:spcPts val="0"/>
              </a:spcAft>
              <a:buClr>
                <a:srgbClr val="FE9900"/>
              </a:buClr>
              <a:buSzPct val="80000"/>
              <a:buFont typeface="Wingdings" pitchFamily="-12" charset="2"/>
              <a:buNone/>
              <a:tabLst>
                <a:tab pos="665163" algn="l"/>
              </a:tabLst>
              <a:defRPr lang="de-DE" sz="1400" b="1" kern="1200" baseline="0" smtClean="0">
                <a:solidFill>
                  <a:srgbClr val="FE9900"/>
                </a:solidFill>
                <a:latin typeface="Arial" charset="0"/>
                <a:ea typeface="ＭＳ Ｐゴシック" pitchFamily="-12" charset="-128"/>
                <a:cs typeface="+mn-cs"/>
              </a:defRPr>
            </a:lvl1pPr>
          </a:lstStyle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-12" charset="2"/>
              <a:buNone/>
              <a:tabLst>
                <a:tab pos="665163" algn="l"/>
              </a:tabLst>
            </a:pPr>
            <a:r>
              <a:rPr lang="de-DE" sz="1400" b="1" dirty="0" smtClean="0">
                <a:solidFill>
                  <a:srgbClr val="FE9900"/>
                </a:solidFill>
              </a:rPr>
              <a:t>HR-WIKA MERA</a:t>
            </a:r>
            <a:endParaRPr lang="de-DE" sz="1400" b="1" dirty="0">
              <a:solidFill>
                <a:srgbClr val="FE9900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691200" y="1989138"/>
            <a:ext cx="8207375" cy="43195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689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de-DE" sz="2400" b="1" dirty="0">
                <a:solidFill>
                  <a:srgbClr val="67676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Headline: Arial Bold 24 pt, </a:t>
            </a:r>
            <a:br>
              <a:rPr lang="de-DE" smtClean="0"/>
            </a:br>
            <a:r>
              <a:rPr lang="de-DE" smtClean="0"/>
              <a:t>grey, left-justified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F731C-CB41-40EB-85DF-81A837C42BEA}" type="slidenum">
              <a:rPr lang="de-DE"/>
              <a:pPr>
                <a:defRPr/>
              </a:pPr>
              <a:t>‹#›</a:t>
            </a:fld>
            <a:endParaRPr lang="de-DE">
              <a:solidFill>
                <a:srgbClr val="0D3886"/>
              </a:solidFill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sz="quarter" idx="12" hasCustomPrompt="1"/>
          </p:nvPr>
        </p:nvSpPr>
        <p:spPr>
          <a:xfrm>
            <a:off x="691200" y="549275"/>
            <a:ext cx="5183187" cy="287338"/>
          </a:xfrm>
        </p:spPr>
        <p:txBody>
          <a:bodyPr/>
          <a:lstStyle>
            <a:lvl1pPr marL="0" indent="0" eaLnBrk="1" hangingPunct="1">
              <a:spcAft>
                <a:spcPts val="0"/>
              </a:spcAft>
              <a:buClr>
                <a:srgbClr val="FE9900"/>
              </a:buClr>
              <a:buSzPct val="80000"/>
              <a:buFont typeface="Wingdings" pitchFamily="-12" charset="2"/>
              <a:buNone/>
              <a:tabLst>
                <a:tab pos="665163" algn="l"/>
              </a:tabLst>
              <a:defRPr lang="de-DE" sz="1400" b="1" kern="1200" smtClean="0">
                <a:solidFill>
                  <a:srgbClr val="FE9900"/>
                </a:solidFill>
                <a:latin typeface="Arial" charset="0"/>
                <a:ea typeface="ＭＳ Ｐゴシック" pitchFamily="-12" charset="-128"/>
                <a:cs typeface="+mn-cs"/>
              </a:defRPr>
            </a:lvl1pPr>
          </a:lstStyle>
          <a:p>
            <a:pPr eaLnBrk="1" hangingPunct="1"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-12" charset="2"/>
              <a:buNone/>
              <a:tabLst>
                <a:tab pos="665163" algn="l"/>
              </a:tabLst>
            </a:pPr>
            <a:r>
              <a:rPr lang="de-DE" sz="1400" b="1" smtClean="0">
                <a:solidFill>
                  <a:srgbClr val="FE9900"/>
                </a:solidFill>
              </a:rPr>
              <a:t>Startline: Arial Bold 11–14 pt, orange, left-justified</a:t>
            </a:r>
            <a:endParaRPr lang="de-DE" sz="1400" b="1">
              <a:solidFill>
                <a:srgbClr val="FE9900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691200" y="1989138"/>
            <a:ext cx="8207375" cy="43195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38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150" y="901700"/>
            <a:ext cx="5181600" cy="9271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90563" y="1985963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985963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F3DA7-900F-4E5B-BF8C-E3B5C00323C3}" type="slidenum">
              <a:rPr lang="de-DE"/>
              <a:pPr>
                <a:defRPr/>
              </a:pPr>
              <a:t>‹#›</a:t>
            </a:fld>
            <a:endParaRPr lang="de-DE">
              <a:solidFill>
                <a:srgbClr val="0D3886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 </a:t>
            </a:r>
            <a:fld id="{CE8115A8-9B0C-4F5D-A2FD-AEB15DE313D7}" type="datetime1">
              <a:rPr lang="de-DE"/>
              <a:pPr>
                <a:defRPr/>
              </a:pPr>
              <a:t>22.05.2017</a:t>
            </a:fld>
            <a:r>
              <a:rPr lang="de-DE"/>
              <a:t> ]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7151688" y="658495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Company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7389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6" cy="686409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9" y="430987"/>
            <a:ext cx="1020276" cy="82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4" y="2756925"/>
            <a:ext cx="6552729" cy="134721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>
              <a:defRPr lang="ru-RU" sz="2800" smtClean="0">
                <a:effectLst/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979712" y="4908055"/>
            <a:ext cx="3059655" cy="57606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600" baseline="0">
                <a:solidFill>
                  <a:srgbClr val="44556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Александр Коровин</a:t>
            </a:r>
          </a:p>
          <a:p>
            <a:r>
              <a:rPr lang="ru-RU" smtClean="0"/>
              <a:t>АО «ВИКА МЕРА»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884611"/>
            <a:ext cx="0" cy="633180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"/>
          <a:stretch/>
        </p:blipFill>
        <p:spPr>
          <a:xfrm>
            <a:off x="297198" y="2890534"/>
            <a:ext cx="1189180" cy="108000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3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467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221E2-0FE2-4601-A2BF-1E359924C1D9}" type="datetime1">
              <a:rPr lang="ru-RU" smtClean="0"/>
              <a:t>22.05.2017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920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"/>
            <a:ext cx="6768752" cy="86858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20757"/>
            <a:ext cx="4038600" cy="4905409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2133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867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60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20757"/>
            <a:ext cx="4038600" cy="4905409"/>
          </a:xfrm>
        </p:spPr>
        <p:txBody>
          <a:bodyPr vert="horz" lIns="0" tIns="0" rIns="0" bIns="0" rtlCol="0"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/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/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dirty="0" smtClean="0"/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/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/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20A24-432C-4AF6-A7E6-222843785CB1}" type="datetime1">
              <a:rPr lang="ru-RU" smtClean="0"/>
              <a:t>22.05.2017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614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"/>
            <a:ext cx="6768752" cy="8685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5" y="1220755"/>
            <a:ext cx="4040188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1988840"/>
            <a:ext cx="4040188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dirty="0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dirty="0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tabLst/>
              <a:defRPr lang="ru-RU" sz="1600" dirty="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dirty="0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11" y="1220755"/>
            <a:ext cx="4041775" cy="639763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400" b="0">
                <a:solidFill>
                  <a:srgbClr val="4455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988840"/>
            <a:ext cx="4041775" cy="4137323"/>
          </a:xfrm>
        </p:spPr>
        <p:txBody>
          <a:bodyPr>
            <a:noAutofit/>
          </a:bodyPr>
          <a:lstStyle>
            <a:lvl1pPr marL="237055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2133" smtClean="0">
                <a:solidFill>
                  <a:srgbClr val="445560"/>
                </a:solidFill>
              </a:defRPr>
            </a:lvl1pPr>
            <a:lvl2pPr marL="71963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867" smtClean="0">
                <a:solidFill>
                  <a:srgbClr val="445560"/>
                </a:solidFill>
              </a:defRPr>
            </a:lvl2pPr>
            <a:lvl3pPr marL="1193741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600" smtClean="0">
                <a:solidFill>
                  <a:srgbClr val="445560"/>
                </a:solidFill>
              </a:defRPr>
            </a:lvl3pPr>
            <a:lvl4pPr marL="1676317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 smtClean="0">
                <a:solidFill>
                  <a:srgbClr val="445560"/>
                </a:solidFill>
              </a:defRPr>
            </a:lvl4pPr>
            <a:lvl5pPr marL="2150426" indent="-237055">
              <a:buClr>
                <a:srgbClr val="EE3A43"/>
              </a:buClr>
              <a:buSzPct val="90000"/>
              <a:buFont typeface="Arial" panose="020B0604020202020204" pitchFamily="34" charset="0"/>
              <a:buChar char="•"/>
              <a:defRPr lang="ru-RU" sz="1467">
                <a:solidFill>
                  <a:srgbClr val="445560"/>
                </a:solidFill>
              </a:defRPr>
            </a:lvl5pPr>
          </a:lstStyle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7D979-C767-4314-A10F-B9F4F3D0A6E3}" type="datetime1">
              <a:rPr lang="ru-RU" smtClean="0"/>
              <a:t>22.05.2017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931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00600"/>
            <a:ext cx="8208912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7544" y="1124746"/>
            <a:ext cx="8208912" cy="3602831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7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367341"/>
            <a:ext cx="8208912" cy="804863"/>
          </a:xfrm>
        </p:spPr>
        <p:txBody>
          <a:bodyPr/>
          <a:lstStyle>
            <a:lvl1pPr marL="0" indent="0">
              <a:buNone/>
              <a:defRPr sz="1867">
                <a:solidFill>
                  <a:srgbClr val="445560"/>
                </a:solidFill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7328-5958-4C02-88F3-DE2AAF94489B}" type="datetime1">
              <a:rPr lang="ru-RU" smtClean="0"/>
              <a:t>22.05.2017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04B9-C052-496D-8E25-76A4029B0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197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"/>
            <a:ext cx="9143996" cy="686409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86310" y="6226181"/>
            <a:ext cx="11682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PTA-EXPO.RU</a:t>
            </a:r>
            <a:endParaRPr lang="ru-RU" sz="160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0" y="457793"/>
            <a:ext cx="1020276" cy="8280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892134" y="3042752"/>
            <a:ext cx="644054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СПАСИБО ЗА ВНИМАНИЕ!</a:t>
            </a:r>
            <a:endParaRPr lang="ru-RU" sz="4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1681632" y="457793"/>
            <a:ext cx="0" cy="738664"/>
          </a:xfrm>
          <a:prstGeom prst="line">
            <a:avLst/>
          </a:prstGeom>
          <a:ln w="1270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835698" y="580906"/>
            <a:ext cx="61446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VII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 Специализированная конференция </a:t>
            </a:r>
          </a:p>
          <a:p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«</a:t>
            </a:r>
            <a:r>
              <a:rPr lang="ru-RU" sz="1600" b="0" dirty="0" err="1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АПСС</a:t>
            </a:r>
            <a:r>
              <a:rPr lang="ru-RU" sz="1600" b="0" dirty="0" smtClean="0">
                <a:solidFill>
                  <a:srgbClr val="44556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-Сибирь 2017» (Автоматизация: Проекты. Системы. Средства)</a:t>
            </a:r>
            <a:endParaRPr lang="ru-RU" sz="1600" b="0" dirty="0">
              <a:solidFill>
                <a:srgbClr val="44556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"/>
          <a:stretch/>
        </p:blipFill>
        <p:spPr>
          <a:xfrm>
            <a:off x="335719" y="2892049"/>
            <a:ext cx="107642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15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13" descr="Titel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21"/>
          <p:cNvSpPr>
            <a:spLocks noChangeArrowheads="1"/>
          </p:cNvSpPr>
          <p:nvPr userDrawn="1"/>
        </p:nvSpPr>
        <p:spPr bwMode="auto">
          <a:xfrm>
            <a:off x="6094413" y="6477000"/>
            <a:ext cx="3046412" cy="381000"/>
          </a:xfrm>
          <a:prstGeom prst="rect">
            <a:avLst/>
          </a:prstGeom>
          <a:solidFill>
            <a:srgbClr val="EEEEE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 b="0">
              <a:solidFill>
                <a:srgbClr val="EEEEEE"/>
              </a:solidFill>
              <a:ea typeface="ＭＳ Ｐゴシック" pitchFamily="1" charset="-128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541C7-19A0-4052-A209-F68C18D49DD1}" type="slidenum">
              <a:rPr lang="de-DE"/>
              <a:pPr>
                <a:defRPr/>
              </a:pPr>
              <a:t>‹#›</a:t>
            </a:fld>
            <a:endParaRPr lang="de-DE">
              <a:solidFill>
                <a:srgbClr val="0D3886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 </a:t>
            </a:r>
            <a:fld id="{FA98B54F-E645-4E88-BF90-85F302A68EF7}" type="datetime1">
              <a:rPr lang="de-DE"/>
              <a:pPr>
                <a:defRPr/>
              </a:pPr>
              <a:t>22.05.2017</a:t>
            </a:fld>
            <a:r>
              <a:rPr lang="de-DE"/>
              <a:t> ]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7134225" y="658495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COMPANY PRESENTATION</a:t>
            </a:r>
          </a:p>
        </p:txBody>
      </p:sp>
      <p:sp>
        <p:nvSpPr>
          <p:cNvPr id="8" name="Rectangle 20"/>
          <p:cNvSpPr>
            <a:spLocks noChangeArrowheads="1"/>
          </p:cNvSpPr>
          <p:nvPr userDrawn="1"/>
        </p:nvSpPr>
        <p:spPr bwMode="auto">
          <a:xfrm>
            <a:off x="6094413" y="0"/>
            <a:ext cx="3046412" cy="254000"/>
          </a:xfrm>
          <a:prstGeom prst="rect">
            <a:avLst/>
          </a:prstGeom>
          <a:solidFill>
            <a:srgbClr val="EEEEE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de-DE" sz="2400" b="0">
              <a:solidFill>
                <a:srgbClr val="EEEEEE"/>
              </a:solidFill>
              <a:ea typeface="ＭＳ Ｐゴシック" pitchFamily="1" charset="-128"/>
              <a:cs typeface="+mn-cs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6094800" y="320400"/>
            <a:ext cx="3049200" cy="804344"/>
          </a:xfrm>
          <a:prstGeom prst="rect">
            <a:avLst/>
          </a:prstGeom>
          <a:solidFill>
            <a:srgbClr val="16489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sz="2400" b="0" smtClean="0">
              <a:solidFill>
                <a:srgbClr val="000000"/>
              </a:solidFill>
              <a:ea typeface="ＭＳ Ｐゴシック" pitchFamily="1" charset="-128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837" y="476713"/>
            <a:ext cx="1499645" cy="53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1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2150" y="873090"/>
            <a:ext cx="5181600" cy="927100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07CF5-F3CD-45E9-8BD9-1DD35AA42343}" type="slidenum">
              <a:rPr lang="de-DE"/>
              <a:pPr>
                <a:defRPr/>
              </a:pPr>
              <a:t>‹#›</a:t>
            </a:fld>
            <a:endParaRPr lang="de-DE">
              <a:solidFill>
                <a:srgbClr val="0D3886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[ </a:t>
            </a:r>
            <a:fld id="{AB12C084-AC44-439D-9EFB-C2E5D7CD85D8}" type="datetime1">
              <a:rPr lang="de-DE" smtClean="0"/>
              <a:pPr>
                <a:defRPr/>
              </a:pPr>
              <a:t>22.05.2017</a:t>
            </a:fld>
            <a:r>
              <a:rPr lang="de-DE" smtClean="0"/>
              <a:t>]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7151688" y="658495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COMPANY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25086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20755"/>
            <a:ext cx="8219256" cy="489654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buClr>
                <a:srgbClr val="33A7D4"/>
              </a:buClr>
              <a:buSzPct val="90000"/>
            </a:pPr>
            <a:r>
              <a:rPr lang="ru-RU" dirty="0" smtClean="0"/>
              <a:t>Образец текста</a:t>
            </a:r>
          </a:p>
          <a:p>
            <a:pPr lvl="1">
              <a:buClr>
                <a:srgbClr val="33A7D4"/>
              </a:buClr>
              <a:buSzPct val="90000"/>
            </a:pPr>
            <a:r>
              <a:rPr lang="ru-RU" dirty="0" smtClean="0"/>
              <a:t>Второй уровень</a:t>
            </a:r>
          </a:p>
          <a:p>
            <a:pPr lvl="2">
              <a:buClr>
                <a:srgbClr val="33A7D4"/>
              </a:buClr>
              <a:buSzPct val="90000"/>
            </a:pPr>
            <a:r>
              <a:rPr lang="ru-RU" dirty="0" smtClean="0"/>
              <a:t>Третий уровень</a:t>
            </a:r>
          </a:p>
          <a:p>
            <a:pPr lvl="3">
              <a:buClr>
                <a:srgbClr val="33A7D4"/>
              </a:buClr>
              <a:buSzPct val="90000"/>
            </a:pPr>
            <a:r>
              <a:rPr lang="ru-RU" dirty="0" smtClean="0"/>
              <a:t>Четвертый уровень</a:t>
            </a:r>
          </a:p>
          <a:p>
            <a:pPr lvl="4">
              <a:buClr>
                <a:srgbClr val="33A7D4"/>
              </a:buClr>
              <a:buSzPct val="90000"/>
            </a:pPr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658416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97E2AC0B-A0AC-4744-B700-E57F2BA51245}" type="datetime1">
              <a:rPr lang="ru-RU" smtClean="0"/>
              <a:pPr/>
              <a:t>22.05.2017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88403" y="6492875"/>
            <a:ext cx="79839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67">
                <a:solidFill>
                  <a:srgbClr val="C5CCD2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ECB804B9-C052-496D-8E25-76A4029B0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46856" y="7308"/>
            <a:ext cx="6789440" cy="8556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38286" y="877869"/>
            <a:ext cx="6798011" cy="0"/>
          </a:xfrm>
          <a:prstGeom prst="line">
            <a:avLst/>
          </a:prstGeom>
          <a:ln w="6350">
            <a:solidFill>
              <a:srgbClr val="EE3A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 userDrawn="1"/>
        </p:nvSpPr>
        <p:spPr>
          <a:xfrm>
            <a:off x="7390655" y="0"/>
            <a:ext cx="648072" cy="877869"/>
          </a:xfrm>
          <a:prstGeom prst="rect">
            <a:avLst/>
          </a:prstGeom>
          <a:solidFill>
            <a:srgbClr val="EE3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8038727" y="0"/>
            <a:ext cx="648072" cy="877869"/>
          </a:xfrm>
          <a:prstGeom prst="rect">
            <a:avLst/>
          </a:prstGeom>
          <a:solidFill>
            <a:srgbClr val="C5CC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820" y="245534"/>
            <a:ext cx="475211" cy="36000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394160" y="6531809"/>
            <a:ext cx="573266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67" dirty="0" smtClean="0">
                <a:solidFill>
                  <a:srgbClr val="C5CCD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Международная конференция по промышленной автоматизации и встраиваемым системам</a:t>
            </a:r>
            <a:endParaRPr lang="ru-RU" sz="1067" dirty="0">
              <a:solidFill>
                <a:srgbClr val="C5CCD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36" y="245534"/>
            <a:ext cx="352092" cy="3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0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6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1219139" rtl="0" eaLnBrk="1" latinLnBrk="0" hangingPunct="1">
        <a:spcBef>
          <a:spcPct val="0"/>
        </a:spcBef>
        <a:buNone/>
        <a:defRPr sz="2400" kern="120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80982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2133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6355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8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337667" indent="-380982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600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67850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 smtClean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141961" indent="-228589" algn="l" defTabSz="1219139" rtl="0" eaLnBrk="1" latinLnBrk="0" hangingPunct="1">
        <a:spcBef>
          <a:spcPct val="20000"/>
        </a:spcBef>
        <a:buClr>
          <a:srgbClr val="EE3A43"/>
        </a:buClr>
        <a:buSzPct val="90000"/>
        <a:buFont typeface="Arial" panose="020B0604020202020204" pitchFamily="34" charset="0"/>
        <a:buChar char="•"/>
        <a:defRPr lang="ru-RU" sz="1467" kern="1200" dirty="0">
          <a:solidFill>
            <a:srgbClr val="445560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jpg"/><Relationship Id="rId4" Type="http://schemas.openxmlformats.org/officeDocument/2006/relationships/image" Target="../media/image13.jpeg"/><Relationship Id="rId9" Type="http://schemas.openxmlformats.org/officeDocument/2006/relationships/image" Target="../media/image34.emf"/><Relationship Id="rId1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6.png"/><Relationship Id="rId3" Type="http://schemas.openxmlformats.org/officeDocument/2006/relationships/image" Target="../media/image47.jpeg"/><Relationship Id="rId7" Type="http://schemas.openxmlformats.org/officeDocument/2006/relationships/image" Target="../media/image50.gif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13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13.jpe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3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13.jpe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tags" Target="../tags/tag2.xml"/><Relationship Id="rId7" Type="http://schemas.openxmlformats.org/officeDocument/2006/relationships/image" Target="../media/image85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87.jpe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4.emf"/><Relationship Id="rId4" Type="http://schemas.openxmlformats.org/officeDocument/2006/relationships/tags" Target="../tags/tag3.xml"/><Relationship Id="rId9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5.xml"/><Relationship Id="rId7" Type="http://schemas.openxmlformats.org/officeDocument/2006/relationships/image" Target="../media/image88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4.emf"/><Relationship Id="rId4" Type="http://schemas.openxmlformats.org/officeDocument/2006/relationships/tags" Target="../tags/tag6.xml"/><Relationship Id="rId9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jpeg"/><Relationship Id="rId3" Type="http://schemas.openxmlformats.org/officeDocument/2006/relationships/tags" Target="../tags/tag8.xml"/><Relationship Id="rId7" Type="http://schemas.openxmlformats.org/officeDocument/2006/relationships/image" Target="../media/image90.jpeg"/><Relationship Id="rId12" Type="http://schemas.openxmlformats.org/officeDocument/2006/relationships/image" Target="../media/image93.emf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92.emf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4.emf"/><Relationship Id="rId4" Type="http://schemas.openxmlformats.org/officeDocument/2006/relationships/tags" Target="../tags/tag9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0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22.png"/><Relationship Id="rId26" Type="http://schemas.openxmlformats.org/officeDocument/2006/relationships/image" Target="../media/image130.jpeg"/><Relationship Id="rId3" Type="http://schemas.openxmlformats.org/officeDocument/2006/relationships/image" Target="../media/image107.png"/><Relationship Id="rId21" Type="http://schemas.openxmlformats.org/officeDocument/2006/relationships/image" Target="../media/image12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jpeg"/><Relationship Id="rId25" Type="http://schemas.openxmlformats.org/officeDocument/2006/relationships/image" Target="../media/image129.jpeg"/><Relationship Id="rId2" Type="http://schemas.openxmlformats.org/officeDocument/2006/relationships/image" Target="../media/image106.jpeg"/><Relationship Id="rId16" Type="http://schemas.openxmlformats.org/officeDocument/2006/relationships/image" Target="../media/image120.jpe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8.jpeg"/><Relationship Id="rId5" Type="http://schemas.openxmlformats.org/officeDocument/2006/relationships/image" Target="../media/image109.jpeg"/><Relationship Id="rId15" Type="http://schemas.openxmlformats.org/officeDocument/2006/relationships/image" Target="../media/image119.png"/><Relationship Id="rId23" Type="http://schemas.openxmlformats.org/officeDocument/2006/relationships/image" Target="../media/image127.jpeg"/><Relationship Id="rId28" Type="http://schemas.openxmlformats.org/officeDocument/2006/relationships/image" Target="../media/image132.png"/><Relationship Id="rId10" Type="http://schemas.openxmlformats.org/officeDocument/2006/relationships/image" Target="../media/image114.jpe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Relationship Id="rId22" Type="http://schemas.openxmlformats.org/officeDocument/2006/relationships/image" Target="../media/image126.jpeg"/><Relationship Id="rId27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13.jpe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80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7" y="1952165"/>
            <a:ext cx="1759537" cy="338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5" y="836712"/>
            <a:ext cx="8417592" cy="1152128"/>
          </a:xfrm>
        </p:spPr>
        <p:txBody>
          <a:bodyPr/>
          <a:lstStyle/>
          <a:p>
            <a:pPr eaLnBrk="1" hangingPunct="1"/>
            <a:r>
              <a:rPr lang="ru-RU" sz="2200" dirty="0" smtClean="0"/>
              <a:t>Приборы давления, температуры, уровня, расхода </a:t>
            </a:r>
            <a:endParaRPr lang="de-DE" sz="2200" dirty="0" smtClean="0"/>
          </a:p>
        </p:txBody>
      </p:sp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C669CE-456E-4733-90FD-C3A077091977}" type="slidenum">
              <a:rPr lang="de-DE" smtClean="0">
                <a:ea typeface="ＭＳ Ｐゴシック"/>
                <a:cs typeface="ＭＳ Ｐゴシック"/>
              </a:rPr>
              <a:pPr/>
              <a:t>10</a:t>
            </a:fld>
            <a:endParaRPr lang="de-DE" smtClean="0">
              <a:solidFill>
                <a:srgbClr val="0D3886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575556" y="332656"/>
            <a:ext cx="547445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Нефть, газ, нефтепереработка, химия, нефтехимия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83" y="2315031"/>
            <a:ext cx="687000" cy="14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TMKU_B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85" y="3798720"/>
            <a:ext cx="998184" cy="121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2" descr="PIC_NE_PR2409_de_de_15469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220072" y="1868241"/>
            <a:ext cx="2217989" cy="235449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18874"/>
            <a:ext cx="2924455" cy="153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599" y="1518640"/>
            <a:ext cx="1147744" cy="434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ject 4"/>
          <p:cNvSpPr/>
          <p:nvPr/>
        </p:nvSpPr>
        <p:spPr>
          <a:xfrm>
            <a:off x="1746807" y="4293096"/>
            <a:ext cx="1097001" cy="12020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rtl="0"/>
            <a:endParaRPr/>
          </a:p>
        </p:txBody>
      </p:sp>
      <p:pic>
        <p:nvPicPr>
          <p:cNvPr id="17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72" y="5803167"/>
            <a:ext cx="4762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24" descr="Logo_IECEx.t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84" y="5853967"/>
            <a:ext cx="546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07" y="5830154"/>
            <a:ext cx="46831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575" y="5868254"/>
            <a:ext cx="485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de-de.wika.de/upload/cph6200_4200_4200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9667" y="1952165"/>
            <a:ext cx="1420405" cy="142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50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5" y="836712"/>
            <a:ext cx="8417592" cy="1152128"/>
          </a:xfrm>
        </p:spPr>
        <p:txBody>
          <a:bodyPr/>
          <a:lstStyle/>
          <a:p>
            <a:pPr eaLnBrk="1" hangingPunct="1"/>
            <a:r>
              <a:rPr lang="ru-RU" sz="2200" dirty="0" smtClean="0"/>
              <a:t>Пример: производство ПЭВД (ПЭНП), давление процесса 2200 бар </a:t>
            </a:r>
            <a:endParaRPr lang="de-DE" sz="2200" dirty="0" smtClean="0"/>
          </a:p>
        </p:txBody>
      </p:sp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C669CE-456E-4733-90FD-C3A077091977}" type="slidenum">
              <a:rPr lang="de-DE" smtClean="0">
                <a:ea typeface="ＭＳ Ｐゴシック"/>
                <a:cs typeface="ＭＳ Ｐゴシック"/>
              </a:rPr>
              <a:pPr/>
              <a:t>11</a:t>
            </a:fld>
            <a:endParaRPr lang="de-DE" smtClean="0">
              <a:solidFill>
                <a:srgbClr val="0D3886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575556" y="332656"/>
            <a:ext cx="547445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Нефтехимия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  <p:pic>
        <p:nvPicPr>
          <p:cNvPr id="7" name="Grafik 14" descr="PR001483_WIG1011B-frei_TC90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76384">
            <a:off x="3681413" y="3322638"/>
            <a:ext cx="4229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2" descr="TC90 Profi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10654">
            <a:off x="3467100" y="3467101"/>
            <a:ext cx="2732087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6" descr="TC9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19" y="4545374"/>
            <a:ext cx="18319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3788">
            <a:off x="5230812" y="2551113"/>
            <a:ext cx="3641725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en-co.wika.de/upload/WIKA_Thumbnails/Product-Detail-Large/PIC_PR_UPT_20_UPT_21_de_de_57052.jp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7280"/>
            <a:ext cx="2498094" cy="249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69" y="2040296"/>
            <a:ext cx="1115276" cy="152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6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4" descr="Axens"/>
          <p:cNvPicPr>
            <a:picLocks noChangeAspect="1" noChangeArrowheads="1"/>
          </p:cNvPicPr>
          <p:nvPr/>
        </p:nvPicPr>
        <p:blipFill>
          <a:blip r:embed="rId3" cstate="print"/>
          <a:srcRect r="73293"/>
          <a:stretch>
            <a:fillRect/>
          </a:stretch>
        </p:blipFill>
        <p:spPr bwMode="auto">
          <a:xfrm>
            <a:off x="1120997" y="3194506"/>
            <a:ext cx="1676400" cy="1095376"/>
          </a:xfrm>
          <a:prstGeom prst="rect">
            <a:avLst/>
          </a:prstGeom>
          <a:noFill/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5" y="836712"/>
            <a:ext cx="8417592" cy="1152128"/>
          </a:xfrm>
        </p:spPr>
        <p:txBody>
          <a:bodyPr/>
          <a:lstStyle/>
          <a:p>
            <a:pPr eaLnBrk="1" hangingPunct="1"/>
            <a:r>
              <a:rPr lang="ru-RU" sz="2200" dirty="0" smtClean="0"/>
              <a:t>Пример: измерение температурного </a:t>
            </a:r>
            <a:r>
              <a:rPr lang="ru-RU" sz="2200" dirty="0" err="1" smtClean="0"/>
              <a:t>профайлинга</a:t>
            </a:r>
            <a:r>
              <a:rPr lang="ru-RU" sz="2200" dirty="0" smtClean="0"/>
              <a:t> змеевиков печей и процесса внутри реакторов различных установок </a:t>
            </a:r>
            <a:endParaRPr lang="de-DE" sz="2200" dirty="0" smtClean="0"/>
          </a:p>
        </p:txBody>
      </p:sp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C669CE-456E-4733-90FD-C3A077091977}" type="slidenum">
              <a:rPr lang="de-DE" smtClean="0">
                <a:ea typeface="ＭＳ Ｐゴシック"/>
                <a:cs typeface="ＭＳ Ｐゴシック"/>
              </a:rPr>
              <a:pPr/>
              <a:t>12</a:t>
            </a:fld>
            <a:endParaRPr lang="de-DE" smtClean="0">
              <a:solidFill>
                <a:srgbClr val="0D3886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575556" y="332656"/>
            <a:ext cx="547445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Нефтепереработка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  <p:grpSp>
        <p:nvGrpSpPr>
          <p:cNvPr id="7" name="Group 3"/>
          <p:cNvGrpSpPr/>
          <p:nvPr/>
        </p:nvGrpSpPr>
        <p:grpSpPr>
          <a:xfrm>
            <a:off x="6856732" y="1747643"/>
            <a:ext cx="1771734" cy="4108516"/>
            <a:chOff x="3943266" y="1371600"/>
            <a:chExt cx="2180592" cy="5336711"/>
          </a:xfrm>
        </p:grpSpPr>
        <p:pic>
          <p:nvPicPr>
            <p:cNvPr id="8" name="Picture 2" descr="H:\Pictures\Reactor Graphic\FlexR-with point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266" y="1371600"/>
              <a:ext cx="2180592" cy="5336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lowchart: Connector 117"/>
            <p:cNvSpPr/>
            <p:nvPr/>
          </p:nvSpPr>
          <p:spPr bwMode="auto">
            <a:xfrm>
              <a:off x="4165601" y="38100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11" name="Flowchart: Connector 118"/>
            <p:cNvSpPr/>
            <p:nvPr/>
          </p:nvSpPr>
          <p:spPr bwMode="auto">
            <a:xfrm>
              <a:off x="4419599" y="3874294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12" name="Flowchart: Connector 119"/>
            <p:cNvSpPr/>
            <p:nvPr/>
          </p:nvSpPr>
          <p:spPr bwMode="auto">
            <a:xfrm>
              <a:off x="4688680" y="3907632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13" name="Flowchart: Connector 120"/>
            <p:cNvSpPr/>
            <p:nvPr/>
          </p:nvSpPr>
          <p:spPr bwMode="auto">
            <a:xfrm>
              <a:off x="4995462" y="3912394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14" name="Flowchart: Connector 121"/>
            <p:cNvSpPr/>
            <p:nvPr/>
          </p:nvSpPr>
          <p:spPr bwMode="auto">
            <a:xfrm>
              <a:off x="5257800" y="38862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15" name="Flowchart: Connector 122"/>
            <p:cNvSpPr/>
            <p:nvPr/>
          </p:nvSpPr>
          <p:spPr bwMode="auto">
            <a:xfrm>
              <a:off x="5715000" y="37719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16" name="Flowchart: Connector 123"/>
            <p:cNvSpPr/>
            <p:nvPr/>
          </p:nvSpPr>
          <p:spPr bwMode="auto">
            <a:xfrm>
              <a:off x="5562600" y="36576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17" name="Flowchart: Connector 124"/>
            <p:cNvSpPr/>
            <p:nvPr/>
          </p:nvSpPr>
          <p:spPr bwMode="auto">
            <a:xfrm>
              <a:off x="5295899" y="3617119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18" name="Flowchart: Connector 125"/>
            <p:cNvSpPr/>
            <p:nvPr/>
          </p:nvSpPr>
          <p:spPr bwMode="auto">
            <a:xfrm>
              <a:off x="4995462" y="35814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19" name="Flowchart: Connector 126"/>
            <p:cNvSpPr/>
            <p:nvPr/>
          </p:nvSpPr>
          <p:spPr bwMode="auto">
            <a:xfrm>
              <a:off x="4764879" y="3579019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20" name="Flowchart: Connector 127"/>
            <p:cNvSpPr/>
            <p:nvPr/>
          </p:nvSpPr>
          <p:spPr bwMode="auto">
            <a:xfrm>
              <a:off x="4495800" y="3612356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21" name="Flowchart: Connector 128"/>
            <p:cNvSpPr/>
            <p:nvPr/>
          </p:nvSpPr>
          <p:spPr bwMode="auto">
            <a:xfrm>
              <a:off x="4267200" y="3650456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22" name="Flowchart: Connector 129"/>
            <p:cNvSpPr/>
            <p:nvPr/>
          </p:nvSpPr>
          <p:spPr bwMode="auto">
            <a:xfrm>
              <a:off x="4457698" y="37719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23" name="Flowchart: Connector 130"/>
            <p:cNvSpPr/>
            <p:nvPr/>
          </p:nvSpPr>
          <p:spPr bwMode="auto">
            <a:xfrm>
              <a:off x="4764876" y="3688556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24" name="Flowchart: Connector 131"/>
            <p:cNvSpPr/>
            <p:nvPr/>
          </p:nvSpPr>
          <p:spPr bwMode="auto">
            <a:xfrm>
              <a:off x="5372098" y="3726656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25" name="Flowchart: Connector 132"/>
            <p:cNvSpPr/>
            <p:nvPr/>
          </p:nvSpPr>
          <p:spPr bwMode="auto">
            <a:xfrm>
              <a:off x="5524498" y="3850481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26" name="Flowchart: Connector 133"/>
            <p:cNvSpPr/>
            <p:nvPr/>
          </p:nvSpPr>
          <p:spPr bwMode="auto">
            <a:xfrm>
              <a:off x="5071661" y="38100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27" name="Flowchart: Connector 134"/>
            <p:cNvSpPr/>
            <p:nvPr/>
          </p:nvSpPr>
          <p:spPr bwMode="auto">
            <a:xfrm>
              <a:off x="4191001" y="5841206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28" name="Flowchart: Connector 135"/>
            <p:cNvSpPr/>
            <p:nvPr/>
          </p:nvSpPr>
          <p:spPr bwMode="auto">
            <a:xfrm>
              <a:off x="4368798" y="59055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29" name="Flowchart: Connector 136"/>
            <p:cNvSpPr/>
            <p:nvPr/>
          </p:nvSpPr>
          <p:spPr bwMode="auto">
            <a:xfrm>
              <a:off x="4637879" y="5938838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30" name="Flowchart: Connector 137"/>
            <p:cNvSpPr/>
            <p:nvPr/>
          </p:nvSpPr>
          <p:spPr bwMode="auto">
            <a:xfrm>
              <a:off x="4944661" y="59436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31" name="Flowchart: Connector 138"/>
            <p:cNvSpPr/>
            <p:nvPr/>
          </p:nvSpPr>
          <p:spPr bwMode="auto">
            <a:xfrm>
              <a:off x="5206999" y="5917406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32" name="Flowchart: Connector 140"/>
            <p:cNvSpPr/>
            <p:nvPr/>
          </p:nvSpPr>
          <p:spPr bwMode="auto">
            <a:xfrm>
              <a:off x="5511799" y="5688806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33" name="Flowchart: Connector 141"/>
            <p:cNvSpPr/>
            <p:nvPr/>
          </p:nvSpPr>
          <p:spPr bwMode="auto">
            <a:xfrm>
              <a:off x="5245098" y="5648325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34" name="Flowchart: Connector 142"/>
            <p:cNvSpPr/>
            <p:nvPr/>
          </p:nvSpPr>
          <p:spPr bwMode="auto">
            <a:xfrm>
              <a:off x="4944661" y="5612606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35" name="Flowchart: Connector 143"/>
            <p:cNvSpPr/>
            <p:nvPr/>
          </p:nvSpPr>
          <p:spPr bwMode="auto">
            <a:xfrm>
              <a:off x="4714078" y="5610225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36" name="Flowchart: Connector 144"/>
            <p:cNvSpPr/>
            <p:nvPr/>
          </p:nvSpPr>
          <p:spPr bwMode="auto">
            <a:xfrm>
              <a:off x="4444999" y="5643562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37" name="Flowchart: Connector 145"/>
            <p:cNvSpPr/>
            <p:nvPr/>
          </p:nvSpPr>
          <p:spPr bwMode="auto">
            <a:xfrm>
              <a:off x="4216399" y="5681662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38" name="Flowchart: Connector 146"/>
            <p:cNvSpPr/>
            <p:nvPr/>
          </p:nvSpPr>
          <p:spPr bwMode="auto">
            <a:xfrm>
              <a:off x="4406897" y="5803106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39" name="Flowchart: Connector 147"/>
            <p:cNvSpPr/>
            <p:nvPr/>
          </p:nvSpPr>
          <p:spPr bwMode="auto">
            <a:xfrm>
              <a:off x="4714075" y="5719762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40" name="Flowchart: Connector 148"/>
            <p:cNvSpPr/>
            <p:nvPr/>
          </p:nvSpPr>
          <p:spPr bwMode="auto">
            <a:xfrm>
              <a:off x="5321297" y="5757862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41" name="Flowchart: Connector 149"/>
            <p:cNvSpPr/>
            <p:nvPr/>
          </p:nvSpPr>
          <p:spPr bwMode="auto">
            <a:xfrm>
              <a:off x="5486400" y="58674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42" name="Flowchart: Connector 150"/>
            <p:cNvSpPr/>
            <p:nvPr/>
          </p:nvSpPr>
          <p:spPr bwMode="auto">
            <a:xfrm>
              <a:off x="5020860" y="5791200"/>
              <a:ext cx="76199" cy="76200"/>
            </a:xfrm>
            <a:prstGeom prst="flowChartConnector">
              <a:avLst/>
            </a:prstGeom>
            <a:solidFill>
              <a:srgbClr val="FFD7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43" name="Flowchart: Connector 151"/>
            <p:cNvSpPr/>
            <p:nvPr/>
          </p:nvSpPr>
          <p:spPr bwMode="auto">
            <a:xfrm>
              <a:off x="4089402" y="3050381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44" name="Flowchart: Connector 152"/>
            <p:cNvSpPr/>
            <p:nvPr/>
          </p:nvSpPr>
          <p:spPr bwMode="auto">
            <a:xfrm>
              <a:off x="4343400" y="3114675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45" name="Flowchart: Connector 153"/>
            <p:cNvSpPr/>
            <p:nvPr/>
          </p:nvSpPr>
          <p:spPr bwMode="auto">
            <a:xfrm>
              <a:off x="4612481" y="3148013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46" name="Flowchart: Connector 154"/>
            <p:cNvSpPr/>
            <p:nvPr/>
          </p:nvSpPr>
          <p:spPr bwMode="auto">
            <a:xfrm>
              <a:off x="4919263" y="3152775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47" name="Flowchart: Connector 155"/>
            <p:cNvSpPr/>
            <p:nvPr/>
          </p:nvSpPr>
          <p:spPr bwMode="auto">
            <a:xfrm>
              <a:off x="5181601" y="3126581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48" name="Flowchart: Connector 156"/>
            <p:cNvSpPr/>
            <p:nvPr/>
          </p:nvSpPr>
          <p:spPr bwMode="auto">
            <a:xfrm>
              <a:off x="5638801" y="3012281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49" name="Flowchart: Connector 157"/>
            <p:cNvSpPr/>
            <p:nvPr/>
          </p:nvSpPr>
          <p:spPr bwMode="auto">
            <a:xfrm>
              <a:off x="5486401" y="2897981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50" name="Flowchart: Connector 158"/>
            <p:cNvSpPr/>
            <p:nvPr/>
          </p:nvSpPr>
          <p:spPr bwMode="auto">
            <a:xfrm>
              <a:off x="5219700" y="2857500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51" name="Flowchart: Connector 159"/>
            <p:cNvSpPr/>
            <p:nvPr/>
          </p:nvSpPr>
          <p:spPr bwMode="auto">
            <a:xfrm>
              <a:off x="4919263" y="2821781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52" name="Flowchart: Connector 160"/>
            <p:cNvSpPr/>
            <p:nvPr/>
          </p:nvSpPr>
          <p:spPr bwMode="auto">
            <a:xfrm>
              <a:off x="4688680" y="2819400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53" name="Flowchart: Connector 161"/>
            <p:cNvSpPr/>
            <p:nvPr/>
          </p:nvSpPr>
          <p:spPr bwMode="auto">
            <a:xfrm>
              <a:off x="4419601" y="2852737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54" name="Flowchart: Connector 162"/>
            <p:cNvSpPr/>
            <p:nvPr/>
          </p:nvSpPr>
          <p:spPr bwMode="auto">
            <a:xfrm>
              <a:off x="4191001" y="2890837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55" name="Flowchart: Connector 163"/>
            <p:cNvSpPr/>
            <p:nvPr/>
          </p:nvSpPr>
          <p:spPr bwMode="auto">
            <a:xfrm>
              <a:off x="4381499" y="3012281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56" name="Flowchart: Connector 164"/>
            <p:cNvSpPr/>
            <p:nvPr/>
          </p:nvSpPr>
          <p:spPr bwMode="auto">
            <a:xfrm>
              <a:off x="4688677" y="2928937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57" name="Flowchart: Connector 165"/>
            <p:cNvSpPr/>
            <p:nvPr/>
          </p:nvSpPr>
          <p:spPr bwMode="auto">
            <a:xfrm>
              <a:off x="5295899" y="2967037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58" name="Flowchart: Connector 166"/>
            <p:cNvSpPr/>
            <p:nvPr/>
          </p:nvSpPr>
          <p:spPr bwMode="auto">
            <a:xfrm>
              <a:off x="5448299" y="3090862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  <p:sp>
          <p:nvSpPr>
            <p:cNvPr id="59" name="Flowchart: Connector 167"/>
            <p:cNvSpPr/>
            <p:nvPr/>
          </p:nvSpPr>
          <p:spPr bwMode="auto">
            <a:xfrm>
              <a:off x="4995462" y="3050381"/>
              <a:ext cx="76199" cy="76200"/>
            </a:xfrm>
            <a:prstGeom prst="flowChartConnector">
              <a:avLst/>
            </a:prstGeom>
            <a:solidFill>
              <a:srgbClr val="FFD700">
                <a:alpha val="23922"/>
              </a:srgb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-12" charset="-128"/>
              </a:endParaRPr>
            </a:p>
          </p:txBody>
        </p:sp>
      </p:grpSp>
      <p:pic>
        <p:nvPicPr>
          <p:cNvPr id="60" name="Picture 2" descr="C:\Users\nagornd\Desktop\Nagornykh\Новая папка\Gayesco\Для статьи\Рис 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46" y="4926505"/>
            <a:ext cx="3024336" cy="182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7" descr="logo_uop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926" y="3003472"/>
            <a:ext cx="1386840" cy="533400"/>
          </a:xfrm>
          <a:prstGeom prst="rect">
            <a:avLst/>
          </a:prstGeom>
        </p:spPr>
      </p:pic>
      <p:pic>
        <p:nvPicPr>
          <p:cNvPr id="64" name="Picture 8" descr="clg_logo_100x66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7032" y="3525233"/>
            <a:ext cx="1295400" cy="854964"/>
          </a:xfrm>
          <a:prstGeom prst="rect">
            <a:avLst/>
          </a:prstGeom>
        </p:spPr>
      </p:pic>
      <p:pic>
        <p:nvPicPr>
          <p:cNvPr id="66" name="Picture 6" descr="ExxonMobil - Taking on the world's toughest energy challenges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93332" y="5772672"/>
            <a:ext cx="2657475" cy="390526"/>
          </a:xfrm>
          <a:prstGeom prst="rect">
            <a:avLst/>
          </a:prstGeom>
          <a:noFill/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26" y="1974723"/>
            <a:ext cx="2939416" cy="65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63" y="4649012"/>
            <a:ext cx="1099819" cy="19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3" y="4152403"/>
            <a:ext cx="6784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783" y="2533800"/>
            <a:ext cx="3181646" cy="236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9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81" y="4876925"/>
            <a:ext cx="1538416" cy="1565501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5" y="836712"/>
            <a:ext cx="8417592" cy="1152128"/>
          </a:xfrm>
        </p:spPr>
        <p:txBody>
          <a:bodyPr/>
          <a:lstStyle/>
          <a:p>
            <a:pPr eaLnBrk="1" hangingPunct="1"/>
            <a:r>
              <a:rPr lang="ru-RU" sz="2200" dirty="0" smtClean="0"/>
              <a:t>Измерение давления, температуры, расхода, уровня </a:t>
            </a:r>
            <a:endParaRPr lang="de-DE" sz="2200" dirty="0" smtClean="0"/>
          </a:p>
        </p:txBody>
      </p:sp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C669CE-456E-4733-90FD-C3A077091977}" type="slidenum">
              <a:rPr lang="de-DE" smtClean="0">
                <a:ea typeface="ＭＳ Ｐゴシック"/>
                <a:cs typeface="ＭＳ Ｐゴシック"/>
              </a:rPr>
              <a:pPr/>
              <a:t>13</a:t>
            </a:fld>
            <a:endParaRPr lang="de-DE" smtClean="0">
              <a:solidFill>
                <a:srgbClr val="0D3886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575556" y="332656"/>
            <a:ext cx="547445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Вентиляция, отопление, кондиционирование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  <p:sp>
        <p:nvSpPr>
          <p:cNvPr id="14" name="Textfeld 18"/>
          <p:cNvSpPr txBox="1"/>
          <p:nvPr/>
        </p:nvSpPr>
        <p:spPr bwMode="auto">
          <a:xfrm>
            <a:off x="3473878" y="3962906"/>
            <a:ext cx="3780420" cy="8032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</p:spPr>
        <p:txBody>
          <a:bodyPr/>
          <a:lstStyle/>
          <a:p>
            <a:pPr algn="ctr">
              <a:spcAft>
                <a:spcPts val="0"/>
              </a:spcAft>
              <a:buClr>
                <a:srgbClr val="FE9900"/>
              </a:buClr>
              <a:defRPr/>
            </a:pPr>
            <a:r>
              <a:rPr lang="ru-RU" sz="1600" dirty="0" smtClean="0">
                <a:latin typeface="Calibri" panose="020F0502020204030204" pitchFamily="34" charset="0"/>
                <a:ea typeface="ＭＳ Ｐゴシック" pitchFamily="-12" charset="-128"/>
                <a:cs typeface="Consolas" panose="020B0609020204030204" pitchFamily="49" charset="0"/>
              </a:rPr>
              <a:t>Устойчивый к </a:t>
            </a:r>
            <a:r>
              <a:rPr lang="ru-RU" sz="1600" dirty="0" err="1" smtClean="0">
                <a:latin typeface="Calibri" panose="020F0502020204030204" pitchFamily="34" charset="0"/>
                <a:ea typeface="ＭＳ Ｐゴシック" pitchFamily="-12" charset="-128"/>
                <a:cs typeface="Consolas" panose="020B0609020204030204" pitchFamily="49" charset="0"/>
              </a:rPr>
              <a:t>хладогентам</a:t>
            </a:r>
            <a:endParaRPr lang="ru-RU" sz="1600" dirty="0" smtClean="0">
              <a:latin typeface="Calibri" panose="020F0502020204030204" pitchFamily="34" charset="0"/>
              <a:ea typeface="ＭＳ Ｐゴシック" pitchFamily="-12" charset="-128"/>
              <a:cs typeface="Consolas" panose="020B0609020204030204" pitchFamily="49" charset="0"/>
            </a:endParaRPr>
          </a:p>
          <a:p>
            <a:pPr algn="ctr">
              <a:spcAft>
                <a:spcPts val="0"/>
              </a:spcAft>
              <a:buClr>
                <a:srgbClr val="FE9900"/>
              </a:buClr>
              <a:defRPr/>
            </a:pPr>
            <a:r>
              <a:rPr lang="ru-RU" sz="1800" b="1" dirty="0" smtClean="0">
                <a:latin typeface="Calibri" panose="020F0502020204030204" pitchFamily="34" charset="0"/>
                <a:ea typeface="ＭＳ Ｐゴシック" pitchFamily="-12" charset="-128"/>
                <a:cs typeface="Consolas" panose="020B0609020204030204" pitchFamily="49" charset="0"/>
              </a:rPr>
              <a:t>Модель АС-11</a:t>
            </a:r>
            <a:endParaRPr lang="en-US" sz="1800" b="1" dirty="0">
              <a:latin typeface="Calibri" panose="020F0502020204030204" pitchFamily="34" charset="0"/>
              <a:ea typeface="ＭＳ Ｐゴシック" pitchFamily="-12" charset="-128"/>
              <a:cs typeface="Consolas" panose="020B0609020204030204" pitchFamily="49" charset="0"/>
            </a:endParaRPr>
          </a:p>
        </p:txBody>
      </p:sp>
      <p:sp>
        <p:nvSpPr>
          <p:cNvPr id="15" name="Textfeld 18"/>
          <p:cNvSpPr txBox="1"/>
          <p:nvPr/>
        </p:nvSpPr>
        <p:spPr bwMode="auto">
          <a:xfrm>
            <a:off x="4359548" y="4890861"/>
            <a:ext cx="3780420" cy="8032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/>
            </a:solidFill>
          </a:ln>
        </p:spPr>
        <p:txBody>
          <a:bodyPr/>
          <a:lstStyle/>
          <a:p>
            <a:pPr algn="ctr">
              <a:spcAft>
                <a:spcPts val="0"/>
              </a:spcAft>
              <a:buClr>
                <a:srgbClr val="FE9900"/>
              </a:buClr>
              <a:defRPr/>
            </a:pPr>
            <a:r>
              <a:rPr lang="ru-RU" sz="1600" dirty="0">
                <a:latin typeface="Calibri" panose="020F0502020204030204" pitchFamily="34" charset="0"/>
                <a:ea typeface="ＭＳ Ｐゴシック" pitchFamily="-12" charset="-128"/>
                <a:cs typeface="Consolas" panose="020B0609020204030204" pitchFamily="49" charset="0"/>
              </a:rPr>
              <a:t>Устойчивый к </a:t>
            </a:r>
            <a:r>
              <a:rPr lang="ru-RU" sz="1600" dirty="0" err="1" smtClean="0">
                <a:latin typeface="Calibri" panose="020F0502020204030204" pitchFamily="34" charset="0"/>
                <a:ea typeface="ＭＳ Ｐゴシック" pitchFamily="-12" charset="-128"/>
                <a:cs typeface="Consolas" panose="020B0609020204030204" pitchFamily="49" charset="0"/>
              </a:rPr>
              <a:t>хладогентам</a:t>
            </a:r>
            <a:r>
              <a:rPr lang="ru-RU" sz="1600" dirty="0" smtClean="0">
                <a:latin typeface="Calibri" panose="020F0502020204030204" pitchFamily="34" charset="0"/>
                <a:ea typeface="ＭＳ Ｐゴシック" pitchFamily="-12" charset="-128"/>
                <a:cs typeface="Consolas" panose="020B0609020204030204" pitchFamily="49" charset="0"/>
              </a:rPr>
              <a:t>.  Тонкопленочная мембрана</a:t>
            </a:r>
            <a:endParaRPr lang="ru-RU" sz="1600" dirty="0">
              <a:latin typeface="Calibri" panose="020F0502020204030204" pitchFamily="34" charset="0"/>
              <a:ea typeface="ＭＳ Ｐゴシック" pitchFamily="-12" charset="-128"/>
              <a:cs typeface="Consolas" panose="020B0609020204030204" pitchFamily="49" charset="0"/>
            </a:endParaRPr>
          </a:p>
          <a:p>
            <a:pPr algn="ctr">
              <a:spcAft>
                <a:spcPts val="0"/>
              </a:spcAft>
              <a:buClr>
                <a:srgbClr val="FE9900"/>
              </a:buClr>
              <a:defRPr/>
            </a:pPr>
            <a:r>
              <a:rPr lang="ru-RU" sz="1800" b="1" dirty="0">
                <a:latin typeface="Calibri" panose="020F0502020204030204" pitchFamily="34" charset="0"/>
                <a:ea typeface="ＭＳ Ｐゴシック" pitchFamily="-12" charset="-128"/>
                <a:cs typeface="Consolas" panose="020B0609020204030204" pitchFamily="49" charset="0"/>
              </a:rPr>
              <a:t>Модель </a:t>
            </a:r>
            <a:r>
              <a:rPr lang="en-US" sz="1800" b="1" dirty="0" smtClean="0">
                <a:latin typeface="Calibri" panose="020F0502020204030204" pitchFamily="34" charset="0"/>
                <a:ea typeface="ＭＳ Ｐゴシック" pitchFamily="-12" charset="-128"/>
                <a:cs typeface="Consolas" panose="020B0609020204030204" pitchFamily="49" charset="0"/>
              </a:rPr>
              <a:t>R</a:t>
            </a:r>
            <a:r>
              <a:rPr lang="ru-RU" sz="1800" b="1" dirty="0" smtClean="0">
                <a:latin typeface="Calibri" panose="020F0502020204030204" pitchFamily="34" charset="0"/>
                <a:ea typeface="ＭＳ Ｐゴシック" pitchFamily="-12" charset="-128"/>
                <a:cs typeface="Consolas" panose="020B0609020204030204" pitchFamily="49" charset="0"/>
              </a:rPr>
              <a:t>-1</a:t>
            </a:r>
            <a:endParaRPr lang="en-US" sz="1800" b="1" dirty="0">
              <a:latin typeface="Calibri" panose="020F0502020204030204" pitchFamily="34" charset="0"/>
              <a:ea typeface="ＭＳ Ｐゴシック" pitchFamily="-12" charset="-128"/>
              <a:cs typeface="Consolas" panose="020B0609020204030204" pitchFamily="49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31" y="3313540"/>
            <a:ext cx="649367" cy="129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813" y="4046102"/>
            <a:ext cx="601744" cy="180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99" y="2123016"/>
            <a:ext cx="1188713" cy="157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49544"/>
            <a:ext cx="958323" cy="92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http://en-co.wika.de/upload/WIKA_Thumbnails/Product-Detail-Large/PIC_PR_100_0x_de_de_49274.jp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16" y="1700808"/>
            <a:ext cx="1114815" cy="111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en-co.wika.de/upload/WIKA_Thumbnails/Product-Detail-Large/PIC_PR_DPGS40_de_de_55163.jp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54" y="1700808"/>
            <a:ext cx="1200860" cy="12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://en-co.wika.de/upload/WIKA_Thumbnails/Product-Detail-Large/PIC_PR_50_de_de_48263.jp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2" y="1565181"/>
            <a:ext cx="1451596" cy="145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39597"/>
            <a:ext cx="1445634" cy="21574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91" y="3492164"/>
            <a:ext cx="1236649" cy="11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5" y="836712"/>
            <a:ext cx="8417592" cy="1152128"/>
          </a:xfrm>
        </p:spPr>
        <p:txBody>
          <a:bodyPr/>
          <a:lstStyle/>
          <a:p>
            <a:pPr eaLnBrk="1" hangingPunct="1"/>
            <a:r>
              <a:rPr lang="ru-RU" sz="2200" dirty="0" smtClean="0"/>
              <a:t>Измерение давления, температуры уровня </a:t>
            </a:r>
            <a:endParaRPr lang="de-DE" sz="2200" dirty="0" smtClean="0"/>
          </a:p>
        </p:txBody>
      </p:sp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C669CE-456E-4733-90FD-C3A077091977}" type="slidenum">
              <a:rPr lang="de-DE" smtClean="0">
                <a:ea typeface="ＭＳ Ｐゴシック"/>
                <a:cs typeface="ＭＳ Ｐゴシック"/>
              </a:rPr>
              <a:pPr/>
              <a:t>14</a:t>
            </a:fld>
            <a:endParaRPr lang="de-DE" smtClean="0">
              <a:solidFill>
                <a:srgbClr val="0D3886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575556" y="332656"/>
            <a:ext cx="547445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Пищевая отрасль/фармацевтика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  <p:pic>
        <p:nvPicPr>
          <p:cNvPr id="7" name="Picture 5" descr="N:\_Project\230-00002_Hygienelinie\10_Produkte\Bilder\TR21-X\PR002509_TR21-C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402" y="2803104"/>
            <a:ext cx="766762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 descr="E:\DCIM\100MEDIA\IMAG26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807" y="1772816"/>
            <a:ext cx="2766252" cy="3979961"/>
          </a:xfrm>
          <a:prstGeom prst="rect">
            <a:avLst/>
          </a:prstGeom>
          <a:noFill/>
          <a:ln w="1587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en-co.wika.de/upload/WIKA_Thumbnails/Product-Detail-Large/PIC_PR_IPT_11_de_de_48040.jp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583">
            <a:off x="597186" y="2118332"/>
            <a:ext cx="1567146" cy="156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85" y="1916831"/>
            <a:ext cx="1479738" cy="368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nhaltsplatzhalter 5" descr="WII0707-2837.jpg"/>
          <p:cNvPicPr>
            <a:picLocks noGrp="1" noChangeAspect="1"/>
          </p:cNvPicPr>
          <p:nvPr>
            <p:ph sz="quarter" idx="4294967295"/>
          </p:nvPr>
        </p:nvPicPr>
        <p:blipFill>
          <a:blip r:embed="rId8" cstate="screen"/>
          <a:srcRect r="18"/>
          <a:stretch>
            <a:fillRect/>
          </a:stretch>
        </p:blipFill>
        <p:spPr>
          <a:xfrm>
            <a:off x="467544" y="4387108"/>
            <a:ext cx="2664296" cy="1783885"/>
          </a:xfrm>
          <a:prstGeom prst="rect">
            <a:avLst/>
          </a:prstGeom>
        </p:spPr>
      </p:pic>
      <p:pic>
        <p:nvPicPr>
          <p:cNvPr id="8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r="11134"/>
          <a:stretch>
            <a:fillRect/>
          </a:stretch>
        </p:blipFill>
        <p:spPr bwMode="auto">
          <a:xfrm>
            <a:off x="3603943" y="4408067"/>
            <a:ext cx="144145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89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78" y="2416236"/>
            <a:ext cx="2316163" cy="173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5" y="836712"/>
            <a:ext cx="8417592" cy="1152128"/>
          </a:xfrm>
        </p:spPr>
        <p:txBody>
          <a:bodyPr/>
          <a:lstStyle/>
          <a:p>
            <a:pPr eaLnBrk="1" hangingPunct="1"/>
            <a:r>
              <a:rPr lang="ru-RU" sz="2200" dirty="0" smtClean="0"/>
              <a:t>Измерение давления, температуры, уровня, силы </a:t>
            </a:r>
            <a:endParaRPr lang="de-DE" sz="2200" dirty="0" smtClean="0"/>
          </a:p>
        </p:txBody>
      </p:sp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C669CE-456E-4733-90FD-C3A077091977}" type="slidenum">
              <a:rPr lang="de-DE" smtClean="0">
                <a:ea typeface="ＭＳ Ｐゴシック"/>
                <a:cs typeface="ＭＳ Ｐゴシック"/>
              </a:rPr>
              <a:pPr/>
              <a:t>15</a:t>
            </a:fld>
            <a:endParaRPr lang="de-DE" smtClean="0">
              <a:solidFill>
                <a:srgbClr val="0D3886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575556" y="332656"/>
            <a:ext cx="547445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Машиностроение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  <p:pic>
        <p:nvPicPr>
          <p:cNvPr id="8" name="imag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45437"/>
            <a:ext cx="972108" cy="167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41589" r="20833" b="9032"/>
          <a:stretch/>
        </p:blipFill>
        <p:spPr bwMode="auto">
          <a:xfrm>
            <a:off x="1136217" y="4443874"/>
            <a:ext cx="5544616" cy="19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52" y="1822505"/>
            <a:ext cx="2286000" cy="1714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3" descr="XLUS8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/>
          <a:stretch>
            <a:fillRect/>
          </a:stretch>
        </p:blipFill>
        <p:spPr bwMode="auto">
          <a:xfrm>
            <a:off x="2004192" y="1809018"/>
            <a:ext cx="1279525" cy="12144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Seilquäler Kopi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50" y="2060848"/>
            <a:ext cx="1368425" cy="35639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3842817"/>
            <a:ext cx="587019" cy="136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0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5" y="836712"/>
            <a:ext cx="8417592" cy="1152128"/>
          </a:xfrm>
        </p:spPr>
        <p:txBody>
          <a:bodyPr/>
          <a:lstStyle/>
          <a:p>
            <a:pPr eaLnBrk="1" hangingPunct="1"/>
            <a:r>
              <a:rPr lang="ru-RU" sz="2200" dirty="0" smtClean="0"/>
              <a:t>Измерение давления, температуры, уровня, расхода </a:t>
            </a:r>
            <a:endParaRPr lang="de-DE" sz="2200" dirty="0" smtClean="0"/>
          </a:p>
        </p:txBody>
      </p:sp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C669CE-456E-4733-90FD-C3A077091977}" type="slidenum">
              <a:rPr lang="de-DE" smtClean="0">
                <a:ea typeface="ＭＳ Ｐゴシック"/>
                <a:cs typeface="ＭＳ Ｐゴシック"/>
              </a:rPr>
              <a:pPr/>
              <a:t>16</a:t>
            </a:fld>
            <a:endParaRPr lang="de-DE" smtClean="0">
              <a:solidFill>
                <a:srgbClr val="0D3886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575556" y="332656"/>
            <a:ext cx="547445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Энергетика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3" y="1556792"/>
            <a:ext cx="2095726" cy="404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077" y="1821002"/>
            <a:ext cx="4334914" cy="4334914"/>
          </a:xfrm>
          <a:prstGeom prst="rect">
            <a:avLst/>
          </a:prstGeom>
        </p:spPr>
      </p:pic>
      <p:pic>
        <p:nvPicPr>
          <p:cNvPr id="8" name="Immagin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2582757"/>
            <a:ext cx="2805220" cy="35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endParaRPr lang="de-DE" dirty="0" smtClean="0"/>
          </a:p>
        </p:txBody>
      </p:sp>
      <p:sp>
        <p:nvSpPr>
          <p:cNvPr id="512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22EF1E03-2F54-4A9E-97A9-6A5CD00D240A}" type="slidenum">
              <a:rPr lang="ru-RU" altLang="ru-RU" sz="800" smtClean="0">
                <a:solidFill>
                  <a:schemeClr val="bg2"/>
                </a:solidFill>
              </a:rPr>
              <a:pPr/>
              <a:t>17</a:t>
            </a:fld>
            <a:endParaRPr lang="ru-RU" altLang="ru-RU" sz="800" smtClean="0">
              <a:solidFill>
                <a:schemeClr val="bg2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2"/>
          </p:nvPr>
        </p:nvSpPr>
        <p:spPr>
          <a:xfrm>
            <a:off x="684957" y="261342"/>
            <a:ext cx="5183187" cy="287338"/>
          </a:xfrm>
        </p:spPr>
        <p:txBody>
          <a:bodyPr/>
          <a:lstStyle/>
          <a:p>
            <a:r>
              <a:rPr lang="de-DE" dirty="0"/>
              <a:t>WIKA </a:t>
            </a:r>
            <a:r>
              <a:rPr lang="ru-RU" dirty="0"/>
              <a:t>в России – АО ВИКА МЕРА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75940" y="1304764"/>
            <a:ext cx="8496560" cy="914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1450" indent="-171450" eaLnBrk="1" hangingPunct="1"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 pitchFamily="1" charset="2"/>
              <a:buChar char=""/>
              <a:tabLst>
                <a:tab pos="665163" algn="l"/>
              </a:tabLs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188913" eaLnBrk="0" hangingPunct="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 pitchFamily="1" charset="2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0500" eaLnBrk="0" hangingPunct="0">
              <a:lnSpc>
                <a:spcPct val="130000"/>
              </a:lnSpc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3pPr>
            <a:lvl4pPr marL="1333500" indent="-190500" eaLnBrk="0" hangingPunct="0">
              <a:lnSpc>
                <a:spcPct val="130000"/>
              </a:lnSpc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4pPr>
            <a:lvl5pPr marL="1712913" indent="-188913" eaLnBrk="0" hangingPunct="0">
              <a:lnSpc>
                <a:spcPct val="130000"/>
              </a:lnSpc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5pPr>
            <a:lvl6pPr marL="21701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6pPr>
            <a:lvl7pPr marL="26273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7pPr>
            <a:lvl8pPr marL="30845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8pPr>
            <a:lvl9pPr marL="35417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200000"/>
              </a:lnSpc>
            </a:pPr>
            <a:r>
              <a:rPr lang="de-DE" b="0" dirty="0"/>
              <a:t>1995</a:t>
            </a:r>
            <a:r>
              <a:rPr lang="de-DE" dirty="0"/>
              <a:t>	</a:t>
            </a:r>
            <a:r>
              <a:rPr lang="ru-RU" b="0" dirty="0" smtClean="0"/>
              <a:t>Открытие </a:t>
            </a:r>
            <a:r>
              <a:rPr lang="ru-RU" b="0" dirty="0"/>
              <a:t>представительства </a:t>
            </a:r>
            <a:r>
              <a:rPr lang="ru-RU" b="0" dirty="0" smtClean="0"/>
              <a:t>Компании </a:t>
            </a:r>
            <a:r>
              <a:rPr lang="en-US" b="0" dirty="0"/>
              <a:t>WIKA </a:t>
            </a:r>
            <a:r>
              <a:rPr lang="ru-RU" b="0" dirty="0"/>
              <a:t>в Российской Федерации</a:t>
            </a:r>
            <a:endParaRPr lang="de-DE" b="0" dirty="0"/>
          </a:p>
          <a:p>
            <a:pPr>
              <a:lnSpc>
                <a:spcPct val="200000"/>
              </a:lnSpc>
            </a:pPr>
            <a:r>
              <a:rPr lang="de-DE" b="0" dirty="0" smtClean="0"/>
              <a:t>1997</a:t>
            </a:r>
            <a:r>
              <a:rPr lang="ru-RU" b="0" dirty="0" smtClean="0"/>
              <a:t> Создание </a:t>
            </a:r>
            <a:r>
              <a:rPr lang="ru-RU" b="0" dirty="0"/>
              <a:t>ЗАО «ВИКА МЕРА</a:t>
            </a:r>
            <a:r>
              <a:rPr lang="ru-RU" b="0" dirty="0" smtClean="0"/>
              <a:t>» как </a:t>
            </a:r>
            <a:r>
              <a:rPr lang="ru-RU" b="0" dirty="0"/>
              <a:t>российской  дочерней К</a:t>
            </a:r>
            <a:r>
              <a:rPr lang="ru-RU" b="0" dirty="0" smtClean="0"/>
              <a:t>омпании </a:t>
            </a:r>
            <a:endParaRPr lang="de-DE" b="0" dirty="0"/>
          </a:p>
          <a:p>
            <a:pPr>
              <a:lnSpc>
                <a:spcPct val="200000"/>
              </a:lnSpc>
            </a:pPr>
            <a:r>
              <a:rPr lang="de-DE" b="0" dirty="0" smtClean="0"/>
              <a:t>2000</a:t>
            </a:r>
            <a:r>
              <a:rPr lang="ru-RU" b="0" dirty="0" smtClean="0"/>
              <a:t> Переезд </a:t>
            </a:r>
            <a:r>
              <a:rPr lang="ru-RU" b="0" dirty="0"/>
              <a:t>в новый офисный центр </a:t>
            </a:r>
            <a:r>
              <a:rPr lang="ru-RU" b="0" dirty="0" smtClean="0"/>
              <a:t>на ул</a:t>
            </a:r>
            <a:r>
              <a:rPr lang="ru-RU" b="0" dirty="0"/>
              <a:t>. </a:t>
            </a:r>
            <a:r>
              <a:rPr lang="ru-RU" b="0" dirty="0" smtClean="0"/>
              <a:t>Вятская</a:t>
            </a:r>
            <a:r>
              <a:rPr lang="en-US" b="0" dirty="0" smtClean="0"/>
              <a:t>, </a:t>
            </a:r>
            <a:r>
              <a:rPr lang="ru-RU" b="0" dirty="0" smtClean="0"/>
              <a:t>р</a:t>
            </a:r>
            <a:r>
              <a:rPr lang="ru-RU" b="0" dirty="0" smtClean="0">
                <a:sym typeface="Wingdings" pitchFamily="2" charset="2"/>
              </a:rPr>
              <a:t>асширение </a:t>
            </a:r>
            <a:r>
              <a:rPr lang="ru-RU" b="0" dirty="0">
                <a:sym typeface="Wingdings" pitchFamily="2" charset="2"/>
              </a:rPr>
              <a:t>склада </a:t>
            </a:r>
            <a:r>
              <a:rPr lang="ru-RU" b="0" dirty="0" smtClean="0">
                <a:sym typeface="Wingdings" pitchFamily="2" charset="2"/>
              </a:rPr>
              <a:t>, </a:t>
            </a:r>
            <a:r>
              <a:rPr lang="ru-RU" b="0" dirty="0">
                <a:sym typeface="Wingdings" pitchFamily="2" charset="2"/>
              </a:rPr>
              <a:t>о</a:t>
            </a:r>
            <a:r>
              <a:rPr lang="ru-RU" b="0" dirty="0" smtClean="0"/>
              <a:t>ткрытие </a:t>
            </a:r>
            <a:r>
              <a:rPr lang="ru-RU" b="0" dirty="0"/>
              <a:t>производственной линии для </a:t>
            </a:r>
            <a:r>
              <a:rPr lang="ru-RU" b="0" dirty="0" smtClean="0"/>
              <a:t>заполнения разделителей</a:t>
            </a:r>
            <a:endParaRPr lang="de-DE" b="0" dirty="0"/>
          </a:p>
          <a:p>
            <a:pPr>
              <a:lnSpc>
                <a:spcPct val="200000"/>
              </a:lnSpc>
            </a:pPr>
            <a:r>
              <a:rPr lang="de-DE" b="0" dirty="0" smtClean="0"/>
              <a:t>2004</a:t>
            </a:r>
            <a:r>
              <a:rPr lang="ru-RU" b="0" dirty="0"/>
              <a:t> </a:t>
            </a:r>
            <a:r>
              <a:rPr lang="ru-RU" b="0" dirty="0" smtClean="0"/>
              <a:t>Начало </a:t>
            </a:r>
            <a:r>
              <a:rPr lang="ru-RU" b="0" dirty="0"/>
              <a:t>производства  электрических </a:t>
            </a:r>
            <a:r>
              <a:rPr lang="ru-RU" b="0" dirty="0" smtClean="0"/>
              <a:t>термометров</a:t>
            </a:r>
          </a:p>
          <a:p>
            <a:pPr>
              <a:lnSpc>
                <a:spcPct val="200000"/>
              </a:lnSpc>
            </a:pPr>
            <a:r>
              <a:rPr lang="ru-RU" b="0" dirty="0" smtClean="0"/>
              <a:t>2005-2010 Расширение </a:t>
            </a:r>
            <a:r>
              <a:rPr lang="ru-RU" b="0" dirty="0"/>
              <a:t>производственных </a:t>
            </a:r>
            <a:r>
              <a:rPr lang="ru-RU" b="0" dirty="0" smtClean="0"/>
              <a:t>возможностей, развитие сбытовой сети</a:t>
            </a:r>
            <a:endParaRPr lang="de-DE" b="0" dirty="0"/>
          </a:p>
          <a:p>
            <a:pPr>
              <a:lnSpc>
                <a:spcPct val="200000"/>
              </a:lnSpc>
            </a:pPr>
            <a:r>
              <a:rPr lang="de-DE" b="0" dirty="0" smtClean="0"/>
              <a:t>2011 </a:t>
            </a:r>
            <a:r>
              <a:rPr lang="ru-RU" b="0" dirty="0" smtClean="0"/>
              <a:t>Принятие решения о строительстве </a:t>
            </a:r>
            <a:r>
              <a:rPr lang="ru-RU" b="0" dirty="0"/>
              <a:t>завода  </a:t>
            </a:r>
            <a:r>
              <a:rPr lang="de-DE" b="0" dirty="0"/>
              <a:t> </a:t>
            </a:r>
          </a:p>
          <a:p>
            <a:pPr>
              <a:lnSpc>
                <a:spcPct val="200000"/>
              </a:lnSpc>
            </a:pPr>
            <a:r>
              <a:rPr lang="de-DE" b="0" dirty="0" smtClean="0"/>
              <a:t>2012</a:t>
            </a:r>
            <a:r>
              <a:rPr lang="ru-RU" b="0" dirty="0" smtClean="0"/>
              <a:t> Приобретение </a:t>
            </a:r>
            <a:r>
              <a:rPr lang="ru-RU" b="0" dirty="0"/>
              <a:t>участка на юго-западе Москвы (</a:t>
            </a:r>
            <a:r>
              <a:rPr lang="de-DE" b="0" dirty="0"/>
              <a:t>2 </a:t>
            </a:r>
            <a:r>
              <a:rPr lang="ru-RU" b="0" dirty="0"/>
              <a:t>Га)</a:t>
            </a:r>
            <a:r>
              <a:rPr lang="de-DE" b="0" dirty="0"/>
              <a:t> </a:t>
            </a:r>
            <a:endParaRPr lang="ru-RU" b="0" dirty="0"/>
          </a:p>
          <a:p>
            <a:pPr>
              <a:lnSpc>
                <a:spcPct val="200000"/>
              </a:lnSpc>
            </a:pPr>
            <a:r>
              <a:rPr lang="ru-RU" b="0" dirty="0" smtClean="0"/>
              <a:t>2013 Начало </a:t>
            </a:r>
            <a:r>
              <a:rPr lang="ru-RU" b="0" dirty="0"/>
              <a:t>работ по проектированию и получению </a:t>
            </a:r>
            <a:r>
              <a:rPr lang="ru-RU" b="0" dirty="0" smtClean="0"/>
              <a:t>разрешени</a:t>
            </a:r>
            <a:r>
              <a:rPr lang="ru-RU" b="0" dirty="0"/>
              <a:t>я</a:t>
            </a:r>
            <a:r>
              <a:rPr lang="ru-RU" b="0" dirty="0" smtClean="0"/>
              <a:t> </a:t>
            </a:r>
            <a:r>
              <a:rPr lang="ru-RU" b="0" dirty="0"/>
              <a:t>на строительство </a:t>
            </a:r>
          </a:p>
          <a:p>
            <a:pPr>
              <a:lnSpc>
                <a:spcPct val="200000"/>
              </a:lnSpc>
            </a:pPr>
            <a:r>
              <a:rPr lang="ru-RU" b="0" dirty="0" smtClean="0"/>
              <a:t>201</a:t>
            </a:r>
            <a:r>
              <a:rPr lang="en-US" b="0" dirty="0" smtClean="0"/>
              <a:t>7</a:t>
            </a:r>
            <a:r>
              <a:rPr lang="ru-RU" b="0" dirty="0" smtClean="0"/>
              <a:t> Открытие </a:t>
            </a:r>
            <a:r>
              <a:rPr lang="ru-RU" b="0" dirty="0"/>
              <a:t>нового административного, производственного и складского комплекса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ru-RU" dirty="0"/>
              <a:t>	</a:t>
            </a:r>
            <a:endParaRPr lang="de-DE" dirty="0"/>
          </a:p>
          <a:p>
            <a:pPr>
              <a:lnSpc>
                <a:spcPct val="200000"/>
              </a:lnSpc>
            </a:pPr>
            <a:endParaRPr lang="de-DE" dirty="0"/>
          </a:p>
          <a:p>
            <a:pPr>
              <a:lnSpc>
                <a:spcPct val="200000"/>
              </a:lnSpc>
            </a:pPr>
            <a:endParaRPr lang="de-DE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4076" y="527012"/>
            <a:ext cx="4572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u-RU" sz="2200" dirty="0">
                <a:latin typeface="+mj-lt"/>
                <a:ea typeface="+mj-ea"/>
                <a:cs typeface="+mj-cs"/>
              </a:rPr>
              <a:t/>
            </a:r>
            <a:br>
              <a:rPr lang="ru-RU" sz="2200" dirty="0">
                <a:latin typeface="+mj-lt"/>
                <a:ea typeface="+mj-ea"/>
                <a:cs typeface="+mj-cs"/>
              </a:rPr>
            </a:br>
            <a:r>
              <a:rPr lang="ru-RU" sz="2200" dirty="0">
                <a:latin typeface="+mj-lt"/>
                <a:ea typeface="+mj-ea"/>
                <a:cs typeface="+mj-cs"/>
              </a:rPr>
              <a:t>Основные вехи….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1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07CF5-F3CD-45E9-8BD9-1DD35AA42343}" type="slidenum">
              <a:rPr lang="de-DE" smtClean="0"/>
              <a:pPr>
                <a:defRPr/>
              </a:pPr>
              <a:t>18</a:t>
            </a:fld>
            <a:endParaRPr lang="de-DE" dirty="0">
              <a:solidFill>
                <a:srgbClr val="0D388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19972" y="4443128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SIBERIA – FAR EAST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7263" y="4033550"/>
            <a:ext cx="1656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URAL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67459" y="3107163"/>
            <a:ext cx="1908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- WEST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8159" y="3476495"/>
            <a:ext cx="1656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24571" y="3291829"/>
            <a:ext cx="1908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- WEST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8159" y="3719818"/>
            <a:ext cx="1656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47579" y="4258462"/>
            <a:ext cx="1656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URAL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72372" y="4595528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SIBERIA – FAR EAST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821197" y="350044"/>
            <a:ext cx="51816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eaLnBrk="1" hangingPunct="1">
              <a:lnSpc>
                <a:spcPct val="130000"/>
              </a:lnSpc>
              <a:spcAft>
                <a:spcPts val="0"/>
              </a:spcAft>
              <a:buClr>
                <a:srgbClr val="FE9900"/>
              </a:buClr>
              <a:buSzPct val="80000"/>
              <a:buFont typeface="Wingdings" pitchFamily="-12" charset="2"/>
              <a:buNone/>
              <a:tabLst>
                <a:tab pos="665163" algn="l"/>
              </a:tabLst>
              <a:defRPr lang="de-DE" sz="1400" smtClean="0">
                <a:solidFill>
                  <a:srgbClr val="FE9900"/>
                </a:solidFill>
                <a:ea typeface="ＭＳ Ｐゴシック" pitchFamily="-12" charset="-128"/>
                <a:cs typeface="+mn-cs"/>
              </a:defRPr>
            </a:lvl1pPr>
            <a:lvl2pPr marL="381000" indent="188913" eaLnBrk="0" hangingPunct="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 pitchFamily="1" charset="2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0500" eaLnBrk="0" hangingPunct="0">
              <a:lnSpc>
                <a:spcPct val="130000"/>
              </a:lnSpc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3pPr>
            <a:lvl4pPr marL="1333500" indent="-190500" eaLnBrk="0" hangingPunct="0">
              <a:lnSpc>
                <a:spcPct val="130000"/>
              </a:lnSpc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4pPr>
            <a:lvl5pPr marL="1712913" indent="-188913" eaLnBrk="0" hangingPunct="0">
              <a:lnSpc>
                <a:spcPct val="130000"/>
              </a:lnSpc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5pPr>
            <a:lvl6pPr marL="21701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6pPr>
            <a:lvl7pPr marL="26273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7pPr>
            <a:lvl8pPr marL="30845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8pPr>
            <a:lvl9pPr marL="35417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ru-RU" dirty="0" smtClean="0"/>
              <a:t>Региональный сбыт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51519" y="512676"/>
            <a:ext cx="5751277" cy="111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ru-RU" sz="2200" dirty="0">
                <a:latin typeface="+mj-lt"/>
                <a:ea typeface="+mj-ea"/>
                <a:cs typeface="+mj-cs"/>
              </a:rPr>
              <a:t/>
            </a:r>
            <a:br>
              <a:rPr lang="ru-RU" sz="2200" dirty="0">
                <a:latin typeface="+mj-lt"/>
                <a:ea typeface="+mj-ea"/>
                <a:cs typeface="+mj-cs"/>
              </a:rPr>
            </a:br>
            <a:r>
              <a:rPr lang="ru-RU" sz="2200" dirty="0" smtClean="0">
                <a:latin typeface="+mj-lt"/>
                <a:ea typeface="+mj-ea"/>
                <a:cs typeface="+mj-cs"/>
              </a:rPr>
              <a:t>       Региональные представительства   </a:t>
            </a:r>
            <a:endParaRPr lang="ru-RU" sz="2200" dirty="0"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 descr="C:\Users\KorchaS\Documents\Svetlana\WIKA\Гончаров\Презентации\kart_rus_новое деление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9" y="1520787"/>
            <a:ext cx="8240305" cy="484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64" name="Picture 76" descr="C:\Users\aleksa\Desktop\Производство\DSC_54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3096344" cy="206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965" name="Picture 77" descr="C:\Users\aleksa\Desktop\Производство\DSC_539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661"/>
            <a:ext cx="3059332" cy="21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5" name="Объект 6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32312059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kumimoji="0" lang="ru-RU" sz="140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Arial"/>
              <a:sym typeface="Arial"/>
            </a:endParaRPr>
          </a:p>
        </p:txBody>
      </p:sp>
      <p:sp>
        <p:nvSpPr>
          <p:cNvPr id="15" name="Foliennummernplatzhalter 4"/>
          <p:cNvSpPr txBox="1"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611560" y="6629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ADBD05CB-B72A-4161-A634-A3F0519B7F01}" type="slidenum">
              <a:rPr lang="de-DE" sz="800" b="1">
                <a:solidFill>
                  <a:srgbClr val="676767"/>
                </a:solidFill>
              </a:rPr>
              <a:pPr eaLnBrk="0" hangingPunct="0"/>
              <a:t>19</a:t>
            </a:fld>
            <a:endParaRPr lang="de-DE" sz="800" b="1">
              <a:solidFill>
                <a:srgbClr val="0D388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1304764"/>
            <a:ext cx="7416316" cy="302433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>
              <a:defRPr sz="2000" b="1" kern="0">
                <a:solidFill>
                  <a:srgbClr val="676767"/>
                </a:solidFill>
                <a:latin typeface="+mj-lt"/>
                <a:ea typeface="ＭＳ 明朝" pitchFamily="49" charset="-128"/>
                <a:cs typeface="+mj-cs"/>
              </a:defRPr>
            </a:lvl1pPr>
          </a:lstStyle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Аттестованная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лаборатория на право поверки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СИ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и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P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Срок изготовления 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1-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2 недели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Квалифицированный персонал</a:t>
            </a:r>
            <a:endParaRPr lang="en-US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Сварщики аттестованы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немецким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WIKA Welding academy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и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TUV</a:t>
            </a:r>
            <a:endParaRPr lang="ru-RU" sz="12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</a:rPr>
              <a:t>Слесари аттестованы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WIKA calibration academy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Регулярный инспекционный контроль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со стороны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HQ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Оригинальные немецкие комплектующие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250000"/>
              </a:lnSpc>
            </a:pP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5963" name="Picture 75" descr="C:\Users\aleksa\Desktop\Производство\DSC_532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93095"/>
            <a:ext cx="3816424" cy="25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38" y="705374"/>
            <a:ext cx="5370202" cy="927100"/>
          </a:xfrm>
        </p:spPr>
        <p:txBody>
          <a:bodyPr/>
          <a:lstStyle/>
          <a:p>
            <a:pPr eaLnBrk="1" hangingPunct="1"/>
            <a:r>
              <a:rPr lang="ru-RU" dirty="0" smtClean="0"/>
              <a:t>Сделано в РФ с немецким качеством</a:t>
            </a:r>
            <a:endParaRPr lang="de-DE" dirty="0" smtClean="0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90563" y="296652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АО ВИКА МЕРА, производство в России</a:t>
            </a:r>
            <a:endParaRPr lang="de-DE" sz="1400" dirty="0">
              <a:solidFill>
                <a:srgbClr val="FE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1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Контрольно-измерительные приборы WIKA для систем автоматизации – оптимальные решения по измерению давления, температуры уровня и расхода. Локализованное в России </a:t>
            </a:r>
            <a:r>
              <a:rPr lang="ru-RU" dirty="0" smtClean="0"/>
              <a:t>производство.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Александр Коровин</a:t>
            </a:r>
            <a:br>
              <a:rPr lang="ru-RU" dirty="0" smtClean="0"/>
            </a:br>
            <a:r>
              <a:rPr lang="ru-RU" dirty="0" smtClean="0"/>
              <a:t>АО «ВИКА МЕРА»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164147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5720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" name="Объект 6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66453302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kumimoji="0" lang="ru-RU" sz="140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Arial"/>
              <a:sym typeface="Arial"/>
            </a:endParaRPr>
          </a:p>
        </p:txBody>
      </p:sp>
      <p:sp>
        <p:nvSpPr>
          <p:cNvPr id="15" name="Foliennummernplatzhalter 4"/>
          <p:cNvSpPr txBox="1"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611560" y="6629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ADBD05CB-B72A-4161-A634-A3F0519B7F01}" type="slidenum">
              <a:rPr lang="de-DE" sz="800" b="1">
                <a:solidFill>
                  <a:srgbClr val="676767"/>
                </a:solidFill>
              </a:rPr>
              <a:pPr eaLnBrk="0" hangingPunct="0"/>
              <a:t>20</a:t>
            </a:fld>
            <a:endParaRPr lang="de-DE" sz="800" b="1">
              <a:solidFill>
                <a:srgbClr val="0D388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628799"/>
            <a:ext cx="7704857" cy="4930429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>
              <a:defRPr sz="2000" b="1" kern="0">
                <a:solidFill>
                  <a:srgbClr val="676767"/>
                </a:solidFill>
                <a:latin typeface="+mj-lt"/>
                <a:ea typeface="ＭＳ 明朝" pitchFamily="49" charset="-128"/>
                <a:cs typeface="+mj-cs"/>
              </a:defRPr>
            </a:lvl1pPr>
          </a:lstStyle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Различные типы разделителей : фланцевые, тубусные, ячеечные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Все варианты монтажа : прямой монтаж, через охладитель, капилляр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…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Сборка с любыми СИ: манометры, датчики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Yokogawa, Siemens, E&amp;H, Invensys…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Доступны жидкости для заполнения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KN 2, 32, 17, 59,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64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Вакуумный сервис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    Манометры с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элеткро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-контактами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        Складская программа</a:t>
            </a:r>
          </a:p>
          <a:p>
            <a:pPr>
              <a:lnSpc>
                <a:spcPct val="250000"/>
              </a:lnSpc>
            </a:pPr>
            <a:r>
              <a:rPr lang="ru-RU" sz="1600" dirty="0" smtClean="0">
                <a:solidFill>
                  <a:srgbClr val="00B050"/>
                </a:solidFill>
              </a:rPr>
              <a:t>             </a:t>
            </a:r>
            <a:endParaRPr lang="en-US" sz="1600" dirty="0">
              <a:solidFill>
                <a:srgbClr val="00B050"/>
              </a:solidFill>
            </a:endParaRPr>
          </a:p>
          <a:p>
            <a:pPr>
              <a:lnSpc>
                <a:spcPct val="25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               </a:t>
            </a:r>
            <a:r>
              <a:rPr lang="ru-RU" sz="1600" dirty="0" smtClean="0">
                <a:solidFill>
                  <a:srgbClr val="00B050"/>
                </a:solidFill>
              </a:rPr>
              <a:t>Годовой объём производства - более 5000 разделителей в год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05374"/>
            <a:ext cx="5436604" cy="927100"/>
          </a:xfrm>
        </p:spPr>
        <p:txBody>
          <a:bodyPr/>
          <a:lstStyle/>
          <a:p>
            <a:pPr eaLnBrk="1" hangingPunct="1"/>
            <a:r>
              <a:rPr lang="ru-RU" dirty="0" smtClean="0"/>
              <a:t>Сборка систем мембранных разделителей сред</a:t>
            </a:r>
            <a:endParaRPr lang="de-DE" dirty="0" smtClean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690563" y="296652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АО ВИКА МЕРА, производство в России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://de-de.wika.de/upload/TR10_C_325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r="21082"/>
          <a:stretch/>
        </p:blipFill>
        <p:spPr bwMode="auto">
          <a:xfrm>
            <a:off x="7017021" y="3198464"/>
            <a:ext cx="166978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75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04864"/>
            <a:ext cx="2139288" cy="29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" name="Объект 6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6064903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kumimoji="0" lang="ru-RU" sz="140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Arial"/>
              <a:sym typeface="Arial"/>
            </a:endParaRPr>
          </a:p>
        </p:txBody>
      </p:sp>
      <p:sp>
        <p:nvSpPr>
          <p:cNvPr id="15" name="Foliennummernplatzhalter 4"/>
          <p:cNvSpPr txBox="1"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611560" y="6629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fld id="{ADBD05CB-B72A-4161-A634-A3F0519B7F01}" type="slidenum">
              <a:rPr lang="de-DE" sz="800" b="1">
                <a:solidFill>
                  <a:srgbClr val="676767"/>
                </a:solidFill>
              </a:rPr>
              <a:pPr eaLnBrk="0" hangingPunct="0"/>
              <a:t>21</a:t>
            </a:fld>
            <a:endParaRPr lang="de-DE" sz="800" b="1">
              <a:solidFill>
                <a:srgbClr val="0D388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524" y="1988840"/>
            <a:ext cx="8172909" cy="446449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>
              <a:defRPr sz="2000" b="1" kern="0">
                <a:solidFill>
                  <a:srgbClr val="676767"/>
                </a:solidFill>
                <a:latin typeface="+mj-lt"/>
                <a:ea typeface="ＭＳ 明朝" pitchFamily="49" charset="-128"/>
                <a:cs typeface="+mj-cs"/>
              </a:defRPr>
            </a:lvl1pPr>
          </a:lstStyle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TR10, TC10  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TR40, TC40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TW 35 ,TW 45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Программа </a:t>
            </a: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“Try and Buy”</a:t>
            </a:r>
            <a:endParaRPr lang="ru-RU" sz="1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Взрывозащита (Сертификат ТР ТС) </a:t>
            </a:r>
            <a:endParaRPr lang="en-US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71" y="4047293"/>
            <a:ext cx="1313413" cy="207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99235"/>
            <a:ext cx="356789" cy="217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leksa\Desktop\tr55_478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37" y="1257697"/>
            <a:ext cx="26193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05374"/>
            <a:ext cx="5436604" cy="927100"/>
          </a:xfrm>
        </p:spPr>
        <p:txBody>
          <a:bodyPr/>
          <a:lstStyle/>
          <a:p>
            <a:pPr eaLnBrk="1" hangingPunct="1"/>
            <a:r>
              <a:rPr lang="ru-RU" dirty="0" smtClean="0"/>
              <a:t>Производство электронной температуры</a:t>
            </a:r>
            <a:endParaRPr lang="de-DE" dirty="0" smtClean="0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690563" y="296652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АО ВИКА МЕРА, производство в России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84337"/>
            <a:ext cx="6173828" cy="4089159"/>
          </a:xfrm>
          <a:prstGeom prst="rect">
            <a:avLst/>
          </a:prstGeom>
        </p:spPr>
      </p:pic>
      <p:sp>
        <p:nvSpPr>
          <p:cNvPr id="205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fld id="{60E6CB4A-BB66-4DA9-95B0-981D795CB1D1}" type="slidenum">
              <a:rPr lang="de-DE" altLang="en-US" sz="800" smtClean="0">
                <a:solidFill>
                  <a:srgbClr val="676767"/>
                </a:solidFill>
              </a:rPr>
              <a:pPr/>
              <a:t>22</a:t>
            </a:fld>
            <a:endParaRPr lang="de-DE" altLang="en-US" sz="800" smtClean="0">
              <a:solidFill>
                <a:srgbClr val="676767"/>
              </a:solidFill>
            </a:endParaRPr>
          </a:p>
        </p:txBody>
      </p:sp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t="37317" r="3766" b="9981"/>
          <a:stretch>
            <a:fillRect/>
          </a:stretch>
        </p:blipFill>
        <p:spPr bwMode="auto">
          <a:xfrm>
            <a:off x="467544" y="5113932"/>
            <a:ext cx="4089736" cy="131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10661" y="908720"/>
            <a:ext cx="5436604" cy="927100"/>
          </a:xfrm>
        </p:spPr>
        <p:txBody>
          <a:bodyPr/>
          <a:lstStyle/>
          <a:p>
            <a:pPr eaLnBrk="1" hangingPunct="1"/>
            <a:r>
              <a:rPr lang="ru-RU" dirty="0" smtClean="0"/>
              <a:t>Новые производственные </a:t>
            </a:r>
            <a:r>
              <a:rPr lang="ru-RU" dirty="0" smtClean="0"/>
              <a:t>мощности – 2017 год</a:t>
            </a:r>
            <a:endParaRPr lang="de-DE" dirty="0" smtClean="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90563" y="296652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АО ВИКА МЕРА, производство в России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562" y="1164455"/>
            <a:ext cx="3504830" cy="233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45024"/>
            <a:ext cx="5021240" cy="25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3" t="14088" r="20799"/>
          <a:stretch/>
        </p:blipFill>
        <p:spPr bwMode="auto">
          <a:xfrm>
            <a:off x="395536" y="2883660"/>
            <a:ext cx="4896543" cy="354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673F7596-DACB-4E89-AD29-3AE8D3DF5C42}" type="slidenum">
              <a:rPr lang="de-DE" altLang="en-US" sz="800" smtClean="0">
                <a:solidFill>
                  <a:srgbClr val="676767"/>
                </a:solidFill>
              </a:rPr>
              <a:pPr/>
              <a:t>23</a:t>
            </a:fld>
            <a:endParaRPr lang="de-DE" altLang="en-US" sz="800" smtClean="0">
              <a:solidFill>
                <a:srgbClr val="676767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692150" y="863600"/>
            <a:ext cx="6184106" cy="927100"/>
          </a:xfrm>
          <a:noFill/>
        </p:spPr>
        <p:txBody>
          <a:bodyPr/>
          <a:lstStyle/>
          <a:p>
            <a:pPr eaLnBrk="1" hangingPunct="1"/>
            <a:r>
              <a:rPr lang="ru-RU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Географическое расположение</a:t>
            </a:r>
            <a:endParaRPr lang="de-DE" alt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Multiplizieren 2"/>
          <p:cNvSpPr/>
          <p:nvPr/>
        </p:nvSpPr>
        <p:spPr bwMode="auto">
          <a:xfrm>
            <a:off x="1914954" y="5457942"/>
            <a:ext cx="309562" cy="307975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pitchFamily="-12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48478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Участок </a:t>
            </a:r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Га</a:t>
            </a:r>
            <a:r>
              <a:rPr lang="en-US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Технопарк Индиго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3км </a:t>
            </a:r>
            <a:r>
              <a:rPr lang="ru-RU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</a:t>
            </a:r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МКАД</a:t>
            </a:r>
            <a:r>
              <a:rPr lang="en-US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ru-RU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Новая Москва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Калужское шоссе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90563" y="296652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АО ВИКА МЕРА, производство в России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5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"/>
          <a:stretch/>
        </p:blipFill>
        <p:spPr bwMode="auto">
          <a:xfrm>
            <a:off x="2987824" y="4527376"/>
            <a:ext cx="6156176" cy="23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2" charset="-128"/>
              </a:defRPr>
            </a:lvl9pPr>
          </a:lstStyle>
          <a:p>
            <a:fld id="{4BA60789-6467-42D0-AD93-21DCD9983333}" type="slidenum">
              <a:rPr lang="de-DE" altLang="en-US" sz="800" smtClean="0">
                <a:solidFill>
                  <a:srgbClr val="676767"/>
                </a:solidFill>
              </a:rPr>
              <a:pPr/>
              <a:t>24</a:t>
            </a:fld>
            <a:endParaRPr lang="de-DE" altLang="en-US" sz="800" smtClean="0">
              <a:solidFill>
                <a:srgbClr val="676767"/>
              </a:solidFill>
            </a:endParaRP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459"/>
            <a:ext cx="9144000" cy="429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6512" y="4725144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1600" kern="0" dirty="0"/>
              <a:t>Площадь </a:t>
            </a:r>
            <a:r>
              <a:rPr lang="ru-RU" altLang="en-US" sz="1600" kern="0" dirty="0" smtClean="0"/>
              <a:t>участка: 2Га</a:t>
            </a:r>
            <a:endParaRPr lang="ru-RU" altLang="en-US" sz="1600" kern="0" dirty="0"/>
          </a:p>
          <a:p>
            <a:pPr>
              <a:defRPr/>
            </a:pPr>
            <a:r>
              <a:rPr lang="ru-RU" altLang="en-US" sz="1600" kern="0" dirty="0" smtClean="0"/>
              <a:t>Общая площадь зданий: 4500м</a:t>
            </a:r>
            <a:r>
              <a:rPr lang="ru-RU" altLang="en-US" sz="1600" kern="0" baseline="54000" dirty="0" smtClean="0"/>
              <a:t>2</a:t>
            </a:r>
            <a:endParaRPr lang="ru-RU" altLang="en-US" sz="1600" kern="0" dirty="0"/>
          </a:p>
          <a:p>
            <a:pPr lvl="1">
              <a:defRPr/>
            </a:pPr>
            <a:endParaRPr lang="ru-RU" altLang="en-US" sz="1600" kern="0" dirty="0" smtClean="0"/>
          </a:p>
          <a:p>
            <a:pPr lvl="1">
              <a:defRPr/>
            </a:pPr>
            <a:r>
              <a:rPr lang="ru-RU" altLang="en-US" sz="1400" kern="0" dirty="0" smtClean="0"/>
              <a:t>АБК </a:t>
            </a:r>
            <a:r>
              <a:rPr lang="ru-RU" altLang="en-US" sz="1400" kern="0" dirty="0" smtClean="0">
                <a:solidFill>
                  <a:srgbClr val="00B050"/>
                </a:solidFill>
              </a:rPr>
              <a:t>1300 м</a:t>
            </a:r>
            <a:r>
              <a:rPr lang="ru-RU" altLang="en-US" sz="1400" kern="0" baseline="54000" dirty="0" smtClean="0">
                <a:solidFill>
                  <a:srgbClr val="00B050"/>
                </a:solidFill>
              </a:rPr>
              <a:t>2</a:t>
            </a:r>
            <a:endParaRPr lang="ru-RU" altLang="en-US" sz="1400" kern="0" baseline="54000" dirty="0">
              <a:solidFill>
                <a:srgbClr val="00B050"/>
              </a:solidFill>
            </a:endParaRPr>
          </a:p>
          <a:p>
            <a:pPr lvl="1">
              <a:defRPr/>
            </a:pPr>
            <a:r>
              <a:rPr lang="ru-RU" altLang="en-US" sz="1400" kern="0" dirty="0" smtClean="0"/>
              <a:t>Производственно</a:t>
            </a:r>
            <a:r>
              <a:rPr lang="ru-RU" altLang="en-US" sz="1400" kern="0" dirty="0"/>
              <a:t>-</a:t>
            </a:r>
            <a:r>
              <a:rPr lang="ru-RU" altLang="en-US" sz="1400" kern="0" dirty="0" smtClean="0"/>
              <a:t>складской </a:t>
            </a:r>
          </a:p>
          <a:p>
            <a:pPr lvl="1">
              <a:defRPr/>
            </a:pPr>
            <a:r>
              <a:rPr lang="ru-RU" altLang="en-US" sz="1400" kern="0" dirty="0" smtClean="0"/>
              <a:t>комплекс </a:t>
            </a:r>
            <a:r>
              <a:rPr lang="ru-RU" altLang="en-US" sz="1400" kern="0" dirty="0" smtClean="0">
                <a:solidFill>
                  <a:srgbClr val="00B050"/>
                </a:solidFill>
              </a:rPr>
              <a:t>3200м</a:t>
            </a:r>
            <a:r>
              <a:rPr lang="ru-RU" altLang="en-US" sz="1400" kern="0" baseline="54000" dirty="0" smtClean="0">
                <a:solidFill>
                  <a:srgbClr val="00B050"/>
                </a:solidFill>
              </a:rPr>
              <a:t>2</a:t>
            </a:r>
            <a:endParaRPr lang="ru-RU" altLang="en-US" sz="1400" kern="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94652" y="210459"/>
            <a:ext cx="30418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1400" kern="0" dirty="0" smtClean="0"/>
              <a:t>150 рабочих мест</a:t>
            </a:r>
          </a:p>
          <a:p>
            <a:pPr>
              <a:defRPr/>
            </a:pPr>
            <a:r>
              <a:rPr lang="ru-RU" altLang="en-US" sz="1400" kern="0" dirty="0" smtClean="0"/>
              <a:t>Выпуск более 400 единиц </a:t>
            </a:r>
          </a:p>
          <a:p>
            <a:pPr>
              <a:defRPr/>
            </a:pPr>
            <a:r>
              <a:rPr lang="ru-RU" altLang="en-US" sz="1400" kern="0" dirty="0" smtClean="0"/>
              <a:t>продукции в день</a:t>
            </a:r>
          </a:p>
          <a:p>
            <a:pPr>
              <a:defRPr/>
            </a:pPr>
            <a:r>
              <a:rPr lang="en-US" altLang="en-US" sz="1400" kern="0" dirty="0" smtClean="0">
                <a:solidFill>
                  <a:srgbClr val="00B050"/>
                </a:solidFill>
              </a:rPr>
              <a:t>PG</a:t>
            </a:r>
            <a:r>
              <a:rPr lang="ru-RU" altLang="en-US" sz="1400" kern="0" dirty="0" smtClean="0">
                <a:solidFill>
                  <a:srgbClr val="00B050"/>
                </a:solidFill>
              </a:rPr>
              <a:t> </a:t>
            </a:r>
            <a:r>
              <a:rPr lang="ru-RU" altLang="en-US" sz="1400" kern="0" dirty="0">
                <a:solidFill>
                  <a:srgbClr val="00B050"/>
                </a:solidFill>
              </a:rPr>
              <a:t>– </a:t>
            </a:r>
            <a:r>
              <a:rPr lang="en-US" altLang="en-US" sz="1400" kern="0" dirty="0" smtClean="0">
                <a:solidFill>
                  <a:srgbClr val="00B050"/>
                </a:solidFill>
              </a:rPr>
              <a:t>2</a:t>
            </a:r>
            <a:r>
              <a:rPr lang="ru-RU" altLang="en-US" sz="1400" kern="0" dirty="0" smtClean="0">
                <a:solidFill>
                  <a:srgbClr val="00B050"/>
                </a:solidFill>
              </a:rPr>
              <a:t>я серия</a:t>
            </a:r>
            <a:endParaRPr lang="en-US" altLang="en-US" sz="1400" kern="0" dirty="0" smtClean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US" altLang="en-US" sz="1400" kern="0" dirty="0" smtClean="0">
                <a:solidFill>
                  <a:srgbClr val="00B050"/>
                </a:solidFill>
              </a:rPr>
              <a:t>DS</a:t>
            </a:r>
            <a:r>
              <a:rPr lang="ru-RU" altLang="en-US" sz="1400" kern="0" dirty="0" smtClean="0">
                <a:solidFill>
                  <a:srgbClr val="00B050"/>
                </a:solidFill>
              </a:rPr>
              <a:t> – Производство и сборка </a:t>
            </a:r>
            <a:endParaRPr lang="en-US" altLang="en-US" sz="1400" kern="0" dirty="0" smtClean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US" altLang="en-US" sz="1400" kern="0" dirty="0" smtClean="0">
                <a:solidFill>
                  <a:srgbClr val="00B050"/>
                </a:solidFill>
              </a:rPr>
              <a:t>ETM</a:t>
            </a:r>
            <a:r>
              <a:rPr lang="ru-RU" altLang="en-US" sz="1400" kern="0" dirty="0" smtClean="0">
                <a:solidFill>
                  <a:srgbClr val="00B050"/>
                </a:solidFill>
              </a:rPr>
              <a:t> – </a:t>
            </a:r>
            <a:r>
              <a:rPr lang="en-US" altLang="en-US" sz="1400" kern="0" dirty="0" smtClean="0">
                <a:solidFill>
                  <a:srgbClr val="00B050"/>
                </a:solidFill>
              </a:rPr>
              <a:t>TR,TC- 10,40,50,53…</a:t>
            </a:r>
            <a:r>
              <a:rPr lang="ru-RU" altLang="en-US" sz="1400" kern="0" dirty="0" smtClean="0">
                <a:solidFill>
                  <a:srgbClr val="00B050"/>
                </a:solidFill>
              </a:rPr>
              <a:t>  </a:t>
            </a:r>
            <a:endParaRPr lang="en-US" altLang="en-US" sz="1400" kern="0" dirty="0" smtClean="0">
              <a:solidFill>
                <a:srgbClr val="00B050"/>
              </a:solidFill>
            </a:endParaRPr>
          </a:p>
          <a:p>
            <a:pPr>
              <a:defRPr/>
            </a:pPr>
            <a:r>
              <a:rPr lang="en-US" altLang="en-US" sz="1400" kern="0" dirty="0" smtClean="0">
                <a:solidFill>
                  <a:srgbClr val="00B050"/>
                </a:solidFill>
              </a:rPr>
              <a:t>TW</a:t>
            </a:r>
            <a:r>
              <a:rPr lang="ru-RU" altLang="en-US" sz="1400" kern="0" dirty="0">
                <a:solidFill>
                  <a:srgbClr val="00B050"/>
                </a:solidFill>
              </a:rPr>
              <a:t> –</a:t>
            </a:r>
            <a:r>
              <a:rPr lang="en-US" altLang="en-US" sz="1400" kern="0" dirty="0" smtClean="0">
                <a:solidFill>
                  <a:srgbClr val="00B05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B050"/>
                </a:solidFill>
              </a:rPr>
              <a:t>Цельно точёные и фланцевые</a:t>
            </a:r>
            <a:r>
              <a:rPr lang="en-US" altLang="en-US" sz="1400" kern="0" dirty="0" smtClean="0">
                <a:solidFill>
                  <a:srgbClr val="00B050"/>
                </a:solidFill>
              </a:rPr>
              <a:t> </a:t>
            </a:r>
            <a:r>
              <a:rPr lang="ru-RU" altLang="en-US" sz="1400" kern="0" dirty="0" smtClean="0">
                <a:solidFill>
                  <a:srgbClr val="00B050"/>
                </a:solidFill>
              </a:rPr>
              <a:t>гильзы</a:t>
            </a:r>
          </a:p>
          <a:p>
            <a:pPr>
              <a:defRPr/>
            </a:pPr>
            <a:r>
              <a:rPr lang="en-US" altLang="en-US" sz="1400" kern="0" dirty="0" smtClean="0">
                <a:solidFill>
                  <a:srgbClr val="00B050"/>
                </a:solidFill>
              </a:rPr>
              <a:t>LVL</a:t>
            </a:r>
            <a:r>
              <a:rPr lang="ru-RU" altLang="en-US" sz="1400" kern="0" dirty="0" smtClean="0">
                <a:solidFill>
                  <a:srgbClr val="00B050"/>
                </a:solidFill>
              </a:rPr>
              <a:t> – Байпасные уровнемеры</a:t>
            </a:r>
            <a:endParaRPr lang="ru-RU" altLang="en-US" sz="1400" kern="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5716" y="2884874"/>
            <a:ext cx="612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b="1" kern="0" dirty="0" smtClean="0"/>
              <a:t>PG</a:t>
            </a:r>
            <a:endParaRPr lang="en-US" altLang="en-US" sz="2000" b="1" kern="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3429000"/>
            <a:ext cx="940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b="1" kern="0" dirty="0" smtClean="0"/>
              <a:t>LAB</a:t>
            </a:r>
            <a:endParaRPr lang="en-US" altLang="en-US" sz="2000" b="1" kern="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65966" y="1226121"/>
            <a:ext cx="612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b="1" kern="0" dirty="0" smtClean="0"/>
              <a:t>TW</a:t>
            </a:r>
            <a:endParaRPr lang="en-US" altLang="en-US" sz="2000" b="1" kern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43808" y="980728"/>
            <a:ext cx="720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b="1" kern="0" dirty="0" smtClean="0"/>
              <a:t>LVL</a:t>
            </a:r>
            <a:endParaRPr lang="en-US" altLang="en-US" sz="2000" b="1" kern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08448" y="404664"/>
            <a:ext cx="919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b="1" kern="0" dirty="0" smtClean="0"/>
              <a:t>ETM</a:t>
            </a:r>
            <a:endParaRPr lang="en-US" altLang="en-US" sz="2000" b="1" kern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3676962"/>
            <a:ext cx="612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b="1" kern="0" dirty="0" smtClean="0"/>
              <a:t>DS</a:t>
            </a:r>
            <a:endParaRPr lang="en-US" altLang="en-US" sz="2000" b="1" kern="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595945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2000" b="1" kern="0" dirty="0" smtClean="0"/>
              <a:t>Склад</a:t>
            </a:r>
            <a:endParaRPr lang="en-US" altLang="en-US" sz="2000" b="1" kern="0" dirty="0"/>
          </a:p>
        </p:txBody>
      </p:sp>
    </p:spTree>
    <p:extLst>
      <p:ext uri="{BB962C8B-B14F-4D97-AF65-F5344CB8AC3E}">
        <p14:creationId xmlns:p14="http://schemas.microsoft.com/office/powerpoint/2010/main" val="168966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C847567A-B670-4EE4-AE8D-2D5E6CD23821}" type="slidenum">
              <a:rPr lang="de-DE" altLang="ru-RU" sz="800" smtClean="0">
                <a:solidFill>
                  <a:srgbClr val="676767"/>
                </a:solidFill>
              </a:rPr>
              <a:pPr>
                <a:defRPr/>
              </a:pPr>
              <a:t>25</a:t>
            </a:fld>
            <a:endParaRPr lang="de-DE" altLang="ru-RU" sz="800" smtClean="0">
              <a:solidFill>
                <a:srgbClr val="0D388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916832"/>
            <a:ext cx="76328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Мембранные разделители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сред (DS) 25.000 ед./год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Электронные датчики температуры (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12.000 ед./год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Уровнемеры (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VL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1000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ед./год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Манометры (PG) 400.000 ед./год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Механообработка (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TW+Flanges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20.000 ед./год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35756" y="836712"/>
            <a:ext cx="5586413" cy="9271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400" b="1" kern="0" dirty="0" smtClean="0">
                <a:solidFill>
                  <a:schemeClr val="bg2"/>
                </a:solidFill>
                <a:latin typeface="+mj-lt"/>
                <a:ea typeface="ＭＳ 明朝" pitchFamily="49" charset="-128"/>
                <a:cs typeface="+mj-cs"/>
              </a:rPr>
              <a:t>Объём выпуска продукции</a:t>
            </a:r>
            <a:endParaRPr lang="en-US" sz="2400" b="1" kern="0" dirty="0">
              <a:solidFill>
                <a:schemeClr val="bg2"/>
              </a:solidFill>
              <a:latin typeface="+mj-lt"/>
              <a:ea typeface="ＭＳ 明朝" pitchFamily="49" charset="-128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1372" y="5265204"/>
            <a:ext cx="4175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Уровень локализации 50% и более</a:t>
            </a:r>
            <a:endParaRPr lang="ru-RU" sz="1800" b="1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90563" y="296652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АО ВИКА МЕРА, производство в России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 pitchFamily="-12" charset="2"/>
              <a:buChar char=""/>
              <a:defRPr sz="1100" 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30000"/>
              </a:lnSpc>
              <a:spcAft>
                <a:spcPct val="50000"/>
              </a:spcAft>
              <a:buChar char="•"/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30000"/>
              </a:lnSpc>
              <a:spcAft>
                <a:spcPct val="50000"/>
              </a:spcAft>
              <a:buChar char="–"/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30000"/>
              </a:lnSpc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defRPr sz="11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0D3F6FF9-A7E7-48D9-ABEA-92002029D970}" type="slidenum">
              <a:rPr lang="de-DE" altLang="ru-RU" sz="800" smtClean="0">
                <a:solidFill>
                  <a:srgbClr val="676767"/>
                </a:solidFill>
              </a:rPr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26</a:t>
            </a:fld>
            <a:endParaRPr lang="de-DE" altLang="ru-RU" sz="800" smtClean="0">
              <a:solidFill>
                <a:srgbClr val="0D3886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684213" y="1844824"/>
            <a:ext cx="7343775" cy="45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1524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Char char="n"/>
              <a:tabLst>
                <a:tab pos="665163" algn="l"/>
              </a:tabLst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188913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lr>
                <a:srgbClr val="676767"/>
              </a:buClr>
              <a:buSzPct val="50000"/>
              <a:buFont typeface="Zapf Dingbats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05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3pPr>
            <a:lvl4pPr marL="1333500" indent="-1905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4pPr>
            <a:lvl5pPr marL="1712913" indent="-188913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5pPr>
            <a:lvl6pPr marL="2170113" indent="-188913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6pPr>
            <a:lvl7pPr marL="2627313" indent="-188913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7pPr>
            <a:lvl8pPr marL="3084513" indent="-188913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8pPr>
            <a:lvl9pPr marL="3541713" indent="-188913" algn="l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altLang="ru-RU" sz="1600" dirty="0" smtClean="0"/>
              <a:t>EAC (</a:t>
            </a:r>
            <a:r>
              <a:rPr lang="en-US" altLang="ru-RU" sz="1600" dirty="0" err="1" smtClean="0"/>
              <a:t>Euroasian</a:t>
            </a:r>
            <a:r>
              <a:rPr lang="en-US" altLang="ru-RU" sz="1600" dirty="0" smtClean="0"/>
              <a:t> Conformity)</a:t>
            </a:r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altLang="ru-RU" sz="1600" dirty="0" err="1" smtClean="0"/>
              <a:t>Rosstandart</a:t>
            </a:r>
            <a:r>
              <a:rPr lang="en-US" altLang="ru-RU" sz="1600" dirty="0" smtClean="0"/>
              <a:t>, </a:t>
            </a:r>
            <a:r>
              <a:rPr lang="en-US" altLang="ru-RU" sz="1600" dirty="0" err="1" smtClean="0"/>
              <a:t>BelGIM</a:t>
            </a:r>
            <a:r>
              <a:rPr lang="en-US" altLang="ru-RU" sz="1600" dirty="0" smtClean="0"/>
              <a:t>, </a:t>
            </a:r>
            <a:r>
              <a:rPr lang="en-US" altLang="ru-RU" sz="1600" dirty="0" err="1" smtClean="0"/>
              <a:t>KazInMetr</a:t>
            </a:r>
            <a:r>
              <a:rPr lang="en-US" altLang="ru-RU" sz="1600" dirty="0" smtClean="0"/>
              <a:t>, </a:t>
            </a:r>
            <a:r>
              <a:rPr lang="en-US" sz="1600" dirty="0"/>
              <a:t>CPA (</a:t>
            </a:r>
            <a:r>
              <a:rPr lang="en-US" sz="1600" dirty="0" smtClean="0"/>
              <a:t>metrology)</a:t>
            </a:r>
            <a:endParaRPr lang="en-US" altLang="ru-RU" sz="1600" dirty="0" smtClean="0"/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sz="1600" dirty="0"/>
              <a:t>ISO/IEC </a:t>
            </a:r>
            <a:r>
              <a:rPr lang="en-US" sz="1600" dirty="0" smtClean="0"/>
              <a:t>17025 (calibration laboratory accreditation) </a:t>
            </a:r>
            <a:endParaRPr lang="ru-RU" altLang="ru-RU" sz="1600" dirty="0" smtClean="0"/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sz="1600" dirty="0"/>
              <a:t>94/9/EC </a:t>
            </a:r>
            <a:r>
              <a:rPr lang="en-US" sz="1600" dirty="0" smtClean="0"/>
              <a:t>ATEX, </a:t>
            </a:r>
            <a:r>
              <a:rPr lang="en-US" sz="1600" dirty="0" err="1" smtClean="0"/>
              <a:t>IECEx</a:t>
            </a:r>
            <a:r>
              <a:rPr lang="en-US" sz="1600" dirty="0" smtClean="0"/>
              <a:t>, FM (explosive atmospheres applications) </a:t>
            </a:r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sz="1600" dirty="0" smtClean="0"/>
              <a:t>KTA 1401 (</a:t>
            </a:r>
            <a:r>
              <a:rPr lang="en-US" sz="1600" dirty="0"/>
              <a:t>nuclear applications </a:t>
            </a:r>
            <a:r>
              <a:rPr lang="en-US" sz="1600" dirty="0" smtClean="0"/>
              <a:t>)</a:t>
            </a:r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nn-NO" sz="1600" dirty="0"/>
              <a:t>PED </a:t>
            </a:r>
            <a:r>
              <a:rPr lang="nn-NO" sz="1600" dirty="0" smtClean="0"/>
              <a:t>97/23/EG (pressure equipment directive)</a:t>
            </a:r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sz="1600" dirty="0" smtClean="0"/>
              <a:t>EHEDG, 3-A (food applications)</a:t>
            </a:r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sz="1600" dirty="0" smtClean="0"/>
              <a:t>DVGW (gas appliances)</a:t>
            </a:r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sz="1600" dirty="0"/>
              <a:t>KBA </a:t>
            </a:r>
            <a:r>
              <a:rPr lang="en-US" sz="1600" dirty="0" smtClean="0"/>
              <a:t>(automotive) </a:t>
            </a:r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sz="1600" dirty="0" smtClean="0"/>
              <a:t>German Lloyd, DNV (ship industry)</a:t>
            </a:r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sz="1600" dirty="0" smtClean="0"/>
              <a:t>CRN, CSA (safety)</a:t>
            </a:r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r>
              <a:rPr lang="en-US" sz="1600" dirty="0" err="1" smtClean="0"/>
              <a:t>VdS</a:t>
            </a:r>
            <a:r>
              <a:rPr lang="en-US" sz="1600" dirty="0" smtClean="0"/>
              <a:t> (fire-extinguishing systems)</a:t>
            </a:r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endParaRPr lang="en-US" sz="1600" dirty="0" smtClean="0"/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endParaRPr lang="en-US" sz="1600" dirty="0" smtClean="0"/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endParaRPr lang="en-US" sz="1600" dirty="0" smtClean="0"/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endParaRPr lang="en-US" sz="1600" dirty="0" smtClean="0"/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endParaRPr lang="nn-NO" sz="1600" dirty="0" smtClean="0"/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endParaRPr lang="nn-NO" sz="1600" dirty="0" smtClean="0"/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endParaRPr lang="nn-NO" sz="1600" dirty="0" smtClean="0"/>
          </a:p>
          <a:p>
            <a:pPr marL="188913" indent="-188913" eaLnBrk="1" hangingPunct="1">
              <a:lnSpc>
                <a:spcPct val="100000"/>
              </a:lnSpc>
              <a:tabLst/>
              <a:defRPr/>
            </a:pPr>
            <a:endParaRPr lang="de-DE" altLang="ru-RU" dirty="0" smtClean="0"/>
          </a:p>
          <a:p>
            <a:pPr marL="190500" indent="0">
              <a:buFont typeface="Wingdings" pitchFamily="2" charset="2"/>
              <a:buNone/>
              <a:defRPr/>
            </a:pPr>
            <a:endParaRPr lang="ru-RU" kern="0" dirty="0" smtClean="0"/>
          </a:p>
          <a:p>
            <a:pPr marL="190500" indent="0">
              <a:buFont typeface="Wingdings" pitchFamily="2" charset="2"/>
              <a:buNone/>
              <a:defRPr/>
            </a:pPr>
            <a:endParaRPr lang="ru-RU" kern="0" dirty="0" smtClean="0"/>
          </a:p>
          <a:p>
            <a:pPr marL="190500" indent="0">
              <a:buFont typeface="Wingdings" pitchFamily="2" charset="2"/>
              <a:buNone/>
              <a:defRPr/>
            </a:pPr>
            <a:endParaRPr lang="ru-RU" kern="0" dirty="0" smtClean="0"/>
          </a:p>
          <a:p>
            <a:pPr marL="190500" indent="0">
              <a:buFont typeface="Wingdings" pitchFamily="2" charset="2"/>
              <a:buNone/>
              <a:defRPr/>
            </a:pPr>
            <a:endParaRPr lang="ru-RU" kern="0" dirty="0" smtClean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650540" y="152636"/>
            <a:ext cx="51816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eaLnBrk="1" hangingPunct="1">
              <a:lnSpc>
                <a:spcPct val="130000"/>
              </a:lnSpc>
              <a:spcAft>
                <a:spcPts val="0"/>
              </a:spcAft>
              <a:buClr>
                <a:srgbClr val="FE9900"/>
              </a:buClr>
              <a:buSzPct val="80000"/>
              <a:buFont typeface="Wingdings" pitchFamily="-12" charset="2"/>
              <a:buNone/>
              <a:tabLst>
                <a:tab pos="665163" algn="l"/>
              </a:tabLst>
              <a:defRPr lang="de-DE" sz="1400" smtClean="0">
                <a:solidFill>
                  <a:srgbClr val="FE9900"/>
                </a:solidFill>
                <a:ea typeface="ＭＳ Ｐゴシック" pitchFamily="-12" charset="-128"/>
                <a:cs typeface="+mn-cs"/>
              </a:defRPr>
            </a:lvl1pPr>
            <a:lvl2pPr marL="381000" indent="188913" eaLnBrk="0" hangingPunct="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 pitchFamily="1" charset="2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0500" eaLnBrk="0" hangingPunct="0">
              <a:lnSpc>
                <a:spcPct val="130000"/>
              </a:lnSpc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3pPr>
            <a:lvl4pPr marL="1333500" indent="-190500" eaLnBrk="0" hangingPunct="0">
              <a:lnSpc>
                <a:spcPct val="130000"/>
              </a:lnSpc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4pPr>
            <a:lvl5pPr marL="1712913" indent="-188913" eaLnBrk="0" hangingPunct="0">
              <a:lnSpc>
                <a:spcPct val="130000"/>
              </a:lnSpc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5pPr>
            <a:lvl6pPr marL="21701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6pPr>
            <a:lvl7pPr marL="26273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7pPr>
            <a:lvl8pPr marL="30845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8pPr>
            <a:lvl9pPr marL="35417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ru-RU" dirty="0" smtClean="0"/>
              <a:t>Продукция </a:t>
            </a:r>
            <a:r>
              <a:rPr lang="en-US" dirty="0" smtClean="0"/>
              <a:t>WIKA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Сертификация </a:t>
            </a:r>
            <a:endParaRPr lang="ru-RU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05374"/>
            <a:ext cx="5436604" cy="927100"/>
          </a:xfrm>
        </p:spPr>
        <p:txBody>
          <a:bodyPr/>
          <a:lstStyle/>
          <a:p>
            <a:pPr eaLnBrk="1" hangingPunct="1"/>
            <a:r>
              <a:rPr lang="ru-RU" dirty="0" smtClean="0"/>
              <a:t>Разрешительные документы на продукцию </a:t>
            </a:r>
            <a:r>
              <a:rPr lang="en-US" dirty="0" smtClean="0"/>
              <a:t>WIKA</a:t>
            </a:r>
            <a:endParaRPr lang="de-DE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5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"/>
          <a:stretch/>
        </p:blipFill>
        <p:spPr bwMode="auto">
          <a:xfrm>
            <a:off x="0" y="1556792"/>
            <a:ext cx="4608513" cy="500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00295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650540" y="224644"/>
            <a:ext cx="51816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eaLnBrk="1" hangingPunct="1">
              <a:lnSpc>
                <a:spcPct val="130000"/>
              </a:lnSpc>
              <a:spcAft>
                <a:spcPts val="0"/>
              </a:spcAft>
              <a:buClr>
                <a:srgbClr val="FE9900"/>
              </a:buClr>
              <a:buSzPct val="80000"/>
              <a:buFont typeface="Wingdings" pitchFamily="-12" charset="2"/>
              <a:buNone/>
              <a:tabLst>
                <a:tab pos="665163" algn="l"/>
              </a:tabLst>
              <a:defRPr lang="de-DE" sz="1400" smtClean="0">
                <a:solidFill>
                  <a:srgbClr val="FE9900"/>
                </a:solidFill>
                <a:ea typeface="ＭＳ Ｐゴシック" pitchFamily="-12" charset="-128"/>
                <a:cs typeface="+mn-cs"/>
              </a:defRPr>
            </a:lvl1pPr>
            <a:lvl2pPr marL="381000" indent="188913" eaLnBrk="0" hangingPunct="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 pitchFamily="1" charset="2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0500" eaLnBrk="0" hangingPunct="0">
              <a:lnSpc>
                <a:spcPct val="130000"/>
              </a:lnSpc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3pPr>
            <a:lvl4pPr marL="1333500" indent="-190500" eaLnBrk="0" hangingPunct="0">
              <a:lnSpc>
                <a:spcPct val="130000"/>
              </a:lnSpc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4pPr>
            <a:lvl5pPr marL="1712913" indent="-188913" eaLnBrk="0" hangingPunct="0">
              <a:lnSpc>
                <a:spcPct val="130000"/>
              </a:lnSpc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5pPr>
            <a:lvl6pPr marL="21701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6pPr>
            <a:lvl7pPr marL="26273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7pPr>
            <a:lvl8pPr marL="30845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8pPr>
            <a:lvl9pPr marL="3541713" indent="-188913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ru-RU" dirty="0"/>
              <a:t>АО ВИКА МЕРА – </a:t>
            </a:r>
            <a:r>
              <a:rPr lang="ru-RU" dirty="0" smtClean="0"/>
              <a:t>Система Менеджмента </a:t>
            </a:r>
            <a:r>
              <a:rPr lang="ru-RU" dirty="0"/>
              <a:t>К</a:t>
            </a:r>
            <a:r>
              <a:rPr lang="ru-RU" dirty="0" smtClean="0"/>
              <a:t>ачества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29" descr="Services_nur Wel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849" t="4416"/>
          <a:stretch>
            <a:fillRect/>
          </a:stretch>
        </p:blipFill>
        <p:spPr>
          <a:xfrm>
            <a:off x="4389439" y="1268413"/>
            <a:ext cx="4754562" cy="5172075"/>
          </a:xfrm>
          <a:noFill/>
        </p:spPr>
      </p:pic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874800"/>
            <a:ext cx="6336704" cy="927100"/>
          </a:xfrm>
        </p:spPr>
        <p:txBody>
          <a:bodyPr/>
          <a:lstStyle/>
          <a:p>
            <a:pPr eaLnBrk="1" hangingPunct="1"/>
            <a:r>
              <a:rPr lang="ru-RU" dirty="0" smtClean="0"/>
              <a:t>Всегда рядом, всегда к Вашим услугам</a:t>
            </a:r>
            <a:endParaRPr lang="de-DE" dirty="0" smtClean="0"/>
          </a:p>
        </p:txBody>
      </p:sp>
      <p:sp>
        <p:nvSpPr>
          <p:cNvPr id="17416" name="Rectangle 3"/>
          <p:cNvSpPr>
            <a:spLocks noChangeArrowheads="1"/>
          </p:cNvSpPr>
          <p:nvPr/>
        </p:nvSpPr>
        <p:spPr bwMode="auto">
          <a:xfrm>
            <a:off x="690563" y="512676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 pitchFamily="1" charset="2"/>
              <a:buNone/>
            </a:pPr>
            <a:r>
              <a:rPr lang="ru-RU" sz="1400" dirty="0" smtClean="0">
                <a:solidFill>
                  <a:srgbClr val="FE9900"/>
                </a:solidFill>
                <a:ea typeface="ＭＳ Ｐゴシック" pitchFamily="1" charset="-128"/>
                <a:cs typeface="+mn-cs"/>
              </a:rPr>
              <a:t>Сервисы </a:t>
            </a:r>
            <a:endParaRPr lang="de-DE" sz="1400" dirty="0">
              <a:solidFill>
                <a:srgbClr val="FE9900"/>
              </a:solidFill>
              <a:ea typeface="ＭＳ Ｐゴシック" pitchFamily="1" charset="-128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321" y="4474492"/>
            <a:ext cx="5164845" cy="115075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684213" y="1700808"/>
            <a:ext cx="565198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152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lr>
                <a:srgbClr val="FE9900"/>
              </a:buClr>
              <a:buSzPct val="70000"/>
              <a:buFont typeface="Zapf Dingbats" pitchFamily="1" charset="2"/>
              <a:buChar char="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188913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lr>
                <a:srgbClr val="676767"/>
              </a:buClr>
              <a:buSzPct val="50000"/>
              <a:buFont typeface="Zapf Dingbats" pitchFamily="1" charset="2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05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3pPr>
            <a:lvl4pPr marL="1333500" indent="-1905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4pPr>
            <a:lvl5pPr marL="1712913" indent="-188913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5pPr>
            <a:lvl6pPr marL="2170113" indent="-188913" algn="l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6pPr>
            <a:lvl7pPr marL="2627313" indent="-188913" algn="l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7pPr>
            <a:lvl8pPr marL="3084513" indent="-188913" algn="l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8pPr>
            <a:lvl9pPr marL="3541713" indent="-188913" algn="l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190500" eaLnBrk="1" hangingPunct="1"/>
            <a:r>
              <a:rPr lang="ru-RU" sz="1400" b="0" kern="0" dirty="0"/>
              <a:t>Р</a:t>
            </a:r>
            <a:r>
              <a:rPr lang="ru-RU" sz="1400" b="0" kern="0" dirty="0" smtClean="0"/>
              <a:t>егиональная и отраслевая сеть продаж</a:t>
            </a:r>
            <a:endParaRPr lang="de-DE" sz="1400" b="0" kern="0" dirty="0" smtClean="0"/>
          </a:p>
          <a:p>
            <a:pPr marL="0" indent="190500" eaLnBrk="1" hangingPunct="1"/>
            <a:r>
              <a:rPr lang="ru-RU" sz="1400" b="0" kern="0" dirty="0" smtClean="0"/>
              <a:t>Техническая поддержка</a:t>
            </a:r>
            <a:endParaRPr lang="de-DE" sz="1400" b="0" kern="0" dirty="0" smtClean="0"/>
          </a:p>
          <a:p>
            <a:pPr marL="0" indent="190500" eaLnBrk="1" hangingPunct="1"/>
            <a:r>
              <a:rPr lang="ru-RU" sz="1400" b="0" kern="0" dirty="0" smtClean="0"/>
              <a:t>Помощь в инжиниринге и проведение технических семинаров</a:t>
            </a:r>
            <a:endParaRPr lang="de-DE" sz="1400" b="0" kern="0" dirty="0" smtClean="0"/>
          </a:p>
          <a:p>
            <a:pPr marL="0" indent="190500" eaLnBrk="1" hangingPunct="1"/>
            <a:r>
              <a:rPr lang="ru-RU" sz="1400" b="0" kern="0" dirty="0" smtClean="0"/>
              <a:t>Центр калибровки и сервисный центр</a:t>
            </a:r>
            <a:endParaRPr lang="de-DE" sz="1400" b="0" kern="0" dirty="0" smtClean="0"/>
          </a:p>
          <a:p>
            <a:pPr marL="0" indent="190500" eaLnBrk="1" hangingPunct="1"/>
            <a:r>
              <a:rPr lang="ru-RU" sz="1400" b="0" kern="0" dirty="0" smtClean="0"/>
              <a:t>Производство в РФ</a:t>
            </a:r>
            <a:endParaRPr lang="de-DE" sz="1400" b="0" kern="0" dirty="0" smtClean="0"/>
          </a:p>
          <a:p>
            <a:pPr marL="0" indent="190500" eaLnBrk="1" hangingPunct="1"/>
            <a:r>
              <a:rPr lang="ru-RU" sz="1400" b="0" kern="0" dirty="0" smtClean="0"/>
              <a:t>Система электронных заказов</a:t>
            </a:r>
            <a:r>
              <a:rPr lang="de-DE" sz="1400" b="0" kern="0" dirty="0" smtClean="0"/>
              <a:t> </a:t>
            </a:r>
            <a:r>
              <a:rPr lang="ru-RU" sz="1400" b="0" kern="0" dirty="0" smtClean="0"/>
              <a:t>для партнеров</a:t>
            </a:r>
            <a:endParaRPr lang="de-DE" sz="1400" b="0" kern="0" dirty="0" smtClean="0"/>
          </a:p>
          <a:p>
            <a:pPr marL="0" indent="190500" eaLnBrk="1" hangingPunct="1"/>
            <a:endParaRPr lang="de-DE" b="0" kern="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5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liennummernplatzhalter 4"/>
          <p:cNvSpPr txBox="1">
            <a:spLocks noGrp="1"/>
          </p:cNvSpPr>
          <p:nvPr/>
        </p:nvSpPr>
        <p:spPr bwMode="auto">
          <a:xfrm>
            <a:off x="590550" y="6610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30000"/>
              </a:lnSpc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30000"/>
              </a:lnSpc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30000"/>
              </a:lnSpc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C6BB9C4A-EE2A-4853-B8B9-A894B0298709}" type="slidenum">
              <a:rPr lang="de-DE" altLang="ru-RU" sz="800" b="1">
                <a:solidFill>
                  <a:srgbClr val="676767"/>
                </a:solidFill>
              </a:rPr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29</a:t>
            </a:fld>
            <a:endParaRPr lang="de-DE" altLang="ru-RU" sz="800" b="1">
              <a:solidFill>
                <a:srgbClr val="0D3886"/>
              </a:solidFill>
            </a:endParaRPr>
          </a:p>
        </p:txBody>
      </p:sp>
      <p:sp>
        <p:nvSpPr>
          <p:cNvPr id="3075" name="Foliennummernplatzhalter 4"/>
          <p:cNvSpPr txBox="1">
            <a:spLocks noGrp="1"/>
          </p:cNvSpPr>
          <p:nvPr/>
        </p:nvSpPr>
        <p:spPr bwMode="auto">
          <a:xfrm>
            <a:off x="590550" y="66103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80000"/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30000"/>
              </a:lnSpc>
              <a:spcAft>
                <a:spcPct val="50000"/>
              </a:spcAft>
              <a:buClr>
                <a:srgbClr val="676767"/>
              </a:buClr>
              <a:buSzPct val="50000"/>
              <a:buFont typeface="Zapf Dingbats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30000"/>
              </a:lnSpc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30000"/>
              </a:lnSpc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30000"/>
              </a:lnSpc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fld id="{DEF3F8DA-1FD0-4376-B8FF-40C92D909CE7}" type="slidenum">
              <a:rPr lang="de-DE" altLang="ru-RU" sz="800" b="1">
                <a:solidFill>
                  <a:srgbClr val="676767"/>
                </a:solidFill>
              </a:rPr>
              <a:pPr>
                <a:lnSpc>
                  <a:spcPct val="100000"/>
                </a:lnSpc>
                <a:spcAft>
                  <a:spcPct val="0"/>
                </a:spcAft>
                <a:buClrTx/>
                <a:buSzTx/>
                <a:buFontTx/>
                <a:buNone/>
              </a:pPr>
              <a:t>29</a:t>
            </a:fld>
            <a:endParaRPr lang="de-DE" altLang="ru-RU" sz="800" b="1">
              <a:solidFill>
                <a:srgbClr val="0D3886"/>
              </a:solidFill>
            </a:endParaRPr>
          </a:p>
        </p:txBody>
      </p:sp>
      <p:pic>
        <p:nvPicPr>
          <p:cNvPr id="307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108075"/>
            <a:ext cx="14351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517650"/>
            <a:ext cx="13335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430338"/>
            <a:ext cx="15303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363788"/>
            <a:ext cx="11763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622675"/>
            <a:ext cx="175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217988"/>
            <a:ext cx="14668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967038"/>
            <a:ext cx="1916112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598863"/>
            <a:ext cx="14446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889250"/>
            <a:ext cx="18034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2867025"/>
            <a:ext cx="17526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5019675"/>
            <a:ext cx="13446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3305175"/>
            <a:ext cx="19621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5426075"/>
            <a:ext cx="1409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Рисунок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7" y="3944302"/>
            <a:ext cx="128428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Рисунок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4359275"/>
            <a:ext cx="13716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Рисунок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619750"/>
            <a:ext cx="12557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Рисунок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69" y="4433887"/>
            <a:ext cx="15890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5619750"/>
            <a:ext cx="17018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Рисунок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2517775"/>
            <a:ext cx="1703387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Рисунок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3773488"/>
            <a:ext cx="12858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Рисунок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4906963"/>
            <a:ext cx="152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Рисунок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363788"/>
            <a:ext cx="1558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Рисунок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4875213"/>
            <a:ext cx="15494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Рисунок 2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301875"/>
            <a:ext cx="16557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Рисунок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3978275"/>
            <a:ext cx="157003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Рисунок 2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5575300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Рисунок 2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1372077"/>
            <a:ext cx="1068388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690563" y="296652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>
                <a:solidFill>
                  <a:srgbClr val="FE9900"/>
                </a:solidFill>
              </a:rPr>
              <a:t>Рекомендации</a:t>
            </a:r>
            <a:endParaRPr lang="de-DE" sz="1400" dirty="0">
              <a:solidFill>
                <a:srgbClr val="FE9900"/>
              </a:solidFill>
            </a:endParaRPr>
          </a:p>
        </p:txBody>
      </p:sp>
      <p:sp>
        <p:nvSpPr>
          <p:cNvPr id="32" name="Rectangle 9"/>
          <p:cNvSpPr>
            <a:spLocks noGrp="1" noChangeArrowheads="1"/>
          </p:cNvSpPr>
          <p:nvPr>
            <p:ph type="title"/>
          </p:nvPr>
        </p:nvSpPr>
        <p:spPr>
          <a:xfrm>
            <a:off x="692150" y="677652"/>
            <a:ext cx="5181600" cy="1050156"/>
          </a:xfrm>
        </p:spPr>
        <p:txBody>
          <a:bodyPr/>
          <a:lstStyle/>
          <a:p>
            <a:pPr eaLnBrk="1" hangingPunct="1"/>
            <a:r>
              <a:rPr lang="ru-RU" dirty="0" smtClean="0"/>
              <a:t>Глобальные ключевые партнёры</a:t>
            </a:r>
            <a:endParaRPr lang="de-DE" sz="2200" dirty="0" smtClean="0"/>
          </a:p>
        </p:txBody>
      </p:sp>
    </p:spTree>
    <p:extLst>
      <p:ext uri="{BB962C8B-B14F-4D97-AF65-F5344CB8AC3E}">
        <p14:creationId xmlns:p14="http://schemas.microsoft.com/office/powerpoint/2010/main" val="407575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94" y="2638543"/>
            <a:ext cx="5986747" cy="1934056"/>
          </a:xfrm>
        </p:spPr>
      </p:pic>
      <p:sp>
        <p:nvSpPr>
          <p:cNvPr id="614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A64F7B-D9C4-4FE3-BEEB-748C3362DECA}" type="slidenum">
              <a:rPr lang="de-DE" smtClean="0"/>
              <a:pPr/>
              <a:t>3</a:t>
            </a:fld>
            <a:endParaRPr lang="de-DE" smtClean="0">
              <a:solidFill>
                <a:srgbClr val="0D3886"/>
              </a:solidFill>
            </a:endParaRPr>
          </a:p>
        </p:txBody>
      </p:sp>
      <p:sp>
        <p:nvSpPr>
          <p:cNvPr id="2240" name="Rectangle 192"/>
          <p:cNvSpPr>
            <a:spLocks noChangeArrowheads="1"/>
          </p:cNvSpPr>
          <p:nvPr/>
        </p:nvSpPr>
        <p:spPr bwMode="auto">
          <a:xfrm>
            <a:off x="228600" y="2286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 sz="2400" b="0">
              <a:solidFill>
                <a:srgbClr val="000000"/>
              </a:solidFill>
              <a:ea typeface="ＭＳ Ｐゴシック" pitchFamily="1" charset="-128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1259632" y="1340768"/>
            <a:ext cx="677883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7676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76767"/>
                </a:solidFill>
                <a:latin typeface="Arial" charset="0"/>
                <a:ea typeface="ＭＳ 明朝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76767"/>
                </a:solidFill>
                <a:latin typeface="Arial" charset="0"/>
                <a:ea typeface="ＭＳ 明朝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76767"/>
                </a:solidFill>
                <a:latin typeface="Arial" charset="0"/>
                <a:ea typeface="ＭＳ 明朝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76767"/>
                </a:solidFill>
                <a:latin typeface="Arial" charset="0"/>
                <a:ea typeface="ＭＳ 明朝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76767"/>
                </a:solidFill>
                <a:latin typeface="Arial" charset="0"/>
                <a:ea typeface="ＭＳ 明朝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76767"/>
                </a:solidFill>
                <a:latin typeface="Arial" charset="0"/>
                <a:ea typeface="ＭＳ 明朝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76767"/>
                </a:solidFill>
                <a:latin typeface="Arial" charset="0"/>
                <a:ea typeface="ＭＳ 明朝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76767"/>
                </a:solidFill>
                <a:latin typeface="Arial" charset="0"/>
                <a:ea typeface="ＭＳ 明朝" pitchFamily="49" charset="-128"/>
              </a:defRPr>
            </a:lvl9pPr>
          </a:lstStyle>
          <a:p>
            <a:pPr eaLnBrk="1" hangingPunct="1"/>
            <a:r>
              <a:rPr lang="ru-RU" kern="0" dirty="0" smtClean="0"/>
              <a:t>Ваш надёжный партнёр -</a:t>
            </a:r>
            <a:r>
              <a:rPr lang="en-US" kern="0" dirty="0" smtClean="0"/>
              <a:t> </a:t>
            </a:r>
            <a:r>
              <a:rPr lang="ru-RU" kern="0" dirty="0" smtClean="0"/>
              <a:t>мировой лидер в измерении давления, температуры, уровня </a:t>
            </a:r>
            <a:r>
              <a:rPr lang="ru-RU" kern="0" dirty="0" smtClean="0"/>
              <a:t>и </a:t>
            </a:r>
            <a:r>
              <a:rPr lang="ru-RU" kern="0" dirty="0" smtClean="0"/>
              <a:t>расхода </a:t>
            </a:r>
            <a:endParaRPr lang="de-DE" kern="0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31304" y="239688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 pitchFamily="1" charset="2"/>
              <a:buNone/>
              <a:tabLst>
                <a:tab pos="665163" algn="l"/>
              </a:tabLst>
            </a:pPr>
            <a:r>
              <a:rPr lang="ru-RU" sz="1400" dirty="0" smtClean="0">
                <a:solidFill>
                  <a:srgbClr val="FE9900"/>
                </a:solidFill>
                <a:ea typeface="ＭＳ Ｐゴシック" pitchFamily="1" charset="-128"/>
                <a:cs typeface="+mn-cs"/>
              </a:rPr>
              <a:t>Презентация Группы Компаний </a:t>
            </a:r>
            <a:r>
              <a:rPr lang="en-US" sz="1400" dirty="0" smtClean="0">
                <a:solidFill>
                  <a:srgbClr val="FE9900"/>
                </a:solidFill>
                <a:ea typeface="ＭＳ Ｐゴシック" pitchFamily="1" charset="-128"/>
                <a:cs typeface="+mn-cs"/>
              </a:rPr>
              <a:t>WIKA</a:t>
            </a:r>
            <a:endParaRPr lang="de-DE" sz="1400" b="0" i="1" dirty="0">
              <a:solidFill>
                <a:srgbClr val="FE9900"/>
              </a:solidFill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9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6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8265" y="3070943"/>
            <a:ext cx="5920496" cy="312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45"/>
          <p:cNvSpPr txBox="1">
            <a:spLocks noChangeArrowheads="1"/>
          </p:cNvSpPr>
          <p:nvPr/>
        </p:nvSpPr>
        <p:spPr bwMode="auto">
          <a:xfrm>
            <a:off x="3313113" y="1836738"/>
            <a:ext cx="570966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800" dirty="0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Our production locations</a:t>
            </a:r>
            <a:r>
              <a:rPr lang="de-DE" sz="800" dirty="0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: Germany (HQ), </a:t>
            </a:r>
            <a:r>
              <a:rPr lang="de-DE" sz="800" dirty="0" err="1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Brazil</a:t>
            </a:r>
            <a:r>
              <a:rPr lang="de-DE" sz="800" dirty="0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, China, </a:t>
            </a:r>
            <a:r>
              <a:rPr lang="de-DE" sz="800" dirty="0" err="1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India</a:t>
            </a:r>
            <a:r>
              <a:rPr lang="de-DE" sz="800" dirty="0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, Canada, </a:t>
            </a:r>
            <a:r>
              <a:rPr lang="de-DE" sz="800" dirty="0" err="1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Poland</a:t>
            </a:r>
            <a:r>
              <a:rPr lang="de-DE" sz="800" dirty="0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, </a:t>
            </a:r>
            <a:r>
              <a:rPr lang="de-DE" sz="800" dirty="0" err="1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Switzerland</a:t>
            </a:r>
            <a:r>
              <a:rPr lang="de-DE" sz="800" dirty="0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, South </a:t>
            </a:r>
            <a:r>
              <a:rPr lang="de-DE" sz="800" dirty="0" err="1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Africa</a:t>
            </a:r>
            <a:r>
              <a:rPr lang="de-DE" sz="800" dirty="0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, USA (</a:t>
            </a:r>
            <a:r>
              <a:rPr lang="en-US" sz="800" dirty="0" err="1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f.l.t.r</a:t>
            </a:r>
            <a:r>
              <a:rPr lang="en-US" sz="800" dirty="0">
                <a:solidFill>
                  <a:srgbClr val="000000"/>
                </a:solidFill>
                <a:ea typeface="ＭＳ Ｐゴシック" pitchFamily="1" charset="-128"/>
                <a:cs typeface="+mn-cs"/>
              </a:rPr>
              <a:t>.)</a:t>
            </a:r>
            <a:endParaRPr lang="de-DE" sz="800" dirty="0">
              <a:solidFill>
                <a:srgbClr val="000000"/>
              </a:solidFill>
              <a:ea typeface="ＭＳ Ｐゴシック" pitchFamily="1" charset="-128"/>
              <a:cs typeface="+mn-cs"/>
            </a:endParaRPr>
          </a:p>
        </p:txBody>
      </p:sp>
      <p:sp>
        <p:nvSpPr>
          <p:cNvPr id="717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E32701B-E9B4-4820-ACA7-30B2698CD1C4}" type="slidenum">
              <a:rPr lang="de-DE" smtClean="0"/>
              <a:pPr/>
              <a:t>4</a:t>
            </a:fld>
            <a:endParaRPr lang="de-DE" dirty="0" smtClean="0">
              <a:solidFill>
                <a:srgbClr val="0D3886"/>
              </a:solidFill>
            </a:endParaRPr>
          </a:p>
        </p:txBody>
      </p:sp>
      <p:sp>
        <p:nvSpPr>
          <p:cNvPr id="7176" name="Rectangle 819"/>
          <p:cNvSpPr>
            <a:spLocks noGrp="1" noChangeArrowheads="1"/>
          </p:cNvSpPr>
          <p:nvPr>
            <p:ph type="title"/>
          </p:nvPr>
        </p:nvSpPr>
        <p:spPr>
          <a:xfrm>
            <a:off x="481428" y="756370"/>
            <a:ext cx="6922000" cy="92710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WIKA worldwide</a:t>
            </a:r>
            <a:endParaRPr lang="de-DE" dirty="0" smtClean="0"/>
          </a:p>
        </p:txBody>
      </p:sp>
      <p:pic>
        <p:nvPicPr>
          <p:cNvPr id="7178" name="Grafik 10" descr="standorte neu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4412" y="1104186"/>
            <a:ext cx="558958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6"/>
          <p:cNvSpPr>
            <a:spLocks noGrp="1" noChangeArrowheads="1"/>
          </p:cNvSpPr>
          <p:nvPr>
            <p:ph idx="1"/>
          </p:nvPr>
        </p:nvSpPr>
        <p:spPr>
          <a:xfrm>
            <a:off x="310877" y="1959849"/>
            <a:ext cx="8725619" cy="4385475"/>
          </a:xfrm>
        </p:spPr>
        <p:txBody>
          <a:bodyPr/>
          <a:lstStyle/>
          <a:p>
            <a:pPr marL="188913" indent="-188913" eaLnBrk="1" hangingPunct="1"/>
            <a:r>
              <a:rPr lang="en-US" sz="1100" b="1" dirty="0"/>
              <a:t>WIKA Alexander Wiegand </a:t>
            </a:r>
            <a:r>
              <a:rPr lang="en-US" sz="1100" b="1" dirty="0" smtClean="0"/>
              <a:t>SE</a:t>
            </a:r>
            <a:r>
              <a:rPr lang="ru-RU" sz="1100" b="1" dirty="0" smtClean="0"/>
              <a:t> </a:t>
            </a:r>
            <a:r>
              <a:rPr lang="en-US" sz="1100" b="1" dirty="0" smtClean="0"/>
              <a:t>&amp;</a:t>
            </a:r>
            <a:r>
              <a:rPr lang="ru-RU" sz="1100" b="1" dirty="0" smtClean="0"/>
              <a:t> </a:t>
            </a:r>
            <a:r>
              <a:rPr lang="en-US" sz="1100" b="1" dirty="0" smtClean="0"/>
              <a:t>Co</a:t>
            </a:r>
            <a:r>
              <a:rPr lang="en-US" sz="1100" b="1" dirty="0"/>
              <a:t>. </a:t>
            </a:r>
            <a:r>
              <a:rPr lang="en-US" sz="1100" b="1" dirty="0" smtClean="0"/>
              <a:t>KG</a:t>
            </a:r>
            <a:endParaRPr lang="ru-RU" sz="1100" b="1" dirty="0" smtClean="0"/>
          </a:p>
          <a:p>
            <a:pPr marL="188913" indent="-188913" eaLnBrk="1" hangingPunct="1"/>
            <a:r>
              <a:rPr lang="ru-RU" sz="1100" b="1" dirty="0"/>
              <a:t>и</a:t>
            </a:r>
            <a:r>
              <a:rPr lang="ru-RU" sz="1100" b="1" dirty="0" smtClean="0"/>
              <a:t>змерительные приборы давления, температуры, уровня и расхода </a:t>
            </a:r>
          </a:p>
          <a:p>
            <a:pPr marL="188913" indent="-188913" eaLnBrk="1" hangingPunct="1"/>
            <a:r>
              <a:rPr lang="ru-RU" sz="1100" b="1" dirty="0"/>
              <a:t>о</a:t>
            </a:r>
            <a:r>
              <a:rPr lang="ru-RU" sz="1100" b="1" dirty="0" smtClean="0"/>
              <a:t>снована в 1946 г. </a:t>
            </a:r>
          </a:p>
          <a:p>
            <a:pPr marL="188913" indent="-188913" eaLnBrk="1" hangingPunct="1"/>
            <a:r>
              <a:rPr lang="ru-RU" sz="1100" b="1" dirty="0"/>
              <a:t>Ч</a:t>
            </a:r>
            <a:r>
              <a:rPr lang="ru-RU" sz="1100" b="1" dirty="0" smtClean="0"/>
              <a:t>астная </a:t>
            </a:r>
            <a:r>
              <a:rPr lang="ru-RU" sz="1100" b="1" dirty="0"/>
              <a:t>компания </a:t>
            </a:r>
            <a:endParaRPr lang="en-US" sz="1100" b="1" dirty="0" smtClean="0"/>
          </a:p>
          <a:p>
            <a:pPr marL="188913" indent="-188913" eaLnBrk="1" hangingPunct="1"/>
            <a:r>
              <a:rPr lang="ru-RU" sz="1100" b="1" dirty="0" smtClean="0"/>
              <a:t>9000</a:t>
            </a:r>
            <a:r>
              <a:rPr lang="en-US" sz="1100" b="1" dirty="0" smtClean="0"/>
              <a:t> </a:t>
            </a:r>
            <a:r>
              <a:rPr lang="ru-RU" sz="1100" b="1" dirty="0" smtClean="0"/>
              <a:t>сотрудников</a:t>
            </a:r>
          </a:p>
          <a:p>
            <a:pPr marL="188913" indent="-188913" eaLnBrk="1" hangingPunct="1"/>
            <a:r>
              <a:rPr lang="ru-RU" sz="1100" b="1" dirty="0"/>
              <a:t>о</a:t>
            </a:r>
            <a:r>
              <a:rPr lang="ru-RU" sz="1100" b="1" dirty="0" smtClean="0"/>
              <a:t>борот Компании около 1 млрд. Евро в год</a:t>
            </a:r>
            <a:endParaRPr lang="de-DE" sz="1100" b="1" dirty="0" smtClean="0"/>
          </a:p>
          <a:p>
            <a:pPr marL="188913" indent="-188913" eaLnBrk="1" hangingPunct="1"/>
            <a:r>
              <a:rPr lang="ru-RU" sz="1100" b="1" dirty="0"/>
              <a:t>г</a:t>
            </a:r>
            <a:r>
              <a:rPr lang="ru-RU" sz="1100" b="1" dirty="0" smtClean="0"/>
              <a:t>оловной </a:t>
            </a:r>
            <a:r>
              <a:rPr lang="ru-RU" sz="1100" b="1" dirty="0"/>
              <a:t>офис </a:t>
            </a:r>
            <a:r>
              <a:rPr lang="ru-RU" sz="1100" b="1" dirty="0" smtClean="0"/>
              <a:t>: </a:t>
            </a:r>
            <a:r>
              <a:rPr lang="ru-RU" sz="1100" dirty="0" smtClean="0"/>
              <a:t>Клингенберг-на-Майне, Германия</a:t>
            </a:r>
            <a:endParaRPr lang="de-DE" sz="1100" dirty="0" smtClean="0"/>
          </a:p>
          <a:p>
            <a:pPr marL="188913" indent="-188913" eaLnBrk="1" hangingPunct="1"/>
            <a:r>
              <a:rPr lang="ru-RU" sz="1100" b="1" dirty="0"/>
              <a:t>д</a:t>
            </a:r>
            <a:r>
              <a:rPr lang="ru-RU" sz="1100" b="1" dirty="0" smtClean="0"/>
              <a:t>очерние компании и </a:t>
            </a:r>
            <a:r>
              <a:rPr lang="ru-RU" sz="1100" b="1" dirty="0" smtClean="0"/>
              <a:t>представительства</a:t>
            </a:r>
            <a:br>
              <a:rPr lang="ru-RU" sz="1100" b="1" dirty="0" smtClean="0"/>
            </a:br>
            <a:r>
              <a:rPr lang="ru-RU" sz="1100" b="1" dirty="0" smtClean="0"/>
              <a:t> </a:t>
            </a:r>
            <a:r>
              <a:rPr lang="ru-RU" sz="1100" b="1" dirty="0" smtClean="0"/>
              <a:t>в 50 странах мира</a:t>
            </a:r>
          </a:p>
          <a:p>
            <a:pPr marL="188913" indent="-188913" eaLnBrk="1" hangingPunct="1"/>
            <a:endParaRPr lang="ru-RU" sz="1100" b="1" dirty="0"/>
          </a:p>
          <a:p>
            <a:pPr marL="188913" indent="-188913" eaLnBrk="1" hangingPunct="1"/>
            <a:r>
              <a:rPr lang="ru-RU" sz="1100" b="1" dirty="0" smtClean="0"/>
              <a:t>производство </a:t>
            </a:r>
            <a:r>
              <a:rPr lang="ru-RU" sz="1100" b="1" dirty="0" smtClean="0"/>
              <a:t>в 20 странах мира </a:t>
            </a:r>
            <a:r>
              <a:rPr lang="ru-RU" sz="1100" b="1" dirty="0" smtClean="0"/>
              <a:t/>
            </a:r>
            <a:br>
              <a:rPr lang="ru-RU" sz="1100" b="1" dirty="0" smtClean="0"/>
            </a:br>
            <a:r>
              <a:rPr lang="ru-RU" sz="1100" b="1" dirty="0" smtClean="0"/>
              <a:t>на </a:t>
            </a:r>
            <a:r>
              <a:rPr lang="ru-RU" sz="1100" b="1" dirty="0" smtClean="0"/>
              <a:t>5 </a:t>
            </a:r>
            <a:r>
              <a:rPr lang="ru-RU" sz="1100" b="1" dirty="0" smtClean="0"/>
              <a:t>континентах</a:t>
            </a:r>
            <a:endParaRPr lang="de-DE" sz="1100" dirty="0" smtClean="0"/>
          </a:p>
          <a:p>
            <a:pPr marL="0" indent="0" eaLnBrk="1" hangingPunct="1">
              <a:buNone/>
            </a:pPr>
            <a:endParaRPr lang="de-DE" dirty="0" smtClean="0"/>
          </a:p>
          <a:p>
            <a:pPr marL="0" indent="0" eaLnBrk="1" hangingPunct="1">
              <a:buNone/>
            </a:pPr>
            <a:endParaRPr lang="de-DE" dirty="0" smtClean="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79865" y="368660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 pitchFamily="1" charset="2"/>
              <a:buNone/>
              <a:tabLst>
                <a:tab pos="665163" algn="l"/>
              </a:tabLst>
            </a:pPr>
            <a:r>
              <a:rPr lang="ru-RU" sz="1400" dirty="0" smtClean="0">
                <a:solidFill>
                  <a:srgbClr val="FE9900"/>
                </a:solidFill>
                <a:ea typeface="ＭＳ Ｐゴシック" pitchFamily="1" charset="-128"/>
                <a:cs typeface="+mn-cs"/>
              </a:rPr>
              <a:t>Презентация Группы </a:t>
            </a:r>
            <a:r>
              <a:rPr lang="ru-RU" sz="1400" dirty="0">
                <a:solidFill>
                  <a:srgbClr val="FE9900"/>
                </a:solidFill>
                <a:ea typeface="ＭＳ Ｐゴシック" pitchFamily="1" charset="-128"/>
                <a:cs typeface="+mn-cs"/>
              </a:rPr>
              <a:t>К</a:t>
            </a:r>
            <a:r>
              <a:rPr lang="ru-RU" sz="1400" dirty="0" smtClean="0">
                <a:solidFill>
                  <a:srgbClr val="FE9900"/>
                </a:solidFill>
                <a:ea typeface="ＭＳ Ｐゴシック" pitchFamily="1" charset="-128"/>
                <a:cs typeface="+mn-cs"/>
              </a:rPr>
              <a:t>омпаний </a:t>
            </a:r>
            <a:r>
              <a:rPr lang="en-US" sz="1400" dirty="0" smtClean="0">
                <a:solidFill>
                  <a:srgbClr val="FE9900"/>
                </a:solidFill>
                <a:ea typeface="ＭＳ Ｐゴシック" pitchFamily="1" charset="-128"/>
                <a:cs typeface="+mn-cs"/>
              </a:rPr>
              <a:t>WIKA</a:t>
            </a:r>
            <a:endParaRPr lang="de-DE" sz="1400" b="0" i="1" dirty="0">
              <a:solidFill>
                <a:srgbClr val="FE9900"/>
              </a:solidFill>
              <a:ea typeface="ＭＳ Ｐゴシック" pitchFamily="1" charset="-128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76DA8D4-BD00-4A3E-BE51-78305E56D4D3}" type="slidenum">
              <a:rPr lang="de-DE" smtClean="0">
                <a:ea typeface="ＭＳ Ｐゴシック"/>
                <a:cs typeface="ＭＳ Ｐゴシック"/>
              </a:rPr>
              <a:pPr/>
              <a:t>5</a:t>
            </a:fld>
            <a:endParaRPr lang="de-DE" smtClean="0">
              <a:solidFill>
                <a:srgbClr val="0D3886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6387" name="Rectangle 7"/>
          <p:cNvSpPr>
            <a:spLocks noGrp="1" noChangeArrowheads="1"/>
          </p:cNvSpPr>
          <p:nvPr>
            <p:ph type="title"/>
          </p:nvPr>
        </p:nvSpPr>
        <p:spPr>
          <a:xfrm>
            <a:off x="672628" y="620688"/>
            <a:ext cx="5181600" cy="927100"/>
          </a:xfrm>
        </p:spPr>
        <p:txBody>
          <a:bodyPr/>
          <a:lstStyle/>
          <a:p>
            <a:pPr eaLnBrk="1" hangingPunct="1"/>
            <a:r>
              <a:rPr lang="ru-RU" dirty="0" smtClean="0"/>
              <a:t>Инновации и традиции</a:t>
            </a:r>
            <a:endParaRPr lang="de-DE" dirty="0" smtClean="0"/>
          </a:p>
        </p:txBody>
      </p:sp>
      <p:sp>
        <p:nvSpPr>
          <p:cNvPr id="1638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460940" cy="5148572"/>
          </a:xfrm>
        </p:spPr>
        <p:txBody>
          <a:bodyPr/>
          <a:lstStyle/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/>
              <a:t>1946</a:t>
            </a:r>
            <a:r>
              <a:rPr lang="de-DE" sz="1200" dirty="0"/>
              <a:t>	</a:t>
            </a:r>
            <a:r>
              <a:rPr lang="ru-RU" sz="1200" dirty="0" smtClean="0"/>
              <a:t>Начало производственной деятельности </a:t>
            </a:r>
            <a:endParaRPr lang="de-DE" sz="1200" dirty="0"/>
          </a:p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 smtClean="0"/>
              <a:t>1956</a:t>
            </a:r>
            <a:r>
              <a:rPr lang="de-DE" sz="1200" dirty="0" smtClean="0"/>
              <a:t>	</a:t>
            </a:r>
            <a:r>
              <a:rPr lang="ru-RU" sz="1200" dirty="0" smtClean="0"/>
              <a:t>Расширение производственной программы манометрами из н/с стали</a:t>
            </a:r>
            <a:endParaRPr lang="de-DE" sz="1200" dirty="0" smtClean="0"/>
          </a:p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 smtClean="0"/>
              <a:t>1970</a:t>
            </a:r>
            <a:r>
              <a:rPr lang="de-DE" sz="1200" dirty="0" smtClean="0"/>
              <a:t>	WIKA </a:t>
            </a:r>
            <a:r>
              <a:rPr lang="ru-RU" sz="1200" dirty="0" smtClean="0"/>
              <a:t>становится крупнейшим производителем манометров в Европе (№ 1) </a:t>
            </a:r>
            <a:endParaRPr lang="de-DE" sz="1200" dirty="0" smtClean="0"/>
          </a:p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 smtClean="0"/>
              <a:t>1979</a:t>
            </a:r>
            <a:r>
              <a:rPr lang="de-DE" sz="1200" dirty="0" smtClean="0"/>
              <a:t>	WIKA </a:t>
            </a:r>
            <a:r>
              <a:rPr lang="ru-RU" sz="1200" dirty="0" smtClean="0"/>
              <a:t>производит первые электронные измерительные приборы давления</a:t>
            </a:r>
            <a:endParaRPr lang="de-DE" sz="1200" dirty="0" smtClean="0"/>
          </a:p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 smtClean="0"/>
              <a:t>1986 </a:t>
            </a:r>
            <a:r>
              <a:rPr lang="de-DE" sz="1200" dirty="0" smtClean="0"/>
              <a:t>	WIKA </a:t>
            </a:r>
            <a:r>
              <a:rPr lang="ru-RU" sz="1200" dirty="0" smtClean="0"/>
              <a:t>полностью интегрирует фирму </a:t>
            </a:r>
            <a:r>
              <a:rPr lang="en-US" sz="1200" dirty="0" smtClean="0"/>
              <a:t>KACHEL </a:t>
            </a:r>
            <a:r>
              <a:rPr lang="ru-RU" sz="1200" dirty="0" smtClean="0"/>
              <a:t>по производству термометров</a:t>
            </a:r>
            <a:endParaRPr lang="de-DE" sz="1200" dirty="0" smtClean="0"/>
          </a:p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 smtClean="0"/>
              <a:t>1994</a:t>
            </a:r>
            <a:r>
              <a:rPr lang="de-DE" sz="1200" dirty="0" smtClean="0"/>
              <a:t>	WIKA </a:t>
            </a:r>
            <a:r>
              <a:rPr lang="ru-RU" sz="1200" dirty="0" smtClean="0"/>
              <a:t>сертифицируется по </a:t>
            </a:r>
            <a:r>
              <a:rPr lang="de-DE" sz="1200" dirty="0" smtClean="0"/>
              <a:t> DIN ISO 9001 </a:t>
            </a:r>
          </a:p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 smtClean="0"/>
              <a:t>1996</a:t>
            </a:r>
            <a:r>
              <a:rPr lang="de-DE" sz="1200" dirty="0" smtClean="0"/>
              <a:t>	50-</a:t>
            </a:r>
            <a:r>
              <a:rPr lang="ru-RU" sz="1200" dirty="0" smtClean="0"/>
              <a:t>летний Юбилей</a:t>
            </a:r>
            <a:r>
              <a:rPr lang="de-DE" sz="1200" dirty="0" smtClean="0"/>
              <a:t>: WIKA</a:t>
            </a:r>
            <a:r>
              <a:rPr lang="ru-RU" sz="1200" dirty="0" smtClean="0"/>
              <a:t> становится  мировым производителем № 1 в области механических     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ru-RU" sz="1200" dirty="0"/>
              <a:t> </a:t>
            </a:r>
            <a:r>
              <a:rPr lang="ru-RU" sz="1200" dirty="0" smtClean="0"/>
              <a:t>    измерительных приборов давления и температуры </a:t>
            </a:r>
            <a:endParaRPr lang="de-DE" sz="1200" dirty="0" smtClean="0"/>
          </a:p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 smtClean="0"/>
              <a:t>2002</a:t>
            </a:r>
            <a:r>
              <a:rPr lang="de-DE" sz="1200" dirty="0" smtClean="0"/>
              <a:t>	</a:t>
            </a:r>
            <a:r>
              <a:rPr lang="ru-RU" sz="1200" dirty="0" smtClean="0"/>
              <a:t>«</a:t>
            </a:r>
            <a:r>
              <a:rPr lang="de-DE" sz="1200" dirty="0" smtClean="0"/>
              <a:t>WIKA </a:t>
            </a:r>
            <a:r>
              <a:rPr lang="de-DE" sz="1200" dirty="0" err="1" smtClean="0"/>
              <a:t>goes</a:t>
            </a:r>
            <a:r>
              <a:rPr lang="de-DE" sz="1200" dirty="0" smtClean="0"/>
              <a:t> </a:t>
            </a:r>
            <a:r>
              <a:rPr lang="de-DE" sz="1200" dirty="0" err="1" smtClean="0"/>
              <a:t>lean</a:t>
            </a:r>
            <a:r>
              <a:rPr lang="ru-RU" sz="1200" dirty="0" smtClean="0"/>
              <a:t>»</a:t>
            </a:r>
            <a:r>
              <a:rPr lang="de-DE" sz="1200" dirty="0" smtClean="0"/>
              <a:t>: </a:t>
            </a:r>
            <a:r>
              <a:rPr lang="ru-RU" sz="1200" dirty="0" smtClean="0"/>
              <a:t>начало движения научной организации труда по системе </a:t>
            </a:r>
            <a:r>
              <a:rPr lang="en-US" sz="1200" dirty="0" smtClean="0"/>
              <a:t>Kaizen </a:t>
            </a:r>
            <a:r>
              <a:rPr lang="ru-RU" sz="1200" dirty="0" smtClean="0"/>
              <a:t>в целях оптимизации</a:t>
            </a:r>
            <a:endParaRPr lang="ru-RU" sz="1200" dirty="0"/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ru-RU" sz="1200" dirty="0" smtClean="0"/>
              <a:t>    производства</a:t>
            </a:r>
            <a:endParaRPr lang="de-DE" sz="1200" dirty="0" smtClean="0"/>
          </a:p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 smtClean="0"/>
              <a:t>2008</a:t>
            </a:r>
            <a:r>
              <a:rPr lang="de-DE" sz="1200" dirty="0" smtClean="0"/>
              <a:t>	</a:t>
            </a:r>
            <a:r>
              <a:rPr lang="en-US" sz="1200" dirty="0" smtClean="0"/>
              <a:t>WIKA </a:t>
            </a:r>
            <a:r>
              <a:rPr lang="de-DE" sz="1200" dirty="0" smtClean="0"/>
              <a:t> </a:t>
            </a:r>
            <a:r>
              <a:rPr lang="ru-RU" sz="1200" dirty="0" smtClean="0"/>
              <a:t>приобретает управляющий пакет акций компании</a:t>
            </a:r>
            <a:r>
              <a:rPr lang="de-DE" sz="1200" dirty="0" smtClean="0"/>
              <a:t>  KSR KUEBLER Niveau-Messtechnik AG</a:t>
            </a:r>
            <a:endParaRPr lang="ru-RU" sz="1200" dirty="0" smtClean="0"/>
          </a:p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/>
              <a:t>2011</a:t>
            </a:r>
            <a:r>
              <a:rPr lang="de-DE" sz="1200" dirty="0"/>
              <a:t>	</a:t>
            </a:r>
            <a:r>
              <a:rPr lang="en-US" sz="1200" dirty="0"/>
              <a:t>WIKA </a:t>
            </a:r>
            <a:r>
              <a:rPr lang="ru-RU" sz="1200" dirty="0" smtClean="0"/>
              <a:t>приобретает  </a:t>
            </a:r>
            <a:r>
              <a:rPr lang="en-US" sz="1200" dirty="0" smtClean="0"/>
              <a:t>DH-</a:t>
            </a:r>
            <a:r>
              <a:rPr lang="en-US" sz="1200" dirty="0" err="1" smtClean="0"/>
              <a:t>Budenberg</a:t>
            </a:r>
            <a:r>
              <a:rPr lang="en-US" sz="1200" dirty="0" smtClean="0"/>
              <a:t> </a:t>
            </a:r>
            <a:r>
              <a:rPr lang="ru-RU" sz="1200" dirty="0" smtClean="0"/>
              <a:t>и укрепляет лидирующие позиции на рынке калибровочной техники</a:t>
            </a:r>
            <a:endParaRPr lang="en-US" sz="1200" dirty="0" smtClean="0"/>
          </a:p>
          <a:p>
            <a:pPr marL="0" indent="190500" eaLnBrk="1" hangingPunct="1">
              <a:lnSpc>
                <a:spcPct val="150000"/>
              </a:lnSpc>
            </a:pPr>
            <a:r>
              <a:rPr lang="de-DE" sz="1200" b="1" dirty="0" smtClean="0"/>
              <a:t>2012</a:t>
            </a:r>
            <a:r>
              <a:rPr lang="de-DE" sz="1200" dirty="0"/>
              <a:t>	</a:t>
            </a:r>
            <a:r>
              <a:rPr lang="en-US" sz="1200" dirty="0"/>
              <a:t> WIKA </a:t>
            </a:r>
            <a:r>
              <a:rPr lang="ru-RU" sz="1200" dirty="0"/>
              <a:t> приобретает </a:t>
            </a:r>
            <a:r>
              <a:rPr lang="ru-RU" sz="1200" dirty="0" smtClean="0"/>
              <a:t>компанию </a:t>
            </a:r>
            <a:r>
              <a:rPr lang="en-US" sz="1200" dirty="0" err="1"/>
              <a:t>Euromisure</a:t>
            </a:r>
            <a:r>
              <a:rPr lang="en-US" sz="1200" dirty="0"/>
              <a:t> (</a:t>
            </a:r>
            <a:r>
              <a:rPr lang="ru-RU" sz="1200" dirty="0"/>
              <a:t>производство первичных элементов для измерения расхода) и</a:t>
            </a:r>
            <a:r>
              <a:rPr lang="en-US" sz="1200" dirty="0"/>
              <a:t> </a:t>
            </a:r>
            <a:r>
              <a:rPr lang="ru-RU" sz="1200" dirty="0" smtClean="0"/>
              <a:t>   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ru-RU" sz="1200" dirty="0" smtClean="0"/>
              <a:t>    </a:t>
            </a:r>
            <a:r>
              <a:rPr lang="en-US" sz="1200" dirty="0" err="1" smtClean="0"/>
              <a:t>Gayesco</a:t>
            </a:r>
            <a:r>
              <a:rPr lang="en-US" sz="1200" dirty="0" smtClean="0"/>
              <a:t> </a:t>
            </a:r>
            <a:r>
              <a:rPr lang="en-US" sz="1200" dirty="0"/>
              <a:t>(</a:t>
            </a:r>
            <a:r>
              <a:rPr lang="ru-RU" sz="1200" dirty="0"/>
              <a:t>многозонное измерение температуры</a:t>
            </a:r>
            <a:r>
              <a:rPr lang="ru-RU" sz="1200" dirty="0" smtClean="0"/>
              <a:t>)</a:t>
            </a:r>
            <a:endParaRPr lang="en-US" sz="1200" dirty="0"/>
          </a:p>
          <a:p>
            <a:pPr marL="0" indent="190500" eaLnBrk="1" hangingPunct="1">
              <a:lnSpc>
                <a:spcPct val="150000"/>
              </a:lnSpc>
            </a:pPr>
            <a:endParaRPr lang="de-DE" sz="1200" dirty="0" smtClean="0"/>
          </a:p>
          <a:p>
            <a:pPr marL="0" indent="190500" eaLnBrk="1" hangingPunct="1">
              <a:lnSpc>
                <a:spcPct val="150000"/>
              </a:lnSpc>
            </a:pPr>
            <a:endParaRPr lang="de-DE" sz="1200" dirty="0" smtClean="0"/>
          </a:p>
        </p:txBody>
      </p:sp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690563" y="239688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  <a:tabLst>
                <a:tab pos="665163" algn="l"/>
              </a:tabLst>
            </a:pPr>
            <a:r>
              <a:rPr lang="ru-RU" sz="1400" dirty="0" smtClean="0">
                <a:solidFill>
                  <a:srgbClr val="FE9900"/>
                </a:solidFill>
              </a:rPr>
              <a:t>Этапы большого пути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2" t="38995" r="10194" b="5488"/>
          <a:stretch/>
        </p:blipFill>
        <p:spPr bwMode="auto">
          <a:xfrm>
            <a:off x="3394906" y="4374409"/>
            <a:ext cx="5310211" cy="214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87525" y="836712"/>
            <a:ext cx="8417592" cy="1152128"/>
          </a:xfrm>
        </p:spPr>
        <p:txBody>
          <a:bodyPr/>
          <a:lstStyle/>
          <a:p>
            <a:pPr eaLnBrk="1" hangingPunct="1"/>
            <a:r>
              <a:rPr lang="ru-RU" sz="2200" dirty="0" smtClean="0"/>
              <a:t>Высокотехнологичное производство –</a:t>
            </a:r>
            <a:br>
              <a:rPr lang="ru-RU" sz="2200" dirty="0" smtClean="0"/>
            </a:br>
            <a:r>
              <a:rPr lang="ru-RU" sz="2200" dirty="0" smtClean="0"/>
              <a:t>залог лидерства на рынке </a:t>
            </a:r>
            <a:endParaRPr lang="de-DE" sz="2200" dirty="0" smtClean="0"/>
          </a:p>
        </p:txBody>
      </p:sp>
      <p:sp>
        <p:nvSpPr>
          <p:cNvPr id="2048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C669CE-456E-4733-90FD-C3A077091977}" type="slidenum">
              <a:rPr lang="de-DE" smtClean="0">
                <a:ea typeface="ＭＳ Ｐゴシック"/>
                <a:cs typeface="ＭＳ Ｐゴシック"/>
              </a:rPr>
              <a:pPr/>
              <a:t>6</a:t>
            </a:fld>
            <a:endParaRPr lang="de-DE" smtClean="0">
              <a:solidFill>
                <a:srgbClr val="0D3886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quarter" idx="14"/>
          </p:nvPr>
        </p:nvSpPr>
        <p:spPr/>
        <p:txBody>
          <a:bodyPr/>
          <a:lstStyle/>
          <a:p>
            <a:pPr marL="188913" indent="-188913" eaLnBrk="1" hangingPunct="1"/>
            <a:r>
              <a:rPr lang="ru-RU" sz="1200" dirty="0" smtClean="0"/>
              <a:t>Самое современное производственное оборудование</a:t>
            </a:r>
            <a:endParaRPr lang="de-DE" sz="1200" dirty="0" smtClean="0"/>
          </a:p>
          <a:p>
            <a:pPr marL="188913" indent="-188913" eaLnBrk="1" hangingPunct="1"/>
            <a:r>
              <a:rPr lang="ru-RU" sz="1200" dirty="0" smtClean="0"/>
              <a:t>Собственные испытательные лаборатории</a:t>
            </a:r>
            <a:endParaRPr lang="de-DE" sz="1200" dirty="0" smtClean="0"/>
          </a:p>
          <a:p>
            <a:pPr marL="188913" indent="-188913" eaLnBrk="1" hangingPunct="1"/>
            <a:r>
              <a:rPr lang="ru-RU" sz="1200" dirty="0" smtClean="0"/>
              <a:t>Поверочные / калибровочные лаборатории, аккредитованные немецкой калибровочной службой </a:t>
            </a:r>
            <a:r>
              <a:rPr lang="de-DE" sz="1200" dirty="0" smtClean="0"/>
              <a:t>DKD </a:t>
            </a:r>
            <a:endParaRPr lang="ru-RU" sz="1200" dirty="0" smtClean="0"/>
          </a:p>
          <a:p>
            <a:pPr marL="188913" indent="-188913" eaLnBrk="1" hangingPunct="1"/>
            <a:r>
              <a:rPr lang="ru-RU" sz="1200" dirty="0" smtClean="0"/>
              <a:t>Сверхчистые помещения </a:t>
            </a:r>
            <a:r>
              <a:rPr lang="en-US" sz="1200" dirty="0" smtClean="0"/>
              <a:t>(Class 100) </a:t>
            </a:r>
            <a:r>
              <a:rPr lang="ru-RU" sz="1200" dirty="0" smtClean="0"/>
              <a:t> для производства </a:t>
            </a:r>
            <a:r>
              <a:rPr lang="ru-RU" sz="1200" dirty="0" err="1" smtClean="0"/>
              <a:t>тонкопл</a:t>
            </a:r>
            <a:r>
              <a:rPr lang="en-US" sz="1200" dirty="0" smtClean="0">
                <a:cs typeface="Arial" charset="0"/>
              </a:rPr>
              <a:t>ë</a:t>
            </a:r>
            <a:r>
              <a:rPr lang="ru-RU" sz="1200" dirty="0" smtClean="0">
                <a:cs typeface="Arial" charset="0"/>
              </a:rPr>
              <a:t>ночных сенсоров</a:t>
            </a:r>
            <a:endParaRPr lang="de-DE" sz="1200" dirty="0" smtClean="0"/>
          </a:p>
          <a:p>
            <a:pPr marL="188913" indent="-188913" eaLnBrk="1" hangingPunct="1"/>
            <a:r>
              <a:rPr lang="ru-RU" sz="1200" dirty="0" smtClean="0">
                <a:cs typeface="Arial" charset="0"/>
              </a:rPr>
              <a:t>Полностью автоматизированный склад</a:t>
            </a:r>
          </a:p>
          <a:p>
            <a:pPr marL="188913" indent="-188913" eaLnBrk="1" hangingPunct="1"/>
            <a:r>
              <a:rPr lang="ru-RU" sz="1200" dirty="0" smtClean="0">
                <a:cs typeface="Arial" charset="0"/>
              </a:rPr>
              <a:t>Научная организация труда (</a:t>
            </a:r>
            <a:r>
              <a:rPr lang="en-US" sz="1200" dirty="0" smtClean="0">
                <a:cs typeface="Arial" charset="0"/>
              </a:rPr>
              <a:t>Kaizen</a:t>
            </a:r>
            <a:r>
              <a:rPr lang="ru-RU" sz="1200" dirty="0" smtClean="0">
                <a:cs typeface="Arial" charset="0"/>
              </a:rPr>
              <a:t>)</a:t>
            </a:r>
            <a:endParaRPr lang="de-DE" sz="1200" dirty="0" smtClean="0">
              <a:cs typeface="Arial" charset="0"/>
            </a:endParaRPr>
          </a:p>
          <a:p>
            <a:pPr marL="188913" indent="-188913" eaLnBrk="1" hangingPunct="1"/>
            <a:r>
              <a:rPr lang="ru-RU" sz="1200" dirty="0" smtClean="0">
                <a:cs typeface="Arial" charset="0"/>
              </a:rPr>
              <a:t>Менеджмент качества</a:t>
            </a:r>
            <a:r>
              <a:rPr lang="de-DE" sz="1200" dirty="0" smtClean="0"/>
              <a:t>:</a:t>
            </a:r>
            <a:r>
              <a:rPr lang="ru-RU" sz="1200" dirty="0" smtClean="0">
                <a:cs typeface="Arial" charset="0"/>
              </a:rPr>
              <a:t>сертифицирован по </a:t>
            </a:r>
            <a:r>
              <a:rPr lang="de-DE" sz="1200" dirty="0" smtClean="0"/>
              <a:t> DIN ISO 9001, DIN ISO/TS 16949</a:t>
            </a:r>
          </a:p>
          <a:p>
            <a:pPr marL="188913" indent="-188913" eaLnBrk="1" hangingPunct="1"/>
            <a:r>
              <a:rPr lang="ru-RU" sz="1200" dirty="0" smtClean="0">
                <a:cs typeface="Arial" charset="0"/>
              </a:rPr>
              <a:t>Менеджмент сохранения окружающей среды</a:t>
            </a:r>
            <a:r>
              <a:rPr lang="de-DE" sz="1200" dirty="0" smtClean="0"/>
              <a:t>: </a:t>
            </a:r>
            <a:r>
              <a:rPr lang="ru-RU" sz="1200" dirty="0" smtClean="0">
                <a:cs typeface="Arial" charset="0"/>
              </a:rPr>
              <a:t>сертифицирован по </a:t>
            </a:r>
            <a:r>
              <a:rPr lang="de-DE" sz="1200" dirty="0" smtClean="0"/>
              <a:t>DIN ISO 14001</a:t>
            </a:r>
            <a:endParaRPr lang="ru-RU" sz="1200" dirty="0" smtClean="0"/>
          </a:p>
          <a:p>
            <a:pPr marL="188913" indent="-188913" eaLnBrk="1" hangingPunct="1"/>
            <a:r>
              <a:rPr lang="ru-RU" sz="1200" dirty="0" smtClean="0"/>
              <a:t>Энергосберегающие технологии</a:t>
            </a:r>
            <a:r>
              <a:rPr lang="de-DE" sz="1200" dirty="0" smtClean="0"/>
              <a:t> </a:t>
            </a:r>
            <a:r>
              <a:rPr lang="de-DE" sz="1200" dirty="0"/>
              <a:t>DIN ISO 50001</a:t>
            </a:r>
          </a:p>
          <a:p>
            <a:pPr marL="188913" indent="-188913" eaLnBrk="1" hangingPunct="1"/>
            <a:endParaRPr lang="de-DE" sz="1200" dirty="0" smtClean="0"/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575556" y="332656"/>
            <a:ext cx="547445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Высокие технологии – для самого взыскательного спроса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E9442DB-D4FC-49F4-AF5A-1BF1ED03CB08}" type="slidenum">
              <a:rPr lang="de-DE" smtClean="0"/>
              <a:pPr/>
              <a:t>7</a:t>
            </a:fld>
            <a:endParaRPr lang="de-DE" smtClean="0">
              <a:solidFill>
                <a:srgbClr val="0D3886"/>
              </a:solidFill>
            </a:endParaRPr>
          </a:p>
        </p:txBody>
      </p:sp>
      <p:sp>
        <p:nvSpPr>
          <p:cNvPr id="14342" name="Rectangle 2"/>
          <p:cNvSpPr>
            <a:spLocks noGrp="1" noChangeArrowheads="1"/>
          </p:cNvSpPr>
          <p:nvPr>
            <p:ph type="title"/>
          </p:nvPr>
        </p:nvSpPr>
        <p:spPr>
          <a:xfrm>
            <a:off x="690563" y="908720"/>
            <a:ext cx="5181600" cy="432048"/>
          </a:xfrm>
        </p:spPr>
        <p:txBody>
          <a:bodyPr/>
          <a:lstStyle/>
          <a:p>
            <a:pPr eaLnBrk="1" hangingPunct="1"/>
            <a:r>
              <a:rPr lang="ru-RU" dirty="0" smtClean="0"/>
              <a:t>Размерность от </a:t>
            </a:r>
            <a:r>
              <a:rPr lang="de-DE" dirty="0" smtClean="0"/>
              <a:t> XS </a:t>
            </a:r>
            <a:r>
              <a:rPr lang="ru-RU" dirty="0" smtClean="0"/>
              <a:t>до</a:t>
            </a:r>
            <a:r>
              <a:rPr lang="de-DE" dirty="0" smtClean="0"/>
              <a:t> XXL</a:t>
            </a:r>
          </a:p>
        </p:txBody>
      </p:sp>
      <p:sp>
        <p:nvSpPr>
          <p:cNvPr id="14343" name="Rectangle 3"/>
          <p:cNvSpPr>
            <a:spLocks noChangeArrowheads="1"/>
          </p:cNvSpPr>
          <p:nvPr/>
        </p:nvSpPr>
        <p:spPr bwMode="auto">
          <a:xfrm>
            <a:off x="690563" y="275692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>
                <a:solidFill>
                  <a:srgbClr val="FE9900"/>
                </a:solidFill>
              </a:rPr>
              <a:t>Валовые показатели </a:t>
            </a:r>
            <a:r>
              <a:rPr lang="ru-RU" sz="1400" dirty="0" smtClean="0">
                <a:solidFill>
                  <a:srgbClr val="FE9900"/>
                </a:solidFill>
              </a:rPr>
              <a:t>производства </a:t>
            </a:r>
            <a:r>
              <a:rPr lang="en-US" sz="1400" dirty="0" smtClean="0">
                <a:solidFill>
                  <a:srgbClr val="FE9900"/>
                </a:solidFill>
              </a:rPr>
              <a:t>WIKA</a:t>
            </a:r>
            <a:r>
              <a:rPr lang="ru-RU" sz="1400" dirty="0" smtClean="0">
                <a:solidFill>
                  <a:srgbClr val="FE9900"/>
                </a:solidFill>
              </a:rPr>
              <a:t> </a:t>
            </a:r>
            <a:endParaRPr lang="de-DE" sz="1400" dirty="0">
              <a:solidFill>
                <a:srgbClr val="FE990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628" y="3284983"/>
            <a:ext cx="6730284" cy="338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215516" y="1556792"/>
            <a:ext cx="8532948" cy="433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1524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lr>
                <a:srgbClr val="FE9900"/>
              </a:buClr>
              <a:buSzPct val="70000"/>
              <a:buFont typeface="Zapf Dingbats" pitchFamily="1" charset="2"/>
              <a:buChar char="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1000" indent="188913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lr>
                <a:srgbClr val="676767"/>
              </a:buClr>
              <a:buSzPct val="50000"/>
              <a:buFont typeface="Zapf Dingbats" pitchFamily="1" charset="2"/>
              <a:buChar char=""/>
              <a:tabLst>
                <a:tab pos="665163" algn="l"/>
              </a:tabLst>
              <a:defRPr sz="1100" i="1">
                <a:solidFill>
                  <a:schemeClr val="tx1"/>
                </a:solidFill>
                <a:latin typeface="+mn-lt"/>
                <a:ea typeface="+mn-ea"/>
              </a:defRPr>
            </a:lvl2pPr>
            <a:lvl3pPr marL="952500" indent="-1905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•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3pPr>
            <a:lvl4pPr marL="1333500" indent="-1905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–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4pPr>
            <a:lvl5pPr marL="1712913" indent="-188913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5pPr>
            <a:lvl6pPr marL="2170113" indent="-188913" algn="l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6pPr>
            <a:lvl7pPr marL="2627313" indent="-188913" algn="l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7pPr>
            <a:lvl8pPr marL="3084513" indent="-188913" algn="l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8pPr>
            <a:lvl9pPr marL="3541713" indent="-188913" algn="l" rtl="0" fontAlgn="base">
              <a:lnSpc>
                <a:spcPct val="130000"/>
              </a:lnSpc>
              <a:spcBef>
                <a:spcPct val="0"/>
              </a:spcBef>
              <a:spcAft>
                <a:spcPct val="50000"/>
              </a:spcAft>
              <a:buChar char="»"/>
              <a:tabLst>
                <a:tab pos="665163" algn="l"/>
              </a:tabLst>
              <a:defRPr sz="11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190500" eaLnBrk="1" hangingPunct="1">
              <a:tabLst>
                <a:tab pos="1719263" algn="l"/>
              </a:tabLst>
            </a:pPr>
            <a:r>
              <a:rPr lang="ru-RU" sz="1200" b="1" kern="0" dirty="0" smtClean="0"/>
              <a:t>Ежегодное производство</a:t>
            </a:r>
            <a:r>
              <a:rPr lang="de-DE" sz="1200" b="0" kern="0" dirty="0" smtClean="0"/>
              <a:t> 	</a:t>
            </a:r>
            <a:r>
              <a:rPr lang="ru-RU" sz="1200" b="0" kern="0" dirty="0" smtClean="0"/>
              <a:t>более</a:t>
            </a:r>
            <a:r>
              <a:rPr lang="de-DE" sz="1200" b="0" kern="0" dirty="0" smtClean="0"/>
              <a:t> </a:t>
            </a:r>
            <a:r>
              <a:rPr lang="ru-RU" sz="1200" b="0" kern="0" dirty="0" smtClean="0"/>
              <a:t>50</a:t>
            </a:r>
            <a:r>
              <a:rPr lang="de-DE" sz="1200" b="0" kern="0" dirty="0" smtClean="0"/>
              <a:t>.000.000 </a:t>
            </a:r>
            <a:r>
              <a:rPr lang="ru-RU" sz="1200" b="0" kern="0" dirty="0" smtClean="0"/>
              <a:t>ед. по всему миру</a:t>
            </a:r>
            <a:endParaRPr lang="de-DE" sz="1200" b="0" kern="0" dirty="0" smtClean="0"/>
          </a:p>
          <a:p>
            <a:pPr marL="0" indent="190500" eaLnBrk="1" hangingPunct="1">
              <a:tabLst>
                <a:tab pos="1719263" algn="l"/>
              </a:tabLst>
            </a:pPr>
            <a:r>
              <a:rPr lang="ru-RU" sz="1200" b="1" kern="0" dirty="0" smtClean="0"/>
              <a:t>Ежедневное производство</a:t>
            </a:r>
            <a:r>
              <a:rPr lang="de-DE" sz="1200" b="0" kern="0" dirty="0" smtClean="0"/>
              <a:t> 	</a:t>
            </a:r>
            <a:r>
              <a:rPr lang="ru-RU" sz="1200" b="0" kern="0" dirty="0" smtClean="0"/>
              <a:t>около </a:t>
            </a:r>
            <a:r>
              <a:rPr lang="de-DE" sz="1200" b="0" kern="0" dirty="0" smtClean="0"/>
              <a:t> </a:t>
            </a:r>
            <a:r>
              <a:rPr lang="ru-RU" sz="1200" b="0" kern="0" dirty="0" smtClean="0"/>
              <a:t>200</a:t>
            </a:r>
            <a:r>
              <a:rPr lang="de-DE" sz="1200" b="0" kern="0" dirty="0" smtClean="0"/>
              <a:t>.000 </a:t>
            </a:r>
            <a:r>
              <a:rPr lang="ru-RU" sz="1200" b="0" kern="0" dirty="0" smtClean="0"/>
              <a:t>ед.</a:t>
            </a:r>
            <a:endParaRPr lang="de-DE" sz="1200" b="0" kern="0" dirty="0" smtClean="0"/>
          </a:p>
          <a:p>
            <a:pPr marL="0" indent="190500" eaLnBrk="1" hangingPunct="1">
              <a:tabLst>
                <a:tab pos="1719263" algn="l"/>
              </a:tabLst>
            </a:pPr>
            <a:r>
              <a:rPr lang="ru-RU" sz="1200" b="1" kern="0" dirty="0" smtClean="0"/>
              <a:t>Объемы заказов             </a:t>
            </a:r>
            <a:r>
              <a:rPr lang="en-US" sz="1200" b="1" kern="0" dirty="0" smtClean="0"/>
              <a:t>	</a:t>
            </a:r>
            <a:r>
              <a:rPr lang="de-DE" sz="1200" b="0" kern="0" dirty="0" smtClean="0"/>
              <a:t>	</a:t>
            </a:r>
            <a:r>
              <a:rPr lang="ru-RU" sz="1200" b="0" kern="0" dirty="0" smtClean="0"/>
              <a:t>от </a:t>
            </a:r>
            <a:r>
              <a:rPr lang="de-DE" sz="1200" b="0" kern="0" dirty="0" smtClean="0"/>
              <a:t>1 </a:t>
            </a:r>
            <a:r>
              <a:rPr lang="ru-RU" sz="1200" b="0" kern="0" dirty="0" smtClean="0"/>
              <a:t>до </a:t>
            </a:r>
            <a:r>
              <a:rPr lang="de-DE" sz="1200" b="0" kern="0" dirty="0" smtClean="0"/>
              <a:t> 10.000 </a:t>
            </a:r>
            <a:r>
              <a:rPr lang="ru-RU" sz="1200" b="0" kern="0" dirty="0" smtClean="0"/>
              <a:t>ед. и больше</a:t>
            </a:r>
            <a:endParaRPr lang="de-DE" sz="1200" b="0" kern="0" dirty="0" smtClean="0"/>
          </a:p>
          <a:p>
            <a:pPr marL="0" indent="190500" eaLnBrk="1" hangingPunct="1">
              <a:tabLst>
                <a:tab pos="1719263" algn="l"/>
              </a:tabLst>
            </a:pPr>
            <a:r>
              <a:rPr lang="ru-RU" sz="1200" kern="0" dirty="0" smtClean="0"/>
              <a:t>Диапазоны измерения </a:t>
            </a:r>
            <a:r>
              <a:rPr lang="ru-RU" sz="1200" b="0" kern="0" dirty="0" smtClean="0"/>
              <a:t>                 </a:t>
            </a:r>
            <a:r>
              <a:rPr lang="de-DE" sz="1200" b="0" kern="0" dirty="0" smtClean="0"/>
              <a:t>	</a:t>
            </a:r>
            <a:r>
              <a:rPr lang="ru-RU" sz="1200" b="0" kern="0" dirty="0" smtClean="0"/>
              <a:t>от </a:t>
            </a:r>
            <a:r>
              <a:rPr lang="de-DE" sz="1200" b="0" kern="0" dirty="0" smtClean="0"/>
              <a:t>0…0,</a:t>
            </a:r>
            <a:r>
              <a:rPr lang="ru-RU" sz="1200" b="0" kern="0" dirty="0" smtClean="0"/>
              <a:t>5</a:t>
            </a:r>
            <a:r>
              <a:rPr lang="de-DE" sz="1200" b="0" kern="0" dirty="0" smtClean="0"/>
              <a:t> </a:t>
            </a:r>
            <a:r>
              <a:rPr lang="ru-RU" sz="1200" b="0" kern="0" dirty="0" err="1" smtClean="0"/>
              <a:t>мбар</a:t>
            </a:r>
            <a:r>
              <a:rPr lang="ru-RU" sz="1200" b="0" kern="0" dirty="0" smtClean="0"/>
              <a:t> до </a:t>
            </a:r>
            <a:r>
              <a:rPr lang="de-DE" sz="1200" b="0" kern="0" dirty="0" smtClean="0"/>
              <a:t> 0…15.000 </a:t>
            </a:r>
            <a:r>
              <a:rPr lang="ru-RU" sz="1200" b="0" kern="0" dirty="0" smtClean="0"/>
              <a:t>бар</a:t>
            </a:r>
            <a:endParaRPr lang="de-DE" sz="1200" b="0" kern="0" dirty="0" smtClean="0"/>
          </a:p>
          <a:p>
            <a:pPr marL="0" indent="190500" eaLnBrk="1" hangingPunct="1">
              <a:buFont typeface="Zapf Dingbats"/>
              <a:buNone/>
              <a:tabLst>
                <a:tab pos="1719263" algn="l"/>
              </a:tabLst>
            </a:pPr>
            <a:r>
              <a:rPr lang="de-DE" sz="1200" b="0" kern="0" dirty="0" smtClean="0"/>
              <a:t>	</a:t>
            </a:r>
            <a:r>
              <a:rPr lang="ru-RU" sz="1200" b="0" kern="0" dirty="0" smtClean="0"/>
              <a:t>                        от  </a:t>
            </a:r>
            <a:r>
              <a:rPr lang="de-DE" sz="1200" b="0" kern="0" dirty="0" smtClean="0"/>
              <a:t>-250</a:t>
            </a:r>
            <a:r>
              <a:rPr lang="de-DE" sz="1200" b="0" kern="0" dirty="0" smtClean="0">
                <a:cs typeface="Arial" charset="0"/>
              </a:rPr>
              <a:t>˚</a:t>
            </a:r>
            <a:r>
              <a:rPr lang="de-DE" sz="1200" b="0" kern="0" dirty="0" smtClean="0"/>
              <a:t>C </a:t>
            </a:r>
            <a:r>
              <a:rPr lang="ru-RU" sz="1200" b="0" kern="0" dirty="0" smtClean="0">
                <a:cs typeface="Arial" charset="0"/>
              </a:rPr>
              <a:t> до </a:t>
            </a:r>
            <a:r>
              <a:rPr lang="de-DE" sz="1200" b="0" kern="0" dirty="0" smtClean="0"/>
              <a:t> 1.800</a:t>
            </a:r>
            <a:r>
              <a:rPr lang="de-DE" sz="1200" b="0" kern="0" dirty="0" smtClean="0">
                <a:cs typeface="Arial" charset="0"/>
              </a:rPr>
              <a:t>˚</a:t>
            </a:r>
            <a:r>
              <a:rPr lang="de-DE" sz="1200" b="0" kern="0" dirty="0" smtClean="0"/>
              <a:t>C </a:t>
            </a:r>
          </a:p>
          <a:p>
            <a:pPr marL="0" indent="190500" eaLnBrk="1" hangingPunct="1">
              <a:tabLst>
                <a:tab pos="1719263" algn="l"/>
              </a:tabLst>
            </a:pPr>
            <a:r>
              <a:rPr lang="ru-RU" sz="1200" b="1" kern="0" dirty="0" smtClean="0">
                <a:cs typeface="Arial" charset="0"/>
              </a:rPr>
              <a:t>Цена за 1 ед.</a:t>
            </a:r>
            <a:r>
              <a:rPr lang="de-DE" sz="1200" b="0" kern="0" dirty="0" smtClean="0"/>
              <a:t>	</a:t>
            </a:r>
            <a:r>
              <a:rPr lang="ru-RU" sz="1200" b="0" kern="0" dirty="0" smtClean="0">
                <a:cs typeface="Arial" charset="0"/>
              </a:rPr>
              <a:t>                        </a:t>
            </a:r>
            <a:r>
              <a:rPr lang="ru-RU" sz="1200" b="0" kern="0" dirty="0">
                <a:cs typeface="Arial" charset="0"/>
              </a:rPr>
              <a:t>о</a:t>
            </a:r>
            <a:r>
              <a:rPr lang="ru-RU" sz="1200" b="0" kern="0" dirty="0" smtClean="0">
                <a:cs typeface="Arial" charset="0"/>
              </a:rPr>
              <a:t>т 2 Евро до 20 000 Евро за ед.</a:t>
            </a:r>
            <a:endParaRPr lang="de-DE" sz="1200" b="0" kern="0" dirty="0" smtClean="0"/>
          </a:p>
          <a:p>
            <a:pPr marL="0" indent="190500" eaLnBrk="1" hangingPunct="1">
              <a:tabLst>
                <a:tab pos="1719263" algn="l"/>
              </a:tabLst>
            </a:pPr>
            <a:endParaRPr lang="de-DE" sz="1200" b="0" kern="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1E307F8-507B-42C7-A450-D2436D6F7A79}" type="slidenum">
              <a:rPr lang="de-DE" smtClean="0"/>
              <a:pPr/>
              <a:t>8</a:t>
            </a:fld>
            <a:endParaRPr lang="de-DE" smtClean="0">
              <a:solidFill>
                <a:srgbClr val="0D3886"/>
              </a:solidFill>
            </a:endParaRPr>
          </a:p>
        </p:txBody>
      </p:sp>
      <p:sp>
        <p:nvSpPr>
          <p:cNvPr id="15367" name="Rectangle 4"/>
          <p:cNvSpPr>
            <a:spLocks noGrp="1" noChangeArrowheads="1"/>
          </p:cNvSpPr>
          <p:nvPr>
            <p:ph type="title"/>
          </p:nvPr>
        </p:nvSpPr>
        <p:spPr>
          <a:xfrm>
            <a:off x="692150" y="728700"/>
            <a:ext cx="5181600" cy="927100"/>
          </a:xfrm>
        </p:spPr>
        <p:txBody>
          <a:bodyPr/>
          <a:lstStyle/>
          <a:p>
            <a:pPr eaLnBrk="1" hangingPunct="1"/>
            <a:r>
              <a:rPr lang="ru-RU" dirty="0" smtClean="0"/>
              <a:t>Уникальная по глубине и ширине охвата номенклатура КИП </a:t>
            </a:r>
            <a:endParaRPr lang="de-DE" dirty="0" smtClean="0"/>
          </a:p>
        </p:txBody>
      </p:sp>
      <p:sp>
        <p:nvSpPr>
          <p:cNvPr id="15368" name="Rectangle 5"/>
          <p:cNvSpPr>
            <a:spLocks noChangeArrowheads="1"/>
          </p:cNvSpPr>
          <p:nvPr/>
        </p:nvSpPr>
        <p:spPr bwMode="auto">
          <a:xfrm>
            <a:off x="690563" y="296652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 pitchFamily="1" charset="2"/>
              <a:buNone/>
            </a:pPr>
            <a:r>
              <a:rPr lang="ru-RU" sz="1400" dirty="0" smtClean="0">
                <a:solidFill>
                  <a:srgbClr val="FE9900"/>
                </a:solidFill>
                <a:ea typeface="ＭＳ Ｐゴシック" pitchFamily="1" charset="-128"/>
                <a:cs typeface="+mn-cs"/>
              </a:rPr>
              <a:t>Номенклатура продуктов</a:t>
            </a:r>
            <a:endParaRPr lang="de-DE" sz="1400" dirty="0">
              <a:solidFill>
                <a:srgbClr val="FE9900"/>
              </a:solidFill>
              <a:ea typeface="ＭＳ Ｐゴシック" pitchFamily="1" charset="-128"/>
              <a:cs typeface="+mn-cs"/>
            </a:endParaRPr>
          </a:p>
        </p:txBody>
      </p:sp>
      <p:graphicFrame>
        <p:nvGraphicFramePr>
          <p:cNvPr id="77" name="Tabel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682824"/>
              </p:ext>
            </p:extLst>
          </p:nvPr>
        </p:nvGraphicFramePr>
        <p:xfrm>
          <a:off x="599747" y="1772816"/>
          <a:ext cx="7958651" cy="1734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364"/>
                <a:gridCol w="279171"/>
                <a:gridCol w="1814610"/>
                <a:gridCol w="279171"/>
                <a:gridCol w="1768082"/>
                <a:gridCol w="279171"/>
                <a:gridCol w="1768082"/>
              </a:tblGrid>
              <a:tr h="97210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0000"/>
                        </a:lnSpc>
                      </a:pPr>
                      <a:r>
                        <a:rPr lang="ru-RU" sz="1100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Электронные</a:t>
                      </a:r>
                      <a:r>
                        <a:rPr lang="ru-RU" sz="1100" kern="12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средства измерения давления</a:t>
                      </a:r>
                      <a:endParaRPr lang="de-DE" sz="1100" kern="12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100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Комбинированные</a:t>
                      </a:r>
                      <a:r>
                        <a:rPr lang="ru-RU" sz="11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средства измерения давления</a:t>
                      </a:r>
                      <a:endParaRPr lang="de-DE" sz="11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Механические средства измерения давления </a:t>
                      </a:r>
                      <a:endParaRPr lang="de-DE" sz="11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Разделители сред</a:t>
                      </a:r>
                      <a:endParaRPr lang="de-DE" sz="11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78" name="Grafik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08" y="1772816"/>
            <a:ext cx="1745278" cy="936104"/>
          </a:xfrm>
          <a:prstGeom prst="rect">
            <a:avLst/>
          </a:prstGeom>
        </p:spPr>
      </p:pic>
      <p:pic>
        <p:nvPicPr>
          <p:cNvPr id="79" name="Grafik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04" y="1771200"/>
            <a:ext cx="1745278" cy="936103"/>
          </a:xfrm>
          <a:prstGeom prst="rect">
            <a:avLst/>
          </a:prstGeom>
        </p:spPr>
      </p:pic>
      <p:pic>
        <p:nvPicPr>
          <p:cNvPr id="80" name="Grafik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32" y="1771200"/>
            <a:ext cx="1745278" cy="936103"/>
          </a:xfrm>
          <a:prstGeom prst="rect">
            <a:avLst/>
          </a:prstGeom>
        </p:spPr>
      </p:pic>
      <p:pic>
        <p:nvPicPr>
          <p:cNvPr id="81" name="Grafik 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9" y="1771200"/>
            <a:ext cx="1745278" cy="936103"/>
          </a:xfrm>
          <a:prstGeom prst="rect">
            <a:avLst/>
          </a:prstGeom>
        </p:spPr>
      </p:pic>
      <p:graphicFrame>
        <p:nvGraphicFramePr>
          <p:cNvPr id="82" name="Tabel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206354"/>
              </p:ext>
            </p:extLst>
          </p:nvPr>
        </p:nvGraphicFramePr>
        <p:xfrm>
          <a:off x="590533" y="3284984"/>
          <a:ext cx="7958651" cy="156646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70364"/>
                <a:gridCol w="279171"/>
                <a:gridCol w="1814610"/>
                <a:gridCol w="279171"/>
                <a:gridCol w="1768082"/>
                <a:gridCol w="279171"/>
                <a:gridCol w="1768082"/>
              </a:tblGrid>
              <a:tr h="97210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Электронные</a:t>
                      </a:r>
                      <a:r>
                        <a:rPr lang="ru-RU" sz="11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средства измерения температуры </a:t>
                      </a:r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Комбинированные средства измерения температуры </a:t>
                      </a:r>
                      <a:endParaRPr lang="de-DE" sz="11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Механические</a:t>
                      </a:r>
                      <a:r>
                        <a:rPr lang="ru-RU" sz="11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средства измерения температуры </a:t>
                      </a:r>
                      <a:endParaRPr lang="de-DE" sz="11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Гильзы</a:t>
                      </a:r>
                      <a:endParaRPr lang="de-DE" sz="11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83" name="Grafik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72" y="3297600"/>
            <a:ext cx="1745278" cy="936103"/>
          </a:xfrm>
          <a:prstGeom prst="rect">
            <a:avLst/>
          </a:prstGeom>
        </p:spPr>
      </p:pic>
      <p:pic>
        <p:nvPicPr>
          <p:cNvPr id="84" name="Grafik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72" y="3297600"/>
            <a:ext cx="1745276" cy="936103"/>
          </a:xfrm>
          <a:prstGeom prst="rect">
            <a:avLst/>
          </a:prstGeom>
        </p:spPr>
      </p:pic>
      <p:pic>
        <p:nvPicPr>
          <p:cNvPr id="85" name="Grafik 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72" y="3297222"/>
            <a:ext cx="1745276" cy="936103"/>
          </a:xfrm>
          <a:prstGeom prst="rect">
            <a:avLst/>
          </a:prstGeom>
        </p:spPr>
      </p:pic>
      <p:pic>
        <p:nvPicPr>
          <p:cNvPr id="86" name="Grafik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2" y="3297222"/>
            <a:ext cx="1745276" cy="936103"/>
          </a:xfrm>
          <a:prstGeom prst="rect">
            <a:avLst/>
          </a:prstGeom>
        </p:spPr>
      </p:pic>
      <p:graphicFrame>
        <p:nvGraphicFramePr>
          <p:cNvPr id="87" name="Tabel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414917"/>
              </p:ext>
            </p:extLst>
          </p:nvPr>
        </p:nvGraphicFramePr>
        <p:xfrm>
          <a:off x="593447" y="4820220"/>
          <a:ext cx="7958651" cy="1566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364"/>
                <a:gridCol w="279171"/>
                <a:gridCol w="1814610"/>
                <a:gridCol w="279171"/>
                <a:gridCol w="1768082"/>
                <a:gridCol w="279171"/>
                <a:gridCol w="1768082"/>
              </a:tblGrid>
              <a:tr h="972108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Первичнык</a:t>
                      </a:r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Уровнемеры</a:t>
                      </a:r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Первичные</a:t>
                      </a:r>
                      <a:r>
                        <a:rPr lang="ru-RU" sz="11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элементы для измерения расхода</a:t>
                      </a:r>
                      <a:endParaRPr lang="de-DE" sz="11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Калибраторы</a:t>
                      </a:r>
                      <a:endParaRPr lang="de-DE" sz="11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Арматура</a:t>
                      </a:r>
                      <a:endParaRPr lang="de-DE" sz="11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de-DE" sz="1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88" name="Grafik 8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72" y="4831200"/>
            <a:ext cx="1745276" cy="936103"/>
          </a:xfrm>
          <a:prstGeom prst="rect">
            <a:avLst/>
          </a:prstGeom>
        </p:spPr>
      </p:pic>
      <p:pic>
        <p:nvPicPr>
          <p:cNvPr id="89" name="Grafik 8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372" y="4831200"/>
            <a:ext cx="1745276" cy="936102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72" y="4831200"/>
            <a:ext cx="1745276" cy="933519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2" y="4832458"/>
            <a:ext cx="1745276" cy="9361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Grafik 10" descr="kompetenz-neu.jpg"/>
          <p:cNvPicPr>
            <a:picLocks noChangeAspect="1"/>
          </p:cNvPicPr>
          <p:nvPr/>
        </p:nvPicPr>
        <p:blipFill>
          <a:blip r:embed="rId3"/>
          <a:srcRect b="5719"/>
          <a:stretch>
            <a:fillRect/>
          </a:stretch>
        </p:blipFill>
        <p:spPr bwMode="auto">
          <a:xfrm>
            <a:off x="333058" y="3392996"/>
            <a:ext cx="852011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2CEE9F8-C0CB-42FE-B697-B6B873FCC08F}" type="slidenum">
              <a:rPr lang="de-DE" smtClean="0">
                <a:ea typeface="ＭＳ Ｐゴシック"/>
                <a:cs typeface="ＭＳ Ｐゴシック"/>
              </a:rPr>
              <a:pPr/>
              <a:t>9</a:t>
            </a:fld>
            <a:endParaRPr lang="de-DE" smtClean="0">
              <a:solidFill>
                <a:srgbClr val="0D3886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548" y="885825"/>
            <a:ext cx="5370202" cy="927100"/>
          </a:xfrm>
        </p:spPr>
        <p:txBody>
          <a:bodyPr/>
          <a:lstStyle/>
          <a:p>
            <a:pPr eaLnBrk="1" hangingPunct="1"/>
            <a:r>
              <a:rPr lang="ru-RU" dirty="0" smtClean="0"/>
              <a:t>Специализация в ключевых отраслях</a:t>
            </a:r>
            <a:endParaRPr lang="de-DE" dirty="0" smtClean="0"/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690563" y="476672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</a:pPr>
            <a:r>
              <a:rPr lang="ru-RU" sz="1400" dirty="0" smtClean="0">
                <a:solidFill>
                  <a:srgbClr val="FE9900"/>
                </a:solidFill>
              </a:rPr>
              <a:t>Сегментный сбыт</a:t>
            </a:r>
            <a:endParaRPr lang="de-DE" sz="1400" dirty="0">
              <a:solidFill>
                <a:srgbClr val="FE9900"/>
              </a:solidFill>
            </a:endParaRPr>
          </a:p>
        </p:txBody>
      </p:sp>
      <p:sp>
        <p:nvSpPr>
          <p:cNvPr id="3072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0563" y="1700808"/>
            <a:ext cx="2433637" cy="4399955"/>
          </a:xfrm>
        </p:spPr>
        <p:txBody>
          <a:bodyPr/>
          <a:lstStyle/>
          <a:p>
            <a:pPr marL="0" indent="190500" defTabSz="914400"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Нефть </a:t>
            </a:r>
            <a:r>
              <a:rPr lang="en-US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 </a:t>
            </a:r>
            <a:r>
              <a:rPr lang="ru-RU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Газ</a:t>
            </a:r>
            <a:endParaRPr lang="de-DE" sz="11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190500" defTabSz="914400"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Химия </a:t>
            </a:r>
            <a:r>
              <a:rPr lang="de-DE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ru-RU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Нефтехимия</a:t>
            </a:r>
            <a:endParaRPr lang="de-DE" sz="11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190500" defTabSz="914400"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Энергетика </a:t>
            </a:r>
            <a:r>
              <a:rPr lang="en-US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ru-RU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Атомная отрасль</a:t>
            </a:r>
            <a:endParaRPr lang="de-DE" sz="11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190500" defTabSz="914400"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Водоснабжение и очистка</a:t>
            </a:r>
            <a:endParaRPr lang="de-DE" sz="11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190500" defTabSz="914400"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Оборудование для защиты   </a:t>
            </a:r>
          </a:p>
          <a:p>
            <a:pPr marL="0" indent="190500" defTabSz="914400"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окружающей среды</a:t>
            </a:r>
          </a:p>
          <a:p>
            <a:pPr marL="0" indent="0" eaLnBrk="1" hangingPunct="1">
              <a:buNone/>
            </a:pPr>
            <a:endParaRPr lang="de-DE" dirty="0" smtClean="0"/>
          </a:p>
          <a:p>
            <a:pPr marL="0" indent="190500" eaLnBrk="1" hangingPunct="1">
              <a:buFont typeface="Zapf Dingbats"/>
              <a:buNone/>
            </a:pPr>
            <a:endParaRPr lang="de-DE" sz="1000" dirty="0" smtClean="0"/>
          </a:p>
        </p:txBody>
      </p:sp>
      <p:sp>
        <p:nvSpPr>
          <p:cNvPr id="30727" name="Rectangle 10"/>
          <p:cNvSpPr>
            <a:spLocks noChangeArrowheads="1"/>
          </p:cNvSpPr>
          <p:nvPr/>
        </p:nvSpPr>
        <p:spPr bwMode="auto">
          <a:xfrm>
            <a:off x="3455876" y="1700808"/>
            <a:ext cx="2880320" cy="43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90500"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>
                <a:solidFill>
                  <a:schemeClr val="tx1"/>
                </a:solidFill>
              </a:rPr>
              <a:t>Пищевая </a:t>
            </a:r>
            <a:r>
              <a:rPr lang="ru-RU" sz="1100" b="0" dirty="0" smtClean="0">
                <a:solidFill>
                  <a:schemeClr val="tx1"/>
                </a:solidFill>
              </a:rPr>
              <a:t>отрасль </a:t>
            </a:r>
            <a:r>
              <a:rPr lang="de-DE" sz="1100" b="0" dirty="0">
                <a:solidFill>
                  <a:schemeClr val="tx1"/>
                </a:solidFill>
              </a:rPr>
              <a:t>/</a:t>
            </a:r>
            <a:r>
              <a:rPr lang="ru-RU" sz="1100" b="0" dirty="0">
                <a:solidFill>
                  <a:schemeClr val="tx1"/>
                </a:solidFill>
              </a:rPr>
              <a:t> Фармацевтика</a:t>
            </a:r>
            <a:endParaRPr lang="de-DE" sz="1100" b="0" dirty="0">
              <a:solidFill>
                <a:schemeClr val="tx1"/>
              </a:solidFill>
            </a:endParaRPr>
          </a:p>
          <a:p>
            <a:pPr indent="190500">
              <a:lnSpc>
                <a:spcPct val="13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>
                <a:solidFill>
                  <a:schemeClr val="tx1"/>
                </a:solidFill>
              </a:rPr>
              <a:t>Машиностроение</a:t>
            </a:r>
            <a:endParaRPr lang="de-DE" sz="1100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>
                <a:solidFill>
                  <a:schemeClr val="tx1"/>
                </a:solidFill>
              </a:rPr>
              <a:t>Технические газы</a:t>
            </a:r>
            <a:endParaRPr lang="de-DE" sz="1100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>
                <a:solidFill>
                  <a:schemeClr val="tx1"/>
                </a:solidFill>
              </a:rPr>
              <a:t>Медицинское </a:t>
            </a:r>
            <a:r>
              <a:rPr lang="ru-RU" sz="1100" b="0" dirty="0" smtClean="0">
                <a:solidFill>
                  <a:schemeClr val="tx1"/>
                </a:solidFill>
              </a:rPr>
              <a:t>оборудование</a:t>
            </a: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 err="1" smtClean="0">
                <a:solidFill>
                  <a:schemeClr val="tx1"/>
                </a:solidFill>
              </a:rPr>
              <a:t>Целлюлозо</a:t>
            </a:r>
            <a:r>
              <a:rPr lang="ru-RU" sz="1100" b="0" dirty="0" smtClean="0">
                <a:solidFill>
                  <a:schemeClr val="tx1"/>
                </a:solidFill>
              </a:rPr>
              <a:t> – бумажная отрасль </a:t>
            </a:r>
            <a:endParaRPr lang="de-DE" sz="1100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>
                <a:solidFill>
                  <a:schemeClr val="tx1"/>
                </a:solidFill>
              </a:rPr>
              <a:t>Автомобильная </a:t>
            </a:r>
            <a:r>
              <a:rPr lang="ru-RU" sz="1100" b="0" dirty="0" smtClean="0">
                <a:solidFill>
                  <a:schemeClr val="tx1"/>
                </a:solidFill>
              </a:rPr>
              <a:t>промышленность</a:t>
            </a:r>
            <a:r>
              <a:rPr lang="en-US" sz="1100" b="0" dirty="0" smtClean="0">
                <a:solidFill>
                  <a:schemeClr val="tx1"/>
                </a:solidFill>
              </a:rPr>
              <a:t> /</a:t>
            </a:r>
            <a:r>
              <a:rPr lang="ru-RU" sz="1100" b="0" dirty="0" smtClean="0">
                <a:solidFill>
                  <a:schemeClr val="tx1"/>
                </a:solidFill>
              </a:rPr>
              <a:t>     </a:t>
            </a:r>
          </a:p>
          <a:p>
            <a:pPr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tabLst>
                <a:tab pos="665163" algn="l"/>
              </a:tabLst>
            </a:pPr>
            <a:r>
              <a:rPr lang="ru-RU" sz="1100" b="0" dirty="0">
                <a:solidFill>
                  <a:schemeClr val="tx1"/>
                </a:solidFill>
              </a:rPr>
              <a:t> </a:t>
            </a:r>
            <a:r>
              <a:rPr lang="ru-RU" sz="1100" b="0" dirty="0" smtClean="0">
                <a:solidFill>
                  <a:schemeClr val="tx1"/>
                </a:solidFill>
              </a:rPr>
              <a:t>    Подъёмно - транспортные механизмы</a:t>
            </a:r>
          </a:p>
          <a:p>
            <a:pPr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tabLst>
                <a:tab pos="665163" algn="l"/>
              </a:tabLst>
            </a:pPr>
            <a:endParaRPr lang="de-DE" sz="1100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endParaRPr lang="de-DE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  <a:tabLst>
                <a:tab pos="665163" algn="l"/>
              </a:tabLst>
            </a:pPr>
            <a:endParaRPr lang="de-DE" b="0" dirty="0">
              <a:solidFill>
                <a:schemeClr val="tx1"/>
              </a:solidFill>
            </a:endParaRPr>
          </a:p>
        </p:txBody>
      </p:sp>
      <p:sp>
        <p:nvSpPr>
          <p:cNvPr id="30728" name="Rectangle 11"/>
          <p:cNvSpPr>
            <a:spLocks noChangeArrowheads="1"/>
          </p:cNvSpPr>
          <p:nvPr/>
        </p:nvSpPr>
        <p:spPr bwMode="auto">
          <a:xfrm>
            <a:off x="6336196" y="1700808"/>
            <a:ext cx="2433638" cy="43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>
                <a:solidFill>
                  <a:schemeClr val="tx1"/>
                </a:solidFill>
              </a:rPr>
              <a:t>Вентиляция / Отопление / Кондиционирование</a:t>
            </a:r>
            <a:endParaRPr lang="de-DE" sz="1100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>
                <a:solidFill>
                  <a:schemeClr val="tx1"/>
                </a:solidFill>
              </a:rPr>
              <a:t>Холодильная техника</a:t>
            </a:r>
            <a:endParaRPr lang="de-DE" sz="1100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 smtClean="0">
                <a:solidFill>
                  <a:schemeClr val="tx1"/>
                </a:solidFill>
              </a:rPr>
              <a:t>Судостроение</a:t>
            </a:r>
            <a:endParaRPr lang="de-DE" sz="1100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 err="1" smtClean="0">
                <a:solidFill>
                  <a:schemeClr val="tx1"/>
                </a:solidFill>
              </a:rPr>
              <a:t>Элегазовая</a:t>
            </a:r>
            <a:r>
              <a:rPr lang="ru-RU" sz="1100" b="0" dirty="0" smtClean="0">
                <a:solidFill>
                  <a:schemeClr val="tx1"/>
                </a:solidFill>
              </a:rPr>
              <a:t> техника</a:t>
            </a: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r>
              <a:rPr lang="ru-RU" sz="1100" b="0" dirty="0" smtClean="0">
                <a:solidFill>
                  <a:schemeClr val="tx1"/>
                </a:solidFill>
              </a:rPr>
              <a:t>Металлургия </a:t>
            </a:r>
            <a:r>
              <a:rPr lang="en-US" sz="1100" b="0" dirty="0" smtClean="0">
                <a:solidFill>
                  <a:schemeClr val="tx1"/>
                </a:solidFill>
              </a:rPr>
              <a:t>/ </a:t>
            </a:r>
            <a:r>
              <a:rPr lang="ru-RU" sz="1100" b="0" dirty="0" smtClean="0">
                <a:solidFill>
                  <a:schemeClr val="tx1"/>
                </a:solidFill>
              </a:rPr>
              <a:t>Минералы </a:t>
            </a:r>
            <a:r>
              <a:rPr lang="en-US" sz="1100" b="0" dirty="0" smtClean="0">
                <a:solidFill>
                  <a:schemeClr val="tx1"/>
                </a:solidFill>
              </a:rPr>
              <a:t>/</a:t>
            </a:r>
            <a:endParaRPr lang="ru-RU" sz="1100" b="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tabLst>
                <a:tab pos="665163" algn="l"/>
              </a:tabLst>
            </a:pPr>
            <a:r>
              <a:rPr lang="ru-RU" sz="1100" b="0" dirty="0">
                <a:solidFill>
                  <a:schemeClr val="tx1"/>
                </a:solidFill>
              </a:rPr>
              <a:t> </a:t>
            </a:r>
            <a:r>
              <a:rPr lang="ru-RU" sz="1100" b="0" dirty="0" smtClean="0">
                <a:solidFill>
                  <a:schemeClr val="tx1"/>
                </a:solidFill>
              </a:rPr>
              <a:t>    Горнодобывающая отрасль</a:t>
            </a:r>
            <a:endParaRPr lang="ru-RU" sz="1100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  <a:tabLst>
                <a:tab pos="665163" algn="l"/>
              </a:tabLst>
            </a:pPr>
            <a:endParaRPr lang="de-DE" sz="1100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Char char=""/>
              <a:tabLst>
                <a:tab pos="665163" algn="l"/>
              </a:tabLst>
            </a:pPr>
            <a:endParaRPr lang="de-DE" b="0" dirty="0">
              <a:solidFill>
                <a:schemeClr val="tx1"/>
              </a:solidFill>
            </a:endParaRPr>
          </a:p>
          <a:p>
            <a:pPr indent="190500">
              <a:lnSpc>
                <a:spcPct val="120000"/>
              </a:lnSpc>
              <a:spcAft>
                <a:spcPct val="50000"/>
              </a:spcAft>
              <a:buClr>
                <a:srgbClr val="FE9900"/>
              </a:buClr>
              <a:buSzPct val="70000"/>
              <a:buFont typeface="Zapf Dingbats"/>
              <a:buNone/>
              <a:tabLst>
                <a:tab pos="665163" algn="l"/>
              </a:tabLst>
            </a:pPr>
            <a:endParaRPr lang="de-DE" b="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99" y="6137821"/>
            <a:ext cx="1310976" cy="4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9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NpdPBsr0KIUQnwZjHc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yeoldLt0G1E6IHYGyNO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NpdPBsr0KIUQnwZjHcg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yeoldLt0G1E6IHYGyNO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NpdPBsr0KIUQnwZjHcg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yeoldLt0G1E6IHYGyNOw"/>
</p:tagLst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6128</TotalTime>
  <Words>1011</Words>
  <Application>Microsoft Office PowerPoint</Application>
  <PresentationFormat>Экран (4:3)</PresentationFormat>
  <Paragraphs>280</Paragraphs>
  <Slides>30</Slides>
  <Notes>24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2_Тема Office</vt:lpstr>
      <vt:lpstr>think-cell Slide</vt:lpstr>
      <vt:lpstr>Презентация PowerPoint</vt:lpstr>
      <vt:lpstr>Контрольно-измерительные приборы WIKA для систем автоматизации – оптимальные решения по измерению давления, температуры уровня и расхода. Локализованное в России производство.</vt:lpstr>
      <vt:lpstr>Презентация PowerPoint</vt:lpstr>
      <vt:lpstr>WIKA worldwide</vt:lpstr>
      <vt:lpstr>Инновации и традиции</vt:lpstr>
      <vt:lpstr>Высокотехнологичное производство – залог лидерства на рынке </vt:lpstr>
      <vt:lpstr>Размерность от  XS до XXL</vt:lpstr>
      <vt:lpstr>Уникальная по глубине и ширине охвата номенклатура КИП </vt:lpstr>
      <vt:lpstr>Специализация в ключевых отраслях</vt:lpstr>
      <vt:lpstr>Приборы давления, температуры, уровня, расхода </vt:lpstr>
      <vt:lpstr>Пример: производство ПЭВД (ПЭНП), давление процесса 2200 бар </vt:lpstr>
      <vt:lpstr>Пример: измерение температурного профайлинга змеевиков печей и процесса внутри реакторов различных установок </vt:lpstr>
      <vt:lpstr>Измерение давления, температуры, расхода, уровня </vt:lpstr>
      <vt:lpstr>Измерение давления, температуры уровня </vt:lpstr>
      <vt:lpstr>Измерение давления, температуры, уровня, силы </vt:lpstr>
      <vt:lpstr>Измерение давления, температуры, уровня, расхода </vt:lpstr>
      <vt:lpstr> </vt:lpstr>
      <vt:lpstr>Презентация PowerPoint</vt:lpstr>
      <vt:lpstr>Сделано в РФ с немецким качеством</vt:lpstr>
      <vt:lpstr>Сборка систем мембранных разделителей сред</vt:lpstr>
      <vt:lpstr>Производство электронной температуры</vt:lpstr>
      <vt:lpstr>Новые производственные мощности – 2017 год</vt:lpstr>
      <vt:lpstr>Географическое расположение</vt:lpstr>
      <vt:lpstr>Презентация PowerPoint</vt:lpstr>
      <vt:lpstr>Презентация PowerPoint</vt:lpstr>
      <vt:lpstr>Разрешительные документы на продукцию WIKA</vt:lpstr>
      <vt:lpstr>Презентация PowerPoint</vt:lpstr>
      <vt:lpstr>Всегда рядом, всегда к Вашим услугам</vt:lpstr>
      <vt:lpstr>Глобальные ключевые партнёры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Rudkovsky Maksim</dc:creator>
  <cp:lastModifiedBy>Коровин А.</cp:lastModifiedBy>
  <cp:revision>339</cp:revision>
  <dcterms:created xsi:type="dcterms:W3CDTF">2015-10-02T12:26:33Z</dcterms:created>
  <dcterms:modified xsi:type="dcterms:W3CDTF">2017-05-22T11:01:09Z</dcterms:modified>
</cp:coreProperties>
</file>