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5" r:id="rId1"/>
    <p:sldMasterId id="2147483672" r:id="rId2"/>
  </p:sldMasterIdLst>
  <p:notesMasterIdLst>
    <p:notesMasterId r:id="rId28"/>
  </p:notesMasterIdLst>
  <p:sldIdLst>
    <p:sldId id="261" r:id="rId3"/>
    <p:sldId id="262" r:id="rId4"/>
    <p:sldId id="277" r:id="rId5"/>
    <p:sldId id="263" r:id="rId6"/>
    <p:sldId id="272" r:id="rId7"/>
    <p:sldId id="273" r:id="rId8"/>
    <p:sldId id="274" r:id="rId9"/>
    <p:sldId id="275" r:id="rId10"/>
    <p:sldId id="271" r:id="rId11"/>
    <p:sldId id="276" r:id="rId12"/>
    <p:sldId id="278" r:id="rId13"/>
    <p:sldId id="279" r:id="rId14"/>
    <p:sldId id="280" r:id="rId15"/>
    <p:sldId id="281" r:id="rId16"/>
    <p:sldId id="282" r:id="rId17"/>
    <p:sldId id="284" r:id="rId18"/>
    <p:sldId id="285" r:id="rId19"/>
    <p:sldId id="286" r:id="rId20"/>
    <p:sldId id="288" r:id="rId21"/>
    <p:sldId id="287" r:id="rId22"/>
    <p:sldId id="289" r:id="rId23"/>
    <p:sldId id="290" r:id="rId24"/>
    <p:sldId id="291" r:id="rId25"/>
    <p:sldId id="292" r:id="rId26"/>
    <p:sldId id="29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790A4AC9-DC52-48BC-B99E-21DDEDB0DE90}">
          <p14:sldIdLst>
            <p14:sldId id="261"/>
            <p14:sldId id="262"/>
            <p14:sldId id="277"/>
            <p14:sldId id="263"/>
            <p14:sldId id="272"/>
            <p14:sldId id="273"/>
            <p14:sldId id="274"/>
            <p14:sldId id="275"/>
            <p14:sldId id="271"/>
            <p14:sldId id="276"/>
            <p14:sldId id="278"/>
            <p14:sldId id="279"/>
            <p14:sldId id="280"/>
            <p14:sldId id="281"/>
            <p14:sldId id="282"/>
            <p14:sldId id="284"/>
            <p14:sldId id="285"/>
            <p14:sldId id="286"/>
            <p14:sldId id="288"/>
            <p14:sldId id="287"/>
            <p14:sldId id="289"/>
            <p14:sldId id="290"/>
            <p14:sldId id="291"/>
            <p14:sldId id="292"/>
            <p14:sldId id="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5050"/>
    <a:srgbClr val="0078D7"/>
    <a:srgbClr val="C5CCD2"/>
    <a:srgbClr val="EE3A43"/>
    <a:srgbClr val="445560"/>
    <a:srgbClr val="ECF1F5"/>
    <a:srgbClr val="33A7D4"/>
    <a:srgbClr val="2480AE"/>
    <a:srgbClr val="1987B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12" autoAdjust="0"/>
    <p:restoredTop sz="94802" autoAdjust="0"/>
  </p:normalViewPr>
  <p:slideViewPr>
    <p:cSldViewPr>
      <p:cViewPr varScale="1">
        <p:scale>
          <a:sx n="108" d="100"/>
          <a:sy n="108" d="100"/>
        </p:scale>
        <p:origin x="192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alexg\Desktop\SIMPLE_price_RU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6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2400" b="0" dirty="0">
                <a:solidFill>
                  <a:schemeClr val="tx1"/>
                </a:solidFill>
                <a:latin typeface="+mn-lt"/>
              </a:rPr>
              <a:t>Как было раньше</a:t>
            </a:r>
            <a:endParaRPr lang="en-US" sz="2400" b="0" dirty="0">
              <a:solidFill>
                <a:schemeClr val="tx1"/>
              </a:solidFill>
              <a:latin typeface="+mn-lt"/>
            </a:endParaRPr>
          </a:p>
        </c:rich>
      </c:tx>
      <c:layout>
        <c:manualLayout>
          <c:xMode val="edge"/>
          <c:yMode val="edge"/>
          <c:x val="1.0246412896261671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6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ПО</c:v>
                </c:pt>
              </c:strCache>
            </c:strRef>
          </c:tx>
          <c:spPr>
            <a:solidFill>
              <a:schemeClr val="accent1">
                <a:tint val="58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Sheet1!$A$2:$A$16</c:f>
              <c:numCache>
                <c:formatCode>General</c:formatCode>
                <c:ptCount val="1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</c:numCache>
            </c:num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7</c:v>
                </c:pt>
                <c:pt idx="6">
                  <c:v>7</c:v>
                </c:pt>
                <c:pt idx="8">
                  <c:v>7</c:v>
                </c:pt>
                <c:pt idx="11">
                  <c:v>7</c:v>
                </c:pt>
                <c:pt idx="1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34-44E1-BF35-9F5DCF1BE91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Железо</c:v>
                </c:pt>
              </c:strCache>
            </c:strRef>
          </c:tx>
          <c:spPr>
            <a:solidFill>
              <a:schemeClr val="accent1">
                <a:tint val="86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Sheet1!$A$2:$A$16</c:f>
              <c:numCache>
                <c:formatCode>General</c:formatCode>
                <c:ptCount val="1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</c:numCache>
            </c:numRef>
          </c:cat>
          <c:val>
            <c:numRef>
              <c:f>Sheet1!$C$2:$C$16</c:f>
              <c:numCache>
                <c:formatCode>General</c:formatCode>
                <c:ptCount val="15"/>
                <c:pt idx="0">
                  <c:v>3</c:v>
                </c:pt>
                <c:pt idx="6">
                  <c:v>3</c:v>
                </c:pt>
                <c:pt idx="8">
                  <c:v>3</c:v>
                </c:pt>
                <c:pt idx="11">
                  <c:v>3</c:v>
                </c:pt>
                <c:pt idx="1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34-44E1-BF35-9F5DCF1BE91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Создание образов</c:v>
                </c:pt>
              </c:strCache>
            </c:strRef>
          </c:tx>
          <c:spPr>
            <a:solidFill>
              <a:schemeClr val="accent1">
                <a:shade val="86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Sheet1!$A$2:$A$16</c:f>
              <c:numCache>
                <c:formatCode>General</c:formatCode>
                <c:ptCount val="1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</c:numCache>
            </c:numRef>
          </c:cat>
          <c:val>
            <c:numRef>
              <c:f>Sheet1!$D$2:$D$16</c:f>
              <c:numCache>
                <c:formatCode>General</c:formatCode>
                <c:ptCount val="15"/>
                <c:pt idx="0">
                  <c:v>2</c:v>
                </c:pt>
                <c:pt idx="6">
                  <c:v>2</c:v>
                </c:pt>
                <c:pt idx="8">
                  <c:v>2</c:v>
                </c:pt>
                <c:pt idx="11">
                  <c:v>2</c:v>
                </c:pt>
                <c:pt idx="1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234-44E1-BF35-9F5DCF1BE91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Развёртывание</c:v>
                </c:pt>
              </c:strCache>
            </c:strRef>
          </c:tx>
          <c:spPr>
            <a:solidFill>
              <a:schemeClr val="accent1">
                <a:shade val="58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Sheet1!$A$2:$A$16</c:f>
              <c:numCache>
                <c:formatCode>General</c:formatCode>
                <c:ptCount val="1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</c:numCache>
            </c:numRef>
          </c:cat>
          <c:val>
            <c:numRef>
              <c:f>Sheet1!$E$2:$E$16</c:f>
              <c:numCache>
                <c:formatCode>General</c:formatCode>
                <c:ptCount val="15"/>
                <c:pt idx="0">
                  <c:v>4</c:v>
                </c:pt>
                <c:pt idx="6">
                  <c:v>4</c:v>
                </c:pt>
                <c:pt idx="8">
                  <c:v>4</c:v>
                </c:pt>
                <c:pt idx="11">
                  <c:v>4</c:v>
                </c:pt>
                <c:pt idx="1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234-44E1-BF35-9F5DCF1BE9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978105952"/>
        <c:axId val="978109480"/>
      </c:barChart>
      <c:catAx>
        <c:axId val="978105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78109480"/>
        <c:crosses val="autoZero"/>
        <c:auto val="1"/>
        <c:lblAlgn val="ctr"/>
        <c:lblOffset val="0"/>
        <c:noMultiLvlLbl val="0"/>
      </c:catAx>
      <c:valAx>
        <c:axId val="9781094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978105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r>
              <a:rPr lang="en-US" sz="2400" b="0" dirty="0">
                <a:solidFill>
                  <a:schemeClr val="tx1"/>
                </a:solidFill>
                <a:latin typeface="+mn-lt"/>
              </a:rPr>
              <a:t>Windows 10</a:t>
            </a:r>
          </a:p>
        </c:rich>
      </c:tx>
      <c:layout>
        <c:manualLayout>
          <c:xMode val="edge"/>
          <c:yMode val="edge"/>
          <c:x val="2.1914865295398704E-2"/>
          <c:y val="6.07496529248326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ПО</c:v>
                </c:pt>
              </c:strCache>
            </c:strRef>
          </c:tx>
          <c:spPr>
            <a:solidFill>
              <a:schemeClr val="accent1">
                <a:tint val="58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Sheet1!$A$2:$A$17</c:f>
              <c:strCache>
                <c:ptCount val="10"/>
                <c:pt idx="0">
                  <c:v>2009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…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7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11-469C-9DAE-4AC6603A5D9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Железо</c:v>
                </c:pt>
              </c:strCache>
            </c:strRef>
          </c:tx>
          <c:spPr>
            <a:solidFill>
              <a:schemeClr val="accent1">
                <a:tint val="86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Sheet1!$A$2:$A$17</c:f>
              <c:strCache>
                <c:ptCount val="10"/>
                <c:pt idx="0">
                  <c:v>2009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…</c:v>
                </c:pt>
              </c:strCache>
            </c:strRef>
          </c:cat>
          <c:val>
            <c:numRef>
              <c:f>Sheet1!$C$2:$C$17</c:f>
              <c:numCache>
                <c:formatCode>General</c:formatCode>
                <c:ptCount val="16"/>
                <c:pt idx="0">
                  <c:v>3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11-469C-9DAE-4AC6603A5D9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Создание образов</c:v>
                </c:pt>
              </c:strCache>
            </c:strRef>
          </c:tx>
          <c:spPr>
            <a:solidFill>
              <a:schemeClr val="accent1">
                <a:shade val="86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Sheet1!$A$2:$A$17</c:f>
              <c:strCache>
                <c:ptCount val="10"/>
                <c:pt idx="0">
                  <c:v>2009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…</c:v>
                </c:pt>
              </c:strCache>
            </c:strRef>
          </c:cat>
          <c:val>
            <c:numRef>
              <c:f>Sheet1!$D$2:$D$17</c:f>
              <c:numCache>
                <c:formatCode>General</c:formatCode>
                <c:ptCount val="16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811-469C-9DAE-4AC6603A5D9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Развёртывание</c:v>
                </c:pt>
              </c:strCache>
            </c:strRef>
          </c:tx>
          <c:spPr>
            <a:solidFill>
              <a:schemeClr val="accent1">
                <a:shade val="58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Sheet1!$A$2:$A$17</c:f>
              <c:strCache>
                <c:ptCount val="10"/>
                <c:pt idx="0">
                  <c:v>2009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…</c:v>
                </c:pt>
              </c:strCache>
            </c:strRef>
          </c:cat>
          <c:val>
            <c:numRef>
              <c:f>Sheet1!$E$2:$E$17</c:f>
              <c:numCache>
                <c:formatCode>General</c:formatCode>
                <c:ptCount val="16"/>
                <c:pt idx="0">
                  <c:v>4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811-469C-9DAE-4AC6603A5D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978099680"/>
        <c:axId val="978108304"/>
      </c:barChart>
      <c:catAx>
        <c:axId val="97809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78108304"/>
        <c:crosses val="autoZero"/>
        <c:auto val="1"/>
        <c:lblAlgn val="ctr"/>
        <c:lblOffset val="0"/>
        <c:noMultiLvlLbl val="0"/>
      </c:catAx>
      <c:valAx>
        <c:axId val="9781083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978099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r>
              <a:rPr lang="en-US" sz="2400" b="0" dirty="0">
                <a:solidFill>
                  <a:schemeClr val="tx1"/>
                </a:solidFill>
                <a:latin typeface="+mn-lt"/>
              </a:rPr>
              <a:t>Windows 10</a:t>
            </a:r>
          </a:p>
        </c:rich>
      </c:tx>
      <c:layout>
        <c:manualLayout>
          <c:xMode val="edge"/>
          <c:yMode val="edge"/>
          <c:x val="2.1914865295398704E-2"/>
          <c:y val="6.07496529248326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ПО</c:v>
                </c:pt>
              </c:strCache>
            </c:strRef>
          </c:tx>
          <c:spPr>
            <a:solidFill>
              <a:schemeClr val="accent1">
                <a:tint val="58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Sheet1!$A$2:$A$17</c:f>
              <c:strCache>
                <c:ptCount val="10"/>
                <c:pt idx="0">
                  <c:v>2009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…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7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DD-46DE-AD10-34588D40504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Железо</c:v>
                </c:pt>
              </c:strCache>
            </c:strRef>
          </c:tx>
          <c:spPr>
            <a:solidFill>
              <a:schemeClr val="accent1">
                <a:tint val="86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Sheet1!$A$2:$A$17</c:f>
              <c:strCache>
                <c:ptCount val="10"/>
                <c:pt idx="0">
                  <c:v>2009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…</c:v>
                </c:pt>
              </c:strCache>
            </c:strRef>
          </c:cat>
          <c:val>
            <c:numRef>
              <c:f>Sheet1!$C$2:$C$17</c:f>
              <c:numCache>
                <c:formatCode>General</c:formatCode>
                <c:ptCount val="16"/>
                <c:pt idx="0">
                  <c:v>3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DD-46DE-AD10-34588D40504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Создание образов</c:v>
                </c:pt>
              </c:strCache>
            </c:strRef>
          </c:tx>
          <c:spPr>
            <a:solidFill>
              <a:schemeClr val="accent1">
                <a:shade val="86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Sheet1!$A$2:$A$17</c:f>
              <c:strCache>
                <c:ptCount val="10"/>
                <c:pt idx="0">
                  <c:v>2009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…</c:v>
                </c:pt>
              </c:strCache>
            </c:strRef>
          </c:cat>
          <c:val>
            <c:numRef>
              <c:f>Sheet1!$D$2:$D$17</c:f>
              <c:numCache>
                <c:formatCode>General</c:formatCode>
                <c:ptCount val="16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EDD-46DE-AD10-34588D40504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Развёртывание</c:v>
                </c:pt>
              </c:strCache>
            </c:strRef>
          </c:tx>
          <c:spPr>
            <a:solidFill>
              <a:schemeClr val="accent1">
                <a:shade val="58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Sheet1!$A$2:$A$17</c:f>
              <c:strCache>
                <c:ptCount val="10"/>
                <c:pt idx="0">
                  <c:v>2009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…</c:v>
                </c:pt>
              </c:strCache>
            </c:strRef>
          </c:cat>
          <c:val>
            <c:numRef>
              <c:f>Sheet1!$E$2:$E$17</c:f>
              <c:numCache>
                <c:formatCode>General</c:formatCode>
                <c:ptCount val="16"/>
                <c:pt idx="0">
                  <c:v>4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EDD-46DE-AD10-34588D4050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978099680"/>
        <c:axId val="978108304"/>
      </c:barChart>
      <c:catAx>
        <c:axId val="97809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78108304"/>
        <c:crosses val="autoZero"/>
        <c:auto val="1"/>
        <c:lblAlgn val="ctr"/>
        <c:lblOffset val="0"/>
        <c:noMultiLvlLbl val="0"/>
      </c:catAx>
      <c:valAx>
        <c:axId val="9781083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978099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'Client OS Price List'!$A$1:$A$7</c:f>
              <c:strCache>
                <c:ptCount val="7"/>
                <c:pt idx="0">
                  <c:v>Entry</c:v>
                </c:pt>
                <c:pt idx="1">
                  <c:v>Value</c:v>
                </c:pt>
                <c:pt idx="2">
                  <c:v>POSReady 7</c:v>
                </c:pt>
                <c:pt idx="3">
                  <c:v>High End</c:v>
                </c:pt>
                <c:pt idx="4">
                  <c:v>7 Pro</c:v>
                </c:pt>
                <c:pt idx="5">
                  <c:v>8.1 Pro</c:v>
                </c:pt>
                <c:pt idx="6">
                  <c:v>POSReady 7 Pro</c:v>
                </c:pt>
              </c:strCache>
            </c:strRef>
          </c:cat>
          <c:val>
            <c:numRef>
              <c:f>'Client OS Price List'!$B$1:$B$7</c:f>
            </c:numRef>
          </c:val>
          <c:extLst>
            <c:ext xmlns:c16="http://schemas.microsoft.com/office/drawing/2014/chart" uri="{C3380CC4-5D6E-409C-BE32-E72D297353CC}">
              <c16:uniqueId val="{00000000-1CF5-43B0-9B4E-FEBE9C830489}"/>
            </c:ext>
          </c:extLst>
        </c:ser>
        <c:ser>
          <c:idx val="1"/>
          <c:order val="1"/>
          <c:spPr>
            <a:solidFill>
              <a:srgbClr val="D7D7D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8D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1CF5-43B0-9B4E-FEBE9C830489}"/>
              </c:ext>
            </c:extLst>
          </c:dPt>
          <c:dPt>
            <c:idx val="1"/>
            <c:invertIfNegative val="0"/>
            <c:bubble3D val="0"/>
            <c:spPr>
              <a:solidFill>
                <a:srgbClr val="0078D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CF5-43B0-9B4E-FEBE9C830489}"/>
              </c:ext>
            </c:extLst>
          </c:dPt>
          <c:dPt>
            <c:idx val="3"/>
            <c:invertIfNegative val="0"/>
            <c:bubble3D val="0"/>
            <c:spPr>
              <a:solidFill>
                <a:srgbClr val="0078D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1CF5-43B0-9B4E-FEBE9C830489}"/>
              </c:ext>
            </c:extLst>
          </c:dPt>
          <c:cat>
            <c:strRef>
              <c:f>'Client OS Price List'!$A$1:$A$7</c:f>
              <c:strCache>
                <c:ptCount val="7"/>
                <c:pt idx="0">
                  <c:v>Entry</c:v>
                </c:pt>
                <c:pt idx="1">
                  <c:v>Value</c:v>
                </c:pt>
                <c:pt idx="2">
                  <c:v>POSReady 7</c:v>
                </c:pt>
                <c:pt idx="3">
                  <c:v>High End</c:v>
                </c:pt>
                <c:pt idx="4">
                  <c:v>7 Pro</c:v>
                </c:pt>
                <c:pt idx="5">
                  <c:v>8.1 Pro</c:v>
                </c:pt>
                <c:pt idx="6">
                  <c:v>POSReady 7 Pro</c:v>
                </c:pt>
              </c:strCache>
            </c:strRef>
          </c:cat>
          <c:val>
            <c:numRef>
              <c:f>'Client OS Price List'!$C$1:$C$7</c:f>
              <c:numCache>
                <c:formatCode>[$$-409]#,##0.00</c:formatCode>
                <c:ptCount val="7"/>
                <c:pt idx="0">
                  <c:v>45</c:v>
                </c:pt>
                <c:pt idx="1">
                  <c:v>85</c:v>
                </c:pt>
                <c:pt idx="2">
                  <c:v>85</c:v>
                </c:pt>
                <c:pt idx="3">
                  <c:v>136</c:v>
                </c:pt>
                <c:pt idx="4">
                  <c:v>136</c:v>
                </c:pt>
                <c:pt idx="5">
                  <c:v>136</c:v>
                </c:pt>
                <c:pt idx="6">
                  <c:v>136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CF5-43B0-9B4E-FEBE9C8304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3294680"/>
        <c:axId val="503295008"/>
      </c:barChart>
      <c:catAx>
        <c:axId val="503294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078D7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3295008"/>
        <c:crosses val="autoZero"/>
        <c:auto val="1"/>
        <c:lblAlgn val="ctr"/>
        <c:lblOffset val="100"/>
        <c:noMultiLvlLbl val="0"/>
      </c:catAx>
      <c:valAx>
        <c:axId val="50329500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$-409]#,##0.00" sourceLinked="1"/>
        <c:majorTickMark val="none"/>
        <c:minorTickMark val="none"/>
        <c:tickLblPos val="nextTo"/>
        <c:crossAx val="50329468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196822-5CB6-4659-9C33-9B770E72F787}" type="datetimeFigureOut">
              <a:rPr lang="ru-RU" smtClean="0"/>
              <a:t>15.05.2017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73180-3B6B-467A-95EE-E0588543A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960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jp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9" cy="6864093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386310" y="6226181"/>
            <a:ext cx="116820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solidFill>
                  <a:srgbClr val="445560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  <a:t>PTA-EXPO.RU</a:t>
            </a:r>
            <a:endParaRPr lang="ru-RU" sz="1600" dirty="0">
              <a:solidFill>
                <a:srgbClr val="445560"/>
              </a:solidFill>
              <a:latin typeface="Segoe UI Light" panose="020B0502040204020203" pitchFamily="34" charset="0"/>
              <a:ea typeface="Segoe UI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886684" y="2919642"/>
            <a:ext cx="6471002" cy="86177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2800" b="0" dirty="0">
                <a:solidFill>
                  <a:schemeClr val="bg1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ПРОМЫШЛЕННАЯ АВТОМАТИЗАЦИЯ:</a:t>
            </a:r>
          </a:p>
          <a:p>
            <a:r>
              <a:rPr lang="ru-RU" sz="2800" b="0" dirty="0">
                <a:solidFill>
                  <a:schemeClr val="bg1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НА ПУТИ К INDUSTRY 4.0</a:t>
            </a: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30" y="457793"/>
            <a:ext cx="1034815" cy="8397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01" y="2864529"/>
            <a:ext cx="942285" cy="972000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 userDrawn="1"/>
        </p:nvCxnSpPr>
        <p:spPr>
          <a:xfrm>
            <a:off x="1681632" y="457793"/>
            <a:ext cx="0" cy="738664"/>
          </a:xfrm>
          <a:prstGeom prst="line">
            <a:avLst/>
          </a:prstGeom>
          <a:ln w="12700">
            <a:solidFill>
              <a:srgbClr val="EE3A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1835698" y="580906"/>
            <a:ext cx="6144631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600" b="0" dirty="0" err="1">
                <a:solidFill>
                  <a:srgbClr val="445560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  <a:t>VII</a:t>
            </a:r>
            <a:r>
              <a:rPr lang="ru-RU" sz="1600" b="0" dirty="0">
                <a:solidFill>
                  <a:srgbClr val="445560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  <a:t> Специализированная конференция </a:t>
            </a:r>
          </a:p>
          <a:p>
            <a:r>
              <a:rPr lang="ru-RU" sz="1600" b="0" dirty="0">
                <a:solidFill>
                  <a:srgbClr val="445560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  <a:t>«</a:t>
            </a:r>
            <a:r>
              <a:rPr lang="ru-RU" sz="1600" b="0" dirty="0" err="1">
                <a:solidFill>
                  <a:srgbClr val="445560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  <a:t>АПСС</a:t>
            </a:r>
            <a:r>
              <a:rPr lang="ru-RU" sz="1600" b="0" dirty="0">
                <a:solidFill>
                  <a:srgbClr val="445560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  <a:t>-Сибирь 2017» (Автоматизация: Проекты. Системы. Средства)</a:t>
            </a:r>
          </a:p>
        </p:txBody>
      </p:sp>
    </p:spTree>
    <p:extLst>
      <p:ext uri="{BB962C8B-B14F-4D97-AF65-F5344CB8AC3E}">
        <p14:creationId xmlns:p14="http://schemas.microsoft.com/office/powerpoint/2010/main" val="314072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237055" indent="-237055">
              <a:buClr>
                <a:srgbClr val="EE3A43"/>
              </a:buClr>
              <a:buSzPct val="90000"/>
              <a:buFont typeface="Arial" panose="020B0604020202020204" pitchFamily="34" charset="0"/>
              <a:buChar char="•"/>
              <a:defRPr lang="ru-RU" sz="2133" smtClean="0"/>
            </a:lvl1pPr>
            <a:lvl2pPr marL="719631" indent="-237055">
              <a:buClr>
                <a:srgbClr val="EE3A43"/>
              </a:buClr>
              <a:buSzPct val="90000"/>
              <a:buFont typeface="Arial" panose="020B0604020202020204" pitchFamily="34" charset="0"/>
              <a:buChar char="•"/>
              <a:defRPr lang="ru-RU" sz="1867" smtClean="0"/>
            </a:lvl2pPr>
            <a:lvl3pPr marL="1193741" indent="-237055">
              <a:buClr>
                <a:srgbClr val="EE3A43"/>
              </a:buClr>
              <a:buSzPct val="90000"/>
              <a:buFont typeface="Arial" panose="020B0604020202020204" pitchFamily="34" charset="0"/>
              <a:buChar char="•"/>
              <a:defRPr lang="ru-RU" sz="1600" smtClean="0"/>
            </a:lvl3pPr>
            <a:lvl4pPr marL="1676317" indent="-237055">
              <a:buClr>
                <a:srgbClr val="EE3A43"/>
              </a:buClr>
              <a:buSzPct val="90000"/>
              <a:buFont typeface="Arial" panose="020B0604020202020204" pitchFamily="34" charset="0"/>
              <a:buChar char="•"/>
              <a:defRPr lang="ru-RU" sz="1467" smtClean="0"/>
            </a:lvl4pPr>
            <a:lvl5pPr marL="2150426" indent="-237055">
              <a:buClr>
                <a:srgbClr val="EE3A43"/>
              </a:buClr>
              <a:buSzPct val="90000"/>
              <a:buFont typeface="Arial" panose="020B0604020202020204" pitchFamily="34" charset="0"/>
              <a:buChar char="•"/>
              <a:tabLst/>
              <a:defRPr lang="ru-RU" sz="1467"/>
            </a:lvl5pPr>
          </a:lstStyle>
          <a:p>
            <a:pPr lvl="0">
              <a:buClr>
                <a:srgbClr val="33A7D4"/>
              </a:buClr>
              <a:buSzPct val="90000"/>
            </a:pPr>
            <a:r>
              <a:rPr lang="ru-RU" dirty="0"/>
              <a:t>Образец текста</a:t>
            </a:r>
          </a:p>
          <a:p>
            <a:pPr lvl="1">
              <a:buClr>
                <a:srgbClr val="33A7D4"/>
              </a:buClr>
              <a:buSzPct val="90000"/>
            </a:pPr>
            <a:r>
              <a:rPr lang="ru-RU" dirty="0"/>
              <a:t>Второй уровень</a:t>
            </a:r>
          </a:p>
          <a:p>
            <a:pPr lvl="2">
              <a:buClr>
                <a:srgbClr val="33A7D4"/>
              </a:buClr>
              <a:buSzPct val="90000"/>
            </a:pPr>
            <a:r>
              <a:rPr lang="ru-RU" dirty="0"/>
              <a:t>Третий уровень</a:t>
            </a:r>
          </a:p>
          <a:p>
            <a:pPr lvl="3">
              <a:buClr>
                <a:srgbClr val="33A7D4"/>
              </a:buClr>
              <a:buSzPct val="90000"/>
            </a:pPr>
            <a:r>
              <a:rPr lang="ru-RU" dirty="0"/>
              <a:t>Четвертый уровень</a:t>
            </a:r>
          </a:p>
          <a:p>
            <a:pPr lvl="4">
              <a:buClr>
                <a:srgbClr val="33A7D4"/>
              </a:buClr>
              <a:buSzPct val="90000"/>
            </a:pPr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21E2-0FE2-4601-A2BF-1E359924C1D9}" type="datetime1">
              <a:rPr lang="ru-RU" smtClean="0"/>
              <a:t>15.05.2017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04B9-C052-496D-8E25-76A4029B0BE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37920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"/>
            <a:ext cx="6768752" cy="86858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20757"/>
            <a:ext cx="4038600" cy="4905409"/>
          </a:xfrm>
        </p:spPr>
        <p:txBody>
          <a:bodyPr>
            <a:noAutofit/>
          </a:bodyPr>
          <a:lstStyle>
            <a:lvl1pPr marL="237055" indent="-237055">
              <a:buClr>
                <a:srgbClr val="EE3A43"/>
              </a:buClr>
              <a:buSzPct val="90000"/>
              <a:buFont typeface="Arial" panose="020B0604020202020204" pitchFamily="34" charset="0"/>
              <a:buChar char="•"/>
              <a:defRPr sz="2133"/>
            </a:lvl1pPr>
            <a:lvl2pPr marL="719631" indent="-237055">
              <a:buClr>
                <a:srgbClr val="EE3A43"/>
              </a:buClr>
              <a:buSzPct val="90000"/>
              <a:buFont typeface="Arial" panose="020B0604020202020204" pitchFamily="34" charset="0"/>
              <a:buChar char="•"/>
              <a:defRPr sz="1867"/>
            </a:lvl2pPr>
            <a:lvl3pPr marL="1193741" indent="-237055">
              <a:buClr>
                <a:srgbClr val="EE3A43"/>
              </a:buClr>
              <a:buSzPct val="90000"/>
              <a:buFont typeface="Arial" panose="020B0604020202020204" pitchFamily="34" charset="0"/>
              <a:buChar char="•"/>
              <a:defRPr sz="1600"/>
            </a:lvl3pPr>
            <a:lvl4pPr marL="1676317" indent="-237055">
              <a:buClr>
                <a:srgbClr val="EE3A43"/>
              </a:buClr>
              <a:buSzPct val="90000"/>
              <a:buFont typeface="Arial" panose="020B0604020202020204" pitchFamily="34" charset="0"/>
              <a:buChar char="•"/>
              <a:defRPr sz="1467"/>
            </a:lvl4pPr>
            <a:lvl5pPr marL="2150426" indent="-237055">
              <a:buClr>
                <a:srgbClr val="EE3A43"/>
              </a:buClr>
              <a:buSzPct val="90000"/>
              <a:buFont typeface="Arial" panose="020B0604020202020204" pitchFamily="34" charset="0"/>
              <a:buChar char="•"/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20757"/>
            <a:ext cx="4038600" cy="4905409"/>
          </a:xfrm>
        </p:spPr>
        <p:txBody>
          <a:bodyPr vert="horz" lIns="0" tIns="0" rIns="0" bIns="0" rtlCol="0">
            <a:noAutofit/>
          </a:bodyPr>
          <a:lstStyle>
            <a:lvl1pPr marL="237055" indent="-237055">
              <a:buClr>
                <a:srgbClr val="EE3A43"/>
              </a:buClr>
              <a:buSzPct val="90000"/>
              <a:buFont typeface="Arial" panose="020B0604020202020204" pitchFamily="34" charset="0"/>
              <a:buChar char="•"/>
              <a:defRPr lang="ru-RU" sz="2133" dirty="0" smtClean="0"/>
            </a:lvl1pPr>
            <a:lvl2pPr marL="719631" indent="-237055">
              <a:buClr>
                <a:srgbClr val="EE3A43"/>
              </a:buClr>
              <a:buSzPct val="90000"/>
              <a:buFont typeface="Arial" panose="020B0604020202020204" pitchFamily="34" charset="0"/>
              <a:buChar char="•"/>
              <a:defRPr lang="ru-RU" sz="1867" dirty="0" smtClean="0"/>
            </a:lvl2pPr>
            <a:lvl3pPr marL="1193741" indent="-237055">
              <a:buClr>
                <a:srgbClr val="EE3A43"/>
              </a:buClr>
              <a:buSzPct val="90000"/>
              <a:buFont typeface="Arial" panose="020B0604020202020204" pitchFamily="34" charset="0"/>
              <a:buChar char="•"/>
              <a:defRPr lang="ru-RU" sz="1600" dirty="0" smtClean="0"/>
            </a:lvl3pPr>
            <a:lvl4pPr marL="1676317" indent="-237055">
              <a:buClr>
                <a:srgbClr val="EE3A43"/>
              </a:buClr>
              <a:buSzPct val="90000"/>
              <a:buFont typeface="Arial" panose="020B0604020202020204" pitchFamily="34" charset="0"/>
              <a:buChar char="•"/>
              <a:defRPr lang="ru-RU" sz="1467" dirty="0" smtClean="0"/>
            </a:lvl4pPr>
            <a:lvl5pPr marL="2150426" indent="-237055">
              <a:buClr>
                <a:srgbClr val="EE3A43"/>
              </a:buClr>
              <a:buSzPct val="90000"/>
              <a:buFont typeface="Arial" panose="020B0604020202020204" pitchFamily="34" charset="0"/>
              <a:buChar char="•"/>
              <a:defRPr lang="ru-RU" sz="1467" dirty="0"/>
            </a:lvl5pPr>
          </a:lstStyle>
          <a:p>
            <a:pPr lvl="0">
              <a:buClr>
                <a:srgbClr val="33A7D4"/>
              </a:buClr>
              <a:buSzPct val="90000"/>
            </a:pPr>
            <a:r>
              <a:rPr lang="ru-RU" dirty="0"/>
              <a:t>Образец текста</a:t>
            </a:r>
          </a:p>
          <a:p>
            <a:pPr lvl="1">
              <a:buClr>
                <a:srgbClr val="33A7D4"/>
              </a:buClr>
              <a:buSzPct val="90000"/>
            </a:pPr>
            <a:r>
              <a:rPr lang="ru-RU" dirty="0"/>
              <a:t>Второй уровень</a:t>
            </a:r>
          </a:p>
          <a:p>
            <a:pPr lvl="2">
              <a:buClr>
                <a:srgbClr val="33A7D4"/>
              </a:buClr>
              <a:buSzPct val="90000"/>
            </a:pPr>
            <a:r>
              <a:rPr lang="ru-RU" dirty="0"/>
              <a:t>Третий уровень</a:t>
            </a:r>
          </a:p>
          <a:p>
            <a:pPr lvl="3">
              <a:buClr>
                <a:srgbClr val="33A7D4"/>
              </a:buClr>
              <a:buSzPct val="90000"/>
            </a:pPr>
            <a:r>
              <a:rPr lang="ru-RU" dirty="0"/>
              <a:t>Четвертый уровень</a:t>
            </a:r>
          </a:p>
          <a:p>
            <a:pPr lvl="4">
              <a:buClr>
                <a:srgbClr val="33A7D4"/>
              </a:buClr>
              <a:buSzPct val="90000"/>
            </a:pPr>
            <a:r>
              <a:rPr lang="ru-RU" dirty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0A24-432C-4AF6-A7E6-222843785CB1}" type="datetime1">
              <a:rPr lang="ru-RU" smtClean="0"/>
              <a:t>15.05.2017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04B9-C052-496D-8E25-76A4029B0B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614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"/>
            <a:ext cx="6768752" cy="8685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5" y="1220755"/>
            <a:ext cx="4040188" cy="639763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2400" b="0">
                <a:solidFill>
                  <a:srgbClr val="4455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609570" indent="0">
              <a:buNone/>
              <a:defRPr sz="2667" b="1"/>
            </a:lvl2pPr>
            <a:lvl3pPr marL="1219139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7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1988840"/>
            <a:ext cx="4040188" cy="4137323"/>
          </a:xfrm>
        </p:spPr>
        <p:txBody>
          <a:bodyPr>
            <a:noAutofit/>
          </a:bodyPr>
          <a:lstStyle>
            <a:lvl1pPr marL="237055" indent="-237055">
              <a:buClr>
                <a:srgbClr val="EE3A43"/>
              </a:buClr>
              <a:buSzPct val="90000"/>
              <a:buFont typeface="Arial" panose="020B0604020202020204" pitchFamily="34" charset="0"/>
              <a:buChar char="•"/>
              <a:defRPr lang="ru-RU" sz="2133" dirty="0" smtClean="0">
                <a:solidFill>
                  <a:srgbClr val="445560"/>
                </a:solidFill>
              </a:defRPr>
            </a:lvl1pPr>
            <a:lvl2pPr marL="719631" indent="-237055">
              <a:buClr>
                <a:srgbClr val="EE3A43"/>
              </a:buClr>
              <a:buSzPct val="90000"/>
              <a:buFont typeface="Arial" panose="020B0604020202020204" pitchFamily="34" charset="0"/>
              <a:buChar char="•"/>
              <a:defRPr lang="ru-RU" sz="1867" dirty="0" smtClean="0">
                <a:solidFill>
                  <a:srgbClr val="445560"/>
                </a:solidFill>
              </a:defRPr>
            </a:lvl2pPr>
            <a:lvl3pPr marL="1193741" indent="-237055">
              <a:buClr>
                <a:srgbClr val="EE3A43"/>
              </a:buClr>
              <a:buSzPct val="90000"/>
              <a:buFont typeface="Arial" panose="020B0604020202020204" pitchFamily="34" charset="0"/>
              <a:buChar char="•"/>
              <a:tabLst/>
              <a:defRPr lang="ru-RU" sz="1600" dirty="0" smtClean="0">
                <a:solidFill>
                  <a:srgbClr val="445560"/>
                </a:solidFill>
              </a:defRPr>
            </a:lvl3pPr>
            <a:lvl4pPr marL="1676317" indent="-237055">
              <a:buClr>
                <a:srgbClr val="EE3A43"/>
              </a:buClr>
              <a:buSzPct val="90000"/>
              <a:buFont typeface="Arial" panose="020B0604020202020204" pitchFamily="34" charset="0"/>
              <a:buChar char="•"/>
              <a:defRPr lang="ru-RU" sz="1467" dirty="0" smtClean="0">
                <a:solidFill>
                  <a:srgbClr val="445560"/>
                </a:solidFill>
              </a:defRPr>
            </a:lvl4pPr>
            <a:lvl5pPr marL="2150426" indent="-237055">
              <a:buClr>
                <a:srgbClr val="EE3A43"/>
              </a:buClr>
              <a:buSzPct val="90000"/>
              <a:buFont typeface="Arial" panose="020B0604020202020204" pitchFamily="34" charset="0"/>
              <a:buChar char="•"/>
              <a:defRPr lang="ru-RU" sz="1467" dirty="0">
                <a:solidFill>
                  <a:srgbClr val="445560"/>
                </a:solidFill>
              </a:defRPr>
            </a:lvl5pPr>
          </a:lstStyle>
          <a:p>
            <a:pPr lvl="0">
              <a:buClr>
                <a:srgbClr val="33A7D4"/>
              </a:buClr>
              <a:buSzPct val="90000"/>
            </a:pPr>
            <a:r>
              <a:rPr lang="ru-RU" dirty="0"/>
              <a:t>Образец текста</a:t>
            </a:r>
          </a:p>
          <a:p>
            <a:pPr lvl="1">
              <a:buClr>
                <a:srgbClr val="33A7D4"/>
              </a:buClr>
              <a:buSzPct val="90000"/>
            </a:pPr>
            <a:r>
              <a:rPr lang="ru-RU" dirty="0"/>
              <a:t>Второй уровень</a:t>
            </a:r>
          </a:p>
          <a:p>
            <a:pPr lvl="2">
              <a:buClr>
                <a:srgbClr val="33A7D4"/>
              </a:buClr>
              <a:buSzPct val="90000"/>
            </a:pPr>
            <a:r>
              <a:rPr lang="ru-RU" dirty="0"/>
              <a:t>Третий уровень</a:t>
            </a:r>
          </a:p>
          <a:p>
            <a:pPr lvl="3">
              <a:buClr>
                <a:srgbClr val="33A7D4"/>
              </a:buClr>
              <a:buSzPct val="90000"/>
            </a:pPr>
            <a:r>
              <a:rPr lang="ru-RU" dirty="0"/>
              <a:t>Четвертый уровень</a:t>
            </a:r>
          </a:p>
          <a:p>
            <a:pPr lvl="4">
              <a:buClr>
                <a:srgbClr val="33A7D4"/>
              </a:buClr>
              <a:buSzPct val="90000"/>
            </a:pPr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11" y="1220755"/>
            <a:ext cx="4041775" cy="639763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2400" b="0">
                <a:solidFill>
                  <a:srgbClr val="4455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609570" indent="0">
              <a:buNone/>
              <a:defRPr sz="2667" b="1"/>
            </a:lvl2pPr>
            <a:lvl3pPr marL="1219139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7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988840"/>
            <a:ext cx="4041775" cy="4137323"/>
          </a:xfrm>
        </p:spPr>
        <p:txBody>
          <a:bodyPr>
            <a:noAutofit/>
          </a:bodyPr>
          <a:lstStyle>
            <a:lvl1pPr marL="237055" indent="-237055">
              <a:buClr>
                <a:srgbClr val="EE3A43"/>
              </a:buClr>
              <a:buSzPct val="90000"/>
              <a:buFont typeface="Arial" panose="020B0604020202020204" pitchFamily="34" charset="0"/>
              <a:buChar char="•"/>
              <a:defRPr lang="ru-RU" sz="2133" smtClean="0">
                <a:solidFill>
                  <a:srgbClr val="445560"/>
                </a:solidFill>
              </a:defRPr>
            </a:lvl1pPr>
            <a:lvl2pPr marL="719631" indent="-237055">
              <a:buClr>
                <a:srgbClr val="EE3A43"/>
              </a:buClr>
              <a:buSzPct val="90000"/>
              <a:buFont typeface="Arial" panose="020B0604020202020204" pitchFamily="34" charset="0"/>
              <a:buChar char="•"/>
              <a:defRPr lang="ru-RU" sz="1867" smtClean="0">
                <a:solidFill>
                  <a:srgbClr val="445560"/>
                </a:solidFill>
              </a:defRPr>
            </a:lvl2pPr>
            <a:lvl3pPr marL="1193741" indent="-237055">
              <a:buClr>
                <a:srgbClr val="EE3A43"/>
              </a:buClr>
              <a:buSzPct val="90000"/>
              <a:buFont typeface="Arial" panose="020B0604020202020204" pitchFamily="34" charset="0"/>
              <a:buChar char="•"/>
              <a:defRPr lang="ru-RU" sz="1600" smtClean="0">
                <a:solidFill>
                  <a:srgbClr val="445560"/>
                </a:solidFill>
              </a:defRPr>
            </a:lvl3pPr>
            <a:lvl4pPr marL="1676317" indent="-237055">
              <a:buClr>
                <a:srgbClr val="EE3A43"/>
              </a:buClr>
              <a:buSzPct val="90000"/>
              <a:buFont typeface="Arial" panose="020B0604020202020204" pitchFamily="34" charset="0"/>
              <a:buChar char="•"/>
              <a:defRPr lang="ru-RU" sz="1467" smtClean="0">
                <a:solidFill>
                  <a:srgbClr val="445560"/>
                </a:solidFill>
              </a:defRPr>
            </a:lvl4pPr>
            <a:lvl5pPr marL="2150426" indent="-237055">
              <a:buClr>
                <a:srgbClr val="EE3A43"/>
              </a:buClr>
              <a:buSzPct val="90000"/>
              <a:buFont typeface="Arial" panose="020B0604020202020204" pitchFamily="34" charset="0"/>
              <a:buChar char="•"/>
              <a:defRPr lang="ru-RU" sz="1467">
                <a:solidFill>
                  <a:srgbClr val="445560"/>
                </a:solidFill>
              </a:defRPr>
            </a:lvl5pPr>
          </a:lstStyle>
          <a:p>
            <a:pPr lvl="0">
              <a:buClr>
                <a:srgbClr val="33A7D4"/>
              </a:buClr>
              <a:buSzPct val="90000"/>
            </a:pPr>
            <a:r>
              <a:rPr lang="ru-RU" dirty="0"/>
              <a:t>Образец текста</a:t>
            </a:r>
          </a:p>
          <a:p>
            <a:pPr lvl="1">
              <a:buClr>
                <a:srgbClr val="33A7D4"/>
              </a:buClr>
              <a:buSzPct val="90000"/>
            </a:pPr>
            <a:r>
              <a:rPr lang="ru-RU" dirty="0"/>
              <a:t>Второй уровень</a:t>
            </a:r>
          </a:p>
          <a:p>
            <a:pPr lvl="2">
              <a:buClr>
                <a:srgbClr val="33A7D4"/>
              </a:buClr>
              <a:buSzPct val="90000"/>
            </a:pPr>
            <a:r>
              <a:rPr lang="ru-RU" dirty="0"/>
              <a:t>Третий уровень</a:t>
            </a:r>
          </a:p>
          <a:p>
            <a:pPr lvl="3">
              <a:buClr>
                <a:srgbClr val="33A7D4"/>
              </a:buClr>
              <a:buSzPct val="90000"/>
            </a:pPr>
            <a:r>
              <a:rPr lang="ru-RU" dirty="0"/>
              <a:t>Четвертый уровень</a:t>
            </a:r>
          </a:p>
          <a:p>
            <a:pPr lvl="4">
              <a:buClr>
                <a:srgbClr val="33A7D4"/>
              </a:buClr>
              <a:buSzPct val="90000"/>
            </a:pPr>
            <a:r>
              <a:rPr lang="ru-RU" dirty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7D979-C767-4314-A10F-B9F4F3D0A6E3}" type="datetime1">
              <a:rPr lang="ru-RU" smtClean="0"/>
              <a:t>15.05.2017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04B9-C052-496D-8E25-76A4029B0B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931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800600"/>
            <a:ext cx="8208912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67544" y="1124746"/>
            <a:ext cx="8208912" cy="3602831"/>
          </a:xfrm>
        </p:spPr>
        <p:txBody>
          <a:bodyPr/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39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7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5367341"/>
            <a:ext cx="8208912" cy="804863"/>
          </a:xfrm>
        </p:spPr>
        <p:txBody>
          <a:bodyPr/>
          <a:lstStyle>
            <a:lvl1pPr marL="0" indent="0">
              <a:buNone/>
              <a:defRPr sz="1867">
                <a:solidFill>
                  <a:srgbClr val="445560"/>
                </a:solidFill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7328-5958-4C02-88F3-DE2AAF94489B}" type="datetime1">
              <a:rPr lang="ru-RU" smtClean="0"/>
              <a:t>15.05.2017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04B9-C052-496D-8E25-76A4029B0B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197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3"/>
            <a:ext cx="9143996" cy="6864092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386310" y="6226181"/>
            <a:ext cx="116820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solidFill>
                  <a:srgbClr val="445560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  <a:t>PTA-EXPO.RU</a:t>
            </a:r>
            <a:endParaRPr lang="ru-RU" sz="1600" dirty="0">
              <a:solidFill>
                <a:srgbClr val="445560"/>
              </a:solidFill>
              <a:latin typeface="Segoe UI Light" panose="020B0502040204020203" pitchFamily="34" charset="0"/>
              <a:ea typeface="Segoe UI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30" y="457793"/>
            <a:ext cx="1020276" cy="828000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1892134" y="3042752"/>
            <a:ext cx="6440546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СПАСИБО ЗА ВНИМАНИЕ!</a:t>
            </a: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>
            <a:off x="1681632" y="457793"/>
            <a:ext cx="0" cy="738664"/>
          </a:xfrm>
          <a:prstGeom prst="line">
            <a:avLst/>
          </a:prstGeom>
          <a:ln w="12700">
            <a:solidFill>
              <a:srgbClr val="EE3A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1835698" y="580906"/>
            <a:ext cx="6144631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600" b="0" dirty="0" err="1">
                <a:solidFill>
                  <a:srgbClr val="445560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  <a:t>VII</a:t>
            </a:r>
            <a:r>
              <a:rPr lang="ru-RU" sz="1600" b="0" dirty="0">
                <a:solidFill>
                  <a:srgbClr val="445560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  <a:t> Специализированная конференция </a:t>
            </a:r>
          </a:p>
          <a:p>
            <a:r>
              <a:rPr lang="ru-RU" sz="1600" b="0" dirty="0">
                <a:solidFill>
                  <a:srgbClr val="445560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  <a:t>«</a:t>
            </a:r>
            <a:r>
              <a:rPr lang="ru-RU" sz="1600" b="0" dirty="0" err="1">
                <a:solidFill>
                  <a:srgbClr val="445560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  <a:t>АПСС</a:t>
            </a:r>
            <a:r>
              <a:rPr lang="ru-RU" sz="1600" b="0" dirty="0">
                <a:solidFill>
                  <a:srgbClr val="445560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  <a:t>-Сибирь 2017» (Автоматизация: Проекты. Системы. Средства)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46"/>
          <a:stretch/>
        </p:blipFill>
        <p:spPr>
          <a:xfrm>
            <a:off x="335719" y="2892049"/>
            <a:ext cx="107642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515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6" cy="6864093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386310" y="6226181"/>
            <a:ext cx="116820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solidFill>
                  <a:srgbClr val="445560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  <a:t>PTA-EXPO.RU</a:t>
            </a:r>
            <a:endParaRPr lang="ru-RU" sz="1600" dirty="0">
              <a:solidFill>
                <a:srgbClr val="445560"/>
              </a:solidFill>
              <a:latin typeface="Segoe UI Light" panose="020B0502040204020203" pitchFamily="34" charset="0"/>
              <a:ea typeface="Segoe UI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30" y="457793"/>
            <a:ext cx="1034815" cy="83979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10" y="2944534"/>
            <a:ext cx="1023054" cy="972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4" y="2756925"/>
            <a:ext cx="6552729" cy="134721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3200">
                <a:solidFill>
                  <a:srgbClr val="4455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979712" y="4908055"/>
            <a:ext cx="3059655" cy="576064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600">
                <a:solidFill>
                  <a:srgbClr val="445560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Автор</a:t>
            </a:r>
          </a:p>
          <a:p>
            <a:r>
              <a:rPr lang="ru-RU" dirty="0"/>
              <a:t>Компания</a:t>
            </a: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>
            <a:off x="1681632" y="4884611"/>
            <a:ext cx="0" cy="633180"/>
          </a:xfrm>
          <a:prstGeom prst="line">
            <a:avLst/>
          </a:prstGeom>
          <a:ln w="12700">
            <a:solidFill>
              <a:srgbClr val="EE3A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 userDrawn="1"/>
        </p:nvCxnSpPr>
        <p:spPr>
          <a:xfrm>
            <a:off x="1681632" y="457793"/>
            <a:ext cx="0" cy="738664"/>
          </a:xfrm>
          <a:prstGeom prst="line">
            <a:avLst/>
          </a:prstGeom>
          <a:ln w="12700">
            <a:solidFill>
              <a:srgbClr val="EE3A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1835698" y="580906"/>
            <a:ext cx="6144631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600" b="0" dirty="0" err="1">
                <a:solidFill>
                  <a:srgbClr val="445560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  <a:t>VII</a:t>
            </a:r>
            <a:r>
              <a:rPr lang="ru-RU" sz="1600" b="0" dirty="0">
                <a:solidFill>
                  <a:srgbClr val="445560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  <a:t> Специализированная конференция </a:t>
            </a:r>
          </a:p>
          <a:p>
            <a:r>
              <a:rPr lang="ru-RU" sz="1600" b="0" dirty="0">
                <a:solidFill>
                  <a:srgbClr val="445560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  <a:t>«</a:t>
            </a:r>
            <a:r>
              <a:rPr lang="ru-RU" sz="1600" b="0" dirty="0" err="1">
                <a:solidFill>
                  <a:srgbClr val="445560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  <a:t>АПСС</a:t>
            </a:r>
            <a:r>
              <a:rPr lang="ru-RU" sz="1600" b="0" dirty="0">
                <a:solidFill>
                  <a:srgbClr val="445560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  <a:t>-Сибирь 2017» (Автоматизация: Проекты. Системы. Средства)</a:t>
            </a:r>
          </a:p>
        </p:txBody>
      </p:sp>
    </p:spTree>
    <p:extLst>
      <p:ext uri="{BB962C8B-B14F-4D97-AF65-F5344CB8AC3E}">
        <p14:creationId xmlns:p14="http://schemas.microsoft.com/office/powerpoint/2010/main" val="1876459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237055" indent="-237055">
              <a:buClr>
                <a:srgbClr val="EE3A43"/>
              </a:buClr>
              <a:buSzPct val="90000"/>
              <a:buFont typeface="Arial" panose="020B0604020202020204" pitchFamily="34" charset="0"/>
              <a:buChar char="•"/>
              <a:defRPr lang="ru-RU" sz="2133" smtClean="0"/>
            </a:lvl1pPr>
            <a:lvl2pPr marL="719631" indent="-237055">
              <a:buClr>
                <a:srgbClr val="EE3A43"/>
              </a:buClr>
              <a:buSzPct val="90000"/>
              <a:buFont typeface="Arial" panose="020B0604020202020204" pitchFamily="34" charset="0"/>
              <a:buChar char="•"/>
              <a:defRPr lang="ru-RU" sz="1867" smtClean="0"/>
            </a:lvl2pPr>
            <a:lvl3pPr marL="1193741" indent="-237055">
              <a:buClr>
                <a:srgbClr val="EE3A43"/>
              </a:buClr>
              <a:buSzPct val="90000"/>
              <a:buFont typeface="Arial" panose="020B0604020202020204" pitchFamily="34" charset="0"/>
              <a:buChar char="•"/>
              <a:defRPr lang="ru-RU" sz="1600" smtClean="0"/>
            </a:lvl3pPr>
            <a:lvl4pPr marL="1676317" indent="-237055">
              <a:buClr>
                <a:srgbClr val="EE3A43"/>
              </a:buClr>
              <a:buSzPct val="90000"/>
              <a:buFont typeface="Arial" panose="020B0604020202020204" pitchFamily="34" charset="0"/>
              <a:buChar char="•"/>
              <a:defRPr lang="ru-RU" sz="1467" smtClean="0"/>
            </a:lvl4pPr>
            <a:lvl5pPr marL="2150426" indent="-237055">
              <a:buClr>
                <a:srgbClr val="EE3A43"/>
              </a:buClr>
              <a:buSzPct val="90000"/>
              <a:buFont typeface="Arial" panose="020B0604020202020204" pitchFamily="34" charset="0"/>
              <a:buChar char="•"/>
              <a:tabLst/>
              <a:defRPr lang="ru-RU" sz="1467"/>
            </a:lvl5pPr>
          </a:lstStyle>
          <a:p>
            <a:pPr lvl="0">
              <a:buClr>
                <a:srgbClr val="33A7D4"/>
              </a:buClr>
              <a:buSzPct val="90000"/>
            </a:pPr>
            <a:r>
              <a:rPr lang="ru-RU" dirty="0"/>
              <a:t>Образец текста</a:t>
            </a:r>
          </a:p>
          <a:p>
            <a:pPr lvl="1">
              <a:buClr>
                <a:srgbClr val="33A7D4"/>
              </a:buClr>
              <a:buSzPct val="90000"/>
            </a:pPr>
            <a:r>
              <a:rPr lang="ru-RU" dirty="0"/>
              <a:t>Второй уровень</a:t>
            </a:r>
          </a:p>
          <a:p>
            <a:pPr lvl="2">
              <a:buClr>
                <a:srgbClr val="33A7D4"/>
              </a:buClr>
              <a:buSzPct val="90000"/>
            </a:pPr>
            <a:r>
              <a:rPr lang="ru-RU" dirty="0"/>
              <a:t>Третий уровень</a:t>
            </a:r>
          </a:p>
          <a:p>
            <a:pPr lvl="3">
              <a:buClr>
                <a:srgbClr val="33A7D4"/>
              </a:buClr>
              <a:buSzPct val="90000"/>
            </a:pPr>
            <a:r>
              <a:rPr lang="ru-RU" dirty="0"/>
              <a:t>Четвертый уровень</a:t>
            </a:r>
          </a:p>
          <a:p>
            <a:pPr lvl="4">
              <a:buClr>
                <a:srgbClr val="33A7D4"/>
              </a:buClr>
              <a:buSzPct val="90000"/>
            </a:pPr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21E2-0FE2-4601-A2BF-1E359924C1D9}" type="datetime1">
              <a:rPr lang="ru-RU" smtClean="0"/>
              <a:t>15.05.2017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04B9-C052-496D-8E25-76A4029B0BE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566513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"/>
            <a:ext cx="6779096" cy="868580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20757"/>
            <a:ext cx="4038600" cy="4905409"/>
          </a:xfrm>
        </p:spPr>
        <p:txBody>
          <a:bodyPr>
            <a:noAutofit/>
          </a:bodyPr>
          <a:lstStyle>
            <a:lvl1pPr marL="237055" indent="-237055">
              <a:buClr>
                <a:srgbClr val="EE3A43"/>
              </a:buClr>
              <a:buSzPct val="90000"/>
              <a:buFont typeface="Arial" panose="020B0604020202020204" pitchFamily="34" charset="0"/>
              <a:buChar char="•"/>
              <a:defRPr sz="2133"/>
            </a:lvl1pPr>
            <a:lvl2pPr marL="719631" indent="-237055">
              <a:buClr>
                <a:srgbClr val="EE3A43"/>
              </a:buClr>
              <a:buSzPct val="90000"/>
              <a:buFont typeface="Arial" panose="020B0604020202020204" pitchFamily="34" charset="0"/>
              <a:buChar char="•"/>
              <a:defRPr sz="1867"/>
            </a:lvl2pPr>
            <a:lvl3pPr marL="1193741" indent="-237055">
              <a:buClr>
                <a:srgbClr val="EE3A43"/>
              </a:buClr>
              <a:buSzPct val="90000"/>
              <a:buFont typeface="Arial" panose="020B0604020202020204" pitchFamily="34" charset="0"/>
              <a:buChar char="•"/>
              <a:defRPr sz="1600"/>
            </a:lvl3pPr>
            <a:lvl4pPr marL="1676317" indent="-237055">
              <a:buClr>
                <a:srgbClr val="EE3A43"/>
              </a:buClr>
              <a:buSzPct val="90000"/>
              <a:buFont typeface="Arial" panose="020B0604020202020204" pitchFamily="34" charset="0"/>
              <a:buChar char="•"/>
              <a:defRPr sz="1467"/>
            </a:lvl4pPr>
            <a:lvl5pPr marL="2150426" indent="-237055">
              <a:buClr>
                <a:srgbClr val="EE3A43"/>
              </a:buClr>
              <a:buSzPct val="90000"/>
              <a:buFont typeface="Arial" panose="020B0604020202020204" pitchFamily="34" charset="0"/>
              <a:buChar char="•"/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20757"/>
            <a:ext cx="4038600" cy="4905409"/>
          </a:xfrm>
        </p:spPr>
        <p:txBody>
          <a:bodyPr vert="horz" lIns="0" tIns="0" rIns="0" bIns="0" rtlCol="0">
            <a:noAutofit/>
          </a:bodyPr>
          <a:lstStyle>
            <a:lvl1pPr marL="237055" indent="-237055">
              <a:buClr>
                <a:srgbClr val="EE3A43"/>
              </a:buClr>
              <a:buSzPct val="90000"/>
              <a:buFont typeface="Arial" panose="020B0604020202020204" pitchFamily="34" charset="0"/>
              <a:buChar char="•"/>
              <a:defRPr lang="ru-RU" sz="2133" dirty="0" smtClean="0"/>
            </a:lvl1pPr>
            <a:lvl2pPr marL="719631" indent="-237055">
              <a:buClr>
                <a:srgbClr val="EE3A43"/>
              </a:buClr>
              <a:buSzPct val="90000"/>
              <a:buFont typeface="Arial" panose="020B0604020202020204" pitchFamily="34" charset="0"/>
              <a:buChar char="•"/>
              <a:defRPr lang="ru-RU" sz="1867" dirty="0" smtClean="0"/>
            </a:lvl2pPr>
            <a:lvl3pPr marL="1193741" indent="-237055">
              <a:buClr>
                <a:srgbClr val="EE3A43"/>
              </a:buClr>
              <a:buSzPct val="90000"/>
              <a:buFont typeface="Arial" panose="020B0604020202020204" pitchFamily="34" charset="0"/>
              <a:buChar char="•"/>
              <a:defRPr lang="ru-RU" sz="1600" dirty="0" smtClean="0"/>
            </a:lvl3pPr>
            <a:lvl4pPr marL="1676317" indent="-237055">
              <a:buClr>
                <a:srgbClr val="EE3A43"/>
              </a:buClr>
              <a:buSzPct val="90000"/>
              <a:buFont typeface="Arial" panose="020B0604020202020204" pitchFamily="34" charset="0"/>
              <a:buChar char="•"/>
              <a:defRPr lang="ru-RU" sz="1467" dirty="0" smtClean="0"/>
            </a:lvl4pPr>
            <a:lvl5pPr marL="2150426" indent="-237055">
              <a:buClr>
                <a:srgbClr val="EE3A43"/>
              </a:buClr>
              <a:buSzPct val="90000"/>
              <a:buFont typeface="Arial" panose="020B0604020202020204" pitchFamily="34" charset="0"/>
              <a:buChar char="•"/>
              <a:defRPr lang="ru-RU" sz="1467" dirty="0"/>
            </a:lvl5pPr>
          </a:lstStyle>
          <a:p>
            <a:pPr lvl="0">
              <a:buClr>
                <a:srgbClr val="33A7D4"/>
              </a:buClr>
              <a:buSzPct val="90000"/>
            </a:pPr>
            <a:r>
              <a:rPr lang="ru-RU" dirty="0"/>
              <a:t>Образец текста</a:t>
            </a:r>
          </a:p>
          <a:p>
            <a:pPr lvl="1">
              <a:buClr>
                <a:srgbClr val="33A7D4"/>
              </a:buClr>
              <a:buSzPct val="90000"/>
            </a:pPr>
            <a:r>
              <a:rPr lang="ru-RU" dirty="0"/>
              <a:t>Второй уровень</a:t>
            </a:r>
          </a:p>
          <a:p>
            <a:pPr lvl="2">
              <a:buClr>
                <a:srgbClr val="33A7D4"/>
              </a:buClr>
              <a:buSzPct val="90000"/>
            </a:pPr>
            <a:r>
              <a:rPr lang="ru-RU" dirty="0"/>
              <a:t>Третий уровень</a:t>
            </a:r>
          </a:p>
          <a:p>
            <a:pPr lvl="3">
              <a:buClr>
                <a:srgbClr val="33A7D4"/>
              </a:buClr>
              <a:buSzPct val="90000"/>
            </a:pPr>
            <a:r>
              <a:rPr lang="ru-RU" dirty="0"/>
              <a:t>Четвертый уровень</a:t>
            </a:r>
          </a:p>
          <a:p>
            <a:pPr lvl="4">
              <a:buClr>
                <a:srgbClr val="33A7D4"/>
              </a:buClr>
              <a:buSzPct val="90000"/>
            </a:pPr>
            <a:r>
              <a:rPr lang="ru-RU" dirty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0A24-432C-4AF6-A7E6-222843785CB1}" type="datetime1">
              <a:rPr lang="ru-RU" smtClean="0"/>
              <a:t>15.05.2017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04B9-C052-496D-8E25-76A4029B0B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248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"/>
            <a:ext cx="6768752" cy="8685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5" y="1220755"/>
            <a:ext cx="4040188" cy="639763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2400" b="0">
                <a:solidFill>
                  <a:srgbClr val="4455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609570" indent="0">
              <a:buNone/>
              <a:defRPr sz="2667" b="1"/>
            </a:lvl2pPr>
            <a:lvl3pPr marL="1219139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7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1988840"/>
            <a:ext cx="4040188" cy="4137323"/>
          </a:xfrm>
        </p:spPr>
        <p:txBody>
          <a:bodyPr>
            <a:noAutofit/>
          </a:bodyPr>
          <a:lstStyle>
            <a:lvl1pPr marL="237055" indent="-237055">
              <a:buClr>
                <a:srgbClr val="EE3A43"/>
              </a:buClr>
              <a:buSzPct val="90000"/>
              <a:buFont typeface="Arial" panose="020B0604020202020204" pitchFamily="34" charset="0"/>
              <a:buChar char="•"/>
              <a:defRPr lang="ru-RU" sz="2133" dirty="0" smtClean="0">
                <a:solidFill>
                  <a:srgbClr val="445560"/>
                </a:solidFill>
              </a:defRPr>
            </a:lvl1pPr>
            <a:lvl2pPr marL="719631" indent="-237055">
              <a:buClr>
                <a:srgbClr val="EE3A43"/>
              </a:buClr>
              <a:buSzPct val="90000"/>
              <a:buFont typeface="Arial" panose="020B0604020202020204" pitchFamily="34" charset="0"/>
              <a:buChar char="•"/>
              <a:defRPr lang="ru-RU" sz="1867" dirty="0" smtClean="0">
                <a:solidFill>
                  <a:srgbClr val="445560"/>
                </a:solidFill>
              </a:defRPr>
            </a:lvl2pPr>
            <a:lvl3pPr marL="1193741" indent="-237055">
              <a:buClr>
                <a:srgbClr val="EE3A43"/>
              </a:buClr>
              <a:buSzPct val="90000"/>
              <a:buFont typeface="Arial" panose="020B0604020202020204" pitchFamily="34" charset="0"/>
              <a:buChar char="•"/>
              <a:tabLst/>
              <a:defRPr lang="ru-RU" sz="1600" dirty="0" smtClean="0">
                <a:solidFill>
                  <a:srgbClr val="445560"/>
                </a:solidFill>
              </a:defRPr>
            </a:lvl3pPr>
            <a:lvl4pPr marL="1676317" indent="-237055">
              <a:buClr>
                <a:srgbClr val="EE3A43"/>
              </a:buClr>
              <a:buSzPct val="90000"/>
              <a:buFont typeface="Arial" panose="020B0604020202020204" pitchFamily="34" charset="0"/>
              <a:buChar char="•"/>
              <a:defRPr lang="ru-RU" sz="1467" dirty="0" smtClean="0">
                <a:solidFill>
                  <a:srgbClr val="445560"/>
                </a:solidFill>
              </a:defRPr>
            </a:lvl4pPr>
            <a:lvl5pPr marL="2150426" indent="-237055">
              <a:buClr>
                <a:srgbClr val="EE3A43"/>
              </a:buClr>
              <a:buSzPct val="90000"/>
              <a:buFont typeface="Arial" panose="020B0604020202020204" pitchFamily="34" charset="0"/>
              <a:buChar char="•"/>
              <a:defRPr lang="ru-RU" sz="1467" dirty="0">
                <a:solidFill>
                  <a:srgbClr val="445560"/>
                </a:solidFill>
              </a:defRPr>
            </a:lvl5pPr>
          </a:lstStyle>
          <a:p>
            <a:pPr lvl="0">
              <a:buClr>
                <a:srgbClr val="33A7D4"/>
              </a:buClr>
              <a:buSzPct val="90000"/>
            </a:pPr>
            <a:r>
              <a:rPr lang="ru-RU" dirty="0"/>
              <a:t>Образец текста</a:t>
            </a:r>
          </a:p>
          <a:p>
            <a:pPr lvl="1">
              <a:buClr>
                <a:srgbClr val="33A7D4"/>
              </a:buClr>
              <a:buSzPct val="90000"/>
            </a:pPr>
            <a:r>
              <a:rPr lang="ru-RU" dirty="0"/>
              <a:t>Второй уровень</a:t>
            </a:r>
          </a:p>
          <a:p>
            <a:pPr lvl="2">
              <a:buClr>
                <a:srgbClr val="33A7D4"/>
              </a:buClr>
              <a:buSzPct val="90000"/>
            </a:pPr>
            <a:r>
              <a:rPr lang="ru-RU" dirty="0"/>
              <a:t>Третий уровень</a:t>
            </a:r>
          </a:p>
          <a:p>
            <a:pPr lvl="3">
              <a:buClr>
                <a:srgbClr val="33A7D4"/>
              </a:buClr>
              <a:buSzPct val="90000"/>
            </a:pPr>
            <a:r>
              <a:rPr lang="ru-RU" dirty="0"/>
              <a:t>Четвертый уровень</a:t>
            </a:r>
          </a:p>
          <a:p>
            <a:pPr lvl="4">
              <a:buClr>
                <a:srgbClr val="33A7D4"/>
              </a:buClr>
              <a:buSzPct val="90000"/>
            </a:pPr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11" y="1220755"/>
            <a:ext cx="4041775" cy="639763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2400" b="0">
                <a:solidFill>
                  <a:srgbClr val="4455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609570" indent="0">
              <a:buNone/>
              <a:defRPr sz="2667" b="1"/>
            </a:lvl2pPr>
            <a:lvl3pPr marL="1219139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7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988840"/>
            <a:ext cx="4041775" cy="4137323"/>
          </a:xfrm>
        </p:spPr>
        <p:txBody>
          <a:bodyPr>
            <a:noAutofit/>
          </a:bodyPr>
          <a:lstStyle>
            <a:lvl1pPr marL="237055" indent="-237055">
              <a:buClr>
                <a:srgbClr val="EE3A43"/>
              </a:buClr>
              <a:buSzPct val="90000"/>
              <a:buFont typeface="Arial" panose="020B0604020202020204" pitchFamily="34" charset="0"/>
              <a:buChar char="•"/>
              <a:defRPr lang="ru-RU" sz="2133" smtClean="0">
                <a:solidFill>
                  <a:srgbClr val="445560"/>
                </a:solidFill>
              </a:defRPr>
            </a:lvl1pPr>
            <a:lvl2pPr marL="719631" indent="-237055">
              <a:buClr>
                <a:srgbClr val="EE3A43"/>
              </a:buClr>
              <a:buSzPct val="90000"/>
              <a:buFont typeface="Arial" panose="020B0604020202020204" pitchFamily="34" charset="0"/>
              <a:buChar char="•"/>
              <a:defRPr lang="ru-RU" sz="1867" smtClean="0">
                <a:solidFill>
                  <a:srgbClr val="445560"/>
                </a:solidFill>
              </a:defRPr>
            </a:lvl2pPr>
            <a:lvl3pPr marL="1193741" indent="-237055">
              <a:buClr>
                <a:srgbClr val="EE3A43"/>
              </a:buClr>
              <a:buSzPct val="90000"/>
              <a:buFont typeface="Arial" panose="020B0604020202020204" pitchFamily="34" charset="0"/>
              <a:buChar char="•"/>
              <a:defRPr lang="ru-RU" sz="1600" smtClean="0">
                <a:solidFill>
                  <a:srgbClr val="445560"/>
                </a:solidFill>
              </a:defRPr>
            </a:lvl3pPr>
            <a:lvl4pPr marL="1676317" indent="-237055">
              <a:buClr>
                <a:srgbClr val="EE3A43"/>
              </a:buClr>
              <a:buSzPct val="90000"/>
              <a:buFont typeface="Arial" panose="020B0604020202020204" pitchFamily="34" charset="0"/>
              <a:buChar char="•"/>
              <a:defRPr lang="ru-RU" sz="1467" smtClean="0">
                <a:solidFill>
                  <a:srgbClr val="445560"/>
                </a:solidFill>
              </a:defRPr>
            </a:lvl4pPr>
            <a:lvl5pPr marL="2150426" indent="-237055">
              <a:buClr>
                <a:srgbClr val="EE3A43"/>
              </a:buClr>
              <a:buSzPct val="90000"/>
              <a:buFont typeface="Arial" panose="020B0604020202020204" pitchFamily="34" charset="0"/>
              <a:buChar char="•"/>
              <a:defRPr lang="ru-RU" sz="1467">
                <a:solidFill>
                  <a:srgbClr val="445560"/>
                </a:solidFill>
              </a:defRPr>
            </a:lvl5pPr>
          </a:lstStyle>
          <a:p>
            <a:pPr lvl="0">
              <a:buClr>
                <a:srgbClr val="33A7D4"/>
              </a:buClr>
              <a:buSzPct val="90000"/>
            </a:pPr>
            <a:r>
              <a:rPr lang="ru-RU" dirty="0"/>
              <a:t>Образец текста</a:t>
            </a:r>
          </a:p>
          <a:p>
            <a:pPr lvl="1">
              <a:buClr>
                <a:srgbClr val="33A7D4"/>
              </a:buClr>
              <a:buSzPct val="90000"/>
            </a:pPr>
            <a:r>
              <a:rPr lang="ru-RU" dirty="0"/>
              <a:t>Второй уровень</a:t>
            </a:r>
          </a:p>
          <a:p>
            <a:pPr lvl="2">
              <a:buClr>
                <a:srgbClr val="33A7D4"/>
              </a:buClr>
              <a:buSzPct val="90000"/>
            </a:pPr>
            <a:r>
              <a:rPr lang="ru-RU" dirty="0"/>
              <a:t>Третий уровень</a:t>
            </a:r>
          </a:p>
          <a:p>
            <a:pPr lvl="3">
              <a:buClr>
                <a:srgbClr val="33A7D4"/>
              </a:buClr>
              <a:buSzPct val="90000"/>
            </a:pPr>
            <a:r>
              <a:rPr lang="ru-RU" dirty="0"/>
              <a:t>Четвертый уровень</a:t>
            </a:r>
          </a:p>
          <a:p>
            <a:pPr lvl="4">
              <a:buClr>
                <a:srgbClr val="33A7D4"/>
              </a:buClr>
              <a:buSzPct val="90000"/>
            </a:pPr>
            <a:r>
              <a:rPr lang="ru-RU" dirty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7D979-C767-4314-A10F-B9F4F3D0A6E3}" type="datetime1">
              <a:rPr lang="ru-RU" smtClean="0"/>
              <a:t>15.05.2017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04B9-C052-496D-8E25-76A4029B0B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812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800600"/>
            <a:ext cx="8208912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67544" y="1124746"/>
            <a:ext cx="8208912" cy="3602831"/>
          </a:xfrm>
        </p:spPr>
        <p:txBody>
          <a:bodyPr/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39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7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5367341"/>
            <a:ext cx="8208912" cy="804863"/>
          </a:xfrm>
        </p:spPr>
        <p:txBody>
          <a:bodyPr/>
          <a:lstStyle>
            <a:lvl1pPr marL="0" indent="0">
              <a:buNone/>
              <a:defRPr sz="1867">
                <a:solidFill>
                  <a:srgbClr val="445560"/>
                </a:solidFill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7328-5958-4C02-88F3-DE2AAF94489B}" type="datetime1">
              <a:rPr lang="ru-RU" smtClean="0"/>
              <a:t>15.05.2017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04B9-C052-496D-8E25-76A4029B0B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727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05" y="-123112"/>
            <a:ext cx="9143996" cy="6864093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386310" y="6226181"/>
            <a:ext cx="116820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solidFill>
                  <a:srgbClr val="445560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  <a:t>PTA-EXPO.RU</a:t>
            </a:r>
            <a:endParaRPr lang="ru-RU" sz="1600" dirty="0">
              <a:solidFill>
                <a:srgbClr val="445560"/>
              </a:solidFill>
              <a:latin typeface="Segoe UI Light" panose="020B0502040204020203" pitchFamily="34" charset="0"/>
              <a:ea typeface="Segoe UI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30" y="457794"/>
            <a:ext cx="1034815" cy="73866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15" y="2739319"/>
            <a:ext cx="1118964" cy="972000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 userDrawn="1"/>
        </p:nvCxnSpPr>
        <p:spPr>
          <a:xfrm>
            <a:off x="1681632" y="457793"/>
            <a:ext cx="0" cy="738664"/>
          </a:xfrm>
          <a:prstGeom prst="line">
            <a:avLst/>
          </a:prstGeom>
          <a:ln w="12700">
            <a:solidFill>
              <a:srgbClr val="EE3A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1835698" y="580906"/>
            <a:ext cx="6144631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600" b="0" dirty="0" err="1">
                <a:solidFill>
                  <a:srgbClr val="445560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  <a:t>VII</a:t>
            </a:r>
            <a:r>
              <a:rPr lang="ru-RU" sz="1600" b="0" dirty="0">
                <a:solidFill>
                  <a:srgbClr val="445560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  <a:t> Специализированная конференция </a:t>
            </a:r>
          </a:p>
          <a:p>
            <a:r>
              <a:rPr lang="ru-RU" sz="1600" b="0" dirty="0">
                <a:solidFill>
                  <a:srgbClr val="445560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  <a:t>«</a:t>
            </a:r>
            <a:r>
              <a:rPr lang="ru-RU" sz="1600" b="0" dirty="0" err="1">
                <a:solidFill>
                  <a:srgbClr val="445560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  <a:t>АПСС</a:t>
            </a:r>
            <a:r>
              <a:rPr lang="ru-RU" sz="1600" b="0" dirty="0">
                <a:solidFill>
                  <a:srgbClr val="445560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  <a:t>-Сибирь 2017» (Автоматизация: Проекты. Системы. Средства)</a:t>
            </a:r>
          </a:p>
        </p:txBody>
      </p:sp>
    </p:spTree>
    <p:extLst>
      <p:ext uri="{BB962C8B-B14F-4D97-AF65-F5344CB8AC3E}">
        <p14:creationId xmlns:p14="http://schemas.microsoft.com/office/powerpoint/2010/main" val="3940540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6" cy="6864093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386310" y="6226181"/>
            <a:ext cx="116820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solidFill>
                  <a:srgbClr val="445560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  <a:t>PTA-EXPO.RU</a:t>
            </a:r>
            <a:endParaRPr lang="ru-RU" sz="1600" dirty="0">
              <a:solidFill>
                <a:srgbClr val="445560"/>
              </a:solidFill>
              <a:latin typeface="Segoe UI Light" panose="020B0502040204020203" pitchFamily="34" charset="0"/>
              <a:ea typeface="Segoe UI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30" y="356659"/>
            <a:ext cx="1034815" cy="940933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 userDrawn="1"/>
        </p:nvCxnSpPr>
        <p:spPr>
          <a:xfrm>
            <a:off x="1681632" y="457793"/>
            <a:ext cx="0" cy="738664"/>
          </a:xfrm>
          <a:prstGeom prst="line">
            <a:avLst/>
          </a:prstGeom>
          <a:ln w="12700">
            <a:solidFill>
              <a:srgbClr val="EE3A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46"/>
          <a:stretch/>
        </p:blipFill>
        <p:spPr>
          <a:xfrm>
            <a:off x="290881" y="2872084"/>
            <a:ext cx="1102711" cy="1080000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1835698" y="580906"/>
            <a:ext cx="6144631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600" b="0" dirty="0" err="1">
                <a:solidFill>
                  <a:srgbClr val="445560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  <a:t>VII</a:t>
            </a:r>
            <a:r>
              <a:rPr lang="ru-RU" sz="1600" b="0" dirty="0">
                <a:solidFill>
                  <a:srgbClr val="445560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  <a:t> Специализированная конференция </a:t>
            </a:r>
          </a:p>
          <a:p>
            <a:r>
              <a:rPr lang="ru-RU" sz="1600" b="0" dirty="0">
                <a:solidFill>
                  <a:srgbClr val="445560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  <a:t>«</a:t>
            </a:r>
            <a:r>
              <a:rPr lang="ru-RU" sz="1600" b="0" dirty="0" err="1">
                <a:solidFill>
                  <a:srgbClr val="445560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  <a:t>АПСС</a:t>
            </a:r>
            <a:r>
              <a:rPr lang="ru-RU" sz="1600" b="0" dirty="0">
                <a:solidFill>
                  <a:srgbClr val="445560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  <a:t>-Сибирь 2017» (Автоматизация: Проекты. Системы. Средства)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886683" y="2919642"/>
            <a:ext cx="6008824" cy="9848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3200" b="0" dirty="0" err="1">
                <a:solidFill>
                  <a:schemeClr val="bg1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ИМПОРТОЗАМЕЩЕНИЕ</a:t>
            </a:r>
            <a:r>
              <a:rPr lang="ru-RU" sz="3200" b="0" dirty="0">
                <a:solidFill>
                  <a:schemeClr val="bg1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: </a:t>
            </a:r>
            <a:endParaRPr lang="en-US" sz="3200" b="0" dirty="0">
              <a:solidFill>
                <a:schemeClr val="bg1"/>
              </a:solidFill>
              <a:latin typeface="Segoe UI Semibold" panose="020B0702040204020203" pitchFamily="34" charset="0"/>
              <a:ea typeface="Segoe UI" panose="020B0502040204020203" pitchFamily="34" charset="0"/>
              <a:cs typeface="Segoe UI Semibold" panose="020B0702040204020203" pitchFamily="34" charset="0"/>
            </a:endParaRPr>
          </a:p>
          <a:p>
            <a:r>
              <a:rPr lang="ru-RU" sz="3200" b="0" dirty="0">
                <a:solidFill>
                  <a:schemeClr val="bg1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ОТ КОНТРОЛЛЕРА ДО ОБЛАКА</a:t>
            </a:r>
          </a:p>
        </p:txBody>
      </p:sp>
    </p:spTree>
    <p:extLst>
      <p:ext uri="{BB962C8B-B14F-4D97-AF65-F5344CB8AC3E}">
        <p14:creationId xmlns:p14="http://schemas.microsoft.com/office/powerpoint/2010/main" val="4246984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6" cy="6864093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386310" y="6226181"/>
            <a:ext cx="116820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solidFill>
                  <a:srgbClr val="445560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  <a:t>PTA-EXPO.RU</a:t>
            </a:r>
            <a:endParaRPr lang="ru-RU" sz="1600" dirty="0">
              <a:solidFill>
                <a:srgbClr val="445560"/>
              </a:solidFill>
              <a:latin typeface="Segoe UI Light" panose="020B0502040204020203" pitchFamily="34" charset="0"/>
              <a:ea typeface="Segoe UI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09" y="430987"/>
            <a:ext cx="1020276" cy="82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4" y="2756925"/>
            <a:ext cx="6552729" cy="134721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3200">
                <a:solidFill>
                  <a:srgbClr val="4455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979712" y="4908055"/>
            <a:ext cx="3059655" cy="576064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600">
                <a:solidFill>
                  <a:srgbClr val="445560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Автор</a:t>
            </a:r>
          </a:p>
          <a:p>
            <a:r>
              <a:rPr lang="ru-RU" dirty="0"/>
              <a:t>Компания</a:t>
            </a: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>
            <a:off x="1681632" y="4884611"/>
            <a:ext cx="0" cy="633180"/>
          </a:xfrm>
          <a:prstGeom prst="line">
            <a:avLst/>
          </a:prstGeom>
          <a:ln w="12700">
            <a:solidFill>
              <a:srgbClr val="EE3A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 userDrawn="1"/>
        </p:nvCxnSpPr>
        <p:spPr>
          <a:xfrm>
            <a:off x="1681632" y="457793"/>
            <a:ext cx="0" cy="738664"/>
          </a:xfrm>
          <a:prstGeom prst="line">
            <a:avLst/>
          </a:prstGeom>
          <a:ln w="12700">
            <a:solidFill>
              <a:srgbClr val="EE3A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46"/>
          <a:stretch/>
        </p:blipFill>
        <p:spPr>
          <a:xfrm>
            <a:off x="297198" y="2890534"/>
            <a:ext cx="1189180" cy="1080000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1835698" y="580906"/>
            <a:ext cx="6144631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600" b="0" dirty="0" err="1">
                <a:solidFill>
                  <a:srgbClr val="445560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  <a:t>VII</a:t>
            </a:r>
            <a:r>
              <a:rPr lang="ru-RU" sz="1600" b="0" dirty="0">
                <a:solidFill>
                  <a:srgbClr val="445560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  <a:t> Специализированная конференция </a:t>
            </a:r>
          </a:p>
          <a:p>
            <a:r>
              <a:rPr lang="ru-RU" sz="1600" b="0" dirty="0">
                <a:solidFill>
                  <a:srgbClr val="445560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  <a:t>«</a:t>
            </a:r>
            <a:r>
              <a:rPr lang="ru-RU" sz="1600" b="0" dirty="0" err="1">
                <a:solidFill>
                  <a:srgbClr val="445560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  <a:t>АПСС</a:t>
            </a:r>
            <a:r>
              <a:rPr lang="ru-RU" sz="1600" b="0" dirty="0">
                <a:solidFill>
                  <a:srgbClr val="445560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  <a:t>-Сибирь 2017» (Автоматизация: Проекты. Системы. Средства)</a:t>
            </a:r>
          </a:p>
        </p:txBody>
      </p:sp>
    </p:spTree>
    <p:extLst>
      <p:ext uri="{BB962C8B-B14F-4D97-AF65-F5344CB8AC3E}">
        <p14:creationId xmlns:p14="http://schemas.microsoft.com/office/powerpoint/2010/main" val="3260238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8.jpe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220755"/>
            <a:ext cx="8219256" cy="489654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>
              <a:buClr>
                <a:srgbClr val="33A7D4"/>
              </a:buClr>
              <a:buSzPct val="90000"/>
            </a:pPr>
            <a:r>
              <a:rPr lang="ru-RU" dirty="0"/>
              <a:t>Образец текста</a:t>
            </a:r>
          </a:p>
          <a:p>
            <a:pPr lvl="1">
              <a:buClr>
                <a:srgbClr val="33A7D4"/>
              </a:buClr>
              <a:buSzPct val="90000"/>
            </a:pPr>
            <a:r>
              <a:rPr lang="ru-RU" dirty="0"/>
              <a:t>Второй уровень</a:t>
            </a:r>
          </a:p>
          <a:p>
            <a:pPr lvl="2">
              <a:buClr>
                <a:srgbClr val="33A7D4"/>
              </a:buClr>
              <a:buSzPct val="90000"/>
            </a:pPr>
            <a:r>
              <a:rPr lang="ru-RU" dirty="0"/>
              <a:t>Третий уровень</a:t>
            </a:r>
          </a:p>
          <a:p>
            <a:pPr lvl="3">
              <a:buClr>
                <a:srgbClr val="33A7D4"/>
              </a:buClr>
              <a:buSzPct val="90000"/>
            </a:pPr>
            <a:r>
              <a:rPr lang="ru-RU" dirty="0"/>
              <a:t>Четвертый уровень</a:t>
            </a:r>
          </a:p>
          <a:p>
            <a:pPr lvl="4">
              <a:buClr>
                <a:srgbClr val="33A7D4"/>
              </a:buClr>
              <a:buSzPct val="90000"/>
            </a:pPr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92875"/>
            <a:ext cx="658416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67">
                <a:solidFill>
                  <a:srgbClr val="C5CCD2"/>
                </a:solidFill>
                <a:latin typeface="Segoe UI Light" panose="020B0502040204020203" pitchFamily="34" charset="0"/>
                <a:ea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97E2AC0B-A0AC-4744-B700-E57F2BA51245}" type="datetime1">
              <a:rPr lang="ru-RU" smtClean="0"/>
              <a:pPr/>
              <a:t>15.05.2017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888403" y="6492875"/>
            <a:ext cx="798399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067">
                <a:solidFill>
                  <a:srgbClr val="C5CCD2"/>
                </a:solidFill>
                <a:latin typeface="Segoe UI Light" panose="020B0502040204020203" pitchFamily="34" charset="0"/>
                <a:ea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ECB804B9-C052-496D-8E25-76A4029B0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46856" y="7308"/>
            <a:ext cx="6789440" cy="85563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446856" y="806245"/>
            <a:ext cx="6798011" cy="0"/>
          </a:xfrm>
          <a:prstGeom prst="line">
            <a:avLst/>
          </a:prstGeom>
          <a:ln w="6350">
            <a:solidFill>
              <a:srgbClr val="EE3A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 userDrawn="1"/>
        </p:nvSpPr>
        <p:spPr>
          <a:xfrm>
            <a:off x="7390655" y="0"/>
            <a:ext cx="648072" cy="806245"/>
          </a:xfrm>
          <a:prstGeom prst="rect">
            <a:avLst/>
          </a:prstGeom>
          <a:solidFill>
            <a:srgbClr val="EE3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8038727" y="0"/>
            <a:ext cx="648072" cy="806245"/>
          </a:xfrm>
          <a:prstGeom prst="rect">
            <a:avLst/>
          </a:prstGeom>
          <a:solidFill>
            <a:srgbClr val="C5C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364" y="332654"/>
            <a:ext cx="430650" cy="32399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009" y="332655"/>
            <a:ext cx="363597" cy="323991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2394160" y="6531809"/>
            <a:ext cx="5732660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67" dirty="0">
                <a:solidFill>
                  <a:srgbClr val="C5CCD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Международная конференция по промышленной автоматизации и встраиваемым системам</a:t>
            </a:r>
          </a:p>
        </p:txBody>
      </p:sp>
    </p:spTree>
    <p:extLst>
      <p:ext uri="{BB962C8B-B14F-4D97-AF65-F5344CB8AC3E}">
        <p14:creationId xmlns:p14="http://schemas.microsoft.com/office/powerpoint/2010/main" val="3287196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9" r:id="rId7"/>
  </p:sldLayoutIdLst>
  <p:hf hdr="0"/>
  <p:txStyles>
    <p:titleStyle>
      <a:lvl1pPr algn="l" defTabSz="1219139" rtl="0" eaLnBrk="1" latinLnBrk="0" hangingPunct="1">
        <a:spcBef>
          <a:spcPct val="0"/>
        </a:spcBef>
        <a:buNone/>
        <a:defRPr sz="2400" kern="1200">
          <a:solidFill>
            <a:srgbClr val="445560"/>
          </a:solidFill>
          <a:latin typeface="Segoe UI Light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380982" indent="-380982" algn="l" defTabSz="1219139" rtl="0" eaLnBrk="1" latinLnBrk="0" hangingPunct="1">
        <a:spcBef>
          <a:spcPct val="20000"/>
        </a:spcBef>
        <a:buClr>
          <a:srgbClr val="EE3A43"/>
        </a:buClr>
        <a:buSzPct val="90000"/>
        <a:buFont typeface="Arial" panose="020B0604020202020204" pitchFamily="34" charset="0"/>
        <a:buChar char="•"/>
        <a:defRPr lang="ru-RU" sz="2133" kern="1200" dirty="0" smtClean="0">
          <a:solidFill>
            <a:srgbClr val="445560"/>
          </a:solidFill>
          <a:latin typeface="Segoe UI Light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863557" indent="-380982" algn="l" defTabSz="1219139" rtl="0" eaLnBrk="1" latinLnBrk="0" hangingPunct="1">
        <a:spcBef>
          <a:spcPct val="20000"/>
        </a:spcBef>
        <a:buClr>
          <a:srgbClr val="EE3A43"/>
        </a:buClr>
        <a:buSzPct val="90000"/>
        <a:buFont typeface="Arial" panose="020B0604020202020204" pitchFamily="34" charset="0"/>
        <a:buChar char="•"/>
        <a:defRPr lang="ru-RU" sz="1867" kern="1200" dirty="0" smtClean="0">
          <a:solidFill>
            <a:srgbClr val="445560"/>
          </a:solidFill>
          <a:latin typeface="Segoe UI Light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1337667" indent="-380982" algn="l" defTabSz="1219139" rtl="0" eaLnBrk="1" latinLnBrk="0" hangingPunct="1">
        <a:spcBef>
          <a:spcPct val="20000"/>
        </a:spcBef>
        <a:buClr>
          <a:srgbClr val="EE3A43"/>
        </a:buClr>
        <a:buSzPct val="90000"/>
        <a:buFont typeface="Arial" panose="020B0604020202020204" pitchFamily="34" charset="0"/>
        <a:buChar char="•"/>
        <a:defRPr lang="ru-RU" sz="1600" kern="1200" dirty="0" smtClean="0">
          <a:solidFill>
            <a:srgbClr val="445560"/>
          </a:solidFill>
          <a:latin typeface="Segoe UI Light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667850" indent="-228589" algn="l" defTabSz="1219139" rtl="0" eaLnBrk="1" latinLnBrk="0" hangingPunct="1">
        <a:spcBef>
          <a:spcPct val="20000"/>
        </a:spcBef>
        <a:buClr>
          <a:srgbClr val="EE3A43"/>
        </a:buClr>
        <a:buSzPct val="90000"/>
        <a:buFont typeface="Arial" panose="020B0604020202020204" pitchFamily="34" charset="0"/>
        <a:buChar char="•"/>
        <a:defRPr lang="ru-RU" sz="1467" kern="1200" dirty="0" smtClean="0">
          <a:solidFill>
            <a:srgbClr val="445560"/>
          </a:solidFill>
          <a:latin typeface="Segoe UI Light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2141961" indent="-228589" algn="l" defTabSz="1219139" rtl="0" eaLnBrk="1" latinLnBrk="0" hangingPunct="1">
        <a:spcBef>
          <a:spcPct val="20000"/>
        </a:spcBef>
        <a:buClr>
          <a:srgbClr val="EE3A43"/>
        </a:buClr>
        <a:buSzPct val="90000"/>
        <a:buFont typeface="Arial" panose="020B0604020202020204" pitchFamily="34" charset="0"/>
        <a:buChar char="•"/>
        <a:defRPr lang="ru-RU" sz="1467" kern="1200" dirty="0">
          <a:solidFill>
            <a:srgbClr val="445560"/>
          </a:solidFill>
          <a:latin typeface="Segoe UI Light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3352632" indent="-304784" algn="l" defTabSz="12191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indent="-304784" algn="l" defTabSz="12191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39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7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220755"/>
            <a:ext cx="8219256" cy="489654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>
              <a:buClr>
                <a:srgbClr val="33A7D4"/>
              </a:buClr>
              <a:buSzPct val="90000"/>
            </a:pPr>
            <a:r>
              <a:rPr lang="ru-RU" dirty="0"/>
              <a:t>Образец текста</a:t>
            </a:r>
          </a:p>
          <a:p>
            <a:pPr lvl="1">
              <a:buClr>
                <a:srgbClr val="33A7D4"/>
              </a:buClr>
              <a:buSzPct val="90000"/>
            </a:pPr>
            <a:r>
              <a:rPr lang="ru-RU" dirty="0"/>
              <a:t>Второй уровень</a:t>
            </a:r>
          </a:p>
          <a:p>
            <a:pPr lvl="2">
              <a:buClr>
                <a:srgbClr val="33A7D4"/>
              </a:buClr>
              <a:buSzPct val="90000"/>
            </a:pPr>
            <a:r>
              <a:rPr lang="ru-RU" dirty="0"/>
              <a:t>Третий уровень</a:t>
            </a:r>
          </a:p>
          <a:p>
            <a:pPr lvl="3">
              <a:buClr>
                <a:srgbClr val="33A7D4"/>
              </a:buClr>
              <a:buSzPct val="90000"/>
            </a:pPr>
            <a:r>
              <a:rPr lang="ru-RU" dirty="0"/>
              <a:t>Четвертый уровень</a:t>
            </a:r>
          </a:p>
          <a:p>
            <a:pPr lvl="4">
              <a:buClr>
                <a:srgbClr val="33A7D4"/>
              </a:buClr>
              <a:buSzPct val="90000"/>
            </a:pPr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92875"/>
            <a:ext cx="658416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67">
                <a:solidFill>
                  <a:srgbClr val="C5CCD2"/>
                </a:solidFill>
                <a:latin typeface="Segoe UI Light" panose="020B0502040204020203" pitchFamily="34" charset="0"/>
                <a:ea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97E2AC0B-A0AC-4744-B700-E57F2BA51245}" type="datetime1">
              <a:rPr lang="ru-RU" smtClean="0"/>
              <a:pPr/>
              <a:t>15.05.2017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888403" y="6492875"/>
            <a:ext cx="798399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067">
                <a:solidFill>
                  <a:srgbClr val="C5CCD2"/>
                </a:solidFill>
                <a:latin typeface="Segoe UI Light" panose="020B0502040204020203" pitchFamily="34" charset="0"/>
                <a:ea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ECB804B9-C052-496D-8E25-76A4029B0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46856" y="7308"/>
            <a:ext cx="6789440" cy="85563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438286" y="877869"/>
            <a:ext cx="6798011" cy="0"/>
          </a:xfrm>
          <a:prstGeom prst="line">
            <a:avLst/>
          </a:prstGeom>
          <a:ln w="6350">
            <a:solidFill>
              <a:srgbClr val="EE3A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 userDrawn="1"/>
        </p:nvSpPr>
        <p:spPr>
          <a:xfrm>
            <a:off x="7390655" y="0"/>
            <a:ext cx="648072" cy="877869"/>
          </a:xfrm>
          <a:prstGeom prst="rect">
            <a:avLst/>
          </a:prstGeom>
          <a:solidFill>
            <a:srgbClr val="EE3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8038727" y="0"/>
            <a:ext cx="648072" cy="877869"/>
          </a:xfrm>
          <a:prstGeom prst="rect">
            <a:avLst/>
          </a:prstGeom>
          <a:solidFill>
            <a:srgbClr val="C5C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820" y="245534"/>
            <a:ext cx="475211" cy="360000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2394160" y="6531809"/>
            <a:ext cx="5732660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67" dirty="0">
                <a:solidFill>
                  <a:srgbClr val="C5CCD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Международная конференция по промышленной автоматизации и встраиваемым системам</a:t>
            </a: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636" y="245534"/>
            <a:ext cx="352092" cy="38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005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80" r:id="rId7"/>
  </p:sldLayoutIdLst>
  <p:hf hdr="0"/>
  <p:txStyles>
    <p:titleStyle>
      <a:lvl1pPr algn="l" defTabSz="1219139" rtl="0" eaLnBrk="1" latinLnBrk="0" hangingPunct="1">
        <a:spcBef>
          <a:spcPct val="0"/>
        </a:spcBef>
        <a:buNone/>
        <a:defRPr sz="2400" kern="1200">
          <a:solidFill>
            <a:srgbClr val="445560"/>
          </a:solidFill>
          <a:latin typeface="Segoe UI Light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380982" indent="-380982" algn="l" defTabSz="1219139" rtl="0" eaLnBrk="1" latinLnBrk="0" hangingPunct="1">
        <a:spcBef>
          <a:spcPct val="20000"/>
        </a:spcBef>
        <a:buClr>
          <a:srgbClr val="EE3A43"/>
        </a:buClr>
        <a:buSzPct val="90000"/>
        <a:buFont typeface="Arial" panose="020B0604020202020204" pitchFamily="34" charset="0"/>
        <a:buChar char="•"/>
        <a:defRPr lang="ru-RU" sz="2133" kern="1200" dirty="0" smtClean="0">
          <a:solidFill>
            <a:srgbClr val="445560"/>
          </a:solidFill>
          <a:latin typeface="Segoe UI Light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863557" indent="-380982" algn="l" defTabSz="1219139" rtl="0" eaLnBrk="1" latinLnBrk="0" hangingPunct="1">
        <a:spcBef>
          <a:spcPct val="20000"/>
        </a:spcBef>
        <a:buClr>
          <a:srgbClr val="EE3A43"/>
        </a:buClr>
        <a:buSzPct val="90000"/>
        <a:buFont typeface="Arial" panose="020B0604020202020204" pitchFamily="34" charset="0"/>
        <a:buChar char="•"/>
        <a:defRPr lang="ru-RU" sz="1867" kern="1200" dirty="0" smtClean="0">
          <a:solidFill>
            <a:srgbClr val="445560"/>
          </a:solidFill>
          <a:latin typeface="Segoe UI Light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1337667" indent="-380982" algn="l" defTabSz="1219139" rtl="0" eaLnBrk="1" latinLnBrk="0" hangingPunct="1">
        <a:spcBef>
          <a:spcPct val="20000"/>
        </a:spcBef>
        <a:buClr>
          <a:srgbClr val="EE3A43"/>
        </a:buClr>
        <a:buSzPct val="90000"/>
        <a:buFont typeface="Arial" panose="020B0604020202020204" pitchFamily="34" charset="0"/>
        <a:buChar char="•"/>
        <a:defRPr lang="ru-RU" sz="1600" kern="1200" dirty="0" smtClean="0">
          <a:solidFill>
            <a:srgbClr val="445560"/>
          </a:solidFill>
          <a:latin typeface="Segoe UI Light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667850" indent="-228589" algn="l" defTabSz="1219139" rtl="0" eaLnBrk="1" latinLnBrk="0" hangingPunct="1">
        <a:spcBef>
          <a:spcPct val="20000"/>
        </a:spcBef>
        <a:buClr>
          <a:srgbClr val="EE3A43"/>
        </a:buClr>
        <a:buSzPct val="90000"/>
        <a:buFont typeface="Arial" panose="020B0604020202020204" pitchFamily="34" charset="0"/>
        <a:buChar char="•"/>
        <a:defRPr lang="ru-RU" sz="1467" kern="1200" dirty="0" smtClean="0">
          <a:solidFill>
            <a:srgbClr val="445560"/>
          </a:solidFill>
          <a:latin typeface="Segoe UI Light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2141961" indent="-228589" algn="l" defTabSz="1219139" rtl="0" eaLnBrk="1" latinLnBrk="0" hangingPunct="1">
        <a:spcBef>
          <a:spcPct val="20000"/>
        </a:spcBef>
        <a:buClr>
          <a:srgbClr val="EE3A43"/>
        </a:buClr>
        <a:buSzPct val="90000"/>
        <a:buFont typeface="Arial" panose="020B0604020202020204" pitchFamily="34" charset="0"/>
        <a:buChar char="•"/>
        <a:defRPr lang="ru-RU" sz="1467" kern="1200" dirty="0">
          <a:solidFill>
            <a:srgbClr val="445560"/>
          </a:solidFill>
          <a:latin typeface="Segoe UI Light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3352632" indent="-304784" algn="l" defTabSz="12191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indent="-304784" algn="l" defTabSz="12191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39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7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png"/><Relationship Id="rId4" Type="http://schemas.openxmlformats.org/officeDocument/2006/relationships/image" Target="../media/image35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jpe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8984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21E2-0FE2-4601-A2BF-1E359924C1D9}" type="datetime1">
              <a:rPr lang="ru-RU" smtClean="0"/>
              <a:t>15.05.2017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04B9-C052-496D-8E25-76A4029B0BE7}" type="slidenum">
              <a:rPr lang="ru-RU" smtClean="0"/>
              <a:t>10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Новая схема обновлений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308532" y="1466134"/>
            <a:ext cx="8510490" cy="2066702"/>
            <a:chOff x="411375" y="976436"/>
            <a:chExt cx="11347320" cy="2755603"/>
          </a:xfrm>
        </p:grpSpPr>
        <p:graphicFrame>
          <p:nvGraphicFramePr>
            <p:cNvPr id="17" name="Chart 2"/>
            <p:cNvGraphicFramePr/>
            <p:nvPr>
              <p:extLst>
                <p:ext uri="{D42A27DB-BD31-4B8C-83A1-F6EECF244321}">
                  <p14:modId xmlns:p14="http://schemas.microsoft.com/office/powerpoint/2010/main" val="3397219524"/>
                </p:ext>
              </p:extLst>
            </p:nvPr>
          </p:nvGraphicFramePr>
          <p:xfrm>
            <a:off x="598347" y="976436"/>
            <a:ext cx="10998288" cy="275560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8" name="TextBox 17"/>
            <p:cNvSpPr txBox="1"/>
            <p:nvPr/>
          </p:nvSpPr>
          <p:spPr>
            <a:xfrm>
              <a:off x="411375" y="1518328"/>
              <a:ext cx="1354645" cy="489365"/>
            </a:xfrm>
            <a:prstGeom prst="rect">
              <a:avLst/>
            </a:prstGeom>
            <a:noFill/>
          </p:spPr>
          <p:txBody>
            <a:bodyPr wrap="none" lIns="137160" tIns="109728" rIns="137160" bIns="109728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525252"/>
                  </a:solidFill>
                  <a:effectLst/>
                  <a:uLnTx/>
                  <a:uFillTx/>
                  <a:latin typeface="Segoe UI"/>
                </a:rPr>
                <a:t>Windows XP</a:t>
              </a:r>
              <a:endParaRPr kumimoji="0" lang="ru-RU" sz="1050" b="0" i="0" u="none" strike="noStrike" kern="0" cap="none" spc="0" normalizeH="0" baseline="0" noProof="0" dirty="0" err="1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Segoe UI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594507" y="1518328"/>
              <a:ext cx="1529907" cy="489365"/>
            </a:xfrm>
            <a:prstGeom prst="rect">
              <a:avLst/>
            </a:prstGeom>
            <a:noFill/>
          </p:spPr>
          <p:txBody>
            <a:bodyPr wrap="none" lIns="137160" tIns="109728" rIns="137160" bIns="109728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rgbClr val="505050"/>
                      </a:gs>
                      <a:gs pos="30000">
                        <a:srgbClr val="505050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</a:rPr>
                <a:t>Windows Vista</a:t>
              </a:r>
              <a:endParaRPr kumimoji="0" lang="ru-RU" sz="1050" b="0" i="0" u="none" strike="noStrike" kern="0" cap="none" spc="0" normalizeH="0" baseline="0" noProof="0" dirty="0" err="1">
                <a:ln>
                  <a:noFill/>
                </a:ln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191795" y="1518328"/>
              <a:ext cx="1243504" cy="489365"/>
            </a:xfrm>
            <a:prstGeom prst="rect">
              <a:avLst/>
            </a:prstGeom>
            <a:noFill/>
          </p:spPr>
          <p:txBody>
            <a:bodyPr wrap="none" lIns="137160" tIns="109728" rIns="137160" bIns="109728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rgbClr val="505050"/>
                      </a:gs>
                      <a:gs pos="30000">
                        <a:srgbClr val="505050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</a:rPr>
                <a:t>Windows 7</a:t>
              </a:r>
              <a:endParaRPr kumimoji="0" lang="ru-RU" sz="1050" b="0" i="0" u="none" strike="noStrike" kern="0" cap="none" spc="0" normalizeH="0" baseline="0" noProof="0" dirty="0" err="1">
                <a:ln>
                  <a:noFill/>
                </a:ln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346704" y="1518328"/>
              <a:ext cx="1243504" cy="489365"/>
            </a:xfrm>
            <a:prstGeom prst="rect">
              <a:avLst/>
            </a:prstGeom>
            <a:noFill/>
          </p:spPr>
          <p:txBody>
            <a:bodyPr wrap="none" lIns="137160" tIns="109728" rIns="137160" bIns="109728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rgbClr val="505050"/>
                      </a:gs>
                      <a:gs pos="30000">
                        <a:srgbClr val="505050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</a:rPr>
                <a:t>Windows 8</a:t>
              </a:r>
              <a:endParaRPr kumimoji="0" lang="ru-RU" sz="1050" b="0" i="0" u="none" strike="noStrike" kern="0" cap="none" spc="0" normalizeH="0" baseline="0" noProof="0" dirty="0" err="1">
                <a:ln>
                  <a:noFill/>
                </a:ln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419012" y="1518328"/>
              <a:ext cx="1339683" cy="489365"/>
            </a:xfrm>
            <a:prstGeom prst="rect">
              <a:avLst/>
            </a:prstGeom>
            <a:noFill/>
          </p:spPr>
          <p:txBody>
            <a:bodyPr wrap="none" lIns="137160" tIns="109728" rIns="137160" bIns="109728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rgbClr val="505050"/>
                      </a:gs>
                      <a:gs pos="30000">
                        <a:srgbClr val="505050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</a:rPr>
                <a:t>Windows 10</a:t>
              </a:r>
              <a:endParaRPr kumimoji="0" lang="ru-RU" sz="1050" b="0" i="0" u="none" strike="noStrike" kern="0" cap="none" spc="0" normalizeH="0" baseline="0" noProof="0" dirty="0" err="1">
                <a:ln>
                  <a:noFill/>
                </a:ln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434773" y="3388183"/>
            <a:ext cx="8248716" cy="2038283"/>
            <a:chOff x="634561" y="3915815"/>
            <a:chExt cx="10998288" cy="2717711"/>
          </a:xfrm>
        </p:grpSpPr>
        <p:graphicFrame>
          <p:nvGraphicFramePr>
            <p:cNvPr id="24" name="Chart 3"/>
            <p:cNvGraphicFramePr/>
            <p:nvPr>
              <p:extLst>
                <p:ext uri="{D42A27DB-BD31-4B8C-83A1-F6EECF244321}">
                  <p14:modId xmlns:p14="http://schemas.microsoft.com/office/powerpoint/2010/main" val="2857634810"/>
                </p:ext>
              </p:extLst>
            </p:nvPr>
          </p:nvGraphicFramePr>
          <p:xfrm>
            <a:off x="634561" y="3915815"/>
            <a:ext cx="10998288" cy="271771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5" name="TextBox 24"/>
            <p:cNvSpPr txBox="1"/>
            <p:nvPr/>
          </p:nvSpPr>
          <p:spPr>
            <a:xfrm>
              <a:off x="1341422" y="5122366"/>
              <a:ext cx="4817132" cy="489365"/>
            </a:xfrm>
            <a:prstGeom prst="rect">
              <a:avLst/>
            </a:prstGeom>
            <a:noFill/>
          </p:spPr>
          <p:txBody>
            <a:bodyPr wrap="none" lIns="137160" tIns="109728" rIns="137160" bIns="109728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rgbClr val="505050"/>
                      </a:gs>
                      <a:gs pos="30000">
                        <a:srgbClr val="505050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</a:rPr>
                <a:t>Anniversary Update, Creators Update, …update…update </a:t>
              </a:r>
              <a:endParaRPr kumimoji="0" lang="ru-RU" sz="1050" b="0" i="0" u="none" strike="noStrike" kern="0" cap="none" spc="0" normalizeH="0" baseline="0" noProof="0" dirty="0" err="1">
                <a:ln>
                  <a:noFill/>
                </a:ln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396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21E2-0FE2-4601-A2BF-1E359924C1D9}" type="datetime1">
              <a:rPr lang="ru-RU" smtClean="0"/>
              <a:t>15.05.2017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04B9-C052-496D-8E25-76A4029B0BE7}" type="slidenum">
              <a:rPr lang="ru-RU" smtClean="0"/>
              <a:t>11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Новая схема обновлений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4723" y="1501245"/>
            <a:ext cx="8929277" cy="1891287"/>
          </a:xfrm>
          <a:prstGeom prst="rect">
            <a:avLst/>
          </a:prstGeom>
          <a:noFill/>
        </p:spPr>
        <p:txBody>
          <a:bodyPr wrap="square" lIns="137160" tIns="109728" rIns="137160" bIns="109728" rtlCol="0">
            <a:spAutoFit/>
          </a:bodyPr>
          <a:lstStyle/>
          <a:p>
            <a:pPr marL="257175" indent="-257175">
              <a:spcAft>
                <a:spcPts val="450"/>
              </a:spcAft>
              <a:buFont typeface="Segoe UI" panose="020B0502040204020203" pitchFamily="34" charset="0"/>
              <a:buChar char="–"/>
            </a:pPr>
            <a:r>
              <a:rPr lang="ru-RU" sz="2400" dirty="0">
                <a:solidFill>
                  <a:srgbClr val="525252"/>
                </a:solidFill>
                <a:latin typeface="Segoe UI"/>
              </a:rPr>
              <a:t>Чаще: небольшие обновления 1–2 раза в год</a:t>
            </a:r>
          </a:p>
          <a:p>
            <a:pPr marL="257175" indent="-257175">
              <a:spcAft>
                <a:spcPts val="450"/>
              </a:spcAft>
              <a:buFont typeface="Segoe UI" panose="020B0502040204020203" pitchFamily="34" charset="0"/>
              <a:buChar char="–"/>
            </a:pPr>
            <a:r>
              <a:rPr lang="ru-RU" sz="2400" dirty="0">
                <a:solidFill>
                  <a:srgbClr val="525252"/>
                </a:solidFill>
                <a:latin typeface="Segoe UI"/>
              </a:rPr>
              <a:t>Стабильнее: тестирование сообществом бета-тестеров</a:t>
            </a:r>
          </a:p>
          <a:p>
            <a:pPr marL="257175" indent="-257175">
              <a:spcAft>
                <a:spcPts val="450"/>
              </a:spcAft>
              <a:buFont typeface="Segoe UI" panose="020B0502040204020203" pitchFamily="34" charset="0"/>
              <a:buChar char="–"/>
            </a:pPr>
            <a:r>
              <a:rPr lang="ru-RU" sz="2400" dirty="0">
                <a:solidFill>
                  <a:srgbClr val="525252"/>
                </a:solidFill>
                <a:latin typeface="Segoe UI"/>
              </a:rPr>
              <a:t>Своевременно: разным пользователям в разное время</a:t>
            </a:r>
          </a:p>
          <a:p>
            <a:pPr marL="257175" indent="-257175">
              <a:spcAft>
                <a:spcPts val="450"/>
              </a:spcAft>
              <a:buFont typeface="Segoe UI" panose="020B0502040204020203" pitchFamily="34" charset="0"/>
              <a:buChar char="–"/>
            </a:pPr>
            <a:r>
              <a:rPr lang="ru-RU" sz="2400" dirty="0">
                <a:solidFill>
                  <a:srgbClr val="525252"/>
                </a:solidFill>
                <a:highlight>
                  <a:srgbClr val="D7D7D7"/>
                </a:highlight>
                <a:latin typeface="Segoe UI"/>
              </a:rPr>
              <a:t>Проще: запрет обновлений для производителей устройств</a:t>
            </a:r>
            <a:endParaRPr lang="en-US" sz="2400" dirty="0">
              <a:solidFill>
                <a:srgbClr val="525252"/>
              </a:solidFill>
              <a:highlight>
                <a:srgbClr val="D7D7D7"/>
              </a:highlight>
              <a:latin typeface="Segoe UI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434773" y="3388183"/>
            <a:ext cx="8248716" cy="2038283"/>
            <a:chOff x="634561" y="3915815"/>
            <a:chExt cx="10998288" cy="2717711"/>
          </a:xfrm>
        </p:grpSpPr>
        <p:graphicFrame>
          <p:nvGraphicFramePr>
            <p:cNvPr id="12" name="Chart 3"/>
            <p:cNvGraphicFramePr/>
            <p:nvPr>
              <p:extLst>
                <p:ext uri="{D42A27DB-BD31-4B8C-83A1-F6EECF244321}">
                  <p14:modId xmlns:p14="http://schemas.microsoft.com/office/powerpoint/2010/main" val="3174978145"/>
                </p:ext>
              </p:extLst>
            </p:nvPr>
          </p:nvGraphicFramePr>
          <p:xfrm>
            <a:off x="634561" y="3915815"/>
            <a:ext cx="10998288" cy="271771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3" name="TextBox 12"/>
            <p:cNvSpPr txBox="1"/>
            <p:nvPr/>
          </p:nvSpPr>
          <p:spPr>
            <a:xfrm>
              <a:off x="1341422" y="5122366"/>
              <a:ext cx="4817132" cy="489365"/>
            </a:xfrm>
            <a:prstGeom prst="rect">
              <a:avLst/>
            </a:prstGeom>
            <a:noFill/>
          </p:spPr>
          <p:txBody>
            <a:bodyPr wrap="none" lIns="137160" tIns="109728" rIns="137160" bIns="109728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rgbClr val="505050"/>
                      </a:gs>
                      <a:gs pos="30000">
                        <a:srgbClr val="505050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</a:rPr>
                <a:t>Anniversary Update, Creators Update, …update…update </a:t>
              </a:r>
              <a:endParaRPr kumimoji="0" lang="ru-RU" sz="1050" b="0" i="0" u="none" strike="noStrike" kern="0" cap="none" spc="0" normalizeH="0" baseline="0" noProof="0" dirty="0" err="1">
                <a:ln>
                  <a:noFill/>
                </a:ln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6093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21E2-0FE2-4601-A2BF-1E359924C1D9}" type="datetime1">
              <a:rPr lang="ru-RU" smtClean="0"/>
              <a:t>15.05.2017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04B9-C052-496D-8E25-76A4029B0BE7}" type="slidenum">
              <a:rPr lang="ru-RU" smtClean="0"/>
              <a:t>12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Развёртывание каждого обновления </a:t>
            </a:r>
            <a:r>
              <a:rPr lang="en-US" dirty="0"/>
              <a:t>Windows 10</a:t>
            </a:r>
            <a:endParaRPr lang="ru-RU" dirty="0"/>
          </a:p>
        </p:txBody>
      </p:sp>
      <p:grpSp>
        <p:nvGrpSpPr>
          <p:cNvPr id="37" name="Группа 36"/>
          <p:cNvGrpSpPr/>
          <p:nvPr/>
        </p:nvGrpSpPr>
        <p:grpSpPr>
          <a:xfrm>
            <a:off x="314011" y="1607809"/>
            <a:ext cx="8575646" cy="3744856"/>
            <a:chOff x="418682" y="1598274"/>
            <a:chExt cx="11434194" cy="4993141"/>
          </a:xfrm>
        </p:grpSpPr>
        <p:sp>
          <p:nvSpPr>
            <p:cNvPr id="38" name="Freeform 5"/>
            <p:cNvSpPr/>
            <p:nvPr/>
          </p:nvSpPr>
          <p:spPr bwMode="auto">
            <a:xfrm>
              <a:off x="4737044" y="1607598"/>
              <a:ext cx="6844597" cy="4383467"/>
            </a:xfrm>
            <a:custGeom>
              <a:avLst/>
              <a:gdLst>
                <a:gd name="connsiteX0" fmla="*/ 0 w 2743200"/>
                <a:gd name="connsiteY0" fmla="*/ 0 h 1333500"/>
                <a:gd name="connsiteX1" fmla="*/ 2658182 w 2743200"/>
                <a:gd name="connsiteY1" fmla="*/ 0 h 1333500"/>
                <a:gd name="connsiteX2" fmla="*/ 2687468 w 2743200"/>
                <a:gd name="connsiteY2" fmla="*/ 113900 h 1333500"/>
                <a:gd name="connsiteX3" fmla="*/ 2743200 w 2743200"/>
                <a:gd name="connsiteY3" fmla="*/ 666750 h 1333500"/>
                <a:gd name="connsiteX4" fmla="*/ 2687468 w 2743200"/>
                <a:gd name="connsiteY4" fmla="*/ 1219601 h 1333500"/>
                <a:gd name="connsiteX5" fmla="*/ 2658182 w 2743200"/>
                <a:gd name="connsiteY5" fmla="*/ 1333500 h 1333500"/>
                <a:gd name="connsiteX6" fmla="*/ 0 w 2743200"/>
                <a:gd name="connsiteY6" fmla="*/ 1333500 h 133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43200" h="1333500">
                  <a:moveTo>
                    <a:pt x="0" y="0"/>
                  </a:moveTo>
                  <a:lnTo>
                    <a:pt x="2658182" y="0"/>
                  </a:lnTo>
                  <a:lnTo>
                    <a:pt x="2687468" y="113900"/>
                  </a:lnTo>
                  <a:cubicBezTo>
                    <a:pt x="2724010" y="292475"/>
                    <a:pt x="2743200" y="477372"/>
                    <a:pt x="2743200" y="666750"/>
                  </a:cubicBezTo>
                  <a:cubicBezTo>
                    <a:pt x="2743200" y="856129"/>
                    <a:pt x="2724010" y="1041025"/>
                    <a:pt x="2687468" y="1219601"/>
                  </a:cubicBezTo>
                  <a:lnTo>
                    <a:pt x="2658182" y="1333500"/>
                  </a:lnTo>
                  <a:lnTo>
                    <a:pt x="0" y="1333500"/>
                  </a:lnTo>
                  <a:close/>
                </a:path>
              </a:pathLst>
            </a:custGeom>
            <a:solidFill>
              <a:srgbClr val="0078D7"/>
            </a:solidFill>
            <a:ln w="19050" cap="flat" cmpd="sng" algn="ctr">
              <a:solidFill>
                <a:srgbClr val="FFFFFF"/>
              </a:solidFill>
              <a:prstDash val="sysDot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37121" tIns="109697" rIns="137121" bIns="109697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99086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9" name="Freeform 8"/>
            <p:cNvSpPr/>
            <p:nvPr/>
          </p:nvSpPr>
          <p:spPr bwMode="auto">
            <a:xfrm>
              <a:off x="2438907" y="1607596"/>
              <a:ext cx="5703831" cy="4383466"/>
            </a:xfrm>
            <a:custGeom>
              <a:avLst/>
              <a:gdLst>
                <a:gd name="connsiteX0" fmla="*/ 0 w 2286000"/>
                <a:gd name="connsiteY0" fmla="*/ 0 h 1333500"/>
                <a:gd name="connsiteX1" fmla="*/ 2186578 w 2286000"/>
                <a:gd name="connsiteY1" fmla="*/ 0 h 1333500"/>
                <a:gd name="connsiteX2" fmla="*/ 2239557 w 2286000"/>
                <a:gd name="connsiteY2" fmla="*/ 206041 h 1333500"/>
                <a:gd name="connsiteX3" fmla="*/ 2286000 w 2286000"/>
                <a:gd name="connsiteY3" fmla="*/ 666750 h 1333500"/>
                <a:gd name="connsiteX4" fmla="*/ 2239557 w 2286000"/>
                <a:gd name="connsiteY4" fmla="*/ 1127459 h 1333500"/>
                <a:gd name="connsiteX5" fmla="*/ 2186578 w 2286000"/>
                <a:gd name="connsiteY5" fmla="*/ 1333500 h 1333500"/>
                <a:gd name="connsiteX6" fmla="*/ 0 w 2286000"/>
                <a:gd name="connsiteY6" fmla="*/ 1333500 h 133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6000" h="1333500">
                  <a:moveTo>
                    <a:pt x="0" y="0"/>
                  </a:moveTo>
                  <a:lnTo>
                    <a:pt x="2186578" y="0"/>
                  </a:lnTo>
                  <a:lnTo>
                    <a:pt x="2239557" y="206041"/>
                  </a:lnTo>
                  <a:cubicBezTo>
                    <a:pt x="2270008" y="354854"/>
                    <a:pt x="2286000" y="508935"/>
                    <a:pt x="2286000" y="666750"/>
                  </a:cubicBezTo>
                  <a:cubicBezTo>
                    <a:pt x="2286000" y="824566"/>
                    <a:pt x="2270008" y="978646"/>
                    <a:pt x="2239557" y="1127459"/>
                  </a:cubicBezTo>
                  <a:lnTo>
                    <a:pt x="2186578" y="1333500"/>
                  </a:lnTo>
                  <a:lnTo>
                    <a:pt x="0" y="1333500"/>
                  </a:lnTo>
                  <a:close/>
                </a:path>
              </a:pathLst>
            </a:custGeom>
            <a:pattFill prst="pct30">
              <a:fgClr>
                <a:srgbClr val="0059A2"/>
              </a:fgClr>
              <a:bgClr>
                <a:srgbClr val="0078D7"/>
              </a:bgClr>
            </a:pattFill>
            <a:ln w="19050" cap="flat" cmpd="sng" algn="ctr">
              <a:solidFill>
                <a:srgbClr val="FFFFFF"/>
              </a:solidFill>
              <a:prstDash val="sysDot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37121" tIns="109697" rIns="137121" bIns="109697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99086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grpSp>
          <p:nvGrpSpPr>
            <p:cNvPr id="40" name="Insider preview"/>
            <p:cNvGrpSpPr/>
            <p:nvPr/>
          </p:nvGrpSpPr>
          <p:grpSpPr>
            <a:xfrm>
              <a:off x="874284" y="1657312"/>
              <a:ext cx="4563065" cy="4383466"/>
              <a:chOff x="873525" y="1447501"/>
              <a:chExt cx="4563712" cy="4384088"/>
            </a:xfrm>
          </p:grpSpPr>
          <p:sp>
            <p:nvSpPr>
              <p:cNvPr id="65" name="Freeform 11"/>
              <p:cNvSpPr/>
              <p:nvPr/>
            </p:nvSpPr>
            <p:spPr bwMode="auto">
              <a:xfrm>
                <a:off x="873525" y="1447501"/>
                <a:ext cx="4563712" cy="4384088"/>
              </a:xfrm>
              <a:custGeom>
                <a:avLst/>
                <a:gdLst>
                  <a:gd name="connsiteX0" fmla="*/ 0 w 1828800"/>
                  <a:gd name="connsiteY0" fmla="*/ 0 h 1333500"/>
                  <a:gd name="connsiteX1" fmla="*/ 1701591 w 1828800"/>
                  <a:gd name="connsiteY1" fmla="*/ 0 h 1333500"/>
                  <a:gd name="connsiteX2" fmla="*/ 1746581 w 1828800"/>
                  <a:gd name="connsiteY2" fmla="*/ 122921 h 1333500"/>
                  <a:gd name="connsiteX3" fmla="*/ 1828800 w 1828800"/>
                  <a:gd name="connsiteY3" fmla="*/ 666750 h 1333500"/>
                  <a:gd name="connsiteX4" fmla="*/ 1746581 w 1828800"/>
                  <a:gd name="connsiteY4" fmla="*/ 1210579 h 1333500"/>
                  <a:gd name="connsiteX5" fmla="*/ 1701591 w 1828800"/>
                  <a:gd name="connsiteY5" fmla="*/ 1333500 h 1333500"/>
                  <a:gd name="connsiteX6" fmla="*/ 0 w 1828800"/>
                  <a:gd name="connsiteY6" fmla="*/ 1333500 h 1333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28800" h="1333500">
                    <a:moveTo>
                      <a:pt x="0" y="0"/>
                    </a:moveTo>
                    <a:lnTo>
                      <a:pt x="1701591" y="0"/>
                    </a:lnTo>
                    <a:lnTo>
                      <a:pt x="1746581" y="122921"/>
                    </a:lnTo>
                    <a:cubicBezTo>
                      <a:pt x="1800015" y="294717"/>
                      <a:pt x="1828800" y="477372"/>
                      <a:pt x="1828800" y="666750"/>
                    </a:cubicBezTo>
                    <a:cubicBezTo>
                      <a:pt x="1828800" y="856129"/>
                      <a:pt x="1800015" y="1038784"/>
                      <a:pt x="1746581" y="1210579"/>
                    </a:cubicBezTo>
                    <a:lnTo>
                      <a:pt x="1701591" y="1333500"/>
                    </a:lnTo>
                    <a:lnTo>
                      <a:pt x="0" y="1333500"/>
                    </a:lnTo>
                    <a:close/>
                  </a:path>
                </a:pathLst>
              </a:custGeom>
              <a:solidFill>
                <a:srgbClr val="FFFFFF">
                  <a:lumMod val="75000"/>
                </a:srgbClr>
              </a:solidFill>
              <a:ln w="53975" cap="flat" cmpd="sng" algn="ctr">
                <a:solidFill>
                  <a:srgbClr val="FAFAFA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137121" tIns="109697" rIns="137121" bIns="109697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9908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66" name="Rectangle 12"/>
              <p:cNvSpPr>
                <a:spLocks/>
              </p:cNvSpPr>
              <p:nvPr/>
            </p:nvSpPr>
            <p:spPr bwMode="auto">
              <a:xfrm>
                <a:off x="3601339" y="3026834"/>
                <a:ext cx="1689352" cy="1225421"/>
              </a:xfrm>
              <a:prstGeom prst="rect">
                <a:avLst/>
              </a:prstGeom>
              <a:noFill/>
              <a:ln w="0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68561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684908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49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25252"/>
                    </a:solidFill>
                    <a:effectLst/>
                    <a:uLnTx/>
                    <a:uFillTx/>
                    <a:latin typeface="Segoe UI"/>
                    <a:ea typeface="Segoe UI" panose="020B0502040204020203" pitchFamily="34" charset="0"/>
                    <a:cs typeface="Segoe UI" panose="020B0502040204020203" pitchFamily="34" charset="0"/>
                  </a:rPr>
                  <a:t>Внешнее тестирование</a:t>
                </a:r>
                <a:endParaRPr kumimoji="0" lang="en-US" sz="1049" b="1" i="0" u="none" strike="noStrike" kern="0" cap="none" spc="0" normalizeH="0" baseline="0" noProof="0" dirty="0">
                  <a:ln>
                    <a:noFill/>
                  </a:ln>
                  <a:solidFill>
                    <a:srgbClr val="525252"/>
                  </a:solidFill>
                  <a:effectLst/>
                  <a:uLnTx/>
                  <a:uFillTx/>
                  <a:latin typeface="Segoe UI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41" name="Broad MSFT Int. Validation"/>
            <p:cNvGrpSpPr/>
            <p:nvPr/>
          </p:nvGrpSpPr>
          <p:grpSpPr>
            <a:xfrm>
              <a:off x="867372" y="1657310"/>
              <a:ext cx="2581362" cy="4383468"/>
              <a:chOff x="866612" y="1447499"/>
              <a:chExt cx="2581728" cy="4384090"/>
            </a:xfrm>
          </p:grpSpPr>
          <p:sp>
            <p:nvSpPr>
              <p:cNvPr id="63" name="Freeform 14"/>
              <p:cNvSpPr/>
              <p:nvPr/>
            </p:nvSpPr>
            <p:spPr bwMode="auto">
              <a:xfrm>
                <a:off x="866612" y="1447499"/>
                <a:ext cx="2581728" cy="4384090"/>
              </a:xfrm>
              <a:custGeom>
                <a:avLst/>
                <a:gdLst>
                  <a:gd name="connsiteX0" fmla="*/ 0 w 2078987"/>
                  <a:gd name="connsiteY0" fmla="*/ 0 h 2679700"/>
                  <a:gd name="connsiteX1" fmla="*/ 1730495 w 2078987"/>
                  <a:gd name="connsiteY1" fmla="*/ 0 h 2679700"/>
                  <a:gd name="connsiteX2" fmla="*/ 1746322 w 2078987"/>
                  <a:gd name="connsiteY2" fmla="*/ 26052 h 2679700"/>
                  <a:gd name="connsiteX3" fmla="*/ 2078987 w 2078987"/>
                  <a:gd name="connsiteY3" fmla="*/ 1339850 h 2679700"/>
                  <a:gd name="connsiteX4" fmla="*/ 1746322 w 2078987"/>
                  <a:gd name="connsiteY4" fmla="*/ 2653649 h 2679700"/>
                  <a:gd name="connsiteX5" fmla="*/ 1730495 w 2078987"/>
                  <a:gd name="connsiteY5" fmla="*/ 2679700 h 2679700"/>
                  <a:gd name="connsiteX6" fmla="*/ 0 w 2078987"/>
                  <a:gd name="connsiteY6" fmla="*/ 2679700 h 2679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78987" h="2679700">
                    <a:moveTo>
                      <a:pt x="0" y="0"/>
                    </a:moveTo>
                    <a:lnTo>
                      <a:pt x="1730495" y="0"/>
                    </a:lnTo>
                    <a:lnTo>
                      <a:pt x="1746322" y="26052"/>
                    </a:lnTo>
                    <a:cubicBezTo>
                      <a:pt x="1958478" y="416597"/>
                      <a:pt x="2078987" y="864150"/>
                      <a:pt x="2078987" y="1339850"/>
                    </a:cubicBezTo>
                    <a:cubicBezTo>
                      <a:pt x="2078987" y="1815551"/>
                      <a:pt x="1958478" y="2263106"/>
                      <a:pt x="1746322" y="2653649"/>
                    </a:cubicBezTo>
                    <a:lnTo>
                      <a:pt x="1730495" y="2679700"/>
                    </a:lnTo>
                    <a:lnTo>
                      <a:pt x="0" y="2679700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19050" cap="flat" cmpd="sng" algn="ctr">
                <a:solidFill>
                  <a:srgbClr val="FFFFFF"/>
                </a:solidFill>
                <a:prstDash val="sysDot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137121" tIns="109697" rIns="137121" bIns="109697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9908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64" name="Rectangle 15"/>
              <p:cNvSpPr>
                <a:spLocks/>
              </p:cNvSpPr>
              <p:nvPr/>
            </p:nvSpPr>
            <p:spPr bwMode="auto">
              <a:xfrm>
                <a:off x="2045271" y="3265547"/>
                <a:ext cx="1376540" cy="747996"/>
              </a:xfrm>
              <a:prstGeom prst="rect">
                <a:avLst/>
              </a:prstGeom>
              <a:noFill/>
              <a:ln w="0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68561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684908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49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25252"/>
                    </a:solidFill>
                    <a:effectLst/>
                    <a:uLnTx/>
                    <a:uFillTx/>
                    <a:latin typeface="Segoe UI"/>
                    <a:ea typeface="Segoe UI" panose="020B0502040204020203" pitchFamily="34" charset="0"/>
                    <a:cs typeface="Segoe UI" panose="020B0502040204020203" pitchFamily="34" charset="0"/>
                  </a:rPr>
                  <a:t>Внутреннее тестирование</a:t>
                </a:r>
                <a:endParaRPr kumimoji="0" lang="en-US" sz="1049" b="1" i="0" u="none" strike="noStrike" kern="0" cap="none" spc="0" normalizeH="0" baseline="0" noProof="0" dirty="0">
                  <a:ln>
                    <a:noFill/>
                  </a:ln>
                  <a:solidFill>
                    <a:srgbClr val="525252"/>
                  </a:solidFill>
                  <a:effectLst/>
                  <a:uLnTx/>
                  <a:uFillTx/>
                  <a:latin typeface="Segoe UI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42" name="Eng builds"/>
            <p:cNvGrpSpPr/>
            <p:nvPr/>
          </p:nvGrpSpPr>
          <p:grpSpPr>
            <a:xfrm>
              <a:off x="503069" y="1657310"/>
              <a:ext cx="1491034" cy="4383468"/>
              <a:chOff x="502258" y="1447499"/>
              <a:chExt cx="1491246" cy="4384090"/>
            </a:xfrm>
          </p:grpSpPr>
          <p:sp>
            <p:nvSpPr>
              <p:cNvPr id="61" name="Freeform 17"/>
              <p:cNvSpPr/>
              <p:nvPr/>
            </p:nvSpPr>
            <p:spPr bwMode="auto">
              <a:xfrm>
                <a:off x="524401" y="1447499"/>
                <a:ext cx="1469103" cy="4384090"/>
              </a:xfrm>
              <a:custGeom>
                <a:avLst/>
                <a:gdLst>
                  <a:gd name="connsiteX0" fmla="*/ 0 w 1183024"/>
                  <a:gd name="connsiteY0" fmla="*/ 0 h 2679700"/>
                  <a:gd name="connsiteX1" fmla="*/ 595700 w 1183024"/>
                  <a:gd name="connsiteY1" fmla="*/ 0 h 2679700"/>
                  <a:gd name="connsiteX2" fmla="*/ 644831 w 1183024"/>
                  <a:gd name="connsiteY2" fmla="*/ 40536 h 2679700"/>
                  <a:gd name="connsiteX3" fmla="*/ 1183024 w 1183024"/>
                  <a:gd name="connsiteY3" fmla="*/ 1339850 h 2679700"/>
                  <a:gd name="connsiteX4" fmla="*/ 644831 w 1183024"/>
                  <a:gd name="connsiteY4" fmla="*/ 2639166 h 2679700"/>
                  <a:gd name="connsiteX5" fmla="*/ 595700 w 1183024"/>
                  <a:gd name="connsiteY5" fmla="*/ 2679700 h 2679700"/>
                  <a:gd name="connsiteX6" fmla="*/ 0 w 1183024"/>
                  <a:gd name="connsiteY6" fmla="*/ 2679700 h 2679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83024" h="2679700">
                    <a:moveTo>
                      <a:pt x="0" y="0"/>
                    </a:moveTo>
                    <a:lnTo>
                      <a:pt x="595700" y="0"/>
                    </a:lnTo>
                    <a:lnTo>
                      <a:pt x="644831" y="40536"/>
                    </a:lnTo>
                    <a:cubicBezTo>
                      <a:pt x="977355" y="373060"/>
                      <a:pt x="1183024" y="832437"/>
                      <a:pt x="1183024" y="1339850"/>
                    </a:cubicBezTo>
                    <a:cubicBezTo>
                      <a:pt x="1183024" y="1847265"/>
                      <a:pt x="977355" y="2306642"/>
                      <a:pt x="644831" y="2639166"/>
                    </a:cubicBezTo>
                    <a:lnTo>
                      <a:pt x="595700" y="2679700"/>
                    </a:lnTo>
                    <a:lnTo>
                      <a:pt x="0" y="2679700"/>
                    </a:ln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19050" cap="flat" cmpd="sng" algn="ctr">
                <a:solidFill>
                  <a:srgbClr val="FFFFFF"/>
                </a:solidFill>
                <a:prstDash val="sysDot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137121" tIns="109697" rIns="137121" bIns="109697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9908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50">
                      <a:lumMod val="25000"/>
                      <a:lumOff val="75000"/>
                    </a:srgbClr>
                  </a:soli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62" name="Rectangle 18"/>
              <p:cNvSpPr>
                <a:spLocks/>
              </p:cNvSpPr>
              <p:nvPr/>
            </p:nvSpPr>
            <p:spPr bwMode="auto">
              <a:xfrm>
                <a:off x="502258" y="3265547"/>
                <a:ext cx="1476177" cy="747996"/>
              </a:xfrm>
              <a:prstGeom prst="rect">
                <a:avLst/>
              </a:prstGeom>
              <a:noFill/>
              <a:ln w="0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68561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4908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49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25252"/>
                    </a:solidFill>
                    <a:effectLst/>
                    <a:uLnTx/>
                    <a:uFillTx/>
                    <a:latin typeface="Segoe UI"/>
                    <a:ea typeface="Segoe UI" panose="020B0502040204020203" pitchFamily="34" charset="0"/>
                    <a:cs typeface="Segoe UI" panose="020B0502040204020203" pitchFamily="34" charset="0"/>
                  </a:rPr>
                  <a:t>Инженерные сборки</a:t>
                </a:r>
                <a:endParaRPr kumimoji="0" lang="en-US" sz="1049" b="1" i="0" u="none" strike="noStrike" kern="0" cap="none" spc="0" normalizeH="0" baseline="0" noProof="0" dirty="0">
                  <a:ln>
                    <a:noFill/>
                  </a:ln>
                  <a:solidFill>
                    <a:srgbClr val="525252"/>
                  </a:solidFill>
                  <a:effectLst/>
                  <a:uLnTx/>
                  <a:uFillTx/>
                  <a:latin typeface="Segoe UI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43" name="Right Triangle 19"/>
            <p:cNvSpPr/>
            <p:nvPr/>
          </p:nvSpPr>
          <p:spPr bwMode="auto">
            <a:xfrm rot="5400000">
              <a:off x="5261210" y="-3244254"/>
              <a:ext cx="1749135" cy="11434191"/>
            </a:xfrm>
            <a:prstGeom prst="rtTriangle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37141" tIns="109712" rIns="137141" bIns="10971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9922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4" name="Right Triangle 20"/>
            <p:cNvSpPr/>
            <p:nvPr/>
          </p:nvSpPr>
          <p:spPr bwMode="auto">
            <a:xfrm rot="16200000" flipV="1">
              <a:off x="5262869" y="-544009"/>
              <a:ext cx="1745823" cy="11434191"/>
            </a:xfrm>
            <a:prstGeom prst="rtTriangle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37141" tIns="109712" rIns="137141" bIns="10971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9922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grpSp>
          <p:nvGrpSpPr>
            <p:cNvPr id="45" name="Arrows"/>
            <p:cNvGrpSpPr/>
            <p:nvPr/>
          </p:nvGrpSpPr>
          <p:grpSpPr>
            <a:xfrm>
              <a:off x="525209" y="1607597"/>
              <a:ext cx="11227604" cy="4446697"/>
              <a:chOff x="524401" y="1397778"/>
              <a:chExt cx="11229196" cy="4447328"/>
            </a:xfrm>
          </p:grpSpPr>
          <p:cxnSp>
            <p:nvCxnSpPr>
              <p:cNvPr id="59" name="Straight Arrow Connector 22"/>
              <p:cNvCxnSpPr/>
              <p:nvPr/>
            </p:nvCxnSpPr>
            <p:spPr>
              <a:xfrm flipV="1">
                <a:off x="524401" y="1397778"/>
                <a:ext cx="11229196" cy="1740059"/>
              </a:xfrm>
              <a:prstGeom prst="straightConnector1">
                <a:avLst/>
              </a:prstGeom>
              <a:noFill/>
              <a:ln w="44450" cap="flat" cmpd="sng" algn="ctr">
                <a:solidFill>
                  <a:srgbClr val="505050">
                    <a:lumMod val="60000"/>
                    <a:lumOff val="40000"/>
                  </a:srgbClr>
                </a:solidFill>
                <a:prstDash val="solid"/>
                <a:miter lim="800000"/>
                <a:headEnd type="none"/>
                <a:tailEnd type="triangle"/>
              </a:ln>
              <a:effectLst/>
            </p:spPr>
          </p:cxnSp>
          <p:cxnSp>
            <p:nvCxnSpPr>
              <p:cNvPr id="60" name="Straight Arrow Connector 23"/>
              <p:cNvCxnSpPr/>
              <p:nvPr/>
            </p:nvCxnSpPr>
            <p:spPr>
              <a:xfrm>
                <a:off x="524401" y="4105047"/>
                <a:ext cx="11229196" cy="1740059"/>
              </a:xfrm>
              <a:prstGeom prst="straightConnector1">
                <a:avLst/>
              </a:prstGeom>
              <a:noFill/>
              <a:ln w="44450" cap="flat" cmpd="sng" algn="ctr">
                <a:solidFill>
                  <a:srgbClr val="505050">
                    <a:lumMod val="60000"/>
                    <a:lumOff val="40000"/>
                  </a:srgbClr>
                </a:solidFill>
                <a:prstDash val="solid"/>
                <a:miter lim="800000"/>
                <a:headEnd type="none"/>
                <a:tailEnd type="triangle"/>
              </a:ln>
              <a:effectLst/>
            </p:spPr>
          </p:cxnSp>
        </p:grpSp>
        <p:sp>
          <p:nvSpPr>
            <p:cNvPr id="46" name="Rectangle 28"/>
            <p:cNvSpPr/>
            <p:nvPr/>
          </p:nvSpPr>
          <p:spPr bwMode="auto">
            <a:xfrm rot="523171">
              <a:off x="5502328" y="5183721"/>
              <a:ext cx="2316339" cy="354807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37141" tIns="109712" rIns="137141" bIns="10971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9922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24" b="0" i="0" u="none" strike="noStrike" kern="0" cap="none" spc="0" normalizeH="0" baseline="0" noProof="0" dirty="0">
                  <a:ln>
                    <a:noFill/>
                  </a:ln>
                  <a:solidFill>
                    <a:srgbClr val="525252"/>
                  </a:soli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rPr>
                <a:t>Готовые сборки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grpSp>
          <p:nvGrpSpPr>
            <p:cNvPr id="47" name="Group 30"/>
            <p:cNvGrpSpPr/>
            <p:nvPr/>
          </p:nvGrpSpPr>
          <p:grpSpPr>
            <a:xfrm>
              <a:off x="3357433" y="5032933"/>
              <a:ext cx="1908860" cy="770677"/>
              <a:chOff x="3357026" y="5033153"/>
              <a:chExt cx="1909131" cy="770787"/>
            </a:xfrm>
          </p:grpSpPr>
          <p:sp>
            <p:nvSpPr>
              <p:cNvPr id="57" name="Left Brace 31"/>
              <p:cNvSpPr/>
              <p:nvPr/>
            </p:nvSpPr>
            <p:spPr>
              <a:xfrm rot="16740000">
                <a:off x="4129067" y="4261112"/>
                <a:ext cx="365049" cy="1909131"/>
              </a:xfrm>
              <a:prstGeom prst="leftBrace">
                <a:avLst>
                  <a:gd name="adj1" fmla="val 0"/>
                  <a:gd name="adj2" fmla="val 50000"/>
                </a:avLst>
              </a:prstGeom>
              <a:noFill/>
              <a:ln w="3175" cap="flat" cmpd="sng" algn="ctr">
                <a:solidFill>
                  <a:srgbClr val="969696"/>
                </a:solidFill>
                <a:prstDash val="solid"/>
                <a:headEnd type="none"/>
                <a:tailEnd type="non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9942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8" name="Millions"/>
              <p:cNvSpPr txBox="1"/>
              <p:nvPr/>
            </p:nvSpPr>
            <p:spPr>
              <a:xfrm>
                <a:off x="3857284" y="5554606"/>
                <a:ext cx="895672" cy="2493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684908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3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2C6">
                        <a:lumMod val="50000"/>
                      </a:srgbClr>
                    </a:solidFill>
                    <a:effectLst/>
                    <a:uLnTx/>
                    <a:uFillTx/>
                    <a:latin typeface="Segoe UI Semibold" panose="020B0702040204020203" pitchFamily="34" charset="0"/>
                    <a:ea typeface="Segoe UI" pitchFamily="34" charset="0"/>
                    <a:cs typeface="Segoe UI Semibold" panose="020B0702040204020203" pitchFamily="34" charset="0"/>
                  </a:rPr>
                  <a:t>4</a:t>
                </a:r>
                <a:r>
                  <a:rPr kumimoji="0" lang="en-US" sz="13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2C6">
                        <a:lumMod val="50000"/>
                      </a:srgbClr>
                    </a:solidFill>
                    <a:effectLst/>
                    <a:uLnTx/>
                    <a:uFillTx/>
                    <a:latin typeface="Segoe UI Semibold" panose="020B0702040204020203" pitchFamily="34" charset="0"/>
                    <a:ea typeface="Segoe UI" pitchFamily="34" charset="0"/>
                    <a:cs typeface="Segoe UI Semibold" panose="020B0702040204020203" pitchFamily="34" charset="0"/>
                  </a:rPr>
                  <a:t>–</a:t>
                </a:r>
                <a:r>
                  <a:rPr kumimoji="0" lang="ru-RU" sz="13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2C6">
                        <a:lumMod val="50000"/>
                      </a:srgbClr>
                    </a:solidFill>
                    <a:effectLst/>
                    <a:uLnTx/>
                    <a:uFillTx/>
                    <a:latin typeface="Segoe UI Semibold" panose="020B0702040204020203" pitchFamily="34" charset="0"/>
                    <a:ea typeface="Segoe UI" pitchFamily="34" charset="0"/>
                    <a:cs typeface="Segoe UI Semibold" panose="020B0702040204020203" pitchFamily="34" charset="0"/>
                  </a:rPr>
                  <a:t>6 </a:t>
                </a:r>
                <a:r>
                  <a:rPr kumimoji="0" lang="ru-RU" sz="135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72C6">
                        <a:lumMod val="50000"/>
                      </a:srgbClr>
                    </a:solidFill>
                    <a:effectLst/>
                    <a:uLnTx/>
                    <a:uFillTx/>
                    <a:latin typeface="Segoe UI Semibold" panose="020B0702040204020203" pitchFamily="34" charset="0"/>
                    <a:ea typeface="Segoe UI" pitchFamily="34" charset="0"/>
                    <a:cs typeface="Segoe UI Semibold" panose="020B0702040204020203" pitchFamily="34" charset="0"/>
                  </a:rPr>
                  <a:t>мес</a:t>
                </a:r>
                <a:r>
                  <a:rPr kumimoji="0" lang="en-US" sz="13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2C6">
                        <a:lumMod val="50000"/>
                      </a:srgbClr>
                    </a:solidFill>
                    <a:effectLst/>
                    <a:uLnTx/>
                    <a:uFillTx/>
                    <a:latin typeface="Segoe UI Semibold" panose="020B0702040204020203" pitchFamily="34" charset="0"/>
                    <a:ea typeface="Segoe UI" pitchFamily="34" charset="0"/>
                    <a:cs typeface="Segoe UI Semibold" panose="020B0702040204020203" pitchFamily="34" charset="0"/>
                  </a:rPr>
                  <a:t>.</a:t>
                </a:r>
              </a:p>
            </p:txBody>
          </p:sp>
        </p:grpSp>
        <p:grpSp>
          <p:nvGrpSpPr>
            <p:cNvPr id="48" name="Group 33"/>
            <p:cNvGrpSpPr/>
            <p:nvPr/>
          </p:nvGrpSpPr>
          <p:grpSpPr>
            <a:xfrm>
              <a:off x="5331893" y="5398247"/>
              <a:ext cx="2616820" cy="711462"/>
              <a:chOff x="5331767" y="5398522"/>
              <a:chExt cx="2617191" cy="711564"/>
            </a:xfrm>
          </p:grpSpPr>
          <p:sp>
            <p:nvSpPr>
              <p:cNvPr id="55" name="Left Brace 34"/>
              <p:cNvSpPr/>
              <p:nvPr/>
            </p:nvSpPr>
            <p:spPr>
              <a:xfrm rot="16740000">
                <a:off x="6457838" y="4272451"/>
                <a:ext cx="365049" cy="2617191"/>
              </a:xfrm>
              <a:prstGeom prst="leftBrace">
                <a:avLst>
                  <a:gd name="adj1" fmla="val 0"/>
                  <a:gd name="adj2" fmla="val 50000"/>
                </a:avLst>
              </a:prstGeom>
              <a:noFill/>
              <a:ln w="3175" cap="flat" cmpd="sng" algn="ctr">
                <a:solidFill>
                  <a:srgbClr val="969696"/>
                </a:solidFill>
                <a:prstDash val="solid"/>
                <a:headEnd type="none"/>
                <a:tailEnd type="non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9942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6" name="Millions"/>
              <p:cNvSpPr txBox="1"/>
              <p:nvPr/>
            </p:nvSpPr>
            <p:spPr>
              <a:xfrm>
                <a:off x="6114495" y="5860752"/>
                <a:ext cx="876432" cy="2493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684908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8D7"/>
                    </a:solidFill>
                    <a:effectLst/>
                    <a:uLnTx/>
                    <a:uFillTx/>
                    <a:latin typeface="Segoe UI Semibold" panose="020B0702040204020203" pitchFamily="34" charset="0"/>
                    <a:ea typeface="Segoe UI" pitchFamily="34" charset="0"/>
                    <a:cs typeface="Segoe UI Semibold" panose="020B0702040204020203" pitchFamily="34" charset="0"/>
                  </a:rPr>
                  <a:t>~ 4 </a:t>
                </a:r>
                <a:r>
                  <a:rPr kumimoji="0" lang="ru-RU" sz="135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78D7"/>
                    </a:solidFill>
                    <a:effectLst/>
                    <a:uLnTx/>
                    <a:uFillTx/>
                    <a:latin typeface="Segoe UI Semibold" panose="020B0702040204020203" pitchFamily="34" charset="0"/>
                    <a:ea typeface="Segoe UI" pitchFamily="34" charset="0"/>
                    <a:cs typeface="Segoe UI Semibold" panose="020B0702040204020203" pitchFamily="34" charset="0"/>
                  </a:rPr>
                  <a:t>мес</a:t>
                </a:r>
                <a:r>
                  <a:rPr kumimoji="0" lang="en-US" sz="13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8D7"/>
                    </a:solidFill>
                    <a:effectLst/>
                    <a:uLnTx/>
                    <a:uFillTx/>
                    <a:latin typeface="Segoe UI Semibold" panose="020B0702040204020203" pitchFamily="34" charset="0"/>
                    <a:ea typeface="Segoe UI" pitchFamily="34" charset="0"/>
                    <a:cs typeface="Segoe UI Semibold" panose="020B0702040204020203" pitchFamily="34" charset="0"/>
                  </a:rPr>
                  <a:t>.</a:t>
                </a:r>
              </a:p>
            </p:txBody>
          </p:sp>
        </p:grpSp>
        <p:grpSp>
          <p:nvGrpSpPr>
            <p:cNvPr id="49" name="Group 36"/>
            <p:cNvGrpSpPr/>
            <p:nvPr/>
          </p:nvGrpSpPr>
          <p:grpSpPr>
            <a:xfrm>
              <a:off x="8015888" y="5881437"/>
              <a:ext cx="3241772" cy="709978"/>
              <a:chOff x="8016143" y="5881781"/>
              <a:chExt cx="3242231" cy="710079"/>
            </a:xfrm>
          </p:grpSpPr>
          <p:sp>
            <p:nvSpPr>
              <p:cNvPr id="53" name="Left Brace 37"/>
              <p:cNvSpPr/>
              <p:nvPr/>
            </p:nvSpPr>
            <p:spPr>
              <a:xfrm rot="16740000">
                <a:off x="9454734" y="4443190"/>
                <a:ext cx="365049" cy="3242231"/>
              </a:xfrm>
              <a:prstGeom prst="leftBrace">
                <a:avLst>
                  <a:gd name="adj1" fmla="val 0"/>
                  <a:gd name="adj2" fmla="val 50000"/>
                </a:avLst>
              </a:prstGeom>
              <a:noFill/>
              <a:ln w="3175" cap="flat" cmpd="sng" algn="ctr">
                <a:solidFill>
                  <a:srgbClr val="969696"/>
                </a:solidFill>
                <a:prstDash val="solid"/>
                <a:headEnd type="none"/>
                <a:tailEnd type="non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9942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4" name="Millions"/>
              <p:cNvSpPr txBox="1"/>
              <p:nvPr/>
            </p:nvSpPr>
            <p:spPr>
              <a:xfrm>
                <a:off x="9092309" y="6342526"/>
                <a:ext cx="872157" cy="2493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684908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8D7"/>
                    </a:solidFill>
                    <a:effectLst/>
                    <a:uLnTx/>
                    <a:uFillTx/>
                    <a:latin typeface="Segoe UI Semibold" panose="020B0702040204020203" pitchFamily="34" charset="0"/>
                    <a:ea typeface="Segoe UI" pitchFamily="34" charset="0"/>
                    <a:cs typeface="Segoe UI Semibold" panose="020B0702040204020203" pitchFamily="34" charset="0"/>
                  </a:rPr>
                  <a:t>~ </a:t>
                </a:r>
                <a:r>
                  <a:rPr kumimoji="0" lang="ru-RU" sz="13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8D7"/>
                    </a:solidFill>
                    <a:effectLst/>
                    <a:uLnTx/>
                    <a:uFillTx/>
                    <a:latin typeface="Segoe UI Semibold" panose="020B0702040204020203" pitchFamily="34" charset="0"/>
                    <a:ea typeface="Segoe UI" pitchFamily="34" charset="0"/>
                    <a:cs typeface="Segoe UI Semibold" panose="020B0702040204020203" pitchFamily="34" charset="0"/>
                  </a:rPr>
                  <a:t>8 </a:t>
                </a:r>
                <a:r>
                  <a:rPr kumimoji="0" lang="ru-RU" sz="135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78D7"/>
                    </a:solidFill>
                    <a:effectLst/>
                    <a:uLnTx/>
                    <a:uFillTx/>
                    <a:latin typeface="Segoe UI Semibold" panose="020B0702040204020203" pitchFamily="34" charset="0"/>
                    <a:ea typeface="Segoe UI" pitchFamily="34" charset="0"/>
                    <a:cs typeface="Segoe UI Semibold" panose="020B0702040204020203" pitchFamily="34" charset="0"/>
                  </a:rPr>
                  <a:t>мес</a:t>
                </a:r>
                <a:r>
                  <a:rPr kumimoji="0" lang="en-US" sz="13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8D7"/>
                    </a:solidFill>
                    <a:effectLst/>
                    <a:uLnTx/>
                    <a:uFillTx/>
                    <a:latin typeface="Segoe UI Semibold" panose="020B0702040204020203" pitchFamily="34" charset="0"/>
                    <a:ea typeface="Segoe UI" pitchFamily="34" charset="0"/>
                    <a:cs typeface="Segoe UI Semibold" panose="020B0702040204020203" pitchFamily="34" charset="0"/>
                  </a:rPr>
                  <a:t>.</a:t>
                </a:r>
              </a:p>
            </p:txBody>
          </p:sp>
        </p:grpSp>
        <p:sp>
          <p:nvSpPr>
            <p:cNvPr id="50" name="Rectangle 39"/>
            <p:cNvSpPr/>
            <p:nvPr/>
          </p:nvSpPr>
          <p:spPr bwMode="auto">
            <a:xfrm rot="523171">
              <a:off x="3541657" y="4823715"/>
              <a:ext cx="1714490" cy="354807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37141" tIns="109712" rIns="137141" bIns="10971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9922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24" b="0" i="0" u="none" strike="noStrike" kern="0" cap="none" spc="0" normalizeH="0" baseline="0" noProof="0" dirty="0">
                  <a:ln>
                    <a:noFill/>
                  </a:ln>
                  <a:solidFill>
                    <a:srgbClr val="525252"/>
                  </a:soli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rPr>
                <a:t>Бета-версии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1" name="Rectangle 12"/>
            <p:cNvSpPr>
              <a:spLocks/>
            </p:cNvSpPr>
            <p:nvPr/>
          </p:nvSpPr>
          <p:spPr bwMode="auto">
            <a:xfrm>
              <a:off x="5863568" y="3180591"/>
              <a:ext cx="1795663" cy="1225247"/>
            </a:xfrm>
            <a:prstGeom prst="rect">
              <a:avLst/>
            </a:prstGeom>
            <a:noFill/>
            <a:ln w="0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68561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4908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49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Segoe UI" panose="020B0502040204020203" pitchFamily="34" charset="0"/>
                  <a:cs typeface="Segoe UI" panose="020B0502040204020203" pitchFamily="34" charset="0"/>
                </a:rPr>
                <a:t>Current Branch CB</a:t>
              </a:r>
            </a:p>
          </p:txBody>
        </p:sp>
        <p:sp>
          <p:nvSpPr>
            <p:cNvPr id="52" name="Rectangle 12"/>
            <p:cNvSpPr>
              <a:spLocks/>
            </p:cNvSpPr>
            <p:nvPr/>
          </p:nvSpPr>
          <p:spPr bwMode="auto">
            <a:xfrm>
              <a:off x="8623366" y="3151921"/>
              <a:ext cx="2584824" cy="1225247"/>
            </a:xfrm>
            <a:prstGeom prst="rect">
              <a:avLst/>
            </a:prstGeom>
            <a:noFill/>
            <a:ln w="0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68561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4908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Segoe UI" panose="020B0502040204020203" pitchFamily="34" charset="0"/>
                  <a:cs typeface="Segoe UI" panose="020B0502040204020203" pitchFamily="34" charset="0"/>
                </a:rPr>
                <a:t>Current Branch for Business CBB</a:t>
              </a:r>
            </a:p>
          </p:txBody>
        </p:sp>
      </p:grpSp>
      <p:sp>
        <p:nvSpPr>
          <p:cNvPr id="67" name="Прямоугольник 66"/>
          <p:cNvSpPr/>
          <p:nvPr/>
        </p:nvSpPr>
        <p:spPr bwMode="auto">
          <a:xfrm>
            <a:off x="585627" y="4879583"/>
            <a:ext cx="3405883" cy="16952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99354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894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21E2-0FE2-4601-A2BF-1E359924C1D9}" type="datetime1">
              <a:rPr lang="ru-RU" smtClean="0"/>
              <a:t>15.05.2017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04B9-C052-496D-8E25-76A4029B0BE7}" type="slidenum">
              <a:rPr lang="ru-RU" smtClean="0"/>
              <a:t>13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Запрет обновлений для разработчиков</a:t>
            </a:r>
          </a:p>
        </p:txBody>
      </p:sp>
      <p:sp>
        <p:nvSpPr>
          <p:cNvPr id="15" name="Стрелка: вправо 14"/>
          <p:cNvSpPr/>
          <p:nvPr/>
        </p:nvSpPr>
        <p:spPr bwMode="auto">
          <a:xfrm>
            <a:off x="1812957" y="4976576"/>
            <a:ext cx="7331044" cy="290843"/>
          </a:xfrm>
          <a:prstGeom prst="rightArrow">
            <a:avLst/>
          </a:prstGeom>
          <a:solidFill>
            <a:srgbClr val="C0000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99354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726760" y="4959601"/>
            <a:ext cx="405000" cy="405000"/>
          </a:xfrm>
          <a:prstGeom prst="rect">
            <a:avLst/>
          </a:prstGeom>
          <a:solidFill>
            <a:srgbClr val="FFFFFF"/>
          </a:solidFill>
          <a:ln w="28575">
            <a:solidFill>
              <a:srgbClr val="C00000"/>
            </a:solidFill>
          </a:ln>
          <a:effectLst/>
        </p:spPr>
        <p:txBody>
          <a:bodyPr rot="0" spcFirstLastPara="0" vertOverflow="overflow" horzOverflow="overflow" vert="horz" wrap="square" lIns="137160" tIns="109728" rIns="137160" bIns="1097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99354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/>
                <a:ea typeface="Segoe UI" pitchFamily="34" charset="0"/>
                <a:cs typeface="Segoe UI" pitchFamily="34" charset="0"/>
              </a:rPr>
              <a:t>I</a:t>
            </a:r>
            <a:endParaRPr kumimoji="0" lang="ru-RU" sz="1800" b="0" i="0" u="none" strike="noStrike" kern="0" cap="none" spc="0" normalizeH="0" baseline="0" noProof="0" dirty="0" err="1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" name="Параллелограмм 16"/>
          <p:cNvSpPr/>
          <p:nvPr/>
        </p:nvSpPr>
        <p:spPr bwMode="auto">
          <a:xfrm>
            <a:off x="4338873" y="4958470"/>
            <a:ext cx="244444" cy="271604"/>
          </a:xfrm>
          <a:prstGeom prst="parallelogram">
            <a:avLst/>
          </a:prstGeom>
          <a:solidFill>
            <a:srgbClr val="FFFF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99354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6811411" y="4959601"/>
            <a:ext cx="420044" cy="405000"/>
          </a:xfrm>
          <a:prstGeom prst="rect">
            <a:avLst/>
          </a:prstGeom>
          <a:solidFill>
            <a:srgbClr val="FFFFFF"/>
          </a:solidFill>
          <a:ln w="28575">
            <a:solidFill>
              <a:srgbClr val="C00000"/>
            </a:solidFill>
          </a:ln>
          <a:effectLst/>
        </p:spPr>
        <p:txBody>
          <a:bodyPr rot="0" spcFirstLastPara="0" vertOverflow="overflow" horzOverflow="overflow" vert="horz" wrap="square" lIns="137160" tIns="109728" rIns="137160" bIns="1097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99354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/>
                <a:ea typeface="Segoe UI" pitchFamily="34" charset="0"/>
                <a:cs typeface="Segoe UI" pitchFamily="34" charset="0"/>
              </a:rPr>
              <a:t>II</a:t>
            </a:r>
            <a:endParaRPr kumimoji="0" lang="ru-RU" sz="1800" b="0" i="0" u="none" strike="noStrike" kern="0" cap="none" spc="0" normalizeH="0" baseline="0" noProof="0" dirty="0" err="1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Левая фигурная скобка 18"/>
          <p:cNvSpPr/>
          <p:nvPr/>
        </p:nvSpPr>
        <p:spPr>
          <a:xfrm rot="5400000">
            <a:off x="4342268" y="2456319"/>
            <a:ext cx="258024" cy="4664797"/>
          </a:xfrm>
          <a:prstGeom prst="leftBrace">
            <a:avLst>
              <a:gd name="adj1" fmla="val 8333"/>
              <a:gd name="adj2" fmla="val 48936"/>
            </a:avLst>
          </a:prstGeom>
          <a:noFill/>
          <a:ln w="19050" cap="flat" cmpd="sng" algn="ctr">
            <a:solidFill>
              <a:srgbClr val="525252"/>
            </a:solidFill>
            <a:prstDash val="solid"/>
            <a:headEnd type="none"/>
            <a:tailEnd type="none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29141" y="4142075"/>
            <a:ext cx="1411880" cy="470898"/>
          </a:xfrm>
          <a:prstGeom prst="rect">
            <a:avLst/>
          </a:prstGeom>
          <a:solidFill>
            <a:srgbClr val="FFFFFF"/>
          </a:solidFill>
        </p:spPr>
        <p:txBody>
          <a:bodyPr wrap="square" lIns="137160" tIns="109728" rIns="137160" bIns="109728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Segoe UI"/>
              </a:rPr>
              <a:t>~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Segoe UI"/>
              </a:rPr>
              <a:t>2–3 года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07946" y="4371648"/>
            <a:ext cx="3016598" cy="720197"/>
          </a:xfrm>
          <a:prstGeom prst="rect">
            <a:avLst/>
          </a:prstGeom>
          <a:noFill/>
        </p:spPr>
        <p:txBody>
          <a:bodyPr wrap="square" lIns="137160" tIns="109728" rIns="137160" bIns="109728" rtlCol="0">
            <a:spAutoFit/>
          </a:bodyPr>
          <a:lstStyle/>
          <a:p>
            <a:pPr algn="r">
              <a:lnSpc>
                <a:spcPct val="90000"/>
              </a:lnSpc>
              <a:spcAft>
                <a:spcPts val="450"/>
              </a:spcAft>
            </a:pPr>
            <a:r>
              <a:rPr lang="en-US" dirty="0">
                <a:solidFill>
                  <a:srgbClr val="525252"/>
                </a:solidFill>
                <a:latin typeface="Segoe UI"/>
                <a:cs typeface="Segoe UI" panose="020B0502040204020203" pitchFamily="34" charset="0"/>
              </a:rPr>
              <a:t>Windows 10 IoT Enterprise</a:t>
            </a:r>
            <a:r>
              <a:rPr lang="ru-RU" dirty="0">
                <a:solidFill>
                  <a:srgbClr val="525252"/>
                </a:solidFill>
                <a:latin typeface="Segoe UI"/>
                <a:cs typeface="Segoe UI" panose="020B0502040204020203" pitchFamily="34" charset="0"/>
              </a:rPr>
              <a:t> </a:t>
            </a:r>
            <a:r>
              <a:rPr lang="en-US" dirty="0">
                <a:solidFill>
                  <a:srgbClr val="525252"/>
                </a:solidFill>
                <a:latin typeface="Segoe UI"/>
                <a:cs typeface="Segoe UI" panose="020B0502040204020203" pitchFamily="34" charset="0"/>
              </a:rPr>
              <a:t>LTSB</a:t>
            </a:r>
            <a:endParaRPr lang="ru-RU" dirty="0">
              <a:solidFill>
                <a:srgbClr val="525252"/>
              </a:solidFill>
              <a:latin typeface="Segoe UI"/>
              <a:cs typeface="Segoe UI" panose="020B0502040204020203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8395" y="1835444"/>
            <a:ext cx="8781716" cy="1891287"/>
          </a:xfrm>
          <a:prstGeom prst="rect">
            <a:avLst/>
          </a:prstGeom>
          <a:noFill/>
        </p:spPr>
        <p:txBody>
          <a:bodyPr wrap="square" lIns="137160" tIns="109728" rIns="137160" bIns="109728" rtlCol="0">
            <a:spAutoFit/>
          </a:bodyPr>
          <a:lstStyle/>
          <a:p>
            <a:pPr marL="342900" indent="-342900">
              <a:spcAft>
                <a:spcPts val="450"/>
              </a:spcAft>
              <a:buFont typeface="Segoe UI Light" panose="020B0502040204020203" pitchFamily="34" charset="0"/>
              <a:buChar char="–"/>
            </a:pPr>
            <a:r>
              <a:rPr lang="ru-RU" sz="2400" dirty="0">
                <a:solidFill>
                  <a:srgbClr val="525252"/>
                </a:solidFill>
                <a:latin typeface="Segoe UI"/>
              </a:rPr>
              <a:t>Каждую сборку </a:t>
            </a:r>
            <a:r>
              <a:rPr lang="en-US" sz="2400" dirty="0">
                <a:solidFill>
                  <a:srgbClr val="525252"/>
                </a:solidFill>
                <a:latin typeface="Segoe UI"/>
              </a:rPr>
              <a:t>LTSB </a:t>
            </a:r>
            <a:r>
              <a:rPr lang="ru-RU" sz="2400" dirty="0">
                <a:solidFill>
                  <a:srgbClr val="525252"/>
                </a:solidFill>
                <a:latin typeface="Segoe UI"/>
              </a:rPr>
              <a:t>поддерживают 10 лет</a:t>
            </a:r>
          </a:p>
          <a:p>
            <a:pPr marL="342900" indent="-342900">
              <a:spcAft>
                <a:spcPts val="450"/>
              </a:spcAft>
              <a:buFont typeface="Segoe UI Light" panose="020B0502040204020203" pitchFamily="34" charset="0"/>
              <a:buChar char="–"/>
            </a:pPr>
            <a:r>
              <a:rPr lang="ru-RU" sz="2400" dirty="0">
                <a:solidFill>
                  <a:srgbClr val="525252"/>
                </a:solidFill>
                <a:latin typeface="Segoe UI"/>
              </a:rPr>
              <a:t>Нет обновлений — нет проблем</a:t>
            </a:r>
          </a:p>
          <a:p>
            <a:pPr marL="342900" indent="-342900">
              <a:spcAft>
                <a:spcPts val="450"/>
              </a:spcAft>
              <a:buFont typeface="Segoe UI Light" panose="020B0502040204020203" pitchFamily="34" charset="0"/>
              <a:buChar char="–"/>
            </a:pPr>
            <a:r>
              <a:rPr lang="ru-RU" sz="2400" dirty="0">
                <a:solidFill>
                  <a:srgbClr val="525252"/>
                </a:solidFill>
                <a:latin typeface="Segoe UI"/>
              </a:rPr>
              <a:t>Новые сборки каждые 2</a:t>
            </a:r>
            <a:r>
              <a:rPr lang="en-US" sz="2400" dirty="0">
                <a:solidFill>
                  <a:srgbClr val="525252"/>
                </a:solidFill>
                <a:latin typeface="Segoe UI"/>
              </a:rPr>
              <a:t>–</a:t>
            </a:r>
            <a:r>
              <a:rPr lang="ru-RU" sz="2400" dirty="0">
                <a:solidFill>
                  <a:srgbClr val="525252"/>
                </a:solidFill>
                <a:latin typeface="Segoe UI"/>
              </a:rPr>
              <a:t>3 года, обновление по желанию</a:t>
            </a:r>
          </a:p>
          <a:p>
            <a:pPr marL="342900" indent="-342900">
              <a:spcAft>
                <a:spcPts val="450"/>
              </a:spcAft>
              <a:buFont typeface="Segoe UI Light" panose="020B0502040204020203" pitchFamily="34" charset="0"/>
              <a:buChar char="–"/>
            </a:pPr>
            <a:r>
              <a:rPr lang="ru-RU" sz="2400" dirty="0">
                <a:solidFill>
                  <a:srgbClr val="525252"/>
                </a:solidFill>
                <a:latin typeface="Segoe UI"/>
              </a:rPr>
              <a:t>Можно перейти на </a:t>
            </a:r>
            <a:r>
              <a:rPr lang="en-US" sz="2400" dirty="0">
                <a:solidFill>
                  <a:srgbClr val="525252"/>
                </a:solidFill>
                <a:latin typeface="Segoe UI"/>
              </a:rPr>
              <a:t>CBB</a:t>
            </a:r>
            <a:r>
              <a:rPr lang="ru-RU" sz="2400" dirty="0">
                <a:solidFill>
                  <a:srgbClr val="525252"/>
                </a:solidFill>
                <a:latin typeface="Segoe UI"/>
              </a:rPr>
              <a:t> (платно)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307365" y="5229431"/>
            <a:ext cx="4409630" cy="512448"/>
          </a:xfrm>
          <a:prstGeom prst="rect">
            <a:avLst/>
          </a:prstGeom>
          <a:noFill/>
        </p:spPr>
        <p:txBody>
          <a:bodyPr wrap="square" lIns="137160" tIns="109728" rIns="137160" bIns="109728" rtlCol="0">
            <a:spAutoFit/>
          </a:bodyPr>
          <a:lstStyle/>
          <a:p>
            <a:pPr algn="ctr">
              <a:lnSpc>
                <a:spcPct val="90000"/>
              </a:lnSpc>
              <a:spcAft>
                <a:spcPts val="450"/>
              </a:spcAft>
            </a:pPr>
            <a:r>
              <a:rPr lang="en-US" sz="1050" dirty="0">
                <a:solidFill>
                  <a:srgbClr val="525252"/>
                </a:solidFill>
                <a:latin typeface="Segoe UI"/>
                <a:cs typeface="Segoe UI" panose="020B0502040204020203" pitchFamily="34" charset="0"/>
              </a:rPr>
              <a:t>LTSB </a:t>
            </a:r>
            <a:r>
              <a:rPr lang="ru-RU" sz="1050" dirty="0">
                <a:solidFill>
                  <a:srgbClr val="525252"/>
                </a:solidFill>
                <a:latin typeface="Segoe UI"/>
                <a:cs typeface="Segoe UI" panose="020B0502040204020203" pitchFamily="34" charset="0"/>
              </a:rPr>
              <a:t>—</a:t>
            </a:r>
            <a:r>
              <a:rPr lang="en-US" sz="1050" dirty="0">
                <a:solidFill>
                  <a:srgbClr val="525252"/>
                </a:solidFill>
                <a:latin typeface="Segoe UI"/>
                <a:cs typeface="Segoe UI" panose="020B0502040204020203" pitchFamily="34" charset="0"/>
              </a:rPr>
              <a:t> </a:t>
            </a:r>
            <a:r>
              <a:rPr lang="ru-RU" sz="1050" dirty="0">
                <a:solidFill>
                  <a:srgbClr val="525252"/>
                </a:solidFill>
                <a:latin typeface="Segoe UI"/>
                <a:cs typeface="Segoe UI" panose="020B0502040204020203" pitchFamily="34" charset="0"/>
              </a:rPr>
              <a:t>ветка обновлений </a:t>
            </a:r>
            <a:r>
              <a:rPr lang="en-US" sz="1050" dirty="0">
                <a:solidFill>
                  <a:srgbClr val="525252"/>
                </a:solidFill>
                <a:latin typeface="Segoe UI"/>
                <a:cs typeface="Segoe UI" panose="020B0502040204020203" pitchFamily="34" charset="0"/>
              </a:rPr>
              <a:t>Windows 10 </a:t>
            </a:r>
            <a:r>
              <a:rPr lang="ru-RU" sz="1050" dirty="0">
                <a:solidFill>
                  <a:srgbClr val="525252"/>
                </a:solidFill>
                <a:latin typeface="Segoe UI"/>
                <a:cs typeface="Segoe UI" panose="020B0502040204020203" pitchFamily="34" charset="0"/>
              </a:rPr>
              <a:t>для производителей с долгосрочным обслуживанием</a:t>
            </a:r>
          </a:p>
        </p:txBody>
      </p:sp>
    </p:spTree>
    <p:extLst>
      <p:ext uri="{BB962C8B-B14F-4D97-AF65-F5344CB8AC3E}">
        <p14:creationId xmlns:p14="http://schemas.microsoft.com/office/powerpoint/2010/main" val="2591617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21E2-0FE2-4601-A2BF-1E359924C1D9}" type="datetime1">
              <a:rPr lang="ru-RU" smtClean="0"/>
              <a:t>15.05.2017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04B9-C052-496D-8E25-76A4029B0BE7}" type="slidenum">
              <a:rPr lang="ru-RU" smtClean="0"/>
              <a:t>14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LTSB — </a:t>
            </a:r>
            <a:r>
              <a:rPr lang="ru-RU" dirty="0"/>
              <a:t>другой дистрибутив</a:t>
            </a:r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618" y="1835323"/>
            <a:ext cx="3505854" cy="2629391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556" y="1835323"/>
            <a:ext cx="3505853" cy="262939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33618" y="4523256"/>
            <a:ext cx="3505854" cy="597182"/>
          </a:xfrm>
          <a:prstGeom prst="rect">
            <a:avLst/>
          </a:prstGeom>
          <a:noFill/>
        </p:spPr>
        <p:txBody>
          <a:bodyPr wrap="square" lIns="137141" tIns="109712" rIns="137141" bIns="109712" rtlCol="0">
            <a:spAutoFit/>
          </a:bodyPr>
          <a:lstStyle/>
          <a:p>
            <a:pPr algn="ctr" defTabSz="699422">
              <a:lnSpc>
                <a:spcPct val="90000"/>
              </a:lnSpc>
              <a:spcAft>
                <a:spcPts val="450"/>
              </a:spcAft>
              <a:defRPr/>
            </a:pPr>
            <a:r>
              <a:rPr lang="en-US" sz="1199" kern="0" dirty="0">
                <a:solidFill>
                  <a:srgbClr val="0078D7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Microsoft Windows 10 Enterprise</a:t>
            </a:r>
          </a:p>
          <a:p>
            <a:pPr algn="ctr" defTabSz="699422">
              <a:lnSpc>
                <a:spcPct val="90000"/>
              </a:lnSpc>
              <a:spcAft>
                <a:spcPts val="450"/>
              </a:spcAft>
              <a:defRPr/>
            </a:pPr>
            <a:r>
              <a:rPr lang="en-US" sz="1050" kern="0" dirty="0">
                <a:solidFill>
                  <a:sysClr val="windowText" lastClr="000000"/>
                </a:solidFill>
                <a:latin typeface="Segoe UI"/>
              </a:rPr>
              <a:t>(Current Branch, Current Branch for Business)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28355" y="4523255"/>
            <a:ext cx="3492055" cy="387638"/>
          </a:xfrm>
          <a:prstGeom prst="rect">
            <a:avLst/>
          </a:prstGeom>
          <a:noFill/>
        </p:spPr>
        <p:txBody>
          <a:bodyPr wrap="square" lIns="137141" tIns="109712" rIns="137141" bIns="109712" rtlCol="0">
            <a:spAutoFit/>
          </a:bodyPr>
          <a:lstStyle/>
          <a:p>
            <a:pPr algn="ctr" defTabSz="699422">
              <a:lnSpc>
                <a:spcPct val="90000"/>
              </a:lnSpc>
              <a:spcAft>
                <a:spcPts val="450"/>
              </a:spcAft>
              <a:defRPr/>
            </a:pPr>
            <a:r>
              <a:rPr lang="en-US" sz="1199" kern="0" dirty="0">
                <a:solidFill>
                  <a:srgbClr val="0078D7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Microsoft Windows 10 Enterprise LTSB</a:t>
            </a:r>
          </a:p>
        </p:txBody>
      </p:sp>
    </p:spTree>
    <p:extLst>
      <p:ext uri="{BB962C8B-B14F-4D97-AF65-F5344CB8AC3E}">
        <p14:creationId xmlns:p14="http://schemas.microsoft.com/office/powerpoint/2010/main" val="245976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2564904"/>
            <a:ext cx="58817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WINDOWS 10 IOT ENTERPRISE</a:t>
            </a:r>
          </a:p>
          <a:p>
            <a:endParaRPr lang="en-US" sz="32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– </a:t>
            </a:r>
            <a:r>
              <a:rPr lang="ru-RU" sz="24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Новое лицензирование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3682528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21E2-0FE2-4601-A2BF-1E359924C1D9}" type="datetime1">
              <a:rPr lang="ru-RU" smtClean="0"/>
              <a:t>15.05.2017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04B9-C052-496D-8E25-76A4029B0BE7}" type="slidenum">
              <a:rPr lang="ru-RU" smtClean="0"/>
              <a:t>16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Выбор лицензии зависит от процессора</a:t>
            </a: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0" y="5506848"/>
            <a:ext cx="1377892" cy="43413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99354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61" y="3129219"/>
            <a:ext cx="377379" cy="377379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 bwMode="auto">
          <a:xfrm>
            <a:off x="7946471" y="5462806"/>
            <a:ext cx="937470" cy="44042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99354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25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813886"/>
              </p:ext>
            </p:extLst>
          </p:nvPr>
        </p:nvGraphicFramePr>
        <p:xfrm>
          <a:off x="0" y="1474889"/>
          <a:ext cx="9143999" cy="4365697"/>
        </p:xfrm>
        <a:graphic>
          <a:graphicData uri="http://schemas.openxmlformats.org/drawingml/2006/table">
            <a:tbl>
              <a:tblPr firstRow="1" bandRow="1"/>
              <a:tblGrid>
                <a:gridCol w="748718">
                  <a:extLst>
                    <a:ext uri="{9D8B030D-6E8A-4147-A177-3AD203B41FA5}">
                      <a16:colId xmlns:a16="http://schemas.microsoft.com/office/drawing/2014/main" val="2930532081"/>
                    </a:ext>
                  </a:extLst>
                </a:gridCol>
                <a:gridCol w="52661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8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74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31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9040">
                <a:tc>
                  <a:txBody>
                    <a:bodyPr/>
                    <a:lstStyle>
                      <a:lvl1pPr marL="0" algn="l" defTabSz="1219139" rtl="0" eaLnBrk="1" latinLnBrk="0" hangingPunct="1">
                        <a:defRPr sz="2400" b="1" kern="1200">
                          <a:solidFill>
                            <a:schemeClr val="bg1"/>
                          </a:solidFill>
                          <a:latin typeface="Segoe UI"/>
                        </a:defRPr>
                      </a:lvl1pPr>
                      <a:lvl2pPr marL="609570" algn="l" defTabSz="1219139" rtl="0" eaLnBrk="1" latinLnBrk="0" hangingPunct="1">
                        <a:defRPr sz="2400" b="1" kern="1200">
                          <a:solidFill>
                            <a:schemeClr val="bg1"/>
                          </a:solidFill>
                          <a:latin typeface="Segoe UI"/>
                        </a:defRPr>
                      </a:lvl2pPr>
                      <a:lvl3pPr marL="1219139" algn="l" defTabSz="1219139" rtl="0" eaLnBrk="1" latinLnBrk="0" hangingPunct="1">
                        <a:defRPr sz="2400" b="1" kern="1200">
                          <a:solidFill>
                            <a:schemeClr val="bg1"/>
                          </a:solidFill>
                          <a:latin typeface="Segoe UI"/>
                        </a:defRPr>
                      </a:lvl3pPr>
                      <a:lvl4pPr marL="1828709" algn="l" defTabSz="1219139" rtl="0" eaLnBrk="1" latinLnBrk="0" hangingPunct="1">
                        <a:defRPr sz="2400" b="1" kern="1200">
                          <a:solidFill>
                            <a:schemeClr val="bg1"/>
                          </a:solidFill>
                          <a:latin typeface="Segoe UI"/>
                        </a:defRPr>
                      </a:lvl4pPr>
                      <a:lvl5pPr marL="2438278" algn="l" defTabSz="1219139" rtl="0" eaLnBrk="1" latinLnBrk="0" hangingPunct="1">
                        <a:defRPr sz="2400" b="1" kern="1200">
                          <a:solidFill>
                            <a:schemeClr val="bg1"/>
                          </a:solidFill>
                          <a:latin typeface="Segoe UI"/>
                        </a:defRPr>
                      </a:lvl5pPr>
                      <a:lvl6pPr marL="3047848" algn="l" defTabSz="1219139" rtl="0" eaLnBrk="1" latinLnBrk="0" hangingPunct="1">
                        <a:defRPr sz="2400" b="1" kern="1200">
                          <a:solidFill>
                            <a:schemeClr val="bg1"/>
                          </a:solidFill>
                          <a:latin typeface="Segoe UI"/>
                        </a:defRPr>
                      </a:lvl6pPr>
                      <a:lvl7pPr marL="3657417" algn="l" defTabSz="1219139" rtl="0" eaLnBrk="1" latinLnBrk="0" hangingPunct="1">
                        <a:defRPr sz="2400" b="1" kern="1200">
                          <a:solidFill>
                            <a:schemeClr val="bg1"/>
                          </a:solidFill>
                          <a:latin typeface="Segoe UI"/>
                        </a:defRPr>
                      </a:lvl7pPr>
                      <a:lvl8pPr marL="4266987" algn="l" defTabSz="1219139" rtl="0" eaLnBrk="1" latinLnBrk="0" hangingPunct="1">
                        <a:defRPr sz="2400" b="1" kern="1200">
                          <a:solidFill>
                            <a:schemeClr val="bg1"/>
                          </a:solidFill>
                          <a:latin typeface="Segoe UI"/>
                        </a:defRPr>
                      </a:lvl8pPr>
                      <a:lvl9pPr marL="4876557" algn="l" defTabSz="1219139" rtl="0" eaLnBrk="1" latinLnBrk="0" hangingPunct="1">
                        <a:defRPr sz="2400" b="1" kern="1200">
                          <a:solidFill>
                            <a:schemeClr val="bg1"/>
                          </a:solidFill>
                          <a:latin typeface="Segoe UI"/>
                        </a:defRPr>
                      </a:lvl9pPr>
                    </a:lstStyle>
                    <a:p>
                      <a:pPr marL="9525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500" dirty="0">
                        <a:latin typeface="OfficinaSerifMediumC" panose="00000600000000000000" pitchFamily="2" charset="-52"/>
                        <a:cs typeface="Segoe UI Ligh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78D7"/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0078D7"/>
                      </a:solidFill>
                      <a:prstDash val="solid"/>
                    </a:lnT>
                    <a:lnB w="9525" cap="flat" cmpd="sng" algn="ctr">
                      <a:solidFill>
                        <a:srgbClr val="0078D7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8D7"/>
                    </a:solidFill>
                  </a:tcPr>
                </a:tc>
                <a:tc>
                  <a:txBody>
                    <a:bodyPr/>
                    <a:lstStyle>
                      <a:lvl1pPr marL="0" algn="l" defTabSz="1219139" rtl="0" eaLnBrk="1" latinLnBrk="0" hangingPunct="1">
                        <a:defRPr sz="2400" b="1" kern="1200">
                          <a:solidFill>
                            <a:schemeClr val="bg1"/>
                          </a:solidFill>
                          <a:latin typeface="Segoe UI"/>
                        </a:defRPr>
                      </a:lvl1pPr>
                      <a:lvl2pPr marL="609570" algn="l" defTabSz="1219139" rtl="0" eaLnBrk="1" latinLnBrk="0" hangingPunct="1">
                        <a:defRPr sz="2400" b="1" kern="1200">
                          <a:solidFill>
                            <a:schemeClr val="bg1"/>
                          </a:solidFill>
                          <a:latin typeface="Segoe UI"/>
                        </a:defRPr>
                      </a:lvl2pPr>
                      <a:lvl3pPr marL="1219139" algn="l" defTabSz="1219139" rtl="0" eaLnBrk="1" latinLnBrk="0" hangingPunct="1">
                        <a:defRPr sz="2400" b="1" kern="1200">
                          <a:solidFill>
                            <a:schemeClr val="bg1"/>
                          </a:solidFill>
                          <a:latin typeface="Segoe UI"/>
                        </a:defRPr>
                      </a:lvl3pPr>
                      <a:lvl4pPr marL="1828709" algn="l" defTabSz="1219139" rtl="0" eaLnBrk="1" latinLnBrk="0" hangingPunct="1">
                        <a:defRPr sz="2400" b="1" kern="1200">
                          <a:solidFill>
                            <a:schemeClr val="bg1"/>
                          </a:solidFill>
                          <a:latin typeface="Segoe UI"/>
                        </a:defRPr>
                      </a:lvl4pPr>
                      <a:lvl5pPr marL="2438278" algn="l" defTabSz="1219139" rtl="0" eaLnBrk="1" latinLnBrk="0" hangingPunct="1">
                        <a:defRPr sz="2400" b="1" kern="1200">
                          <a:solidFill>
                            <a:schemeClr val="bg1"/>
                          </a:solidFill>
                          <a:latin typeface="Segoe UI"/>
                        </a:defRPr>
                      </a:lvl5pPr>
                      <a:lvl6pPr marL="3047848" algn="l" defTabSz="1219139" rtl="0" eaLnBrk="1" latinLnBrk="0" hangingPunct="1">
                        <a:defRPr sz="2400" b="1" kern="1200">
                          <a:solidFill>
                            <a:schemeClr val="bg1"/>
                          </a:solidFill>
                          <a:latin typeface="Segoe UI"/>
                        </a:defRPr>
                      </a:lvl6pPr>
                      <a:lvl7pPr marL="3657417" algn="l" defTabSz="1219139" rtl="0" eaLnBrk="1" latinLnBrk="0" hangingPunct="1">
                        <a:defRPr sz="2400" b="1" kern="1200">
                          <a:solidFill>
                            <a:schemeClr val="bg1"/>
                          </a:solidFill>
                          <a:latin typeface="Segoe UI"/>
                        </a:defRPr>
                      </a:lvl7pPr>
                      <a:lvl8pPr marL="4266987" algn="l" defTabSz="1219139" rtl="0" eaLnBrk="1" latinLnBrk="0" hangingPunct="1">
                        <a:defRPr sz="2400" b="1" kern="1200">
                          <a:solidFill>
                            <a:schemeClr val="bg1"/>
                          </a:solidFill>
                          <a:latin typeface="Segoe UI"/>
                        </a:defRPr>
                      </a:lvl8pPr>
                      <a:lvl9pPr marL="4876557" algn="l" defTabSz="1219139" rtl="0" eaLnBrk="1" latinLnBrk="0" hangingPunct="1">
                        <a:defRPr sz="2400" b="1" kern="1200">
                          <a:solidFill>
                            <a:schemeClr val="bg1"/>
                          </a:solidFill>
                          <a:latin typeface="Segoe UI"/>
                        </a:defRPr>
                      </a:lvl9pPr>
                    </a:lstStyle>
                    <a:p>
                      <a:pPr marL="9525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500" b="1" dirty="0">
                          <a:latin typeface="+mn-lt"/>
                        </a:rPr>
                        <a:t>Модели </a:t>
                      </a:r>
                      <a:r>
                        <a:rPr lang="en-US" sz="1500" b="1" dirty="0">
                          <a:latin typeface="+mn-lt"/>
                        </a:rPr>
                        <a:t>CPU</a:t>
                      </a:r>
                      <a:endParaRPr sz="1500" b="1" dirty="0">
                        <a:latin typeface="+mn-lt"/>
                        <a:cs typeface="Segoe UI Ligh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78D7"/>
                      </a:solidFill>
                      <a:prstDash val="solid"/>
                    </a:lnT>
                    <a:lnB w="9525" cap="flat" cmpd="sng" algn="ctr">
                      <a:solidFill>
                        <a:srgbClr val="0078D7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8D7"/>
                    </a:solidFill>
                  </a:tcPr>
                </a:tc>
                <a:tc>
                  <a:txBody>
                    <a:bodyPr/>
                    <a:lstStyle>
                      <a:lvl1pPr marL="0" algn="l" defTabSz="1219139" rtl="0" eaLnBrk="1" latinLnBrk="0" hangingPunct="1">
                        <a:defRPr sz="2400" b="1" kern="1200">
                          <a:solidFill>
                            <a:schemeClr val="bg1"/>
                          </a:solidFill>
                          <a:latin typeface="Segoe UI"/>
                        </a:defRPr>
                      </a:lvl1pPr>
                      <a:lvl2pPr marL="609570" algn="l" defTabSz="1219139" rtl="0" eaLnBrk="1" latinLnBrk="0" hangingPunct="1">
                        <a:defRPr sz="2400" b="1" kern="1200">
                          <a:solidFill>
                            <a:schemeClr val="bg1"/>
                          </a:solidFill>
                          <a:latin typeface="Segoe UI"/>
                        </a:defRPr>
                      </a:lvl2pPr>
                      <a:lvl3pPr marL="1219139" algn="l" defTabSz="1219139" rtl="0" eaLnBrk="1" latinLnBrk="0" hangingPunct="1">
                        <a:defRPr sz="2400" b="1" kern="1200">
                          <a:solidFill>
                            <a:schemeClr val="bg1"/>
                          </a:solidFill>
                          <a:latin typeface="Segoe UI"/>
                        </a:defRPr>
                      </a:lvl3pPr>
                      <a:lvl4pPr marL="1828709" algn="l" defTabSz="1219139" rtl="0" eaLnBrk="1" latinLnBrk="0" hangingPunct="1">
                        <a:defRPr sz="2400" b="1" kern="1200">
                          <a:solidFill>
                            <a:schemeClr val="bg1"/>
                          </a:solidFill>
                          <a:latin typeface="Segoe UI"/>
                        </a:defRPr>
                      </a:lvl4pPr>
                      <a:lvl5pPr marL="2438278" algn="l" defTabSz="1219139" rtl="0" eaLnBrk="1" latinLnBrk="0" hangingPunct="1">
                        <a:defRPr sz="2400" b="1" kern="1200">
                          <a:solidFill>
                            <a:schemeClr val="bg1"/>
                          </a:solidFill>
                          <a:latin typeface="Segoe UI"/>
                        </a:defRPr>
                      </a:lvl5pPr>
                      <a:lvl6pPr marL="3047848" algn="l" defTabSz="1219139" rtl="0" eaLnBrk="1" latinLnBrk="0" hangingPunct="1">
                        <a:defRPr sz="2400" b="1" kern="1200">
                          <a:solidFill>
                            <a:schemeClr val="bg1"/>
                          </a:solidFill>
                          <a:latin typeface="Segoe UI"/>
                        </a:defRPr>
                      </a:lvl6pPr>
                      <a:lvl7pPr marL="3657417" algn="l" defTabSz="1219139" rtl="0" eaLnBrk="1" latinLnBrk="0" hangingPunct="1">
                        <a:defRPr sz="2400" b="1" kern="1200">
                          <a:solidFill>
                            <a:schemeClr val="bg1"/>
                          </a:solidFill>
                          <a:latin typeface="Segoe UI"/>
                        </a:defRPr>
                      </a:lvl7pPr>
                      <a:lvl8pPr marL="4266987" algn="l" defTabSz="1219139" rtl="0" eaLnBrk="1" latinLnBrk="0" hangingPunct="1">
                        <a:defRPr sz="2400" b="1" kern="1200">
                          <a:solidFill>
                            <a:schemeClr val="bg1"/>
                          </a:solidFill>
                          <a:latin typeface="Segoe UI"/>
                        </a:defRPr>
                      </a:lvl8pPr>
                      <a:lvl9pPr marL="4876557" algn="l" defTabSz="1219139" rtl="0" eaLnBrk="1" latinLnBrk="0" hangingPunct="1">
                        <a:defRPr sz="2400" b="1" kern="1200">
                          <a:solidFill>
                            <a:schemeClr val="bg1"/>
                          </a:solidFill>
                          <a:latin typeface="Segoe UI"/>
                        </a:defRPr>
                      </a:lvl9pPr>
                    </a:lstStyle>
                    <a:p>
                      <a:pPr marL="52069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500" b="1" spc="20" dirty="0">
                          <a:latin typeface="+mn-lt"/>
                        </a:rPr>
                        <a:t>Entry</a:t>
                      </a:r>
                      <a:endParaRPr sz="1500" b="1" dirty="0">
                        <a:latin typeface="+mn-lt"/>
                        <a:cs typeface="Segoe UI Ligh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78D7"/>
                      </a:solidFill>
                      <a:prstDash val="solid"/>
                    </a:lnT>
                    <a:lnB w="9525" cap="flat" cmpd="sng" algn="ctr">
                      <a:solidFill>
                        <a:srgbClr val="0078D7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8D7"/>
                    </a:solidFill>
                  </a:tcPr>
                </a:tc>
                <a:tc>
                  <a:txBody>
                    <a:bodyPr/>
                    <a:lstStyle>
                      <a:lvl1pPr marL="0" algn="l" defTabSz="1219139" rtl="0" eaLnBrk="1" latinLnBrk="0" hangingPunct="1">
                        <a:defRPr sz="2400" b="1" kern="1200">
                          <a:solidFill>
                            <a:schemeClr val="bg1"/>
                          </a:solidFill>
                          <a:latin typeface="Segoe UI"/>
                        </a:defRPr>
                      </a:lvl1pPr>
                      <a:lvl2pPr marL="609570" algn="l" defTabSz="1219139" rtl="0" eaLnBrk="1" latinLnBrk="0" hangingPunct="1">
                        <a:defRPr sz="2400" b="1" kern="1200">
                          <a:solidFill>
                            <a:schemeClr val="bg1"/>
                          </a:solidFill>
                          <a:latin typeface="Segoe UI"/>
                        </a:defRPr>
                      </a:lvl2pPr>
                      <a:lvl3pPr marL="1219139" algn="l" defTabSz="1219139" rtl="0" eaLnBrk="1" latinLnBrk="0" hangingPunct="1">
                        <a:defRPr sz="2400" b="1" kern="1200">
                          <a:solidFill>
                            <a:schemeClr val="bg1"/>
                          </a:solidFill>
                          <a:latin typeface="Segoe UI"/>
                        </a:defRPr>
                      </a:lvl3pPr>
                      <a:lvl4pPr marL="1828709" algn="l" defTabSz="1219139" rtl="0" eaLnBrk="1" latinLnBrk="0" hangingPunct="1">
                        <a:defRPr sz="2400" b="1" kern="1200">
                          <a:solidFill>
                            <a:schemeClr val="bg1"/>
                          </a:solidFill>
                          <a:latin typeface="Segoe UI"/>
                        </a:defRPr>
                      </a:lvl4pPr>
                      <a:lvl5pPr marL="2438278" algn="l" defTabSz="1219139" rtl="0" eaLnBrk="1" latinLnBrk="0" hangingPunct="1">
                        <a:defRPr sz="2400" b="1" kern="1200">
                          <a:solidFill>
                            <a:schemeClr val="bg1"/>
                          </a:solidFill>
                          <a:latin typeface="Segoe UI"/>
                        </a:defRPr>
                      </a:lvl5pPr>
                      <a:lvl6pPr marL="3047848" algn="l" defTabSz="1219139" rtl="0" eaLnBrk="1" latinLnBrk="0" hangingPunct="1">
                        <a:defRPr sz="2400" b="1" kern="1200">
                          <a:solidFill>
                            <a:schemeClr val="bg1"/>
                          </a:solidFill>
                          <a:latin typeface="Segoe UI"/>
                        </a:defRPr>
                      </a:lvl6pPr>
                      <a:lvl7pPr marL="3657417" algn="l" defTabSz="1219139" rtl="0" eaLnBrk="1" latinLnBrk="0" hangingPunct="1">
                        <a:defRPr sz="2400" b="1" kern="1200">
                          <a:solidFill>
                            <a:schemeClr val="bg1"/>
                          </a:solidFill>
                          <a:latin typeface="Segoe UI"/>
                        </a:defRPr>
                      </a:lvl7pPr>
                      <a:lvl8pPr marL="4266987" algn="l" defTabSz="1219139" rtl="0" eaLnBrk="1" latinLnBrk="0" hangingPunct="1">
                        <a:defRPr sz="2400" b="1" kern="1200">
                          <a:solidFill>
                            <a:schemeClr val="bg1"/>
                          </a:solidFill>
                          <a:latin typeface="Segoe UI"/>
                        </a:defRPr>
                      </a:lvl8pPr>
                      <a:lvl9pPr marL="4876557" algn="l" defTabSz="1219139" rtl="0" eaLnBrk="1" latinLnBrk="0" hangingPunct="1">
                        <a:defRPr sz="2400" b="1" kern="1200">
                          <a:solidFill>
                            <a:schemeClr val="bg1"/>
                          </a:solidFill>
                          <a:latin typeface="Segoe UI"/>
                        </a:defRPr>
                      </a:lvl9pPr>
                    </a:lstStyle>
                    <a:p>
                      <a:pPr marL="52069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500" b="1" spc="-35" dirty="0">
                          <a:latin typeface="+mn-lt"/>
                        </a:rPr>
                        <a:t>Value</a:t>
                      </a:r>
                      <a:endParaRPr sz="1500" b="1" dirty="0">
                        <a:latin typeface="+mn-lt"/>
                        <a:cs typeface="Segoe UI Ligh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78D7"/>
                      </a:solidFill>
                      <a:prstDash val="solid"/>
                    </a:lnT>
                    <a:lnB w="9525" cap="flat" cmpd="sng" algn="ctr">
                      <a:solidFill>
                        <a:srgbClr val="0078D7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8D7"/>
                    </a:solidFill>
                  </a:tcPr>
                </a:tc>
                <a:tc>
                  <a:txBody>
                    <a:bodyPr/>
                    <a:lstStyle>
                      <a:lvl1pPr marL="0" algn="l" defTabSz="1219139" rtl="0" eaLnBrk="1" latinLnBrk="0" hangingPunct="1">
                        <a:defRPr sz="2400" b="1" kern="1200">
                          <a:solidFill>
                            <a:schemeClr val="bg1"/>
                          </a:solidFill>
                          <a:latin typeface="Segoe UI"/>
                        </a:defRPr>
                      </a:lvl1pPr>
                      <a:lvl2pPr marL="609570" algn="l" defTabSz="1219139" rtl="0" eaLnBrk="1" latinLnBrk="0" hangingPunct="1">
                        <a:defRPr sz="2400" b="1" kern="1200">
                          <a:solidFill>
                            <a:schemeClr val="bg1"/>
                          </a:solidFill>
                          <a:latin typeface="Segoe UI"/>
                        </a:defRPr>
                      </a:lvl2pPr>
                      <a:lvl3pPr marL="1219139" algn="l" defTabSz="1219139" rtl="0" eaLnBrk="1" latinLnBrk="0" hangingPunct="1">
                        <a:defRPr sz="2400" b="1" kern="1200">
                          <a:solidFill>
                            <a:schemeClr val="bg1"/>
                          </a:solidFill>
                          <a:latin typeface="Segoe UI"/>
                        </a:defRPr>
                      </a:lvl3pPr>
                      <a:lvl4pPr marL="1828709" algn="l" defTabSz="1219139" rtl="0" eaLnBrk="1" latinLnBrk="0" hangingPunct="1">
                        <a:defRPr sz="2400" b="1" kern="1200">
                          <a:solidFill>
                            <a:schemeClr val="bg1"/>
                          </a:solidFill>
                          <a:latin typeface="Segoe UI"/>
                        </a:defRPr>
                      </a:lvl4pPr>
                      <a:lvl5pPr marL="2438278" algn="l" defTabSz="1219139" rtl="0" eaLnBrk="1" latinLnBrk="0" hangingPunct="1">
                        <a:defRPr sz="2400" b="1" kern="1200">
                          <a:solidFill>
                            <a:schemeClr val="bg1"/>
                          </a:solidFill>
                          <a:latin typeface="Segoe UI"/>
                        </a:defRPr>
                      </a:lvl5pPr>
                      <a:lvl6pPr marL="3047848" algn="l" defTabSz="1219139" rtl="0" eaLnBrk="1" latinLnBrk="0" hangingPunct="1">
                        <a:defRPr sz="2400" b="1" kern="1200">
                          <a:solidFill>
                            <a:schemeClr val="bg1"/>
                          </a:solidFill>
                          <a:latin typeface="Segoe UI"/>
                        </a:defRPr>
                      </a:lvl6pPr>
                      <a:lvl7pPr marL="3657417" algn="l" defTabSz="1219139" rtl="0" eaLnBrk="1" latinLnBrk="0" hangingPunct="1">
                        <a:defRPr sz="2400" b="1" kern="1200">
                          <a:solidFill>
                            <a:schemeClr val="bg1"/>
                          </a:solidFill>
                          <a:latin typeface="Segoe UI"/>
                        </a:defRPr>
                      </a:lvl7pPr>
                      <a:lvl8pPr marL="4266987" algn="l" defTabSz="1219139" rtl="0" eaLnBrk="1" latinLnBrk="0" hangingPunct="1">
                        <a:defRPr sz="2400" b="1" kern="1200">
                          <a:solidFill>
                            <a:schemeClr val="bg1"/>
                          </a:solidFill>
                          <a:latin typeface="Segoe UI"/>
                        </a:defRPr>
                      </a:lvl8pPr>
                      <a:lvl9pPr marL="4876557" algn="l" defTabSz="1219139" rtl="0" eaLnBrk="1" latinLnBrk="0" hangingPunct="1">
                        <a:defRPr sz="2400" b="1" kern="1200">
                          <a:solidFill>
                            <a:schemeClr val="bg1"/>
                          </a:solidFill>
                          <a:latin typeface="Segoe UI"/>
                        </a:defRPr>
                      </a:lvl9pPr>
                    </a:lstStyle>
                    <a:p>
                      <a:pPr marL="51435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500" b="1" dirty="0">
                          <a:latin typeface="+mn-lt"/>
                        </a:rPr>
                        <a:t>High</a:t>
                      </a:r>
                      <a:r>
                        <a:rPr sz="1500" b="1" spc="-95" dirty="0">
                          <a:latin typeface="+mn-lt"/>
                        </a:rPr>
                        <a:t> </a:t>
                      </a:r>
                      <a:r>
                        <a:rPr sz="1500" b="1" dirty="0">
                          <a:latin typeface="+mn-lt"/>
                        </a:rPr>
                        <a:t>End</a:t>
                      </a:r>
                      <a:endParaRPr sz="1500" b="1" dirty="0">
                        <a:latin typeface="+mn-lt"/>
                        <a:cs typeface="Segoe UI Ligh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solidFill>
                        <a:srgbClr val="0078D7"/>
                      </a:solidFill>
                      <a:prstDash val="solid"/>
                    </a:lnR>
                    <a:lnT w="9525" cap="flat" cmpd="sng" algn="ctr">
                      <a:solidFill>
                        <a:srgbClr val="0078D7"/>
                      </a:solidFill>
                      <a:prstDash val="solid"/>
                    </a:lnT>
                    <a:lnB w="9525" cap="flat" cmpd="sng" algn="ctr">
                      <a:solidFill>
                        <a:srgbClr val="0078D7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8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0988">
                <a:tc>
                  <a:txBody>
                    <a:bodyPr/>
                    <a:lstStyle>
                      <a:lvl1pPr marL="0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609570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1219139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828709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2438278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3047848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3657417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4266987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4876557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pPr marL="120014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buFontTx/>
                        <a:buNone/>
                      </a:pPr>
                      <a:endParaRPr sz="1100" dirty="0">
                        <a:solidFill>
                          <a:srgbClr val="646464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4290" marR="34290" marT="34290" marB="34290" anchor="ctr">
                    <a:lnL w="9525" cap="flat" cmpd="sng" algn="ctr">
                      <a:solidFill>
                        <a:srgbClr val="0078D7"/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0078D7"/>
                      </a:solidFill>
                      <a:prstDash val="solid"/>
                    </a:lnT>
                    <a:lnB w="9525" cap="flat" cmpd="sng" algn="ctr">
                      <a:solidFill>
                        <a:srgbClr val="0078D7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609570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1219139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828709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2438278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3047848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3657417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4266987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4876557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pPr marL="120014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buFontTx/>
                        <a:buNone/>
                      </a:pPr>
                      <a:r>
                        <a:rPr lang="en-US" sz="1100" b="1" spc="5" dirty="0">
                          <a:solidFill>
                            <a:srgbClr val="505050"/>
                          </a:solidFill>
                        </a:rPr>
                        <a:t>Intel </a:t>
                      </a:r>
                      <a:r>
                        <a:rPr sz="1100" b="1" spc="-10" dirty="0">
                          <a:solidFill>
                            <a:srgbClr val="505050"/>
                          </a:solidFill>
                        </a:rPr>
                        <a:t>Pentium</a:t>
                      </a:r>
                      <a:r>
                        <a:rPr sz="1100" spc="-10" dirty="0">
                          <a:solidFill>
                            <a:srgbClr val="505050"/>
                          </a:solidFill>
                        </a:rPr>
                        <a:t> </a:t>
                      </a:r>
                      <a:r>
                        <a:rPr sz="1100" spc="-5" dirty="0">
                          <a:solidFill>
                            <a:srgbClr val="505050"/>
                          </a:solidFill>
                        </a:rPr>
                        <a:t>N3540, J2900</a:t>
                      </a:r>
                      <a:r>
                        <a:rPr lang="en-US" sz="1100" spc="-5" dirty="0">
                          <a:solidFill>
                            <a:srgbClr val="505050"/>
                          </a:solidFill>
                        </a:rPr>
                        <a:t>, </a:t>
                      </a:r>
                      <a:r>
                        <a:rPr sz="1100" spc="-5" dirty="0">
                          <a:solidFill>
                            <a:srgbClr val="505050"/>
                          </a:solidFill>
                        </a:rPr>
                        <a:t>J2850, A1020, </a:t>
                      </a:r>
                      <a:r>
                        <a:rPr lang="en-US" sz="1100" spc="-5" dirty="0">
                          <a:solidFill>
                            <a:srgbClr val="505050"/>
                          </a:solidFill>
                        </a:rPr>
                        <a:t>N3700, </a:t>
                      </a:r>
                      <a:r>
                        <a:rPr sz="1100" spc="-5" dirty="0">
                          <a:solidFill>
                            <a:srgbClr val="505050"/>
                          </a:solidFill>
                        </a:rPr>
                        <a:t>N3710, J3710,</a:t>
                      </a:r>
                      <a:r>
                        <a:rPr sz="1100" spc="50" dirty="0">
                          <a:solidFill>
                            <a:srgbClr val="505050"/>
                          </a:solidFill>
                        </a:rPr>
                        <a:t> </a:t>
                      </a:r>
                      <a:r>
                        <a:rPr sz="1100" spc="-5" dirty="0">
                          <a:solidFill>
                            <a:srgbClr val="505050"/>
                          </a:solidFill>
                        </a:rPr>
                        <a:t>N4200</a:t>
                      </a:r>
                      <a:r>
                        <a:rPr lang="en-US" sz="1100" spc="-5" dirty="0">
                          <a:solidFill>
                            <a:srgbClr val="505050"/>
                          </a:solidFill>
                        </a:rPr>
                        <a:t>, J4205</a:t>
                      </a:r>
                      <a:endParaRPr sz="1100" dirty="0">
                        <a:solidFill>
                          <a:srgbClr val="505050"/>
                        </a:solidFill>
                      </a:endParaRPr>
                    </a:p>
                    <a:p>
                      <a:pPr marL="120014" marR="350520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buFontTx/>
                        <a:buNone/>
                      </a:pPr>
                      <a:r>
                        <a:rPr lang="en-US" sz="1100" b="1" spc="-5" dirty="0">
                          <a:solidFill>
                            <a:srgbClr val="505050"/>
                          </a:solidFill>
                        </a:rPr>
                        <a:t>Intel </a:t>
                      </a:r>
                      <a:r>
                        <a:rPr sz="1100" b="1" spc="-5" dirty="0">
                          <a:solidFill>
                            <a:srgbClr val="505050"/>
                          </a:solidFill>
                        </a:rPr>
                        <a:t>Celeron</a:t>
                      </a:r>
                      <a:r>
                        <a:rPr sz="1100" spc="-5" dirty="0">
                          <a:solidFill>
                            <a:srgbClr val="505050"/>
                          </a:solidFill>
                        </a:rPr>
                        <a:t> </a:t>
                      </a:r>
                      <a:r>
                        <a:rPr lang="en-US" sz="1100" spc="-5" dirty="0">
                          <a:solidFill>
                            <a:srgbClr val="505050"/>
                          </a:solidFill>
                        </a:rPr>
                        <a:t>N2805, N2810, N2815, N2817, N2820, N2910, </a:t>
                      </a:r>
                      <a:r>
                        <a:rPr sz="1100" spc="-5" dirty="0">
                          <a:solidFill>
                            <a:srgbClr val="505050"/>
                          </a:solidFill>
                        </a:rPr>
                        <a:t>N2940</a:t>
                      </a:r>
                      <a:r>
                        <a:rPr lang="en-US" sz="1100" spc="-5" dirty="0">
                          <a:solidFill>
                            <a:srgbClr val="505050"/>
                          </a:solidFill>
                        </a:rPr>
                        <a:t>, </a:t>
                      </a:r>
                      <a:r>
                        <a:rPr sz="1100" spc="-5" dirty="0">
                          <a:solidFill>
                            <a:srgbClr val="505050"/>
                          </a:solidFill>
                        </a:rPr>
                        <a:t>N2930</a:t>
                      </a:r>
                      <a:r>
                        <a:rPr lang="en-US" sz="1100" spc="-5" dirty="0">
                          <a:solidFill>
                            <a:srgbClr val="505050"/>
                          </a:solidFill>
                        </a:rPr>
                        <a:t>, </a:t>
                      </a:r>
                      <a:r>
                        <a:rPr sz="1100" spc="-5" dirty="0">
                          <a:solidFill>
                            <a:srgbClr val="505050"/>
                          </a:solidFill>
                        </a:rPr>
                        <a:t>N2920</a:t>
                      </a:r>
                      <a:r>
                        <a:rPr lang="en-US" sz="1100" spc="-5" dirty="0">
                          <a:solidFill>
                            <a:srgbClr val="505050"/>
                          </a:solidFill>
                        </a:rPr>
                        <a:t>, </a:t>
                      </a:r>
                      <a:r>
                        <a:rPr sz="1100" spc="-5" dirty="0">
                          <a:solidFill>
                            <a:srgbClr val="505050"/>
                          </a:solidFill>
                        </a:rPr>
                        <a:t>N2830</a:t>
                      </a:r>
                      <a:r>
                        <a:rPr lang="en-US" sz="1100" spc="-5" dirty="0">
                          <a:solidFill>
                            <a:srgbClr val="505050"/>
                          </a:solidFill>
                        </a:rPr>
                        <a:t>, </a:t>
                      </a:r>
                      <a:r>
                        <a:rPr sz="1100" spc="-5" dirty="0">
                          <a:solidFill>
                            <a:srgbClr val="505050"/>
                          </a:solidFill>
                        </a:rPr>
                        <a:t>N2808</a:t>
                      </a:r>
                      <a:r>
                        <a:rPr lang="en-US" sz="1100" spc="-5" dirty="0">
                          <a:solidFill>
                            <a:srgbClr val="505050"/>
                          </a:solidFill>
                        </a:rPr>
                        <a:t>, </a:t>
                      </a:r>
                      <a:r>
                        <a:rPr sz="1100" spc="-5" dirty="0">
                          <a:solidFill>
                            <a:srgbClr val="505050"/>
                          </a:solidFill>
                        </a:rPr>
                        <a:t>N2807</a:t>
                      </a:r>
                      <a:r>
                        <a:rPr lang="en-US" sz="1100" spc="-5" dirty="0">
                          <a:solidFill>
                            <a:srgbClr val="505050"/>
                          </a:solidFill>
                        </a:rPr>
                        <a:t>, </a:t>
                      </a:r>
                      <a:r>
                        <a:rPr sz="1100" spc="-5" dirty="0">
                          <a:solidFill>
                            <a:srgbClr val="505050"/>
                          </a:solidFill>
                        </a:rPr>
                        <a:t>J1900</a:t>
                      </a:r>
                      <a:r>
                        <a:rPr lang="en-US" sz="1100" spc="-5" dirty="0">
                          <a:solidFill>
                            <a:srgbClr val="505050"/>
                          </a:solidFill>
                        </a:rPr>
                        <a:t>, </a:t>
                      </a:r>
                      <a:r>
                        <a:rPr sz="1100" spc="-5" dirty="0">
                          <a:solidFill>
                            <a:srgbClr val="505050"/>
                          </a:solidFill>
                        </a:rPr>
                        <a:t>J1800</a:t>
                      </a:r>
                      <a:r>
                        <a:rPr lang="en-US" sz="1100" spc="-5" dirty="0">
                          <a:solidFill>
                            <a:srgbClr val="505050"/>
                          </a:solidFill>
                        </a:rPr>
                        <a:t>, </a:t>
                      </a:r>
                      <a:r>
                        <a:rPr sz="1100" spc="-5" dirty="0">
                          <a:solidFill>
                            <a:srgbClr val="505050"/>
                          </a:solidFill>
                        </a:rPr>
                        <a:t>J1850,</a:t>
                      </a:r>
                      <a:r>
                        <a:rPr lang="en-US" sz="1100" spc="-5" dirty="0">
                          <a:solidFill>
                            <a:srgbClr val="505050"/>
                          </a:solidFill>
                        </a:rPr>
                        <a:t> N2806, N2840, N3000, </a:t>
                      </a:r>
                      <a:r>
                        <a:rPr sz="1100" spc="-5" dirty="0">
                          <a:solidFill>
                            <a:srgbClr val="505050"/>
                          </a:solidFill>
                        </a:rPr>
                        <a:t>N3010, </a:t>
                      </a:r>
                      <a:r>
                        <a:rPr lang="en-US" sz="1100" spc="-5" dirty="0">
                          <a:solidFill>
                            <a:srgbClr val="505050"/>
                          </a:solidFill>
                        </a:rPr>
                        <a:t>N3050,</a:t>
                      </a:r>
                      <a:r>
                        <a:rPr sz="1100" spc="-5" dirty="0">
                          <a:solidFill>
                            <a:srgbClr val="505050"/>
                          </a:solidFill>
                        </a:rPr>
                        <a:t> N3060, </a:t>
                      </a:r>
                      <a:r>
                        <a:rPr lang="en-US" sz="1100" spc="-5" dirty="0">
                          <a:solidFill>
                            <a:srgbClr val="505050"/>
                          </a:solidFill>
                        </a:rPr>
                        <a:t>N3150, </a:t>
                      </a:r>
                      <a:r>
                        <a:rPr sz="1100" dirty="0">
                          <a:solidFill>
                            <a:srgbClr val="505050"/>
                          </a:solidFill>
                        </a:rPr>
                        <a:t>N3160, </a:t>
                      </a:r>
                      <a:r>
                        <a:rPr lang="en-US" sz="1100" dirty="0">
                          <a:solidFill>
                            <a:srgbClr val="505050"/>
                          </a:solidFill>
                        </a:rPr>
                        <a:t>J1750, </a:t>
                      </a:r>
                      <a:r>
                        <a:rPr sz="1100" spc="-5" dirty="0">
                          <a:solidFill>
                            <a:srgbClr val="505050"/>
                          </a:solidFill>
                        </a:rPr>
                        <a:t>J3160, J3060, J3010, N3350, </a:t>
                      </a:r>
                      <a:r>
                        <a:rPr lang="en-US" sz="1100" spc="-5" dirty="0">
                          <a:solidFill>
                            <a:srgbClr val="505050"/>
                          </a:solidFill>
                        </a:rPr>
                        <a:t>N3450, </a:t>
                      </a:r>
                      <a:r>
                        <a:rPr sz="1100" spc="-5" dirty="0">
                          <a:solidFill>
                            <a:srgbClr val="505050"/>
                          </a:solidFill>
                        </a:rPr>
                        <a:t>J3455,</a:t>
                      </a:r>
                      <a:r>
                        <a:rPr sz="1100" spc="65" dirty="0">
                          <a:solidFill>
                            <a:srgbClr val="505050"/>
                          </a:solidFill>
                        </a:rPr>
                        <a:t> </a:t>
                      </a:r>
                      <a:r>
                        <a:rPr sz="1100" spc="-5" dirty="0">
                          <a:solidFill>
                            <a:srgbClr val="505050"/>
                          </a:solidFill>
                        </a:rPr>
                        <a:t>J3355</a:t>
                      </a:r>
                      <a:r>
                        <a:rPr lang="en-US" sz="1100" spc="-5" dirty="0">
                          <a:solidFill>
                            <a:srgbClr val="505050"/>
                          </a:solidFill>
                        </a:rPr>
                        <a:t>, N3510, N3520, N3530, G1820TE</a:t>
                      </a:r>
                      <a:endParaRPr lang="ru-RU" sz="1100" spc="0" dirty="0">
                        <a:solidFill>
                          <a:srgbClr val="505050"/>
                        </a:solidFill>
                      </a:endParaRPr>
                    </a:p>
                    <a:p>
                      <a:pPr marL="120014" marR="350520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buFontTx/>
                        <a:buNone/>
                      </a:pPr>
                      <a:r>
                        <a:rPr lang="en-US" sz="1100" b="1" spc="-5" dirty="0">
                          <a:solidFill>
                            <a:srgbClr val="505050"/>
                          </a:solidFill>
                        </a:rPr>
                        <a:t>Intel </a:t>
                      </a:r>
                      <a:r>
                        <a:rPr sz="1100" b="1" spc="-5" dirty="0">
                          <a:solidFill>
                            <a:srgbClr val="505050"/>
                          </a:solidFill>
                        </a:rPr>
                        <a:t>Atom</a:t>
                      </a:r>
                      <a:r>
                        <a:rPr sz="1100" spc="-5" dirty="0">
                          <a:solidFill>
                            <a:srgbClr val="505050"/>
                          </a:solidFill>
                        </a:rPr>
                        <a:t> </a:t>
                      </a:r>
                      <a:r>
                        <a:rPr lang="ru-RU" sz="1100" spc="-5" dirty="0">
                          <a:solidFill>
                            <a:srgbClr val="505050"/>
                          </a:solidFill>
                        </a:rPr>
                        <a:t>все модели</a:t>
                      </a:r>
                      <a:endParaRPr lang="en-US" sz="1100" spc="-5" dirty="0">
                        <a:solidFill>
                          <a:srgbClr val="505050"/>
                        </a:solidFill>
                      </a:endParaRPr>
                    </a:p>
                    <a:p>
                      <a:pPr marL="120014" marR="350520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buFontTx/>
                        <a:buNone/>
                      </a:pPr>
                      <a:r>
                        <a:rPr lang="en-US" sz="1100" b="1" spc="-5" dirty="0">
                          <a:solidFill>
                            <a:srgbClr val="505050"/>
                          </a:solidFill>
                        </a:rPr>
                        <a:t>Intel Core</a:t>
                      </a:r>
                      <a:r>
                        <a:rPr lang="en-US" sz="1100" spc="-5" dirty="0">
                          <a:solidFill>
                            <a:srgbClr val="505050"/>
                          </a:solidFill>
                        </a:rPr>
                        <a:t> 2 Duo</a:t>
                      </a:r>
                      <a:endParaRPr lang="ru-RU" sz="1100" spc="0" dirty="0">
                        <a:solidFill>
                          <a:srgbClr val="505050"/>
                        </a:solidFill>
                      </a:endParaRPr>
                    </a:p>
                    <a:p>
                      <a:pPr marL="120014" marR="350520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buFontTx/>
                        <a:buNone/>
                      </a:pPr>
                      <a:r>
                        <a:rPr sz="1100" b="1" spc="5" dirty="0">
                          <a:solidFill>
                            <a:srgbClr val="505050"/>
                          </a:solidFill>
                        </a:rPr>
                        <a:t>VIA</a:t>
                      </a:r>
                      <a:r>
                        <a:rPr sz="1100" spc="-75" dirty="0">
                          <a:solidFill>
                            <a:srgbClr val="505050"/>
                          </a:solidFill>
                        </a:rPr>
                        <a:t> </a:t>
                      </a:r>
                      <a:r>
                        <a:rPr lang="ru-RU" sz="1100" spc="-5" dirty="0">
                          <a:solidFill>
                            <a:srgbClr val="505050"/>
                          </a:solidFill>
                        </a:rPr>
                        <a:t>все модели</a:t>
                      </a:r>
                      <a:endParaRPr sz="1100" dirty="0">
                        <a:solidFill>
                          <a:srgbClr val="505050"/>
                        </a:solidFill>
                      </a:endParaRPr>
                    </a:p>
                    <a:p>
                      <a:pPr marL="120014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buFontTx/>
                        <a:buNone/>
                      </a:pPr>
                      <a:r>
                        <a:rPr sz="1100" b="1" spc="5" dirty="0">
                          <a:solidFill>
                            <a:srgbClr val="505050"/>
                          </a:solidFill>
                        </a:rPr>
                        <a:t>AMD</a:t>
                      </a:r>
                      <a:r>
                        <a:rPr sz="1100" dirty="0">
                          <a:solidFill>
                            <a:srgbClr val="505050"/>
                          </a:solidFill>
                        </a:rPr>
                        <a:t> E1, E2, E-350, A4, A6,</a:t>
                      </a:r>
                      <a:r>
                        <a:rPr sz="1100" spc="-70" dirty="0">
                          <a:solidFill>
                            <a:srgbClr val="505050"/>
                          </a:solidFill>
                        </a:rPr>
                        <a:t> </a:t>
                      </a:r>
                      <a:r>
                        <a:rPr sz="1100" spc="-5" dirty="0">
                          <a:solidFill>
                            <a:srgbClr val="505050"/>
                          </a:solidFill>
                        </a:rPr>
                        <a:t>G-Series</a:t>
                      </a:r>
                      <a:endParaRPr sz="1100" dirty="0">
                        <a:solidFill>
                          <a:srgbClr val="50505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4290" marR="34290" marT="34290" marB="3429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78D7"/>
                      </a:solidFill>
                      <a:prstDash val="solid"/>
                    </a:lnT>
                    <a:lnB w="9525" cap="flat" cmpd="sng" algn="ctr">
                      <a:solidFill>
                        <a:srgbClr val="0078D7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609570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1219139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828709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2438278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3047848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3657417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4266987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4876557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endParaRPr lang="ru-RU" sz="1200" b="1" dirty="0">
                        <a:solidFill>
                          <a:srgbClr val="646464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78D7"/>
                      </a:solidFill>
                      <a:prstDash val="solid"/>
                    </a:lnT>
                    <a:lnB w="9525" cap="flat" cmpd="sng" algn="ctr">
                      <a:solidFill>
                        <a:srgbClr val="0078D7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609570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1219139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828709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2438278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3047848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3657417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4266987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4876557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rgbClr val="646464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78D7"/>
                      </a:solidFill>
                      <a:prstDash val="solid"/>
                    </a:lnT>
                    <a:lnB w="9525" cap="flat" cmpd="sng" algn="ctr">
                      <a:solidFill>
                        <a:srgbClr val="0078D7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609570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1219139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828709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2438278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3047848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3657417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4266987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4876557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rgbClr val="646464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solidFill>
                        <a:srgbClr val="0078D7"/>
                      </a:solidFill>
                      <a:prstDash val="solid"/>
                    </a:lnR>
                    <a:lnT w="9525" cap="flat" cmpd="sng" algn="ctr">
                      <a:solidFill>
                        <a:srgbClr val="0078D7"/>
                      </a:solidFill>
                      <a:prstDash val="solid"/>
                    </a:lnT>
                    <a:lnB w="9525" cap="flat" cmpd="sng" algn="ctr">
                      <a:solidFill>
                        <a:srgbClr val="0078D7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1359">
                <a:tc>
                  <a:txBody>
                    <a:bodyPr/>
                    <a:lstStyle>
                      <a:lvl1pPr marL="0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609570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1219139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828709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2438278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3047848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3657417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4266987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4876557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pPr marL="120014" marR="350520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buFontTx/>
                        <a:buNone/>
                      </a:pPr>
                      <a:endParaRPr sz="1100" b="0" spc="-5" dirty="0">
                        <a:solidFill>
                          <a:srgbClr val="646464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78D7"/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0078D7"/>
                      </a:solidFill>
                      <a:prstDash val="solid"/>
                    </a:lnT>
                    <a:lnB w="9525" cap="flat" cmpd="sng" algn="ctr">
                      <a:solidFill>
                        <a:srgbClr val="0078D7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609570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1219139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828709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2438278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3047848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3657417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4266987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4876557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pPr marL="120014" marR="804545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buFontTx/>
                        <a:buNone/>
                      </a:pPr>
                      <a:r>
                        <a:rPr sz="1100" b="1" spc="5" dirty="0">
                          <a:solidFill>
                            <a:srgbClr val="505050"/>
                          </a:solidFill>
                        </a:rPr>
                        <a:t>Intel</a:t>
                      </a:r>
                      <a:r>
                        <a:rPr lang="en-US" sz="1100" b="1" spc="5" dirty="0">
                          <a:solidFill>
                            <a:srgbClr val="505050"/>
                          </a:solidFill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505050"/>
                          </a:solidFill>
                        </a:rPr>
                        <a:t>Pentium</a:t>
                      </a:r>
                      <a:r>
                        <a:rPr sz="1100" spc="-10" dirty="0">
                          <a:solidFill>
                            <a:srgbClr val="505050"/>
                          </a:solidFill>
                        </a:rPr>
                        <a:t> </a:t>
                      </a:r>
                      <a:r>
                        <a:rPr lang="ru-RU" sz="1100" spc="-5" dirty="0">
                          <a:solidFill>
                            <a:srgbClr val="505050"/>
                          </a:solidFill>
                        </a:rPr>
                        <a:t>все остальные модели, не попавшие в </a:t>
                      </a:r>
                      <a:r>
                        <a:rPr lang="en-US" sz="1100" spc="-5" dirty="0">
                          <a:solidFill>
                            <a:srgbClr val="505050"/>
                          </a:solidFill>
                        </a:rPr>
                        <a:t>Entry</a:t>
                      </a:r>
                      <a:endParaRPr sz="1100" dirty="0">
                        <a:solidFill>
                          <a:srgbClr val="505050"/>
                        </a:solidFill>
                      </a:endParaRPr>
                    </a:p>
                    <a:p>
                      <a:pPr marL="120014" marR="285750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buFontTx/>
                        <a:buNone/>
                      </a:pPr>
                      <a:r>
                        <a:rPr lang="en-US" sz="1100" b="1" spc="-10" dirty="0">
                          <a:solidFill>
                            <a:srgbClr val="505050"/>
                          </a:solidFill>
                        </a:rPr>
                        <a:t>Intel </a:t>
                      </a:r>
                      <a:r>
                        <a:rPr sz="1100" b="1" spc="-10" dirty="0">
                          <a:solidFill>
                            <a:srgbClr val="505050"/>
                          </a:solidFill>
                        </a:rPr>
                        <a:t>Celeron</a:t>
                      </a:r>
                      <a:r>
                        <a:rPr lang="en-US" sz="1100" spc="-10" dirty="0">
                          <a:solidFill>
                            <a:srgbClr val="505050"/>
                          </a:solidFill>
                        </a:rPr>
                        <a:t> </a:t>
                      </a:r>
                      <a:r>
                        <a:rPr lang="ru-RU" sz="1100" spc="-10" dirty="0">
                          <a:solidFill>
                            <a:srgbClr val="505050"/>
                          </a:solidFill>
                        </a:rPr>
                        <a:t>все остальные модели, не попавшие в </a:t>
                      </a:r>
                      <a:r>
                        <a:rPr lang="en-US" sz="1100" spc="-10" dirty="0">
                          <a:solidFill>
                            <a:srgbClr val="505050"/>
                          </a:solidFill>
                        </a:rPr>
                        <a:t>Entry</a:t>
                      </a:r>
                      <a:endParaRPr sz="1100" dirty="0">
                        <a:solidFill>
                          <a:srgbClr val="505050"/>
                        </a:solidFill>
                      </a:endParaRPr>
                    </a:p>
                    <a:p>
                      <a:pPr marL="120014" marR="4345305" indent="0">
                        <a:lnSpc>
                          <a:spcPct val="112100"/>
                        </a:lnSpc>
                        <a:spcBef>
                          <a:spcPts val="600"/>
                        </a:spcBef>
                        <a:buFontTx/>
                        <a:buNone/>
                      </a:pPr>
                      <a:r>
                        <a:rPr lang="en-US" sz="1100" b="1" spc="-10" dirty="0">
                          <a:solidFill>
                            <a:srgbClr val="505050"/>
                          </a:solidFill>
                        </a:rPr>
                        <a:t>Intel </a:t>
                      </a:r>
                      <a:r>
                        <a:rPr sz="1100" b="1" spc="-10" dirty="0">
                          <a:solidFill>
                            <a:srgbClr val="505050"/>
                          </a:solidFill>
                        </a:rPr>
                        <a:t>Core</a:t>
                      </a:r>
                      <a:r>
                        <a:rPr sz="1100" spc="-5" dirty="0">
                          <a:solidFill>
                            <a:srgbClr val="505050"/>
                          </a:solidFill>
                        </a:rPr>
                        <a:t> i3, Core i5, Core</a:t>
                      </a:r>
                      <a:r>
                        <a:rPr lang="ru-RU" sz="1100" spc="-5" dirty="0">
                          <a:solidFill>
                            <a:srgbClr val="505050"/>
                          </a:solidFill>
                        </a:rPr>
                        <a:t> </a:t>
                      </a:r>
                      <a:r>
                        <a:rPr sz="1100" dirty="0">
                          <a:solidFill>
                            <a:srgbClr val="505050"/>
                          </a:solidFill>
                        </a:rPr>
                        <a:t>M  </a:t>
                      </a:r>
                      <a:r>
                        <a:rPr lang="en-US" sz="1100" spc="-5" dirty="0">
                          <a:solidFill>
                            <a:srgbClr val="505050"/>
                          </a:solidFill>
                        </a:rPr>
                        <a:t> </a:t>
                      </a:r>
                      <a:endParaRPr lang="ru-RU" sz="1100" spc="-5" dirty="0">
                        <a:solidFill>
                          <a:srgbClr val="505050"/>
                        </a:solidFill>
                      </a:endParaRPr>
                    </a:p>
                    <a:p>
                      <a:pPr marL="120014" marR="350520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buFontTx/>
                        <a:buNone/>
                      </a:pPr>
                      <a:r>
                        <a:rPr sz="1100" b="1" i="0" spc="-5" dirty="0">
                          <a:solidFill>
                            <a:srgbClr val="505050"/>
                          </a:solidFill>
                        </a:rPr>
                        <a:t>AMD</a:t>
                      </a:r>
                      <a:r>
                        <a:rPr lang="en-US" sz="1100" spc="-5" dirty="0">
                          <a:solidFill>
                            <a:srgbClr val="505050"/>
                          </a:solidFill>
                        </a:rPr>
                        <a:t> </a:t>
                      </a:r>
                      <a:r>
                        <a:rPr sz="1100" spc="-5" dirty="0">
                          <a:solidFill>
                            <a:srgbClr val="505050"/>
                          </a:solidFill>
                        </a:rPr>
                        <a:t>R-Series, A10, A8, </a:t>
                      </a:r>
                      <a:r>
                        <a:rPr lang="en-US" sz="1100" spc="-5" dirty="0">
                          <a:solidFill>
                            <a:srgbClr val="505050"/>
                          </a:solidFill>
                        </a:rPr>
                        <a:t>FX (</a:t>
                      </a:r>
                      <a:r>
                        <a:rPr lang="ru-RU" sz="1100" spc="-5" dirty="0">
                          <a:solidFill>
                            <a:srgbClr val="505050"/>
                          </a:solidFill>
                        </a:rPr>
                        <a:t>все модели, не попавшие в </a:t>
                      </a:r>
                      <a:r>
                        <a:rPr lang="en-US" sz="1100" spc="-5" dirty="0">
                          <a:solidFill>
                            <a:srgbClr val="505050"/>
                          </a:solidFill>
                        </a:rPr>
                        <a:t>High End)</a:t>
                      </a:r>
                      <a:endParaRPr sz="1100" b="0" spc="-5" dirty="0">
                        <a:solidFill>
                          <a:srgbClr val="505050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78D7"/>
                      </a:solidFill>
                      <a:prstDash val="solid"/>
                    </a:lnT>
                    <a:lnB w="9525" cap="flat" cmpd="sng" algn="ctr">
                      <a:solidFill>
                        <a:srgbClr val="0078D7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609570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1219139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828709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2438278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3047848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3657417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4266987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4876557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endParaRPr sz="1100" dirty="0">
                        <a:solidFill>
                          <a:schemeClr val="tx1"/>
                        </a:solidFill>
                        <a:latin typeface="Segoe UI Light"/>
                        <a:cs typeface="Segoe UI Ligh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78D7"/>
                      </a:solidFill>
                      <a:prstDash val="solid"/>
                    </a:lnT>
                    <a:lnB w="9525" cap="flat" cmpd="sng" algn="ctr">
                      <a:solidFill>
                        <a:srgbClr val="0078D7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609570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1219139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828709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2438278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3047848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3657417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4266987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4876557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pPr marL="0"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rgbClr val="646464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78D7"/>
                      </a:solidFill>
                      <a:prstDash val="solid"/>
                    </a:lnT>
                    <a:lnB w="9525" cap="flat" cmpd="sng" algn="ctr">
                      <a:solidFill>
                        <a:srgbClr val="0078D7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609570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1219139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828709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2438278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3047848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3657417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4266987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4876557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pPr marL="0"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rgbClr val="646464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solidFill>
                        <a:srgbClr val="0078D7"/>
                      </a:solidFill>
                      <a:prstDash val="solid"/>
                    </a:lnR>
                    <a:lnT w="9525" cap="flat" cmpd="sng" algn="ctr">
                      <a:solidFill>
                        <a:srgbClr val="0078D7"/>
                      </a:solidFill>
                      <a:prstDash val="solid"/>
                    </a:lnT>
                    <a:lnB w="9525" cap="flat" cmpd="sng" algn="ctr">
                      <a:solidFill>
                        <a:srgbClr val="0078D7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3488">
                <a:tc>
                  <a:txBody>
                    <a:bodyPr/>
                    <a:lstStyle>
                      <a:lvl1pPr marL="0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609570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1219139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828709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2438278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3047848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3657417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4266987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4876557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pPr marL="107314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buFontTx/>
                        <a:buNone/>
                      </a:pPr>
                      <a:endParaRPr sz="1100" b="1" dirty="0">
                        <a:solidFill>
                          <a:srgbClr val="646464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78D7"/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0078D7"/>
                      </a:solidFill>
                      <a:prstDash val="solid"/>
                    </a:lnT>
                    <a:lnB w="9525" cap="flat" cmpd="sng" algn="ctr">
                      <a:solidFill>
                        <a:srgbClr val="0078D7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609570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1219139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828709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2438278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3047848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3657417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4266987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4876557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pPr marL="107314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buFontTx/>
                        <a:buNone/>
                      </a:pPr>
                      <a:r>
                        <a:rPr sz="1100" b="1" spc="5" dirty="0">
                          <a:solidFill>
                            <a:srgbClr val="505050"/>
                          </a:solidFill>
                        </a:rPr>
                        <a:t>Intel </a:t>
                      </a:r>
                      <a:r>
                        <a:rPr sz="1100" b="1" spc="-10" dirty="0">
                          <a:solidFill>
                            <a:srgbClr val="505050"/>
                          </a:solidFill>
                        </a:rPr>
                        <a:t>Core</a:t>
                      </a:r>
                      <a:r>
                        <a:rPr sz="1100" spc="-10" dirty="0">
                          <a:solidFill>
                            <a:srgbClr val="505050"/>
                          </a:solidFill>
                        </a:rPr>
                        <a:t> </a:t>
                      </a:r>
                      <a:r>
                        <a:rPr sz="1100" spc="-5" dirty="0">
                          <a:solidFill>
                            <a:srgbClr val="505050"/>
                          </a:solidFill>
                        </a:rPr>
                        <a:t>i7,</a:t>
                      </a:r>
                      <a:r>
                        <a:rPr sz="1100" spc="-75" dirty="0">
                          <a:solidFill>
                            <a:srgbClr val="505050"/>
                          </a:solidFill>
                        </a:rPr>
                        <a:t> </a:t>
                      </a:r>
                      <a:r>
                        <a:rPr sz="1100" dirty="0">
                          <a:solidFill>
                            <a:srgbClr val="505050"/>
                          </a:solidFill>
                        </a:rPr>
                        <a:t>Xeon</a:t>
                      </a:r>
                    </a:p>
                    <a:p>
                      <a:pPr marL="107314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buFontTx/>
                        <a:buNone/>
                      </a:pPr>
                      <a:r>
                        <a:rPr sz="1100" b="1" spc="5" dirty="0">
                          <a:solidFill>
                            <a:srgbClr val="505050"/>
                          </a:solidFill>
                        </a:rPr>
                        <a:t>AMD</a:t>
                      </a:r>
                      <a:r>
                        <a:rPr lang="en-US" sz="1100" spc="5" dirty="0">
                          <a:solidFill>
                            <a:srgbClr val="505050"/>
                          </a:solidFill>
                        </a:rPr>
                        <a:t> </a:t>
                      </a:r>
                      <a:r>
                        <a:rPr lang="en-US" sz="1100" dirty="0">
                          <a:solidFill>
                            <a:srgbClr val="505050"/>
                          </a:solidFill>
                        </a:rPr>
                        <a:t>FX </a:t>
                      </a:r>
                      <a:r>
                        <a:rPr sz="1100" spc="-5" dirty="0">
                          <a:solidFill>
                            <a:srgbClr val="505050"/>
                          </a:solidFill>
                        </a:rPr>
                        <a:t>7500, FX 9370, FX 9590, FX</a:t>
                      </a:r>
                      <a:r>
                        <a:rPr sz="1100" spc="120" dirty="0">
                          <a:solidFill>
                            <a:srgbClr val="505050"/>
                          </a:solidFill>
                        </a:rPr>
                        <a:t> </a:t>
                      </a:r>
                      <a:r>
                        <a:rPr sz="1100" spc="-5" dirty="0">
                          <a:solidFill>
                            <a:srgbClr val="505050"/>
                          </a:solidFill>
                        </a:rPr>
                        <a:t>7600P</a:t>
                      </a:r>
                      <a:endParaRPr lang="ru-RU" sz="1100" spc="-5" dirty="0">
                        <a:solidFill>
                          <a:srgbClr val="505050"/>
                        </a:solidFill>
                      </a:endParaRPr>
                    </a:p>
                    <a:p>
                      <a:pPr marL="107314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buFontTx/>
                        <a:buNone/>
                      </a:pPr>
                      <a:r>
                        <a:rPr lang="ru-RU" sz="1100" b="1" spc="-5" dirty="0">
                          <a:solidFill>
                            <a:srgbClr val="505050"/>
                          </a:solidFill>
                        </a:rPr>
                        <a:t>Все остальные не указанные модели</a:t>
                      </a:r>
                      <a:endParaRPr sz="1100" b="1" dirty="0">
                        <a:solidFill>
                          <a:srgbClr val="50505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78D7"/>
                      </a:solidFill>
                      <a:prstDash val="solid"/>
                    </a:lnT>
                    <a:lnB w="9525" cap="flat" cmpd="sng" algn="ctr">
                      <a:solidFill>
                        <a:srgbClr val="0078D7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609570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1219139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828709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2438278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3047848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3657417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4266987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4876557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endParaRPr sz="1100" dirty="0">
                        <a:solidFill>
                          <a:schemeClr val="tx1"/>
                        </a:solidFill>
                        <a:latin typeface="Segoe UI Light"/>
                        <a:cs typeface="Segoe UI Ligh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78D7"/>
                      </a:solidFill>
                      <a:prstDash val="solid"/>
                    </a:lnT>
                    <a:lnB w="9525" cap="flat" cmpd="sng" algn="ctr">
                      <a:solidFill>
                        <a:srgbClr val="0078D7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609570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1219139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828709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2438278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3047848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3657417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4266987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4876557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endParaRPr sz="1100" dirty="0">
                        <a:solidFill>
                          <a:schemeClr val="tx1"/>
                        </a:solidFill>
                        <a:latin typeface="Segoe UI Light"/>
                        <a:cs typeface="Segoe UI Ligh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78D7"/>
                      </a:solidFill>
                      <a:prstDash val="solid"/>
                    </a:lnT>
                    <a:lnB w="9525" cap="flat" cmpd="sng" algn="ctr">
                      <a:solidFill>
                        <a:srgbClr val="0078D7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609570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1219139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828709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2438278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3047848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3657417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4266987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4876557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pPr marL="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 b="1" dirty="0">
                        <a:solidFill>
                          <a:srgbClr val="646464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solidFill>
                        <a:srgbClr val="0078D7"/>
                      </a:solidFill>
                      <a:prstDash val="solid"/>
                    </a:lnR>
                    <a:lnT w="9525" cap="flat" cmpd="sng" algn="ctr">
                      <a:solidFill>
                        <a:srgbClr val="0078D7"/>
                      </a:solidFill>
                      <a:prstDash val="solid"/>
                    </a:lnT>
                    <a:lnB w="9525" cap="flat" cmpd="sng" algn="ctr">
                      <a:solidFill>
                        <a:srgbClr val="0078D7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6" name="Рисунок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295" y="2795807"/>
            <a:ext cx="261870" cy="20185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512" y="2795807"/>
            <a:ext cx="261870" cy="20185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161" y="2795807"/>
            <a:ext cx="261870" cy="20185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512" y="4412786"/>
            <a:ext cx="261870" cy="20185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161" y="4412786"/>
            <a:ext cx="261870" cy="20185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161" y="5397443"/>
            <a:ext cx="261870" cy="20185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83" y="2418127"/>
            <a:ext cx="404507" cy="40450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68" y="3469897"/>
            <a:ext cx="503339" cy="37750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83" y="4130530"/>
            <a:ext cx="404507" cy="40450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68" y="4603459"/>
            <a:ext cx="503339" cy="37750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83" y="5074291"/>
            <a:ext cx="404507" cy="40450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68" y="5384683"/>
            <a:ext cx="503339" cy="37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543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21E2-0FE2-4601-A2BF-1E359924C1D9}" type="datetime1">
              <a:rPr lang="ru-RU" smtClean="0"/>
              <a:t>15.05.2017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04B9-C052-496D-8E25-76A4029B0BE7}" type="slidenum">
              <a:rPr lang="ru-RU" smtClean="0"/>
              <a:t>17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Стоимость </a:t>
            </a:r>
            <a:r>
              <a:rPr lang="en-US" dirty="0"/>
              <a:t>Windows Embedded IoT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347077" y="4477998"/>
            <a:ext cx="4322786" cy="969496"/>
          </a:xfrm>
          <a:prstGeom prst="rect">
            <a:avLst/>
          </a:prstGeom>
          <a:noFill/>
        </p:spPr>
        <p:txBody>
          <a:bodyPr wrap="none" lIns="137160" tIns="109728" rIns="137160" bIns="109728" rtlCol="0">
            <a:spAutoFit/>
          </a:bodyPr>
          <a:lstStyle/>
          <a:p>
            <a:pPr marL="342900" indent="-342900">
              <a:lnSpc>
                <a:spcPct val="90000"/>
              </a:lnSpc>
              <a:buFont typeface="Segoe UI Light" panose="020B0502040204020203" pitchFamily="34" charset="0"/>
              <a:buChar char="–"/>
            </a:pPr>
            <a:r>
              <a:rPr lang="en-US" dirty="0"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  <a:latin typeface="Segoe UI"/>
              </a:rPr>
              <a:t>Windows 10 IoT Enterprise Entry</a:t>
            </a:r>
            <a:endParaRPr lang="ru-RU" dirty="0">
              <a:gradFill>
                <a:gsLst>
                  <a:gs pos="2917">
                    <a:srgbClr val="505050"/>
                  </a:gs>
                  <a:gs pos="30000">
                    <a:srgbClr val="505050"/>
                  </a:gs>
                </a:gsLst>
                <a:lin ang="5400000" scaled="0"/>
              </a:gradFill>
              <a:latin typeface="Segoe UI"/>
            </a:endParaRPr>
          </a:p>
          <a:p>
            <a:pPr marL="342900" indent="-342900">
              <a:lnSpc>
                <a:spcPct val="90000"/>
              </a:lnSpc>
              <a:buFont typeface="Segoe UI Light" panose="020B0502040204020203" pitchFamily="34" charset="0"/>
              <a:buChar char="–"/>
            </a:pPr>
            <a:r>
              <a:rPr lang="en-US" dirty="0"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  <a:latin typeface="Segoe UI"/>
              </a:rPr>
              <a:t>Windows 10 IoT Enterprise Value</a:t>
            </a:r>
          </a:p>
          <a:p>
            <a:pPr marL="342900" indent="-342900">
              <a:lnSpc>
                <a:spcPct val="90000"/>
              </a:lnSpc>
              <a:buFont typeface="Segoe UI Light" panose="020B0502040204020203" pitchFamily="34" charset="0"/>
              <a:buChar char="–"/>
            </a:pPr>
            <a:r>
              <a:rPr lang="en-US" dirty="0"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  <a:latin typeface="Segoe UI"/>
              </a:rPr>
              <a:t>Windows 10 IoT Enterprise High End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44265" y="4477998"/>
            <a:ext cx="4020011" cy="969496"/>
          </a:xfrm>
          <a:prstGeom prst="rect">
            <a:avLst/>
          </a:prstGeom>
          <a:noFill/>
        </p:spPr>
        <p:txBody>
          <a:bodyPr wrap="none" lIns="137160" tIns="109728" rIns="137160" bIns="109728" rtlCol="0">
            <a:spAutoFit/>
          </a:bodyPr>
          <a:lstStyle/>
          <a:p>
            <a:pPr marL="342900" indent="-342900">
              <a:lnSpc>
                <a:spcPct val="90000"/>
              </a:lnSpc>
              <a:buFont typeface="Segoe UI Light" panose="020B0502040204020203" pitchFamily="34" charset="0"/>
              <a:buChar char="–"/>
            </a:pPr>
            <a:r>
              <a:rPr lang="en-US" dirty="0"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  <a:latin typeface="Segoe UI"/>
              </a:rPr>
              <a:t>Windows Embedded </a:t>
            </a:r>
            <a:r>
              <a:rPr lang="en-US" dirty="0" err="1"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  <a:latin typeface="Segoe UI"/>
              </a:rPr>
              <a:t>POSReady</a:t>
            </a:r>
            <a:r>
              <a:rPr lang="en-US" dirty="0"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  <a:latin typeface="Segoe UI"/>
              </a:rPr>
              <a:t> 7</a:t>
            </a:r>
            <a:endParaRPr lang="ru-RU" dirty="0">
              <a:gradFill>
                <a:gsLst>
                  <a:gs pos="2917">
                    <a:srgbClr val="505050"/>
                  </a:gs>
                  <a:gs pos="30000">
                    <a:srgbClr val="505050"/>
                  </a:gs>
                </a:gsLst>
                <a:lin ang="5400000" scaled="0"/>
              </a:gradFill>
              <a:latin typeface="Segoe UI"/>
            </a:endParaRPr>
          </a:p>
          <a:p>
            <a:pPr marL="342900" indent="-342900">
              <a:lnSpc>
                <a:spcPct val="90000"/>
              </a:lnSpc>
              <a:buFont typeface="Segoe UI Light" panose="020B0502040204020203" pitchFamily="34" charset="0"/>
              <a:buChar char="–"/>
            </a:pPr>
            <a:r>
              <a:rPr lang="en-US" dirty="0"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  <a:latin typeface="Segoe UI"/>
              </a:rPr>
              <a:t>Windows Embedded 7 Pro</a:t>
            </a:r>
          </a:p>
          <a:p>
            <a:pPr marL="342900" indent="-342900">
              <a:lnSpc>
                <a:spcPct val="90000"/>
              </a:lnSpc>
              <a:buFont typeface="Segoe UI Light" panose="020B0502040204020203" pitchFamily="34" charset="0"/>
              <a:buChar char="–"/>
            </a:pPr>
            <a:r>
              <a:rPr lang="en-US" dirty="0"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  <a:latin typeface="Segoe UI"/>
              </a:rPr>
              <a:t>Windows Embedded 8.1 Pro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0" y="1552028"/>
            <a:ext cx="8928588" cy="2718008"/>
            <a:chOff x="0" y="842481"/>
            <a:chExt cx="11904784" cy="3624010"/>
          </a:xfrm>
        </p:grpSpPr>
        <p:graphicFrame>
          <p:nvGraphicFramePr>
            <p:cNvPr id="23" name="Диаграмма 22">
              <a:extLst/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180690545"/>
                </p:ext>
              </p:extLst>
            </p:nvPr>
          </p:nvGraphicFramePr>
          <p:xfrm>
            <a:off x="290145" y="914399"/>
            <a:ext cx="11614639" cy="355209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4" name="TextBox 23"/>
            <p:cNvSpPr txBox="1"/>
            <p:nvPr/>
          </p:nvSpPr>
          <p:spPr>
            <a:xfrm>
              <a:off x="0" y="873304"/>
              <a:ext cx="536044" cy="627864"/>
            </a:xfrm>
            <a:prstGeom prst="rect">
              <a:avLst/>
            </a:prstGeom>
            <a:noFill/>
          </p:spPr>
          <p:txBody>
            <a:bodyPr wrap="none" lIns="137160" tIns="109728" rIns="137160" bIns="109728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>
                      <a:lumMod val="75000"/>
                    </a:srgbClr>
                  </a:solidFill>
                  <a:effectLst/>
                  <a:uLnTx/>
                  <a:uFillTx/>
                  <a:latin typeface="Segoe UI"/>
                </a:rPr>
                <a:t>$</a:t>
              </a:r>
              <a:endPara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Segoe UI"/>
              </a:endParaRPr>
            </a:p>
          </p:txBody>
        </p:sp>
        <p:cxnSp>
          <p:nvCxnSpPr>
            <p:cNvPr id="25" name="Прямая со стрелкой 24"/>
            <p:cNvCxnSpPr/>
            <p:nvPr/>
          </p:nvCxnSpPr>
          <p:spPr>
            <a:xfrm flipV="1">
              <a:off x="431515" y="842481"/>
              <a:ext cx="0" cy="2753474"/>
            </a:xfrm>
            <a:prstGeom prst="straightConnector1">
              <a:avLst/>
            </a:prstGeom>
            <a:noFill/>
            <a:ln w="9525" cap="flat" cmpd="sng" algn="ctr">
              <a:solidFill>
                <a:srgbClr val="FFFFFF">
                  <a:lumMod val="85000"/>
                </a:srgbClr>
              </a:solidFill>
              <a:prstDash val="solid"/>
              <a:headEnd type="none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5168446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21E2-0FE2-4601-A2BF-1E359924C1D9}" type="datetime1">
              <a:rPr lang="ru-RU" smtClean="0"/>
              <a:t>15.05.2017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04B9-C052-496D-8E25-76A4029B0BE7}" type="slidenum">
              <a:rPr lang="ru-RU" smtClean="0"/>
              <a:t>18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Варианты покупки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664435"/>
              </p:ext>
            </p:extLst>
          </p:nvPr>
        </p:nvGraphicFramePr>
        <p:xfrm>
          <a:off x="355957" y="1461686"/>
          <a:ext cx="8182379" cy="4151220"/>
        </p:xfrm>
        <a:graphic>
          <a:graphicData uri="http://schemas.openxmlformats.org/drawingml/2006/table">
            <a:tbl>
              <a:tblPr firstRow="1" bandRow="1"/>
              <a:tblGrid>
                <a:gridCol w="2336399">
                  <a:extLst>
                    <a:ext uri="{9D8B030D-6E8A-4147-A177-3AD203B41FA5}">
                      <a16:colId xmlns:a16="http://schemas.microsoft.com/office/drawing/2014/main" val="1183374042"/>
                    </a:ext>
                  </a:extLst>
                </a:gridCol>
                <a:gridCol w="2006900">
                  <a:extLst>
                    <a:ext uri="{9D8B030D-6E8A-4147-A177-3AD203B41FA5}">
                      <a16:colId xmlns:a16="http://schemas.microsoft.com/office/drawing/2014/main" val="2203604598"/>
                    </a:ext>
                  </a:extLst>
                </a:gridCol>
                <a:gridCol w="2006900">
                  <a:extLst>
                    <a:ext uri="{9D8B030D-6E8A-4147-A177-3AD203B41FA5}">
                      <a16:colId xmlns:a16="http://schemas.microsoft.com/office/drawing/2014/main" val="779238874"/>
                    </a:ext>
                  </a:extLst>
                </a:gridCol>
                <a:gridCol w="1832180">
                  <a:extLst>
                    <a:ext uri="{9D8B030D-6E8A-4147-A177-3AD203B41FA5}">
                      <a16:colId xmlns:a16="http://schemas.microsoft.com/office/drawing/2014/main" val="555914559"/>
                    </a:ext>
                  </a:extLst>
                </a:gridCol>
              </a:tblGrid>
              <a:tr h="396000">
                <a:tc>
                  <a:txBody>
                    <a:bodyPr/>
                    <a:lstStyle>
                      <a:lvl1pPr marL="0" algn="l" defTabSz="1219139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Segoe UI"/>
                        </a:defRPr>
                      </a:lvl1pPr>
                      <a:lvl2pPr marL="609570" algn="l" defTabSz="1219139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Segoe UI"/>
                        </a:defRPr>
                      </a:lvl2pPr>
                      <a:lvl3pPr marL="1219139" algn="l" defTabSz="1219139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Segoe UI"/>
                        </a:defRPr>
                      </a:lvl3pPr>
                      <a:lvl4pPr marL="1828709" algn="l" defTabSz="1219139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Segoe UI"/>
                        </a:defRPr>
                      </a:lvl4pPr>
                      <a:lvl5pPr marL="2438278" algn="l" defTabSz="1219139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Segoe UI"/>
                        </a:defRPr>
                      </a:lvl5pPr>
                      <a:lvl6pPr marL="3047848" algn="l" defTabSz="1219139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Segoe UI"/>
                        </a:defRPr>
                      </a:lvl6pPr>
                      <a:lvl7pPr marL="3657417" algn="l" defTabSz="1219139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Segoe UI"/>
                        </a:defRPr>
                      </a:lvl7pPr>
                      <a:lvl8pPr marL="4266987" algn="l" defTabSz="1219139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Segoe UI"/>
                        </a:defRPr>
                      </a:lvl8pPr>
                      <a:lvl9pPr marL="4876557" algn="l" defTabSz="1219139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Segoe UI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Доступные редакции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8D7"/>
                    </a:solidFill>
                  </a:tcPr>
                </a:tc>
                <a:tc>
                  <a:txBody>
                    <a:bodyPr/>
                    <a:lstStyle>
                      <a:lvl1pPr marL="0" algn="l" defTabSz="1219139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Segoe UI"/>
                        </a:defRPr>
                      </a:lvl1pPr>
                      <a:lvl2pPr marL="609570" algn="l" defTabSz="1219139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Segoe UI"/>
                        </a:defRPr>
                      </a:lvl2pPr>
                      <a:lvl3pPr marL="1219139" algn="l" defTabSz="1219139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Segoe UI"/>
                        </a:defRPr>
                      </a:lvl3pPr>
                      <a:lvl4pPr marL="1828709" algn="l" defTabSz="1219139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Segoe UI"/>
                        </a:defRPr>
                      </a:lvl4pPr>
                      <a:lvl5pPr marL="2438278" algn="l" defTabSz="1219139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Segoe UI"/>
                        </a:defRPr>
                      </a:lvl5pPr>
                      <a:lvl6pPr marL="3047848" algn="l" defTabSz="1219139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Segoe UI"/>
                        </a:defRPr>
                      </a:lvl6pPr>
                      <a:lvl7pPr marL="3657417" algn="l" defTabSz="1219139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Segoe UI"/>
                        </a:defRPr>
                      </a:lvl7pPr>
                      <a:lvl8pPr marL="4266987" algn="l" defTabSz="1219139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Segoe UI"/>
                        </a:defRPr>
                      </a:lvl8pPr>
                      <a:lvl9pPr marL="4876557" algn="l" defTabSz="1219139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Segoe UI"/>
                        </a:defRPr>
                      </a:lvl9pPr>
                    </a:lstStyle>
                    <a:p>
                      <a:pPr marL="0" marR="0" lvl="0" indent="0" algn="ctr" defTabSz="9143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</a:rPr>
                        <a:t>Корпоративные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8D7"/>
                    </a:solidFill>
                  </a:tcPr>
                </a:tc>
                <a:tc>
                  <a:txBody>
                    <a:bodyPr/>
                    <a:lstStyle>
                      <a:lvl1pPr marL="0" algn="l" defTabSz="1219139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Segoe UI"/>
                        </a:defRPr>
                      </a:lvl1pPr>
                      <a:lvl2pPr marL="609570" algn="l" defTabSz="1219139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Segoe UI"/>
                        </a:defRPr>
                      </a:lvl2pPr>
                      <a:lvl3pPr marL="1219139" algn="l" defTabSz="1219139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Segoe UI"/>
                        </a:defRPr>
                      </a:lvl3pPr>
                      <a:lvl4pPr marL="1828709" algn="l" defTabSz="1219139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Segoe UI"/>
                        </a:defRPr>
                      </a:lvl4pPr>
                      <a:lvl5pPr marL="2438278" algn="l" defTabSz="1219139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Segoe UI"/>
                        </a:defRPr>
                      </a:lvl5pPr>
                      <a:lvl6pPr marL="3047848" algn="l" defTabSz="1219139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Segoe UI"/>
                        </a:defRPr>
                      </a:lvl6pPr>
                      <a:lvl7pPr marL="3657417" algn="l" defTabSz="1219139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Segoe UI"/>
                        </a:defRPr>
                      </a:lvl7pPr>
                      <a:lvl8pPr marL="4266987" algn="l" defTabSz="1219139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Segoe UI"/>
                        </a:defRPr>
                      </a:lvl8pPr>
                      <a:lvl9pPr marL="4876557" algn="l" defTabSz="1219139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Segoe UI"/>
                        </a:defRPr>
                      </a:lvl9pPr>
                    </a:lstStyle>
                    <a:p>
                      <a:pPr marL="0" marR="0" lvl="0" indent="0" algn="ctr" defTabSz="9143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Classic</a:t>
                      </a:r>
                      <a:r>
                        <a:rPr lang="en-US" sz="1100" baseline="0" dirty="0">
                          <a:solidFill>
                            <a:schemeClr val="bg1"/>
                          </a:solidFill>
                        </a:rPr>
                        <a:t> OEM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8D7"/>
                    </a:solidFill>
                  </a:tcPr>
                </a:tc>
                <a:tc>
                  <a:txBody>
                    <a:bodyPr/>
                    <a:lstStyle>
                      <a:lvl1pPr marL="0" algn="l" defTabSz="1219139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Segoe UI"/>
                        </a:defRPr>
                      </a:lvl1pPr>
                      <a:lvl2pPr marL="609570" algn="l" defTabSz="1219139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Segoe UI"/>
                        </a:defRPr>
                      </a:lvl2pPr>
                      <a:lvl3pPr marL="1219139" algn="l" defTabSz="1219139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Segoe UI"/>
                        </a:defRPr>
                      </a:lvl3pPr>
                      <a:lvl4pPr marL="1828709" algn="l" defTabSz="1219139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Segoe UI"/>
                        </a:defRPr>
                      </a:lvl4pPr>
                      <a:lvl5pPr marL="2438278" algn="l" defTabSz="1219139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Segoe UI"/>
                        </a:defRPr>
                      </a:lvl5pPr>
                      <a:lvl6pPr marL="3047848" algn="l" defTabSz="1219139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Segoe UI"/>
                        </a:defRPr>
                      </a:lvl6pPr>
                      <a:lvl7pPr marL="3657417" algn="l" defTabSz="1219139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Segoe UI"/>
                        </a:defRPr>
                      </a:lvl7pPr>
                      <a:lvl8pPr marL="4266987" algn="l" defTabSz="1219139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Segoe UI"/>
                        </a:defRPr>
                      </a:lvl8pPr>
                      <a:lvl9pPr marL="4876557" algn="l" defTabSz="1219139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Segoe UI"/>
                        </a:defRPr>
                      </a:lvl9pPr>
                    </a:lstStyle>
                    <a:p>
                      <a:pPr algn="ctr"/>
                      <a:r>
                        <a:rPr lang="en-US" sz="1100" dirty="0"/>
                        <a:t>Embedded</a:t>
                      </a:r>
                      <a:r>
                        <a:rPr lang="en-US" sz="1100" baseline="0" dirty="0"/>
                        <a:t> OEM</a:t>
                      </a:r>
                      <a:endParaRPr lang="ru-RU" sz="1100" dirty="0"/>
                    </a:p>
                  </a:txBody>
                  <a:tcPr marL="68580" marR="68580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8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211764"/>
                  </a:ext>
                </a:extLst>
              </a:tr>
              <a:tr h="396000">
                <a:tc>
                  <a:txBody>
                    <a:bodyPr/>
                    <a:lstStyle>
                      <a:lvl1pPr marL="0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609570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1219139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828709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2438278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3047848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3657417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4266987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4876557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r>
                        <a:rPr lang="en-US" sz="1100" dirty="0"/>
                        <a:t>Windows 10 Professional CBB</a:t>
                      </a:r>
                      <a:endParaRPr lang="ru-RU" sz="1100" dirty="0"/>
                    </a:p>
                  </a:txBody>
                  <a:tcPr marL="68580" marR="68580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8D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609570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1219139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828709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2438278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3047848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3657417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4266987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4876557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pPr algn="ctr"/>
                      <a:r>
                        <a:rPr lang="en-US" sz="1100" dirty="0"/>
                        <a:t>GGWA</a:t>
                      </a:r>
                      <a:endParaRPr lang="ru-RU" sz="1100" dirty="0"/>
                    </a:p>
                  </a:txBody>
                  <a:tcPr marL="68580" marR="68580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8D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609570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1219139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828709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2438278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3047848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3657417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4266987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4876557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endParaRPr lang="ru-RU" sz="1100" dirty="0"/>
                    </a:p>
                  </a:txBody>
                  <a:tcPr marL="68580" marR="68580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8D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609570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1219139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828709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2438278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3047848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3657417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4266987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4876557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endParaRPr lang="ru-RU" sz="1100"/>
                    </a:p>
                  </a:txBody>
                  <a:tcPr marL="68580" marR="68580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8D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33213"/>
                  </a:ext>
                </a:extLst>
              </a:tr>
              <a:tr h="396000">
                <a:tc>
                  <a:txBody>
                    <a:bodyPr/>
                    <a:lstStyle>
                      <a:lvl1pPr marL="0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609570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1219139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828709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2438278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3047848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3657417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4266987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4876557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pPr marL="0" marR="0" lvl="0" indent="0" algn="l" defTabSz="9143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Windows 10 Enterprise LTSB</a:t>
                      </a:r>
                      <a:endParaRPr lang="ru-RU" sz="1100" dirty="0"/>
                    </a:p>
                  </a:txBody>
                  <a:tcPr marL="68580" marR="68580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8D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609570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1219139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828709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2438278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3047848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3657417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4266987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4876557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pPr algn="ctr"/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Через обновление*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8D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609570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1219139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828709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2438278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3047848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3657417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4266987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4876557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pPr algn="ctr"/>
                      <a:r>
                        <a:rPr lang="ru-RU" sz="900" dirty="0"/>
                        <a:t>—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8D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609570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1219139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828709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2438278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3047848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3657417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4266987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4876557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r>
                        <a:rPr lang="ru-RU" sz="1100" dirty="0"/>
                        <a:t>                            **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8D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0660586"/>
                  </a:ext>
                </a:extLst>
              </a:tr>
              <a:tr h="396000">
                <a:tc>
                  <a:txBody>
                    <a:bodyPr/>
                    <a:lstStyle>
                      <a:lvl1pPr marL="0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609570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1219139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828709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2438278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3047848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3657417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4266987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4876557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pPr marL="0" marR="0" lvl="0" indent="0" algn="l" defTabSz="9143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Windows 10 </a:t>
                      </a:r>
                      <a:r>
                        <a:rPr lang="en-US" sz="1100" dirty="0">
                          <a:solidFill>
                            <a:srgbClr val="C00000"/>
                          </a:solidFill>
                        </a:rPr>
                        <a:t>IoT</a:t>
                      </a:r>
                      <a:r>
                        <a:rPr lang="en-US" sz="1100" dirty="0"/>
                        <a:t> Enterprise </a:t>
                      </a:r>
                      <a:r>
                        <a:rPr lang="en-US" sz="1100" dirty="0">
                          <a:solidFill>
                            <a:srgbClr val="C00000"/>
                          </a:solidFill>
                        </a:rPr>
                        <a:t>CBB</a:t>
                      </a:r>
                      <a:endParaRPr lang="ru-RU" sz="11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8D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609570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1219139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828709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2438278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3047848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3657417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4266987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4876557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pPr algn="ctr"/>
                      <a:r>
                        <a:rPr lang="ru-RU" sz="900" dirty="0"/>
                        <a:t>—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8D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609570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1219139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828709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2438278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3047848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3657417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4266987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4876557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pPr algn="ctr"/>
                      <a:r>
                        <a:rPr lang="ru-RU" sz="900" dirty="0"/>
                        <a:t>—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8D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609570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1219139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828709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2438278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3047848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3657417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4266987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4876557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endParaRPr lang="ru-RU" sz="1100" dirty="0"/>
                    </a:p>
                  </a:txBody>
                  <a:tcPr marL="68580" marR="68580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8D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6975666"/>
                  </a:ext>
                </a:extLst>
              </a:tr>
              <a:tr h="396000">
                <a:tc>
                  <a:txBody>
                    <a:bodyPr/>
                    <a:lstStyle>
                      <a:lvl1pPr marL="0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609570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1219139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828709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2438278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3047848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3657417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4266987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4876557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pPr marL="0" marR="0" lvl="0" indent="0" algn="l" defTabSz="9143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Windows 10 </a:t>
                      </a:r>
                      <a:r>
                        <a:rPr lang="en-US" sz="1100" dirty="0">
                          <a:solidFill>
                            <a:srgbClr val="C00000"/>
                          </a:solidFill>
                        </a:rPr>
                        <a:t>IoT</a:t>
                      </a:r>
                      <a:r>
                        <a:rPr lang="en-US" sz="1100" dirty="0"/>
                        <a:t> Enterprise </a:t>
                      </a:r>
                      <a:r>
                        <a:rPr lang="en-US" sz="1100" dirty="0">
                          <a:solidFill>
                            <a:srgbClr val="C00000"/>
                          </a:solidFill>
                        </a:rPr>
                        <a:t>LTSB</a:t>
                      </a:r>
                      <a:endParaRPr lang="ru-RU" sz="11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8D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609570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1219139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828709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2438278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3047848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3657417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4266987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4876557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pPr marL="0" marR="0" lvl="0" indent="0" algn="ctr" defTabSz="9143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/>
                        <a:t>—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8D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609570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1219139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828709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2438278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3047848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3657417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4266987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4876557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pPr algn="ctr"/>
                      <a:r>
                        <a:rPr lang="ru-RU" sz="900" dirty="0"/>
                        <a:t>—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8D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609570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1219139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828709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2438278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3047848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3657417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4266987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4876557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endParaRPr lang="ru-RU" sz="1100" dirty="0"/>
                    </a:p>
                  </a:txBody>
                  <a:tcPr marL="68580" marR="68580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8D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8259857"/>
                  </a:ext>
                </a:extLst>
              </a:tr>
              <a:tr h="396000">
                <a:tc>
                  <a:txBody>
                    <a:bodyPr/>
                    <a:lstStyle>
                      <a:lvl1pPr marL="0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609570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1219139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828709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2438278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3047848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3657417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4266987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4876557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pPr marL="0" marR="0" lvl="0" indent="0" algn="ctr" defTabSz="9143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Активация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8D7"/>
                    </a:solidFill>
                  </a:tcPr>
                </a:tc>
                <a:tc>
                  <a:txBody>
                    <a:bodyPr/>
                    <a:lstStyle>
                      <a:lvl1pPr marL="0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609570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1219139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828709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2438278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3047848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3657417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4266987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4876557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pPr marL="0" algn="ctr" defTabSz="914367" rtl="0" eaLnBrk="1" latinLnBrk="0" hangingPunct="1"/>
                      <a:endParaRPr lang="ru-RU" sz="1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8D7"/>
                    </a:solidFill>
                  </a:tcPr>
                </a:tc>
                <a:tc>
                  <a:txBody>
                    <a:bodyPr/>
                    <a:lstStyle>
                      <a:lvl1pPr marL="0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609570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1219139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828709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2438278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3047848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3657417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4266987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4876557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pPr marL="0" algn="ctr" defTabSz="914367" rtl="0" eaLnBrk="1" latinLnBrk="0" hangingPunct="1"/>
                      <a:endParaRPr lang="ru-RU" sz="1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8D7"/>
                    </a:solidFill>
                  </a:tcPr>
                </a:tc>
                <a:tc>
                  <a:txBody>
                    <a:bodyPr/>
                    <a:lstStyle>
                      <a:lvl1pPr marL="0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609570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1219139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828709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2438278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3047848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3657417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4266987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4876557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pPr marL="0" algn="ctr" defTabSz="914367" rtl="0" eaLnBrk="1" latinLnBrk="0" hangingPunct="1"/>
                      <a:endParaRPr lang="ru-RU" sz="1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8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2039374"/>
                  </a:ext>
                </a:extLst>
              </a:tr>
              <a:tr h="396000">
                <a:tc>
                  <a:txBody>
                    <a:bodyPr/>
                    <a:lstStyle>
                      <a:lvl1pPr marL="0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609570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1219139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828709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2438278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3047848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3657417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4266987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4876557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pPr marL="0" marR="0" lvl="0" indent="0" algn="l" defTabSz="9143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PKEA </a:t>
                      </a:r>
                      <a:r>
                        <a:rPr lang="ru-RU" sz="1100" dirty="0"/>
                        <a:t>(один ключ — одно устройство)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8D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609570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1219139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828709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2438278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3047848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3657417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4266987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4876557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pPr algn="ctr"/>
                      <a:r>
                        <a:rPr lang="ru-RU" sz="900" dirty="0"/>
                        <a:t>—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8D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609570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1219139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828709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2438278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3047848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3657417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4266987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4876557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pPr algn="ctr"/>
                      <a:endParaRPr lang="ru-RU" sz="900" dirty="0"/>
                    </a:p>
                  </a:txBody>
                  <a:tcPr marL="68580" marR="68580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8D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609570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1219139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828709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2438278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3047848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3657417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4266987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4876557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endParaRPr lang="ru-RU" sz="1100" dirty="0"/>
                    </a:p>
                  </a:txBody>
                  <a:tcPr marL="68580" marR="68580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8D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926333"/>
                  </a:ext>
                </a:extLst>
              </a:tr>
              <a:tr h="396000">
                <a:tc>
                  <a:txBody>
                    <a:bodyPr/>
                    <a:lstStyle>
                      <a:lvl1pPr marL="0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609570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1219139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828709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2438278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3047848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3657417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4266987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4876557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pPr marL="0" marR="0" lvl="0" indent="0" algn="l" defTabSz="9143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EPKEA</a:t>
                      </a:r>
                      <a:r>
                        <a:rPr lang="ru-RU" sz="1100" dirty="0"/>
                        <a:t> (один ключ — много устройств)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8D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609570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1219139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828709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2438278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3047848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3657417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4266987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4876557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pPr algn="ctr"/>
                      <a:r>
                        <a:rPr lang="ru-RU" sz="900" dirty="0"/>
                        <a:t>—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8D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609570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1219139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828709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2438278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3047848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3657417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4266987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4876557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pPr algn="ctr"/>
                      <a:r>
                        <a:rPr lang="ru-RU" sz="900" dirty="0"/>
                        <a:t>—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8D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609570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1219139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828709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2438278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3047848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3657417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4266987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4876557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endParaRPr lang="ru-RU" sz="1100" dirty="0"/>
                    </a:p>
                  </a:txBody>
                  <a:tcPr marL="68580" marR="68580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8D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3278594"/>
                  </a:ext>
                </a:extLst>
              </a:tr>
              <a:tr h="396000">
                <a:tc>
                  <a:txBody>
                    <a:bodyPr/>
                    <a:lstStyle>
                      <a:lvl1pPr marL="0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609570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1219139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828709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2438278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3047848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3657417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4266987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4876557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pPr marL="0" marR="0" lvl="0" indent="0" algn="l" defTabSz="9143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/>
                        <a:t>Отложенная активация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8D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609570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1219139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828709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2438278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3047848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3657417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4266987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4876557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pPr algn="ctr"/>
                      <a:r>
                        <a:rPr lang="ru-RU" sz="900" dirty="0"/>
                        <a:t>—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8D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609570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1219139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828709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2438278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3047848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3657417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4266987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4876557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pPr algn="ctr"/>
                      <a:r>
                        <a:rPr lang="ru-RU" sz="900" dirty="0"/>
                        <a:t>—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8D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609570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1219139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828709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2438278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3047848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3657417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4266987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4876557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endParaRPr lang="ru-RU" sz="1100" dirty="0"/>
                    </a:p>
                  </a:txBody>
                  <a:tcPr marL="68580" marR="68580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8D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4154079"/>
                  </a:ext>
                </a:extLst>
              </a:tr>
              <a:tr h="548640">
                <a:tc>
                  <a:txBody>
                    <a:bodyPr/>
                    <a:lstStyle>
                      <a:lvl1pPr marL="0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609570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1219139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828709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2438278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3047848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3657417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4266987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4876557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pPr marL="0" marR="0" lvl="0" indent="0" algn="l" defTabSz="9143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Стоимость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8D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609570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1219139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828709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2438278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3047848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3657417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4266987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4876557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pPr algn="l"/>
                      <a:r>
                        <a:rPr lang="en-US" sz="1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$210 </a:t>
                      </a:r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(Pro</a:t>
                      </a:r>
                      <a:r>
                        <a:rPr lang="ru-RU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1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$250 </a:t>
                      </a:r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(Enterprise Upgrade)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8D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609570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1219139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828709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2438278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3047848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3657417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4266987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4876557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pPr algn="ctr"/>
                      <a:r>
                        <a:rPr lang="en-US" sz="1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$145 </a:t>
                      </a:r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(Pro)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8D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609570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1219139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828709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2438278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3047848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3657417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4266987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4876557" algn="l" defTabSz="1219139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pPr algn="l"/>
                      <a:r>
                        <a:rPr lang="en-US" sz="1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$45 </a:t>
                      </a:r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(Entry)</a:t>
                      </a:r>
                    </a:p>
                    <a:p>
                      <a:pPr algn="l"/>
                      <a:r>
                        <a:rPr lang="en-US" sz="1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$85</a:t>
                      </a:r>
                      <a:r>
                        <a:rPr lang="en-US" sz="11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(Value)</a:t>
                      </a:r>
                    </a:p>
                    <a:p>
                      <a:pPr algn="l"/>
                      <a:r>
                        <a:rPr lang="en-US" sz="1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$135 </a:t>
                      </a:r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(High End)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8D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1665037"/>
                  </a:ext>
                </a:extLst>
              </a:tr>
            </a:tbl>
          </a:graphicData>
        </a:graphic>
      </p:graphicFrame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378" y="1934576"/>
            <a:ext cx="261870" cy="20185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974" y="1934576"/>
            <a:ext cx="261870" cy="20185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974" y="2350880"/>
            <a:ext cx="261870" cy="20185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974" y="2742017"/>
            <a:ext cx="261870" cy="20185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974" y="3139445"/>
            <a:ext cx="261870" cy="20185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974" y="3914378"/>
            <a:ext cx="261870" cy="20185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974" y="4335924"/>
            <a:ext cx="261870" cy="20185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127" y="3897599"/>
            <a:ext cx="261870" cy="20185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974" y="4727061"/>
            <a:ext cx="261870" cy="201858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51520" y="5661248"/>
            <a:ext cx="6414898" cy="498598"/>
          </a:xfrm>
          <a:prstGeom prst="rect">
            <a:avLst/>
          </a:prstGeom>
          <a:noFill/>
        </p:spPr>
        <p:txBody>
          <a:bodyPr wrap="none" lIns="137160" tIns="109728" rIns="137160" bIns="109728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00" dirty="0"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  <a:latin typeface="Segoe UI"/>
              </a:rPr>
              <a:t>*  </a:t>
            </a:r>
            <a:r>
              <a:rPr lang="en-US" sz="1000" dirty="0"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  <a:latin typeface="Segoe UI"/>
              </a:rPr>
              <a:t>LTSB </a:t>
            </a:r>
            <a:r>
              <a:rPr lang="ru-RU" sz="1000" dirty="0"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  <a:latin typeface="Segoe UI"/>
              </a:rPr>
              <a:t>версия доступна только через обновление с предыдущей версии или опцию </a:t>
            </a:r>
            <a:r>
              <a:rPr lang="en-US" sz="1000" dirty="0"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  <a:latin typeface="Segoe UI"/>
              </a:rPr>
              <a:t>Software Assurance</a:t>
            </a:r>
            <a:endParaRPr lang="ru-RU" sz="1000" dirty="0">
              <a:gradFill>
                <a:gsLst>
                  <a:gs pos="2917">
                    <a:srgbClr val="505050"/>
                  </a:gs>
                  <a:gs pos="30000">
                    <a:srgbClr val="505050"/>
                  </a:gs>
                </a:gsLst>
                <a:lin ang="5400000" scaled="0"/>
              </a:gradFill>
              <a:latin typeface="Segoe UI"/>
            </a:endParaRPr>
          </a:p>
          <a:p>
            <a:pPr>
              <a:lnSpc>
                <a:spcPct val="90000"/>
              </a:lnSpc>
            </a:pPr>
            <a:r>
              <a:rPr lang="ru-RU" sz="1000" dirty="0"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  <a:latin typeface="Segoe UI"/>
              </a:rPr>
              <a:t>** для приобретения доступна полная версия</a:t>
            </a:r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993550"/>
              </p:ext>
            </p:extLst>
          </p:nvPr>
        </p:nvGraphicFramePr>
        <p:xfrm>
          <a:off x="6618767" y="1373419"/>
          <a:ext cx="2012562" cy="4289174"/>
        </p:xfrm>
        <a:graphic>
          <a:graphicData uri="http://schemas.openxmlformats.org/drawingml/2006/table">
            <a:tbl>
              <a:tblPr/>
              <a:tblGrid>
                <a:gridCol w="2012562">
                  <a:extLst>
                    <a:ext uri="{9D8B030D-6E8A-4147-A177-3AD203B41FA5}">
                      <a16:colId xmlns:a16="http://schemas.microsoft.com/office/drawing/2014/main" val="818368127"/>
                    </a:ext>
                  </a:extLst>
                </a:gridCol>
              </a:tblGrid>
              <a:tr h="4289174">
                <a:tc>
                  <a:txBody>
                    <a:bodyPr/>
                    <a:lstStyle>
                      <a:lvl1pPr marL="0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609570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1219139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828709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2438278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3047848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3657417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4266987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4876557" algn="l" defTabSz="1219139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r>
                        <a:rPr lang="en-US" sz="1000" dirty="0"/>
                        <a:t> </a:t>
                      </a:r>
                      <a:endParaRPr lang="ru-RU" sz="1000" dirty="0"/>
                    </a:p>
                  </a:txBody>
                  <a:tcPr marL="68580" marR="68580" marT="34290" marB="34290">
                    <a:lnL w="28575" cmpd="sng">
                      <a:solidFill>
                        <a:srgbClr val="0078D7"/>
                      </a:solidFill>
                      <a:prstDash val="solid"/>
                    </a:lnL>
                    <a:lnR w="28575" cmpd="sng">
                      <a:solidFill>
                        <a:srgbClr val="0078D7"/>
                      </a:solidFill>
                      <a:prstDash val="solid"/>
                    </a:lnR>
                    <a:lnT w="28575" cmpd="sng">
                      <a:solidFill>
                        <a:srgbClr val="0078D7"/>
                      </a:solidFill>
                      <a:prstDash val="solid"/>
                    </a:lnT>
                    <a:lnB w="28575" cmpd="sng">
                      <a:solidFill>
                        <a:srgbClr val="0078D7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99676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1656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2564904"/>
            <a:ext cx="58817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WINDOWS 10 IOT ENTERPRISE</a:t>
            </a:r>
          </a:p>
          <a:p>
            <a:endParaRPr lang="en-US" sz="32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– </a:t>
            </a:r>
            <a:r>
              <a:rPr lang="ru-RU" sz="24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Новый процесс активации</a:t>
            </a:r>
          </a:p>
        </p:txBody>
      </p:sp>
    </p:spTree>
    <p:extLst>
      <p:ext uri="{BB962C8B-B14F-4D97-AF65-F5344CB8AC3E}">
        <p14:creationId xmlns:p14="http://schemas.microsoft.com/office/powerpoint/2010/main" val="1136734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Windows 10 IoT Enterprise</a:t>
            </a:r>
            <a:br>
              <a:rPr lang="en-US" dirty="0"/>
            </a:br>
            <a:r>
              <a:rPr lang="ru-RU" sz="2800" dirty="0">
                <a:latin typeface="Segoe UI" panose="020B0502040204020203" pitchFamily="34" charset="0"/>
                <a:cs typeface="Segoe UI" panose="020B0502040204020203" pitchFamily="34" charset="0"/>
              </a:rPr>
              <a:t>Обзор современной ОС для производителей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4908054"/>
            <a:ext cx="3059655" cy="825201"/>
          </a:xfrm>
        </p:spPr>
        <p:txBody>
          <a:bodyPr/>
          <a:lstStyle/>
          <a:p>
            <a:r>
              <a:rPr lang="ru-RU" dirty="0"/>
              <a:t>Александр Гладкий</a:t>
            </a:r>
          </a:p>
          <a:p>
            <a:r>
              <a:rPr lang="ru-RU" dirty="0"/>
              <a:t>«Кварта Технологии»</a:t>
            </a:r>
          </a:p>
        </p:txBody>
      </p:sp>
    </p:spTree>
    <p:extLst>
      <p:ext uri="{BB962C8B-B14F-4D97-AF65-F5344CB8AC3E}">
        <p14:creationId xmlns:p14="http://schemas.microsoft.com/office/powerpoint/2010/main" val="11042833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21E2-0FE2-4601-A2BF-1E359924C1D9}" type="datetime1">
              <a:rPr lang="ru-RU" smtClean="0"/>
              <a:t>15.05.2017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04B9-C052-496D-8E25-76A4029B0BE7}" type="slidenum">
              <a:rPr lang="ru-RU" smtClean="0"/>
              <a:t>20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Отложенная активация в </a:t>
            </a:r>
            <a:r>
              <a:rPr lang="en-US" dirty="0"/>
              <a:t>IoT Enterprise</a:t>
            </a:r>
            <a:endParaRPr lang="ru-RU" dirty="0"/>
          </a:p>
        </p:txBody>
      </p:sp>
      <p:sp>
        <p:nvSpPr>
          <p:cNvPr id="26" name="Rectangle 4"/>
          <p:cNvSpPr/>
          <p:nvPr/>
        </p:nvSpPr>
        <p:spPr bwMode="auto">
          <a:xfrm>
            <a:off x="817412" y="2938022"/>
            <a:ext cx="581321" cy="517620"/>
          </a:xfrm>
          <a:custGeom>
            <a:avLst/>
            <a:gdLst/>
            <a:ahLst/>
            <a:cxnLst/>
            <a:rect l="l" t="t" r="r" b="b"/>
            <a:pathLst>
              <a:path w="1255426" h="1117858">
                <a:moveTo>
                  <a:pt x="1020028" y="824460"/>
                </a:moveTo>
                <a:lnTo>
                  <a:pt x="1020028" y="993924"/>
                </a:lnTo>
                <a:lnTo>
                  <a:pt x="1139949" y="993924"/>
                </a:lnTo>
                <a:lnTo>
                  <a:pt x="1139949" y="824460"/>
                </a:lnTo>
                <a:close/>
                <a:moveTo>
                  <a:pt x="783933" y="824460"/>
                </a:moveTo>
                <a:lnTo>
                  <a:pt x="783933" y="993924"/>
                </a:lnTo>
                <a:lnTo>
                  <a:pt x="903854" y="993924"/>
                </a:lnTo>
                <a:lnTo>
                  <a:pt x="903854" y="824460"/>
                </a:lnTo>
                <a:close/>
                <a:moveTo>
                  <a:pt x="555333" y="824460"/>
                </a:moveTo>
                <a:lnTo>
                  <a:pt x="555333" y="993924"/>
                </a:lnTo>
                <a:lnTo>
                  <a:pt x="675254" y="993924"/>
                </a:lnTo>
                <a:lnTo>
                  <a:pt x="675254" y="824460"/>
                </a:lnTo>
                <a:close/>
                <a:moveTo>
                  <a:pt x="341026" y="824460"/>
                </a:moveTo>
                <a:lnTo>
                  <a:pt x="341026" y="993924"/>
                </a:lnTo>
                <a:lnTo>
                  <a:pt x="460947" y="993924"/>
                </a:lnTo>
                <a:lnTo>
                  <a:pt x="460947" y="824460"/>
                </a:lnTo>
                <a:close/>
                <a:moveTo>
                  <a:pt x="1020028" y="547142"/>
                </a:moveTo>
                <a:lnTo>
                  <a:pt x="1020028" y="716606"/>
                </a:lnTo>
                <a:lnTo>
                  <a:pt x="1139949" y="716606"/>
                </a:lnTo>
                <a:lnTo>
                  <a:pt x="1139949" y="547142"/>
                </a:lnTo>
                <a:close/>
                <a:moveTo>
                  <a:pt x="783933" y="547142"/>
                </a:moveTo>
                <a:lnTo>
                  <a:pt x="783933" y="716606"/>
                </a:lnTo>
                <a:lnTo>
                  <a:pt x="903854" y="716606"/>
                </a:lnTo>
                <a:lnTo>
                  <a:pt x="903854" y="547142"/>
                </a:lnTo>
                <a:close/>
                <a:moveTo>
                  <a:pt x="555333" y="547142"/>
                </a:moveTo>
                <a:lnTo>
                  <a:pt x="555333" y="716606"/>
                </a:lnTo>
                <a:lnTo>
                  <a:pt x="675254" y="716606"/>
                </a:lnTo>
                <a:lnTo>
                  <a:pt x="675254" y="547142"/>
                </a:lnTo>
                <a:close/>
                <a:moveTo>
                  <a:pt x="341026" y="547142"/>
                </a:moveTo>
                <a:lnTo>
                  <a:pt x="341026" y="716606"/>
                </a:lnTo>
                <a:lnTo>
                  <a:pt x="460947" y="716606"/>
                </a:lnTo>
                <a:lnTo>
                  <a:pt x="460947" y="547142"/>
                </a:lnTo>
                <a:close/>
                <a:moveTo>
                  <a:pt x="101184" y="547142"/>
                </a:moveTo>
                <a:lnTo>
                  <a:pt x="101184" y="716606"/>
                </a:lnTo>
                <a:lnTo>
                  <a:pt x="221105" y="716606"/>
                </a:lnTo>
                <a:lnTo>
                  <a:pt x="221105" y="547142"/>
                </a:lnTo>
                <a:close/>
                <a:moveTo>
                  <a:pt x="0" y="424563"/>
                </a:moveTo>
                <a:lnTo>
                  <a:pt x="1251679" y="424563"/>
                </a:lnTo>
                <a:lnTo>
                  <a:pt x="1251679" y="1117858"/>
                </a:lnTo>
                <a:lnTo>
                  <a:pt x="221105" y="1117858"/>
                </a:lnTo>
                <a:lnTo>
                  <a:pt x="221105" y="824460"/>
                </a:lnTo>
                <a:lnTo>
                  <a:pt x="101184" y="824460"/>
                </a:lnTo>
                <a:lnTo>
                  <a:pt x="101184" y="1117858"/>
                </a:lnTo>
                <a:lnTo>
                  <a:pt x="0" y="1117858"/>
                </a:lnTo>
                <a:close/>
                <a:moveTo>
                  <a:pt x="974362" y="0"/>
                </a:moveTo>
                <a:lnTo>
                  <a:pt x="1139950" y="0"/>
                </a:lnTo>
                <a:lnTo>
                  <a:pt x="1139950" y="323378"/>
                </a:lnTo>
                <a:lnTo>
                  <a:pt x="1255426" y="323378"/>
                </a:lnTo>
                <a:lnTo>
                  <a:pt x="1255426" y="382091"/>
                </a:lnTo>
                <a:lnTo>
                  <a:pt x="0" y="382091"/>
                </a:lnTo>
                <a:lnTo>
                  <a:pt x="0" y="323378"/>
                </a:lnTo>
                <a:lnTo>
                  <a:pt x="63714" y="323378"/>
                </a:lnTo>
                <a:lnTo>
                  <a:pt x="352269" y="210953"/>
                </a:lnTo>
                <a:lnTo>
                  <a:pt x="352269" y="316079"/>
                </a:lnTo>
                <a:lnTo>
                  <a:pt x="622091" y="210953"/>
                </a:lnTo>
                <a:lnTo>
                  <a:pt x="622091" y="304942"/>
                </a:lnTo>
                <a:lnTo>
                  <a:pt x="863327" y="210953"/>
                </a:lnTo>
                <a:lnTo>
                  <a:pt x="863327" y="323378"/>
                </a:lnTo>
                <a:lnTo>
                  <a:pt x="974362" y="323378"/>
                </a:lnTo>
                <a:close/>
              </a:path>
            </a:pathLst>
          </a:custGeom>
          <a:solidFill>
            <a:srgbClr val="0078D7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61" tIns="34280" rIns="34280" bIns="68561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397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25" b="0" i="0" u="none" strike="noStrike" kern="0" cap="none" spc="-38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9784" y="3658789"/>
            <a:ext cx="1575949" cy="1869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342821">
              <a:lnSpc>
                <a:spcPct val="90000"/>
              </a:lnSpc>
            </a:pPr>
            <a:r>
              <a:rPr lang="ru-RU" sz="1350" kern="4000" spc="-38" dirty="0">
                <a:gradFill flip="none" rotWithShape="1"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86000">
                      <a:prstClr val="black">
                        <a:lumMod val="75000"/>
                        <a:lumOff val="25000"/>
                      </a:prst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Segoe UI"/>
              </a:rPr>
              <a:t>Ключ продукта</a:t>
            </a:r>
          </a:p>
        </p:txBody>
      </p:sp>
      <p:sp>
        <p:nvSpPr>
          <p:cNvPr id="28" name="Right Arrow 8"/>
          <p:cNvSpPr/>
          <p:nvPr/>
        </p:nvSpPr>
        <p:spPr>
          <a:xfrm rot="19612759">
            <a:off x="2147558" y="2761808"/>
            <a:ext cx="558381" cy="350513"/>
          </a:xfrm>
          <a:prstGeom prst="rightArrow">
            <a:avLst/>
          </a:prstGeom>
          <a:solidFill>
            <a:srgbClr val="0078D7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61" tIns="34280" rIns="34280" bIns="68561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397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25" b="0" i="0" u="none" strike="noStrike" kern="0" cap="none" spc="-38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9" name="Right Arrow 9"/>
          <p:cNvSpPr/>
          <p:nvPr/>
        </p:nvSpPr>
        <p:spPr>
          <a:xfrm rot="1987241" flipV="1">
            <a:off x="2147558" y="3523513"/>
            <a:ext cx="558381" cy="350513"/>
          </a:xfrm>
          <a:prstGeom prst="rightArrow">
            <a:avLst/>
          </a:prstGeom>
          <a:solidFill>
            <a:srgbClr val="0078D7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61" tIns="34280" rIns="34280" bIns="68561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397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25" b="0" i="0" u="none" strike="noStrike" kern="0" cap="none" spc="-38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28925" y="4480111"/>
            <a:ext cx="5005022" cy="6232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14313" indent="-214313" defTabSz="342821">
              <a:buFont typeface="Segoe UI" panose="020B0502040204020203" pitchFamily="34" charset="0"/>
              <a:buChar char="–"/>
            </a:pPr>
            <a:r>
              <a:rPr lang="ru-RU" sz="1350" kern="4000" spc="-38" dirty="0">
                <a:gradFill flip="none" rotWithShape="1"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86000">
                      <a:prstClr val="black">
                        <a:lumMod val="75000"/>
                        <a:lumOff val="25000"/>
                      </a:prst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Segoe UI"/>
              </a:rPr>
              <a:t>ОС активируется самостоятельно, ничего делать не нужно</a:t>
            </a:r>
          </a:p>
          <a:p>
            <a:pPr marL="214313" indent="-214313" defTabSz="342821">
              <a:buFont typeface="Segoe UI" panose="020B0502040204020203" pitchFamily="34" charset="0"/>
              <a:buChar char="–"/>
            </a:pPr>
            <a:r>
              <a:rPr lang="ru-RU" sz="1350" kern="4000" spc="-38" dirty="0">
                <a:gradFill flip="none" rotWithShape="1"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86000">
                      <a:prstClr val="black">
                        <a:lumMod val="75000"/>
                        <a:lumOff val="25000"/>
                      </a:prst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Segoe UI"/>
              </a:rPr>
              <a:t>если что-то пошло не так, система предупредит всплывающим уведомлением</a:t>
            </a:r>
            <a:endParaRPr lang="en-US" sz="1350" kern="4000" spc="-38" dirty="0">
              <a:gradFill flip="none" rotWithShape="1"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86000">
                    <a:prstClr val="black">
                      <a:lumMod val="75000"/>
                      <a:lumOff val="25000"/>
                    </a:prstClr>
                  </a:gs>
                </a:gsLst>
                <a:path path="circle">
                  <a:fillToRect r="100000" b="100000"/>
                </a:path>
                <a:tileRect l="-100000" t="-100000"/>
              </a:gradFill>
              <a:latin typeface="Segoe UI"/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3019146" y="2276626"/>
            <a:ext cx="636046" cy="493166"/>
            <a:chOff x="8298968" y="1643695"/>
            <a:chExt cx="848061" cy="657555"/>
          </a:xfrm>
        </p:grpSpPr>
        <p:sp>
          <p:nvSpPr>
            <p:cNvPr id="32" name="Freeform 12"/>
            <p:cNvSpPr/>
            <p:nvPr/>
          </p:nvSpPr>
          <p:spPr bwMode="auto">
            <a:xfrm>
              <a:off x="8298968" y="1643695"/>
              <a:ext cx="848061" cy="657555"/>
            </a:xfrm>
            <a:custGeom>
              <a:avLst/>
              <a:gdLst/>
              <a:ahLst/>
              <a:cxnLst/>
              <a:rect l="l" t="t" r="r" b="b"/>
              <a:pathLst>
                <a:path w="1314450" h="1019176">
                  <a:moveTo>
                    <a:pt x="495352" y="888282"/>
                  </a:moveTo>
                  <a:lnTo>
                    <a:pt x="526437" y="966788"/>
                  </a:lnTo>
                  <a:lnTo>
                    <a:pt x="794467" y="966788"/>
                  </a:lnTo>
                  <a:lnTo>
                    <a:pt x="819100" y="889037"/>
                  </a:lnTo>
                  <a:close/>
                  <a:moveTo>
                    <a:pt x="95251" y="766763"/>
                  </a:moveTo>
                  <a:lnTo>
                    <a:pt x="1188244" y="769144"/>
                  </a:lnTo>
                  <a:lnTo>
                    <a:pt x="1314450" y="1019176"/>
                  </a:lnTo>
                  <a:lnTo>
                    <a:pt x="0" y="1016795"/>
                  </a:lnTo>
                  <a:close/>
                  <a:moveTo>
                    <a:pt x="99341" y="0"/>
                  </a:moveTo>
                  <a:lnTo>
                    <a:pt x="182685" y="0"/>
                  </a:lnTo>
                  <a:lnTo>
                    <a:pt x="182685" y="0"/>
                  </a:lnTo>
                  <a:lnTo>
                    <a:pt x="1116135" y="0"/>
                  </a:lnTo>
                  <a:lnTo>
                    <a:pt x="1116135" y="0"/>
                  </a:lnTo>
                  <a:lnTo>
                    <a:pt x="1199479" y="0"/>
                  </a:lnTo>
                  <a:lnTo>
                    <a:pt x="1199479" y="690563"/>
                  </a:lnTo>
                  <a:lnTo>
                    <a:pt x="1116135" y="690563"/>
                  </a:lnTo>
                  <a:lnTo>
                    <a:pt x="1116135" y="83344"/>
                  </a:lnTo>
                  <a:lnTo>
                    <a:pt x="182685" y="83344"/>
                  </a:lnTo>
                  <a:lnTo>
                    <a:pt x="182685" y="690563"/>
                  </a:lnTo>
                  <a:lnTo>
                    <a:pt x="99341" y="690563"/>
                  </a:lnTo>
                  <a:close/>
                </a:path>
              </a:pathLst>
            </a:custGeom>
            <a:solidFill>
              <a:srgbClr val="0078D7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68561" tIns="34280" rIns="34280" bIns="68561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397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25" b="0" i="0" u="none" strike="noStrike" kern="0" cap="none" spc="-38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Ligh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465723" y="1685160"/>
              <a:ext cx="50697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34282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1CADE4"/>
                  </a:solidFill>
                  <a:effectLst/>
                  <a:uLnTx/>
                  <a:uFillTx/>
                  <a:latin typeface="Segoe UI Light"/>
                  <a:sym typeface="Wingdings" panose="05000000000000000000" pitchFamily="2" charset="2"/>
                </a:rPr>
                <a:t></a:t>
              </a:r>
              <a:endPara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1CADE4"/>
                </a:solidFill>
                <a:effectLst/>
                <a:uLnTx/>
                <a:uFillTx/>
                <a:latin typeface="Segoe UI Light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5181294" y="2211584"/>
            <a:ext cx="3553864" cy="6232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14313" indent="-214313" defTabSz="342821">
              <a:buFont typeface="Segoe UI" panose="020B0502040204020203" pitchFamily="34" charset="0"/>
              <a:buChar char="–"/>
            </a:pPr>
            <a:r>
              <a:rPr lang="ru-RU" sz="1350" kern="4000" spc="-38" dirty="0">
                <a:gradFill flip="none" rotWithShape="1"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86000">
                      <a:prstClr val="black">
                        <a:lumMod val="75000"/>
                        <a:lumOff val="25000"/>
                      </a:prst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Segoe UI"/>
              </a:rPr>
              <a:t>функциональность не ограничена</a:t>
            </a:r>
            <a:endParaRPr lang="en-US" sz="1350" kern="4000" spc="-38" dirty="0">
              <a:gradFill flip="none" rotWithShape="1"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86000">
                    <a:prstClr val="black">
                      <a:lumMod val="75000"/>
                      <a:lumOff val="25000"/>
                    </a:prstClr>
                  </a:gs>
                </a:gsLst>
                <a:path path="circle">
                  <a:fillToRect r="100000" b="100000"/>
                </a:path>
                <a:tileRect l="-100000" t="-100000"/>
              </a:gradFill>
              <a:latin typeface="Segoe UI"/>
            </a:endParaRPr>
          </a:p>
          <a:p>
            <a:pPr marL="214313" indent="-214313" defTabSz="342821">
              <a:buFont typeface="Segoe UI" panose="020B0502040204020203" pitchFamily="34" charset="0"/>
              <a:buChar char="–"/>
            </a:pPr>
            <a:r>
              <a:rPr lang="ru-RU" sz="1350" kern="4000" spc="-38" dirty="0">
                <a:gradFill flip="none" rotWithShape="1"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86000">
                      <a:prstClr val="black">
                        <a:lumMod val="75000"/>
                        <a:lumOff val="25000"/>
                      </a:prst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Segoe UI"/>
              </a:rPr>
              <a:t>ОС не требует активации: нет всплывающих уведомлений или водяных знаков</a:t>
            </a:r>
            <a:endParaRPr lang="en-US" sz="1350" kern="4000" spc="-38" dirty="0">
              <a:gradFill flip="none" rotWithShape="1"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86000">
                    <a:prstClr val="black">
                      <a:lumMod val="75000"/>
                      <a:lumOff val="25000"/>
                    </a:prstClr>
                  </a:gs>
                </a:gsLst>
                <a:path path="circle">
                  <a:fillToRect r="100000" b="100000"/>
                </a:path>
                <a:tileRect l="-100000" t="-100000"/>
              </a:gradFill>
              <a:latin typeface="Segoe UI"/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3019146" y="3663009"/>
            <a:ext cx="2727802" cy="620798"/>
            <a:chOff x="7224649" y="4119081"/>
            <a:chExt cx="3637069" cy="827730"/>
          </a:xfrm>
        </p:grpSpPr>
        <p:sp>
          <p:nvSpPr>
            <p:cNvPr id="36" name="TextBox 35"/>
            <p:cNvSpPr txBox="1"/>
            <p:nvPr/>
          </p:nvSpPr>
          <p:spPr>
            <a:xfrm>
              <a:off x="7426564" y="4274957"/>
              <a:ext cx="506976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34282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1CADE4"/>
                  </a:solidFill>
                  <a:effectLst/>
                  <a:uLnTx/>
                  <a:uFillTx/>
                  <a:latin typeface="Segoe UI Light"/>
                  <a:sym typeface="Wingdings" panose="05000000000000000000" pitchFamily="2" charset="2"/>
                </a:rPr>
                <a:t></a:t>
              </a:r>
              <a:endPara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1CADE4"/>
                </a:solidFill>
                <a:effectLst/>
                <a:uLnTx/>
                <a:uFillTx/>
                <a:latin typeface="Segoe UI Light"/>
              </a:endParaRPr>
            </a:p>
          </p:txBody>
        </p:sp>
        <p:grpSp>
          <p:nvGrpSpPr>
            <p:cNvPr id="37" name="Группа 36"/>
            <p:cNvGrpSpPr/>
            <p:nvPr/>
          </p:nvGrpSpPr>
          <p:grpSpPr>
            <a:xfrm>
              <a:off x="7224649" y="4119081"/>
              <a:ext cx="3637069" cy="827730"/>
              <a:chOff x="7224649" y="4119081"/>
              <a:chExt cx="3637069" cy="827730"/>
            </a:xfrm>
          </p:grpSpPr>
          <p:sp>
            <p:nvSpPr>
              <p:cNvPr id="38" name="Freeform 16"/>
              <p:cNvSpPr/>
              <p:nvPr/>
            </p:nvSpPr>
            <p:spPr bwMode="auto">
              <a:xfrm>
                <a:off x="7224649" y="4233492"/>
                <a:ext cx="848061" cy="657555"/>
              </a:xfrm>
              <a:custGeom>
                <a:avLst/>
                <a:gdLst/>
                <a:ahLst/>
                <a:cxnLst/>
                <a:rect l="l" t="t" r="r" b="b"/>
                <a:pathLst>
                  <a:path w="1314450" h="1019176">
                    <a:moveTo>
                      <a:pt x="495352" y="888282"/>
                    </a:moveTo>
                    <a:lnTo>
                      <a:pt x="526437" y="966788"/>
                    </a:lnTo>
                    <a:lnTo>
                      <a:pt x="794467" y="966788"/>
                    </a:lnTo>
                    <a:lnTo>
                      <a:pt x="819100" y="889037"/>
                    </a:lnTo>
                    <a:close/>
                    <a:moveTo>
                      <a:pt x="95251" y="766763"/>
                    </a:moveTo>
                    <a:lnTo>
                      <a:pt x="1188244" y="769144"/>
                    </a:lnTo>
                    <a:lnTo>
                      <a:pt x="1314450" y="1019176"/>
                    </a:lnTo>
                    <a:lnTo>
                      <a:pt x="0" y="1016795"/>
                    </a:lnTo>
                    <a:close/>
                    <a:moveTo>
                      <a:pt x="99341" y="0"/>
                    </a:moveTo>
                    <a:lnTo>
                      <a:pt x="182685" y="0"/>
                    </a:lnTo>
                    <a:lnTo>
                      <a:pt x="182685" y="0"/>
                    </a:lnTo>
                    <a:lnTo>
                      <a:pt x="1116135" y="0"/>
                    </a:lnTo>
                    <a:lnTo>
                      <a:pt x="1116135" y="0"/>
                    </a:lnTo>
                    <a:lnTo>
                      <a:pt x="1199479" y="0"/>
                    </a:lnTo>
                    <a:lnTo>
                      <a:pt x="1199479" y="690563"/>
                    </a:lnTo>
                    <a:lnTo>
                      <a:pt x="1116135" y="690563"/>
                    </a:lnTo>
                    <a:lnTo>
                      <a:pt x="1116135" y="83344"/>
                    </a:lnTo>
                    <a:lnTo>
                      <a:pt x="182685" y="83344"/>
                    </a:lnTo>
                    <a:lnTo>
                      <a:pt x="182685" y="690563"/>
                    </a:lnTo>
                    <a:lnTo>
                      <a:pt x="99341" y="690563"/>
                    </a:lnTo>
                    <a:close/>
                  </a:path>
                </a:pathLst>
              </a:custGeom>
              <a:solidFill>
                <a:srgbClr val="0078D7"/>
              </a:solidFill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68561" tIns="34280" rIns="34280" bIns="68561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397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25" b="0" i="0" u="none" strike="noStrike" kern="0" cap="none" spc="-38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Light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39" name="Oval 13"/>
              <p:cNvSpPr/>
              <p:nvPr/>
            </p:nvSpPr>
            <p:spPr bwMode="auto">
              <a:xfrm>
                <a:off x="8670686" y="4233492"/>
                <a:ext cx="841865" cy="691197"/>
              </a:xfrm>
              <a:custGeom>
                <a:avLst/>
                <a:gdLst/>
                <a:ahLst/>
                <a:cxnLst/>
                <a:rect l="l" t="t" r="r" b="b"/>
                <a:pathLst>
                  <a:path w="1374788" h="1128744">
                    <a:moveTo>
                      <a:pt x="1057374" y="861509"/>
                    </a:moveTo>
                    <a:lnTo>
                      <a:pt x="1198107" y="861509"/>
                    </a:lnTo>
                    <a:cubicBezTo>
                      <a:pt x="1136393" y="944146"/>
                      <a:pt x="1048306" y="1005508"/>
                      <a:pt x="946077" y="1033294"/>
                    </a:cubicBezTo>
                    <a:cubicBezTo>
                      <a:pt x="991727" y="993955"/>
                      <a:pt x="1029548" y="934183"/>
                      <a:pt x="1057374" y="861509"/>
                    </a:cubicBezTo>
                    <a:close/>
                    <a:moveTo>
                      <a:pt x="852108" y="861509"/>
                    </a:moveTo>
                    <a:lnTo>
                      <a:pt x="1002294" y="861509"/>
                    </a:lnTo>
                    <a:cubicBezTo>
                      <a:pt x="966565" y="951474"/>
                      <a:pt x="913343" y="1014867"/>
                      <a:pt x="852108" y="1034483"/>
                    </a:cubicBezTo>
                    <a:close/>
                    <a:moveTo>
                      <a:pt x="615765" y="861509"/>
                    </a:moveTo>
                    <a:lnTo>
                      <a:pt x="788755" y="861509"/>
                    </a:lnTo>
                    <a:lnTo>
                      <a:pt x="788755" y="1038913"/>
                    </a:lnTo>
                    <a:cubicBezTo>
                      <a:pt x="718062" y="1030075"/>
                      <a:pt x="656039" y="962482"/>
                      <a:pt x="615765" y="861509"/>
                    </a:cubicBezTo>
                    <a:close/>
                    <a:moveTo>
                      <a:pt x="487651" y="861509"/>
                    </a:moveTo>
                    <a:lnTo>
                      <a:pt x="560685" y="861509"/>
                    </a:lnTo>
                    <a:cubicBezTo>
                      <a:pt x="588423" y="933951"/>
                      <a:pt x="626092" y="993574"/>
                      <a:pt x="671568" y="1032898"/>
                    </a:cubicBezTo>
                    <a:cubicBezTo>
                      <a:pt x="585799" y="1008772"/>
                      <a:pt x="510130" y="961007"/>
                      <a:pt x="452828" y="896024"/>
                    </a:cubicBezTo>
                    <a:close/>
                    <a:moveTo>
                      <a:pt x="1107157" y="596049"/>
                    </a:moveTo>
                    <a:lnTo>
                      <a:pt x="1297884" y="596049"/>
                    </a:lnTo>
                    <a:cubicBezTo>
                      <a:pt x="1293809" y="669282"/>
                      <a:pt x="1273493" y="738126"/>
                      <a:pt x="1238835" y="798156"/>
                    </a:cubicBezTo>
                    <a:lnTo>
                      <a:pt x="1076959" y="798156"/>
                    </a:lnTo>
                    <a:cubicBezTo>
                      <a:pt x="1095399" y="736843"/>
                      <a:pt x="1106021" y="668417"/>
                      <a:pt x="1107157" y="596049"/>
                    </a:cubicBezTo>
                    <a:close/>
                    <a:moveTo>
                      <a:pt x="852108" y="596049"/>
                    </a:moveTo>
                    <a:lnTo>
                      <a:pt x="1055736" y="596049"/>
                    </a:lnTo>
                    <a:cubicBezTo>
                      <a:pt x="1054372" y="669271"/>
                      <a:pt x="1043344" y="737966"/>
                      <a:pt x="1024483" y="798156"/>
                    </a:cubicBezTo>
                    <a:lnTo>
                      <a:pt x="852108" y="798156"/>
                    </a:lnTo>
                    <a:close/>
                    <a:moveTo>
                      <a:pt x="562323" y="596049"/>
                    </a:moveTo>
                    <a:lnTo>
                      <a:pt x="788755" y="596049"/>
                    </a:lnTo>
                    <a:lnTo>
                      <a:pt x="788755" y="798156"/>
                    </a:lnTo>
                    <a:lnTo>
                      <a:pt x="593577" y="798156"/>
                    </a:lnTo>
                    <a:lnTo>
                      <a:pt x="585759" y="764270"/>
                    </a:lnTo>
                    <a:lnTo>
                      <a:pt x="668669" y="682093"/>
                    </a:lnTo>
                    <a:lnTo>
                      <a:pt x="569686" y="682093"/>
                    </a:lnTo>
                    <a:cubicBezTo>
                      <a:pt x="564999" y="654419"/>
                      <a:pt x="562874" y="625603"/>
                      <a:pt x="562323" y="596049"/>
                    </a:cubicBezTo>
                    <a:close/>
                    <a:moveTo>
                      <a:pt x="451366" y="596049"/>
                    </a:moveTo>
                    <a:lnTo>
                      <a:pt x="510902" y="596049"/>
                    </a:lnTo>
                    <a:lnTo>
                      <a:pt x="517945" y="682093"/>
                    </a:lnTo>
                    <a:lnTo>
                      <a:pt x="458950" y="682093"/>
                    </a:lnTo>
                    <a:cubicBezTo>
                      <a:pt x="453662" y="656405"/>
                      <a:pt x="450942" y="627404"/>
                      <a:pt x="451366" y="596049"/>
                    </a:cubicBezTo>
                    <a:close/>
                    <a:moveTo>
                      <a:pt x="1080911" y="343455"/>
                    </a:moveTo>
                    <a:lnTo>
                      <a:pt x="1246088" y="343455"/>
                    </a:lnTo>
                    <a:cubicBezTo>
                      <a:pt x="1277031" y="400286"/>
                      <a:pt x="1295497" y="464461"/>
                      <a:pt x="1297079" y="532696"/>
                    </a:cubicBezTo>
                    <a:lnTo>
                      <a:pt x="1107157" y="532696"/>
                    </a:lnTo>
                    <a:cubicBezTo>
                      <a:pt x="1106189" y="465375"/>
                      <a:pt x="1096841" y="401471"/>
                      <a:pt x="1080911" y="343455"/>
                    </a:cubicBezTo>
                    <a:close/>
                    <a:moveTo>
                      <a:pt x="852108" y="343455"/>
                    </a:moveTo>
                    <a:lnTo>
                      <a:pt x="1028107" y="343455"/>
                    </a:lnTo>
                    <a:cubicBezTo>
                      <a:pt x="1044853" y="400462"/>
                      <a:pt x="1054546" y="464620"/>
                      <a:pt x="1055736" y="532696"/>
                    </a:cubicBezTo>
                    <a:lnTo>
                      <a:pt x="852108" y="532696"/>
                    </a:lnTo>
                    <a:close/>
                    <a:moveTo>
                      <a:pt x="589952" y="343455"/>
                    </a:moveTo>
                    <a:lnTo>
                      <a:pt x="788755" y="343455"/>
                    </a:lnTo>
                    <a:lnTo>
                      <a:pt x="788755" y="532696"/>
                    </a:lnTo>
                    <a:lnTo>
                      <a:pt x="562323" y="532696"/>
                    </a:lnTo>
                    <a:cubicBezTo>
                      <a:pt x="563513" y="464620"/>
                      <a:pt x="573206" y="400462"/>
                      <a:pt x="589952" y="343455"/>
                    </a:cubicBezTo>
                    <a:close/>
                    <a:moveTo>
                      <a:pt x="487125" y="343455"/>
                    </a:moveTo>
                    <a:lnTo>
                      <a:pt x="537150" y="343455"/>
                    </a:lnTo>
                    <a:cubicBezTo>
                      <a:pt x="521219" y="401471"/>
                      <a:pt x="511871" y="465375"/>
                      <a:pt x="510902" y="532696"/>
                    </a:cubicBezTo>
                    <a:lnTo>
                      <a:pt x="453072" y="532696"/>
                    </a:lnTo>
                    <a:cubicBezTo>
                      <a:pt x="457594" y="473136"/>
                      <a:pt x="469260" y="408304"/>
                      <a:pt x="487125" y="343455"/>
                    </a:cubicBezTo>
                    <a:close/>
                    <a:moveTo>
                      <a:pt x="555452" y="128132"/>
                    </a:moveTo>
                    <a:cubicBezTo>
                      <a:pt x="434055" y="281842"/>
                      <a:pt x="365062" y="558695"/>
                      <a:pt x="395628" y="707165"/>
                    </a:cubicBezTo>
                    <a:lnTo>
                      <a:pt x="576412" y="707165"/>
                    </a:lnTo>
                    <a:lnTo>
                      <a:pt x="280346" y="1000611"/>
                    </a:lnTo>
                    <a:lnTo>
                      <a:pt x="0" y="709785"/>
                    </a:lnTo>
                    <a:lnTo>
                      <a:pt x="159823" y="709785"/>
                    </a:lnTo>
                    <a:cubicBezTo>
                      <a:pt x="189517" y="529001"/>
                      <a:pt x="177291" y="301056"/>
                      <a:pt x="555452" y="128132"/>
                    </a:cubicBezTo>
                    <a:close/>
                    <a:moveTo>
                      <a:pt x="946614" y="95964"/>
                    </a:moveTo>
                    <a:cubicBezTo>
                      <a:pt x="1053942" y="124967"/>
                      <a:pt x="1145653" y="191168"/>
                      <a:pt x="1207872" y="280102"/>
                    </a:cubicBezTo>
                    <a:lnTo>
                      <a:pt x="1061451" y="280102"/>
                    </a:lnTo>
                    <a:cubicBezTo>
                      <a:pt x="1033981" y="201796"/>
                      <a:pt x="994580" y="137635"/>
                      <a:pt x="946614" y="95964"/>
                    </a:cubicBezTo>
                    <a:close/>
                    <a:moveTo>
                      <a:pt x="672310" y="95136"/>
                    </a:moveTo>
                    <a:cubicBezTo>
                      <a:pt x="623980" y="136823"/>
                      <a:pt x="584257" y="201301"/>
                      <a:pt x="556608" y="280102"/>
                    </a:cubicBezTo>
                    <a:lnTo>
                      <a:pt x="506892" y="280102"/>
                    </a:lnTo>
                    <a:cubicBezTo>
                      <a:pt x="521854" y="232816"/>
                      <a:pt x="540582" y="186649"/>
                      <a:pt x="562808" y="143806"/>
                    </a:cubicBezTo>
                    <a:cubicBezTo>
                      <a:pt x="596210" y="122198"/>
                      <a:pt x="633228" y="106246"/>
                      <a:pt x="672310" y="95136"/>
                    </a:cubicBezTo>
                    <a:close/>
                    <a:moveTo>
                      <a:pt x="852108" y="94263"/>
                    </a:moveTo>
                    <a:cubicBezTo>
                      <a:pt x="916255" y="114868"/>
                      <a:pt x="971642" y="183438"/>
                      <a:pt x="1007803" y="280102"/>
                    </a:cubicBezTo>
                    <a:lnTo>
                      <a:pt x="852108" y="280102"/>
                    </a:lnTo>
                    <a:close/>
                    <a:moveTo>
                      <a:pt x="788755" y="89832"/>
                    </a:moveTo>
                    <a:lnTo>
                      <a:pt x="788755" y="280102"/>
                    </a:lnTo>
                    <a:lnTo>
                      <a:pt x="610256" y="280102"/>
                    </a:lnTo>
                    <a:cubicBezTo>
                      <a:pt x="650768" y="172127"/>
                      <a:pt x="715066" y="99146"/>
                      <a:pt x="788755" y="89832"/>
                    </a:cubicBezTo>
                    <a:close/>
                    <a:moveTo>
                      <a:pt x="810416" y="0"/>
                    </a:moveTo>
                    <a:cubicBezTo>
                      <a:pt x="1122110" y="0"/>
                      <a:pt x="1374788" y="252678"/>
                      <a:pt x="1374788" y="564372"/>
                    </a:cubicBezTo>
                    <a:cubicBezTo>
                      <a:pt x="1374788" y="876066"/>
                      <a:pt x="1122110" y="1128744"/>
                      <a:pt x="810416" y="1128744"/>
                    </a:cubicBezTo>
                    <a:cubicBezTo>
                      <a:pt x="647834" y="1128744"/>
                      <a:pt x="501309" y="1059997"/>
                      <a:pt x="399406" y="948973"/>
                    </a:cubicBezTo>
                    <a:lnTo>
                      <a:pt x="424159" y="924440"/>
                    </a:lnTo>
                    <a:cubicBezTo>
                      <a:pt x="514831" y="1024175"/>
                      <a:pt x="644348" y="1087306"/>
                      <a:pt x="788755" y="1092236"/>
                    </a:cubicBezTo>
                    <a:lnTo>
                      <a:pt x="788755" y="1094420"/>
                    </a:lnTo>
                    <a:lnTo>
                      <a:pt x="809030" y="1094420"/>
                    </a:lnTo>
                    <a:lnTo>
                      <a:pt x="810417" y="1094420"/>
                    </a:lnTo>
                    <a:lnTo>
                      <a:pt x="852108" y="1094420"/>
                    </a:lnTo>
                    <a:lnTo>
                      <a:pt x="852108" y="1090217"/>
                    </a:lnTo>
                    <a:cubicBezTo>
                      <a:pt x="1017064" y="1078881"/>
                      <a:pt x="1160769" y="991207"/>
                      <a:pt x="1247754" y="861509"/>
                    </a:cubicBezTo>
                    <a:lnTo>
                      <a:pt x="1249333" y="861509"/>
                    </a:lnTo>
                    <a:lnTo>
                      <a:pt x="1249333" y="859468"/>
                    </a:lnTo>
                    <a:cubicBezTo>
                      <a:pt x="1307218" y="775744"/>
                      <a:pt x="1340464" y="673942"/>
                      <a:pt x="1340464" y="564373"/>
                    </a:cubicBezTo>
                    <a:cubicBezTo>
                      <a:pt x="1340464" y="271636"/>
                      <a:pt x="1103154" y="34325"/>
                      <a:pt x="810417" y="34325"/>
                    </a:cubicBezTo>
                    <a:cubicBezTo>
                      <a:pt x="810117" y="34325"/>
                      <a:pt x="809818" y="34325"/>
                      <a:pt x="809519" y="34413"/>
                    </a:cubicBezTo>
                    <a:lnTo>
                      <a:pt x="809030" y="34325"/>
                    </a:lnTo>
                    <a:cubicBezTo>
                      <a:pt x="808474" y="34325"/>
                      <a:pt x="807918" y="34328"/>
                      <a:pt x="807367" y="34622"/>
                    </a:cubicBezTo>
                    <a:cubicBezTo>
                      <a:pt x="732085" y="34969"/>
                      <a:pt x="660520" y="51031"/>
                      <a:pt x="596291" y="80756"/>
                    </a:cubicBezTo>
                    <a:lnTo>
                      <a:pt x="629339" y="32369"/>
                    </a:lnTo>
                    <a:cubicBezTo>
                      <a:pt x="685591" y="10535"/>
                      <a:pt x="746773" y="0"/>
                      <a:pt x="810416" y="0"/>
                    </a:cubicBezTo>
                    <a:close/>
                  </a:path>
                </a:pathLst>
              </a:custGeom>
              <a:solidFill>
                <a:srgbClr val="0078D7"/>
              </a:solidFill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68561" tIns="34280" rIns="34280" bIns="68561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397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25" b="0" i="0" u="none" strike="noStrike" kern="0" cap="none" spc="-38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Light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0" name="Rounded Rectangle 10"/>
              <p:cNvSpPr/>
              <p:nvPr/>
            </p:nvSpPr>
            <p:spPr bwMode="auto">
              <a:xfrm>
                <a:off x="10320796" y="4119081"/>
                <a:ext cx="540922" cy="827730"/>
              </a:xfrm>
              <a:custGeom>
                <a:avLst/>
                <a:gdLst/>
                <a:ahLst/>
                <a:cxnLst/>
                <a:rect l="l" t="t" r="r" b="b"/>
                <a:pathLst>
                  <a:path w="866775" h="1326356">
                    <a:moveTo>
                      <a:pt x="433388" y="1041759"/>
                    </a:moveTo>
                    <a:cubicBezTo>
                      <a:pt x="397945" y="1041759"/>
                      <a:pt x="369213" y="1070491"/>
                      <a:pt x="369213" y="1105934"/>
                    </a:cubicBezTo>
                    <a:cubicBezTo>
                      <a:pt x="369213" y="1141377"/>
                      <a:pt x="397945" y="1170109"/>
                      <a:pt x="433388" y="1170109"/>
                    </a:cubicBezTo>
                    <a:cubicBezTo>
                      <a:pt x="468831" y="1170109"/>
                      <a:pt x="497563" y="1141377"/>
                      <a:pt x="497563" y="1105934"/>
                    </a:cubicBezTo>
                    <a:cubicBezTo>
                      <a:pt x="497563" y="1070491"/>
                      <a:pt x="468831" y="1041759"/>
                      <a:pt x="433388" y="1041759"/>
                    </a:cubicBezTo>
                    <a:close/>
                    <a:moveTo>
                      <a:pt x="207170" y="575072"/>
                    </a:moveTo>
                    <a:cubicBezTo>
                      <a:pt x="182840" y="575072"/>
                      <a:pt x="163117" y="594795"/>
                      <a:pt x="163117" y="619125"/>
                    </a:cubicBezTo>
                    <a:cubicBezTo>
                      <a:pt x="163117" y="643455"/>
                      <a:pt x="182840" y="663178"/>
                      <a:pt x="207170" y="663178"/>
                    </a:cubicBezTo>
                    <a:lnTo>
                      <a:pt x="659607" y="663178"/>
                    </a:lnTo>
                    <a:cubicBezTo>
                      <a:pt x="683937" y="663178"/>
                      <a:pt x="703660" y="643455"/>
                      <a:pt x="703660" y="619125"/>
                    </a:cubicBezTo>
                    <a:cubicBezTo>
                      <a:pt x="703660" y="594795"/>
                      <a:pt x="683937" y="575072"/>
                      <a:pt x="659607" y="575072"/>
                    </a:cubicBezTo>
                    <a:close/>
                    <a:moveTo>
                      <a:pt x="207170" y="371416"/>
                    </a:moveTo>
                    <a:cubicBezTo>
                      <a:pt x="182840" y="371416"/>
                      <a:pt x="163117" y="391139"/>
                      <a:pt x="163117" y="415469"/>
                    </a:cubicBezTo>
                    <a:cubicBezTo>
                      <a:pt x="163117" y="439799"/>
                      <a:pt x="182840" y="459522"/>
                      <a:pt x="207170" y="459522"/>
                    </a:cubicBezTo>
                    <a:lnTo>
                      <a:pt x="659607" y="459522"/>
                    </a:lnTo>
                    <a:cubicBezTo>
                      <a:pt x="683937" y="459522"/>
                      <a:pt x="703660" y="439799"/>
                      <a:pt x="703660" y="415469"/>
                    </a:cubicBezTo>
                    <a:cubicBezTo>
                      <a:pt x="703660" y="391139"/>
                      <a:pt x="683937" y="371416"/>
                      <a:pt x="659607" y="371416"/>
                    </a:cubicBezTo>
                    <a:close/>
                    <a:moveTo>
                      <a:pt x="207170" y="169636"/>
                    </a:moveTo>
                    <a:cubicBezTo>
                      <a:pt x="182840" y="169636"/>
                      <a:pt x="163117" y="189359"/>
                      <a:pt x="163117" y="213689"/>
                    </a:cubicBezTo>
                    <a:cubicBezTo>
                      <a:pt x="163117" y="238019"/>
                      <a:pt x="182840" y="257742"/>
                      <a:pt x="207170" y="257742"/>
                    </a:cubicBezTo>
                    <a:lnTo>
                      <a:pt x="659607" y="257742"/>
                    </a:lnTo>
                    <a:cubicBezTo>
                      <a:pt x="683937" y="257742"/>
                      <a:pt x="703660" y="238019"/>
                      <a:pt x="703660" y="213689"/>
                    </a:cubicBezTo>
                    <a:cubicBezTo>
                      <a:pt x="703660" y="189359"/>
                      <a:pt x="683937" y="169636"/>
                      <a:pt x="659607" y="169636"/>
                    </a:cubicBezTo>
                    <a:close/>
                    <a:moveTo>
                      <a:pt x="44457" y="0"/>
                    </a:moveTo>
                    <a:lnTo>
                      <a:pt x="822318" y="0"/>
                    </a:lnTo>
                    <a:cubicBezTo>
                      <a:pt x="846871" y="0"/>
                      <a:pt x="866775" y="19904"/>
                      <a:pt x="866775" y="44457"/>
                    </a:cubicBezTo>
                    <a:lnTo>
                      <a:pt x="866775" y="1281899"/>
                    </a:lnTo>
                    <a:cubicBezTo>
                      <a:pt x="866775" y="1306452"/>
                      <a:pt x="846871" y="1326356"/>
                      <a:pt x="822318" y="1326356"/>
                    </a:cubicBezTo>
                    <a:lnTo>
                      <a:pt x="44457" y="1326356"/>
                    </a:lnTo>
                    <a:cubicBezTo>
                      <a:pt x="19904" y="1326356"/>
                      <a:pt x="0" y="1306452"/>
                      <a:pt x="0" y="1281899"/>
                    </a:cubicBezTo>
                    <a:lnTo>
                      <a:pt x="0" y="44457"/>
                    </a:lnTo>
                    <a:cubicBezTo>
                      <a:pt x="0" y="19904"/>
                      <a:pt x="19904" y="0"/>
                      <a:pt x="44457" y="0"/>
                    </a:cubicBezTo>
                    <a:close/>
                  </a:path>
                </a:pathLst>
              </a:custGeom>
              <a:solidFill>
                <a:srgbClr val="0078D7"/>
              </a:solidFill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68561" tIns="34280" rIns="34280" bIns="68561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397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25" b="0" i="0" u="none" strike="noStrike" kern="0" cap="none" spc="-38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Light"/>
                  <a:ea typeface="Segoe UI" pitchFamily="34" charset="0"/>
                  <a:cs typeface="Segoe UI" pitchFamily="34" charset="0"/>
                </a:endParaRPr>
              </a:p>
            </p:txBody>
          </p:sp>
          <p:cxnSp>
            <p:nvCxnSpPr>
              <p:cNvPr id="41" name="Straight Arrow Connector 20"/>
              <p:cNvCxnSpPr/>
              <p:nvPr/>
            </p:nvCxnSpPr>
            <p:spPr>
              <a:xfrm>
                <a:off x="8122460" y="4562270"/>
                <a:ext cx="528873" cy="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78D7"/>
                </a:solidFill>
                <a:prstDash val="solid"/>
                <a:headEnd type="triangle"/>
                <a:tailEnd type="triangle"/>
              </a:ln>
              <a:effectLst/>
            </p:spPr>
          </p:cxnSp>
          <p:cxnSp>
            <p:nvCxnSpPr>
              <p:cNvPr id="42" name="Straight Arrow Connector 21"/>
              <p:cNvCxnSpPr/>
              <p:nvPr/>
            </p:nvCxnSpPr>
            <p:spPr>
              <a:xfrm>
                <a:off x="9592625" y="4562270"/>
                <a:ext cx="528873" cy="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78D7"/>
                </a:solidFill>
                <a:prstDash val="solid"/>
                <a:headEnd type="triangle"/>
                <a:tailEnd type="triangle"/>
              </a:ln>
              <a:effectLst/>
            </p:spPr>
          </p:cxnSp>
        </p:grpSp>
      </p:grpSp>
      <p:sp>
        <p:nvSpPr>
          <p:cNvPr id="43" name="TextBox 42"/>
          <p:cNvSpPr txBox="1"/>
          <p:nvPr/>
        </p:nvSpPr>
        <p:spPr>
          <a:xfrm>
            <a:off x="3075092" y="1734761"/>
            <a:ext cx="536552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342821"/>
            <a:r>
              <a:rPr lang="ru-RU" b="1" kern="4000" spc="-38" dirty="0">
                <a:solidFill>
                  <a:srgbClr val="525252"/>
                </a:solidFill>
                <a:latin typeface="Segoe UI"/>
              </a:rPr>
              <a:t>Устройство не подключается к интернету</a:t>
            </a:r>
            <a:endParaRPr lang="en-US" b="1" kern="4000" spc="-38" dirty="0">
              <a:solidFill>
                <a:srgbClr val="525252"/>
              </a:solidFill>
              <a:latin typeface="Segoe UI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048714" y="3255641"/>
            <a:ext cx="434341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342821"/>
            <a:r>
              <a:rPr lang="ru-RU" b="1" kern="4000" spc="-38" dirty="0">
                <a:solidFill>
                  <a:srgbClr val="525252"/>
                </a:solidFill>
                <a:latin typeface="Segoe UI"/>
              </a:rPr>
              <a:t>Устройство подключилось к интернету</a:t>
            </a:r>
            <a:endParaRPr lang="en-US" b="1" kern="4000" spc="-38" dirty="0">
              <a:solidFill>
                <a:srgbClr val="525252"/>
              </a:solidFill>
              <a:latin typeface="Segoe UI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831526" y="2247886"/>
            <a:ext cx="1120478" cy="550645"/>
          </a:xfrm>
          <a:prstGeom prst="rect">
            <a:avLst/>
          </a:prstGeom>
          <a:solidFill>
            <a:srgbClr val="0078D7"/>
          </a:solidFill>
          <a:ln>
            <a:noFill/>
          </a:ln>
        </p:spPr>
        <p:txBody>
          <a:bodyPr wrap="square" lIns="186521" tIns="149216" rIns="186521" bIns="149216" rtlCol="0" anchor="ctr">
            <a:spAutoFit/>
          </a:bodyPr>
          <a:lstStyle/>
          <a:p>
            <a:pPr algn="ctr" defTabSz="699464">
              <a:lnSpc>
                <a:spcPct val="90000"/>
              </a:lnSpc>
              <a:spcAft>
                <a:spcPts val="612"/>
              </a:spcAft>
            </a:pPr>
            <a:r>
              <a:rPr lang="ru-RU" sz="900" b="1" dirty="0">
                <a:solidFill>
                  <a:srgbClr val="FFFFFF"/>
                </a:solidFill>
                <a:latin typeface="Segoe UI Light"/>
              </a:rPr>
              <a:t>Отложенная активация</a:t>
            </a:r>
            <a:endParaRPr lang="en-US" sz="900" b="1" dirty="0">
              <a:solidFill>
                <a:srgbClr val="FFFFFF"/>
              </a:solidFill>
              <a:latin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351150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8" grpId="0" animBg="1"/>
      <p:bldP spid="29" grpId="0" animBg="1"/>
      <p:bldP spid="30" grpId="0"/>
      <p:bldP spid="34" grpId="0"/>
      <p:bldP spid="43" grpId="0"/>
      <p:bldP spid="44" grpId="0"/>
      <p:bldP spid="4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21E2-0FE2-4601-A2BF-1E359924C1D9}" type="datetime1">
              <a:rPr lang="ru-RU" smtClean="0"/>
              <a:t>15.05.2017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04B9-C052-496D-8E25-76A4029B0BE7}" type="slidenum">
              <a:rPr lang="ru-RU" smtClean="0"/>
              <a:t>21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Отложенная активация в </a:t>
            </a:r>
            <a:r>
              <a:rPr lang="en-US" dirty="0"/>
              <a:t>IoT Enterprise</a:t>
            </a:r>
            <a:endParaRPr lang="ru-RU" dirty="0"/>
          </a:p>
        </p:txBody>
      </p:sp>
      <p:sp>
        <p:nvSpPr>
          <p:cNvPr id="56" name="Rectangle 4"/>
          <p:cNvSpPr/>
          <p:nvPr/>
        </p:nvSpPr>
        <p:spPr bwMode="auto">
          <a:xfrm>
            <a:off x="817412" y="2938022"/>
            <a:ext cx="581321" cy="517620"/>
          </a:xfrm>
          <a:custGeom>
            <a:avLst/>
            <a:gdLst/>
            <a:ahLst/>
            <a:cxnLst/>
            <a:rect l="l" t="t" r="r" b="b"/>
            <a:pathLst>
              <a:path w="1255426" h="1117858">
                <a:moveTo>
                  <a:pt x="1020028" y="824460"/>
                </a:moveTo>
                <a:lnTo>
                  <a:pt x="1020028" y="993924"/>
                </a:lnTo>
                <a:lnTo>
                  <a:pt x="1139949" y="993924"/>
                </a:lnTo>
                <a:lnTo>
                  <a:pt x="1139949" y="824460"/>
                </a:lnTo>
                <a:close/>
                <a:moveTo>
                  <a:pt x="783933" y="824460"/>
                </a:moveTo>
                <a:lnTo>
                  <a:pt x="783933" y="993924"/>
                </a:lnTo>
                <a:lnTo>
                  <a:pt x="903854" y="993924"/>
                </a:lnTo>
                <a:lnTo>
                  <a:pt x="903854" y="824460"/>
                </a:lnTo>
                <a:close/>
                <a:moveTo>
                  <a:pt x="555333" y="824460"/>
                </a:moveTo>
                <a:lnTo>
                  <a:pt x="555333" y="993924"/>
                </a:lnTo>
                <a:lnTo>
                  <a:pt x="675254" y="993924"/>
                </a:lnTo>
                <a:lnTo>
                  <a:pt x="675254" y="824460"/>
                </a:lnTo>
                <a:close/>
                <a:moveTo>
                  <a:pt x="341026" y="824460"/>
                </a:moveTo>
                <a:lnTo>
                  <a:pt x="341026" y="993924"/>
                </a:lnTo>
                <a:lnTo>
                  <a:pt x="460947" y="993924"/>
                </a:lnTo>
                <a:lnTo>
                  <a:pt x="460947" y="824460"/>
                </a:lnTo>
                <a:close/>
                <a:moveTo>
                  <a:pt x="1020028" y="547142"/>
                </a:moveTo>
                <a:lnTo>
                  <a:pt x="1020028" y="716606"/>
                </a:lnTo>
                <a:lnTo>
                  <a:pt x="1139949" y="716606"/>
                </a:lnTo>
                <a:lnTo>
                  <a:pt x="1139949" y="547142"/>
                </a:lnTo>
                <a:close/>
                <a:moveTo>
                  <a:pt x="783933" y="547142"/>
                </a:moveTo>
                <a:lnTo>
                  <a:pt x="783933" y="716606"/>
                </a:lnTo>
                <a:lnTo>
                  <a:pt x="903854" y="716606"/>
                </a:lnTo>
                <a:lnTo>
                  <a:pt x="903854" y="547142"/>
                </a:lnTo>
                <a:close/>
                <a:moveTo>
                  <a:pt x="555333" y="547142"/>
                </a:moveTo>
                <a:lnTo>
                  <a:pt x="555333" y="716606"/>
                </a:lnTo>
                <a:lnTo>
                  <a:pt x="675254" y="716606"/>
                </a:lnTo>
                <a:lnTo>
                  <a:pt x="675254" y="547142"/>
                </a:lnTo>
                <a:close/>
                <a:moveTo>
                  <a:pt x="341026" y="547142"/>
                </a:moveTo>
                <a:lnTo>
                  <a:pt x="341026" y="716606"/>
                </a:lnTo>
                <a:lnTo>
                  <a:pt x="460947" y="716606"/>
                </a:lnTo>
                <a:lnTo>
                  <a:pt x="460947" y="547142"/>
                </a:lnTo>
                <a:close/>
                <a:moveTo>
                  <a:pt x="101184" y="547142"/>
                </a:moveTo>
                <a:lnTo>
                  <a:pt x="101184" y="716606"/>
                </a:lnTo>
                <a:lnTo>
                  <a:pt x="221105" y="716606"/>
                </a:lnTo>
                <a:lnTo>
                  <a:pt x="221105" y="547142"/>
                </a:lnTo>
                <a:close/>
                <a:moveTo>
                  <a:pt x="0" y="424563"/>
                </a:moveTo>
                <a:lnTo>
                  <a:pt x="1251679" y="424563"/>
                </a:lnTo>
                <a:lnTo>
                  <a:pt x="1251679" y="1117858"/>
                </a:lnTo>
                <a:lnTo>
                  <a:pt x="221105" y="1117858"/>
                </a:lnTo>
                <a:lnTo>
                  <a:pt x="221105" y="824460"/>
                </a:lnTo>
                <a:lnTo>
                  <a:pt x="101184" y="824460"/>
                </a:lnTo>
                <a:lnTo>
                  <a:pt x="101184" y="1117858"/>
                </a:lnTo>
                <a:lnTo>
                  <a:pt x="0" y="1117858"/>
                </a:lnTo>
                <a:close/>
                <a:moveTo>
                  <a:pt x="974362" y="0"/>
                </a:moveTo>
                <a:lnTo>
                  <a:pt x="1139950" y="0"/>
                </a:lnTo>
                <a:lnTo>
                  <a:pt x="1139950" y="323378"/>
                </a:lnTo>
                <a:lnTo>
                  <a:pt x="1255426" y="323378"/>
                </a:lnTo>
                <a:lnTo>
                  <a:pt x="1255426" y="382091"/>
                </a:lnTo>
                <a:lnTo>
                  <a:pt x="0" y="382091"/>
                </a:lnTo>
                <a:lnTo>
                  <a:pt x="0" y="323378"/>
                </a:lnTo>
                <a:lnTo>
                  <a:pt x="63714" y="323378"/>
                </a:lnTo>
                <a:lnTo>
                  <a:pt x="352269" y="210953"/>
                </a:lnTo>
                <a:lnTo>
                  <a:pt x="352269" y="316079"/>
                </a:lnTo>
                <a:lnTo>
                  <a:pt x="622091" y="210953"/>
                </a:lnTo>
                <a:lnTo>
                  <a:pt x="622091" y="304942"/>
                </a:lnTo>
                <a:lnTo>
                  <a:pt x="863327" y="210953"/>
                </a:lnTo>
                <a:lnTo>
                  <a:pt x="863327" y="323378"/>
                </a:lnTo>
                <a:lnTo>
                  <a:pt x="974362" y="323378"/>
                </a:lnTo>
                <a:close/>
              </a:path>
            </a:pathLst>
          </a:custGeom>
          <a:solidFill>
            <a:srgbClr val="0078D7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61" tIns="34280" rIns="34280" bIns="68561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397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25" b="0" i="0" u="none" strike="noStrike" kern="0" cap="none" spc="-38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29784" y="3658789"/>
            <a:ext cx="1575949" cy="1869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342821">
              <a:lnSpc>
                <a:spcPct val="90000"/>
              </a:lnSpc>
            </a:pPr>
            <a:r>
              <a:rPr lang="ru-RU" sz="1350" kern="4000" spc="-38" dirty="0">
                <a:gradFill flip="none" rotWithShape="1"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86000">
                      <a:prstClr val="black">
                        <a:lumMod val="75000"/>
                        <a:lumOff val="25000"/>
                      </a:prst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Segoe UI"/>
              </a:rPr>
              <a:t>Ключ продукта</a:t>
            </a:r>
          </a:p>
        </p:txBody>
      </p:sp>
      <p:sp>
        <p:nvSpPr>
          <p:cNvPr id="58" name="Right Arrow 8"/>
          <p:cNvSpPr/>
          <p:nvPr/>
        </p:nvSpPr>
        <p:spPr>
          <a:xfrm rot="19612759">
            <a:off x="2147558" y="2761808"/>
            <a:ext cx="558381" cy="350513"/>
          </a:xfrm>
          <a:prstGeom prst="rightArrow">
            <a:avLst/>
          </a:prstGeom>
          <a:solidFill>
            <a:srgbClr val="0078D7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61" tIns="34280" rIns="34280" bIns="68561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397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25" b="0" i="0" u="none" strike="noStrike" kern="0" cap="none" spc="-38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9" name="Right Arrow 9"/>
          <p:cNvSpPr/>
          <p:nvPr/>
        </p:nvSpPr>
        <p:spPr>
          <a:xfrm rot="1987241" flipV="1">
            <a:off x="2147558" y="3523513"/>
            <a:ext cx="558381" cy="350513"/>
          </a:xfrm>
          <a:prstGeom prst="rightArrow">
            <a:avLst/>
          </a:prstGeom>
          <a:solidFill>
            <a:srgbClr val="0078D7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61" tIns="34280" rIns="34280" bIns="68561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397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25" b="0" i="0" u="none" strike="noStrike" kern="0" cap="none" spc="-38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048714" y="1734761"/>
            <a:ext cx="536552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342821"/>
            <a:r>
              <a:rPr lang="ru-RU" b="1" kern="4000" spc="-38" dirty="0">
                <a:solidFill>
                  <a:srgbClr val="525252"/>
                </a:solidFill>
                <a:latin typeface="Segoe UI"/>
              </a:rPr>
              <a:t>Отложенная активация</a:t>
            </a:r>
            <a:endParaRPr lang="en-US" b="1" kern="4000" spc="-38" dirty="0">
              <a:solidFill>
                <a:srgbClr val="525252"/>
              </a:solidFill>
              <a:latin typeface="Segoe UI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048714" y="3123757"/>
            <a:ext cx="434341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342821"/>
            <a:r>
              <a:rPr lang="ru-RU" b="1" kern="4000" spc="-38" dirty="0">
                <a:solidFill>
                  <a:srgbClr val="525252"/>
                </a:solidFill>
                <a:latin typeface="Segoe UI"/>
              </a:rPr>
              <a:t>Удачная активация</a:t>
            </a:r>
            <a:endParaRPr lang="en-US" b="1" kern="4000" spc="-38" dirty="0">
              <a:solidFill>
                <a:srgbClr val="525252"/>
              </a:solidFill>
              <a:latin typeface="Segoe UI"/>
            </a:endParaRPr>
          </a:p>
        </p:txBody>
      </p:sp>
      <p:pic>
        <p:nvPicPr>
          <p:cNvPr id="62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9046" y="2210186"/>
            <a:ext cx="3607308" cy="763812"/>
          </a:xfrm>
          <a:prstGeom prst="rect">
            <a:avLst/>
          </a:prstGeom>
        </p:spPr>
      </p:pic>
      <p:pic>
        <p:nvPicPr>
          <p:cNvPr id="63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8542" y="3503695"/>
            <a:ext cx="3645113" cy="670454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3070695" y="4299727"/>
            <a:ext cx="434341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342821"/>
            <a:r>
              <a:rPr lang="ru-RU" b="1" kern="4000" spc="-38" dirty="0">
                <a:solidFill>
                  <a:srgbClr val="D83B01"/>
                </a:solidFill>
                <a:latin typeface="Segoe UI"/>
              </a:rPr>
              <a:t>Неудачная активация</a:t>
            </a:r>
            <a:endParaRPr lang="en-US" b="1" kern="4000" spc="-38" dirty="0">
              <a:solidFill>
                <a:srgbClr val="D83B01"/>
              </a:solidFill>
              <a:latin typeface="Segoe UI"/>
            </a:endParaRPr>
          </a:p>
        </p:txBody>
      </p:sp>
      <p:pic>
        <p:nvPicPr>
          <p:cNvPr id="6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951" y="4677199"/>
            <a:ext cx="1914521" cy="600074"/>
          </a:xfrm>
          <a:prstGeom prst="rect">
            <a:avLst/>
          </a:prstGeom>
        </p:spPr>
      </p:pic>
      <p:pic>
        <p:nvPicPr>
          <p:cNvPr id="66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9753" y="4731944"/>
            <a:ext cx="3836717" cy="69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889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3068960"/>
            <a:ext cx="47516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КАК ПЕРЕЙТИ НА 10-КУ</a:t>
            </a:r>
            <a:endParaRPr lang="en-US" sz="32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5864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21E2-0FE2-4601-A2BF-1E359924C1D9}" type="datetime1">
              <a:rPr lang="ru-RU" smtClean="0"/>
              <a:t>15.05.2017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04B9-C052-496D-8E25-76A4029B0BE7}" type="slidenum">
              <a:rPr lang="ru-RU" smtClean="0"/>
              <a:t>23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Новый пользователь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-75501" y="3070896"/>
            <a:ext cx="9299196" cy="1575244"/>
            <a:chOff x="-100668" y="4176319"/>
            <a:chExt cx="12398928" cy="2100325"/>
          </a:xfrm>
        </p:grpSpPr>
        <p:sp>
          <p:nvSpPr>
            <p:cNvPr id="17" name="TextBox 16"/>
            <p:cNvSpPr txBox="1"/>
            <p:nvPr/>
          </p:nvSpPr>
          <p:spPr>
            <a:xfrm>
              <a:off x="0" y="4676890"/>
              <a:ext cx="2763661" cy="1599754"/>
            </a:xfrm>
            <a:prstGeom prst="rect">
              <a:avLst/>
            </a:prstGeom>
            <a:noFill/>
          </p:spPr>
          <p:txBody>
            <a:bodyPr wrap="square" lIns="137160" tIns="109728" rIns="137160" bIns="109728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100" b="1" i="0" u="none" strike="noStrike" kern="0" cap="none" spc="0" normalizeH="0" baseline="0" noProof="0" dirty="0">
                  <a:ln>
                    <a:noFill/>
                  </a:ln>
                  <a:solidFill>
                    <a:srgbClr val="0078D7"/>
                  </a:solidFill>
                  <a:effectLst/>
                  <a:uLnTx/>
                  <a:uFillTx/>
                  <a:latin typeface="Segoe UI"/>
                </a:rPr>
                <a:t>Попробуйте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500" b="0" i="0" u="none" strike="noStrike" kern="0" cap="none" spc="0" normalizeH="0" baseline="0" noProof="0" dirty="0">
                  <a:ln>
                    <a:noFill/>
                  </a:ln>
                  <a:solidFill>
                    <a:srgbClr val="525252"/>
                  </a:solidFill>
                  <a:effectLst/>
                  <a:uLnTx/>
                  <a:uFillTx/>
                  <a:latin typeface="Segoe UI"/>
                </a:rPr>
                <a:t>Демоверсии на сайте Майкрософт, работают до 6 мес.</a:t>
              </a:r>
            </a:p>
          </p:txBody>
        </p:sp>
        <p:cxnSp>
          <p:nvCxnSpPr>
            <p:cNvPr id="18" name="Прямая соединительная линия 17"/>
            <p:cNvCxnSpPr>
              <a:cxnSpLocks/>
            </p:cNvCxnSpPr>
            <p:nvPr/>
          </p:nvCxnSpPr>
          <p:spPr>
            <a:xfrm>
              <a:off x="-100668" y="4439873"/>
              <a:ext cx="12292668" cy="0"/>
            </a:xfrm>
            <a:prstGeom prst="line">
              <a:avLst/>
            </a:prstGeom>
            <a:noFill/>
            <a:ln w="57150" cap="flat" cmpd="sng" algn="ctr">
              <a:solidFill>
                <a:srgbClr val="525252"/>
              </a:solidFill>
              <a:prstDash val="solid"/>
              <a:headEnd type="none"/>
              <a:tailEnd type="none"/>
            </a:ln>
            <a:effectLst/>
          </p:spPr>
        </p:cxnSp>
        <p:sp>
          <p:nvSpPr>
            <p:cNvPr id="19" name="Овал 18"/>
            <p:cNvSpPr/>
            <p:nvPr/>
          </p:nvSpPr>
          <p:spPr bwMode="auto">
            <a:xfrm>
              <a:off x="427838" y="4176319"/>
              <a:ext cx="545285" cy="545285"/>
            </a:xfrm>
            <a:prstGeom prst="ellipse">
              <a:avLst/>
            </a:prstGeom>
            <a:solidFill>
              <a:srgbClr val="525252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37160" tIns="109728" rIns="137160" bIns="10972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99354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rPr>
                <a:t>1</a:t>
              </a:r>
            </a:p>
          </p:txBody>
        </p:sp>
        <p:sp>
          <p:nvSpPr>
            <p:cNvPr id="20" name="Овал 19"/>
            <p:cNvSpPr/>
            <p:nvPr/>
          </p:nvSpPr>
          <p:spPr bwMode="auto">
            <a:xfrm>
              <a:off x="3426902" y="4176319"/>
              <a:ext cx="545285" cy="545285"/>
            </a:xfrm>
            <a:prstGeom prst="ellipse">
              <a:avLst/>
            </a:prstGeom>
            <a:solidFill>
              <a:srgbClr val="525252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37160" tIns="109728" rIns="137160" bIns="10972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99354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rPr>
                <a:t>2</a:t>
              </a:r>
            </a:p>
          </p:txBody>
        </p:sp>
        <p:sp>
          <p:nvSpPr>
            <p:cNvPr id="21" name="Овал 20"/>
            <p:cNvSpPr/>
            <p:nvPr/>
          </p:nvSpPr>
          <p:spPr bwMode="auto">
            <a:xfrm>
              <a:off x="6425966" y="4176319"/>
              <a:ext cx="545285" cy="545285"/>
            </a:xfrm>
            <a:prstGeom prst="ellipse">
              <a:avLst/>
            </a:prstGeom>
            <a:solidFill>
              <a:srgbClr val="525252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37160" tIns="109728" rIns="137160" bIns="10972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99354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rPr>
                <a:t>3</a:t>
              </a:r>
            </a:p>
          </p:txBody>
        </p:sp>
        <p:sp>
          <p:nvSpPr>
            <p:cNvPr id="22" name="Овал 21"/>
            <p:cNvSpPr/>
            <p:nvPr/>
          </p:nvSpPr>
          <p:spPr bwMode="auto">
            <a:xfrm>
              <a:off x="9425030" y="4176319"/>
              <a:ext cx="545285" cy="545285"/>
            </a:xfrm>
            <a:prstGeom prst="ellipse">
              <a:avLst/>
            </a:prstGeom>
            <a:solidFill>
              <a:srgbClr val="525252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37160" tIns="109728" rIns="137160" bIns="10972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99354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rPr>
                <a:t>4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564747" y="4676890"/>
              <a:ext cx="3273991" cy="1599754"/>
            </a:xfrm>
            <a:prstGeom prst="rect">
              <a:avLst/>
            </a:prstGeom>
            <a:noFill/>
          </p:spPr>
          <p:txBody>
            <a:bodyPr wrap="square" lIns="137160" tIns="109728" rIns="137160" bIns="109728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100" b="1" i="0" u="none" strike="noStrike" kern="0" cap="none" spc="0" normalizeH="0" baseline="0" noProof="0" dirty="0">
                  <a:ln>
                    <a:noFill/>
                  </a:ln>
                  <a:solidFill>
                    <a:srgbClr val="0078D7"/>
                  </a:solidFill>
                  <a:effectLst/>
                  <a:uLnTx/>
                  <a:uFillTx/>
                  <a:latin typeface="Segoe UI"/>
                </a:rPr>
                <a:t>Подпишите </a:t>
              </a:r>
              <a:r>
                <a:rPr kumimoji="0" lang="en-US" sz="2100" b="1" i="0" u="none" strike="noStrike" kern="0" cap="none" spc="0" normalizeH="0" baseline="0" noProof="0" dirty="0">
                  <a:ln>
                    <a:noFill/>
                  </a:ln>
                  <a:solidFill>
                    <a:srgbClr val="0078D7"/>
                  </a:solidFill>
                  <a:effectLst/>
                  <a:uLnTx/>
                  <a:uFillTx/>
                  <a:latin typeface="Segoe UI"/>
                </a:rPr>
                <a:t>CLA</a:t>
              </a:r>
              <a:endParaRPr kumimoji="0" lang="ru-RU" sz="2100" b="1" i="0" u="none" strike="noStrike" kern="0" cap="none" spc="0" normalizeH="0" baseline="0" noProof="0" dirty="0">
                <a:ln>
                  <a:noFill/>
                </a:ln>
                <a:solidFill>
                  <a:srgbClr val="0078D7"/>
                </a:solidFill>
                <a:effectLst/>
                <a:uLnTx/>
                <a:uFillTx/>
                <a:latin typeface="Segoe UI"/>
              </a:endParaRP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500" b="0" i="0" u="none" strike="noStrike" kern="0" cap="none" spc="0" normalizeH="0" baseline="0" noProof="0" dirty="0">
                  <a:ln>
                    <a:noFill/>
                  </a:ln>
                  <a:solidFill>
                    <a:srgbClr val="525252"/>
                  </a:solidFill>
                  <a:effectLst/>
                  <a:uLnTx/>
                  <a:uFillTx/>
                  <a:latin typeface="Segoe UI"/>
                </a:rPr>
                <a:t>Подписываете электронном виде, действует 5 лет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653293" y="4676890"/>
              <a:ext cx="3440373" cy="1322754"/>
            </a:xfrm>
            <a:prstGeom prst="rect">
              <a:avLst/>
            </a:prstGeom>
            <a:noFill/>
          </p:spPr>
          <p:txBody>
            <a:bodyPr wrap="square" lIns="137160" tIns="109728" rIns="137160" bIns="109728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100" b="1" i="0" u="none" strike="noStrike" kern="0" cap="none" spc="0" normalizeH="0" baseline="0" noProof="0" dirty="0">
                  <a:ln>
                    <a:noFill/>
                  </a:ln>
                  <a:solidFill>
                    <a:srgbClr val="0078D7"/>
                  </a:solidFill>
                  <a:effectLst/>
                  <a:uLnTx/>
                  <a:uFillTx/>
                  <a:latin typeface="Segoe UI"/>
                </a:rPr>
                <a:t>Создайте образ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500" b="0" i="0" u="none" strike="noStrike" kern="0" cap="none" spc="0" normalizeH="0" baseline="0" noProof="0" dirty="0">
                  <a:ln>
                    <a:noFill/>
                  </a:ln>
                  <a:solidFill>
                    <a:srgbClr val="525252"/>
                  </a:solidFill>
                  <a:effectLst/>
                  <a:uLnTx/>
                  <a:uFillTx/>
                  <a:latin typeface="Segoe UI"/>
                </a:rPr>
                <a:t>Скачайте готовые образы или средство разработки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892839" y="4676890"/>
              <a:ext cx="3405421" cy="1599754"/>
            </a:xfrm>
            <a:prstGeom prst="rect">
              <a:avLst/>
            </a:prstGeom>
            <a:noFill/>
          </p:spPr>
          <p:txBody>
            <a:bodyPr wrap="square" lIns="137160" tIns="109728" rIns="137160" bIns="109728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100" b="1" i="0" u="none" strike="noStrike" kern="0" cap="none" spc="0" normalizeH="0" baseline="0" noProof="0" dirty="0">
                  <a:ln>
                    <a:noFill/>
                  </a:ln>
                  <a:solidFill>
                    <a:srgbClr val="0078D7"/>
                  </a:solidFill>
                  <a:effectLst/>
                  <a:uLnTx/>
                  <a:uFillTx/>
                  <a:latin typeface="Segoe UI"/>
                </a:rPr>
                <a:t>Купите лицензии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500" b="0" i="0" u="none" strike="noStrike" kern="0" cap="none" spc="0" normalizeH="0" baseline="0" noProof="0" dirty="0">
                  <a:ln>
                    <a:noFill/>
                  </a:ln>
                  <a:solidFill>
                    <a:srgbClr val="525252"/>
                  </a:solidFill>
                  <a:effectLst/>
                  <a:uLnTx/>
                  <a:uFillTx/>
                  <a:latin typeface="Segoe UI"/>
                </a:rPr>
                <a:t>Продаём по 10, 100 и 1000 шт., поставляем с наклейками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06352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21E2-0FE2-4601-A2BF-1E359924C1D9}" type="datetime1">
              <a:rPr lang="ru-RU" smtClean="0"/>
              <a:t>15.05.2017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04B9-C052-496D-8E25-76A4029B0BE7}" type="slidenum">
              <a:rPr lang="ru-RU" smtClean="0"/>
              <a:t>24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Переход с предыдущей ОС </a:t>
            </a:r>
            <a:r>
              <a:rPr lang="en-US" dirty="0"/>
              <a:t>Embedded</a:t>
            </a:r>
            <a:endParaRPr lang="ru-RU" dirty="0"/>
          </a:p>
        </p:txBody>
      </p:sp>
      <p:cxnSp>
        <p:nvCxnSpPr>
          <p:cNvPr id="15" name="Прямая соединительная линия 14"/>
          <p:cNvCxnSpPr>
            <a:cxnSpLocks/>
          </p:cNvCxnSpPr>
          <p:nvPr/>
        </p:nvCxnSpPr>
        <p:spPr>
          <a:xfrm>
            <a:off x="-75501" y="3268561"/>
            <a:ext cx="9219501" cy="0"/>
          </a:xfrm>
          <a:prstGeom prst="line">
            <a:avLst/>
          </a:prstGeom>
          <a:ln w="57150">
            <a:solidFill>
              <a:srgbClr val="52525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 bwMode="auto">
          <a:xfrm>
            <a:off x="622883" y="3070896"/>
            <a:ext cx="408964" cy="408964"/>
          </a:xfrm>
          <a:prstGeom prst="ellipse">
            <a:avLst/>
          </a:prstGeom>
          <a:solidFill>
            <a:srgbClr val="52525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9935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1</a:t>
            </a:r>
          </a:p>
        </p:txBody>
      </p:sp>
      <p:sp>
        <p:nvSpPr>
          <p:cNvPr id="27" name="Овал 26"/>
          <p:cNvSpPr/>
          <p:nvPr/>
        </p:nvSpPr>
        <p:spPr bwMode="auto">
          <a:xfrm>
            <a:off x="3611460" y="3096063"/>
            <a:ext cx="408964" cy="408964"/>
          </a:xfrm>
          <a:prstGeom prst="ellipse">
            <a:avLst/>
          </a:prstGeom>
          <a:solidFill>
            <a:srgbClr val="52525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9935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2</a:t>
            </a:r>
          </a:p>
        </p:txBody>
      </p:sp>
      <p:sp>
        <p:nvSpPr>
          <p:cNvPr id="28" name="Овал 27"/>
          <p:cNvSpPr/>
          <p:nvPr/>
        </p:nvSpPr>
        <p:spPr bwMode="auto">
          <a:xfrm>
            <a:off x="6499370" y="3070896"/>
            <a:ext cx="408964" cy="408964"/>
          </a:xfrm>
          <a:prstGeom prst="ellipse">
            <a:avLst/>
          </a:prstGeom>
          <a:solidFill>
            <a:srgbClr val="52525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9935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95715" y="3490366"/>
            <a:ext cx="2888575" cy="1199816"/>
          </a:xfrm>
          <a:prstGeom prst="rect">
            <a:avLst/>
          </a:prstGeom>
          <a:noFill/>
        </p:spPr>
        <p:txBody>
          <a:bodyPr wrap="square" lIns="137160" tIns="109728" rIns="137160" bIns="109728" rtlCol="0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ru-RU" sz="2100" b="1" dirty="0">
                <a:solidFill>
                  <a:srgbClr val="0078D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Подготовьте образ</a:t>
            </a:r>
          </a:p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ru-RU" sz="1500" dirty="0">
                <a:solidFill>
                  <a:srgbClr val="52525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Скачайте образы </a:t>
            </a:r>
            <a:br>
              <a:rPr lang="en-US" sz="1500" dirty="0">
                <a:solidFill>
                  <a:srgbClr val="52525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500" dirty="0">
                <a:solidFill>
                  <a:srgbClr val="52525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Windows 10 IoT Enterprise CBB </a:t>
            </a:r>
            <a:r>
              <a:rPr lang="ru-RU" sz="1500" dirty="0">
                <a:solidFill>
                  <a:srgbClr val="52525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или </a:t>
            </a:r>
            <a:r>
              <a:rPr lang="en-US" sz="1500" dirty="0">
                <a:solidFill>
                  <a:srgbClr val="52525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LTSB</a:t>
            </a:r>
            <a:endParaRPr lang="ru-RU" sz="1500" dirty="0">
              <a:solidFill>
                <a:srgbClr val="52525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74585" y="3490366"/>
            <a:ext cx="2755403" cy="1199816"/>
          </a:xfrm>
          <a:prstGeom prst="rect">
            <a:avLst/>
          </a:prstGeom>
          <a:noFill/>
        </p:spPr>
        <p:txBody>
          <a:bodyPr wrap="square" lIns="137160" tIns="109728" rIns="137160" bIns="109728" rtlCol="0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ru-RU" sz="2100" b="1" dirty="0">
                <a:solidFill>
                  <a:srgbClr val="0078D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Активируйте</a:t>
            </a:r>
          </a:p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ru-RU" sz="1500" dirty="0">
                <a:solidFill>
                  <a:srgbClr val="52525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Получите наклейки и ключ продукта для активации ваших копий ОС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221758" y="3490366"/>
            <a:ext cx="3403448" cy="1199816"/>
          </a:xfrm>
          <a:prstGeom prst="rect">
            <a:avLst/>
          </a:prstGeom>
          <a:noFill/>
        </p:spPr>
        <p:txBody>
          <a:bodyPr wrap="square" lIns="137160" tIns="109728" rIns="137160" bIns="109728" rtlCol="0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ru-RU" sz="2100" b="1" dirty="0">
                <a:solidFill>
                  <a:srgbClr val="0078D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Купите лицензии</a:t>
            </a:r>
          </a:p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ru-RU" sz="1500" dirty="0">
                <a:solidFill>
                  <a:srgbClr val="52525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Если обновляете уже работающие устройства — лицензии </a:t>
            </a:r>
            <a:br>
              <a:rPr lang="ru-RU" sz="1500" dirty="0">
                <a:solidFill>
                  <a:srgbClr val="52525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500" dirty="0">
                <a:solidFill>
                  <a:srgbClr val="52525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«</a:t>
            </a:r>
            <a:r>
              <a:rPr lang="ru-RU" sz="1500" dirty="0" err="1">
                <a:solidFill>
                  <a:srgbClr val="52525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Филд</a:t>
            </a:r>
            <a:r>
              <a:rPr lang="ru-RU" sz="1500" dirty="0">
                <a:solidFill>
                  <a:srgbClr val="52525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апгрейд»</a:t>
            </a:r>
          </a:p>
        </p:txBody>
      </p:sp>
    </p:spTree>
    <p:extLst>
      <p:ext uri="{BB962C8B-B14F-4D97-AF65-F5344CB8AC3E}">
        <p14:creationId xmlns:p14="http://schemas.microsoft.com/office/powerpoint/2010/main" val="18007724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3789040"/>
            <a:ext cx="65491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pc="-98" dirty="0">
                <a:ln w="3175">
                  <a:noFill/>
                </a:ln>
                <a:solidFill>
                  <a:schemeClr val="bg1"/>
                </a:solidFill>
                <a:latin typeface="Segoe UI"/>
                <a:cs typeface="Segoe UI" pitchFamily="34" charset="0"/>
              </a:rPr>
              <a:t>mse@quarta.ru</a:t>
            </a:r>
            <a:r>
              <a:rPr lang="ru-RU" sz="2000" b="1" spc="-98" dirty="0">
                <a:ln w="3175">
                  <a:noFill/>
                </a:ln>
                <a:solidFill>
                  <a:schemeClr val="bg1"/>
                </a:solidFill>
                <a:latin typeface="Segoe UI"/>
                <a:cs typeface="Segoe UI" pitchFamily="34" charset="0"/>
              </a:rPr>
              <a:t> </a:t>
            </a:r>
            <a:r>
              <a:rPr lang="en-US" sz="2000" spc="-98" dirty="0">
                <a:ln w="3175">
                  <a:noFill/>
                </a:ln>
                <a:solidFill>
                  <a:schemeClr val="bg1"/>
                </a:solidFill>
                <a:latin typeface="Segoe UI"/>
                <a:cs typeface="Segoe UI" pitchFamily="34" charset="0"/>
              </a:rPr>
              <a:t>|</a:t>
            </a:r>
            <a:r>
              <a:rPr lang="en-US" sz="2000" b="1" spc="-98" dirty="0">
                <a:ln w="3175">
                  <a:noFill/>
                </a:ln>
                <a:solidFill>
                  <a:schemeClr val="bg1"/>
                </a:solidFill>
                <a:latin typeface="Segoe UI"/>
                <a:cs typeface="Segoe UI" pitchFamily="34" charset="0"/>
              </a:rPr>
              <a:t> </a:t>
            </a:r>
            <a:r>
              <a:rPr lang="ru-RU" sz="2000" b="1" spc="-98" dirty="0">
                <a:ln w="3175">
                  <a:noFill/>
                </a:ln>
                <a:solidFill>
                  <a:schemeClr val="bg1"/>
                </a:solidFill>
                <a:latin typeface="Segoe UI"/>
                <a:cs typeface="Segoe UI" pitchFamily="34" charset="0"/>
              </a:rPr>
              <a:t>+7 495 230 06 11</a:t>
            </a:r>
            <a:r>
              <a:rPr lang="en-US" sz="2000" b="1" spc="-98" dirty="0">
                <a:ln w="3175">
                  <a:noFill/>
                </a:ln>
                <a:solidFill>
                  <a:schemeClr val="bg1"/>
                </a:solidFill>
                <a:latin typeface="Segoe UI"/>
                <a:cs typeface="Segoe UI" pitchFamily="34" charset="0"/>
              </a:rPr>
              <a:t> </a:t>
            </a:r>
            <a:r>
              <a:rPr lang="en-US" sz="2000" spc="-98" dirty="0">
                <a:ln w="3175">
                  <a:noFill/>
                </a:ln>
                <a:solidFill>
                  <a:schemeClr val="bg1"/>
                </a:solidFill>
                <a:latin typeface="Segoe UI"/>
                <a:cs typeface="Segoe UI" pitchFamily="34" charset="0"/>
              </a:rPr>
              <a:t>|</a:t>
            </a:r>
            <a:r>
              <a:rPr lang="en-US" sz="2000" b="1" spc="-98" dirty="0">
                <a:ln w="3175">
                  <a:noFill/>
                </a:ln>
                <a:solidFill>
                  <a:schemeClr val="bg1"/>
                </a:solidFill>
                <a:latin typeface="Segoe UI"/>
                <a:cs typeface="Segoe UI" pitchFamily="34" charset="0"/>
              </a:rPr>
              <a:t> </a:t>
            </a:r>
            <a:r>
              <a:rPr lang="ru-RU" sz="2000" b="1" spc="-98" dirty="0">
                <a:ln w="3175">
                  <a:noFill/>
                </a:ln>
                <a:solidFill>
                  <a:schemeClr val="bg1"/>
                </a:solidFill>
                <a:latin typeface="Segoe UI"/>
                <a:cs typeface="Segoe UI" pitchFamily="34" charset="0"/>
              </a:rPr>
              <a:t>«Кварта Технологии»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405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5" y="2564904"/>
            <a:ext cx="69127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WINDOWS EMBEDDED</a:t>
            </a:r>
          </a:p>
          <a:p>
            <a:endParaRPr lang="en-US" sz="32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ru-RU" sz="24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Линейка ОС </a:t>
            </a:r>
            <a:r>
              <a:rPr lang="en-US" sz="24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Windows </a:t>
            </a:r>
            <a:r>
              <a:rPr lang="ru-RU" sz="24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для производства</a:t>
            </a:r>
          </a:p>
        </p:txBody>
      </p:sp>
    </p:spTree>
    <p:extLst>
      <p:ext uri="{BB962C8B-B14F-4D97-AF65-F5344CB8AC3E}">
        <p14:creationId xmlns:p14="http://schemas.microsoft.com/office/powerpoint/2010/main" val="2154751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412776"/>
            <a:ext cx="8136904" cy="3384376"/>
          </a:xfrm>
        </p:spPr>
        <p:txBody>
          <a:bodyPr/>
          <a:lstStyle/>
          <a:p>
            <a:pPr>
              <a:buFont typeface="Segoe UI Light" panose="020B0502040204020203" pitchFamily="34" charset="0"/>
              <a:buChar char="–"/>
            </a:pPr>
            <a:r>
              <a:rPr lang="ru-RU" sz="2400" dirty="0">
                <a:solidFill>
                  <a:srgbClr val="505050"/>
                </a:solidFill>
                <a:latin typeface="Segoe UI" panose="020B0502040204020203" pitchFamily="34" charset="0"/>
              </a:rPr>
              <a:t>Не нужно вкладываться в разработку ОС</a:t>
            </a:r>
          </a:p>
          <a:p>
            <a:pPr>
              <a:buFont typeface="Segoe UI Light" panose="020B0502040204020203" pitchFamily="34" charset="0"/>
              <a:buChar char="–"/>
            </a:pPr>
            <a:r>
              <a:rPr lang="ru-RU" sz="2400" dirty="0">
                <a:solidFill>
                  <a:srgbClr val="505050"/>
                </a:solidFill>
                <a:latin typeface="Segoe UI" panose="020B0502040204020203" pitchFamily="34" charset="0"/>
              </a:rPr>
              <a:t>Нет скрытых платежей</a:t>
            </a:r>
          </a:p>
          <a:p>
            <a:pPr>
              <a:buFont typeface="Segoe UI Light" panose="020B0502040204020203" pitchFamily="34" charset="0"/>
              <a:buChar char="–"/>
            </a:pPr>
            <a:r>
              <a:rPr lang="en-US" sz="2400" dirty="0">
                <a:solidFill>
                  <a:srgbClr val="505050"/>
                </a:solidFill>
                <a:latin typeface="Segoe UI" panose="020B0502040204020203" pitchFamily="34" charset="0"/>
              </a:rPr>
              <a:t>C</a:t>
            </a:r>
            <a:r>
              <a:rPr lang="ru-RU" sz="2400" dirty="0" err="1">
                <a:solidFill>
                  <a:srgbClr val="505050"/>
                </a:solidFill>
                <a:latin typeface="Segoe UI" panose="020B0502040204020203" pitchFamily="34" charset="0"/>
              </a:rPr>
              <a:t>овместимость</a:t>
            </a:r>
            <a:r>
              <a:rPr lang="ru-RU" sz="2400" dirty="0">
                <a:solidFill>
                  <a:srgbClr val="505050"/>
                </a:solidFill>
                <a:latin typeface="Segoe UI" panose="020B0502040204020203" pitchFamily="34" charset="0"/>
              </a:rPr>
              <a:t> </a:t>
            </a:r>
            <a:r>
              <a:rPr lang="en-US" sz="2400" dirty="0">
                <a:solidFill>
                  <a:srgbClr val="505050"/>
                </a:solidFill>
                <a:latin typeface="Segoe UI" panose="020B0502040204020203" pitchFamily="34" charset="0"/>
              </a:rPr>
              <a:t>«</a:t>
            </a:r>
            <a:r>
              <a:rPr lang="ru-RU" sz="2400" dirty="0">
                <a:solidFill>
                  <a:srgbClr val="505050"/>
                </a:solidFill>
                <a:latin typeface="Segoe UI" panose="020B0502040204020203" pitchFamily="34" charset="0"/>
              </a:rPr>
              <a:t>из коробки</a:t>
            </a:r>
            <a:r>
              <a:rPr lang="en-US" sz="2400" dirty="0">
                <a:solidFill>
                  <a:srgbClr val="505050"/>
                </a:solidFill>
                <a:latin typeface="Segoe UI" panose="020B0502040204020203" pitchFamily="34" charset="0"/>
              </a:rPr>
              <a:t>» </a:t>
            </a:r>
            <a:r>
              <a:rPr lang="ru-RU" sz="2400" dirty="0">
                <a:solidFill>
                  <a:srgbClr val="505050"/>
                </a:solidFill>
                <a:latin typeface="Segoe UI" panose="020B0502040204020203" pitchFamily="34" charset="0"/>
              </a:rPr>
              <a:t>с железом и бизнес-приложениями</a:t>
            </a:r>
          </a:p>
          <a:p>
            <a:pPr>
              <a:buFont typeface="Segoe UI Light" panose="020B0502040204020203" pitchFamily="34" charset="0"/>
              <a:buChar char="–"/>
            </a:pPr>
            <a:r>
              <a:rPr lang="ru-RU" sz="2400" dirty="0">
                <a:solidFill>
                  <a:srgbClr val="505050"/>
                </a:solidFill>
                <a:latin typeface="Segoe UI" panose="020B0502040204020203" pitchFamily="34" charset="0"/>
              </a:rPr>
              <a:t>Средства управления и защиты</a:t>
            </a:r>
          </a:p>
          <a:p>
            <a:pPr>
              <a:buFont typeface="Segoe UI Light" panose="020B0502040204020203" pitchFamily="34" charset="0"/>
              <a:buChar char="–"/>
            </a:pPr>
            <a:r>
              <a:rPr lang="ru-RU" sz="2400" dirty="0">
                <a:solidFill>
                  <a:srgbClr val="505050"/>
                </a:solidFill>
                <a:latin typeface="Segoe UI" panose="020B0502040204020203" pitchFamily="34" charset="0"/>
              </a:rPr>
              <a:t>Средства блокировки «</a:t>
            </a:r>
            <a:r>
              <a:rPr lang="ru-RU" sz="2400" dirty="0" err="1">
                <a:solidFill>
                  <a:srgbClr val="505050"/>
                </a:solidFill>
                <a:latin typeface="Segoe UI" panose="020B0502040204020203" pitchFamily="34" charset="0"/>
              </a:rPr>
              <a:t>Локдаун</a:t>
            </a:r>
            <a:r>
              <a:rPr lang="ru-RU" sz="2400" dirty="0">
                <a:solidFill>
                  <a:srgbClr val="505050"/>
                </a:solidFill>
                <a:latin typeface="Segoe UI" panose="020B0502040204020203" pitchFamily="34" charset="0"/>
              </a:rPr>
              <a:t>»</a:t>
            </a:r>
          </a:p>
          <a:p>
            <a:pPr>
              <a:buFont typeface="Segoe UI Light" panose="020B0502040204020203" pitchFamily="34" charset="0"/>
              <a:buChar char="–"/>
            </a:pPr>
            <a:r>
              <a:rPr lang="ru-RU" sz="2400" dirty="0">
                <a:solidFill>
                  <a:srgbClr val="505050"/>
                </a:solidFill>
                <a:latin typeface="Segoe UI" panose="020B0502040204020203" pitchFamily="34" charset="0"/>
              </a:rPr>
              <a:t>Доступность для приобретения 10–15</a:t>
            </a:r>
            <a:r>
              <a:rPr lang="en-US" sz="2400" dirty="0">
                <a:solidFill>
                  <a:srgbClr val="505050"/>
                </a:solidFill>
                <a:latin typeface="Segoe UI" panose="020B0502040204020203" pitchFamily="34" charset="0"/>
              </a:rPr>
              <a:t> </a:t>
            </a:r>
            <a:r>
              <a:rPr lang="ru-RU" sz="2400" dirty="0">
                <a:solidFill>
                  <a:srgbClr val="505050"/>
                </a:solidFill>
                <a:latin typeface="Segoe UI" panose="020B0502040204020203" pitchFamily="34" charset="0"/>
              </a:rPr>
              <a:t>лет</a:t>
            </a:r>
          </a:p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21E2-0FE2-4601-A2BF-1E359924C1D9}" type="datetime1">
              <a:rPr lang="ru-RU" smtClean="0"/>
              <a:t>15.05.2017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04B9-C052-496D-8E25-76A4029B0BE7}" type="slidenum">
              <a:rPr lang="ru-RU" smtClean="0"/>
              <a:t>4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Преимущества платформы </a:t>
            </a:r>
            <a:r>
              <a:rPr lang="en-US" dirty="0"/>
              <a:t>Windows</a:t>
            </a:r>
            <a:endParaRPr lang="ru-RU" dirty="0"/>
          </a:p>
        </p:txBody>
      </p:sp>
      <p:grpSp>
        <p:nvGrpSpPr>
          <p:cNvPr id="49" name="Группа 48"/>
          <p:cNvGrpSpPr/>
          <p:nvPr/>
        </p:nvGrpSpPr>
        <p:grpSpPr>
          <a:xfrm>
            <a:off x="467544" y="5013176"/>
            <a:ext cx="8499769" cy="910949"/>
            <a:chOff x="467544" y="4293096"/>
            <a:chExt cx="8499769" cy="910949"/>
          </a:xfrm>
        </p:grpSpPr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32240" y="4941168"/>
              <a:ext cx="1072760" cy="2201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17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6376" y="4293096"/>
              <a:ext cx="753749" cy="221932"/>
            </a:xfrm>
            <a:prstGeom prst="rect">
              <a:avLst/>
            </a:prstGeom>
          </p:spPr>
        </p:pic>
        <p:pic>
          <p:nvPicPr>
            <p:cNvPr id="33" name="Picture 17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024" y="4365104"/>
              <a:ext cx="599138" cy="225698"/>
            </a:xfrm>
            <a:prstGeom prst="rect">
              <a:avLst/>
            </a:prstGeom>
          </p:spPr>
        </p:pic>
        <p:pic>
          <p:nvPicPr>
            <p:cNvPr id="34" name="Picture 17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9792" y="4445433"/>
              <a:ext cx="693942" cy="102685"/>
            </a:xfrm>
            <a:prstGeom prst="rect">
              <a:avLst/>
            </a:prstGeom>
          </p:spPr>
        </p:pic>
        <p:pic>
          <p:nvPicPr>
            <p:cNvPr id="35" name="Picture 17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6216" y="4365104"/>
              <a:ext cx="230076" cy="231314"/>
            </a:xfrm>
            <a:prstGeom prst="rect">
              <a:avLst/>
            </a:prstGeom>
          </p:spPr>
        </p:pic>
        <p:pic>
          <p:nvPicPr>
            <p:cNvPr id="36" name="Picture 17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7904" y="4419081"/>
              <a:ext cx="755204" cy="155388"/>
            </a:xfrm>
            <a:prstGeom prst="rect">
              <a:avLst/>
            </a:prstGeom>
          </p:spPr>
        </p:pic>
        <p:pic>
          <p:nvPicPr>
            <p:cNvPr id="37" name="Picture 17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0272" y="4365104"/>
              <a:ext cx="767314" cy="170515"/>
            </a:xfrm>
            <a:prstGeom prst="rect">
              <a:avLst/>
            </a:prstGeom>
          </p:spPr>
        </p:pic>
        <p:pic>
          <p:nvPicPr>
            <p:cNvPr id="38" name="Picture 1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99792" y="4869160"/>
              <a:ext cx="887781" cy="2678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18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40152" y="4941168"/>
              <a:ext cx="604393" cy="1676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18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2120" y="4365104"/>
              <a:ext cx="613702" cy="163219"/>
            </a:xfrm>
            <a:prstGeom prst="rect">
              <a:avLst/>
            </a:prstGeom>
          </p:spPr>
        </p:pic>
        <p:pic>
          <p:nvPicPr>
            <p:cNvPr id="42" name="Picture 193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9912" y="4941168"/>
              <a:ext cx="699814" cy="207207"/>
            </a:xfrm>
            <a:prstGeom prst="rect">
              <a:avLst/>
            </a:prstGeom>
          </p:spPr>
        </p:pic>
        <p:pic>
          <p:nvPicPr>
            <p:cNvPr id="43" name="Picture 19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024" y="4869160"/>
              <a:ext cx="312411" cy="309718"/>
            </a:xfrm>
            <a:prstGeom prst="rect">
              <a:avLst/>
            </a:prstGeom>
          </p:spPr>
        </p:pic>
        <p:pic>
          <p:nvPicPr>
            <p:cNvPr id="44" name="Picture 195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4088" y="4869160"/>
              <a:ext cx="336226" cy="334885"/>
            </a:xfrm>
            <a:prstGeom prst="rect">
              <a:avLst/>
            </a:prstGeom>
          </p:spPr>
        </p:pic>
        <p:pic>
          <p:nvPicPr>
            <p:cNvPr id="45" name="Picture 196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672" y="4797152"/>
              <a:ext cx="813726" cy="406863"/>
            </a:xfrm>
            <a:prstGeom prst="rect">
              <a:avLst/>
            </a:prstGeom>
          </p:spPr>
        </p:pic>
        <p:pic>
          <p:nvPicPr>
            <p:cNvPr id="46" name="Picture 197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384" y="4941168"/>
              <a:ext cx="938929" cy="181618"/>
            </a:xfrm>
            <a:prstGeom prst="rect">
              <a:avLst/>
            </a:prstGeom>
          </p:spPr>
        </p:pic>
        <p:pic>
          <p:nvPicPr>
            <p:cNvPr id="47" name="Picture 198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7544" y="4945368"/>
              <a:ext cx="821006" cy="2117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" name="Picture 199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5656" y="4377705"/>
              <a:ext cx="1088020" cy="238141"/>
            </a:xfrm>
            <a:prstGeom prst="rect">
              <a:avLst/>
            </a:prstGeom>
          </p:spPr>
        </p:pic>
        <p:pic>
          <p:nvPicPr>
            <p:cNvPr id="30" name="Picture 2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4343758"/>
              <a:ext cx="723730" cy="3060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9718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21E2-0FE2-4601-A2BF-1E359924C1D9}" type="datetime1">
              <a:rPr lang="ru-RU" smtClean="0"/>
              <a:t>15.05.2017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04B9-C052-496D-8E25-76A4029B0BE7}" type="slidenum">
              <a:rPr lang="ru-RU" smtClean="0"/>
              <a:t>5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</a:t>
            </a:r>
            <a:r>
              <a:rPr lang="ru-RU" dirty="0" err="1"/>
              <a:t>Локдаун</a:t>
            </a:r>
            <a:r>
              <a:rPr lang="ru-RU" dirty="0"/>
              <a:t>» — защита и безопасность устройства</a:t>
            </a:r>
          </a:p>
        </p:txBody>
      </p:sp>
      <p:grpSp>
        <p:nvGrpSpPr>
          <p:cNvPr id="54" name="Группа 53"/>
          <p:cNvGrpSpPr/>
          <p:nvPr/>
        </p:nvGrpSpPr>
        <p:grpSpPr>
          <a:xfrm>
            <a:off x="467544" y="2276872"/>
            <a:ext cx="8308173" cy="2572419"/>
            <a:chOff x="586309" y="1367263"/>
            <a:chExt cx="11077564" cy="3429892"/>
          </a:xfrm>
        </p:grpSpPr>
        <p:grpSp>
          <p:nvGrpSpPr>
            <p:cNvPr id="55" name="Группа 54"/>
            <p:cNvGrpSpPr/>
            <p:nvPr/>
          </p:nvGrpSpPr>
          <p:grpSpPr>
            <a:xfrm>
              <a:off x="587388" y="1390281"/>
              <a:ext cx="1728000" cy="3406872"/>
              <a:chOff x="335360" y="1376772"/>
              <a:chExt cx="1939376" cy="3406872"/>
            </a:xfrm>
          </p:grpSpPr>
          <p:sp>
            <p:nvSpPr>
              <p:cNvPr id="100" name="Rectangle 6"/>
              <p:cNvSpPr/>
              <p:nvPr/>
            </p:nvSpPr>
            <p:spPr>
              <a:xfrm>
                <a:off x="335360" y="1376772"/>
                <a:ext cx="1939376" cy="1728000"/>
              </a:xfrm>
              <a:prstGeom prst="rect">
                <a:avLst/>
              </a:prstGeom>
              <a:solidFill>
                <a:srgbClr val="0078D7"/>
              </a:solidFill>
              <a:ln>
                <a:noFill/>
              </a:ln>
              <a:effectLst/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82880" tIns="91440" rIns="182880" bIns="182880" numCol="1" spcCol="1270" anchor="ctr" anchorCtr="0">
                <a:noAutofit/>
              </a:bodyPr>
              <a:lstStyle/>
              <a:p>
                <a:pPr defTabSz="666734">
                  <a:lnSpc>
                    <a:spcPct val="90000"/>
                  </a:lnSpc>
                  <a:spcBef>
                    <a:spcPct val="0"/>
                  </a:spcBef>
                  <a:spcAft>
                    <a:spcPts val="200"/>
                  </a:spcAft>
                </a:pPr>
                <a:endParaRPr lang="en-US" sz="1200" dirty="0">
                  <a:solidFill>
                    <a:srgbClr val="FFFFF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01" name="Rectangle 2"/>
              <p:cNvSpPr/>
              <p:nvPr/>
            </p:nvSpPr>
            <p:spPr>
              <a:xfrm>
                <a:off x="335360" y="3188028"/>
                <a:ext cx="1939376" cy="1595616"/>
              </a:xfrm>
              <a:prstGeom prst="rect">
                <a:avLst/>
              </a:prstGeom>
              <a:solidFill>
                <a:srgbClr val="759CAC">
                  <a:alpha val="10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82880" tIns="182880" rIns="182880" bIns="182880" numCol="1" spcCol="1270" anchor="t" anchorCtr="0">
                <a:noAutofit/>
              </a:bodyPr>
              <a:lstStyle/>
              <a:p>
                <a:pPr defTabSz="666734">
                  <a:lnSpc>
                    <a:spcPct val="90000"/>
                  </a:lnSpc>
                  <a:spcBef>
                    <a:spcPts val="450"/>
                  </a:spcBef>
                </a:pPr>
                <a:endParaRPr lang="en-US" sz="1200" b="1" dirty="0">
                  <a:solidFill>
                    <a:srgbClr val="646464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56" name="Группа 55"/>
            <p:cNvGrpSpPr/>
            <p:nvPr/>
          </p:nvGrpSpPr>
          <p:grpSpPr>
            <a:xfrm>
              <a:off x="2423592" y="1378950"/>
              <a:ext cx="1728000" cy="3418204"/>
              <a:chOff x="335360" y="1376772"/>
              <a:chExt cx="1939376" cy="3418204"/>
            </a:xfrm>
          </p:grpSpPr>
          <p:sp>
            <p:nvSpPr>
              <p:cNvPr id="98" name="Rectangle 6"/>
              <p:cNvSpPr/>
              <p:nvPr/>
            </p:nvSpPr>
            <p:spPr>
              <a:xfrm>
                <a:off x="335360" y="1376772"/>
                <a:ext cx="1939376" cy="1728000"/>
              </a:xfrm>
              <a:prstGeom prst="rect">
                <a:avLst/>
              </a:prstGeom>
              <a:solidFill>
                <a:srgbClr val="0078D7"/>
              </a:solidFill>
              <a:ln>
                <a:noFill/>
              </a:ln>
              <a:effectLst/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82880" tIns="91440" rIns="182880" bIns="182880" numCol="1" spcCol="1270" anchor="ctr" anchorCtr="0">
                <a:noAutofit/>
              </a:bodyPr>
              <a:lstStyle/>
              <a:p>
                <a:pPr defTabSz="666734">
                  <a:lnSpc>
                    <a:spcPct val="90000"/>
                  </a:lnSpc>
                  <a:spcBef>
                    <a:spcPct val="0"/>
                  </a:spcBef>
                  <a:spcAft>
                    <a:spcPts val="200"/>
                  </a:spcAft>
                </a:pPr>
                <a:endParaRPr lang="en-US" sz="1200" dirty="0">
                  <a:solidFill>
                    <a:srgbClr val="FFFFF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99" name="Rectangle 2"/>
              <p:cNvSpPr/>
              <p:nvPr/>
            </p:nvSpPr>
            <p:spPr>
              <a:xfrm>
                <a:off x="335360" y="3188028"/>
                <a:ext cx="1939376" cy="1606948"/>
              </a:xfrm>
              <a:prstGeom prst="rect">
                <a:avLst/>
              </a:prstGeom>
              <a:solidFill>
                <a:srgbClr val="759CAC">
                  <a:alpha val="10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82880" tIns="182880" rIns="182880" bIns="182880" numCol="1" spcCol="1270" anchor="t" anchorCtr="0">
                <a:noAutofit/>
              </a:bodyPr>
              <a:lstStyle/>
              <a:p>
                <a:pPr defTabSz="666734">
                  <a:lnSpc>
                    <a:spcPct val="90000"/>
                  </a:lnSpc>
                  <a:spcBef>
                    <a:spcPts val="450"/>
                  </a:spcBef>
                </a:pPr>
                <a:endParaRPr lang="en-US" sz="1200" b="1" dirty="0">
                  <a:solidFill>
                    <a:srgbClr val="646464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57" name="Группа 56"/>
            <p:cNvGrpSpPr/>
            <p:nvPr/>
          </p:nvGrpSpPr>
          <p:grpSpPr>
            <a:xfrm>
              <a:off x="4259796" y="1378950"/>
              <a:ext cx="1728000" cy="3418204"/>
              <a:chOff x="335360" y="1376772"/>
              <a:chExt cx="1939376" cy="3418204"/>
            </a:xfrm>
          </p:grpSpPr>
          <p:sp>
            <p:nvSpPr>
              <p:cNvPr id="96" name="Rectangle 6"/>
              <p:cNvSpPr/>
              <p:nvPr/>
            </p:nvSpPr>
            <p:spPr>
              <a:xfrm>
                <a:off x="335360" y="1376772"/>
                <a:ext cx="1939376" cy="1728000"/>
              </a:xfrm>
              <a:prstGeom prst="rect">
                <a:avLst/>
              </a:prstGeom>
              <a:solidFill>
                <a:srgbClr val="0078D7"/>
              </a:solidFill>
              <a:ln>
                <a:noFill/>
              </a:ln>
              <a:effectLst/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82880" tIns="91440" rIns="182880" bIns="182880" numCol="1" spcCol="1270" anchor="ctr" anchorCtr="0">
                <a:noAutofit/>
              </a:bodyPr>
              <a:lstStyle/>
              <a:p>
                <a:pPr defTabSz="666734">
                  <a:lnSpc>
                    <a:spcPct val="90000"/>
                  </a:lnSpc>
                  <a:spcBef>
                    <a:spcPct val="0"/>
                  </a:spcBef>
                  <a:spcAft>
                    <a:spcPts val="200"/>
                  </a:spcAft>
                </a:pPr>
                <a:endParaRPr lang="en-US" sz="1200" dirty="0">
                  <a:solidFill>
                    <a:srgbClr val="FFFFF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97" name="Rectangle 2"/>
              <p:cNvSpPr/>
              <p:nvPr/>
            </p:nvSpPr>
            <p:spPr>
              <a:xfrm>
                <a:off x="335360" y="3188027"/>
                <a:ext cx="1939376" cy="1606949"/>
              </a:xfrm>
              <a:prstGeom prst="rect">
                <a:avLst/>
              </a:prstGeom>
              <a:solidFill>
                <a:srgbClr val="759CAC">
                  <a:alpha val="10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82880" tIns="182880" rIns="182880" bIns="182880" numCol="1" spcCol="1270" anchor="t" anchorCtr="0">
                <a:noAutofit/>
              </a:bodyPr>
              <a:lstStyle/>
              <a:p>
                <a:pPr defTabSz="666734">
                  <a:lnSpc>
                    <a:spcPct val="90000"/>
                  </a:lnSpc>
                  <a:spcBef>
                    <a:spcPts val="450"/>
                  </a:spcBef>
                </a:pPr>
                <a:endParaRPr lang="en-US" sz="1200" b="1" dirty="0">
                  <a:solidFill>
                    <a:srgbClr val="646464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58" name="Группа 57"/>
            <p:cNvGrpSpPr/>
            <p:nvPr/>
          </p:nvGrpSpPr>
          <p:grpSpPr>
            <a:xfrm>
              <a:off x="6096000" y="1378950"/>
              <a:ext cx="1728000" cy="3418204"/>
              <a:chOff x="335360" y="1376772"/>
              <a:chExt cx="1939376" cy="3418204"/>
            </a:xfrm>
          </p:grpSpPr>
          <p:sp>
            <p:nvSpPr>
              <p:cNvPr id="94" name="Rectangle 6"/>
              <p:cNvSpPr/>
              <p:nvPr/>
            </p:nvSpPr>
            <p:spPr>
              <a:xfrm>
                <a:off x="335360" y="1376772"/>
                <a:ext cx="1939376" cy="1728000"/>
              </a:xfrm>
              <a:prstGeom prst="rect">
                <a:avLst/>
              </a:prstGeom>
              <a:solidFill>
                <a:srgbClr val="0078D7"/>
              </a:solidFill>
              <a:ln>
                <a:noFill/>
              </a:ln>
              <a:effectLst/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82880" tIns="91440" rIns="182880" bIns="182880" numCol="1" spcCol="1270" anchor="ctr" anchorCtr="0">
                <a:noAutofit/>
              </a:bodyPr>
              <a:lstStyle/>
              <a:p>
                <a:pPr defTabSz="666734">
                  <a:lnSpc>
                    <a:spcPct val="90000"/>
                  </a:lnSpc>
                  <a:spcBef>
                    <a:spcPct val="0"/>
                  </a:spcBef>
                  <a:spcAft>
                    <a:spcPts val="200"/>
                  </a:spcAft>
                </a:pPr>
                <a:endParaRPr lang="en-US" sz="1200" dirty="0">
                  <a:solidFill>
                    <a:srgbClr val="FFFFF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95" name="Rectangle 2"/>
              <p:cNvSpPr/>
              <p:nvPr/>
            </p:nvSpPr>
            <p:spPr>
              <a:xfrm>
                <a:off x="335360" y="3188027"/>
                <a:ext cx="1939376" cy="1606949"/>
              </a:xfrm>
              <a:prstGeom prst="rect">
                <a:avLst/>
              </a:prstGeom>
              <a:solidFill>
                <a:srgbClr val="759CAC">
                  <a:alpha val="10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82880" tIns="182880" rIns="182880" bIns="182880" numCol="1" spcCol="1270" anchor="t" anchorCtr="0">
                <a:noAutofit/>
              </a:bodyPr>
              <a:lstStyle/>
              <a:p>
                <a:pPr defTabSz="666734">
                  <a:lnSpc>
                    <a:spcPct val="90000"/>
                  </a:lnSpc>
                  <a:spcBef>
                    <a:spcPts val="450"/>
                  </a:spcBef>
                </a:pPr>
                <a:endParaRPr lang="en-US" sz="1200" b="1" dirty="0">
                  <a:solidFill>
                    <a:srgbClr val="646464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59" name="Группа 58"/>
            <p:cNvGrpSpPr/>
            <p:nvPr/>
          </p:nvGrpSpPr>
          <p:grpSpPr>
            <a:xfrm>
              <a:off x="7932204" y="1378950"/>
              <a:ext cx="1728000" cy="3418204"/>
              <a:chOff x="335360" y="1376772"/>
              <a:chExt cx="1939376" cy="3418204"/>
            </a:xfrm>
          </p:grpSpPr>
          <p:sp>
            <p:nvSpPr>
              <p:cNvPr id="92" name="Rectangle 6"/>
              <p:cNvSpPr/>
              <p:nvPr/>
            </p:nvSpPr>
            <p:spPr>
              <a:xfrm>
                <a:off x="335360" y="1376772"/>
                <a:ext cx="1939376" cy="1728000"/>
              </a:xfrm>
              <a:prstGeom prst="rect">
                <a:avLst/>
              </a:prstGeom>
              <a:solidFill>
                <a:srgbClr val="0078D7"/>
              </a:solidFill>
              <a:ln>
                <a:noFill/>
              </a:ln>
              <a:effectLst/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82880" tIns="91440" rIns="182880" bIns="182880" numCol="1" spcCol="1270" anchor="ctr" anchorCtr="0">
                <a:noAutofit/>
              </a:bodyPr>
              <a:lstStyle/>
              <a:p>
                <a:pPr defTabSz="666734">
                  <a:lnSpc>
                    <a:spcPct val="90000"/>
                  </a:lnSpc>
                  <a:spcBef>
                    <a:spcPct val="0"/>
                  </a:spcBef>
                  <a:spcAft>
                    <a:spcPts val="200"/>
                  </a:spcAft>
                </a:pPr>
                <a:endParaRPr lang="en-US" sz="1200" dirty="0">
                  <a:solidFill>
                    <a:srgbClr val="FFFFF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93" name="Rectangle 2"/>
              <p:cNvSpPr/>
              <p:nvPr/>
            </p:nvSpPr>
            <p:spPr>
              <a:xfrm>
                <a:off x="335360" y="3188027"/>
                <a:ext cx="1939376" cy="1606949"/>
              </a:xfrm>
              <a:prstGeom prst="rect">
                <a:avLst/>
              </a:prstGeom>
              <a:solidFill>
                <a:srgbClr val="759CAC">
                  <a:alpha val="10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82880" tIns="182880" rIns="182880" bIns="182880" numCol="1" spcCol="1270" anchor="t" anchorCtr="0">
                <a:noAutofit/>
              </a:bodyPr>
              <a:lstStyle/>
              <a:p>
                <a:pPr defTabSz="666734">
                  <a:lnSpc>
                    <a:spcPct val="90000"/>
                  </a:lnSpc>
                  <a:spcBef>
                    <a:spcPts val="450"/>
                  </a:spcBef>
                </a:pPr>
                <a:endParaRPr lang="en-US" sz="1200" b="1" dirty="0">
                  <a:solidFill>
                    <a:srgbClr val="646464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60" name="Группа 59"/>
            <p:cNvGrpSpPr/>
            <p:nvPr/>
          </p:nvGrpSpPr>
          <p:grpSpPr>
            <a:xfrm>
              <a:off x="9768408" y="1367263"/>
              <a:ext cx="1728000" cy="3429892"/>
              <a:chOff x="335360" y="1376772"/>
              <a:chExt cx="1939376" cy="3429892"/>
            </a:xfrm>
          </p:grpSpPr>
          <p:sp>
            <p:nvSpPr>
              <p:cNvPr id="90" name="Rectangle 6"/>
              <p:cNvSpPr/>
              <p:nvPr/>
            </p:nvSpPr>
            <p:spPr>
              <a:xfrm>
                <a:off x="335360" y="1376772"/>
                <a:ext cx="1939376" cy="1728000"/>
              </a:xfrm>
              <a:prstGeom prst="rect">
                <a:avLst/>
              </a:prstGeom>
              <a:solidFill>
                <a:srgbClr val="0078D7"/>
              </a:solidFill>
              <a:ln>
                <a:noFill/>
              </a:ln>
              <a:effectLst/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82880" tIns="91440" rIns="182880" bIns="182880" numCol="1" spcCol="1270" anchor="ctr" anchorCtr="0">
                <a:noAutofit/>
              </a:bodyPr>
              <a:lstStyle/>
              <a:p>
                <a:pPr defTabSz="666734">
                  <a:lnSpc>
                    <a:spcPct val="90000"/>
                  </a:lnSpc>
                  <a:spcBef>
                    <a:spcPct val="0"/>
                  </a:spcBef>
                  <a:spcAft>
                    <a:spcPts val="200"/>
                  </a:spcAft>
                </a:pPr>
                <a:endParaRPr lang="en-US" sz="1200" dirty="0">
                  <a:solidFill>
                    <a:srgbClr val="FFFFF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91" name="Rectangle 2"/>
              <p:cNvSpPr/>
              <p:nvPr/>
            </p:nvSpPr>
            <p:spPr>
              <a:xfrm>
                <a:off x="335360" y="3188028"/>
                <a:ext cx="1939376" cy="1618636"/>
              </a:xfrm>
              <a:prstGeom prst="rect">
                <a:avLst/>
              </a:prstGeom>
              <a:solidFill>
                <a:srgbClr val="759CAC">
                  <a:alpha val="10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82880" tIns="182880" rIns="182880" bIns="182880" numCol="1" spcCol="1270" anchor="t" anchorCtr="0">
                <a:noAutofit/>
              </a:bodyPr>
              <a:lstStyle/>
              <a:p>
                <a:pPr defTabSz="666734">
                  <a:lnSpc>
                    <a:spcPct val="90000"/>
                  </a:lnSpc>
                  <a:spcBef>
                    <a:spcPts val="450"/>
                  </a:spcBef>
                </a:pPr>
                <a:endParaRPr lang="en-US" sz="1200" b="1" dirty="0">
                  <a:solidFill>
                    <a:srgbClr val="646464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61" name="Прямоугольник 60"/>
            <p:cNvSpPr/>
            <p:nvPr/>
          </p:nvSpPr>
          <p:spPr>
            <a:xfrm>
              <a:off x="586309" y="2615402"/>
              <a:ext cx="1824203" cy="3323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711248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200" kern="0" dirty="0">
                  <a:gradFill flip="none" rotWithShape="1"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  <a:tileRect/>
                  </a:gra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Фильтры записи</a:t>
              </a:r>
              <a:endParaRPr lang="en-US" sz="1200" kern="0" dirty="0">
                <a:gradFill flip="none" rotWithShape="1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  <a:tileRect/>
                </a:gra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2506522" y="2615402"/>
              <a:ext cx="1679853" cy="3323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711248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kern="0" dirty="0">
                  <a:gradFill flip="none" rotWithShape="1"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  <a:tileRect/>
                  </a:gra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USB </a:t>
              </a:r>
              <a:r>
                <a:rPr lang="ru-RU" sz="1200" kern="0" dirty="0">
                  <a:gradFill flip="none" rotWithShape="1"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  <a:tileRect/>
                  </a:gra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фильтры</a:t>
              </a:r>
              <a:endParaRPr lang="en-US" sz="1200" kern="0" dirty="0">
                <a:gradFill flip="none" rotWithShape="1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  <a:tileRect/>
                </a:gra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4403812" y="2558238"/>
              <a:ext cx="1461120" cy="5416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711248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200" kern="0" dirty="0">
                  <a:gradFill flip="none" rotWithShape="1"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  <a:tileRect/>
                  </a:gra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Настройка интерфейса</a:t>
              </a:r>
              <a:endParaRPr lang="en-US" sz="1200" kern="0" dirty="0">
                <a:gradFill flip="none" rotWithShape="1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  <a:tileRect/>
                </a:gra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6240016" y="2575015"/>
              <a:ext cx="1461120" cy="5416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711248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200" kern="0" dirty="0">
                  <a:gradFill flip="none" rotWithShape="1"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  <a:tileRect/>
                  </a:gra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Блокировка приложений</a:t>
              </a:r>
              <a:endParaRPr lang="en-US" sz="1200" kern="0" dirty="0">
                <a:gradFill flip="none" rotWithShape="1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  <a:tileRect/>
                </a:gra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8076220" y="2583404"/>
              <a:ext cx="1461120" cy="5416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711248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200" kern="0" dirty="0">
                  <a:gradFill flip="none" rotWithShape="1"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  <a:tileRect/>
                  </a:gra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Запуск оболочки</a:t>
              </a:r>
              <a:endParaRPr lang="en-US" sz="1200" kern="0" dirty="0">
                <a:gradFill flip="none" rotWithShape="1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  <a:tileRect/>
                </a:gra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6" name="Прямоугольник 65"/>
            <p:cNvSpPr/>
            <p:nvPr/>
          </p:nvSpPr>
          <p:spPr>
            <a:xfrm>
              <a:off x="9849845" y="2566626"/>
              <a:ext cx="1605136" cy="5416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711248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200" kern="0" dirty="0">
                  <a:gradFill flip="none" rotWithShape="1"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  <a:tileRect/>
                  </a:gra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Разрешённый доступ</a:t>
              </a:r>
              <a:endParaRPr lang="en-US" sz="1200" kern="0" dirty="0">
                <a:gradFill flip="none" rotWithShape="1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  <a:tileRect/>
                </a:gra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67" name="Group 5"/>
            <p:cNvGrpSpPr/>
            <p:nvPr/>
          </p:nvGrpSpPr>
          <p:grpSpPr>
            <a:xfrm>
              <a:off x="914400" y="1681904"/>
              <a:ext cx="1056713" cy="689744"/>
              <a:chOff x="1879011" y="1381816"/>
              <a:chExt cx="766461" cy="547760"/>
            </a:xfrm>
            <a:solidFill>
              <a:srgbClr val="FFFFFF"/>
            </a:solidFill>
          </p:grpSpPr>
          <p:sp>
            <p:nvSpPr>
              <p:cNvPr id="86" name="Freeform 107"/>
              <p:cNvSpPr>
                <a:spLocks noEditPoints="1"/>
              </p:cNvSpPr>
              <p:nvPr/>
            </p:nvSpPr>
            <p:spPr bwMode="auto">
              <a:xfrm rot="10800000">
                <a:off x="1879011" y="1381816"/>
                <a:ext cx="766461" cy="547760"/>
              </a:xfrm>
              <a:custGeom>
                <a:avLst/>
                <a:gdLst/>
                <a:ahLst/>
                <a:cxnLst>
                  <a:cxn ang="0">
                    <a:pos x="514" y="0"/>
                  </a:cxn>
                  <a:cxn ang="0">
                    <a:pos x="17" y="0"/>
                  </a:cxn>
                  <a:cxn ang="0">
                    <a:pos x="0" y="17"/>
                  </a:cxn>
                  <a:cxn ang="0">
                    <a:pos x="0" y="356"/>
                  </a:cxn>
                  <a:cxn ang="0">
                    <a:pos x="17" y="373"/>
                  </a:cxn>
                  <a:cxn ang="0">
                    <a:pos x="514" y="373"/>
                  </a:cxn>
                  <a:cxn ang="0">
                    <a:pos x="531" y="356"/>
                  </a:cxn>
                  <a:cxn ang="0">
                    <a:pos x="531" y="17"/>
                  </a:cxn>
                  <a:cxn ang="0">
                    <a:pos x="514" y="0"/>
                  </a:cxn>
                  <a:cxn ang="0">
                    <a:pos x="501" y="329"/>
                  </a:cxn>
                  <a:cxn ang="0">
                    <a:pos x="486" y="343"/>
                  </a:cxn>
                  <a:cxn ang="0">
                    <a:pos x="45" y="343"/>
                  </a:cxn>
                  <a:cxn ang="0">
                    <a:pos x="30" y="329"/>
                  </a:cxn>
                  <a:cxn ang="0">
                    <a:pos x="30" y="45"/>
                  </a:cxn>
                  <a:cxn ang="0">
                    <a:pos x="45" y="30"/>
                  </a:cxn>
                  <a:cxn ang="0">
                    <a:pos x="486" y="30"/>
                  </a:cxn>
                  <a:cxn ang="0">
                    <a:pos x="501" y="45"/>
                  </a:cxn>
                  <a:cxn ang="0">
                    <a:pos x="501" y="329"/>
                  </a:cxn>
                </a:cxnLst>
                <a:rect l="0" t="0" r="r" b="b"/>
                <a:pathLst>
                  <a:path w="531" h="373">
                    <a:moveTo>
                      <a:pt x="514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7" y="0"/>
                      <a:pt x="0" y="8"/>
                      <a:pt x="0" y="17"/>
                    </a:cubicBezTo>
                    <a:cubicBezTo>
                      <a:pt x="0" y="356"/>
                      <a:pt x="0" y="356"/>
                      <a:pt x="0" y="356"/>
                    </a:cubicBezTo>
                    <a:cubicBezTo>
                      <a:pt x="0" y="366"/>
                      <a:pt x="7" y="373"/>
                      <a:pt x="17" y="373"/>
                    </a:cubicBezTo>
                    <a:cubicBezTo>
                      <a:pt x="514" y="373"/>
                      <a:pt x="514" y="373"/>
                      <a:pt x="514" y="373"/>
                    </a:cubicBezTo>
                    <a:cubicBezTo>
                      <a:pt x="524" y="373"/>
                      <a:pt x="531" y="366"/>
                      <a:pt x="531" y="356"/>
                    </a:cubicBezTo>
                    <a:cubicBezTo>
                      <a:pt x="531" y="17"/>
                      <a:pt x="531" y="17"/>
                      <a:pt x="531" y="17"/>
                    </a:cubicBezTo>
                    <a:cubicBezTo>
                      <a:pt x="531" y="8"/>
                      <a:pt x="524" y="0"/>
                      <a:pt x="514" y="0"/>
                    </a:cubicBezTo>
                    <a:close/>
                    <a:moveTo>
                      <a:pt x="501" y="329"/>
                    </a:moveTo>
                    <a:cubicBezTo>
                      <a:pt x="501" y="337"/>
                      <a:pt x="494" y="343"/>
                      <a:pt x="486" y="343"/>
                    </a:cubicBezTo>
                    <a:cubicBezTo>
                      <a:pt x="45" y="343"/>
                      <a:pt x="45" y="343"/>
                      <a:pt x="45" y="343"/>
                    </a:cubicBezTo>
                    <a:cubicBezTo>
                      <a:pt x="37" y="343"/>
                      <a:pt x="30" y="337"/>
                      <a:pt x="30" y="329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30" y="37"/>
                      <a:pt x="37" y="30"/>
                      <a:pt x="45" y="30"/>
                    </a:cubicBezTo>
                    <a:cubicBezTo>
                      <a:pt x="486" y="30"/>
                      <a:pt x="486" y="30"/>
                      <a:pt x="486" y="30"/>
                    </a:cubicBezTo>
                    <a:cubicBezTo>
                      <a:pt x="494" y="30"/>
                      <a:pt x="501" y="37"/>
                      <a:pt x="501" y="45"/>
                    </a:cubicBezTo>
                    <a:lnTo>
                      <a:pt x="501" y="329"/>
                    </a:lnTo>
                    <a:close/>
                  </a:path>
                </a:pathLst>
              </a:custGeom>
              <a:grpFill/>
              <a:extLst/>
            </p:spPr>
            <p:txBody>
              <a:bodyPr vert="horz" wrap="square" lIns="93207" tIns="46603" rIns="93207" bIns="46603" numCol="1" anchor="t" anchorCtr="0" compatLnSpc="1">
                <a:prstTxWarp prst="textNoShape">
                  <a:avLst/>
                </a:prstTxWarp>
              </a:bodyPr>
              <a:lstStyle/>
              <a:p>
                <a:pPr defTabSz="685156">
                  <a:defRPr/>
                </a:pPr>
                <a:endParaRPr lang="en-US" sz="1200" kern="0" dirty="0">
                  <a:solidFill>
                    <a:srgbClr val="00D8CC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87" name="DRM"/>
              <p:cNvSpPr>
                <a:spLocks noChangeAspect="1" noEditPoints="1"/>
              </p:cNvSpPr>
              <p:nvPr/>
            </p:nvSpPr>
            <p:spPr bwMode="auto">
              <a:xfrm>
                <a:off x="1990098" y="1449867"/>
                <a:ext cx="167162" cy="235681"/>
              </a:xfrm>
              <a:custGeom>
                <a:avLst/>
                <a:gdLst>
                  <a:gd name="T0" fmla="*/ 108 w 120"/>
                  <a:gd name="T1" fmla="*/ 67 h 169"/>
                  <a:gd name="T2" fmla="*/ 104 w 120"/>
                  <a:gd name="T3" fmla="*/ 67 h 169"/>
                  <a:gd name="T4" fmla="*/ 104 w 120"/>
                  <a:gd name="T5" fmla="*/ 45 h 169"/>
                  <a:gd name="T6" fmla="*/ 60 w 120"/>
                  <a:gd name="T7" fmla="*/ 0 h 169"/>
                  <a:gd name="T8" fmla="*/ 15 w 120"/>
                  <a:gd name="T9" fmla="*/ 45 h 169"/>
                  <a:gd name="T10" fmla="*/ 15 w 120"/>
                  <a:gd name="T11" fmla="*/ 67 h 169"/>
                  <a:gd name="T12" fmla="*/ 11 w 120"/>
                  <a:gd name="T13" fmla="*/ 67 h 169"/>
                  <a:gd name="T14" fmla="*/ 0 w 120"/>
                  <a:gd name="T15" fmla="*/ 80 h 169"/>
                  <a:gd name="T16" fmla="*/ 0 w 120"/>
                  <a:gd name="T17" fmla="*/ 156 h 169"/>
                  <a:gd name="T18" fmla="*/ 11 w 120"/>
                  <a:gd name="T19" fmla="*/ 169 h 169"/>
                  <a:gd name="T20" fmla="*/ 108 w 120"/>
                  <a:gd name="T21" fmla="*/ 169 h 169"/>
                  <a:gd name="T22" fmla="*/ 120 w 120"/>
                  <a:gd name="T23" fmla="*/ 156 h 169"/>
                  <a:gd name="T24" fmla="*/ 120 w 120"/>
                  <a:gd name="T25" fmla="*/ 80 h 169"/>
                  <a:gd name="T26" fmla="*/ 108 w 120"/>
                  <a:gd name="T27" fmla="*/ 67 h 169"/>
                  <a:gd name="T28" fmla="*/ 32 w 120"/>
                  <a:gd name="T29" fmla="*/ 45 h 169"/>
                  <a:gd name="T30" fmla="*/ 60 w 120"/>
                  <a:gd name="T31" fmla="*/ 18 h 169"/>
                  <a:gd name="T32" fmla="*/ 87 w 120"/>
                  <a:gd name="T33" fmla="*/ 45 h 169"/>
                  <a:gd name="T34" fmla="*/ 87 w 120"/>
                  <a:gd name="T35" fmla="*/ 67 h 169"/>
                  <a:gd name="T36" fmla="*/ 32 w 120"/>
                  <a:gd name="T37" fmla="*/ 67 h 169"/>
                  <a:gd name="T38" fmla="*/ 32 w 120"/>
                  <a:gd name="T39" fmla="*/ 45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0" h="169">
                    <a:moveTo>
                      <a:pt x="108" y="67"/>
                    </a:moveTo>
                    <a:cubicBezTo>
                      <a:pt x="104" y="67"/>
                      <a:pt x="104" y="67"/>
                      <a:pt x="104" y="67"/>
                    </a:cubicBezTo>
                    <a:cubicBezTo>
                      <a:pt x="104" y="45"/>
                      <a:pt x="104" y="45"/>
                      <a:pt x="104" y="45"/>
                    </a:cubicBezTo>
                    <a:cubicBezTo>
                      <a:pt x="104" y="20"/>
                      <a:pt x="84" y="0"/>
                      <a:pt x="60" y="0"/>
                    </a:cubicBezTo>
                    <a:cubicBezTo>
                      <a:pt x="35" y="0"/>
                      <a:pt x="15" y="20"/>
                      <a:pt x="15" y="45"/>
                    </a:cubicBezTo>
                    <a:cubicBezTo>
                      <a:pt x="15" y="67"/>
                      <a:pt x="15" y="67"/>
                      <a:pt x="15" y="67"/>
                    </a:cubicBezTo>
                    <a:cubicBezTo>
                      <a:pt x="11" y="67"/>
                      <a:pt x="11" y="67"/>
                      <a:pt x="11" y="67"/>
                    </a:cubicBezTo>
                    <a:cubicBezTo>
                      <a:pt x="5" y="67"/>
                      <a:pt x="0" y="73"/>
                      <a:pt x="0" y="80"/>
                    </a:cubicBezTo>
                    <a:cubicBezTo>
                      <a:pt x="0" y="156"/>
                      <a:pt x="0" y="156"/>
                      <a:pt x="0" y="156"/>
                    </a:cubicBezTo>
                    <a:cubicBezTo>
                      <a:pt x="0" y="163"/>
                      <a:pt x="5" y="169"/>
                      <a:pt x="11" y="169"/>
                    </a:cubicBezTo>
                    <a:cubicBezTo>
                      <a:pt x="108" y="169"/>
                      <a:pt x="108" y="169"/>
                      <a:pt x="108" y="169"/>
                    </a:cubicBezTo>
                    <a:cubicBezTo>
                      <a:pt x="114" y="169"/>
                      <a:pt x="120" y="163"/>
                      <a:pt x="120" y="156"/>
                    </a:cubicBezTo>
                    <a:cubicBezTo>
                      <a:pt x="120" y="80"/>
                      <a:pt x="120" y="80"/>
                      <a:pt x="120" y="80"/>
                    </a:cubicBezTo>
                    <a:cubicBezTo>
                      <a:pt x="120" y="73"/>
                      <a:pt x="114" y="67"/>
                      <a:pt x="108" y="67"/>
                    </a:cubicBezTo>
                    <a:close/>
                    <a:moveTo>
                      <a:pt x="32" y="45"/>
                    </a:moveTo>
                    <a:cubicBezTo>
                      <a:pt x="32" y="30"/>
                      <a:pt x="45" y="18"/>
                      <a:pt x="60" y="18"/>
                    </a:cubicBezTo>
                    <a:cubicBezTo>
                      <a:pt x="75" y="18"/>
                      <a:pt x="87" y="30"/>
                      <a:pt x="87" y="45"/>
                    </a:cubicBezTo>
                    <a:cubicBezTo>
                      <a:pt x="87" y="67"/>
                      <a:pt x="87" y="67"/>
                      <a:pt x="87" y="67"/>
                    </a:cubicBezTo>
                    <a:cubicBezTo>
                      <a:pt x="32" y="67"/>
                      <a:pt x="32" y="67"/>
                      <a:pt x="32" y="67"/>
                    </a:cubicBezTo>
                    <a:lnTo>
                      <a:pt x="32" y="4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69917" tIns="34959" rIns="69917" bIns="34959" numCol="1" anchor="t" anchorCtr="0" compatLnSpc="1">
                <a:prstTxWarp prst="textNoShape">
                  <a:avLst/>
                </a:prstTxWarp>
              </a:bodyPr>
              <a:lstStyle/>
              <a:p>
                <a:pPr defTabSz="685156">
                  <a:defRPr/>
                </a:pPr>
                <a:endParaRPr lang="en-US" sz="1200" kern="0" dirty="0">
                  <a:solidFill>
                    <a:srgbClr val="00188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88" name="Oval 32"/>
              <p:cNvSpPr/>
              <p:nvPr/>
            </p:nvSpPr>
            <p:spPr bwMode="auto">
              <a:xfrm>
                <a:off x="2289090" y="1555167"/>
                <a:ext cx="212867" cy="284413"/>
              </a:xfrm>
              <a:custGeom>
                <a:avLst/>
                <a:gdLst/>
                <a:ahLst/>
                <a:cxnLst/>
                <a:rect l="l" t="t" r="r" b="b"/>
                <a:pathLst>
                  <a:path w="1840050" h="3056054">
                    <a:moveTo>
                      <a:pt x="1" y="2288646"/>
                    </a:moveTo>
                    <a:cubicBezTo>
                      <a:pt x="256872" y="2531684"/>
                      <a:pt x="1754672" y="2483951"/>
                      <a:pt x="1840050" y="2288646"/>
                    </a:cubicBezTo>
                    <a:lnTo>
                      <a:pt x="1840050" y="2902573"/>
                    </a:lnTo>
                    <a:lnTo>
                      <a:pt x="1835299" y="2918271"/>
                    </a:lnTo>
                    <a:lnTo>
                      <a:pt x="1821355" y="2933514"/>
                    </a:lnTo>
                    <a:lnTo>
                      <a:pt x="1798681" y="2948226"/>
                    </a:lnTo>
                    <a:lnTo>
                      <a:pt x="1767739" y="2962329"/>
                    </a:lnTo>
                    <a:lnTo>
                      <a:pt x="1728992" y="2975746"/>
                    </a:lnTo>
                    <a:lnTo>
                      <a:pt x="1682904" y="2988400"/>
                    </a:lnTo>
                    <a:lnTo>
                      <a:pt x="1570552" y="3011113"/>
                    </a:lnTo>
                    <a:lnTo>
                      <a:pt x="1434386" y="3029851"/>
                    </a:lnTo>
                    <a:lnTo>
                      <a:pt x="1278108" y="3043998"/>
                    </a:lnTo>
                    <a:lnTo>
                      <a:pt x="1105420" y="3052937"/>
                    </a:lnTo>
                    <a:cubicBezTo>
                      <a:pt x="1045534" y="3054981"/>
                      <a:pt x="983531" y="3056054"/>
                      <a:pt x="920026" y="3056054"/>
                    </a:cubicBezTo>
                    <a:cubicBezTo>
                      <a:pt x="411988" y="3056054"/>
                      <a:pt x="1" y="2987371"/>
                      <a:pt x="1" y="2902573"/>
                    </a:cubicBezTo>
                    <a:close/>
                    <a:moveTo>
                      <a:pt x="1" y="1613958"/>
                    </a:moveTo>
                    <a:cubicBezTo>
                      <a:pt x="256872" y="1856996"/>
                      <a:pt x="1754672" y="1809263"/>
                      <a:pt x="1840050" y="1613958"/>
                    </a:cubicBezTo>
                    <a:lnTo>
                      <a:pt x="1840050" y="2227885"/>
                    </a:lnTo>
                    <a:lnTo>
                      <a:pt x="1835299" y="2243583"/>
                    </a:lnTo>
                    <a:lnTo>
                      <a:pt x="1821355" y="2258826"/>
                    </a:lnTo>
                    <a:lnTo>
                      <a:pt x="1798681" y="2273538"/>
                    </a:lnTo>
                    <a:lnTo>
                      <a:pt x="1767739" y="2287640"/>
                    </a:lnTo>
                    <a:lnTo>
                      <a:pt x="1728992" y="2301058"/>
                    </a:lnTo>
                    <a:lnTo>
                      <a:pt x="1682904" y="2313712"/>
                    </a:lnTo>
                    <a:lnTo>
                      <a:pt x="1570552" y="2336425"/>
                    </a:lnTo>
                    <a:lnTo>
                      <a:pt x="1434386" y="2355163"/>
                    </a:lnTo>
                    <a:lnTo>
                      <a:pt x="1278108" y="2369309"/>
                    </a:lnTo>
                    <a:lnTo>
                      <a:pt x="1105420" y="2378249"/>
                    </a:lnTo>
                    <a:cubicBezTo>
                      <a:pt x="1045534" y="2380293"/>
                      <a:pt x="983531" y="2381366"/>
                      <a:pt x="920026" y="2381366"/>
                    </a:cubicBezTo>
                    <a:cubicBezTo>
                      <a:pt x="411988" y="2381366"/>
                      <a:pt x="1" y="2312683"/>
                      <a:pt x="1" y="2227885"/>
                    </a:cubicBezTo>
                    <a:close/>
                    <a:moveTo>
                      <a:pt x="1" y="907523"/>
                    </a:moveTo>
                    <a:cubicBezTo>
                      <a:pt x="256872" y="1150561"/>
                      <a:pt x="1754672" y="1102828"/>
                      <a:pt x="1840050" y="907523"/>
                    </a:cubicBezTo>
                    <a:lnTo>
                      <a:pt x="1840050" y="1521450"/>
                    </a:lnTo>
                    <a:lnTo>
                      <a:pt x="1835299" y="1537148"/>
                    </a:lnTo>
                    <a:lnTo>
                      <a:pt x="1821355" y="1552391"/>
                    </a:lnTo>
                    <a:lnTo>
                      <a:pt x="1798681" y="1567103"/>
                    </a:lnTo>
                    <a:lnTo>
                      <a:pt x="1767739" y="1581205"/>
                    </a:lnTo>
                    <a:lnTo>
                      <a:pt x="1728992" y="1594623"/>
                    </a:lnTo>
                    <a:lnTo>
                      <a:pt x="1682904" y="1607277"/>
                    </a:lnTo>
                    <a:lnTo>
                      <a:pt x="1570552" y="1629990"/>
                    </a:lnTo>
                    <a:lnTo>
                      <a:pt x="1434386" y="1648728"/>
                    </a:lnTo>
                    <a:lnTo>
                      <a:pt x="1278108" y="1662874"/>
                    </a:lnTo>
                    <a:lnTo>
                      <a:pt x="1105420" y="1671814"/>
                    </a:lnTo>
                    <a:cubicBezTo>
                      <a:pt x="1045534" y="1673858"/>
                      <a:pt x="983531" y="1674931"/>
                      <a:pt x="920026" y="1674931"/>
                    </a:cubicBezTo>
                    <a:cubicBezTo>
                      <a:pt x="411988" y="1674931"/>
                      <a:pt x="1" y="1606248"/>
                      <a:pt x="1" y="1521450"/>
                    </a:cubicBezTo>
                    <a:close/>
                    <a:moveTo>
                      <a:pt x="1" y="227129"/>
                    </a:moveTo>
                    <a:cubicBezTo>
                      <a:pt x="256872" y="470167"/>
                      <a:pt x="1754672" y="422434"/>
                      <a:pt x="1840050" y="227129"/>
                    </a:cubicBezTo>
                    <a:lnTo>
                      <a:pt x="1840050" y="841056"/>
                    </a:lnTo>
                    <a:lnTo>
                      <a:pt x="1835299" y="856754"/>
                    </a:lnTo>
                    <a:lnTo>
                      <a:pt x="1821355" y="871997"/>
                    </a:lnTo>
                    <a:lnTo>
                      <a:pt x="1798681" y="886709"/>
                    </a:lnTo>
                    <a:lnTo>
                      <a:pt x="1767739" y="900811"/>
                    </a:lnTo>
                    <a:lnTo>
                      <a:pt x="1728992" y="914229"/>
                    </a:lnTo>
                    <a:lnTo>
                      <a:pt x="1682904" y="926883"/>
                    </a:lnTo>
                    <a:lnTo>
                      <a:pt x="1570552" y="949596"/>
                    </a:lnTo>
                    <a:lnTo>
                      <a:pt x="1434386" y="968334"/>
                    </a:lnTo>
                    <a:lnTo>
                      <a:pt x="1278108" y="982480"/>
                    </a:lnTo>
                    <a:lnTo>
                      <a:pt x="1105420" y="991420"/>
                    </a:lnTo>
                    <a:cubicBezTo>
                      <a:pt x="1045534" y="993464"/>
                      <a:pt x="983531" y="994537"/>
                      <a:pt x="920026" y="994537"/>
                    </a:cubicBezTo>
                    <a:cubicBezTo>
                      <a:pt x="411988" y="994537"/>
                      <a:pt x="1" y="925854"/>
                      <a:pt x="1" y="841056"/>
                    </a:cubicBezTo>
                    <a:close/>
                    <a:moveTo>
                      <a:pt x="920025" y="0"/>
                    </a:moveTo>
                    <a:cubicBezTo>
                      <a:pt x="1428141" y="0"/>
                      <a:pt x="1840050" y="74299"/>
                      <a:pt x="1840050" y="165951"/>
                    </a:cubicBezTo>
                    <a:cubicBezTo>
                      <a:pt x="1840050" y="257603"/>
                      <a:pt x="1428141" y="331902"/>
                      <a:pt x="920025" y="331902"/>
                    </a:cubicBezTo>
                    <a:cubicBezTo>
                      <a:pt x="411909" y="331902"/>
                      <a:pt x="0" y="257603"/>
                      <a:pt x="0" y="165951"/>
                    </a:cubicBezTo>
                    <a:cubicBezTo>
                      <a:pt x="0" y="74299"/>
                      <a:pt x="411909" y="0"/>
                      <a:pt x="920025" y="0"/>
                    </a:cubicBez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69917" tIns="34959" rIns="34959" bIns="69917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9890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kern="0" spc="-38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89" name="Straight Connector 9"/>
              <p:cNvCxnSpPr/>
              <p:nvPr/>
            </p:nvCxnSpPr>
            <p:spPr>
              <a:xfrm flipH="1">
                <a:off x="2026388" y="1718536"/>
                <a:ext cx="262703" cy="0"/>
              </a:xfrm>
              <a:prstGeom prst="line">
                <a:avLst/>
              </a:prstGeom>
              <a:grpFill/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</p:cxnSp>
        </p:grpSp>
        <p:grpSp>
          <p:nvGrpSpPr>
            <p:cNvPr id="68" name="Group 12"/>
            <p:cNvGrpSpPr/>
            <p:nvPr/>
          </p:nvGrpSpPr>
          <p:grpSpPr>
            <a:xfrm>
              <a:off x="2819636" y="1680044"/>
              <a:ext cx="1114974" cy="757206"/>
              <a:chOff x="831008" y="1376084"/>
              <a:chExt cx="3370251" cy="2035175"/>
            </a:xfrm>
            <a:solidFill>
              <a:srgbClr val="FFFFFF"/>
            </a:solidFill>
          </p:grpSpPr>
          <p:sp>
            <p:nvSpPr>
              <p:cNvPr id="84" name="Rectangle 3"/>
              <p:cNvSpPr>
                <a:spLocks noChangeAspect="1"/>
              </p:cNvSpPr>
              <p:nvPr/>
            </p:nvSpPr>
            <p:spPr bwMode="auto">
              <a:xfrm>
                <a:off x="3629868" y="2326960"/>
                <a:ext cx="571391" cy="190672"/>
              </a:xfrm>
              <a:custGeom>
                <a:avLst/>
                <a:gdLst/>
                <a:ahLst/>
                <a:cxnLst/>
                <a:rect l="l" t="t" r="r" b="b"/>
                <a:pathLst>
                  <a:path w="1840053" h="614016">
                    <a:moveTo>
                      <a:pt x="54185" y="342428"/>
                    </a:moveTo>
                    <a:lnTo>
                      <a:pt x="54185" y="388147"/>
                    </a:lnTo>
                    <a:lnTo>
                      <a:pt x="154518" y="388147"/>
                    </a:lnTo>
                    <a:lnTo>
                      <a:pt x="154518" y="342428"/>
                    </a:lnTo>
                    <a:close/>
                    <a:moveTo>
                      <a:pt x="54185" y="228128"/>
                    </a:moveTo>
                    <a:lnTo>
                      <a:pt x="54185" y="273847"/>
                    </a:lnTo>
                    <a:lnTo>
                      <a:pt x="154518" y="273847"/>
                    </a:lnTo>
                    <a:lnTo>
                      <a:pt x="154518" y="228128"/>
                    </a:lnTo>
                    <a:close/>
                    <a:moveTo>
                      <a:pt x="0" y="143221"/>
                    </a:moveTo>
                    <a:lnTo>
                      <a:pt x="244475" y="143221"/>
                    </a:lnTo>
                    <a:lnTo>
                      <a:pt x="244475" y="470796"/>
                    </a:lnTo>
                    <a:lnTo>
                      <a:pt x="0" y="470796"/>
                    </a:lnTo>
                    <a:close/>
                    <a:moveTo>
                      <a:pt x="260852" y="0"/>
                    </a:moveTo>
                    <a:lnTo>
                      <a:pt x="1840053" y="0"/>
                    </a:lnTo>
                    <a:lnTo>
                      <a:pt x="1840053" y="614016"/>
                    </a:lnTo>
                    <a:lnTo>
                      <a:pt x="260852" y="614016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69917" tIns="34959" rIns="34959" bIns="69917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9890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kern="0" spc="-38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85" name="Round Same Side Corner Rectangle 11"/>
              <p:cNvSpPr/>
              <p:nvPr/>
            </p:nvSpPr>
            <p:spPr>
              <a:xfrm>
                <a:off x="831008" y="1376084"/>
                <a:ext cx="2798859" cy="2035175"/>
              </a:xfrm>
              <a:custGeom>
                <a:avLst/>
                <a:gdLst/>
                <a:ahLst/>
                <a:cxnLst/>
                <a:rect l="l" t="t" r="r" b="b"/>
                <a:pathLst>
                  <a:path w="997825" h="721233">
                    <a:moveTo>
                      <a:pt x="386303" y="632863"/>
                    </a:moveTo>
                    <a:lnTo>
                      <a:pt x="361994" y="673949"/>
                    </a:lnTo>
                    <a:lnTo>
                      <a:pt x="635830" y="673949"/>
                    </a:lnTo>
                    <a:lnTo>
                      <a:pt x="611521" y="632863"/>
                    </a:lnTo>
                    <a:close/>
                    <a:moveTo>
                      <a:pt x="74549" y="554146"/>
                    </a:moveTo>
                    <a:lnTo>
                      <a:pt x="923276" y="554146"/>
                    </a:lnTo>
                    <a:lnTo>
                      <a:pt x="997825" y="680147"/>
                    </a:lnTo>
                    <a:lnTo>
                      <a:pt x="997380" y="680147"/>
                    </a:lnTo>
                    <a:lnTo>
                      <a:pt x="997380" y="721233"/>
                    </a:lnTo>
                    <a:lnTo>
                      <a:pt x="443" y="721233"/>
                    </a:lnTo>
                    <a:lnTo>
                      <a:pt x="443" y="680147"/>
                    </a:lnTo>
                    <a:lnTo>
                      <a:pt x="0" y="680147"/>
                    </a:lnTo>
                    <a:close/>
                    <a:moveTo>
                      <a:pt x="107888" y="28997"/>
                    </a:moveTo>
                    <a:lnTo>
                      <a:pt x="107888" y="517611"/>
                    </a:lnTo>
                    <a:lnTo>
                      <a:pt x="889938" y="517611"/>
                    </a:lnTo>
                    <a:lnTo>
                      <a:pt x="889938" y="28997"/>
                    </a:lnTo>
                    <a:close/>
                    <a:moveTo>
                      <a:pt x="102530" y="0"/>
                    </a:moveTo>
                    <a:lnTo>
                      <a:pt x="895294" y="0"/>
                    </a:lnTo>
                    <a:cubicBezTo>
                      <a:pt x="909799" y="0"/>
                      <a:pt x="921556" y="11760"/>
                      <a:pt x="921556" y="26269"/>
                    </a:cubicBezTo>
                    <a:lnTo>
                      <a:pt x="921556" y="541850"/>
                    </a:lnTo>
                    <a:lnTo>
                      <a:pt x="76268" y="541850"/>
                    </a:lnTo>
                    <a:lnTo>
                      <a:pt x="76268" y="26269"/>
                    </a:lnTo>
                    <a:cubicBezTo>
                      <a:pt x="76268" y="11760"/>
                      <a:pt x="88025" y="0"/>
                      <a:pt x="102530" y="0"/>
                    </a:cubicBezTo>
                    <a:close/>
                  </a:path>
                </a:pathLst>
              </a:cu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156">
                  <a:defRPr/>
                </a:pPr>
                <a:endParaRPr lang="en-US" sz="1200" kern="0" dirty="0">
                  <a:solidFill>
                    <a:srgbClr val="00D8CC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69" name="Группа 68"/>
            <p:cNvGrpSpPr/>
            <p:nvPr/>
          </p:nvGrpSpPr>
          <p:grpSpPr>
            <a:xfrm>
              <a:off x="4711711" y="1663683"/>
              <a:ext cx="734742" cy="757206"/>
              <a:chOff x="4711711" y="1663683"/>
              <a:chExt cx="734742" cy="757206"/>
            </a:xfrm>
          </p:grpSpPr>
          <p:sp>
            <p:nvSpPr>
              <p:cNvPr id="82" name="Freeform 107"/>
              <p:cNvSpPr>
                <a:spLocks noEditPoints="1"/>
              </p:cNvSpPr>
              <p:nvPr/>
            </p:nvSpPr>
            <p:spPr bwMode="auto">
              <a:xfrm rot="10800000">
                <a:off x="4711711" y="1663683"/>
                <a:ext cx="734742" cy="527897"/>
              </a:xfrm>
              <a:custGeom>
                <a:avLst/>
                <a:gdLst/>
                <a:ahLst/>
                <a:cxnLst>
                  <a:cxn ang="0">
                    <a:pos x="514" y="0"/>
                  </a:cxn>
                  <a:cxn ang="0">
                    <a:pos x="17" y="0"/>
                  </a:cxn>
                  <a:cxn ang="0">
                    <a:pos x="0" y="17"/>
                  </a:cxn>
                  <a:cxn ang="0">
                    <a:pos x="0" y="356"/>
                  </a:cxn>
                  <a:cxn ang="0">
                    <a:pos x="17" y="373"/>
                  </a:cxn>
                  <a:cxn ang="0">
                    <a:pos x="514" y="373"/>
                  </a:cxn>
                  <a:cxn ang="0">
                    <a:pos x="531" y="356"/>
                  </a:cxn>
                  <a:cxn ang="0">
                    <a:pos x="531" y="17"/>
                  </a:cxn>
                  <a:cxn ang="0">
                    <a:pos x="514" y="0"/>
                  </a:cxn>
                  <a:cxn ang="0">
                    <a:pos x="501" y="329"/>
                  </a:cxn>
                  <a:cxn ang="0">
                    <a:pos x="486" y="343"/>
                  </a:cxn>
                  <a:cxn ang="0">
                    <a:pos x="45" y="343"/>
                  </a:cxn>
                  <a:cxn ang="0">
                    <a:pos x="30" y="329"/>
                  </a:cxn>
                  <a:cxn ang="0">
                    <a:pos x="30" y="45"/>
                  </a:cxn>
                  <a:cxn ang="0">
                    <a:pos x="45" y="30"/>
                  </a:cxn>
                  <a:cxn ang="0">
                    <a:pos x="486" y="30"/>
                  </a:cxn>
                  <a:cxn ang="0">
                    <a:pos x="501" y="45"/>
                  </a:cxn>
                  <a:cxn ang="0">
                    <a:pos x="501" y="329"/>
                  </a:cxn>
                </a:cxnLst>
                <a:rect l="0" t="0" r="r" b="b"/>
                <a:pathLst>
                  <a:path w="531" h="373">
                    <a:moveTo>
                      <a:pt x="514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7" y="0"/>
                      <a:pt x="0" y="8"/>
                      <a:pt x="0" y="17"/>
                    </a:cubicBezTo>
                    <a:cubicBezTo>
                      <a:pt x="0" y="356"/>
                      <a:pt x="0" y="356"/>
                      <a:pt x="0" y="356"/>
                    </a:cubicBezTo>
                    <a:cubicBezTo>
                      <a:pt x="0" y="366"/>
                      <a:pt x="7" y="373"/>
                      <a:pt x="17" y="373"/>
                    </a:cubicBezTo>
                    <a:cubicBezTo>
                      <a:pt x="514" y="373"/>
                      <a:pt x="514" y="373"/>
                      <a:pt x="514" y="373"/>
                    </a:cubicBezTo>
                    <a:cubicBezTo>
                      <a:pt x="524" y="373"/>
                      <a:pt x="531" y="366"/>
                      <a:pt x="531" y="356"/>
                    </a:cubicBezTo>
                    <a:cubicBezTo>
                      <a:pt x="531" y="17"/>
                      <a:pt x="531" y="17"/>
                      <a:pt x="531" y="17"/>
                    </a:cubicBezTo>
                    <a:cubicBezTo>
                      <a:pt x="531" y="8"/>
                      <a:pt x="524" y="0"/>
                      <a:pt x="514" y="0"/>
                    </a:cubicBezTo>
                    <a:close/>
                    <a:moveTo>
                      <a:pt x="501" y="329"/>
                    </a:moveTo>
                    <a:cubicBezTo>
                      <a:pt x="501" y="337"/>
                      <a:pt x="494" y="343"/>
                      <a:pt x="486" y="343"/>
                    </a:cubicBezTo>
                    <a:cubicBezTo>
                      <a:pt x="45" y="343"/>
                      <a:pt x="45" y="343"/>
                      <a:pt x="45" y="343"/>
                    </a:cubicBezTo>
                    <a:cubicBezTo>
                      <a:pt x="37" y="343"/>
                      <a:pt x="30" y="337"/>
                      <a:pt x="30" y="329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30" y="37"/>
                      <a:pt x="37" y="30"/>
                      <a:pt x="45" y="30"/>
                    </a:cubicBezTo>
                    <a:cubicBezTo>
                      <a:pt x="486" y="30"/>
                      <a:pt x="486" y="30"/>
                      <a:pt x="486" y="30"/>
                    </a:cubicBezTo>
                    <a:cubicBezTo>
                      <a:pt x="494" y="30"/>
                      <a:pt x="501" y="37"/>
                      <a:pt x="501" y="45"/>
                    </a:cubicBezTo>
                    <a:lnTo>
                      <a:pt x="501" y="329"/>
                    </a:lnTo>
                    <a:close/>
                  </a:path>
                </a:pathLst>
              </a:custGeom>
              <a:solidFill>
                <a:srgbClr val="FFFFFF"/>
              </a:solidFill>
              <a:extLst/>
            </p:spPr>
            <p:txBody>
              <a:bodyPr vert="horz" wrap="square" lIns="69914" tIns="34955" rIns="69914" bIns="34955" numCol="1" anchor="t" anchorCtr="0" compatLnSpc="1">
                <a:prstTxWarp prst="textNoShape">
                  <a:avLst/>
                </a:prstTxWarp>
              </a:bodyPr>
              <a:lstStyle/>
              <a:p>
                <a:pPr defTabSz="685156">
                  <a:lnSpc>
                    <a:spcPct val="85000"/>
                  </a:lnSpc>
                  <a:defRPr/>
                </a:pPr>
                <a:endParaRPr lang="en-US" sz="1200" kern="0" dirty="0">
                  <a:solidFill>
                    <a:srgbClr val="00D8CC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83" name="Freeform 370"/>
              <p:cNvSpPr>
                <a:spLocks noChangeAspect="1"/>
              </p:cNvSpPr>
              <p:nvPr/>
            </p:nvSpPr>
            <p:spPr bwMode="auto">
              <a:xfrm flipH="1">
                <a:off x="4907868" y="1876097"/>
                <a:ext cx="412901" cy="544792"/>
              </a:xfrm>
              <a:custGeom>
                <a:avLst/>
                <a:gdLst>
                  <a:gd name="T0" fmla="*/ 653 w 796"/>
                  <a:gd name="T1" fmla="*/ 6 h 1136"/>
                  <a:gd name="T2" fmla="*/ 689 w 796"/>
                  <a:gd name="T3" fmla="*/ 34 h 1136"/>
                  <a:gd name="T4" fmla="*/ 701 w 796"/>
                  <a:gd name="T5" fmla="*/ 78 h 1136"/>
                  <a:gd name="T6" fmla="*/ 685 w 796"/>
                  <a:gd name="T7" fmla="*/ 122 h 1136"/>
                  <a:gd name="T8" fmla="*/ 520 w 796"/>
                  <a:gd name="T9" fmla="*/ 335 h 1136"/>
                  <a:gd name="T10" fmla="*/ 563 w 796"/>
                  <a:gd name="T11" fmla="*/ 323 h 1136"/>
                  <a:gd name="T12" fmla="*/ 605 w 796"/>
                  <a:gd name="T13" fmla="*/ 339 h 1136"/>
                  <a:gd name="T14" fmla="*/ 631 w 796"/>
                  <a:gd name="T15" fmla="*/ 377 h 1136"/>
                  <a:gd name="T16" fmla="*/ 629 w 796"/>
                  <a:gd name="T17" fmla="*/ 423 h 1136"/>
                  <a:gd name="T18" fmla="*/ 601 w 796"/>
                  <a:gd name="T19" fmla="*/ 464 h 1136"/>
                  <a:gd name="T20" fmla="*/ 647 w 796"/>
                  <a:gd name="T21" fmla="*/ 448 h 1136"/>
                  <a:gd name="T22" fmla="*/ 695 w 796"/>
                  <a:gd name="T23" fmla="*/ 464 h 1136"/>
                  <a:gd name="T24" fmla="*/ 719 w 796"/>
                  <a:gd name="T25" fmla="*/ 502 h 1136"/>
                  <a:gd name="T26" fmla="*/ 717 w 796"/>
                  <a:gd name="T27" fmla="*/ 548 h 1136"/>
                  <a:gd name="T28" fmla="*/ 677 w 796"/>
                  <a:gd name="T29" fmla="*/ 606 h 1136"/>
                  <a:gd name="T30" fmla="*/ 723 w 796"/>
                  <a:gd name="T31" fmla="*/ 588 h 1136"/>
                  <a:gd name="T32" fmla="*/ 768 w 796"/>
                  <a:gd name="T33" fmla="*/ 606 h 1136"/>
                  <a:gd name="T34" fmla="*/ 794 w 796"/>
                  <a:gd name="T35" fmla="*/ 644 h 1136"/>
                  <a:gd name="T36" fmla="*/ 792 w 796"/>
                  <a:gd name="T37" fmla="*/ 690 h 1136"/>
                  <a:gd name="T38" fmla="*/ 506 w 796"/>
                  <a:gd name="T39" fmla="*/ 1052 h 1136"/>
                  <a:gd name="T40" fmla="*/ 478 w 796"/>
                  <a:gd name="T41" fmla="*/ 1084 h 1136"/>
                  <a:gd name="T42" fmla="*/ 438 w 796"/>
                  <a:gd name="T43" fmla="*/ 1116 h 1136"/>
                  <a:gd name="T44" fmla="*/ 394 w 796"/>
                  <a:gd name="T45" fmla="*/ 1136 h 1136"/>
                  <a:gd name="T46" fmla="*/ 352 w 796"/>
                  <a:gd name="T47" fmla="*/ 1126 h 1136"/>
                  <a:gd name="T48" fmla="*/ 314 w 796"/>
                  <a:gd name="T49" fmla="*/ 1094 h 1136"/>
                  <a:gd name="T50" fmla="*/ 257 w 796"/>
                  <a:gd name="T51" fmla="*/ 1048 h 1136"/>
                  <a:gd name="T52" fmla="*/ 189 w 796"/>
                  <a:gd name="T53" fmla="*/ 995 h 1136"/>
                  <a:gd name="T54" fmla="*/ 123 w 796"/>
                  <a:gd name="T55" fmla="*/ 941 h 1136"/>
                  <a:gd name="T56" fmla="*/ 67 w 796"/>
                  <a:gd name="T57" fmla="*/ 897 h 1136"/>
                  <a:gd name="T58" fmla="*/ 34 w 796"/>
                  <a:gd name="T59" fmla="*/ 869 h 1136"/>
                  <a:gd name="T60" fmla="*/ 4 w 796"/>
                  <a:gd name="T61" fmla="*/ 827 h 1136"/>
                  <a:gd name="T62" fmla="*/ 0 w 796"/>
                  <a:gd name="T63" fmla="*/ 781 h 1136"/>
                  <a:gd name="T64" fmla="*/ 67 w 796"/>
                  <a:gd name="T65" fmla="*/ 301 h 1136"/>
                  <a:gd name="T66" fmla="*/ 87 w 796"/>
                  <a:gd name="T67" fmla="*/ 259 h 1136"/>
                  <a:gd name="T68" fmla="*/ 127 w 796"/>
                  <a:gd name="T69" fmla="*/ 239 h 1136"/>
                  <a:gd name="T70" fmla="*/ 175 w 796"/>
                  <a:gd name="T71" fmla="*/ 245 h 1136"/>
                  <a:gd name="T72" fmla="*/ 207 w 796"/>
                  <a:gd name="T73" fmla="*/ 277 h 1136"/>
                  <a:gd name="T74" fmla="*/ 215 w 796"/>
                  <a:gd name="T75" fmla="*/ 323 h 1136"/>
                  <a:gd name="T76" fmla="*/ 567 w 796"/>
                  <a:gd name="T77" fmla="*/ 28 h 1136"/>
                  <a:gd name="T78" fmla="*/ 607 w 796"/>
                  <a:gd name="T79" fmla="*/ 4 h 1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96" h="1136">
                    <a:moveTo>
                      <a:pt x="629" y="0"/>
                    </a:moveTo>
                    <a:lnTo>
                      <a:pt x="653" y="6"/>
                    </a:lnTo>
                    <a:lnTo>
                      <a:pt x="673" y="18"/>
                    </a:lnTo>
                    <a:lnTo>
                      <a:pt x="689" y="34"/>
                    </a:lnTo>
                    <a:lnTo>
                      <a:pt x="699" y="56"/>
                    </a:lnTo>
                    <a:lnTo>
                      <a:pt x="701" y="78"/>
                    </a:lnTo>
                    <a:lnTo>
                      <a:pt x="697" y="102"/>
                    </a:lnTo>
                    <a:lnTo>
                      <a:pt x="685" y="122"/>
                    </a:lnTo>
                    <a:lnTo>
                      <a:pt x="502" y="351"/>
                    </a:lnTo>
                    <a:lnTo>
                      <a:pt x="520" y="335"/>
                    </a:lnTo>
                    <a:lnTo>
                      <a:pt x="539" y="325"/>
                    </a:lnTo>
                    <a:lnTo>
                      <a:pt x="563" y="323"/>
                    </a:lnTo>
                    <a:lnTo>
                      <a:pt x="585" y="327"/>
                    </a:lnTo>
                    <a:lnTo>
                      <a:pt x="605" y="339"/>
                    </a:lnTo>
                    <a:lnTo>
                      <a:pt x="621" y="357"/>
                    </a:lnTo>
                    <a:lnTo>
                      <a:pt x="631" y="377"/>
                    </a:lnTo>
                    <a:lnTo>
                      <a:pt x="633" y="401"/>
                    </a:lnTo>
                    <a:lnTo>
                      <a:pt x="629" y="423"/>
                    </a:lnTo>
                    <a:lnTo>
                      <a:pt x="617" y="445"/>
                    </a:lnTo>
                    <a:lnTo>
                      <a:pt x="601" y="464"/>
                    </a:lnTo>
                    <a:lnTo>
                      <a:pt x="623" y="452"/>
                    </a:lnTo>
                    <a:lnTo>
                      <a:pt x="647" y="448"/>
                    </a:lnTo>
                    <a:lnTo>
                      <a:pt x="671" y="450"/>
                    </a:lnTo>
                    <a:lnTo>
                      <a:pt x="695" y="464"/>
                    </a:lnTo>
                    <a:lnTo>
                      <a:pt x="711" y="482"/>
                    </a:lnTo>
                    <a:lnTo>
                      <a:pt x="719" y="502"/>
                    </a:lnTo>
                    <a:lnTo>
                      <a:pt x="723" y="524"/>
                    </a:lnTo>
                    <a:lnTo>
                      <a:pt x="717" y="548"/>
                    </a:lnTo>
                    <a:lnTo>
                      <a:pt x="705" y="568"/>
                    </a:lnTo>
                    <a:lnTo>
                      <a:pt x="677" y="606"/>
                    </a:lnTo>
                    <a:lnTo>
                      <a:pt x="699" y="594"/>
                    </a:lnTo>
                    <a:lnTo>
                      <a:pt x="723" y="588"/>
                    </a:lnTo>
                    <a:lnTo>
                      <a:pt x="747" y="592"/>
                    </a:lnTo>
                    <a:lnTo>
                      <a:pt x="768" y="606"/>
                    </a:lnTo>
                    <a:lnTo>
                      <a:pt x="784" y="622"/>
                    </a:lnTo>
                    <a:lnTo>
                      <a:pt x="794" y="644"/>
                    </a:lnTo>
                    <a:lnTo>
                      <a:pt x="796" y="666"/>
                    </a:lnTo>
                    <a:lnTo>
                      <a:pt x="792" y="690"/>
                    </a:lnTo>
                    <a:lnTo>
                      <a:pt x="780" y="710"/>
                    </a:lnTo>
                    <a:lnTo>
                      <a:pt x="506" y="1052"/>
                    </a:lnTo>
                    <a:lnTo>
                      <a:pt x="494" y="1066"/>
                    </a:lnTo>
                    <a:lnTo>
                      <a:pt x="478" y="1084"/>
                    </a:lnTo>
                    <a:lnTo>
                      <a:pt x="460" y="1100"/>
                    </a:lnTo>
                    <a:lnTo>
                      <a:pt x="438" y="1116"/>
                    </a:lnTo>
                    <a:lnTo>
                      <a:pt x="416" y="1128"/>
                    </a:lnTo>
                    <a:lnTo>
                      <a:pt x="394" y="1136"/>
                    </a:lnTo>
                    <a:lnTo>
                      <a:pt x="372" y="1134"/>
                    </a:lnTo>
                    <a:lnTo>
                      <a:pt x="352" y="1126"/>
                    </a:lnTo>
                    <a:lnTo>
                      <a:pt x="336" y="1112"/>
                    </a:lnTo>
                    <a:lnTo>
                      <a:pt x="314" y="1094"/>
                    </a:lnTo>
                    <a:lnTo>
                      <a:pt x="287" y="1072"/>
                    </a:lnTo>
                    <a:lnTo>
                      <a:pt x="257" y="1048"/>
                    </a:lnTo>
                    <a:lnTo>
                      <a:pt x="223" y="1021"/>
                    </a:lnTo>
                    <a:lnTo>
                      <a:pt x="189" y="995"/>
                    </a:lnTo>
                    <a:lnTo>
                      <a:pt x="155" y="967"/>
                    </a:lnTo>
                    <a:lnTo>
                      <a:pt x="123" y="941"/>
                    </a:lnTo>
                    <a:lnTo>
                      <a:pt x="93" y="917"/>
                    </a:lnTo>
                    <a:lnTo>
                      <a:pt x="67" y="897"/>
                    </a:lnTo>
                    <a:lnTo>
                      <a:pt x="48" y="881"/>
                    </a:lnTo>
                    <a:lnTo>
                      <a:pt x="34" y="869"/>
                    </a:lnTo>
                    <a:lnTo>
                      <a:pt x="16" y="849"/>
                    </a:lnTo>
                    <a:lnTo>
                      <a:pt x="4" y="827"/>
                    </a:lnTo>
                    <a:lnTo>
                      <a:pt x="0" y="805"/>
                    </a:lnTo>
                    <a:lnTo>
                      <a:pt x="0" y="781"/>
                    </a:lnTo>
                    <a:lnTo>
                      <a:pt x="2" y="757"/>
                    </a:lnTo>
                    <a:lnTo>
                      <a:pt x="67" y="301"/>
                    </a:lnTo>
                    <a:lnTo>
                      <a:pt x="73" y="279"/>
                    </a:lnTo>
                    <a:lnTo>
                      <a:pt x="87" y="259"/>
                    </a:lnTo>
                    <a:lnTo>
                      <a:pt x="105" y="247"/>
                    </a:lnTo>
                    <a:lnTo>
                      <a:pt x="127" y="239"/>
                    </a:lnTo>
                    <a:lnTo>
                      <a:pt x="151" y="239"/>
                    </a:lnTo>
                    <a:lnTo>
                      <a:pt x="175" y="245"/>
                    </a:lnTo>
                    <a:lnTo>
                      <a:pt x="193" y="259"/>
                    </a:lnTo>
                    <a:lnTo>
                      <a:pt x="207" y="277"/>
                    </a:lnTo>
                    <a:lnTo>
                      <a:pt x="213" y="299"/>
                    </a:lnTo>
                    <a:lnTo>
                      <a:pt x="215" y="323"/>
                    </a:lnTo>
                    <a:lnTo>
                      <a:pt x="189" y="502"/>
                    </a:lnTo>
                    <a:lnTo>
                      <a:pt x="567" y="28"/>
                    </a:lnTo>
                    <a:lnTo>
                      <a:pt x="585" y="12"/>
                    </a:lnTo>
                    <a:lnTo>
                      <a:pt x="607" y="4"/>
                    </a:lnTo>
                    <a:lnTo>
                      <a:pt x="62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52445" tIns="26222" rIns="52445" bIns="26222" numCol="1" anchor="t" anchorCtr="0" compatLnSpc="1">
                <a:prstTxWarp prst="textNoShape">
                  <a:avLst/>
                </a:prstTxWarp>
              </a:bodyPr>
              <a:lstStyle/>
              <a:p>
                <a:pPr defTabSz="685156">
                  <a:lnSpc>
                    <a:spcPct val="85000"/>
                  </a:lnSpc>
                  <a:defRPr/>
                </a:pPr>
                <a:endParaRPr lang="en-US" sz="1200" kern="0" dirty="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70" name="Block Arc 42"/>
            <p:cNvSpPr>
              <a:spLocks noChangeAspect="1"/>
            </p:cNvSpPr>
            <p:nvPr/>
          </p:nvSpPr>
          <p:spPr bwMode="auto">
            <a:xfrm>
              <a:off x="6736765" y="1653969"/>
              <a:ext cx="446470" cy="601795"/>
            </a:xfrm>
            <a:custGeom>
              <a:avLst/>
              <a:gdLst/>
              <a:ahLst/>
              <a:cxnLst/>
              <a:rect l="l" t="t" r="r" b="b"/>
              <a:pathLst>
                <a:path w="325440" h="438658">
                  <a:moveTo>
                    <a:pt x="162720" y="225575"/>
                  </a:moveTo>
                  <a:cubicBezTo>
                    <a:pt x="137075" y="225575"/>
                    <a:pt x="116286" y="246364"/>
                    <a:pt x="116286" y="272009"/>
                  </a:cubicBezTo>
                  <a:cubicBezTo>
                    <a:pt x="116286" y="289154"/>
                    <a:pt x="125578" y="304128"/>
                    <a:pt x="139782" y="311515"/>
                  </a:cubicBezTo>
                  <a:lnTo>
                    <a:pt x="139782" y="381528"/>
                  </a:lnTo>
                  <a:lnTo>
                    <a:pt x="185658" y="381528"/>
                  </a:lnTo>
                  <a:lnTo>
                    <a:pt x="185658" y="311515"/>
                  </a:lnTo>
                  <a:cubicBezTo>
                    <a:pt x="199862" y="304128"/>
                    <a:pt x="209154" y="289154"/>
                    <a:pt x="209154" y="272009"/>
                  </a:cubicBezTo>
                  <a:cubicBezTo>
                    <a:pt x="209154" y="246364"/>
                    <a:pt x="188365" y="225575"/>
                    <a:pt x="162720" y="225575"/>
                  </a:cubicBezTo>
                  <a:close/>
                  <a:moveTo>
                    <a:pt x="162639" y="55669"/>
                  </a:moveTo>
                  <a:cubicBezTo>
                    <a:pt x="123729" y="55324"/>
                    <a:pt x="89284" y="83101"/>
                    <a:pt x="78106" y="123838"/>
                  </a:cubicBezTo>
                  <a:cubicBezTo>
                    <a:pt x="73128" y="141979"/>
                    <a:pt x="73286" y="160837"/>
                    <a:pt x="78186" y="178164"/>
                  </a:cubicBezTo>
                  <a:lnTo>
                    <a:pt x="245519" y="178164"/>
                  </a:lnTo>
                  <a:cubicBezTo>
                    <a:pt x="250461" y="161286"/>
                    <a:pt x="250730" y="142890"/>
                    <a:pt x="246092" y="125102"/>
                  </a:cubicBezTo>
                  <a:cubicBezTo>
                    <a:pt x="235450" y="84284"/>
                    <a:pt x="201470" y="56013"/>
                    <a:pt x="162639" y="55669"/>
                  </a:cubicBezTo>
                  <a:close/>
                  <a:moveTo>
                    <a:pt x="163052" y="4"/>
                  </a:moveTo>
                  <a:cubicBezTo>
                    <a:pt x="226120" y="526"/>
                    <a:pt x="281437" y="44602"/>
                    <a:pt x="299267" y="108538"/>
                  </a:cubicBezTo>
                  <a:cubicBezTo>
                    <a:pt x="305741" y="131753"/>
                    <a:pt x="306725" y="155655"/>
                    <a:pt x="301193" y="178164"/>
                  </a:cubicBezTo>
                  <a:lnTo>
                    <a:pt x="325440" y="178164"/>
                  </a:lnTo>
                  <a:lnTo>
                    <a:pt x="325440" y="438658"/>
                  </a:lnTo>
                  <a:lnTo>
                    <a:pt x="0" y="438658"/>
                  </a:lnTo>
                  <a:lnTo>
                    <a:pt x="0" y="178164"/>
                  </a:lnTo>
                  <a:lnTo>
                    <a:pt x="22633" y="178164"/>
                  </a:lnTo>
                  <a:cubicBezTo>
                    <a:pt x="17015" y="154956"/>
                    <a:pt x="18187" y="130312"/>
                    <a:pt x="25180" y="106486"/>
                  </a:cubicBezTo>
                  <a:cubicBezTo>
                    <a:pt x="43889" y="42743"/>
                    <a:pt x="99904" y="-519"/>
                    <a:pt x="163052" y="4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52445" tIns="26222" rIns="26222" bIns="52445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defTabSz="524278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kern="0" dirty="0">
                <a:solidFill>
                  <a:srgbClr val="00188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71" name="Группа 70"/>
            <p:cNvGrpSpPr/>
            <p:nvPr/>
          </p:nvGrpSpPr>
          <p:grpSpPr>
            <a:xfrm>
              <a:off x="8292244" y="1659702"/>
              <a:ext cx="993867" cy="797890"/>
              <a:chOff x="8105601" y="1866045"/>
              <a:chExt cx="1151563" cy="924491"/>
            </a:xfrm>
          </p:grpSpPr>
          <p:sp>
            <p:nvSpPr>
              <p:cNvPr id="80" name="Round Same Side Corner Rectangle 11"/>
              <p:cNvSpPr/>
              <p:nvPr/>
            </p:nvSpPr>
            <p:spPr>
              <a:xfrm>
                <a:off x="8105601" y="1866045"/>
                <a:ext cx="1151563" cy="924491"/>
              </a:xfrm>
              <a:custGeom>
                <a:avLst/>
                <a:gdLst/>
                <a:ahLst/>
                <a:cxnLst/>
                <a:rect l="l" t="t" r="r" b="b"/>
                <a:pathLst>
                  <a:path w="997825" h="721233">
                    <a:moveTo>
                      <a:pt x="386303" y="632863"/>
                    </a:moveTo>
                    <a:lnTo>
                      <a:pt x="361994" y="673949"/>
                    </a:lnTo>
                    <a:lnTo>
                      <a:pt x="635830" y="673949"/>
                    </a:lnTo>
                    <a:lnTo>
                      <a:pt x="611521" y="632863"/>
                    </a:lnTo>
                    <a:close/>
                    <a:moveTo>
                      <a:pt x="74549" y="554146"/>
                    </a:moveTo>
                    <a:lnTo>
                      <a:pt x="923276" y="554146"/>
                    </a:lnTo>
                    <a:lnTo>
                      <a:pt x="997825" y="680147"/>
                    </a:lnTo>
                    <a:lnTo>
                      <a:pt x="997380" y="680147"/>
                    </a:lnTo>
                    <a:lnTo>
                      <a:pt x="997380" y="721233"/>
                    </a:lnTo>
                    <a:lnTo>
                      <a:pt x="443" y="721233"/>
                    </a:lnTo>
                    <a:lnTo>
                      <a:pt x="443" y="680147"/>
                    </a:lnTo>
                    <a:lnTo>
                      <a:pt x="0" y="680147"/>
                    </a:lnTo>
                    <a:close/>
                    <a:moveTo>
                      <a:pt x="107888" y="28997"/>
                    </a:moveTo>
                    <a:lnTo>
                      <a:pt x="107888" y="517611"/>
                    </a:lnTo>
                    <a:lnTo>
                      <a:pt x="889938" y="517611"/>
                    </a:lnTo>
                    <a:lnTo>
                      <a:pt x="889938" y="28997"/>
                    </a:lnTo>
                    <a:close/>
                    <a:moveTo>
                      <a:pt x="102530" y="0"/>
                    </a:moveTo>
                    <a:lnTo>
                      <a:pt x="895294" y="0"/>
                    </a:lnTo>
                    <a:cubicBezTo>
                      <a:pt x="909799" y="0"/>
                      <a:pt x="921556" y="11760"/>
                      <a:pt x="921556" y="26269"/>
                    </a:cubicBezTo>
                    <a:lnTo>
                      <a:pt x="921556" y="541850"/>
                    </a:lnTo>
                    <a:lnTo>
                      <a:pt x="76268" y="541850"/>
                    </a:lnTo>
                    <a:lnTo>
                      <a:pt x="76268" y="26269"/>
                    </a:lnTo>
                    <a:cubicBezTo>
                      <a:pt x="76268" y="11760"/>
                      <a:pt x="88025" y="0"/>
                      <a:pt x="1025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156">
                  <a:defRPr/>
                </a:pPr>
                <a:endParaRPr lang="en-US" sz="1200" kern="0" dirty="0">
                  <a:solidFill>
                    <a:srgbClr val="00D8CC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81" name="Rounded Rectangle 1"/>
              <p:cNvSpPr/>
              <p:nvPr/>
            </p:nvSpPr>
            <p:spPr bwMode="auto">
              <a:xfrm>
                <a:off x="8397713" y="2021163"/>
                <a:ext cx="701755" cy="470824"/>
              </a:xfrm>
              <a:custGeom>
                <a:avLst/>
                <a:gdLst/>
                <a:ahLst/>
                <a:cxnLst/>
                <a:rect l="l" t="t" r="r" b="b"/>
                <a:pathLst>
                  <a:path w="1048743" h="806782">
                    <a:moveTo>
                      <a:pt x="60343" y="142358"/>
                    </a:moveTo>
                    <a:lnTo>
                      <a:pt x="60343" y="763550"/>
                    </a:lnTo>
                    <a:lnTo>
                      <a:pt x="990692" y="763550"/>
                    </a:lnTo>
                    <a:lnTo>
                      <a:pt x="990692" y="142358"/>
                    </a:lnTo>
                    <a:close/>
                    <a:moveTo>
                      <a:pt x="845191" y="45575"/>
                    </a:moveTo>
                    <a:cubicBezTo>
                      <a:pt x="840282" y="45575"/>
                      <a:pt x="836303" y="49554"/>
                      <a:pt x="836303" y="54463"/>
                    </a:cubicBezTo>
                    <a:lnTo>
                      <a:pt x="836303" y="90016"/>
                    </a:lnTo>
                    <a:cubicBezTo>
                      <a:pt x="836303" y="94925"/>
                      <a:pt x="840282" y="98904"/>
                      <a:pt x="845191" y="98904"/>
                    </a:cubicBezTo>
                    <a:lnTo>
                      <a:pt x="919277" y="98904"/>
                    </a:lnTo>
                    <a:cubicBezTo>
                      <a:pt x="924186" y="98904"/>
                      <a:pt x="928165" y="94925"/>
                      <a:pt x="928165" y="90016"/>
                    </a:cubicBezTo>
                    <a:lnTo>
                      <a:pt x="928165" y="54463"/>
                    </a:lnTo>
                    <a:cubicBezTo>
                      <a:pt x="928165" y="49554"/>
                      <a:pt x="924186" y="45575"/>
                      <a:pt x="919277" y="45575"/>
                    </a:cubicBezTo>
                    <a:close/>
                    <a:moveTo>
                      <a:pt x="723895" y="45575"/>
                    </a:moveTo>
                    <a:cubicBezTo>
                      <a:pt x="718986" y="45575"/>
                      <a:pt x="715007" y="49554"/>
                      <a:pt x="715007" y="54463"/>
                    </a:cubicBezTo>
                    <a:lnTo>
                      <a:pt x="715007" y="90016"/>
                    </a:lnTo>
                    <a:cubicBezTo>
                      <a:pt x="715007" y="94925"/>
                      <a:pt x="718986" y="98904"/>
                      <a:pt x="723895" y="98904"/>
                    </a:cubicBezTo>
                    <a:lnTo>
                      <a:pt x="797981" y="98904"/>
                    </a:lnTo>
                    <a:cubicBezTo>
                      <a:pt x="802890" y="98904"/>
                      <a:pt x="806869" y="94925"/>
                      <a:pt x="806869" y="90016"/>
                    </a:cubicBezTo>
                    <a:lnTo>
                      <a:pt x="806869" y="54463"/>
                    </a:lnTo>
                    <a:cubicBezTo>
                      <a:pt x="806869" y="49554"/>
                      <a:pt x="802890" y="45575"/>
                      <a:pt x="797981" y="45575"/>
                    </a:cubicBezTo>
                    <a:close/>
                    <a:moveTo>
                      <a:pt x="602598" y="45575"/>
                    </a:moveTo>
                    <a:cubicBezTo>
                      <a:pt x="597689" y="45575"/>
                      <a:pt x="593710" y="49554"/>
                      <a:pt x="593710" y="54463"/>
                    </a:cubicBezTo>
                    <a:lnTo>
                      <a:pt x="593710" y="90016"/>
                    </a:lnTo>
                    <a:cubicBezTo>
                      <a:pt x="593710" y="94925"/>
                      <a:pt x="597689" y="98904"/>
                      <a:pt x="602598" y="98904"/>
                    </a:cubicBezTo>
                    <a:lnTo>
                      <a:pt x="676684" y="98904"/>
                    </a:lnTo>
                    <a:cubicBezTo>
                      <a:pt x="681593" y="98904"/>
                      <a:pt x="685572" y="94925"/>
                      <a:pt x="685572" y="90016"/>
                    </a:cubicBezTo>
                    <a:lnTo>
                      <a:pt x="685572" y="54463"/>
                    </a:lnTo>
                    <a:cubicBezTo>
                      <a:pt x="685572" y="49554"/>
                      <a:pt x="681593" y="45575"/>
                      <a:pt x="676684" y="45575"/>
                    </a:cubicBezTo>
                    <a:close/>
                    <a:moveTo>
                      <a:pt x="46632" y="0"/>
                    </a:moveTo>
                    <a:lnTo>
                      <a:pt x="1002111" y="0"/>
                    </a:lnTo>
                    <a:cubicBezTo>
                      <a:pt x="1027865" y="0"/>
                      <a:pt x="1048743" y="20878"/>
                      <a:pt x="1048743" y="46632"/>
                    </a:cubicBezTo>
                    <a:lnTo>
                      <a:pt x="1048743" y="760150"/>
                    </a:lnTo>
                    <a:cubicBezTo>
                      <a:pt x="1048743" y="785904"/>
                      <a:pt x="1027865" y="806782"/>
                      <a:pt x="1002111" y="806782"/>
                    </a:cubicBezTo>
                    <a:lnTo>
                      <a:pt x="46632" y="806782"/>
                    </a:lnTo>
                    <a:cubicBezTo>
                      <a:pt x="20878" y="806782"/>
                      <a:pt x="0" y="785904"/>
                      <a:pt x="0" y="760150"/>
                    </a:cubicBezTo>
                    <a:lnTo>
                      <a:pt x="0" y="46632"/>
                    </a:lnTo>
                    <a:cubicBezTo>
                      <a:pt x="0" y="20878"/>
                      <a:pt x="20878" y="0"/>
                      <a:pt x="4663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1420" tIns="25711" rIns="25711" bIns="5142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51404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kern="0" spc="-28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72" name="Rounded Rectangle 94"/>
            <p:cNvSpPr>
              <a:spLocks noChangeAspect="1"/>
            </p:cNvSpPr>
            <p:nvPr/>
          </p:nvSpPr>
          <p:spPr bwMode="auto">
            <a:xfrm>
              <a:off x="10236460" y="1611890"/>
              <a:ext cx="828092" cy="864520"/>
            </a:xfrm>
            <a:custGeom>
              <a:avLst/>
              <a:gdLst/>
              <a:ahLst/>
              <a:cxnLst/>
              <a:rect l="l" t="t" r="r" b="b"/>
              <a:pathLst>
                <a:path w="3843338" h="4402366">
                  <a:moveTo>
                    <a:pt x="2974980" y="3679979"/>
                  </a:moveTo>
                  <a:cubicBezTo>
                    <a:pt x="2936403" y="3679979"/>
                    <a:pt x="2905130" y="3714726"/>
                    <a:pt x="2905130" y="3757589"/>
                  </a:cubicBezTo>
                  <a:cubicBezTo>
                    <a:pt x="2905130" y="3800452"/>
                    <a:pt x="2936403" y="3835199"/>
                    <a:pt x="2974980" y="3835199"/>
                  </a:cubicBezTo>
                  <a:lnTo>
                    <a:pt x="2987428" y="3835200"/>
                  </a:lnTo>
                  <a:cubicBezTo>
                    <a:pt x="3026005" y="3835200"/>
                    <a:pt x="3057278" y="3800453"/>
                    <a:pt x="3057278" y="3757589"/>
                  </a:cubicBezTo>
                  <a:lnTo>
                    <a:pt x="3057279" y="3757589"/>
                  </a:lnTo>
                  <a:cubicBezTo>
                    <a:pt x="3057279" y="3714726"/>
                    <a:pt x="3026006" y="3679979"/>
                    <a:pt x="2987429" y="3679979"/>
                  </a:cubicBezTo>
                  <a:close/>
                  <a:moveTo>
                    <a:pt x="2766049" y="3679979"/>
                  </a:moveTo>
                  <a:cubicBezTo>
                    <a:pt x="2727472" y="3679979"/>
                    <a:pt x="2696199" y="3714726"/>
                    <a:pt x="2696199" y="3757589"/>
                  </a:cubicBezTo>
                  <a:cubicBezTo>
                    <a:pt x="2696199" y="3800452"/>
                    <a:pt x="2727472" y="3835199"/>
                    <a:pt x="2766049" y="3835199"/>
                  </a:cubicBezTo>
                  <a:lnTo>
                    <a:pt x="2779639" y="3835200"/>
                  </a:lnTo>
                  <a:cubicBezTo>
                    <a:pt x="2818216" y="3835200"/>
                    <a:pt x="2849489" y="3800453"/>
                    <a:pt x="2849489" y="3757589"/>
                  </a:cubicBezTo>
                  <a:lnTo>
                    <a:pt x="2849490" y="3757589"/>
                  </a:lnTo>
                  <a:cubicBezTo>
                    <a:pt x="2849490" y="3714726"/>
                    <a:pt x="2818217" y="3679979"/>
                    <a:pt x="2779640" y="3679979"/>
                  </a:cubicBezTo>
                  <a:close/>
                  <a:moveTo>
                    <a:pt x="2239716" y="3679979"/>
                  </a:moveTo>
                  <a:cubicBezTo>
                    <a:pt x="2201139" y="3679979"/>
                    <a:pt x="2169866" y="3714726"/>
                    <a:pt x="2169866" y="3757589"/>
                  </a:cubicBezTo>
                  <a:cubicBezTo>
                    <a:pt x="2169866" y="3800452"/>
                    <a:pt x="2201139" y="3835199"/>
                    <a:pt x="2239716" y="3835199"/>
                  </a:cubicBezTo>
                  <a:lnTo>
                    <a:pt x="2570709" y="3835200"/>
                  </a:lnTo>
                  <a:cubicBezTo>
                    <a:pt x="2609286" y="3835200"/>
                    <a:pt x="2640559" y="3800453"/>
                    <a:pt x="2640559" y="3757589"/>
                  </a:cubicBezTo>
                  <a:lnTo>
                    <a:pt x="2640560" y="3757589"/>
                  </a:lnTo>
                  <a:cubicBezTo>
                    <a:pt x="2640560" y="3714726"/>
                    <a:pt x="2609287" y="3679979"/>
                    <a:pt x="2570710" y="3679979"/>
                  </a:cubicBezTo>
                  <a:close/>
                  <a:moveTo>
                    <a:pt x="588168" y="332699"/>
                  </a:moveTo>
                  <a:lnTo>
                    <a:pt x="588168" y="3490051"/>
                  </a:lnTo>
                  <a:lnTo>
                    <a:pt x="3255168" y="3490051"/>
                  </a:lnTo>
                  <a:lnTo>
                    <a:pt x="3255168" y="332699"/>
                  </a:lnTo>
                  <a:close/>
                  <a:moveTo>
                    <a:pt x="423466" y="0"/>
                  </a:moveTo>
                  <a:lnTo>
                    <a:pt x="3419873" y="0"/>
                  </a:lnTo>
                  <a:cubicBezTo>
                    <a:pt x="3494314" y="0"/>
                    <a:pt x="3554660" y="67051"/>
                    <a:pt x="3554660" y="149763"/>
                  </a:cubicBezTo>
                  <a:lnTo>
                    <a:pt x="3554660" y="3910698"/>
                  </a:lnTo>
                  <a:cubicBezTo>
                    <a:pt x="3554660" y="3993410"/>
                    <a:pt x="3494314" y="4060461"/>
                    <a:pt x="3419873" y="4060461"/>
                  </a:cubicBezTo>
                  <a:lnTo>
                    <a:pt x="2251861" y="4060461"/>
                  </a:lnTo>
                  <a:lnTo>
                    <a:pt x="2251861" y="4206670"/>
                  </a:lnTo>
                  <a:lnTo>
                    <a:pt x="3553070" y="4206670"/>
                  </a:lnTo>
                  <a:cubicBezTo>
                    <a:pt x="3610378" y="4206670"/>
                    <a:pt x="3656836" y="4171150"/>
                    <a:pt x="3656836" y="4127335"/>
                  </a:cubicBezTo>
                  <a:lnTo>
                    <a:pt x="3656836" y="3926364"/>
                  </a:lnTo>
                  <a:lnTo>
                    <a:pt x="3739572" y="3926364"/>
                  </a:lnTo>
                  <a:cubicBezTo>
                    <a:pt x="3796880" y="3926364"/>
                    <a:pt x="3843338" y="3961884"/>
                    <a:pt x="3843338" y="4005699"/>
                  </a:cubicBezTo>
                  <a:lnTo>
                    <a:pt x="3843338" y="4323031"/>
                  </a:lnTo>
                  <a:cubicBezTo>
                    <a:pt x="3843338" y="4366846"/>
                    <a:pt x="3796880" y="4402366"/>
                    <a:pt x="3739572" y="4402366"/>
                  </a:cubicBezTo>
                  <a:lnTo>
                    <a:pt x="103766" y="4402366"/>
                  </a:lnTo>
                  <a:cubicBezTo>
                    <a:pt x="46458" y="4402366"/>
                    <a:pt x="0" y="4366846"/>
                    <a:pt x="0" y="4323031"/>
                  </a:cubicBezTo>
                  <a:lnTo>
                    <a:pt x="0" y="4005699"/>
                  </a:lnTo>
                  <a:cubicBezTo>
                    <a:pt x="0" y="3961884"/>
                    <a:pt x="46458" y="3926364"/>
                    <a:pt x="103766" y="3926364"/>
                  </a:cubicBezTo>
                  <a:lnTo>
                    <a:pt x="186502" y="3926364"/>
                  </a:lnTo>
                  <a:lnTo>
                    <a:pt x="186502" y="4127335"/>
                  </a:lnTo>
                  <a:cubicBezTo>
                    <a:pt x="186502" y="4171150"/>
                    <a:pt x="232960" y="4206670"/>
                    <a:pt x="290268" y="4206670"/>
                  </a:cubicBezTo>
                  <a:lnTo>
                    <a:pt x="1591477" y="4206670"/>
                  </a:lnTo>
                  <a:lnTo>
                    <a:pt x="1591477" y="4060461"/>
                  </a:lnTo>
                  <a:lnTo>
                    <a:pt x="423466" y="4060461"/>
                  </a:lnTo>
                  <a:cubicBezTo>
                    <a:pt x="349025" y="4060461"/>
                    <a:pt x="288679" y="3993410"/>
                    <a:pt x="288679" y="3910698"/>
                  </a:cubicBezTo>
                  <a:lnTo>
                    <a:pt x="288679" y="149763"/>
                  </a:lnTo>
                  <a:cubicBezTo>
                    <a:pt x="288679" y="67051"/>
                    <a:pt x="349025" y="0"/>
                    <a:pt x="42346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51420" tIns="25711" rIns="25711" bIns="5142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1404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kern="0" spc="-28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87388" y="3403702"/>
              <a:ext cx="1823124" cy="787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66734">
                <a:lnSpc>
                  <a:spcPct val="90000"/>
                </a:lnSpc>
                <a:spcBef>
                  <a:spcPts val="450"/>
                </a:spcBef>
              </a:pPr>
              <a:r>
                <a:rPr lang="ru-RU" sz="1200" dirty="0">
                  <a:solidFill>
                    <a:srgbClr val="646464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Устройство только для чтения</a:t>
              </a:r>
              <a:endParaRPr lang="en-US" sz="1200" b="1" dirty="0">
                <a:solidFill>
                  <a:srgbClr val="646464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87388" y="4151572"/>
              <a:ext cx="1727113" cy="566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66734">
                <a:lnSpc>
                  <a:spcPct val="90000"/>
                </a:lnSpc>
                <a:spcBef>
                  <a:spcPts val="450"/>
                </a:spcBef>
              </a:pPr>
              <a:r>
                <a:rPr lang="ru-RU" sz="1200" dirty="0" err="1">
                  <a:solidFill>
                    <a:srgbClr val="646464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Отказоустойчи</a:t>
              </a:r>
              <a:r>
                <a:rPr lang="en-US" sz="1200" dirty="0">
                  <a:solidFill>
                    <a:srgbClr val="646464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-</a:t>
              </a:r>
              <a:r>
                <a:rPr lang="ru-RU" sz="1200" dirty="0" err="1">
                  <a:solidFill>
                    <a:srgbClr val="646464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вость</a:t>
              </a:r>
              <a:endParaRPr lang="en-US" sz="1200" b="1" dirty="0">
                <a:solidFill>
                  <a:srgbClr val="646464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399260" y="3403702"/>
              <a:ext cx="1967473" cy="787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66734">
                <a:lnSpc>
                  <a:spcPct val="90000"/>
                </a:lnSpc>
                <a:spcBef>
                  <a:spcPts val="450"/>
                </a:spcBef>
              </a:pPr>
              <a:r>
                <a:rPr lang="ru-RU" sz="1200" dirty="0">
                  <a:solidFill>
                    <a:srgbClr val="646464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Только разрешенная </a:t>
              </a:r>
              <a:r>
                <a:rPr lang="en-US" sz="1200" dirty="0">
                  <a:solidFill>
                    <a:srgbClr val="646464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USB </a:t>
              </a:r>
              <a:r>
                <a:rPr lang="ru-RU" sz="1200" dirty="0">
                  <a:solidFill>
                    <a:srgbClr val="646464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периферия</a:t>
              </a:r>
              <a:endParaRPr lang="en-US" sz="1200" b="1" dirty="0">
                <a:solidFill>
                  <a:srgbClr val="646464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259796" y="3403702"/>
              <a:ext cx="1895465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66734">
                <a:lnSpc>
                  <a:spcPct val="90000"/>
                </a:lnSpc>
                <a:spcBef>
                  <a:spcPts val="450"/>
                </a:spcBef>
              </a:pPr>
              <a:r>
                <a:rPr lang="ru-RU" sz="1200" dirty="0">
                  <a:solidFill>
                    <a:srgbClr val="646464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Настройка уведомлений, диалогов и элементов интерфейса ОС</a:t>
              </a:r>
              <a:endParaRPr lang="en-US" sz="1200" b="1" dirty="0">
                <a:solidFill>
                  <a:srgbClr val="646464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6050245" y="3403702"/>
              <a:ext cx="1895465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66734">
                <a:lnSpc>
                  <a:spcPct val="90000"/>
                </a:lnSpc>
                <a:spcBef>
                  <a:spcPts val="450"/>
                </a:spcBef>
              </a:pPr>
              <a:r>
                <a:rPr lang="ru-RU" sz="1200" dirty="0">
                  <a:solidFill>
                    <a:srgbClr val="646464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Контроль приложений, которые видны и могут быть запущены</a:t>
              </a:r>
              <a:endParaRPr lang="en-US" sz="1200" b="1" dirty="0">
                <a:solidFill>
                  <a:srgbClr val="646464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7894054" y="3403702"/>
              <a:ext cx="1895465" cy="787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66734">
                <a:lnSpc>
                  <a:spcPct val="90000"/>
                </a:lnSpc>
                <a:spcBef>
                  <a:spcPts val="450"/>
                </a:spcBef>
              </a:pPr>
              <a:r>
                <a:rPr lang="ru-RU" sz="1200" dirty="0">
                  <a:solidFill>
                    <a:srgbClr val="646464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Фиксированный </a:t>
              </a:r>
              <a:r>
                <a:rPr lang="en-US" sz="1200" dirty="0">
                  <a:solidFill>
                    <a:srgbClr val="646464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Win32 App </a:t>
              </a:r>
              <a:r>
                <a:rPr lang="ru-RU" sz="1200" dirty="0">
                  <a:solidFill>
                    <a:srgbClr val="646464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интерфейс</a:t>
              </a:r>
              <a:endParaRPr lang="en-US" sz="1200" b="1" dirty="0">
                <a:solidFill>
                  <a:srgbClr val="646464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9768408" y="3403702"/>
              <a:ext cx="1895465" cy="787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66734">
                <a:lnSpc>
                  <a:spcPct val="90000"/>
                </a:lnSpc>
                <a:spcBef>
                  <a:spcPts val="450"/>
                </a:spcBef>
              </a:pPr>
              <a:r>
                <a:rPr lang="ru-RU" sz="1200" dirty="0">
                  <a:solidFill>
                    <a:srgbClr val="646464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Доступ с разрешенных носителей</a:t>
              </a:r>
              <a:endParaRPr lang="en-US" sz="1200" b="1" dirty="0">
                <a:solidFill>
                  <a:srgbClr val="646464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0339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21E2-0FE2-4601-A2BF-1E359924C1D9}" type="datetime1">
              <a:rPr lang="ru-RU" smtClean="0"/>
              <a:t>15.05.2017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04B9-C052-496D-8E25-76A4029B0BE7}" type="slidenum">
              <a:rPr lang="ru-RU" smtClean="0"/>
              <a:t>6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Долго доступна для покупки</a:t>
            </a:r>
          </a:p>
        </p:txBody>
      </p:sp>
      <p:grpSp>
        <p:nvGrpSpPr>
          <p:cNvPr id="78" name="Группа 77"/>
          <p:cNvGrpSpPr/>
          <p:nvPr/>
        </p:nvGrpSpPr>
        <p:grpSpPr>
          <a:xfrm>
            <a:off x="24649" y="1412776"/>
            <a:ext cx="1598102" cy="1219338"/>
            <a:chOff x="4429054" y="1149094"/>
            <a:chExt cx="3228558" cy="2385013"/>
          </a:xfrm>
        </p:grpSpPr>
        <p:sp>
          <p:nvSpPr>
            <p:cNvPr id="79" name="Rectangle 6"/>
            <p:cNvSpPr/>
            <p:nvPr/>
          </p:nvSpPr>
          <p:spPr>
            <a:xfrm>
              <a:off x="4832305" y="1149094"/>
              <a:ext cx="2385013" cy="2385013"/>
            </a:xfrm>
            <a:prstGeom prst="rect">
              <a:avLst/>
            </a:prstGeom>
            <a:solidFill>
              <a:srgbClr val="0078D7"/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2880" tIns="91440" rIns="182880" bIns="182880" numCol="1" spcCol="1270" anchor="ctr" anchorCtr="0">
              <a:noAutofit/>
            </a:bodyPr>
            <a:lstStyle/>
            <a:p>
              <a:pPr defTabSz="666734">
                <a:lnSpc>
                  <a:spcPct val="90000"/>
                </a:lnSpc>
                <a:spcBef>
                  <a:spcPct val="0"/>
                </a:spcBef>
                <a:spcAft>
                  <a:spcPts val="200"/>
                </a:spcAft>
              </a:pPr>
              <a:endParaRPr lang="en-US" sz="21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4429054" y="2358537"/>
              <a:ext cx="3228558" cy="866891"/>
            </a:xfrm>
            <a:prstGeom prst="rect">
              <a:avLst/>
            </a:prstGeom>
            <a:noFill/>
          </p:spPr>
          <p:txBody>
            <a:bodyPr wrap="square" lIns="137160" tIns="109728" rIns="137160" bIns="109728" rtlCol="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450"/>
                </a:spcAft>
              </a:pPr>
              <a:r>
                <a:rPr lang="ru-RU" sz="16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10–15 лет</a:t>
              </a:r>
            </a:p>
          </p:txBody>
        </p:sp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4110" y="1515978"/>
              <a:ext cx="771815" cy="806117"/>
            </a:xfrm>
            <a:prstGeom prst="rect">
              <a:avLst/>
            </a:prstGeom>
          </p:spPr>
        </p:pic>
      </p:grpSp>
      <p:sp>
        <p:nvSpPr>
          <p:cNvPr id="82" name="TextBox 81"/>
          <p:cNvSpPr txBox="1"/>
          <p:nvPr/>
        </p:nvSpPr>
        <p:spPr>
          <a:xfrm>
            <a:off x="1530684" y="1340768"/>
            <a:ext cx="7549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  <a:defRPr/>
            </a:pPr>
            <a:r>
              <a:rPr lang="ru-RU" kern="0" dirty="0">
                <a:solidFill>
                  <a:srgbClr val="52525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Доступность </a:t>
            </a:r>
            <a:r>
              <a:rPr lang="en-US" kern="0" dirty="0">
                <a:solidFill>
                  <a:srgbClr val="52525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Windows</a:t>
            </a:r>
            <a:r>
              <a:rPr lang="ru-RU" kern="0" dirty="0">
                <a:solidFill>
                  <a:srgbClr val="52525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kern="0" dirty="0">
                <a:solidFill>
                  <a:srgbClr val="52525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«</a:t>
            </a:r>
            <a:r>
              <a:rPr lang="ru-RU" kern="0" dirty="0">
                <a:solidFill>
                  <a:srgbClr val="52525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полках</a:t>
            </a:r>
            <a:r>
              <a:rPr lang="en-US" kern="0" dirty="0">
                <a:solidFill>
                  <a:srgbClr val="52525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»</a:t>
            </a:r>
            <a:r>
              <a:rPr lang="ru-RU" kern="0" dirty="0">
                <a:solidFill>
                  <a:srgbClr val="52525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магазинов и у производителей устройств</a:t>
            </a:r>
            <a:r>
              <a:rPr lang="en-US" kern="0" dirty="0">
                <a:solidFill>
                  <a:srgbClr val="52525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  <a:endParaRPr lang="ru-RU" kern="0" dirty="0">
              <a:solidFill>
                <a:srgbClr val="52525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83" name="Группа 82"/>
          <p:cNvGrpSpPr/>
          <p:nvPr/>
        </p:nvGrpSpPr>
        <p:grpSpPr>
          <a:xfrm>
            <a:off x="1626696" y="1927100"/>
            <a:ext cx="6439662" cy="891987"/>
            <a:chOff x="2029968" y="1755648"/>
            <a:chExt cx="8586216" cy="1189314"/>
          </a:xfrm>
        </p:grpSpPr>
        <p:sp>
          <p:nvSpPr>
            <p:cNvPr id="84" name="TextBox 83"/>
            <p:cNvSpPr txBox="1"/>
            <p:nvPr/>
          </p:nvSpPr>
          <p:spPr>
            <a:xfrm>
              <a:off x="2752344" y="1755648"/>
              <a:ext cx="1625403" cy="627864"/>
            </a:xfrm>
            <a:prstGeom prst="rect">
              <a:avLst/>
            </a:prstGeom>
            <a:noFill/>
          </p:spPr>
          <p:txBody>
            <a:bodyPr wrap="none" lIns="137160" tIns="109728" rIns="137160" bIns="109728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450"/>
                </a:spcAft>
              </a:pPr>
              <a:r>
                <a:rPr lang="ru-RU" b="1" dirty="0">
                  <a:solidFill>
                    <a:srgbClr val="0078D7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2–3 года</a:t>
              </a:r>
            </a:p>
          </p:txBody>
        </p:sp>
        <p:grpSp>
          <p:nvGrpSpPr>
            <p:cNvPr id="85" name="Группа 84"/>
            <p:cNvGrpSpPr/>
            <p:nvPr/>
          </p:nvGrpSpPr>
          <p:grpSpPr>
            <a:xfrm>
              <a:off x="2029968" y="1988820"/>
              <a:ext cx="768096" cy="146304"/>
              <a:chOff x="356616" y="3497580"/>
              <a:chExt cx="768096" cy="146304"/>
            </a:xfrm>
          </p:grpSpPr>
          <p:sp>
            <p:nvSpPr>
              <p:cNvPr id="97" name="Прямоугольник 96"/>
              <p:cNvSpPr/>
              <p:nvPr/>
            </p:nvSpPr>
            <p:spPr bwMode="auto">
              <a:xfrm>
                <a:off x="356616" y="3497580"/>
                <a:ext cx="768096" cy="146304"/>
              </a:xfrm>
              <a:prstGeom prst="rect">
                <a:avLst/>
              </a:prstGeom>
              <a:solidFill>
                <a:srgbClr val="D7D7D7"/>
              </a:solidFill>
              <a:ln>
                <a:solidFill>
                  <a:srgbClr val="0078D7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99354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ru-RU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98" name="Прямоугольник 97"/>
              <p:cNvSpPr/>
              <p:nvPr/>
            </p:nvSpPr>
            <p:spPr bwMode="auto">
              <a:xfrm>
                <a:off x="356616" y="3497580"/>
                <a:ext cx="69447" cy="146304"/>
              </a:xfrm>
              <a:prstGeom prst="rect">
                <a:avLst/>
              </a:prstGeom>
              <a:solidFill>
                <a:srgbClr val="0078D7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99354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ru-RU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86" name="TextBox 85"/>
            <p:cNvSpPr txBox="1"/>
            <p:nvPr/>
          </p:nvSpPr>
          <p:spPr>
            <a:xfrm>
              <a:off x="2762251" y="2085976"/>
              <a:ext cx="1523999" cy="664797"/>
            </a:xfrm>
            <a:prstGeom prst="rect">
              <a:avLst/>
            </a:prstGeom>
            <a:noFill/>
          </p:spPr>
          <p:txBody>
            <a:bodyPr wrap="square" lIns="137160" tIns="109728" rIns="137160" bIns="109728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450"/>
                </a:spcAft>
              </a:pPr>
              <a:r>
                <a:rPr lang="ru-RU" sz="1000" dirty="0">
                  <a:solidFill>
                    <a:srgbClr val="50505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для обычных пользователей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5781295" y="1755648"/>
              <a:ext cx="1625403" cy="627863"/>
            </a:xfrm>
            <a:prstGeom prst="rect">
              <a:avLst/>
            </a:prstGeom>
            <a:noFill/>
          </p:spPr>
          <p:txBody>
            <a:bodyPr wrap="none" lIns="137160" tIns="109728" rIns="137160" bIns="109728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450"/>
                </a:spcAft>
              </a:pPr>
              <a:r>
                <a:rPr lang="ru-RU" b="1" dirty="0">
                  <a:solidFill>
                    <a:srgbClr val="0078D7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3–4 года</a:t>
              </a:r>
            </a:p>
          </p:txBody>
        </p:sp>
        <p:grpSp>
          <p:nvGrpSpPr>
            <p:cNvPr id="88" name="Группа 87"/>
            <p:cNvGrpSpPr/>
            <p:nvPr/>
          </p:nvGrpSpPr>
          <p:grpSpPr>
            <a:xfrm>
              <a:off x="5058918" y="1988820"/>
              <a:ext cx="768096" cy="146304"/>
              <a:chOff x="356616" y="3497580"/>
              <a:chExt cx="768096" cy="146304"/>
            </a:xfrm>
          </p:grpSpPr>
          <p:sp>
            <p:nvSpPr>
              <p:cNvPr id="95" name="Прямоугольник 94"/>
              <p:cNvSpPr/>
              <p:nvPr/>
            </p:nvSpPr>
            <p:spPr bwMode="auto">
              <a:xfrm>
                <a:off x="356616" y="3497580"/>
                <a:ext cx="768096" cy="146304"/>
              </a:xfrm>
              <a:prstGeom prst="rect">
                <a:avLst/>
              </a:prstGeom>
              <a:solidFill>
                <a:srgbClr val="D7D7D7"/>
              </a:solidFill>
              <a:ln>
                <a:solidFill>
                  <a:srgbClr val="0078D7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99354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ru-RU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96" name="Прямоугольник 95"/>
              <p:cNvSpPr/>
              <p:nvPr/>
            </p:nvSpPr>
            <p:spPr bwMode="auto">
              <a:xfrm>
                <a:off x="356616" y="3497580"/>
                <a:ext cx="119454" cy="142399"/>
              </a:xfrm>
              <a:prstGeom prst="rect">
                <a:avLst/>
              </a:prstGeom>
              <a:solidFill>
                <a:srgbClr val="0078D7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99354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ru-RU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89" name="TextBox 88"/>
            <p:cNvSpPr txBox="1"/>
            <p:nvPr/>
          </p:nvSpPr>
          <p:spPr>
            <a:xfrm>
              <a:off x="5791200" y="2085975"/>
              <a:ext cx="1770888" cy="849461"/>
            </a:xfrm>
            <a:prstGeom prst="rect">
              <a:avLst/>
            </a:prstGeom>
            <a:noFill/>
          </p:spPr>
          <p:txBody>
            <a:bodyPr wrap="square" lIns="137160" tIns="109728" rIns="137160" bIns="109728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450"/>
                </a:spcAft>
              </a:pPr>
              <a:r>
                <a:rPr lang="ru-RU" sz="1000" dirty="0">
                  <a:solidFill>
                    <a:srgbClr val="50505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для </a:t>
              </a:r>
              <a:r>
                <a:rPr lang="en-US" sz="1000" dirty="0">
                  <a:solidFill>
                    <a:srgbClr val="50505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OEM </a:t>
              </a:r>
              <a:r>
                <a:rPr lang="ru-RU" sz="1000" dirty="0">
                  <a:solidFill>
                    <a:srgbClr val="50505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производителей ПК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8753095" y="1765173"/>
              <a:ext cx="1809897" cy="627863"/>
            </a:xfrm>
            <a:prstGeom prst="rect">
              <a:avLst/>
            </a:prstGeom>
            <a:noFill/>
          </p:spPr>
          <p:txBody>
            <a:bodyPr wrap="none" lIns="137160" tIns="109728" rIns="137160" bIns="109728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450"/>
                </a:spcAft>
              </a:pPr>
              <a:r>
                <a:rPr lang="ru-RU" b="1" dirty="0">
                  <a:solidFill>
                    <a:srgbClr val="0078D7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10–15 лет</a:t>
              </a:r>
            </a:p>
          </p:txBody>
        </p:sp>
        <p:grpSp>
          <p:nvGrpSpPr>
            <p:cNvPr id="91" name="Группа 90"/>
            <p:cNvGrpSpPr/>
            <p:nvPr/>
          </p:nvGrpSpPr>
          <p:grpSpPr>
            <a:xfrm>
              <a:off x="8030716" y="1998345"/>
              <a:ext cx="768098" cy="147161"/>
              <a:chOff x="356614" y="3497580"/>
              <a:chExt cx="768098" cy="147161"/>
            </a:xfrm>
          </p:grpSpPr>
          <p:sp>
            <p:nvSpPr>
              <p:cNvPr id="93" name="Прямоугольник 92"/>
              <p:cNvSpPr/>
              <p:nvPr/>
            </p:nvSpPr>
            <p:spPr bwMode="auto">
              <a:xfrm>
                <a:off x="356616" y="3497580"/>
                <a:ext cx="768096" cy="146304"/>
              </a:xfrm>
              <a:prstGeom prst="rect">
                <a:avLst/>
              </a:prstGeom>
              <a:solidFill>
                <a:srgbClr val="D7D7D7"/>
              </a:solidFill>
              <a:ln>
                <a:solidFill>
                  <a:srgbClr val="0078D7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99354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ru-RU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94" name="Прямоугольник 93"/>
              <p:cNvSpPr/>
              <p:nvPr/>
            </p:nvSpPr>
            <p:spPr bwMode="auto">
              <a:xfrm>
                <a:off x="356614" y="3497580"/>
                <a:ext cx="765621" cy="147161"/>
              </a:xfrm>
              <a:prstGeom prst="rect">
                <a:avLst/>
              </a:prstGeom>
              <a:solidFill>
                <a:srgbClr val="0078D7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99354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ru-RU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92" name="TextBox 91"/>
            <p:cNvSpPr txBox="1"/>
            <p:nvPr/>
          </p:nvSpPr>
          <p:spPr>
            <a:xfrm>
              <a:off x="8763000" y="2095500"/>
              <a:ext cx="1853184" cy="849462"/>
            </a:xfrm>
            <a:prstGeom prst="rect">
              <a:avLst/>
            </a:prstGeom>
            <a:noFill/>
          </p:spPr>
          <p:txBody>
            <a:bodyPr wrap="square" lIns="137160" tIns="109728" rIns="137160" bIns="109728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450"/>
                </a:spcAft>
              </a:pPr>
              <a:r>
                <a:rPr lang="ru-RU" sz="1000" dirty="0">
                  <a:solidFill>
                    <a:srgbClr val="50505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для производителей устройств</a:t>
              </a:r>
            </a:p>
          </p:txBody>
        </p:sp>
      </p:grpSp>
      <p:graphicFrame>
        <p:nvGraphicFramePr>
          <p:cNvPr id="99" name="Таблица 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2538739"/>
              </p:ext>
            </p:extLst>
          </p:nvPr>
        </p:nvGraphicFramePr>
        <p:xfrm>
          <a:off x="673608" y="3319417"/>
          <a:ext cx="7884000" cy="15544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71000">
                  <a:extLst>
                    <a:ext uri="{9D8B030D-6E8A-4147-A177-3AD203B41FA5}">
                      <a16:colId xmlns:a16="http://schemas.microsoft.com/office/drawing/2014/main" val="144264184"/>
                    </a:ext>
                  </a:extLst>
                </a:gridCol>
                <a:gridCol w="1971000">
                  <a:extLst>
                    <a:ext uri="{9D8B030D-6E8A-4147-A177-3AD203B41FA5}">
                      <a16:colId xmlns:a16="http://schemas.microsoft.com/office/drawing/2014/main" val="735955709"/>
                    </a:ext>
                  </a:extLst>
                </a:gridCol>
                <a:gridCol w="1971000">
                  <a:extLst>
                    <a:ext uri="{9D8B030D-6E8A-4147-A177-3AD203B41FA5}">
                      <a16:colId xmlns:a16="http://schemas.microsoft.com/office/drawing/2014/main" val="2435264887"/>
                    </a:ext>
                  </a:extLst>
                </a:gridCol>
                <a:gridCol w="1971000">
                  <a:extLst>
                    <a:ext uri="{9D8B030D-6E8A-4147-A177-3AD203B41FA5}">
                      <a16:colId xmlns:a16="http://schemas.microsoft.com/office/drawing/2014/main" val="656225293"/>
                    </a:ext>
                  </a:extLst>
                </a:gridCol>
              </a:tblGrid>
              <a:tr h="525780"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ОС</a:t>
                      </a:r>
                    </a:p>
                  </a:txBody>
                  <a:tcPr marL="68580" marR="68580" marT="34290" marB="34290" anchor="ctr">
                    <a:solidFill>
                      <a:srgbClr val="50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Пользователи</a:t>
                      </a:r>
                    </a:p>
                  </a:txBody>
                  <a:tcPr marL="68580" marR="68580" marT="34290" marB="34290" anchor="ctr">
                    <a:solidFill>
                      <a:srgbClr val="50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Производители ПК</a:t>
                      </a:r>
                    </a:p>
                  </a:txBody>
                  <a:tcPr marL="68580" marR="68580" marT="34290" marB="34290" anchor="ctr">
                    <a:solidFill>
                      <a:srgbClr val="50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Производители устройств</a:t>
                      </a:r>
                      <a:r>
                        <a:rPr lang="en-US" sz="15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*</a:t>
                      </a:r>
                      <a:endParaRPr lang="ru-RU" sz="1500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rgbClr val="0078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26107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50505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Windows XP</a:t>
                      </a:r>
                      <a:endParaRPr lang="ru-RU" sz="1800" dirty="0">
                        <a:solidFill>
                          <a:srgbClr val="50505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50505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2008</a:t>
                      </a:r>
                      <a:endParaRPr lang="ru-RU" sz="1800" dirty="0">
                        <a:solidFill>
                          <a:srgbClr val="50505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50505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2010</a:t>
                      </a:r>
                      <a:endParaRPr lang="ru-RU" sz="1800" dirty="0">
                        <a:solidFill>
                          <a:srgbClr val="50505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50505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2017</a:t>
                      </a:r>
                      <a:endParaRPr lang="ru-RU" sz="1800" b="1" dirty="0">
                        <a:solidFill>
                          <a:srgbClr val="50505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82393848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50505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Windows 7</a:t>
                      </a:r>
                      <a:endParaRPr lang="ru-RU" sz="1800" dirty="0">
                        <a:solidFill>
                          <a:srgbClr val="50505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50505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2013</a:t>
                      </a:r>
                      <a:endParaRPr lang="ru-RU" sz="1800" dirty="0">
                        <a:solidFill>
                          <a:srgbClr val="50505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50505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2016</a:t>
                      </a:r>
                      <a:endParaRPr lang="ru-RU" sz="1800" dirty="0">
                        <a:solidFill>
                          <a:srgbClr val="50505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50505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2024</a:t>
                      </a:r>
                      <a:endParaRPr lang="ru-RU" sz="1800" b="1" dirty="0">
                        <a:solidFill>
                          <a:srgbClr val="50505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3452214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50505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Windows 8</a:t>
                      </a:r>
                      <a:endParaRPr lang="ru-RU" sz="1800" dirty="0">
                        <a:solidFill>
                          <a:srgbClr val="50505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50505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2014</a:t>
                      </a:r>
                      <a:endParaRPr lang="ru-RU" sz="1800" dirty="0">
                        <a:solidFill>
                          <a:srgbClr val="50505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50505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2016</a:t>
                      </a:r>
                      <a:endParaRPr lang="ru-RU" sz="1800" dirty="0">
                        <a:solidFill>
                          <a:srgbClr val="50505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50505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2028</a:t>
                      </a:r>
                      <a:endParaRPr lang="ru-RU" sz="1800" b="1" dirty="0">
                        <a:solidFill>
                          <a:srgbClr val="50505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504695824"/>
                  </a:ext>
                </a:extLst>
              </a:tr>
            </a:tbl>
          </a:graphicData>
        </a:graphic>
      </p:graphicFrame>
      <p:sp>
        <p:nvSpPr>
          <p:cNvPr id="100" name="TextBox 99"/>
          <p:cNvSpPr txBox="1"/>
          <p:nvPr/>
        </p:nvSpPr>
        <p:spPr>
          <a:xfrm>
            <a:off x="555312" y="4950419"/>
            <a:ext cx="6529352" cy="553998"/>
          </a:xfrm>
          <a:prstGeom prst="rect">
            <a:avLst/>
          </a:prstGeom>
          <a:noFill/>
        </p:spPr>
        <p:txBody>
          <a:bodyPr wrap="none" lIns="137160" tIns="109728" rIns="137160" bIns="109728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solidFill>
                  <a:srgbClr val="505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*эквивалентные ОС </a:t>
            </a:r>
            <a:r>
              <a:rPr lang="en-US" sz="1200" dirty="0">
                <a:solidFill>
                  <a:srgbClr val="505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Windows Embedded</a:t>
            </a:r>
            <a:endParaRPr lang="ru-RU" sz="1200" dirty="0">
              <a:solidFill>
                <a:srgbClr val="50505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1200" dirty="0">
                <a:solidFill>
                  <a:srgbClr val="505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** окончание расширенной поддержки и выпуска любых обновлений, в т. ч. сервисных 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555498" y="2847921"/>
            <a:ext cx="2572371" cy="387798"/>
          </a:xfrm>
          <a:prstGeom prst="rect">
            <a:avLst/>
          </a:prstGeom>
          <a:noFill/>
        </p:spPr>
        <p:txBody>
          <a:bodyPr wrap="none" lIns="137160" tIns="109728" rIns="137160" bIns="109728" rtlCol="0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ru-RU" sz="1200" dirty="0">
                <a:solidFill>
                  <a:srgbClr val="52525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Окончание продаж ОС </a:t>
            </a:r>
            <a:r>
              <a:rPr lang="en-US" sz="1200" dirty="0">
                <a:solidFill>
                  <a:srgbClr val="52525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Windows</a:t>
            </a:r>
            <a:endParaRPr lang="ru-RU" sz="1200" dirty="0" err="1">
              <a:solidFill>
                <a:srgbClr val="52525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545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21E2-0FE2-4601-A2BF-1E359924C1D9}" type="datetime1">
              <a:rPr lang="ru-RU" smtClean="0"/>
              <a:t>15.05.2017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04B9-C052-496D-8E25-76A4029B0BE7}" type="slidenum">
              <a:rPr lang="ru-RU" smtClean="0"/>
              <a:t>7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 </a:t>
            </a:r>
            <a:r>
              <a:rPr lang="ru-RU" dirty="0" err="1"/>
              <a:t>Windows</a:t>
            </a:r>
            <a:r>
              <a:rPr lang="ru-RU" dirty="0"/>
              <a:t> для производителей устройств</a:t>
            </a:r>
          </a:p>
        </p:txBody>
      </p:sp>
      <p:sp>
        <p:nvSpPr>
          <p:cNvPr id="37" name="Rectangle 4"/>
          <p:cNvSpPr/>
          <p:nvPr/>
        </p:nvSpPr>
        <p:spPr bwMode="auto">
          <a:xfrm>
            <a:off x="-11958" y="3350865"/>
            <a:ext cx="2051051" cy="160806"/>
          </a:xfrm>
          <a:prstGeom prst="rect">
            <a:avLst/>
          </a:prstGeom>
          <a:solidFill>
            <a:srgbClr val="0078D7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39831" tIns="111865" rIns="139831" bIns="11186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1295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836" kern="0" dirty="0">
              <a:solidFill>
                <a:srgbClr val="505050"/>
              </a:soli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8" name="Rectangle 6"/>
          <p:cNvSpPr/>
          <p:nvPr/>
        </p:nvSpPr>
        <p:spPr bwMode="auto">
          <a:xfrm>
            <a:off x="8876" y="1973730"/>
            <a:ext cx="941839" cy="146822"/>
          </a:xfrm>
          <a:prstGeom prst="rect">
            <a:avLst/>
          </a:prstGeom>
          <a:solidFill>
            <a:srgbClr val="FFB90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39831" tIns="111865" rIns="139831" bIns="11186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1295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836" kern="0" dirty="0">
              <a:solidFill>
                <a:srgbClr val="505050"/>
              </a:soli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39" name="Straight Connector 9"/>
          <p:cNvCxnSpPr/>
          <p:nvPr/>
        </p:nvCxnSpPr>
        <p:spPr>
          <a:xfrm>
            <a:off x="950716" y="2039391"/>
            <a:ext cx="938892" cy="565880"/>
          </a:xfrm>
          <a:prstGeom prst="line">
            <a:avLst/>
          </a:prstGeom>
          <a:noFill/>
          <a:ln w="203200" cap="rnd" cmpd="sng" algn="ctr">
            <a:solidFill>
              <a:srgbClr val="FFB900"/>
            </a:solidFill>
            <a:prstDash val="solid"/>
            <a:headEnd type="none"/>
            <a:tailEnd type="none"/>
          </a:ln>
          <a:effectLst/>
        </p:spPr>
      </p:cxnSp>
      <p:sp>
        <p:nvSpPr>
          <p:cNvPr id="40" name="Rounded Rectangle 27"/>
          <p:cNvSpPr/>
          <p:nvPr/>
        </p:nvSpPr>
        <p:spPr bwMode="auto">
          <a:xfrm>
            <a:off x="822706" y="1895583"/>
            <a:ext cx="268268" cy="167057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 cap="flat" cmpd="sng" algn="ctr">
            <a:solidFill>
              <a:srgbClr val="50505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39831" tIns="111865" rIns="139831" bIns="11186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1295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836" kern="0" dirty="0">
              <a:solidFill>
                <a:srgbClr val="505050"/>
              </a:soli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41" name="Straight Connector 2"/>
          <p:cNvCxnSpPr/>
          <p:nvPr/>
        </p:nvCxnSpPr>
        <p:spPr>
          <a:xfrm>
            <a:off x="4501825" y="2605270"/>
            <a:ext cx="995864" cy="775451"/>
          </a:xfrm>
          <a:prstGeom prst="line">
            <a:avLst/>
          </a:prstGeom>
          <a:noFill/>
          <a:ln w="203200" cap="rnd" cmpd="sng" algn="ctr">
            <a:solidFill>
              <a:srgbClr val="FFB900"/>
            </a:solidFill>
            <a:prstDash val="solid"/>
            <a:headEnd type="none"/>
            <a:tailEnd type="none"/>
          </a:ln>
          <a:effectLst/>
        </p:spPr>
      </p:cxnSp>
      <p:sp>
        <p:nvSpPr>
          <p:cNvPr id="42" name="Rectangle 5"/>
          <p:cNvSpPr/>
          <p:nvPr/>
        </p:nvSpPr>
        <p:spPr bwMode="auto">
          <a:xfrm>
            <a:off x="1827218" y="3352526"/>
            <a:ext cx="3796416" cy="157486"/>
          </a:xfrm>
          <a:prstGeom prst="rect">
            <a:avLst/>
          </a:prstGeom>
          <a:solidFill>
            <a:srgbClr val="0078D7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39831" tIns="111865" rIns="139831" bIns="11186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1295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836" kern="0" dirty="0">
              <a:solidFill>
                <a:srgbClr val="505050"/>
              </a:soli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3" name="Rectangle 8"/>
          <p:cNvSpPr/>
          <p:nvPr/>
        </p:nvSpPr>
        <p:spPr bwMode="auto">
          <a:xfrm>
            <a:off x="5534525" y="3357599"/>
            <a:ext cx="3609475" cy="158010"/>
          </a:xfrm>
          <a:prstGeom prst="rect">
            <a:avLst/>
          </a:prstGeom>
          <a:solidFill>
            <a:srgbClr val="0078D7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39831" tIns="111865" rIns="139831" bIns="11186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1295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836" kern="0" dirty="0">
              <a:solidFill>
                <a:srgbClr val="505050"/>
              </a:soli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44" name="Straight Connector 11"/>
          <p:cNvCxnSpPr/>
          <p:nvPr/>
        </p:nvCxnSpPr>
        <p:spPr>
          <a:xfrm flipV="1">
            <a:off x="1901548" y="2605271"/>
            <a:ext cx="2600276" cy="2792"/>
          </a:xfrm>
          <a:prstGeom prst="line">
            <a:avLst/>
          </a:prstGeom>
          <a:noFill/>
          <a:ln w="209550" cap="rnd" cmpd="sng" algn="ctr">
            <a:solidFill>
              <a:srgbClr val="FFB900"/>
            </a:solidFill>
            <a:prstDash val="solid"/>
            <a:headEnd type="none"/>
            <a:tailEnd type="none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2039345" y="2942646"/>
            <a:ext cx="2377836" cy="416673"/>
          </a:xfrm>
          <a:prstGeom prst="rect">
            <a:avLst/>
          </a:prstGeom>
          <a:noFill/>
        </p:spPr>
        <p:txBody>
          <a:bodyPr wrap="square" lIns="139831" tIns="111865" rIns="139831" bIns="111865" rtlCol="0">
            <a:spAutoFit/>
          </a:bodyPr>
          <a:lstStyle/>
          <a:p>
            <a:pPr defTabSz="699377">
              <a:lnSpc>
                <a:spcPct val="90000"/>
              </a:lnSpc>
              <a:spcBef>
                <a:spcPts val="459"/>
              </a:spcBef>
              <a:defRPr/>
            </a:pPr>
            <a:r>
              <a:rPr lang="en-US" sz="1377" kern="0" dirty="0">
                <a:solidFill>
                  <a:srgbClr val="505050"/>
                </a:solidFill>
                <a:latin typeface="Segoe UI"/>
              </a:rPr>
              <a:t>Windows Embedded 8</a:t>
            </a:r>
            <a:r>
              <a:rPr lang="ru-RU" sz="1377" kern="0" dirty="0">
                <a:solidFill>
                  <a:srgbClr val="505050"/>
                </a:solidFill>
                <a:latin typeface="Segoe UI"/>
              </a:rPr>
              <a:t> </a:t>
            </a:r>
            <a:r>
              <a:rPr lang="en-US" sz="1377" kern="0" dirty="0">
                <a:solidFill>
                  <a:srgbClr val="505050"/>
                </a:solidFill>
                <a:latin typeface="Segoe UI"/>
              </a:rPr>
              <a:t>Pro</a:t>
            </a:r>
            <a:endParaRPr lang="en-US" sz="1530" kern="0" dirty="0">
              <a:solidFill>
                <a:srgbClr val="505050"/>
              </a:solidFill>
              <a:latin typeface="Segoe UI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039345" y="2102976"/>
            <a:ext cx="3699342" cy="416673"/>
          </a:xfrm>
          <a:prstGeom prst="rect">
            <a:avLst/>
          </a:prstGeom>
          <a:noFill/>
        </p:spPr>
        <p:txBody>
          <a:bodyPr wrap="square" lIns="139831" tIns="111865" rIns="139831" bIns="111865" rtlCol="0">
            <a:spAutoFit/>
          </a:bodyPr>
          <a:lstStyle/>
          <a:p>
            <a:pPr defTabSz="699377">
              <a:lnSpc>
                <a:spcPct val="90000"/>
              </a:lnSpc>
              <a:spcBef>
                <a:spcPts val="459"/>
              </a:spcBef>
            </a:pPr>
            <a:r>
              <a:rPr lang="en-US" sz="1377" dirty="0">
                <a:solidFill>
                  <a:srgbClr val="505050"/>
                </a:solidFill>
                <a:latin typeface="Segoe UI"/>
              </a:rPr>
              <a:t>Windows Embedded </a:t>
            </a:r>
            <a:r>
              <a:rPr lang="ru-RU" sz="1377" dirty="0">
                <a:solidFill>
                  <a:srgbClr val="505050"/>
                </a:solidFill>
                <a:latin typeface="Segoe UI"/>
              </a:rPr>
              <a:t>8 </a:t>
            </a:r>
            <a:r>
              <a:rPr lang="en-US" sz="1377" dirty="0">
                <a:solidFill>
                  <a:srgbClr val="505050"/>
                </a:solidFill>
                <a:latin typeface="Segoe UI"/>
              </a:rPr>
              <a:t>Standard</a:t>
            </a:r>
            <a:endParaRPr lang="en-US" sz="1530" dirty="0">
              <a:solidFill>
                <a:srgbClr val="505050"/>
              </a:solidFill>
              <a:latin typeface="Segoe UI"/>
            </a:endParaRPr>
          </a:p>
        </p:txBody>
      </p:sp>
      <p:sp>
        <p:nvSpPr>
          <p:cNvPr id="47" name="Rounded Rectangle 27"/>
          <p:cNvSpPr/>
          <p:nvPr/>
        </p:nvSpPr>
        <p:spPr bwMode="auto">
          <a:xfrm>
            <a:off x="1805686" y="2503730"/>
            <a:ext cx="268268" cy="1068146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 cap="flat" cmpd="sng" algn="ctr">
            <a:solidFill>
              <a:srgbClr val="50505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39831" tIns="111865" rIns="139831" bIns="11186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1295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836" kern="0" dirty="0">
              <a:solidFill>
                <a:srgbClr val="505050"/>
              </a:soli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8" name="Oval 28"/>
          <p:cNvSpPr/>
          <p:nvPr/>
        </p:nvSpPr>
        <p:spPr>
          <a:xfrm>
            <a:off x="1839954" y="2538972"/>
            <a:ext cx="199732" cy="199732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rgbClr val="50505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699377">
              <a:defRPr/>
            </a:pPr>
            <a:endParaRPr lang="en-US" sz="1836" kern="0" dirty="0">
              <a:solidFill>
                <a:srgbClr val="505050"/>
              </a:solidFill>
              <a:latin typeface="Segoe UI"/>
            </a:endParaRPr>
          </a:p>
        </p:txBody>
      </p:sp>
      <p:sp>
        <p:nvSpPr>
          <p:cNvPr id="49" name="Oval 29"/>
          <p:cNvSpPr/>
          <p:nvPr/>
        </p:nvSpPr>
        <p:spPr>
          <a:xfrm>
            <a:off x="1839954" y="3336306"/>
            <a:ext cx="199732" cy="199732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rgbClr val="50505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699377">
              <a:defRPr/>
            </a:pPr>
            <a:endParaRPr lang="en-US" sz="1836" kern="0" dirty="0">
              <a:solidFill>
                <a:srgbClr val="505050"/>
              </a:solidFill>
              <a:latin typeface="Segoe UI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773096" y="3554722"/>
            <a:ext cx="2855546" cy="862308"/>
          </a:xfrm>
          <a:prstGeom prst="rect">
            <a:avLst/>
          </a:prstGeom>
          <a:noFill/>
        </p:spPr>
        <p:txBody>
          <a:bodyPr wrap="square" lIns="139831" tIns="111865" rIns="139831" bIns="111865" rtlCol="0">
            <a:spAutoFit/>
          </a:bodyPr>
          <a:lstStyle/>
          <a:p>
            <a:pPr defTabSz="699377">
              <a:lnSpc>
                <a:spcPct val="90000"/>
              </a:lnSpc>
              <a:spcBef>
                <a:spcPts val="459"/>
              </a:spcBef>
              <a:defRPr/>
            </a:pPr>
            <a:r>
              <a:rPr lang="en-US" sz="1377" kern="0" dirty="0">
                <a:solidFill>
                  <a:srgbClr val="505050"/>
                </a:solidFill>
                <a:latin typeface="Segoe UI"/>
              </a:rPr>
              <a:t>Windows Embedded 8.1 Pro</a:t>
            </a:r>
          </a:p>
          <a:p>
            <a:pPr defTabSz="699377">
              <a:lnSpc>
                <a:spcPct val="90000"/>
              </a:lnSpc>
              <a:spcBef>
                <a:spcPts val="459"/>
              </a:spcBef>
              <a:defRPr/>
            </a:pPr>
            <a:r>
              <a:rPr lang="en-US" sz="1377" kern="0" dirty="0">
                <a:solidFill>
                  <a:srgbClr val="505050"/>
                </a:solidFill>
                <a:latin typeface="Segoe UI"/>
              </a:rPr>
              <a:t>Windows Embedded 8.1. Industry</a:t>
            </a:r>
            <a:endParaRPr lang="ru-RU" sz="1377" kern="0" dirty="0">
              <a:solidFill>
                <a:srgbClr val="505050"/>
              </a:solidFill>
              <a:latin typeface="Segoe UI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-86978" y="1588650"/>
            <a:ext cx="3699342" cy="416673"/>
          </a:xfrm>
          <a:prstGeom prst="rect">
            <a:avLst/>
          </a:prstGeom>
          <a:noFill/>
        </p:spPr>
        <p:txBody>
          <a:bodyPr wrap="square" lIns="139831" tIns="111865" rIns="139831" bIns="111865" rtlCol="0">
            <a:spAutoFit/>
          </a:bodyPr>
          <a:lstStyle/>
          <a:p>
            <a:pPr defTabSz="699377">
              <a:lnSpc>
                <a:spcPct val="90000"/>
              </a:lnSpc>
              <a:spcBef>
                <a:spcPts val="459"/>
              </a:spcBef>
            </a:pPr>
            <a:r>
              <a:rPr lang="en-US" sz="1377" dirty="0">
                <a:solidFill>
                  <a:srgbClr val="505050"/>
                </a:solidFill>
                <a:latin typeface="Segoe UI"/>
              </a:rPr>
              <a:t>Windows Embedded Standard 7</a:t>
            </a:r>
            <a:endParaRPr lang="en-US" sz="1530" dirty="0">
              <a:solidFill>
                <a:srgbClr val="505050"/>
              </a:solidFill>
              <a:latin typeface="Segoe UI"/>
            </a:endParaRPr>
          </a:p>
        </p:txBody>
      </p:sp>
      <p:cxnSp>
        <p:nvCxnSpPr>
          <p:cNvPr id="52" name="Straight Connector 37"/>
          <p:cNvCxnSpPr>
            <a:cxnSpLocks/>
          </p:cNvCxnSpPr>
          <p:nvPr/>
        </p:nvCxnSpPr>
        <p:spPr>
          <a:xfrm flipV="1">
            <a:off x="0" y="5396257"/>
            <a:ext cx="7437749" cy="28799"/>
          </a:xfrm>
          <a:prstGeom prst="line">
            <a:avLst/>
          </a:prstGeom>
          <a:noFill/>
          <a:ln w="203200" cap="rnd" cmpd="sng" algn="ctr">
            <a:solidFill>
              <a:srgbClr val="FFFFFF">
                <a:lumMod val="75000"/>
              </a:srgbClr>
            </a:solidFill>
            <a:prstDash val="solid"/>
            <a:headEnd type="none"/>
            <a:tailEnd type="none"/>
          </a:ln>
          <a:effectLst/>
        </p:spPr>
      </p:cxnSp>
      <p:sp>
        <p:nvSpPr>
          <p:cNvPr id="53" name="TextBox 52"/>
          <p:cNvSpPr txBox="1"/>
          <p:nvPr/>
        </p:nvSpPr>
        <p:spPr>
          <a:xfrm>
            <a:off x="2003267" y="4789654"/>
            <a:ext cx="2266590" cy="607430"/>
          </a:xfrm>
          <a:prstGeom prst="rect">
            <a:avLst/>
          </a:prstGeom>
          <a:noFill/>
        </p:spPr>
        <p:txBody>
          <a:bodyPr wrap="square" lIns="139831" tIns="111865" rIns="139831" bIns="111865" rtlCol="0">
            <a:spAutoFit/>
          </a:bodyPr>
          <a:lstStyle/>
          <a:p>
            <a:pPr defTabSz="699377">
              <a:lnSpc>
                <a:spcPct val="90000"/>
              </a:lnSpc>
              <a:spcBef>
                <a:spcPts val="459"/>
              </a:spcBef>
            </a:pPr>
            <a:r>
              <a:rPr lang="en-US" sz="1377" dirty="0">
                <a:solidFill>
                  <a:srgbClr val="505050"/>
                </a:solidFill>
                <a:latin typeface="Segoe UI"/>
              </a:rPr>
              <a:t>Windows Embedded </a:t>
            </a:r>
            <a:br>
              <a:rPr lang="en-US" sz="1377" dirty="0">
                <a:solidFill>
                  <a:srgbClr val="505050"/>
                </a:solidFill>
                <a:latin typeface="Segoe UI"/>
              </a:rPr>
            </a:br>
            <a:r>
              <a:rPr lang="en-US" sz="1377" dirty="0">
                <a:solidFill>
                  <a:srgbClr val="505050"/>
                </a:solidFill>
                <a:latin typeface="Segoe UI"/>
              </a:rPr>
              <a:t>Compact 7</a:t>
            </a:r>
            <a:endParaRPr lang="en-US" sz="1530" dirty="0">
              <a:solidFill>
                <a:srgbClr val="505050"/>
              </a:solidFill>
              <a:latin typeface="Segoe UI"/>
            </a:endParaRPr>
          </a:p>
        </p:txBody>
      </p:sp>
      <p:sp>
        <p:nvSpPr>
          <p:cNvPr id="54" name="Rounded Rectangle 39"/>
          <p:cNvSpPr/>
          <p:nvPr/>
        </p:nvSpPr>
        <p:spPr bwMode="auto">
          <a:xfrm rot="1013638">
            <a:off x="7514240" y="3793642"/>
            <a:ext cx="268268" cy="175630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 cap="flat" cmpd="sng" algn="ctr">
            <a:solidFill>
              <a:srgbClr val="50505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39831" tIns="111865" rIns="139831" bIns="11186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1295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836" kern="0" dirty="0">
              <a:solidFill>
                <a:srgbClr val="505050"/>
              </a:soli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5" name="Rounded Rectangle 40"/>
          <p:cNvSpPr/>
          <p:nvPr/>
        </p:nvSpPr>
        <p:spPr bwMode="auto">
          <a:xfrm>
            <a:off x="5424139" y="3301505"/>
            <a:ext cx="268268" cy="267989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 cap="flat" cmpd="sng" algn="ctr">
            <a:solidFill>
              <a:srgbClr val="50505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39831" tIns="111865" rIns="139831" bIns="11186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1295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836" kern="0" dirty="0">
              <a:solidFill>
                <a:srgbClr val="505050"/>
              </a:soli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6" name="Oval 42"/>
          <p:cNvSpPr/>
          <p:nvPr/>
        </p:nvSpPr>
        <p:spPr>
          <a:xfrm>
            <a:off x="5458407" y="3336306"/>
            <a:ext cx="199732" cy="199732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rgbClr val="50505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699377">
              <a:defRPr/>
            </a:pPr>
            <a:endParaRPr lang="en-US" sz="1836" kern="0" dirty="0">
              <a:solidFill>
                <a:srgbClr val="505050"/>
              </a:solidFill>
              <a:latin typeface="Segoe UI"/>
            </a:endParaRPr>
          </a:p>
        </p:txBody>
      </p:sp>
      <p:sp>
        <p:nvSpPr>
          <p:cNvPr id="57" name="Oval 43"/>
          <p:cNvSpPr/>
          <p:nvPr/>
        </p:nvSpPr>
        <p:spPr>
          <a:xfrm>
            <a:off x="7327050" y="5264909"/>
            <a:ext cx="221568" cy="221568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rgbClr val="50505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699377">
              <a:defRPr/>
            </a:pPr>
            <a:endParaRPr lang="en-US" sz="1836" kern="0" dirty="0">
              <a:solidFill>
                <a:srgbClr val="505050"/>
              </a:solidFill>
              <a:latin typeface="Segoe UI"/>
            </a:endParaRPr>
          </a:p>
        </p:txBody>
      </p:sp>
      <p:grpSp>
        <p:nvGrpSpPr>
          <p:cNvPr id="58" name="Group 31"/>
          <p:cNvGrpSpPr/>
          <p:nvPr/>
        </p:nvGrpSpPr>
        <p:grpSpPr>
          <a:xfrm>
            <a:off x="7360051" y="2740061"/>
            <a:ext cx="1596575" cy="1382414"/>
            <a:chOff x="7084195" y="1381850"/>
            <a:chExt cx="2026939" cy="1755050"/>
          </a:xfrm>
        </p:grpSpPr>
        <p:sp>
          <p:nvSpPr>
            <p:cNvPr id="59" name="Oval 33"/>
            <p:cNvSpPr/>
            <p:nvPr/>
          </p:nvSpPr>
          <p:spPr>
            <a:xfrm>
              <a:off x="7206195" y="1381850"/>
              <a:ext cx="1755050" cy="1755050"/>
            </a:xfrm>
            <a:prstGeom prst="ellipse">
              <a:avLst/>
            </a:prstGeom>
            <a:solidFill>
              <a:srgbClr val="FFFFFF"/>
            </a:solidFill>
            <a:ln w="88900" cap="flat" cmpd="thickThin" algn="ctr">
              <a:solidFill>
                <a:srgbClr val="0078D7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99377">
                <a:defRPr/>
              </a:pPr>
              <a:endParaRPr lang="en-US" sz="1836" kern="0" dirty="0">
                <a:solidFill>
                  <a:srgbClr val="505050"/>
                </a:solidFill>
                <a:latin typeface="Segoe UI"/>
              </a:endParaRPr>
            </a:p>
          </p:txBody>
        </p:sp>
        <p:sp>
          <p:nvSpPr>
            <p:cNvPr id="60" name="TextBox 35"/>
            <p:cNvSpPr txBox="1"/>
            <p:nvPr/>
          </p:nvSpPr>
          <p:spPr>
            <a:xfrm>
              <a:off x="7084195" y="2488391"/>
              <a:ext cx="2026939" cy="2690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699377">
                <a:lnSpc>
                  <a:spcPct val="90000"/>
                </a:lnSpc>
                <a:defRPr/>
              </a:pPr>
              <a:r>
                <a:rPr lang="en-US" sz="1530" kern="0" dirty="0">
                  <a:solidFill>
                    <a:srgbClr val="FFFFFF"/>
                  </a:solidFill>
                  <a:latin typeface="Segoe UI"/>
                  <a:cs typeface="Segoe UI Semibold" panose="020B0702040204020203" pitchFamily="34" charset="0"/>
                </a:rPr>
                <a:t>Windows 10</a:t>
              </a:r>
            </a:p>
          </p:txBody>
        </p:sp>
      </p:grpSp>
      <p:sp>
        <p:nvSpPr>
          <p:cNvPr id="61" name="Oval 49"/>
          <p:cNvSpPr/>
          <p:nvPr/>
        </p:nvSpPr>
        <p:spPr>
          <a:xfrm>
            <a:off x="1818529" y="5302020"/>
            <a:ext cx="233109" cy="233109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rgbClr val="50505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699377">
              <a:defRPr/>
            </a:pPr>
            <a:endParaRPr lang="en-US" sz="1836" kern="0" dirty="0">
              <a:solidFill>
                <a:srgbClr val="505050"/>
              </a:solidFill>
              <a:latin typeface="Segoe UI"/>
            </a:endParaRPr>
          </a:p>
        </p:txBody>
      </p:sp>
      <p:sp>
        <p:nvSpPr>
          <p:cNvPr id="62" name="Oval 50"/>
          <p:cNvSpPr/>
          <p:nvPr/>
        </p:nvSpPr>
        <p:spPr>
          <a:xfrm>
            <a:off x="4325975" y="5298289"/>
            <a:ext cx="233109" cy="233109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rgbClr val="50505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699377">
              <a:defRPr/>
            </a:pPr>
            <a:endParaRPr lang="en-US" sz="1836" kern="0" dirty="0">
              <a:solidFill>
                <a:srgbClr val="505050"/>
              </a:solidFill>
              <a:latin typeface="Segoe UI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555607" y="4804713"/>
            <a:ext cx="2266590" cy="607430"/>
          </a:xfrm>
          <a:prstGeom prst="rect">
            <a:avLst/>
          </a:prstGeom>
          <a:noFill/>
        </p:spPr>
        <p:txBody>
          <a:bodyPr wrap="square" lIns="139831" tIns="111865" rIns="139831" bIns="111865" rtlCol="0">
            <a:spAutoFit/>
          </a:bodyPr>
          <a:lstStyle/>
          <a:p>
            <a:pPr defTabSz="699377">
              <a:lnSpc>
                <a:spcPct val="90000"/>
              </a:lnSpc>
              <a:spcBef>
                <a:spcPts val="459"/>
              </a:spcBef>
            </a:pPr>
            <a:r>
              <a:rPr lang="en-US" sz="1377" dirty="0">
                <a:solidFill>
                  <a:srgbClr val="505050"/>
                </a:solidFill>
                <a:latin typeface="Segoe UI"/>
              </a:rPr>
              <a:t>Windows Embedded </a:t>
            </a:r>
            <a:br>
              <a:rPr lang="en-US" sz="1377" dirty="0">
                <a:solidFill>
                  <a:srgbClr val="505050"/>
                </a:solidFill>
                <a:latin typeface="Segoe UI"/>
              </a:rPr>
            </a:br>
            <a:r>
              <a:rPr lang="en-US" sz="1377" dirty="0">
                <a:solidFill>
                  <a:srgbClr val="505050"/>
                </a:solidFill>
                <a:latin typeface="Segoe UI"/>
              </a:rPr>
              <a:t>Compact 2013</a:t>
            </a:r>
            <a:endParaRPr lang="en-US" sz="1530" dirty="0">
              <a:solidFill>
                <a:srgbClr val="505050"/>
              </a:solidFill>
              <a:latin typeface="Segoe UI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465331" y="3104155"/>
            <a:ext cx="1469817" cy="607430"/>
          </a:xfrm>
          <a:prstGeom prst="rect">
            <a:avLst/>
          </a:prstGeom>
          <a:noFill/>
        </p:spPr>
        <p:txBody>
          <a:bodyPr wrap="square" lIns="139831" tIns="111865" rIns="139831" bIns="111865" rtlCol="0">
            <a:spAutoFit/>
          </a:bodyPr>
          <a:lstStyle/>
          <a:p>
            <a:pPr defTabSz="699377">
              <a:lnSpc>
                <a:spcPct val="90000"/>
              </a:lnSpc>
              <a:defRPr/>
            </a:pPr>
            <a:r>
              <a:rPr lang="en-US" sz="1377" b="1" kern="0" dirty="0">
                <a:solidFill>
                  <a:srgbClr val="0078D7"/>
                </a:solidFill>
                <a:latin typeface="Segoe UI"/>
              </a:rPr>
              <a:t>Windows 10</a:t>
            </a:r>
          </a:p>
          <a:p>
            <a:pPr defTabSz="699377">
              <a:lnSpc>
                <a:spcPct val="90000"/>
              </a:lnSpc>
              <a:defRPr/>
            </a:pPr>
            <a:r>
              <a:rPr lang="en-US" sz="1377" b="1" kern="0" dirty="0">
                <a:solidFill>
                  <a:srgbClr val="0078D7"/>
                </a:solidFill>
                <a:latin typeface="Segoe UI"/>
              </a:rPr>
              <a:t>IoT Enterprise</a:t>
            </a:r>
            <a:endParaRPr lang="en-US" sz="1530" b="1" kern="0" dirty="0">
              <a:solidFill>
                <a:srgbClr val="0078D7"/>
              </a:solidFill>
              <a:latin typeface="Segoe UI"/>
            </a:endParaRPr>
          </a:p>
        </p:txBody>
      </p:sp>
      <p:sp>
        <p:nvSpPr>
          <p:cNvPr id="65" name="Oval 30"/>
          <p:cNvSpPr/>
          <p:nvPr/>
        </p:nvSpPr>
        <p:spPr>
          <a:xfrm>
            <a:off x="858882" y="1932679"/>
            <a:ext cx="199732" cy="199732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rgbClr val="50505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699377">
              <a:defRPr/>
            </a:pPr>
            <a:endParaRPr lang="en-US" sz="1836" kern="0" dirty="0">
              <a:solidFill>
                <a:srgbClr val="505050"/>
              </a:solidFill>
              <a:latin typeface="Segoe UI"/>
            </a:endParaRPr>
          </a:p>
        </p:txBody>
      </p:sp>
      <p:sp>
        <p:nvSpPr>
          <p:cNvPr id="66" name="Oval 30"/>
          <p:cNvSpPr/>
          <p:nvPr/>
        </p:nvSpPr>
        <p:spPr>
          <a:xfrm>
            <a:off x="858882" y="3329044"/>
            <a:ext cx="199732" cy="199732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rgbClr val="50505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699377">
              <a:defRPr/>
            </a:pPr>
            <a:endParaRPr lang="en-US" sz="1836" kern="0" dirty="0">
              <a:solidFill>
                <a:srgbClr val="505050"/>
              </a:solidFill>
              <a:latin typeface="Segoe UI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-86979" y="3554722"/>
            <a:ext cx="3081849" cy="671550"/>
          </a:xfrm>
          <a:prstGeom prst="rect">
            <a:avLst/>
          </a:prstGeom>
          <a:noFill/>
        </p:spPr>
        <p:txBody>
          <a:bodyPr wrap="square" lIns="139831" tIns="111865" rIns="139831" bIns="111865" rtlCol="0">
            <a:spAutoFit/>
          </a:bodyPr>
          <a:lstStyle/>
          <a:p>
            <a:pPr defTabSz="699377">
              <a:lnSpc>
                <a:spcPct val="90000"/>
              </a:lnSpc>
              <a:spcBef>
                <a:spcPts val="459"/>
              </a:spcBef>
              <a:defRPr/>
            </a:pPr>
            <a:r>
              <a:rPr lang="en-US" sz="1377" kern="0" dirty="0">
                <a:solidFill>
                  <a:srgbClr val="505050"/>
                </a:solidFill>
                <a:latin typeface="Segoe UI"/>
              </a:rPr>
              <a:t>Windows Embedded </a:t>
            </a:r>
            <a:r>
              <a:rPr lang="ru-RU" sz="1377" kern="0" dirty="0">
                <a:solidFill>
                  <a:srgbClr val="505050"/>
                </a:solidFill>
                <a:latin typeface="Segoe UI"/>
              </a:rPr>
              <a:t>7 </a:t>
            </a:r>
            <a:r>
              <a:rPr lang="en-US" sz="1377" kern="0" dirty="0">
                <a:solidFill>
                  <a:srgbClr val="505050"/>
                </a:solidFill>
                <a:latin typeface="Segoe UI"/>
              </a:rPr>
              <a:t>Pro</a:t>
            </a:r>
            <a:endParaRPr lang="ru-RU" sz="1377" kern="0" dirty="0">
              <a:solidFill>
                <a:srgbClr val="505050"/>
              </a:solidFill>
              <a:latin typeface="Segoe UI"/>
            </a:endParaRPr>
          </a:p>
          <a:p>
            <a:pPr defTabSz="699377">
              <a:lnSpc>
                <a:spcPct val="90000"/>
              </a:lnSpc>
              <a:spcBef>
                <a:spcPts val="459"/>
              </a:spcBef>
              <a:defRPr/>
            </a:pPr>
            <a:r>
              <a:rPr lang="en-US" sz="1377" kern="0" dirty="0">
                <a:solidFill>
                  <a:srgbClr val="505050"/>
                </a:solidFill>
                <a:latin typeface="Segoe UI"/>
              </a:rPr>
              <a:t>Windows Embedded </a:t>
            </a:r>
            <a:r>
              <a:rPr lang="en-US" sz="1377" kern="0" dirty="0" err="1">
                <a:solidFill>
                  <a:srgbClr val="505050"/>
                </a:solidFill>
                <a:latin typeface="Segoe UI"/>
              </a:rPr>
              <a:t>POSReady</a:t>
            </a:r>
            <a:r>
              <a:rPr lang="en-US" sz="1377" kern="0" dirty="0">
                <a:solidFill>
                  <a:srgbClr val="505050"/>
                </a:solidFill>
                <a:latin typeface="Segoe UI"/>
              </a:rPr>
              <a:t> 7</a:t>
            </a:r>
            <a:endParaRPr lang="en-US" sz="1530" kern="0" dirty="0">
              <a:solidFill>
                <a:srgbClr val="505050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4078758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21E2-0FE2-4601-A2BF-1E359924C1D9}" type="datetime1">
              <a:rPr lang="ru-RU" smtClean="0"/>
              <a:t>15.05.2017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04B9-C052-496D-8E25-76A4029B0BE7}" type="slidenum">
              <a:rPr lang="ru-RU" smtClean="0"/>
              <a:t>8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Windows 10 IoT Enterprise</a:t>
            </a:r>
            <a:endParaRPr lang="ru-RU" dirty="0"/>
          </a:p>
        </p:txBody>
      </p:sp>
      <p:sp>
        <p:nvSpPr>
          <p:cNvPr id="41" name="Rectangle 8"/>
          <p:cNvSpPr/>
          <p:nvPr/>
        </p:nvSpPr>
        <p:spPr bwMode="auto">
          <a:xfrm>
            <a:off x="-908902" y="2594028"/>
            <a:ext cx="10114176" cy="158010"/>
          </a:xfrm>
          <a:prstGeom prst="rect">
            <a:avLst/>
          </a:prstGeom>
          <a:solidFill>
            <a:srgbClr val="0078D7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39831" tIns="111865" rIns="139831" bIns="11186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1295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836" kern="0" dirty="0">
              <a:solidFill>
                <a:srgbClr val="505050"/>
              </a:soli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42" name="Группа 41"/>
          <p:cNvGrpSpPr/>
          <p:nvPr/>
        </p:nvGrpSpPr>
        <p:grpSpPr>
          <a:xfrm>
            <a:off x="0" y="1976490"/>
            <a:ext cx="1596575" cy="1382414"/>
            <a:chOff x="275360" y="2510415"/>
            <a:chExt cx="2128766" cy="1843218"/>
          </a:xfrm>
        </p:grpSpPr>
        <p:grpSp>
          <p:nvGrpSpPr>
            <p:cNvPr id="43" name="Group 31"/>
            <p:cNvGrpSpPr/>
            <p:nvPr/>
          </p:nvGrpSpPr>
          <p:grpSpPr>
            <a:xfrm>
              <a:off x="275360" y="2510415"/>
              <a:ext cx="2128766" cy="1843218"/>
              <a:chOff x="7084195" y="1381850"/>
              <a:chExt cx="2026939" cy="1755050"/>
            </a:xfrm>
          </p:grpSpPr>
          <p:sp>
            <p:nvSpPr>
              <p:cNvPr id="45" name="Oval 33"/>
              <p:cNvSpPr/>
              <p:nvPr/>
            </p:nvSpPr>
            <p:spPr>
              <a:xfrm>
                <a:off x="7206195" y="1381850"/>
                <a:ext cx="1755050" cy="1755050"/>
              </a:xfrm>
              <a:prstGeom prst="ellipse">
                <a:avLst/>
              </a:prstGeom>
              <a:solidFill>
                <a:srgbClr val="FFFFFF"/>
              </a:solidFill>
              <a:ln w="88900" cap="flat" cmpd="thickThin" algn="ctr">
                <a:solidFill>
                  <a:srgbClr val="0078D7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99377">
                  <a:defRPr/>
                </a:pPr>
                <a:endParaRPr lang="en-US" sz="1836" kern="0" dirty="0">
                  <a:solidFill>
                    <a:srgbClr val="505050"/>
                  </a:solidFill>
                  <a:latin typeface="Segoe UI"/>
                </a:endParaRPr>
              </a:p>
            </p:txBody>
          </p:sp>
          <p:sp>
            <p:nvSpPr>
              <p:cNvPr id="46" name="TextBox 35"/>
              <p:cNvSpPr txBox="1"/>
              <p:nvPr/>
            </p:nvSpPr>
            <p:spPr>
              <a:xfrm>
                <a:off x="7084195" y="2488391"/>
                <a:ext cx="2026939" cy="2690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 defTabSz="699377">
                  <a:lnSpc>
                    <a:spcPct val="90000"/>
                  </a:lnSpc>
                  <a:defRPr/>
                </a:pPr>
                <a:r>
                  <a:rPr lang="en-US" sz="1530" kern="0" dirty="0">
                    <a:solidFill>
                      <a:srgbClr val="FFFFFF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Windows 10</a:t>
                </a:r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414636" y="2996345"/>
              <a:ext cx="1959755" cy="809906"/>
            </a:xfrm>
            <a:prstGeom prst="rect">
              <a:avLst/>
            </a:prstGeom>
            <a:noFill/>
          </p:spPr>
          <p:txBody>
            <a:bodyPr wrap="square" lIns="139831" tIns="111865" rIns="139831" bIns="111865" rtlCol="0">
              <a:spAutoFit/>
            </a:bodyPr>
            <a:lstStyle/>
            <a:p>
              <a:pPr defTabSz="699377">
                <a:lnSpc>
                  <a:spcPct val="90000"/>
                </a:lnSpc>
                <a:defRPr/>
              </a:pPr>
              <a:r>
                <a:rPr lang="en-US" sz="1377" b="1" kern="0" dirty="0">
                  <a:solidFill>
                    <a:srgbClr val="0078D7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Windows 10</a:t>
              </a:r>
            </a:p>
            <a:p>
              <a:pPr defTabSz="699377">
                <a:lnSpc>
                  <a:spcPct val="90000"/>
                </a:lnSpc>
                <a:defRPr/>
              </a:pPr>
              <a:r>
                <a:rPr lang="en-US" sz="1377" b="1" kern="0" dirty="0">
                  <a:solidFill>
                    <a:srgbClr val="0078D7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IoT Enterprise</a:t>
              </a:r>
              <a:endParaRPr lang="en-US" sz="1530" b="1" kern="0" dirty="0">
                <a:solidFill>
                  <a:srgbClr val="0078D7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47" name="Windows Flag"/>
          <p:cNvSpPr>
            <a:spLocks noEditPoints="1"/>
          </p:cNvSpPr>
          <p:nvPr/>
        </p:nvSpPr>
        <p:spPr bwMode="auto">
          <a:xfrm>
            <a:off x="7812075" y="2007996"/>
            <a:ext cx="498328" cy="500303"/>
          </a:xfrm>
          <a:custGeom>
            <a:avLst/>
            <a:gdLst>
              <a:gd name="T0" fmla="*/ 435 w 1064"/>
              <a:gd name="T1" fmla="*/ 980 h 1068"/>
              <a:gd name="T2" fmla="*/ 0 w 1064"/>
              <a:gd name="T3" fmla="*/ 919 h 1068"/>
              <a:gd name="T4" fmla="*/ 0 w 1064"/>
              <a:gd name="T5" fmla="*/ 559 h 1068"/>
              <a:gd name="T6" fmla="*/ 435 w 1064"/>
              <a:gd name="T7" fmla="*/ 561 h 1068"/>
              <a:gd name="T8" fmla="*/ 435 w 1064"/>
              <a:gd name="T9" fmla="*/ 980 h 1068"/>
              <a:gd name="T10" fmla="*/ 0 w 1064"/>
              <a:gd name="T11" fmla="*/ 514 h 1068"/>
              <a:gd name="T12" fmla="*/ 0 w 1064"/>
              <a:gd name="T13" fmla="*/ 158 h 1068"/>
              <a:gd name="T14" fmla="*/ 435 w 1064"/>
              <a:gd name="T15" fmla="*/ 93 h 1068"/>
              <a:gd name="T16" fmla="*/ 435 w 1064"/>
              <a:gd name="T17" fmla="*/ 512 h 1068"/>
              <a:gd name="T18" fmla="*/ 0 w 1064"/>
              <a:gd name="T19" fmla="*/ 514 h 1068"/>
              <a:gd name="T20" fmla="*/ 1064 w 1064"/>
              <a:gd name="T21" fmla="*/ 1068 h 1068"/>
              <a:gd name="T22" fmla="*/ 486 w 1064"/>
              <a:gd name="T23" fmla="*/ 988 h 1068"/>
              <a:gd name="T24" fmla="*/ 486 w 1064"/>
              <a:gd name="T25" fmla="*/ 561 h 1068"/>
              <a:gd name="T26" fmla="*/ 1064 w 1064"/>
              <a:gd name="T27" fmla="*/ 564 h 1068"/>
              <a:gd name="T28" fmla="*/ 1064 w 1064"/>
              <a:gd name="T29" fmla="*/ 1068 h 1068"/>
              <a:gd name="T30" fmla="*/ 487 w 1064"/>
              <a:gd name="T31" fmla="*/ 86 h 1068"/>
              <a:gd name="T32" fmla="*/ 1064 w 1064"/>
              <a:gd name="T33" fmla="*/ 0 h 1068"/>
              <a:gd name="T34" fmla="*/ 1064 w 1064"/>
              <a:gd name="T35" fmla="*/ 509 h 1068"/>
              <a:gd name="T36" fmla="*/ 487 w 1064"/>
              <a:gd name="T37" fmla="*/ 512 h 1068"/>
              <a:gd name="T38" fmla="*/ 487 w 1064"/>
              <a:gd name="T39" fmla="*/ 86 h 1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64" h="1068">
                <a:moveTo>
                  <a:pt x="435" y="980"/>
                </a:moveTo>
                <a:cubicBezTo>
                  <a:pt x="290" y="960"/>
                  <a:pt x="145" y="940"/>
                  <a:pt x="0" y="919"/>
                </a:cubicBezTo>
                <a:cubicBezTo>
                  <a:pt x="0" y="799"/>
                  <a:pt x="0" y="680"/>
                  <a:pt x="0" y="559"/>
                </a:cubicBezTo>
                <a:cubicBezTo>
                  <a:pt x="145" y="560"/>
                  <a:pt x="290" y="561"/>
                  <a:pt x="435" y="561"/>
                </a:cubicBezTo>
                <a:cubicBezTo>
                  <a:pt x="435" y="564"/>
                  <a:pt x="436" y="976"/>
                  <a:pt x="435" y="980"/>
                </a:cubicBezTo>
                <a:close/>
                <a:moveTo>
                  <a:pt x="0" y="514"/>
                </a:moveTo>
                <a:cubicBezTo>
                  <a:pt x="0" y="395"/>
                  <a:pt x="0" y="277"/>
                  <a:pt x="0" y="158"/>
                </a:cubicBezTo>
                <a:cubicBezTo>
                  <a:pt x="145" y="136"/>
                  <a:pt x="290" y="115"/>
                  <a:pt x="435" y="93"/>
                </a:cubicBezTo>
                <a:cubicBezTo>
                  <a:pt x="435" y="233"/>
                  <a:pt x="435" y="372"/>
                  <a:pt x="435" y="512"/>
                </a:cubicBezTo>
                <a:cubicBezTo>
                  <a:pt x="290" y="513"/>
                  <a:pt x="145" y="513"/>
                  <a:pt x="0" y="514"/>
                </a:cubicBezTo>
                <a:close/>
                <a:moveTo>
                  <a:pt x="1064" y="1068"/>
                </a:moveTo>
                <a:cubicBezTo>
                  <a:pt x="871" y="1041"/>
                  <a:pt x="679" y="1015"/>
                  <a:pt x="486" y="988"/>
                </a:cubicBezTo>
                <a:cubicBezTo>
                  <a:pt x="486" y="845"/>
                  <a:pt x="486" y="704"/>
                  <a:pt x="486" y="561"/>
                </a:cubicBezTo>
                <a:cubicBezTo>
                  <a:pt x="679" y="562"/>
                  <a:pt x="871" y="563"/>
                  <a:pt x="1064" y="564"/>
                </a:cubicBezTo>
                <a:cubicBezTo>
                  <a:pt x="1064" y="732"/>
                  <a:pt x="1064" y="900"/>
                  <a:pt x="1064" y="1068"/>
                </a:cubicBezTo>
                <a:close/>
                <a:moveTo>
                  <a:pt x="487" y="86"/>
                </a:moveTo>
                <a:cubicBezTo>
                  <a:pt x="679" y="57"/>
                  <a:pt x="871" y="29"/>
                  <a:pt x="1064" y="0"/>
                </a:cubicBezTo>
                <a:cubicBezTo>
                  <a:pt x="1064" y="170"/>
                  <a:pt x="1064" y="339"/>
                  <a:pt x="1064" y="509"/>
                </a:cubicBezTo>
                <a:cubicBezTo>
                  <a:pt x="871" y="510"/>
                  <a:pt x="679" y="511"/>
                  <a:pt x="487" y="512"/>
                </a:cubicBezTo>
                <a:cubicBezTo>
                  <a:pt x="486" y="508"/>
                  <a:pt x="486" y="91"/>
                  <a:pt x="487" y="8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41" tIns="34270" rIns="68541" bIns="34270" numCol="1" anchor="t" anchorCtr="0" compatLnSpc="1">
            <a:prstTxWarp prst="textNoShape">
              <a:avLst/>
            </a:prstTxWarp>
          </a:bodyPr>
          <a:lstStyle/>
          <a:p>
            <a:pPr defTabSz="699314"/>
            <a:endParaRPr lang="en-US" sz="1351" dirty="0">
              <a:solidFill>
                <a:srgbClr val="505050"/>
              </a:solidFill>
              <a:latin typeface="Segoe UI"/>
            </a:endParaRPr>
          </a:p>
        </p:txBody>
      </p:sp>
      <p:sp>
        <p:nvSpPr>
          <p:cNvPr id="48" name="Rounded Rectangle 89"/>
          <p:cNvSpPr>
            <a:spLocks noChangeAspect="1"/>
          </p:cNvSpPr>
          <p:nvPr/>
        </p:nvSpPr>
        <p:spPr bwMode="auto">
          <a:xfrm rot="16200000">
            <a:off x="4285469" y="1654370"/>
            <a:ext cx="656598" cy="931382"/>
          </a:xfrm>
          <a:custGeom>
            <a:avLst/>
            <a:gdLst/>
            <a:ahLst/>
            <a:cxnLst/>
            <a:rect l="l" t="t" r="r" b="b"/>
            <a:pathLst>
              <a:path w="2183176" h="3096025">
                <a:moveTo>
                  <a:pt x="467239" y="1270400"/>
                </a:moveTo>
                <a:lnTo>
                  <a:pt x="467239" y="3096025"/>
                </a:lnTo>
                <a:lnTo>
                  <a:pt x="37847" y="3096025"/>
                </a:lnTo>
                <a:lnTo>
                  <a:pt x="37847" y="1270400"/>
                </a:lnTo>
                <a:close/>
                <a:moveTo>
                  <a:pt x="756443" y="1270400"/>
                </a:moveTo>
                <a:lnTo>
                  <a:pt x="754715" y="2850494"/>
                </a:lnTo>
                <a:lnTo>
                  <a:pt x="521043" y="3096025"/>
                </a:lnTo>
                <a:lnTo>
                  <a:pt x="521043" y="1270400"/>
                </a:lnTo>
                <a:close/>
                <a:moveTo>
                  <a:pt x="1227004" y="1270399"/>
                </a:moveTo>
                <a:lnTo>
                  <a:pt x="1227004" y="2846970"/>
                </a:lnTo>
                <a:lnTo>
                  <a:pt x="797612" y="2846970"/>
                </a:lnTo>
                <a:lnTo>
                  <a:pt x="797612" y="1270399"/>
                </a:lnTo>
                <a:close/>
                <a:moveTo>
                  <a:pt x="1346183" y="230719"/>
                </a:moveTo>
                <a:lnTo>
                  <a:pt x="908049" y="230719"/>
                </a:lnTo>
                <a:lnTo>
                  <a:pt x="908049" y="991315"/>
                </a:lnTo>
                <a:lnTo>
                  <a:pt x="1346183" y="991315"/>
                </a:lnTo>
                <a:close/>
                <a:moveTo>
                  <a:pt x="1512886" y="75485"/>
                </a:moveTo>
                <a:lnTo>
                  <a:pt x="1512886" y="1146548"/>
                </a:lnTo>
                <a:cubicBezTo>
                  <a:pt x="1512886" y="1188237"/>
                  <a:pt x="1479090" y="1222033"/>
                  <a:pt x="1437401" y="1222033"/>
                </a:cubicBezTo>
                <a:lnTo>
                  <a:pt x="75485" y="1222033"/>
                </a:lnTo>
                <a:cubicBezTo>
                  <a:pt x="33796" y="1222033"/>
                  <a:pt x="0" y="1188237"/>
                  <a:pt x="0" y="1146548"/>
                </a:cubicBezTo>
                <a:lnTo>
                  <a:pt x="0" y="75485"/>
                </a:lnTo>
                <a:cubicBezTo>
                  <a:pt x="0" y="33796"/>
                  <a:pt x="33796" y="0"/>
                  <a:pt x="75485" y="0"/>
                </a:cubicBezTo>
                <a:lnTo>
                  <a:pt x="1437401" y="0"/>
                </a:lnTo>
                <a:cubicBezTo>
                  <a:pt x="1479090" y="0"/>
                  <a:pt x="1512886" y="33796"/>
                  <a:pt x="1512886" y="75485"/>
                </a:cubicBezTo>
                <a:close/>
                <a:moveTo>
                  <a:pt x="2030139" y="955484"/>
                </a:moveTo>
                <a:cubicBezTo>
                  <a:pt x="2030139" y="946936"/>
                  <a:pt x="2024904" y="940007"/>
                  <a:pt x="2018445" y="940007"/>
                </a:cubicBezTo>
                <a:lnTo>
                  <a:pt x="1963031" y="940007"/>
                </a:lnTo>
                <a:cubicBezTo>
                  <a:pt x="1956572" y="940007"/>
                  <a:pt x="1951337" y="946936"/>
                  <a:pt x="1951337" y="955484"/>
                </a:cubicBezTo>
                <a:cubicBezTo>
                  <a:pt x="1951337" y="964031"/>
                  <a:pt x="1956572" y="970961"/>
                  <a:pt x="1963031" y="970961"/>
                </a:cubicBezTo>
                <a:lnTo>
                  <a:pt x="2018445" y="970961"/>
                </a:lnTo>
                <a:cubicBezTo>
                  <a:pt x="2024903" y="970961"/>
                  <a:pt x="2030139" y="964032"/>
                  <a:pt x="2030139" y="955484"/>
                </a:cubicBezTo>
                <a:close/>
                <a:moveTo>
                  <a:pt x="2065118" y="955484"/>
                </a:moveTo>
                <a:cubicBezTo>
                  <a:pt x="2065118" y="946936"/>
                  <a:pt x="2059882" y="940007"/>
                  <a:pt x="2053424" y="940007"/>
                </a:cubicBezTo>
                <a:lnTo>
                  <a:pt x="2051148" y="940007"/>
                </a:lnTo>
                <a:cubicBezTo>
                  <a:pt x="2044690" y="940007"/>
                  <a:pt x="2039454" y="946936"/>
                  <a:pt x="2039454" y="955484"/>
                </a:cubicBezTo>
                <a:cubicBezTo>
                  <a:pt x="2039454" y="964031"/>
                  <a:pt x="2044690" y="970961"/>
                  <a:pt x="2051148" y="970961"/>
                </a:cubicBezTo>
                <a:lnTo>
                  <a:pt x="2053424" y="970961"/>
                </a:lnTo>
                <a:cubicBezTo>
                  <a:pt x="2059882" y="970961"/>
                  <a:pt x="2065118" y="964032"/>
                  <a:pt x="2065118" y="955484"/>
                </a:cubicBezTo>
                <a:close/>
                <a:moveTo>
                  <a:pt x="2099906" y="955484"/>
                </a:moveTo>
                <a:cubicBezTo>
                  <a:pt x="2099906" y="946936"/>
                  <a:pt x="2094670" y="940007"/>
                  <a:pt x="2088211" y="940007"/>
                </a:cubicBezTo>
                <a:lnTo>
                  <a:pt x="2086127" y="940007"/>
                </a:lnTo>
                <a:cubicBezTo>
                  <a:pt x="2079669" y="940007"/>
                  <a:pt x="2074433" y="946936"/>
                  <a:pt x="2074433" y="955484"/>
                </a:cubicBezTo>
                <a:cubicBezTo>
                  <a:pt x="2074433" y="964031"/>
                  <a:pt x="2079669" y="970961"/>
                  <a:pt x="2086127" y="970961"/>
                </a:cubicBezTo>
                <a:lnTo>
                  <a:pt x="2088211" y="970961"/>
                </a:lnTo>
                <a:cubicBezTo>
                  <a:pt x="2094670" y="970961"/>
                  <a:pt x="2099905" y="964032"/>
                  <a:pt x="2099905" y="955484"/>
                </a:cubicBezTo>
                <a:close/>
                <a:moveTo>
                  <a:pt x="2133036" y="272496"/>
                </a:moveTo>
                <a:lnTo>
                  <a:pt x="1686532" y="272496"/>
                </a:lnTo>
                <a:lnTo>
                  <a:pt x="1686532" y="902132"/>
                </a:lnTo>
                <a:lnTo>
                  <a:pt x="2133036" y="902132"/>
                </a:lnTo>
                <a:close/>
                <a:moveTo>
                  <a:pt x="2183176" y="236015"/>
                </a:moveTo>
                <a:lnTo>
                  <a:pt x="2183176" y="986017"/>
                </a:lnTo>
                <a:cubicBezTo>
                  <a:pt x="2183176" y="1002511"/>
                  <a:pt x="2173073" y="1015882"/>
                  <a:pt x="2160610" y="1015882"/>
                </a:cubicBezTo>
                <a:lnTo>
                  <a:pt x="1658958" y="1015882"/>
                </a:lnTo>
                <a:cubicBezTo>
                  <a:pt x="1646495" y="1015882"/>
                  <a:pt x="1636392" y="1002511"/>
                  <a:pt x="1636392" y="986017"/>
                </a:cubicBezTo>
                <a:lnTo>
                  <a:pt x="1636392" y="236015"/>
                </a:lnTo>
                <a:cubicBezTo>
                  <a:pt x="1636392" y="219520"/>
                  <a:pt x="1646495" y="206149"/>
                  <a:pt x="1658958" y="206149"/>
                </a:cubicBezTo>
                <a:lnTo>
                  <a:pt x="2160610" y="206149"/>
                </a:lnTo>
                <a:cubicBezTo>
                  <a:pt x="2173073" y="206149"/>
                  <a:pt x="2183176" y="219520"/>
                  <a:pt x="2183176" y="236015"/>
                </a:cubicBezTo>
                <a:close/>
              </a:path>
            </a:pathLst>
          </a:custGeom>
          <a:solidFill>
            <a:srgbClr val="959596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51" tIns="34275" rIns="34275" bIns="68551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336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0" cap="none" spc="-38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9" name="Rounded Rectangle 4"/>
          <p:cNvSpPr>
            <a:spLocks noChangeAspect="1"/>
          </p:cNvSpPr>
          <p:nvPr/>
        </p:nvSpPr>
        <p:spPr bwMode="auto">
          <a:xfrm>
            <a:off x="6324711" y="1624440"/>
            <a:ext cx="435763" cy="823921"/>
          </a:xfrm>
          <a:custGeom>
            <a:avLst/>
            <a:gdLst/>
            <a:ahLst/>
            <a:cxnLst/>
            <a:rect l="l" t="t" r="r" b="b"/>
            <a:pathLst>
              <a:path w="985568" h="1863954">
                <a:moveTo>
                  <a:pt x="36891" y="1642610"/>
                </a:moveTo>
                <a:lnTo>
                  <a:pt x="92599" y="1642610"/>
                </a:lnTo>
                <a:lnTo>
                  <a:pt x="92599" y="1768745"/>
                </a:lnTo>
                <a:lnTo>
                  <a:pt x="893493" y="1768745"/>
                </a:lnTo>
                <a:lnTo>
                  <a:pt x="893493" y="1642610"/>
                </a:lnTo>
                <a:lnTo>
                  <a:pt x="948677" y="1642610"/>
                </a:lnTo>
                <a:cubicBezTo>
                  <a:pt x="969051" y="1642610"/>
                  <a:pt x="985568" y="1659127"/>
                  <a:pt x="985568" y="1679501"/>
                </a:cubicBezTo>
                <a:lnTo>
                  <a:pt x="985568" y="1827063"/>
                </a:lnTo>
                <a:cubicBezTo>
                  <a:pt x="985568" y="1847437"/>
                  <a:pt x="969051" y="1863954"/>
                  <a:pt x="948677" y="1863954"/>
                </a:cubicBezTo>
                <a:lnTo>
                  <a:pt x="36891" y="1863954"/>
                </a:lnTo>
                <a:cubicBezTo>
                  <a:pt x="16517" y="1863954"/>
                  <a:pt x="0" y="1847437"/>
                  <a:pt x="0" y="1827063"/>
                </a:cubicBezTo>
                <a:lnTo>
                  <a:pt x="0" y="1679501"/>
                </a:lnTo>
                <a:cubicBezTo>
                  <a:pt x="0" y="1659127"/>
                  <a:pt x="16517" y="1642610"/>
                  <a:pt x="36891" y="1642610"/>
                </a:cubicBezTo>
                <a:close/>
                <a:moveTo>
                  <a:pt x="779514" y="719478"/>
                </a:moveTo>
                <a:cubicBezTo>
                  <a:pt x="766736" y="719478"/>
                  <a:pt x="756377" y="729837"/>
                  <a:pt x="756377" y="742615"/>
                </a:cubicBezTo>
                <a:cubicBezTo>
                  <a:pt x="756377" y="755393"/>
                  <a:pt x="766736" y="765752"/>
                  <a:pt x="779514" y="765752"/>
                </a:cubicBezTo>
                <a:cubicBezTo>
                  <a:pt x="792292" y="765752"/>
                  <a:pt x="802651" y="755393"/>
                  <a:pt x="802651" y="742615"/>
                </a:cubicBezTo>
                <a:cubicBezTo>
                  <a:pt x="802651" y="729837"/>
                  <a:pt x="792292" y="719478"/>
                  <a:pt x="779514" y="719478"/>
                </a:cubicBezTo>
                <a:close/>
                <a:moveTo>
                  <a:pt x="707619" y="719478"/>
                </a:moveTo>
                <a:cubicBezTo>
                  <a:pt x="694841" y="719478"/>
                  <a:pt x="684482" y="729837"/>
                  <a:pt x="684482" y="742615"/>
                </a:cubicBezTo>
                <a:cubicBezTo>
                  <a:pt x="684482" y="755393"/>
                  <a:pt x="694841" y="765752"/>
                  <a:pt x="707619" y="765752"/>
                </a:cubicBezTo>
                <a:cubicBezTo>
                  <a:pt x="720397" y="765752"/>
                  <a:pt x="730756" y="755393"/>
                  <a:pt x="730756" y="742615"/>
                </a:cubicBezTo>
                <a:cubicBezTo>
                  <a:pt x="730756" y="729837"/>
                  <a:pt x="720397" y="719478"/>
                  <a:pt x="707619" y="719478"/>
                </a:cubicBezTo>
                <a:close/>
                <a:moveTo>
                  <a:pt x="374779" y="710591"/>
                </a:moveTo>
                <a:lnTo>
                  <a:pt x="374779" y="774637"/>
                </a:lnTo>
                <a:lnTo>
                  <a:pt x="432929" y="774637"/>
                </a:lnTo>
                <a:cubicBezTo>
                  <a:pt x="445863" y="774637"/>
                  <a:pt x="456348" y="764152"/>
                  <a:pt x="456348" y="751219"/>
                </a:cubicBezTo>
                <a:lnTo>
                  <a:pt x="456348" y="734009"/>
                </a:lnTo>
                <a:cubicBezTo>
                  <a:pt x="456348" y="721076"/>
                  <a:pt x="445863" y="710591"/>
                  <a:pt x="432929" y="710591"/>
                </a:cubicBezTo>
                <a:close/>
                <a:moveTo>
                  <a:pt x="274277" y="710591"/>
                </a:moveTo>
                <a:lnTo>
                  <a:pt x="274277" y="774637"/>
                </a:lnTo>
                <a:lnTo>
                  <a:pt x="355845" y="774637"/>
                </a:lnTo>
                <a:lnTo>
                  <a:pt x="355845" y="710591"/>
                </a:lnTo>
                <a:close/>
                <a:moveTo>
                  <a:pt x="197192" y="710591"/>
                </a:moveTo>
                <a:cubicBezTo>
                  <a:pt x="184259" y="710591"/>
                  <a:pt x="173774" y="721076"/>
                  <a:pt x="173774" y="734009"/>
                </a:cubicBezTo>
                <a:lnTo>
                  <a:pt x="173774" y="751219"/>
                </a:lnTo>
                <a:cubicBezTo>
                  <a:pt x="173774" y="764152"/>
                  <a:pt x="184259" y="774637"/>
                  <a:pt x="197192" y="774637"/>
                </a:cubicBezTo>
                <a:lnTo>
                  <a:pt x="255342" y="774637"/>
                </a:lnTo>
                <a:lnTo>
                  <a:pt x="255342" y="710591"/>
                </a:lnTo>
                <a:close/>
                <a:moveTo>
                  <a:pt x="178768" y="164337"/>
                </a:moveTo>
                <a:lnTo>
                  <a:pt x="178768" y="633303"/>
                </a:lnTo>
                <a:lnTo>
                  <a:pt x="807324" y="633303"/>
                </a:lnTo>
                <a:lnTo>
                  <a:pt x="807324" y="164337"/>
                </a:lnTo>
                <a:close/>
                <a:moveTo>
                  <a:pt x="114741" y="0"/>
                </a:moveTo>
                <a:lnTo>
                  <a:pt x="871352" y="0"/>
                </a:lnTo>
                <a:lnTo>
                  <a:pt x="871352" y="1738511"/>
                </a:lnTo>
                <a:lnTo>
                  <a:pt x="114741" y="1738511"/>
                </a:lnTo>
                <a:close/>
              </a:path>
            </a:pathLst>
          </a:custGeom>
          <a:solidFill>
            <a:srgbClr val="959596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51" tIns="34275" rIns="34275" bIns="68551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336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0" cap="none" spc="-38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0" name="Freeform 7"/>
          <p:cNvSpPr>
            <a:spLocks noChangeAspect="1"/>
          </p:cNvSpPr>
          <p:nvPr/>
        </p:nvSpPr>
        <p:spPr bwMode="auto">
          <a:xfrm>
            <a:off x="3600656" y="2019505"/>
            <a:ext cx="284919" cy="428855"/>
          </a:xfrm>
          <a:custGeom>
            <a:avLst/>
            <a:gdLst/>
            <a:ahLst/>
            <a:cxnLst/>
            <a:rect l="l" t="t" r="r" b="b"/>
            <a:pathLst>
              <a:path w="739747" h="1113745">
                <a:moveTo>
                  <a:pt x="580449" y="183754"/>
                </a:moveTo>
                <a:lnTo>
                  <a:pt x="608377" y="183754"/>
                </a:lnTo>
                <a:cubicBezTo>
                  <a:pt x="612233" y="183754"/>
                  <a:pt x="615359" y="186880"/>
                  <a:pt x="615359" y="190736"/>
                </a:cubicBezTo>
                <a:lnTo>
                  <a:pt x="615359" y="243798"/>
                </a:lnTo>
                <a:cubicBezTo>
                  <a:pt x="615359" y="247654"/>
                  <a:pt x="612233" y="250780"/>
                  <a:pt x="608377" y="250780"/>
                </a:cubicBezTo>
                <a:lnTo>
                  <a:pt x="580449" y="250780"/>
                </a:lnTo>
                <a:cubicBezTo>
                  <a:pt x="576593" y="250780"/>
                  <a:pt x="573467" y="247654"/>
                  <a:pt x="573467" y="243798"/>
                </a:cubicBezTo>
                <a:lnTo>
                  <a:pt x="573467" y="190736"/>
                </a:lnTo>
                <a:cubicBezTo>
                  <a:pt x="573467" y="186880"/>
                  <a:pt x="576593" y="183754"/>
                  <a:pt x="580449" y="183754"/>
                </a:cubicBezTo>
                <a:close/>
                <a:moveTo>
                  <a:pt x="425201" y="49190"/>
                </a:moveTo>
                <a:lnTo>
                  <a:pt x="413467" y="958610"/>
                </a:lnTo>
                <a:lnTo>
                  <a:pt x="51654" y="872558"/>
                </a:lnTo>
                <a:lnTo>
                  <a:pt x="55565" y="51146"/>
                </a:lnTo>
                <a:close/>
                <a:moveTo>
                  <a:pt x="565200" y="20779"/>
                </a:moveTo>
                <a:lnTo>
                  <a:pt x="565200" y="995333"/>
                </a:lnTo>
                <a:lnTo>
                  <a:pt x="621304" y="987021"/>
                </a:lnTo>
                <a:lnTo>
                  <a:pt x="625460" y="20779"/>
                </a:lnTo>
                <a:close/>
                <a:moveTo>
                  <a:pt x="681565" y="0"/>
                </a:moveTo>
                <a:lnTo>
                  <a:pt x="677409" y="1005723"/>
                </a:lnTo>
                <a:lnTo>
                  <a:pt x="627538" y="1011957"/>
                </a:lnTo>
                <a:lnTo>
                  <a:pt x="627538" y="1022346"/>
                </a:lnTo>
                <a:lnTo>
                  <a:pt x="739747" y="1061827"/>
                </a:lnTo>
                <a:lnTo>
                  <a:pt x="669097" y="1070139"/>
                </a:lnTo>
                <a:cubicBezTo>
                  <a:pt x="592617" y="1050415"/>
                  <a:pt x="552151" y="1057209"/>
                  <a:pt x="515329" y="1090918"/>
                </a:cubicBezTo>
                <a:lnTo>
                  <a:pt x="422658" y="1113745"/>
                </a:lnTo>
                <a:lnTo>
                  <a:pt x="409354" y="1068061"/>
                </a:lnTo>
                <a:cubicBezTo>
                  <a:pt x="306312" y="1018127"/>
                  <a:pt x="187349" y="984387"/>
                  <a:pt x="81040" y="978710"/>
                </a:cubicBezTo>
                <a:lnTo>
                  <a:pt x="0" y="984943"/>
                </a:lnTo>
                <a:lnTo>
                  <a:pt x="72728" y="945463"/>
                </a:lnTo>
                <a:lnTo>
                  <a:pt x="108053" y="937151"/>
                </a:lnTo>
                <a:lnTo>
                  <a:pt x="108053" y="922605"/>
                </a:lnTo>
                <a:lnTo>
                  <a:pt x="64416" y="912216"/>
                </a:lnTo>
                <a:lnTo>
                  <a:pt x="64483" y="897455"/>
                </a:lnTo>
                <a:lnTo>
                  <a:pt x="441070" y="987021"/>
                </a:lnTo>
                <a:lnTo>
                  <a:pt x="453538" y="20779"/>
                </a:lnTo>
                <a:lnTo>
                  <a:pt x="68477" y="22817"/>
                </a:lnTo>
                <a:lnTo>
                  <a:pt x="68572" y="2078"/>
                </a:lnTo>
                <a:close/>
              </a:path>
            </a:pathLst>
          </a:custGeom>
          <a:solidFill>
            <a:srgbClr val="959596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51" tIns="34275" rIns="34275" bIns="68551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336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0" cap="none" spc="-38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1" name="Rectangle 35"/>
          <p:cNvSpPr>
            <a:spLocks noChangeAspect="1"/>
          </p:cNvSpPr>
          <p:nvPr/>
        </p:nvSpPr>
        <p:spPr bwMode="auto">
          <a:xfrm>
            <a:off x="7891114" y="1670428"/>
            <a:ext cx="1252886" cy="777932"/>
          </a:xfrm>
          <a:custGeom>
            <a:avLst/>
            <a:gdLst/>
            <a:ahLst/>
            <a:cxnLst/>
            <a:rect l="l" t="t" r="r" b="b"/>
            <a:pathLst>
              <a:path w="4203700" h="2610803">
                <a:moveTo>
                  <a:pt x="2491581" y="932635"/>
                </a:moveTo>
                <a:lnTo>
                  <a:pt x="3355975" y="932635"/>
                </a:lnTo>
                <a:cubicBezTo>
                  <a:pt x="3634582" y="947716"/>
                  <a:pt x="3829843" y="1131866"/>
                  <a:pt x="3863181" y="1242197"/>
                </a:cubicBezTo>
                <a:lnTo>
                  <a:pt x="1996281" y="1242197"/>
                </a:lnTo>
                <a:cubicBezTo>
                  <a:pt x="1954212" y="1129485"/>
                  <a:pt x="2235993" y="921522"/>
                  <a:pt x="2491581" y="932635"/>
                </a:cubicBezTo>
                <a:close/>
                <a:moveTo>
                  <a:pt x="1715294" y="801666"/>
                </a:moveTo>
                <a:cubicBezTo>
                  <a:pt x="1834971" y="801666"/>
                  <a:pt x="1931988" y="898683"/>
                  <a:pt x="1931988" y="1018360"/>
                </a:cubicBezTo>
                <a:cubicBezTo>
                  <a:pt x="1931988" y="1138037"/>
                  <a:pt x="1834971" y="1235054"/>
                  <a:pt x="1715294" y="1235054"/>
                </a:cubicBezTo>
                <a:cubicBezTo>
                  <a:pt x="1595617" y="1235054"/>
                  <a:pt x="1498600" y="1138037"/>
                  <a:pt x="1498600" y="1018360"/>
                </a:cubicBezTo>
                <a:cubicBezTo>
                  <a:pt x="1498600" y="898683"/>
                  <a:pt x="1595617" y="801666"/>
                  <a:pt x="1715294" y="801666"/>
                </a:cubicBezTo>
                <a:close/>
                <a:moveTo>
                  <a:pt x="1919287" y="0"/>
                </a:moveTo>
                <a:cubicBezTo>
                  <a:pt x="2448028" y="0"/>
                  <a:pt x="2898259" y="336140"/>
                  <a:pt x="3066567" y="806877"/>
                </a:cubicBezTo>
                <a:lnTo>
                  <a:pt x="2520890" y="806877"/>
                </a:lnTo>
                <a:cubicBezTo>
                  <a:pt x="2388025" y="637288"/>
                  <a:pt x="2180846" y="530203"/>
                  <a:pt x="1948656" y="530203"/>
                </a:cubicBezTo>
                <a:cubicBezTo>
                  <a:pt x="1540528" y="530203"/>
                  <a:pt x="1209675" y="861056"/>
                  <a:pt x="1209675" y="1269184"/>
                </a:cubicBezTo>
                <a:cubicBezTo>
                  <a:pt x="1209675" y="1295733"/>
                  <a:pt x="1211075" y="1321956"/>
                  <a:pt x="1213952" y="1347766"/>
                </a:cubicBezTo>
                <a:lnTo>
                  <a:pt x="4203700" y="1347766"/>
                </a:lnTo>
                <a:lnTo>
                  <a:pt x="4203700" y="1622086"/>
                </a:lnTo>
                <a:lnTo>
                  <a:pt x="1303168" y="1622086"/>
                </a:lnTo>
                <a:cubicBezTo>
                  <a:pt x="1425647" y="1852836"/>
                  <a:pt x="1669012" y="2008165"/>
                  <a:pt x="1948656" y="2008165"/>
                </a:cubicBezTo>
                <a:cubicBezTo>
                  <a:pt x="2180846" y="2008165"/>
                  <a:pt x="2388025" y="1901080"/>
                  <a:pt x="2520889" y="1731492"/>
                </a:cubicBezTo>
                <a:lnTo>
                  <a:pt x="3140075" y="1731492"/>
                </a:lnTo>
                <a:cubicBezTo>
                  <a:pt x="3140075" y="2024596"/>
                  <a:pt x="3140074" y="2317700"/>
                  <a:pt x="3140074" y="2610803"/>
                </a:cubicBezTo>
                <a:lnTo>
                  <a:pt x="698499" y="2610803"/>
                </a:lnTo>
                <a:lnTo>
                  <a:pt x="698499" y="1622086"/>
                </a:lnTo>
                <a:lnTo>
                  <a:pt x="0" y="1622086"/>
                </a:lnTo>
                <a:lnTo>
                  <a:pt x="0" y="1347766"/>
                </a:lnTo>
                <a:lnTo>
                  <a:pt x="698499" y="1347766"/>
                </a:lnTo>
                <a:lnTo>
                  <a:pt x="698499" y="1220788"/>
                </a:lnTo>
                <a:cubicBezTo>
                  <a:pt x="698499" y="546565"/>
                  <a:pt x="1245064" y="0"/>
                  <a:pt x="1919287" y="0"/>
                </a:cubicBezTo>
                <a:close/>
              </a:path>
            </a:pathLst>
          </a:custGeom>
          <a:solidFill>
            <a:srgbClr val="959596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51" tIns="34275" rIns="34275" bIns="68551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336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0" cap="none" spc="-38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2" name="Oval 1233"/>
          <p:cNvSpPr>
            <a:spLocks noChangeAspect="1"/>
          </p:cNvSpPr>
          <p:nvPr/>
        </p:nvSpPr>
        <p:spPr bwMode="auto">
          <a:xfrm>
            <a:off x="5364649" y="1526949"/>
            <a:ext cx="692849" cy="921411"/>
          </a:xfrm>
          <a:custGeom>
            <a:avLst/>
            <a:gdLst/>
            <a:ahLst/>
            <a:cxnLst/>
            <a:rect l="l" t="t" r="r" b="b"/>
            <a:pathLst>
              <a:path w="2680859" h="3566160">
                <a:moveTo>
                  <a:pt x="1957649" y="860371"/>
                </a:moveTo>
                <a:lnTo>
                  <a:pt x="1957649" y="1895309"/>
                </a:lnTo>
                <a:lnTo>
                  <a:pt x="2581106" y="1895309"/>
                </a:lnTo>
                <a:lnTo>
                  <a:pt x="2581106" y="860371"/>
                </a:lnTo>
                <a:close/>
                <a:moveTo>
                  <a:pt x="99753" y="860371"/>
                </a:moveTo>
                <a:lnTo>
                  <a:pt x="99753" y="1895309"/>
                </a:lnTo>
                <a:lnTo>
                  <a:pt x="685798" y="1895309"/>
                </a:lnTo>
                <a:lnTo>
                  <a:pt x="685798" y="860371"/>
                </a:lnTo>
                <a:close/>
                <a:moveTo>
                  <a:pt x="810490" y="760618"/>
                </a:moveTo>
                <a:lnTo>
                  <a:pt x="810490" y="2057403"/>
                </a:lnTo>
                <a:lnTo>
                  <a:pt x="1832959" y="2057403"/>
                </a:lnTo>
                <a:lnTo>
                  <a:pt x="1832959" y="760618"/>
                </a:lnTo>
                <a:close/>
                <a:moveTo>
                  <a:pt x="453879" y="381745"/>
                </a:moveTo>
                <a:lnTo>
                  <a:pt x="481311" y="381745"/>
                </a:lnTo>
                <a:lnTo>
                  <a:pt x="481311" y="519818"/>
                </a:lnTo>
                <a:lnTo>
                  <a:pt x="453879" y="519818"/>
                </a:lnTo>
                <a:close/>
                <a:moveTo>
                  <a:pt x="2115864" y="366658"/>
                </a:moveTo>
                <a:lnTo>
                  <a:pt x="2148572" y="366658"/>
                </a:lnTo>
                <a:lnTo>
                  <a:pt x="2148572" y="512147"/>
                </a:lnTo>
                <a:lnTo>
                  <a:pt x="2115864" y="512147"/>
                </a:lnTo>
                <a:close/>
                <a:moveTo>
                  <a:pt x="467594" y="328088"/>
                </a:moveTo>
                <a:cubicBezTo>
                  <a:pt x="475169" y="328088"/>
                  <a:pt x="481310" y="334229"/>
                  <a:pt x="481310" y="341804"/>
                </a:cubicBezTo>
                <a:cubicBezTo>
                  <a:pt x="481310" y="349379"/>
                  <a:pt x="475169" y="355520"/>
                  <a:pt x="467594" y="355520"/>
                </a:cubicBezTo>
                <a:cubicBezTo>
                  <a:pt x="460019" y="355520"/>
                  <a:pt x="453878" y="349379"/>
                  <a:pt x="453878" y="341804"/>
                </a:cubicBezTo>
                <a:cubicBezTo>
                  <a:pt x="453878" y="334229"/>
                  <a:pt x="460019" y="328088"/>
                  <a:pt x="467594" y="328088"/>
                </a:cubicBezTo>
                <a:close/>
                <a:moveTo>
                  <a:pt x="2132217" y="302683"/>
                </a:moveTo>
                <a:cubicBezTo>
                  <a:pt x="2141249" y="302683"/>
                  <a:pt x="2148571" y="310005"/>
                  <a:pt x="2148571" y="319037"/>
                </a:cubicBezTo>
                <a:cubicBezTo>
                  <a:pt x="2148571" y="328068"/>
                  <a:pt x="2141249" y="335390"/>
                  <a:pt x="2132217" y="335390"/>
                </a:cubicBezTo>
                <a:cubicBezTo>
                  <a:pt x="2123185" y="335390"/>
                  <a:pt x="2115863" y="328068"/>
                  <a:pt x="2115863" y="319037"/>
                </a:cubicBezTo>
                <a:cubicBezTo>
                  <a:pt x="2115863" y="310005"/>
                  <a:pt x="2123185" y="302683"/>
                  <a:pt x="2132217" y="302683"/>
                </a:cubicBezTo>
                <a:close/>
                <a:moveTo>
                  <a:pt x="2007526" y="267982"/>
                </a:moveTo>
                <a:lnTo>
                  <a:pt x="2007526" y="592178"/>
                </a:lnTo>
                <a:lnTo>
                  <a:pt x="2256909" y="592178"/>
                </a:lnTo>
                <a:lnTo>
                  <a:pt x="2256909" y="267982"/>
                </a:lnTo>
                <a:close/>
                <a:moveTo>
                  <a:pt x="349136" y="261855"/>
                </a:moveTo>
                <a:lnTo>
                  <a:pt x="349136" y="586051"/>
                </a:lnTo>
                <a:lnTo>
                  <a:pt x="586053" y="586051"/>
                </a:lnTo>
                <a:lnTo>
                  <a:pt x="586053" y="261855"/>
                </a:lnTo>
                <a:close/>
                <a:moveTo>
                  <a:pt x="1253132" y="178857"/>
                </a:moveTo>
                <a:lnTo>
                  <a:pt x="1303044" y="178857"/>
                </a:lnTo>
                <a:lnTo>
                  <a:pt x="1303044" y="349143"/>
                </a:lnTo>
                <a:lnTo>
                  <a:pt x="1253132" y="349143"/>
                </a:lnTo>
                <a:close/>
                <a:moveTo>
                  <a:pt x="1278086" y="81229"/>
                </a:moveTo>
                <a:cubicBezTo>
                  <a:pt x="1291869" y="81229"/>
                  <a:pt x="1303042" y="92403"/>
                  <a:pt x="1303042" y="106185"/>
                </a:cubicBezTo>
                <a:cubicBezTo>
                  <a:pt x="1303042" y="119968"/>
                  <a:pt x="1291869" y="131141"/>
                  <a:pt x="1278086" y="131141"/>
                </a:cubicBezTo>
                <a:cubicBezTo>
                  <a:pt x="1264304" y="131141"/>
                  <a:pt x="1253130" y="119968"/>
                  <a:pt x="1253130" y="106185"/>
                </a:cubicBezTo>
                <a:cubicBezTo>
                  <a:pt x="1253130" y="92403"/>
                  <a:pt x="1264304" y="81229"/>
                  <a:pt x="1278086" y="81229"/>
                </a:cubicBezTo>
                <a:close/>
                <a:moveTo>
                  <a:pt x="1134687" y="37411"/>
                </a:moveTo>
                <a:lnTo>
                  <a:pt x="1134687" y="436422"/>
                </a:lnTo>
                <a:lnTo>
                  <a:pt x="1421481" y="436422"/>
                </a:lnTo>
                <a:lnTo>
                  <a:pt x="1421481" y="37411"/>
                </a:lnTo>
                <a:close/>
                <a:moveTo>
                  <a:pt x="1097283" y="0"/>
                </a:moveTo>
                <a:lnTo>
                  <a:pt x="1458892" y="0"/>
                </a:lnTo>
                <a:lnTo>
                  <a:pt x="1458892" y="473825"/>
                </a:lnTo>
                <a:lnTo>
                  <a:pt x="1346666" y="473825"/>
                </a:lnTo>
                <a:lnTo>
                  <a:pt x="1346666" y="610989"/>
                </a:lnTo>
                <a:lnTo>
                  <a:pt x="1957649" y="610989"/>
                </a:lnTo>
                <a:lnTo>
                  <a:pt x="1957649" y="723207"/>
                </a:lnTo>
                <a:lnTo>
                  <a:pt x="2057403" y="723207"/>
                </a:lnTo>
                <a:lnTo>
                  <a:pt x="2057403" y="617117"/>
                </a:lnTo>
                <a:lnTo>
                  <a:pt x="1982588" y="617117"/>
                </a:lnTo>
                <a:lnTo>
                  <a:pt x="1982588" y="243044"/>
                </a:lnTo>
                <a:lnTo>
                  <a:pt x="2281847" y="243044"/>
                </a:lnTo>
                <a:lnTo>
                  <a:pt x="2281847" y="617117"/>
                </a:lnTo>
                <a:lnTo>
                  <a:pt x="2207033" y="617117"/>
                </a:lnTo>
                <a:lnTo>
                  <a:pt x="2207033" y="723207"/>
                </a:lnTo>
                <a:lnTo>
                  <a:pt x="2680859" y="723207"/>
                </a:lnTo>
                <a:lnTo>
                  <a:pt x="2680859" y="2032465"/>
                </a:lnTo>
                <a:lnTo>
                  <a:pt x="2244444" y="2032465"/>
                </a:lnTo>
                <a:lnTo>
                  <a:pt x="2244444" y="3054931"/>
                </a:lnTo>
                <a:lnTo>
                  <a:pt x="2231975" y="3086104"/>
                </a:lnTo>
                <a:lnTo>
                  <a:pt x="2219506" y="3111043"/>
                </a:lnTo>
                <a:lnTo>
                  <a:pt x="2200802" y="3117277"/>
                </a:lnTo>
                <a:lnTo>
                  <a:pt x="2169629" y="3129746"/>
                </a:lnTo>
                <a:lnTo>
                  <a:pt x="2144691" y="3117277"/>
                </a:lnTo>
                <a:lnTo>
                  <a:pt x="2119752" y="3111043"/>
                </a:lnTo>
                <a:lnTo>
                  <a:pt x="2101049" y="3086104"/>
                </a:lnTo>
                <a:lnTo>
                  <a:pt x="2094814" y="3054931"/>
                </a:lnTo>
                <a:lnTo>
                  <a:pt x="2094814" y="2032465"/>
                </a:lnTo>
                <a:lnTo>
                  <a:pt x="1957649" y="2032465"/>
                </a:lnTo>
                <a:lnTo>
                  <a:pt x="1957649" y="2219506"/>
                </a:lnTo>
                <a:lnTo>
                  <a:pt x="1396542" y="2219506"/>
                </a:lnTo>
                <a:lnTo>
                  <a:pt x="1396542" y="3491346"/>
                </a:lnTo>
                <a:lnTo>
                  <a:pt x="1390578" y="3516284"/>
                </a:lnTo>
                <a:lnTo>
                  <a:pt x="1372688" y="3541222"/>
                </a:lnTo>
                <a:lnTo>
                  <a:pt x="1354797" y="3559926"/>
                </a:lnTo>
                <a:lnTo>
                  <a:pt x="1324978" y="3566160"/>
                </a:lnTo>
                <a:lnTo>
                  <a:pt x="1301124" y="3559926"/>
                </a:lnTo>
                <a:lnTo>
                  <a:pt x="1277269" y="3541222"/>
                </a:lnTo>
                <a:lnTo>
                  <a:pt x="1259378" y="3516284"/>
                </a:lnTo>
                <a:lnTo>
                  <a:pt x="1259378" y="3491346"/>
                </a:lnTo>
                <a:lnTo>
                  <a:pt x="1259378" y="2219506"/>
                </a:lnTo>
                <a:lnTo>
                  <a:pt x="685798" y="2219506"/>
                </a:lnTo>
                <a:lnTo>
                  <a:pt x="685798" y="2032465"/>
                </a:lnTo>
                <a:lnTo>
                  <a:pt x="573580" y="2032465"/>
                </a:lnTo>
                <a:lnTo>
                  <a:pt x="573580" y="3054931"/>
                </a:lnTo>
                <a:lnTo>
                  <a:pt x="567345" y="3086104"/>
                </a:lnTo>
                <a:lnTo>
                  <a:pt x="561111" y="3111043"/>
                </a:lnTo>
                <a:lnTo>
                  <a:pt x="536172" y="3117277"/>
                </a:lnTo>
                <a:lnTo>
                  <a:pt x="498763" y="3129746"/>
                </a:lnTo>
                <a:lnTo>
                  <a:pt x="473824" y="3117277"/>
                </a:lnTo>
                <a:lnTo>
                  <a:pt x="448886" y="3111043"/>
                </a:lnTo>
                <a:lnTo>
                  <a:pt x="436416" y="3086104"/>
                </a:lnTo>
                <a:lnTo>
                  <a:pt x="436416" y="3054931"/>
                </a:lnTo>
                <a:lnTo>
                  <a:pt x="436416" y="2032465"/>
                </a:lnTo>
                <a:lnTo>
                  <a:pt x="0" y="2032465"/>
                </a:lnTo>
                <a:lnTo>
                  <a:pt x="0" y="723207"/>
                </a:lnTo>
                <a:lnTo>
                  <a:pt x="399012" y="723207"/>
                </a:lnTo>
                <a:lnTo>
                  <a:pt x="399012" y="610990"/>
                </a:lnTo>
                <a:lnTo>
                  <a:pt x="324197" y="610990"/>
                </a:lnTo>
                <a:lnTo>
                  <a:pt x="324197" y="236917"/>
                </a:lnTo>
                <a:lnTo>
                  <a:pt x="610991" y="236917"/>
                </a:lnTo>
                <a:lnTo>
                  <a:pt x="610991" y="610990"/>
                </a:lnTo>
                <a:lnTo>
                  <a:pt x="536176" y="610990"/>
                </a:lnTo>
                <a:lnTo>
                  <a:pt x="536176" y="723207"/>
                </a:lnTo>
                <a:lnTo>
                  <a:pt x="685798" y="723207"/>
                </a:lnTo>
                <a:lnTo>
                  <a:pt x="685798" y="610989"/>
                </a:lnTo>
                <a:lnTo>
                  <a:pt x="1209502" y="610989"/>
                </a:lnTo>
                <a:lnTo>
                  <a:pt x="1209502" y="473825"/>
                </a:lnTo>
                <a:lnTo>
                  <a:pt x="1097283" y="473825"/>
                </a:lnTo>
                <a:close/>
              </a:path>
            </a:pathLst>
          </a:custGeom>
          <a:solidFill>
            <a:srgbClr val="959596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51" tIns="34275" rIns="34275" bIns="68551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336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0" cap="none" spc="-38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3" name="Freeform 10"/>
          <p:cNvSpPr/>
          <p:nvPr/>
        </p:nvSpPr>
        <p:spPr bwMode="auto">
          <a:xfrm>
            <a:off x="1660874" y="2206509"/>
            <a:ext cx="283326" cy="220641"/>
          </a:xfrm>
          <a:custGeom>
            <a:avLst/>
            <a:gdLst/>
            <a:ahLst/>
            <a:cxnLst/>
            <a:rect l="l" t="t" r="r" b="b"/>
            <a:pathLst>
              <a:path w="2408902" h="2448051">
                <a:moveTo>
                  <a:pt x="859738" y="1809776"/>
                </a:moveTo>
                <a:cubicBezTo>
                  <a:pt x="777845" y="1809776"/>
                  <a:pt x="711457" y="1876164"/>
                  <a:pt x="711457" y="1958057"/>
                </a:cubicBezTo>
                <a:cubicBezTo>
                  <a:pt x="711457" y="2039950"/>
                  <a:pt x="777845" y="2106338"/>
                  <a:pt x="859738" y="2106338"/>
                </a:cubicBezTo>
                <a:cubicBezTo>
                  <a:pt x="941631" y="2106338"/>
                  <a:pt x="1008019" y="2039950"/>
                  <a:pt x="1008019" y="1958057"/>
                </a:cubicBezTo>
                <a:cubicBezTo>
                  <a:pt x="1008019" y="1876164"/>
                  <a:pt x="941631" y="1809776"/>
                  <a:pt x="859738" y="1809776"/>
                </a:cubicBezTo>
                <a:close/>
                <a:moveTo>
                  <a:pt x="365468" y="1809776"/>
                </a:moveTo>
                <a:cubicBezTo>
                  <a:pt x="283575" y="1809776"/>
                  <a:pt x="217187" y="1876164"/>
                  <a:pt x="217187" y="1958057"/>
                </a:cubicBezTo>
                <a:cubicBezTo>
                  <a:pt x="217187" y="2039950"/>
                  <a:pt x="283575" y="2106338"/>
                  <a:pt x="365468" y="2106338"/>
                </a:cubicBezTo>
                <a:cubicBezTo>
                  <a:pt x="447361" y="2106338"/>
                  <a:pt x="513749" y="2039950"/>
                  <a:pt x="513749" y="1958057"/>
                </a:cubicBezTo>
                <a:cubicBezTo>
                  <a:pt x="513749" y="1876164"/>
                  <a:pt x="447361" y="1809776"/>
                  <a:pt x="365468" y="1809776"/>
                </a:cubicBezTo>
                <a:close/>
                <a:moveTo>
                  <a:pt x="1475237" y="834168"/>
                </a:moveTo>
                <a:cubicBezTo>
                  <a:pt x="1549015" y="834168"/>
                  <a:pt x="1608823" y="893976"/>
                  <a:pt x="1608823" y="967754"/>
                </a:cubicBezTo>
                <a:lnTo>
                  <a:pt x="1608823" y="1514572"/>
                </a:lnTo>
                <a:lnTo>
                  <a:pt x="2248750" y="1514572"/>
                </a:lnTo>
                <a:cubicBezTo>
                  <a:pt x="2334676" y="1514572"/>
                  <a:pt x="2404333" y="1584229"/>
                  <a:pt x="2404333" y="1670155"/>
                </a:cubicBezTo>
                <a:lnTo>
                  <a:pt x="2404333" y="2292468"/>
                </a:lnTo>
                <a:cubicBezTo>
                  <a:pt x="2404333" y="2378394"/>
                  <a:pt x="2334676" y="2448051"/>
                  <a:pt x="2248750" y="2448051"/>
                </a:cubicBezTo>
                <a:lnTo>
                  <a:pt x="155583" y="2448051"/>
                </a:lnTo>
                <a:cubicBezTo>
                  <a:pt x="69657" y="2448051"/>
                  <a:pt x="0" y="2378394"/>
                  <a:pt x="0" y="2292468"/>
                </a:cubicBezTo>
                <a:lnTo>
                  <a:pt x="0" y="1670155"/>
                </a:lnTo>
                <a:cubicBezTo>
                  <a:pt x="0" y="1584229"/>
                  <a:pt x="69657" y="1514572"/>
                  <a:pt x="155583" y="1514572"/>
                </a:cubicBezTo>
                <a:lnTo>
                  <a:pt x="1341651" y="1514572"/>
                </a:lnTo>
                <a:lnTo>
                  <a:pt x="1341651" y="967754"/>
                </a:lnTo>
                <a:cubicBezTo>
                  <a:pt x="1341651" y="893976"/>
                  <a:pt x="1401459" y="834168"/>
                  <a:pt x="1475237" y="834168"/>
                </a:cubicBezTo>
                <a:close/>
                <a:moveTo>
                  <a:pt x="1484400" y="450810"/>
                </a:moveTo>
                <a:cubicBezTo>
                  <a:pt x="1746981" y="450929"/>
                  <a:pt x="2023571" y="682183"/>
                  <a:pt x="2022798" y="1014296"/>
                </a:cubicBezTo>
                <a:cubicBezTo>
                  <a:pt x="2021524" y="1143172"/>
                  <a:pt x="1866161" y="1175391"/>
                  <a:pt x="1867690" y="1014296"/>
                </a:cubicBezTo>
                <a:cubicBezTo>
                  <a:pt x="1868649" y="780885"/>
                  <a:pt x="1695970" y="609009"/>
                  <a:pt x="1489544" y="608237"/>
                </a:cubicBezTo>
                <a:cubicBezTo>
                  <a:pt x="1283118" y="607464"/>
                  <a:pt x="1077033" y="757717"/>
                  <a:pt x="1074597" y="1018066"/>
                </a:cubicBezTo>
                <a:cubicBezTo>
                  <a:pt x="1073324" y="1154879"/>
                  <a:pt x="920761" y="1156254"/>
                  <a:pt x="919487" y="1016665"/>
                </a:cubicBezTo>
                <a:cubicBezTo>
                  <a:pt x="923817" y="613721"/>
                  <a:pt x="1221818" y="450690"/>
                  <a:pt x="1484400" y="450810"/>
                </a:cubicBezTo>
                <a:close/>
                <a:moveTo>
                  <a:pt x="1493678" y="1"/>
                </a:moveTo>
                <a:cubicBezTo>
                  <a:pt x="1940039" y="204"/>
                  <a:pt x="2410214" y="393311"/>
                  <a:pt x="2408900" y="957870"/>
                </a:cubicBezTo>
                <a:cubicBezTo>
                  <a:pt x="2406735" y="1176945"/>
                  <a:pt x="2142634" y="1231714"/>
                  <a:pt x="2145232" y="957870"/>
                </a:cubicBezTo>
                <a:cubicBezTo>
                  <a:pt x="2146862" y="561095"/>
                  <a:pt x="1853326" y="268924"/>
                  <a:pt x="1502423" y="267611"/>
                </a:cubicBezTo>
                <a:cubicBezTo>
                  <a:pt x="1151520" y="266298"/>
                  <a:pt x="801197" y="521712"/>
                  <a:pt x="797055" y="964278"/>
                </a:cubicBezTo>
                <a:cubicBezTo>
                  <a:pt x="794891" y="1196847"/>
                  <a:pt x="535550" y="1199184"/>
                  <a:pt x="533385" y="961896"/>
                </a:cubicBezTo>
                <a:cubicBezTo>
                  <a:pt x="540745" y="276933"/>
                  <a:pt x="1047317" y="-202"/>
                  <a:pt x="1493678" y="1"/>
                </a:cubicBezTo>
                <a:close/>
              </a:path>
            </a:pathLst>
          </a:custGeom>
          <a:solidFill>
            <a:srgbClr val="959596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51" tIns="34275" rIns="34275" bIns="68551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336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0" cap="none" spc="-38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4" name="Freeform 11"/>
          <p:cNvSpPr>
            <a:spLocks noChangeAspect="1"/>
          </p:cNvSpPr>
          <p:nvPr/>
        </p:nvSpPr>
        <p:spPr bwMode="auto">
          <a:xfrm>
            <a:off x="2773537" y="2115727"/>
            <a:ext cx="572672" cy="332633"/>
          </a:xfrm>
          <a:custGeom>
            <a:avLst/>
            <a:gdLst/>
            <a:ahLst/>
            <a:cxnLst/>
            <a:rect l="l" t="t" r="r" b="b"/>
            <a:pathLst>
              <a:path w="4240643" h="2463801">
                <a:moveTo>
                  <a:pt x="3459593" y="1539876"/>
                </a:moveTo>
                <a:lnTo>
                  <a:pt x="3992993" y="1539876"/>
                </a:lnTo>
                <a:lnTo>
                  <a:pt x="4240643" y="1778001"/>
                </a:lnTo>
                <a:lnTo>
                  <a:pt x="3459593" y="2463801"/>
                </a:lnTo>
                <a:lnTo>
                  <a:pt x="144893" y="2463801"/>
                </a:lnTo>
                <a:lnTo>
                  <a:pt x="144893" y="2359026"/>
                </a:lnTo>
                <a:lnTo>
                  <a:pt x="3278618" y="2359026"/>
                </a:lnTo>
                <a:lnTo>
                  <a:pt x="3459593" y="2273301"/>
                </a:lnTo>
                <a:close/>
                <a:moveTo>
                  <a:pt x="3138768" y="641031"/>
                </a:moveTo>
                <a:cubicBezTo>
                  <a:pt x="3102964" y="641031"/>
                  <a:pt x="3073939" y="662962"/>
                  <a:pt x="3073939" y="690015"/>
                </a:cubicBezTo>
                <a:lnTo>
                  <a:pt x="3073939" y="922131"/>
                </a:lnTo>
                <a:cubicBezTo>
                  <a:pt x="3073939" y="949184"/>
                  <a:pt x="3102964" y="971115"/>
                  <a:pt x="3138768" y="971115"/>
                </a:cubicBezTo>
                <a:cubicBezTo>
                  <a:pt x="3174571" y="971115"/>
                  <a:pt x="3203597" y="949184"/>
                  <a:pt x="3203597" y="922131"/>
                </a:cubicBezTo>
                <a:lnTo>
                  <a:pt x="3203598" y="690016"/>
                </a:lnTo>
                <a:cubicBezTo>
                  <a:pt x="3203598" y="662963"/>
                  <a:pt x="3174572" y="641032"/>
                  <a:pt x="3138768" y="641032"/>
                </a:cubicBezTo>
                <a:close/>
                <a:moveTo>
                  <a:pt x="3138768" y="494515"/>
                </a:moveTo>
                <a:cubicBezTo>
                  <a:pt x="3102964" y="494515"/>
                  <a:pt x="3073939" y="516446"/>
                  <a:pt x="3073939" y="543499"/>
                </a:cubicBezTo>
                <a:lnTo>
                  <a:pt x="3073939" y="553030"/>
                </a:lnTo>
                <a:cubicBezTo>
                  <a:pt x="3073939" y="580083"/>
                  <a:pt x="3102964" y="602013"/>
                  <a:pt x="3138768" y="602013"/>
                </a:cubicBezTo>
                <a:cubicBezTo>
                  <a:pt x="3174571" y="602013"/>
                  <a:pt x="3203597" y="580083"/>
                  <a:pt x="3203597" y="553030"/>
                </a:cubicBezTo>
                <a:lnTo>
                  <a:pt x="3203598" y="543500"/>
                </a:lnTo>
                <a:cubicBezTo>
                  <a:pt x="3203598" y="516447"/>
                  <a:pt x="3174572" y="494516"/>
                  <a:pt x="3138768" y="494516"/>
                </a:cubicBezTo>
                <a:close/>
                <a:moveTo>
                  <a:pt x="3138768" y="348799"/>
                </a:moveTo>
                <a:cubicBezTo>
                  <a:pt x="3102964" y="348799"/>
                  <a:pt x="3073939" y="370730"/>
                  <a:pt x="3073939" y="397783"/>
                </a:cubicBezTo>
                <a:lnTo>
                  <a:pt x="3073939" y="406513"/>
                </a:lnTo>
                <a:cubicBezTo>
                  <a:pt x="3073939" y="433566"/>
                  <a:pt x="3102964" y="455496"/>
                  <a:pt x="3138768" y="455496"/>
                </a:cubicBezTo>
                <a:cubicBezTo>
                  <a:pt x="3174571" y="455496"/>
                  <a:pt x="3203597" y="433566"/>
                  <a:pt x="3203597" y="406513"/>
                </a:cubicBezTo>
                <a:lnTo>
                  <a:pt x="3203598" y="397783"/>
                </a:lnTo>
                <a:cubicBezTo>
                  <a:pt x="3203598" y="370730"/>
                  <a:pt x="3174572" y="348800"/>
                  <a:pt x="3138768" y="348800"/>
                </a:cubicBezTo>
                <a:close/>
                <a:moveTo>
                  <a:pt x="277909" y="210025"/>
                </a:moveTo>
                <a:lnTo>
                  <a:pt x="277909" y="2080313"/>
                </a:lnTo>
                <a:lnTo>
                  <a:pt x="2915290" y="2080313"/>
                </a:lnTo>
                <a:lnTo>
                  <a:pt x="2915290" y="210025"/>
                </a:lnTo>
                <a:close/>
                <a:moveTo>
                  <a:pt x="125099" y="0"/>
                </a:moveTo>
                <a:lnTo>
                  <a:pt x="3266662" y="0"/>
                </a:lnTo>
                <a:cubicBezTo>
                  <a:pt x="3335752" y="0"/>
                  <a:pt x="3391761" y="42319"/>
                  <a:pt x="3391761" y="94522"/>
                </a:cubicBezTo>
                <a:lnTo>
                  <a:pt x="3391761" y="2195814"/>
                </a:lnTo>
                <a:cubicBezTo>
                  <a:pt x="3391761" y="2248017"/>
                  <a:pt x="3335752" y="2290336"/>
                  <a:pt x="3266662" y="2290336"/>
                </a:cubicBezTo>
                <a:lnTo>
                  <a:pt x="125099" y="2290336"/>
                </a:lnTo>
                <a:cubicBezTo>
                  <a:pt x="56009" y="2290336"/>
                  <a:pt x="0" y="2248017"/>
                  <a:pt x="0" y="2195814"/>
                </a:cubicBezTo>
                <a:lnTo>
                  <a:pt x="0" y="94522"/>
                </a:lnTo>
                <a:cubicBezTo>
                  <a:pt x="0" y="42319"/>
                  <a:pt x="56009" y="0"/>
                  <a:pt x="125099" y="0"/>
                </a:cubicBezTo>
                <a:close/>
              </a:path>
            </a:pathLst>
          </a:custGeom>
          <a:solidFill>
            <a:srgbClr val="959596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51" tIns="34275" rIns="34275" bIns="68551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336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0" cap="none" spc="-38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5" name="Rectangle 34"/>
          <p:cNvSpPr>
            <a:spLocks noChangeAspect="1"/>
          </p:cNvSpPr>
          <p:nvPr/>
        </p:nvSpPr>
        <p:spPr bwMode="auto">
          <a:xfrm>
            <a:off x="2275190" y="2137321"/>
            <a:ext cx="185206" cy="311039"/>
          </a:xfrm>
          <a:custGeom>
            <a:avLst/>
            <a:gdLst/>
            <a:ahLst/>
            <a:cxnLst/>
            <a:rect l="l" t="t" r="r" b="b"/>
            <a:pathLst>
              <a:path w="1171885" h="2061737">
                <a:moveTo>
                  <a:pt x="143419" y="1960615"/>
                </a:moveTo>
                <a:cubicBezTo>
                  <a:pt x="138369" y="1960615"/>
                  <a:pt x="134275" y="1964709"/>
                  <a:pt x="134275" y="1969759"/>
                </a:cubicBezTo>
                <a:cubicBezTo>
                  <a:pt x="134275" y="1974809"/>
                  <a:pt x="138369" y="1978903"/>
                  <a:pt x="143419" y="1978903"/>
                </a:cubicBezTo>
                <a:lnTo>
                  <a:pt x="579179" y="1978903"/>
                </a:lnTo>
                <a:cubicBezTo>
                  <a:pt x="584229" y="1978903"/>
                  <a:pt x="588323" y="1974809"/>
                  <a:pt x="588323" y="1969759"/>
                </a:cubicBezTo>
                <a:cubicBezTo>
                  <a:pt x="588323" y="1964709"/>
                  <a:pt x="584229" y="1960615"/>
                  <a:pt x="579179" y="1960615"/>
                </a:cubicBezTo>
                <a:close/>
                <a:moveTo>
                  <a:pt x="143419" y="1910375"/>
                </a:moveTo>
                <a:cubicBezTo>
                  <a:pt x="138369" y="1910375"/>
                  <a:pt x="134275" y="1914469"/>
                  <a:pt x="134275" y="1919519"/>
                </a:cubicBezTo>
                <a:cubicBezTo>
                  <a:pt x="134275" y="1924569"/>
                  <a:pt x="138369" y="1928663"/>
                  <a:pt x="143419" y="1928663"/>
                </a:cubicBezTo>
                <a:lnTo>
                  <a:pt x="579179" y="1928663"/>
                </a:lnTo>
                <a:cubicBezTo>
                  <a:pt x="584229" y="1928663"/>
                  <a:pt x="588323" y="1924569"/>
                  <a:pt x="588323" y="1919519"/>
                </a:cubicBezTo>
                <a:cubicBezTo>
                  <a:pt x="588323" y="1914469"/>
                  <a:pt x="584229" y="1910375"/>
                  <a:pt x="579179" y="1910375"/>
                </a:cubicBezTo>
                <a:close/>
                <a:moveTo>
                  <a:pt x="636962" y="1860134"/>
                </a:moveTo>
                <a:cubicBezTo>
                  <a:pt x="626871" y="1860134"/>
                  <a:pt x="618691" y="1868314"/>
                  <a:pt x="618691" y="1878405"/>
                </a:cubicBezTo>
                <a:lnTo>
                  <a:pt x="618691" y="1951488"/>
                </a:lnTo>
                <a:cubicBezTo>
                  <a:pt x="618691" y="1961579"/>
                  <a:pt x="626871" y="1969759"/>
                  <a:pt x="636962" y="1969759"/>
                </a:cubicBezTo>
                <a:lnTo>
                  <a:pt x="1027491" y="1969759"/>
                </a:lnTo>
                <a:cubicBezTo>
                  <a:pt x="1037582" y="1969759"/>
                  <a:pt x="1045762" y="1961579"/>
                  <a:pt x="1045762" y="1951488"/>
                </a:cubicBezTo>
                <a:lnTo>
                  <a:pt x="1045762" y="1878405"/>
                </a:lnTo>
                <a:cubicBezTo>
                  <a:pt x="1045762" y="1868314"/>
                  <a:pt x="1037582" y="1860134"/>
                  <a:pt x="1027491" y="1860134"/>
                </a:cubicBezTo>
                <a:close/>
                <a:moveTo>
                  <a:pt x="143419" y="1860134"/>
                </a:moveTo>
                <a:cubicBezTo>
                  <a:pt x="138369" y="1860134"/>
                  <a:pt x="134275" y="1864228"/>
                  <a:pt x="134275" y="1869278"/>
                </a:cubicBezTo>
                <a:cubicBezTo>
                  <a:pt x="134275" y="1874328"/>
                  <a:pt x="138369" y="1878422"/>
                  <a:pt x="143419" y="1878422"/>
                </a:cubicBezTo>
                <a:lnTo>
                  <a:pt x="579179" y="1878422"/>
                </a:lnTo>
                <a:cubicBezTo>
                  <a:pt x="584229" y="1878422"/>
                  <a:pt x="588323" y="1874328"/>
                  <a:pt x="588323" y="1869278"/>
                </a:cubicBezTo>
                <a:cubicBezTo>
                  <a:pt x="588323" y="1864228"/>
                  <a:pt x="584229" y="1860134"/>
                  <a:pt x="579179" y="1860134"/>
                </a:cubicBezTo>
                <a:close/>
                <a:moveTo>
                  <a:pt x="849158" y="653609"/>
                </a:moveTo>
                <a:lnTo>
                  <a:pt x="948122" y="653609"/>
                </a:lnTo>
                <a:lnTo>
                  <a:pt x="948122" y="1054223"/>
                </a:lnTo>
                <a:lnTo>
                  <a:pt x="849158" y="1054223"/>
                </a:lnTo>
                <a:close/>
                <a:moveTo>
                  <a:pt x="773632" y="653609"/>
                </a:moveTo>
                <a:lnTo>
                  <a:pt x="821706" y="653609"/>
                </a:lnTo>
                <a:lnTo>
                  <a:pt x="821706" y="1054223"/>
                </a:lnTo>
                <a:lnTo>
                  <a:pt x="773632" y="1054223"/>
                </a:lnTo>
                <a:close/>
                <a:moveTo>
                  <a:pt x="565313" y="653609"/>
                </a:moveTo>
                <a:lnTo>
                  <a:pt x="613386" y="653609"/>
                </a:lnTo>
                <a:lnTo>
                  <a:pt x="613386" y="1054223"/>
                </a:lnTo>
                <a:lnTo>
                  <a:pt x="565313" y="1054223"/>
                </a:lnTo>
                <a:close/>
                <a:moveTo>
                  <a:pt x="408629" y="653609"/>
                </a:moveTo>
                <a:lnTo>
                  <a:pt x="456702" y="653609"/>
                </a:lnTo>
                <a:lnTo>
                  <a:pt x="456702" y="1054223"/>
                </a:lnTo>
                <a:lnTo>
                  <a:pt x="408629" y="1054223"/>
                </a:lnTo>
                <a:close/>
                <a:moveTo>
                  <a:pt x="264406" y="653609"/>
                </a:moveTo>
                <a:lnTo>
                  <a:pt x="380140" y="653609"/>
                </a:lnTo>
                <a:lnTo>
                  <a:pt x="380140" y="1054223"/>
                </a:lnTo>
                <a:lnTo>
                  <a:pt x="264406" y="1054223"/>
                </a:lnTo>
                <a:close/>
                <a:moveTo>
                  <a:pt x="203108" y="653609"/>
                </a:moveTo>
                <a:lnTo>
                  <a:pt x="250162" y="653609"/>
                </a:lnTo>
                <a:lnTo>
                  <a:pt x="250162" y="1054223"/>
                </a:lnTo>
                <a:lnTo>
                  <a:pt x="203108" y="1054223"/>
                </a:lnTo>
                <a:close/>
                <a:moveTo>
                  <a:pt x="117669" y="194556"/>
                </a:moveTo>
                <a:lnTo>
                  <a:pt x="117669" y="1775970"/>
                </a:lnTo>
                <a:lnTo>
                  <a:pt x="1054217" y="1775970"/>
                </a:lnTo>
                <a:lnTo>
                  <a:pt x="1054217" y="194556"/>
                </a:lnTo>
                <a:close/>
                <a:moveTo>
                  <a:pt x="195318" y="0"/>
                </a:moveTo>
                <a:lnTo>
                  <a:pt x="976567" y="0"/>
                </a:lnTo>
                <a:cubicBezTo>
                  <a:pt x="1084438" y="0"/>
                  <a:pt x="1171885" y="87447"/>
                  <a:pt x="1171885" y="195318"/>
                </a:cubicBezTo>
                <a:lnTo>
                  <a:pt x="1171885" y="1866419"/>
                </a:lnTo>
                <a:cubicBezTo>
                  <a:pt x="1171885" y="1974290"/>
                  <a:pt x="1084438" y="2061737"/>
                  <a:pt x="976567" y="2061737"/>
                </a:cubicBezTo>
                <a:lnTo>
                  <a:pt x="195318" y="2061737"/>
                </a:lnTo>
                <a:cubicBezTo>
                  <a:pt x="87447" y="2061737"/>
                  <a:pt x="0" y="1974290"/>
                  <a:pt x="0" y="1866419"/>
                </a:cubicBezTo>
                <a:lnTo>
                  <a:pt x="0" y="195318"/>
                </a:lnTo>
                <a:cubicBezTo>
                  <a:pt x="0" y="87447"/>
                  <a:pt x="87447" y="0"/>
                  <a:pt x="195318" y="0"/>
                </a:cubicBezTo>
                <a:close/>
              </a:path>
            </a:pathLst>
          </a:custGeom>
          <a:solidFill>
            <a:srgbClr val="959596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51" tIns="34275" rIns="34275" bIns="68551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336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0" cap="none" spc="-38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56" name="Group 13"/>
          <p:cNvGrpSpPr/>
          <p:nvPr/>
        </p:nvGrpSpPr>
        <p:grpSpPr>
          <a:xfrm>
            <a:off x="7102363" y="1891582"/>
            <a:ext cx="597503" cy="556778"/>
            <a:chOff x="-3435350" y="5073650"/>
            <a:chExt cx="3192462" cy="2536826"/>
          </a:xfrm>
          <a:solidFill>
            <a:srgbClr val="107C10"/>
          </a:solidFill>
        </p:grpSpPr>
        <p:sp>
          <p:nvSpPr>
            <p:cNvPr id="57" name="Freeform 5"/>
            <p:cNvSpPr>
              <a:spLocks noEditPoints="1"/>
            </p:cNvSpPr>
            <p:nvPr/>
          </p:nvSpPr>
          <p:spPr bwMode="auto">
            <a:xfrm>
              <a:off x="-1771650" y="5205413"/>
              <a:ext cx="573087" cy="573088"/>
            </a:xfrm>
            <a:custGeom>
              <a:avLst/>
              <a:gdLst>
                <a:gd name="T0" fmla="*/ 75 w 152"/>
                <a:gd name="T1" fmla="*/ 152 h 152"/>
                <a:gd name="T2" fmla="*/ 152 w 152"/>
                <a:gd name="T3" fmla="*/ 76 h 152"/>
                <a:gd name="T4" fmla="*/ 75 w 152"/>
                <a:gd name="T5" fmla="*/ 0 h 152"/>
                <a:gd name="T6" fmla="*/ 0 w 152"/>
                <a:gd name="T7" fmla="*/ 76 h 152"/>
                <a:gd name="T8" fmla="*/ 75 w 152"/>
                <a:gd name="T9" fmla="*/ 152 h 152"/>
                <a:gd name="T10" fmla="*/ 75 w 152"/>
                <a:gd name="T11" fmla="*/ 32 h 152"/>
                <a:gd name="T12" fmla="*/ 119 w 152"/>
                <a:gd name="T13" fmla="*/ 76 h 152"/>
                <a:gd name="T14" fmla="*/ 75 w 152"/>
                <a:gd name="T15" fmla="*/ 119 h 152"/>
                <a:gd name="T16" fmla="*/ 32 w 152"/>
                <a:gd name="T17" fmla="*/ 76 h 152"/>
                <a:gd name="T18" fmla="*/ 75 w 152"/>
                <a:gd name="T19" fmla="*/ 3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" h="152">
                  <a:moveTo>
                    <a:pt x="75" y="152"/>
                  </a:moveTo>
                  <a:cubicBezTo>
                    <a:pt x="118" y="152"/>
                    <a:pt x="152" y="118"/>
                    <a:pt x="152" y="76"/>
                  </a:cubicBezTo>
                  <a:cubicBezTo>
                    <a:pt x="152" y="34"/>
                    <a:pt x="118" y="0"/>
                    <a:pt x="75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0" y="118"/>
                    <a:pt x="34" y="152"/>
                    <a:pt x="75" y="152"/>
                  </a:cubicBezTo>
                  <a:close/>
                  <a:moveTo>
                    <a:pt x="75" y="32"/>
                  </a:moveTo>
                  <a:cubicBezTo>
                    <a:pt x="100" y="32"/>
                    <a:pt x="119" y="52"/>
                    <a:pt x="119" y="76"/>
                  </a:cubicBezTo>
                  <a:cubicBezTo>
                    <a:pt x="119" y="100"/>
                    <a:pt x="100" y="119"/>
                    <a:pt x="75" y="119"/>
                  </a:cubicBezTo>
                  <a:cubicBezTo>
                    <a:pt x="51" y="119"/>
                    <a:pt x="32" y="100"/>
                    <a:pt x="32" y="76"/>
                  </a:cubicBezTo>
                  <a:cubicBezTo>
                    <a:pt x="32" y="52"/>
                    <a:pt x="51" y="32"/>
                    <a:pt x="75" y="32"/>
                  </a:cubicBezTo>
                  <a:close/>
                </a:path>
              </a:pathLst>
            </a:custGeom>
            <a:solidFill>
              <a:srgbClr val="959596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68570" tIns="34286" rIns="34286" bIns="6857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336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0" cap="none" spc="-38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8" name="Oval 6"/>
            <p:cNvSpPr>
              <a:spLocks noChangeArrowheads="1"/>
            </p:cNvSpPr>
            <p:nvPr/>
          </p:nvSpPr>
          <p:spPr bwMode="auto">
            <a:xfrm>
              <a:off x="-1571625" y="5405438"/>
              <a:ext cx="168275" cy="169863"/>
            </a:xfrm>
            <a:prstGeom prst="ellipse">
              <a:avLst/>
            </a:prstGeom>
            <a:solidFill>
              <a:srgbClr val="959596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68570" tIns="34286" rIns="34286" bIns="6857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336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0" cap="none" spc="-38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9" name="Freeform 7"/>
            <p:cNvSpPr>
              <a:spLocks noEditPoints="1"/>
            </p:cNvSpPr>
            <p:nvPr/>
          </p:nvSpPr>
          <p:spPr bwMode="auto">
            <a:xfrm>
              <a:off x="-3435350" y="5073650"/>
              <a:ext cx="782637" cy="784225"/>
            </a:xfrm>
            <a:custGeom>
              <a:avLst/>
              <a:gdLst>
                <a:gd name="T0" fmla="*/ 208 w 208"/>
                <a:gd name="T1" fmla="*/ 104 h 208"/>
                <a:gd name="T2" fmla="*/ 104 w 208"/>
                <a:gd name="T3" fmla="*/ 0 h 208"/>
                <a:gd name="T4" fmla="*/ 0 w 208"/>
                <a:gd name="T5" fmla="*/ 104 h 208"/>
                <a:gd name="T6" fmla="*/ 104 w 208"/>
                <a:gd name="T7" fmla="*/ 208 h 208"/>
                <a:gd name="T8" fmla="*/ 208 w 208"/>
                <a:gd name="T9" fmla="*/ 104 h 208"/>
                <a:gd name="T10" fmla="*/ 49 w 208"/>
                <a:gd name="T11" fmla="*/ 104 h 208"/>
                <a:gd name="T12" fmla="*/ 104 w 208"/>
                <a:gd name="T13" fmla="*/ 49 h 208"/>
                <a:gd name="T14" fmla="*/ 159 w 208"/>
                <a:gd name="T15" fmla="*/ 104 h 208"/>
                <a:gd name="T16" fmla="*/ 104 w 208"/>
                <a:gd name="T17" fmla="*/ 159 h 208"/>
                <a:gd name="T18" fmla="*/ 49 w 208"/>
                <a:gd name="T19" fmla="*/ 104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208">
                  <a:moveTo>
                    <a:pt x="208" y="104"/>
                  </a:moveTo>
                  <a:cubicBezTo>
                    <a:pt x="208" y="46"/>
                    <a:pt x="161" y="0"/>
                    <a:pt x="104" y="0"/>
                  </a:cubicBezTo>
                  <a:cubicBezTo>
                    <a:pt x="46" y="0"/>
                    <a:pt x="0" y="46"/>
                    <a:pt x="0" y="104"/>
                  </a:cubicBezTo>
                  <a:cubicBezTo>
                    <a:pt x="0" y="161"/>
                    <a:pt x="46" y="208"/>
                    <a:pt x="104" y="208"/>
                  </a:cubicBezTo>
                  <a:cubicBezTo>
                    <a:pt x="161" y="208"/>
                    <a:pt x="208" y="161"/>
                    <a:pt x="208" y="104"/>
                  </a:cubicBezTo>
                  <a:close/>
                  <a:moveTo>
                    <a:pt x="49" y="104"/>
                  </a:moveTo>
                  <a:cubicBezTo>
                    <a:pt x="49" y="73"/>
                    <a:pt x="73" y="49"/>
                    <a:pt x="104" y="49"/>
                  </a:cubicBezTo>
                  <a:cubicBezTo>
                    <a:pt x="134" y="49"/>
                    <a:pt x="159" y="73"/>
                    <a:pt x="159" y="104"/>
                  </a:cubicBezTo>
                  <a:cubicBezTo>
                    <a:pt x="159" y="134"/>
                    <a:pt x="134" y="159"/>
                    <a:pt x="104" y="159"/>
                  </a:cubicBezTo>
                  <a:cubicBezTo>
                    <a:pt x="73" y="159"/>
                    <a:pt x="49" y="134"/>
                    <a:pt x="49" y="104"/>
                  </a:cubicBezTo>
                  <a:close/>
                </a:path>
              </a:pathLst>
            </a:custGeom>
            <a:solidFill>
              <a:srgbClr val="959596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68570" tIns="34286" rIns="34286" bIns="6857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336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0" cap="none" spc="-38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0" name="Oval 8"/>
            <p:cNvSpPr>
              <a:spLocks noChangeArrowheads="1"/>
            </p:cNvSpPr>
            <p:nvPr/>
          </p:nvSpPr>
          <p:spPr bwMode="auto">
            <a:xfrm>
              <a:off x="-3160713" y="5349875"/>
              <a:ext cx="230187" cy="233363"/>
            </a:xfrm>
            <a:prstGeom prst="ellipse">
              <a:avLst/>
            </a:prstGeom>
            <a:solidFill>
              <a:srgbClr val="959596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68570" tIns="34286" rIns="34286" bIns="6857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336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0" cap="none" spc="-38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1" name="Freeform 9"/>
            <p:cNvSpPr>
              <a:spLocks/>
            </p:cNvSpPr>
            <p:nvPr/>
          </p:nvSpPr>
          <p:spPr bwMode="auto">
            <a:xfrm>
              <a:off x="-792163" y="6540500"/>
              <a:ext cx="458787" cy="733425"/>
            </a:xfrm>
            <a:custGeom>
              <a:avLst/>
              <a:gdLst>
                <a:gd name="T0" fmla="*/ 0 w 122"/>
                <a:gd name="T1" fmla="*/ 61 h 195"/>
                <a:gd name="T2" fmla="*/ 33 w 122"/>
                <a:gd name="T3" fmla="*/ 115 h 195"/>
                <a:gd name="T4" fmla="*/ 33 w 122"/>
                <a:gd name="T5" fmla="*/ 151 h 195"/>
                <a:gd name="T6" fmla="*/ 47 w 122"/>
                <a:gd name="T7" fmla="*/ 151 h 195"/>
                <a:gd name="T8" fmla="*/ 47 w 122"/>
                <a:gd name="T9" fmla="*/ 166 h 195"/>
                <a:gd name="T10" fmla="*/ 56 w 122"/>
                <a:gd name="T11" fmla="*/ 166 h 195"/>
                <a:gd name="T12" fmla="*/ 56 w 122"/>
                <a:gd name="T13" fmla="*/ 195 h 195"/>
                <a:gd name="T14" fmla="*/ 71 w 122"/>
                <a:gd name="T15" fmla="*/ 195 h 195"/>
                <a:gd name="T16" fmla="*/ 71 w 122"/>
                <a:gd name="T17" fmla="*/ 166 h 195"/>
                <a:gd name="T18" fmla="*/ 79 w 122"/>
                <a:gd name="T19" fmla="*/ 166 h 195"/>
                <a:gd name="T20" fmla="*/ 79 w 122"/>
                <a:gd name="T21" fmla="*/ 151 h 195"/>
                <a:gd name="T22" fmla="*/ 91 w 122"/>
                <a:gd name="T23" fmla="*/ 151 h 195"/>
                <a:gd name="T24" fmla="*/ 91 w 122"/>
                <a:gd name="T25" fmla="*/ 114 h 195"/>
                <a:gd name="T26" fmla="*/ 122 w 122"/>
                <a:gd name="T27" fmla="*/ 61 h 195"/>
                <a:gd name="T28" fmla="*/ 61 w 122"/>
                <a:gd name="T29" fmla="*/ 0 h 195"/>
                <a:gd name="T30" fmla="*/ 0 w 122"/>
                <a:gd name="T31" fmla="*/ 61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" h="195">
                  <a:moveTo>
                    <a:pt x="0" y="61"/>
                  </a:moveTo>
                  <a:cubicBezTo>
                    <a:pt x="0" y="85"/>
                    <a:pt x="14" y="105"/>
                    <a:pt x="33" y="115"/>
                  </a:cubicBezTo>
                  <a:cubicBezTo>
                    <a:pt x="33" y="151"/>
                    <a:pt x="33" y="151"/>
                    <a:pt x="33" y="151"/>
                  </a:cubicBezTo>
                  <a:cubicBezTo>
                    <a:pt x="47" y="151"/>
                    <a:pt x="47" y="151"/>
                    <a:pt x="47" y="151"/>
                  </a:cubicBezTo>
                  <a:cubicBezTo>
                    <a:pt x="47" y="166"/>
                    <a:pt x="47" y="166"/>
                    <a:pt x="47" y="166"/>
                  </a:cubicBezTo>
                  <a:cubicBezTo>
                    <a:pt x="56" y="166"/>
                    <a:pt x="56" y="166"/>
                    <a:pt x="56" y="166"/>
                  </a:cubicBezTo>
                  <a:cubicBezTo>
                    <a:pt x="56" y="195"/>
                    <a:pt x="56" y="195"/>
                    <a:pt x="56" y="195"/>
                  </a:cubicBezTo>
                  <a:cubicBezTo>
                    <a:pt x="71" y="195"/>
                    <a:pt x="71" y="195"/>
                    <a:pt x="71" y="195"/>
                  </a:cubicBezTo>
                  <a:cubicBezTo>
                    <a:pt x="71" y="166"/>
                    <a:pt x="71" y="166"/>
                    <a:pt x="71" y="166"/>
                  </a:cubicBezTo>
                  <a:cubicBezTo>
                    <a:pt x="79" y="166"/>
                    <a:pt x="79" y="166"/>
                    <a:pt x="79" y="166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91" y="151"/>
                    <a:pt x="91" y="151"/>
                    <a:pt x="91" y="151"/>
                  </a:cubicBezTo>
                  <a:cubicBezTo>
                    <a:pt x="91" y="114"/>
                    <a:pt x="91" y="114"/>
                    <a:pt x="91" y="114"/>
                  </a:cubicBezTo>
                  <a:cubicBezTo>
                    <a:pt x="110" y="104"/>
                    <a:pt x="122" y="84"/>
                    <a:pt x="122" y="61"/>
                  </a:cubicBezTo>
                  <a:cubicBezTo>
                    <a:pt x="122" y="28"/>
                    <a:pt x="95" y="0"/>
                    <a:pt x="61" y="0"/>
                  </a:cubicBezTo>
                  <a:cubicBezTo>
                    <a:pt x="28" y="0"/>
                    <a:pt x="0" y="28"/>
                    <a:pt x="0" y="61"/>
                  </a:cubicBezTo>
                  <a:close/>
                </a:path>
              </a:pathLst>
            </a:custGeom>
            <a:solidFill>
              <a:srgbClr val="959596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68570" tIns="34286" rIns="34286" bIns="6857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336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0" cap="none" spc="-38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2" name="Freeform 10"/>
            <p:cNvSpPr>
              <a:spLocks/>
            </p:cNvSpPr>
            <p:nvPr/>
          </p:nvSpPr>
          <p:spPr bwMode="auto">
            <a:xfrm>
              <a:off x="-3235325" y="6938963"/>
              <a:ext cx="2992437" cy="671513"/>
            </a:xfrm>
            <a:custGeom>
              <a:avLst/>
              <a:gdLst>
                <a:gd name="T0" fmla="*/ 777 w 1885"/>
                <a:gd name="T1" fmla="*/ 313 h 423"/>
                <a:gd name="T2" fmla="*/ 777 w 1885"/>
                <a:gd name="T3" fmla="*/ 143 h 423"/>
                <a:gd name="T4" fmla="*/ 685 w 1885"/>
                <a:gd name="T5" fmla="*/ 143 h 423"/>
                <a:gd name="T6" fmla="*/ 685 w 1885"/>
                <a:gd name="T7" fmla="*/ 0 h 423"/>
                <a:gd name="T8" fmla="*/ 173 w 1885"/>
                <a:gd name="T9" fmla="*/ 0 h 423"/>
                <a:gd name="T10" fmla="*/ 173 w 1885"/>
                <a:gd name="T11" fmla="*/ 143 h 423"/>
                <a:gd name="T12" fmla="*/ 80 w 1885"/>
                <a:gd name="T13" fmla="*/ 143 h 423"/>
                <a:gd name="T14" fmla="*/ 80 w 1885"/>
                <a:gd name="T15" fmla="*/ 313 h 423"/>
                <a:gd name="T16" fmla="*/ 0 w 1885"/>
                <a:gd name="T17" fmla="*/ 313 h 423"/>
                <a:gd name="T18" fmla="*/ 0 w 1885"/>
                <a:gd name="T19" fmla="*/ 423 h 423"/>
                <a:gd name="T20" fmla="*/ 1885 w 1885"/>
                <a:gd name="T21" fmla="*/ 423 h 423"/>
                <a:gd name="T22" fmla="*/ 1885 w 1885"/>
                <a:gd name="T23" fmla="*/ 313 h 423"/>
                <a:gd name="T24" fmla="*/ 777 w 1885"/>
                <a:gd name="T25" fmla="*/ 313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85" h="423">
                  <a:moveTo>
                    <a:pt x="777" y="313"/>
                  </a:moveTo>
                  <a:lnTo>
                    <a:pt x="777" y="143"/>
                  </a:lnTo>
                  <a:lnTo>
                    <a:pt x="685" y="143"/>
                  </a:lnTo>
                  <a:lnTo>
                    <a:pt x="685" y="0"/>
                  </a:lnTo>
                  <a:lnTo>
                    <a:pt x="173" y="0"/>
                  </a:lnTo>
                  <a:lnTo>
                    <a:pt x="173" y="143"/>
                  </a:lnTo>
                  <a:lnTo>
                    <a:pt x="80" y="143"/>
                  </a:lnTo>
                  <a:lnTo>
                    <a:pt x="80" y="313"/>
                  </a:lnTo>
                  <a:lnTo>
                    <a:pt x="0" y="313"/>
                  </a:lnTo>
                  <a:lnTo>
                    <a:pt x="0" y="423"/>
                  </a:lnTo>
                  <a:lnTo>
                    <a:pt x="1885" y="423"/>
                  </a:lnTo>
                  <a:lnTo>
                    <a:pt x="1885" y="313"/>
                  </a:lnTo>
                  <a:lnTo>
                    <a:pt x="777" y="313"/>
                  </a:lnTo>
                  <a:close/>
                </a:path>
              </a:pathLst>
            </a:custGeom>
            <a:solidFill>
              <a:srgbClr val="959596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68570" tIns="34286" rIns="34286" bIns="6857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336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0" cap="none" spc="-38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3" name="Freeform 11"/>
            <p:cNvSpPr>
              <a:spLocks/>
            </p:cNvSpPr>
            <p:nvPr/>
          </p:nvSpPr>
          <p:spPr bwMode="auto">
            <a:xfrm>
              <a:off x="-3100388" y="5813425"/>
              <a:ext cx="1009650" cy="1004888"/>
            </a:xfrm>
            <a:custGeom>
              <a:avLst/>
              <a:gdLst>
                <a:gd name="T0" fmla="*/ 0 w 268"/>
                <a:gd name="T1" fmla="*/ 55 h 267"/>
                <a:gd name="T2" fmla="*/ 53 w 268"/>
                <a:gd name="T3" fmla="*/ 203 h 267"/>
                <a:gd name="T4" fmla="*/ 15 w 268"/>
                <a:gd name="T5" fmla="*/ 203 h 267"/>
                <a:gd name="T6" fmla="*/ 15 w 268"/>
                <a:gd name="T7" fmla="*/ 267 h 267"/>
                <a:gd name="T8" fmla="*/ 268 w 268"/>
                <a:gd name="T9" fmla="*/ 267 h 267"/>
                <a:gd name="T10" fmla="*/ 268 w 268"/>
                <a:gd name="T11" fmla="*/ 203 h 267"/>
                <a:gd name="T12" fmla="*/ 230 w 268"/>
                <a:gd name="T13" fmla="*/ 203 h 267"/>
                <a:gd name="T14" fmla="*/ 131 w 268"/>
                <a:gd name="T15" fmla="*/ 0 h 267"/>
                <a:gd name="T16" fmla="*/ 15 w 268"/>
                <a:gd name="T17" fmla="*/ 56 h 267"/>
                <a:gd name="T18" fmla="*/ 0 w 268"/>
                <a:gd name="T19" fmla="*/ 55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8" h="267">
                  <a:moveTo>
                    <a:pt x="0" y="55"/>
                  </a:moveTo>
                  <a:cubicBezTo>
                    <a:pt x="53" y="203"/>
                    <a:pt x="53" y="203"/>
                    <a:pt x="53" y="203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5" y="267"/>
                    <a:pt x="15" y="267"/>
                    <a:pt x="15" y="267"/>
                  </a:cubicBezTo>
                  <a:cubicBezTo>
                    <a:pt x="268" y="267"/>
                    <a:pt x="268" y="267"/>
                    <a:pt x="268" y="267"/>
                  </a:cubicBezTo>
                  <a:cubicBezTo>
                    <a:pt x="268" y="203"/>
                    <a:pt x="268" y="203"/>
                    <a:pt x="268" y="203"/>
                  </a:cubicBezTo>
                  <a:cubicBezTo>
                    <a:pt x="230" y="203"/>
                    <a:pt x="230" y="203"/>
                    <a:pt x="230" y="203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04" y="34"/>
                    <a:pt x="62" y="56"/>
                    <a:pt x="15" y="56"/>
                  </a:cubicBezTo>
                  <a:cubicBezTo>
                    <a:pt x="10" y="56"/>
                    <a:pt x="5" y="56"/>
                    <a:pt x="0" y="55"/>
                  </a:cubicBezTo>
                  <a:close/>
                </a:path>
              </a:pathLst>
            </a:custGeom>
            <a:solidFill>
              <a:srgbClr val="959596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68570" tIns="34286" rIns="34286" bIns="6857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336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0" cap="none" spc="-38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4" name="Freeform 12"/>
            <p:cNvSpPr>
              <a:spLocks/>
            </p:cNvSpPr>
            <p:nvPr/>
          </p:nvSpPr>
          <p:spPr bwMode="auto">
            <a:xfrm>
              <a:off x="-2562225" y="5251450"/>
              <a:ext cx="719137" cy="493713"/>
            </a:xfrm>
            <a:custGeom>
              <a:avLst/>
              <a:gdLst>
                <a:gd name="T0" fmla="*/ 186 w 191"/>
                <a:gd name="T1" fmla="*/ 114 h 131"/>
                <a:gd name="T2" fmla="*/ 174 w 191"/>
                <a:gd name="T3" fmla="*/ 64 h 131"/>
                <a:gd name="T4" fmla="*/ 191 w 191"/>
                <a:gd name="T5" fmla="*/ 5 h 131"/>
                <a:gd name="T6" fmla="*/ 9 w 191"/>
                <a:gd name="T7" fmla="*/ 0 h 131"/>
                <a:gd name="T8" fmla="*/ 20 w 191"/>
                <a:gd name="T9" fmla="*/ 57 h 131"/>
                <a:gd name="T10" fmla="*/ 0 w 191"/>
                <a:gd name="T11" fmla="*/ 131 h 131"/>
                <a:gd name="T12" fmla="*/ 186 w 191"/>
                <a:gd name="T13" fmla="*/ 11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1" h="131">
                  <a:moveTo>
                    <a:pt x="186" y="114"/>
                  </a:moveTo>
                  <a:cubicBezTo>
                    <a:pt x="179" y="99"/>
                    <a:pt x="174" y="82"/>
                    <a:pt x="174" y="64"/>
                  </a:cubicBezTo>
                  <a:cubicBezTo>
                    <a:pt x="174" y="42"/>
                    <a:pt x="180" y="22"/>
                    <a:pt x="191" y="5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6" y="17"/>
                    <a:pt x="20" y="37"/>
                    <a:pt x="20" y="57"/>
                  </a:cubicBezTo>
                  <a:cubicBezTo>
                    <a:pt x="20" y="84"/>
                    <a:pt x="13" y="109"/>
                    <a:pt x="0" y="131"/>
                  </a:cubicBezTo>
                  <a:lnTo>
                    <a:pt x="186" y="114"/>
                  </a:lnTo>
                  <a:close/>
                </a:path>
              </a:pathLst>
            </a:custGeom>
            <a:solidFill>
              <a:srgbClr val="959596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68570" tIns="34286" rIns="34286" bIns="6857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336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0" cap="none" spc="-38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5" name="Freeform 13"/>
            <p:cNvSpPr>
              <a:spLocks/>
            </p:cNvSpPr>
            <p:nvPr/>
          </p:nvSpPr>
          <p:spPr bwMode="auto">
            <a:xfrm>
              <a:off x="-1447800" y="5699125"/>
              <a:ext cx="877887" cy="957263"/>
            </a:xfrm>
            <a:custGeom>
              <a:avLst/>
              <a:gdLst>
                <a:gd name="T0" fmla="*/ 155 w 233"/>
                <a:gd name="T1" fmla="*/ 254 h 254"/>
                <a:gd name="T2" fmla="*/ 233 w 233"/>
                <a:gd name="T3" fmla="*/ 197 h 254"/>
                <a:gd name="T4" fmla="*/ 86 w 233"/>
                <a:gd name="T5" fmla="*/ 0 h 254"/>
                <a:gd name="T6" fmla="*/ 0 w 233"/>
                <a:gd name="T7" fmla="*/ 55 h 254"/>
                <a:gd name="T8" fmla="*/ 155 w 233"/>
                <a:gd name="T9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54">
                  <a:moveTo>
                    <a:pt x="155" y="254"/>
                  </a:moveTo>
                  <a:cubicBezTo>
                    <a:pt x="166" y="222"/>
                    <a:pt x="197" y="198"/>
                    <a:pt x="233" y="197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68" y="30"/>
                    <a:pt x="37" y="52"/>
                    <a:pt x="0" y="55"/>
                  </a:cubicBezTo>
                  <a:lnTo>
                    <a:pt x="155" y="254"/>
                  </a:lnTo>
                  <a:close/>
                </a:path>
              </a:pathLst>
            </a:custGeom>
            <a:solidFill>
              <a:srgbClr val="959596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68570" tIns="34286" rIns="34286" bIns="6857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336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0" cap="none" spc="-38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1419928" y="2927249"/>
            <a:ext cx="742229" cy="16607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ctr" defTabSz="685133">
              <a:lnSpc>
                <a:spcPct val="90000"/>
              </a:lnSpc>
              <a:spcAft>
                <a:spcPts val="450"/>
              </a:spcAft>
            </a:pPr>
            <a:r>
              <a:rPr lang="en-US" sz="1199" dirty="0">
                <a:solidFill>
                  <a:srgbClr val="4F4F4F"/>
                </a:solidFill>
                <a:latin typeface="Segoe UI"/>
                <a:cs typeface="Segoe UI" panose="020B0502040204020203" pitchFamily="34" charset="0"/>
              </a:rPr>
              <a:t>IoT </a:t>
            </a:r>
            <a:r>
              <a:rPr lang="ru-RU" sz="1199" dirty="0" err="1">
                <a:solidFill>
                  <a:srgbClr val="4F4F4F"/>
                </a:solidFill>
                <a:latin typeface="Segoe UI"/>
                <a:cs typeface="Segoe UI" panose="020B0502040204020203" pitchFamily="34" charset="0"/>
              </a:rPr>
              <a:t>хаб</a:t>
            </a:r>
            <a:endParaRPr lang="en-US" sz="1199" dirty="0">
              <a:solidFill>
                <a:srgbClr val="4F4F4F"/>
              </a:solidFill>
              <a:latin typeface="Segoe UI"/>
              <a:cs typeface="Segoe UI" panose="020B0502040204020203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661023" y="2877936"/>
            <a:ext cx="692063" cy="33214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ctr" defTabSz="685133">
              <a:lnSpc>
                <a:spcPct val="90000"/>
              </a:lnSpc>
              <a:spcAft>
                <a:spcPts val="450"/>
              </a:spcAft>
            </a:pPr>
            <a:r>
              <a:rPr lang="ru-RU" sz="1199" dirty="0">
                <a:solidFill>
                  <a:srgbClr val="4F4F4F"/>
                </a:solidFill>
                <a:latin typeface="Segoe UI"/>
                <a:cs typeface="Segoe UI" panose="020B0502040204020203" pitchFamily="34" charset="0"/>
              </a:rPr>
              <a:t>Пром. планшет</a:t>
            </a:r>
            <a:endParaRPr lang="en-US" sz="1199" dirty="0">
              <a:solidFill>
                <a:srgbClr val="4F4F4F"/>
              </a:solidFill>
              <a:latin typeface="Segoe UI"/>
              <a:cs typeface="Segoe UI" panose="020B0502040204020203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794948" y="2925666"/>
            <a:ext cx="1505744" cy="16607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>
            <a:defPPr>
              <a:defRPr lang="en-US"/>
            </a:defPPr>
            <a:lvl1pPr algn="ctr" defTabSz="914367">
              <a:lnSpc>
                <a:spcPct val="90000"/>
              </a:lnSpc>
              <a:spcAft>
                <a:spcPts val="600"/>
              </a:spcAft>
              <a:defRPr sz="120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cs typeface="Segoe UI" panose="020B0502040204020203" pitchFamily="34" charset="0"/>
              </a:defRPr>
            </a:lvl1pPr>
          </a:lstStyle>
          <a:p>
            <a:r>
              <a:rPr lang="ru-RU" sz="1199" dirty="0">
                <a:solidFill>
                  <a:srgbClr val="4F4F4F"/>
                </a:solidFill>
                <a:latin typeface="Segoe UI"/>
              </a:rPr>
              <a:t>Банкоматы</a:t>
            </a:r>
            <a:endParaRPr lang="en-US" sz="1199" dirty="0">
              <a:solidFill>
                <a:srgbClr val="4F4F4F"/>
              </a:solidFill>
              <a:latin typeface="Segoe UI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307067" y="2884711"/>
            <a:ext cx="763363" cy="33214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ctr" defTabSz="685133">
              <a:lnSpc>
                <a:spcPct val="90000"/>
              </a:lnSpc>
            </a:pPr>
            <a:r>
              <a:rPr lang="ru-RU" sz="1199" dirty="0">
                <a:solidFill>
                  <a:srgbClr val="4F4F4F"/>
                </a:solidFill>
                <a:latin typeface="Segoe UI"/>
                <a:cs typeface="Segoe UI" panose="020B0502040204020203" pitchFamily="34" charset="0"/>
              </a:rPr>
              <a:t>Интеракт.</a:t>
            </a:r>
          </a:p>
          <a:p>
            <a:pPr algn="ctr" defTabSz="685133">
              <a:lnSpc>
                <a:spcPct val="90000"/>
              </a:lnSpc>
            </a:pPr>
            <a:r>
              <a:rPr lang="ru-RU" sz="1199" dirty="0">
                <a:solidFill>
                  <a:srgbClr val="4F4F4F"/>
                </a:solidFill>
                <a:latin typeface="Segoe UI"/>
                <a:cs typeface="Segoe UI" panose="020B0502040204020203" pitchFamily="34" charset="0"/>
              </a:rPr>
              <a:t>дисплеи</a:t>
            </a:r>
            <a:endParaRPr lang="en-US" sz="1199" dirty="0">
              <a:solidFill>
                <a:srgbClr val="4F4F4F"/>
              </a:solidFill>
              <a:latin typeface="Segoe UI"/>
              <a:cs typeface="Segoe UI" panose="020B0502040204020203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852344" y="2940068"/>
            <a:ext cx="1053469" cy="16607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ctr" defTabSz="685133">
              <a:lnSpc>
                <a:spcPct val="90000"/>
              </a:lnSpc>
              <a:spcAft>
                <a:spcPts val="450"/>
              </a:spcAft>
            </a:pPr>
            <a:r>
              <a:rPr lang="ru-RU" sz="1199" dirty="0">
                <a:solidFill>
                  <a:srgbClr val="4F4F4F"/>
                </a:solidFill>
                <a:latin typeface="Segoe UI"/>
                <a:cs typeface="Segoe UI" panose="020B0502040204020203" pitchFamily="34" charset="0"/>
              </a:rPr>
              <a:t>Сканер</a:t>
            </a:r>
            <a:endParaRPr lang="en-US" sz="1199" dirty="0">
              <a:solidFill>
                <a:srgbClr val="4F4F4F"/>
              </a:solidFill>
              <a:latin typeface="Segoe UI"/>
              <a:cs typeface="Segoe UI" panose="020B0502040204020203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354777" y="2868990"/>
            <a:ext cx="737270" cy="33214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ctr" defTabSz="685133">
              <a:lnSpc>
                <a:spcPct val="90000"/>
              </a:lnSpc>
              <a:spcAft>
                <a:spcPts val="450"/>
              </a:spcAft>
            </a:pPr>
            <a:r>
              <a:rPr lang="ru-RU" sz="1199" dirty="0" err="1">
                <a:solidFill>
                  <a:srgbClr val="4F4F4F"/>
                </a:solidFill>
                <a:latin typeface="Segoe UI"/>
                <a:cs typeface="Segoe UI" panose="020B0502040204020203" pitchFamily="34" charset="0"/>
              </a:rPr>
              <a:t>Тонк</a:t>
            </a:r>
            <a:r>
              <a:rPr lang="ru-RU" sz="1199" dirty="0">
                <a:solidFill>
                  <a:srgbClr val="4F4F4F"/>
                </a:solidFill>
                <a:latin typeface="Segoe UI"/>
                <a:cs typeface="Segoe UI" panose="020B0502040204020203" pitchFamily="34" charset="0"/>
              </a:rPr>
              <a:t>. клиент</a:t>
            </a:r>
            <a:endParaRPr lang="en-US" sz="1199" dirty="0">
              <a:solidFill>
                <a:srgbClr val="4F4F4F"/>
              </a:solidFill>
              <a:latin typeface="Segoe UI"/>
              <a:cs typeface="Segoe UI" panose="020B0502040204020203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157794" y="2877999"/>
            <a:ext cx="730085" cy="33214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ctr" defTabSz="685133">
              <a:lnSpc>
                <a:spcPct val="90000"/>
              </a:lnSpc>
              <a:spcAft>
                <a:spcPts val="450"/>
              </a:spcAft>
            </a:pPr>
            <a:r>
              <a:rPr lang="en-US" sz="1199" dirty="0">
                <a:solidFill>
                  <a:srgbClr val="4F4F4F"/>
                </a:solidFill>
                <a:latin typeface="Segoe UI"/>
                <a:cs typeface="Segoe UI" panose="020B0502040204020203" pitchFamily="34" charset="0"/>
              </a:rPr>
              <a:t>POS </a:t>
            </a:r>
            <a:r>
              <a:rPr lang="ru-RU" sz="1199" dirty="0">
                <a:solidFill>
                  <a:srgbClr val="4F4F4F"/>
                </a:solidFill>
                <a:latin typeface="Segoe UI"/>
                <a:cs typeface="Segoe UI" panose="020B0502040204020203" pitchFamily="34" charset="0"/>
              </a:rPr>
              <a:t>терминал</a:t>
            </a:r>
            <a:endParaRPr lang="en-US" sz="1199" dirty="0">
              <a:solidFill>
                <a:srgbClr val="4F4F4F"/>
              </a:solidFill>
              <a:latin typeface="Segoe UI"/>
              <a:cs typeface="Segoe UI" panose="020B0502040204020203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944103" y="2892413"/>
            <a:ext cx="1027972" cy="33214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>
            <a:defPPr>
              <a:defRPr lang="en-US"/>
            </a:defPPr>
            <a:lvl1pPr algn="ctr" defTabSz="914367">
              <a:lnSpc>
                <a:spcPct val="90000"/>
              </a:lnSpc>
              <a:spcAft>
                <a:spcPts val="600"/>
              </a:spcAft>
              <a:defRPr sz="120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cs typeface="Segoe UI" panose="020B0502040204020203" pitchFamily="34" charset="0"/>
              </a:defRPr>
            </a:lvl1pPr>
          </a:lstStyle>
          <a:p>
            <a:r>
              <a:rPr lang="ru-RU" sz="1199" dirty="0">
                <a:solidFill>
                  <a:srgbClr val="4F4F4F"/>
                </a:solidFill>
                <a:latin typeface="Segoe UI"/>
              </a:rPr>
              <a:t>Мед. устройства</a:t>
            </a:r>
            <a:endParaRPr lang="en-US" sz="1199" dirty="0">
              <a:solidFill>
                <a:srgbClr val="4F4F4F"/>
              </a:solidFill>
              <a:latin typeface="Segoe UI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859540" y="2925986"/>
            <a:ext cx="1015475" cy="16607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>
            <a:defPPr>
              <a:defRPr lang="en-US"/>
            </a:defPPr>
            <a:lvl1pPr algn="ctr" defTabSz="914367">
              <a:lnSpc>
                <a:spcPct val="90000"/>
              </a:lnSpc>
              <a:spcAft>
                <a:spcPts val="600"/>
              </a:spcAft>
              <a:defRPr sz="120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cs typeface="Segoe UI" panose="020B0502040204020203" pitchFamily="34" charset="0"/>
              </a:defRPr>
            </a:lvl1pPr>
          </a:lstStyle>
          <a:p>
            <a:r>
              <a:rPr lang="ru-RU" sz="1199" dirty="0">
                <a:solidFill>
                  <a:srgbClr val="4F4F4F"/>
                </a:solidFill>
                <a:latin typeface="Segoe UI"/>
              </a:rPr>
              <a:t>Роботы</a:t>
            </a:r>
            <a:endParaRPr lang="en-US" sz="1199" dirty="0">
              <a:solidFill>
                <a:srgbClr val="4F4F4F"/>
              </a:solidFill>
              <a:latin typeface="Segoe UI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85871" y="3735555"/>
            <a:ext cx="8878390" cy="1744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900"/>
              </a:spcBef>
              <a:spcAft>
                <a:spcPts val="450"/>
              </a:spcAft>
              <a:buFont typeface="Segoe UI Light" panose="020B0502040204020203" pitchFamily="34" charset="0"/>
              <a:buChar char="–"/>
              <a:defRPr/>
            </a:pPr>
            <a:r>
              <a:rPr lang="ru-RU" sz="2100" dirty="0">
                <a:solidFill>
                  <a:srgbClr val="525252"/>
                </a:solidFill>
                <a:latin typeface="Segoe UI"/>
              </a:rPr>
              <a:t>Универсальная: один дистрибутив для всех специализированных устройств — касс, киосков, банкоматов, тонких клиентов и других.</a:t>
            </a:r>
          </a:p>
          <a:p>
            <a:pPr marL="342900" indent="-342900">
              <a:spcBef>
                <a:spcPts val="900"/>
              </a:spcBef>
              <a:spcAft>
                <a:spcPts val="450"/>
              </a:spcAft>
              <a:buFont typeface="Segoe UI Light" panose="020B0502040204020203" pitchFamily="34" charset="0"/>
              <a:buChar char="–"/>
              <a:defRPr/>
            </a:pPr>
            <a:r>
              <a:rPr lang="ru-RU" sz="2100" dirty="0">
                <a:solidFill>
                  <a:srgbClr val="525252"/>
                </a:solidFill>
                <a:latin typeface="Segoe UI"/>
              </a:rPr>
              <a:t>Готовая, собирать не нужно. Для настройки образа — </a:t>
            </a:r>
            <a:r>
              <a:rPr lang="en-US" sz="2100" dirty="0">
                <a:solidFill>
                  <a:srgbClr val="525252"/>
                </a:solidFill>
                <a:latin typeface="Segoe UI"/>
              </a:rPr>
              <a:t>Windows ICD.</a:t>
            </a:r>
          </a:p>
          <a:p>
            <a:pPr marL="342900" indent="-342900">
              <a:spcBef>
                <a:spcPts val="900"/>
              </a:spcBef>
              <a:spcAft>
                <a:spcPts val="450"/>
              </a:spcAft>
              <a:buFont typeface="Segoe UI Light" panose="020B0502040204020203" pitchFamily="34" charset="0"/>
              <a:buChar char="–"/>
              <a:defRPr/>
            </a:pPr>
            <a:r>
              <a:rPr lang="ru-RU" sz="2100" kern="0" dirty="0">
                <a:solidFill>
                  <a:srgbClr val="525252"/>
                </a:solidFill>
                <a:latin typeface="Segoe UI"/>
              </a:rPr>
              <a:t>Экономичная: стоимость ниже </a:t>
            </a:r>
            <a:r>
              <a:rPr lang="en-US" sz="2100" kern="0" dirty="0" err="1">
                <a:solidFill>
                  <a:srgbClr val="525252"/>
                </a:solidFill>
                <a:latin typeface="Segoe UI"/>
              </a:rPr>
              <a:t>POSReady</a:t>
            </a:r>
            <a:r>
              <a:rPr lang="ru-RU" sz="2100" kern="0" dirty="0">
                <a:solidFill>
                  <a:srgbClr val="525252"/>
                </a:solidFill>
                <a:latin typeface="Segoe UI"/>
              </a:rPr>
              <a:t> </a:t>
            </a:r>
            <a:r>
              <a:rPr lang="en-US" sz="2100" kern="0" dirty="0">
                <a:solidFill>
                  <a:srgbClr val="525252"/>
                </a:solidFill>
                <a:latin typeface="Segoe UI"/>
              </a:rPr>
              <a:t>7</a:t>
            </a:r>
            <a:r>
              <a:rPr lang="ru-RU" sz="2100" kern="0" dirty="0">
                <a:solidFill>
                  <a:srgbClr val="525252"/>
                </a:solidFill>
                <a:latin typeface="Segoe UI"/>
              </a:rPr>
              <a:t> в некоторых лицензиях</a:t>
            </a:r>
          </a:p>
        </p:txBody>
      </p:sp>
    </p:spTree>
    <p:extLst>
      <p:ext uri="{BB962C8B-B14F-4D97-AF65-F5344CB8AC3E}">
        <p14:creationId xmlns:p14="http://schemas.microsoft.com/office/powerpoint/2010/main" val="1673419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2564904"/>
            <a:ext cx="58817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WINDOWS 10 IOT ENTERPRISE</a:t>
            </a:r>
          </a:p>
          <a:p>
            <a:endParaRPr lang="en-US" sz="32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– </a:t>
            </a:r>
            <a:r>
              <a:rPr lang="ru-RU" sz="24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Новая схема обновлений</a:t>
            </a:r>
          </a:p>
        </p:txBody>
      </p:sp>
    </p:spTree>
    <p:extLst>
      <p:ext uri="{BB962C8B-B14F-4D97-AF65-F5344CB8AC3E}">
        <p14:creationId xmlns:p14="http://schemas.microsoft.com/office/powerpoint/2010/main" val="3382404635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7">
    <a:dk1>
      <a:srgbClr val="505050"/>
    </a:dk1>
    <a:lt1>
      <a:srgbClr val="FFFFFF"/>
    </a:lt1>
    <a:dk2>
      <a:srgbClr val="0078D7"/>
    </a:dk2>
    <a:lt2>
      <a:srgbClr val="EAEAEA"/>
    </a:lt2>
    <a:accent1>
      <a:srgbClr val="0078D7"/>
    </a:accent1>
    <a:accent2>
      <a:srgbClr val="B4009E"/>
    </a:accent2>
    <a:accent3>
      <a:srgbClr val="107C10"/>
    </a:accent3>
    <a:accent4>
      <a:srgbClr val="5C2D91"/>
    </a:accent4>
    <a:accent5>
      <a:srgbClr val="008272"/>
    </a:accent5>
    <a:accent6>
      <a:srgbClr val="D83B01"/>
    </a:accent6>
    <a:hlink>
      <a:srgbClr val="FFFFFF"/>
    </a:hlink>
    <a:folHlink>
      <a:srgbClr val="0078D7"/>
    </a:folHlink>
  </a:clrScheme>
  <a:fontScheme name="Custom 1">
    <a:majorFont>
      <a:latin typeface="Segoe UI Light"/>
      <a:ea typeface=""/>
      <a:cs typeface=""/>
    </a:majorFont>
    <a:minorFont>
      <a:latin typeface="Segoe UI"/>
      <a:ea typeface=""/>
      <a:cs typeface=""/>
    </a:minorFont>
  </a:fontScheme>
  <a:fmtScheme name="Couture">
    <a:fillStyleLst>
      <a:solidFill>
        <a:schemeClr val="phClr"/>
      </a:solidFill>
      <a:solidFill>
        <a:schemeClr val="phClr">
          <a:tint val="65000"/>
        </a:schemeClr>
      </a:solidFill>
      <a:solidFill>
        <a:schemeClr val="phClr">
          <a:shade val="80000"/>
          <a:satMod val="180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0795" cap="flat" cmpd="sng" algn="ctr">
        <a:solidFill>
          <a:schemeClr val="phClr"/>
        </a:solidFill>
        <a:prstDash val="solid"/>
      </a:ln>
      <a:ln w="17145" cap="flat" cmpd="sng" algn="ctr">
        <a:solidFill>
          <a:schemeClr val="phClr">
            <a:shade val="95000"/>
            <a:alpha val="50000"/>
            <a:satMod val="150000"/>
          </a:schemeClr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Другая 7">
    <a:dk1>
      <a:srgbClr val="505050"/>
    </a:dk1>
    <a:lt1>
      <a:srgbClr val="FFFFFF"/>
    </a:lt1>
    <a:dk2>
      <a:srgbClr val="0078D7"/>
    </a:dk2>
    <a:lt2>
      <a:srgbClr val="EAEAEA"/>
    </a:lt2>
    <a:accent1>
      <a:srgbClr val="0078D7"/>
    </a:accent1>
    <a:accent2>
      <a:srgbClr val="B4009E"/>
    </a:accent2>
    <a:accent3>
      <a:srgbClr val="107C10"/>
    </a:accent3>
    <a:accent4>
      <a:srgbClr val="5C2D91"/>
    </a:accent4>
    <a:accent5>
      <a:srgbClr val="008272"/>
    </a:accent5>
    <a:accent6>
      <a:srgbClr val="D83B01"/>
    </a:accent6>
    <a:hlink>
      <a:srgbClr val="FFFFFF"/>
    </a:hlink>
    <a:folHlink>
      <a:srgbClr val="0078D7"/>
    </a:folHlink>
  </a:clrScheme>
  <a:fontScheme name="Custom 1">
    <a:majorFont>
      <a:latin typeface="Segoe UI Light"/>
      <a:ea typeface=""/>
      <a:cs typeface=""/>
    </a:majorFont>
    <a:minorFont>
      <a:latin typeface="Segoe UI"/>
      <a:ea typeface=""/>
      <a:cs typeface=""/>
    </a:minorFont>
  </a:fontScheme>
  <a:fmtScheme name="Couture">
    <a:fillStyleLst>
      <a:solidFill>
        <a:schemeClr val="phClr"/>
      </a:solidFill>
      <a:solidFill>
        <a:schemeClr val="phClr">
          <a:tint val="65000"/>
        </a:schemeClr>
      </a:solidFill>
      <a:solidFill>
        <a:schemeClr val="phClr">
          <a:shade val="80000"/>
          <a:satMod val="180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0795" cap="flat" cmpd="sng" algn="ctr">
        <a:solidFill>
          <a:schemeClr val="phClr"/>
        </a:solidFill>
        <a:prstDash val="solid"/>
      </a:ln>
      <a:ln w="17145" cap="flat" cmpd="sng" algn="ctr">
        <a:solidFill>
          <a:schemeClr val="phClr">
            <a:shade val="95000"/>
            <a:alpha val="50000"/>
            <a:satMod val="150000"/>
          </a:schemeClr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Другая 7">
    <a:dk1>
      <a:srgbClr val="505050"/>
    </a:dk1>
    <a:lt1>
      <a:srgbClr val="FFFFFF"/>
    </a:lt1>
    <a:dk2>
      <a:srgbClr val="0078D7"/>
    </a:dk2>
    <a:lt2>
      <a:srgbClr val="EAEAEA"/>
    </a:lt2>
    <a:accent1>
      <a:srgbClr val="0078D7"/>
    </a:accent1>
    <a:accent2>
      <a:srgbClr val="B4009E"/>
    </a:accent2>
    <a:accent3>
      <a:srgbClr val="107C10"/>
    </a:accent3>
    <a:accent4>
      <a:srgbClr val="5C2D91"/>
    </a:accent4>
    <a:accent5>
      <a:srgbClr val="008272"/>
    </a:accent5>
    <a:accent6>
      <a:srgbClr val="D83B01"/>
    </a:accent6>
    <a:hlink>
      <a:srgbClr val="FFFFFF"/>
    </a:hlink>
    <a:folHlink>
      <a:srgbClr val="0078D7"/>
    </a:folHlink>
  </a:clrScheme>
  <a:fontScheme name="Custom 1">
    <a:majorFont>
      <a:latin typeface="Segoe UI Light"/>
      <a:ea typeface=""/>
      <a:cs typeface=""/>
    </a:majorFont>
    <a:minorFont>
      <a:latin typeface="Segoe UI"/>
      <a:ea typeface=""/>
      <a:cs typeface=""/>
    </a:minorFont>
  </a:fontScheme>
  <a:fmtScheme name="Couture">
    <a:fillStyleLst>
      <a:solidFill>
        <a:schemeClr val="phClr"/>
      </a:solidFill>
      <a:solidFill>
        <a:schemeClr val="phClr">
          <a:tint val="65000"/>
        </a:schemeClr>
      </a:solidFill>
      <a:solidFill>
        <a:schemeClr val="phClr">
          <a:shade val="80000"/>
          <a:satMod val="180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0795" cap="flat" cmpd="sng" algn="ctr">
        <a:solidFill>
          <a:schemeClr val="phClr"/>
        </a:solidFill>
        <a:prstDash val="solid"/>
      </a:ln>
      <a:ln w="17145" cap="flat" cmpd="sng" algn="ctr">
        <a:solidFill>
          <a:schemeClr val="phClr">
            <a:shade val="95000"/>
            <a:alpha val="50000"/>
            <a:satMod val="150000"/>
          </a:schemeClr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Другая 7">
    <a:dk1>
      <a:srgbClr val="505050"/>
    </a:dk1>
    <a:lt1>
      <a:srgbClr val="FFFFFF"/>
    </a:lt1>
    <a:dk2>
      <a:srgbClr val="0078D7"/>
    </a:dk2>
    <a:lt2>
      <a:srgbClr val="EAEAEA"/>
    </a:lt2>
    <a:accent1>
      <a:srgbClr val="0078D7"/>
    </a:accent1>
    <a:accent2>
      <a:srgbClr val="B4009E"/>
    </a:accent2>
    <a:accent3>
      <a:srgbClr val="107C10"/>
    </a:accent3>
    <a:accent4>
      <a:srgbClr val="5C2D91"/>
    </a:accent4>
    <a:accent5>
      <a:srgbClr val="008272"/>
    </a:accent5>
    <a:accent6>
      <a:srgbClr val="D83B01"/>
    </a:accent6>
    <a:hlink>
      <a:srgbClr val="FFFFFF"/>
    </a:hlink>
    <a:folHlink>
      <a:srgbClr val="0078D7"/>
    </a:folHlink>
  </a:clrScheme>
  <a:fontScheme name="Custom 1">
    <a:majorFont>
      <a:latin typeface="Segoe UI Light"/>
      <a:ea typeface=""/>
      <a:cs typeface=""/>
    </a:majorFont>
    <a:minorFont>
      <a:latin typeface="Segoe UI"/>
      <a:ea typeface=""/>
      <a:cs typeface=""/>
    </a:minorFont>
  </a:fontScheme>
  <a:fmtScheme name="Couture">
    <a:fillStyleLst>
      <a:solidFill>
        <a:schemeClr val="phClr"/>
      </a:solidFill>
      <a:solidFill>
        <a:schemeClr val="phClr">
          <a:tint val="65000"/>
        </a:schemeClr>
      </a:solidFill>
      <a:solidFill>
        <a:schemeClr val="phClr">
          <a:shade val="80000"/>
          <a:satMod val="180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0795" cap="flat" cmpd="sng" algn="ctr">
        <a:solidFill>
          <a:schemeClr val="phClr"/>
        </a:solidFill>
        <a:prstDash val="solid"/>
      </a:ln>
      <a:ln w="17145" cap="flat" cmpd="sng" algn="ctr">
        <a:solidFill>
          <a:schemeClr val="phClr">
            <a:shade val="95000"/>
            <a:alpha val="50000"/>
            <a:satMod val="150000"/>
          </a:schemeClr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5950</TotalTime>
  <Words>1050</Words>
  <Application>Microsoft Office PowerPoint</Application>
  <PresentationFormat>Экран (4:3)</PresentationFormat>
  <Paragraphs>272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34" baseType="lpstr">
      <vt:lpstr>Arial</vt:lpstr>
      <vt:lpstr>Calibri</vt:lpstr>
      <vt:lpstr>OfficinaSerifMediumC</vt:lpstr>
      <vt:lpstr>Segoe UI</vt:lpstr>
      <vt:lpstr>Segoe UI Light</vt:lpstr>
      <vt:lpstr>Segoe UI Semibold</vt:lpstr>
      <vt:lpstr>Wingdings</vt:lpstr>
      <vt:lpstr>1_Тема Office</vt:lpstr>
      <vt:lpstr>2_Тема Office</vt:lpstr>
      <vt:lpstr>Презентация PowerPoint</vt:lpstr>
      <vt:lpstr>Windows 10 IoT Enterprise Обзор современной ОС для производителей</vt:lpstr>
      <vt:lpstr>Презентация PowerPoint</vt:lpstr>
      <vt:lpstr>Преимущества платформы Windows</vt:lpstr>
      <vt:lpstr>«Локдаун» — защита и безопасность устройства</vt:lpstr>
      <vt:lpstr>Долго доступна для покупки</vt:lpstr>
      <vt:lpstr>ОС Windows для производителей устройств</vt:lpstr>
      <vt:lpstr>Windows 10 IoT Enterprise</vt:lpstr>
      <vt:lpstr>Презентация PowerPoint</vt:lpstr>
      <vt:lpstr>Новая схема обновлений</vt:lpstr>
      <vt:lpstr>Новая схема обновлений</vt:lpstr>
      <vt:lpstr>Развёртывание каждого обновления Windows 10</vt:lpstr>
      <vt:lpstr>Запрет обновлений для разработчиков</vt:lpstr>
      <vt:lpstr>LTSB — другой дистрибутив</vt:lpstr>
      <vt:lpstr>Презентация PowerPoint</vt:lpstr>
      <vt:lpstr>Выбор лицензии зависит от процессора</vt:lpstr>
      <vt:lpstr>Стоимость Windows Embedded IoT</vt:lpstr>
      <vt:lpstr>Варианты покупки</vt:lpstr>
      <vt:lpstr>Презентация PowerPoint</vt:lpstr>
      <vt:lpstr>Отложенная активация в IoT Enterprise</vt:lpstr>
      <vt:lpstr>Отложенная активация в IoT Enterprise</vt:lpstr>
      <vt:lpstr>Презентация PowerPoint</vt:lpstr>
      <vt:lpstr>Новый пользователь</vt:lpstr>
      <vt:lpstr>Переход с предыдущей ОС Embedded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Rudkovsky Maksim</dc:creator>
  <cp:lastModifiedBy>Alexander Gladky</cp:lastModifiedBy>
  <cp:revision>321</cp:revision>
  <dcterms:created xsi:type="dcterms:W3CDTF">2015-10-02T12:26:33Z</dcterms:created>
  <dcterms:modified xsi:type="dcterms:W3CDTF">2017-05-15T09:09:53Z</dcterms:modified>
</cp:coreProperties>
</file>