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</p:sldMasterIdLst>
  <p:notesMasterIdLst>
    <p:notesMasterId r:id="rId67"/>
  </p:notesMasterIdLst>
  <p:sldIdLst>
    <p:sldId id="332" r:id="rId3"/>
    <p:sldId id="337" r:id="rId4"/>
    <p:sldId id="331" r:id="rId5"/>
    <p:sldId id="327" r:id="rId6"/>
    <p:sldId id="329" r:id="rId7"/>
    <p:sldId id="257" r:id="rId8"/>
    <p:sldId id="272" r:id="rId9"/>
    <p:sldId id="259" r:id="rId10"/>
    <p:sldId id="273" r:id="rId11"/>
    <p:sldId id="260" r:id="rId12"/>
    <p:sldId id="264" r:id="rId13"/>
    <p:sldId id="265" r:id="rId14"/>
    <p:sldId id="266" r:id="rId15"/>
    <p:sldId id="267" r:id="rId16"/>
    <p:sldId id="268" r:id="rId17"/>
    <p:sldId id="281" r:id="rId18"/>
    <p:sldId id="319" r:id="rId19"/>
    <p:sldId id="283" r:id="rId20"/>
    <p:sldId id="284" r:id="rId21"/>
    <p:sldId id="285" r:id="rId22"/>
    <p:sldId id="287" r:id="rId23"/>
    <p:sldId id="258" r:id="rId24"/>
    <p:sldId id="286" r:id="rId25"/>
    <p:sldId id="269" r:id="rId26"/>
    <p:sldId id="306" r:id="rId27"/>
    <p:sldId id="310" r:id="rId28"/>
    <p:sldId id="311" r:id="rId29"/>
    <p:sldId id="312" r:id="rId30"/>
    <p:sldId id="299" r:id="rId31"/>
    <p:sldId id="300" r:id="rId32"/>
    <p:sldId id="314" r:id="rId33"/>
    <p:sldId id="301" r:id="rId34"/>
    <p:sldId id="302" r:id="rId35"/>
    <p:sldId id="304" r:id="rId36"/>
    <p:sldId id="320" r:id="rId37"/>
    <p:sldId id="315" r:id="rId38"/>
    <p:sldId id="316" r:id="rId39"/>
    <p:sldId id="317" r:id="rId40"/>
    <p:sldId id="318" r:id="rId41"/>
    <p:sldId id="321" r:id="rId42"/>
    <p:sldId id="322" r:id="rId43"/>
    <p:sldId id="274" r:id="rId44"/>
    <p:sldId id="275" r:id="rId45"/>
    <p:sldId id="276" r:id="rId46"/>
    <p:sldId id="278" r:id="rId47"/>
    <p:sldId id="295" r:id="rId48"/>
    <p:sldId id="293" r:id="rId49"/>
    <p:sldId id="294" r:id="rId50"/>
    <p:sldId id="296" r:id="rId51"/>
    <p:sldId id="297" r:id="rId52"/>
    <p:sldId id="298" r:id="rId53"/>
    <p:sldId id="288" r:id="rId54"/>
    <p:sldId id="289" r:id="rId55"/>
    <p:sldId id="290" r:id="rId56"/>
    <p:sldId id="291" r:id="rId57"/>
    <p:sldId id="292" r:id="rId58"/>
    <p:sldId id="261" r:id="rId59"/>
    <p:sldId id="262" r:id="rId60"/>
    <p:sldId id="263" r:id="rId61"/>
    <p:sldId id="323" r:id="rId62"/>
    <p:sldId id="307" r:id="rId63"/>
    <p:sldId id="308" r:id="rId64"/>
    <p:sldId id="309" r:id="rId65"/>
    <p:sldId id="336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5" autoAdjust="0"/>
    <p:restoredTop sz="94660"/>
  </p:normalViewPr>
  <p:slideViewPr>
    <p:cSldViewPr>
      <p:cViewPr>
        <p:scale>
          <a:sx n="100" d="100"/>
          <a:sy n="100" d="100"/>
        </p:scale>
        <p:origin x="-184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27EBA-30C9-4C0E-BA4B-3BD19BB8324F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45C47-5ACA-479E-8EC8-E393EE77D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919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paul-egorov.livejournal.com/143186.html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B615-E594-4EC5-B25F-BF1F970512B2}" type="slidenum">
              <a:rPr lang="de-DE" smtClean="0">
                <a:solidFill>
                  <a:prstClr val="black"/>
                </a:solidFill>
              </a:rPr>
              <a:pPr/>
              <a:t>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C015D6E-C8AB-4BF6-BC31-99E4987AB738}" type="datetime1">
              <a:rPr lang="de-DE" smtClean="0">
                <a:solidFill>
                  <a:prstClr val="black"/>
                </a:solidFill>
              </a:rPr>
              <a:pPr/>
              <a:t>22.05.2017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Editor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12" name="Kopfzeilenplatzhalter 11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PRESENTATION TITLE</a:t>
            </a:r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86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noProof="0" smtClean="0"/>
              <a:t>TITLE OF PRESENTATION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C74FB60-C005-4602-9DA8-9C87882DA291}" type="datetime1">
              <a:rPr lang="de-DE" noProof="0" smtClean="0"/>
              <a:t>22.05.2017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noProof="0" smtClean="0"/>
              <a:t>Creator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70B615-E594-4EC5-B25F-BF1F970512B2}" type="slidenum">
              <a:rPr lang="de-DE" noProof="0" smtClean="0"/>
              <a:pPr/>
              <a:t>21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62260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TITLE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4029763-D24D-4493-87BF-FBFEE097681C}" type="datetime1">
              <a:rPr lang="de-DE" smtClean="0">
                <a:solidFill>
                  <a:prstClr val="black"/>
                </a:solidFill>
              </a:rPr>
              <a:pPr/>
              <a:t>22.05.2017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Editor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70B615-E594-4EC5-B25F-BF1F970512B2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lienbildplatzhalter 1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" name="Notizenplatzhalt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441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На слайде представлена одна из возможных топологий.</a:t>
            </a:r>
            <a:endParaRPr lang="en-US" sz="14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Система делится на несколько уровней. </a:t>
            </a:r>
            <a:endParaRPr lang="en-US" sz="14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На нижнем уровне находятся управляющие контроллеры, к которым подключены различные полевые устройства. </a:t>
            </a:r>
            <a:endParaRPr lang="en-US" sz="14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 </a:t>
            </a:r>
            <a:endParaRPr lang="en-US" sz="14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На верхнем уровне располагаются операторские станции.</a:t>
            </a:r>
            <a:endParaRPr lang="en-US" sz="14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На среднем уровне находятся </a:t>
            </a:r>
            <a:r>
              <a:rPr lang="en-US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Runtime Server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-а, которые содержат не только данные с контроллеров, данные с входов\выходов, но и соответствующую событию метку времени. Любое зафиксированное в системе событие будет сопровождаться временной меткой и сохранено в ней.</a:t>
            </a:r>
            <a:endParaRPr lang="en-US" sz="14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В основе лежит единая инжиниринговая станция, откуда ведется разработка, назначаются права, откуда настраивается любой из под уровней. </a:t>
            </a:r>
            <a:endParaRPr lang="en-US" sz="14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Одно из преимуществ единого управляющего центра в том, что вы можете задать очередность и автоматически безударно заменить ПО на контроллерах.</a:t>
            </a:r>
            <a:endParaRPr lang="en-US" sz="14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Из инжиниринговой станции также предоставляется доступ к </a:t>
            </a:r>
            <a:r>
              <a:rPr lang="ru-RU" sz="14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рантайм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-центрам.</a:t>
            </a:r>
            <a:endParaRPr lang="en-US" sz="14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На примере этой топологии хорошо видно отличие РСУ от </a:t>
            </a:r>
            <a:r>
              <a:rPr lang="ru-RU" sz="14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Скады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–системы.</a:t>
            </a:r>
            <a:endParaRPr lang="en-US" sz="14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При добавлении хотя бы одной переменной на стороне ПЛК в </a:t>
            </a:r>
            <a:r>
              <a:rPr lang="ru-RU" sz="14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Скаде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Вам пришлось бы вручную налаживать взаимодействие между всеми составляющими частями (операторской станцией, базами данных, системой аварийных оповещений, трендами). </a:t>
            </a:r>
            <a:endParaRPr lang="en-US" sz="14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C74FB60-C005-4602-9DA8-9C87882DA291}" type="datetime1">
              <a:rPr lang="de-DE" smtClean="0"/>
              <a:pPr/>
              <a:t>22.05.2017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Ersteller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70B615-E594-4EC5-B25F-BF1F970512B2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5897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Если вы не хотите использовать несколько </a:t>
            </a:r>
            <a:r>
              <a:rPr lang="ru-RU" sz="14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рантайм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серверов или же вам нужно будет поставить один, но более мощный, то в качестве </a:t>
            </a:r>
            <a:r>
              <a:rPr lang="en-US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Runtime Server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-а может использоваться не только наш </a:t>
            </a:r>
            <a:r>
              <a:rPr lang="ru-RU" sz="14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пром.компьютер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APC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910, но и ХП. (с ним были проведены тестирования и мы можем его рекомендовать).</a:t>
            </a:r>
            <a:endParaRPr lang="en-US" sz="14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Другая технология, набирающая всю больше популярность – это поддержка виртуализации. Крупные компании строят свои дата-центры, где уже используются виртуальные машины.</a:t>
            </a:r>
            <a:endParaRPr lang="en-US" sz="14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В свою очередь, </a:t>
            </a:r>
            <a:r>
              <a:rPr lang="ru-RU" sz="14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Апрол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это тоже поддерживает.</a:t>
            </a:r>
            <a:endParaRPr lang="en-US" sz="14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C74FB60-C005-4602-9DA8-9C87882DA291}" type="datetime1">
              <a:rPr lang="de-DE" smtClean="0"/>
              <a:pPr/>
              <a:t>22.05.2017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Ersteller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70B615-E594-4EC5-B25F-BF1F970512B2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700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B615-E594-4EC5-B25F-BF1F970512B2}" type="slidenum">
              <a:rPr lang="de-DE" smtClean="0">
                <a:solidFill>
                  <a:prstClr val="black"/>
                </a:solidFill>
              </a:rPr>
              <a:pPr/>
              <a:t>26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2FCA80F-4424-4F32-B81B-7CF35103B29A}" type="datetime1">
              <a:rPr lang="de-DE" smtClean="0">
                <a:solidFill>
                  <a:prstClr val="black"/>
                </a:solidFill>
              </a:rPr>
              <a:pPr/>
              <a:t>22.05.2017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Editor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12" name="Kopfzeilenplatzhalter 11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PRESENTATION TITLE</a:t>
            </a:r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43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hangingPunct="1"/>
            <a:r>
              <a:rPr lang="de-DE" altLang="de-DE" sz="1100" smtClean="0"/>
              <a:t>Powerpoint_Vorlage_V61D</a:t>
            </a:r>
            <a:endParaRPr lang="de-AT" altLang="de-DE" sz="1100" smtClean="0"/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037F26EC-1706-419B-BA9E-603EA55A5A3F}" type="slidenum">
              <a:rPr lang="de-AT" altLang="de-DE" sz="1100" smtClean="0"/>
              <a:pPr defTabSz="914400" eaLnBrk="1" hangingPunct="1">
                <a:spcBef>
                  <a:spcPct val="0"/>
                </a:spcBef>
              </a:pPr>
              <a:t>27</a:t>
            </a:fld>
            <a:endParaRPr lang="de-AT" altLang="de-DE" sz="1100" smtClean="0"/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7388"/>
            <a:ext cx="4568825" cy="3427412"/>
          </a:xfrm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de-DE" dirty="0" smtClean="0"/>
              <a:t>Полевой уровень</a:t>
            </a:r>
          </a:p>
          <a:p>
            <a:pPr eaLnBrk="1" hangingPunct="1"/>
            <a:r>
              <a:rPr lang="ru-RU" altLang="de-DE" dirty="0" smtClean="0"/>
              <a:t>	11х резервированных и 2х одиночных ПЛК</a:t>
            </a:r>
          </a:p>
          <a:p>
            <a:pPr eaLnBrk="1" hangingPunct="1"/>
            <a:r>
              <a:rPr lang="ru-RU" altLang="de-DE" dirty="0" smtClean="0"/>
              <a:t>	50х удаленных станций X20 I/O (</a:t>
            </a:r>
            <a:r>
              <a:rPr lang="ru-RU" altLang="de-DE" dirty="0" err="1" smtClean="0"/>
              <a:t>Powerlink</a:t>
            </a:r>
            <a:r>
              <a:rPr lang="ru-RU" altLang="de-DE" dirty="0" smtClean="0"/>
              <a:t>)</a:t>
            </a:r>
          </a:p>
          <a:p>
            <a:pPr eaLnBrk="1" hangingPunct="1"/>
            <a:r>
              <a:rPr lang="ru-RU" altLang="de-DE" dirty="0" smtClean="0"/>
              <a:t>	5500 физических каналов I/O</a:t>
            </a:r>
          </a:p>
          <a:p>
            <a:pPr eaLnBrk="1" hangingPunct="1"/>
            <a:r>
              <a:rPr lang="ru-RU" altLang="de-DE" dirty="0" smtClean="0"/>
              <a:t>	1500 сигналов </a:t>
            </a:r>
            <a:r>
              <a:rPr lang="ru-RU" altLang="de-DE" dirty="0" err="1" smtClean="0"/>
              <a:t>Profibus</a:t>
            </a:r>
            <a:r>
              <a:rPr lang="ru-RU" altLang="de-DE" dirty="0" smtClean="0"/>
              <a:t> DP</a:t>
            </a:r>
          </a:p>
          <a:p>
            <a:pPr eaLnBrk="1" hangingPunct="1"/>
            <a:r>
              <a:rPr lang="ru-RU" altLang="de-DE" dirty="0" smtClean="0"/>
              <a:t>Сервера APROL</a:t>
            </a:r>
          </a:p>
          <a:p>
            <a:pPr eaLnBrk="1" hangingPunct="1"/>
            <a:r>
              <a:rPr lang="ru-RU" altLang="de-DE" dirty="0" smtClean="0"/>
              <a:t>	2х резервированных </a:t>
            </a:r>
            <a:r>
              <a:rPr lang="ru-RU" altLang="de-DE" dirty="0" err="1" smtClean="0"/>
              <a:t>Runtime</a:t>
            </a:r>
            <a:r>
              <a:rPr lang="ru-RU" altLang="de-DE" dirty="0" smtClean="0"/>
              <a:t>-сервера HP DL380</a:t>
            </a:r>
          </a:p>
          <a:p>
            <a:pPr eaLnBrk="1" hangingPunct="1"/>
            <a:r>
              <a:rPr lang="ru-RU" altLang="de-DE" dirty="0" smtClean="0"/>
              <a:t>	1х </a:t>
            </a:r>
            <a:r>
              <a:rPr lang="ru-RU" altLang="de-DE" dirty="0" err="1" smtClean="0"/>
              <a:t>Engineering</a:t>
            </a:r>
            <a:r>
              <a:rPr lang="ru-RU" altLang="de-DE" dirty="0" smtClean="0"/>
              <a:t>-сервер HP DL380</a:t>
            </a:r>
          </a:p>
          <a:p>
            <a:pPr eaLnBrk="1" hangingPunct="1"/>
            <a:r>
              <a:rPr lang="ru-RU" altLang="de-DE" dirty="0" smtClean="0"/>
              <a:t>Рабочие места</a:t>
            </a:r>
          </a:p>
          <a:p>
            <a:pPr eaLnBrk="1" hangingPunct="1"/>
            <a:r>
              <a:rPr lang="ru-RU" altLang="de-DE" dirty="0" smtClean="0"/>
              <a:t>	4х панельных ПК (PPC900)</a:t>
            </a:r>
          </a:p>
          <a:p>
            <a:pPr eaLnBrk="1" hangingPunct="1"/>
            <a:r>
              <a:rPr lang="ru-RU" altLang="de-DE" dirty="0" smtClean="0"/>
              <a:t>	3х </a:t>
            </a:r>
            <a:r>
              <a:rPr lang="ru-RU" altLang="de-DE" dirty="0" err="1" smtClean="0"/>
              <a:t>пром</a:t>
            </a:r>
            <a:r>
              <a:rPr lang="ru-RU" altLang="de-DE" dirty="0" smtClean="0"/>
              <a:t>. ПК (APC910)</a:t>
            </a:r>
          </a:p>
          <a:p>
            <a:pPr eaLnBrk="1" hangingPunct="1"/>
            <a:r>
              <a:rPr lang="ru-RU" altLang="de-DE" dirty="0" smtClean="0"/>
              <a:t>	2х рабочие станции HP</a:t>
            </a:r>
          </a:p>
          <a:p>
            <a:pPr eaLnBrk="1" hangingPunct="1"/>
            <a:r>
              <a:rPr lang="ru-RU" altLang="de-DE" dirty="0" smtClean="0"/>
              <a:t>1х 80“ широкоформатный TV</a:t>
            </a:r>
          </a:p>
          <a:p>
            <a:pPr eaLnBrk="1" hangingPunct="1"/>
            <a:endParaRPr lang="en-US" altLang="de-DE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Большие проекты редко ведутся только одним разработчиком. В базовый функционал системы заложена возможность многопользовательской разработки.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К примеру, используя технологию ВНС (удаленного рабочего стола) – к инжиниринговой станции могут быть единовременно подключены и вести проект до 25 инженеров. Причем ведущий инженер может заранее предусмотреть и определить, какие части проекта доступны тому или другому сотруднику – к одного могут быть права только для редактирования. визуализации, другому доступна работа только с определенной частью проекта.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Система же в свою очередь берет на себя задачу за правильную сборку и соединение этих частей.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Для осуществления подключения к инжиниринговой станции требуется только обычный ноутбук и установленный ВНС клиент.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B615-E594-4EC5-B25F-BF1F970512B2}" type="slidenum">
              <a:rPr lang="de-DE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45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611188" y="685800"/>
            <a:ext cx="4648201" cy="34861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TITEL DER PRÄSENTATION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C74FB60-C005-4602-9DA8-9C87882DA291}" type="datetime1">
              <a:rPr lang="de-DE" smtClean="0"/>
              <a:pPr/>
              <a:t>22.05.2017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Ersteller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70B615-E594-4EC5-B25F-BF1F970512B2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6453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B615-E594-4EC5-B25F-BF1F970512B2}" type="slidenum">
              <a:rPr lang="de-DE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89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611188" y="685800"/>
            <a:ext cx="4648201" cy="34861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B615-E594-4EC5-B25F-BF1F970512B2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7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7388"/>
            <a:ext cx="4567237" cy="3427412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2727"/>
            <a:ext cx="5029200" cy="4114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B615-E594-4EC5-B25F-BF1F970512B2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9" name="Datumsplatzhalter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2FCA80F-4424-4F32-B81B-7CF35103B29A}" type="datetime1">
              <a:rPr lang="de-DE" smtClean="0"/>
              <a:pPr/>
              <a:t>22.05.2017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Editor</a:t>
            </a:r>
            <a:endParaRPr lang="de-DE"/>
          </a:p>
        </p:txBody>
      </p:sp>
      <p:sp>
        <p:nvSpPr>
          <p:cNvPr id="12" name="Kopfzeilenplatzhalter 11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de-DE" smtClean="0"/>
              <a:t>PRESENTATION TITLE</a:t>
            </a:r>
            <a:endParaRPr lang="de-DE"/>
          </a:p>
        </p:txBody>
      </p:sp>
      <p:sp>
        <p:nvSpPr>
          <p:cNvPr id="18" name="Folienbildplatzhalter 17"/>
          <p:cNvSpPr>
            <a:spLocks noGrp="1" noRot="1" noChangeAspect="1"/>
          </p:cNvSpPr>
          <p:nvPr>
            <p:ph type="sldImg"/>
          </p:nvPr>
        </p:nvSpPr>
        <p:spPr>
          <a:xfrm>
            <a:off x="-611188" y="685800"/>
            <a:ext cx="4651376" cy="3487738"/>
          </a:xfrm>
        </p:spPr>
      </p:sp>
      <p:sp>
        <p:nvSpPr>
          <p:cNvPr id="19" name="Notizenplatzhalter 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5243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B615-E594-4EC5-B25F-BF1F970512B2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9" name="Datumsplatzhalter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2FCA80F-4424-4F32-B81B-7CF35103B29A}" type="datetime1">
              <a:rPr lang="de-DE" smtClean="0"/>
              <a:pPr/>
              <a:t>22.05.2017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Editor</a:t>
            </a:r>
            <a:endParaRPr lang="de-DE"/>
          </a:p>
        </p:txBody>
      </p:sp>
      <p:sp>
        <p:nvSpPr>
          <p:cNvPr id="12" name="Kopfzeilenplatzhalter 11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de-DE" smtClean="0"/>
              <a:t>PRESENTATION TITLE</a:t>
            </a:r>
            <a:endParaRPr lang="de-DE"/>
          </a:p>
        </p:txBody>
      </p:sp>
      <p:sp>
        <p:nvSpPr>
          <p:cNvPr id="14" name="Folienbildplatzhalter 13"/>
          <p:cNvSpPr>
            <a:spLocks noGrp="1" noRot="1" noChangeAspect="1"/>
          </p:cNvSpPr>
          <p:nvPr>
            <p:ph type="sldImg"/>
          </p:nvPr>
        </p:nvSpPr>
        <p:spPr>
          <a:xfrm>
            <a:off x="-611188" y="685800"/>
            <a:ext cx="4649788" cy="3487738"/>
          </a:xfrm>
        </p:spPr>
      </p:sp>
      <p:sp>
        <p:nvSpPr>
          <p:cNvPr id="15" name="Notizenplatzhalt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12">
              <a:defRPr/>
            </a:pPr>
            <a:r>
              <a:rPr lang="de-DE" dirty="0" smtClean="0"/>
              <a:t>Martin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5243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ToDo</a:t>
            </a:r>
            <a:endParaRPr lang="en-US" dirty="0" smtClean="0"/>
          </a:p>
          <a:p>
            <a:r>
              <a:rPr lang="ru-RU" dirty="0" smtClean="0"/>
              <a:t>-</a:t>
            </a:r>
            <a:r>
              <a:rPr lang="ru-RU" baseline="0" dirty="0" smtClean="0"/>
              <a:t> Акцент на </a:t>
            </a:r>
            <a:endParaRPr lang="ru-RU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96036D3-038F-4D46-9125-CADE7A38065F}" type="datetime1">
              <a:rPr lang="en-US" smtClean="0"/>
              <a:pPr/>
              <a:t>5/22/2017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Editor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70B615-E594-4EC5-B25F-BF1F970512B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22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611188" y="685800"/>
            <a:ext cx="4648201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Year:</a:t>
            </a:r>
            <a:r>
              <a:rPr lang="de-DE" baseline="0" dirty="0" smtClean="0"/>
              <a:t> 201</a:t>
            </a:r>
            <a:r>
              <a:rPr lang="cs-CZ" baseline="0" dirty="0" smtClean="0"/>
              <a:t>6</a:t>
            </a:r>
          </a:p>
          <a:p>
            <a:r>
              <a:rPr lang="de-DE" baseline="0" dirty="0" smtClean="0"/>
              <a:t>B&amp;R </a:t>
            </a:r>
            <a:r>
              <a:rPr lang="de-DE" baseline="0" dirty="0" err="1" smtClean="0"/>
              <a:t>salesman</a:t>
            </a:r>
            <a:r>
              <a:rPr lang="de-DE" baseline="0" dirty="0" smtClean="0"/>
              <a:t>: </a:t>
            </a:r>
            <a:r>
              <a:rPr lang="cs-CZ" baseline="0" dirty="0" smtClean="0"/>
              <a:t>Pavel Jaroš, Radim Křístek</a:t>
            </a:r>
          </a:p>
          <a:p>
            <a:r>
              <a:rPr lang="de-DE" baseline="0" dirty="0" smtClean="0"/>
              <a:t>End </a:t>
            </a:r>
            <a:r>
              <a:rPr lang="de-DE" baseline="0" dirty="0" err="1" smtClean="0"/>
              <a:t>customer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benefits</a:t>
            </a:r>
            <a:r>
              <a:rPr lang="de-DE" baseline="0" dirty="0" smtClean="0"/>
              <a:t>:</a:t>
            </a:r>
          </a:p>
          <a:p>
            <a:r>
              <a:rPr lang="de-DE" baseline="0" dirty="0" smtClean="0"/>
              <a:t>	</a:t>
            </a:r>
            <a:r>
              <a:rPr lang="de-DE" baseline="0" dirty="0" err="1" smtClean="0"/>
              <a:t>condition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maintenance</a:t>
            </a:r>
            <a:r>
              <a:rPr lang="de-DE" baseline="0" dirty="0" smtClean="0"/>
              <a:t>  - </a:t>
            </a:r>
            <a:r>
              <a:rPr lang="de-DE" baseline="0" dirty="0" err="1" smtClean="0"/>
              <a:t>minimum</a:t>
            </a:r>
            <a:r>
              <a:rPr lang="de-DE" baseline="0" dirty="0" smtClean="0"/>
              <a:t> </a:t>
            </a:r>
            <a:r>
              <a:rPr lang="en-US" sz="14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unplanned downtimes,</a:t>
            </a:r>
            <a:r>
              <a:rPr lang="en-US" sz="14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baseline="0" dirty="0" err="1" smtClean="0"/>
              <a:t>savings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cs-CZ" baseline="0" dirty="0" smtClean="0"/>
              <a:t>maintenance costs</a:t>
            </a:r>
            <a:endParaRPr lang="de-DE" baseline="0" dirty="0" smtClean="0"/>
          </a:p>
          <a:p>
            <a:r>
              <a:rPr lang="de-DE" baseline="0" dirty="0" smtClean="0"/>
              <a:t>	</a:t>
            </a:r>
            <a:r>
              <a:rPr lang="de-DE" baseline="0" dirty="0" err="1" smtClean="0"/>
              <a:t>solution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 on APROL – </a:t>
            </a:r>
            <a:r>
              <a:rPr lang="de-DE" baseline="0" dirty="0" err="1" smtClean="0"/>
              <a:t>scalable</a:t>
            </a:r>
            <a:endParaRPr lang="de-DE" baseline="0" dirty="0" smtClean="0"/>
          </a:p>
          <a:p>
            <a:r>
              <a:rPr lang="de-DE" baseline="0" dirty="0" smtClean="0"/>
              <a:t>	</a:t>
            </a:r>
            <a:r>
              <a:rPr lang="de-DE" baseline="0" dirty="0" err="1" smtClean="0"/>
              <a:t>complete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condition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overview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paint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maintenance</a:t>
            </a:r>
            <a:endParaRPr lang="de-DE" baseline="0" dirty="0" smtClean="0"/>
          </a:p>
          <a:p>
            <a:r>
              <a:rPr lang="de-DE" baseline="0" dirty="0" err="1" smtClean="0"/>
              <a:t>Remarks</a:t>
            </a:r>
            <a:r>
              <a:rPr lang="de-DE" baseline="0" dirty="0" smtClean="0"/>
              <a:t>: </a:t>
            </a:r>
          </a:p>
          <a:p>
            <a:r>
              <a:rPr lang="de-DE" baseline="0" dirty="0" smtClean="0"/>
              <a:t>	Skoda Auto, </a:t>
            </a:r>
            <a:r>
              <a:rPr lang="de-DE" baseline="0" dirty="0" err="1" smtClean="0"/>
              <a:t>Mlada</a:t>
            </a:r>
            <a:r>
              <a:rPr lang="de-DE" baseline="0" dirty="0" smtClean="0"/>
              <a:t> Boleslav – hall M11A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hall M11B</a:t>
            </a:r>
          </a:p>
          <a:p>
            <a:r>
              <a:rPr lang="de-DE" baseline="0" dirty="0" smtClean="0"/>
              <a:t>	E</a:t>
            </a:r>
            <a:r>
              <a:rPr lang="cs-CZ" dirty="0" smtClean="0"/>
              <a:t>xtremely slow speed rotating </a:t>
            </a:r>
            <a:r>
              <a:rPr lang="de-DE" dirty="0" err="1" smtClean="0"/>
              <a:t>bearings</a:t>
            </a:r>
            <a:r>
              <a:rPr lang="de-DE" dirty="0" smtClean="0"/>
              <a:t>, </a:t>
            </a:r>
            <a:r>
              <a:rPr lang="de-DE" dirty="0" err="1" smtClean="0"/>
              <a:t>approx</a:t>
            </a:r>
            <a:r>
              <a:rPr lang="de-DE" dirty="0" smtClean="0"/>
              <a:t>.</a:t>
            </a:r>
            <a:r>
              <a:rPr lang="de-DE" baseline="0" dirty="0" smtClean="0"/>
              <a:t> 3 </a:t>
            </a:r>
            <a:r>
              <a:rPr lang="de-DE" baseline="0" dirty="0" err="1" smtClean="0"/>
              <a:t>rpm</a:t>
            </a:r>
            <a:endParaRPr lang="de-DE" baseline="0" dirty="0" smtClean="0"/>
          </a:p>
          <a:p>
            <a:r>
              <a:rPr lang="de-DE" baseline="0" dirty="0" smtClean="0"/>
              <a:t>	</a:t>
            </a:r>
            <a:r>
              <a:rPr lang="de-DE" baseline="0" dirty="0" err="1" smtClean="0"/>
              <a:t>Detailed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analysis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measuring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directly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APROL </a:t>
            </a:r>
            <a:r>
              <a:rPr lang="de-DE" baseline="0" dirty="0" err="1" smtClean="0"/>
              <a:t>ConMon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TrendViewer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faceplates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Jaspersoft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reports</a:t>
            </a:r>
            <a:r>
              <a:rPr lang="de-DE" baseline="0" dirty="0" smtClean="0"/>
              <a:t>)</a:t>
            </a:r>
          </a:p>
          <a:p>
            <a:r>
              <a:rPr lang="de-DE" baseline="0" dirty="0" smtClean="0"/>
              <a:t>	State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bearings</a:t>
            </a:r>
            <a:r>
              <a:rPr lang="de-DE" baseline="0" dirty="0" smtClean="0"/>
              <a:t> (ok, </a:t>
            </a:r>
            <a:r>
              <a:rPr lang="de-DE" baseline="0" dirty="0" err="1" smtClean="0"/>
              <a:t>warning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error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transfered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paint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shop</a:t>
            </a:r>
            <a:r>
              <a:rPr lang="de-DE" baseline="0" dirty="0" smtClean="0"/>
              <a:t> </a:t>
            </a:r>
            <a:r>
              <a:rPr lang="en-US" sz="14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dispatching center (GE CIMPLICITY) – OPC DA connection</a:t>
            </a:r>
          </a:p>
          <a:p>
            <a:r>
              <a:rPr lang="en-US" sz="14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en-US" sz="1400" b="1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lang="en-US" sz="1400" b="1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trong partner with </a:t>
            </a:r>
            <a:r>
              <a:rPr lang="en-US" sz="1400" b="1" i="0" kern="1200" baseline="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vibrodiagnostics</a:t>
            </a:r>
            <a:r>
              <a:rPr lang="en-US" sz="1400" b="1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know-how</a:t>
            </a:r>
            <a:r>
              <a:rPr lang="en-US" sz="14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– main reason why we won the tender</a:t>
            </a:r>
            <a:endParaRPr lang="en-US" sz="1400" b="0" i="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B&amp;R </a:t>
            </a:r>
            <a:r>
              <a:rPr lang="de-DE" baseline="0" dirty="0" err="1" smtClean="0"/>
              <a:t>benefits</a:t>
            </a:r>
            <a:r>
              <a:rPr lang="de-DE" baseline="0" dirty="0" smtClean="0"/>
              <a:t>:</a:t>
            </a:r>
          </a:p>
          <a:p>
            <a:r>
              <a:rPr lang="en-US" baseline="0" dirty="0" smtClean="0"/>
              <a:t>	The project like door opener for next B&amp;R activities at Skoda Auto</a:t>
            </a:r>
          </a:p>
          <a:p>
            <a:r>
              <a:rPr lang="en-US" baseline="0" dirty="0" smtClean="0"/>
              <a:t>	Strong reference for CZ&amp;SK market</a:t>
            </a:r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dif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s.r.o</a:t>
            </a:r>
            <a:r>
              <a:rPr lang="en-US" baseline="0" dirty="0" smtClean="0"/>
              <a:t>. – strong partner for next projects</a:t>
            </a:r>
          </a:p>
          <a:p>
            <a:r>
              <a:rPr lang="cs-CZ" baseline="0" dirty="0" smtClean="0"/>
              <a:t>B</a:t>
            </a:r>
            <a:r>
              <a:rPr lang="en-US" baseline="0" dirty="0" smtClean="0"/>
              <a:t>&amp;R hardware &amp; software:</a:t>
            </a:r>
          </a:p>
          <a:p>
            <a:r>
              <a:rPr lang="en-US" baseline="0" dirty="0" smtClean="0"/>
              <a:t>	APC910, 85x X20CM4810, 4x X20CP1586, 2x X20CP1585, 20x X20BC0083, …</a:t>
            </a:r>
          </a:p>
          <a:p>
            <a:r>
              <a:rPr lang="en-US" baseline="0" dirty="0" smtClean="0"/>
              <a:t>	APROL </a:t>
            </a:r>
            <a:r>
              <a:rPr lang="en-US" baseline="0" dirty="0" err="1" smtClean="0"/>
              <a:t>ConMon</a:t>
            </a:r>
            <a:endParaRPr lang="en-US" baseline="0" dirty="0" smtClean="0"/>
          </a:p>
          <a:p>
            <a:r>
              <a:rPr lang="en-US" baseline="0" dirty="0" smtClean="0"/>
              <a:t>	APROL OPC server</a:t>
            </a:r>
            <a:endParaRPr lang="cs-CZ" baseline="0" dirty="0" smtClean="0"/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9E1BD-C7CF-4376-AFBD-8B877133437E}" type="slidenum">
              <a:rPr lang="de-DE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11188" y="685800"/>
            <a:ext cx="4648201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http://abbyy-ls.ru/news/28-09-2015</a:t>
            </a:r>
            <a:r>
              <a:rPr lang="ru-RU" dirty="0" smtClean="0"/>
              <a:t> - </a:t>
            </a:r>
            <a:r>
              <a:rPr lang="en-US" dirty="0" smtClean="0"/>
              <a:t>EDA - Exploratory</a:t>
            </a:r>
            <a:r>
              <a:rPr lang="en-US" baseline="0" dirty="0" smtClean="0"/>
              <a:t> Data Analysis – </a:t>
            </a:r>
            <a:r>
              <a:rPr lang="ru-RU" baseline="0" dirty="0" smtClean="0"/>
              <a:t>Разведочный анализ данных</a:t>
            </a:r>
            <a:endParaRPr lang="ru-RU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TITLE OF PRESENTATION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C74FB60-C005-4602-9DA8-9C87882DA291}" type="datetime1">
              <a:rPr lang="de-DE" smtClean="0"/>
              <a:pPr/>
              <a:t>22.05.2017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Creator</a:t>
            </a:r>
            <a:endParaRPr lang="en-GB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70B615-E594-4EC5-B25F-BF1F970512B2}" type="slidenum">
              <a:rPr lang="de-DE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898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33450" fontAlgn="base">
              <a:spcBef>
                <a:spcPct val="0"/>
              </a:spcBef>
              <a:spcAft>
                <a:spcPct val="0"/>
              </a:spcAft>
              <a:defRPr/>
            </a:pPr>
            <a:fld id="{0F52B904-BB6B-4C61-B07C-22E958563D67}" type="slidenum">
              <a:rPr lang="de-AT" smtClean="0">
                <a:latin typeface="Times New Roman" pitchFamily="18" charset="0"/>
              </a:rPr>
              <a:pPr defTabSz="93345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de-AT" smtClean="0">
              <a:latin typeface="Times New Roman" pitchFamily="18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612775" y="685800"/>
            <a:ext cx="4649788" cy="34877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sz="800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9E1BD-C7CF-4376-AFBD-8B877133437E}" type="slidenum">
              <a:rPr lang="de-DE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Picture’s source:</a:t>
            </a:r>
          </a:p>
          <a:p>
            <a:r>
              <a:rPr lang="ru-RU" dirty="0" smtClean="0"/>
              <a:t>	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http://paul-egorov.livejournal.com/143186.html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en-US" dirty="0" smtClean="0"/>
          </a:p>
          <a:p>
            <a:r>
              <a:rPr lang="en-US" b="1" dirty="0" smtClean="0"/>
              <a:t>History of changes:</a:t>
            </a:r>
          </a:p>
          <a:p>
            <a:r>
              <a:rPr lang="en-US" sz="1200" baseline="0" dirty="0" smtClean="0"/>
              <a:t>V1.0 – 2016-11-21 </a:t>
            </a:r>
            <a:endParaRPr lang="ru-RU" sz="1200" baseline="0" dirty="0" smtClean="0"/>
          </a:p>
          <a:p>
            <a:r>
              <a:rPr lang="ru-RU" sz="1200" baseline="0" dirty="0" smtClean="0"/>
              <a:t>	Создана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2B09B-2D4C-41FC-B597-1A4F675951AE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0099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B615-E594-4EC5-B25F-BF1F970512B2}" type="slidenum">
              <a:rPr lang="de-DE" smtClean="0"/>
              <a:pPr/>
              <a:t>57</a:t>
            </a:fld>
            <a:endParaRPr lang="de-DE"/>
          </a:p>
        </p:txBody>
      </p:sp>
      <p:sp>
        <p:nvSpPr>
          <p:cNvPr id="9" name="Datumsplatzhalter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C015D6E-C8AB-4BF6-BC31-99E4987AB738}" type="datetime1">
              <a:rPr lang="de-DE" smtClean="0"/>
              <a:pPr/>
              <a:t>22.05.2017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Editor</a:t>
            </a:r>
            <a:endParaRPr lang="de-DE" dirty="0"/>
          </a:p>
        </p:txBody>
      </p:sp>
      <p:sp>
        <p:nvSpPr>
          <p:cNvPr id="12" name="Kopfzeilenplatzhalter 11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  <p:sp>
        <p:nvSpPr>
          <p:cNvPr id="14" name="Folienbildplatzhalter 13"/>
          <p:cNvSpPr>
            <a:spLocks noGrp="1" noRot="1" noChangeAspect="1"/>
          </p:cNvSpPr>
          <p:nvPr>
            <p:ph type="sldImg"/>
          </p:nvPr>
        </p:nvSpPr>
        <p:spPr>
          <a:xfrm>
            <a:off x="-612775" y="685800"/>
            <a:ext cx="4651375" cy="3487738"/>
          </a:xfrm>
        </p:spPr>
      </p:sp>
      <p:sp>
        <p:nvSpPr>
          <p:cNvPr id="15" name="Notizenplatzhalt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46860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612775" y="685800"/>
            <a:ext cx="4651375" cy="34877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76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Automation Studio...</a:t>
            </a:r>
          </a:p>
          <a:p>
            <a:r>
              <a:rPr lang="de-AT" dirty="0"/>
              <a:t>Verkürzt</a:t>
            </a:r>
            <a:r>
              <a:rPr lang="de-AT" baseline="0" dirty="0"/>
              <a:t> Entwicklungszeiten durch paralleles </a:t>
            </a:r>
            <a:r>
              <a:rPr lang="de-AT" baseline="0" dirty="0" err="1"/>
              <a:t>mechatronisches</a:t>
            </a:r>
            <a:r>
              <a:rPr lang="de-AT" baseline="0" dirty="0"/>
              <a:t> Engineering</a:t>
            </a:r>
          </a:p>
          <a:p>
            <a:r>
              <a:rPr lang="de-AT" baseline="0" dirty="0"/>
              <a:t>Erhöht die Wiederverwendbarkeit durch modulare Standard-Software</a:t>
            </a:r>
          </a:p>
          <a:p>
            <a:r>
              <a:rPr lang="de-AT" baseline="0" dirty="0"/>
              <a:t>Sichert Investitionen durch Langzeitkompatibilität und Know-how Schutz</a:t>
            </a:r>
          </a:p>
          <a:p>
            <a:r>
              <a:rPr lang="de-AT" baseline="0" dirty="0"/>
              <a:t>Und das alles in einem Werkzeug</a:t>
            </a:r>
            <a:endParaRPr lang="de-AT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B615-E594-4EC5-B25F-BF1F970512B2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433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B615-E594-4EC5-B25F-BF1F970512B2}" type="slidenum">
              <a:rPr lang="de-DE" smtClean="0"/>
              <a:pPr/>
              <a:t>59</a:t>
            </a:fld>
            <a:endParaRPr lang="de-DE"/>
          </a:p>
        </p:txBody>
      </p:sp>
      <p:sp>
        <p:nvSpPr>
          <p:cNvPr id="9" name="Datumsplatzhalter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2FCA80F-4424-4F32-B81B-7CF35103B29A}" type="datetime1">
              <a:rPr lang="de-DE" smtClean="0"/>
              <a:pPr/>
              <a:t>22.05.2017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Editor</a:t>
            </a:r>
          </a:p>
        </p:txBody>
      </p:sp>
      <p:sp>
        <p:nvSpPr>
          <p:cNvPr id="12" name="Kopfzeilenplatzhalter 11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  <p:sp>
        <p:nvSpPr>
          <p:cNvPr id="14" name="Folienbildplatzhalter 13"/>
          <p:cNvSpPr>
            <a:spLocks noGrp="1" noRot="1" noChangeAspect="1"/>
          </p:cNvSpPr>
          <p:nvPr>
            <p:ph type="sldImg"/>
          </p:nvPr>
        </p:nvSpPr>
        <p:spPr>
          <a:xfrm>
            <a:off x="-612775" y="685800"/>
            <a:ext cx="4651375" cy="3487738"/>
          </a:xfrm>
        </p:spPr>
      </p:sp>
      <p:sp>
        <p:nvSpPr>
          <p:cNvPr id="15" name="Notizenplatzhalt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2434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B615-E594-4EC5-B25F-BF1F970512B2}" type="slidenum">
              <a:rPr lang="de-DE" smtClean="0"/>
              <a:pPr/>
              <a:t>60</a:t>
            </a:fld>
            <a:endParaRPr lang="de-DE"/>
          </a:p>
        </p:txBody>
      </p:sp>
      <p:sp>
        <p:nvSpPr>
          <p:cNvPr id="9" name="Datumsplatzhalter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F901961-173C-4CE2-8C3F-6EAB5AA75CF6}" type="datetime1">
              <a:rPr lang="de-DE" smtClean="0"/>
              <a:t>22.05.2017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Editor</a:t>
            </a:r>
            <a:endParaRPr lang="de-DE"/>
          </a:p>
        </p:txBody>
      </p:sp>
      <p:sp>
        <p:nvSpPr>
          <p:cNvPr id="12" name="Kopfzeilenplatzhalter 11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de-DE" smtClean="0"/>
              <a:t>PRESENTATION 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347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Picture’s source:</a:t>
            </a:r>
          </a:p>
          <a:p>
            <a:r>
              <a:rPr lang="en-US" dirty="0"/>
              <a:t>	</a:t>
            </a:r>
            <a:r>
              <a:rPr lang="ru-RU" dirty="0"/>
              <a:t>Веб-сайт заказчика - </a:t>
            </a:r>
            <a:r>
              <a:rPr lang="en-US" dirty="0"/>
              <a:t>http://blueline.ru/Our-projects/salym-shapsha/</a:t>
            </a:r>
          </a:p>
          <a:p>
            <a:r>
              <a:rPr lang="en-US" b="1" dirty="0"/>
              <a:t>History of changes:</a:t>
            </a:r>
          </a:p>
          <a:p>
            <a:r>
              <a:rPr lang="en-US" sz="1200" baseline="0" dirty="0"/>
              <a:t>V</a:t>
            </a:r>
            <a:r>
              <a:rPr lang="ru-RU" sz="1200" baseline="0" dirty="0"/>
              <a:t>2</a:t>
            </a:r>
            <a:r>
              <a:rPr lang="en-US" sz="1200" baseline="0" dirty="0"/>
              <a:t>.0 – 2016-</a:t>
            </a:r>
            <a:r>
              <a:rPr lang="ru-RU" sz="1200" baseline="0" dirty="0"/>
              <a:t>10</a:t>
            </a:r>
            <a:r>
              <a:rPr lang="en-US" sz="1200" baseline="0" dirty="0"/>
              <a:t>-</a:t>
            </a:r>
            <a:r>
              <a:rPr lang="ru-RU" sz="1200" baseline="0" dirty="0"/>
              <a:t>01</a:t>
            </a:r>
            <a:endParaRPr lang="en-US" sz="1200" baseline="0" dirty="0"/>
          </a:p>
          <a:p>
            <a:r>
              <a:rPr lang="en-US" sz="1200" baseline="0" dirty="0"/>
              <a:t>	</a:t>
            </a:r>
            <a:r>
              <a:rPr lang="ru-RU" sz="1200" baseline="0" dirty="0"/>
              <a:t>Перерисованы основные схемы средствами </a:t>
            </a:r>
            <a:r>
              <a:rPr lang="en-US" sz="1200" baseline="0"/>
              <a:t>PowerPoint</a:t>
            </a:r>
            <a:endParaRPr lang="en-US" sz="1200" baseline="0" dirty="0"/>
          </a:p>
          <a:p>
            <a:r>
              <a:rPr lang="en-US" sz="1200" baseline="0" dirty="0"/>
              <a:t>V</a:t>
            </a:r>
            <a:r>
              <a:rPr lang="ru-RU" sz="1200" baseline="0" dirty="0"/>
              <a:t>2</a:t>
            </a:r>
            <a:r>
              <a:rPr lang="en-US" sz="1200" baseline="0" dirty="0"/>
              <a:t>.1 – 2016-</a:t>
            </a:r>
            <a:r>
              <a:rPr lang="ru-RU" sz="1200" baseline="0" dirty="0"/>
              <a:t>11</a:t>
            </a:r>
            <a:r>
              <a:rPr lang="en-US" sz="1200" baseline="0" dirty="0"/>
              <a:t>-</a:t>
            </a:r>
            <a:r>
              <a:rPr lang="ru-RU" sz="1200" baseline="0" dirty="0"/>
              <a:t>08</a:t>
            </a:r>
            <a:r>
              <a:rPr lang="en-US" sz="1200" baseline="0" dirty="0"/>
              <a:t> </a:t>
            </a:r>
            <a:endParaRPr lang="ru-RU" sz="1200" baseline="0" dirty="0"/>
          </a:p>
          <a:p>
            <a:r>
              <a:rPr lang="ru-RU" sz="1200" baseline="0" dirty="0"/>
              <a:t>	Добавлена общая картинка с объекта.</a:t>
            </a:r>
          </a:p>
          <a:p>
            <a:r>
              <a:rPr lang="ru-RU" sz="1200" baseline="0" dirty="0"/>
              <a:t>	Скриншот №3 – композиционный, добавлены </a:t>
            </a:r>
            <a:r>
              <a:rPr lang="ru-RU" sz="1200" baseline="0" dirty="0" err="1"/>
              <a:t>фейсплейты</a:t>
            </a:r>
            <a:r>
              <a:rPr lang="ru-RU" sz="1200" baseline="0" dirty="0"/>
              <a:t> в редакторе</a:t>
            </a:r>
            <a:endParaRPr lang="en-US" sz="1200" baseline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6520A-D6EA-4AE3-AEFB-4FA59719FDA2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7419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6520A-D6EA-4AE3-AEFB-4FA59719FDA2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385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B615-E594-4EC5-B25F-BF1F970512B2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880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4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34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34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34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34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584E741-85DF-4FF6-9D41-6B3AB548AB06}" type="slidenum">
              <a:rPr lang="de-AT" sz="1200" b="0">
                <a:latin typeface="Times New Roman" pitchFamily="18" charset="0"/>
              </a:rPr>
              <a:pPr eaLnBrk="1" hangingPunct="1"/>
              <a:t>11</a:t>
            </a:fld>
            <a:endParaRPr lang="de-AT" sz="1200" b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4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34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34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34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34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584E741-85DF-4FF6-9D41-6B3AB548AB06}" type="slidenum">
              <a:rPr lang="de-AT" sz="1200" b="0">
                <a:latin typeface="Times New Roman" pitchFamily="18" charset="0"/>
              </a:rPr>
              <a:pPr eaLnBrk="1" hangingPunct="1"/>
              <a:t>12</a:t>
            </a:fld>
            <a:endParaRPr lang="de-AT" sz="1200" b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ru-RU" sz="800"/>
              <a:t>Powerpoint_Vorlage_V61D</a:t>
            </a:r>
            <a:endParaRPr lang="de-AT" altLang="ru-RU" sz="800"/>
          </a:p>
        </p:txBody>
      </p:sp>
      <p:sp>
        <p:nvSpPr>
          <p:cNvPr id="317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F06B7F-8F86-4EBD-BADA-77D993E18A32}" type="slidenum">
              <a:rPr lang="de-AT" altLang="ru-RU" sz="8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AT" altLang="ru-RU" sz="800"/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Машиностроение: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Резка (лазерная, плазменная)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Робототехника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Нефтегаз</a:t>
            </a:r>
            <a:endParaRPr lang="ru-RU" dirty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Печи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Блочные насосные станции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Водоподготовка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ru-RU" sz="800"/>
              <a:t>Powerpoint_Vorlage_V61D</a:t>
            </a:r>
            <a:endParaRPr lang="de-AT" altLang="ru-RU" sz="800"/>
          </a:p>
        </p:txBody>
      </p:sp>
      <p:sp>
        <p:nvSpPr>
          <p:cNvPr id="327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2338"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A63DCC-CCA1-4FDC-9A82-FD5CDB8F1625}" type="slidenum">
              <a:rPr lang="de-AT" altLang="ru-RU" sz="8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AT" altLang="ru-RU" sz="8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Машиностроение: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Резка (лазерная, плазменная)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Робототехника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Нефтегаз</a:t>
            </a:r>
            <a:endParaRPr lang="ru-RU" dirty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Печи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Блочные насосные станции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/>
              <a:t>Водоподготовка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TITLE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4029763-D24D-4493-87BF-FBFEE097681C}" type="datetime1">
              <a:rPr lang="de-DE" smtClean="0">
                <a:solidFill>
                  <a:prstClr val="black"/>
                </a:solidFill>
              </a:rPr>
              <a:pPr/>
              <a:t>22.05.2017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Editor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70B615-E594-4EC5-B25F-BF1F970512B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lienbildplatzhalter 1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" name="Notizenplatzhalt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44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 userDrawn="1"/>
        </p:nvSpPr>
        <p:spPr>
          <a:xfrm>
            <a:off x="0" y="6300132"/>
            <a:ext cx="9144001" cy="557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0"/>
            <a:ext cx="9144001" cy="122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6953250" y="0"/>
            <a:ext cx="2190751" cy="122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3371851" y="2309582"/>
            <a:ext cx="5251450" cy="368300"/>
          </a:xfrm>
        </p:spPr>
        <p:txBody>
          <a:bodyPr lIns="0" tIns="0" rIns="0" bIns="0" anchor="b" anchorCtr="0">
            <a:no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ct val="20000"/>
              </a:spcBef>
            </a:pPr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25" name="Picture 2" descr="I:\ProSiebenSat1\11-1118_Beispielfolien_Kleemann\neue Dateien\Material\horizont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098"/>
            <a:ext cx="9144000" cy="316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\\NAS\INSCALE_aktuelle_Projekte\BR_Automation\Vom Kunden\LOGOS\B&amp;R_Logo_Full_RGB_35cm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856" y="453876"/>
            <a:ext cx="3144444" cy="50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3371851" y="2693408"/>
            <a:ext cx="5251450" cy="1063721"/>
          </a:xfrm>
        </p:spPr>
        <p:txBody>
          <a:bodyPr anchor="t" anchorCtr="0"/>
          <a:lstStyle>
            <a:lvl1pPr>
              <a:defRPr lang="de-DE" sz="2800" b="1" kern="1200" cap="all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38" name="Gruppieren 37"/>
          <p:cNvGrpSpPr/>
          <p:nvPr userDrawn="1"/>
        </p:nvGrpSpPr>
        <p:grpSpPr>
          <a:xfrm>
            <a:off x="-2744254" y="3899923"/>
            <a:ext cx="3147137" cy="2622056"/>
            <a:chOff x="-165617" y="2871999"/>
            <a:chExt cx="3147137" cy="2622056"/>
          </a:xfrm>
        </p:grpSpPr>
        <p:sp>
          <p:nvSpPr>
            <p:cNvPr id="39" name="Freeform 19"/>
            <p:cNvSpPr>
              <a:spLocks/>
            </p:cNvSpPr>
            <p:nvPr/>
          </p:nvSpPr>
          <p:spPr bwMode="auto">
            <a:xfrm>
              <a:off x="-99125" y="4195663"/>
              <a:ext cx="2569783" cy="1298392"/>
            </a:xfrm>
            <a:custGeom>
              <a:avLst/>
              <a:gdLst>
                <a:gd name="T0" fmla="*/ 661 w 661"/>
                <a:gd name="T1" fmla="*/ 0 h 451"/>
                <a:gd name="T2" fmla="*/ 0 w 661"/>
                <a:gd name="T3" fmla="*/ 257 h 451"/>
                <a:gd name="T4" fmla="*/ 0 w 661"/>
                <a:gd name="T5" fmla="*/ 451 h 451"/>
                <a:gd name="T6" fmla="*/ 618 w 661"/>
                <a:gd name="T7" fmla="*/ 177 h 451"/>
                <a:gd name="T8" fmla="*/ 661 w 661"/>
                <a:gd name="T9" fmla="*/ 0 h 451"/>
                <a:gd name="connsiteX0" fmla="*/ 10000 w 10494"/>
                <a:gd name="connsiteY0" fmla="*/ 0 h 10000"/>
                <a:gd name="connsiteX1" fmla="*/ 0 w 10494"/>
                <a:gd name="connsiteY1" fmla="*/ 5698 h 10000"/>
                <a:gd name="connsiteX2" fmla="*/ 0 w 10494"/>
                <a:gd name="connsiteY2" fmla="*/ 10000 h 10000"/>
                <a:gd name="connsiteX3" fmla="*/ 10494 w 10494"/>
                <a:gd name="connsiteY3" fmla="*/ 3772 h 10000"/>
                <a:gd name="connsiteX4" fmla="*/ 10000 w 10494"/>
                <a:gd name="connsiteY4" fmla="*/ 0 h 10000"/>
                <a:gd name="connsiteX0" fmla="*/ 10000 w 10147"/>
                <a:gd name="connsiteY0" fmla="*/ 0 h 10000"/>
                <a:gd name="connsiteX1" fmla="*/ 0 w 10147"/>
                <a:gd name="connsiteY1" fmla="*/ 5698 h 10000"/>
                <a:gd name="connsiteX2" fmla="*/ 0 w 10147"/>
                <a:gd name="connsiteY2" fmla="*/ 10000 h 10000"/>
                <a:gd name="connsiteX3" fmla="*/ 10147 w 10147"/>
                <a:gd name="connsiteY3" fmla="*/ 3823 h 10000"/>
                <a:gd name="connsiteX4" fmla="*/ 10000 w 10147"/>
                <a:gd name="connsiteY4" fmla="*/ 0 h 10000"/>
                <a:gd name="connsiteX0" fmla="*/ 10000 w 10147"/>
                <a:gd name="connsiteY0" fmla="*/ 0 h 10000"/>
                <a:gd name="connsiteX1" fmla="*/ 0 w 10147"/>
                <a:gd name="connsiteY1" fmla="*/ 5698 h 10000"/>
                <a:gd name="connsiteX2" fmla="*/ 0 w 10147"/>
                <a:gd name="connsiteY2" fmla="*/ 10000 h 10000"/>
                <a:gd name="connsiteX3" fmla="*/ 10147 w 10147"/>
                <a:gd name="connsiteY3" fmla="*/ 3823 h 10000"/>
                <a:gd name="connsiteX4" fmla="*/ 10000 w 10147"/>
                <a:gd name="connsiteY4" fmla="*/ 0 h 10000"/>
                <a:gd name="connsiteX0" fmla="*/ 10000 w 10147"/>
                <a:gd name="connsiteY0" fmla="*/ 0 h 10000"/>
                <a:gd name="connsiteX1" fmla="*/ 763 w 10147"/>
                <a:gd name="connsiteY1" fmla="*/ 5393 h 10000"/>
                <a:gd name="connsiteX2" fmla="*/ 0 w 10147"/>
                <a:gd name="connsiteY2" fmla="*/ 10000 h 10000"/>
                <a:gd name="connsiteX3" fmla="*/ 10147 w 10147"/>
                <a:gd name="connsiteY3" fmla="*/ 3823 h 10000"/>
                <a:gd name="connsiteX4" fmla="*/ 10000 w 10147"/>
                <a:gd name="connsiteY4" fmla="*/ 0 h 10000"/>
                <a:gd name="connsiteX0" fmla="*/ 9237 w 9384"/>
                <a:gd name="connsiteY0" fmla="*/ 0 h 6949"/>
                <a:gd name="connsiteX1" fmla="*/ 0 w 9384"/>
                <a:gd name="connsiteY1" fmla="*/ 5393 h 6949"/>
                <a:gd name="connsiteX2" fmla="*/ 1111 w 9384"/>
                <a:gd name="connsiteY2" fmla="*/ 6949 h 6949"/>
                <a:gd name="connsiteX3" fmla="*/ 9384 w 9384"/>
                <a:gd name="connsiteY3" fmla="*/ 3823 h 6949"/>
                <a:gd name="connsiteX4" fmla="*/ 9237 w 9384"/>
                <a:gd name="connsiteY4" fmla="*/ 0 h 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4" h="6949">
                  <a:moveTo>
                    <a:pt x="9237" y="0"/>
                  </a:moveTo>
                  <a:lnTo>
                    <a:pt x="0" y="5393"/>
                  </a:lnTo>
                  <a:lnTo>
                    <a:pt x="1111" y="6949"/>
                  </a:lnTo>
                  <a:lnTo>
                    <a:pt x="9384" y="3823"/>
                  </a:lnTo>
                  <a:lnTo>
                    <a:pt x="923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8800">
                    <a:alpha val="65000"/>
                  </a:srgbClr>
                </a:gs>
                <a:gs pos="69000">
                  <a:sysClr val="window" lastClr="FFFFFF">
                    <a:alpha val="0"/>
                  </a:sysClr>
                </a:gs>
              </a:gsLst>
              <a:lin ang="2700000" scaled="1"/>
              <a:tileRect/>
            </a:gradFill>
            <a:ln>
              <a:noFill/>
            </a:ln>
            <a:effectLst>
              <a:softEdge rad="3175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0" name="Picture 12" descr="C:\Users\Inscale\Desktop\schatte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3169">
              <a:off x="580853" y="4113755"/>
              <a:ext cx="2400667" cy="590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Freeform 9"/>
            <p:cNvSpPr>
              <a:spLocks/>
            </p:cNvSpPr>
            <p:nvPr/>
          </p:nvSpPr>
          <p:spPr bwMode="auto">
            <a:xfrm>
              <a:off x="-78612" y="2892041"/>
              <a:ext cx="2651471" cy="2474001"/>
            </a:xfrm>
            <a:custGeom>
              <a:avLst/>
              <a:gdLst>
                <a:gd name="T0" fmla="*/ 0 w 640"/>
                <a:gd name="T1" fmla="*/ 121 h 598"/>
                <a:gd name="T2" fmla="*/ 0 w 640"/>
                <a:gd name="T3" fmla="*/ 598 h 598"/>
                <a:gd name="T4" fmla="*/ 597 w 640"/>
                <a:gd name="T5" fmla="*/ 333 h 598"/>
                <a:gd name="T6" fmla="*/ 640 w 640"/>
                <a:gd name="T7" fmla="*/ 156 h 598"/>
                <a:gd name="T8" fmla="*/ 585 w 640"/>
                <a:gd name="T9" fmla="*/ 0 h 598"/>
                <a:gd name="T10" fmla="*/ 0 w 640"/>
                <a:gd name="T11" fmla="*/ 121 h 598"/>
                <a:gd name="connsiteX0" fmla="*/ 0 w 10000"/>
                <a:gd name="connsiteY0" fmla="*/ 2009 h 9986"/>
                <a:gd name="connsiteX1" fmla="*/ 0 w 10000"/>
                <a:gd name="connsiteY1" fmla="*/ 9986 h 9986"/>
                <a:gd name="connsiteX2" fmla="*/ 9328 w 10000"/>
                <a:gd name="connsiteY2" fmla="*/ 5555 h 9986"/>
                <a:gd name="connsiteX3" fmla="*/ 10000 w 10000"/>
                <a:gd name="connsiteY3" fmla="*/ 2595 h 9986"/>
                <a:gd name="connsiteX4" fmla="*/ 9115 w 10000"/>
                <a:gd name="connsiteY4" fmla="*/ 0 h 9986"/>
                <a:gd name="connsiteX5" fmla="*/ 0 w 10000"/>
                <a:gd name="connsiteY5" fmla="*/ 2009 h 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86">
                  <a:moveTo>
                    <a:pt x="0" y="2009"/>
                  </a:moveTo>
                  <a:lnTo>
                    <a:pt x="0" y="9986"/>
                  </a:lnTo>
                  <a:lnTo>
                    <a:pt x="9328" y="5555"/>
                  </a:lnTo>
                  <a:lnTo>
                    <a:pt x="10000" y="2595"/>
                  </a:lnTo>
                  <a:lnTo>
                    <a:pt x="9115" y="0"/>
                  </a:lnTo>
                  <a:lnTo>
                    <a:pt x="0" y="20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8800"/>
                </a:gs>
                <a:gs pos="80000">
                  <a:srgbClr val="FF8800">
                    <a:lumMod val="75000"/>
                  </a:srgbClr>
                </a:gs>
                <a:gs pos="52000">
                  <a:srgbClr val="E34803">
                    <a:lumMod val="7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Freeform 10"/>
            <p:cNvSpPr>
              <a:spLocks/>
            </p:cNvSpPr>
            <p:nvPr/>
          </p:nvSpPr>
          <p:spPr bwMode="auto">
            <a:xfrm>
              <a:off x="-165617" y="2871999"/>
              <a:ext cx="2507098" cy="517865"/>
            </a:xfrm>
            <a:custGeom>
              <a:avLst/>
              <a:gdLst>
                <a:gd name="T0" fmla="*/ 588 w 606"/>
                <a:gd name="T1" fmla="*/ 0 h 125"/>
                <a:gd name="T2" fmla="*/ 606 w 606"/>
                <a:gd name="T3" fmla="*/ 7 h 125"/>
                <a:gd name="T4" fmla="*/ 21 w 606"/>
                <a:gd name="T5" fmla="*/ 125 h 125"/>
                <a:gd name="T6" fmla="*/ 0 w 606"/>
                <a:gd name="T7" fmla="*/ 120 h 125"/>
                <a:gd name="T8" fmla="*/ 588 w 606"/>
                <a:gd name="T9" fmla="*/ 0 h 125"/>
                <a:gd name="connsiteX0" fmla="*/ 9703 w 10027"/>
                <a:gd name="connsiteY0" fmla="*/ 0 h 10000"/>
                <a:gd name="connsiteX1" fmla="*/ 10027 w 10027"/>
                <a:gd name="connsiteY1" fmla="*/ 429 h 10000"/>
                <a:gd name="connsiteX2" fmla="*/ 347 w 10027"/>
                <a:gd name="connsiteY2" fmla="*/ 10000 h 10000"/>
                <a:gd name="connsiteX3" fmla="*/ 0 w 10027"/>
                <a:gd name="connsiteY3" fmla="*/ 9600 h 10000"/>
                <a:gd name="connsiteX4" fmla="*/ 9703 w 10027"/>
                <a:gd name="connsiteY4" fmla="*/ 0 h 10000"/>
                <a:gd name="connsiteX0" fmla="*/ 9703 w 9986"/>
                <a:gd name="connsiteY0" fmla="*/ 0 h 10000"/>
                <a:gd name="connsiteX1" fmla="*/ 9986 w 9986"/>
                <a:gd name="connsiteY1" fmla="*/ 363 h 10000"/>
                <a:gd name="connsiteX2" fmla="*/ 347 w 9986"/>
                <a:gd name="connsiteY2" fmla="*/ 10000 h 10000"/>
                <a:gd name="connsiteX3" fmla="*/ 0 w 9986"/>
                <a:gd name="connsiteY3" fmla="*/ 9600 h 10000"/>
                <a:gd name="connsiteX4" fmla="*/ 9703 w 998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6" h="10000">
                  <a:moveTo>
                    <a:pt x="9703" y="0"/>
                  </a:moveTo>
                  <a:lnTo>
                    <a:pt x="9986" y="363"/>
                  </a:lnTo>
                  <a:lnTo>
                    <a:pt x="347" y="10000"/>
                  </a:lnTo>
                  <a:lnTo>
                    <a:pt x="0" y="9600"/>
                  </a:lnTo>
                  <a:lnTo>
                    <a:pt x="9703" y="0"/>
                  </a:lnTo>
                  <a:close/>
                </a:path>
              </a:pathLst>
            </a:custGeom>
            <a:gradFill>
              <a:gsLst>
                <a:gs pos="0">
                  <a:srgbClr val="FF8800">
                    <a:lumMod val="60000"/>
                    <a:lumOff val="40000"/>
                  </a:srgbClr>
                </a:gs>
                <a:gs pos="100000">
                  <a:srgbClr val="FF880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-11932" y="3452281"/>
              <a:ext cx="2738473" cy="1868460"/>
            </a:xfrm>
            <a:custGeom>
              <a:avLst/>
              <a:gdLst>
                <a:gd name="T0" fmla="*/ 661 w 661"/>
                <a:gd name="T1" fmla="*/ 0 h 451"/>
                <a:gd name="T2" fmla="*/ 0 w 661"/>
                <a:gd name="T3" fmla="*/ 257 h 451"/>
                <a:gd name="T4" fmla="*/ 0 w 661"/>
                <a:gd name="T5" fmla="*/ 451 h 451"/>
                <a:gd name="T6" fmla="*/ 618 w 661"/>
                <a:gd name="T7" fmla="*/ 177 h 451"/>
                <a:gd name="T8" fmla="*/ 661 w 661"/>
                <a:gd name="T9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451">
                  <a:moveTo>
                    <a:pt x="661" y="0"/>
                  </a:moveTo>
                  <a:lnTo>
                    <a:pt x="0" y="257"/>
                  </a:lnTo>
                  <a:lnTo>
                    <a:pt x="0" y="451"/>
                  </a:lnTo>
                  <a:lnTo>
                    <a:pt x="618" y="177"/>
                  </a:lnTo>
                  <a:lnTo>
                    <a:pt x="661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alpha val="1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2700000" scaled="1"/>
              <a:tileRect/>
            </a:gradFill>
            <a:ln>
              <a:noFill/>
            </a:ln>
            <a:effectLst>
              <a:softEdge rad="3175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>
              <a:off x="468254" y="336086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>
              <a:off x="468254" y="336086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7" name="Gruppieren 46"/>
          <p:cNvGrpSpPr/>
          <p:nvPr userDrawn="1"/>
        </p:nvGrpSpPr>
        <p:grpSpPr>
          <a:xfrm>
            <a:off x="3258121" y="6858000"/>
            <a:ext cx="5325951" cy="5734727"/>
            <a:chOff x="-942636" y="3362708"/>
            <a:chExt cx="5325951" cy="5734727"/>
          </a:xfrm>
        </p:grpSpPr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-194113" y="5155756"/>
              <a:ext cx="4253121" cy="3926609"/>
            </a:xfrm>
            <a:custGeom>
              <a:avLst/>
              <a:gdLst>
                <a:gd name="T0" fmla="*/ 0 w 1022"/>
                <a:gd name="T1" fmla="*/ 0 h 1379"/>
                <a:gd name="T2" fmla="*/ 1022 w 1022"/>
                <a:gd name="T3" fmla="*/ 1379 h 1379"/>
                <a:gd name="T4" fmla="*/ 0 w 1022"/>
                <a:gd name="T5" fmla="*/ 496 h 1379"/>
                <a:gd name="T6" fmla="*/ 0 w 1022"/>
                <a:gd name="T7" fmla="*/ 0 h 1379"/>
                <a:gd name="connsiteX0" fmla="*/ 0 w 10045"/>
                <a:gd name="connsiteY0" fmla="*/ 0 h 6873"/>
                <a:gd name="connsiteX1" fmla="*/ 10045 w 10045"/>
                <a:gd name="connsiteY1" fmla="*/ 6873 h 6873"/>
                <a:gd name="connsiteX2" fmla="*/ 0 w 10045"/>
                <a:gd name="connsiteY2" fmla="*/ 3597 h 6873"/>
                <a:gd name="connsiteX3" fmla="*/ 0 w 10045"/>
                <a:gd name="connsiteY3" fmla="*/ 0 h 6873"/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2" fmla="*/ 1331 w 10000"/>
                <a:gd name="connsiteY2" fmla="*/ 1870 h 10000"/>
                <a:gd name="connsiteX3" fmla="*/ 0 w 10000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10000"/>
                  </a:lnTo>
                  <a:lnTo>
                    <a:pt x="1331" y="187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8800">
                    <a:alpha val="48000"/>
                  </a:srgbClr>
                </a:gs>
                <a:gs pos="70000">
                  <a:sysClr val="window" lastClr="FFFFFF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  <a:effectLst>
              <a:softEdge rad="3175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Freeform 11"/>
            <p:cNvSpPr>
              <a:spLocks/>
            </p:cNvSpPr>
            <p:nvPr/>
          </p:nvSpPr>
          <p:spPr bwMode="auto">
            <a:xfrm>
              <a:off x="-49614" y="3381577"/>
              <a:ext cx="4432929" cy="5700663"/>
            </a:xfrm>
            <a:custGeom>
              <a:avLst/>
              <a:gdLst>
                <a:gd name="T0" fmla="*/ 0 w 1070"/>
                <a:gd name="T1" fmla="*/ 0 h 1376"/>
                <a:gd name="T2" fmla="*/ 0 w 1070"/>
                <a:gd name="T3" fmla="*/ 498 h 1376"/>
                <a:gd name="T4" fmla="*/ 994 w 1070"/>
                <a:gd name="T5" fmla="*/ 1376 h 1376"/>
                <a:gd name="T6" fmla="*/ 1070 w 1070"/>
                <a:gd name="T7" fmla="*/ 1365 h 1376"/>
                <a:gd name="T8" fmla="*/ 1070 w 1070"/>
                <a:gd name="T9" fmla="*/ 850 h 1376"/>
                <a:gd name="T10" fmla="*/ 0 w 1070"/>
                <a:gd name="T11" fmla="*/ 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0" h="1376">
                  <a:moveTo>
                    <a:pt x="0" y="0"/>
                  </a:moveTo>
                  <a:lnTo>
                    <a:pt x="0" y="498"/>
                  </a:lnTo>
                  <a:lnTo>
                    <a:pt x="994" y="1376"/>
                  </a:lnTo>
                  <a:lnTo>
                    <a:pt x="1070" y="1365"/>
                  </a:lnTo>
                  <a:lnTo>
                    <a:pt x="1070" y="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800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2"/>
            <p:cNvSpPr>
              <a:spLocks/>
            </p:cNvSpPr>
            <p:nvPr/>
          </p:nvSpPr>
          <p:spPr bwMode="auto">
            <a:xfrm>
              <a:off x="-657616" y="3369150"/>
              <a:ext cx="4726064" cy="5713091"/>
            </a:xfrm>
            <a:custGeom>
              <a:avLst/>
              <a:gdLst>
                <a:gd name="T0" fmla="*/ 0 w 1022"/>
                <a:gd name="T1" fmla="*/ 0 h 1379"/>
                <a:gd name="T2" fmla="*/ 0 w 1022"/>
                <a:gd name="T3" fmla="*/ 496 h 1379"/>
                <a:gd name="T4" fmla="*/ 1022 w 1022"/>
                <a:gd name="T5" fmla="*/ 1379 h 1379"/>
                <a:gd name="T6" fmla="*/ 1022 w 1022"/>
                <a:gd name="T7" fmla="*/ 865 h 1379"/>
                <a:gd name="T8" fmla="*/ 0 w 1022"/>
                <a:gd name="T9" fmla="*/ 0 h 1379"/>
                <a:gd name="connsiteX0" fmla="*/ 14 w 10014"/>
                <a:gd name="connsiteY0" fmla="*/ 0 h 10000"/>
                <a:gd name="connsiteX1" fmla="*/ 0 w 10014"/>
                <a:gd name="connsiteY1" fmla="*/ 1718 h 10000"/>
                <a:gd name="connsiteX2" fmla="*/ 14 w 10014"/>
                <a:gd name="connsiteY2" fmla="*/ 3597 h 10000"/>
                <a:gd name="connsiteX3" fmla="*/ 10014 w 10014"/>
                <a:gd name="connsiteY3" fmla="*/ 10000 h 10000"/>
                <a:gd name="connsiteX4" fmla="*/ 10014 w 10014"/>
                <a:gd name="connsiteY4" fmla="*/ 6273 h 10000"/>
                <a:gd name="connsiteX5" fmla="*/ 14 w 10014"/>
                <a:gd name="connsiteY5" fmla="*/ 0 h 10000"/>
                <a:gd name="connsiteX0" fmla="*/ 1414 w 11414"/>
                <a:gd name="connsiteY0" fmla="*/ 0 h 10000"/>
                <a:gd name="connsiteX1" fmla="*/ 0 w 11414"/>
                <a:gd name="connsiteY1" fmla="*/ 918 h 10000"/>
                <a:gd name="connsiteX2" fmla="*/ 1414 w 11414"/>
                <a:gd name="connsiteY2" fmla="*/ 3597 h 10000"/>
                <a:gd name="connsiteX3" fmla="*/ 11414 w 11414"/>
                <a:gd name="connsiteY3" fmla="*/ 10000 h 10000"/>
                <a:gd name="connsiteX4" fmla="*/ 11414 w 11414"/>
                <a:gd name="connsiteY4" fmla="*/ 6273 h 10000"/>
                <a:gd name="connsiteX5" fmla="*/ 1414 w 11414"/>
                <a:gd name="connsiteY5" fmla="*/ 0 h 10000"/>
                <a:gd name="connsiteX0" fmla="*/ 1414 w 11414"/>
                <a:gd name="connsiteY0" fmla="*/ 0 h 10000"/>
                <a:gd name="connsiteX1" fmla="*/ 0 w 11414"/>
                <a:gd name="connsiteY1" fmla="*/ 918 h 10000"/>
                <a:gd name="connsiteX2" fmla="*/ 1414 w 11414"/>
                <a:gd name="connsiteY2" fmla="*/ 3597 h 10000"/>
                <a:gd name="connsiteX3" fmla="*/ 11414 w 11414"/>
                <a:gd name="connsiteY3" fmla="*/ 10000 h 10000"/>
                <a:gd name="connsiteX4" fmla="*/ 11414 w 11414"/>
                <a:gd name="connsiteY4" fmla="*/ 6273 h 10000"/>
                <a:gd name="connsiteX5" fmla="*/ 1414 w 11414"/>
                <a:gd name="connsiteY5" fmla="*/ 0 h 10000"/>
                <a:gd name="connsiteX0" fmla="*/ 1414 w 11414"/>
                <a:gd name="connsiteY0" fmla="*/ 0 h 10000"/>
                <a:gd name="connsiteX1" fmla="*/ 0 w 11414"/>
                <a:gd name="connsiteY1" fmla="*/ 918 h 10000"/>
                <a:gd name="connsiteX2" fmla="*/ 1414 w 11414"/>
                <a:gd name="connsiteY2" fmla="*/ 3597 h 10000"/>
                <a:gd name="connsiteX3" fmla="*/ 11414 w 11414"/>
                <a:gd name="connsiteY3" fmla="*/ 10000 h 10000"/>
                <a:gd name="connsiteX4" fmla="*/ 11414 w 11414"/>
                <a:gd name="connsiteY4" fmla="*/ 6273 h 10000"/>
                <a:gd name="connsiteX5" fmla="*/ 1414 w 11414"/>
                <a:gd name="connsiteY5" fmla="*/ 0 h 10000"/>
                <a:gd name="connsiteX0" fmla="*/ 1378 w 11378"/>
                <a:gd name="connsiteY0" fmla="*/ 0 h 10000"/>
                <a:gd name="connsiteX1" fmla="*/ 0 w 11378"/>
                <a:gd name="connsiteY1" fmla="*/ 1238 h 10000"/>
                <a:gd name="connsiteX2" fmla="*/ 1378 w 11378"/>
                <a:gd name="connsiteY2" fmla="*/ 3597 h 10000"/>
                <a:gd name="connsiteX3" fmla="*/ 11378 w 11378"/>
                <a:gd name="connsiteY3" fmla="*/ 10000 h 10000"/>
                <a:gd name="connsiteX4" fmla="*/ 11378 w 11378"/>
                <a:gd name="connsiteY4" fmla="*/ 6273 h 10000"/>
                <a:gd name="connsiteX5" fmla="*/ 1378 w 11378"/>
                <a:gd name="connsiteY5" fmla="*/ 0 h 10000"/>
                <a:gd name="connsiteX0" fmla="*/ 1522 w 11522"/>
                <a:gd name="connsiteY0" fmla="*/ 0 h 10000"/>
                <a:gd name="connsiteX1" fmla="*/ 0 w 11522"/>
                <a:gd name="connsiteY1" fmla="*/ 1078 h 10000"/>
                <a:gd name="connsiteX2" fmla="*/ 1522 w 11522"/>
                <a:gd name="connsiteY2" fmla="*/ 3597 h 10000"/>
                <a:gd name="connsiteX3" fmla="*/ 11522 w 11522"/>
                <a:gd name="connsiteY3" fmla="*/ 10000 h 10000"/>
                <a:gd name="connsiteX4" fmla="*/ 11522 w 11522"/>
                <a:gd name="connsiteY4" fmla="*/ 6273 h 10000"/>
                <a:gd name="connsiteX5" fmla="*/ 1522 w 11522"/>
                <a:gd name="connsiteY5" fmla="*/ 0 h 10000"/>
                <a:gd name="connsiteX0" fmla="*/ 1162 w 11162"/>
                <a:gd name="connsiteY0" fmla="*/ 0 h 10000"/>
                <a:gd name="connsiteX1" fmla="*/ 0 w 11162"/>
                <a:gd name="connsiteY1" fmla="*/ 1011 h 10000"/>
                <a:gd name="connsiteX2" fmla="*/ 1162 w 11162"/>
                <a:gd name="connsiteY2" fmla="*/ 3597 h 10000"/>
                <a:gd name="connsiteX3" fmla="*/ 11162 w 11162"/>
                <a:gd name="connsiteY3" fmla="*/ 10000 h 10000"/>
                <a:gd name="connsiteX4" fmla="*/ 11162 w 11162"/>
                <a:gd name="connsiteY4" fmla="*/ 6273 h 10000"/>
                <a:gd name="connsiteX5" fmla="*/ 1162 w 11162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62" h="10000">
                  <a:moveTo>
                    <a:pt x="1162" y="0"/>
                  </a:moveTo>
                  <a:lnTo>
                    <a:pt x="0" y="1011"/>
                  </a:lnTo>
                  <a:lnTo>
                    <a:pt x="1162" y="3597"/>
                  </a:lnTo>
                  <a:lnTo>
                    <a:pt x="11162" y="10000"/>
                  </a:lnTo>
                  <a:lnTo>
                    <a:pt x="11162" y="6273"/>
                  </a:lnTo>
                  <a:lnTo>
                    <a:pt x="1162" y="0"/>
                  </a:lnTo>
                  <a:close/>
                </a:path>
              </a:pathLst>
            </a:custGeom>
            <a:gradFill flip="none" rotWithShape="1">
              <a:gsLst>
                <a:gs pos="80000">
                  <a:srgbClr val="FF8800"/>
                </a:gs>
                <a:gs pos="0">
                  <a:srgbClr val="E34803">
                    <a:lumMod val="7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Freeform 13"/>
            <p:cNvSpPr>
              <a:spLocks/>
            </p:cNvSpPr>
            <p:nvPr/>
          </p:nvSpPr>
          <p:spPr bwMode="auto">
            <a:xfrm>
              <a:off x="-165616" y="3362708"/>
              <a:ext cx="4548931" cy="3590069"/>
            </a:xfrm>
            <a:custGeom>
              <a:avLst/>
              <a:gdLst>
                <a:gd name="T0" fmla="*/ 0 w 1098"/>
                <a:gd name="T1" fmla="*/ 0 h 865"/>
                <a:gd name="T2" fmla="*/ 28 w 1098"/>
                <a:gd name="T3" fmla="*/ 3 h 865"/>
                <a:gd name="T4" fmla="*/ 1098 w 1098"/>
                <a:gd name="T5" fmla="*/ 853 h 865"/>
                <a:gd name="T6" fmla="*/ 1022 w 1098"/>
                <a:gd name="T7" fmla="*/ 865 h 865"/>
                <a:gd name="T8" fmla="*/ 0 w 1098"/>
                <a:gd name="T9" fmla="*/ 0 h 865"/>
                <a:gd name="connsiteX0" fmla="*/ 0 w 10000"/>
                <a:gd name="connsiteY0" fmla="*/ 0 h 9991"/>
                <a:gd name="connsiteX1" fmla="*/ 255 w 10000"/>
                <a:gd name="connsiteY1" fmla="*/ 26 h 9991"/>
                <a:gd name="connsiteX2" fmla="*/ 10000 w 10000"/>
                <a:gd name="connsiteY2" fmla="*/ 9852 h 9991"/>
                <a:gd name="connsiteX3" fmla="*/ 9308 w 10000"/>
                <a:gd name="connsiteY3" fmla="*/ 9991 h 9991"/>
                <a:gd name="connsiteX4" fmla="*/ 0 w 10000"/>
                <a:gd name="connsiteY4" fmla="*/ 0 h 9991"/>
                <a:gd name="connsiteX0" fmla="*/ 0 w 10000"/>
                <a:gd name="connsiteY0" fmla="*/ 27 h 10027"/>
                <a:gd name="connsiteX1" fmla="*/ 227 w 10000"/>
                <a:gd name="connsiteY1" fmla="*/ 0 h 10027"/>
                <a:gd name="connsiteX2" fmla="*/ 10000 w 10000"/>
                <a:gd name="connsiteY2" fmla="*/ 9888 h 10027"/>
                <a:gd name="connsiteX3" fmla="*/ 9308 w 10000"/>
                <a:gd name="connsiteY3" fmla="*/ 10027 h 10027"/>
                <a:gd name="connsiteX4" fmla="*/ 0 w 10000"/>
                <a:gd name="connsiteY4" fmla="*/ 27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27">
                  <a:moveTo>
                    <a:pt x="0" y="27"/>
                  </a:moveTo>
                  <a:lnTo>
                    <a:pt x="227" y="0"/>
                  </a:lnTo>
                  <a:lnTo>
                    <a:pt x="10000" y="9888"/>
                  </a:lnTo>
                  <a:lnTo>
                    <a:pt x="9308" y="10027"/>
                  </a:lnTo>
                  <a:lnTo>
                    <a:pt x="0" y="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8800">
                    <a:lumMod val="60000"/>
                    <a:lumOff val="40000"/>
                  </a:srgbClr>
                </a:gs>
                <a:gs pos="100000">
                  <a:srgbClr val="FF8800"/>
                </a:gs>
              </a:gsLst>
              <a:lin ang="135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Freeform 18"/>
            <p:cNvSpPr>
              <a:spLocks/>
            </p:cNvSpPr>
            <p:nvPr/>
          </p:nvSpPr>
          <p:spPr bwMode="auto">
            <a:xfrm>
              <a:off x="-942636" y="3384342"/>
              <a:ext cx="4989848" cy="5713093"/>
            </a:xfrm>
            <a:custGeom>
              <a:avLst/>
              <a:gdLst>
                <a:gd name="T0" fmla="*/ 0 w 1022"/>
                <a:gd name="T1" fmla="*/ 0 h 1379"/>
                <a:gd name="T2" fmla="*/ 1022 w 1022"/>
                <a:gd name="T3" fmla="*/ 1379 h 1379"/>
                <a:gd name="T4" fmla="*/ 0 w 1022"/>
                <a:gd name="T5" fmla="*/ 496 h 1379"/>
                <a:gd name="T6" fmla="*/ 0 w 1022"/>
                <a:gd name="T7" fmla="*/ 0 h 1379"/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2" fmla="*/ 0 w 10000"/>
                <a:gd name="connsiteY2" fmla="*/ 3597 h 10000"/>
                <a:gd name="connsiteX3" fmla="*/ 3 w 10000"/>
                <a:gd name="connsiteY3" fmla="*/ 1329 h 10000"/>
                <a:gd name="connsiteX4" fmla="*/ 0 w 10000"/>
                <a:gd name="connsiteY4" fmla="*/ 0 h 10000"/>
                <a:gd name="connsiteX0" fmla="*/ 1785 w 11785"/>
                <a:gd name="connsiteY0" fmla="*/ 0 h 10000"/>
                <a:gd name="connsiteX1" fmla="*/ 11785 w 11785"/>
                <a:gd name="connsiteY1" fmla="*/ 10000 h 10000"/>
                <a:gd name="connsiteX2" fmla="*/ 1785 w 11785"/>
                <a:gd name="connsiteY2" fmla="*/ 3597 h 10000"/>
                <a:gd name="connsiteX3" fmla="*/ 0 w 11785"/>
                <a:gd name="connsiteY3" fmla="*/ 779 h 10000"/>
                <a:gd name="connsiteX4" fmla="*/ 1785 w 11785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85" h="10000">
                  <a:moveTo>
                    <a:pt x="1785" y="0"/>
                  </a:moveTo>
                  <a:lnTo>
                    <a:pt x="11785" y="10000"/>
                  </a:lnTo>
                  <a:lnTo>
                    <a:pt x="1785" y="3597"/>
                  </a:lnTo>
                  <a:lnTo>
                    <a:pt x="0" y="779"/>
                  </a:lnTo>
                  <a:lnTo>
                    <a:pt x="1785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alpha val="8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  <a:effectLst>
              <a:softEdge rad="3175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67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34 2.59259E-6 L -2.77778E-6 2.59259E-6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16667E-6 6.47848E-7 L -0.45157 -0.5155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87" y="-257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38889E-6 -0.07523 L 0.2875 -0.15509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34 2.59259E-6 L -2.77778E-6 2.59259E-6 " pathEditMode="relative" rAng="0" ptsTypes="AA">
                                      <p:cBhvr>
                                        <p:cTn id="19" dur="1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8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15834 2.59259E-6 L -2.77778E-6 2.59259E-6 " pathEditMode="relative" rAng="0" ptsTypes="AA">
                      <p:cBhvr>
                        <p:cTn dur="17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7917" y="0"/>
                    </p:animMotion>
                  </p:childTnLst>
                </p:cTn>
              </p:par>
            </p:tnLst>
          </p:tmpl>
        </p:tmplLst>
      </p:bldP>
      <p:bldP spid="2" grpId="0"/>
      <p:bldP spid="2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0514" y="800100"/>
            <a:ext cx="6328400" cy="313398"/>
          </a:xfrm>
        </p:spPr>
        <p:txBody>
          <a:bodyPr lIns="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Untertitelformat durch Klicken bearbeiten</a:t>
            </a:r>
            <a:endParaRPr lang="de-DE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90513" y="1350963"/>
            <a:ext cx="8345487" cy="1035393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 lIns="216000" tIns="72000" rIns="108000" bIns="72000">
            <a:spAutoFit/>
          </a:bodyPr>
          <a:lstStyle>
            <a:lvl1pPr marL="285750" indent="-285750">
              <a:spcBef>
                <a:spcPts val="0"/>
              </a:spcBef>
              <a:spcAft>
                <a:spcPts val="31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defRPr sz="1600" b="0">
                <a:solidFill>
                  <a:schemeClr val="tx2"/>
                </a:solidFill>
              </a:defRPr>
            </a:lvl1pPr>
            <a:lvl2pPr marL="285750" indent="-285750">
              <a:spcBef>
                <a:spcPts val="0"/>
              </a:spcBef>
              <a:spcAft>
                <a:spcPts val="3100"/>
              </a:spcAft>
              <a:buSzPct val="100000"/>
              <a:buFontTx/>
              <a:buBlip>
                <a:blip r:embed="rId3"/>
              </a:buBlip>
              <a:defRPr sz="1600" b="1"/>
            </a:lvl2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579102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0514" y="803419"/>
            <a:ext cx="6328400" cy="313398"/>
          </a:xfrm>
        </p:spPr>
        <p:txBody>
          <a:bodyPr lIns="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Untertitelformat durch Klicken bearbeiten</a:t>
            </a:r>
            <a:endParaRPr lang="de-DE" dirty="0"/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90513" y="1350963"/>
            <a:ext cx="8345487" cy="1056519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 lIns="216000" tIns="72000" rIns="108000" bIns="90000">
            <a:spAutoFit/>
          </a:bodyPr>
          <a:lstStyle>
            <a:lvl1pPr marL="895350" indent="0" defTabSz="809625">
              <a:lnSpc>
                <a:spcPct val="98000"/>
              </a:lnSpc>
              <a:spcBef>
                <a:spcPts val="300"/>
              </a:spcBef>
              <a:spcAft>
                <a:spcPts val="2900"/>
              </a:spcAft>
              <a:buClr>
                <a:schemeClr val="accent1"/>
              </a:buClr>
              <a:buSzPct val="100000"/>
              <a:buFontTx/>
              <a:buNone/>
              <a:defRPr sz="1600" b="0">
                <a:solidFill>
                  <a:schemeClr val="tx2"/>
                </a:solidFill>
              </a:defRPr>
            </a:lvl1pPr>
            <a:lvl2pPr marL="895350" indent="-895350" defTabSz="809625">
              <a:lnSpc>
                <a:spcPct val="98000"/>
              </a:lnSpc>
              <a:spcBef>
                <a:spcPts val="300"/>
              </a:spcBef>
              <a:spcAft>
                <a:spcPts val="2900"/>
              </a:spcAft>
              <a:buSzPct val="100000"/>
              <a:buFontTx/>
              <a:buBlip>
                <a:blip r:embed="rId3"/>
              </a:buBlip>
              <a:defRPr sz="1600" b="1"/>
            </a:lvl2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44829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290513" y="1350963"/>
            <a:ext cx="8577262" cy="4837112"/>
            <a:chOff x="461963" y="1227930"/>
            <a:chExt cx="8221662" cy="4960145"/>
          </a:xfrm>
        </p:grpSpPr>
        <p:sp>
          <p:nvSpPr>
            <p:cNvPr id="35" name="Rechteck 34"/>
            <p:cNvSpPr/>
            <p:nvPr userDrawn="1"/>
          </p:nvSpPr>
          <p:spPr>
            <a:xfrm>
              <a:off x="461963" y="1227930"/>
              <a:ext cx="2670968" cy="155901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6" name="Rechteck 35"/>
            <p:cNvSpPr/>
            <p:nvPr userDrawn="1"/>
          </p:nvSpPr>
          <p:spPr>
            <a:xfrm>
              <a:off x="461963" y="2928497"/>
              <a:ext cx="2670968" cy="155901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7" name="Rechteck 36"/>
            <p:cNvSpPr/>
            <p:nvPr userDrawn="1"/>
          </p:nvSpPr>
          <p:spPr>
            <a:xfrm>
              <a:off x="461963" y="4629062"/>
              <a:ext cx="2670968" cy="155901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8" name="Rechteck 37"/>
            <p:cNvSpPr/>
            <p:nvPr userDrawn="1"/>
          </p:nvSpPr>
          <p:spPr>
            <a:xfrm>
              <a:off x="3274484" y="1227930"/>
              <a:ext cx="2595825" cy="155901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9" name="Rechteck 38"/>
            <p:cNvSpPr/>
            <p:nvPr userDrawn="1"/>
          </p:nvSpPr>
          <p:spPr>
            <a:xfrm>
              <a:off x="3274484" y="2928497"/>
              <a:ext cx="2595825" cy="155901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40" name="Rechteck 39"/>
            <p:cNvSpPr/>
            <p:nvPr userDrawn="1"/>
          </p:nvSpPr>
          <p:spPr>
            <a:xfrm>
              <a:off x="3274484" y="4629062"/>
              <a:ext cx="2595825" cy="155901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6011862" y="1227930"/>
              <a:ext cx="2671763" cy="155901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42" name="Rechteck 41"/>
            <p:cNvSpPr/>
            <p:nvPr userDrawn="1"/>
          </p:nvSpPr>
          <p:spPr>
            <a:xfrm>
              <a:off x="6011862" y="2928497"/>
              <a:ext cx="2671763" cy="155901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43" name="Rechteck 42"/>
            <p:cNvSpPr/>
            <p:nvPr userDrawn="1"/>
          </p:nvSpPr>
          <p:spPr>
            <a:xfrm>
              <a:off x="6011862" y="4629062"/>
              <a:ext cx="2671763" cy="155901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Gerade Verbindung 8"/>
          <p:cNvCxnSpPr/>
          <p:nvPr userDrawn="1"/>
        </p:nvCxnSpPr>
        <p:spPr>
          <a:xfrm>
            <a:off x="290513" y="-180975"/>
            <a:ext cx="0" cy="737235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 userDrawn="1"/>
        </p:nvCxnSpPr>
        <p:spPr>
          <a:xfrm>
            <a:off x="8867775" y="-180975"/>
            <a:ext cx="0" cy="737235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-121920" y="1350963"/>
            <a:ext cx="9563100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>
            <a:off x="-121920" y="6188075"/>
            <a:ext cx="9563100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3073749" y="-180975"/>
            <a:ext cx="0" cy="737235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3224680" y="-180975"/>
            <a:ext cx="0" cy="737235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 userDrawn="1"/>
        </p:nvCxnSpPr>
        <p:spPr>
          <a:xfrm>
            <a:off x="5932779" y="-180975"/>
            <a:ext cx="0" cy="737235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 userDrawn="1"/>
        </p:nvCxnSpPr>
        <p:spPr>
          <a:xfrm>
            <a:off x="6083710" y="-180975"/>
            <a:ext cx="0" cy="737235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639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0514" y="803419"/>
            <a:ext cx="6328400" cy="313398"/>
          </a:xfrm>
        </p:spPr>
        <p:txBody>
          <a:bodyPr lIns="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Untertitelformat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1335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Titelmasterformat durch Klicken bearbeiten</a:t>
            </a:r>
            <a:endParaRPr lang="de-DE" noProof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 bwMode="gray">
          <a:xfrm>
            <a:off x="287991" y="1276012"/>
            <a:ext cx="8586134" cy="4912063"/>
          </a:xfrm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0" tIns="0" rIns="90000" bIns="46800" rtlCol="0">
            <a:noAutofit/>
          </a:bodyPr>
          <a:lstStyle>
            <a:lvl1pPr>
              <a:spcAft>
                <a:spcPts val="0"/>
              </a:spcAft>
              <a:defRPr lang="de-DE" dirty="0" smtClean="0"/>
            </a:lvl1pPr>
            <a:lvl2pPr marL="180000" indent="0">
              <a:spcBef>
                <a:spcPts val="400"/>
              </a:spcBef>
              <a:spcAft>
                <a:spcPts val="0"/>
              </a:spcAft>
              <a:defRPr lang="de-DE" dirty="0" smtClean="0"/>
            </a:lvl2pPr>
            <a:lvl3pPr marL="284163" indent="-284163">
              <a:spcAft>
                <a:spcPts val="0"/>
              </a:spcAft>
              <a:buFontTx/>
              <a:buBlip>
                <a:blip r:embed="rId2"/>
              </a:buBlip>
              <a:defRPr lang="de-DE" dirty="0" smtClean="0"/>
            </a:lvl3pPr>
            <a:lvl4pPr marL="360000" indent="-18360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lang="de-DE" sz="1600" dirty="0" smtClean="0">
                <a:solidFill>
                  <a:schemeClr val="tx2">
                    <a:lumMod val="75000"/>
                  </a:schemeClr>
                </a:solidFill>
              </a:defRPr>
            </a:lvl4pPr>
            <a:lvl5pPr marL="284400" indent="-284400">
              <a:spcBef>
                <a:spcPts val="600"/>
              </a:spcBef>
              <a:buFontTx/>
              <a:buBlip>
                <a:blip r:embed="rId3"/>
              </a:buBlip>
              <a:defRPr lang="de-DE" sz="2200" dirty="0">
                <a:solidFill>
                  <a:schemeClr val="tx1"/>
                </a:solidFill>
              </a:defRPr>
            </a:lvl5pPr>
            <a:lvl6pPr marL="284400" indent="-284400">
              <a:spcBef>
                <a:spcPts val="600"/>
              </a:spcBef>
              <a:buFontTx/>
              <a:buBlip>
                <a:blip r:embed="rId4"/>
              </a:buBlip>
              <a:defRPr sz="2200">
                <a:solidFill>
                  <a:schemeClr val="tx1"/>
                </a:solidFill>
              </a:defRPr>
            </a:lvl6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 dirty="0" smtClean="0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 bwMode="gray">
          <a:xfrm>
            <a:off x="294257" y="800100"/>
            <a:ext cx="6324657" cy="313398"/>
          </a:xfrm>
        </p:spPr>
        <p:txBody>
          <a:bodyPr lIns="0" tIns="0" rIns="0" bIns="0" anchor="ctr" anchorCtr="0">
            <a:noAutofit/>
          </a:bodyPr>
          <a:lstStyle>
            <a:lvl1pPr algn="l">
              <a:defRPr lang="de-DE" sz="2200" b="0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ct val="20000"/>
              </a:spcBef>
            </a:pPr>
            <a:r>
              <a:rPr lang="de-DE" noProof="0" smtClean="0"/>
              <a:t>Formatvorlage des Untertitelmasters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088478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de-DE" noProof="0"/>
          </a:p>
        </p:txBody>
      </p:sp>
      <p:sp>
        <p:nvSpPr>
          <p:cNvPr id="4" name="Untertitel 2"/>
          <p:cNvSpPr>
            <a:spLocks noGrp="1"/>
          </p:cNvSpPr>
          <p:nvPr>
            <p:ph type="subTitle" idx="1"/>
          </p:nvPr>
        </p:nvSpPr>
        <p:spPr bwMode="gray">
          <a:xfrm>
            <a:off x="294257" y="800100"/>
            <a:ext cx="6324657" cy="313398"/>
          </a:xfrm>
        </p:spPr>
        <p:txBody>
          <a:bodyPr lIns="0" tIns="0" rIns="0" bIns="0" anchor="ctr" anchorCtr="0">
            <a:noAutofit/>
          </a:bodyPr>
          <a:lstStyle>
            <a:lvl1pPr algn="l">
              <a:defRPr lang="de-DE" sz="2200" b="0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ct val="20000"/>
              </a:spcBef>
            </a:pPr>
            <a:r>
              <a:rPr lang="en-US" noProof="0" smtClean="0"/>
              <a:t>Click to edit Master subtitle style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15069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4" name="Untertitel 2"/>
          <p:cNvSpPr>
            <a:spLocks noGrp="1"/>
          </p:cNvSpPr>
          <p:nvPr>
            <p:ph type="subTitle" idx="1"/>
          </p:nvPr>
        </p:nvSpPr>
        <p:spPr bwMode="gray">
          <a:xfrm>
            <a:off x="290513" y="800100"/>
            <a:ext cx="6328401" cy="313398"/>
          </a:xfrm>
        </p:spPr>
        <p:txBody>
          <a:bodyPr lIns="0" tIns="0" rIns="0" bIns="0" anchor="ctr" anchorCtr="0">
            <a:noAutofit/>
          </a:bodyPr>
          <a:lstStyle>
            <a:lvl1pPr algn="l">
              <a:defRPr lang="de-DE" sz="2200" b="0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ct val="20000"/>
              </a:spcBef>
            </a:pPr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6282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6" name="Bildplatzhalter 3"/>
          <p:cNvSpPr>
            <a:spLocks noGrp="1"/>
          </p:cNvSpPr>
          <p:nvPr>
            <p:ph type="pic" sz="quarter" idx="17"/>
          </p:nvPr>
        </p:nvSpPr>
        <p:spPr>
          <a:xfrm>
            <a:off x="290514" y="1350963"/>
            <a:ext cx="8583612" cy="4837112"/>
          </a:xfrm>
          <a:blipFill dpi="0" rotWithShape="1">
            <a:blip r:embed="rId2"/>
            <a:srcRect/>
            <a:stretch>
              <a:fillRect t="-51219" b="-51219"/>
            </a:stretch>
          </a:blipFill>
          <a:effectLst/>
        </p:spPr>
        <p:txBody>
          <a:bodyPr vert="horz" lIns="0" tIns="936000" rIns="0" bIns="0" rtlCol="0" anchor="ctr" anchorCtr="0">
            <a:noAutofit/>
          </a:bodyPr>
          <a:lstStyle>
            <a:lvl1pPr algn="ctr">
              <a:defRPr lang="de-DE" sz="1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 bwMode="gray">
          <a:xfrm>
            <a:off x="290513" y="800100"/>
            <a:ext cx="6328401" cy="313398"/>
          </a:xfrm>
        </p:spPr>
        <p:txBody>
          <a:bodyPr lIns="0" tIns="0" rIns="0" bIns="0" anchor="ctr" anchorCtr="0">
            <a:noAutofit/>
          </a:bodyPr>
          <a:lstStyle>
            <a:lvl1pPr algn="l">
              <a:defRPr lang="de-DE" sz="2200" b="0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ct val="20000"/>
              </a:spcBef>
            </a:pPr>
            <a:r>
              <a:rPr lang="ru-RU" noProof="0" smtClean="0"/>
              <a:t>Образец подзаголовка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9412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picture top (2/3, 1/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Titelmasterformat durch Klicken bearbeiten</a:t>
            </a:r>
            <a:endParaRPr lang="de-DE" noProof="0"/>
          </a:p>
        </p:txBody>
      </p:sp>
      <p:sp>
        <p:nvSpPr>
          <p:cNvPr id="6" name="Bildplatzhalter 3"/>
          <p:cNvSpPr>
            <a:spLocks noGrp="1"/>
          </p:cNvSpPr>
          <p:nvPr>
            <p:ph type="pic" sz="quarter" idx="17"/>
          </p:nvPr>
        </p:nvSpPr>
        <p:spPr bwMode="gray">
          <a:xfrm>
            <a:off x="290514" y="1350963"/>
            <a:ext cx="8583612" cy="2996185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0" tIns="936000" rIns="0" bIns="0" rtlCol="0" anchor="ctr" anchorCtr="0">
            <a:noAutofit/>
          </a:bodyPr>
          <a:lstStyle>
            <a:lvl1pPr algn="ctr">
              <a:defRPr lang="de-DE" sz="1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 bwMode="gray">
          <a:xfrm>
            <a:off x="294257" y="800100"/>
            <a:ext cx="6324657" cy="313398"/>
          </a:xfrm>
        </p:spPr>
        <p:txBody>
          <a:bodyPr lIns="0" tIns="0" rIns="0" bIns="0" anchor="ctr" anchorCtr="0">
            <a:noAutofit/>
          </a:bodyPr>
          <a:lstStyle>
            <a:lvl1pPr algn="l">
              <a:defRPr lang="de-DE" sz="2200" b="0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ct val="20000"/>
              </a:spcBef>
            </a:pPr>
            <a:r>
              <a:rPr lang="de-DE" noProof="0" smtClean="0"/>
              <a:t>Formatvorlage des Untertitelmasters durch Klicken bearbeiten</a:t>
            </a:r>
            <a:endParaRPr lang="de-DE" noProof="0" dirty="0"/>
          </a:p>
        </p:txBody>
      </p:sp>
      <p:sp>
        <p:nvSpPr>
          <p:cNvPr id="8" name="Inhaltsplatzhalter 8"/>
          <p:cNvSpPr>
            <a:spLocks noGrp="1"/>
          </p:cNvSpPr>
          <p:nvPr>
            <p:ph sz="quarter" idx="18"/>
          </p:nvPr>
        </p:nvSpPr>
        <p:spPr bwMode="gray">
          <a:xfrm>
            <a:off x="286236" y="4527032"/>
            <a:ext cx="4168289" cy="1661044"/>
          </a:xfrm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0" tIns="0" rIns="90000" bIns="46800" rtlCol="0">
            <a:noAutofit/>
          </a:bodyPr>
          <a:lstStyle>
            <a:lvl1pPr>
              <a:spcAft>
                <a:spcPts val="0"/>
              </a:spcAft>
              <a:defRPr lang="de-DE" dirty="0" smtClean="0"/>
            </a:lvl1pPr>
            <a:lvl2pPr marL="180000" indent="0">
              <a:spcBef>
                <a:spcPts val="400"/>
              </a:spcBef>
              <a:spcAft>
                <a:spcPts val="0"/>
              </a:spcAft>
              <a:defRPr lang="de-DE" dirty="0" smtClean="0"/>
            </a:lvl2pPr>
            <a:lvl3pPr marL="284163" indent="-284163">
              <a:spcAft>
                <a:spcPts val="0"/>
              </a:spcAft>
              <a:buFontTx/>
              <a:buBlip>
                <a:blip r:embed="rId3"/>
              </a:buBlip>
              <a:defRPr lang="de-DE" dirty="0" smtClean="0"/>
            </a:lvl3pPr>
            <a:lvl4pPr marL="360000" indent="-18360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lang="de-DE" sz="1600" dirty="0" smtClean="0">
                <a:solidFill>
                  <a:schemeClr val="tx2">
                    <a:lumMod val="75000"/>
                  </a:schemeClr>
                </a:solidFill>
              </a:defRPr>
            </a:lvl4pPr>
            <a:lvl5pPr marL="284400" indent="-284400">
              <a:spcBef>
                <a:spcPts val="600"/>
              </a:spcBef>
              <a:buFontTx/>
              <a:buBlip>
                <a:blip r:embed="rId4"/>
              </a:buBlip>
              <a:defRPr lang="de-DE" sz="2200" dirty="0">
                <a:solidFill>
                  <a:schemeClr val="tx1"/>
                </a:solidFill>
              </a:defRPr>
            </a:lvl5pPr>
            <a:lvl6pPr marL="284400" indent="-284400">
              <a:spcBef>
                <a:spcPts val="600"/>
              </a:spcBef>
              <a:buFontTx/>
              <a:buBlip>
                <a:blip r:embed="rId5"/>
              </a:buBlip>
              <a:defRPr sz="2200">
                <a:solidFill>
                  <a:schemeClr val="tx1"/>
                </a:solidFill>
              </a:defRPr>
            </a:lvl6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 dirty="0" smtClean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9"/>
          </p:nvPr>
        </p:nvSpPr>
        <p:spPr bwMode="gray">
          <a:xfrm>
            <a:off x="4703314" y="4522168"/>
            <a:ext cx="4168289" cy="1661044"/>
          </a:xfrm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0" tIns="0" rIns="90000" bIns="46800" rtlCol="0">
            <a:noAutofit/>
          </a:bodyPr>
          <a:lstStyle>
            <a:lvl1pPr>
              <a:spcAft>
                <a:spcPts val="0"/>
              </a:spcAft>
              <a:defRPr lang="de-DE" dirty="0" smtClean="0"/>
            </a:lvl1pPr>
            <a:lvl2pPr marL="180000" indent="0">
              <a:spcBef>
                <a:spcPts val="400"/>
              </a:spcBef>
              <a:spcAft>
                <a:spcPts val="0"/>
              </a:spcAft>
              <a:defRPr lang="de-DE" dirty="0" smtClean="0"/>
            </a:lvl2pPr>
            <a:lvl3pPr marL="284163" indent="-284163">
              <a:spcAft>
                <a:spcPts val="0"/>
              </a:spcAft>
              <a:buFontTx/>
              <a:buBlip>
                <a:blip r:embed="rId3"/>
              </a:buBlip>
              <a:defRPr lang="de-DE" dirty="0" smtClean="0"/>
            </a:lvl3pPr>
            <a:lvl4pPr marL="360000" indent="-18360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lang="de-DE" sz="1600" dirty="0" smtClean="0">
                <a:solidFill>
                  <a:schemeClr val="tx2">
                    <a:lumMod val="75000"/>
                  </a:schemeClr>
                </a:solidFill>
              </a:defRPr>
            </a:lvl4pPr>
            <a:lvl5pPr marL="284400" indent="-284400">
              <a:spcBef>
                <a:spcPts val="600"/>
              </a:spcBef>
              <a:buFontTx/>
              <a:buBlip>
                <a:blip r:embed="rId4"/>
              </a:buBlip>
              <a:defRPr lang="de-DE" sz="2200" dirty="0">
                <a:solidFill>
                  <a:schemeClr val="tx1"/>
                </a:solidFill>
              </a:defRPr>
            </a:lvl5pPr>
            <a:lvl6pPr marL="284400" indent="-284400">
              <a:spcBef>
                <a:spcPts val="600"/>
              </a:spcBef>
              <a:buFontTx/>
              <a:buBlip>
                <a:blip r:embed="rId5"/>
              </a:buBlip>
              <a:defRPr sz="2200">
                <a:solidFill>
                  <a:schemeClr val="tx1"/>
                </a:solidFill>
              </a:defRPr>
            </a:lvl6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82814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21"/>
          <p:cNvSpPr/>
          <p:nvPr userDrawn="1"/>
        </p:nvSpPr>
        <p:spPr>
          <a:xfrm>
            <a:off x="0" y="6300788"/>
            <a:ext cx="9144000" cy="557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Rechteck 3"/>
          <p:cNvSpPr/>
          <p:nvPr userDrawn="1"/>
        </p:nvSpPr>
        <p:spPr>
          <a:xfrm>
            <a:off x="0" y="0"/>
            <a:ext cx="9144000" cy="122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Rechteck 7"/>
          <p:cNvSpPr/>
          <p:nvPr userDrawn="1"/>
        </p:nvSpPr>
        <p:spPr>
          <a:xfrm>
            <a:off x="6953250" y="0"/>
            <a:ext cx="2190750" cy="122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7" name="Picture 2" descr="I:\ProSiebenSat1\11-1118_Beispielfolien_Kleemann\neue Dateien\Material\horizont3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2924175"/>
            <a:ext cx="9144000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pieren 37"/>
          <p:cNvGrpSpPr>
            <a:grpSpLocks/>
          </p:cNvGrpSpPr>
          <p:nvPr userDrawn="1"/>
        </p:nvGrpSpPr>
        <p:grpSpPr bwMode="auto">
          <a:xfrm>
            <a:off x="-2744788" y="3900488"/>
            <a:ext cx="3148013" cy="2620962"/>
            <a:chOff x="-165617" y="2871999"/>
            <a:chExt cx="3147137" cy="2622056"/>
          </a:xfrm>
        </p:grpSpPr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-99125" y="4195663"/>
              <a:ext cx="2569783" cy="1298392"/>
            </a:xfrm>
            <a:custGeom>
              <a:avLst/>
              <a:gdLst>
                <a:gd name="T0" fmla="*/ 661 w 661"/>
                <a:gd name="T1" fmla="*/ 0 h 451"/>
                <a:gd name="T2" fmla="*/ 0 w 661"/>
                <a:gd name="T3" fmla="*/ 257 h 451"/>
                <a:gd name="T4" fmla="*/ 0 w 661"/>
                <a:gd name="T5" fmla="*/ 451 h 451"/>
                <a:gd name="T6" fmla="*/ 618 w 661"/>
                <a:gd name="T7" fmla="*/ 177 h 451"/>
                <a:gd name="T8" fmla="*/ 661 w 661"/>
                <a:gd name="T9" fmla="*/ 0 h 451"/>
                <a:gd name="connsiteX0" fmla="*/ 10000 w 10494"/>
                <a:gd name="connsiteY0" fmla="*/ 0 h 10000"/>
                <a:gd name="connsiteX1" fmla="*/ 0 w 10494"/>
                <a:gd name="connsiteY1" fmla="*/ 5698 h 10000"/>
                <a:gd name="connsiteX2" fmla="*/ 0 w 10494"/>
                <a:gd name="connsiteY2" fmla="*/ 10000 h 10000"/>
                <a:gd name="connsiteX3" fmla="*/ 10494 w 10494"/>
                <a:gd name="connsiteY3" fmla="*/ 3772 h 10000"/>
                <a:gd name="connsiteX4" fmla="*/ 10000 w 10494"/>
                <a:gd name="connsiteY4" fmla="*/ 0 h 10000"/>
                <a:gd name="connsiteX0" fmla="*/ 10000 w 10147"/>
                <a:gd name="connsiteY0" fmla="*/ 0 h 10000"/>
                <a:gd name="connsiteX1" fmla="*/ 0 w 10147"/>
                <a:gd name="connsiteY1" fmla="*/ 5698 h 10000"/>
                <a:gd name="connsiteX2" fmla="*/ 0 w 10147"/>
                <a:gd name="connsiteY2" fmla="*/ 10000 h 10000"/>
                <a:gd name="connsiteX3" fmla="*/ 10147 w 10147"/>
                <a:gd name="connsiteY3" fmla="*/ 3823 h 10000"/>
                <a:gd name="connsiteX4" fmla="*/ 10000 w 10147"/>
                <a:gd name="connsiteY4" fmla="*/ 0 h 10000"/>
                <a:gd name="connsiteX0" fmla="*/ 10000 w 10147"/>
                <a:gd name="connsiteY0" fmla="*/ 0 h 10000"/>
                <a:gd name="connsiteX1" fmla="*/ 0 w 10147"/>
                <a:gd name="connsiteY1" fmla="*/ 5698 h 10000"/>
                <a:gd name="connsiteX2" fmla="*/ 0 w 10147"/>
                <a:gd name="connsiteY2" fmla="*/ 10000 h 10000"/>
                <a:gd name="connsiteX3" fmla="*/ 10147 w 10147"/>
                <a:gd name="connsiteY3" fmla="*/ 3823 h 10000"/>
                <a:gd name="connsiteX4" fmla="*/ 10000 w 10147"/>
                <a:gd name="connsiteY4" fmla="*/ 0 h 10000"/>
                <a:gd name="connsiteX0" fmla="*/ 10000 w 10147"/>
                <a:gd name="connsiteY0" fmla="*/ 0 h 10000"/>
                <a:gd name="connsiteX1" fmla="*/ 763 w 10147"/>
                <a:gd name="connsiteY1" fmla="*/ 5393 h 10000"/>
                <a:gd name="connsiteX2" fmla="*/ 0 w 10147"/>
                <a:gd name="connsiteY2" fmla="*/ 10000 h 10000"/>
                <a:gd name="connsiteX3" fmla="*/ 10147 w 10147"/>
                <a:gd name="connsiteY3" fmla="*/ 3823 h 10000"/>
                <a:gd name="connsiteX4" fmla="*/ 10000 w 10147"/>
                <a:gd name="connsiteY4" fmla="*/ 0 h 10000"/>
                <a:gd name="connsiteX0" fmla="*/ 9237 w 9384"/>
                <a:gd name="connsiteY0" fmla="*/ 0 h 6949"/>
                <a:gd name="connsiteX1" fmla="*/ 0 w 9384"/>
                <a:gd name="connsiteY1" fmla="*/ 5393 h 6949"/>
                <a:gd name="connsiteX2" fmla="*/ 1111 w 9384"/>
                <a:gd name="connsiteY2" fmla="*/ 6949 h 6949"/>
                <a:gd name="connsiteX3" fmla="*/ 9384 w 9384"/>
                <a:gd name="connsiteY3" fmla="*/ 3823 h 6949"/>
                <a:gd name="connsiteX4" fmla="*/ 9237 w 9384"/>
                <a:gd name="connsiteY4" fmla="*/ 0 h 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4" h="6949">
                  <a:moveTo>
                    <a:pt x="9237" y="0"/>
                  </a:moveTo>
                  <a:lnTo>
                    <a:pt x="0" y="5393"/>
                  </a:lnTo>
                  <a:lnTo>
                    <a:pt x="1111" y="6949"/>
                  </a:lnTo>
                  <a:lnTo>
                    <a:pt x="9384" y="3823"/>
                  </a:lnTo>
                  <a:lnTo>
                    <a:pt x="923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8800">
                    <a:alpha val="65000"/>
                  </a:srgbClr>
                </a:gs>
                <a:gs pos="69000">
                  <a:sysClr val="window" lastClr="FFFFFF">
                    <a:alpha val="0"/>
                  </a:sysClr>
                </a:gs>
              </a:gsLst>
              <a:lin ang="2700000" scaled="1"/>
              <a:tileRect/>
            </a:gradFill>
            <a:ln>
              <a:noFill/>
            </a:ln>
            <a:effectLst>
              <a:softEdge rad="31750"/>
            </a:effectLst>
          </p:spPr>
          <p:txBody>
            <a:bodyPr/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" name="Picture 12" descr="C:\Users\Inscale\Desktop\schatten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1596831">
              <a:off x="580853" y="4113755"/>
              <a:ext cx="2400667" cy="590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-78328" y="2892645"/>
              <a:ext cx="2651974" cy="2472770"/>
            </a:xfrm>
            <a:custGeom>
              <a:avLst/>
              <a:gdLst>
                <a:gd name="T0" fmla="*/ 0 w 640"/>
                <a:gd name="T1" fmla="*/ 121 h 598"/>
                <a:gd name="T2" fmla="*/ 0 w 640"/>
                <a:gd name="T3" fmla="*/ 598 h 598"/>
                <a:gd name="T4" fmla="*/ 597 w 640"/>
                <a:gd name="T5" fmla="*/ 333 h 598"/>
                <a:gd name="T6" fmla="*/ 640 w 640"/>
                <a:gd name="T7" fmla="*/ 156 h 598"/>
                <a:gd name="T8" fmla="*/ 585 w 640"/>
                <a:gd name="T9" fmla="*/ 0 h 598"/>
                <a:gd name="T10" fmla="*/ 0 w 640"/>
                <a:gd name="T11" fmla="*/ 121 h 598"/>
                <a:gd name="connsiteX0" fmla="*/ 0 w 10000"/>
                <a:gd name="connsiteY0" fmla="*/ 2009 h 9986"/>
                <a:gd name="connsiteX1" fmla="*/ 0 w 10000"/>
                <a:gd name="connsiteY1" fmla="*/ 9986 h 9986"/>
                <a:gd name="connsiteX2" fmla="*/ 9328 w 10000"/>
                <a:gd name="connsiteY2" fmla="*/ 5555 h 9986"/>
                <a:gd name="connsiteX3" fmla="*/ 10000 w 10000"/>
                <a:gd name="connsiteY3" fmla="*/ 2595 h 9986"/>
                <a:gd name="connsiteX4" fmla="*/ 9115 w 10000"/>
                <a:gd name="connsiteY4" fmla="*/ 0 h 9986"/>
                <a:gd name="connsiteX5" fmla="*/ 0 w 10000"/>
                <a:gd name="connsiteY5" fmla="*/ 2009 h 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86">
                  <a:moveTo>
                    <a:pt x="0" y="2009"/>
                  </a:moveTo>
                  <a:lnTo>
                    <a:pt x="0" y="9986"/>
                  </a:lnTo>
                  <a:lnTo>
                    <a:pt x="9328" y="5555"/>
                  </a:lnTo>
                  <a:lnTo>
                    <a:pt x="10000" y="2595"/>
                  </a:lnTo>
                  <a:lnTo>
                    <a:pt x="9115" y="0"/>
                  </a:lnTo>
                  <a:lnTo>
                    <a:pt x="0" y="20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8800"/>
                </a:gs>
                <a:gs pos="80000">
                  <a:srgbClr val="FF8800">
                    <a:lumMod val="75000"/>
                  </a:srgbClr>
                </a:gs>
                <a:gs pos="52000">
                  <a:srgbClr val="E34803">
                    <a:lumMod val="7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-165617" y="2871999"/>
              <a:ext cx="2507552" cy="517741"/>
            </a:xfrm>
            <a:custGeom>
              <a:avLst/>
              <a:gdLst>
                <a:gd name="T0" fmla="*/ 588 w 606"/>
                <a:gd name="T1" fmla="*/ 0 h 125"/>
                <a:gd name="T2" fmla="*/ 606 w 606"/>
                <a:gd name="T3" fmla="*/ 7 h 125"/>
                <a:gd name="T4" fmla="*/ 21 w 606"/>
                <a:gd name="T5" fmla="*/ 125 h 125"/>
                <a:gd name="T6" fmla="*/ 0 w 606"/>
                <a:gd name="T7" fmla="*/ 120 h 125"/>
                <a:gd name="T8" fmla="*/ 588 w 606"/>
                <a:gd name="T9" fmla="*/ 0 h 125"/>
                <a:gd name="connsiteX0" fmla="*/ 9703 w 10027"/>
                <a:gd name="connsiteY0" fmla="*/ 0 h 10000"/>
                <a:gd name="connsiteX1" fmla="*/ 10027 w 10027"/>
                <a:gd name="connsiteY1" fmla="*/ 429 h 10000"/>
                <a:gd name="connsiteX2" fmla="*/ 347 w 10027"/>
                <a:gd name="connsiteY2" fmla="*/ 10000 h 10000"/>
                <a:gd name="connsiteX3" fmla="*/ 0 w 10027"/>
                <a:gd name="connsiteY3" fmla="*/ 9600 h 10000"/>
                <a:gd name="connsiteX4" fmla="*/ 9703 w 10027"/>
                <a:gd name="connsiteY4" fmla="*/ 0 h 10000"/>
                <a:gd name="connsiteX0" fmla="*/ 9703 w 9986"/>
                <a:gd name="connsiteY0" fmla="*/ 0 h 10000"/>
                <a:gd name="connsiteX1" fmla="*/ 9986 w 9986"/>
                <a:gd name="connsiteY1" fmla="*/ 363 h 10000"/>
                <a:gd name="connsiteX2" fmla="*/ 347 w 9986"/>
                <a:gd name="connsiteY2" fmla="*/ 10000 h 10000"/>
                <a:gd name="connsiteX3" fmla="*/ 0 w 9986"/>
                <a:gd name="connsiteY3" fmla="*/ 9600 h 10000"/>
                <a:gd name="connsiteX4" fmla="*/ 9703 w 998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6" h="10000">
                  <a:moveTo>
                    <a:pt x="9703" y="0"/>
                  </a:moveTo>
                  <a:lnTo>
                    <a:pt x="9986" y="363"/>
                  </a:lnTo>
                  <a:lnTo>
                    <a:pt x="347" y="10000"/>
                  </a:lnTo>
                  <a:lnTo>
                    <a:pt x="0" y="9600"/>
                  </a:lnTo>
                  <a:lnTo>
                    <a:pt x="9703" y="0"/>
                  </a:lnTo>
                  <a:close/>
                </a:path>
              </a:pathLst>
            </a:custGeom>
            <a:gradFill>
              <a:gsLst>
                <a:gs pos="0">
                  <a:srgbClr val="FF8800">
                    <a:lumMod val="60000"/>
                    <a:lumOff val="40000"/>
                  </a:srgbClr>
                </a:gs>
                <a:gs pos="100000">
                  <a:srgbClr val="FF8800"/>
                </a:gs>
              </a:gsLst>
              <a:lin ang="81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Freeform 19"/>
            <p:cNvSpPr>
              <a:spLocks/>
            </p:cNvSpPr>
            <p:nvPr/>
          </p:nvSpPr>
          <p:spPr bwMode="auto">
            <a:xfrm>
              <a:off x="-11932" y="3452281"/>
              <a:ext cx="2738473" cy="1868460"/>
            </a:xfrm>
            <a:custGeom>
              <a:avLst/>
              <a:gdLst>
                <a:gd name="T0" fmla="*/ 661 w 661"/>
                <a:gd name="T1" fmla="*/ 0 h 451"/>
                <a:gd name="T2" fmla="*/ 0 w 661"/>
                <a:gd name="T3" fmla="*/ 257 h 451"/>
                <a:gd name="T4" fmla="*/ 0 w 661"/>
                <a:gd name="T5" fmla="*/ 451 h 451"/>
                <a:gd name="T6" fmla="*/ 618 w 661"/>
                <a:gd name="T7" fmla="*/ 177 h 451"/>
                <a:gd name="T8" fmla="*/ 661 w 661"/>
                <a:gd name="T9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451">
                  <a:moveTo>
                    <a:pt x="661" y="0"/>
                  </a:moveTo>
                  <a:lnTo>
                    <a:pt x="0" y="257"/>
                  </a:lnTo>
                  <a:lnTo>
                    <a:pt x="0" y="451"/>
                  </a:lnTo>
                  <a:lnTo>
                    <a:pt x="618" y="177"/>
                  </a:lnTo>
                  <a:lnTo>
                    <a:pt x="661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alpha val="1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2700000" scaled="1"/>
              <a:tileRect/>
            </a:gradFill>
            <a:ln>
              <a:noFill/>
            </a:ln>
            <a:effectLst>
              <a:softEdge rad="31750"/>
            </a:effectLst>
          </p:spPr>
          <p:txBody>
            <a:bodyPr/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467620" y="3361153"/>
              <a:ext cx="0" cy="0"/>
            </a:xfrm>
            <a:prstGeom prst="line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467620" y="3361153"/>
              <a:ext cx="0" cy="0"/>
            </a:xfrm>
            <a:prstGeom prst="line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6" name="Gruppieren 46"/>
          <p:cNvGrpSpPr>
            <a:grpSpLocks/>
          </p:cNvGrpSpPr>
          <p:nvPr userDrawn="1"/>
        </p:nvGrpSpPr>
        <p:grpSpPr bwMode="auto">
          <a:xfrm>
            <a:off x="3257550" y="6858000"/>
            <a:ext cx="5326063" cy="5734050"/>
            <a:chOff x="-942636" y="3362708"/>
            <a:chExt cx="5325951" cy="5734727"/>
          </a:xfrm>
        </p:grpSpPr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-194113" y="5155756"/>
              <a:ext cx="4253121" cy="3926609"/>
            </a:xfrm>
            <a:custGeom>
              <a:avLst/>
              <a:gdLst>
                <a:gd name="T0" fmla="*/ 0 w 1022"/>
                <a:gd name="T1" fmla="*/ 0 h 1379"/>
                <a:gd name="T2" fmla="*/ 1022 w 1022"/>
                <a:gd name="T3" fmla="*/ 1379 h 1379"/>
                <a:gd name="T4" fmla="*/ 0 w 1022"/>
                <a:gd name="T5" fmla="*/ 496 h 1379"/>
                <a:gd name="T6" fmla="*/ 0 w 1022"/>
                <a:gd name="T7" fmla="*/ 0 h 1379"/>
                <a:gd name="connsiteX0" fmla="*/ 0 w 10045"/>
                <a:gd name="connsiteY0" fmla="*/ 0 h 6873"/>
                <a:gd name="connsiteX1" fmla="*/ 10045 w 10045"/>
                <a:gd name="connsiteY1" fmla="*/ 6873 h 6873"/>
                <a:gd name="connsiteX2" fmla="*/ 0 w 10045"/>
                <a:gd name="connsiteY2" fmla="*/ 3597 h 6873"/>
                <a:gd name="connsiteX3" fmla="*/ 0 w 10045"/>
                <a:gd name="connsiteY3" fmla="*/ 0 h 6873"/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2" fmla="*/ 1331 w 10000"/>
                <a:gd name="connsiteY2" fmla="*/ 1870 h 10000"/>
                <a:gd name="connsiteX3" fmla="*/ 0 w 10000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10000"/>
                  </a:lnTo>
                  <a:lnTo>
                    <a:pt x="1331" y="187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8800">
                    <a:alpha val="48000"/>
                  </a:srgbClr>
                </a:gs>
                <a:gs pos="70000">
                  <a:sysClr val="window" lastClr="FFFFFF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  <a:effectLst>
              <a:softEdge rad="31750"/>
            </a:effectLst>
          </p:spPr>
          <p:txBody>
            <a:bodyPr/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-48892" y="3381760"/>
              <a:ext cx="4432207" cy="5699798"/>
            </a:xfrm>
            <a:custGeom>
              <a:avLst/>
              <a:gdLst>
                <a:gd name="T0" fmla="*/ 0 w 1070"/>
                <a:gd name="T1" fmla="*/ 0 h 1376"/>
                <a:gd name="T2" fmla="*/ 0 w 1070"/>
                <a:gd name="T3" fmla="*/ 498 h 1376"/>
                <a:gd name="T4" fmla="*/ 994 w 1070"/>
                <a:gd name="T5" fmla="*/ 1376 h 1376"/>
                <a:gd name="T6" fmla="*/ 1070 w 1070"/>
                <a:gd name="T7" fmla="*/ 1365 h 1376"/>
                <a:gd name="T8" fmla="*/ 1070 w 1070"/>
                <a:gd name="T9" fmla="*/ 850 h 1376"/>
                <a:gd name="T10" fmla="*/ 0 w 1070"/>
                <a:gd name="T11" fmla="*/ 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0" h="1376">
                  <a:moveTo>
                    <a:pt x="0" y="0"/>
                  </a:moveTo>
                  <a:lnTo>
                    <a:pt x="0" y="498"/>
                  </a:lnTo>
                  <a:lnTo>
                    <a:pt x="994" y="1376"/>
                  </a:lnTo>
                  <a:lnTo>
                    <a:pt x="1070" y="1365"/>
                  </a:lnTo>
                  <a:lnTo>
                    <a:pt x="1070" y="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800">
                <a:lumMod val="40000"/>
                <a:lumOff val="60000"/>
              </a:srgb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-656892" y="3369059"/>
              <a:ext cx="4725889" cy="5712499"/>
            </a:xfrm>
            <a:custGeom>
              <a:avLst/>
              <a:gdLst>
                <a:gd name="T0" fmla="*/ 0 w 1022"/>
                <a:gd name="T1" fmla="*/ 0 h 1379"/>
                <a:gd name="T2" fmla="*/ 0 w 1022"/>
                <a:gd name="T3" fmla="*/ 496 h 1379"/>
                <a:gd name="T4" fmla="*/ 1022 w 1022"/>
                <a:gd name="T5" fmla="*/ 1379 h 1379"/>
                <a:gd name="T6" fmla="*/ 1022 w 1022"/>
                <a:gd name="T7" fmla="*/ 865 h 1379"/>
                <a:gd name="T8" fmla="*/ 0 w 1022"/>
                <a:gd name="T9" fmla="*/ 0 h 1379"/>
                <a:gd name="connsiteX0" fmla="*/ 14 w 10014"/>
                <a:gd name="connsiteY0" fmla="*/ 0 h 10000"/>
                <a:gd name="connsiteX1" fmla="*/ 0 w 10014"/>
                <a:gd name="connsiteY1" fmla="*/ 1718 h 10000"/>
                <a:gd name="connsiteX2" fmla="*/ 14 w 10014"/>
                <a:gd name="connsiteY2" fmla="*/ 3597 h 10000"/>
                <a:gd name="connsiteX3" fmla="*/ 10014 w 10014"/>
                <a:gd name="connsiteY3" fmla="*/ 10000 h 10000"/>
                <a:gd name="connsiteX4" fmla="*/ 10014 w 10014"/>
                <a:gd name="connsiteY4" fmla="*/ 6273 h 10000"/>
                <a:gd name="connsiteX5" fmla="*/ 14 w 10014"/>
                <a:gd name="connsiteY5" fmla="*/ 0 h 10000"/>
                <a:gd name="connsiteX0" fmla="*/ 1414 w 11414"/>
                <a:gd name="connsiteY0" fmla="*/ 0 h 10000"/>
                <a:gd name="connsiteX1" fmla="*/ 0 w 11414"/>
                <a:gd name="connsiteY1" fmla="*/ 918 h 10000"/>
                <a:gd name="connsiteX2" fmla="*/ 1414 w 11414"/>
                <a:gd name="connsiteY2" fmla="*/ 3597 h 10000"/>
                <a:gd name="connsiteX3" fmla="*/ 11414 w 11414"/>
                <a:gd name="connsiteY3" fmla="*/ 10000 h 10000"/>
                <a:gd name="connsiteX4" fmla="*/ 11414 w 11414"/>
                <a:gd name="connsiteY4" fmla="*/ 6273 h 10000"/>
                <a:gd name="connsiteX5" fmla="*/ 1414 w 11414"/>
                <a:gd name="connsiteY5" fmla="*/ 0 h 10000"/>
                <a:gd name="connsiteX0" fmla="*/ 1414 w 11414"/>
                <a:gd name="connsiteY0" fmla="*/ 0 h 10000"/>
                <a:gd name="connsiteX1" fmla="*/ 0 w 11414"/>
                <a:gd name="connsiteY1" fmla="*/ 918 h 10000"/>
                <a:gd name="connsiteX2" fmla="*/ 1414 w 11414"/>
                <a:gd name="connsiteY2" fmla="*/ 3597 h 10000"/>
                <a:gd name="connsiteX3" fmla="*/ 11414 w 11414"/>
                <a:gd name="connsiteY3" fmla="*/ 10000 h 10000"/>
                <a:gd name="connsiteX4" fmla="*/ 11414 w 11414"/>
                <a:gd name="connsiteY4" fmla="*/ 6273 h 10000"/>
                <a:gd name="connsiteX5" fmla="*/ 1414 w 11414"/>
                <a:gd name="connsiteY5" fmla="*/ 0 h 10000"/>
                <a:gd name="connsiteX0" fmla="*/ 1414 w 11414"/>
                <a:gd name="connsiteY0" fmla="*/ 0 h 10000"/>
                <a:gd name="connsiteX1" fmla="*/ 0 w 11414"/>
                <a:gd name="connsiteY1" fmla="*/ 918 h 10000"/>
                <a:gd name="connsiteX2" fmla="*/ 1414 w 11414"/>
                <a:gd name="connsiteY2" fmla="*/ 3597 h 10000"/>
                <a:gd name="connsiteX3" fmla="*/ 11414 w 11414"/>
                <a:gd name="connsiteY3" fmla="*/ 10000 h 10000"/>
                <a:gd name="connsiteX4" fmla="*/ 11414 w 11414"/>
                <a:gd name="connsiteY4" fmla="*/ 6273 h 10000"/>
                <a:gd name="connsiteX5" fmla="*/ 1414 w 11414"/>
                <a:gd name="connsiteY5" fmla="*/ 0 h 10000"/>
                <a:gd name="connsiteX0" fmla="*/ 1378 w 11378"/>
                <a:gd name="connsiteY0" fmla="*/ 0 h 10000"/>
                <a:gd name="connsiteX1" fmla="*/ 0 w 11378"/>
                <a:gd name="connsiteY1" fmla="*/ 1238 h 10000"/>
                <a:gd name="connsiteX2" fmla="*/ 1378 w 11378"/>
                <a:gd name="connsiteY2" fmla="*/ 3597 h 10000"/>
                <a:gd name="connsiteX3" fmla="*/ 11378 w 11378"/>
                <a:gd name="connsiteY3" fmla="*/ 10000 h 10000"/>
                <a:gd name="connsiteX4" fmla="*/ 11378 w 11378"/>
                <a:gd name="connsiteY4" fmla="*/ 6273 h 10000"/>
                <a:gd name="connsiteX5" fmla="*/ 1378 w 11378"/>
                <a:gd name="connsiteY5" fmla="*/ 0 h 10000"/>
                <a:gd name="connsiteX0" fmla="*/ 1522 w 11522"/>
                <a:gd name="connsiteY0" fmla="*/ 0 h 10000"/>
                <a:gd name="connsiteX1" fmla="*/ 0 w 11522"/>
                <a:gd name="connsiteY1" fmla="*/ 1078 h 10000"/>
                <a:gd name="connsiteX2" fmla="*/ 1522 w 11522"/>
                <a:gd name="connsiteY2" fmla="*/ 3597 h 10000"/>
                <a:gd name="connsiteX3" fmla="*/ 11522 w 11522"/>
                <a:gd name="connsiteY3" fmla="*/ 10000 h 10000"/>
                <a:gd name="connsiteX4" fmla="*/ 11522 w 11522"/>
                <a:gd name="connsiteY4" fmla="*/ 6273 h 10000"/>
                <a:gd name="connsiteX5" fmla="*/ 1522 w 11522"/>
                <a:gd name="connsiteY5" fmla="*/ 0 h 10000"/>
                <a:gd name="connsiteX0" fmla="*/ 1162 w 11162"/>
                <a:gd name="connsiteY0" fmla="*/ 0 h 10000"/>
                <a:gd name="connsiteX1" fmla="*/ 0 w 11162"/>
                <a:gd name="connsiteY1" fmla="*/ 1011 h 10000"/>
                <a:gd name="connsiteX2" fmla="*/ 1162 w 11162"/>
                <a:gd name="connsiteY2" fmla="*/ 3597 h 10000"/>
                <a:gd name="connsiteX3" fmla="*/ 11162 w 11162"/>
                <a:gd name="connsiteY3" fmla="*/ 10000 h 10000"/>
                <a:gd name="connsiteX4" fmla="*/ 11162 w 11162"/>
                <a:gd name="connsiteY4" fmla="*/ 6273 h 10000"/>
                <a:gd name="connsiteX5" fmla="*/ 1162 w 11162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62" h="10000">
                  <a:moveTo>
                    <a:pt x="1162" y="0"/>
                  </a:moveTo>
                  <a:lnTo>
                    <a:pt x="0" y="1011"/>
                  </a:lnTo>
                  <a:lnTo>
                    <a:pt x="1162" y="3597"/>
                  </a:lnTo>
                  <a:lnTo>
                    <a:pt x="11162" y="10000"/>
                  </a:lnTo>
                  <a:lnTo>
                    <a:pt x="11162" y="6273"/>
                  </a:lnTo>
                  <a:lnTo>
                    <a:pt x="1162" y="0"/>
                  </a:lnTo>
                  <a:close/>
                </a:path>
              </a:pathLst>
            </a:custGeom>
            <a:gradFill flip="none" rotWithShape="1">
              <a:gsLst>
                <a:gs pos="80000">
                  <a:srgbClr val="FF8800"/>
                </a:gs>
                <a:gs pos="0">
                  <a:srgbClr val="E34803">
                    <a:lumMod val="7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-166364" y="3362708"/>
              <a:ext cx="4549679" cy="3589762"/>
            </a:xfrm>
            <a:custGeom>
              <a:avLst/>
              <a:gdLst>
                <a:gd name="T0" fmla="*/ 0 w 1098"/>
                <a:gd name="T1" fmla="*/ 0 h 865"/>
                <a:gd name="T2" fmla="*/ 28 w 1098"/>
                <a:gd name="T3" fmla="*/ 3 h 865"/>
                <a:gd name="T4" fmla="*/ 1098 w 1098"/>
                <a:gd name="T5" fmla="*/ 853 h 865"/>
                <a:gd name="T6" fmla="*/ 1022 w 1098"/>
                <a:gd name="T7" fmla="*/ 865 h 865"/>
                <a:gd name="T8" fmla="*/ 0 w 1098"/>
                <a:gd name="T9" fmla="*/ 0 h 865"/>
                <a:gd name="connsiteX0" fmla="*/ 0 w 10000"/>
                <a:gd name="connsiteY0" fmla="*/ 0 h 9991"/>
                <a:gd name="connsiteX1" fmla="*/ 255 w 10000"/>
                <a:gd name="connsiteY1" fmla="*/ 26 h 9991"/>
                <a:gd name="connsiteX2" fmla="*/ 10000 w 10000"/>
                <a:gd name="connsiteY2" fmla="*/ 9852 h 9991"/>
                <a:gd name="connsiteX3" fmla="*/ 9308 w 10000"/>
                <a:gd name="connsiteY3" fmla="*/ 9991 h 9991"/>
                <a:gd name="connsiteX4" fmla="*/ 0 w 10000"/>
                <a:gd name="connsiteY4" fmla="*/ 0 h 9991"/>
                <a:gd name="connsiteX0" fmla="*/ 0 w 10000"/>
                <a:gd name="connsiteY0" fmla="*/ 27 h 10027"/>
                <a:gd name="connsiteX1" fmla="*/ 227 w 10000"/>
                <a:gd name="connsiteY1" fmla="*/ 0 h 10027"/>
                <a:gd name="connsiteX2" fmla="*/ 10000 w 10000"/>
                <a:gd name="connsiteY2" fmla="*/ 9888 h 10027"/>
                <a:gd name="connsiteX3" fmla="*/ 9308 w 10000"/>
                <a:gd name="connsiteY3" fmla="*/ 10027 h 10027"/>
                <a:gd name="connsiteX4" fmla="*/ 0 w 10000"/>
                <a:gd name="connsiteY4" fmla="*/ 27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27">
                  <a:moveTo>
                    <a:pt x="0" y="27"/>
                  </a:moveTo>
                  <a:lnTo>
                    <a:pt x="227" y="0"/>
                  </a:lnTo>
                  <a:lnTo>
                    <a:pt x="10000" y="9888"/>
                  </a:lnTo>
                  <a:lnTo>
                    <a:pt x="9308" y="10027"/>
                  </a:lnTo>
                  <a:lnTo>
                    <a:pt x="0" y="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8800">
                    <a:lumMod val="60000"/>
                    <a:lumOff val="40000"/>
                  </a:srgbClr>
                </a:gs>
                <a:gs pos="100000">
                  <a:srgbClr val="FF8800"/>
                </a:gs>
              </a:gsLst>
              <a:lin ang="13500000" scaled="1"/>
              <a:tileRect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-942636" y="3384342"/>
              <a:ext cx="4989848" cy="5713093"/>
            </a:xfrm>
            <a:custGeom>
              <a:avLst/>
              <a:gdLst>
                <a:gd name="T0" fmla="*/ 0 w 1022"/>
                <a:gd name="T1" fmla="*/ 0 h 1379"/>
                <a:gd name="T2" fmla="*/ 1022 w 1022"/>
                <a:gd name="T3" fmla="*/ 1379 h 1379"/>
                <a:gd name="T4" fmla="*/ 0 w 1022"/>
                <a:gd name="T5" fmla="*/ 496 h 1379"/>
                <a:gd name="T6" fmla="*/ 0 w 1022"/>
                <a:gd name="T7" fmla="*/ 0 h 1379"/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2" fmla="*/ 0 w 10000"/>
                <a:gd name="connsiteY2" fmla="*/ 3597 h 10000"/>
                <a:gd name="connsiteX3" fmla="*/ 3 w 10000"/>
                <a:gd name="connsiteY3" fmla="*/ 1329 h 10000"/>
                <a:gd name="connsiteX4" fmla="*/ 0 w 10000"/>
                <a:gd name="connsiteY4" fmla="*/ 0 h 10000"/>
                <a:gd name="connsiteX0" fmla="*/ 1785 w 11785"/>
                <a:gd name="connsiteY0" fmla="*/ 0 h 10000"/>
                <a:gd name="connsiteX1" fmla="*/ 11785 w 11785"/>
                <a:gd name="connsiteY1" fmla="*/ 10000 h 10000"/>
                <a:gd name="connsiteX2" fmla="*/ 1785 w 11785"/>
                <a:gd name="connsiteY2" fmla="*/ 3597 h 10000"/>
                <a:gd name="connsiteX3" fmla="*/ 0 w 11785"/>
                <a:gd name="connsiteY3" fmla="*/ 779 h 10000"/>
                <a:gd name="connsiteX4" fmla="*/ 1785 w 11785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85" h="10000">
                  <a:moveTo>
                    <a:pt x="1785" y="0"/>
                  </a:moveTo>
                  <a:lnTo>
                    <a:pt x="11785" y="10000"/>
                  </a:lnTo>
                  <a:lnTo>
                    <a:pt x="1785" y="3597"/>
                  </a:lnTo>
                  <a:lnTo>
                    <a:pt x="0" y="779"/>
                  </a:lnTo>
                  <a:lnTo>
                    <a:pt x="1785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alpha val="8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8100000" scaled="1"/>
              <a:tileRect/>
            </a:gradFill>
            <a:ln>
              <a:noFill/>
            </a:ln>
            <a:effectLst>
              <a:softEdge rad="31750"/>
            </a:effectLst>
          </p:spPr>
          <p:txBody>
            <a:bodyPr/>
            <a:lstStyle/>
            <a:p>
              <a:pPr>
                <a:defRPr/>
              </a:pPr>
              <a:endParaRPr lang="de-DE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2" name="Picture 3" descr="Y:\TuM\Marketing\ImageBank\Logos\B&amp;R Logo\RGB\B&amp;R_Logo_Full_RGB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264275" y="455613"/>
            <a:ext cx="23590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71851" y="2838296"/>
            <a:ext cx="5328000" cy="368300"/>
          </a:xfrm>
        </p:spPr>
        <p:txBody>
          <a:bodyPr rIns="0" bIns="0" anchor="b" anchorCtr="0"/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71851" y="3222122"/>
            <a:ext cx="5328000" cy="1063721"/>
          </a:xfrm>
        </p:spPr>
        <p:txBody>
          <a:bodyPr anchor="t"/>
          <a:lstStyle>
            <a:lvl1pPr>
              <a:defRPr lang="de-DE" sz="28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160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16667E-6 6.47848E-7 L -0.45157 -0.515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87" y="-257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38889E-6 -0.07523 L 0.2875 -0.1550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0514" y="800100"/>
            <a:ext cx="6328400" cy="313398"/>
          </a:xfrm>
        </p:spPr>
        <p:txBody>
          <a:bodyPr lIns="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Untertitelformat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108000" tIns="46800" rIns="90000" bIns="46800" rtlCol="0">
            <a:noAutofit/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lvl="1" indent="0">
              <a:buClr>
                <a:srgbClr val="FF8800"/>
              </a:buClr>
              <a:buNone/>
            </a:pPr>
            <a:r>
              <a:rPr lang="de-DE" dirty="0" smtClean="0"/>
              <a:t>Zweite Ebene</a:t>
            </a:r>
          </a:p>
          <a:p>
            <a:pPr marL="179388" lvl="2" indent="-179388"/>
            <a:r>
              <a:rPr lang="de-DE" dirty="0" smtClean="0"/>
              <a:t>Dritte Ebene</a:t>
            </a:r>
          </a:p>
          <a:p>
            <a:pPr marL="312738" lvl="3"/>
            <a:r>
              <a:rPr lang="de-DE" dirty="0" smtClean="0"/>
              <a:t>Vierte Ebene</a:t>
            </a:r>
          </a:p>
          <a:p>
            <a:pPr marL="447675" lvl="4" indent="-130175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1991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0514" y="800100"/>
            <a:ext cx="6328400" cy="313398"/>
          </a:xfrm>
        </p:spPr>
        <p:txBody>
          <a:bodyPr lIns="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Untertitelformat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290514" y="1350963"/>
            <a:ext cx="4161600" cy="4837112"/>
          </a:xfrm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0" tIns="46800" rIns="90000" bIns="46800" rtlCol="0" anchor="ctr" anchorCtr="0">
            <a:noAutofit/>
          </a:bodyPr>
          <a:lstStyle>
            <a:lvl1pPr>
              <a:spcAft>
                <a:spcPts val="0"/>
              </a:spcAft>
              <a:defRPr lang="de-DE" dirty="0" smtClean="0"/>
            </a:lvl1pPr>
            <a:lvl2pPr marL="284163" indent="-284163">
              <a:spcAft>
                <a:spcPts val="0"/>
              </a:spcAft>
              <a:defRPr lang="de-DE" dirty="0" smtClean="0"/>
            </a:lvl2pPr>
            <a:lvl3pPr>
              <a:spcAft>
                <a:spcPts val="0"/>
              </a:spcAft>
              <a:defRPr lang="de-DE" dirty="0" smtClean="0"/>
            </a:lvl3pPr>
            <a:lvl4pPr>
              <a:spcAft>
                <a:spcPts val="0"/>
              </a:spcAft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Bullet 1</a:t>
            </a:r>
          </a:p>
          <a:p>
            <a:pPr lvl="2"/>
            <a:r>
              <a:rPr lang="de-DE" dirty="0" smtClean="0"/>
              <a:t>Bullet 2</a:t>
            </a:r>
          </a:p>
          <a:p>
            <a:pPr lvl="3"/>
            <a:r>
              <a:rPr lang="de-DE" dirty="0" smtClean="0"/>
              <a:t>Bullet 3</a:t>
            </a:r>
          </a:p>
          <a:p>
            <a:pPr lvl="4"/>
            <a:r>
              <a:rPr lang="de-DE" dirty="0" smtClean="0"/>
              <a:t>Ebene 2</a:t>
            </a:r>
          </a:p>
          <a:p>
            <a:pPr lvl="5"/>
            <a:r>
              <a:rPr lang="de-DE" dirty="0" smtClean="0"/>
              <a:t>Ebene 2 Bullet 1</a:t>
            </a:r>
          </a:p>
          <a:p>
            <a:pPr lvl="6"/>
            <a:r>
              <a:rPr lang="de-DE" dirty="0" smtClean="0"/>
              <a:t>Ebene 2 Bullet 2</a:t>
            </a:r>
          </a:p>
          <a:p>
            <a:pPr lvl="7"/>
            <a:r>
              <a:rPr lang="de-DE" dirty="0" smtClean="0"/>
              <a:t>Ebene 2 Bullet 3</a:t>
            </a:r>
          </a:p>
        </p:txBody>
      </p:sp>
      <p:sp>
        <p:nvSpPr>
          <p:cNvPr id="6" name="Bildplatzhalter 3"/>
          <p:cNvSpPr>
            <a:spLocks noGrp="1"/>
          </p:cNvSpPr>
          <p:nvPr>
            <p:ph type="pic" sz="quarter" idx="16"/>
          </p:nvPr>
        </p:nvSpPr>
        <p:spPr>
          <a:xfrm>
            <a:off x="4713287" y="1350963"/>
            <a:ext cx="4160837" cy="4837112"/>
          </a:xfrm>
          <a:blipFill>
            <a:blip r:embed="rId2"/>
            <a:stretch>
              <a:fillRect/>
            </a:stretch>
          </a:blipFill>
          <a:effectLst/>
        </p:spPr>
        <p:txBody>
          <a:bodyPr vert="horz" lIns="0" tIns="936000" rIns="0" bIns="0" rtlCol="0" anchor="ctr" anchorCtr="0">
            <a:noAutofit/>
          </a:bodyPr>
          <a:lstStyle>
            <a:lvl1pPr algn="ctr">
              <a:defRPr lang="de-DE" sz="1200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84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und Bild links (1/2, 1/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Titelmasterformat durch Klicken bearbeiten</a:t>
            </a:r>
            <a:endParaRPr lang="de-DE" noProof="0"/>
          </a:p>
        </p:txBody>
      </p:sp>
      <p:sp>
        <p:nvSpPr>
          <p:cNvPr id="6" name="Bildplatzhalter 3"/>
          <p:cNvSpPr>
            <a:spLocks noGrp="1"/>
          </p:cNvSpPr>
          <p:nvPr>
            <p:ph type="pic" sz="quarter" idx="17"/>
          </p:nvPr>
        </p:nvSpPr>
        <p:spPr bwMode="gray">
          <a:xfrm>
            <a:off x="288926" y="1350963"/>
            <a:ext cx="4161600" cy="4837112"/>
          </a:xfrm>
          <a:blipFill>
            <a:blip r:embed="rId2"/>
            <a:stretch>
              <a:fillRect/>
            </a:stretch>
          </a:blipFill>
          <a:effectLst/>
        </p:spPr>
        <p:txBody>
          <a:bodyPr vert="horz" lIns="0" tIns="936000" rIns="0" bIns="0" rtlCol="0" anchor="ctr" anchorCtr="0">
            <a:noAutofit/>
          </a:bodyPr>
          <a:lstStyle>
            <a:lvl1pPr algn="ctr">
              <a:defRPr lang="de-DE" sz="1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 bwMode="gray">
          <a:xfrm>
            <a:off x="294257" y="800100"/>
            <a:ext cx="6324657" cy="313398"/>
          </a:xfrm>
        </p:spPr>
        <p:txBody>
          <a:bodyPr lIns="0" tIns="0" rIns="0" bIns="0" anchor="ctr" anchorCtr="0">
            <a:noAutofit/>
          </a:bodyPr>
          <a:lstStyle>
            <a:lvl1pPr algn="l">
              <a:defRPr lang="de-DE" sz="2200" b="0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ct val="20000"/>
              </a:spcBef>
            </a:pPr>
            <a:r>
              <a:rPr lang="de-DE" noProof="0" smtClean="0"/>
              <a:t>Formatvorlage des Untertitelmasters durch Klicken bearbeiten</a:t>
            </a:r>
            <a:endParaRPr lang="de-DE" noProof="0" dirty="0"/>
          </a:p>
        </p:txBody>
      </p:sp>
      <p:sp>
        <p:nvSpPr>
          <p:cNvPr id="8" name="Inhaltsplatzhalter 8"/>
          <p:cNvSpPr>
            <a:spLocks noGrp="1"/>
          </p:cNvSpPr>
          <p:nvPr>
            <p:ph sz="quarter" idx="18"/>
          </p:nvPr>
        </p:nvSpPr>
        <p:spPr bwMode="gray">
          <a:xfrm>
            <a:off x="4703314" y="1277342"/>
            <a:ext cx="4168289" cy="4910733"/>
          </a:xfrm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0" tIns="0" rIns="90000" bIns="46800" rtlCol="0" anchor="ctr">
            <a:noAutofit/>
          </a:bodyPr>
          <a:lstStyle>
            <a:lvl1pPr>
              <a:spcAft>
                <a:spcPts val="0"/>
              </a:spcAft>
              <a:defRPr lang="de-DE" dirty="0" smtClean="0"/>
            </a:lvl1pPr>
            <a:lvl2pPr marL="180000" indent="0">
              <a:spcBef>
                <a:spcPts val="400"/>
              </a:spcBef>
              <a:spcAft>
                <a:spcPts val="0"/>
              </a:spcAft>
              <a:defRPr lang="de-DE" dirty="0" smtClean="0"/>
            </a:lvl2pPr>
            <a:lvl3pPr marL="284163" indent="-284163">
              <a:spcAft>
                <a:spcPts val="0"/>
              </a:spcAft>
              <a:buFontTx/>
              <a:buBlip>
                <a:blip r:embed="rId3"/>
              </a:buBlip>
              <a:defRPr lang="de-DE" dirty="0" smtClean="0"/>
            </a:lvl3pPr>
            <a:lvl4pPr marL="360000" indent="-18360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lang="de-DE" sz="1600" dirty="0" smtClean="0">
                <a:solidFill>
                  <a:schemeClr val="tx2">
                    <a:lumMod val="75000"/>
                  </a:schemeClr>
                </a:solidFill>
              </a:defRPr>
            </a:lvl4pPr>
            <a:lvl5pPr marL="284400" indent="-284400">
              <a:spcBef>
                <a:spcPts val="600"/>
              </a:spcBef>
              <a:buFontTx/>
              <a:buBlip>
                <a:blip r:embed="rId4"/>
              </a:buBlip>
              <a:defRPr lang="de-DE" sz="2200" dirty="0">
                <a:solidFill>
                  <a:schemeClr val="tx1"/>
                </a:solidFill>
              </a:defRPr>
            </a:lvl5pPr>
            <a:lvl6pPr marL="284400" indent="-284400">
              <a:spcBef>
                <a:spcPts val="600"/>
              </a:spcBef>
              <a:buFontTx/>
              <a:buBlip>
                <a:blip r:embed="rId5"/>
              </a:buBlip>
              <a:defRPr sz="2200">
                <a:solidFill>
                  <a:schemeClr val="tx1"/>
                </a:solidFill>
              </a:defRPr>
            </a:lvl6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489883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7558087" cy="488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6213" y="1125538"/>
            <a:ext cx="4281487" cy="53990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0100" y="1125538"/>
            <a:ext cx="4283075" cy="26225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10100" y="3900488"/>
            <a:ext cx="4283075" cy="26241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690524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9388" y="6577013"/>
            <a:ext cx="4318000" cy="92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prstClr val="black"/>
                </a:solidFill>
              </a:rPr>
              <a:t>© B&amp;R</a:t>
            </a:r>
          </a:p>
        </p:txBody>
      </p:sp>
    </p:spTree>
    <p:extLst>
      <p:ext uri="{BB962C8B-B14F-4D97-AF65-F5344CB8AC3E}">
        <p14:creationId xmlns:p14="http://schemas.microsoft.com/office/powerpoint/2010/main" val="3644059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013685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 userDrawn="1"/>
        </p:nvSpPr>
        <p:spPr bwMode="gray">
          <a:xfrm>
            <a:off x="0" y="6300132"/>
            <a:ext cx="9144001" cy="557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0" y="0"/>
            <a:ext cx="9144001" cy="122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6953250" y="0"/>
            <a:ext cx="2190751" cy="122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 bwMode="gray">
          <a:xfrm>
            <a:off x="290513" y="2411951"/>
            <a:ext cx="8583612" cy="368300"/>
          </a:xfrm>
        </p:spPr>
        <p:txBody>
          <a:bodyPr lIns="0" tIns="0" rIns="0" bIns="0" anchor="b" anchorCtr="0">
            <a:noAutofit/>
          </a:bodyPr>
          <a:lstStyle>
            <a:lvl1pPr algn="ctr"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ct val="20000"/>
              </a:spcBef>
            </a:pPr>
            <a:r>
              <a:rPr lang="en-US" noProof="0" smtClean="0"/>
              <a:t>Click to edit Master subtitle style</a:t>
            </a:r>
            <a:endParaRPr lang="de-DE" noProof="0" dirty="0"/>
          </a:p>
        </p:txBody>
      </p:sp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0" y="2924098"/>
            <a:ext cx="9144000" cy="316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290513" y="2795777"/>
            <a:ext cx="8583612" cy="1063721"/>
          </a:xfrm>
        </p:spPr>
        <p:txBody>
          <a:bodyPr anchor="t" anchorCtr="0"/>
          <a:lstStyle>
            <a:lvl1pPr algn="ctr">
              <a:defRPr lang="de-DE" sz="28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de-DE" noProof="0" dirty="0"/>
          </a:p>
        </p:txBody>
      </p:sp>
      <p:grpSp>
        <p:nvGrpSpPr>
          <p:cNvPr id="19" name="Gruppieren 18"/>
          <p:cNvGrpSpPr/>
          <p:nvPr userDrawn="1"/>
        </p:nvGrpSpPr>
        <p:grpSpPr bwMode="gray">
          <a:xfrm>
            <a:off x="0" y="4824413"/>
            <a:ext cx="28270199" cy="1335088"/>
            <a:chOff x="0" y="4824413"/>
            <a:chExt cx="28270199" cy="1335088"/>
          </a:xfrm>
        </p:grpSpPr>
        <p:pic>
          <p:nvPicPr>
            <p:cNvPr id="20" name="Picture 2" descr="C:\Users\rienesslt\Documents\Bild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0" y="4830763"/>
              <a:ext cx="9301162" cy="13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C:\Users\rienesslt\Documents\Bild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089687" y="4830763"/>
              <a:ext cx="9180512" cy="13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C:\Users\rienesslt\Documents\Bild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9299575" y="4824413"/>
              <a:ext cx="9790112" cy="1335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3" descr="Y:\TuM\Marketing\ImageBank\Logos\B&amp;R Logo\RGB\B&amp;R_Logo_Full_RGB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263766" y="455366"/>
            <a:ext cx="2359534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8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4.44444E-6 L -2.08437 -4.44444E-6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671962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277494" y="1816571"/>
            <a:ext cx="8582788" cy="4096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 bwMode="gray">
          <a:xfrm>
            <a:off x="279400" y="1120928"/>
            <a:ext cx="8580882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>
          <a:xfrm>
            <a:off x="1092893" y="6301158"/>
            <a:ext cx="1162031" cy="118192"/>
          </a:xfrm>
          <a:prstGeom prst="rect">
            <a:avLst/>
          </a:prstGeom>
        </p:spPr>
        <p:txBody>
          <a:bodyPr/>
          <a:lstStyle/>
          <a:p>
            <a:fld id="{C18F56AB-3B1D-48CF-8F0B-D43625A642E1}" type="datetime4">
              <a:rPr lang="de-DE" smtClean="0">
                <a:solidFill>
                  <a:srgbClr val="A0A0A0"/>
                </a:solidFill>
              </a:rPr>
              <a:t>22. Mai 2017</a:t>
            </a:fld>
            <a:endParaRPr lang="en-US" dirty="0">
              <a:solidFill>
                <a:srgbClr val="A0A0A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>
          <a:xfrm>
            <a:off x="2440942" y="6207919"/>
            <a:ext cx="5555893" cy="590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A0A0A0"/>
                </a:solidFill>
              </a:rPr>
              <a:t> </a:t>
            </a:r>
            <a:endParaRPr lang="en-US" dirty="0">
              <a:solidFill>
                <a:srgbClr val="A0A0A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>
          <a:xfrm>
            <a:off x="1092893" y="6509798"/>
            <a:ext cx="677766" cy="1327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A0A0A0"/>
                </a:solidFill>
              </a:rPr>
              <a:t>Slide </a:t>
            </a:r>
            <a:fld id="{619F89D8-7AE3-494A-97F3-03D680869632}" type="slidenum">
              <a:rPr lang="en-US" smtClean="0">
                <a:solidFill>
                  <a:srgbClr val="A0A0A0"/>
                </a:solidFill>
              </a:rPr>
              <a:pPr/>
              <a:t>‹#›</a:t>
            </a:fld>
            <a:endParaRPr lang="en-US" dirty="0">
              <a:solidFill>
                <a:srgbClr val="A0A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4BA95-E581-44A2-87FA-39E31D4F68BA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BFB342-28F3-4697-B443-4545A5BBBE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499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9" cy="68640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86684" y="2919642"/>
            <a:ext cx="647100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b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ПРОМЫШЛЕННАЯ АВТОМАТИЗАЦИЯ:</a:t>
            </a:r>
          </a:p>
          <a:p>
            <a:r>
              <a:rPr lang="ru-RU" sz="2800" b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НА ПУТИ К INDUSTRY 4.0</a:t>
            </a:r>
            <a:endParaRPr lang="ru-RU" sz="2800" b="0" dirty="0">
              <a:solidFill>
                <a:schemeClr val="bg1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457793"/>
            <a:ext cx="1034815" cy="839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1" y="2864529"/>
            <a:ext cx="942285" cy="9720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lang="ru-RU" sz="1600" b="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73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" y="-123112"/>
            <a:ext cx="9143996" cy="68640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457794"/>
            <a:ext cx="1034815" cy="7386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5" y="2739319"/>
            <a:ext cx="1118964" cy="972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835698" y="2928712"/>
            <a:ext cx="70723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СПАСИБО ЗА ВНИМАНИЕ!</a:t>
            </a:r>
            <a:endParaRPr lang="ru-RU" sz="40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lang="ru-RU" sz="1600" b="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450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0514" y="800100"/>
            <a:ext cx="6328400" cy="313398"/>
          </a:xfrm>
        </p:spPr>
        <p:txBody>
          <a:bodyPr lIns="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Untertitelformat durch Klicken bearbeiten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288925" y="1350963"/>
            <a:ext cx="4221163" cy="483711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0"/>
          </a:gradFill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108000" tIns="46800" rIns="90000" bIns="46800" rtlCol="0">
            <a:noAutofit/>
          </a:bodyPr>
          <a:lstStyle>
            <a:lvl1pPr>
              <a:defRPr lang="de-DE" sz="2000" b="0" dirty="0" smtClean="0"/>
            </a:lvl1pPr>
            <a:lvl2pPr>
              <a:defRPr lang="de-DE" sz="1600" b="1" dirty="0" smtClean="0"/>
            </a:lvl2pPr>
            <a:lvl3pPr>
              <a:defRPr lang="de-DE" sz="1400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lvl="1" indent="0">
              <a:buClr>
                <a:srgbClr val="FF8800"/>
              </a:buClr>
              <a:buNone/>
            </a:pPr>
            <a:r>
              <a:rPr lang="de-DE" dirty="0" smtClean="0"/>
              <a:t>Zweite Ebene</a:t>
            </a:r>
          </a:p>
          <a:p>
            <a:pPr marL="179388" lvl="2" indent="-179388"/>
            <a:r>
              <a:rPr lang="de-DE" dirty="0" smtClean="0"/>
              <a:t>Dritte Ebene</a:t>
            </a:r>
          </a:p>
          <a:p>
            <a:pPr marL="312738" lvl="3"/>
            <a:r>
              <a:rPr lang="de-DE" dirty="0" smtClean="0"/>
              <a:t>Vierte Ebene</a:t>
            </a:r>
          </a:p>
          <a:p>
            <a:pPr marL="447675" lvl="4" indent="-130175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 bwMode="gray">
          <a:xfrm>
            <a:off x="4659313" y="1350963"/>
            <a:ext cx="4214812" cy="483711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0"/>
          </a:gradFill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108000" tIns="46800" rIns="90000" bIns="46800" rtlCol="0">
            <a:noAutofit/>
          </a:bodyPr>
          <a:lstStyle>
            <a:lvl1pPr>
              <a:defRPr lang="de-DE" sz="2000" b="0" dirty="0" smtClean="0"/>
            </a:lvl1pPr>
            <a:lvl2pPr>
              <a:defRPr lang="de-DE" sz="1600" b="1" dirty="0" smtClean="0"/>
            </a:lvl2pPr>
            <a:lvl3pPr>
              <a:defRPr lang="de-DE" sz="1400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lvl="1" indent="0">
              <a:buClr>
                <a:srgbClr val="FF8800"/>
              </a:buClr>
              <a:buNone/>
            </a:pPr>
            <a:r>
              <a:rPr lang="de-DE" dirty="0" smtClean="0"/>
              <a:t>Zweite Ebene</a:t>
            </a:r>
          </a:p>
          <a:p>
            <a:pPr marL="179388" lvl="2" indent="-179388"/>
            <a:r>
              <a:rPr lang="de-DE" dirty="0" smtClean="0"/>
              <a:t>Dritte Ebene</a:t>
            </a:r>
          </a:p>
          <a:p>
            <a:pPr marL="312738" lvl="3"/>
            <a:r>
              <a:rPr lang="de-DE" dirty="0" smtClean="0"/>
              <a:t>Vierte Ebene</a:t>
            </a:r>
          </a:p>
          <a:p>
            <a:pPr marL="447675" lvl="4" indent="-130175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6706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9" cy="68640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86684" y="2919642"/>
            <a:ext cx="647100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>
                <a:solidFill>
                  <a:prstClr val="white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ПРОМЫШЛЕННАЯ АВТОМАТИЗАЦИЯ:</a:t>
            </a:r>
          </a:p>
          <a:p>
            <a:r>
              <a:rPr lang="ru-RU" sz="2800" dirty="0" smtClean="0">
                <a:solidFill>
                  <a:prstClr val="white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НА ПУТИ К INDUSTRY 4.0</a:t>
            </a:r>
            <a:endParaRPr lang="ru-RU" sz="2800" dirty="0">
              <a:solidFill>
                <a:prstClr val="white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457793"/>
            <a:ext cx="1034815" cy="839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1" y="2864529"/>
            <a:ext cx="942285" cy="9720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r>
              <a:rPr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103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6" cy="686409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457793"/>
            <a:ext cx="1034815" cy="8397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0" y="2944534"/>
            <a:ext cx="1023054" cy="97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4" y="2756925"/>
            <a:ext cx="6552729" cy="13472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320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79712" y="4908055"/>
            <a:ext cx="3059655" cy="57606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44556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Автор</a:t>
            </a:r>
          </a:p>
          <a:p>
            <a:r>
              <a:rPr lang="ru-RU" dirty="0" smtClean="0"/>
              <a:t>Компания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681632" y="4884611"/>
            <a:ext cx="0" cy="633180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r>
              <a:rPr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49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smtClean="0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smtClean="0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smtClean="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smtClean="0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tabLst/>
              <a:defRPr lang="ru-RU" sz="1467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221E2-0FE2-4601-A2BF-1E359924C1D9}" type="datetime1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95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"/>
            <a:ext cx="6779096" cy="86858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20757"/>
            <a:ext cx="4038600" cy="4905409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2133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867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60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467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20757"/>
            <a:ext cx="4038600" cy="4905409"/>
          </a:xfrm>
        </p:spPr>
        <p:txBody>
          <a:bodyPr vert="horz" lIns="0" tIns="0" rIns="0" bIns="0" rtlCol="0"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dirty="0" smtClean="0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dirty="0" smtClean="0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 smtClean="0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20A24-432C-4AF6-A7E6-222843785CB1}" type="datetime1">
              <a:rPr lang="ru-RU" smtClean="0"/>
              <a:pPr/>
              <a:t>22.05.2017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656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"/>
            <a:ext cx="6768752" cy="8685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5" y="1220755"/>
            <a:ext cx="4040188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1988840"/>
            <a:ext cx="4040188" cy="4137323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dirty="0" smtClean="0">
                <a:solidFill>
                  <a:srgbClr val="445560"/>
                </a:solidFill>
              </a:defRPr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dirty="0" smtClean="0">
                <a:solidFill>
                  <a:srgbClr val="445560"/>
                </a:solidFill>
              </a:defRPr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tabLst/>
              <a:defRPr lang="ru-RU" sz="1600" dirty="0" smtClean="0">
                <a:solidFill>
                  <a:srgbClr val="445560"/>
                </a:solidFill>
              </a:defRPr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 smtClean="0">
                <a:solidFill>
                  <a:srgbClr val="445560"/>
                </a:solidFill>
              </a:defRPr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>
                <a:solidFill>
                  <a:srgbClr val="445560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11" y="1220755"/>
            <a:ext cx="4041775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988840"/>
            <a:ext cx="4041775" cy="4137323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smtClean="0">
                <a:solidFill>
                  <a:srgbClr val="445560"/>
                </a:solidFill>
              </a:defRPr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smtClean="0">
                <a:solidFill>
                  <a:srgbClr val="445560"/>
                </a:solidFill>
              </a:defRPr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smtClean="0">
                <a:solidFill>
                  <a:srgbClr val="445560"/>
                </a:solidFill>
              </a:defRPr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smtClean="0">
                <a:solidFill>
                  <a:srgbClr val="445560"/>
                </a:solidFill>
              </a:defRPr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>
                <a:solidFill>
                  <a:srgbClr val="445560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D979-C767-4314-A10F-B9F4F3D0A6E3}" type="datetime1">
              <a:rPr lang="ru-RU" smtClean="0"/>
              <a:pPr/>
              <a:t>22.05.2017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95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00600"/>
            <a:ext cx="8208912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7544" y="1124746"/>
            <a:ext cx="8208912" cy="3602831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39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7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367341"/>
            <a:ext cx="8208912" cy="804863"/>
          </a:xfrm>
        </p:spPr>
        <p:txBody>
          <a:bodyPr/>
          <a:lstStyle>
            <a:lvl1pPr marL="0" indent="0">
              <a:buNone/>
              <a:defRPr sz="1867">
                <a:solidFill>
                  <a:srgbClr val="445560"/>
                </a:solidFill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7328-5958-4C02-88F3-DE2AAF94489B}" type="datetime1">
              <a:rPr lang="ru-RU" smtClean="0"/>
              <a:pPr/>
              <a:t>22.05.2017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51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" y="-123112"/>
            <a:ext cx="9143996" cy="68640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457794"/>
            <a:ext cx="1034815" cy="7386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5" y="2739319"/>
            <a:ext cx="1118964" cy="972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835698" y="2928712"/>
            <a:ext cx="70723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000" dirty="0" smtClean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СПАСИБО ЗА ВНИМАНИЕ!</a:t>
            </a:r>
            <a:endParaRPr lang="ru-RU" sz="4000" dirty="0">
              <a:solidFill>
                <a:prstClr val="white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r>
              <a:rPr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203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6"/>
          </p:nvPr>
        </p:nvSpPr>
        <p:spPr>
          <a:xfrm>
            <a:off x="4659313" y="1350963"/>
            <a:ext cx="4214812" cy="4837112"/>
          </a:xfrm>
          <a:blipFill>
            <a:blip r:embed="rId2"/>
            <a:stretch>
              <a:fillRect/>
            </a:stretch>
          </a:blipFill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0" tIns="936000" rIns="0" bIns="0" rtlCol="0" anchor="ctr" anchorCtr="0">
            <a:noAutofit/>
          </a:bodyPr>
          <a:lstStyle>
            <a:lvl1pPr algn="ctr">
              <a:defRPr lang="de-DE"/>
            </a:lvl1pPr>
          </a:lstStyle>
          <a:p>
            <a:pPr lvl="0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0514" y="800100"/>
            <a:ext cx="6328400" cy="313398"/>
          </a:xfrm>
        </p:spPr>
        <p:txBody>
          <a:bodyPr lIns="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Untertitelformat durch Klicken bearbeiten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288925" y="1350963"/>
            <a:ext cx="4221163" cy="483711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0"/>
          </a:gradFill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108000" tIns="46800" rIns="90000" bIns="46800" rtlCol="0">
            <a:noAutofit/>
          </a:bodyPr>
          <a:lstStyle>
            <a:lvl1pPr>
              <a:defRPr lang="de-DE" sz="2000" b="0" dirty="0" smtClean="0"/>
            </a:lvl1pPr>
            <a:lvl2pPr>
              <a:defRPr lang="de-DE" sz="1600" b="1" dirty="0" smtClean="0"/>
            </a:lvl2pPr>
            <a:lvl3pPr>
              <a:defRPr lang="de-DE" sz="1400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lvl="1" indent="0">
              <a:buClr>
                <a:srgbClr val="FF8800"/>
              </a:buClr>
              <a:buNone/>
            </a:pPr>
            <a:r>
              <a:rPr lang="de-DE" dirty="0" smtClean="0"/>
              <a:t>Zweite Ebene</a:t>
            </a:r>
          </a:p>
          <a:p>
            <a:pPr marL="179388" lvl="2" indent="-179388"/>
            <a:r>
              <a:rPr lang="de-DE" dirty="0" smtClean="0"/>
              <a:t>Dritte Ebene</a:t>
            </a:r>
          </a:p>
          <a:p>
            <a:pPr marL="312738" lvl="3"/>
            <a:r>
              <a:rPr lang="de-DE" dirty="0" smtClean="0"/>
              <a:t>Vierte Ebene</a:t>
            </a:r>
          </a:p>
          <a:p>
            <a:pPr marL="447675" lvl="4" indent="-130175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1813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4659313" y="1350963"/>
            <a:ext cx="4214812" cy="483711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0"/>
          </a:gradFill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108000" tIns="46800" rIns="90000" bIns="46800" rtlCol="0">
            <a:noAutofit/>
          </a:bodyPr>
          <a:lstStyle>
            <a:lvl1pPr>
              <a:defRPr lang="de-DE" sz="2000" b="0" dirty="0" smtClean="0"/>
            </a:lvl1pPr>
            <a:lvl2pPr>
              <a:defRPr lang="de-DE" sz="1600" b="1" dirty="0" smtClean="0"/>
            </a:lvl2pPr>
            <a:lvl3pPr>
              <a:defRPr lang="de-DE" sz="1400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lvl="1" indent="0">
              <a:buClr>
                <a:srgbClr val="FF8800"/>
              </a:buClr>
              <a:buNone/>
            </a:pPr>
            <a:r>
              <a:rPr lang="de-DE" dirty="0" smtClean="0"/>
              <a:t>Zweite Ebene</a:t>
            </a:r>
          </a:p>
          <a:p>
            <a:pPr marL="179388" lvl="2" indent="-179388"/>
            <a:r>
              <a:rPr lang="de-DE" dirty="0" smtClean="0"/>
              <a:t>Dritte Ebene</a:t>
            </a:r>
          </a:p>
          <a:p>
            <a:pPr marL="312738" lvl="3"/>
            <a:r>
              <a:rPr lang="de-DE" dirty="0" smtClean="0"/>
              <a:t>Vierte Ebene</a:t>
            </a:r>
          </a:p>
          <a:p>
            <a:pPr marL="447675" lvl="4" indent="-130175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0514" y="800100"/>
            <a:ext cx="6328400" cy="313398"/>
          </a:xfrm>
        </p:spPr>
        <p:txBody>
          <a:bodyPr lIns="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Untertitelformat durch Klicken bearbeiten</a:t>
            </a:r>
            <a:endParaRPr lang="de-DE" dirty="0"/>
          </a:p>
        </p:txBody>
      </p:sp>
      <p:sp>
        <p:nvSpPr>
          <p:cNvPr id="6" name="Bildplatzhalter 3"/>
          <p:cNvSpPr>
            <a:spLocks noGrp="1"/>
          </p:cNvSpPr>
          <p:nvPr>
            <p:ph type="pic" sz="quarter" idx="17"/>
          </p:nvPr>
        </p:nvSpPr>
        <p:spPr>
          <a:xfrm>
            <a:off x="288925" y="1350963"/>
            <a:ext cx="4221163" cy="4837112"/>
          </a:xfrm>
          <a:blipFill>
            <a:blip r:embed="rId2"/>
            <a:stretch>
              <a:fillRect/>
            </a:stretch>
          </a:blipFill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0" tIns="936000" rIns="0" bIns="0" rtlCol="0" anchor="ctr" anchorCtr="0">
            <a:noAutofit/>
          </a:bodyPr>
          <a:lstStyle>
            <a:lvl1pPr algn="ctr">
              <a:defRPr lang="de-DE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761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0514" y="800100"/>
            <a:ext cx="6328400" cy="313398"/>
          </a:xfrm>
        </p:spPr>
        <p:txBody>
          <a:bodyPr lIns="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Untertitelformat durch Klicken bearbeiten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288924" y="1350963"/>
            <a:ext cx="5643563" cy="483711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0"/>
          </a:gradFill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108000" tIns="46800" rIns="90000" bIns="46800" rtlCol="0">
            <a:noAutofit/>
          </a:bodyPr>
          <a:lstStyle>
            <a:lvl1pPr>
              <a:defRPr lang="de-DE" sz="2000" b="0" dirty="0" smtClean="0"/>
            </a:lvl1pPr>
            <a:lvl2pPr>
              <a:defRPr lang="de-DE" sz="1600" b="1" dirty="0" smtClean="0"/>
            </a:lvl2pPr>
            <a:lvl3pPr>
              <a:defRPr lang="de-DE" sz="1400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lvl="1" indent="0">
              <a:buClr>
                <a:srgbClr val="FF8800"/>
              </a:buClr>
              <a:buNone/>
            </a:pPr>
            <a:r>
              <a:rPr lang="de-DE" dirty="0" smtClean="0"/>
              <a:t>Zweite Ebene</a:t>
            </a:r>
          </a:p>
          <a:p>
            <a:pPr marL="179388" lvl="2" indent="-179388"/>
            <a:r>
              <a:rPr lang="de-DE" dirty="0" smtClean="0"/>
              <a:t>Dritte Ebene</a:t>
            </a:r>
          </a:p>
          <a:p>
            <a:pPr marL="312738" lvl="3"/>
            <a:r>
              <a:rPr lang="de-DE" dirty="0" smtClean="0"/>
              <a:t>Vierte Ebene</a:t>
            </a:r>
          </a:p>
          <a:p>
            <a:pPr marL="447675" lvl="4" indent="-130175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Bildplatzhalter 3"/>
          <p:cNvSpPr>
            <a:spLocks noGrp="1"/>
          </p:cNvSpPr>
          <p:nvPr>
            <p:ph type="pic" sz="quarter" idx="17"/>
          </p:nvPr>
        </p:nvSpPr>
        <p:spPr>
          <a:xfrm>
            <a:off x="6084887" y="1350963"/>
            <a:ext cx="2789237" cy="4837112"/>
          </a:xfrm>
          <a:blipFill dpi="0" rotWithShape="1">
            <a:blip r:embed="rId2"/>
            <a:srcRect/>
            <a:tile tx="0" ty="0" sx="80000" sy="80000" flip="none" algn="ctr"/>
          </a:blipFill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0" tIns="936000" rIns="0" bIns="0" rtlCol="0" anchor="ctr" anchorCtr="0">
            <a:noAutofit/>
          </a:bodyPr>
          <a:lstStyle>
            <a:lvl1pPr algn="ctr">
              <a:defRPr lang="de-DE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635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ext 2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0514" y="800100"/>
            <a:ext cx="6328400" cy="313398"/>
          </a:xfrm>
        </p:spPr>
        <p:txBody>
          <a:bodyPr lIns="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Untertitelformat durch Klicken bearbeiten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288926" y="1350963"/>
            <a:ext cx="2787650" cy="483711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0"/>
          </a:gradFill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108000" tIns="46800" rIns="90000" bIns="46800" rtlCol="0">
            <a:noAutofit/>
          </a:bodyPr>
          <a:lstStyle>
            <a:lvl1pPr>
              <a:defRPr lang="de-DE" sz="2000" b="0" dirty="0" smtClean="0"/>
            </a:lvl1pPr>
            <a:lvl2pPr>
              <a:defRPr lang="de-DE" sz="1600" b="1" dirty="0" smtClean="0"/>
            </a:lvl2pPr>
            <a:lvl3pPr>
              <a:defRPr lang="de-DE" sz="1400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lvl="1" indent="0">
              <a:buClr>
                <a:srgbClr val="FF8800"/>
              </a:buClr>
              <a:buNone/>
            </a:pPr>
            <a:r>
              <a:rPr lang="de-DE" dirty="0" smtClean="0"/>
              <a:t>Zweite Ebene</a:t>
            </a:r>
          </a:p>
          <a:p>
            <a:pPr marL="179388" lvl="2" indent="-179388"/>
            <a:r>
              <a:rPr lang="de-DE" dirty="0" smtClean="0"/>
              <a:t>Dritte Ebene</a:t>
            </a:r>
          </a:p>
          <a:p>
            <a:pPr marL="312738" lvl="3"/>
            <a:r>
              <a:rPr lang="de-DE" dirty="0" smtClean="0"/>
              <a:t>Vierte Ebene</a:t>
            </a:r>
          </a:p>
          <a:p>
            <a:pPr marL="447675" lvl="4" indent="-130175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Bildplatzhalter 3"/>
          <p:cNvSpPr>
            <a:spLocks noGrp="1"/>
          </p:cNvSpPr>
          <p:nvPr>
            <p:ph type="pic" sz="quarter" idx="17"/>
          </p:nvPr>
        </p:nvSpPr>
        <p:spPr>
          <a:xfrm>
            <a:off x="3225800" y="1350963"/>
            <a:ext cx="5648325" cy="4837112"/>
          </a:xfrm>
          <a:blipFill dpi="0" rotWithShape="1">
            <a:blip r:embed="rId2"/>
            <a:srcRect/>
            <a:tile tx="0" ty="0" sx="100000" sy="100000" flip="none" algn="ctr"/>
          </a:blipFill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0" tIns="936000" rIns="0" bIns="0" rtlCol="0" anchor="ctr" anchorCtr="0">
            <a:noAutofit/>
          </a:bodyPr>
          <a:lstStyle>
            <a:lvl1pPr algn="ctr">
              <a:defRPr lang="de-DE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066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0514" y="800100"/>
            <a:ext cx="6328400" cy="313398"/>
          </a:xfrm>
        </p:spPr>
        <p:txBody>
          <a:bodyPr lIns="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Untertitelformat durch Klicken bearbeiten</a:t>
            </a:r>
            <a:endParaRPr lang="de-DE" dirty="0"/>
          </a:p>
        </p:txBody>
      </p:sp>
      <p:sp>
        <p:nvSpPr>
          <p:cNvPr id="6" name="Bildplatzhalter 3"/>
          <p:cNvSpPr>
            <a:spLocks noGrp="1"/>
          </p:cNvSpPr>
          <p:nvPr>
            <p:ph type="pic" sz="quarter" idx="17"/>
          </p:nvPr>
        </p:nvSpPr>
        <p:spPr>
          <a:xfrm>
            <a:off x="290514" y="1350963"/>
            <a:ext cx="8583612" cy="4837112"/>
          </a:xfrm>
          <a:blipFill dpi="0" rotWithShape="1">
            <a:blip r:embed="rId2"/>
            <a:srcRect/>
            <a:stretch>
              <a:fillRect t="-51219" b="-51219"/>
            </a:stretch>
          </a:blipFill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0" tIns="936000" rIns="0" bIns="0" rtlCol="0" anchor="ctr" anchorCtr="0">
            <a:noAutofit/>
          </a:bodyPr>
          <a:lstStyle>
            <a:lvl1pPr algn="ctr">
              <a:defRPr lang="de-DE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6076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0514" y="800100"/>
            <a:ext cx="6328400" cy="313398"/>
          </a:xfrm>
        </p:spPr>
        <p:txBody>
          <a:bodyPr lIns="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Untertitelformat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9526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90513" y="1350963"/>
            <a:ext cx="8583612" cy="4837112"/>
          </a:xfrm>
          <a:prstGeom prst="rect">
            <a:avLst/>
          </a:prstGeom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108000" tIns="46800" rIns="90000" bIns="4680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marL="0" lvl="1" indent="0">
              <a:buClr>
                <a:srgbClr val="FF8800"/>
              </a:buClr>
              <a:buNone/>
            </a:pPr>
            <a:r>
              <a:rPr lang="de-DE" dirty="0" smtClean="0"/>
              <a:t>Zweite Ebene</a:t>
            </a:r>
          </a:p>
          <a:p>
            <a:pPr marL="179388" lvl="2" indent="-179388"/>
            <a:r>
              <a:rPr lang="de-DE" dirty="0" smtClean="0"/>
              <a:t>Dritte Ebene</a:t>
            </a:r>
          </a:p>
          <a:p>
            <a:pPr marL="312738" lvl="3"/>
            <a:r>
              <a:rPr lang="de-DE" dirty="0" smtClean="0"/>
              <a:t>Vierte Ebene</a:t>
            </a:r>
          </a:p>
          <a:p>
            <a:pPr marL="447675" lvl="4" indent="-130175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290513" y="184149"/>
            <a:ext cx="6328401" cy="5112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4" name="Rechteck 12"/>
          <p:cNvSpPr/>
          <p:nvPr userDrawn="1"/>
        </p:nvSpPr>
        <p:spPr>
          <a:xfrm flipV="1">
            <a:off x="0" y="6593602"/>
            <a:ext cx="9144000" cy="188197"/>
          </a:xfrm>
          <a:custGeom>
            <a:avLst/>
            <a:gdLst/>
            <a:ahLst/>
            <a:cxnLst/>
            <a:rect l="l" t="t" r="r" b="b"/>
            <a:pathLst>
              <a:path w="8573829" h="188197">
                <a:moveTo>
                  <a:pt x="0" y="188197"/>
                </a:moveTo>
                <a:lnTo>
                  <a:pt x="8280704" y="188197"/>
                </a:lnTo>
                <a:lnTo>
                  <a:pt x="8573829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5" name="Rechteck 14"/>
          <p:cNvSpPr/>
          <p:nvPr userDrawn="1"/>
        </p:nvSpPr>
        <p:spPr>
          <a:xfrm flipH="1">
            <a:off x="290514" y="695448"/>
            <a:ext cx="8853487" cy="22112"/>
          </a:xfrm>
          <a:custGeom>
            <a:avLst/>
            <a:gdLst/>
            <a:ahLst/>
            <a:cxnLst/>
            <a:rect l="l" t="t" r="r" b="b"/>
            <a:pathLst>
              <a:path w="8853487" h="22112">
                <a:moveTo>
                  <a:pt x="8853487" y="0"/>
                </a:moveTo>
                <a:lnTo>
                  <a:pt x="0" y="0"/>
                </a:lnTo>
                <a:lnTo>
                  <a:pt x="0" y="22112"/>
                </a:lnTo>
                <a:lnTo>
                  <a:pt x="8853487" y="22112"/>
                </a:lnTo>
                <a:close/>
              </a:path>
            </a:pathLst>
          </a:custGeom>
          <a:gradFill flip="none" rotWithShape="1">
            <a:gsLst>
              <a:gs pos="0">
                <a:srgbClr val="A12923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22" name="Picture 2" descr="\\NAS\INSCALE_aktuelle_Projekte\BR_Automation\Vom Kunden\LOGOS\B&amp;R_Logo_Full_RGB_35cm.png"/>
          <p:cNvPicPr>
            <a:picLocks noChangeAspect="1" noChangeArrowheads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207031"/>
            <a:ext cx="2156484" cy="34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10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2" r:id="rId29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lang="de-DE" sz="2400" b="0" kern="1200" dirty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500"/>
        </a:spcAft>
        <a:buFont typeface="Arial" pitchFamily="34" charset="0"/>
        <a:buNone/>
        <a:defRPr lang="de-DE" sz="2000" b="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6213" indent="-176213" algn="l" defTabSz="914400" rtl="0" eaLnBrk="1" latinLnBrk="0" hangingPunct="1">
        <a:spcBef>
          <a:spcPts val="0"/>
        </a:spcBef>
        <a:spcAft>
          <a:spcPts val="500"/>
        </a:spcAft>
        <a:buClr>
          <a:schemeClr val="accent1"/>
        </a:buClr>
        <a:buSzPct val="100000"/>
        <a:buFont typeface="Trebuchet MS" pitchFamily="34" charset="0"/>
        <a:buChar char="&gt;"/>
        <a:tabLst/>
        <a:defRPr lang="de-DE" sz="1600" b="1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60363" indent="-182563" algn="l" defTabSz="914400" rtl="0" eaLnBrk="1" latinLnBrk="0" hangingPunct="1">
        <a:spcBef>
          <a:spcPts val="0"/>
        </a:spcBef>
        <a:spcAft>
          <a:spcPts val="500"/>
        </a:spcAft>
        <a:buClr>
          <a:schemeClr val="accent1"/>
        </a:buClr>
        <a:buSzPct val="100000"/>
        <a:buFont typeface="Trebuchet MS" pitchFamily="34" charset="0"/>
        <a:buChar char="&gt;"/>
        <a:tabLst/>
        <a:defRPr lang="de-DE" sz="1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450850" indent="-133350" algn="l" defTabSz="914400" rtl="0" eaLnBrk="1" latinLnBrk="0" hangingPunct="1">
        <a:spcBef>
          <a:spcPts val="0"/>
        </a:spcBef>
        <a:spcAft>
          <a:spcPts val="500"/>
        </a:spcAft>
        <a:buClr>
          <a:schemeClr val="accent1"/>
        </a:buClr>
        <a:buSzPct val="100000"/>
        <a:buFont typeface="Trebuchet MS" pitchFamily="34" charset="0"/>
        <a:buChar char="&gt;"/>
        <a:defRPr lang="de-DE" sz="12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90550" indent="-139700" algn="l" defTabSz="914400" rtl="0" eaLnBrk="1" latinLnBrk="0" hangingPunct="1">
        <a:spcBef>
          <a:spcPts val="0"/>
        </a:spcBef>
        <a:spcAft>
          <a:spcPts val="500"/>
        </a:spcAft>
        <a:buClr>
          <a:schemeClr val="accent1"/>
        </a:buClr>
        <a:buSzPct val="100000"/>
        <a:buFont typeface="Trebuchet MS" pitchFamily="34" charset="0"/>
        <a:buChar char="&gt;"/>
        <a:defRPr lang="de-DE" sz="1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20755"/>
            <a:ext cx="8219256" cy="489654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658416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67">
                <a:solidFill>
                  <a:srgbClr val="C5CCD2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97E2AC0B-A0AC-4744-B700-E57F2BA51245}" type="datetime1">
              <a:rPr lang="ru-RU" smtClean="0"/>
              <a:pPr/>
              <a:t>22.05.2017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888403" y="6492875"/>
            <a:ext cx="79839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67">
                <a:solidFill>
                  <a:srgbClr val="C5CCD2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46856" y="7308"/>
            <a:ext cx="6789440" cy="8556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46856" y="806245"/>
            <a:ext cx="6798011" cy="0"/>
          </a:xfrm>
          <a:prstGeom prst="line">
            <a:avLst/>
          </a:prstGeom>
          <a:ln w="635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 userDrawn="1"/>
        </p:nvSpPr>
        <p:spPr>
          <a:xfrm>
            <a:off x="7390655" y="0"/>
            <a:ext cx="648072" cy="806245"/>
          </a:xfrm>
          <a:prstGeom prst="rect">
            <a:avLst/>
          </a:prstGeom>
          <a:solidFill>
            <a:srgbClr val="EE3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8038727" y="0"/>
            <a:ext cx="648072" cy="806245"/>
          </a:xfrm>
          <a:prstGeom prst="rect">
            <a:avLst/>
          </a:prstGeom>
          <a:solidFill>
            <a:srgbClr val="C5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364" y="332654"/>
            <a:ext cx="430650" cy="3239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009" y="332655"/>
            <a:ext cx="363597" cy="323991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394160" y="6531809"/>
            <a:ext cx="573266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67" dirty="0" smtClean="0">
                <a:solidFill>
                  <a:srgbClr val="C5CCD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Международная конференция по промышленной автоматизации и встраиваемым системам</a:t>
            </a:r>
            <a:endParaRPr lang="ru-RU" sz="1067" dirty="0">
              <a:solidFill>
                <a:srgbClr val="C5CCD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9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1219139" rtl="0" eaLnBrk="1" latinLnBrk="0" hangingPunct="1">
        <a:spcBef>
          <a:spcPct val="0"/>
        </a:spcBef>
        <a:buNone/>
        <a:defRPr sz="2400" kern="120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80982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2133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863557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867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337667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600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67850" indent="-228589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467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141961" indent="-228589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467" kern="1200" dirty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28.png"/><Relationship Id="rId4" Type="http://schemas.openxmlformats.org/officeDocument/2006/relationships/image" Target="../media/image57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eg"/><Relationship Id="rId18" Type="http://schemas.openxmlformats.org/officeDocument/2006/relationships/image" Target="../media/image77.png"/><Relationship Id="rId3" Type="http://schemas.openxmlformats.org/officeDocument/2006/relationships/image" Target="../media/image11.png"/><Relationship Id="rId21" Type="http://schemas.openxmlformats.org/officeDocument/2006/relationships/image" Target="../media/image79.jpeg"/><Relationship Id="rId7" Type="http://schemas.openxmlformats.org/officeDocument/2006/relationships/hyperlink" Target="http://www.rosneft.ru/" TargetMode="External"/><Relationship Id="rId12" Type="http://schemas.openxmlformats.org/officeDocument/2006/relationships/image" Target="../media/image71.jpeg"/><Relationship Id="rId17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5.jpe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11" Type="http://schemas.openxmlformats.org/officeDocument/2006/relationships/image" Target="../media/image70.jpeg"/><Relationship Id="rId24" Type="http://schemas.openxmlformats.org/officeDocument/2006/relationships/image" Target="../media/image28.png"/><Relationship Id="rId5" Type="http://schemas.openxmlformats.org/officeDocument/2006/relationships/image" Target="../media/image10.png"/><Relationship Id="rId15" Type="http://schemas.openxmlformats.org/officeDocument/2006/relationships/image" Target="../media/image74.png"/><Relationship Id="rId23" Type="http://schemas.openxmlformats.org/officeDocument/2006/relationships/image" Target="../media/image27.png"/><Relationship Id="rId10" Type="http://schemas.openxmlformats.org/officeDocument/2006/relationships/image" Target="../media/image69.jpeg"/><Relationship Id="rId19" Type="http://schemas.openxmlformats.org/officeDocument/2006/relationships/hyperlink" Target="http://ochakovo.ru/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68.png"/><Relationship Id="rId14" Type="http://schemas.openxmlformats.org/officeDocument/2006/relationships/image" Target="../media/image73.jpeg"/><Relationship Id="rId22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28.png"/><Relationship Id="rId3" Type="http://schemas.openxmlformats.org/officeDocument/2006/relationships/image" Target="../media/image11.png"/><Relationship Id="rId21" Type="http://schemas.openxmlformats.org/officeDocument/2006/relationships/image" Target="../media/image96.jpe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1.png"/><Relationship Id="rId20" Type="http://schemas.openxmlformats.org/officeDocument/2006/relationships/image" Target="../media/image9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1.png"/><Relationship Id="rId11" Type="http://schemas.openxmlformats.org/officeDocument/2006/relationships/image" Target="../media/image86.jpeg"/><Relationship Id="rId24" Type="http://schemas.openxmlformats.org/officeDocument/2006/relationships/image" Target="../media/image99.png"/><Relationship Id="rId5" Type="http://schemas.openxmlformats.org/officeDocument/2006/relationships/image" Target="../media/image1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10" Type="http://schemas.openxmlformats.org/officeDocument/2006/relationships/image" Target="../media/image85.png"/><Relationship Id="rId19" Type="http://schemas.openxmlformats.org/officeDocument/2006/relationships/image" Target="../media/image94.jpeg"/><Relationship Id="rId4" Type="http://schemas.openxmlformats.org/officeDocument/2006/relationships/image" Target="../media/image12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100.png"/><Relationship Id="rId21" Type="http://schemas.openxmlformats.org/officeDocument/2006/relationships/image" Target="../media/image12.png"/><Relationship Id="rId7" Type="http://schemas.openxmlformats.org/officeDocument/2006/relationships/image" Target="../media/image104.jpe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24" Type="http://schemas.openxmlformats.org/officeDocument/2006/relationships/image" Target="../media/image2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23" Type="http://schemas.openxmlformats.org/officeDocument/2006/relationships/image" Target="../media/image27.pn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Relationship Id="rId2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28.png"/><Relationship Id="rId5" Type="http://schemas.openxmlformats.org/officeDocument/2006/relationships/image" Target="../media/image121.png"/><Relationship Id="rId10" Type="http://schemas.openxmlformats.org/officeDocument/2006/relationships/image" Target="../media/image27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28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10" Type="http://schemas.openxmlformats.org/officeDocument/2006/relationships/image" Target="../media/image28.png"/><Relationship Id="rId4" Type="http://schemas.openxmlformats.org/officeDocument/2006/relationships/image" Target="../media/image134.jpe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100.png"/><Relationship Id="rId21" Type="http://schemas.openxmlformats.org/officeDocument/2006/relationships/image" Target="../media/image12.png"/><Relationship Id="rId7" Type="http://schemas.openxmlformats.org/officeDocument/2006/relationships/image" Target="../media/image104.jpe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24" Type="http://schemas.openxmlformats.org/officeDocument/2006/relationships/image" Target="../media/image2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23" Type="http://schemas.openxmlformats.org/officeDocument/2006/relationships/image" Target="../media/image27.pn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Relationship Id="rId2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18" Type="http://schemas.openxmlformats.org/officeDocument/2006/relationships/image" Target="../media/image158.png"/><Relationship Id="rId3" Type="http://schemas.openxmlformats.org/officeDocument/2006/relationships/notesSlide" Target="../notesSlides/notesSlide13.xml"/><Relationship Id="rId7" Type="http://schemas.openxmlformats.org/officeDocument/2006/relationships/hyperlink" Target="http://www.google.at/url?sa=i&amp;rct=j&amp;q=&amp;esrc=s&amp;source=images&amp;cd=&amp;cad=rja&amp;uact=8&amp;ved=0CAcQjRxqFQoTCKbsyMyHwscCFco_FAodTpkBqQ&amp;url=http://quantess.net/work/&amp;ei=jzvbVeboHcr_UM6yhsgK&amp;psig=AFQjCNEjTXCi3-IK1Nn5ATEYjObfdPx5Wg&amp;ust=1440517359750026" TargetMode="External"/><Relationship Id="rId12" Type="http://schemas.openxmlformats.org/officeDocument/2006/relationships/image" Target="../media/image155.png"/><Relationship Id="rId17" Type="http://schemas.openxmlformats.org/officeDocument/2006/relationships/hyperlink" Target="http://www.google.at/url?sa=i&amp;rct=j&amp;q=&amp;esrc=s&amp;source=images&amp;cd=&amp;cad=rja&amp;uact=8&amp;ved=0CAcQjRxqFQoTCLLD4ZvZssgCFYVbGgodVLsCnQ&amp;url=http://www.serverrahmen.de/Compaq-HP-Server/category-13/HP---Compaq-2-5--HDD-Tray-Caddy-Proliant-651687-G09-DL180-DL380-DL580-ML150-ML350-BL460c-G9-Gen9-Generation9.html&amp;bvm=bv.104615367,d.d2s&amp;psig=AFQjCNGnsd9QuGSRmFCmnIViit15ahA3Ww&amp;ust=1444387567368394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57.png"/><Relationship Id="rId20" Type="http://schemas.openxmlformats.org/officeDocument/2006/relationships/image" Target="../media/image28.png"/><Relationship Id="rId1" Type="http://schemas.openxmlformats.org/officeDocument/2006/relationships/tags" Target="../tags/tag3.xml"/><Relationship Id="rId6" Type="http://schemas.openxmlformats.org/officeDocument/2006/relationships/image" Target="../media/image150.png"/><Relationship Id="rId11" Type="http://schemas.openxmlformats.org/officeDocument/2006/relationships/image" Target="../media/image154.png"/><Relationship Id="rId5" Type="http://schemas.openxmlformats.org/officeDocument/2006/relationships/image" Target="../media/image149.png"/><Relationship Id="rId15" Type="http://schemas.openxmlformats.org/officeDocument/2006/relationships/hyperlink" Target="http://www.google.at/url?sa=i&amp;rct=j&amp;q=&amp;esrc=s&amp;source=images&amp;cd=&amp;cad=rja&amp;uact=8&amp;ved=0CAcQjRxqFQoTCO7K7Lu-sMgCFQq4Ggodmq4MuA&amp;url=http://survivingcrm.com/2012/07/crm-adventures-in-azure-sql-server-2012-updates/&amp;bvm=bv.104615367,d.d2s&amp;psig=AFQjCNGuoeHEwLXkPrv0XdpTR-klGZNRqA&amp;ust=1444311368943166" TargetMode="External"/><Relationship Id="rId10" Type="http://schemas.openxmlformats.org/officeDocument/2006/relationships/image" Target="../media/image153.png"/><Relationship Id="rId19" Type="http://schemas.openxmlformats.org/officeDocument/2006/relationships/image" Target="../media/image27.png"/><Relationship Id="rId4" Type="http://schemas.openxmlformats.org/officeDocument/2006/relationships/image" Target="../media/image148.png"/><Relationship Id="rId9" Type="http://schemas.openxmlformats.org/officeDocument/2006/relationships/image" Target="../media/image152.png"/><Relationship Id="rId1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13" Type="http://schemas.openxmlformats.org/officeDocument/2006/relationships/image" Target="../media/image174.png"/><Relationship Id="rId18" Type="http://schemas.openxmlformats.org/officeDocument/2006/relationships/image" Target="../media/image28.pn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12" Type="http://schemas.openxmlformats.org/officeDocument/2006/relationships/image" Target="../media/image17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7.jpeg"/><Relationship Id="rId11" Type="http://schemas.openxmlformats.org/officeDocument/2006/relationships/image" Target="../media/image172.jpeg"/><Relationship Id="rId5" Type="http://schemas.openxmlformats.org/officeDocument/2006/relationships/image" Target="../media/image166.png"/><Relationship Id="rId15" Type="http://schemas.openxmlformats.org/officeDocument/2006/relationships/image" Target="../media/image17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9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5.jpe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Relationship Id="rId9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8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7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5.png"/><Relationship Id="rId11" Type="http://schemas.openxmlformats.org/officeDocument/2006/relationships/image" Target="../media/image199.png"/><Relationship Id="rId5" Type="http://schemas.openxmlformats.org/officeDocument/2006/relationships/image" Target="../media/image194.png"/><Relationship Id="rId10" Type="http://schemas.openxmlformats.org/officeDocument/2006/relationships/image" Target="../media/image146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4.png"/><Relationship Id="rId7" Type="http://schemas.openxmlformats.org/officeDocument/2006/relationships/image" Target="../media/image27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0.png"/><Relationship Id="rId4" Type="http://schemas.openxmlformats.org/officeDocument/2006/relationships/image" Target="../media/image20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153.png"/><Relationship Id="rId7" Type="http://schemas.openxmlformats.org/officeDocument/2006/relationships/image" Target="../media/image207.png"/><Relationship Id="rId12" Type="http://schemas.openxmlformats.org/officeDocument/2006/relationships/image" Target="../media/image28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6.png"/><Relationship Id="rId11" Type="http://schemas.openxmlformats.org/officeDocument/2006/relationships/image" Target="../media/image27.png"/><Relationship Id="rId5" Type="http://schemas.openxmlformats.org/officeDocument/2006/relationships/image" Target="../media/image150.png"/><Relationship Id="rId10" Type="http://schemas.openxmlformats.org/officeDocument/2006/relationships/image" Target="../media/image210.png"/><Relationship Id="rId4" Type="http://schemas.openxmlformats.org/officeDocument/2006/relationships/image" Target="../media/image154.png"/><Relationship Id="rId9" Type="http://schemas.openxmlformats.org/officeDocument/2006/relationships/image" Target="../media/image20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10" Type="http://schemas.openxmlformats.org/officeDocument/2006/relationships/image" Target="../media/image28.png"/><Relationship Id="rId4" Type="http://schemas.openxmlformats.org/officeDocument/2006/relationships/image" Target="../media/image212.png"/><Relationship Id="rId9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7.png"/><Relationship Id="rId1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36.emf"/><Relationship Id="rId17" Type="http://schemas.openxmlformats.org/officeDocument/2006/relationships/image" Target="../media/image41.png"/><Relationship Id="rId2" Type="http://schemas.openxmlformats.org/officeDocument/2006/relationships/image" Target="../media/image29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at/url?sa=i&amp;rct=j&amp;q=&amp;esrc=s&amp;source=images&amp;cd=&amp;cad=rja&amp;uact=8&amp;ved=0CAcQjRxqFQoTCKbsyMyHwscCFco_FAodTpkBqQ&amp;url=http://quantess.net/work/&amp;ei=jzvbVeboHcr_UM6yhsgK&amp;psig=AFQjCNEjTXCi3-IK1Nn5ATEYjObfdPx5Wg&amp;ust=1440517359750026" TargetMode="External"/><Relationship Id="rId3" Type="http://schemas.openxmlformats.org/officeDocument/2006/relationships/image" Target="../media/image221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4.png"/><Relationship Id="rId11" Type="http://schemas.openxmlformats.org/officeDocument/2006/relationships/image" Target="../media/image28.png"/><Relationship Id="rId5" Type="http://schemas.openxmlformats.org/officeDocument/2006/relationships/image" Target="../media/image222.png"/><Relationship Id="rId10" Type="http://schemas.openxmlformats.org/officeDocument/2006/relationships/image" Target="../media/image27.png"/><Relationship Id="rId4" Type="http://schemas.openxmlformats.org/officeDocument/2006/relationships/image" Target="../media/image153.png"/><Relationship Id="rId9" Type="http://schemas.openxmlformats.org/officeDocument/2006/relationships/image" Target="../media/image22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13" Type="http://schemas.openxmlformats.org/officeDocument/2006/relationships/image" Target="../media/image233.jpeg"/><Relationship Id="rId18" Type="http://schemas.openxmlformats.org/officeDocument/2006/relationships/image" Target="../media/image236.png"/><Relationship Id="rId3" Type="http://schemas.openxmlformats.org/officeDocument/2006/relationships/image" Target="../media/image189.png"/><Relationship Id="rId21" Type="http://schemas.openxmlformats.org/officeDocument/2006/relationships/image" Target="../media/image239.jpeg"/><Relationship Id="rId7" Type="http://schemas.openxmlformats.org/officeDocument/2006/relationships/image" Target="../media/image227.png"/><Relationship Id="rId12" Type="http://schemas.openxmlformats.org/officeDocument/2006/relationships/image" Target="../media/image232.jpeg"/><Relationship Id="rId17" Type="http://schemas.openxmlformats.org/officeDocument/2006/relationships/image" Target="../media/image23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15.png"/><Relationship Id="rId20" Type="http://schemas.openxmlformats.org/officeDocument/2006/relationships/image" Target="../media/image23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5" Type="http://schemas.openxmlformats.org/officeDocument/2006/relationships/image" Target="../media/image225.png"/><Relationship Id="rId15" Type="http://schemas.openxmlformats.org/officeDocument/2006/relationships/image" Target="../media/image114.png"/><Relationship Id="rId23" Type="http://schemas.openxmlformats.org/officeDocument/2006/relationships/image" Target="../media/image28.png"/><Relationship Id="rId10" Type="http://schemas.openxmlformats.org/officeDocument/2006/relationships/image" Target="../media/image230.png"/><Relationship Id="rId19" Type="http://schemas.openxmlformats.org/officeDocument/2006/relationships/image" Target="../media/image237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34.png"/><Relationship Id="rId22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1.jpeg"/><Relationship Id="rId7" Type="http://schemas.openxmlformats.org/officeDocument/2006/relationships/image" Target="../media/image27.png"/><Relationship Id="rId2" Type="http://schemas.openxmlformats.org/officeDocument/2006/relationships/image" Target="../media/image240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246.jpeg"/><Relationship Id="rId7" Type="http://schemas.openxmlformats.org/officeDocument/2006/relationships/image" Target="../media/image247.png"/><Relationship Id="rId12" Type="http://schemas.openxmlformats.org/officeDocument/2006/relationships/image" Target="../media/image28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8.png"/><Relationship Id="rId11" Type="http://schemas.openxmlformats.org/officeDocument/2006/relationships/image" Target="../media/image27.png"/><Relationship Id="rId5" Type="http://schemas.openxmlformats.org/officeDocument/2006/relationships/image" Target="../media/image109.png"/><Relationship Id="rId10" Type="http://schemas.openxmlformats.org/officeDocument/2006/relationships/image" Target="../media/image250.png"/><Relationship Id="rId4" Type="http://schemas.openxmlformats.org/officeDocument/2006/relationships/image" Target="../media/image113.png"/><Relationship Id="rId9" Type="http://schemas.openxmlformats.org/officeDocument/2006/relationships/image" Target="../media/image2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8.png"/><Relationship Id="rId3" Type="http://schemas.openxmlformats.org/officeDocument/2006/relationships/image" Target="../media/image251.jpeg"/><Relationship Id="rId7" Type="http://schemas.openxmlformats.org/officeDocument/2006/relationships/image" Target="../media/image1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4.png"/><Relationship Id="rId11" Type="http://schemas.microsoft.com/office/2007/relationships/hdphoto" Target="../media/hdphoto5.wdp"/><Relationship Id="rId5" Type="http://schemas.openxmlformats.org/officeDocument/2006/relationships/image" Target="../media/image253.jpeg"/><Relationship Id="rId10" Type="http://schemas.openxmlformats.org/officeDocument/2006/relationships/image" Target="../media/image256.png"/><Relationship Id="rId4" Type="http://schemas.openxmlformats.org/officeDocument/2006/relationships/image" Target="../media/image252.jpeg"/><Relationship Id="rId9" Type="http://schemas.openxmlformats.org/officeDocument/2006/relationships/image" Target="../media/image2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259.png"/><Relationship Id="rId7" Type="http://schemas.openxmlformats.org/officeDocument/2006/relationships/image" Target="../media/image263.png"/><Relationship Id="rId12" Type="http://schemas.openxmlformats.org/officeDocument/2006/relationships/image" Target="../media/image28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2.png"/><Relationship Id="rId11" Type="http://schemas.openxmlformats.org/officeDocument/2006/relationships/image" Target="../media/image27.png"/><Relationship Id="rId5" Type="http://schemas.openxmlformats.org/officeDocument/2006/relationships/image" Target="../media/image261.png"/><Relationship Id="rId10" Type="http://schemas.openxmlformats.org/officeDocument/2006/relationships/image" Target="../media/image266.png"/><Relationship Id="rId4" Type="http://schemas.openxmlformats.org/officeDocument/2006/relationships/image" Target="../media/image260.png"/><Relationship Id="rId9" Type="http://schemas.openxmlformats.org/officeDocument/2006/relationships/image" Target="../media/image26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5.png"/><Relationship Id="rId7" Type="http://schemas.openxmlformats.org/officeDocument/2006/relationships/image" Target="../media/image27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3" Type="http://schemas.openxmlformats.org/officeDocument/2006/relationships/image" Target="../media/image271.png"/><Relationship Id="rId7" Type="http://schemas.openxmlformats.org/officeDocument/2006/relationships/image" Target="../media/image27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4.png"/><Relationship Id="rId11" Type="http://schemas.openxmlformats.org/officeDocument/2006/relationships/image" Target="../media/image27.png"/><Relationship Id="rId5" Type="http://schemas.openxmlformats.org/officeDocument/2006/relationships/image" Target="../media/image273.png"/><Relationship Id="rId10" Type="http://schemas.openxmlformats.org/officeDocument/2006/relationships/image" Target="../media/image277.png"/><Relationship Id="rId4" Type="http://schemas.openxmlformats.org/officeDocument/2006/relationships/image" Target="../media/image272.png"/><Relationship Id="rId9" Type="http://schemas.openxmlformats.org/officeDocument/2006/relationships/image" Target="../media/image2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Vladislav.Matuzov@suer.ru" TargetMode="External"/><Relationship Id="rId3" Type="http://schemas.openxmlformats.org/officeDocument/2006/relationships/image" Target="../media/image27.png"/><Relationship Id="rId7" Type="http://schemas.openxmlformats.org/officeDocument/2006/relationships/hyperlink" Target="mailto:Lenar.Yakhin@suer.ru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6" Type="http://schemas.openxmlformats.org/officeDocument/2006/relationships/hyperlink" Target="mailto:maksim.kichuk@suer.ru" TargetMode="External"/><Relationship Id="rId5" Type="http://schemas.openxmlformats.org/officeDocument/2006/relationships/hyperlink" Target="http://www.suer.ru/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43.png"/><Relationship Id="rId9" Type="http://schemas.openxmlformats.org/officeDocument/2006/relationships/hyperlink" Target="mailto:Evgeniy.Chupachenko@suer.ru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it/url?sa=i&amp;rct=j&amp;q=&amp;esrc=s&amp;source=images&amp;cd=&amp;cad=rja&amp;uact=8&amp;ved=0ahUKEwjRpcGi5MjPAhVBmhQKHWlhD5oQjRwIBw&amp;url=https://www.getapp.com/business-intelligence-analytics-software/a/jaspersoft/&amp;bvm=bv.135258522,d.d24&amp;psig=AFQjCNHIt4zDjatxCbAHREqvX9Wd9Zew0w&amp;ust=1475932698819713" TargetMode="External"/><Relationship Id="rId13" Type="http://schemas.openxmlformats.org/officeDocument/2006/relationships/hyperlink" Target="https://www.google.it/url?sa=i&amp;rct=j&amp;q=&amp;esrc=s&amp;source=images&amp;cd=&amp;cad=rja&amp;uact=8&amp;ved=0ahUKEwjDrd6r5MjPAhVF1xQKHRQWAJoQjRwIBw&amp;url=https://itdesign.de/maechtiges-reporting-in-ca-ppm-14-2-mit-jaspersoft/&amp;bvm=bv.135258522,d.d24&amp;psig=AFQjCNHIt4zDjatxCbAHREqvX9Wd9Zew0w&amp;ust=1475932698819713" TargetMode="External"/><Relationship Id="rId3" Type="http://schemas.openxmlformats.org/officeDocument/2006/relationships/image" Target="../media/image278.jpeg"/><Relationship Id="rId7" Type="http://schemas.microsoft.com/office/2007/relationships/hdphoto" Target="../media/hdphoto6.wdp"/><Relationship Id="rId12" Type="http://schemas.openxmlformats.org/officeDocument/2006/relationships/image" Target="../media/image283.jpe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0.png"/><Relationship Id="rId11" Type="http://schemas.openxmlformats.org/officeDocument/2006/relationships/hyperlink" Target="http://www.vendingnews.it/cindy-crawford-testimonial-2016-acqua-san-benedetto/" TargetMode="External"/><Relationship Id="rId5" Type="http://schemas.openxmlformats.org/officeDocument/2006/relationships/image" Target="../media/image279.jpeg"/><Relationship Id="rId15" Type="http://schemas.openxmlformats.org/officeDocument/2006/relationships/image" Target="../media/image27.png"/><Relationship Id="rId10" Type="http://schemas.openxmlformats.org/officeDocument/2006/relationships/image" Target="../media/image282.png"/><Relationship Id="rId4" Type="http://schemas.openxmlformats.org/officeDocument/2006/relationships/hyperlink" Target="https://www.google.it/url?sa=i&amp;rct=j&amp;q=&amp;esrc=s&amp;source=images&amp;cd=&amp;cad=rja&amp;uact=8&amp;ved=0ahUKEwiTnZ7148jPAhXCVxQKHZE9AWYQjRwIBw&amp;url=https://www.jaspersoft.com/de/analyse-software&amp;bvm=bv.135258522,d.d24&amp;psig=AFQjCNHIt4zDjatxCbAHREqvX9Wd9Zew0w&amp;ust=1475932698819713" TargetMode="External"/><Relationship Id="rId9" Type="http://schemas.openxmlformats.org/officeDocument/2006/relationships/image" Target="../media/image281.png"/><Relationship Id="rId14" Type="http://schemas.openxmlformats.org/officeDocument/2006/relationships/image" Target="../media/image28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image" Target="../media/image291.png"/><Relationship Id="rId18" Type="http://schemas.openxmlformats.org/officeDocument/2006/relationships/image" Target="../media/image296.jpeg"/><Relationship Id="rId3" Type="http://schemas.openxmlformats.org/officeDocument/2006/relationships/image" Target="../media/image188.png"/><Relationship Id="rId21" Type="http://schemas.openxmlformats.org/officeDocument/2006/relationships/image" Target="../media/image28.png"/><Relationship Id="rId7" Type="http://schemas.openxmlformats.org/officeDocument/2006/relationships/image" Target="../media/image287.png"/><Relationship Id="rId12" Type="http://schemas.openxmlformats.org/officeDocument/2006/relationships/image" Target="../media/image218.png"/><Relationship Id="rId17" Type="http://schemas.openxmlformats.org/officeDocument/2006/relationships/image" Target="../media/image295.png"/><Relationship Id="rId2" Type="http://schemas.openxmlformats.org/officeDocument/2006/relationships/image" Target="../media/image174.png"/><Relationship Id="rId16" Type="http://schemas.openxmlformats.org/officeDocument/2006/relationships/image" Target="../media/image294.jpe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6.png"/><Relationship Id="rId11" Type="http://schemas.openxmlformats.org/officeDocument/2006/relationships/image" Target="../media/image290.png"/><Relationship Id="rId5" Type="http://schemas.openxmlformats.org/officeDocument/2006/relationships/image" Target="../media/image285.jpeg"/><Relationship Id="rId15" Type="http://schemas.openxmlformats.org/officeDocument/2006/relationships/image" Target="../media/image293.png"/><Relationship Id="rId10" Type="http://schemas.openxmlformats.org/officeDocument/2006/relationships/image" Target="../media/image217.png"/><Relationship Id="rId19" Type="http://schemas.openxmlformats.org/officeDocument/2006/relationships/image" Target="../media/image297.png"/><Relationship Id="rId4" Type="http://schemas.openxmlformats.org/officeDocument/2006/relationships/hyperlink" Target="http://www.google.at/url?sa=i&amp;rct=j&amp;q=&amp;esrc=s&amp;frm=1&amp;source=images&amp;cd=&amp;cad=rja&amp;uact=8&amp;ved=0CAcQjRw&amp;url=http://www.ebay.de/itm/Flach-Funktastatur-Funk-Tastatur-und-Maus-2-4-GHz-Set-kabellos-fuer-PC-Computer-/280866124640&amp;ei=p-TQVPXSN5bzauPHgKAP&amp;bvm=bv.85076809,d.d2s&amp;psig=AFQjCNFhJ8855HxyZPw9t1jDojbWxPmhgw&amp;ust=1423062558549385" TargetMode="External"/><Relationship Id="rId9" Type="http://schemas.openxmlformats.org/officeDocument/2006/relationships/image" Target="../media/image289.png"/><Relationship Id="rId14" Type="http://schemas.openxmlformats.org/officeDocument/2006/relationships/image" Target="../media/image29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wmf"/><Relationship Id="rId3" Type="http://schemas.openxmlformats.org/officeDocument/2006/relationships/image" Target="../media/image298.wmf"/><Relationship Id="rId7" Type="http://schemas.openxmlformats.org/officeDocument/2006/relationships/image" Target="../media/image2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302.png"/><Relationship Id="rId7" Type="http://schemas.openxmlformats.org/officeDocument/2006/relationships/image" Target="../media/image306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5.png"/><Relationship Id="rId5" Type="http://schemas.openxmlformats.org/officeDocument/2006/relationships/image" Target="../media/image304.png"/><Relationship Id="rId10" Type="http://schemas.openxmlformats.org/officeDocument/2006/relationships/image" Target="../media/image28.png"/><Relationship Id="rId4" Type="http://schemas.openxmlformats.org/officeDocument/2006/relationships/image" Target="../media/image303.png"/><Relationship Id="rId9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8.pn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99.png"/><Relationship Id="rId4" Type="http://schemas.openxmlformats.org/officeDocument/2006/relationships/image" Target="../media/image30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2.png"/><Relationship Id="rId5" Type="http://schemas.openxmlformats.org/officeDocument/2006/relationships/image" Target="../media/image311.jpeg"/><Relationship Id="rId4" Type="http://schemas.openxmlformats.org/officeDocument/2006/relationships/image" Target="../media/image31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7" Type="http://schemas.openxmlformats.org/officeDocument/2006/relationships/image" Target="../media/image28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316.png"/><Relationship Id="rId4" Type="http://schemas.openxmlformats.org/officeDocument/2006/relationships/image" Target="../media/image3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jpeg"/><Relationship Id="rId13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321.jpeg"/><Relationship Id="rId12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www.scada.rs/" TargetMode="External"/><Relationship Id="rId11" Type="http://schemas.openxmlformats.org/officeDocument/2006/relationships/image" Target="../media/image325.png"/><Relationship Id="rId5" Type="http://schemas.openxmlformats.org/officeDocument/2006/relationships/hyperlink" Target="http://sibproauto.ru/" TargetMode="External"/><Relationship Id="rId10" Type="http://schemas.openxmlformats.org/officeDocument/2006/relationships/image" Target="../media/image324.png"/><Relationship Id="rId4" Type="http://schemas.openxmlformats.org/officeDocument/2006/relationships/image" Target="../media/image12.png"/><Relationship Id="rId9" Type="http://schemas.openxmlformats.org/officeDocument/2006/relationships/image" Target="../media/image323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jpeg"/><Relationship Id="rId13" Type="http://schemas.openxmlformats.org/officeDocument/2006/relationships/image" Target="../media/image108.png"/><Relationship Id="rId18" Type="http://schemas.openxmlformats.org/officeDocument/2006/relationships/image" Target="../media/image27.png"/><Relationship Id="rId3" Type="http://schemas.openxmlformats.org/officeDocument/2006/relationships/image" Target="../media/image189.png"/><Relationship Id="rId7" Type="http://schemas.openxmlformats.org/officeDocument/2006/relationships/image" Target="../media/image329.png"/><Relationship Id="rId12" Type="http://schemas.openxmlformats.org/officeDocument/2006/relationships/image" Target="../media/image107.png"/><Relationship Id="rId17" Type="http://schemas.openxmlformats.org/officeDocument/2006/relationships/image" Target="../media/image334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8.png"/><Relationship Id="rId11" Type="http://schemas.openxmlformats.org/officeDocument/2006/relationships/image" Target="../media/image332.png"/><Relationship Id="rId5" Type="http://schemas.openxmlformats.org/officeDocument/2006/relationships/image" Target="../media/image327.png"/><Relationship Id="rId15" Type="http://schemas.openxmlformats.org/officeDocument/2006/relationships/image" Target="../media/image333.png"/><Relationship Id="rId10" Type="http://schemas.openxmlformats.org/officeDocument/2006/relationships/image" Target="../media/image331.png"/><Relationship Id="rId19" Type="http://schemas.openxmlformats.org/officeDocument/2006/relationships/image" Target="../media/image28.png"/><Relationship Id="rId4" Type="http://schemas.openxmlformats.org/officeDocument/2006/relationships/image" Target="../media/image326.png"/><Relationship Id="rId9" Type="http://schemas.openxmlformats.org/officeDocument/2006/relationships/image" Target="../media/image112.png"/><Relationship Id="rId1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8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0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688" y="184149"/>
            <a:ext cx="5074432" cy="511287"/>
          </a:xfrm>
        </p:spPr>
        <p:txBody>
          <a:bodyPr/>
          <a:lstStyle/>
          <a:p>
            <a:r>
              <a:rPr lang="en-US" sz="2000" dirty="0" err="1"/>
              <a:t>Эффективное</a:t>
            </a:r>
            <a:r>
              <a:rPr lang="en-US" sz="2000" dirty="0"/>
              <a:t> </a:t>
            </a:r>
            <a:r>
              <a:rPr lang="ru-RU" sz="2000" dirty="0" smtClean="0"/>
              <a:t>создание систем АСУ</a:t>
            </a:r>
            <a:endParaRPr lang="en-US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90513" y="803419"/>
            <a:ext cx="8329051" cy="313398"/>
          </a:xfrm>
        </p:spPr>
        <p:txBody>
          <a:bodyPr/>
          <a:lstStyle/>
          <a:p>
            <a:r>
              <a:rPr lang="ru-RU" dirty="0"/>
              <a:t>Единый </a:t>
            </a:r>
            <a:r>
              <a:rPr lang="en-US" dirty="0" err="1"/>
              <a:t>инструментарий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всего</a:t>
            </a:r>
            <a:r>
              <a:rPr lang="en-US" dirty="0"/>
              <a:t> </a:t>
            </a:r>
            <a:r>
              <a:rPr lang="en-US" dirty="0" err="1"/>
              <a:t>спектра</a:t>
            </a:r>
            <a:r>
              <a:rPr lang="en-US" dirty="0"/>
              <a:t> </a:t>
            </a:r>
            <a:r>
              <a:rPr lang="en-US" dirty="0" err="1"/>
              <a:t>продукции</a:t>
            </a:r>
            <a:endParaRPr lang="en-US" dirty="0"/>
          </a:p>
        </p:txBody>
      </p:sp>
      <p:sp>
        <p:nvSpPr>
          <p:cNvPr id="20" name="Regelmäßiges Fünfeck 19"/>
          <p:cNvSpPr/>
          <p:nvPr/>
        </p:nvSpPr>
        <p:spPr>
          <a:xfrm>
            <a:off x="677175" y="2332567"/>
            <a:ext cx="2924586" cy="2785319"/>
          </a:xfrm>
          <a:prstGeom prst="pentagon">
            <a:avLst/>
          </a:prstGeom>
          <a:noFill/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051" name="Picture 3" descr="Z:\BR_Automation\Neue Dateien\The_Company\Material\Produkte\Track_Record_int_0000s_0001_Ebene-0-Kopie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421" y="2947613"/>
            <a:ext cx="820315" cy="13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Z:\BR_Automation\Neue Dateien\The_Company\Material\Produkte\Track_Record_int_0000s_0007_Ebene-0-Kopie-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0" y="4581453"/>
            <a:ext cx="1052859" cy="107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Inhaltsplatzhalter 3"/>
          <p:cNvSpPr txBox="1">
            <a:spLocks/>
          </p:cNvSpPr>
          <p:nvPr/>
        </p:nvSpPr>
        <p:spPr bwMode="gray">
          <a:xfrm>
            <a:off x="4564048" y="1704463"/>
            <a:ext cx="4548147" cy="3661761"/>
          </a:xfrm>
          <a:prstGeom prst="rect">
            <a:avLst/>
          </a:prstGeom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108000" tIns="46800" rIns="90000" bIns="4680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lang="de-DE" sz="20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6213" indent="-176213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tabLst/>
              <a:defRPr lang="de-DE" sz="16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0363" indent="-182563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tabLst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450850" indent="-133350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defRPr lang="de-DE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90550" indent="-139700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defRPr lang="de-DE" sz="12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>
                <a:solidFill>
                  <a:prstClr val="black"/>
                </a:solidFill>
              </a:rPr>
              <a:t>Эффективность затрат</a:t>
            </a:r>
          </a:p>
          <a:p>
            <a:pPr marL="268287" lvl="3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Масштабируемость и совместимость платформ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prstClr val="black"/>
                </a:solidFill>
              </a:rPr>
              <a:t>Защита инвестиций</a:t>
            </a:r>
          </a:p>
          <a:p>
            <a:pPr marL="268287" lvl="3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Открытость и совместимость поколений</a:t>
            </a:r>
            <a:endParaRPr lang="en-US" dirty="0">
              <a:solidFill>
                <a:prstClr val="black"/>
              </a:solidFill>
            </a:endParaRP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prstClr val="black"/>
                </a:solidFill>
              </a:rPr>
              <a:t>Снижение сложности</a:t>
            </a:r>
            <a:endParaRPr lang="en-US" dirty="0">
              <a:solidFill>
                <a:prstClr val="black"/>
              </a:solidFill>
            </a:endParaRPr>
          </a:p>
          <a:p>
            <a:pPr marL="268287" lvl="3" indent="0">
              <a:buNone/>
            </a:pPr>
            <a:r>
              <a:rPr lang="ru-RU" sz="1400" dirty="0">
                <a:solidFill>
                  <a:schemeClr val="tx2"/>
                </a:solidFill>
              </a:rPr>
              <a:t>Технология модульного прикладного ПО</a:t>
            </a:r>
            <a:endParaRPr lang="en-US" dirty="0">
              <a:solidFill>
                <a:prstClr val="black"/>
              </a:solidFill>
            </a:endParaRPr>
          </a:p>
          <a:p>
            <a:pPr>
              <a:spcBef>
                <a:spcPts val="1200"/>
              </a:spcBef>
            </a:pPr>
            <a:r>
              <a:rPr lang="en-US" dirty="0" err="1">
                <a:solidFill>
                  <a:prstClr val="black"/>
                </a:solidFill>
              </a:rPr>
              <a:t>Быстрый</a:t>
            </a:r>
            <a:r>
              <a:rPr lang="en-US" dirty="0">
                <a:solidFill>
                  <a:prstClr val="black"/>
                </a:solidFill>
              </a:rPr>
              <a:t> путь от идеи к реализации</a:t>
            </a:r>
          </a:p>
          <a:p>
            <a:pPr marL="268287" lvl="3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Разработка мехатронного решения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prstClr val="black"/>
                </a:solidFill>
              </a:rPr>
              <a:t>Повторное использование программного кода</a:t>
            </a:r>
          </a:p>
          <a:p>
            <a:pPr marL="268287" lvl="3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Модульность и стандартизация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1359276" y="3389203"/>
            <a:ext cx="1537803" cy="1163982"/>
            <a:chOff x="6018740" y="3635684"/>
            <a:chExt cx="1537803" cy="1163982"/>
          </a:xfrm>
        </p:grpSpPr>
        <p:sp>
          <p:nvSpPr>
            <p:cNvPr id="21" name="Ellipse 20"/>
            <p:cNvSpPr/>
            <p:nvPr/>
          </p:nvSpPr>
          <p:spPr>
            <a:xfrm>
              <a:off x="6018740" y="4681310"/>
              <a:ext cx="1537803" cy="118356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3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6" descr="Automation Studio_WEIS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632" y="3635684"/>
              <a:ext cx="1144018" cy="1044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" descr="C:\Users\nikola.j\Desktop\br_pngs\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230" y="1704463"/>
            <a:ext cx="1321894" cy="12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nikola.j\Desktop\br_pngs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16" y="4569020"/>
            <a:ext cx="1933026" cy="109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663" y="2982687"/>
            <a:ext cx="960436" cy="7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9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5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88640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4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835696" y="184149"/>
            <a:ext cx="4783218" cy="511287"/>
          </a:xfrm>
        </p:spPr>
        <p:txBody>
          <a:bodyPr lIns="0" tIns="0" rIns="0" bIns="0"/>
          <a:lstStyle/>
          <a:p>
            <a:pPr algn="ctr" eaLnBrk="1" hangingPunct="1"/>
            <a:r>
              <a:rPr lang="en-US" dirty="0"/>
              <a:t>B&amp;R </a:t>
            </a:r>
            <a:r>
              <a:rPr lang="ru-RU" dirty="0" smtClean="0"/>
              <a:t>в России</a:t>
            </a:r>
            <a:endParaRPr lang="en-US" dirty="0"/>
          </a:p>
        </p:txBody>
      </p:sp>
      <p:pic>
        <p:nvPicPr>
          <p:cNvPr id="1026" name="Picture 2" descr="C:\Users\RIENES~1\AppData\Local\Temp\notes256C9A\~46693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74268" y="1138924"/>
            <a:ext cx="5133549" cy="513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6" descr="russ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26895" y="931718"/>
            <a:ext cx="7266812" cy="500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5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6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619672" y="184149"/>
            <a:ext cx="4999242" cy="511287"/>
          </a:xfrm>
        </p:spPr>
        <p:txBody>
          <a:bodyPr lIns="0" tIns="0" rIns="0" bIns="0"/>
          <a:lstStyle/>
          <a:p>
            <a:pPr algn="ctr" eaLnBrk="1" hangingPunct="1"/>
            <a:r>
              <a:rPr lang="en-US" dirty="0"/>
              <a:t>B&amp;R </a:t>
            </a:r>
            <a:r>
              <a:rPr lang="ru-RU" dirty="0" smtClean="0"/>
              <a:t>в России </a:t>
            </a:r>
            <a:r>
              <a:rPr lang="en-US" dirty="0"/>
              <a:t>– </a:t>
            </a:r>
            <a:r>
              <a:rPr lang="ru-RU" dirty="0"/>
              <a:t>5</a:t>
            </a:r>
            <a:r>
              <a:rPr lang="en-US" dirty="0"/>
              <a:t> </a:t>
            </a:r>
            <a:r>
              <a:rPr lang="ru-RU" dirty="0"/>
              <a:t>офисов</a:t>
            </a:r>
            <a:endParaRPr lang="en-US" dirty="0"/>
          </a:p>
        </p:txBody>
      </p:sp>
      <p:pic>
        <p:nvPicPr>
          <p:cNvPr id="19" name="Picture 36" descr="rus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26895" y="931718"/>
            <a:ext cx="7266812" cy="500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"/>
          <p:cNvGrpSpPr/>
          <p:nvPr/>
        </p:nvGrpSpPr>
        <p:grpSpPr bwMode="gray">
          <a:xfrm>
            <a:off x="901311" y="2506137"/>
            <a:ext cx="1591461" cy="386020"/>
            <a:chOff x="3849688" y="3328988"/>
            <a:chExt cx="1591461" cy="386020"/>
          </a:xfrm>
        </p:grpSpPr>
        <p:sp>
          <p:nvSpPr>
            <p:cNvPr id="28" name="Rectangle 8"/>
            <p:cNvSpPr>
              <a:spLocks noChangeArrowheads="1"/>
            </p:cNvSpPr>
            <p:nvPr/>
          </p:nvSpPr>
          <p:spPr bwMode="gray">
            <a:xfrm>
              <a:off x="3849688" y="3328988"/>
              <a:ext cx="1591461" cy="308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ru-RU" sz="1400" b="0" dirty="0"/>
                <a:t>Санкт-Петербург</a:t>
              </a:r>
              <a:endParaRPr lang="en-US" sz="1400" b="0" dirty="0"/>
            </a:p>
          </p:txBody>
        </p:sp>
        <p:sp>
          <p:nvSpPr>
            <p:cNvPr id="29" name="Ellipse 148"/>
            <p:cNvSpPr/>
            <p:nvPr/>
          </p:nvSpPr>
          <p:spPr bwMode="gray">
            <a:xfrm rot="5400000">
              <a:off x="4812218" y="3619115"/>
              <a:ext cx="95108" cy="96678"/>
            </a:xfrm>
            <a:prstGeom prst="ellipse">
              <a:avLst/>
            </a:pr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30" name="Group 7"/>
          <p:cNvGrpSpPr/>
          <p:nvPr/>
        </p:nvGrpSpPr>
        <p:grpSpPr bwMode="gray">
          <a:xfrm>
            <a:off x="3046415" y="3758413"/>
            <a:ext cx="1367404" cy="308419"/>
            <a:chOff x="4110197" y="4074314"/>
            <a:chExt cx="1367404" cy="308419"/>
          </a:xfrm>
        </p:grpSpPr>
        <p:sp>
          <p:nvSpPr>
            <p:cNvPr id="31" name="Rectangle 27"/>
            <p:cNvSpPr>
              <a:spLocks noChangeArrowheads="1"/>
            </p:cNvSpPr>
            <p:nvPr/>
          </p:nvSpPr>
          <p:spPr bwMode="gray">
            <a:xfrm>
              <a:off x="4163074" y="4074314"/>
              <a:ext cx="1314527" cy="308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ru-RU" sz="1400" dirty="0"/>
                <a:t>Екатеринбург</a:t>
              </a:r>
              <a:endParaRPr lang="en-US" sz="1400" b="0" dirty="0"/>
            </a:p>
          </p:txBody>
        </p:sp>
        <p:sp>
          <p:nvSpPr>
            <p:cNvPr id="32" name="Ellipse 148"/>
            <p:cNvSpPr/>
            <p:nvPr/>
          </p:nvSpPr>
          <p:spPr bwMode="gray">
            <a:xfrm rot="5400000">
              <a:off x="4110982" y="4218862"/>
              <a:ext cx="95108" cy="96678"/>
            </a:xfrm>
            <a:prstGeom prst="ellipse">
              <a:avLst/>
            </a:pr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51" name="Group 10"/>
          <p:cNvGrpSpPr/>
          <p:nvPr/>
        </p:nvGrpSpPr>
        <p:grpSpPr bwMode="gray">
          <a:xfrm>
            <a:off x="3394892" y="3946175"/>
            <a:ext cx="865269" cy="308419"/>
            <a:chOff x="4718844" y="4695030"/>
            <a:chExt cx="865269" cy="308419"/>
          </a:xfrm>
        </p:grpSpPr>
        <p:sp>
          <p:nvSpPr>
            <p:cNvPr id="52" name="Rectangle 8"/>
            <p:cNvSpPr>
              <a:spLocks noChangeArrowheads="1"/>
            </p:cNvSpPr>
            <p:nvPr/>
          </p:nvSpPr>
          <p:spPr bwMode="gray">
            <a:xfrm>
              <a:off x="4749204" y="4695030"/>
              <a:ext cx="834909" cy="308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ru-RU" sz="1400" dirty="0"/>
                <a:t>Тюмень</a:t>
              </a:r>
              <a:endParaRPr lang="en-US" sz="1400" dirty="0"/>
            </a:p>
          </p:txBody>
        </p:sp>
        <p:sp>
          <p:nvSpPr>
            <p:cNvPr id="53" name="Ellipse 148"/>
            <p:cNvSpPr/>
            <p:nvPr/>
          </p:nvSpPr>
          <p:spPr bwMode="gray">
            <a:xfrm rot="5400000">
              <a:off x="4719629" y="4792886"/>
              <a:ext cx="95108" cy="96678"/>
            </a:xfrm>
            <a:prstGeom prst="ellipse">
              <a:avLst/>
            </a:pr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/>
            </a:p>
          </p:txBody>
        </p:sp>
      </p:grpSp>
      <p:sp>
        <p:nvSpPr>
          <p:cNvPr id="35" name="Subtitle 4"/>
          <p:cNvSpPr txBox="1">
            <a:spLocks/>
          </p:cNvSpPr>
          <p:nvPr/>
        </p:nvSpPr>
        <p:spPr bwMode="gray">
          <a:xfrm>
            <a:off x="210467" y="775019"/>
            <a:ext cx="8619932" cy="313398"/>
          </a:xfrm>
          <a:prstGeom prst="rect">
            <a:avLst/>
          </a:prstGeom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108000" tIns="46800" rIns="90000" bIns="4680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lang="de-DE" sz="20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6213" indent="-176213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tabLst/>
              <a:defRPr lang="de-DE" sz="16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0363" indent="-182563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tabLst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450850" indent="-133350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defRPr lang="de-DE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90550" indent="-139700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defRPr lang="de-DE" sz="12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>
                <a:solidFill>
                  <a:schemeClr val="accent1"/>
                </a:solidFill>
              </a:rPr>
              <a:t>ООО «Б+Р Промышленная Автоматизация»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34" name="Rectangle 27"/>
          <p:cNvSpPr>
            <a:spLocks noChangeArrowheads="1"/>
          </p:cNvSpPr>
          <p:nvPr/>
        </p:nvSpPr>
        <p:spPr bwMode="gray">
          <a:xfrm>
            <a:off x="2113505" y="4101995"/>
            <a:ext cx="54662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ru-RU" sz="1400" dirty="0"/>
              <a:t>Уфа</a:t>
            </a:r>
            <a:endParaRPr lang="en-US" sz="1400" b="0" dirty="0"/>
          </a:p>
        </p:txBody>
      </p:sp>
      <p:sp>
        <p:nvSpPr>
          <p:cNvPr id="36" name="Ellipse 148"/>
          <p:cNvSpPr/>
          <p:nvPr/>
        </p:nvSpPr>
        <p:spPr bwMode="gray">
          <a:xfrm rot="5400000">
            <a:off x="2612576" y="4101210"/>
            <a:ext cx="95108" cy="96678"/>
          </a:xfrm>
          <a:prstGeom prst="ellipse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grpSp>
        <p:nvGrpSpPr>
          <p:cNvPr id="7" name="Группа 6"/>
          <p:cNvGrpSpPr/>
          <p:nvPr/>
        </p:nvGrpSpPr>
        <p:grpSpPr>
          <a:xfrm>
            <a:off x="1718932" y="3195862"/>
            <a:ext cx="1054688" cy="358756"/>
            <a:chOff x="1718932" y="3195862"/>
            <a:chExt cx="1054688" cy="358756"/>
          </a:xfrm>
        </p:grpSpPr>
        <p:sp>
          <p:nvSpPr>
            <p:cNvPr id="21" name="Rectangle 11"/>
            <p:cNvSpPr>
              <a:spLocks noChangeArrowheads="1"/>
            </p:cNvSpPr>
            <p:nvPr/>
          </p:nvSpPr>
          <p:spPr bwMode="gray">
            <a:xfrm>
              <a:off x="1975325" y="3195862"/>
              <a:ext cx="798295" cy="308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ru-RU" sz="1400" dirty="0"/>
                <a:t>Москва</a:t>
              </a:r>
              <a:endParaRPr lang="en-US" sz="1400" b="0" dirty="0"/>
            </a:p>
          </p:txBody>
        </p:sp>
        <p:sp>
          <p:nvSpPr>
            <p:cNvPr id="5" name="5-конечная звезда 4"/>
            <p:cNvSpPr/>
            <p:nvPr/>
          </p:nvSpPr>
          <p:spPr>
            <a:xfrm>
              <a:off x="1718932" y="3315447"/>
              <a:ext cx="288247" cy="239171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654430" y="5455893"/>
            <a:ext cx="4329912" cy="738427"/>
            <a:chOff x="4654430" y="5455893"/>
            <a:chExt cx="4329912" cy="738427"/>
          </a:xfrm>
        </p:grpSpPr>
        <p:sp>
          <p:nvSpPr>
            <p:cNvPr id="54" name="TextBox 12"/>
            <p:cNvSpPr txBox="1"/>
            <p:nvPr/>
          </p:nvSpPr>
          <p:spPr bwMode="gray">
            <a:xfrm>
              <a:off x="5061436" y="5461812"/>
              <a:ext cx="3922906" cy="7325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/>
                <a:t>Центральный офис</a:t>
              </a:r>
              <a:endParaRPr lang="en-US" sz="1400" dirty="0"/>
            </a:p>
            <a:p>
              <a:pPr marL="342900" indent="-34290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None/>
              </a:pPr>
              <a:r>
                <a:rPr lang="ru-RU" sz="1400" dirty="0"/>
                <a:t>Региональные офисы</a:t>
              </a:r>
              <a:endParaRPr lang="en-US" sz="1400" dirty="0"/>
            </a:p>
            <a:p>
              <a:pPr marL="342900" indent="-34290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None/>
              </a:pPr>
              <a:r>
                <a:rPr lang="ru-RU" sz="1400" dirty="0"/>
                <a:t>70+</a:t>
              </a:r>
              <a:r>
                <a:rPr lang="en-US" sz="1400" dirty="0"/>
                <a:t> </a:t>
              </a:r>
              <a:r>
                <a:rPr lang="ru-RU" sz="1400" dirty="0"/>
                <a:t>инжиниринговых партнеров в России</a:t>
              </a:r>
              <a:endParaRPr lang="en-US" sz="1400" dirty="0"/>
            </a:p>
          </p:txBody>
        </p:sp>
        <p:sp>
          <p:nvSpPr>
            <p:cNvPr id="55" name="Ellipse 148"/>
            <p:cNvSpPr/>
            <p:nvPr/>
          </p:nvSpPr>
          <p:spPr bwMode="gray">
            <a:xfrm rot="5400000">
              <a:off x="4751000" y="5748932"/>
              <a:ext cx="95108" cy="96678"/>
            </a:xfrm>
            <a:prstGeom prst="ellipse">
              <a:avLst/>
            </a:pr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/>
            </a:p>
          </p:txBody>
        </p:sp>
        <p:sp>
          <p:nvSpPr>
            <p:cNvPr id="33" name="5-конечная звезда 32"/>
            <p:cNvSpPr/>
            <p:nvPr/>
          </p:nvSpPr>
          <p:spPr>
            <a:xfrm>
              <a:off x="4654430" y="5455893"/>
              <a:ext cx="288247" cy="239171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3" name="Рисунок 22"/>
          <p:cNvPicPr/>
          <p:nvPr/>
        </p:nvPicPr>
        <p:blipFill>
          <a:blip r:embed="rId4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24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21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4149"/>
            <a:ext cx="5071250" cy="511287"/>
          </a:xfrm>
        </p:spPr>
        <p:txBody>
          <a:bodyPr/>
          <a:lstStyle/>
          <a:p>
            <a:pPr algn="ctr" eaLnBrk="1" hangingPunct="1"/>
            <a:r>
              <a:rPr lang="en-US" altLang="ru-RU" dirty="0">
                <a:cs typeface="Arial" charset="0"/>
              </a:rPr>
              <a:t>B&amp;R </a:t>
            </a:r>
            <a:r>
              <a:rPr lang="ru-RU" altLang="ru-RU" dirty="0" smtClean="0">
                <a:cs typeface="Arial" charset="0"/>
              </a:rPr>
              <a:t>в России</a:t>
            </a:r>
            <a:endParaRPr lang="ru-RU" altLang="ru-RU" dirty="0">
              <a:cs typeface="Arial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304925"/>
            <a:ext cx="8376116" cy="5219700"/>
          </a:xfrm>
        </p:spPr>
        <p:txBody>
          <a:bodyPr/>
          <a:lstStyle/>
          <a:p>
            <a:pPr lvl="1">
              <a:spcAft>
                <a:spcPts val="0"/>
              </a:spcAft>
              <a:buClrTx/>
              <a:buFont typeface="Wingdings" pitchFamily="2" charset="2"/>
              <a:buChar char="§"/>
              <a:defRPr/>
            </a:pPr>
            <a:r>
              <a:rPr lang="ru-RU" sz="2000" b="0" dirty="0"/>
              <a:t>Администрация / техническая поддержка</a:t>
            </a:r>
            <a:r>
              <a:rPr lang="en-US" sz="2000" b="0" dirty="0"/>
              <a:t> / </a:t>
            </a:r>
            <a:r>
              <a:rPr lang="ru-RU" sz="2000" b="0" dirty="0"/>
              <a:t>продажи</a:t>
            </a:r>
          </a:p>
          <a:p>
            <a:pPr lvl="1">
              <a:spcAft>
                <a:spcPts val="0"/>
              </a:spcAft>
              <a:buClrTx/>
              <a:buFont typeface="Wingdings" pitchFamily="2" charset="2"/>
              <a:buChar char="§"/>
              <a:defRPr/>
            </a:pPr>
            <a:r>
              <a:rPr lang="ru-RU" sz="2000" b="0" dirty="0"/>
              <a:t>Центр диагностики и ремонта</a:t>
            </a:r>
          </a:p>
          <a:p>
            <a:pPr lvl="1">
              <a:spcAft>
                <a:spcPts val="0"/>
              </a:spcAft>
              <a:buClrTx/>
              <a:buFont typeface="Wingdings" pitchFamily="2" charset="2"/>
              <a:buChar char="§"/>
              <a:defRPr/>
            </a:pPr>
            <a:r>
              <a:rPr lang="ru-RU" sz="2000" b="0" dirty="0"/>
              <a:t>Центр компетенции </a:t>
            </a:r>
            <a:r>
              <a:rPr lang="en-US" sz="2000" b="0" dirty="0"/>
              <a:t>APROL</a:t>
            </a:r>
            <a:endParaRPr lang="ru-RU" sz="2000" b="0" dirty="0"/>
          </a:p>
          <a:p>
            <a:pPr lvl="1">
              <a:spcAft>
                <a:spcPts val="0"/>
              </a:spcAft>
              <a:buClrTx/>
              <a:buFont typeface="Wingdings" pitchFamily="2" charset="2"/>
              <a:buChar char="§"/>
              <a:defRPr/>
            </a:pPr>
            <a:r>
              <a:rPr lang="ru-RU" sz="2000" b="0" dirty="0"/>
              <a:t>Оперативный склад</a:t>
            </a:r>
          </a:p>
          <a:p>
            <a:pPr lvl="1">
              <a:spcAft>
                <a:spcPts val="0"/>
              </a:spcAft>
              <a:buClrTx/>
              <a:buFont typeface="Wingdings" pitchFamily="2" charset="2"/>
              <a:buChar char="§"/>
              <a:defRPr/>
            </a:pPr>
            <a:r>
              <a:rPr lang="ru-RU" sz="2000" b="0" dirty="0"/>
              <a:t>Учебный центр на 12+ человек</a:t>
            </a:r>
          </a:p>
          <a:p>
            <a:pPr lvl="1">
              <a:spcAft>
                <a:spcPts val="0"/>
              </a:spcAft>
              <a:buClrTx/>
              <a:buFont typeface="Wingdings" pitchFamily="2" charset="2"/>
              <a:buChar char="§"/>
              <a:defRPr/>
            </a:pPr>
            <a:r>
              <a:rPr lang="ru-RU" sz="2000" b="0" dirty="0"/>
              <a:t>Гостиница «</a:t>
            </a:r>
            <a:r>
              <a:rPr lang="ru-RU" sz="2000" b="0" dirty="0" err="1"/>
              <a:t>Богородское</a:t>
            </a:r>
            <a:r>
              <a:rPr lang="ru-RU" sz="2000" b="0" dirty="0"/>
              <a:t>» в здании офисного центра</a:t>
            </a:r>
          </a:p>
          <a:p>
            <a:pPr lvl="1">
              <a:spcAft>
                <a:spcPts val="0"/>
              </a:spcAft>
              <a:buClrTx/>
              <a:buFont typeface="Wingdings" pitchFamily="2" charset="2"/>
              <a:buChar char="§"/>
              <a:defRPr/>
            </a:pPr>
            <a:endParaRPr lang="ru-RU" sz="2000" b="0" dirty="0"/>
          </a:p>
          <a:p>
            <a:pPr marL="184150" lvl="2" indent="0">
              <a:spcAft>
                <a:spcPts val="0"/>
              </a:spcAft>
              <a:buNone/>
              <a:defRPr/>
            </a:pPr>
            <a:endParaRPr lang="ru-RU" sz="2000" b="0" dirty="0">
              <a:solidFill>
                <a:schemeClr val="bg1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/>
          </a:p>
          <a:p>
            <a:pPr marL="184150" lvl="2" indent="0" fontAlgn="auto">
              <a:spcAft>
                <a:spcPts val="0"/>
              </a:spcAft>
              <a:buNone/>
              <a:defRPr/>
            </a:pP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2451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600"/>
              </a:spcBef>
              <a:buFont typeface="Arial" charset="0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SzPct val="100000"/>
              <a:buBlip>
                <a:blip r:embed="rId2"/>
              </a:buBlip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100000"/>
              <a:buBlip>
                <a:blip r:embed="rId3"/>
              </a:buBlip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ts val="600"/>
              </a:spcBef>
              <a:buClr>
                <a:schemeClr val="accent1"/>
              </a:buClr>
              <a:buSzPct val="100000"/>
              <a:buBlip>
                <a:blip r:embed="rId4"/>
              </a:buBlip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2451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600"/>
              </a:spcBef>
              <a:buFont typeface="Arial" charset="0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SzPct val="100000"/>
              <a:buBlip>
                <a:blip r:embed="rId2"/>
              </a:buBlip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100000"/>
              <a:buBlip>
                <a:blip r:embed="rId3"/>
              </a:buBlip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ts val="600"/>
              </a:spcBef>
              <a:buClr>
                <a:schemeClr val="accent1"/>
              </a:buClr>
              <a:buSzPct val="100000"/>
              <a:buBlip>
                <a:blip r:embed="rId4"/>
              </a:buBlip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41084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600"/>
              </a:spcBef>
              <a:buFont typeface="Arial" charset="0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SzPct val="100000"/>
              <a:buBlip>
                <a:blip r:embed="rId2"/>
              </a:buBlip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accent1"/>
              </a:buClr>
              <a:buSzPct val="100000"/>
              <a:buBlip>
                <a:blip r:embed="rId3"/>
              </a:buBlip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ts val="600"/>
              </a:spcBef>
              <a:buClr>
                <a:schemeClr val="accent1"/>
              </a:buClr>
              <a:buSzPct val="100000"/>
              <a:buBlip>
                <a:blip r:embed="rId4"/>
              </a:buBlip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Trebuchet MS" pitchFamily="34" charset="0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9" name="Textplatzhalter 2"/>
          <p:cNvSpPr txBox="1">
            <a:spLocks/>
          </p:cNvSpPr>
          <p:nvPr/>
        </p:nvSpPr>
        <p:spPr>
          <a:xfrm>
            <a:off x="290513" y="803275"/>
            <a:ext cx="6327775" cy="314325"/>
          </a:xfrm>
          <a:prstGeom prst="rect">
            <a:avLst/>
          </a:prstGeom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lIns="0" tIns="0" rIns="0" bIns="0" anchor="ctr"/>
          <a:lstStyle>
            <a:lvl1pPr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lang="de-DE" sz="2200" b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 marL="285750" indent="-28575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lang="de-DE" sz="2200" b="0" baseline="0" dirty="0" smtClean="0">
                <a:latin typeface="Arial" pitchFamily="34" charset="0"/>
                <a:cs typeface="Arial" pitchFamily="34" charset="0"/>
              </a:defRPr>
            </a:lvl2pPr>
            <a:lvl3pPr marL="284163" indent="-284163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 lang="de-DE" sz="2200" dirty="0" smtClean="0">
                <a:latin typeface="Arial" pitchFamily="34" charset="0"/>
                <a:cs typeface="Arial" pitchFamily="34" charset="0"/>
              </a:defRPr>
            </a:lvl3pPr>
            <a:lvl4pPr marL="284163" indent="-284163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Blip>
                <a:blip r:embed="rId4"/>
              </a:buBlip>
              <a:defRPr lang="de-DE" sz="2200" dirty="0" smtClean="0">
                <a:latin typeface="Arial" pitchFamily="34" charset="0"/>
                <a:cs typeface="Arial" pitchFamily="34" charset="0"/>
              </a:defRPr>
            </a:lvl4pPr>
            <a:lvl5pPr marL="180975" indent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 pitchFamily="34" charset="0"/>
              <a:buNone/>
              <a:defRPr lang="de-DE" sz="160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6pPr>
            <a:lvl7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de-DE" sz="1600" dirty="0" smtClean="0">
                <a:solidFill>
                  <a:schemeClr val="tx2"/>
                </a:solidFill>
              </a:defRPr>
            </a:lvl8pPr>
            <a:lvl9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cs typeface="Arial" pitchFamily="34" charset="0"/>
              </a:defRPr>
            </a:lvl9pPr>
          </a:lstStyle>
          <a:p>
            <a:pPr fontAlgn="auto">
              <a:defRPr/>
            </a:pPr>
            <a:r>
              <a:rPr lang="ru-RU" dirty="0"/>
              <a:t>Центральный офис компании в </a:t>
            </a:r>
            <a:r>
              <a:rPr lang="ru-RU" dirty="0" smtClean="0"/>
              <a:t>Москве</a:t>
            </a:r>
            <a:endParaRPr lang="en-US" dirty="0"/>
          </a:p>
        </p:txBody>
      </p:sp>
      <p:pic>
        <p:nvPicPr>
          <p:cNvPr id="5122" name="Picture 2" descr="http://leninskiy119.ru/wp-content/uploads/2014/03/IMG_97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594" y="3666520"/>
            <a:ext cx="4287157" cy="28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leninskiy119.ru/wp-content/uploads/2014/03/IMG_97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2" y="3666519"/>
            <a:ext cx="4287158" cy="28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8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1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4149"/>
            <a:ext cx="5071250" cy="511287"/>
          </a:xfrm>
        </p:spPr>
        <p:txBody>
          <a:bodyPr/>
          <a:lstStyle/>
          <a:p>
            <a:pPr algn="ctr" eaLnBrk="1" hangingPunct="1"/>
            <a:r>
              <a:rPr lang="ru-RU" altLang="ru-RU" sz="2000" dirty="0">
                <a:cs typeface="Arial" charset="0"/>
              </a:rPr>
              <a:t>Наши клиенты – лучшая рекомендация</a:t>
            </a:r>
            <a:endParaRPr altLang="ru-RU" sz="2000" dirty="0">
              <a:cs typeface="Arial" charset="0"/>
            </a:endParaRPr>
          </a:p>
        </p:txBody>
      </p:sp>
      <p:sp>
        <p:nvSpPr>
          <p:cNvPr id="7" name="Textplatzhalter 2"/>
          <p:cNvSpPr txBox="1">
            <a:spLocks/>
          </p:cNvSpPr>
          <p:nvPr/>
        </p:nvSpPr>
        <p:spPr>
          <a:xfrm>
            <a:off x="290513" y="803275"/>
            <a:ext cx="6327775" cy="314325"/>
          </a:xfrm>
          <a:prstGeom prst="rect">
            <a:avLst/>
          </a:prstGeom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lIns="0" tIns="0" rIns="0" bIns="0" anchor="ctr"/>
          <a:lstStyle>
            <a:lvl1pPr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lang="de-DE" sz="2200" b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 marL="285750" indent="-28575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 lang="de-DE" sz="2200" b="0" baseline="0" dirty="0" smtClean="0">
                <a:latin typeface="Arial" pitchFamily="34" charset="0"/>
                <a:cs typeface="Arial" pitchFamily="34" charset="0"/>
              </a:defRPr>
            </a:lvl2pPr>
            <a:lvl3pPr marL="284163" indent="-284163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Blip>
                <a:blip r:embed="rId4"/>
              </a:buBlip>
              <a:tabLst/>
              <a:defRPr lang="de-DE" sz="2200" dirty="0" smtClean="0">
                <a:latin typeface="Arial" pitchFamily="34" charset="0"/>
                <a:cs typeface="Arial" pitchFamily="34" charset="0"/>
              </a:defRPr>
            </a:lvl3pPr>
            <a:lvl4pPr marL="284163" indent="-284163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Blip>
                <a:blip r:embed="rId5"/>
              </a:buBlip>
              <a:defRPr lang="de-DE" sz="2200" dirty="0" smtClean="0">
                <a:latin typeface="Arial" pitchFamily="34" charset="0"/>
                <a:cs typeface="Arial" pitchFamily="34" charset="0"/>
              </a:defRPr>
            </a:lvl4pPr>
            <a:lvl5pPr marL="180975" indent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 pitchFamily="34" charset="0"/>
              <a:buNone/>
              <a:defRPr lang="de-DE" sz="160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6pPr>
            <a:lvl7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de-DE" sz="1600" dirty="0" smtClean="0">
                <a:solidFill>
                  <a:schemeClr val="tx2"/>
                </a:solidFill>
              </a:defRPr>
            </a:lvl8pPr>
            <a:lvl9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cs typeface="Arial" pitchFamily="34" charset="0"/>
              </a:defRPr>
            </a:lvl9pPr>
          </a:lstStyle>
          <a:p>
            <a:pPr fontAlgn="auto">
              <a:defRPr/>
            </a:pPr>
            <a:r>
              <a:rPr lang="ru-RU" dirty="0"/>
              <a:t>Конечные заказчики</a:t>
            </a:r>
            <a:endParaRPr lang="en-US" dirty="0"/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5364163"/>
            <a:ext cx="3986212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6" descr="h_logo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637" y="1259465"/>
            <a:ext cx="1643063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7" descr="Fitch &amp;pcy;&amp;rcy;&amp;icy;&amp;scy;&amp;vcy;&amp;ocy;&amp;icy;&amp;lcy;&amp;ocy; &amp;ocy;&amp;bcy;&amp;lcy;&amp;icy;&amp;gcy;&amp;acy;&amp;tscy;&amp;icy;&amp;yacy;&amp;mcy; &amp;Ncy;&amp;Ocy;&amp;Vcy;&amp;Acy;&amp;Tcy;&amp;Ecy;&amp;Kcy;&amp;acy; &amp;fcy;&amp;icy;&amp;ncy;&amp;acy;&amp;lcy;&amp;softcy;&amp;ncy;&amp;ycy;&amp;jcy; &amp;rcy;&amp;iecy;&amp;jcy;&amp;tcy;&amp;icy;&amp;ncy;&amp;gcy; &quot;BBB-&quot;…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389" y="2595812"/>
            <a:ext cx="1831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&quot;&amp;Gcy;&amp;acy;&amp;zcy;&amp;pcy;&amp;rcy;&amp;ocy;&amp;mcy;&quot; &amp;khcy;&amp;ocy;&amp;chcy;&amp;iecy;&amp;tcy; &amp;scy;&amp;pcy;&amp;ocy;&amp;ncy;&amp;scy;&amp;icy;&amp;rcy;&amp;ocy;&amp;vcy;&amp;acy;&amp;tcy;&amp;softcy; &amp;Lcy;&amp;icy;&amp;gcy;&amp;ucy; &amp;chcy;&amp;iecy;&amp;mcy;&amp;pcy;&amp;icy;&amp;ocy;&amp;ncy;&amp;ocy;&amp;vcy; &amp;Ucy;&amp;IEcy;&amp;Fcy;&amp;Acy; &amp;bcy;&amp;lcy;&amp;icy;&amp;zhcy;&amp;acy;&amp;jcy;&amp;shcy;&amp;icy;&amp;iecy; &amp;tcy;&amp;rcy;&amp;icy; &amp;scy;&amp;iecy;&amp;zcy;&amp;ocy;&amp;ncy;&amp;acy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508249"/>
            <a:ext cx="1665287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1" descr="&amp;Ocy;&amp;Acy;&amp;Ocy; &quot;&amp;Mcy;&amp;Mcy;&amp;Kcy;&quot; &amp;scy;&amp;ocy;&amp;khcy;&amp;rcy;&amp;acy;&amp;ncy;&amp;yacy;&amp;iecy;&amp;tcy; &amp;lcy;&amp;icy;&amp;dcy;&amp;icy;&amp;rcy;&amp;ucy;&amp;yucy;&amp;shchcy;&amp;icy;&amp;iecy; &amp;pcy;&amp;ocy;&amp;zcy;&amp;icy;&amp;tscy;&amp;icy;&amp;icy; &amp;vcy; &amp;rcy;&amp;iecy;&amp;jcy;&amp;tcy;&amp;icy;&amp;ncy;&amp;gcy;&amp;iecy; &amp;kcy;&amp;rcy;&amp;ucy;&amp;pcy;&amp;ncy;&amp;iecy;&amp;jcy;&amp;shcy;&amp;icy;&amp;khcy; &amp;kcy;&amp;ocy;&amp;mcy;&amp;pcy;&amp;acy;&amp;ncy;&amp;icy;&amp;jcy; &amp;Ucy;&amp;rcy;&amp;acy;&amp;lcy;&amp;ocy;-&amp;Scy;&amp;icy;&amp;bcy;&amp;icy;&amp;rcy;&amp;scy;&amp;kcy;&amp;ocy;&amp;gcy;&amp;ocy; &amp;rcy;&amp;iecy;&amp;gcy;&amp;icy;&amp;ocy;&amp;ncy;&amp;acy; &amp;Ncy;&amp;ocy;&amp;vcy;&amp;ocy;&amp;scy;&amp;tcy;&amp;icy; &amp;Mcy;&amp;acy;&amp;gcy;&amp;ncy;&amp;icy;&amp;tcy;&amp;ocy;&amp;gcy;&amp;ocy;&amp;rcy;&amp;scy;&amp;kcy;&amp;acy; NewsMgn.r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58" y="4038600"/>
            <a:ext cx="101282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3" descr="&amp;Dcy;&amp;lcy;&amp;yacy; &amp;scy;&amp;pcy;&amp;rcy;&amp;acy;&amp;vcy;&amp;kcy;&amp;icy; - &quot;&amp;Tcy;&amp;iecy;&amp;mcy;&amp;acy;&amp;tcy;&amp;icy;&amp;chcy;&amp;iecy;&amp;scy;&amp;kcy;&amp;icy;&amp;iecy; &amp;ncy;&amp;ocy;&amp;vcy;&amp;ocy;&amp;scy;&amp;tcy;&amp;icy;&quot; &quot;&amp;Scy;&amp;tcy;&amp;rcy;&amp;ocy;&amp;icy;&amp;tcy;&amp;iecy;&amp;lcy;&amp;softcy;&amp;scy;&amp;tcy;&amp;vcy;&amp;ocy; &amp;Ucy;&amp;rcy;&amp;acy;&amp;lcy;&amp;softcy;&amp;scy;&amp;kcy;&amp;ocy;&amp;gcy;&amp;ocy; &amp;fcy;&amp;ocy;&quot; &amp;Bcy;&amp;yucy;&amp;lcy;&amp;lcy;&amp;iecy;&amp;tcy;&amp;iecy;&amp;ncy;&amp;softcy; &amp;scy;&amp;ocy;&amp;dcy;&amp;iecy;&amp;rcy;&amp;zhcy;&amp;icy;&amp;tcy; &amp;dcy;&amp;acy;&amp;ncy;&amp;ncy;&amp;ycy;&amp;iecy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099" y="4038600"/>
            <a:ext cx="10223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9" descr="&amp;Dcy;&amp;iecy;&amp;lcy;&amp;iecy;&amp;gcy;&amp;acy;&amp;tscy;&amp;icy;&amp;yacy; &amp;Scy;&amp;Pcy; &quot;Ford Sollers Holding&quot; &amp;pcy;&amp;ocy;&amp;scy;&amp;iecy;&amp;tcy;&amp;icy;&amp;lcy;&amp;acy; &amp;acy;&amp;vcy;&amp;tcy;&amp;ocy;&amp;tscy;&amp;iecy;&amp;ncy;&amp;tcy;&amp;rcy; &amp;IEcy;&amp;vcy;&amp;rcy;&amp;ocy;-&amp;Mcy;&amp;ocy;&amp;tcy;&amp;ocy;&amp;rcy;&amp;scy;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5029200"/>
            <a:ext cx="2185988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1" descr="&amp;pcy;&amp;kcy;&amp;fcy; &amp;scy;&amp;tcy;&amp;rcy;&amp;ocy;&amp;jcy;&amp;bcy;&amp;iecy;&amp;tcy;&amp;ocy;&amp;ncy; trade.mar.cx searc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300663"/>
            <a:ext cx="18494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5" descr="http://surgutvodokanal.ru/assets/templates/vodokanal/images/logo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49" y="2508250"/>
            <a:ext cx="174625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33" descr="&amp;Tcy;&amp;rcy;&amp;acy;&amp;ncy;&amp;scy;&amp;ncy;&amp;iecy;&amp;fcy;&amp;tcy;&amp;softcy;, &amp;Ocy;&amp;Acy;&amp;Ocy; &amp;Acy;&amp;Kcy; &amp;Acy;&amp;Rcy;&amp;Tcy;&amp;pcy;&amp;ocy;&amp;lcy;&amp;icy;&amp;tcy;&amp;icy;&amp;kcy;&amp;acy; - &amp;scy;&amp;ocy;&amp;zcy;&amp;dcy;&amp;acy;&amp;ncy;&amp;icy;&amp;iecy; &amp;scy;&amp;acy;&amp;jcy;&amp;tcy;&amp;ocy;&amp;vcy;, &amp;pcy;&amp;rcy;&amp;ocy;&amp;dcy;&amp;vcy;&amp;icy;&amp;zhcy;&amp;iecy;&amp;ncy;&amp;icy;…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323037"/>
            <a:ext cx="200977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35" descr="&amp;Ncy;&amp;acy;&amp;shcy;&amp;icy; &amp;kcy;&amp;lcy;&amp;icy;&amp;iecy;&amp;ncy;&amp;tcy;&amp;ycy;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18" y="1337252"/>
            <a:ext cx="11541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3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4" y="3867150"/>
            <a:ext cx="16843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Очаково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029075"/>
            <a:ext cx="26098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://img.findtm.ru/img/tz_registered_img/36/368514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198" y="1440035"/>
            <a:ext cx="1875791" cy="84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veshnyaki.mos.ru/upload/medialibrary/715/v-metro-budut-izmeryat-temperaturu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89" y="2595812"/>
            <a:ext cx="1898361" cy="143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/>
          <p:nvPr/>
        </p:nvPicPr>
        <p:blipFill>
          <a:blip r:embed="rId23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22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79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44663" y="184149"/>
            <a:ext cx="4874251" cy="511287"/>
          </a:xfrm>
        </p:spPr>
        <p:txBody>
          <a:bodyPr/>
          <a:lstStyle/>
          <a:p>
            <a:pPr eaLnBrk="1" hangingPunct="1"/>
            <a:r>
              <a:rPr lang="ru-RU" altLang="ru-RU" sz="2000" dirty="0">
                <a:cs typeface="Arial" charset="0"/>
              </a:rPr>
              <a:t>Наши клиенты – лучшая </a:t>
            </a:r>
            <a:r>
              <a:rPr lang="ru-RU" altLang="ru-RU" sz="2000" dirty="0" err="1">
                <a:cs typeface="Arial" charset="0"/>
              </a:rPr>
              <a:t>реккомендация</a:t>
            </a:r>
            <a:endParaRPr altLang="ru-RU" sz="2000" dirty="0">
              <a:cs typeface="Arial" charset="0"/>
            </a:endParaRPr>
          </a:p>
        </p:txBody>
      </p:sp>
      <p:sp>
        <p:nvSpPr>
          <p:cNvPr id="7" name="Textplatzhalter 2"/>
          <p:cNvSpPr txBox="1">
            <a:spLocks/>
          </p:cNvSpPr>
          <p:nvPr/>
        </p:nvSpPr>
        <p:spPr>
          <a:xfrm>
            <a:off x="290513" y="803275"/>
            <a:ext cx="6327775" cy="314325"/>
          </a:xfrm>
          <a:prstGeom prst="rect">
            <a:avLst/>
          </a:prstGeom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lIns="0" tIns="0" rIns="0" bIns="0" anchor="ctr"/>
          <a:lstStyle>
            <a:lvl1pPr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lang="de-DE" sz="2200" b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 marL="285750" indent="-28575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 lang="de-DE" sz="2200" b="0" baseline="0" dirty="0" smtClean="0">
                <a:latin typeface="Arial" pitchFamily="34" charset="0"/>
                <a:cs typeface="Arial" pitchFamily="34" charset="0"/>
              </a:defRPr>
            </a:lvl2pPr>
            <a:lvl3pPr marL="284163" indent="-284163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Blip>
                <a:blip r:embed="rId4"/>
              </a:buBlip>
              <a:tabLst/>
              <a:defRPr lang="de-DE" sz="2200" dirty="0" smtClean="0">
                <a:latin typeface="Arial" pitchFamily="34" charset="0"/>
                <a:cs typeface="Arial" pitchFamily="34" charset="0"/>
              </a:defRPr>
            </a:lvl3pPr>
            <a:lvl4pPr marL="284163" indent="-284163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Blip>
                <a:blip r:embed="rId5"/>
              </a:buBlip>
              <a:defRPr lang="de-DE" sz="2200" dirty="0" smtClean="0">
                <a:latin typeface="Arial" pitchFamily="34" charset="0"/>
                <a:cs typeface="Arial" pitchFamily="34" charset="0"/>
              </a:defRPr>
            </a:lvl4pPr>
            <a:lvl5pPr marL="180975" indent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 pitchFamily="34" charset="0"/>
              <a:buNone/>
              <a:defRPr lang="de-DE" sz="160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6pPr>
            <a:lvl7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de-DE" sz="1600" dirty="0" smtClean="0">
                <a:solidFill>
                  <a:schemeClr val="tx2"/>
                </a:solidFill>
              </a:defRPr>
            </a:lvl8pPr>
            <a:lvl9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cs typeface="Arial" pitchFamily="34" charset="0"/>
              </a:defRPr>
            </a:lvl9pPr>
          </a:lstStyle>
          <a:p>
            <a:pPr fontAlgn="auto">
              <a:defRPr/>
            </a:pPr>
            <a:r>
              <a:rPr lang="ru-RU" dirty="0"/>
              <a:t>Машиностроительные предприятия</a:t>
            </a:r>
            <a:endParaRPr lang="en-US" dirty="0"/>
          </a:p>
        </p:txBody>
      </p:sp>
      <p:pic>
        <p:nvPicPr>
          <p:cNvPr id="17412" name="Picture 7" descr="лог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3590925"/>
            <a:ext cx="2090737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Комплектное холодильное оборудова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5731420"/>
            <a:ext cx="16256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http://www.ezan.ac.ru/images/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4708525"/>
            <a:ext cx="1168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5" name="Group 1"/>
          <p:cNvGrpSpPr>
            <a:grpSpLocks/>
          </p:cNvGrpSpPr>
          <p:nvPr/>
        </p:nvGrpSpPr>
        <p:grpSpPr bwMode="auto">
          <a:xfrm>
            <a:off x="3784600" y="5808663"/>
            <a:ext cx="2859088" cy="612775"/>
            <a:chOff x="291528" y="5484603"/>
            <a:chExt cx="3767807" cy="807405"/>
          </a:xfrm>
        </p:grpSpPr>
        <p:pic>
          <p:nvPicPr>
            <p:cNvPr id="17430" name="Picture 20" descr="ВМЗ-названиекопирование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276" y="5484603"/>
              <a:ext cx="2872059" cy="730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1" name="Picture 21" descr="ВМЗ-знаккопирование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28" y="5496638"/>
              <a:ext cx="795371" cy="795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6" name="Picture 2" descr="C:\Users\andreevs\Desktop\Семинар 2014\ЗЭ\Untitled-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233613"/>
            <a:ext cx="202247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2663825"/>
            <a:ext cx="24669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865688"/>
            <a:ext cx="2862263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9" name="Picture 2" descr="&amp;Kcy;&amp;ocy;&amp;mcy;&amp;acy;&amp;ncy;&amp;dcy;&amp;acy; «&amp;Tcy;&amp;acy;&amp;ucy;&amp;rcy;&amp;acy;&amp;scy;-&amp;Fcy;&amp;iecy;&amp;ncy;&amp;icy;&amp;kcy;&amp;scy;» - &amp;chcy;&amp;iecy;&amp;mcy;&amp;pcy;&amp;icy;&amp;ocy;&amp;ncy; &amp;IEcy;&amp;vcy;&amp;rcy;&amp;ocy;&amp;pcy;&amp;ycy; &amp;pcy;&amp;ocy; &amp;vcy;&amp;ocy;&amp;dcy;&amp;ncy;&amp;ocy;-&amp;mcy;&amp;ocy;&amp;tcy;&amp;ocy;&amp;rcy;&amp;ncy;&amp;ocy;&amp;mcy;&amp;ucy; &amp;scy;&amp;pcy;&amp;ocy;&amp;rcy;&amp;tcy;&amp;ucy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3530600"/>
            <a:ext cx="14128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2" descr="Калининградгазприборавтоматика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1319213"/>
            <a:ext cx="51054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8" descr="http://ukzavod.ru/img/logo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572122"/>
            <a:ext cx="19145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 descr="http://technopribor.com/bitrix/templates/technopribor/images/logo.png"/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9" y="4959059"/>
            <a:ext cx="2002498" cy="52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3" name="Picture 16" descr="http://www.belaz.by/uploads/userfiles/files/logo/logo_belaz_en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5972175"/>
            <a:ext cx="3098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20" descr="&amp;Ncy;&amp;ocy;&amp;vcy;&amp;ocy;&amp;scy;&amp;tcy;&amp;icy;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35100"/>
            <a:ext cx="20208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22" descr="&amp;Gcy;&amp;rcy;&amp;acy;&amp;scy;&amp;icy;&amp;scy; &amp;Zcy;&amp;Acy;&amp;Ocy; - ,(495) 9892047,&amp;Mcy;&amp;ocy;&amp;scy;&amp;kcy;&amp;vcy;&amp;acy;,115280, &amp;gcy;. &amp;Mcy;&amp;ocy;&amp;scy;&amp;kcy;&amp;vcy;&amp;acy;, &amp;ucy;&amp;lcy;. &amp;Lcy;&amp;iecy;&amp;ncy;&amp;icy;&amp;ncy;&amp;scy;&amp;kcy;&amp;acy;&amp;yacy; &amp;Scy;&amp;lcy;&amp;ocy;&amp;bcy;&amp;ocy;&amp;dcy;&amp;acy;, &amp;dcy;. 1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220788"/>
            <a:ext cx="1120775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27" descr="item19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4865688"/>
            <a:ext cx="2289175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29" descr="item16a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3922713"/>
            <a:ext cx="228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59" y="2251074"/>
            <a:ext cx="1341437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7" y="2414586"/>
            <a:ext cx="140017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Рисунок 25"/>
          <p:cNvPicPr/>
          <p:nvPr/>
        </p:nvPicPr>
        <p:blipFill>
          <a:blip r:embed="rId25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27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7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-63515" y="-81390"/>
            <a:ext cx="9207515" cy="69393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7504" y="1680145"/>
            <a:ext cx="864096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Решения для малых и средних систем</a:t>
            </a:r>
            <a:endParaRPr lang="de-DE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3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Gerade Verbindung 78"/>
          <p:cNvCxnSpPr/>
          <p:nvPr/>
        </p:nvCxnSpPr>
        <p:spPr bwMode="gray">
          <a:xfrm>
            <a:off x="3376601" y="4480680"/>
            <a:ext cx="89841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Gerade Verbindung 78"/>
          <p:cNvCxnSpPr/>
          <p:nvPr/>
        </p:nvCxnSpPr>
        <p:spPr bwMode="gray">
          <a:xfrm>
            <a:off x="2856889" y="5448300"/>
            <a:ext cx="72967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78"/>
          <p:cNvCxnSpPr/>
          <p:nvPr/>
        </p:nvCxnSpPr>
        <p:spPr bwMode="gray">
          <a:xfrm flipH="1">
            <a:off x="1026733" y="5448300"/>
            <a:ext cx="1800200" cy="0"/>
          </a:xfrm>
          <a:prstGeom prst="straightConnector1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78"/>
          <p:cNvCxnSpPr/>
          <p:nvPr/>
        </p:nvCxnSpPr>
        <p:spPr bwMode="gray">
          <a:xfrm>
            <a:off x="1412349" y="4481944"/>
            <a:ext cx="167375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9"/>
          <p:cNvSpPr>
            <a:spLocks noGrp="1"/>
          </p:cNvSpPr>
          <p:nvPr>
            <p:ph type="title"/>
          </p:nvPr>
        </p:nvSpPr>
        <p:spPr bwMode="gray">
          <a:xfrm>
            <a:off x="1644892" y="184149"/>
            <a:ext cx="5289308" cy="511287"/>
          </a:xfrm>
        </p:spPr>
        <p:txBody>
          <a:bodyPr/>
          <a:lstStyle/>
          <a:p>
            <a:r>
              <a:rPr lang="ru-RU" dirty="0" smtClean="0"/>
              <a:t>Максимальная гибкость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"/>
          </p:nvPr>
        </p:nvSpPr>
        <p:spPr bwMode="gray">
          <a:xfrm>
            <a:off x="290513" y="800100"/>
            <a:ext cx="8678259" cy="313398"/>
          </a:xfrm>
        </p:spPr>
        <p:txBody>
          <a:bodyPr/>
          <a:lstStyle/>
          <a:p>
            <a:r>
              <a:rPr lang="ru-RU" dirty="0" smtClean="0"/>
              <a:t>Малые и средние системы на базе ПЛК</a:t>
            </a:r>
            <a:r>
              <a:rPr lang="en-US" dirty="0" smtClean="0"/>
              <a:t> </a:t>
            </a:r>
            <a:r>
              <a:rPr lang="ru-RU" dirty="0" smtClean="0"/>
              <a:t>и панелей</a:t>
            </a:r>
            <a:endParaRPr lang="en-US" dirty="0"/>
          </a:p>
        </p:txBody>
      </p:sp>
      <p:cxnSp>
        <p:nvCxnSpPr>
          <p:cNvPr id="6" name="Gerade Verbindung 78"/>
          <p:cNvCxnSpPr/>
          <p:nvPr/>
        </p:nvCxnSpPr>
        <p:spPr bwMode="gray">
          <a:xfrm flipV="1">
            <a:off x="1044615" y="2340042"/>
            <a:ext cx="0" cy="470474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78"/>
          <p:cNvCxnSpPr>
            <a:stCxn id="58" idx="0"/>
          </p:cNvCxnSpPr>
          <p:nvPr/>
        </p:nvCxnSpPr>
        <p:spPr bwMode="gray">
          <a:xfrm flipV="1">
            <a:off x="1044435" y="3135081"/>
            <a:ext cx="0" cy="119808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78"/>
          <p:cNvCxnSpPr/>
          <p:nvPr/>
        </p:nvCxnSpPr>
        <p:spPr bwMode="gray">
          <a:xfrm>
            <a:off x="1452988" y="2810516"/>
            <a:ext cx="414421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17" descr="X67_HD_M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583090" y="5337930"/>
            <a:ext cx="360000" cy="108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7" descr="XV_IP67_Typ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597199" y="2682692"/>
            <a:ext cx="320675" cy="4111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Gerade Verbindung 78"/>
          <p:cNvCxnSpPr>
            <a:stCxn id="46" idx="3"/>
          </p:cNvCxnSpPr>
          <p:nvPr/>
        </p:nvCxnSpPr>
        <p:spPr bwMode="gray">
          <a:xfrm>
            <a:off x="790671" y="3881309"/>
            <a:ext cx="25376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12" descr="X20_SafeLog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27109" y="3547934"/>
            <a:ext cx="563562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5" descr="X67_Safet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994144" y="2669349"/>
            <a:ext cx="360000" cy="108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6" descr="X67_Safet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117511" y="4396339"/>
            <a:ext cx="360000" cy="54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1" descr="X20_Safe_I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494835" y="4333166"/>
            <a:ext cx="161743" cy="666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" name="Group 149"/>
          <p:cNvGrpSpPr/>
          <p:nvPr/>
        </p:nvGrpSpPr>
        <p:grpSpPr>
          <a:xfrm>
            <a:off x="922335" y="4333166"/>
            <a:ext cx="572500" cy="666000"/>
            <a:chOff x="922335" y="4333166"/>
            <a:chExt cx="572500" cy="666000"/>
          </a:xfrm>
        </p:grpSpPr>
        <p:pic>
          <p:nvPicPr>
            <p:cNvPr id="57" name="Picture 3" descr="X20_220_I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247406" y="4333166"/>
              <a:ext cx="82457" cy="666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7" descr="X20_CPU_Compac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922335" y="4333166"/>
              <a:ext cx="244200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66535" y="4333166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Grafik 18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329863" y="4333166"/>
              <a:ext cx="164972" cy="666000"/>
            </a:xfrm>
            <a:prstGeom prst="rect">
              <a:avLst/>
            </a:prstGeom>
          </p:spPr>
        </p:pic>
      </p:grpSp>
      <p:pic>
        <p:nvPicPr>
          <p:cNvPr id="66" name="Picture 21" descr="X67_M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698492" y="2734262"/>
            <a:ext cx="360000" cy="54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" descr="Y:\TuM\Marketing\ImageBank\Symbolsprache\ACOPOSinverter\SVG\ACPi_P7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483613" y="2454631"/>
            <a:ext cx="253409" cy="13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227894" y="3887165"/>
            <a:ext cx="1126921" cy="25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62809" y="2671262"/>
            <a:ext cx="1610964" cy="685800"/>
            <a:chOff x="1286709" y="2671262"/>
            <a:chExt cx="1610964" cy="685800"/>
          </a:xfrm>
        </p:grpSpPr>
        <p:pic>
          <p:nvPicPr>
            <p:cNvPr id="34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245509" y="2671262"/>
              <a:ext cx="825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" descr="X20_CPU_1_Slo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286709" y="2671262"/>
              <a:ext cx="963612" cy="68580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" name="Picture 3" descr="X20_220_I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576070" y="2678507"/>
              <a:ext cx="82550" cy="66675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327517" y="2671262"/>
              <a:ext cx="82550" cy="66675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54270" y="2671262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732759" y="2671262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815216" y="2671262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Grafik 17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2409094" y="2672012"/>
              <a:ext cx="164972" cy="6660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330422" y="2586251"/>
            <a:ext cx="29014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/>
              <a:t>X2X</a:t>
            </a:r>
            <a:endParaRPr lang="ru-RU" sz="1200" dirty="0" err="1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3899572" y="2678507"/>
            <a:ext cx="323850" cy="670935"/>
            <a:chOff x="4547662" y="2678507"/>
            <a:chExt cx="323850" cy="670935"/>
          </a:xfrm>
        </p:grpSpPr>
        <p:pic>
          <p:nvPicPr>
            <p:cNvPr id="35" name="Picture 11" descr="X20_Safe_I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709587" y="2678507"/>
              <a:ext cx="161925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1" descr="X20_Safe_I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547662" y="2682692"/>
              <a:ext cx="161925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3330136" y="2679637"/>
            <a:ext cx="571271" cy="671379"/>
            <a:chOff x="3978226" y="2679637"/>
            <a:chExt cx="571271" cy="671379"/>
          </a:xfrm>
        </p:grpSpPr>
        <p:pic>
          <p:nvPicPr>
            <p:cNvPr id="73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60683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Grafik 17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142169" y="2679637"/>
              <a:ext cx="164972" cy="666000"/>
            </a:xfrm>
            <a:prstGeom prst="rect">
              <a:avLst/>
            </a:prstGeom>
          </p:spPr>
        </p:pic>
        <p:pic>
          <p:nvPicPr>
            <p:cNvPr id="77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84583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467040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978226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3" descr="X20_220_I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02033" y="2684266"/>
              <a:ext cx="82550" cy="66675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" name="Picture 3" descr="Y:\TuM\Marketing\ImageBank\Symbolsprache\ACOPOSinverter\SVG\ACPi_P7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789851" y="5140850"/>
            <a:ext cx="253409" cy="13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" name="Group 141"/>
          <p:cNvGrpSpPr/>
          <p:nvPr/>
        </p:nvGrpSpPr>
        <p:grpSpPr>
          <a:xfrm>
            <a:off x="4129396" y="1374263"/>
            <a:ext cx="1392238" cy="809471"/>
            <a:chOff x="5226676" y="1221863"/>
            <a:chExt cx="1392238" cy="809471"/>
          </a:xfrm>
        </p:grpSpPr>
        <p:pic>
          <p:nvPicPr>
            <p:cNvPr id="83" name="Picture 11" descr="Desktop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226676" y="1221863"/>
              <a:ext cx="1392238" cy="80947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2038" y="1319447"/>
              <a:ext cx="464025" cy="336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4" name="Group 183"/>
          <p:cNvGrpSpPr/>
          <p:nvPr/>
        </p:nvGrpSpPr>
        <p:grpSpPr>
          <a:xfrm>
            <a:off x="2886587" y="4333339"/>
            <a:ext cx="572500" cy="666000"/>
            <a:chOff x="2886587" y="4333339"/>
            <a:chExt cx="572500" cy="666000"/>
          </a:xfrm>
        </p:grpSpPr>
        <p:pic>
          <p:nvPicPr>
            <p:cNvPr id="85" name="Picture 3" descr="X20_220_I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211658" y="4333339"/>
              <a:ext cx="82457" cy="666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7" descr="X20_CPU_Compac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886587" y="4333339"/>
              <a:ext cx="244200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130787" y="4333339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Grafik 18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3294115" y="4333339"/>
              <a:ext cx="164972" cy="666000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4844452" y="4342032"/>
            <a:ext cx="323850" cy="670935"/>
            <a:chOff x="4547662" y="2678507"/>
            <a:chExt cx="323850" cy="670935"/>
          </a:xfrm>
        </p:grpSpPr>
        <p:pic>
          <p:nvPicPr>
            <p:cNvPr id="104" name="Picture 11" descr="X20_Safe_I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709587" y="2678507"/>
              <a:ext cx="161925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11" descr="X20_Safe_I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547662" y="2682692"/>
              <a:ext cx="161925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" name="Group 105"/>
          <p:cNvGrpSpPr/>
          <p:nvPr/>
        </p:nvGrpSpPr>
        <p:grpSpPr>
          <a:xfrm>
            <a:off x="4275016" y="4343162"/>
            <a:ext cx="571271" cy="671379"/>
            <a:chOff x="3978226" y="2679637"/>
            <a:chExt cx="571271" cy="671379"/>
          </a:xfrm>
        </p:grpSpPr>
        <p:pic>
          <p:nvPicPr>
            <p:cNvPr id="107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60683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Grafik 17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142169" y="2679637"/>
              <a:ext cx="164972" cy="666000"/>
            </a:xfrm>
            <a:prstGeom prst="rect">
              <a:avLst/>
            </a:prstGeom>
          </p:spPr>
        </p:pic>
        <p:pic>
          <p:nvPicPr>
            <p:cNvPr id="109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84583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467040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978226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3" descr="X20_220_I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02033" y="2684266"/>
              <a:ext cx="82550" cy="66675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5" name="TextBox 114"/>
          <p:cNvSpPr txBox="1"/>
          <p:nvPr/>
        </p:nvSpPr>
        <p:spPr>
          <a:xfrm>
            <a:off x="3798688" y="4241006"/>
            <a:ext cx="29014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/>
              <a:t>X2X</a:t>
            </a:r>
            <a:endParaRPr lang="ru-RU" sz="1200" dirty="0" err="1" smtClean="0"/>
          </a:p>
        </p:txBody>
      </p:sp>
      <p:cxnSp>
        <p:nvCxnSpPr>
          <p:cNvPr id="129" name="Gerade Verbindung 11"/>
          <p:cNvCxnSpPr/>
          <p:nvPr/>
        </p:nvCxnSpPr>
        <p:spPr>
          <a:xfrm flipH="1">
            <a:off x="227110" y="2340042"/>
            <a:ext cx="522119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78"/>
          <p:cNvCxnSpPr/>
          <p:nvPr/>
        </p:nvCxnSpPr>
        <p:spPr bwMode="gray">
          <a:xfrm flipV="1">
            <a:off x="2980006" y="2160076"/>
            <a:ext cx="0" cy="179966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1207763" y="2465322"/>
            <a:ext cx="59631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/>
              <a:t>X20CPU</a:t>
            </a:r>
            <a:endParaRPr lang="ru-RU" sz="1200" dirty="0" err="1" smtClean="0"/>
          </a:p>
        </p:txBody>
      </p:sp>
      <p:cxnSp>
        <p:nvCxnSpPr>
          <p:cNvPr id="138" name="Gerade Verbindung 78"/>
          <p:cNvCxnSpPr>
            <a:endCxn id="83" idx="2"/>
          </p:cNvCxnSpPr>
          <p:nvPr/>
        </p:nvCxnSpPr>
        <p:spPr bwMode="gray">
          <a:xfrm flipV="1">
            <a:off x="4825515" y="2183734"/>
            <a:ext cx="0" cy="156307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Left-Right Arrow 146"/>
          <p:cNvSpPr/>
          <p:nvPr/>
        </p:nvSpPr>
        <p:spPr>
          <a:xfrm>
            <a:off x="5757536" y="2204362"/>
            <a:ext cx="772804" cy="27135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9" name="Gerade Verbindung 78"/>
          <p:cNvCxnSpPr/>
          <p:nvPr/>
        </p:nvCxnSpPr>
        <p:spPr bwMode="gray">
          <a:xfrm flipV="1">
            <a:off x="1041226" y="2014564"/>
            <a:ext cx="0" cy="331221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Group 177"/>
          <p:cNvGrpSpPr/>
          <p:nvPr/>
        </p:nvGrpSpPr>
        <p:grpSpPr>
          <a:xfrm>
            <a:off x="2558209" y="1257594"/>
            <a:ext cx="1038331" cy="902482"/>
            <a:chOff x="2558209" y="1257594"/>
            <a:chExt cx="1038331" cy="902482"/>
          </a:xfrm>
        </p:grpSpPr>
        <p:grpSp>
          <p:nvGrpSpPr>
            <p:cNvPr id="143" name="Group 142"/>
            <p:cNvGrpSpPr/>
            <p:nvPr/>
          </p:nvGrpSpPr>
          <p:grpSpPr>
            <a:xfrm>
              <a:off x="2558209" y="1487453"/>
              <a:ext cx="834234" cy="672623"/>
              <a:chOff x="2398188" y="1221863"/>
              <a:chExt cx="1163637" cy="938213"/>
            </a:xfrm>
          </p:grpSpPr>
          <p:pic>
            <p:nvPicPr>
              <p:cNvPr id="71" name="Picture 3" descr="AP920_10_4_USB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398188" y="1221863"/>
                <a:ext cx="1163637" cy="938213"/>
              </a:xfrm>
              <a:prstGeom prst="rect">
                <a:avLst/>
              </a:prstGeom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27" name="Picture 7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3287" y="1522964"/>
                <a:ext cx="464025" cy="3360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2" name="TextBox 151"/>
            <p:cNvSpPr txBox="1"/>
            <p:nvPr/>
          </p:nvSpPr>
          <p:spPr>
            <a:xfrm>
              <a:off x="3085631" y="1257594"/>
              <a:ext cx="51090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/>
                <a:t>T-panel</a:t>
              </a:r>
              <a:endParaRPr lang="ru-RU" sz="1200" dirty="0" err="1" smtClean="0"/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18754" y="1260257"/>
            <a:ext cx="1088320" cy="899821"/>
            <a:chOff x="618754" y="1260257"/>
            <a:chExt cx="1088320" cy="899821"/>
          </a:xfrm>
        </p:grpSpPr>
        <p:grpSp>
          <p:nvGrpSpPr>
            <p:cNvPr id="144" name="Group 143"/>
            <p:cNvGrpSpPr/>
            <p:nvPr/>
          </p:nvGrpSpPr>
          <p:grpSpPr>
            <a:xfrm>
              <a:off x="618754" y="1487455"/>
              <a:ext cx="834234" cy="672623"/>
              <a:chOff x="466353" y="1221865"/>
              <a:chExt cx="1163637" cy="938213"/>
            </a:xfrm>
          </p:grpSpPr>
          <p:pic>
            <p:nvPicPr>
              <p:cNvPr id="70" name="Picture 3" descr="AP920_10_4_USB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66353" y="1221865"/>
                <a:ext cx="1163637" cy="938213"/>
              </a:xfrm>
              <a:prstGeom prst="rect">
                <a:avLst/>
              </a:prstGeom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28" name="Picture 5" descr="C:\Users\ederb\AppData\Local\Temp\notes142542\~8404065.pn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60191" y="1419862"/>
                <a:ext cx="550471" cy="542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3" name="TextBox 152"/>
            <p:cNvSpPr txBox="1"/>
            <p:nvPr/>
          </p:nvSpPr>
          <p:spPr>
            <a:xfrm>
              <a:off x="1171671" y="1260257"/>
              <a:ext cx="53540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C</a:t>
              </a:r>
              <a:r>
                <a:rPr lang="en-US" sz="1200" dirty="0" smtClean="0"/>
                <a:t>-panel</a:t>
              </a:r>
              <a:endParaRPr lang="ru-RU" sz="1200" dirty="0" err="1" smtClean="0"/>
            </a:p>
          </p:txBody>
        </p:sp>
      </p:grpSp>
      <p:sp>
        <p:nvSpPr>
          <p:cNvPr id="156" name="Content Placeholder 1"/>
          <p:cNvSpPr txBox="1">
            <a:spLocks/>
          </p:cNvSpPr>
          <p:nvPr/>
        </p:nvSpPr>
        <p:spPr>
          <a:xfrm>
            <a:off x="6618915" y="1276013"/>
            <a:ext cx="2349858" cy="1859068"/>
          </a:xfrm>
          <a:prstGeom prst="rect">
            <a:avLst/>
          </a:prstGeom>
          <a:ln w="19050">
            <a:solidFill>
              <a:schemeClr val="accent1"/>
            </a:solidFill>
            <a:prstDash val="sysDash"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2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None/>
              <a:tabLst/>
              <a:defRPr lang="de-DE" sz="1600" b="0" kern="1200" baseline="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84163" marR="0" indent="-2841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Blip>
                <a:blip r:embed="rId21"/>
              </a:buBlip>
              <a:tabLst/>
              <a:defRPr lang="de-DE" sz="2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84163" marR="0" indent="-2841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Blip>
                <a:blip r:embed="rId22"/>
              </a:buBlip>
              <a:tabLst/>
              <a:defRPr lang="de-DE" sz="2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0975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8800"/>
              </a:buClr>
              <a:buSzPct val="100000"/>
              <a:buFont typeface="Trebuchet MS" pitchFamily="34" charset="0"/>
              <a:buNone/>
              <a:tabLst/>
              <a:defRPr lang="de-DE" sz="1600" kern="1200" baseline="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60363" marR="0" indent="-1825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800"/>
              </a:buClr>
              <a:buSzTx/>
              <a:buFont typeface="Arial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603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03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9pPr>
          </a:lstStyle>
          <a:p>
            <a:pPr lvl="2"/>
            <a:r>
              <a:rPr lang="ru-RU" altLang="ru-RU" sz="1600" dirty="0" smtClean="0"/>
              <a:t>На верхний уровень (в </a:t>
            </a:r>
            <a:r>
              <a:rPr lang="en-US" altLang="ru-RU" sz="1600" dirty="0" smtClean="0"/>
              <a:t>SCADA):</a:t>
            </a:r>
            <a:endParaRPr lang="ru-RU" altLang="ru-RU" sz="1600" dirty="0" smtClean="0"/>
          </a:p>
          <a:p>
            <a:pPr lvl="3"/>
            <a:r>
              <a:rPr lang="en-US" altLang="ru-RU" sz="1400" dirty="0" smtClean="0"/>
              <a:t>OPC DA/UA</a:t>
            </a:r>
          </a:p>
          <a:p>
            <a:pPr lvl="3"/>
            <a:r>
              <a:rPr lang="en-US" altLang="ru-RU" sz="1400" dirty="0" smtClean="0"/>
              <a:t>Modbus TCP</a:t>
            </a:r>
          </a:p>
          <a:p>
            <a:pPr lvl="3"/>
            <a:r>
              <a:rPr lang="en-US" altLang="ru-RU" sz="1400" dirty="0" smtClean="0"/>
              <a:t>IEC 60870-5-104</a:t>
            </a:r>
          </a:p>
          <a:p>
            <a:pPr lvl="3"/>
            <a:r>
              <a:rPr lang="en-US" altLang="ru-RU" sz="1400" dirty="0" smtClean="0"/>
              <a:t>B&amp;R ANSL / INA</a:t>
            </a:r>
            <a:endParaRPr lang="en-US" altLang="ru-RU" sz="1600" dirty="0" smtClean="0"/>
          </a:p>
          <a:p>
            <a:pPr lvl="3"/>
            <a:endParaRPr lang="en-US" altLang="ru-RU" sz="1600" dirty="0" smtClean="0"/>
          </a:p>
        </p:txBody>
      </p:sp>
      <p:sp>
        <p:nvSpPr>
          <p:cNvPr id="157" name="Left-Right Arrow 156"/>
          <p:cNvSpPr/>
          <p:nvPr/>
        </p:nvSpPr>
        <p:spPr>
          <a:xfrm>
            <a:off x="5757536" y="6018862"/>
            <a:ext cx="772804" cy="27135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Rectangle 157"/>
          <p:cNvSpPr/>
          <p:nvPr/>
        </p:nvSpPr>
        <p:spPr>
          <a:xfrm>
            <a:off x="6618914" y="3337262"/>
            <a:ext cx="2349858" cy="3164487"/>
          </a:xfrm>
          <a:prstGeom prst="rect">
            <a:avLst/>
          </a:prstGeom>
          <a:ln w="19050">
            <a:solidFill>
              <a:schemeClr val="accent1"/>
            </a:solidFill>
            <a:prstDash val="sysDash"/>
          </a:ln>
        </p:spPr>
        <p:txBody>
          <a:bodyPr/>
          <a:lstStyle/>
          <a:p>
            <a:pPr marL="284163" lvl="2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1"/>
              </a:buBlip>
            </a:pPr>
            <a:r>
              <a:rPr lang="en-US" altLang="ru-RU" sz="1600" dirty="0">
                <a:latin typeface="Arial" pitchFamily="34" charset="0"/>
                <a:cs typeface="Arial" pitchFamily="34" charset="0"/>
              </a:rPr>
              <a:t>C</a:t>
            </a:r>
            <a:r>
              <a:rPr lang="ru-RU" altLang="ru-RU" sz="1600" dirty="0">
                <a:latin typeface="Arial" pitchFamily="34" charset="0"/>
                <a:cs typeface="Arial" pitchFamily="34" charset="0"/>
              </a:rPr>
              <a:t> полевым оборудованием</a:t>
            </a:r>
            <a:r>
              <a:rPr lang="en-US" altLang="ru-RU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en-US" altLang="ru-RU" sz="1400" dirty="0">
                <a:latin typeface="Arial" pitchFamily="34" charset="0"/>
                <a:cs typeface="Arial" pitchFamily="34" charset="0"/>
              </a:rPr>
              <a:t>Modbus RTU/TCP</a:t>
            </a: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ru-RU" altLang="ru-RU" sz="1400" dirty="0" smtClean="0">
                <a:latin typeface="Arial" pitchFamily="34" charset="0"/>
                <a:cs typeface="Arial" pitchFamily="34" charset="0"/>
              </a:rPr>
              <a:t>Протоколы</a:t>
            </a:r>
            <a:r>
              <a:rPr lang="en-US" altLang="ru-RU" sz="1400" dirty="0" smtClean="0">
                <a:latin typeface="Arial" pitchFamily="34" charset="0"/>
                <a:cs typeface="Arial" pitchFamily="34" charset="0"/>
              </a:rPr>
              <a:t> RS232/485</a:t>
            </a:r>
            <a:endParaRPr lang="en-US" altLang="ru-RU" sz="1400" dirty="0">
              <a:latin typeface="Arial" pitchFamily="34" charset="0"/>
              <a:cs typeface="Arial" pitchFamily="34" charset="0"/>
            </a:endParaRP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en-US" altLang="ru-RU" sz="1400" dirty="0" smtClean="0">
                <a:latin typeface="Arial" pitchFamily="34" charset="0"/>
                <a:cs typeface="Arial" pitchFamily="34" charset="0"/>
              </a:rPr>
              <a:t>CAN / </a:t>
            </a:r>
            <a:r>
              <a:rPr lang="en-US" altLang="ru-RU" sz="1400" dirty="0" err="1" smtClean="0">
                <a:latin typeface="Arial" pitchFamily="34" charset="0"/>
                <a:cs typeface="Arial" pitchFamily="34" charset="0"/>
              </a:rPr>
              <a:t>CANOpen</a:t>
            </a:r>
            <a:endParaRPr lang="en-US" altLang="ru-RU" sz="1400" dirty="0" smtClean="0">
              <a:latin typeface="Arial" pitchFamily="34" charset="0"/>
              <a:cs typeface="Arial" pitchFamily="34" charset="0"/>
            </a:endParaRP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en-US" altLang="ru-RU" sz="1400" dirty="0" err="1" smtClean="0">
                <a:latin typeface="Arial" pitchFamily="34" charset="0"/>
                <a:cs typeface="Arial" pitchFamily="34" charset="0"/>
              </a:rPr>
              <a:t>EthernetIP</a:t>
            </a:r>
            <a:endParaRPr lang="en-US" altLang="ru-RU" sz="1400" dirty="0">
              <a:latin typeface="Arial" pitchFamily="34" charset="0"/>
              <a:cs typeface="Arial" pitchFamily="34" charset="0"/>
            </a:endParaRP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en-US" altLang="ru-RU" sz="1400" dirty="0" err="1">
                <a:latin typeface="Arial" pitchFamily="34" charset="0"/>
                <a:cs typeface="Arial" pitchFamily="34" charset="0"/>
              </a:rPr>
              <a:t>DeviceNet</a:t>
            </a:r>
            <a:endParaRPr lang="en-US" altLang="ru-RU" sz="1400" dirty="0">
              <a:latin typeface="Arial" pitchFamily="34" charset="0"/>
              <a:cs typeface="Arial" pitchFamily="34" charset="0"/>
            </a:endParaRP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en-US" altLang="ru-RU" sz="1400" dirty="0" err="1">
                <a:latin typeface="Arial" pitchFamily="34" charset="0"/>
                <a:cs typeface="Arial" pitchFamily="34" charset="0"/>
              </a:rPr>
              <a:t>ProfiBus</a:t>
            </a:r>
            <a:r>
              <a:rPr lang="en-US" altLang="ru-RU" sz="1400" dirty="0">
                <a:latin typeface="Arial" pitchFamily="34" charset="0"/>
                <a:cs typeface="Arial" pitchFamily="34" charset="0"/>
              </a:rPr>
              <a:t> / </a:t>
            </a:r>
            <a:r>
              <a:rPr lang="en-US" altLang="ru-RU" sz="1400" dirty="0" err="1" smtClean="0">
                <a:latin typeface="Arial" pitchFamily="34" charset="0"/>
                <a:cs typeface="Arial" pitchFamily="34" charset="0"/>
              </a:rPr>
              <a:t>Profinet</a:t>
            </a:r>
            <a:endParaRPr lang="en-US" altLang="ru-RU" sz="1400" dirty="0" smtClean="0">
              <a:latin typeface="Arial" pitchFamily="34" charset="0"/>
              <a:cs typeface="Arial" pitchFamily="34" charset="0"/>
            </a:endParaRP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en-US" altLang="ru-RU" sz="1400" dirty="0" smtClean="0">
                <a:latin typeface="Arial" pitchFamily="34" charset="0"/>
                <a:cs typeface="Arial" pitchFamily="34" charset="0"/>
              </a:rPr>
              <a:t>HART</a:t>
            </a:r>
            <a:endParaRPr lang="en-US" altLang="ru-RU" sz="1400" dirty="0">
              <a:latin typeface="Arial" pitchFamily="34" charset="0"/>
              <a:cs typeface="Arial" pitchFamily="34" charset="0"/>
            </a:endParaRP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en-US" altLang="ru-RU" sz="1600" dirty="0">
                <a:latin typeface="Arial" pitchFamily="34" charset="0"/>
                <a:cs typeface="Arial" pitchFamily="34" charset="0"/>
              </a:rPr>
              <a:t>…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3580801" y="5315070"/>
            <a:ext cx="560061" cy="669109"/>
            <a:chOff x="3580801" y="5414130"/>
            <a:chExt cx="560061" cy="669109"/>
          </a:xfrm>
        </p:grpSpPr>
        <p:pic>
          <p:nvPicPr>
            <p:cNvPr id="162" name="Picture 7" descr="X20_CPU_Compac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580801" y="5417239"/>
              <a:ext cx="244200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825001" y="5417239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901407" y="5417239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979040" y="5417239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58405" y="5414130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1" name="Gerade Verbindung 78"/>
          <p:cNvCxnSpPr>
            <a:stCxn id="169" idx="2"/>
          </p:cNvCxnSpPr>
          <p:nvPr/>
        </p:nvCxnSpPr>
        <p:spPr bwMode="gray">
          <a:xfrm rot="16200000" flipH="1">
            <a:off x="4723554" y="5280894"/>
            <a:ext cx="170362" cy="1576932"/>
          </a:xfrm>
          <a:prstGeom prst="bentConnector2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feld 153"/>
          <p:cNvSpPr txBox="1"/>
          <p:nvPr/>
        </p:nvSpPr>
        <p:spPr>
          <a:xfrm>
            <a:off x="4591203" y="6057270"/>
            <a:ext cx="643737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00B050"/>
                </a:solidFill>
              </a:rPr>
              <a:t>FieldBus</a:t>
            </a:r>
            <a:endParaRPr lang="en-US" sz="1100" dirty="0" smtClean="0">
              <a:solidFill>
                <a:srgbClr val="00B050"/>
              </a:solidFill>
            </a:endParaRPr>
          </a:p>
        </p:txBody>
      </p:sp>
      <p:sp>
        <p:nvSpPr>
          <p:cNvPr id="176" name="Textfeld 153"/>
          <p:cNvSpPr txBox="1"/>
          <p:nvPr/>
        </p:nvSpPr>
        <p:spPr>
          <a:xfrm>
            <a:off x="239011" y="2172704"/>
            <a:ext cx="79188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srgbClr val="0070C0"/>
                </a:solidFill>
              </a:rPr>
              <a:t>Process Bus</a:t>
            </a:r>
          </a:p>
          <a:p>
            <a:r>
              <a:rPr lang="en-GB" sz="1100" dirty="0" smtClean="0">
                <a:solidFill>
                  <a:srgbClr val="0070C0"/>
                </a:solidFill>
              </a:rPr>
              <a:t>(TCP/IP)</a:t>
            </a:r>
            <a:endParaRPr lang="en-GB" sz="1100" dirty="0">
              <a:solidFill>
                <a:srgbClr val="0070C0"/>
              </a:solidFill>
            </a:endParaRPr>
          </a:p>
        </p:txBody>
      </p:sp>
      <p:cxnSp>
        <p:nvCxnSpPr>
          <p:cNvPr id="181" name="Gerade Verbindung 78"/>
          <p:cNvCxnSpPr/>
          <p:nvPr/>
        </p:nvCxnSpPr>
        <p:spPr bwMode="gray">
          <a:xfrm flipV="1">
            <a:off x="1036051" y="4985646"/>
            <a:ext cx="0" cy="4626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Рисунок 94"/>
          <p:cNvPicPr/>
          <p:nvPr/>
        </p:nvPicPr>
        <p:blipFill>
          <a:blip r:embed="rId23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96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4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0.1618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79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5" grpId="0"/>
      <p:bldP spid="137" grpId="0"/>
      <p:bldP spid="147" grpId="0" animBg="1"/>
      <p:bldP spid="156" grpId="0" animBg="1"/>
      <p:bldP spid="157" grpId="0" animBg="1"/>
      <p:bldP spid="158" grpId="0" animBg="1"/>
      <p:bldP spid="175" grpId="0" animBg="1"/>
      <p:bldP spid="1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91680" y="184149"/>
            <a:ext cx="4927234" cy="511287"/>
          </a:xfrm>
        </p:spPr>
        <p:txBody>
          <a:bodyPr/>
          <a:lstStyle/>
          <a:p>
            <a:r>
              <a:rPr lang="ru-RU" dirty="0" smtClean="0"/>
              <a:t>Работа в любых условиях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Сертификаты</a:t>
            </a:r>
            <a:endParaRPr lang="ru-RU" dirty="0"/>
          </a:p>
        </p:txBody>
      </p:sp>
      <p:sp>
        <p:nvSpPr>
          <p:cNvPr id="15" name="Inhaltsplatzhalter 3"/>
          <p:cNvSpPr>
            <a:spLocks noGrp="1"/>
          </p:cNvSpPr>
          <p:nvPr>
            <p:ph sz="quarter" idx="4294967295"/>
          </p:nvPr>
        </p:nvSpPr>
        <p:spPr>
          <a:xfrm>
            <a:off x="290511" y="1267848"/>
            <a:ext cx="6653213" cy="4912063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dirty="0"/>
              <a:t>ATEX 94/97EG, </a:t>
            </a:r>
            <a:r>
              <a:rPr lang="en-US" dirty="0" err="1"/>
              <a:t>HazLoc</a:t>
            </a:r>
            <a:endParaRPr lang="en-US" dirty="0"/>
          </a:p>
          <a:p>
            <a:pPr lvl="3"/>
            <a:r>
              <a:rPr lang="ru-RU" sz="1600" dirty="0"/>
              <a:t>Европейский стандарт по </a:t>
            </a:r>
            <a:r>
              <a:rPr lang="ru-RU" sz="1600" dirty="0" err="1" smtClean="0"/>
              <a:t>взрывозащите</a:t>
            </a:r>
            <a:endParaRPr lang="en-US" sz="1400" dirty="0"/>
          </a:p>
          <a:p>
            <a:pPr marL="177800" lvl="5" indent="0">
              <a:buNone/>
            </a:pPr>
            <a:endParaRPr lang="en-US" dirty="0" smtClean="0"/>
          </a:p>
          <a:p>
            <a:pPr lvl="1"/>
            <a:r>
              <a:rPr lang="en-US" dirty="0" err="1"/>
              <a:t>Germanischer</a:t>
            </a:r>
            <a:r>
              <a:rPr lang="en-US" dirty="0"/>
              <a:t> Lloyd</a:t>
            </a:r>
          </a:p>
          <a:p>
            <a:pPr lvl="3"/>
            <a:r>
              <a:rPr lang="ru-RU" sz="1600" dirty="0"/>
              <a:t>Европейский морской </a:t>
            </a:r>
            <a:r>
              <a:rPr lang="ru-RU" sz="1600" dirty="0" smtClean="0"/>
              <a:t>регистр</a:t>
            </a:r>
            <a:endParaRPr lang="en-US" sz="1600" dirty="0"/>
          </a:p>
          <a:p>
            <a:pPr marL="177800" lvl="5" indent="0">
              <a:buNone/>
            </a:pPr>
            <a:endParaRPr lang="en-US" dirty="0"/>
          </a:p>
          <a:p>
            <a:pPr lvl="1"/>
            <a:r>
              <a:rPr lang="ru-RU" dirty="0" smtClean="0"/>
              <a:t>ТР ТС, ГОСТ, Пожарная безопасность</a:t>
            </a:r>
          </a:p>
          <a:p>
            <a:pPr lvl="2"/>
            <a:r>
              <a:rPr lang="ru-RU" dirty="0" smtClean="0"/>
              <a:t>Полный комплект сертификатов РФ</a:t>
            </a:r>
          </a:p>
          <a:p>
            <a:pPr lvl="2"/>
            <a:endParaRPr lang="en-US" dirty="0" smtClean="0"/>
          </a:p>
          <a:p>
            <a:pPr lvl="1"/>
            <a:r>
              <a:rPr lang="ru-RU" dirty="0" smtClean="0"/>
              <a:t>Расширенный </a:t>
            </a:r>
            <a:r>
              <a:rPr lang="ru-RU" dirty="0"/>
              <a:t>температурный диапазон</a:t>
            </a:r>
            <a:endParaRPr lang="en-US" dirty="0"/>
          </a:p>
          <a:p>
            <a:pPr lvl="4"/>
            <a:r>
              <a:rPr lang="de-DE" sz="1400" dirty="0"/>
              <a:t>-25°C .. +60°C</a:t>
            </a:r>
          </a:p>
          <a:p>
            <a:pPr lvl="4"/>
            <a:r>
              <a:rPr lang="ru-RU" sz="1400" dirty="0" smtClean="0"/>
              <a:t>Защита от высокой влажности и конденсата</a:t>
            </a:r>
            <a:endParaRPr lang="de-DE" sz="1400" dirty="0"/>
          </a:p>
          <a:p>
            <a:pPr lvl="1"/>
            <a:endParaRPr lang="ru-RU" dirty="0"/>
          </a:p>
          <a:p>
            <a:pPr lvl="1"/>
            <a:r>
              <a:rPr lang="ru-RU" dirty="0"/>
              <a:t>Защита от</a:t>
            </a:r>
            <a:r>
              <a:rPr lang="de-DE" dirty="0" smtClean="0"/>
              <a:t>..</a:t>
            </a:r>
            <a:endParaRPr lang="ru-RU" dirty="0" smtClean="0"/>
          </a:p>
          <a:p>
            <a:pPr lvl="4"/>
            <a:r>
              <a:rPr lang="de-DE" sz="1600" dirty="0"/>
              <a:t>.. </a:t>
            </a:r>
            <a:r>
              <a:rPr lang="ru-RU" sz="1600" dirty="0"/>
              <a:t>конденсата</a:t>
            </a:r>
            <a:endParaRPr lang="de-DE" sz="1600" dirty="0"/>
          </a:p>
          <a:p>
            <a:pPr lvl="4"/>
            <a:r>
              <a:rPr lang="de-DE" sz="1600" dirty="0"/>
              <a:t>.. </a:t>
            </a:r>
            <a:r>
              <a:rPr lang="ru-RU" sz="1600" dirty="0"/>
              <a:t>химических сред</a:t>
            </a:r>
            <a:endParaRPr lang="en-US" sz="16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125538"/>
            <a:ext cx="89852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2133600"/>
            <a:ext cx="771525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133600"/>
            <a:ext cx="796925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360738"/>
            <a:ext cx="158432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5144137" y="985044"/>
            <a:ext cx="1732439" cy="3427095"/>
            <a:chOff x="4249" y="890"/>
            <a:chExt cx="1559" cy="3084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4898" y="2047"/>
              <a:ext cx="91" cy="1927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shade val="64706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6470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6" name="Picture 6" descr="sign_warning_flammabl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" y="890"/>
              <a:ext cx="1361" cy="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AutoShape 7"/>
            <p:cNvSpPr>
              <a:spLocks noChangeArrowheads="1"/>
            </p:cNvSpPr>
            <p:nvPr/>
          </p:nvSpPr>
          <p:spPr bwMode="auto">
            <a:xfrm>
              <a:off x="4309" y="2183"/>
              <a:ext cx="1246" cy="24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ADADA">
                    <a:gamma/>
                    <a:tint val="24314"/>
                    <a:invGamma/>
                  </a:srgbClr>
                </a:gs>
                <a:gs pos="100000">
                  <a:srgbClr val="DADADA"/>
                </a:gs>
              </a:gsLst>
              <a:lin ang="2700000" scaled="1"/>
            </a:gradFill>
            <a:ln w="9525" algn="ctr">
              <a:solidFill>
                <a:srgbClr val="969696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4249" y="2161"/>
              <a:ext cx="1559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ADADA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srgbClr val="5F5F5F"/>
                  </a:solidFill>
                </a:rPr>
                <a:t>Опасная зона</a:t>
              </a:r>
              <a:r>
                <a:rPr lang="de-DE" sz="1600" dirty="0" smtClean="0">
                  <a:solidFill>
                    <a:srgbClr val="5F5F5F"/>
                  </a:solidFill>
                </a:rPr>
                <a:t>!</a:t>
              </a:r>
              <a:endParaRPr lang="de-DE" sz="1600" dirty="0">
                <a:solidFill>
                  <a:srgbClr val="5F5F5F"/>
                </a:solidFill>
              </a:endParaRPr>
            </a:p>
          </p:txBody>
        </p:sp>
      </p:grp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088" y="4955726"/>
            <a:ext cx="2978912" cy="175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950" y="4511956"/>
            <a:ext cx="851128" cy="88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4" descr="thermometer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0000">
            <a:off x="7486559" y="4801810"/>
            <a:ext cx="1442908" cy="144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/>
          <p:nvPr/>
        </p:nvPicPr>
        <p:blipFill>
          <a:blip r:embed="rId10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23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59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Y:\_Common\Research &amp; Development\Marketing\Released Material\Images\Product Photos\X20CP1381\X20CP1381.r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413" y="4743450"/>
            <a:ext cx="2080913" cy="140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763688" y="184149"/>
            <a:ext cx="4855226" cy="511287"/>
          </a:xfrm>
        </p:spPr>
        <p:txBody>
          <a:bodyPr/>
          <a:lstStyle/>
          <a:p>
            <a:pPr algn="ctr"/>
            <a:r>
              <a:rPr lang="ru-RU" dirty="0" smtClean="0"/>
              <a:t>Модульные контроллеры Х20</a:t>
            </a:r>
            <a:endParaRPr lang="en-GB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205449" y="1441793"/>
            <a:ext cx="4208817" cy="2343396"/>
            <a:chOff x="323850" y="3721603"/>
            <a:chExt cx="4170363" cy="3562371"/>
          </a:xfrm>
          <a:effectLst/>
        </p:grpSpPr>
        <p:sp>
          <p:nvSpPr>
            <p:cNvPr id="12" name="Rectangle 9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3721603"/>
              <a:ext cx="4170363" cy="39687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288000" tIns="0" rIns="0" bIns="0" anchor="ctr"/>
            <a:lstStyle/>
            <a:p>
              <a:pPr>
                <a:defRPr/>
              </a:pPr>
              <a:r>
                <a:rPr lang="en-GB" b="1" noProof="1" smtClean="0">
                  <a:solidFill>
                    <a:schemeClr val="bg1"/>
                  </a:solidFill>
                </a:rPr>
                <a:t>X20 Standard CPUs</a:t>
              </a:r>
            </a:p>
          </p:txBody>
        </p:sp>
        <p:sp>
          <p:nvSpPr>
            <p:cNvPr id="13" name="Rectangle 10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4160042"/>
              <a:ext cx="4170363" cy="31239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108000" tIns="108000" rIns="144000" bIns="72000"/>
            <a:lstStyle/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endParaRPr lang="en-GB" sz="1600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endParaRPr lang="en-GB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en-GB" noProof="1" smtClean="0">
                  <a:solidFill>
                    <a:srgbClr val="000000"/>
                  </a:solidFill>
                  <a:cs typeface="Arial" charset="0"/>
                </a:rPr>
                <a:t>Intel Atom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4687144" y="1441794"/>
            <a:ext cx="4231758" cy="2359152"/>
            <a:chOff x="323850" y="3721603"/>
            <a:chExt cx="4170363" cy="3562371"/>
          </a:xfrm>
          <a:effectLst/>
        </p:grpSpPr>
        <p:sp>
          <p:nvSpPr>
            <p:cNvPr id="19" name="Rectangle 9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3721603"/>
              <a:ext cx="4170363" cy="39687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288000" tIns="0" rIns="0" bIns="0" anchor="ctr"/>
            <a:lstStyle/>
            <a:p>
              <a:pPr>
                <a:defRPr/>
              </a:pPr>
              <a:r>
                <a:rPr lang="en-GB" b="1" noProof="1" smtClean="0">
                  <a:solidFill>
                    <a:schemeClr val="bg1"/>
                  </a:solidFill>
                </a:rPr>
                <a:t>X20 Compact CPUs</a:t>
              </a:r>
            </a:p>
          </p:txBody>
        </p:sp>
        <p:sp>
          <p:nvSpPr>
            <p:cNvPr id="20" name="Rectangle 10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4160043"/>
              <a:ext cx="4170363" cy="31239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108000" tIns="108000" rIns="144000" bIns="72000"/>
            <a:lstStyle/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endParaRPr lang="en-GB" sz="1600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endParaRPr lang="en-GB" sz="1600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en-GB" noProof="1" smtClean="0">
                  <a:solidFill>
                    <a:srgbClr val="000000"/>
                  </a:solidFill>
                  <a:cs typeface="Arial" charset="0"/>
                </a:rPr>
                <a:t>Embedded </a:t>
              </a:r>
              <a:r>
                <a:rPr lang="en-GB" dirty="0" smtClean="0"/>
                <a:t>µP</a:t>
              </a:r>
              <a:endParaRPr lang="en-GB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en-GB" noProof="1" smtClean="0">
                  <a:solidFill>
                    <a:srgbClr val="000000"/>
                  </a:solidFill>
                  <a:cs typeface="Arial" charset="0"/>
                </a:rPr>
                <a:t>SRAM, Flash</a:t>
              </a: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205449" y="4092459"/>
            <a:ext cx="4208817" cy="2343397"/>
            <a:chOff x="323850" y="3721603"/>
            <a:chExt cx="4170363" cy="3562371"/>
          </a:xfrm>
          <a:effectLst/>
        </p:grpSpPr>
        <p:sp>
          <p:nvSpPr>
            <p:cNvPr id="34" name="Rectangle 9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3721603"/>
              <a:ext cx="4170363" cy="39687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288000" tIns="0" rIns="0" bIns="0" anchor="ctr"/>
            <a:lstStyle/>
            <a:p>
              <a:pPr>
                <a:defRPr/>
              </a:pPr>
              <a:r>
                <a:rPr lang="en-GB" b="1" noProof="1" smtClean="0">
                  <a:solidFill>
                    <a:schemeClr val="bg1"/>
                  </a:solidFill>
                </a:rPr>
                <a:t>X20 Fieldbus CPUs</a:t>
              </a:r>
            </a:p>
          </p:txBody>
        </p:sp>
        <p:sp>
          <p:nvSpPr>
            <p:cNvPr id="35" name="Rectangle 10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4160042"/>
              <a:ext cx="4170363" cy="31239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108000" tIns="108000" rIns="144000" bIns="72000"/>
            <a:lstStyle/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endParaRPr lang="en-GB" sz="1600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endParaRPr lang="en-GB" sz="1600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en-GB" noProof="1" smtClean="0">
                  <a:solidFill>
                    <a:srgbClr val="000000"/>
                  </a:solidFill>
                  <a:cs typeface="Arial" charset="0"/>
                </a:rPr>
                <a:t>Embedded </a:t>
              </a:r>
              <a:r>
                <a:rPr lang="en-GB" dirty="0" smtClean="0"/>
                <a:t>µP</a:t>
              </a:r>
              <a:endParaRPr lang="en-GB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en-GB" noProof="1" smtClean="0">
                  <a:solidFill>
                    <a:srgbClr val="000000"/>
                  </a:solidFill>
                  <a:cs typeface="Arial" charset="0"/>
                </a:rPr>
                <a:t>SRAM, Flash</a:t>
              </a: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ru-RU" noProof="1" smtClean="0">
                  <a:solidFill>
                    <a:srgbClr val="000000"/>
                  </a:solidFill>
                  <a:cs typeface="Arial" charset="0"/>
                </a:rPr>
                <a:t>Полевые шины</a:t>
              </a:r>
              <a:endParaRPr lang="en-GB" noProof="1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3077" name="Picture 5" descr="Y:\TuM\Marketing\ReleasedMaterial\ImageBank\Image Photos\X20CP0291_WEI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54" y="4503393"/>
            <a:ext cx="2203012" cy="201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:\TuM\Marketing\ReleasedMaterial\ImageBank\Image Photos\X20CP1485.tif_WEI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84" y="2038520"/>
            <a:ext cx="2874299" cy="1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Y:\TuM\Marketing\ReleasedMaterial\ImageBank\Image Photos\X20CP0291_WEI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988" y="1859430"/>
            <a:ext cx="2203012" cy="201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ieren 20"/>
          <p:cNvGrpSpPr/>
          <p:nvPr/>
        </p:nvGrpSpPr>
        <p:grpSpPr>
          <a:xfrm>
            <a:off x="4687144" y="4086597"/>
            <a:ext cx="4231758" cy="2396913"/>
            <a:chOff x="323850" y="3721603"/>
            <a:chExt cx="4170363" cy="3562371"/>
          </a:xfrm>
          <a:effectLst/>
        </p:grpSpPr>
        <p:sp>
          <p:nvSpPr>
            <p:cNvPr id="17" name="Rectangle 9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3721603"/>
              <a:ext cx="4170363" cy="39687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288000" tIns="0" rIns="0" bIns="0" anchor="ctr"/>
            <a:lstStyle/>
            <a:p>
              <a:pPr>
                <a:defRPr/>
              </a:pPr>
              <a:endParaRPr lang="en-GB" b="1" noProof="1" smtClean="0">
                <a:solidFill>
                  <a:schemeClr val="bg1"/>
                </a:solidFill>
              </a:endParaRPr>
            </a:p>
          </p:txBody>
        </p:sp>
        <p:sp>
          <p:nvSpPr>
            <p:cNvPr id="21" name="Rectangle 10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4160043"/>
              <a:ext cx="4170363" cy="31239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108000" tIns="108000" rIns="144000" bIns="72000"/>
            <a:lstStyle/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endParaRPr lang="en-GB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endParaRPr lang="en-GB" noProof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4" name="Rectangle 10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677619" y="4414711"/>
            <a:ext cx="4231758" cy="20687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defRPr/>
            </a:pPr>
            <a:endParaRPr lang="ru-RU" noProof="1" smtClean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defRPr/>
            </a:pPr>
            <a:endParaRPr lang="en-GB" noProof="1" smtClean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dirty="0" smtClean="0"/>
              <a:t>Intel X86</a:t>
            </a:r>
            <a:r>
              <a:rPr lang="ru-RU" dirty="0" smtClean="0"/>
              <a:t>, </a:t>
            </a:r>
          </a:p>
          <a:p>
            <a:pPr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defRPr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встроенные</a:t>
            </a:r>
            <a:endParaRPr lang="ru-RU" dirty="0" smtClean="0"/>
          </a:p>
          <a:p>
            <a:pPr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defRPr/>
            </a:pPr>
            <a:r>
              <a:rPr lang="ru-RU" dirty="0" smtClean="0"/>
              <a:t>входы-выходы</a:t>
            </a:r>
            <a:endParaRPr lang="en-GB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Rectangle 9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702297" y="4092559"/>
            <a:ext cx="4208817" cy="26107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288000" tIns="0" rIns="0" bIns="0" anchor="ctr"/>
          <a:lstStyle/>
          <a:p>
            <a:pPr>
              <a:defRPr/>
            </a:pPr>
            <a:r>
              <a:rPr lang="en-GB" b="1" noProof="1">
                <a:solidFill>
                  <a:schemeClr val="bg1"/>
                </a:solidFill>
              </a:rPr>
              <a:t>X20 Compact </a:t>
            </a:r>
            <a:r>
              <a:rPr lang="en-GB" b="1" noProof="1" smtClean="0">
                <a:solidFill>
                  <a:schemeClr val="bg1"/>
                </a:solidFill>
              </a:rPr>
              <a:t>CPUs</a:t>
            </a:r>
            <a:r>
              <a:rPr lang="ru-RU" b="1" noProof="1" smtClean="0">
                <a:solidFill>
                  <a:schemeClr val="bg1"/>
                </a:solidFill>
              </a:rPr>
              <a:t> + </a:t>
            </a:r>
            <a:r>
              <a:rPr lang="en-US" b="1" noProof="1" smtClean="0">
                <a:solidFill>
                  <a:schemeClr val="bg1"/>
                </a:solidFill>
              </a:rPr>
              <a:t>IO’s</a:t>
            </a:r>
            <a:endParaRPr lang="en-GB" b="1" noProof="1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5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23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4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dirty="0">
                <a:solidFill>
                  <a:schemeClr val="tx1"/>
                </a:solidFill>
                <a:cs typeface="Arial" charset="0"/>
              </a:rPr>
              <a:t>B&amp;R для умного производства</a:t>
            </a:r>
            <a:br>
              <a:rPr lang="ru-RU" sz="2800" dirty="0">
                <a:solidFill>
                  <a:schemeClr val="tx1"/>
                </a:solidFill>
                <a:cs typeface="Arial" charset="0"/>
              </a:rPr>
            </a:br>
            <a:r>
              <a:rPr lang="ru-RU" sz="2800" dirty="0">
                <a:solidFill>
                  <a:schemeClr val="tx1"/>
                </a:solidFill>
                <a:cs typeface="Arial" charset="0"/>
              </a:rPr>
              <a:t>От локальной автоматики до интегрированных систем управления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5661248"/>
            <a:ext cx="3059655" cy="576064"/>
          </a:xfrm>
        </p:spPr>
        <p:txBody>
          <a:bodyPr/>
          <a:lstStyle/>
          <a:p>
            <a:r>
              <a:rPr lang="ru-RU" b="1" noProof="1">
                <a:solidFill>
                  <a:prstClr val="black"/>
                </a:solidFill>
              </a:rPr>
              <a:t>Константин Чижов</a:t>
            </a:r>
            <a:endParaRPr lang="de-DE" b="1" noProof="1">
              <a:solidFill>
                <a:prstClr val="black"/>
              </a:solidFill>
            </a:endParaRPr>
          </a:p>
          <a:p>
            <a:r>
              <a:rPr lang="ru-RU" noProof="1">
                <a:solidFill>
                  <a:prstClr val="black"/>
                </a:solidFill>
              </a:rPr>
              <a:t>Руководитель направления продаж систем АСУТП</a:t>
            </a:r>
            <a:endParaRPr lang="de-DE" noProof="1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269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10571" r="11743" b="13214"/>
          <a:stretch/>
        </p:blipFill>
        <p:spPr>
          <a:xfrm>
            <a:off x="2038350" y="4945062"/>
            <a:ext cx="2526561" cy="15877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123728" y="184149"/>
            <a:ext cx="4495186" cy="511287"/>
          </a:xfrm>
        </p:spPr>
        <p:txBody>
          <a:bodyPr/>
          <a:lstStyle/>
          <a:p>
            <a:pPr algn="ctr"/>
            <a:r>
              <a:rPr lang="ru-RU" dirty="0" smtClean="0"/>
              <a:t>Панельные ПЛК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Масштабируемая производительность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205449" y="1441794"/>
            <a:ext cx="4208817" cy="2343397"/>
            <a:chOff x="323850" y="3721603"/>
            <a:chExt cx="4170363" cy="3562371"/>
          </a:xfrm>
          <a:effectLst/>
        </p:grpSpPr>
        <p:sp>
          <p:nvSpPr>
            <p:cNvPr id="12" name="Rectangle 9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3721603"/>
              <a:ext cx="4170363" cy="39687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288000" tIns="0" rIns="0" bIns="0" anchor="ctr"/>
            <a:lstStyle/>
            <a:p>
              <a:pPr>
                <a:defRPr/>
              </a:pPr>
              <a:r>
                <a:rPr lang="en-GB" b="1" noProof="1" smtClean="0">
                  <a:solidFill>
                    <a:schemeClr val="bg1"/>
                  </a:solidFill>
                </a:rPr>
                <a:t>Power Panel</a:t>
              </a:r>
              <a:r>
                <a:rPr lang="ru-RU" b="1" noProof="1" smtClean="0">
                  <a:solidFill>
                    <a:schemeClr val="bg1"/>
                  </a:solidFill>
                </a:rPr>
                <a:t> </a:t>
              </a:r>
              <a:r>
                <a:rPr lang="en-US" b="1" noProof="1" smtClean="0">
                  <a:solidFill>
                    <a:schemeClr val="bg1"/>
                  </a:solidFill>
                </a:rPr>
                <a:t>500</a:t>
              </a:r>
              <a:r>
                <a:rPr lang="en-GB" b="1" noProof="1" smtClean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3" name="Rectangle 10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4160042"/>
              <a:ext cx="4170363" cy="31239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108000" tIns="108000" rIns="144000" bIns="72000"/>
            <a:lstStyle/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endParaRPr lang="en-GB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en-GB" noProof="1" smtClean="0">
                  <a:solidFill>
                    <a:srgbClr val="000000"/>
                  </a:solidFill>
                  <a:cs typeface="Arial" charset="0"/>
                </a:rPr>
                <a:t>5.7" VGA </a:t>
              </a:r>
              <a:r>
                <a:rPr lang="ru-RU" noProof="1" smtClean="0">
                  <a:solidFill>
                    <a:srgbClr val="000000"/>
                  </a:solidFill>
                  <a:cs typeface="Arial" charset="0"/>
                </a:rPr>
                <a:t>до</a:t>
              </a:r>
              <a:r>
                <a:rPr lang="en-GB" noProof="1" smtClean="0">
                  <a:solidFill>
                    <a:srgbClr val="000000"/>
                  </a:solidFill>
                  <a:cs typeface="Arial" charset="0"/>
                </a:rPr>
                <a:t> 15" XGA</a:t>
              </a: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en-GB" noProof="1" smtClean="0">
                  <a:solidFill>
                    <a:srgbClr val="000000"/>
                  </a:solidFill>
                  <a:cs typeface="Arial" charset="0"/>
                </a:rPr>
                <a:t>Intel Atom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4687144" y="1441794"/>
            <a:ext cx="4231758" cy="2359152"/>
            <a:chOff x="323850" y="3721603"/>
            <a:chExt cx="4170363" cy="3562371"/>
          </a:xfrm>
          <a:effectLst/>
        </p:grpSpPr>
        <p:sp>
          <p:nvSpPr>
            <p:cNvPr id="19" name="Rectangle 9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3721603"/>
              <a:ext cx="4170363" cy="39687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288000" tIns="0" rIns="0" bIns="0" anchor="ctr"/>
            <a:lstStyle/>
            <a:p>
              <a:pPr>
                <a:defRPr/>
              </a:pPr>
              <a:r>
                <a:rPr lang="en-GB" b="1" noProof="1" smtClean="0">
                  <a:solidFill>
                    <a:schemeClr val="bg1"/>
                  </a:solidFill>
                </a:rPr>
                <a:t>Power Panel C-</a:t>
              </a:r>
              <a:r>
                <a:rPr lang="ru-RU" b="1" noProof="1" smtClean="0">
                  <a:solidFill>
                    <a:schemeClr val="bg1"/>
                  </a:solidFill>
                </a:rPr>
                <a:t>серия</a:t>
              </a:r>
              <a:r>
                <a:rPr lang="en-GB" b="1" noProof="1" smtClean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20" name="Rectangle 10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4160043"/>
              <a:ext cx="4170363" cy="31239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108000" tIns="108000" rIns="144000" bIns="72000"/>
            <a:lstStyle/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endParaRPr lang="en-GB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en-GB" noProof="1" smtClean="0">
                  <a:solidFill>
                    <a:srgbClr val="000000"/>
                  </a:solidFill>
                  <a:cs typeface="Arial" charset="0"/>
                </a:rPr>
                <a:t>5,7 " </a:t>
              </a:r>
              <a:r>
                <a:rPr lang="en-US" dirty="0"/>
                <a:t>VGA</a:t>
              </a:r>
              <a:r>
                <a:rPr lang="en-GB" noProof="1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ru-RU" noProof="1" smtClean="0">
                  <a:solidFill>
                    <a:srgbClr val="000000"/>
                  </a:solidFill>
                  <a:cs typeface="Arial" charset="0"/>
                </a:rPr>
                <a:t>до</a:t>
              </a:r>
              <a:r>
                <a:rPr lang="en-GB" noProof="1" smtClean="0">
                  <a:solidFill>
                    <a:srgbClr val="000000"/>
                  </a:solidFill>
                  <a:cs typeface="Arial" charset="0"/>
                </a:rPr>
                <a:t> 10,1" </a:t>
              </a:r>
              <a:r>
                <a:rPr lang="en-US" dirty="0"/>
                <a:t>WSVGA</a:t>
              </a:r>
              <a:endParaRPr lang="en-GB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en-US" dirty="0"/>
                <a:t>Intel ATOM 333 </a:t>
              </a:r>
              <a:r>
                <a:rPr lang="ru-RU" dirty="0" smtClean="0"/>
                <a:t>МГц</a:t>
              </a:r>
              <a:endParaRPr lang="en-GB" noProof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4687144" y="4086597"/>
            <a:ext cx="4231758" cy="2396913"/>
            <a:chOff x="323850" y="3721603"/>
            <a:chExt cx="4170363" cy="3562371"/>
          </a:xfrm>
          <a:effectLst/>
        </p:grpSpPr>
        <p:sp>
          <p:nvSpPr>
            <p:cNvPr id="22" name="Rectangle 9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3721603"/>
              <a:ext cx="4170363" cy="39687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288000" tIns="0" rIns="0" bIns="0" anchor="ctr"/>
            <a:lstStyle/>
            <a:p>
              <a:pPr>
                <a:defRPr/>
              </a:pPr>
              <a:r>
                <a:rPr lang="en-US" b="1" noProof="1" smtClean="0">
                  <a:solidFill>
                    <a:schemeClr val="bg1"/>
                  </a:solidFill>
                </a:rPr>
                <a:t>Power Panel T- </a:t>
              </a:r>
              <a:r>
                <a:rPr lang="ru-RU" b="1" noProof="1" smtClean="0">
                  <a:solidFill>
                    <a:schemeClr val="bg1"/>
                  </a:solidFill>
                </a:rPr>
                <a:t>серия</a:t>
              </a:r>
              <a:endParaRPr lang="en-GB" b="1" noProof="1" smtClean="0">
                <a:solidFill>
                  <a:schemeClr val="bg1"/>
                </a:solidFill>
              </a:endParaRPr>
            </a:p>
          </p:txBody>
        </p:sp>
        <p:sp>
          <p:nvSpPr>
            <p:cNvPr id="23" name="Rectangle 10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4160043"/>
              <a:ext cx="4170363" cy="31239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108000" tIns="108000" rIns="144000" bIns="72000"/>
            <a:lstStyle/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endParaRPr lang="ru-RU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ru-RU" noProof="1" smtClean="0">
                  <a:solidFill>
                    <a:srgbClr val="000000"/>
                  </a:solidFill>
                  <a:cs typeface="Arial" charset="0"/>
                </a:rPr>
                <a:t>4,3</a:t>
              </a:r>
              <a:r>
                <a:rPr lang="en-GB" noProof="1" smtClean="0">
                  <a:solidFill>
                    <a:srgbClr val="000000"/>
                  </a:solidFill>
                  <a:cs typeface="Arial" charset="0"/>
                </a:rPr>
                <a:t>" </a:t>
              </a:r>
              <a:r>
                <a:rPr lang="de-DE" dirty="0" smtClean="0">
                  <a:solidFill>
                    <a:srgbClr val="000000"/>
                  </a:solidFill>
                  <a:cs typeface="Arial" charset="0"/>
                </a:rPr>
                <a:t>WQVGA</a:t>
              </a:r>
              <a:r>
                <a:rPr lang="ru-RU" dirty="0" smtClean="0">
                  <a:solidFill>
                    <a:srgbClr val="000000"/>
                  </a:solidFill>
                  <a:cs typeface="Arial" charset="0"/>
                </a:rPr>
                <a:t> до </a:t>
              </a:r>
              <a:r>
                <a:rPr lang="en-GB" noProof="1">
                  <a:solidFill>
                    <a:srgbClr val="000000"/>
                  </a:solidFill>
                  <a:cs typeface="Arial" charset="0"/>
                </a:rPr>
                <a:t>10,1" </a:t>
              </a:r>
              <a:r>
                <a:rPr lang="en-US" dirty="0"/>
                <a:t>WSVGA</a:t>
              </a:r>
              <a:endParaRPr lang="en-GB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ru-RU" noProof="1" smtClean="0">
                  <a:solidFill>
                    <a:srgbClr val="000000"/>
                  </a:solidFill>
                  <a:cs typeface="Arial" charset="0"/>
                </a:rPr>
                <a:t>Визуализация </a:t>
              </a:r>
              <a:r>
                <a:rPr lang="ru-RU" noProof="1">
                  <a:solidFill>
                    <a:srgbClr val="000000"/>
                  </a:solidFill>
                  <a:cs typeface="Arial" charset="0"/>
                </a:rPr>
                <a:t>и </a:t>
              </a:r>
              <a:r>
                <a:rPr lang="ru-RU" noProof="1" smtClean="0">
                  <a:solidFill>
                    <a:srgbClr val="000000"/>
                  </a:solidFill>
                  <a:cs typeface="Arial" charset="0"/>
                </a:rPr>
                <a:t>диагностика</a:t>
              </a:r>
              <a:endParaRPr lang="en-GB" noProof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205449" y="4092459"/>
            <a:ext cx="4208817" cy="2343397"/>
            <a:chOff x="323850" y="3721603"/>
            <a:chExt cx="4170363" cy="3562371"/>
          </a:xfrm>
          <a:effectLst/>
        </p:grpSpPr>
        <p:sp>
          <p:nvSpPr>
            <p:cNvPr id="34" name="Rectangle 9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3721603"/>
              <a:ext cx="4170363" cy="39687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288000" tIns="0" rIns="0" bIns="0" anchor="ctr"/>
            <a:lstStyle/>
            <a:p>
              <a:pPr>
                <a:defRPr/>
              </a:pPr>
              <a:r>
                <a:rPr lang="en-US" b="1" noProof="1" smtClean="0">
                  <a:solidFill>
                    <a:schemeClr val="bg1"/>
                  </a:solidFill>
                </a:rPr>
                <a:t>Panel PC 2100</a:t>
              </a:r>
              <a:endParaRPr lang="en-GB" b="1" noProof="1" smtClean="0">
                <a:solidFill>
                  <a:schemeClr val="bg1"/>
                </a:solidFill>
              </a:endParaRPr>
            </a:p>
          </p:txBody>
        </p:sp>
        <p:sp>
          <p:nvSpPr>
            <p:cNvPr id="35" name="Rectangle 10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23850" y="4160042"/>
              <a:ext cx="4170363" cy="31239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108000" tIns="108000" rIns="144000" bIns="72000"/>
            <a:lstStyle/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endParaRPr lang="en-GB" noProof="1" smtClean="0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en-US" dirty="0" smtClean="0"/>
                <a:t>15.6</a:t>
              </a:r>
              <a:r>
                <a:rPr lang="en-US" dirty="0"/>
                <a:t>" HD </a:t>
              </a:r>
              <a:r>
                <a:rPr lang="en-US" dirty="0" smtClean="0"/>
                <a:t>TFT</a:t>
              </a:r>
              <a:r>
                <a:rPr lang="ru-RU" dirty="0" smtClean="0"/>
                <a:t> </a:t>
              </a:r>
              <a:r>
                <a:rPr lang="ru-RU" noProof="1" smtClean="0">
                  <a:solidFill>
                    <a:srgbClr val="000000"/>
                  </a:solidFill>
                  <a:cs typeface="Arial" charset="0"/>
                </a:rPr>
                <a:t>до</a:t>
              </a:r>
              <a:r>
                <a:rPr lang="en-GB" noProof="1" smtClean="0">
                  <a:solidFill>
                    <a:srgbClr val="000000"/>
                  </a:solidFill>
                  <a:cs typeface="Arial" charset="0"/>
                </a:rPr>
                <a:t> 24" Full HD</a:t>
              </a: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en-GB" noProof="1">
                  <a:solidFill>
                    <a:srgbClr val="000000"/>
                  </a:solidFill>
                  <a:cs typeface="Arial" charset="0"/>
                </a:rPr>
                <a:t>Intel </a:t>
              </a:r>
              <a:r>
                <a:rPr lang="en-GB" noProof="1" smtClean="0">
                  <a:solidFill>
                    <a:srgbClr val="000000"/>
                  </a:solidFill>
                  <a:cs typeface="Arial" charset="0"/>
                </a:rPr>
                <a:t>Atom E3800</a:t>
              </a:r>
              <a:endParaRPr lang="en-GB" noProof="1">
                <a:solidFill>
                  <a:srgbClr val="000000"/>
                </a:solidFill>
                <a:cs typeface="Arial" charset="0"/>
              </a:endParaRPr>
            </a:p>
            <a:p>
              <a:pPr>
                <a:lnSpc>
                  <a:spcPct val="95000"/>
                </a:lnSpc>
                <a:spcAft>
                  <a:spcPts val="600"/>
                </a:spcAft>
                <a:buClr>
                  <a:schemeClr val="accent1"/>
                </a:buClr>
                <a:defRPr/>
              </a:pPr>
              <a:endParaRPr lang="en-GB" noProof="1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05" y="2232836"/>
            <a:ext cx="1270439" cy="1829805"/>
          </a:xfrm>
          <a:prstGeom prst="rect">
            <a:avLst/>
          </a:prstGeom>
        </p:spPr>
      </p:pic>
      <p:pic>
        <p:nvPicPr>
          <p:cNvPr id="24" name="Picture 2" descr="C:\Users\Meindla\Pictures\B&amp;R\X20\Power Panel\7 inch front s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258" y="2424919"/>
            <a:ext cx="1794643" cy="149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647" y="5589240"/>
            <a:ext cx="1464680" cy="913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5" name="Рисунок 24"/>
          <p:cNvPicPr/>
          <p:nvPr/>
        </p:nvPicPr>
        <p:blipFill>
          <a:blip r:embed="rId6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26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05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184149"/>
            <a:ext cx="4783218" cy="511287"/>
          </a:xfrm>
        </p:spPr>
        <p:txBody>
          <a:bodyPr/>
          <a:lstStyle/>
          <a:p>
            <a:pPr algn="ctr"/>
            <a:r>
              <a:rPr dirty="0" smtClean="0"/>
              <a:t>Automation PC </a:t>
            </a:r>
            <a:r>
              <a:rPr lang="ru-RU" dirty="0" smtClean="0"/>
              <a:t>и </a:t>
            </a:r>
            <a:r>
              <a:rPr dirty="0" smtClean="0"/>
              <a:t>Panel PC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Одна система для всех приложений</a:t>
            </a:r>
          </a:p>
        </p:txBody>
      </p:sp>
      <p:pic>
        <p:nvPicPr>
          <p:cNvPr id="4" name="Panel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7" y="1401070"/>
            <a:ext cx="7789071" cy="5192713"/>
          </a:xfrm>
          <a:prstGeom prst="rect">
            <a:avLst/>
          </a:prstGeom>
        </p:spPr>
      </p:pic>
      <p:pic>
        <p:nvPicPr>
          <p:cNvPr id="5" name="PPC 2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7" y="1401070"/>
            <a:ext cx="7789071" cy="5192713"/>
          </a:xfrm>
          <a:prstGeom prst="rect">
            <a:avLst/>
          </a:prstGeom>
        </p:spPr>
      </p:pic>
      <p:pic>
        <p:nvPicPr>
          <p:cNvPr id="6" name="PPC 9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7" y="1401070"/>
            <a:ext cx="7789071" cy="5192713"/>
          </a:xfrm>
          <a:prstGeom prst="rect">
            <a:avLst/>
          </a:prstGeom>
        </p:spPr>
      </p:pic>
      <p:pic>
        <p:nvPicPr>
          <p:cNvPr id="9" name="APC2100+2 slot 900+1 slo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7" y="1401070"/>
            <a:ext cx="7789071" cy="5192713"/>
          </a:xfrm>
          <a:prstGeom prst="rect">
            <a:avLst/>
          </a:prstGeom>
        </p:spPr>
      </p:pic>
      <p:pic>
        <p:nvPicPr>
          <p:cNvPr id="10" name="SDL3 cabl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7" y="1401070"/>
            <a:ext cx="7789071" cy="5192713"/>
          </a:xfrm>
          <a:prstGeom prst="rect">
            <a:avLst/>
          </a:prstGeom>
        </p:spPr>
      </p:pic>
      <p:pic>
        <p:nvPicPr>
          <p:cNvPr id="11" name="SDL2 cab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7" y="1401070"/>
            <a:ext cx="7789071" cy="51927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41924" y="3243865"/>
            <a:ext cx="13822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accent4"/>
                </a:solidFill>
              </a:rPr>
              <a:t>Panel PC 2100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88468" y="5661473"/>
            <a:ext cx="13822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accent4"/>
                </a:solidFill>
              </a:rPr>
              <a:t>Panel PC 900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80014" y="2634265"/>
            <a:ext cx="8686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accent4"/>
                </a:solidFill>
              </a:rPr>
              <a:t>SDL 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80332" y="2551885"/>
            <a:ext cx="8873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accent4"/>
                </a:solidFill>
              </a:rPr>
              <a:t>SDL</a:t>
            </a:r>
          </a:p>
          <a:p>
            <a:pPr algn="ctr"/>
            <a:r>
              <a:rPr lang="en-GB" sz="1400" dirty="0" smtClean="0">
                <a:solidFill>
                  <a:schemeClr val="accent4"/>
                </a:solidFill>
              </a:rPr>
              <a:t>DVI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95176" y="5307227"/>
            <a:ext cx="19711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accent4"/>
                </a:solidFill>
              </a:rPr>
              <a:t>Automation PC 2100 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7276" y="5644200"/>
            <a:ext cx="16003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accent4"/>
                </a:solidFill>
              </a:rPr>
              <a:t>Automation PC 910</a:t>
            </a:r>
          </a:p>
        </p:txBody>
      </p:sp>
      <p:pic>
        <p:nvPicPr>
          <p:cNvPr id="18" name="Рисунок 17"/>
          <p:cNvPicPr/>
          <p:nvPr/>
        </p:nvPicPr>
        <p:blipFill>
          <a:blip r:embed="rId9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9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14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Gerade Verbindung 78"/>
          <p:cNvCxnSpPr/>
          <p:nvPr/>
        </p:nvCxnSpPr>
        <p:spPr bwMode="gray">
          <a:xfrm>
            <a:off x="3376601" y="4480680"/>
            <a:ext cx="89841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Gerade Verbindung 78"/>
          <p:cNvCxnSpPr/>
          <p:nvPr/>
        </p:nvCxnSpPr>
        <p:spPr bwMode="gray">
          <a:xfrm>
            <a:off x="2856889" y="5448300"/>
            <a:ext cx="72967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78"/>
          <p:cNvCxnSpPr/>
          <p:nvPr/>
        </p:nvCxnSpPr>
        <p:spPr bwMode="gray">
          <a:xfrm flipH="1">
            <a:off x="1026733" y="5448300"/>
            <a:ext cx="1800200" cy="0"/>
          </a:xfrm>
          <a:prstGeom prst="straightConnector1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78"/>
          <p:cNvCxnSpPr/>
          <p:nvPr/>
        </p:nvCxnSpPr>
        <p:spPr bwMode="gray">
          <a:xfrm>
            <a:off x="1412349" y="4481944"/>
            <a:ext cx="167375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9"/>
          <p:cNvSpPr>
            <a:spLocks noGrp="1"/>
          </p:cNvSpPr>
          <p:nvPr>
            <p:ph type="title"/>
          </p:nvPr>
        </p:nvSpPr>
        <p:spPr bwMode="gray">
          <a:xfrm>
            <a:off x="1852170" y="184149"/>
            <a:ext cx="5082030" cy="511287"/>
          </a:xfrm>
        </p:spPr>
        <p:txBody>
          <a:bodyPr/>
          <a:lstStyle/>
          <a:p>
            <a:pPr algn="ctr"/>
            <a:r>
              <a:rPr lang="ru-RU" dirty="0" smtClean="0"/>
              <a:t>Малая автоматизация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"/>
          </p:nvPr>
        </p:nvSpPr>
        <p:spPr bwMode="gray"/>
        <p:txBody>
          <a:bodyPr/>
          <a:lstStyle/>
          <a:p>
            <a:r>
              <a:rPr lang="ru-RU" dirty="0" smtClean="0"/>
              <a:t>Системы на базе ПЛК</a:t>
            </a:r>
            <a:r>
              <a:rPr lang="en-US" dirty="0" smtClean="0"/>
              <a:t> </a:t>
            </a:r>
            <a:r>
              <a:rPr lang="ru-RU" dirty="0" smtClean="0"/>
              <a:t>и панелей</a:t>
            </a:r>
            <a:endParaRPr lang="en-US" dirty="0"/>
          </a:p>
        </p:txBody>
      </p:sp>
      <p:cxnSp>
        <p:nvCxnSpPr>
          <p:cNvPr id="6" name="Gerade Verbindung 78"/>
          <p:cNvCxnSpPr/>
          <p:nvPr/>
        </p:nvCxnSpPr>
        <p:spPr bwMode="gray">
          <a:xfrm flipV="1">
            <a:off x="1044615" y="2340042"/>
            <a:ext cx="0" cy="470474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78"/>
          <p:cNvCxnSpPr>
            <a:stCxn id="58" idx="0"/>
          </p:cNvCxnSpPr>
          <p:nvPr/>
        </p:nvCxnSpPr>
        <p:spPr bwMode="gray">
          <a:xfrm flipV="1">
            <a:off x="1044435" y="3135081"/>
            <a:ext cx="0" cy="119808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78"/>
          <p:cNvCxnSpPr/>
          <p:nvPr/>
        </p:nvCxnSpPr>
        <p:spPr bwMode="gray">
          <a:xfrm>
            <a:off x="1452988" y="2810516"/>
            <a:ext cx="414421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17" descr="X67_HD_M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583090" y="5337930"/>
            <a:ext cx="360000" cy="108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7" descr="XV_IP67_Typ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597199" y="2682692"/>
            <a:ext cx="320675" cy="4111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Gerade Verbindung 78"/>
          <p:cNvCxnSpPr>
            <a:stCxn id="46" idx="3"/>
          </p:cNvCxnSpPr>
          <p:nvPr/>
        </p:nvCxnSpPr>
        <p:spPr bwMode="gray">
          <a:xfrm>
            <a:off x="790671" y="3881309"/>
            <a:ext cx="25376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12" descr="X20_SafeLog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27109" y="3547934"/>
            <a:ext cx="563562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5" descr="X67_Safet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994144" y="2669349"/>
            <a:ext cx="360000" cy="108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6" descr="X67_Safet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117511" y="4396339"/>
            <a:ext cx="360000" cy="54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1" descr="X20_Safe_I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494835" y="4333166"/>
            <a:ext cx="161743" cy="666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" name="Group 149"/>
          <p:cNvGrpSpPr/>
          <p:nvPr/>
        </p:nvGrpSpPr>
        <p:grpSpPr>
          <a:xfrm>
            <a:off x="922335" y="4333166"/>
            <a:ext cx="572500" cy="666000"/>
            <a:chOff x="922335" y="4333166"/>
            <a:chExt cx="572500" cy="666000"/>
          </a:xfrm>
        </p:grpSpPr>
        <p:pic>
          <p:nvPicPr>
            <p:cNvPr id="57" name="Picture 3" descr="X20_220_I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247406" y="4333166"/>
              <a:ext cx="82457" cy="666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7" descr="X20_CPU_Compac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922335" y="4333166"/>
              <a:ext cx="244200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66535" y="4333166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Grafik 18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329863" y="4333166"/>
              <a:ext cx="164972" cy="666000"/>
            </a:xfrm>
            <a:prstGeom prst="rect">
              <a:avLst/>
            </a:prstGeom>
          </p:spPr>
        </p:pic>
      </p:grpSp>
      <p:pic>
        <p:nvPicPr>
          <p:cNvPr id="66" name="Picture 21" descr="X67_M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698492" y="2734262"/>
            <a:ext cx="360000" cy="54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" descr="Y:\TuM\Marketing\ImageBank\Symbolsprache\ACOPOSinverter\SVG\ACPi_P7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483613" y="2454631"/>
            <a:ext cx="253409" cy="13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227894" y="3887165"/>
            <a:ext cx="1126921" cy="25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62809" y="2671262"/>
            <a:ext cx="1610964" cy="685800"/>
            <a:chOff x="1286709" y="2671262"/>
            <a:chExt cx="1610964" cy="685800"/>
          </a:xfrm>
        </p:grpSpPr>
        <p:pic>
          <p:nvPicPr>
            <p:cNvPr id="34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245509" y="2671262"/>
              <a:ext cx="825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" descr="X20_CPU_1_Slo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286709" y="2671262"/>
              <a:ext cx="963612" cy="68580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" name="Picture 3" descr="X20_220_I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576070" y="2678507"/>
              <a:ext cx="82550" cy="66675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327517" y="2671262"/>
              <a:ext cx="82550" cy="66675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54270" y="2671262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732759" y="2671262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815216" y="2671262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Grafik 17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2409094" y="2672012"/>
              <a:ext cx="164972" cy="6660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330422" y="2586251"/>
            <a:ext cx="29014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X2X</a:t>
            </a:r>
            <a:endParaRPr lang="ru-RU" sz="1200" dirty="0" err="1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99572" y="2678507"/>
            <a:ext cx="323850" cy="670935"/>
            <a:chOff x="4547662" y="2678507"/>
            <a:chExt cx="323850" cy="670935"/>
          </a:xfrm>
        </p:grpSpPr>
        <p:pic>
          <p:nvPicPr>
            <p:cNvPr id="35" name="Picture 11" descr="X20_Safe_I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709587" y="2678507"/>
              <a:ext cx="161925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1" descr="X20_Safe_I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547662" y="2682692"/>
              <a:ext cx="161925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3330136" y="2679637"/>
            <a:ext cx="571271" cy="671379"/>
            <a:chOff x="3978226" y="2679637"/>
            <a:chExt cx="571271" cy="671379"/>
          </a:xfrm>
        </p:grpSpPr>
        <p:pic>
          <p:nvPicPr>
            <p:cNvPr id="73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60683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Grafik 17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142169" y="2679637"/>
              <a:ext cx="164972" cy="666000"/>
            </a:xfrm>
            <a:prstGeom prst="rect">
              <a:avLst/>
            </a:prstGeom>
          </p:spPr>
        </p:pic>
        <p:pic>
          <p:nvPicPr>
            <p:cNvPr id="77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84583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467040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978226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3" descr="X20_220_I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02033" y="2684266"/>
              <a:ext cx="82550" cy="66675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" name="Picture 3" descr="Y:\TuM\Marketing\ImageBank\Symbolsprache\ACOPOSinverter\SVG\ACPi_P7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789851" y="5140850"/>
            <a:ext cx="253409" cy="13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" name="Group 141"/>
          <p:cNvGrpSpPr/>
          <p:nvPr/>
        </p:nvGrpSpPr>
        <p:grpSpPr>
          <a:xfrm>
            <a:off x="4129396" y="1374263"/>
            <a:ext cx="1392238" cy="809471"/>
            <a:chOff x="5226676" y="1221863"/>
            <a:chExt cx="1392238" cy="809471"/>
          </a:xfrm>
        </p:grpSpPr>
        <p:pic>
          <p:nvPicPr>
            <p:cNvPr id="83" name="Picture 11" descr="Desktop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226676" y="1221863"/>
              <a:ext cx="1392238" cy="80947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2038" y="1319447"/>
              <a:ext cx="464025" cy="336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4" name="Group 183"/>
          <p:cNvGrpSpPr/>
          <p:nvPr/>
        </p:nvGrpSpPr>
        <p:grpSpPr>
          <a:xfrm>
            <a:off x="2886587" y="4333339"/>
            <a:ext cx="572500" cy="666000"/>
            <a:chOff x="2886587" y="4333339"/>
            <a:chExt cx="572500" cy="666000"/>
          </a:xfrm>
        </p:grpSpPr>
        <p:pic>
          <p:nvPicPr>
            <p:cNvPr id="85" name="Picture 3" descr="X20_220_I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211658" y="4333339"/>
              <a:ext cx="82457" cy="666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7" descr="X20_CPU_Compac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886587" y="4333339"/>
              <a:ext cx="244200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130787" y="4333339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Grafik 18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3294115" y="4333339"/>
              <a:ext cx="164972" cy="666000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4844452" y="4342032"/>
            <a:ext cx="323850" cy="670935"/>
            <a:chOff x="4547662" y="2678507"/>
            <a:chExt cx="323850" cy="670935"/>
          </a:xfrm>
        </p:grpSpPr>
        <p:pic>
          <p:nvPicPr>
            <p:cNvPr id="104" name="Picture 11" descr="X20_Safe_I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709587" y="2678507"/>
              <a:ext cx="161925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11" descr="X20_Safe_I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547662" y="2682692"/>
              <a:ext cx="161925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" name="Group 105"/>
          <p:cNvGrpSpPr/>
          <p:nvPr/>
        </p:nvGrpSpPr>
        <p:grpSpPr>
          <a:xfrm>
            <a:off x="4275016" y="4343162"/>
            <a:ext cx="571271" cy="671379"/>
            <a:chOff x="3978226" y="2679637"/>
            <a:chExt cx="571271" cy="671379"/>
          </a:xfrm>
        </p:grpSpPr>
        <p:pic>
          <p:nvPicPr>
            <p:cNvPr id="107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60683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Grafik 17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142169" y="2679637"/>
              <a:ext cx="164972" cy="666000"/>
            </a:xfrm>
            <a:prstGeom prst="rect">
              <a:avLst/>
            </a:prstGeom>
          </p:spPr>
        </p:pic>
        <p:pic>
          <p:nvPicPr>
            <p:cNvPr id="109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84583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467040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978226" y="2679637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3" descr="X20_220_I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02033" y="2684266"/>
              <a:ext cx="82550" cy="66675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5" name="TextBox 114"/>
          <p:cNvSpPr txBox="1"/>
          <p:nvPr/>
        </p:nvSpPr>
        <p:spPr>
          <a:xfrm>
            <a:off x="3798688" y="4241006"/>
            <a:ext cx="29014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X2X</a:t>
            </a:r>
            <a:endParaRPr lang="ru-RU" sz="1200" dirty="0" err="1">
              <a:solidFill>
                <a:prstClr val="black"/>
              </a:solidFill>
            </a:endParaRPr>
          </a:p>
        </p:txBody>
      </p:sp>
      <p:cxnSp>
        <p:nvCxnSpPr>
          <p:cNvPr id="129" name="Gerade Verbindung 11"/>
          <p:cNvCxnSpPr/>
          <p:nvPr/>
        </p:nvCxnSpPr>
        <p:spPr>
          <a:xfrm flipH="1">
            <a:off x="227110" y="2340042"/>
            <a:ext cx="522119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78"/>
          <p:cNvCxnSpPr/>
          <p:nvPr/>
        </p:nvCxnSpPr>
        <p:spPr bwMode="gray">
          <a:xfrm flipV="1">
            <a:off x="2980006" y="2160076"/>
            <a:ext cx="0" cy="179966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1207763" y="2465322"/>
            <a:ext cx="59631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X20CPU</a:t>
            </a:r>
            <a:endParaRPr lang="ru-RU" sz="1200" dirty="0" err="1">
              <a:solidFill>
                <a:prstClr val="black"/>
              </a:solidFill>
            </a:endParaRPr>
          </a:p>
        </p:txBody>
      </p:sp>
      <p:cxnSp>
        <p:nvCxnSpPr>
          <p:cNvPr id="138" name="Gerade Verbindung 78"/>
          <p:cNvCxnSpPr>
            <a:endCxn id="83" idx="2"/>
          </p:cNvCxnSpPr>
          <p:nvPr/>
        </p:nvCxnSpPr>
        <p:spPr bwMode="gray">
          <a:xfrm flipV="1">
            <a:off x="4825515" y="2183734"/>
            <a:ext cx="0" cy="156307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Left-Right Arrow 146"/>
          <p:cNvSpPr/>
          <p:nvPr/>
        </p:nvSpPr>
        <p:spPr>
          <a:xfrm>
            <a:off x="5757536" y="2204362"/>
            <a:ext cx="772804" cy="27135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9" name="Gerade Verbindung 78"/>
          <p:cNvCxnSpPr/>
          <p:nvPr/>
        </p:nvCxnSpPr>
        <p:spPr bwMode="gray">
          <a:xfrm flipV="1">
            <a:off x="1041226" y="2014564"/>
            <a:ext cx="0" cy="331221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Group 177"/>
          <p:cNvGrpSpPr/>
          <p:nvPr/>
        </p:nvGrpSpPr>
        <p:grpSpPr>
          <a:xfrm>
            <a:off x="2558209" y="1257594"/>
            <a:ext cx="1038331" cy="902482"/>
            <a:chOff x="2558209" y="1257594"/>
            <a:chExt cx="1038331" cy="902482"/>
          </a:xfrm>
        </p:grpSpPr>
        <p:grpSp>
          <p:nvGrpSpPr>
            <p:cNvPr id="143" name="Group 142"/>
            <p:cNvGrpSpPr/>
            <p:nvPr/>
          </p:nvGrpSpPr>
          <p:grpSpPr>
            <a:xfrm>
              <a:off x="2558209" y="1487453"/>
              <a:ext cx="834234" cy="672623"/>
              <a:chOff x="2398188" y="1221863"/>
              <a:chExt cx="1163637" cy="938213"/>
            </a:xfrm>
          </p:grpSpPr>
          <p:pic>
            <p:nvPicPr>
              <p:cNvPr id="71" name="Picture 3" descr="AP920_10_4_USB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398188" y="1221863"/>
                <a:ext cx="1163637" cy="938213"/>
              </a:xfrm>
              <a:prstGeom prst="rect">
                <a:avLst/>
              </a:prstGeom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27" name="Picture 7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3287" y="1522964"/>
                <a:ext cx="464025" cy="3360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2" name="TextBox 151"/>
            <p:cNvSpPr txBox="1"/>
            <p:nvPr/>
          </p:nvSpPr>
          <p:spPr>
            <a:xfrm>
              <a:off x="3085631" y="1257594"/>
              <a:ext cx="51090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T-panel</a:t>
              </a:r>
              <a:endParaRPr lang="ru-RU" sz="1200" dirty="0" err="1">
                <a:solidFill>
                  <a:prstClr val="black"/>
                </a:solidFill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18754" y="1260257"/>
            <a:ext cx="1088320" cy="899821"/>
            <a:chOff x="618754" y="1260257"/>
            <a:chExt cx="1088320" cy="899821"/>
          </a:xfrm>
        </p:grpSpPr>
        <p:grpSp>
          <p:nvGrpSpPr>
            <p:cNvPr id="144" name="Group 143"/>
            <p:cNvGrpSpPr/>
            <p:nvPr/>
          </p:nvGrpSpPr>
          <p:grpSpPr>
            <a:xfrm>
              <a:off x="618754" y="1487455"/>
              <a:ext cx="834234" cy="672623"/>
              <a:chOff x="466353" y="1221865"/>
              <a:chExt cx="1163637" cy="938213"/>
            </a:xfrm>
          </p:grpSpPr>
          <p:pic>
            <p:nvPicPr>
              <p:cNvPr id="70" name="Picture 3" descr="AP920_10_4_USB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66353" y="1221865"/>
                <a:ext cx="1163637" cy="938213"/>
              </a:xfrm>
              <a:prstGeom prst="rect">
                <a:avLst/>
              </a:prstGeom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28" name="Picture 5" descr="C:\Users\ederb\AppData\Local\Temp\notes142542\~8404065.pn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60191" y="1419862"/>
                <a:ext cx="550471" cy="542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3" name="TextBox 152"/>
            <p:cNvSpPr txBox="1"/>
            <p:nvPr/>
          </p:nvSpPr>
          <p:spPr>
            <a:xfrm>
              <a:off x="1171671" y="1260257"/>
              <a:ext cx="53540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C-panel</a:t>
              </a:r>
              <a:endParaRPr lang="ru-RU" sz="1200" dirty="0" err="1">
                <a:solidFill>
                  <a:prstClr val="black"/>
                </a:solidFill>
              </a:endParaRPr>
            </a:p>
          </p:txBody>
        </p:sp>
      </p:grpSp>
      <p:sp>
        <p:nvSpPr>
          <p:cNvPr id="156" name="Content Placeholder 1"/>
          <p:cNvSpPr txBox="1">
            <a:spLocks/>
          </p:cNvSpPr>
          <p:nvPr/>
        </p:nvSpPr>
        <p:spPr>
          <a:xfrm>
            <a:off x="6618915" y="1276013"/>
            <a:ext cx="2349858" cy="1859068"/>
          </a:xfrm>
          <a:prstGeom prst="rect">
            <a:avLst/>
          </a:prstGeom>
          <a:ln w="19050">
            <a:solidFill>
              <a:schemeClr val="accent1"/>
            </a:solidFill>
            <a:prstDash val="sysDash"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2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None/>
              <a:tabLst/>
              <a:defRPr lang="de-DE" sz="1600" b="0" kern="1200" baseline="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84163" marR="0" indent="-2841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Blip>
                <a:blip r:embed="rId21"/>
              </a:buBlip>
              <a:tabLst/>
              <a:defRPr lang="de-DE" sz="2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84163" marR="0" indent="-2841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Blip>
                <a:blip r:embed="rId22"/>
              </a:buBlip>
              <a:tabLst/>
              <a:defRPr lang="de-DE" sz="2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0975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8800"/>
              </a:buClr>
              <a:buSzPct val="100000"/>
              <a:buFont typeface="Trebuchet MS" pitchFamily="34" charset="0"/>
              <a:buNone/>
              <a:tabLst/>
              <a:defRPr lang="de-DE" sz="1600" kern="1200" baseline="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60363" marR="0" indent="-1825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800"/>
              </a:buClr>
              <a:buSzTx/>
              <a:buFont typeface="Arial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603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03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9pPr>
          </a:lstStyle>
          <a:p>
            <a:pPr lvl="2"/>
            <a:r>
              <a:rPr lang="ru-RU" altLang="ru-RU" sz="1600" dirty="0">
                <a:solidFill>
                  <a:prstClr val="black"/>
                </a:solidFill>
              </a:rPr>
              <a:t>На верхний уровень (в </a:t>
            </a:r>
            <a:r>
              <a:rPr lang="en-US" altLang="ru-RU" sz="1600" dirty="0">
                <a:solidFill>
                  <a:prstClr val="black"/>
                </a:solidFill>
              </a:rPr>
              <a:t>SCADA):</a:t>
            </a:r>
            <a:endParaRPr lang="ru-RU" altLang="ru-RU" sz="1600" dirty="0">
              <a:solidFill>
                <a:prstClr val="black"/>
              </a:solidFill>
            </a:endParaRPr>
          </a:p>
          <a:p>
            <a:pPr lvl="3"/>
            <a:r>
              <a:rPr lang="en-US" altLang="ru-RU" sz="1400" dirty="0">
                <a:solidFill>
                  <a:prstClr val="black"/>
                </a:solidFill>
              </a:rPr>
              <a:t>OPC DA/UA</a:t>
            </a:r>
          </a:p>
          <a:p>
            <a:pPr lvl="3"/>
            <a:r>
              <a:rPr lang="en-US" altLang="ru-RU" sz="1400" dirty="0">
                <a:solidFill>
                  <a:prstClr val="black"/>
                </a:solidFill>
              </a:rPr>
              <a:t>Modbus TCP</a:t>
            </a:r>
          </a:p>
          <a:p>
            <a:pPr lvl="3"/>
            <a:r>
              <a:rPr lang="en-US" altLang="ru-RU" sz="1400" dirty="0">
                <a:solidFill>
                  <a:prstClr val="black"/>
                </a:solidFill>
              </a:rPr>
              <a:t>IEC 60870-5-104</a:t>
            </a:r>
          </a:p>
          <a:p>
            <a:pPr lvl="3"/>
            <a:r>
              <a:rPr lang="en-US" altLang="ru-RU" sz="1400" dirty="0">
                <a:solidFill>
                  <a:prstClr val="black"/>
                </a:solidFill>
              </a:rPr>
              <a:t>B&amp;R ANSL / INA</a:t>
            </a:r>
          </a:p>
          <a:p>
            <a:pPr lvl="3"/>
            <a:endParaRPr lang="en-US" altLang="ru-RU" sz="1600" dirty="0">
              <a:solidFill>
                <a:prstClr val="black"/>
              </a:solidFill>
            </a:endParaRPr>
          </a:p>
        </p:txBody>
      </p:sp>
      <p:sp>
        <p:nvSpPr>
          <p:cNvPr id="157" name="Left-Right Arrow 156"/>
          <p:cNvSpPr/>
          <p:nvPr/>
        </p:nvSpPr>
        <p:spPr>
          <a:xfrm>
            <a:off x="5757536" y="6018862"/>
            <a:ext cx="772804" cy="27135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618914" y="3337262"/>
            <a:ext cx="2349858" cy="3164487"/>
          </a:xfrm>
          <a:prstGeom prst="rect">
            <a:avLst/>
          </a:prstGeom>
          <a:ln w="19050">
            <a:solidFill>
              <a:schemeClr val="accent1"/>
            </a:solidFill>
            <a:prstDash val="sysDash"/>
          </a:ln>
        </p:spPr>
        <p:txBody>
          <a:bodyPr/>
          <a:lstStyle/>
          <a:p>
            <a:pPr marL="284163" lvl="2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1"/>
              </a:buBlip>
            </a:pPr>
            <a:r>
              <a:rPr lang="en-US" altLang="ru-RU" sz="1600" dirty="0">
                <a:solidFill>
                  <a:prstClr val="black"/>
                </a:solidFill>
                <a:cs typeface="Arial" pitchFamily="34" charset="0"/>
              </a:rPr>
              <a:t>C</a:t>
            </a:r>
            <a:r>
              <a:rPr lang="ru-RU" altLang="ru-RU" sz="1600" dirty="0">
                <a:solidFill>
                  <a:prstClr val="black"/>
                </a:solidFill>
                <a:cs typeface="Arial" pitchFamily="34" charset="0"/>
              </a:rPr>
              <a:t> полевым оборудованием</a:t>
            </a:r>
            <a:r>
              <a:rPr lang="en-US" altLang="ru-RU" sz="1600" dirty="0">
                <a:solidFill>
                  <a:prstClr val="black"/>
                </a:solidFill>
                <a:cs typeface="Arial" pitchFamily="34" charset="0"/>
              </a:rPr>
              <a:t>:</a:t>
            </a: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en-US" altLang="ru-RU" sz="1400" dirty="0">
                <a:solidFill>
                  <a:prstClr val="black"/>
                </a:solidFill>
                <a:cs typeface="Arial" pitchFamily="34" charset="0"/>
              </a:rPr>
              <a:t>Modbus RTU/TCP</a:t>
            </a: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ru-RU" altLang="ru-RU" sz="1400" dirty="0">
                <a:solidFill>
                  <a:prstClr val="black"/>
                </a:solidFill>
                <a:cs typeface="Arial" pitchFamily="34" charset="0"/>
              </a:rPr>
              <a:t>Протоколы</a:t>
            </a:r>
            <a:r>
              <a:rPr lang="en-US" altLang="ru-RU" sz="1400" dirty="0">
                <a:solidFill>
                  <a:prstClr val="black"/>
                </a:solidFill>
                <a:cs typeface="Arial" pitchFamily="34" charset="0"/>
              </a:rPr>
              <a:t> RS232/485</a:t>
            </a: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en-US" altLang="ru-RU" sz="1400" dirty="0" smtClean="0">
                <a:solidFill>
                  <a:prstClr val="black"/>
                </a:solidFill>
                <a:cs typeface="Arial" pitchFamily="34" charset="0"/>
              </a:rPr>
              <a:t>CAN / </a:t>
            </a:r>
            <a:r>
              <a:rPr lang="en-US" altLang="ru-RU" sz="1400" dirty="0" err="1" smtClean="0">
                <a:solidFill>
                  <a:prstClr val="black"/>
                </a:solidFill>
                <a:cs typeface="Arial" pitchFamily="34" charset="0"/>
              </a:rPr>
              <a:t>CANOpen</a:t>
            </a:r>
            <a:endParaRPr lang="en-US" altLang="ru-RU" sz="1400" dirty="0">
              <a:solidFill>
                <a:prstClr val="black"/>
              </a:solidFill>
              <a:cs typeface="Arial" pitchFamily="34" charset="0"/>
            </a:endParaRP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en-US" altLang="ru-RU" sz="1400" dirty="0" err="1">
                <a:solidFill>
                  <a:prstClr val="black"/>
                </a:solidFill>
                <a:cs typeface="Arial" pitchFamily="34" charset="0"/>
              </a:rPr>
              <a:t>EthernetIP</a:t>
            </a:r>
            <a:endParaRPr lang="en-US" altLang="ru-RU" sz="1400" dirty="0">
              <a:solidFill>
                <a:prstClr val="black"/>
              </a:solidFill>
              <a:cs typeface="Arial" pitchFamily="34" charset="0"/>
            </a:endParaRP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en-US" altLang="ru-RU" sz="1400" dirty="0" err="1">
                <a:solidFill>
                  <a:prstClr val="black"/>
                </a:solidFill>
                <a:cs typeface="Arial" pitchFamily="34" charset="0"/>
              </a:rPr>
              <a:t>DeviceNet</a:t>
            </a:r>
            <a:endParaRPr lang="en-US" altLang="ru-RU" sz="1400" dirty="0">
              <a:solidFill>
                <a:prstClr val="black"/>
              </a:solidFill>
              <a:cs typeface="Arial" pitchFamily="34" charset="0"/>
            </a:endParaRP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en-US" altLang="ru-RU" sz="1400" dirty="0" err="1">
                <a:solidFill>
                  <a:prstClr val="black"/>
                </a:solidFill>
                <a:cs typeface="Arial" pitchFamily="34" charset="0"/>
              </a:rPr>
              <a:t>ProfiBus</a:t>
            </a:r>
            <a:r>
              <a:rPr lang="en-US" altLang="ru-RU" sz="1400" dirty="0">
                <a:solidFill>
                  <a:prstClr val="black"/>
                </a:solidFill>
                <a:cs typeface="Arial" pitchFamily="34" charset="0"/>
              </a:rPr>
              <a:t> / </a:t>
            </a:r>
            <a:r>
              <a:rPr lang="en-US" altLang="ru-RU" sz="1400" dirty="0" err="1" smtClean="0">
                <a:solidFill>
                  <a:prstClr val="black"/>
                </a:solidFill>
                <a:cs typeface="Arial" pitchFamily="34" charset="0"/>
              </a:rPr>
              <a:t>Profinet</a:t>
            </a:r>
            <a:endParaRPr lang="en-US" altLang="ru-RU" sz="14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en-US" altLang="ru-RU" sz="1400" dirty="0" smtClean="0">
                <a:solidFill>
                  <a:prstClr val="black"/>
                </a:solidFill>
                <a:cs typeface="Arial" pitchFamily="34" charset="0"/>
              </a:rPr>
              <a:t>HART</a:t>
            </a:r>
            <a:endParaRPr lang="en-US" altLang="ru-RU" sz="1400" dirty="0">
              <a:solidFill>
                <a:prstClr val="black"/>
              </a:solidFill>
              <a:cs typeface="Arial" pitchFamily="34" charset="0"/>
            </a:endParaRPr>
          </a:p>
          <a:p>
            <a:pPr marL="284163" lvl="3" indent="-284163">
              <a:spcBef>
                <a:spcPts val="600"/>
              </a:spcBef>
              <a:buClr>
                <a:srgbClr val="FF8800"/>
              </a:buClr>
              <a:buSzPct val="100000"/>
              <a:buFontTx/>
              <a:buBlip>
                <a:blip r:embed="rId22"/>
              </a:buBlip>
            </a:pPr>
            <a:r>
              <a:rPr lang="en-US" altLang="ru-RU" sz="1400" dirty="0">
                <a:solidFill>
                  <a:prstClr val="black"/>
                </a:solidFill>
                <a:cs typeface="Arial" pitchFamily="34" charset="0"/>
              </a:rPr>
              <a:t>…</a:t>
            </a:r>
            <a:endParaRPr lang="ru-RU" sz="1400" dirty="0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3580801" y="5315070"/>
            <a:ext cx="560061" cy="669109"/>
            <a:chOff x="3580801" y="5414130"/>
            <a:chExt cx="560061" cy="669109"/>
          </a:xfrm>
        </p:grpSpPr>
        <p:pic>
          <p:nvPicPr>
            <p:cNvPr id="162" name="Picture 7" descr="X20_CPU_Compac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580801" y="5417239"/>
              <a:ext cx="244200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825001" y="5417239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901407" y="5417239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979040" y="5417239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Picture 10" descr="X20_I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58405" y="5414130"/>
              <a:ext cx="82457" cy="666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1" name="Gerade Verbindung 78"/>
          <p:cNvCxnSpPr>
            <a:stCxn id="169" idx="2"/>
          </p:cNvCxnSpPr>
          <p:nvPr/>
        </p:nvCxnSpPr>
        <p:spPr bwMode="gray">
          <a:xfrm rot="16200000" flipH="1">
            <a:off x="4723554" y="5280894"/>
            <a:ext cx="170362" cy="1576932"/>
          </a:xfrm>
          <a:prstGeom prst="bentConnector2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feld 153"/>
          <p:cNvSpPr txBox="1"/>
          <p:nvPr/>
        </p:nvSpPr>
        <p:spPr>
          <a:xfrm>
            <a:off x="4591203" y="6057270"/>
            <a:ext cx="643737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err="1">
                <a:solidFill>
                  <a:srgbClr val="00B050"/>
                </a:solidFill>
              </a:rPr>
              <a:t>FieldBus</a:t>
            </a:r>
            <a:endParaRPr lang="en-US" sz="1100" dirty="0">
              <a:solidFill>
                <a:srgbClr val="00B050"/>
              </a:solidFill>
            </a:endParaRPr>
          </a:p>
        </p:txBody>
      </p:sp>
      <p:sp>
        <p:nvSpPr>
          <p:cNvPr id="176" name="Textfeld 153"/>
          <p:cNvSpPr txBox="1"/>
          <p:nvPr/>
        </p:nvSpPr>
        <p:spPr>
          <a:xfrm>
            <a:off x="239011" y="2172704"/>
            <a:ext cx="79188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Process Bus</a:t>
            </a:r>
          </a:p>
          <a:p>
            <a:r>
              <a:rPr lang="en-GB" sz="1100" dirty="0">
                <a:solidFill>
                  <a:srgbClr val="0070C0"/>
                </a:solidFill>
              </a:rPr>
              <a:t>(TCP/IP)</a:t>
            </a:r>
          </a:p>
        </p:txBody>
      </p:sp>
      <p:cxnSp>
        <p:nvCxnSpPr>
          <p:cNvPr id="181" name="Gerade Verbindung 78"/>
          <p:cNvCxnSpPr/>
          <p:nvPr/>
        </p:nvCxnSpPr>
        <p:spPr bwMode="gray">
          <a:xfrm flipV="1">
            <a:off x="1036051" y="4985646"/>
            <a:ext cx="0" cy="4626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37143" y="1844042"/>
            <a:ext cx="5692939" cy="38106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</a:rPr>
              <a:t>???</a:t>
            </a:r>
          </a:p>
          <a:p>
            <a:r>
              <a:rPr lang="ru-RU" sz="2800" dirty="0">
                <a:solidFill>
                  <a:prstClr val="white"/>
                </a:solidFill>
              </a:rPr>
              <a:t>Какое выбрать решение, если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ru-RU" sz="2800" dirty="0">
                <a:solidFill>
                  <a:prstClr val="white"/>
                </a:solidFill>
              </a:rPr>
              <a:t>нужны: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solidFill>
                  <a:prstClr val="white"/>
                </a:solidFill>
              </a:rPr>
              <a:t>Тренды / графики /отчёты / мнемосхемы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solidFill>
                  <a:prstClr val="white"/>
                </a:solidFill>
              </a:rPr>
              <a:t>Многопользовательская работа с системой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solidFill>
                  <a:prstClr val="white"/>
                </a:solidFill>
              </a:rPr>
              <a:t>Много </a:t>
            </a:r>
            <a:r>
              <a:rPr lang="en-US" sz="2800" dirty="0">
                <a:solidFill>
                  <a:prstClr val="white"/>
                </a:solidFill>
              </a:rPr>
              <a:t>I/O</a:t>
            </a: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96" name="Рисунок 95"/>
          <p:cNvPicPr/>
          <p:nvPr/>
        </p:nvPicPr>
        <p:blipFill>
          <a:blip r:embed="rId23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97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83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-63515" y="-81390"/>
            <a:ext cx="9207515" cy="69393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7504" y="1680145"/>
            <a:ext cx="864096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APROL</a:t>
            </a:r>
            <a:endParaRPr lang="ru-RU" sz="7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Решение для средних и больших систем</a:t>
            </a:r>
            <a:endParaRPr lang="de-DE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50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9" name="Gerade Verbindung 1168"/>
          <p:cNvCxnSpPr/>
          <p:nvPr/>
        </p:nvCxnSpPr>
        <p:spPr bwMode="gray">
          <a:xfrm>
            <a:off x="3300640" y="3568859"/>
            <a:ext cx="2635537" cy="2424"/>
          </a:xfrm>
          <a:prstGeom prst="line">
            <a:avLst/>
          </a:prstGeom>
          <a:noFill/>
          <a:ln>
            <a:solidFill>
              <a:schemeClr val="accent6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547664" y="184149"/>
            <a:ext cx="5071250" cy="511287"/>
          </a:xfrm>
        </p:spPr>
        <p:txBody>
          <a:bodyPr/>
          <a:lstStyle/>
          <a:p>
            <a:pPr algn="ctr"/>
            <a:r>
              <a:rPr lang="en-US" sz="2000" dirty="0"/>
              <a:t>APROL</a:t>
            </a:r>
            <a:r>
              <a:rPr lang="ru-RU" sz="2000" dirty="0"/>
              <a:t> – для средних и больших систем</a:t>
            </a:r>
            <a:endParaRPr lang="de-DE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ru-RU" dirty="0"/>
              <a:t>Архитектура распределенной системы управления</a:t>
            </a:r>
            <a:endParaRPr lang="de-DE" dirty="0"/>
          </a:p>
        </p:txBody>
      </p:sp>
      <p:grpSp>
        <p:nvGrpSpPr>
          <p:cNvPr id="1150" name="Gruppieren 1149"/>
          <p:cNvGrpSpPr/>
          <p:nvPr/>
        </p:nvGrpSpPr>
        <p:grpSpPr bwMode="gray">
          <a:xfrm>
            <a:off x="2257795" y="1367889"/>
            <a:ext cx="825805" cy="680148"/>
            <a:chOff x="1697038" y="3044825"/>
            <a:chExt cx="1062037" cy="874712"/>
          </a:xfrm>
        </p:grpSpPr>
        <p:sp>
          <p:nvSpPr>
            <p:cNvPr id="1145" name="Freeform 129"/>
            <p:cNvSpPr>
              <a:spLocks/>
            </p:cNvSpPr>
            <p:nvPr/>
          </p:nvSpPr>
          <p:spPr bwMode="gray">
            <a:xfrm>
              <a:off x="1697038" y="3044825"/>
              <a:ext cx="1062037" cy="754063"/>
            </a:xfrm>
            <a:custGeom>
              <a:avLst/>
              <a:gdLst>
                <a:gd name="T0" fmla="*/ 283 w 283"/>
                <a:gd name="T1" fmla="*/ 199 h 201"/>
                <a:gd name="T2" fmla="*/ 281 w 283"/>
                <a:gd name="T3" fmla="*/ 201 h 201"/>
                <a:gd name="T4" fmla="*/ 1 w 283"/>
                <a:gd name="T5" fmla="*/ 201 h 201"/>
                <a:gd name="T6" fmla="*/ 0 w 283"/>
                <a:gd name="T7" fmla="*/ 199 h 201"/>
                <a:gd name="T8" fmla="*/ 0 w 283"/>
                <a:gd name="T9" fmla="*/ 1 h 201"/>
                <a:gd name="T10" fmla="*/ 1 w 283"/>
                <a:gd name="T11" fmla="*/ 0 h 201"/>
                <a:gd name="T12" fmla="*/ 281 w 283"/>
                <a:gd name="T13" fmla="*/ 0 h 201"/>
                <a:gd name="T14" fmla="*/ 283 w 283"/>
                <a:gd name="T15" fmla="*/ 1 h 201"/>
                <a:gd name="T16" fmla="*/ 283 w 283"/>
                <a:gd name="T17" fmla="*/ 19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201">
                  <a:moveTo>
                    <a:pt x="283" y="199"/>
                  </a:moveTo>
                  <a:cubicBezTo>
                    <a:pt x="283" y="200"/>
                    <a:pt x="282" y="201"/>
                    <a:pt x="28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1"/>
                    <a:pt x="0" y="200"/>
                    <a:pt x="0" y="19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82" y="0"/>
                    <a:pt x="283" y="0"/>
                    <a:pt x="283" y="1"/>
                  </a:cubicBezTo>
                  <a:lnTo>
                    <a:pt x="283" y="19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46" name="Freeform 130"/>
            <p:cNvSpPr>
              <a:spLocks/>
            </p:cNvSpPr>
            <p:nvPr/>
          </p:nvSpPr>
          <p:spPr bwMode="gray">
            <a:xfrm>
              <a:off x="1731963" y="3071813"/>
              <a:ext cx="989012" cy="696913"/>
            </a:xfrm>
            <a:custGeom>
              <a:avLst/>
              <a:gdLst>
                <a:gd name="T0" fmla="*/ 264 w 264"/>
                <a:gd name="T1" fmla="*/ 182 h 186"/>
                <a:gd name="T2" fmla="*/ 260 w 264"/>
                <a:gd name="T3" fmla="*/ 186 h 186"/>
                <a:gd name="T4" fmla="*/ 4 w 264"/>
                <a:gd name="T5" fmla="*/ 186 h 186"/>
                <a:gd name="T6" fmla="*/ 0 w 264"/>
                <a:gd name="T7" fmla="*/ 182 h 186"/>
                <a:gd name="T8" fmla="*/ 0 w 264"/>
                <a:gd name="T9" fmla="*/ 4 h 186"/>
                <a:gd name="T10" fmla="*/ 4 w 264"/>
                <a:gd name="T11" fmla="*/ 0 h 186"/>
                <a:gd name="T12" fmla="*/ 260 w 264"/>
                <a:gd name="T13" fmla="*/ 0 h 186"/>
                <a:gd name="T14" fmla="*/ 264 w 264"/>
                <a:gd name="T15" fmla="*/ 4 h 186"/>
                <a:gd name="T16" fmla="*/ 264 w 264"/>
                <a:gd name="T17" fmla="*/ 18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186">
                  <a:moveTo>
                    <a:pt x="264" y="182"/>
                  </a:moveTo>
                  <a:cubicBezTo>
                    <a:pt x="264" y="185"/>
                    <a:pt x="263" y="186"/>
                    <a:pt x="260" y="186"/>
                  </a:cubicBezTo>
                  <a:cubicBezTo>
                    <a:pt x="4" y="186"/>
                    <a:pt x="4" y="186"/>
                    <a:pt x="4" y="186"/>
                  </a:cubicBezTo>
                  <a:cubicBezTo>
                    <a:pt x="2" y="186"/>
                    <a:pt x="0" y="185"/>
                    <a:pt x="0" y="18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3" y="0"/>
                    <a:pt x="264" y="2"/>
                    <a:pt x="264" y="4"/>
                  </a:cubicBezTo>
                  <a:lnTo>
                    <a:pt x="264" y="182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tx1">
                    <a:tint val="66000"/>
                    <a:satMod val="160000"/>
                    <a:lumMod val="0"/>
                  </a:schemeClr>
                </a:gs>
                <a:gs pos="52000">
                  <a:schemeClr val="tx1">
                    <a:tint val="44500"/>
                    <a:satMod val="160000"/>
                    <a:lumMod val="48000"/>
                  </a:schemeClr>
                </a:gs>
                <a:gs pos="92000">
                  <a:schemeClr val="tx1">
                    <a:tint val="23500"/>
                    <a:satMod val="160000"/>
                    <a:lumMod val="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47" name="Rectangle 131"/>
            <p:cNvSpPr>
              <a:spLocks noChangeArrowheads="1"/>
            </p:cNvSpPr>
            <p:nvPr/>
          </p:nvSpPr>
          <p:spPr bwMode="gray">
            <a:xfrm>
              <a:off x="2166938" y="3798887"/>
              <a:ext cx="122237" cy="5873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48" name="Rectangle 132"/>
            <p:cNvSpPr>
              <a:spLocks noChangeArrowheads="1"/>
            </p:cNvSpPr>
            <p:nvPr/>
          </p:nvSpPr>
          <p:spPr bwMode="gray">
            <a:xfrm>
              <a:off x="1892300" y="3856036"/>
              <a:ext cx="671512" cy="63501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59" name="Gruppieren 158"/>
          <p:cNvGrpSpPr/>
          <p:nvPr/>
        </p:nvGrpSpPr>
        <p:grpSpPr bwMode="gray">
          <a:xfrm>
            <a:off x="2437586" y="1513135"/>
            <a:ext cx="825805" cy="680148"/>
            <a:chOff x="1697038" y="3044825"/>
            <a:chExt cx="1062037" cy="874711"/>
          </a:xfrm>
        </p:grpSpPr>
        <p:sp>
          <p:nvSpPr>
            <p:cNvPr id="160" name="Freeform 129"/>
            <p:cNvSpPr>
              <a:spLocks/>
            </p:cNvSpPr>
            <p:nvPr/>
          </p:nvSpPr>
          <p:spPr bwMode="gray">
            <a:xfrm>
              <a:off x="1697038" y="3044825"/>
              <a:ext cx="1062037" cy="754063"/>
            </a:xfrm>
            <a:custGeom>
              <a:avLst/>
              <a:gdLst>
                <a:gd name="T0" fmla="*/ 283 w 283"/>
                <a:gd name="T1" fmla="*/ 199 h 201"/>
                <a:gd name="T2" fmla="*/ 281 w 283"/>
                <a:gd name="T3" fmla="*/ 201 h 201"/>
                <a:gd name="T4" fmla="*/ 1 w 283"/>
                <a:gd name="T5" fmla="*/ 201 h 201"/>
                <a:gd name="T6" fmla="*/ 0 w 283"/>
                <a:gd name="T7" fmla="*/ 199 h 201"/>
                <a:gd name="T8" fmla="*/ 0 w 283"/>
                <a:gd name="T9" fmla="*/ 1 h 201"/>
                <a:gd name="T10" fmla="*/ 1 w 283"/>
                <a:gd name="T11" fmla="*/ 0 h 201"/>
                <a:gd name="T12" fmla="*/ 281 w 283"/>
                <a:gd name="T13" fmla="*/ 0 h 201"/>
                <a:gd name="T14" fmla="*/ 283 w 283"/>
                <a:gd name="T15" fmla="*/ 1 h 201"/>
                <a:gd name="T16" fmla="*/ 283 w 283"/>
                <a:gd name="T17" fmla="*/ 19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201">
                  <a:moveTo>
                    <a:pt x="283" y="199"/>
                  </a:moveTo>
                  <a:cubicBezTo>
                    <a:pt x="283" y="200"/>
                    <a:pt x="282" y="201"/>
                    <a:pt x="28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1"/>
                    <a:pt x="0" y="200"/>
                    <a:pt x="0" y="19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82" y="0"/>
                    <a:pt x="283" y="0"/>
                    <a:pt x="283" y="1"/>
                  </a:cubicBezTo>
                  <a:lnTo>
                    <a:pt x="283" y="19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1" name="Freeform 130"/>
            <p:cNvSpPr>
              <a:spLocks/>
            </p:cNvSpPr>
            <p:nvPr/>
          </p:nvSpPr>
          <p:spPr bwMode="gray">
            <a:xfrm>
              <a:off x="1731963" y="3071813"/>
              <a:ext cx="989012" cy="696913"/>
            </a:xfrm>
            <a:custGeom>
              <a:avLst/>
              <a:gdLst>
                <a:gd name="T0" fmla="*/ 264 w 264"/>
                <a:gd name="T1" fmla="*/ 182 h 186"/>
                <a:gd name="T2" fmla="*/ 260 w 264"/>
                <a:gd name="T3" fmla="*/ 186 h 186"/>
                <a:gd name="T4" fmla="*/ 4 w 264"/>
                <a:gd name="T5" fmla="*/ 186 h 186"/>
                <a:gd name="T6" fmla="*/ 0 w 264"/>
                <a:gd name="T7" fmla="*/ 182 h 186"/>
                <a:gd name="T8" fmla="*/ 0 w 264"/>
                <a:gd name="T9" fmla="*/ 4 h 186"/>
                <a:gd name="T10" fmla="*/ 4 w 264"/>
                <a:gd name="T11" fmla="*/ 0 h 186"/>
                <a:gd name="T12" fmla="*/ 260 w 264"/>
                <a:gd name="T13" fmla="*/ 0 h 186"/>
                <a:gd name="T14" fmla="*/ 264 w 264"/>
                <a:gd name="T15" fmla="*/ 4 h 186"/>
                <a:gd name="T16" fmla="*/ 264 w 264"/>
                <a:gd name="T17" fmla="*/ 18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186">
                  <a:moveTo>
                    <a:pt x="264" y="182"/>
                  </a:moveTo>
                  <a:cubicBezTo>
                    <a:pt x="264" y="185"/>
                    <a:pt x="263" y="186"/>
                    <a:pt x="260" y="186"/>
                  </a:cubicBezTo>
                  <a:cubicBezTo>
                    <a:pt x="4" y="186"/>
                    <a:pt x="4" y="186"/>
                    <a:pt x="4" y="186"/>
                  </a:cubicBezTo>
                  <a:cubicBezTo>
                    <a:pt x="2" y="186"/>
                    <a:pt x="0" y="185"/>
                    <a:pt x="0" y="18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3" y="0"/>
                    <a:pt x="264" y="2"/>
                    <a:pt x="264" y="4"/>
                  </a:cubicBezTo>
                  <a:lnTo>
                    <a:pt x="264" y="182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tx1">
                    <a:tint val="66000"/>
                    <a:satMod val="160000"/>
                    <a:lumMod val="0"/>
                  </a:schemeClr>
                </a:gs>
                <a:gs pos="52000">
                  <a:schemeClr val="tx1">
                    <a:tint val="44500"/>
                    <a:satMod val="160000"/>
                    <a:lumMod val="48000"/>
                  </a:schemeClr>
                </a:gs>
                <a:gs pos="92000">
                  <a:schemeClr val="tx1">
                    <a:tint val="23500"/>
                    <a:satMod val="160000"/>
                    <a:lumMod val="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2" name="Rectangle 131"/>
            <p:cNvSpPr>
              <a:spLocks noChangeArrowheads="1"/>
            </p:cNvSpPr>
            <p:nvPr/>
          </p:nvSpPr>
          <p:spPr bwMode="gray">
            <a:xfrm>
              <a:off x="2166938" y="3798887"/>
              <a:ext cx="122237" cy="5873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3" name="Rectangle 132"/>
            <p:cNvSpPr>
              <a:spLocks noChangeArrowheads="1"/>
            </p:cNvSpPr>
            <p:nvPr/>
          </p:nvSpPr>
          <p:spPr bwMode="gray">
            <a:xfrm>
              <a:off x="1892300" y="3856036"/>
              <a:ext cx="671512" cy="635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64" name="Gruppieren 163"/>
          <p:cNvGrpSpPr/>
          <p:nvPr/>
        </p:nvGrpSpPr>
        <p:grpSpPr bwMode="gray">
          <a:xfrm>
            <a:off x="2617376" y="1658381"/>
            <a:ext cx="825805" cy="680148"/>
            <a:chOff x="1697038" y="3044825"/>
            <a:chExt cx="1062037" cy="874711"/>
          </a:xfrm>
        </p:grpSpPr>
        <p:sp>
          <p:nvSpPr>
            <p:cNvPr id="165" name="Freeform 129"/>
            <p:cNvSpPr>
              <a:spLocks/>
            </p:cNvSpPr>
            <p:nvPr/>
          </p:nvSpPr>
          <p:spPr bwMode="gray">
            <a:xfrm>
              <a:off x="1697038" y="3044825"/>
              <a:ext cx="1062037" cy="754063"/>
            </a:xfrm>
            <a:custGeom>
              <a:avLst/>
              <a:gdLst>
                <a:gd name="T0" fmla="*/ 283 w 283"/>
                <a:gd name="T1" fmla="*/ 199 h 201"/>
                <a:gd name="T2" fmla="*/ 281 w 283"/>
                <a:gd name="T3" fmla="*/ 201 h 201"/>
                <a:gd name="T4" fmla="*/ 1 w 283"/>
                <a:gd name="T5" fmla="*/ 201 h 201"/>
                <a:gd name="T6" fmla="*/ 0 w 283"/>
                <a:gd name="T7" fmla="*/ 199 h 201"/>
                <a:gd name="T8" fmla="*/ 0 w 283"/>
                <a:gd name="T9" fmla="*/ 1 h 201"/>
                <a:gd name="T10" fmla="*/ 1 w 283"/>
                <a:gd name="T11" fmla="*/ 0 h 201"/>
                <a:gd name="T12" fmla="*/ 281 w 283"/>
                <a:gd name="T13" fmla="*/ 0 h 201"/>
                <a:gd name="T14" fmla="*/ 283 w 283"/>
                <a:gd name="T15" fmla="*/ 1 h 201"/>
                <a:gd name="T16" fmla="*/ 283 w 283"/>
                <a:gd name="T17" fmla="*/ 19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201">
                  <a:moveTo>
                    <a:pt x="283" y="199"/>
                  </a:moveTo>
                  <a:cubicBezTo>
                    <a:pt x="283" y="200"/>
                    <a:pt x="282" y="201"/>
                    <a:pt x="28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1"/>
                    <a:pt x="0" y="200"/>
                    <a:pt x="0" y="19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82" y="0"/>
                    <a:pt x="283" y="0"/>
                    <a:pt x="283" y="1"/>
                  </a:cubicBezTo>
                  <a:lnTo>
                    <a:pt x="283" y="19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6" name="Freeform 130"/>
            <p:cNvSpPr>
              <a:spLocks/>
            </p:cNvSpPr>
            <p:nvPr/>
          </p:nvSpPr>
          <p:spPr bwMode="gray">
            <a:xfrm>
              <a:off x="1731963" y="3071813"/>
              <a:ext cx="989012" cy="696913"/>
            </a:xfrm>
            <a:custGeom>
              <a:avLst/>
              <a:gdLst>
                <a:gd name="T0" fmla="*/ 264 w 264"/>
                <a:gd name="T1" fmla="*/ 182 h 186"/>
                <a:gd name="T2" fmla="*/ 260 w 264"/>
                <a:gd name="T3" fmla="*/ 186 h 186"/>
                <a:gd name="T4" fmla="*/ 4 w 264"/>
                <a:gd name="T5" fmla="*/ 186 h 186"/>
                <a:gd name="T6" fmla="*/ 0 w 264"/>
                <a:gd name="T7" fmla="*/ 182 h 186"/>
                <a:gd name="T8" fmla="*/ 0 w 264"/>
                <a:gd name="T9" fmla="*/ 4 h 186"/>
                <a:gd name="T10" fmla="*/ 4 w 264"/>
                <a:gd name="T11" fmla="*/ 0 h 186"/>
                <a:gd name="T12" fmla="*/ 260 w 264"/>
                <a:gd name="T13" fmla="*/ 0 h 186"/>
                <a:gd name="T14" fmla="*/ 264 w 264"/>
                <a:gd name="T15" fmla="*/ 4 h 186"/>
                <a:gd name="T16" fmla="*/ 264 w 264"/>
                <a:gd name="T17" fmla="*/ 18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186">
                  <a:moveTo>
                    <a:pt x="264" y="182"/>
                  </a:moveTo>
                  <a:cubicBezTo>
                    <a:pt x="264" y="185"/>
                    <a:pt x="263" y="186"/>
                    <a:pt x="260" y="186"/>
                  </a:cubicBezTo>
                  <a:cubicBezTo>
                    <a:pt x="4" y="186"/>
                    <a:pt x="4" y="186"/>
                    <a:pt x="4" y="186"/>
                  </a:cubicBezTo>
                  <a:cubicBezTo>
                    <a:pt x="2" y="186"/>
                    <a:pt x="0" y="185"/>
                    <a:pt x="0" y="18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3" y="0"/>
                    <a:pt x="264" y="2"/>
                    <a:pt x="264" y="4"/>
                  </a:cubicBezTo>
                  <a:lnTo>
                    <a:pt x="264" y="182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tx1">
                    <a:tint val="66000"/>
                    <a:satMod val="160000"/>
                    <a:lumMod val="0"/>
                  </a:schemeClr>
                </a:gs>
                <a:gs pos="52000">
                  <a:schemeClr val="tx1">
                    <a:tint val="44500"/>
                    <a:satMod val="160000"/>
                    <a:lumMod val="48000"/>
                  </a:schemeClr>
                </a:gs>
                <a:gs pos="92000">
                  <a:schemeClr val="tx1">
                    <a:tint val="23500"/>
                    <a:satMod val="160000"/>
                    <a:lumMod val="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7" name="Rectangle 131"/>
            <p:cNvSpPr>
              <a:spLocks noChangeArrowheads="1"/>
            </p:cNvSpPr>
            <p:nvPr/>
          </p:nvSpPr>
          <p:spPr bwMode="gray">
            <a:xfrm>
              <a:off x="2166938" y="3798887"/>
              <a:ext cx="122237" cy="5873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8" name="Rectangle 132"/>
            <p:cNvSpPr>
              <a:spLocks noChangeArrowheads="1"/>
            </p:cNvSpPr>
            <p:nvPr/>
          </p:nvSpPr>
          <p:spPr bwMode="gray">
            <a:xfrm>
              <a:off x="1892300" y="3856036"/>
              <a:ext cx="671512" cy="635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69" name="Gruppieren 168"/>
          <p:cNvGrpSpPr/>
          <p:nvPr/>
        </p:nvGrpSpPr>
        <p:grpSpPr bwMode="gray">
          <a:xfrm>
            <a:off x="2797168" y="1803627"/>
            <a:ext cx="825805" cy="680148"/>
            <a:chOff x="1697038" y="3044825"/>
            <a:chExt cx="1062037" cy="874711"/>
          </a:xfrm>
        </p:grpSpPr>
        <p:sp>
          <p:nvSpPr>
            <p:cNvPr id="170" name="Freeform 129"/>
            <p:cNvSpPr>
              <a:spLocks/>
            </p:cNvSpPr>
            <p:nvPr/>
          </p:nvSpPr>
          <p:spPr bwMode="gray">
            <a:xfrm>
              <a:off x="1697038" y="3044825"/>
              <a:ext cx="1062037" cy="754063"/>
            </a:xfrm>
            <a:custGeom>
              <a:avLst/>
              <a:gdLst>
                <a:gd name="T0" fmla="*/ 283 w 283"/>
                <a:gd name="T1" fmla="*/ 199 h 201"/>
                <a:gd name="T2" fmla="*/ 281 w 283"/>
                <a:gd name="T3" fmla="*/ 201 h 201"/>
                <a:gd name="T4" fmla="*/ 1 w 283"/>
                <a:gd name="T5" fmla="*/ 201 h 201"/>
                <a:gd name="T6" fmla="*/ 0 w 283"/>
                <a:gd name="T7" fmla="*/ 199 h 201"/>
                <a:gd name="T8" fmla="*/ 0 w 283"/>
                <a:gd name="T9" fmla="*/ 1 h 201"/>
                <a:gd name="T10" fmla="*/ 1 w 283"/>
                <a:gd name="T11" fmla="*/ 0 h 201"/>
                <a:gd name="T12" fmla="*/ 281 w 283"/>
                <a:gd name="T13" fmla="*/ 0 h 201"/>
                <a:gd name="T14" fmla="*/ 283 w 283"/>
                <a:gd name="T15" fmla="*/ 1 h 201"/>
                <a:gd name="T16" fmla="*/ 283 w 283"/>
                <a:gd name="T17" fmla="*/ 19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201">
                  <a:moveTo>
                    <a:pt x="283" y="199"/>
                  </a:moveTo>
                  <a:cubicBezTo>
                    <a:pt x="283" y="200"/>
                    <a:pt x="282" y="201"/>
                    <a:pt x="28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1"/>
                    <a:pt x="0" y="200"/>
                    <a:pt x="0" y="19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82" y="0"/>
                    <a:pt x="283" y="0"/>
                    <a:pt x="283" y="1"/>
                  </a:cubicBezTo>
                  <a:lnTo>
                    <a:pt x="283" y="19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1" name="Freeform 130"/>
            <p:cNvSpPr>
              <a:spLocks/>
            </p:cNvSpPr>
            <p:nvPr/>
          </p:nvSpPr>
          <p:spPr bwMode="gray">
            <a:xfrm>
              <a:off x="1731963" y="3071813"/>
              <a:ext cx="989012" cy="696913"/>
            </a:xfrm>
            <a:custGeom>
              <a:avLst/>
              <a:gdLst>
                <a:gd name="T0" fmla="*/ 264 w 264"/>
                <a:gd name="T1" fmla="*/ 182 h 186"/>
                <a:gd name="T2" fmla="*/ 260 w 264"/>
                <a:gd name="T3" fmla="*/ 186 h 186"/>
                <a:gd name="T4" fmla="*/ 4 w 264"/>
                <a:gd name="T5" fmla="*/ 186 h 186"/>
                <a:gd name="T6" fmla="*/ 0 w 264"/>
                <a:gd name="T7" fmla="*/ 182 h 186"/>
                <a:gd name="T8" fmla="*/ 0 w 264"/>
                <a:gd name="T9" fmla="*/ 4 h 186"/>
                <a:gd name="T10" fmla="*/ 4 w 264"/>
                <a:gd name="T11" fmla="*/ 0 h 186"/>
                <a:gd name="T12" fmla="*/ 260 w 264"/>
                <a:gd name="T13" fmla="*/ 0 h 186"/>
                <a:gd name="T14" fmla="*/ 264 w 264"/>
                <a:gd name="T15" fmla="*/ 4 h 186"/>
                <a:gd name="T16" fmla="*/ 264 w 264"/>
                <a:gd name="T17" fmla="*/ 18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186">
                  <a:moveTo>
                    <a:pt x="264" y="182"/>
                  </a:moveTo>
                  <a:cubicBezTo>
                    <a:pt x="264" y="185"/>
                    <a:pt x="263" y="186"/>
                    <a:pt x="260" y="186"/>
                  </a:cubicBezTo>
                  <a:cubicBezTo>
                    <a:pt x="4" y="186"/>
                    <a:pt x="4" y="186"/>
                    <a:pt x="4" y="186"/>
                  </a:cubicBezTo>
                  <a:cubicBezTo>
                    <a:pt x="2" y="186"/>
                    <a:pt x="0" y="185"/>
                    <a:pt x="0" y="18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3" y="0"/>
                    <a:pt x="264" y="2"/>
                    <a:pt x="264" y="4"/>
                  </a:cubicBezTo>
                  <a:lnTo>
                    <a:pt x="264" y="182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tx1">
                    <a:tint val="66000"/>
                    <a:satMod val="160000"/>
                    <a:lumMod val="0"/>
                  </a:schemeClr>
                </a:gs>
                <a:gs pos="52000">
                  <a:schemeClr val="tx1">
                    <a:tint val="44500"/>
                    <a:satMod val="160000"/>
                    <a:lumMod val="48000"/>
                  </a:schemeClr>
                </a:gs>
                <a:gs pos="92000">
                  <a:schemeClr val="tx1">
                    <a:tint val="23500"/>
                    <a:satMod val="160000"/>
                    <a:lumMod val="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2" name="Rectangle 131"/>
            <p:cNvSpPr>
              <a:spLocks noChangeArrowheads="1"/>
            </p:cNvSpPr>
            <p:nvPr/>
          </p:nvSpPr>
          <p:spPr bwMode="gray">
            <a:xfrm>
              <a:off x="2166938" y="3798887"/>
              <a:ext cx="122237" cy="5873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3" name="Rectangle 132"/>
            <p:cNvSpPr>
              <a:spLocks noChangeArrowheads="1"/>
            </p:cNvSpPr>
            <p:nvPr/>
          </p:nvSpPr>
          <p:spPr bwMode="gray">
            <a:xfrm>
              <a:off x="1892300" y="3856036"/>
              <a:ext cx="671512" cy="635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76" name="Gruppieren 175"/>
          <p:cNvGrpSpPr/>
          <p:nvPr/>
        </p:nvGrpSpPr>
        <p:grpSpPr bwMode="gray">
          <a:xfrm>
            <a:off x="5936177" y="1367889"/>
            <a:ext cx="825805" cy="680148"/>
            <a:chOff x="1697038" y="3044825"/>
            <a:chExt cx="1062037" cy="874711"/>
          </a:xfrm>
        </p:grpSpPr>
        <p:sp>
          <p:nvSpPr>
            <p:cNvPr id="192" name="Freeform 129"/>
            <p:cNvSpPr>
              <a:spLocks/>
            </p:cNvSpPr>
            <p:nvPr/>
          </p:nvSpPr>
          <p:spPr bwMode="gray">
            <a:xfrm>
              <a:off x="1697038" y="3044825"/>
              <a:ext cx="1062037" cy="754063"/>
            </a:xfrm>
            <a:custGeom>
              <a:avLst/>
              <a:gdLst>
                <a:gd name="T0" fmla="*/ 283 w 283"/>
                <a:gd name="T1" fmla="*/ 199 h 201"/>
                <a:gd name="T2" fmla="*/ 281 w 283"/>
                <a:gd name="T3" fmla="*/ 201 h 201"/>
                <a:gd name="T4" fmla="*/ 1 w 283"/>
                <a:gd name="T5" fmla="*/ 201 h 201"/>
                <a:gd name="T6" fmla="*/ 0 w 283"/>
                <a:gd name="T7" fmla="*/ 199 h 201"/>
                <a:gd name="T8" fmla="*/ 0 w 283"/>
                <a:gd name="T9" fmla="*/ 1 h 201"/>
                <a:gd name="T10" fmla="*/ 1 w 283"/>
                <a:gd name="T11" fmla="*/ 0 h 201"/>
                <a:gd name="T12" fmla="*/ 281 w 283"/>
                <a:gd name="T13" fmla="*/ 0 h 201"/>
                <a:gd name="T14" fmla="*/ 283 w 283"/>
                <a:gd name="T15" fmla="*/ 1 h 201"/>
                <a:gd name="T16" fmla="*/ 283 w 283"/>
                <a:gd name="T17" fmla="*/ 19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201">
                  <a:moveTo>
                    <a:pt x="283" y="199"/>
                  </a:moveTo>
                  <a:cubicBezTo>
                    <a:pt x="283" y="200"/>
                    <a:pt x="282" y="201"/>
                    <a:pt x="28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1"/>
                    <a:pt x="0" y="200"/>
                    <a:pt x="0" y="19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82" y="0"/>
                    <a:pt x="283" y="0"/>
                    <a:pt x="283" y="1"/>
                  </a:cubicBezTo>
                  <a:lnTo>
                    <a:pt x="283" y="19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3" name="Freeform 130"/>
            <p:cNvSpPr>
              <a:spLocks/>
            </p:cNvSpPr>
            <p:nvPr/>
          </p:nvSpPr>
          <p:spPr bwMode="gray">
            <a:xfrm>
              <a:off x="1731963" y="3071813"/>
              <a:ext cx="989012" cy="696913"/>
            </a:xfrm>
            <a:custGeom>
              <a:avLst/>
              <a:gdLst>
                <a:gd name="T0" fmla="*/ 264 w 264"/>
                <a:gd name="T1" fmla="*/ 182 h 186"/>
                <a:gd name="T2" fmla="*/ 260 w 264"/>
                <a:gd name="T3" fmla="*/ 186 h 186"/>
                <a:gd name="T4" fmla="*/ 4 w 264"/>
                <a:gd name="T5" fmla="*/ 186 h 186"/>
                <a:gd name="T6" fmla="*/ 0 w 264"/>
                <a:gd name="T7" fmla="*/ 182 h 186"/>
                <a:gd name="T8" fmla="*/ 0 w 264"/>
                <a:gd name="T9" fmla="*/ 4 h 186"/>
                <a:gd name="T10" fmla="*/ 4 w 264"/>
                <a:gd name="T11" fmla="*/ 0 h 186"/>
                <a:gd name="T12" fmla="*/ 260 w 264"/>
                <a:gd name="T13" fmla="*/ 0 h 186"/>
                <a:gd name="T14" fmla="*/ 264 w 264"/>
                <a:gd name="T15" fmla="*/ 4 h 186"/>
                <a:gd name="T16" fmla="*/ 264 w 264"/>
                <a:gd name="T17" fmla="*/ 18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186">
                  <a:moveTo>
                    <a:pt x="264" y="182"/>
                  </a:moveTo>
                  <a:cubicBezTo>
                    <a:pt x="264" y="185"/>
                    <a:pt x="263" y="186"/>
                    <a:pt x="260" y="186"/>
                  </a:cubicBezTo>
                  <a:cubicBezTo>
                    <a:pt x="4" y="186"/>
                    <a:pt x="4" y="186"/>
                    <a:pt x="4" y="186"/>
                  </a:cubicBezTo>
                  <a:cubicBezTo>
                    <a:pt x="2" y="186"/>
                    <a:pt x="0" y="185"/>
                    <a:pt x="0" y="18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3" y="0"/>
                    <a:pt x="264" y="2"/>
                    <a:pt x="264" y="4"/>
                  </a:cubicBezTo>
                  <a:lnTo>
                    <a:pt x="264" y="182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tx1">
                    <a:tint val="66000"/>
                    <a:satMod val="160000"/>
                    <a:lumMod val="0"/>
                  </a:schemeClr>
                </a:gs>
                <a:gs pos="52000">
                  <a:schemeClr val="tx1">
                    <a:tint val="44500"/>
                    <a:satMod val="160000"/>
                    <a:lumMod val="48000"/>
                  </a:schemeClr>
                </a:gs>
                <a:gs pos="92000">
                  <a:schemeClr val="tx1">
                    <a:tint val="23500"/>
                    <a:satMod val="160000"/>
                    <a:lumMod val="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4" name="Rectangle 131"/>
            <p:cNvSpPr>
              <a:spLocks noChangeArrowheads="1"/>
            </p:cNvSpPr>
            <p:nvPr/>
          </p:nvSpPr>
          <p:spPr bwMode="gray">
            <a:xfrm>
              <a:off x="2166938" y="3798887"/>
              <a:ext cx="122237" cy="5873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5" name="Rectangle 132"/>
            <p:cNvSpPr>
              <a:spLocks noChangeArrowheads="1"/>
            </p:cNvSpPr>
            <p:nvPr/>
          </p:nvSpPr>
          <p:spPr bwMode="gray">
            <a:xfrm>
              <a:off x="1892300" y="3856036"/>
              <a:ext cx="671512" cy="635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77" name="Gruppieren 176"/>
          <p:cNvGrpSpPr/>
          <p:nvPr/>
        </p:nvGrpSpPr>
        <p:grpSpPr bwMode="gray">
          <a:xfrm>
            <a:off x="6115968" y="1513135"/>
            <a:ext cx="825805" cy="680148"/>
            <a:chOff x="1697038" y="3044825"/>
            <a:chExt cx="1062037" cy="874711"/>
          </a:xfrm>
        </p:grpSpPr>
        <p:sp>
          <p:nvSpPr>
            <p:cNvPr id="188" name="Freeform 129"/>
            <p:cNvSpPr>
              <a:spLocks/>
            </p:cNvSpPr>
            <p:nvPr/>
          </p:nvSpPr>
          <p:spPr bwMode="gray">
            <a:xfrm>
              <a:off x="1697038" y="3044825"/>
              <a:ext cx="1062037" cy="754063"/>
            </a:xfrm>
            <a:custGeom>
              <a:avLst/>
              <a:gdLst>
                <a:gd name="T0" fmla="*/ 283 w 283"/>
                <a:gd name="T1" fmla="*/ 199 h 201"/>
                <a:gd name="T2" fmla="*/ 281 w 283"/>
                <a:gd name="T3" fmla="*/ 201 h 201"/>
                <a:gd name="T4" fmla="*/ 1 w 283"/>
                <a:gd name="T5" fmla="*/ 201 h 201"/>
                <a:gd name="T6" fmla="*/ 0 w 283"/>
                <a:gd name="T7" fmla="*/ 199 h 201"/>
                <a:gd name="T8" fmla="*/ 0 w 283"/>
                <a:gd name="T9" fmla="*/ 1 h 201"/>
                <a:gd name="T10" fmla="*/ 1 w 283"/>
                <a:gd name="T11" fmla="*/ 0 h 201"/>
                <a:gd name="T12" fmla="*/ 281 w 283"/>
                <a:gd name="T13" fmla="*/ 0 h 201"/>
                <a:gd name="T14" fmla="*/ 283 w 283"/>
                <a:gd name="T15" fmla="*/ 1 h 201"/>
                <a:gd name="T16" fmla="*/ 283 w 283"/>
                <a:gd name="T17" fmla="*/ 19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201">
                  <a:moveTo>
                    <a:pt x="283" y="199"/>
                  </a:moveTo>
                  <a:cubicBezTo>
                    <a:pt x="283" y="200"/>
                    <a:pt x="282" y="201"/>
                    <a:pt x="28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1"/>
                    <a:pt x="0" y="200"/>
                    <a:pt x="0" y="19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82" y="0"/>
                    <a:pt x="283" y="0"/>
                    <a:pt x="283" y="1"/>
                  </a:cubicBezTo>
                  <a:lnTo>
                    <a:pt x="283" y="19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9" name="Freeform 130"/>
            <p:cNvSpPr>
              <a:spLocks/>
            </p:cNvSpPr>
            <p:nvPr/>
          </p:nvSpPr>
          <p:spPr bwMode="gray">
            <a:xfrm>
              <a:off x="1731963" y="3071813"/>
              <a:ext cx="989012" cy="696913"/>
            </a:xfrm>
            <a:custGeom>
              <a:avLst/>
              <a:gdLst>
                <a:gd name="T0" fmla="*/ 264 w 264"/>
                <a:gd name="T1" fmla="*/ 182 h 186"/>
                <a:gd name="T2" fmla="*/ 260 w 264"/>
                <a:gd name="T3" fmla="*/ 186 h 186"/>
                <a:gd name="T4" fmla="*/ 4 w 264"/>
                <a:gd name="T5" fmla="*/ 186 h 186"/>
                <a:gd name="T6" fmla="*/ 0 w 264"/>
                <a:gd name="T7" fmla="*/ 182 h 186"/>
                <a:gd name="T8" fmla="*/ 0 w 264"/>
                <a:gd name="T9" fmla="*/ 4 h 186"/>
                <a:gd name="T10" fmla="*/ 4 w 264"/>
                <a:gd name="T11" fmla="*/ 0 h 186"/>
                <a:gd name="T12" fmla="*/ 260 w 264"/>
                <a:gd name="T13" fmla="*/ 0 h 186"/>
                <a:gd name="T14" fmla="*/ 264 w 264"/>
                <a:gd name="T15" fmla="*/ 4 h 186"/>
                <a:gd name="T16" fmla="*/ 264 w 264"/>
                <a:gd name="T17" fmla="*/ 18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186">
                  <a:moveTo>
                    <a:pt x="264" y="182"/>
                  </a:moveTo>
                  <a:cubicBezTo>
                    <a:pt x="264" y="185"/>
                    <a:pt x="263" y="186"/>
                    <a:pt x="260" y="186"/>
                  </a:cubicBezTo>
                  <a:cubicBezTo>
                    <a:pt x="4" y="186"/>
                    <a:pt x="4" y="186"/>
                    <a:pt x="4" y="186"/>
                  </a:cubicBezTo>
                  <a:cubicBezTo>
                    <a:pt x="2" y="186"/>
                    <a:pt x="0" y="185"/>
                    <a:pt x="0" y="18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3" y="0"/>
                    <a:pt x="264" y="2"/>
                    <a:pt x="264" y="4"/>
                  </a:cubicBezTo>
                  <a:lnTo>
                    <a:pt x="264" y="182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tx1">
                    <a:tint val="66000"/>
                    <a:satMod val="160000"/>
                    <a:lumMod val="0"/>
                  </a:schemeClr>
                </a:gs>
                <a:gs pos="52000">
                  <a:schemeClr val="tx1">
                    <a:tint val="44500"/>
                    <a:satMod val="160000"/>
                    <a:lumMod val="48000"/>
                  </a:schemeClr>
                </a:gs>
                <a:gs pos="92000">
                  <a:schemeClr val="tx1">
                    <a:tint val="23500"/>
                    <a:satMod val="160000"/>
                    <a:lumMod val="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0" name="Rectangle 131"/>
            <p:cNvSpPr>
              <a:spLocks noChangeArrowheads="1"/>
            </p:cNvSpPr>
            <p:nvPr/>
          </p:nvSpPr>
          <p:spPr bwMode="gray">
            <a:xfrm>
              <a:off x="2166938" y="3798887"/>
              <a:ext cx="122237" cy="5873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1" name="Rectangle 132"/>
            <p:cNvSpPr>
              <a:spLocks noChangeArrowheads="1"/>
            </p:cNvSpPr>
            <p:nvPr/>
          </p:nvSpPr>
          <p:spPr bwMode="gray">
            <a:xfrm>
              <a:off x="1892300" y="3856036"/>
              <a:ext cx="671512" cy="635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78" name="Gruppieren 177"/>
          <p:cNvGrpSpPr/>
          <p:nvPr/>
        </p:nvGrpSpPr>
        <p:grpSpPr bwMode="gray">
          <a:xfrm>
            <a:off x="6295758" y="1658381"/>
            <a:ext cx="825805" cy="680148"/>
            <a:chOff x="1697038" y="3044825"/>
            <a:chExt cx="1062037" cy="874711"/>
          </a:xfrm>
        </p:grpSpPr>
        <p:sp>
          <p:nvSpPr>
            <p:cNvPr id="184" name="Freeform 129"/>
            <p:cNvSpPr>
              <a:spLocks/>
            </p:cNvSpPr>
            <p:nvPr/>
          </p:nvSpPr>
          <p:spPr bwMode="gray">
            <a:xfrm>
              <a:off x="1697038" y="3044825"/>
              <a:ext cx="1062037" cy="754063"/>
            </a:xfrm>
            <a:custGeom>
              <a:avLst/>
              <a:gdLst>
                <a:gd name="T0" fmla="*/ 283 w 283"/>
                <a:gd name="T1" fmla="*/ 199 h 201"/>
                <a:gd name="T2" fmla="*/ 281 w 283"/>
                <a:gd name="T3" fmla="*/ 201 h 201"/>
                <a:gd name="T4" fmla="*/ 1 w 283"/>
                <a:gd name="T5" fmla="*/ 201 h 201"/>
                <a:gd name="T6" fmla="*/ 0 w 283"/>
                <a:gd name="T7" fmla="*/ 199 h 201"/>
                <a:gd name="T8" fmla="*/ 0 w 283"/>
                <a:gd name="T9" fmla="*/ 1 h 201"/>
                <a:gd name="T10" fmla="*/ 1 w 283"/>
                <a:gd name="T11" fmla="*/ 0 h 201"/>
                <a:gd name="T12" fmla="*/ 281 w 283"/>
                <a:gd name="T13" fmla="*/ 0 h 201"/>
                <a:gd name="T14" fmla="*/ 283 w 283"/>
                <a:gd name="T15" fmla="*/ 1 h 201"/>
                <a:gd name="T16" fmla="*/ 283 w 283"/>
                <a:gd name="T17" fmla="*/ 19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201">
                  <a:moveTo>
                    <a:pt x="283" y="199"/>
                  </a:moveTo>
                  <a:cubicBezTo>
                    <a:pt x="283" y="200"/>
                    <a:pt x="282" y="201"/>
                    <a:pt x="28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1"/>
                    <a:pt x="0" y="200"/>
                    <a:pt x="0" y="19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82" y="0"/>
                    <a:pt x="283" y="0"/>
                    <a:pt x="283" y="1"/>
                  </a:cubicBezTo>
                  <a:lnTo>
                    <a:pt x="283" y="19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5" name="Freeform 130"/>
            <p:cNvSpPr>
              <a:spLocks/>
            </p:cNvSpPr>
            <p:nvPr/>
          </p:nvSpPr>
          <p:spPr bwMode="gray">
            <a:xfrm>
              <a:off x="1731963" y="3071813"/>
              <a:ext cx="989012" cy="696913"/>
            </a:xfrm>
            <a:custGeom>
              <a:avLst/>
              <a:gdLst>
                <a:gd name="T0" fmla="*/ 264 w 264"/>
                <a:gd name="T1" fmla="*/ 182 h 186"/>
                <a:gd name="T2" fmla="*/ 260 w 264"/>
                <a:gd name="T3" fmla="*/ 186 h 186"/>
                <a:gd name="T4" fmla="*/ 4 w 264"/>
                <a:gd name="T5" fmla="*/ 186 h 186"/>
                <a:gd name="T6" fmla="*/ 0 w 264"/>
                <a:gd name="T7" fmla="*/ 182 h 186"/>
                <a:gd name="T8" fmla="*/ 0 w 264"/>
                <a:gd name="T9" fmla="*/ 4 h 186"/>
                <a:gd name="T10" fmla="*/ 4 w 264"/>
                <a:gd name="T11" fmla="*/ 0 h 186"/>
                <a:gd name="T12" fmla="*/ 260 w 264"/>
                <a:gd name="T13" fmla="*/ 0 h 186"/>
                <a:gd name="T14" fmla="*/ 264 w 264"/>
                <a:gd name="T15" fmla="*/ 4 h 186"/>
                <a:gd name="T16" fmla="*/ 264 w 264"/>
                <a:gd name="T17" fmla="*/ 18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186">
                  <a:moveTo>
                    <a:pt x="264" y="182"/>
                  </a:moveTo>
                  <a:cubicBezTo>
                    <a:pt x="264" y="185"/>
                    <a:pt x="263" y="186"/>
                    <a:pt x="260" y="186"/>
                  </a:cubicBezTo>
                  <a:cubicBezTo>
                    <a:pt x="4" y="186"/>
                    <a:pt x="4" y="186"/>
                    <a:pt x="4" y="186"/>
                  </a:cubicBezTo>
                  <a:cubicBezTo>
                    <a:pt x="2" y="186"/>
                    <a:pt x="0" y="185"/>
                    <a:pt x="0" y="18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3" y="0"/>
                    <a:pt x="264" y="2"/>
                    <a:pt x="264" y="4"/>
                  </a:cubicBezTo>
                  <a:lnTo>
                    <a:pt x="264" y="182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tx1">
                    <a:tint val="66000"/>
                    <a:satMod val="160000"/>
                    <a:lumMod val="0"/>
                  </a:schemeClr>
                </a:gs>
                <a:gs pos="52000">
                  <a:schemeClr val="tx1">
                    <a:tint val="44500"/>
                    <a:satMod val="160000"/>
                    <a:lumMod val="48000"/>
                  </a:schemeClr>
                </a:gs>
                <a:gs pos="92000">
                  <a:schemeClr val="tx1">
                    <a:tint val="23500"/>
                    <a:satMod val="160000"/>
                    <a:lumMod val="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6" name="Rectangle 131"/>
            <p:cNvSpPr>
              <a:spLocks noChangeArrowheads="1"/>
            </p:cNvSpPr>
            <p:nvPr/>
          </p:nvSpPr>
          <p:spPr bwMode="gray">
            <a:xfrm>
              <a:off x="2166938" y="3798887"/>
              <a:ext cx="122237" cy="5873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7" name="Rectangle 132"/>
            <p:cNvSpPr>
              <a:spLocks noChangeArrowheads="1"/>
            </p:cNvSpPr>
            <p:nvPr/>
          </p:nvSpPr>
          <p:spPr bwMode="gray">
            <a:xfrm>
              <a:off x="1892300" y="3856036"/>
              <a:ext cx="671512" cy="635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79" name="Gruppieren 178"/>
          <p:cNvGrpSpPr/>
          <p:nvPr/>
        </p:nvGrpSpPr>
        <p:grpSpPr bwMode="gray">
          <a:xfrm>
            <a:off x="6475550" y="1803627"/>
            <a:ext cx="825805" cy="680148"/>
            <a:chOff x="1697038" y="3044825"/>
            <a:chExt cx="1062037" cy="874711"/>
          </a:xfrm>
        </p:grpSpPr>
        <p:sp>
          <p:nvSpPr>
            <p:cNvPr id="180" name="Freeform 129"/>
            <p:cNvSpPr>
              <a:spLocks/>
            </p:cNvSpPr>
            <p:nvPr/>
          </p:nvSpPr>
          <p:spPr bwMode="gray">
            <a:xfrm>
              <a:off x="1697038" y="3044825"/>
              <a:ext cx="1062037" cy="754063"/>
            </a:xfrm>
            <a:custGeom>
              <a:avLst/>
              <a:gdLst>
                <a:gd name="T0" fmla="*/ 283 w 283"/>
                <a:gd name="T1" fmla="*/ 199 h 201"/>
                <a:gd name="T2" fmla="*/ 281 w 283"/>
                <a:gd name="T3" fmla="*/ 201 h 201"/>
                <a:gd name="T4" fmla="*/ 1 w 283"/>
                <a:gd name="T5" fmla="*/ 201 h 201"/>
                <a:gd name="T6" fmla="*/ 0 w 283"/>
                <a:gd name="T7" fmla="*/ 199 h 201"/>
                <a:gd name="T8" fmla="*/ 0 w 283"/>
                <a:gd name="T9" fmla="*/ 1 h 201"/>
                <a:gd name="T10" fmla="*/ 1 w 283"/>
                <a:gd name="T11" fmla="*/ 0 h 201"/>
                <a:gd name="T12" fmla="*/ 281 w 283"/>
                <a:gd name="T13" fmla="*/ 0 h 201"/>
                <a:gd name="T14" fmla="*/ 283 w 283"/>
                <a:gd name="T15" fmla="*/ 1 h 201"/>
                <a:gd name="T16" fmla="*/ 283 w 283"/>
                <a:gd name="T17" fmla="*/ 19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201">
                  <a:moveTo>
                    <a:pt x="283" y="199"/>
                  </a:moveTo>
                  <a:cubicBezTo>
                    <a:pt x="283" y="200"/>
                    <a:pt x="282" y="201"/>
                    <a:pt x="28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1"/>
                    <a:pt x="0" y="200"/>
                    <a:pt x="0" y="19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82" y="0"/>
                    <a:pt x="283" y="0"/>
                    <a:pt x="283" y="1"/>
                  </a:cubicBezTo>
                  <a:lnTo>
                    <a:pt x="283" y="19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1" name="Freeform 130"/>
            <p:cNvSpPr>
              <a:spLocks/>
            </p:cNvSpPr>
            <p:nvPr/>
          </p:nvSpPr>
          <p:spPr bwMode="gray">
            <a:xfrm>
              <a:off x="1731963" y="3071813"/>
              <a:ext cx="989012" cy="696913"/>
            </a:xfrm>
            <a:custGeom>
              <a:avLst/>
              <a:gdLst>
                <a:gd name="T0" fmla="*/ 264 w 264"/>
                <a:gd name="T1" fmla="*/ 182 h 186"/>
                <a:gd name="T2" fmla="*/ 260 w 264"/>
                <a:gd name="T3" fmla="*/ 186 h 186"/>
                <a:gd name="T4" fmla="*/ 4 w 264"/>
                <a:gd name="T5" fmla="*/ 186 h 186"/>
                <a:gd name="T6" fmla="*/ 0 w 264"/>
                <a:gd name="T7" fmla="*/ 182 h 186"/>
                <a:gd name="T8" fmla="*/ 0 w 264"/>
                <a:gd name="T9" fmla="*/ 4 h 186"/>
                <a:gd name="T10" fmla="*/ 4 w 264"/>
                <a:gd name="T11" fmla="*/ 0 h 186"/>
                <a:gd name="T12" fmla="*/ 260 w 264"/>
                <a:gd name="T13" fmla="*/ 0 h 186"/>
                <a:gd name="T14" fmla="*/ 264 w 264"/>
                <a:gd name="T15" fmla="*/ 4 h 186"/>
                <a:gd name="T16" fmla="*/ 264 w 264"/>
                <a:gd name="T17" fmla="*/ 18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186">
                  <a:moveTo>
                    <a:pt x="264" y="182"/>
                  </a:moveTo>
                  <a:cubicBezTo>
                    <a:pt x="264" y="185"/>
                    <a:pt x="263" y="186"/>
                    <a:pt x="260" y="186"/>
                  </a:cubicBezTo>
                  <a:cubicBezTo>
                    <a:pt x="4" y="186"/>
                    <a:pt x="4" y="186"/>
                    <a:pt x="4" y="186"/>
                  </a:cubicBezTo>
                  <a:cubicBezTo>
                    <a:pt x="2" y="186"/>
                    <a:pt x="0" y="185"/>
                    <a:pt x="0" y="18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3" y="0"/>
                    <a:pt x="264" y="2"/>
                    <a:pt x="264" y="4"/>
                  </a:cubicBezTo>
                  <a:lnTo>
                    <a:pt x="264" y="182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tx1">
                    <a:tint val="66000"/>
                    <a:satMod val="160000"/>
                    <a:lumMod val="0"/>
                  </a:schemeClr>
                </a:gs>
                <a:gs pos="52000">
                  <a:schemeClr val="tx1">
                    <a:tint val="44500"/>
                    <a:satMod val="160000"/>
                    <a:lumMod val="48000"/>
                  </a:schemeClr>
                </a:gs>
                <a:gs pos="92000">
                  <a:schemeClr val="tx1">
                    <a:tint val="23500"/>
                    <a:satMod val="160000"/>
                    <a:lumMod val="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2" name="Rectangle 131"/>
            <p:cNvSpPr>
              <a:spLocks noChangeArrowheads="1"/>
            </p:cNvSpPr>
            <p:nvPr/>
          </p:nvSpPr>
          <p:spPr bwMode="gray">
            <a:xfrm>
              <a:off x="2166938" y="3798887"/>
              <a:ext cx="122237" cy="5873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3" name="Rectangle 132"/>
            <p:cNvSpPr>
              <a:spLocks noChangeArrowheads="1"/>
            </p:cNvSpPr>
            <p:nvPr/>
          </p:nvSpPr>
          <p:spPr bwMode="gray">
            <a:xfrm>
              <a:off x="1892300" y="3856036"/>
              <a:ext cx="671512" cy="635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295" name="Gerade Verbindung 294"/>
          <p:cNvCxnSpPr/>
          <p:nvPr/>
        </p:nvCxnSpPr>
        <p:spPr bwMode="gray">
          <a:xfrm flipH="1">
            <a:off x="572511" y="2903792"/>
            <a:ext cx="761263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Gerade Verbindung 296"/>
          <p:cNvCxnSpPr/>
          <p:nvPr/>
        </p:nvCxnSpPr>
        <p:spPr bwMode="gray">
          <a:xfrm flipH="1">
            <a:off x="572511" y="4285475"/>
            <a:ext cx="761263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Gerade Verbindung 301"/>
          <p:cNvCxnSpPr/>
          <p:nvPr/>
        </p:nvCxnSpPr>
        <p:spPr bwMode="gray">
          <a:xfrm>
            <a:off x="2318716" y="2893218"/>
            <a:ext cx="0" cy="140255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Gerade Verbindung 311"/>
          <p:cNvCxnSpPr/>
          <p:nvPr/>
        </p:nvCxnSpPr>
        <p:spPr bwMode="gray">
          <a:xfrm>
            <a:off x="1964999" y="2618910"/>
            <a:ext cx="0" cy="27849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Gerade Verbindung 313"/>
          <p:cNvCxnSpPr>
            <a:stCxn id="222" idx="2"/>
          </p:cNvCxnSpPr>
          <p:nvPr/>
        </p:nvCxnSpPr>
        <p:spPr bwMode="gray">
          <a:xfrm flipH="1">
            <a:off x="5725625" y="2661348"/>
            <a:ext cx="115" cy="2424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0" name="Picture 1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064417" y="3116507"/>
            <a:ext cx="67056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2" name="Gerade Verbindung 321"/>
          <p:cNvCxnSpPr/>
          <p:nvPr/>
        </p:nvCxnSpPr>
        <p:spPr bwMode="gray">
          <a:xfrm>
            <a:off x="6831078" y="2903792"/>
            <a:ext cx="0" cy="13745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Gerade Verbindung 328"/>
          <p:cNvCxnSpPr/>
          <p:nvPr/>
        </p:nvCxnSpPr>
        <p:spPr bwMode="gray">
          <a:xfrm>
            <a:off x="6130558" y="2903792"/>
            <a:ext cx="0" cy="13745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4" name="Picture 1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960896" y="3238501"/>
            <a:ext cx="380468" cy="7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" name="Picture 1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650695" y="3238501"/>
            <a:ext cx="380468" cy="7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/>
          <p:cNvGrpSpPr/>
          <p:nvPr/>
        </p:nvGrpSpPr>
        <p:grpSpPr bwMode="gray">
          <a:xfrm>
            <a:off x="1295636" y="4278331"/>
            <a:ext cx="5959683" cy="241281"/>
            <a:chOff x="1295636" y="4278332"/>
            <a:chExt cx="5959683" cy="478304"/>
          </a:xfrm>
        </p:grpSpPr>
        <p:cxnSp>
          <p:nvCxnSpPr>
            <p:cNvPr id="334" name="Gerade Verbindung 333"/>
            <p:cNvCxnSpPr/>
            <p:nvPr/>
          </p:nvCxnSpPr>
          <p:spPr bwMode="gray">
            <a:xfrm>
              <a:off x="7255319" y="4278332"/>
              <a:ext cx="0" cy="47830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Gerade Verbindung 335"/>
            <p:cNvCxnSpPr/>
            <p:nvPr/>
          </p:nvCxnSpPr>
          <p:spPr bwMode="gray">
            <a:xfrm>
              <a:off x="5430699" y="4278332"/>
              <a:ext cx="0" cy="47830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Gerade Verbindung 336"/>
            <p:cNvCxnSpPr/>
            <p:nvPr/>
          </p:nvCxnSpPr>
          <p:spPr bwMode="gray">
            <a:xfrm>
              <a:off x="3442647" y="4278332"/>
              <a:ext cx="0" cy="47830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Gerade Verbindung 337"/>
            <p:cNvCxnSpPr/>
            <p:nvPr/>
          </p:nvCxnSpPr>
          <p:spPr bwMode="gray">
            <a:xfrm>
              <a:off x="1295636" y="4278332"/>
              <a:ext cx="0" cy="47830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2" name="Freihandform 1161"/>
          <p:cNvSpPr/>
          <p:nvPr/>
        </p:nvSpPr>
        <p:spPr bwMode="gray">
          <a:xfrm>
            <a:off x="3274669" y="4038599"/>
            <a:ext cx="77001" cy="396875"/>
          </a:xfrm>
          <a:custGeom>
            <a:avLst/>
            <a:gdLst>
              <a:gd name="connsiteX0" fmla="*/ 0 w 428625"/>
              <a:gd name="connsiteY0" fmla="*/ 0 h 609600"/>
              <a:gd name="connsiteX1" fmla="*/ 0 w 428625"/>
              <a:gd name="connsiteY1" fmla="*/ 104775 h 609600"/>
              <a:gd name="connsiteX2" fmla="*/ 428625 w 428625"/>
              <a:gd name="connsiteY2" fmla="*/ 104775 h 609600"/>
              <a:gd name="connsiteX3" fmla="*/ 428625 w 428625"/>
              <a:gd name="connsiteY3" fmla="*/ 609600 h 609600"/>
              <a:gd name="connsiteX0" fmla="*/ 0 w 428625"/>
              <a:gd name="connsiteY0" fmla="*/ 0 h 636896"/>
              <a:gd name="connsiteX1" fmla="*/ 0 w 428625"/>
              <a:gd name="connsiteY1" fmla="*/ 132071 h 636896"/>
              <a:gd name="connsiteX2" fmla="*/ 428625 w 428625"/>
              <a:gd name="connsiteY2" fmla="*/ 132071 h 636896"/>
              <a:gd name="connsiteX3" fmla="*/ 428625 w 428625"/>
              <a:gd name="connsiteY3" fmla="*/ 636896 h 636896"/>
              <a:gd name="connsiteX0" fmla="*/ 0 w 428625"/>
              <a:gd name="connsiteY0" fmla="*/ 0 h 625523"/>
              <a:gd name="connsiteX1" fmla="*/ 0 w 428625"/>
              <a:gd name="connsiteY1" fmla="*/ 120698 h 625523"/>
              <a:gd name="connsiteX2" fmla="*/ 428625 w 428625"/>
              <a:gd name="connsiteY2" fmla="*/ 120698 h 625523"/>
              <a:gd name="connsiteX3" fmla="*/ 428625 w 428625"/>
              <a:gd name="connsiteY3" fmla="*/ 625523 h 625523"/>
              <a:gd name="connsiteX0" fmla="*/ 0 w 428625"/>
              <a:gd name="connsiteY0" fmla="*/ 0 h 632347"/>
              <a:gd name="connsiteX1" fmla="*/ 0 w 428625"/>
              <a:gd name="connsiteY1" fmla="*/ 127522 h 632347"/>
              <a:gd name="connsiteX2" fmla="*/ 428625 w 428625"/>
              <a:gd name="connsiteY2" fmla="*/ 127522 h 632347"/>
              <a:gd name="connsiteX3" fmla="*/ 428625 w 428625"/>
              <a:gd name="connsiteY3" fmla="*/ 632347 h 632347"/>
              <a:gd name="connsiteX0" fmla="*/ 0 w 428625"/>
              <a:gd name="connsiteY0" fmla="*/ 0 h 652818"/>
              <a:gd name="connsiteX1" fmla="*/ 0 w 428625"/>
              <a:gd name="connsiteY1" fmla="*/ 127522 h 652818"/>
              <a:gd name="connsiteX2" fmla="*/ 428625 w 428625"/>
              <a:gd name="connsiteY2" fmla="*/ 127522 h 652818"/>
              <a:gd name="connsiteX3" fmla="*/ 426244 w 428625"/>
              <a:gd name="connsiteY3" fmla="*/ 652818 h 652818"/>
              <a:gd name="connsiteX0" fmla="*/ 0 w 430594"/>
              <a:gd name="connsiteY0" fmla="*/ 0 h 393264"/>
              <a:gd name="connsiteX1" fmla="*/ 0 w 430594"/>
              <a:gd name="connsiteY1" fmla="*/ 127522 h 393264"/>
              <a:gd name="connsiteX2" fmla="*/ 428625 w 430594"/>
              <a:gd name="connsiteY2" fmla="*/ 127522 h 393264"/>
              <a:gd name="connsiteX3" fmla="*/ 430475 w 430594"/>
              <a:gd name="connsiteY3" fmla="*/ 393264 h 39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594" h="393264">
                <a:moveTo>
                  <a:pt x="0" y="0"/>
                </a:moveTo>
                <a:lnTo>
                  <a:pt x="0" y="127522"/>
                </a:lnTo>
                <a:lnTo>
                  <a:pt x="428625" y="127522"/>
                </a:lnTo>
                <a:cubicBezTo>
                  <a:pt x="427831" y="302621"/>
                  <a:pt x="431269" y="218165"/>
                  <a:pt x="430475" y="393264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9" name="Freihandform 358"/>
          <p:cNvSpPr/>
          <p:nvPr/>
        </p:nvSpPr>
        <p:spPr bwMode="gray">
          <a:xfrm>
            <a:off x="3274669" y="4038600"/>
            <a:ext cx="2065534" cy="388936"/>
          </a:xfrm>
          <a:custGeom>
            <a:avLst/>
            <a:gdLst>
              <a:gd name="connsiteX0" fmla="*/ 0 w 428625"/>
              <a:gd name="connsiteY0" fmla="*/ 0 h 609600"/>
              <a:gd name="connsiteX1" fmla="*/ 0 w 428625"/>
              <a:gd name="connsiteY1" fmla="*/ 104775 h 609600"/>
              <a:gd name="connsiteX2" fmla="*/ 428625 w 428625"/>
              <a:gd name="connsiteY2" fmla="*/ 104775 h 609600"/>
              <a:gd name="connsiteX3" fmla="*/ 428625 w 428625"/>
              <a:gd name="connsiteY3" fmla="*/ 609600 h 609600"/>
              <a:gd name="connsiteX0" fmla="*/ 0 w 428625"/>
              <a:gd name="connsiteY0" fmla="*/ 0 h 636896"/>
              <a:gd name="connsiteX1" fmla="*/ 0 w 428625"/>
              <a:gd name="connsiteY1" fmla="*/ 132071 h 636896"/>
              <a:gd name="connsiteX2" fmla="*/ 428625 w 428625"/>
              <a:gd name="connsiteY2" fmla="*/ 132071 h 636896"/>
              <a:gd name="connsiteX3" fmla="*/ 428625 w 428625"/>
              <a:gd name="connsiteY3" fmla="*/ 636896 h 636896"/>
              <a:gd name="connsiteX0" fmla="*/ 0 w 428625"/>
              <a:gd name="connsiteY0" fmla="*/ 0 h 625523"/>
              <a:gd name="connsiteX1" fmla="*/ 0 w 428625"/>
              <a:gd name="connsiteY1" fmla="*/ 120698 h 625523"/>
              <a:gd name="connsiteX2" fmla="*/ 428625 w 428625"/>
              <a:gd name="connsiteY2" fmla="*/ 120698 h 625523"/>
              <a:gd name="connsiteX3" fmla="*/ 428625 w 428625"/>
              <a:gd name="connsiteY3" fmla="*/ 625523 h 625523"/>
              <a:gd name="connsiteX0" fmla="*/ 0 w 428625"/>
              <a:gd name="connsiteY0" fmla="*/ 0 h 632347"/>
              <a:gd name="connsiteX1" fmla="*/ 0 w 428625"/>
              <a:gd name="connsiteY1" fmla="*/ 127522 h 632347"/>
              <a:gd name="connsiteX2" fmla="*/ 428625 w 428625"/>
              <a:gd name="connsiteY2" fmla="*/ 127522 h 632347"/>
              <a:gd name="connsiteX3" fmla="*/ 428625 w 428625"/>
              <a:gd name="connsiteY3" fmla="*/ 632347 h 632347"/>
              <a:gd name="connsiteX0" fmla="*/ 0 w 428625"/>
              <a:gd name="connsiteY0" fmla="*/ 0 h 652818"/>
              <a:gd name="connsiteX1" fmla="*/ 0 w 428625"/>
              <a:gd name="connsiteY1" fmla="*/ 127522 h 652818"/>
              <a:gd name="connsiteX2" fmla="*/ 428625 w 428625"/>
              <a:gd name="connsiteY2" fmla="*/ 127522 h 652818"/>
              <a:gd name="connsiteX3" fmla="*/ 426244 w 428625"/>
              <a:gd name="connsiteY3" fmla="*/ 652818 h 652818"/>
              <a:gd name="connsiteX0" fmla="*/ 0 w 429258"/>
              <a:gd name="connsiteY0" fmla="*/ 0 h 649672"/>
              <a:gd name="connsiteX1" fmla="*/ 0 w 429258"/>
              <a:gd name="connsiteY1" fmla="*/ 127522 h 649672"/>
              <a:gd name="connsiteX2" fmla="*/ 428625 w 429258"/>
              <a:gd name="connsiteY2" fmla="*/ 127522 h 649672"/>
              <a:gd name="connsiteX3" fmla="*/ 429071 w 429258"/>
              <a:gd name="connsiteY3" fmla="*/ 649672 h 649672"/>
              <a:gd name="connsiteX0" fmla="*/ 0 w 429258"/>
              <a:gd name="connsiteY0" fmla="*/ 0 h 390118"/>
              <a:gd name="connsiteX1" fmla="*/ 0 w 429258"/>
              <a:gd name="connsiteY1" fmla="*/ 127522 h 390118"/>
              <a:gd name="connsiteX2" fmla="*/ 428625 w 429258"/>
              <a:gd name="connsiteY2" fmla="*/ 127522 h 390118"/>
              <a:gd name="connsiteX3" fmla="*/ 429071 w 429258"/>
              <a:gd name="connsiteY3" fmla="*/ 390118 h 390118"/>
              <a:gd name="connsiteX0" fmla="*/ 0 w 428625"/>
              <a:gd name="connsiteY0" fmla="*/ 0 h 385398"/>
              <a:gd name="connsiteX1" fmla="*/ 0 w 428625"/>
              <a:gd name="connsiteY1" fmla="*/ 127522 h 385398"/>
              <a:gd name="connsiteX2" fmla="*/ 428625 w 428625"/>
              <a:gd name="connsiteY2" fmla="*/ 127522 h 385398"/>
              <a:gd name="connsiteX3" fmla="*/ 428223 w 428625"/>
              <a:gd name="connsiteY3" fmla="*/ 385398 h 38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385398">
                <a:moveTo>
                  <a:pt x="0" y="0"/>
                </a:moveTo>
                <a:lnTo>
                  <a:pt x="0" y="127522"/>
                </a:lnTo>
                <a:lnTo>
                  <a:pt x="428625" y="127522"/>
                </a:lnTo>
                <a:cubicBezTo>
                  <a:pt x="427831" y="302621"/>
                  <a:pt x="429017" y="210299"/>
                  <a:pt x="428223" y="385398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0" name="Freihandform 359"/>
          <p:cNvSpPr/>
          <p:nvPr/>
        </p:nvSpPr>
        <p:spPr bwMode="gray">
          <a:xfrm>
            <a:off x="3276244" y="4038600"/>
            <a:ext cx="3886521" cy="404813"/>
          </a:xfrm>
          <a:custGeom>
            <a:avLst/>
            <a:gdLst>
              <a:gd name="connsiteX0" fmla="*/ 0 w 428625"/>
              <a:gd name="connsiteY0" fmla="*/ 0 h 609600"/>
              <a:gd name="connsiteX1" fmla="*/ 0 w 428625"/>
              <a:gd name="connsiteY1" fmla="*/ 104775 h 609600"/>
              <a:gd name="connsiteX2" fmla="*/ 428625 w 428625"/>
              <a:gd name="connsiteY2" fmla="*/ 104775 h 609600"/>
              <a:gd name="connsiteX3" fmla="*/ 428625 w 428625"/>
              <a:gd name="connsiteY3" fmla="*/ 609600 h 609600"/>
              <a:gd name="connsiteX0" fmla="*/ 0 w 428625"/>
              <a:gd name="connsiteY0" fmla="*/ 0 h 636896"/>
              <a:gd name="connsiteX1" fmla="*/ 0 w 428625"/>
              <a:gd name="connsiteY1" fmla="*/ 132071 h 636896"/>
              <a:gd name="connsiteX2" fmla="*/ 428625 w 428625"/>
              <a:gd name="connsiteY2" fmla="*/ 132071 h 636896"/>
              <a:gd name="connsiteX3" fmla="*/ 428625 w 428625"/>
              <a:gd name="connsiteY3" fmla="*/ 636896 h 636896"/>
              <a:gd name="connsiteX0" fmla="*/ 0 w 428625"/>
              <a:gd name="connsiteY0" fmla="*/ 0 h 625523"/>
              <a:gd name="connsiteX1" fmla="*/ 0 w 428625"/>
              <a:gd name="connsiteY1" fmla="*/ 120698 h 625523"/>
              <a:gd name="connsiteX2" fmla="*/ 428625 w 428625"/>
              <a:gd name="connsiteY2" fmla="*/ 120698 h 625523"/>
              <a:gd name="connsiteX3" fmla="*/ 428625 w 428625"/>
              <a:gd name="connsiteY3" fmla="*/ 625523 h 625523"/>
              <a:gd name="connsiteX0" fmla="*/ 0 w 428625"/>
              <a:gd name="connsiteY0" fmla="*/ 0 h 632347"/>
              <a:gd name="connsiteX1" fmla="*/ 0 w 428625"/>
              <a:gd name="connsiteY1" fmla="*/ 127522 h 632347"/>
              <a:gd name="connsiteX2" fmla="*/ 428625 w 428625"/>
              <a:gd name="connsiteY2" fmla="*/ 127522 h 632347"/>
              <a:gd name="connsiteX3" fmla="*/ 428625 w 428625"/>
              <a:gd name="connsiteY3" fmla="*/ 632347 h 632347"/>
              <a:gd name="connsiteX0" fmla="*/ 0 w 428625"/>
              <a:gd name="connsiteY0" fmla="*/ 0 h 652818"/>
              <a:gd name="connsiteX1" fmla="*/ 0 w 428625"/>
              <a:gd name="connsiteY1" fmla="*/ 127522 h 652818"/>
              <a:gd name="connsiteX2" fmla="*/ 428625 w 428625"/>
              <a:gd name="connsiteY2" fmla="*/ 127522 h 652818"/>
              <a:gd name="connsiteX3" fmla="*/ 426244 w 428625"/>
              <a:gd name="connsiteY3" fmla="*/ 652818 h 652818"/>
              <a:gd name="connsiteX0" fmla="*/ 0 w 428782"/>
              <a:gd name="connsiteY0" fmla="*/ 0 h 652818"/>
              <a:gd name="connsiteX1" fmla="*/ 0 w 428782"/>
              <a:gd name="connsiteY1" fmla="*/ 127522 h 652818"/>
              <a:gd name="connsiteX2" fmla="*/ 428625 w 428782"/>
              <a:gd name="connsiteY2" fmla="*/ 127522 h 652818"/>
              <a:gd name="connsiteX3" fmla="*/ 428544 w 428782"/>
              <a:gd name="connsiteY3" fmla="*/ 652818 h 652818"/>
              <a:gd name="connsiteX0" fmla="*/ 0 w 428625"/>
              <a:gd name="connsiteY0" fmla="*/ 0 h 652818"/>
              <a:gd name="connsiteX1" fmla="*/ 0 w 428625"/>
              <a:gd name="connsiteY1" fmla="*/ 127522 h 652818"/>
              <a:gd name="connsiteX2" fmla="*/ 428625 w 428625"/>
              <a:gd name="connsiteY2" fmla="*/ 127522 h 652818"/>
              <a:gd name="connsiteX3" fmla="*/ 428544 w 428625"/>
              <a:gd name="connsiteY3" fmla="*/ 652818 h 652818"/>
              <a:gd name="connsiteX0" fmla="*/ 0 w 428625"/>
              <a:gd name="connsiteY0" fmla="*/ 0 h 402702"/>
              <a:gd name="connsiteX1" fmla="*/ 0 w 428625"/>
              <a:gd name="connsiteY1" fmla="*/ 127522 h 402702"/>
              <a:gd name="connsiteX2" fmla="*/ 428625 w 428625"/>
              <a:gd name="connsiteY2" fmla="*/ 127522 h 402702"/>
              <a:gd name="connsiteX3" fmla="*/ 428053 w 428625"/>
              <a:gd name="connsiteY3" fmla="*/ 402702 h 402702"/>
              <a:gd name="connsiteX0" fmla="*/ 0 w 428790"/>
              <a:gd name="connsiteY0" fmla="*/ 0 h 402702"/>
              <a:gd name="connsiteX1" fmla="*/ 0 w 428790"/>
              <a:gd name="connsiteY1" fmla="*/ 127522 h 402702"/>
              <a:gd name="connsiteX2" fmla="*/ 428625 w 428790"/>
              <a:gd name="connsiteY2" fmla="*/ 127522 h 402702"/>
              <a:gd name="connsiteX3" fmla="*/ 428790 w 428790"/>
              <a:gd name="connsiteY3" fmla="*/ 402702 h 402702"/>
              <a:gd name="connsiteX0" fmla="*/ 0 w 428792"/>
              <a:gd name="connsiteY0" fmla="*/ 0 h 402702"/>
              <a:gd name="connsiteX1" fmla="*/ 0 w 428792"/>
              <a:gd name="connsiteY1" fmla="*/ 127522 h 402702"/>
              <a:gd name="connsiteX2" fmla="*/ 428625 w 428792"/>
              <a:gd name="connsiteY2" fmla="*/ 127522 h 402702"/>
              <a:gd name="connsiteX3" fmla="*/ 428790 w 428792"/>
              <a:gd name="connsiteY3" fmla="*/ 402702 h 402702"/>
              <a:gd name="connsiteX0" fmla="*/ 0 w 428625"/>
              <a:gd name="connsiteY0" fmla="*/ 0 h 127522"/>
              <a:gd name="connsiteX1" fmla="*/ 0 w 428625"/>
              <a:gd name="connsiteY1" fmla="*/ 127522 h 127522"/>
              <a:gd name="connsiteX2" fmla="*/ 428625 w 428625"/>
              <a:gd name="connsiteY2" fmla="*/ 127522 h 127522"/>
              <a:gd name="connsiteX0" fmla="*/ 0 w 460305"/>
              <a:gd name="connsiteY0" fmla="*/ 0 h 129779"/>
              <a:gd name="connsiteX1" fmla="*/ 0 w 460305"/>
              <a:gd name="connsiteY1" fmla="*/ 127522 h 129779"/>
              <a:gd name="connsiteX2" fmla="*/ 428625 w 460305"/>
              <a:gd name="connsiteY2" fmla="*/ 127522 h 129779"/>
              <a:gd name="connsiteX3" fmla="*/ 428383 w 460305"/>
              <a:gd name="connsiteY3" fmla="*/ 129779 h 129779"/>
              <a:gd name="connsiteX0" fmla="*/ 0 w 460116"/>
              <a:gd name="connsiteY0" fmla="*/ 0 h 403490"/>
              <a:gd name="connsiteX1" fmla="*/ 0 w 460116"/>
              <a:gd name="connsiteY1" fmla="*/ 127522 h 403490"/>
              <a:gd name="connsiteX2" fmla="*/ 428625 w 460116"/>
              <a:gd name="connsiteY2" fmla="*/ 127522 h 403490"/>
              <a:gd name="connsiteX3" fmla="*/ 427646 w 460116"/>
              <a:gd name="connsiteY3" fmla="*/ 403490 h 403490"/>
              <a:gd name="connsiteX0" fmla="*/ 0 w 428625"/>
              <a:gd name="connsiteY0" fmla="*/ 0 h 403490"/>
              <a:gd name="connsiteX1" fmla="*/ 0 w 428625"/>
              <a:gd name="connsiteY1" fmla="*/ 127522 h 403490"/>
              <a:gd name="connsiteX2" fmla="*/ 428625 w 428625"/>
              <a:gd name="connsiteY2" fmla="*/ 127522 h 403490"/>
              <a:gd name="connsiteX3" fmla="*/ 427646 w 428625"/>
              <a:gd name="connsiteY3" fmla="*/ 403490 h 403490"/>
              <a:gd name="connsiteX0" fmla="*/ 0 w 428630"/>
              <a:gd name="connsiteY0" fmla="*/ 0 h 401131"/>
              <a:gd name="connsiteX1" fmla="*/ 0 w 428630"/>
              <a:gd name="connsiteY1" fmla="*/ 127522 h 401131"/>
              <a:gd name="connsiteX2" fmla="*/ 428625 w 428630"/>
              <a:gd name="connsiteY2" fmla="*/ 127522 h 401131"/>
              <a:gd name="connsiteX3" fmla="*/ 428628 w 428630"/>
              <a:gd name="connsiteY3" fmla="*/ 401131 h 401131"/>
              <a:gd name="connsiteX0" fmla="*/ 0 w 428625"/>
              <a:gd name="connsiteY0" fmla="*/ 0 h 401131"/>
              <a:gd name="connsiteX1" fmla="*/ 0 w 428625"/>
              <a:gd name="connsiteY1" fmla="*/ 127522 h 401131"/>
              <a:gd name="connsiteX2" fmla="*/ 428625 w 428625"/>
              <a:gd name="connsiteY2" fmla="*/ 127522 h 401131"/>
              <a:gd name="connsiteX3" fmla="*/ 427646 w 428625"/>
              <a:gd name="connsiteY3" fmla="*/ 401131 h 401131"/>
              <a:gd name="connsiteX0" fmla="*/ 0 w 428625"/>
              <a:gd name="connsiteY0" fmla="*/ 0 h 401131"/>
              <a:gd name="connsiteX1" fmla="*/ 0 w 428625"/>
              <a:gd name="connsiteY1" fmla="*/ 127522 h 401131"/>
              <a:gd name="connsiteX2" fmla="*/ 428625 w 428625"/>
              <a:gd name="connsiteY2" fmla="*/ 127522 h 401131"/>
              <a:gd name="connsiteX3" fmla="*/ 427892 w 428625"/>
              <a:gd name="connsiteY3" fmla="*/ 401131 h 40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401131">
                <a:moveTo>
                  <a:pt x="0" y="0"/>
                </a:moveTo>
                <a:lnTo>
                  <a:pt x="0" y="127522"/>
                </a:lnTo>
                <a:lnTo>
                  <a:pt x="428625" y="127522"/>
                </a:lnTo>
                <a:cubicBezTo>
                  <a:pt x="428060" y="370935"/>
                  <a:pt x="427942" y="400661"/>
                  <a:pt x="427892" y="401131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2" name="Freihandform 361"/>
          <p:cNvSpPr/>
          <p:nvPr/>
        </p:nvSpPr>
        <p:spPr bwMode="gray">
          <a:xfrm flipV="1">
            <a:off x="2050725" y="2699233"/>
            <a:ext cx="1201378" cy="465262"/>
          </a:xfrm>
          <a:custGeom>
            <a:avLst/>
            <a:gdLst>
              <a:gd name="connsiteX0" fmla="*/ 1447800 w 1447800"/>
              <a:gd name="connsiteY0" fmla="*/ 0 h 657225"/>
              <a:gd name="connsiteX1" fmla="*/ 1447800 w 1447800"/>
              <a:gd name="connsiteY1" fmla="*/ 133350 h 657225"/>
              <a:gd name="connsiteX2" fmla="*/ 0 w 1447800"/>
              <a:gd name="connsiteY2" fmla="*/ 133350 h 657225"/>
              <a:gd name="connsiteX3" fmla="*/ 0 w 1447800"/>
              <a:gd name="connsiteY3" fmla="*/ 657225 h 657225"/>
              <a:gd name="connsiteX4" fmla="*/ 0 w 1447800"/>
              <a:gd name="connsiteY4" fmla="*/ 657225 h 657225"/>
              <a:gd name="connsiteX0" fmla="*/ 1447800 w 1447800"/>
              <a:gd name="connsiteY0" fmla="*/ 0 h 669925"/>
              <a:gd name="connsiteX1" fmla="*/ 1447800 w 1447800"/>
              <a:gd name="connsiteY1" fmla="*/ 133350 h 669925"/>
              <a:gd name="connsiteX2" fmla="*/ 0 w 1447800"/>
              <a:gd name="connsiteY2" fmla="*/ 133350 h 669925"/>
              <a:gd name="connsiteX3" fmla="*/ 0 w 1447800"/>
              <a:gd name="connsiteY3" fmla="*/ 657225 h 669925"/>
              <a:gd name="connsiteX4" fmla="*/ 0 w 1447800"/>
              <a:gd name="connsiteY4" fmla="*/ 669925 h 669925"/>
              <a:gd name="connsiteX0" fmla="*/ 1447800 w 1447800"/>
              <a:gd name="connsiteY0" fmla="*/ 0 h 768220"/>
              <a:gd name="connsiteX1" fmla="*/ 1447800 w 1447800"/>
              <a:gd name="connsiteY1" fmla="*/ 231645 h 768220"/>
              <a:gd name="connsiteX2" fmla="*/ 0 w 1447800"/>
              <a:gd name="connsiteY2" fmla="*/ 231645 h 768220"/>
              <a:gd name="connsiteX3" fmla="*/ 0 w 1447800"/>
              <a:gd name="connsiteY3" fmla="*/ 755520 h 768220"/>
              <a:gd name="connsiteX4" fmla="*/ 0 w 1447800"/>
              <a:gd name="connsiteY4" fmla="*/ 768220 h 768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768220">
                <a:moveTo>
                  <a:pt x="1447800" y="0"/>
                </a:moveTo>
                <a:lnTo>
                  <a:pt x="1447800" y="231645"/>
                </a:lnTo>
                <a:lnTo>
                  <a:pt x="0" y="231645"/>
                </a:lnTo>
                <a:lnTo>
                  <a:pt x="0" y="755520"/>
                </a:lnTo>
                <a:lnTo>
                  <a:pt x="0" y="768220"/>
                </a:lnTo>
              </a:path>
            </a:pathLst>
          </a:custGeom>
          <a:noFill/>
          <a:ln>
            <a:solidFill>
              <a:schemeClr val="tx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3" name="Freihandform 362"/>
          <p:cNvSpPr/>
          <p:nvPr/>
        </p:nvSpPr>
        <p:spPr bwMode="gray">
          <a:xfrm flipH="1" flipV="1">
            <a:off x="3342143" y="2699233"/>
            <a:ext cx="2322047" cy="465262"/>
          </a:xfrm>
          <a:custGeom>
            <a:avLst/>
            <a:gdLst>
              <a:gd name="connsiteX0" fmla="*/ 1447800 w 1447800"/>
              <a:gd name="connsiteY0" fmla="*/ 0 h 657225"/>
              <a:gd name="connsiteX1" fmla="*/ 1447800 w 1447800"/>
              <a:gd name="connsiteY1" fmla="*/ 133350 h 657225"/>
              <a:gd name="connsiteX2" fmla="*/ 0 w 1447800"/>
              <a:gd name="connsiteY2" fmla="*/ 133350 h 657225"/>
              <a:gd name="connsiteX3" fmla="*/ 0 w 1447800"/>
              <a:gd name="connsiteY3" fmla="*/ 657225 h 657225"/>
              <a:gd name="connsiteX4" fmla="*/ 0 w 1447800"/>
              <a:gd name="connsiteY4" fmla="*/ 657225 h 657225"/>
              <a:gd name="connsiteX0" fmla="*/ 1447800 w 1447800"/>
              <a:gd name="connsiteY0" fmla="*/ 0 h 669925"/>
              <a:gd name="connsiteX1" fmla="*/ 1447800 w 1447800"/>
              <a:gd name="connsiteY1" fmla="*/ 133350 h 669925"/>
              <a:gd name="connsiteX2" fmla="*/ 0 w 1447800"/>
              <a:gd name="connsiteY2" fmla="*/ 133350 h 669925"/>
              <a:gd name="connsiteX3" fmla="*/ 0 w 1447800"/>
              <a:gd name="connsiteY3" fmla="*/ 657225 h 669925"/>
              <a:gd name="connsiteX4" fmla="*/ 0 w 1447800"/>
              <a:gd name="connsiteY4" fmla="*/ 669925 h 669925"/>
              <a:gd name="connsiteX0" fmla="*/ 1449071 w 1449071"/>
              <a:gd name="connsiteY0" fmla="*/ 0 h 768220"/>
              <a:gd name="connsiteX1" fmla="*/ 1447800 w 1449071"/>
              <a:gd name="connsiteY1" fmla="*/ 231645 h 768220"/>
              <a:gd name="connsiteX2" fmla="*/ 0 w 1449071"/>
              <a:gd name="connsiteY2" fmla="*/ 231645 h 768220"/>
              <a:gd name="connsiteX3" fmla="*/ 0 w 1449071"/>
              <a:gd name="connsiteY3" fmla="*/ 755520 h 768220"/>
              <a:gd name="connsiteX4" fmla="*/ 0 w 1449071"/>
              <a:gd name="connsiteY4" fmla="*/ 768220 h 768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071" h="768220">
                <a:moveTo>
                  <a:pt x="1449071" y="0"/>
                </a:moveTo>
                <a:cubicBezTo>
                  <a:pt x="1448647" y="77215"/>
                  <a:pt x="1448224" y="154430"/>
                  <a:pt x="1447800" y="231645"/>
                </a:cubicBezTo>
                <a:lnTo>
                  <a:pt x="0" y="231645"/>
                </a:lnTo>
                <a:lnTo>
                  <a:pt x="0" y="755520"/>
                </a:lnTo>
                <a:lnTo>
                  <a:pt x="0" y="768220"/>
                </a:lnTo>
              </a:path>
            </a:pathLst>
          </a:custGeom>
          <a:noFill/>
          <a:ln>
            <a:solidFill>
              <a:schemeClr val="tx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67" name="Gerade Verbindung 366"/>
          <p:cNvCxnSpPr/>
          <p:nvPr/>
        </p:nvCxnSpPr>
        <p:spPr bwMode="gray">
          <a:xfrm>
            <a:off x="3300640" y="3638441"/>
            <a:ext cx="3330896" cy="19897"/>
          </a:xfrm>
          <a:prstGeom prst="line">
            <a:avLst/>
          </a:prstGeom>
          <a:noFill/>
          <a:ln>
            <a:solidFill>
              <a:schemeClr val="accent6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9" name="Gerade Verbindung 368"/>
          <p:cNvCxnSpPr/>
          <p:nvPr/>
        </p:nvCxnSpPr>
        <p:spPr bwMode="gray">
          <a:xfrm>
            <a:off x="6343185" y="3568859"/>
            <a:ext cx="288351" cy="4848"/>
          </a:xfrm>
          <a:prstGeom prst="line">
            <a:avLst/>
          </a:prstGeom>
          <a:noFill/>
          <a:ln>
            <a:solidFill>
              <a:srgbClr val="C00000"/>
            </a:solidFill>
            <a:prstDash val="sysDash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07" name="Gruppieren 206"/>
          <p:cNvGrpSpPr/>
          <p:nvPr/>
        </p:nvGrpSpPr>
        <p:grpSpPr bwMode="gray">
          <a:xfrm>
            <a:off x="2867600" y="3182167"/>
            <a:ext cx="814140" cy="847434"/>
            <a:chOff x="3544888" y="2371726"/>
            <a:chExt cx="2051050" cy="2141538"/>
          </a:xfrm>
        </p:grpSpPr>
        <p:sp>
          <p:nvSpPr>
            <p:cNvPr id="208" name="Freeform 6"/>
            <p:cNvSpPr>
              <a:spLocks/>
            </p:cNvSpPr>
            <p:nvPr/>
          </p:nvSpPr>
          <p:spPr bwMode="gray">
            <a:xfrm>
              <a:off x="3544888" y="3575051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/>
                </a:gs>
                <a:gs pos="50000">
                  <a:srgbClr val="92D050">
                    <a:lumMod val="58000"/>
                    <a:lumOff val="42000"/>
                  </a:srgbClr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Oval 7"/>
            <p:cNvSpPr>
              <a:spLocks noChangeArrowheads="1"/>
            </p:cNvSpPr>
            <p:nvPr/>
          </p:nvSpPr>
          <p:spPr bwMode="gray">
            <a:xfrm>
              <a:off x="3544888" y="3308351"/>
              <a:ext cx="2051050" cy="938213"/>
            </a:xfrm>
            <a:prstGeom prst="ellipse">
              <a:avLst/>
            </a:prstGeom>
            <a:solidFill>
              <a:srgbClr val="4B73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Freeform 8"/>
            <p:cNvSpPr>
              <a:spLocks/>
            </p:cNvSpPr>
            <p:nvPr/>
          </p:nvSpPr>
          <p:spPr bwMode="gray">
            <a:xfrm>
              <a:off x="3556001" y="3649663"/>
              <a:ext cx="2036763" cy="596900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Freeform 9"/>
            <p:cNvSpPr>
              <a:spLocks/>
            </p:cNvSpPr>
            <p:nvPr/>
          </p:nvSpPr>
          <p:spPr bwMode="gray">
            <a:xfrm>
              <a:off x="3544888" y="3106738"/>
              <a:ext cx="2051050" cy="933450"/>
            </a:xfrm>
            <a:custGeom>
              <a:avLst/>
              <a:gdLst>
                <a:gd name="T0" fmla="*/ 493 w 547"/>
                <a:gd name="T1" fmla="*/ 50 h 249"/>
                <a:gd name="T2" fmla="*/ 274 w 547"/>
                <a:gd name="T3" fmla="*/ 0 h 249"/>
                <a:gd name="T4" fmla="*/ 55 w 547"/>
                <a:gd name="T5" fmla="*/ 50 h 249"/>
                <a:gd name="T6" fmla="*/ 0 w 547"/>
                <a:gd name="T7" fmla="*/ 50 h 249"/>
                <a:gd name="T8" fmla="*/ 0 w 547"/>
                <a:gd name="T9" fmla="*/ 124 h 249"/>
                <a:gd name="T10" fmla="*/ 274 w 547"/>
                <a:gd name="T11" fmla="*/ 249 h 249"/>
                <a:gd name="T12" fmla="*/ 547 w 547"/>
                <a:gd name="T13" fmla="*/ 124 h 249"/>
                <a:gd name="T14" fmla="*/ 547 w 547"/>
                <a:gd name="T15" fmla="*/ 50 h 249"/>
                <a:gd name="T16" fmla="*/ 493 w 547"/>
                <a:gd name="T17" fmla="*/ 5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49">
                  <a:moveTo>
                    <a:pt x="493" y="50"/>
                  </a:moveTo>
                  <a:cubicBezTo>
                    <a:pt x="443" y="19"/>
                    <a:pt x="363" y="0"/>
                    <a:pt x="274" y="0"/>
                  </a:cubicBezTo>
                  <a:cubicBezTo>
                    <a:pt x="184" y="0"/>
                    <a:pt x="105" y="19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93"/>
                    <a:pt x="123" y="249"/>
                    <a:pt x="274" y="249"/>
                  </a:cubicBezTo>
                  <a:cubicBezTo>
                    <a:pt x="425" y="249"/>
                    <a:pt x="547" y="193"/>
                    <a:pt x="547" y="124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/>
                </a:gs>
                <a:gs pos="50000">
                  <a:srgbClr val="92D050">
                    <a:lumMod val="58000"/>
                    <a:lumOff val="42000"/>
                  </a:srgbClr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Oval 10"/>
            <p:cNvSpPr>
              <a:spLocks noChangeArrowheads="1"/>
            </p:cNvSpPr>
            <p:nvPr/>
          </p:nvSpPr>
          <p:spPr bwMode="gray">
            <a:xfrm>
              <a:off x="3544888" y="2836864"/>
              <a:ext cx="2051050" cy="936622"/>
            </a:xfrm>
            <a:prstGeom prst="ellipse">
              <a:avLst/>
            </a:prstGeom>
            <a:solidFill>
              <a:srgbClr val="4B73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" name="Freeform 11"/>
            <p:cNvSpPr>
              <a:spLocks/>
            </p:cNvSpPr>
            <p:nvPr/>
          </p:nvSpPr>
          <p:spPr bwMode="gray">
            <a:xfrm>
              <a:off x="3556001" y="3178176"/>
              <a:ext cx="2036763" cy="595313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9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" name="Freeform 12"/>
            <p:cNvSpPr>
              <a:spLocks/>
            </p:cNvSpPr>
            <p:nvPr/>
          </p:nvSpPr>
          <p:spPr bwMode="gray">
            <a:xfrm>
              <a:off x="3544888" y="2636838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/>
                </a:gs>
                <a:gs pos="50000">
                  <a:srgbClr val="92D050">
                    <a:lumMod val="58000"/>
                    <a:lumOff val="42000"/>
                  </a:srgbClr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Oval 13"/>
            <p:cNvSpPr>
              <a:spLocks noChangeArrowheads="1"/>
            </p:cNvSpPr>
            <p:nvPr/>
          </p:nvSpPr>
          <p:spPr bwMode="gray">
            <a:xfrm>
              <a:off x="3544888" y="2371726"/>
              <a:ext cx="2051050" cy="93345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  <a:lumMod val="83000"/>
                    <a:lumOff val="17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Freeform 14"/>
            <p:cNvSpPr>
              <a:spLocks/>
            </p:cNvSpPr>
            <p:nvPr/>
          </p:nvSpPr>
          <p:spPr bwMode="gray">
            <a:xfrm>
              <a:off x="3556001" y="2713038"/>
              <a:ext cx="2036763" cy="592138"/>
            </a:xfrm>
            <a:custGeom>
              <a:avLst/>
              <a:gdLst>
                <a:gd name="T0" fmla="*/ 279 w 543"/>
                <a:gd name="T1" fmla="*/ 147 h 158"/>
                <a:gd name="T2" fmla="*/ 6 w 543"/>
                <a:gd name="T3" fmla="*/ 22 h 158"/>
                <a:gd name="T4" fmla="*/ 10 w 543"/>
                <a:gd name="T5" fmla="*/ 0 h 158"/>
                <a:gd name="T6" fmla="*/ 0 w 543"/>
                <a:gd name="T7" fmla="*/ 34 h 158"/>
                <a:gd name="T8" fmla="*/ 274 w 543"/>
                <a:gd name="T9" fmla="*/ 158 h 158"/>
                <a:gd name="T10" fmla="*/ 543 w 543"/>
                <a:gd name="T11" fmla="*/ 56 h 158"/>
                <a:gd name="T12" fmla="*/ 279 w 543"/>
                <a:gd name="T13" fmla="*/ 14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8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4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2"/>
                    <a:pt x="123" y="158"/>
                    <a:pt x="274" y="158"/>
                  </a:cubicBezTo>
                  <a:cubicBezTo>
                    <a:pt x="408" y="158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15"/>
            <p:cNvSpPr>
              <a:spLocks noEditPoints="1"/>
            </p:cNvSpPr>
            <p:nvPr/>
          </p:nvSpPr>
          <p:spPr bwMode="gray">
            <a:xfrm>
              <a:off x="4002088" y="2490788"/>
              <a:ext cx="1162050" cy="615950"/>
            </a:xfrm>
            <a:custGeom>
              <a:avLst/>
              <a:gdLst>
                <a:gd name="T0" fmla="*/ 310 w 310"/>
                <a:gd name="T1" fmla="*/ 97 h 164"/>
                <a:gd name="T2" fmla="*/ 310 w 310"/>
                <a:gd name="T3" fmla="*/ 67 h 164"/>
                <a:gd name="T4" fmla="*/ 272 w 310"/>
                <a:gd name="T5" fmla="*/ 67 h 164"/>
                <a:gd name="T6" fmla="*/ 258 w 310"/>
                <a:gd name="T7" fmla="*/ 49 h 164"/>
                <a:gd name="T8" fmla="*/ 285 w 310"/>
                <a:gd name="T9" fmla="*/ 34 h 164"/>
                <a:gd name="T10" fmla="*/ 245 w 310"/>
                <a:gd name="T11" fmla="*/ 13 h 164"/>
                <a:gd name="T12" fmla="*/ 218 w 310"/>
                <a:gd name="T13" fmla="*/ 27 h 164"/>
                <a:gd name="T14" fmla="*/ 184 w 310"/>
                <a:gd name="T15" fmla="*/ 20 h 164"/>
                <a:gd name="T16" fmla="*/ 184 w 310"/>
                <a:gd name="T17" fmla="*/ 0 h 164"/>
                <a:gd name="T18" fmla="*/ 126 w 310"/>
                <a:gd name="T19" fmla="*/ 0 h 164"/>
                <a:gd name="T20" fmla="*/ 126 w 310"/>
                <a:gd name="T21" fmla="*/ 20 h 164"/>
                <a:gd name="T22" fmla="*/ 93 w 310"/>
                <a:gd name="T23" fmla="*/ 27 h 164"/>
                <a:gd name="T24" fmla="*/ 93 w 310"/>
                <a:gd name="T25" fmla="*/ 27 h 164"/>
                <a:gd name="T26" fmla="*/ 66 w 310"/>
                <a:gd name="T27" fmla="*/ 13 h 164"/>
                <a:gd name="T28" fmla="*/ 25 w 310"/>
                <a:gd name="T29" fmla="*/ 34 h 164"/>
                <a:gd name="T30" fmla="*/ 52 w 310"/>
                <a:gd name="T31" fmla="*/ 49 h 164"/>
                <a:gd name="T32" fmla="*/ 53 w 310"/>
                <a:gd name="T33" fmla="*/ 49 h 164"/>
                <a:gd name="T34" fmla="*/ 38 w 310"/>
                <a:gd name="T35" fmla="*/ 67 h 164"/>
                <a:gd name="T36" fmla="*/ 38 w 310"/>
                <a:gd name="T37" fmla="*/ 67 h 164"/>
                <a:gd name="T38" fmla="*/ 0 w 310"/>
                <a:gd name="T39" fmla="*/ 67 h 164"/>
                <a:gd name="T40" fmla="*/ 0 w 310"/>
                <a:gd name="T41" fmla="*/ 97 h 164"/>
                <a:gd name="T42" fmla="*/ 38 w 310"/>
                <a:gd name="T43" fmla="*/ 97 h 164"/>
                <a:gd name="T44" fmla="*/ 38 w 310"/>
                <a:gd name="T45" fmla="*/ 96 h 164"/>
                <a:gd name="T46" fmla="*/ 53 w 310"/>
                <a:gd name="T47" fmla="*/ 115 h 164"/>
                <a:gd name="T48" fmla="*/ 52 w 310"/>
                <a:gd name="T49" fmla="*/ 115 h 164"/>
                <a:gd name="T50" fmla="*/ 25 w 310"/>
                <a:gd name="T51" fmla="*/ 129 h 164"/>
                <a:gd name="T52" fmla="*/ 66 w 310"/>
                <a:gd name="T53" fmla="*/ 150 h 164"/>
                <a:gd name="T54" fmla="*/ 93 w 310"/>
                <a:gd name="T55" fmla="*/ 136 h 164"/>
                <a:gd name="T56" fmla="*/ 92 w 310"/>
                <a:gd name="T57" fmla="*/ 136 h 164"/>
                <a:gd name="T58" fmla="*/ 127 w 310"/>
                <a:gd name="T59" fmla="*/ 143 h 164"/>
                <a:gd name="T60" fmla="*/ 126 w 310"/>
                <a:gd name="T61" fmla="*/ 143 h 164"/>
                <a:gd name="T62" fmla="*/ 126 w 310"/>
                <a:gd name="T63" fmla="*/ 164 h 164"/>
                <a:gd name="T64" fmla="*/ 184 w 310"/>
                <a:gd name="T65" fmla="*/ 164 h 164"/>
                <a:gd name="T66" fmla="*/ 184 w 310"/>
                <a:gd name="T67" fmla="*/ 143 h 164"/>
                <a:gd name="T68" fmla="*/ 217 w 310"/>
                <a:gd name="T69" fmla="*/ 136 h 164"/>
                <a:gd name="T70" fmla="*/ 245 w 310"/>
                <a:gd name="T71" fmla="*/ 150 h 164"/>
                <a:gd name="T72" fmla="*/ 285 w 310"/>
                <a:gd name="T73" fmla="*/ 129 h 164"/>
                <a:gd name="T74" fmla="*/ 258 w 310"/>
                <a:gd name="T75" fmla="*/ 115 h 164"/>
                <a:gd name="T76" fmla="*/ 272 w 310"/>
                <a:gd name="T77" fmla="*/ 97 h 164"/>
                <a:gd name="T78" fmla="*/ 310 w 310"/>
                <a:gd name="T79" fmla="*/ 97 h 164"/>
                <a:gd name="T80" fmla="*/ 155 w 310"/>
                <a:gd name="T81" fmla="*/ 122 h 164"/>
                <a:gd name="T82" fmla="*/ 78 w 310"/>
                <a:gd name="T83" fmla="*/ 82 h 164"/>
                <a:gd name="T84" fmla="*/ 155 w 310"/>
                <a:gd name="T85" fmla="*/ 41 h 164"/>
                <a:gd name="T86" fmla="*/ 232 w 310"/>
                <a:gd name="T87" fmla="*/ 82 h 164"/>
                <a:gd name="T88" fmla="*/ 155 w 310"/>
                <a:gd name="T89" fmla="*/ 12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0" h="164">
                  <a:moveTo>
                    <a:pt x="310" y="97"/>
                  </a:moveTo>
                  <a:cubicBezTo>
                    <a:pt x="310" y="67"/>
                    <a:pt x="310" y="67"/>
                    <a:pt x="310" y="67"/>
                  </a:cubicBezTo>
                  <a:cubicBezTo>
                    <a:pt x="272" y="67"/>
                    <a:pt x="272" y="67"/>
                    <a:pt x="272" y="67"/>
                  </a:cubicBezTo>
                  <a:cubicBezTo>
                    <a:pt x="269" y="60"/>
                    <a:pt x="264" y="54"/>
                    <a:pt x="258" y="49"/>
                  </a:cubicBezTo>
                  <a:cubicBezTo>
                    <a:pt x="285" y="34"/>
                    <a:pt x="285" y="34"/>
                    <a:pt x="285" y="34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207" y="24"/>
                    <a:pt x="196" y="22"/>
                    <a:pt x="184" y="2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14" y="22"/>
                    <a:pt x="103" y="24"/>
                    <a:pt x="93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46" y="54"/>
                    <a:pt x="41" y="60"/>
                    <a:pt x="38" y="67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41" y="103"/>
                    <a:pt x="46" y="109"/>
                    <a:pt x="53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66" y="150"/>
                    <a:pt x="66" y="150"/>
                    <a:pt x="66" y="150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103" y="139"/>
                    <a:pt x="114" y="142"/>
                    <a:pt x="127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64"/>
                    <a:pt x="126" y="164"/>
                    <a:pt x="126" y="164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96" y="142"/>
                    <a:pt x="207" y="139"/>
                    <a:pt x="217" y="136"/>
                  </a:cubicBezTo>
                  <a:cubicBezTo>
                    <a:pt x="245" y="150"/>
                    <a:pt x="245" y="150"/>
                    <a:pt x="245" y="150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58" y="115"/>
                    <a:pt x="258" y="115"/>
                    <a:pt x="258" y="115"/>
                  </a:cubicBezTo>
                  <a:cubicBezTo>
                    <a:pt x="264" y="109"/>
                    <a:pt x="269" y="103"/>
                    <a:pt x="272" y="97"/>
                  </a:cubicBezTo>
                  <a:cubicBezTo>
                    <a:pt x="310" y="97"/>
                    <a:pt x="310" y="97"/>
                    <a:pt x="310" y="97"/>
                  </a:cubicBezTo>
                  <a:close/>
                  <a:moveTo>
                    <a:pt x="155" y="122"/>
                  </a:moveTo>
                  <a:cubicBezTo>
                    <a:pt x="113" y="122"/>
                    <a:pt x="78" y="104"/>
                    <a:pt x="78" y="82"/>
                  </a:cubicBezTo>
                  <a:cubicBezTo>
                    <a:pt x="78" y="59"/>
                    <a:pt x="113" y="41"/>
                    <a:pt x="155" y="41"/>
                  </a:cubicBezTo>
                  <a:cubicBezTo>
                    <a:pt x="198" y="41"/>
                    <a:pt x="232" y="59"/>
                    <a:pt x="232" y="82"/>
                  </a:cubicBezTo>
                  <a:cubicBezTo>
                    <a:pt x="232" y="104"/>
                    <a:pt x="198" y="122"/>
                    <a:pt x="155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cxnSp>
        <p:nvCxnSpPr>
          <p:cNvPr id="374" name="Gerade Verbindung 373"/>
          <p:cNvCxnSpPr/>
          <p:nvPr/>
        </p:nvCxnSpPr>
        <p:spPr bwMode="gray">
          <a:xfrm>
            <a:off x="3349455" y="5042661"/>
            <a:ext cx="0" cy="478304"/>
          </a:xfrm>
          <a:prstGeom prst="line">
            <a:avLst/>
          </a:prstGeom>
          <a:noFill/>
          <a:ln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76" name="Freihandform 1175"/>
          <p:cNvSpPr/>
          <p:nvPr/>
        </p:nvSpPr>
        <p:spPr bwMode="gray">
          <a:xfrm>
            <a:off x="4499991" y="5064015"/>
            <a:ext cx="743521" cy="442912"/>
          </a:xfrm>
          <a:custGeom>
            <a:avLst/>
            <a:gdLst>
              <a:gd name="connsiteX0" fmla="*/ 704850 w 704850"/>
              <a:gd name="connsiteY0" fmla="*/ 0 h 442912"/>
              <a:gd name="connsiteX1" fmla="*/ 704850 w 704850"/>
              <a:gd name="connsiteY1" fmla="*/ 90487 h 442912"/>
              <a:gd name="connsiteX2" fmla="*/ 0 w 704850"/>
              <a:gd name="connsiteY2" fmla="*/ 90487 h 442912"/>
              <a:gd name="connsiteX3" fmla="*/ 0 w 704850"/>
              <a:gd name="connsiteY3" fmla="*/ 442912 h 442912"/>
              <a:gd name="connsiteX4" fmla="*/ 4762 w 704850"/>
              <a:gd name="connsiteY4" fmla="*/ 438150 h 44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850" h="442912">
                <a:moveTo>
                  <a:pt x="704850" y="0"/>
                </a:moveTo>
                <a:lnTo>
                  <a:pt x="704850" y="90487"/>
                </a:lnTo>
                <a:lnTo>
                  <a:pt x="0" y="90487"/>
                </a:lnTo>
                <a:lnTo>
                  <a:pt x="0" y="442912"/>
                </a:lnTo>
                <a:lnTo>
                  <a:pt x="4762" y="438150"/>
                </a:lnTo>
              </a:path>
            </a:pathLst>
          </a:custGeom>
          <a:noFill/>
          <a:ln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7" name="Freihandform 376"/>
          <p:cNvSpPr/>
          <p:nvPr/>
        </p:nvSpPr>
        <p:spPr bwMode="gray">
          <a:xfrm flipH="1">
            <a:off x="5274386" y="5064015"/>
            <a:ext cx="554913" cy="442912"/>
          </a:xfrm>
          <a:custGeom>
            <a:avLst/>
            <a:gdLst>
              <a:gd name="connsiteX0" fmla="*/ 704850 w 704850"/>
              <a:gd name="connsiteY0" fmla="*/ 0 h 442912"/>
              <a:gd name="connsiteX1" fmla="*/ 704850 w 704850"/>
              <a:gd name="connsiteY1" fmla="*/ 90487 h 442912"/>
              <a:gd name="connsiteX2" fmla="*/ 0 w 704850"/>
              <a:gd name="connsiteY2" fmla="*/ 90487 h 442912"/>
              <a:gd name="connsiteX3" fmla="*/ 0 w 704850"/>
              <a:gd name="connsiteY3" fmla="*/ 442912 h 442912"/>
              <a:gd name="connsiteX4" fmla="*/ 4762 w 704850"/>
              <a:gd name="connsiteY4" fmla="*/ 438150 h 44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850" h="442912">
                <a:moveTo>
                  <a:pt x="704850" y="0"/>
                </a:moveTo>
                <a:lnTo>
                  <a:pt x="704850" y="90487"/>
                </a:lnTo>
                <a:lnTo>
                  <a:pt x="0" y="90487"/>
                </a:lnTo>
                <a:lnTo>
                  <a:pt x="0" y="442912"/>
                </a:lnTo>
                <a:lnTo>
                  <a:pt x="4762" y="438150"/>
                </a:lnTo>
              </a:path>
            </a:pathLst>
          </a:custGeom>
          <a:noFill/>
          <a:ln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77" name="Picture 138" descr="Z:\BR_Automation\Neue Dateien\[APROLProcess]\Material\image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279363" y="5232406"/>
            <a:ext cx="441256" cy="46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8" name="Picture 139" descr="Z:\BR_Automation\Neue Dateien\[APROLProcess]\Material\image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648672" y="5281813"/>
            <a:ext cx="402780" cy="37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9" name="Picture 140" descr="Z:\BR_Automation\Neue Dateien\[APROLProcess]\Material\image1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94523" y="5254760"/>
            <a:ext cx="408792" cy="43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" name="Textfeld 305"/>
          <p:cNvSpPr txBox="1"/>
          <p:nvPr/>
        </p:nvSpPr>
        <p:spPr bwMode="gray">
          <a:xfrm>
            <a:off x="1723167" y="3170424"/>
            <a:ext cx="24045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ES</a:t>
            </a:r>
            <a:endParaRPr lang="de-DE" sz="1400" dirty="0"/>
          </a:p>
        </p:txBody>
      </p:sp>
      <p:sp>
        <p:nvSpPr>
          <p:cNvPr id="584" name="Textfeld 583"/>
          <p:cNvSpPr txBox="1"/>
          <p:nvPr/>
        </p:nvSpPr>
        <p:spPr bwMode="gray">
          <a:xfrm>
            <a:off x="3757445" y="3146629"/>
            <a:ext cx="89883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200" dirty="0">
                <a:solidFill>
                  <a:srgbClr val="72AF2F"/>
                </a:solidFill>
              </a:rPr>
              <a:t>Инжиниринг.</a:t>
            </a:r>
            <a:r>
              <a:rPr lang="de-DE" sz="1200" dirty="0">
                <a:solidFill>
                  <a:srgbClr val="72AF2F"/>
                </a:solidFill>
              </a:rPr>
              <a:t/>
            </a:r>
            <a:br>
              <a:rPr lang="de-DE" sz="1200" dirty="0">
                <a:solidFill>
                  <a:srgbClr val="72AF2F"/>
                </a:solidFill>
              </a:rPr>
            </a:br>
            <a:r>
              <a:rPr lang="ru-RU" sz="1200" dirty="0">
                <a:solidFill>
                  <a:srgbClr val="72AF2F"/>
                </a:solidFill>
              </a:rPr>
              <a:t>база данных</a:t>
            </a:r>
            <a:endParaRPr lang="de-DE" sz="1200" dirty="0">
              <a:solidFill>
                <a:srgbClr val="72AF2F"/>
              </a:solidFill>
            </a:endParaRPr>
          </a:p>
        </p:txBody>
      </p:sp>
      <p:sp>
        <p:nvSpPr>
          <p:cNvPr id="585" name="Textfeld 584"/>
          <p:cNvSpPr txBox="1"/>
          <p:nvPr/>
        </p:nvSpPr>
        <p:spPr bwMode="gray">
          <a:xfrm>
            <a:off x="4932987" y="3170424"/>
            <a:ext cx="45365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200" dirty="0">
                <a:solidFill>
                  <a:schemeClr val="accent6"/>
                </a:solidFill>
              </a:rPr>
              <a:t>БД РВ</a:t>
            </a:r>
            <a:endParaRPr lang="de-DE" sz="1200" dirty="0">
              <a:solidFill>
                <a:schemeClr val="accent6"/>
              </a:solidFill>
            </a:endParaRPr>
          </a:p>
        </p:txBody>
      </p:sp>
      <p:sp>
        <p:nvSpPr>
          <p:cNvPr id="586" name="Textfeld 585"/>
          <p:cNvSpPr txBox="1"/>
          <p:nvPr/>
        </p:nvSpPr>
        <p:spPr bwMode="gray">
          <a:xfrm>
            <a:off x="4765431" y="3730388"/>
            <a:ext cx="76987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200" dirty="0" err="1">
                <a:solidFill>
                  <a:schemeClr val="accent6"/>
                </a:solidFill>
              </a:rPr>
              <a:t>Историч</a:t>
            </a:r>
            <a:r>
              <a:rPr lang="ru-RU" sz="1200" dirty="0">
                <a:solidFill>
                  <a:schemeClr val="accent6"/>
                </a:solidFill>
              </a:rPr>
              <a:t>.</a:t>
            </a:r>
            <a:r>
              <a:rPr lang="de-DE" sz="1200" dirty="0">
                <a:solidFill>
                  <a:schemeClr val="accent6"/>
                </a:solidFill>
              </a:rPr>
              <a:t/>
            </a:r>
            <a:br>
              <a:rPr lang="de-DE" sz="1200" dirty="0">
                <a:solidFill>
                  <a:schemeClr val="accent6"/>
                </a:solidFill>
              </a:rPr>
            </a:br>
            <a:r>
              <a:rPr lang="ru-RU" sz="1200" dirty="0">
                <a:solidFill>
                  <a:schemeClr val="accent6"/>
                </a:solidFill>
              </a:rPr>
              <a:t>БД</a:t>
            </a:r>
            <a:endParaRPr lang="de-DE" sz="1200" dirty="0">
              <a:solidFill>
                <a:schemeClr val="accent6"/>
              </a:solidFill>
            </a:endParaRPr>
          </a:p>
        </p:txBody>
      </p:sp>
      <p:sp>
        <p:nvSpPr>
          <p:cNvPr id="587" name="Textfeld 586"/>
          <p:cNvSpPr txBox="1"/>
          <p:nvPr/>
        </p:nvSpPr>
        <p:spPr bwMode="gray">
          <a:xfrm>
            <a:off x="7623063" y="3170424"/>
            <a:ext cx="64729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200" dirty="0" err="1">
                <a:solidFill>
                  <a:schemeClr val="accent6"/>
                </a:solidFill>
              </a:rPr>
              <a:t>Резервн</a:t>
            </a:r>
            <a:r>
              <a:rPr lang="ru-RU" sz="1200" dirty="0">
                <a:solidFill>
                  <a:schemeClr val="accent6"/>
                </a:solidFill>
              </a:rPr>
              <a:t>.</a:t>
            </a:r>
            <a:endParaRPr lang="de-DE" sz="1200" dirty="0">
              <a:solidFill>
                <a:schemeClr val="accent6"/>
              </a:solidFill>
            </a:endParaRPr>
          </a:p>
          <a:p>
            <a:r>
              <a:rPr lang="ru-RU" sz="1200" dirty="0">
                <a:solidFill>
                  <a:schemeClr val="accent6"/>
                </a:solidFill>
              </a:rPr>
              <a:t>БД РВ</a:t>
            </a:r>
            <a:endParaRPr lang="de-DE" sz="1200" dirty="0">
              <a:solidFill>
                <a:schemeClr val="accent6"/>
              </a:solidFill>
            </a:endParaRPr>
          </a:p>
        </p:txBody>
      </p:sp>
      <p:sp>
        <p:nvSpPr>
          <p:cNvPr id="588" name="Textfeld 587"/>
          <p:cNvSpPr txBox="1"/>
          <p:nvPr/>
        </p:nvSpPr>
        <p:spPr bwMode="gray">
          <a:xfrm>
            <a:off x="7623063" y="3730388"/>
            <a:ext cx="88472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200" dirty="0" err="1">
                <a:solidFill>
                  <a:schemeClr val="accent6"/>
                </a:solidFill>
              </a:rPr>
              <a:t>Резервн</a:t>
            </a:r>
            <a:r>
              <a:rPr lang="ru-RU" sz="1200" dirty="0">
                <a:solidFill>
                  <a:schemeClr val="accent6"/>
                </a:solidFill>
              </a:rPr>
              <a:t>.</a:t>
            </a:r>
            <a:endParaRPr lang="de-DE" sz="1200" dirty="0">
              <a:solidFill>
                <a:schemeClr val="accent6"/>
              </a:solidFill>
            </a:endParaRPr>
          </a:p>
          <a:p>
            <a:r>
              <a:rPr lang="ru-RU" sz="1200" dirty="0" err="1">
                <a:solidFill>
                  <a:schemeClr val="accent6"/>
                </a:solidFill>
              </a:rPr>
              <a:t>Историч</a:t>
            </a:r>
            <a:r>
              <a:rPr lang="ru-RU" sz="1200" dirty="0">
                <a:solidFill>
                  <a:schemeClr val="accent6"/>
                </a:solidFill>
              </a:rPr>
              <a:t>. БД</a:t>
            </a:r>
            <a:endParaRPr lang="de-DE" sz="1200" dirty="0">
              <a:solidFill>
                <a:schemeClr val="accent6"/>
              </a:solidFill>
            </a:endParaRPr>
          </a:p>
        </p:txBody>
      </p:sp>
      <p:sp>
        <p:nvSpPr>
          <p:cNvPr id="589" name="Textfeld 588"/>
          <p:cNvSpPr txBox="1"/>
          <p:nvPr/>
        </p:nvSpPr>
        <p:spPr bwMode="gray">
          <a:xfrm>
            <a:off x="807027" y="5143443"/>
            <a:ext cx="90730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PLC &amp; IO 1</a:t>
            </a:r>
            <a:endParaRPr lang="de-DE" sz="1400" dirty="0"/>
          </a:p>
        </p:txBody>
      </p:sp>
      <p:sp>
        <p:nvSpPr>
          <p:cNvPr id="591" name="Textfeld 590"/>
          <p:cNvSpPr txBox="1"/>
          <p:nvPr/>
        </p:nvSpPr>
        <p:spPr bwMode="gray">
          <a:xfrm>
            <a:off x="1728690" y="1615113"/>
            <a:ext cx="40876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OS 1</a:t>
            </a:r>
            <a:endParaRPr lang="de-DE" sz="1400" dirty="0"/>
          </a:p>
        </p:txBody>
      </p:sp>
      <p:sp>
        <p:nvSpPr>
          <p:cNvPr id="592" name="Textfeld 591"/>
          <p:cNvSpPr txBox="1"/>
          <p:nvPr/>
        </p:nvSpPr>
        <p:spPr bwMode="gray">
          <a:xfrm>
            <a:off x="5461826" y="1591539"/>
            <a:ext cx="40876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OS n</a:t>
            </a:r>
            <a:endParaRPr lang="de-DE" sz="1400" dirty="0"/>
          </a:p>
        </p:txBody>
      </p:sp>
      <p:pic>
        <p:nvPicPr>
          <p:cNvPr id="593" name="Picture 4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10384" y="5838722"/>
            <a:ext cx="12954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4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190865" y="5768617"/>
            <a:ext cx="1066319" cy="5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1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94736" y="4439383"/>
            <a:ext cx="1088976" cy="5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815198" y="4439383"/>
            <a:ext cx="1088976" cy="5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37509" y="4439383"/>
            <a:ext cx="1088976" cy="5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804967" y="4439383"/>
            <a:ext cx="1088976" cy="5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" name="Rechteck 339"/>
          <p:cNvSpPr/>
          <p:nvPr/>
        </p:nvSpPr>
        <p:spPr bwMode="gray">
          <a:xfrm>
            <a:off x="3252103" y="3129336"/>
            <a:ext cx="180083" cy="12080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  <a:lumMod val="83000"/>
                  <a:lumOff val="17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341" name="Rechteck 340"/>
          <p:cNvSpPr/>
          <p:nvPr/>
        </p:nvSpPr>
        <p:spPr bwMode="gray">
          <a:xfrm>
            <a:off x="3163003" y="3129336"/>
            <a:ext cx="180083" cy="12080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  <a:lumMod val="83000"/>
                  <a:lumOff val="17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pic>
        <p:nvPicPr>
          <p:cNvPr id="222" name="Picture 1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535506" y="1920177"/>
            <a:ext cx="380468" cy="7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1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60490" y="1915414"/>
            <a:ext cx="380468" cy="7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" name="Rechteck 341"/>
          <p:cNvSpPr/>
          <p:nvPr/>
        </p:nvSpPr>
        <p:spPr bwMode="gray">
          <a:xfrm>
            <a:off x="3143724" y="3505835"/>
            <a:ext cx="180083" cy="12080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  <a:lumMod val="83000"/>
                  <a:lumOff val="17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343" name="Rechteck 342"/>
          <p:cNvSpPr/>
          <p:nvPr/>
        </p:nvSpPr>
        <p:spPr bwMode="gray">
          <a:xfrm>
            <a:off x="3143724" y="3505835"/>
            <a:ext cx="180083" cy="12080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  <a:lumMod val="83000"/>
                  <a:lumOff val="17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30" name="Gruppieren 229"/>
          <p:cNvGrpSpPr>
            <a:grpSpLocks noChangeAspect="1"/>
          </p:cNvGrpSpPr>
          <p:nvPr/>
        </p:nvGrpSpPr>
        <p:grpSpPr bwMode="gray">
          <a:xfrm>
            <a:off x="5502304" y="3674755"/>
            <a:ext cx="380824" cy="397622"/>
            <a:chOff x="3544888" y="2371726"/>
            <a:chExt cx="2051050" cy="2141538"/>
          </a:xfrm>
        </p:grpSpPr>
        <p:sp>
          <p:nvSpPr>
            <p:cNvPr id="231" name="Freeform 6"/>
            <p:cNvSpPr>
              <a:spLocks/>
            </p:cNvSpPr>
            <p:nvPr/>
          </p:nvSpPr>
          <p:spPr bwMode="gray">
            <a:xfrm>
              <a:off x="3544888" y="3575051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2" name="Oval 7"/>
            <p:cNvSpPr>
              <a:spLocks noChangeArrowheads="1"/>
            </p:cNvSpPr>
            <p:nvPr/>
          </p:nvSpPr>
          <p:spPr bwMode="gray">
            <a:xfrm>
              <a:off x="3544888" y="3308351"/>
              <a:ext cx="2051050" cy="93821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3" name="Freeform 8"/>
            <p:cNvSpPr>
              <a:spLocks/>
            </p:cNvSpPr>
            <p:nvPr/>
          </p:nvSpPr>
          <p:spPr bwMode="gray">
            <a:xfrm>
              <a:off x="3556001" y="3649663"/>
              <a:ext cx="2036763" cy="596900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Freeform 9"/>
            <p:cNvSpPr>
              <a:spLocks/>
            </p:cNvSpPr>
            <p:nvPr/>
          </p:nvSpPr>
          <p:spPr bwMode="gray">
            <a:xfrm>
              <a:off x="3544888" y="3106738"/>
              <a:ext cx="2051050" cy="933450"/>
            </a:xfrm>
            <a:custGeom>
              <a:avLst/>
              <a:gdLst>
                <a:gd name="T0" fmla="*/ 493 w 547"/>
                <a:gd name="T1" fmla="*/ 50 h 249"/>
                <a:gd name="T2" fmla="*/ 274 w 547"/>
                <a:gd name="T3" fmla="*/ 0 h 249"/>
                <a:gd name="T4" fmla="*/ 55 w 547"/>
                <a:gd name="T5" fmla="*/ 50 h 249"/>
                <a:gd name="T6" fmla="*/ 0 w 547"/>
                <a:gd name="T7" fmla="*/ 50 h 249"/>
                <a:gd name="T8" fmla="*/ 0 w 547"/>
                <a:gd name="T9" fmla="*/ 124 h 249"/>
                <a:gd name="T10" fmla="*/ 274 w 547"/>
                <a:gd name="T11" fmla="*/ 249 h 249"/>
                <a:gd name="T12" fmla="*/ 547 w 547"/>
                <a:gd name="T13" fmla="*/ 124 h 249"/>
                <a:gd name="T14" fmla="*/ 547 w 547"/>
                <a:gd name="T15" fmla="*/ 50 h 249"/>
                <a:gd name="T16" fmla="*/ 493 w 547"/>
                <a:gd name="T17" fmla="*/ 5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49">
                  <a:moveTo>
                    <a:pt x="493" y="50"/>
                  </a:moveTo>
                  <a:cubicBezTo>
                    <a:pt x="443" y="19"/>
                    <a:pt x="363" y="0"/>
                    <a:pt x="274" y="0"/>
                  </a:cubicBezTo>
                  <a:cubicBezTo>
                    <a:pt x="184" y="0"/>
                    <a:pt x="105" y="19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93"/>
                    <a:pt x="123" y="249"/>
                    <a:pt x="274" y="249"/>
                  </a:cubicBezTo>
                  <a:cubicBezTo>
                    <a:pt x="425" y="249"/>
                    <a:pt x="547" y="193"/>
                    <a:pt x="547" y="124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Oval 10"/>
            <p:cNvSpPr>
              <a:spLocks noChangeArrowheads="1"/>
            </p:cNvSpPr>
            <p:nvPr/>
          </p:nvSpPr>
          <p:spPr bwMode="gray">
            <a:xfrm>
              <a:off x="3544888" y="2836863"/>
              <a:ext cx="2051050" cy="93662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6" name="Freeform 11"/>
            <p:cNvSpPr>
              <a:spLocks/>
            </p:cNvSpPr>
            <p:nvPr/>
          </p:nvSpPr>
          <p:spPr bwMode="gray">
            <a:xfrm>
              <a:off x="3556001" y="3178176"/>
              <a:ext cx="2036763" cy="595313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9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7" name="Freeform 12"/>
            <p:cNvSpPr>
              <a:spLocks/>
            </p:cNvSpPr>
            <p:nvPr/>
          </p:nvSpPr>
          <p:spPr bwMode="gray">
            <a:xfrm>
              <a:off x="3544888" y="2636838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8" name="Oval 13"/>
            <p:cNvSpPr>
              <a:spLocks noChangeArrowheads="1"/>
            </p:cNvSpPr>
            <p:nvPr/>
          </p:nvSpPr>
          <p:spPr bwMode="gray">
            <a:xfrm>
              <a:off x="3544888" y="2371726"/>
              <a:ext cx="2051050" cy="933450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9" name="Freeform 14"/>
            <p:cNvSpPr>
              <a:spLocks/>
            </p:cNvSpPr>
            <p:nvPr/>
          </p:nvSpPr>
          <p:spPr bwMode="gray">
            <a:xfrm>
              <a:off x="3556001" y="2713038"/>
              <a:ext cx="2036763" cy="592138"/>
            </a:xfrm>
            <a:custGeom>
              <a:avLst/>
              <a:gdLst>
                <a:gd name="T0" fmla="*/ 279 w 543"/>
                <a:gd name="T1" fmla="*/ 147 h 158"/>
                <a:gd name="T2" fmla="*/ 6 w 543"/>
                <a:gd name="T3" fmla="*/ 22 h 158"/>
                <a:gd name="T4" fmla="*/ 10 w 543"/>
                <a:gd name="T5" fmla="*/ 0 h 158"/>
                <a:gd name="T6" fmla="*/ 0 w 543"/>
                <a:gd name="T7" fmla="*/ 34 h 158"/>
                <a:gd name="T8" fmla="*/ 274 w 543"/>
                <a:gd name="T9" fmla="*/ 158 h 158"/>
                <a:gd name="T10" fmla="*/ 543 w 543"/>
                <a:gd name="T11" fmla="*/ 56 h 158"/>
                <a:gd name="T12" fmla="*/ 279 w 543"/>
                <a:gd name="T13" fmla="*/ 14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8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4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2"/>
                    <a:pt x="123" y="158"/>
                    <a:pt x="274" y="158"/>
                  </a:cubicBezTo>
                  <a:cubicBezTo>
                    <a:pt x="408" y="158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0" name="Freeform 15"/>
            <p:cNvSpPr>
              <a:spLocks noEditPoints="1"/>
            </p:cNvSpPr>
            <p:nvPr/>
          </p:nvSpPr>
          <p:spPr bwMode="gray">
            <a:xfrm>
              <a:off x="4002088" y="2490788"/>
              <a:ext cx="1162050" cy="615950"/>
            </a:xfrm>
            <a:custGeom>
              <a:avLst/>
              <a:gdLst>
                <a:gd name="T0" fmla="*/ 310 w 310"/>
                <a:gd name="T1" fmla="*/ 97 h 164"/>
                <a:gd name="T2" fmla="*/ 310 w 310"/>
                <a:gd name="T3" fmla="*/ 67 h 164"/>
                <a:gd name="T4" fmla="*/ 272 w 310"/>
                <a:gd name="T5" fmla="*/ 67 h 164"/>
                <a:gd name="T6" fmla="*/ 258 w 310"/>
                <a:gd name="T7" fmla="*/ 49 h 164"/>
                <a:gd name="T8" fmla="*/ 285 w 310"/>
                <a:gd name="T9" fmla="*/ 34 h 164"/>
                <a:gd name="T10" fmla="*/ 245 w 310"/>
                <a:gd name="T11" fmla="*/ 13 h 164"/>
                <a:gd name="T12" fmla="*/ 218 w 310"/>
                <a:gd name="T13" fmla="*/ 27 h 164"/>
                <a:gd name="T14" fmla="*/ 184 w 310"/>
                <a:gd name="T15" fmla="*/ 20 h 164"/>
                <a:gd name="T16" fmla="*/ 184 w 310"/>
                <a:gd name="T17" fmla="*/ 0 h 164"/>
                <a:gd name="T18" fmla="*/ 126 w 310"/>
                <a:gd name="T19" fmla="*/ 0 h 164"/>
                <a:gd name="T20" fmla="*/ 126 w 310"/>
                <a:gd name="T21" fmla="*/ 20 h 164"/>
                <a:gd name="T22" fmla="*/ 93 w 310"/>
                <a:gd name="T23" fmla="*/ 27 h 164"/>
                <a:gd name="T24" fmla="*/ 93 w 310"/>
                <a:gd name="T25" fmla="*/ 27 h 164"/>
                <a:gd name="T26" fmla="*/ 66 w 310"/>
                <a:gd name="T27" fmla="*/ 13 h 164"/>
                <a:gd name="T28" fmla="*/ 25 w 310"/>
                <a:gd name="T29" fmla="*/ 34 h 164"/>
                <a:gd name="T30" fmla="*/ 52 w 310"/>
                <a:gd name="T31" fmla="*/ 49 h 164"/>
                <a:gd name="T32" fmla="*/ 53 w 310"/>
                <a:gd name="T33" fmla="*/ 49 h 164"/>
                <a:gd name="T34" fmla="*/ 38 w 310"/>
                <a:gd name="T35" fmla="*/ 67 h 164"/>
                <a:gd name="T36" fmla="*/ 38 w 310"/>
                <a:gd name="T37" fmla="*/ 67 h 164"/>
                <a:gd name="T38" fmla="*/ 0 w 310"/>
                <a:gd name="T39" fmla="*/ 67 h 164"/>
                <a:gd name="T40" fmla="*/ 0 w 310"/>
                <a:gd name="T41" fmla="*/ 97 h 164"/>
                <a:gd name="T42" fmla="*/ 38 w 310"/>
                <a:gd name="T43" fmla="*/ 97 h 164"/>
                <a:gd name="T44" fmla="*/ 38 w 310"/>
                <a:gd name="T45" fmla="*/ 96 h 164"/>
                <a:gd name="T46" fmla="*/ 53 w 310"/>
                <a:gd name="T47" fmla="*/ 115 h 164"/>
                <a:gd name="T48" fmla="*/ 52 w 310"/>
                <a:gd name="T49" fmla="*/ 115 h 164"/>
                <a:gd name="T50" fmla="*/ 25 w 310"/>
                <a:gd name="T51" fmla="*/ 129 h 164"/>
                <a:gd name="T52" fmla="*/ 66 w 310"/>
                <a:gd name="T53" fmla="*/ 150 h 164"/>
                <a:gd name="T54" fmla="*/ 93 w 310"/>
                <a:gd name="T55" fmla="*/ 136 h 164"/>
                <a:gd name="T56" fmla="*/ 92 w 310"/>
                <a:gd name="T57" fmla="*/ 136 h 164"/>
                <a:gd name="T58" fmla="*/ 127 w 310"/>
                <a:gd name="T59" fmla="*/ 143 h 164"/>
                <a:gd name="T60" fmla="*/ 126 w 310"/>
                <a:gd name="T61" fmla="*/ 143 h 164"/>
                <a:gd name="T62" fmla="*/ 126 w 310"/>
                <a:gd name="T63" fmla="*/ 164 h 164"/>
                <a:gd name="T64" fmla="*/ 184 w 310"/>
                <a:gd name="T65" fmla="*/ 164 h 164"/>
                <a:gd name="T66" fmla="*/ 184 w 310"/>
                <a:gd name="T67" fmla="*/ 143 h 164"/>
                <a:gd name="T68" fmla="*/ 217 w 310"/>
                <a:gd name="T69" fmla="*/ 136 h 164"/>
                <a:gd name="T70" fmla="*/ 245 w 310"/>
                <a:gd name="T71" fmla="*/ 150 h 164"/>
                <a:gd name="T72" fmla="*/ 285 w 310"/>
                <a:gd name="T73" fmla="*/ 129 h 164"/>
                <a:gd name="T74" fmla="*/ 258 w 310"/>
                <a:gd name="T75" fmla="*/ 115 h 164"/>
                <a:gd name="T76" fmla="*/ 272 w 310"/>
                <a:gd name="T77" fmla="*/ 97 h 164"/>
                <a:gd name="T78" fmla="*/ 310 w 310"/>
                <a:gd name="T79" fmla="*/ 97 h 164"/>
                <a:gd name="T80" fmla="*/ 155 w 310"/>
                <a:gd name="T81" fmla="*/ 122 h 164"/>
                <a:gd name="T82" fmla="*/ 78 w 310"/>
                <a:gd name="T83" fmla="*/ 82 h 164"/>
                <a:gd name="T84" fmla="*/ 155 w 310"/>
                <a:gd name="T85" fmla="*/ 41 h 164"/>
                <a:gd name="T86" fmla="*/ 232 w 310"/>
                <a:gd name="T87" fmla="*/ 82 h 164"/>
                <a:gd name="T88" fmla="*/ 155 w 310"/>
                <a:gd name="T89" fmla="*/ 12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0" h="164">
                  <a:moveTo>
                    <a:pt x="310" y="97"/>
                  </a:moveTo>
                  <a:cubicBezTo>
                    <a:pt x="310" y="67"/>
                    <a:pt x="310" y="67"/>
                    <a:pt x="310" y="67"/>
                  </a:cubicBezTo>
                  <a:cubicBezTo>
                    <a:pt x="272" y="67"/>
                    <a:pt x="272" y="67"/>
                    <a:pt x="272" y="67"/>
                  </a:cubicBezTo>
                  <a:cubicBezTo>
                    <a:pt x="269" y="60"/>
                    <a:pt x="264" y="54"/>
                    <a:pt x="258" y="49"/>
                  </a:cubicBezTo>
                  <a:cubicBezTo>
                    <a:pt x="285" y="34"/>
                    <a:pt x="285" y="34"/>
                    <a:pt x="285" y="34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207" y="24"/>
                    <a:pt x="196" y="22"/>
                    <a:pt x="184" y="2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14" y="22"/>
                    <a:pt x="103" y="24"/>
                    <a:pt x="93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46" y="54"/>
                    <a:pt x="41" y="60"/>
                    <a:pt x="38" y="67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41" y="103"/>
                    <a:pt x="46" y="109"/>
                    <a:pt x="53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66" y="150"/>
                    <a:pt x="66" y="150"/>
                    <a:pt x="66" y="150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103" y="139"/>
                    <a:pt x="114" y="142"/>
                    <a:pt x="127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64"/>
                    <a:pt x="126" y="164"/>
                    <a:pt x="126" y="164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96" y="142"/>
                    <a:pt x="207" y="139"/>
                    <a:pt x="217" y="136"/>
                  </a:cubicBezTo>
                  <a:cubicBezTo>
                    <a:pt x="245" y="150"/>
                    <a:pt x="245" y="150"/>
                    <a:pt x="245" y="150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58" y="115"/>
                    <a:pt x="258" y="115"/>
                    <a:pt x="258" y="115"/>
                  </a:cubicBezTo>
                  <a:cubicBezTo>
                    <a:pt x="264" y="109"/>
                    <a:pt x="269" y="103"/>
                    <a:pt x="272" y="97"/>
                  </a:cubicBezTo>
                  <a:cubicBezTo>
                    <a:pt x="310" y="97"/>
                    <a:pt x="310" y="97"/>
                    <a:pt x="310" y="97"/>
                  </a:cubicBezTo>
                  <a:close/>
                  <a:moveTo>
                    <a:pt x="155" y="122"/>
                  </a:moveTo>
                  <a:cubicBezTo>
                    <a:pt x="113" y="122"/>
                    <a:pt x="78" y="104"/>
                    <a:pt x="78" y="82"/>
                  </a:cubicBezTo>
                  <a:cubicBezTo>
                    <a:pt x="78" y="59"/>
                    <a:pt x="113" y="41"/>
                    <a:pt x="155" y="41"/>
                  </a:cubicBezTo>
                  <a:cubicBezTo>
                    <a:pt x="198" y="41"/>
                    <a:pt x="232" y="59"/>
                    <a:pt x="232" y="82"/>
                  </a:cubicBezTo>
                  <a:cubicBezTo>
                    <a:pt x="232" y="104"/>
                    <a:pt x="198" y="122"/>
                    <a:pt x="155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96" name="Gruppieren 195"/>
          <p:cNvGrpSpPr>
            <a:grpSpLocks noChangeAspect="1"/>
          </p:cNvGrpSpPr>
          <p:nvPr/>
        </p:nvGrpSpPr>
        <p:grpSpPr bwMode="gray">
          <a:xfrm>
            <a:off x="5502304" y="3133307"/>
            <a:ext cx="380824" cy="397622"/>
            <a:chOff x="3544888" y="2371726"/>
            <a:chExt cx="2051050" cy="2141538"/>
          </a:xfrm>
        </p:grpSpPr>
        <p:sp>
          <p:nvSpPr>
            <p:cNvPr id="197" name="Freeform 6"/>
            <p:cNvSpPr>
              <a:spLocks/>
            </p:cNvSpPr>
            <p:nvPr/>
          </p:nvSpPr>
          <p:spPr bwMode="gray">
            <a:xfrm>
              <a:off x="3544888" y="3575051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Oval 7"/>
            <p:cNvSpPr>
              <a:spLocks noChangeArrowheads="1"/>
            </p:cNvSpPr>
            <p:nvPr/>
          </p:nvSpPr>
          <p:spPr bwMode="gray">
            <a:xfrm>
              <a:off x="3544888" y="3308351"/>
              <a:ext cx="2051050" cy="93821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8"/>
            <p:cNvSpPr>
              <a:spLocks/>
            </p:cNvSpPr>
            <p:nvPr/>
          </p:nvSpPr>
          <p:spPr bwMode="gray">
            <a:xfrm>
              <a:off x="3556001" y="3649663"/>
              <a:ext cx="2036763" cy="596900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Freeform 9"/>
            <p:cNvSpPr>
              <a:spLocks/>
            </p:cNvSpPr>
            <p:nvPr/>
          </p:nvSpPr>
          <p:spPr bwMode="gray">
            <a:xfrm>
              <a:off x="3544888" y="3106738"/>
              <a:ext cx="2051050" cy="933450"/>
            </a:xfrm>
            <a:custGeom>
              <a:avLst/>
              <a:gdLst>
                <a:gd name="T0" fmla="*/ 493 w 547"/>
                <a:gd name="T1" fmla="*/ 50 h 249"/>
                <a:gd name="T2" fmla="*/ 274 w 547"/>
                <a:gd name="T3" fmla="*/ 0 h 249"/>
                <a:gd name="T4" fmla="*/ 55 w 547"/>
                <a:gd name="T5" fmla="*/ 50 h 249"/>
                <a:gd name="T6" fmla="*/ 0 w 547"/>
                <a:gd name="T7" fmla="*/ 50 h 249"/>
                <a:gd name="T8" fmla="*/ 0 w 547"/>
                <a:gd name="T9" fmla="*/ 124 h 249"/>
                <a:gd name="T10" fmla="*/ 274 w 547"/>
                <a:gd name="T11" fmla="*/ 249 h 249"/>
                <a:gd name="T12" fmla="*/ 547 w 547"/>
                <a:gd name="T13" fmla="*/ 124 h 249"/>
                <a:gd name="T14" fmla="*/ 547 w 547"/>
                <a:gd name="T15" fmla="*/ 50 h 249"/>
                <a:gd name="T16" fmla="*/ 493 w 547"/>
                <a:gd name="T17" fmla="*/ 5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49">
                  <a:moveTo>
                    <a:pt x="493" y="50"/>
                  </a:moveTo>
                  <a:cubicBezTo>
                    <a:pt x="443" y="19"/>
                    <a:pt x="363" y="0"/>
                    <a:pt x="274" y="0"/>
                  </a:cubicBezTo>
                  <a:cubicBezTo>
                    <a:pt x="184" y="0"/>
                    <a:pt x="105" y="19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93"/>
                    <a:pt x="123" y="249"/>
                    <a:pt x="274" y="249"/>
                  </a:cubicBezTo>
                  <a:cubicBezTo>
                    <a:pt x="425" y="249"/>
                    <a:pt x="547" y="193"/>
                    <a:pt x="547" y="124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Oval 10"/>
            <p:cNvSpPr>
              <a:spLocks noChangeArrowheads="1"/>
            </p:cNvSpPr>
            <p:nvPr/>
          </p:nvSpPr>
          <p:spPr bwMode="gray">
            <a:xfrm>
              <a:off x="3544888" y="2836863"/>
              <a:ext cx="2051050" cy="93662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2" name="Freeform 11"/>
            <p:cNvSpPr>
              <a:spLocks/>
            </p:cNvSpPr>
            <p:nvPr/>
          </p:nvSpPr>
          <p:spPr bwMode="gray">
            <a:xfrm>
              <a:off x="3556001" y="3178176"/>
              <a:ext cx="2036763" cy="595313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9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12"/>
            <p:cNvSpPr>
              <a:spLocks/>
            </p:cNvSpPr>
            <p:nvPr/>
          </p:nvSpPr>
          <p:spPr bwMode="gray">
            <a:xfrm>
              <a:off x="3544888" y="2636838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" name="Oval 13"/>
            <p:cNvSpPr>
              <a:spLocks noChangeArrowheads="1"/>
            </p:cNvSpPr>
            <p:nvPr/>
          </p:nvSpPr>
          <p:spPr bwMode="gray">
            <a:xfrm>
              <a:off x="3544888" y="2371726"/>
              <a:ext cx="2051050" cy="933450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14"/>
            <p:cNvSpPr>
              <a:spLocks/>
            </p:cNvSpPr>
            <p:nvPr/>
          </p:nvSpPr>
          <p:spPr bwMode="gray">
            <a:xfrm>
              <a:off x="3556001" y="2713038"/>
              <a:ext cx="2036763" cy="592138"/>
            </a:xfrm>
            <a:custGeom>
              <a:avLst/>
              <a:gdLst>
                <a:gd name="T0" fmla="*/ 279 w 543"/>
                <a:gd name="T1" fmla="*/ 147 h 158"/>
                <a:gd name="T2" fmla="*/ 6 w 543"/>
                <a:gd name="T3" fmla="*/ 22 h 158"/>
                <a:gd name="T4" fmla="*/ 10 w 543"/>
                <a:gd name="T5" fmla="*/ 0 h 158"/>
                <a:gd name="T6" fmla="*/ 0 w 543"/>
                <a:gd name="T7" fmla="*/ 34 h 158"/>
                <a:gd name="T8" fmla="*/ 274 w 543"/>
                <a:gd name="T9" fmla="*/ 158 h 158"/>
                <a:gd name="T10" fmla="*/ 543 w 543"/>
                <a:gd name="T11" fmla="*/ 56 h 158"/>
                <a:gd name="T12" fmla="*/ 279 w 543"/>
                <a:gd name="T13" fmla="*/ 14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8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4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2"/>
                    <a:pt x="123" y="158"/>
                    <a:pt x="274" y="158"/>
                  </a:cubicBezTo>
                  <a:cubicBezTo>
                    <a:pt x="408" y="158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" name="Freeform 15"/>
            <p:cNvSpPr>
              <a:spLocks noEditPoints="1"/>
            </p:cNvSpPr>
            <p:nvPr/>
          </p:nvSpPr>
          <p:spPr bwMode="gray">
            <a:xfrm>
              <a:off x="4002088" y="2490788"/>
              <a:ext cx="1162050" cy="615950"/>
            </a:xfrm>
            <a:custGeom>
              <a:avLst/>
              <a:gdLst>
                <a:gd name="T0" fmla="*/ 310 w 310"/>
                <a:gd name="T1" fmla="*/ 97 h 164"/>
                <a:gd name="T2" fmla="*/ 310 w 310"/>
                <a:gd name="T3" fmla="*/ 67 h 164"/>
                <a:gd name="T4" fmla="*/ 272 w 310"/>
                <a:gd name="T5" fmla="*/ 67 h 164"/>
                <a:gd name="T6" fmla="*/ 258 w 310"/>
                <a:gd name="T7" fmla="*/ 49 h 164"/>
                <a:gd name="T8" fmla="*/ 285 w 310"/>
                <a:gd name="T9" fmla="*/ 34 h 164"/>
                <a:gd name="T10" fmla="*/ 245 w 310"/>
                <a:gd name="T11" fmla="*/ 13 h 164"/>
                <a:gd name="T12" fmla="*/ 218 w 310"/>
                <a:gd name="T13" fmla="*/ 27 h 164"/>
                <a:gd name="T14" fmla="*/ 184 w 310"/>
                <a:gd name="T15" fmla="*/ 20 h 164"/>
                <a:gd name="T16" fmla="*/ 184 w 310"/>
                <a:gd name="T17" fmla="*/ 0 h 164"/>
                <a:gd name="T18" fmla="*/ 126 w 310"/>
                <a:gd name="T19" fmla="*/ 0 h 164"/>
                <a:gd name="T20" fmla="*/ 126 w 310"/>
                <a:gd name="T21" fmla="*/ 20 h 164"/>
                <a:gd name="T22" fmla="*/ 93 w 310"/>
                <a:gd name="T23" fmla="*/ 27 h 164"/>
                <a:gd name="T24" fmla="*/ 93 w 310"/>
                <a:gd name="T25" fmla="*/ 27 h 164"/>
                <a:gd name="T26" fmla="*/ 66 w 310"/>
                <a:gd name="T27" fmla="*/ 13 h 164"/>
                <a:gd name="T28" fmla="*/ 25 w 310"/>
                <a:gd name="T29" fmla="*/ 34 h 164"/>
                <a:gd name="T30" fmla="*/ 52 w 310"/>
                <a:gd name="T31" fmla="*/ 49 h 164"/>
                <a:gd name="T32" fmla="*/ 53 w 310"/>
                <a:gd name="T33" fmla="*/ 49 h 164"/>
                <a:gd name="T34" fmla="*/ 38 w 310"/>
                <a:gd name="T35" fmla="*/ 67 h 164"/>
                <a:gd name="T36" fmla="*/ 38 w 310"/>
                <a:gd name="T37" fmla="*/ 67 h 164"/>
                <a:gd name="T38" fmla="*/ 0 w 310"/>
                <a:gd name="T39" fmla="*/ 67 h 164"/>
                <a:gd name="T40" fmla="*/ 0 w 310"/>
                <a:gd name="T41" fmla="*/ 97 h 164"/>
                <a:gd name="T42" fmla="*/ 38 w 310"/>
                <a:gd name="T43" fmla="*/ 97 h 164"/>
                <a:gd name="T44" fmla="*/ 38 w 310"/>
                <a:gd name="T45" fmla="*/ 96 h 164"/>
                <a:gd name="T46" fmla="*/ 53 w 310"/>
                <a:gd name="T47" fmla="*/ 115 h 164"/>
                <a:gd name="T48" fmla="*/ 52 w 310"/>
                <a:gd name="T49" fmla="*/ 115 h 164"/>
                <a:gd name="T50" fmla="*/ 25 w 310"/>
                <a:gd name="T51" fmla="*/ 129 h 164"/>
                <a:gd name="T52" fmla="*/ 66 w 310"/>
                <a:gd name="T53" fmla="*/ 150 h 164"/>
                <a:gd name="T54" fmla="*/ 93 w 310"/>
                <a:gd name="T55" fmla="*/ 136 h 164"/>
                <a:gd name="T56" fmla="*/ 92 w 310"/>
                <a:gd name="T57" fmla="*/ 136 h 164"/>
                <a:gd name="T58" fmla="*/ 127 w 310"/>
                <a:gd name="T59" fmla="*/ 143 h 164"/>
                <a:gd name="T60" fmla="*/ 126 w 310"/>
                <a:gd name="T61" fmla="*/ 143 h 164"/>
                <a:gd name="T62" fmla="*/ 126 w 310"/>
                <a:gd name="T63" fmla="*/ 164 h 164"/>
                <a:gd name="T64" fmla="*/ 184 w 310"/>
                <a:gd name="T65" fmla="*/ 164 h 164"/>
                <a:gd name="T66" fmla="*/ 184 w 310"/>
                <a:gd name="T67" fmla="*/ 143 h 164"/>
                <a:gd name="T68" fmla="*/ 217 w 310"/>
                <a:gd name="T69" fmla="*/ 136 h 164"/>
                <a:gd name="T70" fmla="*/ 245 w 310"/>
                <a:gd name="T71" fmla="*/ 150 h 164"/>
                <a:gd name="T72" fmla="*/ 285 w 310"/>
                <a:gd name="T73" fmla="*/ 129 h 164"/>
                <a:gd name="T74" fmla="*/ 258 w 310"/>
                <a:gd name="T75" fmla="*/ 115 h 164"/>
                <a:gd name="T76" fmla="*/ 272 w 310"/>
                <a:gd name="T77" fmla="*/ 97 h 164"/>
                <a:gd name="T78" fmla="*/ 310 w 310"/>
                <a:gd name="T79" fmla="*/ 97 h 164"/>
                <a:gd name="T80" fmla="*/ 155 w 310"/>
                <a:gd name="T81" fmla="*/ 122 h 164"/>
                <a:gd name="T82" fmla="*/ 78 w 310"/>
                <a:gd name="T83" fmla="*/ 82 h 164"/>
                <a:gd name="T84" fmla="*/ 155 w 310"/>
                <a:gd name="T85" fmla="*/ 41 h 164"/>
                <a:gd name="T86" fmla="*/ 232 w 310"/>
                <a:gd name="T87" fmla="*/ 82 h 164"/>
                <a:gd name="T88" fmla="*/ 155 w 310"/>
                <a:gd name="T89" fmla="*/ 12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0" h="164">
                  <a:moveTo>
                    <a:pt x="310" y="97"/>
                  </a:moveTo>
                  <a:cubicBezTo>
                    <a:pt x="310" y="67"/>
                    <a:pt x="310" y="67"/>
                    <a:pt x="310" y="67"/>
                  </a:cubicBezTo>
                  <a:cubicBezTo>
                    <a:pt x="272" y="67"/>
                    <a:pt x="272" y="67"/>
                    <a:pt x="272" y="67"/>
                  </a:cubicBezTo>
                  <a:cubicBezTo>
                    <a:pt x="269" y="60"/>
                    <a:pt x="264" y="54"/>
                    <a:pt x="258" y="49"/>
                  </a:cubicBezTo>
                  <a:cubicBezTo>
                    <a:pt x="285" y="34"/>
                    <a:pt x="285" y="34"/>
                    <a:pt x="285" y="34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207" y="24"/>
                    <a:pt x="196" y="22"/>
                    <a:pt x="184" y="2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14" y="22"/>
                    <a:pt x="103" y="24"/>
                    <a:pt x="93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46" y="54"/>
                    <a:pt x="41" y="60"/>
                    <a:pt x="38" y="67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41" y="103"/>
                    <a:pt x="46" y="109"/>
                    <a:pt x="53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66" y="150"/>
                    <a:pt x="66" y="150"/>
                    <a:pt x="66" y="150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103" y="139"/>
                    <a:pt x="114" y="142"/>
                    <a:pt x="127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64"/>
                    <a:pt x="126" y="164"/>
                    <a:pt x="126" y="164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96" y="142"/>
                    <a:pt x="207" y="139"/>
                    <a:pt x="217" y="136"/>
                  </a:cubicBezTo>
                  <a:cubicBezTo>
                    <a:pt x="245" y="150"/>
                    <a:pt x="245" y="150"/>
                    <a:pt x="245" y="150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58" y="115"/>
                    <a:pt x="258" y="115"/>
                    <a:pt x="258" y="115"/>
                  </a:cubicBezTo>
                  <a:cubicBezTo>
                    <a:pt x="264" y="109"/>
                    <a:pt x="269" y="103"/>
                    <a:pt x="272" y="97"/>
                  </a:cubicBezTo>
                  <a:cubicBezTo>
                    <a:pt x="310" y="97"/>
                    <a:pt x="310" y="97"/>
                    <a:pt x="310" y="97"/>
                  </a:cubicBezTo>
                  <a:close/>
                  <a:moveTo>
                    <a:pt x="155" y="122"/>
                  </a:moveTo>
                  <a:cubicBezTo>
                    <a:pt x="113" y="122"/>
                    <a:pt x="78" y="104"/>
                    <a:pt x="78" y="82"/>
                  </a:cubicBezTo>
                  <a:cubicBezTo>
                    <a:pt x="78" y="59"/>
                    <a:pt x="113" y="41"/>
                    <a:pt x="155" y="41"/>
                  </a:cubicBezTo>
                  <a:cubicBezTo>
                    <a:pt x="198" y="41"/>
                    <a:pt x="232" y="59"/>
                    <a:pt x="232" y="82"/>
                  </a:cubicBezTo>
                  <a:cubicBezTo>
                    <a:pt x="232" y="104"/>
                    <a:pt x="198" y="122"/>
                    <a:pt x="155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44" name="Rechteck 343"/>
          <p:cNvSpPr/>
          <p:nvPr/>
        </p:nvSpPr>
        <p:spPr bwMode="gray">
          <a:xfrm>
            <a:off x="3143724" y="3581976"/>
            <a:ext cx="180083" cy="12080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  <a:lumMod val="83000"/>
                  <a:lumOff val="17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345" name="Rechteck 344"/>
          <p:cNvSpPr/>
          <p:nvPr/>
        </p:nvSpPr>
        <p:spPr bwMode="gray">
          <a:xfrm>
            <a:off x="3143724" y="3581976"/>
            <a:ext cx="180083" cy="12080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  <a:lumMod val="83000"/>
                  <a:lumOff val="17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63" name="Gruppieren 262"/>
          <p:cNvGrpSpPr>
            <a:grpSpLocks noChangeAspect="1"/>
          </p:cNvGrpSpPr>
          <p:nvPr/>
        </p:nvGrpSpPr>
        <p:grpSpPr bwMode="gray">
          <a:xfrm>
            <a:off x="7145384" y="3674755"/>
            <a:ext cx="380824" cy="397622"/>
            <a:chOff x="3544888" y="2371726"/>
            <a:chExt cx="2051050" cy="2141538"/>
          </a:xfrm>
        </p:grpSpPr>
        <p:sp>
          <p:nvSpPr>
            <p:cNvPr id="264" name="Freeform 6"/>
            <p:cNvSpPr>
              <a:spLocks/>
            </p:cNvSpPr>
            <p:nvPr/>
          </p:nvSpPr>
          <p:spPr bwMode="gray">
            <a:xfrm>
              <a:off x="3544888" y="3575051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5" name="Oval 7"/>
            <p:cNvSpPr>
              <a:spLocks noChangeArrowheads="1"/>
            </p:cNvSpPr>
            <p:nvPr/>
          </p:nvSpPr>
          <p:spPr bwMode="gray">
            <a:xfrm>
              <a:off x="3544888" y="3308351"/>
              <a:ext cx="2051050" cy="93821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6" name="Freeform 8"/>
            <p:cNvSpPr>
              <a:spLocks/>
            </p:cNvSpPr>
            <p:nvPr/>
          </p:nvSpPr>
          <p:spPr bwMode="gray">
            <a:xfrm>
              <a:off x="3556001" y="3649663"/>
              <a:ext cx="2036763" cy="596900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7" name="Freeform 9"/>
            <p:cNvSpPr>
              <a:spLocks/>
            </p:cNvSpPr>
            <p:nvPr/>
          </p:nvSpPr>
          <p:spPr bwMode="gray">
            <a:xfrm>
              <a:off x="3544888" y="3106738"/>
              <a:ext cx="2051050" cy="933450"/>
            </a:xfrm>
            <a:custGeom>
              <a:avLst/>
              <a:gdLst>
                <a:gd name="T0" fmla="*/ 493 w 547"/>
                <a:gd name="T1" fmla="*/ 50 h 249"/>
                <a:gd name="T2" fmla="*/ 274 w 547"/>
                <a:gd name="T3" fmla="*/ 0 h 249"/>
                <a:gd name="T4" fmla="*/ 55 w 547"/>
                <a:gd name="T5" fmla="*/ 50 h 249"/>
                <a:gd name="T6" fmla="*/ 0 w 547"/>
                <a:gd name="T7" fmla="*/ 50 h 249"/>
                <a:gd name="T8" fmla="*/ 0 w 547"/>
                <a:gd name="T9" fmla="*/ 124 h 249"/>
                <a:gd name="T10" fmla="*/ 274 w 547"/>
                <a:gd name="T11" fmla="*/ 249 h 249"/>
                <a:gd name="T12" fmla="*/ 547 w 547"/>
                <a:gd name="T13" fmla="*/ 124 h 249"/>
                <a:gd name="T14" fmla="*/ 547 w 547"/>
                <a:gd name="T15" fmla="*/ 50 h 249"/>
                <a:gd name="T16" fmla="*/ 493 w 547"/>
                <a:gd name="T17" fmla="*/ 5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49">
                  <a:moveTo>
                    <a:pt x="493" y="50"/>
                  </a:moveTo>
                  <a:cubicBezTo>
                    <a:pt x="443" y="19"/>
                    <a:pt x="363" y="0"/>
                    <a:pt x="274" y="0"/>
                  </a:cubicBezTo>
                  <a:cubicBezTo>
                    <a:pt x="184" y="0"/>
                    <a:pt x="105" y="19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93"/>
                    <a:pt x="123" y="249"/>
                    <a:pt x="274" y="249"/>
                  </a:cubicBezTo>
                  <a:cubicBezTo>
                    <a:pt x="425" y="249"/>
                    <a:pt x="547" y="193"/>
                    <a:pt x="547" y="124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8" name="Oval 10"/>
            <p:cNvSpPr>
              <a:spLocks noChangeArrowheads="1"/>
            </p:cNvSpPr>
            <p:nvPr/>
          </p:nvSpPr>
          <p:spPr bwMode="gray">
            <a:xfrm>
              <a:off x="3544888" y="2836863"/>
              <a:ext cx="2051050" cy="93662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9" name="Freeform 11"/>
            <p:cNvSpPr>
              <a:spLocks/>
            </p:cNvSpPr>
            <p:nvPr/>
          </p:nvSpPr>
          <p:spPr bwMode="gray">
            <a:xfrm>
              <a:off x="3556001" y="3178176"/>
              <a:ext cx="2036763" cy="595313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9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0" name="Freeform 12"/>
            <p:cNvSpPr>
              <a:spLocks/>
            </p:cNvSpPr>
            <p:nvPr/>
          </p:nvSpPr>
          <p:spPr bwMode="gray">
            <a:xfrm>
              <a:off x="3544888" y="2636838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1" name="Oval 13"/>
            <p:cNvSpPr>
              <a:spLocks noChangeArrowheads="1"/>
            </p:cNvSpPr>
            <p:nvPr/>
          </p:nvSpPr>
          <p:spPr bwMode="gray">
            <a:xfrm>
              <a:off x="3544888" y="2371726"/>
              <a:ext cx="2051050" cy="933450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2" name="Freeform 14"/>
            <p:cNvSpPr>
              <a:spLocks/>
            </p:cNvSpPr>
            <p:nvPr/>
          </p:nvSpPr>
          <p:spPr bwMode="gray">
            <a:xfrm>
              <a:off x="3556001" y="2713038"/>
              <a:ext cx="2036763" cy="592138"/>
            </a:xfrm>
            <a:custGeom>
              <a:avLst/>
              <a:gdLst>
                <a:gd name="T0" fmla="*/ 279 w 543"/>
                <a:gd name="T1" fmla="*/ 147 h 158"/>
                <a:gd name="T2" fmla="*/ 6 w 543"/>
                <a:gd name="T3" fmla="*/ 22 h 158"/>
                <a:gd name="T4" fmla="*/ 10 w 543"/>
                <a:gd name="T5" fmla="*/ 0 h 158"/>
                <a:gd name="T6" fmla="*/ 0 w 543"/>
                <a:gd name="T7" fmla="*/ 34 h 158"/>
                <a:gd name="T8" fmla="*/ 274 w 543"/>
                <a:gd name="T9" fmla="*/ 158 h 158"/>
                <a:gd name="T10" fmla="*/ 543 w 543"/>
                <a:gd name="T11" fmla="*/ 56 h 158"/>
                <a:gd name="T12" fmla="*/ 279 w 543"/>
                <a:gd name="T13" fmla="*/ 14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8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4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2"/>
                    <a:pt x="123" y="158"/>
                    <a:pt x="274" y="158"/>
                  </a:cubicBezTo>
                  <a:cubicBezTo>
                    <a:pt x="408" y="158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3" name="Freeform 15"/>
            <p:cNvSpPr>
              <a:spLocks noEditPoints="1"/>
            </p:cNvSpPr>
            <p:nvPr/>
          </p:nvSpPr>
          <p:spPr bwMode="gray">
            <a:xfrm>
              <a:off x="4002088" y="2490788"/>
              <a:ext cx="1162050" cy="615950"/>
            </a:xfrm>
            <a:custGeom>
              <a:avLst/>
              <a:gdLst>
                <a:gd name="T0" fmla="*/ 310 w 310"/>
                <a:gd name="T1" fmla="*/ 97 h 164"/>
                <a:gd name="T2" fmla="*/ 310 w 310"/>
                <a:gd name="T3" fmla="*/ 67 h 164"/>
                <a:gd name="T4" fmla="*/ 272 w 310"/>
                <a:gd name="T5" fmla="*/ 67 h 164"/>
                <a:gd name="T6" fmla="*/ 258 w 310"/>
                <a:gd name="T7" fmla="*/ 49 h 164"/>
                <a:gd name="T8" fmla="*/ 285 w 310"/>
                <a:gd name="T9" fmla="*/ 34 h 164"/>
                <a:gd name="T10" fmla="*/ 245 w 310"/>
                <a:gd name="T11" fmla="*/ 13 h 164"/>
                <a:gd name="T12" fmla="*/ 218 w 310"/>
                <a:gd name="T13" fmla="*/ 27 h 164"/>
                <a:gd name="T14" fmla="*/ 184 w 310"/>
                <a:gd name="T15" fmla="*/ 20 h 164"/>
                <a:gd name="T16" fmla="*/ 184 w 310"/>
                <a:gd name="T17" fmla="*/ 0 h 164"/>
                <a:gd name="T18" fmla="*/ 126 w 310"/>
                <a:gd name="T19" fmla="*/ 0 h 164"/>
                <a:gd name="T20" fmla="*/ 126 w 310"/>
                <a:gd name="T21" fmla="*/ 20 h 164"/>
                <a:gd name="T22" fmla="*/ 93 w 310"/>
                <a:gd name="T23" fmla="*/ 27 h 164"/>
                <a:gd name="T24" fmla="*/ 93 w 310"/>
                <a:gd name="T25" fmla="*/ 27 h 164"/>
                <a:gd name="T26" fmla="*/ 66 w 310"/>
                <a:gd name="T27" fmla="*/ 13 h 164"/>
                <a:gd name="T28" fmla="*/ 25 w 310"/>
                <a:gd name="T29" fmla="*/ 34 h 164"/>
                <a:gd name="T30" fmla="*/ 52 w 310"/>
                <a:gd name="T31" fmla="*/ 49 h 164"/>
                <a:gd name="T32" fmla="*/ 53 w 310"/>
                <a:gd name="T33" fmla="*/ 49 h 164"/>
                <a:gd name="T34" fmla="*/ 38 w 310"/>
                <a:gd name="T35" fmla="*/ 67 h 164"/>
                <a:gd name="T36" fmla="*/ 38 w 310"/>
                <a:gd name="T37" fmla="*/ 67 h 164"/>
                <a:gd name="T38" fmla="*/ 0 w 310"/>
                <a:gd name="T39" fmla="*/ 67 h 164"/>
                <a:gd name="T40" fmla="*/ 0 w 310"/>
                <a:gd name="T41" fmla="*/ 97 h 164"/>
                <a:gd name="T42" fmla="*/ 38 w 310"/>
                <a:gd name="T43" fmla="*/ 97 h 164"/>
                <a:gd name="T44" fmla="*/ 38 w 310"/>
                <a:gd name="T45" fmla="*/ 96 h 164"/>
                <a:gd name="T46" fmla="*/ 53 w 310"/>
                <a:gd name="T47" fmla="*/ 115 h 164"/>
                <a:gd name="T48" fmla="*/ 52 w 310"/>
                <a:gd name="T49" fmla="*/ 115 h 164"/>
                <a:gd name="T50" fmla="*/ 25 w 310"/>
                <a:gd name="T51" fmla="*/ 129 h 164"/>
                <a:gd name="T52" fmla="*/ 66 w 310"/>
                <a:gd name="T53" fmla="*/ 150 h 164"/>
                <a:gd name="T54" fmla="*/ 93 w 310"/>
                <a:gd name="T55" fmla="*/ 136 h 164"/>
                <a:gd name="T56" fmla="*/ 92 w 310"/>
                <a:gd name="T57" fmla="*/ 136 h 164"/>
                <a:gd name="T58" fmla="*/ 127 w 310"/>
                <a:gd name="T59" fmla="*/ 143 h 164"/>
                <a:gd name="T60" fmla="*/ 126 w 310"/>
                <a:gd name="T61" fmla="*/ 143 h 164"/>
                <a:gd name="T62" fmla="*/ 126 w 310"/>
                <a:gd name="T63" fmla="*/ 164 h 164"/>
                <a:gd name="T64" fmla="*/ 184 w 310"/>
                <a:gd name="T65" fmla="*/ 164 h 164"/>
                <a:gd name="T66" fmla="*/ 184 w 310"/>
                <a:gd name="T67" fmla="*/ 143 h 164"/>
                <a:gd name="T68" fmla="*/ 217 w 310"/>
                <a:gd name="T69" fmla="*/ 136 h 164"/>
                <a:gd name="T70" fmla="*/ 245 w 310"/>
                <a:gd name="T71" fmla="*/ 150 h 164"/>
                <a:gd name="T72" fmla="*/ 285 w 310"/>
                <a:gd name="T73" fmla="*/ 129 h 164"/>
                <a:gd name="T74" fmla="*/ 258 w 310"/>
                <a:gd name="T75" fmla="*/ 115 h 164"/>
                <a:gd name="T76" fmla="*/ 272 w 310"/>
                <a:gd name="T77" fmla="*/ 97 h 164"/>
                <a:gd name="T78" fmla="*/ 310 w 310"/>
                <a:gd name="T79" fmla="*/ 97 h 164"/>
                <a:gd name="T80" fmla="*/ 155 w 310"/>
                <a:gd name="T81" fmla="*/ 122 h 164"/>
                <a:gd name="T82" fmla="*/ 78 w 310"/>
                <a:gd name="T83" fmla="*/ 82 h 164"/>
                <a:gd name="T84" fmla="*/ 155 w 310"/>
                <a:gd name="T85" fmla="*/ 41 h 164"/>
                <a:gd name="T86" fmla="*/ 232 w 310"/>
                <a:gd name="T87" fmla="*/ 82 h 164"/>
                <a:gd name="T88" fmla="*/ 155 w 310"/>
                <a:gd name="T89" fmla="*/ 12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0" h="164">
                  <a:moveTo>
                    <a:pt x="310" y="97"/>
                  </a:moveTo>
                  <a:cubicBezTo>
                    <a:pt x="310" y="67"/>
                    <a:pt x="310" y="67"/>
                    <a:pt x="310" y="67"/>
                  </a:cubicBezTo>
                  <a:cubicBezTo>
                    <a:pt x="272" y="67"/>
                    <a:pt x="272" y="67"/>
                    <a:pt x="272" y="67"/>
                  </a:cubicBezTo>
                  <a:cubicBezTo>
                    <a:pt x="269" y="60"/>
                    <a:pt x="264" y="54"/>
                    <a:pt x="258" y="49"/>
                  </a:cubicBezTo>
                  <a:cubicBezTo>
                    <a:pt x="285" y="34"/>
                    <a:pt x="285" y="34"/>
                    <a:pt x="285" y="34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207" y="24"/>
                    <a:pt x="196" y="22"/>
                    <a:pt x="184" y="2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14" y="22"/>
                    <a:pt x="103" y="24"/>
                    <a:pt x="93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46" y="54"/>
                    <a:pt x="41" y="60"/>
                    <a:pt x="38" y="67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41" y="103"/>
                    <a:pt x="46" y="109"/>
                    <a:pt x="53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66" y="150"/>
                    <a:pt x="66" y="150"/>
                    <a:pt x="66" y="150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103" y="139"/>
                    <a:pt x="114" y="142"/>
                    <a:pt x="127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64"/>
                    <a:pt x="126" y="164"/>
                    <a:pt x="126" y="164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96" y="142"/>
                    <a:pt x="207" y="139"/>
                    <a:pt x="217" y="136"/>
                  </a:cubicBezTo>
                  <a:cubicBezTo>
                    <a:pt x="245" y="150"/>
                    <a:pt x="245" y="150"/>
                    <a:pt x="245" y="150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58" y="115"/>
                    <a:pt x="258" y="115"/>
                    <a:pt x="258" y="115"/>
                  </a:cubicBezTo>
                  <a:cubicBezTo>
                    <a:pt x="264" y="109"/>
                    <a:pt x="269" y="103"/>
                    <a:pt x="272" y="97"/>
                  </a:cubicBezTo>
                  <a:cubicBezTo>
                    <a:pt x="310" y="97"/>
                    <a:pt x="310" y="97"/>
                    <a:pt x="310" y="97"/>
                  </a:cubicBezTo>
                  <a:close/>
                  <a:moveTo>
                    <a:pt x="155" y="122"/>
                  </a:moveTo>
                  <a:cubicBezTo>
                    <a:pt x="113" y="122"/>
                    <a:pt x="78" y="104"/>
                    <a:pt x="78" y="82"/>
                  </a:cubicBezTo>
                  <a:cubicBezTo>
                    <a:pt x="78" y="59"/>
                    <a:pt x="113" y="41"/>
                    <a:pt x="155" y="41"/>
                  </a:cubicBezTo>
                  <a:cubicBezTo>
                    <a:pt x="198" y="41"/>
                    <a:pt x="232" y="59"/>
                    <a:pt x="232" y="82"/>
                  </a:cubicBezTo>
                  <a:cubicBezTo>
                    <a:pt x="232" y="104"/>
                    <a:pt x="198" y="122"/>
                    <a:pt x="155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4" name="Gruppieren 273"/>
          <p:cNvGrpSpPr>
            <a:grpSpLocks noChangeAspect="1"/>
          </p:cNvGrpSpPr>
          <p:nvPr/>
        </p:nvGrpSpPr>
        <p:grpSpPr bwMode="gray">
          <a:xfrm>
            <a:off x="7145384" y="3133307"/>
            <a:ext cx="380824" cy="397622"/>
            <a:chOff x="3544888" y="2371726"/>
            <a:chExt cx="2051050" cy="2141538"/>
          </a:xfrm>
        </p:grpSpPr>
        <p:sp>
          <p:nvSpPr>
            <p:cNvPr id="275" name="Freeform 6"/>
            <p:cNvSpPr>
              <a:spLocks/>
            </p:cNvSpPr>
            <p:nvPr/>
          </p:nvSpPr>
          <p:spPr bwMode="gray">
            <a:xfrm>
              <a:off x="3544888" y="3575051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" name="Oval 7"/>
            <p:cNvSpPr>
              <a:spLocks noChangeArrowheads="1"/>
            </p:cNvSpPr>
            <p:nvPr/>
          </p:nvSpPr>
          <p:spPr bwMode="gray">
            <a:xfrm>
              <a:off x="3544888" y="3308351"/>
              <a:ext cx="2051050" cy="93821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" name="Freeform 8"/>
            <p:cNvSpPr>
              <a:spLocks/>
            </p:cNvSpPr>
            <p:nvPr/>
          </p:nvSpPr>
          <p:spPr bwMode="gray">
            <a:xfrm>
              <a:off x="3556001" y="3649663"/>
              <a:ext cx="2036763" cy="596900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8" name="Freeform 9"/>
            <p:cNvSpPr>
              <a:spLocks/>
            </p:cNvSpPr>
            <p:nvPr/>
          </p:nvSpPr>
          <p:spPr bwMode="gray">
            <a:xfrm>
              <a:off x="3544888" y="3106738"/>
              <a:ext cx="2051050" cy="933450"/>
            </a:xfrm>
            <a:custGeom>
              <a:avLst/>
              <a:gdLst>
                <a:gd name="T0" fmla="*/ 493 w 547"/>
                <a:gd name="T1" fmla="*/ 50 h 249"/>
                <a:gd name="T2" fmla="*/ 274 w 547"/>
                <a:gd name="T3" fmla="*/ 0 h 249"/>
                <a:gd name="T4" fmla="*/ 55 w 547"/>
                <a:gd name="T5" fmla="*/ 50 h 249"/>
                <a:gd name="T6" fmla="*/ 0 w 547"/>
                <a:gd name="T7" fmla="*/ 50 h 249"/>
                <a:gd name="T8" fmla="*/ 0 w 547"/>
                <a:gd name="T9" fmla="*/ 124 h 249"/>
                <a:gd name="T10" fmla="*/ 274 w 547"/>
                <a:gd name="T11" fmla="*/ 249 h 249"/>
                <a:gd name="T12" fmla="*/ 547 w 547"/>
                <a:gd name="T13" fmla="*/ 124 h 249"/>
                <a:gd name="T14" fmla="*/ 547 w 547"/>
                <a:gd name="T15" fmla="*/ 50 h 249"/>
                <a:gd name="T16" fmla="*/ 493 w 547"/>
                <a:gd name="T17" fmla="*/ 5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49">
                  <a:moveTo>
                    <a:pt x="493" y="50"/>
                  </a:moveTo>
                  <a:cubicBezTo>
                    <a:pt x="443" y="19"/>
                    <a:pt x="363" y="0"/>
                    <a:pt x="274" y="0"/>
                  </a:cubicBezTo>
                  <a:cubicBezTo>
                    <a:pt x="184" y="0"/>
                    <a:pt x="105" y="19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93"/>
                    <a:pt x="123" y="249"/>
                    <a:pt x="274" y="249"/>
                  </a:cubicBezTo>
                  <a:cubicBezTo>
                    <a:pt x="425" y="249"/>
                    <a:pt x="547" y="193"/>
                    <a:pt x="547" y="124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9" name="Oval 10"/>
            <p:cNvSpPr>
              <a:spLocks noChangeArrowheads="1"/>
            </p:cNvSpPr>
            <p:nvPr/>
          </p:nvSpPr>
          <p:spPr bwMode="gray">
            <a:xfrm>
              <a:off x="3544888" y="2836863"/>
              <a:ext cx="2051050" cy="93662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" name="Freeform 11"/>
            <p:cNvSpPr>
              <a:spLocks/>
            </p:cNvSpPr>
            <p:nvPr/>
          </p:nvSpPr>
          <p:spPr bwMode="gray">
            <a:xfrm>
              <a:off x="3556001" y="3178176"/>
              <a:ext cx="2036763" cy="595313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9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1" name="Freeform 12"/>
            <p:cNvSpPr>
              <a:spLocks/>
            </p:cNvSpPr>
            <p:nvPr/>
          </p:nvSpPr>
          <p:spPr bwMode="gray">
            <a:xfrm>
              <a:off x="3544888" y="2636838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2" name="Oval 13"/>
            <p:cNvSpPr>
              <a:spLocks noChangeArrowheads="1"/>
            </p:cNvSpPr>
            <p:nvPr/>
          </p:nvSpPr>
          <p:spPr bwMode="gray">
            <a:xfrm>
              <a:off x="3544888" y="2371726"/>
              <a:ext cx="2051050" cy="933450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3" name="Freeform 14"/>
            <p:cNvSpPr>
              <a:spLocks/>
            </p:cNvSpPr>
            <p:nvPr/>
          </p:nvSpPr>
          <p:spPr bwMode="gray">
            <a:xfrm>
              <a:off x="3556001" y="2713038"/>
              <a:ext cx="2036763" cy="592138"/>
            </a:xfrm>
            <a:custGeom>
              <a:avLst/>
              <a:gdLst>
                <a:gd name="T0" fmla="*/ 279 w 543"/>
                <a:gd name="T1" fmla="*/ 147 h 158"/>
                <a:gd name="T2" fmla="*/ 6 w 543"/>
                <a:gd name="T3" fmla="*/ 22 h 158"/>
                <a:gd name="T4" fmla="*/ 10 w 543"/>
                <a:gd name="T5" fmla="*/ 0 h 158"/>
                <a:gd name="T6" fmla="*/ 0 w 543"/>
                <a:gd name="T7" fmla="*/ 34 h 158"/>
                <a:gd name="T8" fmla="*/ 274 w 543"/>
                <a:gd name="T9" fmla="*/ 158 h 158"/>
                <a:gd name="T10" fmla="*/ 543 w 543"/>
                <a:gd name="T11" fmla="*/ 56 h 158"/>
                <a:gd name="T12" fmla="*/ 279 w 543"/>
                <a:gd name="T13" fmla="*/ 14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8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4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2"/>
                    <a:pt x="123" y="158"/>
                    <a:pt x="274" y="158"/>
                  </a:cubicBezTo>
                  <a:cubicBezTo>
                    <a:pt x="408" y="158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4" name="Freeform 15"/>
            <p:cNvSpPr>
              <a:spLocks noEditPoints="1"/>
            </p:cNvSpPr>
            <p:nvPr/>
          </p:nvSpPr>
          <p:spPr bwMode="gray">
            <a:xfrm>
              <a:off x="4002088" y="2490788"/>
              <a:ext cx="1162050" cy="615950"/>
            </a:xfrm>
            <a:custGeom>
              <a:avLst/>
              <a:gdLst>
                <a:gd name="T0" fmla="*/ 310 w 310"/>
                <a:gd name="T1" fmla="*/ 97 h 164"/>
                <a:gd name="T2" fmla="*/ 310 w 310"/>
                <a:gd name="T3" fmla="*/ 67 h 164"/>
                <a:gd name="T4" fmla="*/ 272 w 310"/>
                <a:gd name="T5" fmla="*/ 67 h 164"/>
                <a:gd name="T6" fmla="*/ 258 w 310"/>
                <a:gd name="T7" fmla="*/ 49 h 164"/>
                <a:gd name="T8" fmla="*/ 285 w 310"/>
                <a:gd name="T9" fmla="*/ 34 h 164"/>
                <a:gd name="T10" fmla="*/ 245 w 310"/>
                <a:gd name="T11" fmla="*/ 13 h 164"/>
                <a:gd name="T12" fmla="*/ 218 w 310"/>
                <a:gd name="T13" fmla="*/ 27 h 164"/>
                <a:gd name="T14" fmla="*/ 184 w 310"/>
                <a:gd name="T15" fmla="*/ 20 h 164"/>
                <a:gd name="T16" fmla="*/ 184 w 310"/>
                <a:gd name="T17" fmla="*/ 0 h 164"/>
                <a:gd name="T18" fmla="*/ 126 w 310"/>
                <a:gd name="T19" fmla="*/ 0 h 164"/>
                <a:gd name="T20" fmla="*/ 126 w 310"/>
                <a:gd name="T21" fmla="*/ 20 h 164"/>
                <a:gd name="T22" fmla="*/ 93 w 310"/>
                <a:gd name="T23" fmla="*/ 27 h 164"/>
                <a:gd name="T24" fmla="*/ 93 w 310"/>
                <a:gd name="T25" fmla="*/ 27 h 164"/>
                <a:gd name="T26" fmla="*/ 66 w 310"/>
                <a:gd name="T27" fmla="*/ 13 h 164"/>
                <a:gd name="T28" fmla="*/ 25 w 310"/>
                <a:gd name="T29" fmla="*/ 34 h 164"/>
                <a:gd name="T30" fmla="*/ 52 w 310"/>
                <a:gd name="T31" fmla="*/ 49 h 164"/>
                <a:gd name="T32" fmla="*/ 53 w 310"/>
                <a:gd name="T33" fmla="*/ 49 h 164"/>
                <a:gd name="T34" fmla="*/ 38 w 310"/>
                <a:gd name="T35" fmla="*/ 67 h 164"/>
                <a:gd name="T36" fmla="*/ 38 w 310"/>
                <a:gd name="T37" fmla="*/ 67 h 164"/>
                <a:gd name="T38" fmla="*/ 0 w 310"/>
                <a:gd name="T39" fmla="*/ 67 h 164"/>
                <a:gd name="T40" fmla="*/ 0 w 310"/>
                <a:gd name="T41" fmla="*/ 97 h 164"/>
                <a:gd name="T42" fmla="*/ 38 w 310"/>
                <a:gd name="T43" fmla="*/ 97 h 164"/>
                <a:gd name="T44" fmla="*/ 38 w 310"/>
                <a:gd name="T45" fmla="*/ 96 h 164"/>
                <a:gd name="T46" fmla="*/ 53 w 310"/>
                <a:gd name="T47" fmla="*/ 115 h 164"/>
                <a:gd name="T48" fmla="*/ 52 w 310"/>
                <a:gd name="T49" fmla="*/ 115 h 164"/>
                <a:gd name="T50" fmla="*/ 25 w 310"/>
                <a:gd name="T51" fmla="*/ 129 h 164"/>
                <a:gd name="T52" fmla="*/ 66 w 310"/>
                <a:gd name="T53" fmla="*/ 150 h 164"/>
                <a:gd name="T54" fmla="*/ 93 w 310"/>
                <a:gd name="T55" fmla="*/ 136 h 164"/>
                <a:gd name="T56" fmla="*/ 92 w 310"/>
                <a:gd name="T57" fmla="*/ 136 h 164"/>
                <a:gd name="T58" fmla="*/ 127 w 310"/>
                <a:gd name="T59" fmla="*/ 143 h 164"/>
                <a:gd name="T60" fmla="*/ 126 w 310"/>
                <a:gd name="T61" fmla="*/ 143 h 164"/>
                <a:gd name="T62" fmla="*/ 126 w 310"/>
                <a:gd name="T63" fmla="*/ 164 h 164"/>
                <a:gd name="T64" fmla="*/ 184 w 310"/>
                <a:gd name="T65" fmla="*/ 164 h 164"/>
                <a:gd name="T66" fmla="*/ 184 w 310"/>
                <a:gd name="T67" fmla="*/ 143 h 164"/>
                <a:gd name="T68" fmla="*/ 217 w 310"/>
                <a:gd name="T69" fmla="*/ 136 h 164"/>
                <a:gd name="T70" fmla="*/ 245 w 310"/>
                <a:gd name="T71" fmla="*/ 150 h 164"/>
                <a:gd name="T72" fmla="*/ 285 w 310"/>
                <a:gd name="T73" fmla="*/ 129 h 164"/>
                <a:gd name="T74" fmla="*/ 258 w 310"/>
                <a:gd name="T75" fmla="*/ 115 h 164"/>
                <a:gd name="T76" fmla="*/ 272 w 310"/>
                <a:gd name="T77" fmla="*/ 97 h 164"/>
                <a:gd name="T78" fmla="*/ 310 w 310"/>
                <a:gd name="T79" fmla="*/ 97 h 164"/>
                <a:gd name="T80" fmla="*/ 155 w 310"/>
                <a:gd name="T81" fmla="*/ 122 h 164"/>
                <a:gd name="T82" fmla="*/ 78 w 310"/>
                <a:gd name="T83" fmla="*/ 82 h 164"/>
                <a:gd name="T84" fmla="*/ 155 w 310"/>
                <a:gd name="T85" fmla="*/ 41 h 164"/>
                <a:gd name="T86" fmla="*/ 232 w 310"/>
                <a:gd name="T87" fmla="*/ 82 h 164"/>
                <a:gd name="T88" fmla="*/ 155 w 310"/>
                <a:gd name="T89" fmla="*/ 12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0" h="164">
                  <a:moveTo>
                    <a:pt x="310" y="97"/>
                  </a:moveTo>
                  <a:cubicBezTo>
                    <a:pt x="310" y="67"/>
                    <a:pt x="310" y="67"/>
                    <a:pt x="310" y="67"/>
                  </a:cubicBezTo>
                  <a:cubicBezTo>
                    <a:pt x="272" y="67"/>
                    <a:pt x="272" y="67"/>
                    <a:pt x="272" y="67"/>
                  </a:cubicBezTo>
                  <a:cubicBezTo>
                    <a:pt x="269" y="60"/>
                    <a:pt x="264" y="54"/>
                    <a:pt x="258" y="49"/>
                  </a:cubicBezTo>
                  <a:cubicBezTo>
                    <a:pt x="285" y="34"/>
                    <a:pt x="285" y="34"/>
                    <a:pt x="285" y="34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207" y="24"/>
                    <a:pt x="196" y="22"/>
                    <a:pt x="184" y="2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14" y="22"/>
                    <a:pt x="103" y="24"/>
                    <a:pt x="93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46" y="54"/>
                    <a:pt x="41" y="60"/>
                    <a:pt x="38" y="67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41" y="103"/>
                    <a:pt x="46" y="109"/>
                    <a:pt x="53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66" y="150"/>
                    <a:pt x="66" y="150"/>
                    <a:pt x="66" y="150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103" y="139"/>
                    <a:pt x="114" y="142"/>
                    <a:pt x="127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64"/>
                    <a:pt x="126" y="164"/>
                    <a:pt x="126" y="164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96" y="142"/>
                    <a:pt x="207" y="139"/>
                    <a:pt x="217" y="136"/>
                  </a:cubicBezTo>
                  <a:cubicBezTo>
                    <a:pt x="245" y="150"/>
                    <a:pt x="245" y="150"/>
                    <a:pt x="245" y="150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58" y="115"/>
                    <a:pt x="258" y="115"/>
                    <a:pt x="258" y="115"/>
                  </a:cubicBezTo>
                  <a:cubicBezTo>
                    <a:pt x="264" y="109"/>
                    <a:pt x="269" y="103"/>
                    <a:pt x="272" y="97"/>
                  </a:cubicBezTo>
                  <a:cubicBezTo>
                    <a:pt x="310" y="97"/>
                    <a:pt x="310" y="97"/>
                    <a:pt x="310" y="97"/>
                  </a:cubicBezTo>
                  <a:close/>
                  <a:moveTo>
                    <a:pt x="155" y="122"/>
                  </a:moveTo>
                  <a:cubicBezTo>
                    <a:pt x="113" y="122"/>
                    <a:pt x="78" y="104"/>
                    <a:pt x="78" y="82"/>
                  </a:cubicBezTo>
                  <a:cubicBezTo>
                    <a:pt x="78" y="59"/>
                    <a:pt x="113" y="41"/>
                    <a:pt x="155" y="41"/>
                  </a:cubicBezTo>
                  <a:cubicBezTo>
                    <a:pt x="198" y="41"/>
                    <a:pt x="232" y="59"/>
                    <a:pt x="232" y="82"/>
                  </a:cubicBezTo>
                  <a:cubicBezTo>
                    <a:pt x="232" y="104"/>
                    <a:pt x="198" y="122"/>
                    <a:pt x="155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47" name="Gruppieren 74"/>
          <p:cNvGrpSpPr/>
          <p:nvPr/>
        </p:nvGrpSpPr>
        <p:grpSpPr bwMode="gray">
          <a:xfrm>
            <a:off x="5270317" y="5894157"/>
            <a:ext cx="1417891" cy="328111"/>
            <a:chOff x="-7556046" y="2624137"/>
            <a:chExt cx="7450138" cy="1724025"/>
          </a:xfrm>
        </p:grpSpPr>
        <p:sp>
          <p:nvSpPr>
            <p:cNvPr id="348" name="Freeform 6"/>
            <p:cNvSpPr>
              <a:spLocks noEditPoints="1"/>
            </p:cNvSpPr>
            <p:nvPr/>
          </p:nvSpPr>
          <p:spPr bwMode="gray">
            <a:xfrm>
              <a:off x="-7556046" y="3355975"/>
              <a:ext cx="693738" cy="974725"/>
            </a:xfrm>
            <a:custGeom>
              <a:avLst/>
              <a:gdLst>
                <a:gd name="T0" fmla="*/ 126 w 185"/>
                <a:gd name="T1" fmla="*/ 80 h 260"/>
                <a:gd name="T2" fmla="*/ 75 w 185"/>
                <a:gd name="T3" fmla="*/ 120 h 260"/>
                <a:gd name="T4" fmla="*/ 56 w 185"/>
                <a:gd name="T5" fmla="*/ 120 h 260"/>
                <a:gd name="T6" fmla="*/ 56 w 185"/>
                <a:gd name="T7" fmla="*/ 40 h 260"/>
                <a:gd name="T8" fmla="*/ 75 w 185"/>
                <a:gd name="T9" fmla="*/ 40 h 260"/>
                <a:gd name="T10" fmla="*/ 110 w 185"/>
                <a:gd name="T11" fmla="*/ 45 h 260"/>
                <a:gd name="T12" fmla="*/ 126 w 185"/>
                <a:gd name="T13" fmla="*/ 80 h 260"/>
                <a:gd name="T14" fmla="*/ 185 w 185"/>
                <a:gd name="T15" fmla="*/ 81 h 260"/>
                <a:gd name="T16" fmla="*/ 152 w 185"/>
                <a:gd name="T17" fmla="*/ 15 h 260"/>
                <a:gd name="T18" fmla="*/ 75 w 185"/>
                <a:gd name="T19" fmla="*/ 0 h 260"/>
                <a:gd name="T20" fmla="*/ 0 w 185"/>
                <a:gd name="T21" fmla="*/ 0 h 260"/>
                <a:gd name="T22" fmla="*/ 0 w 185"/>
                <a:gd name="T23" fmla="*/ 260 h 260"/>
                <a:gd name="T24" fmla="*/ 56 w 185"/>
                <a:gd name="T25" fmla="*/ 260 h 260"/>
                <a:gd name="T26" fmla="*/ 56 w 185"/>
                <a:gd name="T27" fmla="*/ 161 h 260"/>
                <a:gd name="T28" fmla="*/ 76 w 185"/>
                <a:gd name="T29" fmla="*/ 161 h 260"/>
                <a:gd name="T30" fmla="*/ 145 w 185"/>
                <a:gd name="T31" fmla="*/ 150 h 260"/>
                <a:gd name="T32" fmla="*/ 185 w 185"/>
                <a:gd name="T33" fmla="*/ 8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5" h="260">
                  <a:moveTo>
                    <a:pt x="126" y="80"/>
                  </a:moveTo>
                  <a:cubicBezTo>
                    <a:pt x="126" y="109"/>
                    <a:pt x="112" y="120"/>
                    <a:pt x="75" y="120"/>
                  </a:cubicBezTo>
                  <a:cubicBezTo>
                    <a:pt x="56" y="120"/>
                    <a:pt x="56" y="120"/>
                    <a:pt x="56" y="120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97" y="40"/>
                    <a:pt x="103" y="41"/>
                    <a:pt x="110" y="45"/>
                  </a:cubicBezTo>
                  <a:cubicBezTo>
                    <a:pt x="121" y="52"/>
                    <a:pt x="126" y="65"/>
                    <a:pt x="126" y="80"/>
                  </a:cubicBezTo>
                  <a:moveTo>
                    <a:pt x="185" y="81"/>
                  </a:moveTo>
                  <a:cubicBezTo>
                    <a:pt x="185" y="53"/>
                    <a:pt x="172" y="29"/>
                    <a:pt x="152" y="15"/>
                  </a:cubicBezTo>
                  <a:cubicBezTo>
                    <a:pt x="135" y="4"/>
                    <a:pt x="11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56" y="260"/>
                    <a:pt x="56" y="260"/>
                    <a:pt x="56" y="260"/>
                  </a:cubicBezTo>
                  <a:cubicBezTo>
                    <a:pt x="56" y="161"/>
                    <a:pt x="56" y="161"/>
                    <a:pt x="56" y="161"/>
                  </a:cubicBezTo>
                  <a:cubicBezTo>
                    <a:pt x="76" y="161"/>
                    <a:pt x="76" y="161"/>
                    <a:pt x="76" y="161"/>
                  </a:cubicBezTo>
                  <a:cubicBezTo>
                    <a:pt x="112" y="161"/>
                    <a:pt x="128" y="159"/>
                    <a:pt x="145" y="150"/>
                  </a:cubicBezTo>
                  <a:cubicBezTo>
                    <a:pt x="170" y="137"/>
                    <a:pt x="185" y="112"/>
                    <a:pt x="185" y="81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49" name="Freeform 7"/>
            <p:cNvSpPr>
              <a:spLocks noEditPoints="1"/>
            </p:cNvSpPr>
            <p:nvPr/>
          </p:nvSpPr>
          <p:spPr bwMode="gray">
            <a:xfrm>
              <a:off x="-6794046" y="3336925"/>
              <a:ext cx="801688" cy="1011237"/>
            </a:xfrm>
            <a:custGeom>
              <a:avLst/>
              <a:gdLst>
                <a:gd name="T0" fmla="*/ 156 w 214"/>
                <a:gd name="T1" fmla="*/ 135 h 270"/>
                <a:gd name="T2" fmla="*/ 107 w 214"/>
                <a:gd name="T3" fmla="*/ 228 h 270"/>
                <a:gd name="T4" fmla="*/ 58 w 214"/>
                <a:gd name="T5" fmla="*/ 135 h 270"/>
                <a:gd name="T6" fmla="*/ 107 w 214"/>
                <a:gd name="T7" fmla="*/ 42 h 270"/>
                <a:gd name="T8" fmla="*/ 156 w 214"/>
                <a:gd name="T9" fmla="*/ 135 h 270"/>
                <a:gd name="T10" fmla="*/ 214 w 214"/>
                <a:gd name="T11" fmla="*/ 135 h 270"/>
                <a:gd name="T12" fmla="*/ 107 w 214"/>
                <a:gd name="T13" fmla="*/ 0 h 270"/>
                <a:gd name="T14" fmla="*/ 0 w 214"/>
                <a:gd name="T15" fmla="*/ 135 h 270"/>
                <a:gd name="T16" fmla="*/ 107 w 214"/>
                <a:gd name="T17" fmla="*/ 270 h 270"/>
                <a:gd name="T18" fmla="*/ 214 w 214"/>
                <a:gd name="T19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4" h="270">
                  <a:moveTo>
                    <a:pt x="156" y="135"/>
                  </a:moveTo>
                  <a:cubicBezTo>
                    <a:pt x="156" y="198"/>
                    <a:pt x="141" y="228"/>
                    <a:pt x="107" y="228"/>
                  </a:cubicBezTo>
                  <a:cubicBezTo>
                    <a:pt x="72" y="228"/>
                    <a:pt x="58" y="198"/>
                    <a:pt x="58" y="135"/>
                  </a:cubicBezTo>
                  <a:cubicBezTo>
                    <a:pt x="58" y="72"/>
                    <a:pt x="72" y="42"/>
                    <a:pt x="107" y="42"/>
                  </a:cubicBezTo>
                  <a:cubicBezTo>
                    <a:pt x="141" y="42"/>
                    <a:pt x="156" y="72"/>
                    <a:pt x="156" y="135"/>
                  </a:cubicBezTo>
                  <a:moveTo>
                    <a:pt x="214" y="135"/>
                  </a:moveTo>
                  <a:cubicBezTo>
                    <a:pt x="214" y="47"/>
                    <a:pt x="176" y="0"/>
                    <a:pt x="107" y="0"/>
                  </a:cubicBezTo>
                  <a:cubicBezTo>
                    <a:pt x="38" y="0"/>
                    <a:pt x="0" y="47"/>
                    <a:pt x="0" y="135"/>
                  </a:cubicBezTo>
                  <a:cubicBezTo>
                    <a:pt x="0" y="223"/>
                    <a:pt x="38" y="270"/>
                    <a:pt x="107" y="270"/>
                  </a:cubicBezTo>
                  <a:cubicBezTo>
                    <a:pt x="176" y="270"/>
                    <a:pt x="214" y="223"/>
                    <a:pt x="214" y="135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50" name="Freeform 8"/>
            <p:cNvSpPr>
              <a:spLocks/>
            </p:cNvSpPr>
            <p:nvPr/>
          </p:nvSpPr>
          <p:spPr bwMode="gray">
            <a:xfrm>
              <a:off x="-5943146" y="3355975"/>
              <a:ext cx="1158875" cy="977900"/>
            </a:xfrm>
            <a:custGeom>
              <a:avLst/>
              <a:gdLst>
                <a:gd name="T0" fmla="*/ 730 w 730"/>
                <a:gd name="T1" fmla="*/ 0 h 616"/>
                <a:gd name="T2" fmla="*/ 614 w 730"/>
                <a:gd name="T3" fmla="*/ 0 h 616"/>
                <a:gd name="T4" fmla="*/ 526 w 730"/>
                <a:gd name="T5" fmla="*/ 408 h 616"/>
                <a:gd name="T6" fmla="*/ 427 w 730"/>
                <a:gd name="T7" fmla="*/ 0 h 616"/>
                <a:gd name="T8" fmla="*/ 316 w 730"/>
                <a:gd name="T9" fmla="*/ 0 h 616"/>
                <a:gd name="T10" fmla="*/ 217 w 730"/>
                <a:gd name="T11" fmla="*/ 408 h 616"/>
                <a:gd name="T12" fmla="*/ 134 w 730"/>
                <a:gd name="T13" fmla="*/ 0 h 616"/>
                <a:gd name="T14" fmla="*/ 0 w 730"/>
                <a:gd name="T15" fmla="*/ 0 h 616"/>
                <a:gd name="T16" fmla="*/ 151 w 730"/>
                <a:gd name="T17" fmla="*/ 616 h 616"/>
                <a:gd name="T18" fmla="*/ 269 w 730"/>
                <a:gd name="T19" fmla="*/ 616 h 616"/>
                <a:gd name="T20" fmla="*/ 366 w 730"/>
                <a:gd name="T21" fmla="*/ 212 h 616"/>
                <a:gd name="T22" fmla="*/ 465 w 730"/>
                <a:gd name="T23" fmla="*/ 616 h 616"/>
                <a:gd name="T24" fmla="*/ 581 w 730"/>
                <a:gd name="T25" fmla="*/ 616 h 616"/>
                <a:gd name="T26" fmla="*/ 730 w 730"/>
                <a:gd name="T27" fmla="*/ 0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0" h="616">
                  <a:moveTo>
                    <a:pt x="730" y="0"/>
                  </a:moveTo>
                  <a:lnTo>
                    <a:pt x="614" y="0"/>
                  </a:lnTo>
                  <a:lnTo>
                    <a:pt x="526" y="408"/>
                  </a:lnTo>
                  <a:lnTo>
                    <a:pt x="427" y="0"/>
                  </a:lnTo>
                  <a:lnTo>
                    <a:pt x="316" y="0"/>
                  </a:lnTo>
                  <a:lnTo>
                    <a:pt x="217" y="408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151" y="616"/>
                  </a:lnTo>
                  <a:lnTo>
                    <a:pt x="269" y="616"/>
                  </a:lnTo>
                  <a:lnTo>
                    <a:pt x="366" y="212"/>
                  </a:lnTo>
                  <a:lnTo>
                    <a:pt x="465" y="616"/>
                  </a:lnTo>
                  <a:lnTo>
                    <a:pt x="581" y="616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51" name="Freeform 9"/>
            <p:cNvSpPr>
              <a:spLocks/>
            </p:cNvSpPr>
            <p:nvPr/>
          </p:nvSpPr>
          <p:spPr bwMode="gray">
            <a:xfrm>
              <a:off x="-4684258" y="3355975"/>
              <a:ext cx="657225" cy="974725"/>
            </a:xfrm>
            <a:custGeom>
              <a:avLst/>
              <a:gdLst>
                <a:gd name="T0" fmla="*/ 414 w 414"/>
                <a:gd name="T1" fmla="*/ 614 h 614"/>
                <a:gd name="T2" fmla="*/ 414 w 414"/>
                <a:gd name="T3" fmla="*/ 517 h 614"/>
                <a:gd name="T4" fmla="*/ 133 w 414"/>
                <a:gd name="T5" fmla="*/ 517 h 614"/>
                <a:gd name="T6" fmla="*/ 133 w 414"/>
                <a:gd name="T7" fmla="*/ 347 h 614"/>
                <a:gd name="T8" fmla="*/ 350 w 414"/>
                <a:gd name="T9" fmla="*/ 347 h 614"/>
                <a:gd name="T10" fmla="*/ 350 w 414"/>
                <a:gd name="T11" fmla="*/ 250 h 614"/>
                <a:gd name="T12" fmla="*/ 133 w 414"/>
                <a:gd name="T13" fmla="*/ 250 h 614"/>
                <a:gd name="T14" fmla="*/ 133 w 414"/>
                <a:gd name="T15" fmla="*/ 96 h 614"/>
                <a:gd name="T16" fmla="*/ 409 w 414"/>
                <a:gd name="T17" fmla="*/ 96 h 614"/>
                <a:gd name="T18" fmla="*/ 409 w 414"/>
                <a:gd name="T19" fmla="*/ 0 h 614"/>
                <a:gd name="T20" fmla="*/ 0 w 414"/>
                <a:gd name="T21" fmla="*/ 0 h 614"/>
                <a:gd name="T22" fmla="*/ 0 w 414"/>
                <a:gd name="T23" fmla="*/ 614 h 614"/>
                <a:gd name="T24" fmla="*/ 414 w 414"/>
                <a:gd name="T25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4" h="614">
                  <a:moveTo>
                    <a:pt x="414" y="614"/>
                  </a:moveTo>
                  <a:lnTo>
                    <a:pt x="414" y="517"/>
                  </a:lnTo>
                  <a:lnTo>
                    <a:pt x="133" y="517"/>
                  </a:lnTo>
                  <a:lnTo>
                    <a:pt x="133" y="347"/>
                  </a:lnTo>
                  <a:lnTo>
                    <a:pt x="350" y="347"/>
                  </a:lnTo>
                  <a:lnTo>
                    <a:pt x="350" y="250"/>
                  </a:lnTo>
                  <a:lnTo>
                    <a:pt x="133" y="250"/>
                  </a:lnTo>
                  <a:lnTo>
                    <a:pt x="133" y="96"/>
                  </a:lnTo>
                  <a:lnTo>
                    <a:pt x="409" y="96"/>
                  </a:lnTo>
                  <a:lnTo>
                    <a:pt x="409" y="0"/>
                  </a:lnTo>
                  <a:lnTo>
                    <a:pt x="0" y="0"/>
                  </a:lnTo>
                  <a:lnTo>
                    <a:pt x="0" y="614"/>
                  </a:lnTo>
                  <a:lnTo>
                    <a:pt x="414" y="614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52" name="Freeform 10"/>
            <p:cNvSpPr>
              <a:spLocks noEditPoints="1"/>
            </p:cNvSpPr>
            <p:nvPr/>
          </p:nvSpPr>
          <p:spPr bwMode="gray">
            <a:xfrm>
              <a:off x="-3911146" y="3355975"/>
              <a:ext cx="746125" cy="974725"/>
            </a:xfrm>
            <a:custGeom>
              <a:avLst/>
              <a:gdLst>
                <a:gd name="T0" fmla="*/ 131 w 199"/>
                <a:gd name="T1" fmla="*/ 76 h 260"/>
                <a:gd name="T2" fmla="*/ 88 w 199"/>
                <a:gd name="T3" fmla="*/ 115 h 260"/>
                <a:gd name="T4" fmla="*/ 56 w 199"/>
                <a:gd name="T5" fmla="*/ 115 h 260"/>
                <a:gd name="T6" fmla="*/ 56 w 199"/>
                <a:gd name="T7" fmla="*/ 40 h 260"/>
                <a:gd name="T8" fmla="*/ 88 w 199"/>
                <a:gd name="T9" fmla="*/ 40 h 260"/>
                <a:gd name="T10" fmla="*/ 131 w 199"/>
                <a:gd name="T11" fmla="*/ 76 h 260"/>
                <a:gd name="T12" fmla="*/ 199 w 199"/>
                <a:gd name="T13" fmla="*/ 260 h 260"/>
                <a:gd name="T14" fmla="*/ 144 w 199"/>
                <a:gd name="T15" fmla="*/ 144 h 260"/>
                <a:gd name="T16" fmla="*/ 186 w 199"/>
                <a:gd name="T17" fmla="*/ 76 h 260"/>
                <a:gd name="T18" fmla="*/ 91 w 199"/>
                <a:gd name="T19" fmla="*/ 0 h 260"/>
                <a:gd name="T20" fmla="*/ 0 w 199"/>
                <a:gd name="T21" fmla="*/ 0 h 260"/>
                <a:gd name="T22" fmla="*/ 0 w 199"/>
                <a:gd name="T23" fmla="*/ 260 h 260"/>
                <a:gd name="T24" fmla="*/ 56 w 199"/>
                <a:gd name="T25" fmla="*/ 260 h 260"/>
                <a:gd name="T26" fmla="*/ 56 w 199"/>
                <a:gd name="T27" fmla="*/ 155 h 260"/>
                <a:gd name="T28" fmla="*/ 94 w 199"/>
                <a:gd name="T29" fmla="*/ 155 h 260"/>
                <a:gd name="T30" fmla="*/ 139 w 199"/>
                <a:gd name="T31" fmla="*/ 260 h 260"/>
                <a:gd name="T32" fmla="*/ 199 w 199"/>
                <a:gd name="T33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9" h="260">
                  <a:moveTo>
                    <a:pt x="131" y="76"/>
                  </a:moveTo>
                  <a:cubicBezTo>
                    <a:pt x="131" y="101"/>
                    <a:pt x="116" y="115"/>
                    <a:pt x="88" y="115"/>
                  </a:cubicBezTo>
                  <a:cubicBezTo>
                    <a:pt x="56" y="115"/>
                    <a:pt x="56" y="115"/>
                    <a:pt x="56" y="115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88" y="40"/>
                    <a:pt x="88" y="40"/>
                    <a:pt x="88" y="40"/>
                  </a:cubicBezTo>
                  <a:cubicBezTo>
                    <a:pt x="117" y="40"/>
                    <a:pt x="131" y="52"/>
                    <a:pt x="131" y="76"/>
                  </a:cubicBezTo>
                  <a:moveTo>
                    <a:pt x="199" y="260"/>
                  </a:moveTo>
                  <a:cubicBezTo>
                    <a:pt x="144" y="144"/>
                    <a:pt x="144" y="144"/>
                    <a:pt x="144" y="144"/>
                  </a:cubicBezTo>
                  <a:cubicBezTo>
                    <a:pt x="173" y="129"/>
                    <a:pt x="186" y="107"/>
                    <a:pt x="186" y="76"/>
                  </a:cubicBezTo>
                  <a:cubicBezTo>
                    <a:pt x="186" y="25"/>
                    <a:pt x="155" y="0"/>
                    <a:pt x="9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56" y="260"/>
                    <a:pt x="56" y="260"/>
                    <a:pt x="56" y="260"/>
                  </a:cubicBezTo>
                  <a:cubicBezTo>
                    <a:pt x="56" y="155"/>
                    <a:pt x="56" y="155"/>
                    <a:pt x="56" y="155"/>
                  </a:cubicBezTo>
                  <a:cubicBezTo>
                    <a:pt x="94" y="155"/>
                    <a:pt x="94" y="155"/>
                    <a:pt x="94" y="155"/>
                  </a:cubicBezTo>
                  <a:cubicBezTo>
                    <a:pt x="139" y="260"/>
                    <a:pt x="139" y="260"/>
                    <a:pt x="139" y="260"/>
                  </a:cubicBezTo>
                  <a:lnTo>
                    <a:pt x="199" y="26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53" name="Freeform 11"/>
            <p:cNvSpPr>
              <a:spLocks/>
            </p:cNvSpPr>
            <p:nvPr/>
          </p:nvSpPr>
          <p:spPr bwMode="gray">
            <a:xfrm>
              <a:off x="-3026908" y="3355975"/>
              <a:ext cx="588963" cy="974725"/>
            </a:xfrm>
            <a:custGeom>
              <a:avLst/>
              <a:gdLst>
                <a:gd name="T0" fmla="*/ 371 w 371"/>
                <a:gd name="T1" fmla="*/ 614 h 614"/>
                <a:gd name="T2" fmla="*/ 371 w 371"/>
                <a:gd name="T3" fmla="*/ 512 h 614"/>
                <a:gd name="T4" fmla="*/ 130 w 371"/>
                <a:gd name="T5" fmla="*/ 512 h 614"/>
                <a:gd name="T6" fmla="*/ 130 w 371"/>
                <a:gd name="T7" fmla="*/ 0 h 614"/>
                <a:gd name="T8" fmla="*/ 0 w 371"/>
                <a:gd name="T9" fmla="*/ 0 h 614"/>
                <a:gd name="T10" fmla="*/ 0 w 371"/>
                <a:gd name="T11" fmla="*/ 614 h 614"/>
                <a:gd name="T12" fmla="*/ 371 w 371"/>
                <a:gd name="T13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1" h="614">
                  <a:moveTo>
                    <a:pt x="371" y="614"/>
                  </a:moveTo>
                  <a:lnTo>
                    <a:pt x="371" y="512"/>
                  </a:lnTo>
                  <a:lnTo>
                    <a:pt x="130" y="512"/>
                  </a:lnTo>
                  <a:lnTo>
                    <a:pt x="130" y="0"/>
                  </a:lnTo>
                  <a:lnTo>
                    <a:pt x="0" y="0"/>
                  </a:lnTo>
                  <a:lnTo>
                    <a:pt x="0" y="614"/>
                  </a:lnTo>
                  <a:lnTo>
                    <a:pt x="371" y="614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54" name="Rectangle 12"/>
            <p:cNvSpPr>
              <a:spLocks noChangeArrowheads="1"/>
            </p:cNvSpPr>
            <p:nvPr/>
          </p:nvSpPr>
          <p:spPr bwMode="gray">
            <a:xfrm>
              <a:off x="-2336346" y="3355975"/>
              <a:ext cx="209550" cy="974725"/>
            </a:xfrm>
            <a:prstGeom prst="rect">
              <a:avLst/>
            </a:pr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gray">
            <a:xfrm>
              <a:off x="-1928358" y="3355975"/>
              <a:ext cx="742950" cy="974725"/>
            </a:xfrm>
            <a:custGeom>
              <a:avLst/>
              <a:gdLst>
                <a:gd name="T0" fmla="*/ 468 w 468"/>
                <a:gd name="T1" fmla="*/ 614 h 614"/>
                <a:gd name="T2" fmla="*/ 468 w 468"/>
                <a:gd name="T3" fmla="*/ 0 h 614"/>
                <a:gd name="T4" fmla="*/ 355 w 468"/>
                <a:gd name="T5" fmla="*/ 0 h 614"/>
                <a:gd name="T6" fmla="*/ 355 w 468"/>
                <a:gd name="T7" fmla="*/ 399 h 614"/>
                <a:gd name="T8" fmla="*/ 149 w 468"/>
                <a:gd name="T9" fmla="*/ 0 h 614"/>
                <a:gd name="T10" fmla="*/ 0 w 468"/>
                <a:gd name="T11" fmla="*/ 0 h 614"/>
                <a:gd name="T12" fmla="*/ 0 w 468"/>
                <a:gd name="T13" fmla="*/ 614 h 614"/>
                <a:gd name="T14" fmla="*/ 114 w 468"/>
                <a:gd name="T15" fmla="*/ 614 h 614"/>
                <a:gd name="T16" fmla="*/ 114 w 468"/>
                <a:gd name="T17" fmla="*/ 167 h 614"/>
                <a:gd name="T18" fmla="*/ 348 w 468"/>
                <a:gd name="T19" fmla="*/ 614 h 614"/>
                <a:gd name="T20" fmla="*/ 468 w 468"/>
                <a:gd name="T21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8" h="614">
                  <a:moveTo>
                    <a:pt x="468" y="614"/>
                  </a:moveTo>
                  <a:lnTo>
                    <a:pt x="468" y="0"/>
                  </a:lnTo>
                  <a:lnTo>
                    <a:pt x="355" y="0"/>
                  </a:lnTo>
                  <a:lnTo>
                    <a:pt x="355" y="399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614"/>
                  </a:lnTo>
                  <a:lnTo>
                    <a:pt x="114" y="614"/>
                  </a:lnTo>
                  <a:lnTo>
                    <a:pt x="114" y="167"/>
                  </a:lnTo>
                  <a:lnTo>
                    <a:pt x="348" y="614"/>
                  </a:lnTo>
                  <a:lnTo>
                    <a:pt x="468" y="614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gray">
            <a:xfrm>
              <a:off x="-982208" y="3355975"/>
              <a:ext cx="776288" cy="974725"/>
            </a:xfrm>
            <a:custGeom>
              <a:avLst/>
              <a:gdLst>
                <a:gd name="T0" fmla="*/ 207 w 207"/>
                <a:gd name="T1" fmla="*/ 260 h 260"/>
                <a:gd name="T2" fmla="*/ 119 w 207"/>
                <a:gd name="T3" fmla="*/ 97 h 260"/>
                <a:gd name="T4" fmla="*/ 196 w 207"/>
                <a:gd name="T5" fmla="*/ 0 h 260"/>
                <a:gd name="T6" fmla="*/ 135 w 207"/>
                <a:gd name="T7" fmla="*/ 0 h 260"/>
                <a:gd name="T8" fmla="*/ 56 w 207"/>
                <a:gd name="T9" fmla="*/ 111 h 260"/>
                <a:gd name="T10" fmla="*/ 56 w 207"/>
                <a:gd name="T11" fmla="*/ 0 h 260"/>
                <a:gd name="T12" fmla="*/ 0 w 207"/>
                <a:gd name="T13" fmla="*/ 0 h 260"/>
                <a:gd name="T14" fmla="*/ 0 w 207"/>
                <a:gd name="T15" fmla="*/ 260 h 260"/>
                <a:gd name="T16" fmla="*/ 56 w 207"/>
                <a:gd name="T17" fmla="*/ 260 h 260"/>
                <a:gd name="T18" fmla="*/ 56 w 207"/>
                <a:gd name="T19" fmla="*/ 175 h 260"/>
                <a:gd name="T20" fmla="*/ 84 w 207"/>
                <a:gd name="T21" fmla="*/ 139 h 260"/>
                <a:gd name="T22" fmla="*/ 147 w 207"/>
                <a:gd name="T23" fmla="*/ 260 h 260"/>
                <a:gd name="T24" fmla="*/ 207 w 207"/>
                <a:gd name="T2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60">
                  <a:moveTo>
                    <a:pt x="207" y="260"/>
                  </a:moveTo>
                  <a:cubicBezTo>
                    <a:pt x="119" y="97"/>
                    <a:pt x="119" y="97"/>
                    <a:pt x="119" y="97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56" y="112"/>
                    <a:pt x="56" y="111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56" y="260"/>
                    <a:pt x="56" y="260"/>
                    <a:pt x="56" y="260"/>
                  </a:cubicBezTo>
                  <a:cubicBezTo>
                    <a:pt x="56" y="175"/>
                    <a:pt x="56" y="175"/>
                    <a:pt x="56" y="175"/>
                  </a:cubicBezTo>
                  <a:cubicBezTo>
                    <a:pt x="84" y="139"/>
                    <a:pt x="84" y="139"/>
                    <a:pt x="84" y="139"/>
                  </a:cubicBezTo>
                  <a:cubicBezTo>
                    <a:pt x="147" y="260"/>
                    <a:pt x="147" y="260"/>
                    <a:pt x="147" y="260"/>
                  </a:cubicBezTo>
                  <a:lnTo>
                    <a:pt x="207" y="26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57" name="Rectangle 15"/>
            <p:cNvSpPr>
              <a:spLocks noChangeArrowheads="1"/>
            </p:cNvSpPr>
            <p:nvPr/>
          </p:nvSpPr>
          <p:spPr bwMode="gray">
            <a:xfrm>
              <a:off x="-4395333" y="2624138"/>
              <a:ext cx="4170363" cy="449262"/>
            </a:xfrm>
            <a:prstGeom prst="rect">
              <a:avLst/>
            </a:pr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58" name="Rectangle 16"/>
            <p:cNvSpPr>
              <a:spLocks noChangeArrowheads="1"/>
            </p:cNvSpPr>
            <p:nvPr/>
          </p:nvSpPr>
          <p:spPr bwMode="gray">
            <a:xfrm>
              <a:off x="-3955596" y="2624138"/>
              <a:ext cx="438150" cy="449262"/>
            </a:xfrm>
            <a:prstGeom prst="rect">
              <a:avLst/>
            </a:prstGeom>
            <a:solidFill>
              <a:srgbClr val="748E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61" name="Rectangle 17"/>
            <p:cNvSpPr>
              <a:spLocks noChangeArrowheads="1"/>
            </p:cNvSpPr>
            <p:nvPr/>
          </p:nvSpPr>
          <p:spPr bwMode="gray">
            <a:xfrm>
              <a:off x="-3296783" y="2624138"/>
              <a:ext cx="217488" cy="449262"/>
            </a:xfrm>
            <a:prstGeom prst="rect">
              <a:avLst/>
            </a:prstGeom>
            <a:solidFill>
              <a:srgbClr val="D9DA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64" name="Rectangle 18"/>
            <p:cNvSpPr>
              <a:spLocks noChangeArrowheads="1"/>
            </p:cNvSpPr>
            <p:nvPr/>
          </p:nvSpPr>
          <p:spPr bwMode="gray">
            <a:xfrm>
              <a:off x="-3079296" y="2624138"/>
              <a:ext cx="660400" cy="449262"/>
            </a:xfrm>
            <a:prstGeom prst="rect">
              <a:avLst/>
            </a:prstGeom>
            <a:solidFill>
              <a:srgbClr val="80B9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65" name="Rectangle 19"/>
            <p:cNvSpPr>
              <a:spLocks noChangeArrowheads="1"/>
            </p:cNvSpPr>
            <p:nvPr/>
          </p:nvSpPr>
          <p:spPr bwMode="gray">
            <a:xfrm>
              <a:off x="-2201408" y="2624138"/>
              <a:ext cx="438150" cy="449262"/>
            </a:xfrm>
            <a:prstGeom prst="rect">
              <a:avLst/>
            </a:prstGeom>
            <a:solidFill>
              <a:srgbClr val="A4C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66" name="Rectangle 20"/>
            <p:cNvSpPr>
              <a:spLocks noChangeArrowheads="1"/>
            </p:cNvSpPr>
            <p:nvPr/>
          </p:nvSpPr>
          <p:spPr bwMode="gray">
            <a:xfrm>
              <a:off x="-1763258" y="2624138"/>
              <a:ext cx="439738" cy="449262"/>
            </a:xfrm>
            <a:prstGeom prst="rect">
              <a:avLst/>
            </a:prstGeom>
            <a:solidFill>
              <a:srgbClr val="057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68" name="Rectangle 21"/>
            <p:cNvSpPr>
              <a:spLocks noChangeArrowheads="1"/>
            </p:cNvSpPr>
            <p:nvPr/>
          </p:nvSpPr>
          <p:spPr bwMode="gray">
            <a:xfrm>
              <a:off x="-1102858" y="2624138"/>
              <a:ext cx="217488" cy="449262"/>
            </a:xfrm>
            <a:prstGeom prst="rect">
              <a:avLst/>
            </a:prstGeom>
            <a:solidFill>
              <a:srgbClr val="F0C5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70" name="Rectangle 22"/>
            <p:cNvSpPr>
              <a:spLocks noChangeArrowheads="1"/>
            </p:cNvSpPr>
            <p:nvPr/>
          </p:nvSpPr>
          <p:spPr bwMode="gray">
            <a:xfrm>
              <a:off x="-664708" y="2624137"/>
              <a:ext cx="558800" cy="449263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71" name="Freeform 23"/>
            <p:cNvSpPr>
              <a:spLocks/>
            </p:cNvSpPr>
            <p:nvPr/>
          </p:nvSpPr>
          <p:spPr bwMode="gray">
            <a:xfrm>
              <a:off x="-7556046" y="2624138"/>
              <a:ext cx="274638" cy="449262"/>
            </a:xfrm>
            <a:custGeom>
              <a:avLst/>
              <a:gdLst>
                <a:gd name="T0" fmla="*/ 0 w 173"/>
                <a:gd name="T1" fmla="*/ 0 h 283"/>
                <a:gd name="T2" fmla="*/ 0 w 173"/>
                <a:gd name="T3" fmla="*/ 283 h 283"/>
                <a:gd name="T4" fmla="*/ 173 w 173"/>
                <a:gd name="T5" fmla="*/ 283 h 283"/>
                <a:gd name="T6" fmla="*/ 173 w 173"/>
                <a:gd name="T7" fmla="*/ 255 h 283"/>
                <a:gd name="T8" fmla="*/ 38 w 173"/>
                <a:gd name="T9" fmla="*/ 255 h 283"/>
                <a:gd name="T10" fmla="*/ 38 w 173"/>
                <a:gd name="T11" fmla="*/ 151 h 283"/>
                <a:gd name="T12" fmla="*/ 142 w 173"/>
                <a:gd name="T13" fmla="*/ 151 h 283"/>
                <a:gd name="T14" fmla="*/ 142 w 173"/>
                <a:gd name="T15" fmla="*/ 123 h 283"/>
                <a:gd name="T16" fmla="*/ 38 w 173"/>
                <a:gd name="T17" fmla="*/ 123 h 283"/>
                <a:gd name="T18" fmla="*/ 38 w 173"/>
                <a:gd name="T19" fmla="*/ 28 h 283"/>
                <a:gd name="T20" fmla="*/ 168 w 173"/>
                <a:gd name="T21" fmla="*/ 28 h 283"/>
                <a:gd name="T22" fmla="*/ 168 w 173"/>
                <a:gd name="T23" fmla="*/ 0 h 283"/>
                <a:gd name="T24" fmla="*/ 0 w 173"/>
                <a:gd name="T2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3" h="283">
                  <a:moveTo>
                    <a:pt x="0" y="0"/>
                  </a:moveTo>
                  <a:lnTo>
                    <a:pt x="0" y="283"/>
                  </a:lnTo>
                  <a:lnTo>
                    <a:pt x="173" y="283"/>
                  </a:lnTo>
                  <a:lnTo>
                    <a:pt x="173" y="255"/>
                  </a:lnTo>
                  <a:lnTo>
                    <a:pt x="38" y="255"/>
                  </a:lnTo>
                  <a:lnTo>
                    <a:pt x="38" y="151"/>
                  </a:lnTo>
                  <a:lnTo>
                    <a:pt x="142" y="151"/>
                  </a:lnTo>
                  <a:lnTo>
                    <a:pt x="142" y="123"/>
                  </a:lnTo>
                  <a:lnTo>
                    <a:pt x="38" y="123"/>
                  </a:lnTo>
                  <a:lnTo>
                    <a:pt x="38" y="28"/>
                  </a:lnTo>
                  <a:lnTo>
                    <a:pt x="168" y="28"/>
                  </a:lnTo>
                  <a:lnTo>
                    <a:pt x="1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72" name="Freeform 24"/>
            <p:cNvSpPr>
              <a:spLocks/>
            </p:cNvSpPr>
            <p:nvPr/>
          </p:nvSpPr>
          <p:spPr bwMode="gray">
            <a:xfrm>
              <a:off x="-7241721" y="2624138"/>
              <a:ext cx="296863" cy="449262"/>
            </a:xfrm>
            <a:custGeom>
              <a:avLst/>
              <a:gdLst>
                <a:gd name="T0" fmla="*/ 0 w 187"/>
                <a:gd name="T1" fmla="*/ 0 h 283"/>
                <a:gd name="T2" fmla="*/ 0 w 187"/>
                <a:gd name="T3" fmla="*/ 31 h 283"/>
                <a:gd name="T4" fmla="*/ 74 w 187"/>
                <a:gd name="T5" fmla="*/ 31 h 283"/>
                <a:gd name="T6" fmla="*/ 74 w 187"/>
                <a:gd name="T7" fmla="*/ 283 h 283"/>
                <a:gd name="T8" fmla="*/ 112 w 187"/>
                <a:gd name="T9" fmla="*/ 283 h 283"/>
                <a:gd name="T10" fmla="*/ 112 w 187"/>
                <a:gd name="T11" fmla="*/ 31 h 283"/>
                <a:gd name="T12" fmla="*/ 187 w 187"/>
                <a:gd name="T13" fmla="*/ 31 h 283"/>
                <a:gd name="T14" fmla="*/ 187 w 187"/>
                <a:gd name="T15" fmla="*/ 0 h 283"/>
                <a:gd name="T16" fmla="*/ 0 w 187"/>
                <a:gd name="T17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283">
                  <a:moveTo>
                    <a:pt x="0" y="0"/>
                  </a:moveTo>
                  <a:lnTo>
                    <a:pt x="0" y="31"/>
                  </a:lnTo>
                  <a:lnTo>
                    <a:pt x="74" y="31"/>
                  </a:lnTo>
                  <a:lnTo>
                    <a:pt x="74" y="283"/>
                  </a:lnTo>
                  <a:lnTo>
                    <a:pt x="112" y="283"/>
                  </a:lnTo>
                  <a:lnTo>
                    <a:pt x="112" y="31"/>
                  </a:lnTo>
                  <a:lnTo>
                    <a:pt x="187" y="31"/>
                  </a:lnTo>
                  <a:lnTo>
                    <a:pt x="1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73" name="Freeform 25"/>
            <p:cNvSpPr>
              <a:spLocks/>
            </p:cNvSpPr>
            <p:nvPr/>
          </p:nvSpPr>
          <p:spPr bwMode="gray">
            <a:xfrm>
              <a:off x="-6865483" y="2624138"/>
              <a:ext cx="295275" cy="449262"/>
            </a:xfrm>
            <a:custGeom>
              <a:avLst/>
              <a:gdLst>
                <a:gd name="T0" fmla="*/ 0 w 186"/>
                <a:gd name="T1" fmla="*/ 0 h 283"/>
                <a:gd name="T2" fmla="*/ 0 w 186"/>
                <a:gd name="T3" fmla="*/ 283 h 283"/>
                <a:gd name="T4" fmla="*/ 37 w 186"/>
                <a:gd name="T5" fmla="*/ 283 h 283"/>
                <a:gd name="T6" fmla="*/ 37 w 186"/>
                <a:gd name="T7" fmla="*/ 149 h 283"/>
                <a:gd name="T8" fmla="*/ 148 w 186"/>
                <a:gd name="T9" fmla="*/ 149 h 283"/>
                <a:gd name="T10" fmla="*/ 148 w 186"/>
                <a:gd name="T11" fmla="*/ 283 h 283"/>
                <a:gd name="T12" fmla="*/ 186 w 186"/>
                <a:gd name="T13" fmla="*/ 283 h 283"/>
                <a:gd name="T14" fmla="*/ 186 w 186"/>
                <a:gd name="T15" fmla="*/ 0 h 283"/>
                <a:gd name="T16" fmla="*/ 148 w 186"/>
                <a:gd name="T17" fmla="*/ 0 h 283"/>
                <a:gd name="T18" fmla="*/ 148 w 186"/>
                <a:gd name="T19" fmla="*/ 120 h 283"/>
                <a:gd name="T20" fmla="*/ 37 w 186"/>
                <a:gd name="T21" fmla="*/ 120 h 283"/>
                <a:gd name="T22" fmla="*/ 37 w 186"/>
                <a:gd name="T23" fmla="*/ 0 h 283"/>
                <a:gd name="T24" fmla="*/ 0 w 186"/>
                <a:gd name="T2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283">
                  <a:moveTo>
                    <a:pt x="0" y="0"/>
                  </a:moveTo>
                  <a:lnTo>
                    <a:pt x="0" y="283"/>
                  </a:lnTo>
                  <a:lnTo>
                    <a:pt x="37" y="283"/>
                  </a:lnTo>
                  <a:lnTo>
                    <a:pt x="37" y="149"/>
                  </a:lnTo>
                  <a:lnTo>
                    <a:pt x="148" y="149"/>
                  </a:lnTo>
                  <a:lnTo>
                    <a:pt x="148" y="283"/>
                  </a:lnTo>
                  <a:lnTo>
                    <a:pt x="186" y="283"/>
                  </a:lnTo>
                  <a:lnTo>
                    <a:pt x="186" y="0"/>
                  </a:lnTo>
                  <a:lnTo>
                    <a:pt x="148" y="0"/>
                  </a:lnTo>
                  <a:lnTo>
                    <a:pt x="148" y="120"/>
                  </a:lnTo>
                  <a:lnTo>
                    <a:pt x="37" y="120"/>
                  </a:lnTo>
                  <a:lnTo>
                    <a:pt x="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75" name="Freeform 26"/>
            <p:cNvSpPr>
              <a:spLocks/>
            </p:cNvSpPr>
            <p:nvPr/>
          </p:nvSpPr>
          <p:spPr bwMode="gray">
            <a:xfrm>
              <a:off x="-6424158" y="2624138"/>
              <a:ext cx="274638" cy="449262"/>
            </a:xfrm>
            <a:custGeom>
              <a:avLst/>
              <a:gdLst>
                <a:gd name="T0" fmla="*/ 0 w 173"/>
                <a:gd name="T1" fmla="*/ 0 h 283"/>
                <a:gd name="T2" fmla="*/ 0 w 173"/>
                <a:gd name="T3" fmla="*/ 283 h 283"/>
                <a:gd name="T4" fmla="*/ 173 w 173"/>
                <a:gd name="T5" fmla="*/ 283 h 283"/>
                <a:gd name="T6" fmla="*/ 173 w 173"/>
                <a:gd name="T7" fmla="*/ 255 h 283"/>
                <a:gd name="T8" fmla="*/ 38 w 173"/>
                <a:gd name="T9" fmla="*/ 255 h 283"/>
                <a:gd name="T10" fmla="*/ 38 w 173"/>
                <a:gd name="T11" fmla="*/ 151 h 283"/>
                <a:gd name="T12" fmla="*/ 142 w 173"/>
                <a:gd name="T13" fmla="*/ 151 h 283"/>
                <a:gd name="T14" fmla="*/ 142 w 173"/>
                <a:gd name="T15" fmla="*/ 123 h 283"/>
                <a:gd name="T16" fmla="*/ 38 w 173"/>
                <a:gd name="T17" fmla="*/ 123 h 283"/>
                <a:gd name="T18" fmla="*/ 38 w 173"/>
                <a:gd name="T19" fmla="*/ 28 h 283"/>
                <a:gd name="T20" fmla="*/ 170 w 173"/>
                <a:gd name="T21" fmla="*/ 28 h 283"/>
                <a:gd name="T22" fmla="*/ 170 w 173"/>
                <a:gd name="T23" fmla="*/ 0 h 283"/>
                <a:gd name="T24" fmla="*/ 0 w 173"/>
                <a:gd name="T2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3" h="283">
                  <a:moveTo>
                    <a:pt x="0" y="0"/>
                  </a:moveTo>
                  <a:lnTo>
                    <a:pt x="0" y="283"/>
                  </a:lnTo>
                  <a:lnTo>
                    <a:pt x="173" y="283"/>
                  </a:lnTo>
                  <a:lnTo>
                    <a:pt x="173" y="255"/>
                  </a:lnTo>
                  <a:lnTo>
                    <a:pt x="38" y="255"/>
                  </a:lnTo>
                  <a:lnTo>
                    <a:pt x="38" y="151"/>
                  </a:lnTo>
                  <a:lnTo>
                    <a:pt x="142" y="151"/>
                  </a:lnTo>
                  <a:lnTo>
                    <a:pt x="142" y="123"/>
                  </a:lnTo>
                  <a:lnTo>
                    <a:pt x="38" y="123"/>
                  </a:lnTo>
                  <a:lnTo>
                    <a:pt x="38" y="28"/>
                  </a:lnTo>
                  <a:lnTo>
                    <a:pt x="170" y="28"/>
                  </a:lnTo>
                  <a:lnTo>
                    <a:pt x="1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76" name="Freeform 27"/>
            <p:cNvSpPr>
              <a:spLocks noEditPoints="1"/>
            </p:cNvSpPr>
            <p:nvPr/>
          </p:nvSpPr>
          <p:spPr bwMode="gray">
            <a:xfrm>
              <a:off x="-6041571" y="2624138"/>
              <a:ext cx="300038" cy="449262"/>
            </a:xfrm>
            <a:custGeom>
              <a:avLst/>
              <a:gdLst>
                <a:gd name="T0" fmla="*/ 16 w 80"/>
                <a:gd name="T1" fmla="*/ 12 h 120"/>
                <a:gd name="T2" fmla="*/ 37 w 80"/>
                <a:gd name="T3" fmla="*/ 12 h 120"/>
                <a:gd name="T4" fmla="*/ 62 w 80"/>
                <a:gd name="T5" fmla="*/ 33 h 120"/>
                <a:gd name="T6" fmla="*/ 36 w 80"/>
                <a:gd name="T7" fmla="*/ 56 h 120"/>
                <a:gd name="T8" fmla="*/ 16 w 80"/>
                <a:gd name="T9" fmla="*/ 56 h 120"/>
                <a:gd name="T10" fmla="*/ 16 w 80"/>
                <a:gd name="T11" fmla="*/ 12 h 120"/>
                <a:gd name="T12" fmla="*/ 0 w 80"/>
                <a:gd name="T13" fmla="*/ 0 h 120"/>
                <a:gd name="T14" fmla="*/ 0 w 80"/>
                <a:gd name="T15" fmla="*/ 120 h 120"/>
                <a:gd name="T16" fmla="*/ 16 w 80"/>
                <a:gd name="T17" fmla="*/ 120 h 120"/>
                <a:gd name="T18" fmla="*/ 16 w 80"/>
                <a:gd name="T19" fmla="*/ 68 h 120"/>
                <a:gd name="T20" fmla="*/ 41 w 80"/>
                <a:gd name="T21" fmla="*/ 68 h 120"/>
                <a:gd name="T22" fmla="*/ 63 w 80"/>
                <a:gd name="T23" fmla="*/ 120 h 120"/>
                <a:gd name="T24" fmla="*/ 80 w 80"/>
                <a:gd name="T25" fmla="*/ 120 h 120"/>
                <a:gd name="T26" fmla="*/ 56 w 80"/>
                <a:gd name="T27" fmla="*/ 64 h 120"/>
                <a:gd name="T28" fmla="*/ 77 w 80"/>
                <a:gd name="T29" fmla="*/ 33 h 120"/>
                <a:gd name="T30" fmla="*/ 38 w 80"/>
                <a:gd name="T31" fmla="*/ 0 h 120"/>
                <a:gd name="T32" fmla="*/ 0 w 80"/>
                <a:gd name="T3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" h="120">
                  <a:moveTo>
                    <a:pt x="16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53" y="12"/>
                    <a:pt x="62" y="20"/>
                    <a:pt x="62" y="33"/>
                  </a:cubicBezTo>
                  <a:cubicBezTo>
                    <a:pt x="62" y="48"/>
                    <a:pt x="52" y="56"/>
                    <a:pt x="36" y="56"/>
                  </a:cubicBezTo>
                  <a:cubicBezTo>
                    <a:pt x="16" y="56"/>
                    <a:pt x="16" y="56"/>
                    <a:pt x="16" y="56"/>
                  </a:cubicBezTo>
                  <a:lnTo>
                    <a:pt x="16" y="12"/>
                  </a:lnTo>
                  <a:close/>
                  <a:moveTo>
                    <a:pt x="0" y="0"/>
                  </a:moveTo>
                  <a:cubicBezTo>
                    <a:pt x="0" y="120"/>
                    <a:pt x="0" y="120"/>
                    <a:pt x="0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63" y="120"/>
                    <a:pt x="63" y="120"/>
                    <a:pt x="63" y="120"/>
                  </a:cubicBezTo>
                  <a:cubicBezTo>
                    <a:pt x="80" y="120"/>
                    <a:pt x="80" y="120"/>
                    <a:pt x="80" y="120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70" y="58"/>
                    <a:pt x="77" y="48"/>
                    <a:pt x="77" y="33"/>
                  </a:cubicBezTo>
                  <a:cubicBezTo>
                    <a:pt x="77" y="12"/>
                    <a:pt x="63" y="0"/>
                    <a:pt x="3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78" name="Freeform 28"/>
            <p:cNvSpPr>
              <a:spLocks/>
            </p:cNvSpPr>
            <p:nvPr/>
          </p:nvSpPr>
          <p:spPr bwMode="gray">
            <a:xfrm>
              <a:off x="-5624058" y="2624138"/>
              <a:ext cx="317500" cy="449262"/>
            </a:xfrm>
            <a:custGeom>
              <a:avLst/>
              <a:gdLst>
                <a:gd name="T0" fmla="*/ 0 w 200"/>
                <a:gd name="T1" fmla="*/ 0 h 283"/>
                <a:gd name="T2" fmla="*/ 0 w 200"/>
                <a:gd name="T3" fmla="*/ 283 h 283"/>
                <a:gd name="T4" fmla="*/ 33 w 200"/>
                <a:gd name="T5" fmla="*/ 283 h 283"/>
                <a:gd name="T6" fmla="*/ 33 w 200"/>
                <a:gd name="T7" fmla="*/ 42 h 283"/>
                <a:gd name="T8" fmla="*/ 162 w 200"/>
                <a:gd name="T9" fmla="*/ 283 h 283"/>
                <a:gd name="T10" fmla="*/ 200 w 200"/>
                <a:gd name="T11" fmla="*/ 283 h 283"/>
                <a:gd name="T12" fmla="*/ 200 w 200"/>
                <a:gd name="T13" fmla="*/ 0 h 283"/>
                <a:gd name="T14" fmla="*/ 167 w 200"/>
                <a:gd name="T15" fmla="*/ 0 h 283"/>
                <a:gd name="T16" fmla="*/ 167 w 200"/>
                <a:gd name="T17" fmla="*/ 224 h 283"/>
                <a:gd name="T18" fmla="*/ 49 w 200"/>
                <a:gd name="T19" fmla="*/ 0 h 283"/>
                <a:gd name="T20" fmla="*/ 0 w 200"/>
                <a:gd name="T21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" h="283">
                  <a:moveTo>
                    <a:pt x="0" y="0"/>
                  </a:moveTo>
                  <a:lnTo>
                    <a:pt x="0" y="283"/>
                  </a:lnTo>
                  <a:lnTo>
                    <a:pt x="33" y="283"/>
                  </a:lnTo>
                  <a:lnTo>
                    <a:pt x="33" y="42"/>
                  </a:lnTo>
                  <a:lnTo>
                    <a:pt x="162" y="283"/>
                  </a:lnTo>
                  <a:lnTo>
                    <a:pt x="200" y="283"/>
                  </a:lnTo>
                  <a:lnTo>
                    <a:pt x="200" y="0"/>
                  </a:lnTo>
                  <a:lnTo>
                    <a:pt x="167" y="0"/>
                  </a:lnTo>
                  <a:lnTo>
                    <a:pt x="167" y="224"/>
                  </a:lnTo>
                  <a:lnTo>
                    <a:pt x="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79" name="Freeform 29"/>
            <p:cNvSpPr>
              <a:spLocks/>
            </p:cNvSpPr>
            <p:nvPr/>
          </p:nvSpPr>
          <p:spPr bwMode="gray">
            <a:xfrm>
              <a:off x="-5163683" y="2624138"/>
              <a:ext cx="273050" cy="449262"/>
            </a:xfrm>
            <a:custGeom>
              <a:avLst/>
              <a:gdLst>
                <a:gd name="T0" fmla="*/ 0 w 172"/>
                <a:gd name="T1" fmla="*/ 0 h 283"/>
                <a:gd name="T2" fmla="*/ 0 w 172"/>
                <a:gd name="T3" fmla="*/ 283 h 283"/>
                <a:gd name="T4" fmla="*/ 172 w 172"/>
                <a:gd name="T5" fmla="*/ 283 h 283"/>
                <a:gd name="T6" fmla="*/ 172 w 172"/>
                <a:gd name="T7" fmla="*/ 255 h 283"/>
                <a:gd name="T8" fmla="*/ 38 w 172"/>
                <a:gd name="T9" fmla="*/ 255 h 283"/>
                <a:gd name="T10" fmla="*/ 38 w 172"/>
                <a:gd name="T11" fmla="*/ 151 h 283"/>
                <a:gd name="T12" fmla="*/ 142 w 172"/>
                <a:gd name="T13" fmla="*/ 151 h 283"/>
                <a:gd name="T14" fmla="*/ 142 w 172"/>
                <a:gd name="T15" fmla="*/ 123 h 283"/>
                <a:gd name="T16" fmla="*/ 38 w 172"/>
                <a:gd name="T17" fmla="*/ 123 h 283"/>
                <a:gd name="T18" fmla="*/ 38 w 172"/>
                <a:gd name="T19" fmla="*/ 28 h 283"/>
                <a:gd name="T20" fmla="*/ 168 w 172"/>
                <a:gd name="T21" fmla="*/ 28 h 283"/>
                <a:gd name="T22" fmla="*/ 168 w 172"/>
                <a:gd name="T23" fmla="*/ 0 h 283"/>
                <a:gd name="T24" fmla="*/ 0 w 172"/>
                <a:gd name="T2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283">
                  <a:moveTo>
                    <a:pt x="0" y="0"/>
                  </a:moveTo>
                  <a:lnTo>
                    <a:pt x="0" y="283"/>
                  </a:lnTo>
                  <a:lnTo>
                    <a:pt x="172" y="283"/>
                  </a:lnTo>
                  <a:lnTo>
                    <a:pt x="172" y="255"/>
                  </a:lnTo>
                  <a:lnTo>
                    <a:pt x="38" y="255"/>
                  </a:lnTo>
                  <a:lnTo>
                    <a:pt x="38" y="151"/>
                  </a:lnTo>
                  <a:lnTo>
                    <a:pt x="142" y="151"/>
                  </a:lnTo>
                  <a:lnTo>
                    <a:pt x="142" y="123"/>
                  </a:lnTo>
                  <a:lnTo>
                    <a:pt x="38" y="123"/>
                  </a:lnTo>
                  <a:lnTo>
                    <a:pt x="38" y="28"/>
                  </a:lnTo>
                  <a:lnTo>
                    <a:pt x="168" y="28"/>
                  </a:lnTo>
                  <a:lnTo>
                    <a:pt x="1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  <p:sp>
          <p:nvSpPr>
            <p:cNvPr id="380" name="Freeform 30"/>
            <p:cNvSpPr>
              <a:spLocks/>
            </p:cNvSpPr>
            <p:nvPr/>
          </p:nvSpPr>
          <p:spPr bwMode="gray">
            <a:xfrm>
              <a:off x="-4849358" y="2624138"/>
              <a:ext cx="296863" cy="449262"/>
            </a:xfrm>
            <a:custGeom>
              <a:avLst/>
              <a:gdLst>
                <a:gd name="T0" fmla="*/ 0 w 187"/>
                <a:gd name="T1" fmla="*/ 0 h 283"/>
                <a:gd name="T2" fmla="*/ 0 w 187"/>
                <a:gd name="T3" fmla="*/ 31 h 283"/>
                <a:gd name="T4" fmla="*/ 74 w 187"/>
                <a:gd name="T5" fmla="*/ 31 h 283"/>
                <a:gd name="T6" fmla="*/ 74 w 187"/>
                <a:gd name="T7" fmla="*/ 283 h 283"/>
                <a:gd name="T8" fmla="*/ 111 w 187"/>
                <a:gd name="T9" fmla="*/ 283 h 283"/>
                <a:gd name="T10" fmla="*/ 111 w 187"/>
                <a:gd name="T11" fmla="*/ 31 h 283"/>
                <a:gd name="T12" fmla="*/ 187 w 187"/>
                <a:gd name="T13" fmla="*/ 31 h 283"/>
                <a:gd name="T14" fmla="*/ 187 w 187"/>
                <a:gd name="T15" fmla="*/ 0 h 283"/>
                <a:gd name="T16" fmla="*/ 0 w 187"/>
                <a:gd name="T17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283">
                  <a:moveTo>
                    <a:pt x="0" y="0"/>
                  </a:moveTo>
                  <a:lnTo>
                    <a:pt x="0" y="31"/>
                  </a:lnTo>
                  <a:lnTo>
                    <a:pt x="74" y="31"/>
                  </a:lnTo>
                  <a:lnTo>
                    <a:pt x="74" y="283"/>
                  </a:lnTo>
                  <a:lnTo>
                    <a:pt x="111" y="283"/>
                  </a:lnTo>
                  <a:lnTo>
                    <a:pt x="111" y="31"/>
                  </a:lnTo>
                  <a:lnTo>
                    <a:pt x="187" y="31"/>
                  </a:lnTo>
                  <a:lnTo>
                    <a:pt x="1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/>
            </a:p>
          </p:txBody>
        </p:sp>
      </p:grpSp>
      <p:sp>
        <p:nvSpPr>
          <p:cNvPr id="1156" name="Freihandform 1155"/>
          <p:cNvSpPr/>
          <p:nvPr/>
        </p:nvSpPr>
        <p:spPr bwMode="gray">
          <a:xfrm>
            <a:off x="1400940" y="4029602"/>
            <a:ext cx="1873730" cy="413812"/>
          </a:xfrm>
          <a:custGeom>
            <a:avLst/>
            <a:gdLst>
              <a:gd name="connsiteX0" fmla="*/ 1447800 w 1447800"/>
              <a:gd name="connsiteY0" fmla="*/ 0 h 657225"/>
              <a:gd name="connsiteX1" fmla="*/ 1447800 w 1447800"/>
              <a:gd name="connsiteY1" fmla="*/ 133350 h 657225"/>
              <a:gd name="connsiteX2" fmla="*/ 0 w 1447800"/>
              <a:gd name="connsiteY2" fmla="*/ 133350 h 657225"/>
              <a:gd name="connsiteX3" fmla="*/ 0 w 1447800"/>
              <a:gd name="connsiteY3" fmla="*/ 657225 h 657225"/>
              <a:gd name="connsiteX4" fmla="*/ 0 w 1447800"/>
              <a:gd name="connsiteY4" fmla="*/ 657225 h 657225"/>
              <a:gd name="connsiteX0" fmla="*/ 1447800 w 1447800"/>
              <a:gd name="connsiteY0" fmla="*/ 0 h 669925"/>
              <a:gd name="connsiteX1" fmla="*/ 1447800 w 1447800"/>
              <a:gd name="connsiteY1" fmla="*/ 133350 h 669925"/>
              <a:gd name="connsiteX2" fmla="*/ 0 w 1447800"/>
              <a:gd name="connsiteY2" fmla="*/ 133350 h 669925"/>
              <a:gd name="connsiteX3" fmla="*/ 0 w 1447800"/>
              <a:gd name="connsiteY3" fmla="*/ 657225 h 669925"/>
              <a:gd name="connsiteX4" fmla="*/ 0 w 1447800"/>
              <a:gd name="connsiteY4" fmla="*/ 669925 h 669925"/>
              <a:gd name="connsiteX0" fmla="*/ 1447800 w 1447800"/>
              <a:gd name="connsiteY0" fmla="*/ 0 h 657225"/>
              <a:gd name="connsiteX1" fmla="*/ 1447800 w 1447800"/>
              <a:gd name="connsiteY1" fmla="*/ 133350 h 657225"/>
              <a:gd name="connsiteX2" fmla="*/ 0 w 1447800"/>
              <a:gd name="connsiteY2" fmla="*/ 133350 h 657225"/>
              <a:gd name="connsiteX3" fmla="*/ 0 w 1447800"/>
              <a:gd name="connsiteY3" fmla="*/ 657225 h 657225"/>
              <a:gd name="connsiteX0" fmla="*/ 1452715 w 1452715"/>
              <a:gd name="connsiteY0" fmla="*/ 0 h 398258"/>
              <a:gd name="connsiteX1" fmla="*/ 1452715 w 1452715"/>
              <a:gd name="connsiteY1" fmla="*/ 133350 h 398258"/>
              <a:gd name="connsiteX2" fmla="*/ 4915 w 1452715"/>
              <a:gd name="connsiteY2" fmla="*/ 133350 h 398258"/>
              <a:gd name="connsiteX3" fmla="*/ 0 w 1452715"/>
              <a:gd name="connsiteY3" fmla="*/ 398258 h 398258"/>
              <a:gd name="connsiteX0" fmla="*/ 1452715 w 1452715"/>
              <a:gd name="connsiteY0" fmla="*/ 0 h 398258"/>
              <a:gd name="connsiteX1" fmla="*/ 1452715 w 1452715"/>
              <a:gd name="connsiteY1" fmla="*/ 133350 h 398258"/>
              <a:gd name="connsiteX2" fmla="*/ 4915 w 1452715"/>
              <a:gd name="connsiteY2" fmla="*/ 133350 h 398258"/>
              <a:gd name="connsiteX3" fmla="*/ 0 w 1452715"/>
              <a:gd name="connsiteY3" fmla="*/ 398258 h 398258"/>
              <a:gd name="connsiteX0" fmla="*/ 1452715 w 1452715"/>
              <a:gd name="connsiteY0" fmla="*/ 0 h 398258"/>
              <a:gd name="connsiteX1" fmla="*/ 1452715 w 1452715"/>
              <a:gd name="connsiteY1" fmla="*/ 133350 h 398258"/>
              <a:gd name="connsiteX2" fmla="*/ 4915 w 1452715"/>
              <a:gd name="connsiteY2" fmla="*/ 133350 h 398258"/>
              <a:gd name="connsiteX3" fmla="*/ 0 w 1452715"/>
              <a:gd name="connsiteY3" fmla="*/ 398258 h 398258"/>
              <a:gd name="connsiteX0" fmla="*/ 1452715 w 1452715"/>
              <a:gd name="connsiteY0" fmla="*/ 0 h 398258"/>
              <a:gd name="connsiteX1" fmla="*/ 1452715 w 1452715"/>
              <a:gd name="connsiteY1" fmla="*/ 133350 h 398258"/>
              <a:gd name="connsiteX2" fmla="*/ 4915 w 1452715"/>
              <a:gd name="connsiteY2" fmla="*/ 133350 h 398258"/>
              <a:gd name="connsiteX3" fmla="*/ 0 w 1452715"/>
              <a:gd name="connsiteY3" fmla="*/ 398258 h 398258"/>
              <a:gd name="connsiteX0" fmla="*/ 1452715 w 1452715"/>
              <a:gd name="connsiteY0" fmla="*/ 0 h 415359"/>
              <a:gd name="connsiteX1" fmla="*/ 1452715 w 1452715"/>
              <a:gd name="connsiteY1" fmla="*/ 133350 h 415359"/>
              <a:gd name="connsiteX2" fmla="*/ 4915 w 1452715"/>
              <a:gd name="connsiteY2" fmla="*/ 133350 h 415359"/>
              <a:gd name="connsiteX3" fmla="*/ 0 w 1452715"/>
              <a:gd name="connsiteY3" fmla="*/ 415359 h 4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2715" h="415359">
                <a:moveTo>
                  <a:pt x="1452715" y="0"/>
                </a:moveTo>
                <a:lnTo>
                  <a:pt x="1452715" y="133350"/>
                </a:lnTo>
                <a:lnTo>
                  <a:pt x="4915" y="133350"/>
                </a:lnTo>
                <a:cubicBezTo>
                  <a:pt x="3277" y="221653"/>
                  <a:pt x="2457" y="282905"/>
                  <a:pt x="0" y="415359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 bwMode="gray">
          <a:xfrm>
            <a:off x="3123034" y="4020728"/>
            <a:ext cx="180083" cy="12080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  <a:lumMod val="83000"/>
                  <a:lumOff val="17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333" name="Rechteck 332"/>
          <p:cNvSpPr/>
          <p:nvPr/>
        </p:nvSpPr>
        <p:spPr bwMode="gray">
          <a:xfrm>
            <a:off x="3188939" y="4020728"/>
            <a:ext cx="180083" cy="12080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  <a:lumMod val="83000"/>
                  <a:lumOff val="17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335" name="Rechteck 334"/>
          <p:cNvSpPr/>
          <p:nvPr/>
        </p:nvSpPr>
        <p:spPr bwMode="gray">
          <a:xfrm>
            <a:off x="3252948" y="4020728"/>
            <a:ext cx="180083" cy="12080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  <a:lumMod val="83000"/>
                  <a:lumOff val="17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339" name="Rechteck 338"/>
          <p:cNvSpPr/>
          <p:nvPr/>
        </p:nvSpPr>
        <p:spPr bwMode="gray">
          <a:xfrm>
            <a:off x="3328777" y="4020728"/>
            <a:ext cx="180083" cy="12080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  <a:lumMod val="83000"/>
                  <a:lumOff val="17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pic>
        <p:nvPicPr>
          <p:cNvPr id="1026" name="Picture 2" descr="http://cynapse.com/wp-content/uploads/linux-powered_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119" y="887940"/>
            <a:ext cx="1416517" cy="68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" name="Oval 218"/>
          <p:cNvSpPr>
            <a:spLocks noChangeAspect="1"/>
          </p:cNvSpPr>
          <p:nvPr/>
        </p:nvSpPr>
        <p:spPr>
          <a:xfrm>
            <a:off x="5958117" y="3234496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R</a:t>
            </a:r>
            <a:endParaRPr lang="ru-RU" sz="1400" dirty="0"/>
          </a:p>
        </p:txBody>
      </p:sp>
      <p:sp>
        <p:nvSpPr>
          <p:cNvPr id="241" name="Oval 240"/>
          <p:cNvSpPr>
            <a:spLocks noChangeAspect="1"/>
          </p:cNvSpPr>
          <p:nvPr/>
        </p:nvSpPr>
        <p:spPr>
          <a:xfrm>
            <a:off x="1860490" y="2023349"/>
            <a:ext cx="360000" cy="36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O</a:t>
            </a:r>
            <a:endParaRPr lang="ru-RU" sz="1400" dirty="0"/>
          </a:p>
        </p:txBody>
      </p:sp>
      <p:sp>
        <p:nvSpPr>
          <p:cNvPr id="242" name="Oval 241"/>
          <p:cNvSpPr>
            <a:spLocks noChangeAspect="1"/>
          </p:cNvSpPr>
          <p:nvPr/>
        </p:nvSpPr>
        <p:spPr>
          <a:xfrm>
            <a:off x="6659115" y="3234496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RR</a:t>
            </a:r>
            <a:endParaRPr lang="ru-RU" sz="1200" dirty="0"/>
          </a:p>
        </p:txBody>
      </p:sp>
      <p:sp>
        <p:nvSpPr>
          <p:cNvPr id="243" name="Oval 242"/>
          <p:cNvSpPr>
            <a:spLocks noChangeAspect="1"/>
          </p:cNvSpPr>
          <p:nvPr/>
        </p:nvSpPr>
        <p:spPr>
          <a:xfrm>
            <a:off x="5555974" y="1988595"/>
            <a:ext cx="360000" cy="36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O</a:t>
            </a:r>
            <a:endParaRPr lang="ru-RU" sz="1400" dirty="0"/>
          </a:p>
        </p:txBody>
      </p:sp>
      <p:sp>
        <p:nvSpPr>
          <p:cNvPr id="244" name="Oval 243"/>
          <p:cNvSpPr>
            <a:spLocks noChangeAspect="1"/>
          </p:cNvSpPr>
          <p:nvPr/>
        </p:nvSpPr>
        <p:spPr>
          <a:xfrm>
            <a:off x="2281804" y="3234496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E</a:t>
            </a:r>
            <a:endParaRPr lang="ru-RU" sz="1400" dirty="0"/>
          </a:p>
        </p:txBody>
      </p:sp>
      <p:cxnSp>
        <p:nvCxnSpPr>
          <p:cNvPr id="7" name="Elbow Connector 6"/>
          <p:cNvCxnSpPr>
            <a:stCxn id="223" idx="3"/>
            <a:endCxn id="173" idx="2"/>
          </p:cNvCxnSpPr>
          <p:nvPr/>
        </p:nvCxnSpPr>
        <p:spPr>
          <a:xfrm>
            <a:off x="2240958" y="2286000"/>
            <a:ext cx="969112" cy="197775"/>
          </a:xfrm>
          <a:prstGeom prst="bentConnector4">
            <a:avLst>
              <a:gd name="adj1" fmla="val 36530"/>
              <a:gd name="adj2" fmla="val 145918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Elbow Connector 244"/>
          <p:cNvCxnSpPr>
            <a:stCxn id="222" idx="3"/>
            <a:endCxn id="183" idx="2"/>
          </p:cNvCxnSpPr>
          <p:nvPr/>
        </p:nvCxnSpPr>
        <p:spPr>
          <a:xfrm>
            <a:off x="5915974" y="2290763"/>
            <a:ext cx="972478" cy="193012"/>
          </a:xfrm>
          <a:prstGeom prst="bentConnector4">
            <a:avLst>
              <a:gd name="adj1" fmla="val 36577"/>
              <a:gd name="adj2" fmla="val 16652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" name="Рисунок 217"/>
          <p:cNvPicPr/>
          <p:nvPr/>
        </p:nvPicPr>
        <p:blipFill>
          <a:blip r:embed="rId13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220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1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2.77778E-6 0.01204 " pathEditMode="relative" rAng="0" ptsTypes="AA">
                                      <p:cBhvr>
                                        <p:cTn id="3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4.72222E-6 0.01204 " pathEditMode="relative" rAng="0" ptsTypes="AA">
                                      <p:cBhvr>
                                        <p:cTn id="41" dur="3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3.33333E-6 0.01227 " pathEditMode="relative" rAng="0" ptsTypes="AA">
                                      <p:cBhvr>
                                        <p:cTn id="43" dur="3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3.05556E-6 0.01204 " pathEditMode="relative" rAng="0" ptsTypes="AA">
                                      <p:cBhvr>
                                        <p:cTn id="45" dur="3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11111E-6 0.0125 L -0.19601 0.01319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9" y="2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05556E-6 0.01111 L 0.00764 0.0118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E-6 0.01204 L 0.21945 0.01204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72222E-6 0.01204 L 0.40921 0.0125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"/>
                            </p:stCondLst>
                            <p:childTnLst>
                              <p:par>
                                <p:cTn id="55" presetID="42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01 0.0132 L -0.19809 0.1076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472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1.11111E-6 L 0.00833 0.09444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58 0.01227 L 0.21858 0.10741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4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955 0.0125 L 0.40955 0.10625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00"/>
                            </p:stCondLst>
                            <p:childTnLst>
                              <p:par>
                                <p:cTn id="6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300"/>
                            </p:stCondLst>
                            <p:childTnLst>
                              <p:par>
                                <p:cTn id="67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300"/>
                            </p:stCondLst>
                            <p:childTnLst>
                              <p:par>
                                <p:cTn id="70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00"/>
                            </p:stCondLst>
                            <p:childTnLst>
                              <p:par>
                                <p:cTn id="73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3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3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069 L 0.31736 0.00162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6" y="46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0.31597 0.00139 " pathEditMode="relative" rAng="0" ptsTypes="AA">
                                      <p:cBhvr>
                                        <p:cTn id="135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19 0.00116 L 0.27292 -0.02453 " pathEditMode="relative" rAng="0" ptsTypes="AA">
                                      <p:cBhvr>
                                        <p:cTn id="13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500"/>
                            </p:stCondLst>
                            <p:childTnLst>
                              <p:par>
                                <p:cTn id="15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3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76556E-6 L 0.39549 0.00093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4" y="46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0023 L 0.39722 0.00208 " pathEditMode="relative" rAng="0" ptsTypes="AA">
                                      <p:cBhvr>
                                        <p:cTn id="166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22 0.00208 L 0.44722 -0.03496 " pathEditMode="relative" rAng="0" ptsTypes="AA">
                                      <p:cBhvr>
                                        <p:cTn id="169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000"/>
                            </p:stCondLst>
                            <p:childTnLst>
                              <p:par>
                                <p:cTn id="17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000"/>
                            </p:stCondLst>
                            <p:childTnLst>
                              <p:par>
                                <p:cTn id="1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500"/>
                            </p:stCondLst>
                            <p:childTnLst>
                              <p:par>
                                <p:cTn id="18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6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3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3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2431 L 3.88889E-6 3.7037E-6 " pathEditMode="relative" rAng="0" ptsTypes="AA">
                                      <p:cBhvr>
                                        <p:cTn id="203" dur="300" spd="-100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04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2431 L 3.88889E-6 3.7037E-6 " pathEditMode="relative" rAng="0" ptsTypes="AA">
                                      <p:cBhvr>
                                        <p:cTn id="205" dur="300" spd="-100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04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42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017 -0.02431 L 0.25504 -0.02408 " pathEditMode="relative" rAng="0" ptsTypes="AA">
                                      <p:cBhvr>
                                        <p:cTn id="207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0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42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13108 -0.02431 L 0.00087 -0.02431 " pathEditMode="relative" rAng="0" ptsTypes="AA">
                                      <p:cBhvr>
                                        <p:cTn id="209" dur="1000" spd="-100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1" presetID="42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34 -0.11783 L 0.25434 -0.02408 " pathEditMode="relative" rAng="0" ptsTypes="AA">
                                      <p:cBhvr>
                                        <p:cTn id="212" dur="500" spd="-100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76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08 -0.11806 L -0.13108 -0.02431 " pathEditMode="relative" rAng="0" ptsTypes="AA">
                                      <p:cBhvr>
                                        <p:cTn id="214" dur="500" spd="-100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300"/>
                            </p:stCondLst>
                            <p:childTnLst>
                              <p:par>
                                <p:cTn id="21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"/>
                            </p:stCondLst>
                            <p:childTnLst>
                              <p:par>
                                <p:cTn id="219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 tmFilter="0, 0; .2, .5; .8, .5; 1, 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4" dur="250" autoRev="1" fill="hold"/>
                                        <p:tgtEl>
                                          <p:spTgt spid="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 tmFilter="0, 0; .2, .5; .8, .5; 1, 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250" autoRev="1" fill="hold"/>
                                        <p:tgtEl>
                                          <p:spTgt spid="2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3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3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30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3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3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6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3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3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2" grpId="0" animBg="1"/>
      <p:bldP spid="359" grpId="0" animBg="1"/>
      <p:bldP spid="360" grpId="0" animBg="1"/>
      <p:bldP spid="362" grpId="0" animBg="1"/>
      <p:bldP spid="363" grpId="0" animBg="1"/>
      <p:bldP spid="1176" grpId="0" animBg="1"/>
      <p:bldP spid="377" grpId="0" animBg="1"/>
      <p:bldP spid="584" grpId="0"/>
      <p:bldP spid="340" grpId="0" animBg="1"/>
      <p:bldP spid="340" grpId="1" animBg="1"/>
      <p:bldP spid="340" grpId="2" animBg="1"/>
      <p:bldP spid="340" grpId="3" animBg="1"/>
      <p:bldP spid="340" grpId="4" animBg="1"/>
      <p:bldP spid="341" grpId="0" animBg="1"/>
      <p:bldP spid="341" grpId="1" animBg="1"/>
      <p:bldP spid="341" grpId="2" animBg="1"/>
      <p:bldP spid="341" grpId="3" animBg="1"/>
      <p:bldP spid="341" grpId="4" animBg="1"/>
      <p:bldP spid="342" grpId="0" animBg="1"/>
      <p:bldP spid="342" grpId="1" animBg="1"/>
      <p:bldP spid="342" grpId="2" animBg="1"/>
      <p:bldP spid="342" grpId="3" animBg="1"/>
      <p:bldP spid="343" grpId="0" animBg="1"/>
      <p:bldP spid="343" grpId="1" animBg="1"/>
      <p:bldP spid="343" grpId="2" animBg="1"/>
      <p:bldP spid="344" grpId="0" animBg="1"/>
      <p:bldP spid="344" grpId="1" animBg="1"/>
      <p:bldP spid="344" grpId="2" animBg="1"/>
      <p:bldP spid="344" grpId="3" animBg="1"/>
      <p:bldP spid="345" grpId="0" animBg="1"/>
      <p:bldP spid="345" grpId="1" animBg="1"/>
      <p:bldP spid="345" grpId="2" animBg="1"/>
      <p:bldP spid="1156" grpId="0" animBg="1"/>
      <p:bldP spid="4" grpId="0" animBg="1"/>
      <p:bldP spid="4" grpId="1" animBg="1"/>
      <p:bldP spid="4" grpId="2" animBg="1"/>
      <p:bldP spid="4" grpId="3" animBg="1"/>
      <p:bldP spid="4" grpId="4" animBg="1"/>
      <p:bldP spid="333" grpId="0" animBg="1"/>
      <p:bldP spid="333" grpId="1" animBg="1"/>
      <p:bldP spid="333" grpId="2" animBg="1"/>
      <p:bldP spid="333" grpId="3" animBg="1"/>
      <p:bldP spid="333" grpId="4" animBg="1"/>
      <p:bldP spid="335" grpId="0" animBg="1"/>
      <p:bldP spid="335" grpId="1" animBg="1"/>
      <p:bldP spid="335" grpId="2" animBg="1"/>
      <p:bldP spid="335" grpId="3" animBg="1"/>
      <p:bldP spid="335" grpId="4" animBg="1"/>
      <p:bldP spid="339" grpId="0" animBg="1"/>
      <p:bldP spid="339" grpId="1" animBg="1"/>
      <p:bldP spid="339" grpId="2" animBg="1"/>
      <p:bldP spid="339" grpId="3" animBg="1"/>
      <p:bldP spid="339" grpId="4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8" name="Gerade Verbindung 327"/>
          <p:cNvCxnSpPr/>
          <p:nvPr/>
        </p:nvCxnSpPr>
        <p:spPr bwMode="gray">
          <a:xfrm flipH="1">
            <a:off x="3995443" y="1678877"/>
            <a:ext cx="1" cy="26495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Gerade Verbindung 328"/>
          <p:cNvCxnSpPr/>
          <p:nvPr/>
        </p:nvCxnSpPr>
        <p:spPr bwMode="gray">
          <a:xfrm>
            <a:off x="3981082" y="5603177"/>
            <a:ext cx="0" cy="4002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327"/>
          <p:cNvCxnSpPr/>
          <p:nvPr/>
        </p:nvCxnSpPr>
        <p:spPr bwMode="gray">
          <a:xfrm flipH="1">
            <a:off x="6471943" y="1678877"/>
            <a:ext cx="1" cy="26495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327"/>
          <p:cNvCxnSpPr/>
          <p:nvPr/>
        </p:nvCxnSpPr>
        <p:spPr bwMode="gray">
          <a:xfrm flipH="1">
            <a:off x="1485226" y="1678877"/>
            <a:ext cx="1" cy="26495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Gerade Verbindung 327"/>
          <p:cNvCxnSpPr/>
          <p:nvPr/>
        </p:nvCxnSpPr>
        <p:spPr bwMode="gray">
          <a:xfrm flipH="1">
            <a:off x="1497927" y="5603177"/>
            <a:ext cx="1" cy="39021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 Verbindung 327"/>
          <p:cNvCxnSpPr/>
          <p:nvPr/>
        </p:nvCxnSpPr>
        <p:spPr bwMode="gray">
          <a:xfrm flipH="1">
            <a:off x="6425528" y="5590477"/>
            <a:ext cx="1" cy="4029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hteck 131"/>
          <p:cNvSpPr/>
          <p:nvPr/>
        </p:nvSpPr>
        <p:spPr>
          <a:xfrm>
            <a:off x="118600" y="1797181"/>
            <a:ext cx="8836314" cy="4066736"/>
          </a:xfrm>
          <a:prstGeom prst="rect">
            <a:avLst/>
          </a:prstGeom>
          <a:gradFill>
            <a:gsLst>
              <a:gs pos="0">
                <a:srgbClr val="495868"/>
              </a:gs>
              <a:gs pos="80000">
                <a:srgbClr val="5B6E83"/>
              </a:gs>
              <a:gs pos="100000">
                <a:srgbClr val="97A6B7"/>
              </a:gs>
            </a:gsLst>
          </a:gra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138" name="Rechteck 137"/>
          <p:cNvSpPr/>
          <p:nvPr/>
        </p:nvSpPr>
        <p:spPr>
          <a:xfrm>
            <a:off x="5793372" y="1943835"/>
            <a:ext cx="1319806" cy="3645405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137" name="Rechteck 136"/>
          <p:cNvSpPr/>
          <p:nvPr/>
        </p:nvSpPr>
        <p:spPr>
          <a:xfrm>
            <a:off x="3288603" y="1943834"/>
            <a:ext cx="1319806" cy="3645405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135" name="Rechteck 134"/>
          <p:cNvSpPr/>
          <p:nvPr/>
        </p:nvSpPr>
        <p:spPr>
          <a:xfrm>
            <a:off x="836168" y="1943835"/>
            <a:ext cx="1319806" cy="3645405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8770" y="184149"/>
            <a:ext cx="4980144" cy="511287"/>
          </a:xfrm>
        </p:spPr>
        <p:txBody>
          <a:bodyPr/>
          <a:lstStyle/>
          <a:p>
            <a:pPr algn="ctr"/>
            <a:r>
              <a:rPr lang="en-GB" dirty="0"/>
              <a:t>APROL – </a:t>
            </a:r>
            <a:r>
              <a:rPr lang="ru-RU" dirty="0" err="1"/>
              <a:t>Мультирантайм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90514" y="803419"/>
            <a:ext cx="8792526" cy="313398"/>
          </a:xfrm>
        </p:spPr>
        <p:txBody>
          <a:bodyPr/>
          <a:lstStyle/>
          <a:p>
            <a:r>
              <a:rPr lang="ru-RU" dirty="0"/>
              <a:t>Распределение задач на серверах</a:t>
            </a:r>
            <a:endParaRPr lang="en-US" dirty="0"/>
          </a:p>
        </p:txBody>
      </p:sp>
      <p:grpSp>
        <p:nvGrpSpPr>
          <p:cNvPr id="253" name="Gruppieren 252"/>
          <p:cNvGrpSpPr/>
          <p:nvPr/>
        </p:nvGrpSpPr>
        <p:grpSpPr>
          <a:xfrm>
            <a:off x="358873" y="1678877"/>
            <a:ext cx="8444458" cy="4317451"/>
            <a:chOff x="358873" y="1678877"/>
            <a:chExt cx="8444458" cy="4317451"/>
          </a:xfrm>
        </p:grpSpPr>
        <p:cxnSp>
          <p:nvCxnSpPr>
            <p:cNvPr id="255" name="Gerade Verbindung 254"/>
            <p:cNvCxnSpPr/>
            <p:nvPr/>
          </p:nvCxnSpPr>
          <p:spPr bwMode="gray">
            <a:xfrm flipH="1">
              <a:off x="358873" y="1678877"/>
              <a:ext cx="843890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Gerade Verbindung 255"/>
            <p:cNvCxnSpPr/>
            <p:nvPr/>
          </p:nvCxnSpPr>
          <p:spPr bwMode="gray">
            <a:xfrm flipH="1">
              <a:off x="358873" y="5996328"/>
              <a:ext cx="844445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9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76602" y="6225364"/>
            <a:ext cx="405442" cy="2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0" name="Gruppieren 259"/>
          <p:cNvGrpSpPr/>
          <p:nvPr/>
        </p:nvGrpSpPr>
        <p:grpSpPr>
          <a:xfrm>
            <a:off x="632461" y="1165294"/>
            <a:ext cx="557071" cy="368826"/>
            <a:chOff x="-1413718" y="1437477"/>
            <a:chExt cx="557071" cy="368826"/>
          </a:xfrm>
        </p:grpSpPr>
        <p:grpSp>
          <p:nvGrpSpPr>
            <p:cNvPr id="261" name="Gruppieren 260"/>
            <p:cNvGrpSpPr/>
            <p:nvPr/>
          </p:nvGrpSpPr>
          <p:grpSpPr bwMode="gray">
            <a:xfrm>
              <a:off x="-1222026" y="1437477"/>
              <a:ext cx="365379" cy="368826"/>
              <a:chOff x="1697038" y="3044825"/>
              <a:chExt cx="1062037" cy="874711"/>
            </a:xfrm>
          </p:grpSpPr>
          <p:sp>
            <p:nvSpPr>
              <p:cNvPr id="263" name="Freeform 129"/>
              <p:cNvSpPr>
                <a:spLocks/>
              </p:cNvSpPr>
              <p:nvPr/>
            </p:nvSpPr>
            <p:spPr bwMode="gray">
              <a:xfrm>
                <a:off x="1697038" y="3044825"/>
                <a:ext cx="1062037" cy="754063"/>
              </a:xfrm>
              <a:custGeom>
                <a:avLst/>
                <a:gdLst>
                  <a:gd name="T0" fmla="*/ 283 w 283"/>
                  <a:gd name="T1" fmla="*/ 199 h 201"/>
                  <a:gd name="T2" fmla="*/ 281 w 283"/>
                  <a:gd name="T3" fmla="*/ 201 h 201"/>
                  <a:gd name="T4" fmla="*/ 1 w 283"/>
                  <a:gd name="T5" fmla="*/ 201 h 201"/>
                  <a:gd name="T6" fmla="*/ 0 w 283"/>
                  <a:gd name="T7" fmla="*/ 199 h 201"/>
                  <a:gd name="T8" fmla="*/ 0 w 283"/>
                  <a:gd name="T9" fmla="*/ 1 h 201"/>
                  <a:gd name="T10" fmla="*/ 1 w 283"/>
                  <a:gd name="T11" fmla="*/ 0 h 201"/>
                  <a:gd name="T12" fmla="*/ 281 w 283"/>
                  <a:gd name="T13" fmla="*/ 0 h 201"/>
                  <a:gd name="T14" fmla="*/ 283 w 283"/>
                  <a:gd name="T15" fmla="*/ 1 h 201"/>
                  <a:gd name="T16" fmla="*/ 283 w 283"/>
                  <a:gd name="T17" fmla="*/ 1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01">
                    <a:moveTo>
                      <a:pt x="283" y="199"/>
                    </a:moveTo>
                    <a:cubicBezTo>
                      <a:pt x="283" y="200"/>
                      <a:pt x="282" y="201"/>
                      <a:pt x="281" y="201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1"/>
                      <a:pt x="0" y="200"/>
                      <a:pt x="0" y="19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2" y="0"/>
                      <a:pt x="283" y="0"/>
                      <a:pt x="283" y="1"/>
                    </a:cubicBezTo>
                    <a:lnTo>
                      <a:pt x="283" y="19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4" name="Freeform 130"/>
              <p:cNvSpPr>
                <a:spLocks/>
              </p:cNvSpPr>
              <p:nvPr/>
            </p:nvSpPr>
            <p:spPr bwMode="gray">
              <a:xfrm>
                <a:off x="1731963" y="3071813"/>
                <a:ext cx="989012" cy="696913"/>
              </a:xfrm>
              <a:custGeom>
                <a:avLst/>
                <a:gdLst>
                  <a:gd name="T0" fmla="*/ 264 w 264"/>
                  <a:gd name="T1" fmla="*/ 182 h 186"/>
                  <a:gd name="T2" fmla="*/ 260 w 264"/>
                  <a:gd name="T3" fmla="*/ 186 h 186"/>
                  <a:gd name="T4" fmla="*/ 4 w 264"/>
                  <a:gd name="T5" fmla="*/ 186 h 186"/>
                  <a:gd name="T6" fmla="*/ 0 w 264"/>
                  <a:gd name="T7" fmla="*/ 182 h 186"/>
                  <a:gd name="T8" fmla="*/ 0 w 264"/>
                  <a:gd name="T9" fmla="*/ 4 h 186"/>
                  <a:gd name="T10" fmla="*/ 4 w 264"/>
                  <a:gd name="T11" fmla="*/ 0 h 186"/>
                  <a:gd name="T12" fmla="*/ 260 w 264"/>
                  <a:gd name="T13" fmla="*/ 0 h 186"/>
                  <a:gd name="T14" fmla="*/ 264 w 264"/>
                  <a:gd name="T15" fmla="*/ 4 h 186"/>
                  <a:gd name="T16" fmla="*/ 264 w 264"/>
                  <a:gd name="T17" fmla="*/ 18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186">
                    <a:moveTo>
                      <a:pt x="264" y="182"/>
                    </a:moveTo>
                    <a:cubicBezTo>
                      <a:pt x="264" y="185"/>
                      <a:pt x="263" y="186"/>
                      <a:pt x="260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2" y="186"/>
                      <a:pt x="0" y="185"/>
                      <a:pt x="0" y="18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3" y="0"/>
                      <a:pt x="264" y="2"/>
                      <a:pt x="264" y="4"/>
                    </a:cubicBezTo>
                    <a:lnTo>
                      <a:pt x="264" y="182"/>
                    </a:lnTo>
                    <a:close/>
                  </a:path>
                </a:pathLst>
              </a:custGeom>
              <a:gradFill flip="none" rotWithShape="1">
                <a:gsLst>
                  <a:gs pos="3000">
                    <a:schemeClr val="tx1">
                      <a:tint val="66000"/>
                      <a:satMod val="160000"/>
                      <a:lumMod val="0"/>
                    </a:schemeClr>
                  </a:gs>
                  <a:gs pos="52000">
                    <a:schemeClr val="tx1">
                      <a:tint val="44500"/>
                      <a:satMod val="160000"/>
                      <a:lumMod val="48000"/>
                    </a:schemeClr>
                  </a:gs>
                  <a:gs pos="92000">
                    <a:schemeClr val="tx1">
                      <a:tint val="23500"/>
                      <a:satMod val="160000"/>
                      <a:lumMod val="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5" name="Rectangle 131"/>
              <p:cNvSpPr>
                <a:spLocks noChangeArrowheads="1"/>
              </p:cNvSpPr>
              <p:nvPr/>
            </p:nvSpPr>
            <p:spPr bwMode="gray">
              <a:xfrm>
                <a:off x="2166938" y="3798887"/>
                <a:ext cx="122237" cy="58738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6" name="Rectangle 132"/>
              <p:cNvSpPr>
                <a:spLocks noChangeArrowheads="1"/>
              </p:cNvSpPr>
              <p:nvPr/>
            </p:nvSpPr>
            <p:spPr bwMode="gray">
              <a:xfrm>
                <a:off x="1892300" y="3856036"/>
                <a:ext cx="671512" cy="6350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pic>
          <p:nvPicPr>
            <p:cNvPr id="262" name="Picture 13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1413718" y="1449015"/>
              <a:ext cx="168901" cy="329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7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01865" y="6269073"/>
            <a:ext cx="405442" cy="2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8" name="Gerade Verbindung 267"/>
          <p:cNvCxnSpPr>
            <a:endCxn id="259" idx="0"/>
          </p:cNvCxnSpPr>
          <p:nvPr/>
        </p:nvCxnSpPr>
        <p:spPr bwMode="gray">
          <a:xfrm>
            <a:off x="879323" y="6003457"/>
            <a:ext cx="0" cy="22190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Gerade Verbindung 268"/>
          <p:cNvCxnSpPr>
            <a:stCxn id="262" idx="2"/>
          </p:cNvCxnSpPr>
          <p:nvPr/>
        </p:nvCxnSpPr>
        <p:spPr bwMode="gray">
          <a:xfrm>
            <a:off x="716912" y="1505859"/>
            <a:ext cx="0" cy="17350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0" name="Gruppieren 269"/>
          <p:cNvGrpSpPr/>
          <p:nvPr/>
        </p:nvGrpSpPr>
        <p:grpSpPr>
          <a:xfrm>
            <a:off x="2555043" y="1165294"/>
            <a:ext cx="557071" cy="368826"/>
            <a:chOff x="-1413718" y="1437477"/>
            <a:chExt cx="557071" cy="368826"/>
          </a:xfrm>
        </p:grpSpPr>
        <p:grpSp>
          <p:nvGrpSpPr>
            <p:cNvPr id="271" name="Gruppieren 270"/>
            <p:cNvGrpSpPr/>
            <p:nvPr/>
          </p:nvGrpSpPr>
          <p:grpSpPr bwMode="gray">
            <a:xfrm>
              <a:off x="-1222026" y="1437477"/>
              <a:ext cx="365379" cy="368826"/>
              <a:chOff x="1697038" y="3044825"/>
              <a:chExt cx="1062037" cy="874711"/>
            </a:xfrm>
          </p:grpSpPr>
          <p:sp>
            <p:nvSpPr>
              <p:cNvPr id="273" name="Freeform 129"/>
              <p:cNvSpPr>
                <a:spLocks/>
              </p:cNvSpPr>
              <p:nvPr/>
            </p:nvSpPr>
            <p:spPr bwMode="gray">
              <a:xfrm>
                <a:off x="1697038" y="3044825"/>
                <a:ext cx="1062037" cy="754063"/>
              </a:xfrm>
              <a:custGeom>
                <a:avLst/>
                <a:gdLst>
                  <a:gd name="T0" fmla="*/ 283 w 283"/>
                  <a:gd name="T1" fmla="*/ 199 h 201"/>
                  <a:gd name="T2" fmla="*/ 281 w 283"/>
                  <a:gd name="T3" fmla="*/ 201 h 201"/>
                  <a:gd name="T4" fmla="*/ 1 w 283"/>
                  <a:gd name="T5" fmla="*/ 201 h 201"/>
                  <a:gd name="T6" fmla="*/ 0 w 283"/>
                  <a:gd name="T7" fmla="*/ 199 h 201"/>
                  <a:gd name="T8" fmla="*/ 0 w 283"/>
                  <a:gd name="T9" fmla="*/ 1 h 201"/>
                  <a:gd name="T10" fmla="*/ 1 w 283"/>
                  <a:gd name="T11" fmla="*/ 0 h 201"/>
                  <a:gd name="T12" fmla="*/ 281 w 283"/>
                  <a:gd name="T13" fmla="*/ 0 h 201"/>
                  <a:gd name="T14" fmla="*/ 283 w 283"/>
                  <a:gd name="T15" fmla="*/ 1 h 201"/>
                  <a:gd name="T16" fmla="*/ 283 w 283"/>
                  <a:gd name="T17" fmla="*/ 1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01">
                    <a:moveTo>
                      <a:pt x="283" y="199"/>
                    </a:moveTo>
                    <a:cubicBezTo>
                      <a:pt x="283" y="200"/>
                      <a:pt x="282" y="201"/>
                      <a:pt x="281" y="201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1"/>
                      <a:pt x="0" y="200"/>
                      <a:pt x="0" y="19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2" y="0"/>
                      <a:pt x="283" y="0"/>
                      <a:pt x="283" y="1"/>
                    </a:cubicBezTo>
                    <a:lnTo>
                      <a:pt x="283" y="19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4" name="Freeform 130"/>
              <p:cNvSpPr>
                <a:spLocks/>
              </p:cNvSpPr>
              <p:nvPr/>
            </p:nvSpPr>
            <p:spPr bwMode="gray">
              <a:xfrm>
                <a:off x="1731963" y="3071813"/>
                <a:ext cx="989012" cy="696913"/>
              </a:xfrm>
              <a:custGeom>
                <a:avLst/>
                <a:gdLst>
                  <a:gd name="T0" fmla="*/ 264 w 264"/>
                  <a:gd name="T1" fmla="*/ 182 h 186"/>
                  <a:gd name="T2" fmla="*/ 260 w 264"/>
                  <a:gd name="T3" fmla="*/ 186 h 186"/>
                  <a:gd name="T4" fmla="*/ 4 w 264"/>
                  <a:gd name="T5" fmla="*/ 186 h 186"/>
                  <a:gd name="T6" fmla="*/ 0 w 264"/>
                  <a:gd name="T7" fmla="*/ 182 h 186"/>
                  <a:gd name="T8" fmla="*/ 0 w 264"/>
                  <a:gd name="T9" fmla="*/ 4 h 186"/>
                  <a:gd name="T10" fmla="*/ 4 w 264"/>
                  <a:gd name="T11" fmla="*/ 0 h 186"/>
                  <a:gd name="T12" fmla="*/ 260 w 264"/>
                  <a:gd name="T13" fmla="*/ 0 h 186"/>
                  <a:gd name="T14" fmla="*/ 264 w 264"/>
                  <a:gd name="T15" fmla="*/ 4 h 186"/>
                  <a:gd name="T16" fmla="*/ 264 w 264"/>
                  <a:gd name="T17" fmla="*/ 18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186">
                    <a:moveTo>
                      <a:pt x="264" y="182"/>
                    </a:moveTo>
                    <a:cubicBezTo>
                      <a:pt x="264" y="185"/>
                      <a:pt x="263" y="186"/>
                      <a:pt x="260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2" y="186"/>
                      <a:pt x="0" y="185"/>
                      <a:pt x="0" y="18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3" y="0"/>
                      <a:pt x="264" y="2"/>
                      <a:pt x="264" y="4"/>
                    </a:cubicBezTo>
                    <a:lnTo>
                      <a:pt x="264" y="182"/>
                    </a:lnTo>
                    <a:close/>
                  </a:path>
                </a:pathLst>
              </a:custGeom>
              <a:gradFill flip="none" rotWithShape="1">
                <a:gsLst>
                  <a:gs pos="3000">
                    <a:schemeClr val="tx1">
                      <a:tint val="66000"/>
                      <a:satMod val="160000"/>
                      <a:lumMod val="0"/>
                    </a:schemeClr>
                  </a:gs>
                  <a:gs pos="52000">
                    <a:schemeClr val="tx1">
                      <a:tint val="44500"/>
                      <a:satMod val="160000"/>
                      <a:lumMod val="48000"/>
                    </a:schemeClr>
                  </a:gs>
                  <a:gs pos="92000">
                    <a:schemeClr val="tx1">
                      <a:tint val="23500"/>
                      <a:satMod val="160000"/>
                      <a:lumMod val="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5" name="Rectangle 131"/>
              <p:cNvSpPr>
                <a:spLocks noChangeArrowheads="1"/>
              </p:cNvSpPr>
              <p:nvPr/>
            </p:nvSpPr>
            <p:spPr bwMode="gray">
              <a:xfrm>
                <a:off x="2166938" y="3798887"/>
                <a:ext cx="122237" cy="58738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6" name="Rectangle 132"/>
              <p:cNvSpPr>
                <a:spLocks noChangeArrowheads="1"/>
              </p:cNvSpPr>
              <p:nvPr/>
            </p:nvSpPr>
            <p:spPr bwMode="gray">
              <a:xfrm>
                <a:off x="1892300" y="3856036"/>
                <a:ext cx="671512" cy="6350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pic>
          <p:nvPicPr>
            <p:cNvPr id="272" name="Picture 13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1413718" y="1449015"/>
              <a:ext cx="168901" cy="329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77" name="Gerade Verbindung 276"/>
          <p:cNvCxnSpPr>
            <a:stCxn id="272" idx="2"/>
          </p:cNvCxnSpPr>
          <p:nvPr/>
        </p:nvCxnSpPr>
        <p:spPr bwMode="gray">
          <a:xfrm>
            <a:off x="2639494" y="1505859"/>
            <a:ext cx="0" cy="17350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uppieren 277"/>
          <p:cNvGrpSpPr/>
          <p:nvPr/>
        </p:nvGrpSpPr>
        <p:grpSpPr>
          <a:xfrm>
            <a:off x="5473888" y="1165294"/>
            <a:ext cx="557071" cy="368826"/>
            <a:chOff x="-1413718" y="1437477"/>
            <a:chExt cx="557071" cy="368826"/>
          </a:xfrm>
        </p:grpSpPr>
        <p:grpSp>
          <p:nvGrpSpPr>
            <p:cNvPr id="279" name="Gruppieren 278"/>
            <p:cNvGrpSpPr/>
            <p:nvPr/>
          </p:nvGrpSpPr>
          <p:grpSpPr bwMode="gray">
            <a:xfrm>
              <a:off x="-1222026" y="1437477"/>
              <a:ext cx="365379" cy="368826"/>
              <a:chOff x="1697038" y="3044825"/>
              <a:chExt cx="1062037" cy="874711"/>
            </a:xfrm>
          </p:grpSpPr>
          <p:sp>
            <p:nvSpPr>
              <p:cNvPr id="281" name="Freeform 129"/>
              <p:cNvSpPr>
                <a:spLocks/>
              </p:cNvSpPr>
              <p:nvPr/>
            </p:nvSpPr>
            <p:spPr bwMode="gray">
              <a:xfrm>
                <a:off x="1697038" y="3044825"/>
                <a:ext cx="1062037" cy="754063"/>
              </a:xfrm>
              <a:custGeom>
                <a:avLst/>
                <a:gdLst>
                  <a:gd name="T0" fmla="*/ 283 w 283"/>
                  <a:gd name="T1" fmla="*/ 199 h 201"/>
                  <a:gd name="T2" fmla="*/ 281 w 283"/>
                  <a:gd name="T3" fmla="*/ 201 h 201"/>
                  <a:gd name="T4" fmla="*/ 1 w 283"/>
                  <a:gd name="T5" fmla="*/ 201 h 201"/>
                  <a:gd name="T6" fmla="*/ 0 w 283"/>
                  <a:gd name="T7" fmla="*/ 199 h 201"/>
                  <a:gd name="T8" fmla="*/ 0 w 283"/>
                  <a:gd name="T9" fmla="*/ 1 h 201"/>
                  <a:gd name="T10" fmla="*/ 1 w 283"/>
                  <a:gd name="T11" fmla="*/ 0 h 201"/>
                  <a:gd name="T12" fmla="*/ 281 w 283"/>
                  <a:gd name="T13" fmla="*/ 0 h 201"/>
                  <a:gd name="T14" fmla="*/ 283 w 283"/>
                  <a:gd name="T15" fmla="*/ 1 h 201"/>
                  <a:gd name="T16" fmla="*/ 283 w 283"/>
                  <a:gd name="T17" fmla="*/ 1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01">
                    <a:moveTo>
                      <a:pt x="283" y="199"/>
                    </a:moveTo>
                    <a:cubicBezTo>
                      <a:pt x="283" y="200"/>
                      <a:pt x="282" y="201"/>
                      <a:pt x="281" y="201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1"/>
                      <a:pt x="0" y="200"/>
                      <a:pt x="0" y="19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2" y="0"/>
                      <a:pt x="283" y="0"/>
                      <a:pt x="283" y="1"/>
                    </a:cubicBezTo>
                    <a:lnTo>
                      <a:pt x="283" y="19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2" name="Freeform 130"/>
              <p:cNvSpPr>
                <a:spLocks/>
              </p:cNvSpPr>
              <p:nvPr/>
            </p:nvSpPr>
            <p:spPr bwMode="gray">
              <a:xfrm>
                <a:off x="1731963" y="3071813"/>
                <a:ext cx="989012" cy="696913"/>
              </a:xfrm>
              <a:custGeom>
                <a:avLst/>
                <a:gdLst>
                  <a:gd name="T0" fmla="*/ 264 w 264"/>
                  <a:gd name="T1" fmla="*/ 182 h 186"/>
                  <a:gd name="T2" fmla="*/ 260 w 264"/>
                  <a:gd name="T3" fmla="*/ 186 h 186"/>
                  <a:gd name="T4" fmla="*/ 4 w 264"/>
                  <a:gd name="T5" fmla="*/ 186 h 186"/>
                  <a:gd name="T6" fmla="*/ 0 w 264"/>
                  <a:gd name="T7" fmla="*/ 182 h 186"/>
                  <a:gd name="T8" fmla="*/ 0 w 264"/>
                  <a:gd name="T9" fmla="*/ 4 h 186"/>
                  <a:gd name="T10" fmla="*/ 4 w 264"/>
                  <a:gd name="T11" fmla="*/ 0 h 186"/>
                  <a:gd name="T12" fmla="*/ 260 w 264"/>
                  <a:gd name="T13" fmla="*/ 0 h 186"/>
                  <a:gd name="T14" fmla="*/ 264 w 264"/>
                  <a:gd name="T15" fmla="*/ 4 h 186"/>
                  <a:gd name="T16" fmla="*/ 264 w 264"/>
                  <a:gd name="T17" fmla="*/ 18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186">
                    <a:moveTo>
                      <a:pt x="264" y="182"/>
                    </a:moveTo>
                    <a:cubicBezTo>
                      <a:pt x="264" y="185"/>
                      <a:pt x="263" y="186"/>
                      <a:pt x="260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2" y="186"/>
                      <a:pt x="0" y="185"/>
                      <a:pt x="0" y="18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3" y="0"/>
                      <a:pt x="264" y="2"/>
                      <a:pt x="264" y="4"/>
                    </a:cubicBezTo>
                    <a:lnTo>
                      <a:pt x="264" y="182"/>
                    </a:lnTo>
                    <a:close/>
                  </a:path>
                </a:pathLst>
              </a:custGeom>
              <a:gradFill flip="none" rotWithShape="1">
                <a:gsLst>
                  <a:gs pos="3000">
                    <a:schemeClr val="tx1">
                      <a:tint val="66000"/>
                      <a:satMod val="160000"/>
                      <a:lumMod val="0"/>
                    </a:schemeClr>
                  </a:gs>
                  <a:gs pos="52000">
                    <a:schemeClr val="tx1">
                      <a:tint val="44500"/>
                      <a:satMod val="160000"/>
                      <a:lumMod val="48000"/>
                    </a:schemeClr>
                  </a:gs>
                  <a:gs pos="92000">
                    <a:schemeClr val="tx1">
                      <a:tint val="23500"/>
                      <a:satMod val="160000"/>
                      <a:lumMod val="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3" name="Rectangle 131"/>
              <p:cNvSpPr>
                <a:spLocks noChangeArrowheads="1"/>
              </p:cNvSpPr>
              <p:nvPr/>
            </p:nvSpPr>
            <p:spPr bwMode="gray">
              <a:xfrm>
                <a:off x="2166938" y="3798887"/>
                <a:ext cx="122237" cy="58738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4" name="Rectangle 132"/>
              <p:cNvSpPr>
                <a:spLocks noChangeArrowheads="1"/>
              </p:cNvSpPr>
              <p:nvPr/>
            </p:nvSpPr>
            <p:spPr bwMode="gray">
              <a:xfrm>
                <a:off x="1892300" y="3856036"/>
                <a:ext cx="671512" cy="6350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pic>
          <p:nvPicPr>
            <p:cNvPr id="280" name="Picture 13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1413718" y="1449015"/>
              <a:ext cx="168901" cy="329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85" name="Gerade Verbindung 284"/>
          <p:cNvCxnSpPr>
            <a:stCxn id="280" idx="2"/>
          </p:cNvCxnSpPr>
          <p:nvPr/>
        </p:nvCxnSpPr>
        <p:spPr bwMode="gray">
          <a:xfrm>
            <a:off x="5558339" y="1505859"/>
            <a:ext cx="0" cy="17350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865478" y="6223101"/>
            <a:ext cx="405442" cy="2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990741" y="6266810"/>
            <a:ext cx="405442" cy="2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8" name="Gerade Verbindung 287"/>
          <p:cNvCxnSpPr>
            <a:endCxn id="286" idx="0"/>
          </p:cNvCxnSpPr>
          <p:nvPr/>
        </p:nvCxnSpPr>
        <p:spPr bwMode="gray">
          <a:xfrm>
            <a:off x="2068199" y="6001194"/>
            <a:ext cx="0" cy="22190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9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582415" y="6217567"/>
            <a:ext cx="405442" cy="2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707678" y="6261276"/>
            <a:ext cx="405442" cy="2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1" name="Gerade Verbindung 290"/>
          <p:cNvCxnSpPr>
            <a:endCxn id="289" idx="0"/>
          </p:cNvCxnSpPr>
          <p:nvPr/>
        </p:nvCxnSpPr>
        <p:spPr bwMode="gray">
          <a:xfrm>
            <a:off x="3785136" y="5995660"/>
            <a:ext cx="0" cy="22190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2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771291" y="6215304"/>
            <a:ext cx="405442" cy="2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896554" y="6259013"/>
            <a:ext cx="405442" cy="2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4" name="Gerade Verbindung 293"/>
          <p:cNvCxnSpPr>
            <a:endCxn id="292" idx="0"/>
          </p:cNvCxnSpPr>
          <p:nvPr/>
        </p:nvCxnSpPr>
        <p:spPr bwMode="gray">
          <a:xfrm>
            <a:off x="4974012" y="5993397"/>
            <a:ext cx="0" cy="22190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5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712952" y="6217566"/>
            <a:ext cx="405442" cy="2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838215" y="6261275"/>
            <a:ext cx="405442" cy="2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7" name="Gerade Verbindung 296"/>
          <p:cNvCxnSpPr>
            <a:endCxn id="295" idx="0"/>
          </p:cNvCxnSpPr>
          <p:nvPr/>
        </p:nvCxnSpPr>
        <p:spPr bwMode="gray">
          <a:xfrm>
            <a:off x="5915673" y="5995659"/>
            <a:ext cx="0" cy="22190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8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901828" y="6215303"/>
            <a:ext cx="405442" cy="2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027091" y="6259012"/>
            <a:ext cx="405442" cy="2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0" name="Gerade Verbindung 299"/>
          <p:cNvCxnSpPr>
            <a:endCxn id="298" idx="0"/>
          </p:cNvCxnSpPr>
          <p:nvPr/>
        </p:nvCxnSpPr>
        <p:spPr bwMode="gray">
          <a:xfrm>
            <a:off x="7104549" y="5993396"/>
            <a:ext cx="0" cy="22190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Rechteck 301"/>
          <p:cNvSpPr/>
          <p:nvPr/>
        </p:nvSpPr>
        <p:spPr>
          <a:xfrm>
            <a:off x="913864" y="2699855"/>
            <a:ext cx="846364" cy="497682"/>
          </a:xfrm>
          <a:prstGeom prst="rect">
            <a:avLst/>
          </a:prstGeom>
          <a:ln w="31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>
              <a:solidFill>
                <a:prstClr val="white"/>
              </a:solidFill>
            </a:endParaRPr>
          </a:p>
        </p:txBody>
      </p:sp>
      <p:pic>
        <p:nvPicPr>
          <p:cNvPr id="303" name="Picture 3" descr="\\br-automation.co.at\brdfs01\_Common\Research &amp; Development\Marketing\Released Material\Images\Icons\V-Collections\v_collections_png\basic_foundation\256x256\shadow\sign_warn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43" y="2699855"/>
            <a:ext cx="354746" cy="3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" name="Textfeld 31"/>
          <p:cNvSpPr txBox="1"/>
          <p:nvPr/>
        </p:nvSpPr>
        <p:spPr>
          <a:xfrm>
            <a:off x="842824" y="3002391"/>
            <a:ext cx="10139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>
                <a:solidFill>
                  <a:schemeClr val="bg1"/>
                </a:solidFill>
              </a:rPr>
              <a:t>Alarm System</a:t>
            </a:r>
          </a:p>
        </p:txBody>
      </p:sp>
      <p:sp>
        <p:nvSpPr>
          <p:cNvPr id="305" name="Rechteck 304"/>
          <p:cNvSpPr/>
          <p:nvPr/>
        </p:nvSpPr>
        <p:spPr>
          <a:xfrm>
            <a:off x="913864" y="4698865"/>
            <a:ext cx="846364" cy="497682"/>
          </a:xfrm>
          <a:prstGeom prst="rect">
            <a:avLst/>
          </a:prstGeom>
          <a:ln w="31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>
              <a:solidFill>
                <a:prstClr val="white"/>
              </a:solidFill>
            </a:endParaRPr>
          </a:p>
        </p:txBody>
      </p:sp>
      <p:pic>
        <p:nvPicPr>
          <p:cNvPr id="306" name="Picture 2" descr="http://quantess.net/wp-content/uploads/2013/05/Web-Coding-icon-150x150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242" y="4729217"/>
            <a:ext cx="294041" cy="29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" name="Textfeld 306"/>
          <p:cNvSpPr txBox="1"/>
          <p:nvPr/>
        </p:nvSpPr>
        <p:spPr>
          <a:xfrm>
            <a:off x="913864" y="5024349"/>
            <a:ext cx="846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 err="1">
                <a:solidFill>
                  <a:schemeClr val="bg1"/>
                </a:solidFill>
              </a:rPr>
              <a:t>Logic</a:t>
            </a:r>
            <a:endParaRPr lang="de-DE" sz="800" b="1" dirty="0">
              <a:solidFill>
                <a:schemeClr val="bg1"/>
              </a:solidFill>
            </a:endParaRPr>
          </a:p>
        </p:txBody>
      </p:sp>
      <p:sp>
        <p:nvSpPr>
          <p:cNvPr id="308" name="Rechteck 307"/>
          <p:cNvSpPr/>
          <p:nvPr/>
        </p:nvSpPr>
        <p:spPr>
          <a:xfrm>
            <a:off x="913864" y="2050445"/>
            <a:ext cx="846364" cy="497682"/>
          </a:xfrm>
          <a:prstGeom prst="rect">
            <a:avLst/>
          </a:prstGeom>
          <a:ln w="31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>
              <a:solidFill>
                <a:prstClr val="white"/>
              </a:solidFill>
            </a:endParaRPr>
          </a:p>
        </p:txBody>
      </p:sp>
      <p:pic>
        <p:nvPicPr>
          <p:cNvPr id="309" name="Picture 1" descr="\\br-automation.co.at\brdfs01\_Common\Research &amp; Development\Marketing\Released Material\Images\Icons\V-Collections\v_collections_png\software_graphics_media\256x256\shadow\plasma_tv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89" y="2080796"/>
            <a:ext cx="334914" cy="33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" name="Textfeld 309"/>
          <p:cNvSpPr txBox="1"/>
          <p:nvPr/>
        </p:nvSpPr>
        <p:spPr>
          <a:xfrm>
            <a:off x="591214" y="2365546"/>
            <a:ext cx="15040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 err="1">
                <a:solidFill>
                  <a:schemeClr val="bg1"/>
                </a:solidFill>
              </a:rPr>
              <a:t>Graphic</a:t>
            </a:r>
            <a:r>
              <a:rPr lang="de-DE" sz="800" b="1" dirty="0">
                <a:solidFill>
                  <a:schemeClr val="bg1"/>
                </a:solidFill>
              </a:rPr>
              <a:t> System</a:t>
            </a:r>
          </a:p>
        </p:txBody>
      </p:sp>
      <p:sp>
        <p:nvSpPr>
          <p:cNvPr id="311" name="Rechteck 310"/>
          <p:cNvSpPr/>
          <p:nvPr/>
        </p:nvSpPr>
        <p:spPr>
          <a:xfrm>
            <a:off x="913863" y="4040508"/>
            <a:ext cx="846365" cy="497682"/>
          </a:xfrm>
          <a:prstGeom prst="rect">
            <a:avLst/>
          </a:prstGeom>
          <a:ln w="31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>
              <a:solidFill>
                <a:prstClr val="white"/>
              </a:solidFill>
            </a:endParaRPr>
          </a:p>
        </p:txBody>
      </p:sp>
      <p:pic>
        <p:nvPicPr>
          <p:cNvPr id="312" name="Picture 4" descr="\\br-automation.co.at\brdfs01\_Common\Research &amp; Development\Marketing\Released Material\Images\Icons\V-Collections\v_collections_png\business_finance_data\256x256\shadow\chart_donu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01" y="4074186"/>
            <a:ext cx="307722" cy="30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" name="Textfeld 31"/>
          <p:cNvSpPr txBox="1"/>
          <p:nvPr/>
        </p:nvSpPr>
        <p:spPr>
          <a:xfrm>
            <a:off x="842824" y="4339748"/>
            <a:ext cx="10139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>
                <a:solidFill>
                  <a:schemeClr val="bg1"/>
                </a:solidFill>
              </a:rPr>
              <a:t>Report Server</a:t>
            </a:r>
          </a:p>
        </p:txBody>
      </p:sp>
      <p:sp>
        <p:nvSpPr>
          <p:cNvPr id="314" name="Rechteck 313"/>
          <p:cNvSpPr/>
          <p:nvPr/>
        </p:nvSpPr>
        <p:spPr>
          <a:xfrm>
            <a:off x="913864" y="3377414"/>
            <a:ext cx="846364" cy="497682"/>
          </a:xfrm>
          <a:prstGeom prst="rect">
            <a:avLst/>
          </a:prstGeom>
          <a:ln w="31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>
              <a:solidFill>
                <a:prstClr val="white"/>
              </a:solidFill>
            </a:endParaRPr>
          </a:p>
        </p:txBody>
      </p:sp>
      <p:pic>
        <p:nvPicPr>
          <p:cNvPr id="315" name="Picture 2" descr="\\br-automation.co.at\brdfs01\_Common\Research &amp; Development\Marketing\Released Material\Images\Icons\V-Collections\v_collections_png\business_finance_data\256x256\shadow\chart_lin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02" y="3444980"/>
            <a:ext cx="307721" cy="30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" name="Textfeld 31"/>
          <p:cNvSpPr txBox="1"/>
          <p:nvPr/>
        </p:nvSpPr>
        <p:spPr>
          <a:xfrm>
            <a:off x="802929" y="3691618"/>
            <a:ext cx="10579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>
                <a:solidFill>
                  <a:schemeClr val="bg1"/>
                </a:solidFill>
              </a:rPr>
              <a:t>Trend System</a:t>
            </a:r>
          </a:p>
        </p:txBody>
      </p:sp>
      <p:pic>
        <p:nvPicPr>
          <p:cNvPr id="317" name="Picture 2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70" y="2728402"/>
            <a:ext cx="456276" cy="547978"/>
          </a:xfrm>
          <a:prstGeom prst="rect">
            <a:avLst/>
          </a:prstGeom>
          <a:effectLst/>
        </p:spPr>
      </p:pic>
      <p:pic>
        <p:nvPicPr>
          <p:cNvPr id="318" name="Picture 2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201" y="3405542"/>
            <a:ext cx="456276" cy="547978"/>
          </a:xfrm>
          <a:prstGeom prst="rect">
            <a:avLst/>
          </a:prstGeom>
        </p:spPr>
      </p:pic>
      <p:pic>
        <p:nvPicPr>
          <p:cNvPr id="319" name="Picture 2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865" y="4060587"/>
            <a:ext cx="456276" cy="547978"/>
          </a:xfrm>
          <a:prstGeom prst="rect">
            <a:avLst/>
          </a:prstGeom>
        </p:spPr>
      </p:pic>
      <p:grpSp>
        <p:nvGrpSpPr>
          <p:cNvPr id="320" name="Gruppieren 319"/>
          <p:cNvGrpSpPr/>
          <p:nvPr/>
        </p:nvGrpSpPr>
        <p:grpSpPr>
          <a:xfrm>
            <a:off x="1597879" y="4729217"/>
            <a:ext cx="515543" cy="547978"/>
            <a:chOff x="1924921" y="4986061"/>
            <a:chExt cx="515543" cy="547978"/>
          </a:xfrm>
        </p:grpSpPr>
        <p:pic>
          <p:nvPicPr>
            <p:cNvPr id="321" name="Picture 27"/>
            <p:cNvPicPr>
              <a:picLocks noChangeAspect="1"/>
            </p:cNvPicPr>
            <p:nvPr/>
          </p:nvPicPr>
          <p:blipFill>
            <a:blip r:embed="rId13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6907" y="4986061"/>
              <a:ext cx="456276" cy="547978"/>
            </a:xfrm>
            <a:prstGeom prst="rect">
              <a:avLst/>
            </a:prstGeom>
          </p:spPr>
        </p:pic>
        <p:sp>
          <p:nvSpPr>
            <p:cNvPr id="322" name="Rechteck 321"/>
            <p:cNvSpPr/>
            <p:nvPr/>
          </p:nvSpPr>
          <p:spPr>
            <a:xfrm>
              <a:off x="1924921" y="5047597"/>
              <a:ext cx="5155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RT</a:t>
              </a:r>
            </a:p>
          </p:txBody>
        </p:sp>
      </p:grpSp>
      <p:sp>
        <p:nvSpPr>
          <p:cNvPr id="323" name="Textfeld 322"/>
          <p:cNvSpPr txBox="1"/>
          <p:nvPr/>
        </p:nvSpPr>
        <p:spPr bwMode="gray">
          <a:xfrm>
            <a:off x="2117622" y="5679250"/>
            <a:ext cx="119423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err="1">
                <a:solidFill>
                  <a:schemeClr val="bg1"/>
                </a:solidFill>
              </a:rPr>
              <a:t>Runtime</a:t>
            </a:r>
            <a:r>
              <a:rPr lang="de-DE" sz="1200" dirty="0">
                <a:solidFill>
                  <a:schemeClr val="bg1"/>
                </a:solidFill>
              </a:rPr>
              <a:t> Server 1</a:t>
            </a:r>
          </a:p>
        </p:txBody>
      </p:sp>
      <p:grpSp>
        <p:nvGrpSpPr>
          <p:cNvPr id="327" name="Gruppieren 326"/>
          <p:cNvGrpSpPr/>
          <p:nvPr/>
        </p:nvGrpSpPr>
        <p:grpSpPr>
          <a:xfrm>
            <a:off x="3041830" y="2043999"/>
            <a:ext cx="1522208" cy="3226750"/>
            <a:chOff x="3088044" y="2095042"/>
            <a:chExt cx="1522208" cy="3226750"/>
          </a:xfrm>
        </p:grpSpPr>
        <p:sp>
          <p:nvSpPr>
            <p:cNvPr id="331" name="Rechteck 330"/>
            <p:cNvSpPr/>
            <p:nvPr/>
          </p:nvSpPr>
          <p:spPr>
            <a:xfrm>
              <a:off x="3410694" y="2744452"/>
              <a:ext cx="846364" cy="497682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332" name="Picture 3" descr="\\br-automation.co.at\brdfs01\_Common\Research &amp; Development\Marketing\Released Material\Images\Icons\V-Collections\v_collections_png\basic_foundation\256x256\shadow\sign_warnin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873" y="2744452"/>
              <a:ext cx="354746" cy="354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3" name="Textfeld 31"/>
            <p:cNvSpPr txBox="1"/>
            <p:nvPr/>
          </p:nvSpPr>
          <p:spPr>
            <a:xfrm>
              <a:off x="3339654" y="3046988"/>
              <a:ext cx="10139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bg1"/>
                  </a:solidFill>
                </a:rPr>
                <a:t>Alarm System</a:t>
              </a:r>
            </a:p>
          </p:txBody>
        </p:sp>
        <p:sp>
          <p:nvSpPr>
            <p:cNvPr id="334" name="Rechteck 333"/>
            <p:cNvSpPr/>
            <p:nvPr/>
          </p:nvSpPr>
          <p:spPr>
            <a:xfrm>
              <a:off x="3410694" y="4743462"/>
              <a:ext cx="846364" cy="497682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335" name="Picture 2" descr="http://quantess.net/wp-content/uploads/2013/05/Web-Coding-icon-150x150.pn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072" y="4773814"/>
              <a:ext cx="294041" cy="294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6" name="Textfeld 335"/>
            <p:cNvSpPr txBox="1"/>
            <p:nvPr/>
          </p:nvSpPr>
          <p:spPr>
            <a:xfrm>
              <a:off x="3410694" y="5068946"/>
              <a:ext cx="8463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" b="1" dirty="0" err="1">
                  <a:solidFill>
                    <a:schemeClr val="bg1"/>
                  </a:solidFill>
                </a:rPr>
                <a:t>Logic</a:t>
              </a:r>
              <a:endParaRPr lang="de-DE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37" name="Rechteck 336"/>
            <p:cNvSpPr/>
            <p:nvPr/>
          </p:nvSpPr>
          <p:spPr>
            <a:xfrm>
              <a:off x="3410694" y="2095042"/>
              <a:ext cx="846364" cy="497682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338" name="Picture 1" descr="\\br-automation.co.at\brdfs01\_Common\Research &amp; Development\Marketing\Released Material\Images\Icons\V-Collections\v_collections_png\software_graphics_media\256x256\shadow\plasma_tv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6619" y="2125393"/>
              <a:ext cx="334914" cy="334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9" name="Textfeld 338"/>
            <p:cNvSpPr txBox="1"/>
            <p:nvPr/>
          </p:nvSpPr>
          <p:spPr>
            <a:xfrm>
              <a:off x="3088044" y="2410143"/>
              <a:ext cx="15040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" b="1" dirty="0" err="1">
                  <a:solidFill>
                    <a:schemeClr val="bg1"/>
                  </a:solidFill>
                </a:rPr>
                <a:t>Graphic</a:t>
              </a:r>
              <a:r>
                <a:rPr lang="de-DE" sz="800" b="1" dirty="0">
                  <a:solidFill>
                    <a:schemeClr val="bg1"/>
                  </a:solidFill>
                </a:rPr>
                <a:t> System</a:t>
              </a:r>
            </a:p>
          </p:txBody>
        </p:sp>
        <p:sp>
          <p:nvSpPr>
            <p:cNvPr id="340" name="Rechteck 339"/>
            <p:cNvSpPr/>
            <p:nvPr/>
          </p:nvSpPr>
          <p:spPr>
            <a:xfrm>
              <a:off x="3410693" y="4085105"/>
              <a:ext cx="846365" cy="497682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341" name="Picture 4" descr="\\br-automation.co.at\brdfs01\_Common\Research &amp; Development\Marketing\Released Material\Images\Icons\V-Collections\v_collections_png\business_finance_data\256x256\shadow\chart_donut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231" y="4118783"/>
              <a:ext cx="307722" cy="307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2" name="Textfeld 31"/>
            <p:cNvSpPr txBox="1"/>
            <p:nvPr/>
          </p:nvSpPr>
          <p:spPr>
            <a:xfrm>
              <a:off x="3339654" y="4384345"/>
              <a:ext cx="10139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bg1"/>
                  </a:solidFill>
                </a:rPr>
                <a:t>Report Server</a:t>
              </a:r>
            </a:p>
          </p:txBody>
        </p:sp>
        <p:sp>
          <p:nvSpPr>
            <p:cNvPr id="343" name="Rechteck 342"/>
            <p:cNvSpPr/>
            <p:nvPr/>
          </p:nvSpPr>
          <p:spPr>
            <a:xfrm>
              <a:off x="3410694" y="3422011"/>
              <a:ext cx="846364" cy="497682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344" name="Picture 2" descr="\\br-automation.co.at\brdfs01\_Common\Research &amp; Development\Marketing\Released Material\Images\Icons\V-Collections\v_collections_png\business_finance_data\256x256\shadow\chart_lin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232" y="3489577"/>
              <a:ext cx="307721" cy="307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5" name="Textfeld 31"/>
            <p:cNvSpPr txBox="1"/>
            <p:nvPr/>
          </p:nvSpPr>
          <p:spPr>
            <a:xfrm>
              <a:off x="3299759" y="3736215"/>
              <a:ext cx="10579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" b="1" dirty="0">
                  <a:solidFill>
                    <a:schemeClr val="bg1"/>
                  </a:solidFill>
                </a:rPr>
                <a:t>Trend System</a:t>
              </a:r>
            </a:p>
          </p:txBody>
        </p:sp>
        <p:pic>
          <p:nvPicPr>
            <p:cNvPr id="346" name="Picture 27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5600" y="2772999"/>
              <a:ext cx="456276" cy="547978"/>
            </a:xfrm>
            <a:prstGeom prst="rect">
              <a:avLst/>
            </a:prstGeom>
          </p:spPr>
        </p:pic>
        <p:pic>
          <p:nvPicPr>
            <p:cNvPr id="347" name="Picture 27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2031" y="3450139"/>
              <a:ext cx="456276" cy="547978"/>
            </a:xfrm>
            <a:prstGeom prst="rect">
              <a:avLst/>
            </a:prstGeom>
          </p:spPr>
        </p:pic>
        <p:pic>
          <p:nvPicPr>
            <p:cNvPr id="348" name="Picture 27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6695" y="4105184"/>
              <a:ext cx="456276" cy="547978"/>
            </a:xfrm>
            <a:prstGeom prst="rect">
              <a:avLst/>
            </a:prstGeom>
          </p:spPr>
        </p:pic>
        <p:grpSp>
          <p:nvGrpSpPr>
            <p:cNvPr id="349" name="Gruppieren 348"/>
            <p:cNvGrpSpPr/>
            <p:nvPr/>
          </p:nvGrpSpPr>
          <p:grpSpPr>
            <a:xfrm>
              <a:off x="4094709" y="4773814"/>
              <a:ext cx="515543" cy="547978"/>
              <a:chOff x="1924921" y="4986061"/>
              <a:chExt cx="515543" cy="547978"/>
            </a:xfrm>
          </p:grpSpPr>
          <p:pic>
            <p:nvPicPr>
              <p:cNvPr id="350" name="Picture 27"/>
              <p:cNvPicPr>
                <a:picLocks noChangeAspect="1"/>
              </p:cNvPicPr>
              <p:nvPr/>
            </p:nvPicPr>
            <p:blipFill>
              <a:blip r:embed="rId13" cstate="screen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6907" y="4986061"/>
                <a:ext cx="456276" cy="547978"/>
              </a:xfrm>
              <a:prstGeom prst="rect">
                <a:avLst/>
              </a:prstGeom>
            </p:spPr>
          </p:pic>
          <p:sp>
            <p:nvSpPr>
              <p:cNvPr id="351" name="Rechteck 350"/>
              <p:cNvSpPr/>
              <p:nvPr/>
            </p:nvSpPr>
            <p:spPr>
              <a:xfrm>
                <a:off x="1924921" y="5047597"/>
                <a:ext cx="51554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chemeClr val="bg1"/>
                    </a:solidFill>
                  </a:rPr>
                  <a:t>RT</a:t>
                </a:r>
              </a:p>
            </p:txBody>
          </p:sp>
        </p:grpSp>
      </p:grpSp>
      <p:sp>
        <p:nvSpPr>
          <p:cNvPr id="326" name="Textfeld 325"/>
          <p:cNvSpPr txBox="1"/>
          <p:nvPr/>
        </p:nvSpPr>
        <p:spPr bwMode="gray">
          <a:xfrm>
            <a:off x="4592897" y="5634245"/>
            <a:ext cx="119423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err="1">
                <a:solidFill>
                  <a:schemeClr val="bg1"/>
                </a:solidFill>
              </a:rPr>
              <a:t>Runtime</a:t>
            </a:r>
            <a:r>
              <a:rPr lang="de-DE" sz="1200" dirty="0">
                <a:solidFill>
                  <a:schemeClr val="bg1"/>
                </a:solidFill>
              </a:rPr>
              <a:t> Server 2</a:t>
            </a:r>
          </a:p>
        </p:txBody>
      </p:sp>
      <p:grpSp>
        <p:nvGrpSpPr>
          <p:cNvPr id="352" name="Gruppieren 351"/>
          <p:cNvGrpSpPr/>
          <p:nvPr/>
        </p:nvGrpSpPr>
        <p:grpSpPr>
          <a:xfrm>
            <a:off x="5562110" y="2043999"/>
            <a:ext cx="2745305" cy="3774912"/>
            <a:chOff x="5517105" y="2043999"/>
            <a:chExt cx="2745305" cy="3774912"/>
          </a:xfrm>
        </p:grpSpPr>
        <p:grpSp>
          <p:nvGrpSpPr>
            <p:cNvPr id="355" name="Gruppieren 354"/>
            <p:cNvGrpSpPr/>
            <p:nvPr/>
          </p:nvGrpSpPr>
          <p:grpSpPr>
            <a:xfrm>
              <a:off x="5517105" y="2043999"/>
              <a:ext cx="1522208" cy="3226750"/>
              <a:chOff x="3088044" y="2095042"/>
              <a:chExt cx="1522208" cy="3226750"/>
            </a:xfrm>
          </p:grpSpPr>
          <p:sp>
            <p:nvSpPr>
              <p:cNvPr id="359" name="Rechteck 358"/>
              <p:cNvSpPr/>
              <p:nvPr/>
            </p:nvSpPr>
            <p:spPr>
              <a:xfrm>
                <a:off x="3410694" y="2744452"/>
                <a:ext cx="846364" cy="497682"/>
              </a:xfrm>
              <a:prstGeom prst="rect">
                <a:avLst/>
              </a:prstGeom>
              <a:ln w="3175"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de-DE">
                  <a:solidFill>
                    <a:prstClr val="white"/>
                  </a:solidFill>
                </a:endParaRPr>
              </a:p>
            </p:txBody>
          </p:sp>
          <p:pic>
            <p:nvPicPr>
              <p:cNvPr id="360" name="Picture 3" descr="\\br-automation.co.at\brdfs01\_Common\Research &amp; Development\Marketing\Released Material\Images\Icons\V-Collections\v_collections_png\basic_foundation\256x256\shadow\sign_warning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4873" y="2744452"/>
                <a:ext cx="354746" cy="354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1" name="Textfeld 31"/>
              <p:cNvSpPr txBox="1"/>
              <p:nvPr/>
            </p:nvSpPr>
            <p:spPr>
              <a:xfrm>
                <a:off x="3339654" y="3046988"/>
                <a:ext cx="101392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800" b="1" dirty="0">
                    <a:solidFill>
                      <a:schemeClr val="bg1"/>
                    </a:solidFill>
                  </a:rPr>
                  <a:t>Alarm System</a:t>
                </a:r>
              </a:p>
            </p:txBody>
          </p:sp>
          <p:sp>
            <p:nvSpPr>
              <p:cNvPr id="362" name="Rechteck 361"/>
              <p:cNvSpPr/>
              <p:nvPr/>
            </p:nvSpPr>
            <p:spPr>
              <a:xfrm>
                <a:off x="3410694" y="4743462"/>
                <a:ext cx="846364" cy="497682"/>
              </a:xfrm>
              <a:prstGeom prst="rect">
                <a:avLst/>
              </a:prstGeom>
              <a:ln w="3175"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de-DE">
                  <a:solidFill>
                    <a:prstClr val="white"/>
                  </a:solidFill>
                </a:endParaRPr>
              </a:p>
            </p:txBody>
          </p:sp>
          <p:pic>
            <p:nvPicPr>
              <p:cNvPr id="363" name="Picture 2" descr="http://quantess.net/wp-content/uploads/2013/05/Web-Coding-icon-150x150.png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3072" y="4773814"/>
                <a:ext cx="294041" cy="2940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4" name="Textfeld 363"/>
              <p:cNvSpPr txBox="1"/>
              <p:nvPr/>
            </p:nvSpPr>
            <p:spPr>
              <a:xfrm>
                <a:off x="3410694" y="5068946"/>
                <a:ext cx="84636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800" b="1" dirty="0" err="1">
                    <a:solidFill>
                      <a:schemeClr val="bg1"/>
                    </a:solidFill>
                  </a:rPr>
                  <a:t>Logic</a:t>
                </a:r>
                <a:endParaRPr lang="de-DE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5" name="Rechteck 364"/>
              <p:cNvSpPr/>
              <p:nvPr/>
            </p:nvSpPr>
            <p:spPr>
              <a:xfrm>
                <a:off x="3410694" y="2095042"/>
                <a:ext cx="846364" cy="497682"/>
              </a:xfrm>
              <a:prstGeom prst="rect">
                <a:avLst/>
              </a:prstGeom>
              <a:ln w="3175"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de-DE">
                  <a:solidFill>
                    <a:prstClr val="white"/>
                  </a:solidFill>
                </a:endParaRPr>
              </a:p>
            </p:txBody>
          </p:sp>
          <p:pic>
            <p:nvPicPr>
              <p:cNvPr id="366" name="Picture 1" descr="\\br-automation.co.at\brdfs01\_Common\Research &amp; Development\Marketing\Released Material\Images\Icons\V-Collections\v_collections_png\software_graphics_media\256x256\shadow\plasma_tv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6619" y="2125393"/>
                <a:ext cx="334914" cy="3349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7" name="Textfeld 366"/>
              <p:cNvSpPr txBox="1"/>
              <p:nvPr/>
            </p:nvSpPr>
            <p:spPr>
              <a:xfrm>
                <a:off x="3088044" y="2410143"/>
                <a:ext cx="15040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800" b="1" dirty="0" err="1">
                    <a:solidFill>
                      <a:schemeClr val="bg1"/>
                    </a:solidFill>
                  </a:rPr>
                  <a:t>Graphic</a:t>
                </a:r>
                <a:r>
                  <a:rPr lang="de-DE" sz="800" b="1" dirty="0">
                    <a:solidFill>
                      <a:schemeClr val="bg1"/>
                    </a:solidFill>
                  </a:rPr>
                  <a:t> System</a:t>
                </a:r>
              </a:p>
            </p:txBody>
          </p:sp>
          <p:sp>
            <p:nvSpPr>
              <p:cNvPr id="368" name="Rechteck 367"/>
              <p:cNvSpPr/>
              <p:nvPr/>
            </p:nvSpPr>
            <p:spPr>
              <a:xfrm>
                <a:off x="3410693" y="4085105"/>
                <a:ext cx="846365" cy="497682"/>
              </a:xfrm>
              <a:prstGeom prst="rect">
                <a:avLst/>
              </a:prstGeom>
              <a:ln w="3175"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de-DE">
                  <a:solidFill>
                    <a:prstClr val="white"/>
                  </a:solidFill>
                </a:endParaRPr>
              </a:p>
            </p:txBody>
          </p:sp>
          <p:pic>
            <p:nvPicPr>
              <p:cNvPr id="369" name="Picture 4" descr="\\br-automation.co.at\brdfs01\_Common\Research &amp; Development\Marketing\Released Material\Images\Icons\V-Collections\v_collections_png\business_finance_data\256x256\shadow\chart_donut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6231" y="4118783"/>
                <a:ext cx="307722" cy="307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0" name="Textfeld 31"/>
              <p:cNvSpPr txBox="1"/>
              <p:nvPr/>
            </p:nvSpPr>
            <p:spPr>
              <a:xfrm>
                <a:off x="3339654" y="4384345"/>
                <a:ext cx="101392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800" b="1" dirty="0">
                    <a:solidFill>
                      <a:schemeClr val="bg1"/>
                    </a:solidFill>
                  </a:rPr>
                  <a:t>Report Server</a:t>
                </a:r>
              </a:p>
            </p:txBody>
          </p:sp>
          <p:sp>
            <p:nvSpPr>
              <p:cNvPr id="371" name="Rechteck 370"/>
              <p:cNvSpPr/>
              <p:nvPr/>
            </p:nvSpPr>
            <p:spPr>
              <a:xfrm>
                <a:off x="3410694" y="3422011"/>
                <a:ext cx="846364" cy="497682"/>
              </a:xfrm>
              <a:prstGeom prst="rect">
                <a:avLst/>
              </a:prstGeom>
              <a:ln w="3175"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de-DE">
                  <a:solidFill>
                    <a:prstClr val="white"/>
                  </a:solidFill>
                </a:endParaRPr>
              </a:p>
            </p:txBody>
          </p:sp>
          <p:pic>
            <p:nvPicPr>
              <p:cNvPr id="372" name="Picture 2" descr="\\br-automation.co.at\brdfs01\_Common\Research &amp; Development\Marketing\Released Material\Images\Icons\V-Collections\v_collections_png\business_finance_data\256x256\shadow\chart_line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6232" y="3489577"/>
                <a:ext cx="307721" cy="307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3" name="Textfeld 31"/>
              <p:cNvSpPr txBox="1"/>
              <p:nvPr/>
            </p:nvSpPr>
            <p:spPr>
              <a:xfrm>
                <a:off x="3299759" y="3736215"/>
                <a:ext cx="105799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800" b="1" dirty="0">
                    <a:solidFill>
                      <a:schemeClr val="bg1"/>
                    </a:solidFill>
                  </a:rPr>
                  <a:t>Trend System</a:t>
                </a:r>
              </a:p>
            </p:txBody>
          </p:sp>
          <p:pic>
            <p:nvPicPr>
              <p:cNvPr id="374" name="Picture 27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5600" y="2772999"/>
                <a:ext cx="456276" cy="547978"/>
              </a:xfrm>
              <a:prstGeom prst="rect">
                <a:avLst/>
              </a:prstGeom>
            </p:spPr>
          </p:pic>
          <p:pic>
            <p:nvPicPr>
              <p:cNvPr id="375" name="Picture 27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2031" y="3450139"/>
                <a:ext cx="456276" cy="547978"/>
              </a:xfrm>
              <a:prstGeom prst="rect">
                <a:avLst/>
              </a:prstGeom>
            </p:spPr>
          </p:pic>
          <p:pic>
            <p:nvPicPr>
              <p:cNvPr id="376" name="Picture 27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26695" y="4105184"/>
                <a:ext cx="456276" cy="547978"/>
              </a:xfrm>
              <a:prstGeom prst="rect">
                <a:avLst/>
              </a:prstGeom>
            </p:spPr>
          </p:pic>
          <p:grpSp>
            <p:nvGrpSpPr>
              <p:cNvPr id="377" name="Gruppieren 376"/>
              <p:cNvGrpSpPr/>
              <p:nvPr/>
            </p:nvGrpSpPr>
            <p:grpSpPr>
              <a:xfrm>
                <a:off x="4094709" y="4773814"/>
                <a:ext cx="515543" cy="547978"/>
                <a:chOff x="1924921" y="4986061"/>
                <a:chExt cx="515543" cy="547978"/>
              </a:xfrm>
            </p:grpSpPr>
            <p:pic>
              <p:nvPicPr>
                <p:cNvPr id="378" name="Picture 27"/>
                <p:cNvPicPr>
                  <a:picLocks noChangeAspect="1"/>
                </p:cNvPicPr>
                <p:nvPr/>
              </p:nvPicPr>
              <p:blipFill>
                <a:blip r:embed="rId13" cstate="screen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56907" y="4986061"/>
                  <a:ext cx="456276" cy="547978"/>
                </a:xfrm>
                <a:prstGeom prst="rect">
                  <a:avLst/>
                </a:prstGeom>
              </p:spPr>
            </p:pic>
            <p:sp>
              <p:nvSpPr>
                <p:cNvPr id="379" name="Rechteck 378"/>
                <p:cNvSpPr/>
                <p:nvPr/>
              </p:nvSpPr>
              <p:spPr>
                <a:xfrm>
                  <a:off x="1924921" y="5047597"/>
                  <a:ext cx="51554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b="1" dirty="0">
                      <a:solidFill>
                        <a:schemeClr val="bg1"/>
                      </a:solidFill>
                    </a:rPr>
                    <a:t>RT</a:t>
                  </a:r>
                </a:p>
              </p:txBody>
            </p:sp>
          </p:grpSp>
        </p:grpSp>
        <p:sp>
          <p:nvSpPr>
            <p:cNvPr id="354" name="Textfeld 353"/>
            <p:cNvSpPr txBox="1"/>
            <p:nvPr/>
          </p:nvSpPr>
          <p:spPr bwMode="gray">
            <a:xfrm>
              <a:off x="7068172" y="5634245"/>
              <a:ext cx="119423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err="1">
                  <a:solidFill>
                    <a:schemeClr val="bg1"/>
                  </a:solidFill>
                </a:rPr>
                <a:t>Runtime</a:t>
              </a:r>
              <a:r>
                <a:rPr lang="de-DE" sz="1200" dirty="0">
                  <a:solidFill>
                    <a:schemeClr val="bg1"/>
                  </a:solidFill>
                </a:rPr>
                <a:t> Server n</a:t>
              </a:r>
            </a:p>
          </p:txBody>
        </p:sp>
      </p:grpSp>
      <p:pic>
        <p:nvPicPr>
          <p:cNvPr id="1026" name="Picture 2" descr="http://survivingcrm.com/wp-content/uploads/2012/07/Azure_virtual_machines_icon.pn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445" y="3766536"/>
            <a:ext cx="1091495" cy="111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7307270" y="2152219"/>
            <a:ext cx="1609849" cy="1208089"/>
            <a:chOff x="7307270" y="2152219"/>
            <a:chExt cx="1609849" cy="1208089"/>
          </a:xfrm>
        </p:grpSpPr>
        <p:pic>
          <p:nvPicPr>
            <p:cNvPr id="1028" name="Picture 4" descr="http://www.serverrahmen.de/images/dl300.png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270" y="2152219"/>
              <a:ext cx="1609849" cy="120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" name="Textfeld 128"/>
            <p:cNvSpPr txBox="1"/>
            <p:nvPr/>
          </p:nvSpPr>
          <p:spPr bwMode="gray">
            <a:xfrm>
              <a:off x="7760110" y="2974304"/>
              <a:ext cx="70416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</a:rPr>
                <a:t>HP DL380</a:t>
              </a:r>
            </a:p>
          </p:txBody>
        </p:sp>
      </p:grpSp>
      <p:pic>
        <p:nvPicPr>
          <p:cNvPr id="134" name="Рисунок 133"/>
          <p:cNvPicPr/>
          <p:nvPr/>
        </p:nvPicPr>
        <p:blipFill>
          <a:blip r:embed="rId19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40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88640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57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631522" y="184149"/>
            <a:ext cx="4987391" cy="511287"/>
          </a:xfrm>
        </p:spPr>
        <p:txBody>
          <a:bodyPr/>
          <a:lstStyle/>
          <a:p>
            <a:pPr algn="ctr"/>
            <a:r>
              <a:rPr lang="en-US" dirty="0" smtClean="0"/>
              <a:t>APROL </a:t>
            </a:r>
            <a:r>
              <a:rPr lang="ru-RU" dirty="0" smtClean="0"/>
              <a:t>для </a:t>
            </a:r>
            <a:r>
              <a:rPr lang="en-US" dirty="0" smtClean="0"/>
              <a:t>OMV AG</a:t>
            </a:r>
            <a:r>
              <a:rPr lang="ru-RU" dirty="0" smtClean="0"/>
              <a:t> (Австрия)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"/>
          </p:nvPr>
        </p:nvSpPr>
        <p:spPr bwMode="gray">
          <a:xfrm>
            <a:off x="294257" y="800100"/>
            <a:ext cx="8707239" cy="313398"/>
          </a:xfrm>
        </p:spPr>
        <p:txBody>
          <a:bodyPr/>
          <a:lstStyle/>
          <a:p>
            <a:r>
              <a:rPr lang="ru-RU" dirty="0" smtClean="0"/>
              <a:t>Автоматизация в добыче / хранении / транспортировке</a:t>
            </a:r>
            <a:endParaRPr lang="de-AT" dirty="0"/>
          </a:p>
        </p:txBody>
      </p:sp>
      <p:sp>
        <p:nvSpPr>
          <p:cNvPr id="224" name="Rechteck 1"/>
          <p:cNvSpPr>
            <a:spLocks noChangeArrowheads="1"/>
          </p:cNvSpPr>
          <p:nvPr/>
        </p:nvSpPr>
        <p:spPr bwMode="auto">
          <a:xfrm>
            <a:off x="229709" y="1217312"/>
            <a:ext cx="8447566" cy="39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8800"/>
              </a:buClr>
              <a:buSzPct val="90000"/>
              <a:tabLst>
                <a:tab pos="1254125" algn="l"/>
              </a:tabLst>
            </a:pPr>
            <a:r>
              <a:rPr lang="de-AT" sz="2200" dirty="0" smtClean="0">
                <a:solidFill>
                  <a:prstClr val="black"/>
                </a:solidFill>
                <a:cs typeface="Arial" pitchFamily="34" charset="0"/>
              </a:rPr>
              <a:t>OMV</a:t>
            </a:r>
            <a:r>
              <a:rPr lang="ru-RU" sz="22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cs typeface="Arial" pitchFamily="34" charset="0"/>
              </a:rPr>
              <a:t>AG</a:t>
            </a:r>
            <a:endParaRPr lang="de-AT" sz="2200" dirty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8800"/>
              </a:buClr>
              <a:buSzPct val="90000"/>
              <a:buFont typeface="Arial" panose="020B0604020202020204" pitchFamily="34" charset="0"/>
              <a:buChar char="•"/>
              <a:tabLst>
                <a:tab pos="1254125" algn="l"/>
              </a:tabLst>
            </a:pPr>
            <a:r>
              <a:rPr lang="en-US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85</a:t>
            </a:r>
            <a:r>
              <a:rPr lang="en-US" sz="1600" dirty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% </a:t>
            </a:r>
            <a: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всех систем -</a:t>
            </a:r>
            <a:r>
              <a:rPr lang="en-US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 B&amp;R</a:t>
            </a:r>
            <a: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/>
            </a:r>
            <a:b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</a:br>
            <a: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(добыча, транспорт, хранение)</a:t>
            </a:r>
            <a:endParaRPr lang="de-AT" sz="1600" dirty="0">
              <a:solidFill>
                <a:srgbClr val="7B7C7E">
                  <a:lumMod val="75000"/>
                </a:srgbClr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8800"/>
              </a:buClr>
              <a:buSzPct val="90000"/>
              <a:buFont typeface="Arial" panose="020B0604020202020204" pitchFamily="34" charset="0"/>
              <a:buChar char="•"/>
              <a:tabLst>
                <a:tab pos="1254125" algn="l"/>
              </a:tabLst>
            </a:pPr>
            <a:r>
              <a:rPr lang="de-AT" sz="1600" dirty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8</a:t>
            </a:r>
            <a:r>
              <a:rPr lang="de-AT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0+ APROL </a:t>
            </a:r>
            <a: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РСУ и</a:t>
            </a:r>
            <a:r>
              <a:rPr lang="de-AT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 </a:t>
            </a:r>
            <a:r>
              <a:rPr lang="de-AT" sz="1600" dirty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SCADA Systems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8800"/>
              </a:buClr>
              <a:buSzPct val="90000"/>
              <a:buFont typeface="Arial" panose="020B0604020202020204" pitchFamily="34" charset="0"/>
              <a:buChar char="•"/>
              <a:tabLst>
                <a:tab pos="1254125" algn="l"/>
              </a:tabLst>
            </a:pPr>
            <a:r>
              <a:rPr lang="de-AT" sz="1600" dirty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600 </a:t>
            </a:r>
            <a:r>
              <a:rPr lang="de-AT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B&amp;R </a:t>
            </a:r>
            <a: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ПЛК</a:t>
            </a:r>
            <a:endParaRPr lang="de-AT" sz="1600" dirty="0">
              <a:solidFill>
                <a:srgbClr val="7B7C7E">
                  <a:lumMod val="75000"/>
                </a:srgbClr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8800"/>
              </a:buClr>
              <a:buSzPct val="90000"/>
              <a:buFont typeface="Arial" panose="020B0604020202020204" pitchFamily="34" charset="0"/>
              <a:buChar char="•"/>
              <a:tabLst>
                <a:tab pos="1254125" algn="l"/>
              </a:tabLst>
            </a:pPr>
            <a:r>
              <a:rPr lang="de-AT" sz="1600" dirty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50.000+  </a:t>
            </a:r>
            <a:r>
              <a:rPr lang="de-AT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I/O</a:t>
            </a:r>
            <a: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-каналов</a:t>
            </a:r>
            <a:endParaRPr lang="de-AT" sz="1600" dirty="0">
              <a:solidFill>
                <a:srgbClr val="7B7C7E">
                  <a:lumMod val="75000"/>
                </a:srgbClr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8800"/>
              </a:buClr>
              <a:buSzPct val="90000"/>
              <a:buFont typeface="Arial" panose="020B0604020202020204" pitchFamily="34" charset="0"/>
              <a:buChar char="•"/>
              <a:tabLst>
                <a:tab pos="1254125" algn="l"/>
              </a:tabLst>
            </a:pPr>
            <a:r>
              <a:rPr lang="de-AT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24/7 </a:t>
            </a:r>
            <a:r>
              <a:rPr lang="ru-RU" sz="1600" dirty="0" err="1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техподддержка</a:t>
            </a:r>
            <a:endParaRPr lang="de-AT" sz="1600" dirty="0">
              <a:solidFill>
                <a:srgbClr val="7B7C7E">
                  <a:lumMod val="75000"/>
                </a:srgbClr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8800"/>
              </a:buClr>
              <a:buSzPct val="90000"/>
              <a:buFont typeface="Arial" panose="020B0604020202020204" pitchFamily="34" charset="0"/>
              <a:buChar char="•"/>
              <a:tabLst>
                <a:tab pos="1254125" algn="l"/>
              </a:tabLst>
            </a:pPr>
            <a: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Партнёрство с</a:t>
            </a:r>
            <a:r>
              <a:rPr lang="de-AT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 1984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8800"/>
              </a:buClr>
              <a:buSzPct val="90000"/>
              <a:buFont typeface="Arial" panose="020B0604020202020204" pitchFamily="34" charset="0"/>
              <a:buChar char="•"/>
              <a:tabLst>
                <a:tab pos="1254125" algn="l"/>
              </a:tabLst>
            </a:pPr>
            <a: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Последний большой проект</a:t>
            </a:r>
            <a:r>
              <a:rPr lang="de-AT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:</a:t>
            </a:r>
            <a: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/>
            </a:r>
            <a:b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</a:br>
            <a: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Установка </a:t>
            </a:r>
            <a:r>
              <a:rPr lang="ru-RU" sz="1600" dirty="0" err="1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подгототовки</a:t>
            </a:r>
            <a: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 воды</a:t>
            </a:r>
            <a:r>
              <a:rPr lang="de-AT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 </a:t>
            </a:r>
            <a:br>
              <a:rPr lang="de-AT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</a:br>
            <a: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(</a:t>
            </a:r>
            <a:r>
              <a:rPr lang="de-AT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Schönkirchen </a:t>
            </a:r>
            <a:r>
              <a:rPr lang="ru-RU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- </a:t>
            </a:r>
            <a:r>
              <a:rPr lang="de-AT" sz="1600" dirty="0" err="1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Lower</a:t>
            </a:r>
            <a:r>
              <a:rPr lang="de-AT" sz="1600" dirty="0" smtClean="0">
                <a:solidFill>
                  <a:srgbClr val="7B7C7E">
                    <a:lumMod val="75000"/>
                  </a:srgbClr>
                </a:solidFill>
                <a:cs typeface="Arial" pitchFamily="34" charset="0"/>
              </a:rPr>
              <a:t> Austria)</a:t>
            </a:r>
            <a:endParaRPr lang="de-AT" sz="1600" dirty="0">
              <a:solidFill>
                <a:srgbClr val="7B7C7E">
                  <a:lumMod val="75000"/>
                </a:srgbClr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66CC00"/>
              </a:buClr>
              <a:buSzPct val="90000"/>
              <a:buFont typeface="Wingdings 3" pitchFamily="18" charset="2"/>
              <a:buChar char=""/>
              <a:tabLst>
                <a:tab pos="1254125" algn="l"/>
              </a:tabLst>
            </a:pPr>
            <a:endParaRPr lang="de-AT" sz="2000" dirty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66CC00"/>
              </a:buClr>
              <a:buSzPct val="90000"/>
              <a:buFont typeface="Wingdings 3" pitchFamily="18" charset="2"/>
              <a:buChar char=""/>
              <a:tabLst>
                <a:tab pos="1254125" algn="l"/>
              </a:tabLst>
            </a:pPr>
            <a:endParaRPr lang="de-AT" sz="20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27" name="Picture 2" descr="Y:\Assets\Fotos\CD Crisu - Grafiken\Tiefpumpen\DSC026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8" y="4410158"/>
            <a:ext cx="2696430" cy="2101178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8" y="4410158"/>
            <a:ext cx="5894387" cy="210117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4" y="4336270"/>
            <a:ext cx="787531" cy="57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79211"/>
            <a:ext cx="4679661" cy="31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2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83" y="2794627"/>
            <a:ext cx="2193423" cy="1578586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/>
          <p:nvPr/>
        </p:nvPicPr>
        <p:blipFill>
          <a:blip r:embed="rId8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1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62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2541588"/>
            <a:ext cx="604838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10"/>
          <p:cNvSpPr>
            <a:spLocks noChangeShapeType="1"/>
          </p:cNvSpPr>
          <p:nvPr/>
        </p:nvSpPr>
        <p:spPr bwMode="auto">
          <a:xfrm flipV="1">
            <a:off x="604838" y="2041525"/>
            <a:ext cx="0" cy="746125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00" name="Rectangle 49"/>
          <p:cNvSpPr>
            <a:spLocks noGrp="1" noChangeArrowheads="1"/>
          </p:cNvSpPr>
          <p:nvPr>
            <p:ph type="title"/>
          </p:nvPr>
        </p:nvSpPr>
        <p:spPr>
          <a:xfrm>
            <a:off x="1687239" y="188913"/>
            <a:ext cx="4946168" cy="488950"/>
          </a:xfrm>
        </p:spPr>
        <p:txBody>
          <a:bodyPr/>
          <a:lstStyle/>
          <a:p>
            <a:pPr algn="ctr"/>
            <a:r>
              <a:rPr lang="de-AT" sz="2000" dirty="0"/>
              <a:t>OMV </a:t>
            </a:r>
            <a:r>
              <a:rPr lang="ru-RU" sz="2000" dirty="0"/>
              <a:t>- АСУ Водоподготовки</a:t>
            </a:r>
            <a:r>
              <a:rPr lang="de-AT" sz="2000" dirty="0"/>
              <a:t> Schönkirchen</a:t>
            </a:r>
            <a:endParaRPr lang="de-DE" altLang="de-DE" sz="2000" dirty="0" smtClean="0"/>
          </a:p>
        </p:txBody>
      </p:sp>
      <p:pic>
        <p:nvPicPr>
          <p:cNvPr id="4101" name="Picture 80" descr="APC_2_Sl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9575"/>
            <a:ext cx="241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91"/>
          <p:cNvSpPr txBox="1">
            <a:spLocks noChangeArrowheads="1"/>
          </p:cNvSpPr>
          <p:nvPr/>
        </p:nvSpPr>
        <p:spPr bwMode="auto">
          <a:xfrm>
            <a:off x="2987675" y="817563"/>
            <a:ext cx="31670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ru-RU" altLang="de-DE" sz="1200" b="1" dirty="0" smtClean="0"/>
              <a:t>АРМы Операторов и инженеров</a:t>
            </a:r>
            <a:endParaRPr lang="de-DE" altLang="de-DE" sz="1000" b="1" dirty="0"/>
          </a:p>
        </p:txBody>
      </p:sp>
      <p:grpSp>
        <p:nvGrpSpPr>
          <p:cNvPr id="4103" name="Group 92"/>
          <p:cNvGrpSpPr>
            <a:grpSpLocks/>
          </p:cNvGrpSpPr>
          <p:nvPr/>
        </p:nvGrpSpPr>
        <p:grpSpPr bwMode="auto">
          <a:xfrm>
            <a:off x="409575" y="1123950"/>
            <a:ext cx="433388" cy="565150"/>
            <a:chOff x="113" y="572"/>
            <a:chExt cx="273" cy="356"/>
          </a:xfrm>
        </p:grpSpPr>
        <p:pic>
          <p:nvPicPr>
            <p:cNvPr id="4398" name="Picture 93" descr="Moni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572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99" name="Line 99"/>
            <p:cNvSpPr>
              <a:spLocks noChangeShapeType="1"/>
            </p:cNvSpPr>
            <p:nvPr/>
          </p:nvSpPr>
          <p:spPr bwMode="auto">
            <a:xfrm flipH="1" flipV="1">
              <a:off x="249" y="799"/>
              <a:ext cx="1" cy="129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4104" name="Text Box 154"/>
          <p:cNvSpPr txBox="1">
            <a:spLocks noChangeArrowheads="1"/>
          </p:cNvSpPr>
          <p:nvPr/>
        </p:nvSpPr>
        <p:spPr bwMode="auto">
          <a:xfrm>
            <a:off x="5805488" y="2481263"/>
            <a:ext cx="20208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800" dirty="0" smtClean="0"/>
              <a:t>Redundant Ring Operator Bus</a:t>
            </a:r>
            <a:endParaRPr lang="de-DE" altLang="de-DE" sz="8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800" dirty="0"/>
              <a:t>Ethernet TCP/IP  FO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800" dirty="0"/>
          </a:p>
        </p:txBody>
      </p:sp>
      <p:sp>
        <p:nvSpPr>
          <p:cNvPr id="4105" name="Text Box 39"/>
          <p:cNvSpPr txBox="1">
            <a:spLocks noChangeArrowheads="1"/>
          </p:cNvSpPr>
          <p:nvPr/>
        </p:nvSpPr>
        <p:spPr bwMode="auto">
          <a:xfrm>
            <a:off x="5821634" y="3037523"/>
            <a:ext cx="1682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ru-RU" altLang="de-DE" sz="1200" b="1" dirty="0" smtClean="0"/>
              <a:t>Резервированный</a:t>
            </a:r>
            <a:r>
              <a:rPr lang="de-DE" altLang="de-DE" sz="1200" b="1" dirty="0" err="1" smtClean="0"/>
              <a:t>Runtime</a:t>
            </a:r>
            <a:r>
              <a:rPr lang="de-DE" altLang="de-DE" sz="1200" b="1" dirty="0" smtClean="0"/>
              <a:t> </a:t>
            </a:r>
            <a:r>
              <a:rPr lang="de-DE" altLang="de-DE" sz="1200" b="1" dirty="0"/>
              <a:t>Server</a:t>
            </a:r>
          </a:p>
        </p:txBody>
      </p:sp>
      <p:sp>
        <p:nvSpPr>
          <p:cNvPr id="4106" name="Text Box 40"/>
          <p:cNvSpPr txBox="1">
            <a:spLocks noChangeArrowheads="1"/>
          </p:cNvSpPr>
          <p:nvPr/>
        </p:nvSpPr>
        <p:spPr bwMode="auto">
          <a:xfrm>
            <a:off x="242888" y="3054350"/>
            <a:ext cx="13890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200" b="1" dirty="0"/>
              <a:t>Engineering Server</a:t>
            </a:r>
          </a:p>
        </p:txBody>
      </p:sp>
      <p:sp>
        <p:nvSpPr>
          <p:cNvPr id="4107" name="Line 81"/>
          <p:cNvSpPr>
            <a:spLocks noChangeShapeType="1"/>
          </p:cNvSpPr>
          <p:nvPr/>
        </p:nvSpPr>
        <p:spPr bwMode="auto">
          <a:xfrm flipV="1">
            <a:off x="2016125" y="2787650"/>
            <a:ext cx="0" cy="669925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410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457575"/>
            <a:ext cx="1368425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9" name="Line 98"/>
          <p:cNvSpPr>
            <a:spLocks noChangeShapeType="1"/>
          </p:cNvSpPr>
          <p:nvPr/>
        </p:nvSpPr>
        <p:spPr bwMode="auto">
          <a:xfrm flipH="1">
            <a:off x="4506913" y="3584575"/>
            <a:ext cx="354012" cy="0"/>
          </a:xfrm>
          <a:prstGeom prst="line">
            <a:avLst/>
          </a:prstGeom>
          <a:noFill/>
          <a:ln w="254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4110" name="Picture 1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57575"/>
            <a:ext cx="1368425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11" name="Picture 1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457575"/>
            <a:ext cx="1368425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112" name="Gerade Verbindung 3"/>
          <p:cNvCxnSpPr>
            <a:cxnSpLocks noChangeShapeType="1"/>
          </p:cNvCxnSpPr>
          <p:nvPr/>
        </p:nvCxnSpPr>
        <p:spPr bwMode="auto">
          <a:xfrm>
            <a:off x="358775" y="2787650"/>
            <a:ext cx="8074025" cy="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113" name="Text Box 39"/>
          <p:cNvSpPr txBox="1">
            <a:spLocks noChangeArrowheads="1"/>
          </p:cNvSpPr>
          <p:nvPr/>
        </p:nvSpPr>
        <p:spPr bwMode="auto">
          <a:xfrm>
            <a:off x="7873206" y="1991142"/>
            <a:ext cx="1119188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050" b="1" dirty="0" smtClean="0"/>
              <a:t>NAS-</a:t>
            </a:r>
            <a:r>
              <a:rPr lang="ru-RU" altLang="de-DE" sz="1050" b="1" dirty="0" smtClean="0"/>
              <a:t>хранилище</a:t>
            </a:r>
            <a:endParaRPr lang="de-DE" altLang="de-DE" sz="1050" b="1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050" b="1" dirty="0"/>
              <a:t>4*1 </a:t>
            </a:r>
            <a:r>
              <a:rPr lang="de-DE" altLang="de-DE" sz="1050" b="1" dirty="0" err="1"/>
              <a:t>TByte</a:t>
            </a:r>
            <a:endParaRPr lang="de-DE" altLang="de-DE" sz="1050" b="1" dirty="0"/>
          </a:p>
        </p:txBody>
      </p:sp>
      <p:sp>
        <p:nvSpPr>
          <p:cNvPr id="4114" name="Line 82"/>
          <p:cNvSpPr>
            <a:spLocks noChangeShapeType="1"/>
          </p:cNvSpPr>
          <p:nvPr/>
        </p:nvSpPr>
        <p:spPr bwMode="auto">
          <a:xfrm flipV="1">
            <a:off x="7415213" y="1069975"/>
            <a:ext cx="0" cy="184150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15" name="Textfeld 4"/>
          <p:cNvSpPr txBox="1">
            <a:spLocks noChangeArrowheads="1"/>
          </p:cNvSpPr>
          <p:nvPr/>
        </p:nvSpPr>
        <p:spPr bwMode="auto">
          <a:xfrm>
            <a:off x="4511675" y="3406775"/>
            <a:ext cx="3587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800"/>
              <a:t>FO</a:t>
            </a:r>
          </a:p>
        </p:txBody>
      </p:sp>
      <p:cxnSp>
        <p:nvCxnSpPr>
          <p:cNvPr id="4116" name="Gerade Verbindung 3"/>
          <p:cNvCxnSpPr>
            <a:cxnSpLocks noChangeShapeType="1"/>
          </p:cNvCxnSpPr>
          <p:nvPr/>
        </p:nvCxnSpPr>
        <p:spPr bwMode="auto">
          <a:xfrm flipV="1">
            <a:off x="323850" y="2892425"/>
            <a:ext cx="8108950" cy="9525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117" name="Line 136"/>
          <p:cNvSpPr>
            <a:spLocks noChangeShapeType="1"/>
          </p:cNvSpPr>
          <p:nvPr/>
        </p:nvSpPr>
        <p:spPr bwMode="auto">
          <a:xfrm flipV="1">
            <a:off x="658813" y="2171700"/>
            <a:ext cx="0" cy="720725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18" name="Line 81"/>
          <p:cNvSpPr>
            <a:spLocks noChangeShapeType="1"/>
          </p:cNvSpPr>
          <p:nvPr/>
        </p:nvSpPr>
        <p:spPr bwMode="auto">
          <a:xfrm flipV="1">
            <a:off x="2117725" y="2911475"/>
            <a:ext cx="0" cy="56515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19" name="Text Box 39"/>
          <p:cNvSpPr txBox="1">
            <a:spLocks noChangeArrowheads="1"/>
          </p:cNvSpPr>
          <p:nvPr/>
        </p:nvSpPr>
        <p:spPr bwMode="auto">
          <a:xfrm>
            <a:off x="7716679" y="1739285"/>
            <a:ext cx="108108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000" b="1" dirty="0" smtClean="0"/>
              <a:t>OPC</a:t>
            </a:r>
            <a:r>
              <a:rPr lang="ru-RU" altLang="de-DE" sz="1000" b="1" dirty="0" smtClean="0"/>
              <a:t>-клиенты</a:t>
            </a:r>
            <a:endParaRPr lang="de-DE" altLang="de-DE" sz="1000" b="1" dirty="0"/>
          </a:p>
        </p:txBody>
      </p:sp>
      <p:sp>
        <p:nvSpPr>
          <p:cNvPr id="4120" name="Line 81"/>
          <p:cNvSpPr>
            <a:spLocks noChangeShapeType="1"/>
          </p:cNvSpPr>
          <p:nvPr/>
        </p:nvSpPr>
        <p:spPr bwMode="auto">
          <a:xfrm flipV="1">
            <a:off x="3973513" y="2808288"/>
            <a:ext cx="0" cy="639762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21" name="Line 81"/>
          <p:cNvSpPr>
            <a:spLocks noChangeShapeType="1"/>
          </p:cNvSpPr>
          <p:nvPr/>
        </p:nvSpPr>
        <p:spPr bwMode="auto">
          <a:xfrm flipV="1">
            <a:off x="4075113" y="2901950"/>
            <a:ext cx="0" cy="56515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22" name="Line 81"/>
          <p:cNvSpPr>
            <a:spLocks noChangeShapeType="1"/>
          </p:cNvSpPr>
          <p:nvPr/>
        </p:nvSpPr>
        <p:spPr bwMode="auto">
          <a:xfrm flipV="1">
            <a:off x="5553075" y="2787650"/>
            <a:ext cx="0" cy="669925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23" name="Line 81"/>
          <p:cNvSpPr>
            <a:spLocks noChangeShapeType="1"/>
          </p:cNvSpPr>
          <p:nvPr/>
        </p:nvSpPr>
        <p:spPr bwMode="auto">
          <a:xfrm flipV="1">
            <a:off x="5654675" y="2911475"/>
            <a:ext cx="0" cy="56515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24" name="Text Box 154"/>
          <p:cNvSpPr txBox="1">
            <a:spLocks noChangeArrowheads="1"/>
          </p:cNvSpPr>
          <p:nvPr/>
        </p:nvSpPr>
        <p:spPr bwMode="auto">
          <a:xfrm>
            <a:off x="5889625" y="3730625"/>
            <a:ext cx="15716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800" dirty="0" smtClean="0"/>
              <a:t>Redundant Ring </a:t>
            </a:r>
            <a:r>
              <a:rPr lang="de-DE" altLang="de-DE" sz="800" dirty="0"/>
              <a:t>Prozessbus </a:t>
            </a:r>
            <a:r>
              <a:rPr lang="de-DE" altLang="de-DE" sz="800" dirty="0" smtClean="0"/>
              <a:t>Ethernet </a:t>
            </a:r>
            <a:r>
              <a:rPr lang="de-DE" altLang="de-DE" sz="800" dirty="0"/>
              <a:t>TCP/IP  FO</a:t>
            </a:r>
          </a:p>
        </p:txBody>
      </p:sp>
      <p:cxnSp>
        <p:nvCxnSpPr>
          <p:cNvPr id="4125" name="Gerade Verbindung 3"/>
          <p:cNvCxnSpPr>
            <a:cxnSpLocks noChangeShapeType="1"/>
          </p:cNvCxnSpPr>
          <p:nvPr/>
        </p:nvCxnSpPr>
        <p:spPr bwMode="auto">
          <a:xfrm>
            <a:off x="317500" y="4059238"/>
            <a:ext cx="7508875" cy="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26" name="Gerade Verbindung 3"/>
          <p:cNvCxnSpPr>
            <a:cxnSpLocks noChangeShapeType="1"/>
          </p:cNvCxnSpPr>
          <p:nvPr/>
        </p:nvCxnSpPr>
        <p:spPr bwMode="auto">
          <a:xfrm>
            <a:off x="447675" y="4164014"/>
            <a:ext cx="7378700" cy="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127" name="Line 81"/>
          <p:cNvSpPr>
            <a:spLocks noChangeShapeType="1"/>
          </p:cNvSpPr>
          <p:nvPr/>
        </p:nvSpPr>
        <p:spPr bwMode="auto">
          <a:xfrm flipV="1">
            <a:off x="2016125" y="3709988"/>
            <a:ext cx="0" cy="36830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28" name="Line 81"/>
          <p:cNvSpPr>
            <a:spLocks noChangeShapeType="1"/>
          </p:cNvSpPr>
          <p:nvPr/>
        </p:nvSpPr>
        <p:spPr bwMode="auto">
          <a:xfrm flipV="1">
            <a:off x="2117725" y="3709988"/>
            <a:ext cx="0" cy="46355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29" name="Line 81"/>
          <p:cNvSpPr>
            <a:spLocks noChangeShapeType="1"/>
          </p:cNvSpPr>
          <p:nvPr/>
        </p:nvSpPr>
        <p:spPr bwMode="auto">
          <a:xfrm flipV="1">
            <a:off x="3887788" y="3700463"/>
            <a:ext cx="0" cy="36830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30" name="Line 81"/>
          <p:cNvSpPr>
            <a:spLocks noChangeShapeType="1"/>
          </p:cNvSpPr>
          <p:nvPr/>
        </p:nvSpPr>
        <p:spPr bwMode="auto">
          <a:xfrm flipV="1">
            <a:off x="3989388" y="3700463"/>
            <a:ext cx="0" cy="46355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31" name="Line 81"/>
          <p:cNvSpPr>
            <a:spLocks noChangeShapeType="1"/>
          </p:cNvSpPr>
          <p:nvPr/>
        </p:nvSpPr>
        <p:spPr bwMode="auto">
          <a:xfrm flipV="1">
            <a:off x="5454650" y="3709988"/>
            <a:ext cx="0" cy="36830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32" name="Line 81"/>
          <p:cNvSpPr>
            <a:spLocks noChangeShapeType="1"/>
          </p:cNvSpPr>
          <p:nvPr/>
        </p:nvSpPr>
        <p:spPr bwMode="auto">
          <a:xfrm flipV="1">
            <a:off x="5556250" y="3709988"/>
            <a:ext cx="0" cy="46355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34" name="Line 81"/>
          <p:cNvSpPr>
            <a:spLocks noChangeShapeType="1"/>
          </p:cNvSpPr>
          <p:nvPr/>
        </p:nvSpPr>
        <p:spPr bwMode="auto">
          <a:xfrm flipV="1">
            <a:off x="993775" y="4140200"/>
            <a:ext cx="0" cy="366713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35" name="Line 81"/>
          <p:cNvSpPr>
            <a:spLocks noChangeShapeType="1"/>
          </p:cNvSpPr>
          <p:nvPr/>
        </p:nvSpPr>
        <p:spPr bwMode="auto">
          <a:xfrm flipV="1">
            <a:off x="1092200" y="4068763"/>
            <a:ext cx="0" cy="465137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37" name="Line 81"/>
          <p:cNvSpPr>
            <a:spLocks noChangeShapeType="1"/>
          </p:cNvSpPr>
          <p:nvPr/>
        </p:nvSpPr>
        <p:spPr bwMode="auto">
          <a:xfrm flipV="1">
            <a:off x="5089525" y="4159250"/>
            <a:ext cx="0" cy="36830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38" name="Line 81"/>
          <p:cNvSpPr>
            <a:spLocks noChangeShapeType="1"/>
          </p:cNvSpPr>
          <p:nvPr/>
        </p:nvSpPr>
        <p:spPr bwMode="auto">
          <a:xfrm flipV="1">
            <a:off x="5186363" y="4089400"/>
            <a:ext cx="0" cy="46355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39" name="Text Box 39"/>
          <p:cNvSpPr txBox="1">
            <a:spLocks noChangeArrowheads="1"/>
          </p:cNvSpPr>
          <p:nvPr/>
        </p:nvSpPr>
        <p:spPr bwMode="auto">
          <a:xfrm>
            <a:off x="2606675" y="4349750"/>
            <a:ext cx="1485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de-DE" sz="1200" b="1" dirty="0" smtClean="0"/>
              <a:t>Резервирован.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de-DE" sz="1200" b="1" dirty="0" smtClean="0"/>
              <a:t>ПЛК 1</a:t>
            </a:r>
            <a:r>
              <a:rPr lang="de-DE" altLang="de-DE" sz="1200" b="1" dirty="0" smtClean="0"/>
              <a:t>  </a:t>
            </a:r>
            <a:endParaRPr lang="de-DE" altLang="de-DE" sz="1200" b="1" dirty="0"/>
          </a:p>
        </p:txBody>
      </p:sp>
      <p:sp>
        <p:nvSpPr>
          <p:cNvPr id="4141" name="Text Box 39"/>
          <p:cNvSpPr txBox="1">
            <a:spLocks noChangeArrowheads="1"/>
          </p:cNvSpPr>
          <p:nvPr/>
        </p:nvSpPr>
        <p:spPr bwMode="auto">
          <a:xfrm>
            <a:off x="3452813" y="6097588"/>
            <a:ext cx="1347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1" dirty="0" smtClean="0"/>
              <a:t>X20 </a:t>
            </a:r>
            <a:r>
              <a:rPr lang="ru-RU" altLang="de-DE" sz="1200" b="1" dirty="0" smtClean="0"/>
              <a:t>Станции ввода/вывода</a:t>
            </a:r>
            <a:endParaRPr lang="de-DE" altLang="de-DE" sz="1200" b="1" dirty="0"/>
          </a:p>
        </p:txBody>
      </p:sp>
      <p:pic>
        <p:nvPicPr>
          <p:cNvPr id="4142" name="Picture 178" descr="POWERLIN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5337175"/>
            <a:ext cx="82867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3" name="Picture 178" descr="POWERLIN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5337175"/>
            <a:ext cx="82867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44" name="Gerade Verbindung 2"/>
          <p:cNvCxnSpPr>
            <a:cxnSpLocks noChangeShapeType="1"/>
          </p:cNvCxnSpPr>
          <p:nvPr/>
        </p:nvCxnSpPr>
        <p:spPr bwMode="auto">
          <a:xfrm>
            <a:off x="3635375" y="4649788"/>
            <a:ext cx="1152525" cy="3175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4145" name="Picture 26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1741488"/>
            <a:ext cx="288925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46" name="Line 10"/>
          <p:cNvSpPr>
            <a:spLocks noChangeShapeType="1"/>
          </p:cNvSpPr>
          <p:nvPr/>
        </p:nvSpPr>
        <p:spPr bwMode="auto">
          <a:xfrm flipV="1">
            <a:off x="1462088" y="2051050"/>
            <a:ext cx="0" cy="746125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4147" name="Picture 80" descr="APC_2_Sl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689100"/>
            <a:ext cx="241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48" name="Group 92"/>
          <p:cNvGrpSpPr>
            <a:grpSpLocks/>
          </p:cNvGrpSpPr>
          <p:nvPr/>
        </p:nvGrpSpPr>
        <p:grpSpPr bwMode="auto">
          <a:xfrm>
            <a:off x="1036638" y="1114425"/>
            <a:ext cx="865187" cy="649288"/>
            <a:chOff x="113" y="572"/>
            <a:chExt cx="545" cy="409"/>
          </a:xfrm>
        </p:grpSpPr>
        <p:pic>
          <p:nvPicPr>
            <p:cNvPr id="4208" name="Picture 93" descr="Moni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572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9" name="Picture 94" descr="Moni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572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10" name="Line 96"/>
            <p:cNvSpPr>
              <a:spLocks noChangeShapeType="1"/>
            </p:cNvSpPr>
            <p:nvPr/>
          </p:nvSpPr>
          <p:spPr bwMode="auto">
            <a:xfrm flipH="1" flipV="1">
              <a:off x="385" y="890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211" name="Line 97"/>
            <p:cNvSpPr>
              <a:spLocks noChangeShapeType="1"/>
            </p:cNvSpPr>
            <p:nvPr/>
          </p:nvSpPr>
          <p:spPr bwMode="auto">
            <a:xfrm flipH="1">
              <a:off x="249" y="890"/>
              <a:ext cx="272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212" name="Line 98"/>
            <p:cNvSpPr>
              <a:spLocks noChangeShapeType="1"/>
            </p:cNvSpPr>
            <p:nvPr/>
          </p:nvSpPr>
          <p:spPr bwMode="auto">
            <a:xfrm flipH="1" flipV="1">
              <a:off x="521" y="799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213" name="Line 99"/>
            <p:cNvSpPr>
              <a:spLocks noChangeShapeType="1"/>
            </p:cNvSpPr>
            <p:nvPr/>
          </p:nvSpPr>
          <p:spPr bwMode="auto">
            <a:xfrm flipH="1" flipV="1">
              <a:off x="249" y="799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4149" name="Line 136"/>
          <p:cNvSpPr>
            <a:spLocks noChangeShapeType="1"/>
          </p:cNvSpPr>
          <p:nvPr/>
        </p:nvSpPr>
        <p:spPr bwMode="auto">
          <a:xfrm flipV="1">
            <a:off x="1516063" y="2181225"/>
            <a:ext cx="0" cy="720725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50" name="Line 10"/>
          <p:cNvSpPr>
            <a:spLocks noChangeShapeType="1"/>
          </p:cNvSpPr>
          <p:nvPr/>
        </p:nvSpPr>
        <p:spPr bwMode="auto">
          <a:xfrm flipV="1">
            <a:off x="2436813" y="2051050"/>
            <a:ext cx="0" cy="746125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4151" name="Picture 80" descr="APC_2_Sl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1689100"/>
            <a:ext cx="241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52" name="Group 92"/>
          <p:cNvGrpSpPr>
            <a:grpSpLocks/>
          </p:cNvGrpSpPr>
          <p:nvPr/>
        </p:nvGrpSpPr>
        <p:grpSpPr bwMode="auto">
          <a:xfrm>
            <a:off x="2011363" y="1114425"/>
            <a:ext cx="865187" cy="649288"/>
            <a:chOff x="113" y="572"/>
            <a:chExt cx="545" cy="409"/>
          </a:xfrm>
        </p:grpSpPr>
        <p:pic>
          <p:nvPicPr>
            <p:cNvPr id="4202" name="Picture 93" descr="Moni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572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" name="Picture 94" descr="Moni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572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4" name="Line 96"/>
            <p:cNvSpPr>
              <a:spLocks noChangeShapeType="1"/>
            </p:cNvSpPr>
            <p:nvPr/>
          </p:nvSpPr>
          <p:spPr bwMode="auto">
            <a:xfrm flipH="1" flipV="1">
              <a:off x="385" y="890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205" name="Line 97"/>
            <p:cNvSpPr>
              <a:spLocks noChangeShapeType="1"/>
            </p:cNvSpPr>
            <p:nvPr/>
          </p:nvSpPr>
          <p:spPr bwMode="auto">
            <a:xfrm flipH="1">
              <a:off x="249" y="890"/>
              <a:ext cx="272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206" name="Line 98"/>
            <p:cNvSpPr>
              <a:spLocks noChangeShapeType="1"/>
            </p:cNvSpPr>
            <p:nvPr/>
          </p:nvSpPr>
          <p:spPr bwMode="auto">
            <a:xfrm flipH="1" flipV="1">
              <a:off x="521" y="799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207" name="Line 99"/>
            <p:cNvSpPr>
              <a:spLocks noChangeShapeType="1"/>
            </p:cNvSpPr>
            <p:nvPr/>
          </p:nvSpPr>
          <p:spPr bwMode="auto">
            <a:xfrm flipH="1" flipV="1">
              <a:off x="249" y="799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4153" name="Line 136"/>
          <p:cNvSpPr>
            <a:spLocks noChangeShapeType="1"/>
          </p:cNvSpPr>
          <p:nvPr/>
        </p:nvSpPr>
        <p:spPr bwMode="auto">
          <a:xfrm flipV="1">
            <a:off x="2490788" y="2181225"/>
            <a:ext cx="0" cy="720725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grpSp>
        <p:nvGrpSpPr>
          <p:cNvPr id="4154" name="Group 92"/>
          <p:cNvGrpSpPr>
            <a:grpSpLocks/>
          </p:cNvGrpSpPr>
          <p:nvPr/>
        </p:nvGrpSpPr>
        <p:grpSpPr bwMode="auto">
          <a:xfrm>
            <a:off x="3222625" y="1114425"/>
            <a:ext cx="1501775" cy="646113"/>
            <a:chOff x="113" y="572"/>
            <a:chExt cx="946" cy="407"/>
          </a:xfrm>
        </p:grpSpPr>
        <p:pic>
          <p:nvPicPr>
            <p:cNvPr id="4196" name="Picture 93" descr="Moni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572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7" name="Picture 94" descr="Moni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572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8" name="Line 96"/>
            <p:cNvSpPr>
              <a:spLocks noChangeShapeType="1"/>
            </p:cNvSpPr>
            <p:nvPr/>
          </p:nvSpPr>
          <p:spPr bwMode="auto">
            <a:xfrm flipH="1" flipV="1">
              <a:off x="646" y="888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199" name="Line 97"/>
            <p:cNvSpPr>
              <a:spLocks noChangeShapeType="1"/>
            </p:cNvSpPr>
            <p:nvPr/>
          </p:nvSpPr>
          <p:spPr bwMode="auto">
            <a:xfrm flipH="1" flipV="1">
              <a:off x="249" y="890"/>
              <a:ext cx="81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200" name="Line 98"/>
            <p:cNvSpPr>
              <a:spLocks noChangeShapeType="1"/>
            </p:cNvSpPr>
            <p:nvPr/>
          </p:nvSpPr>
          <p:spPr bwMode="auto">
            <a:xfrm flipH="1" flipV="1">
              <a:off x="521" y="799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201" name="Line 99"/>
            <p:cNvSpPr>
              <a:spLocks noChangeShapeType="1"/>
            </p:cNvSpPr>
            <p:nvPr/>
          </p:nvSpPr>
          <p:spPr bwMode="auto">
            <a:xfrm flipH="1" flipV="1">
              <a:off x="249" y="799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pSp>
        <p:nvGrpSpPr>
          <p:cNvPr id="4155" name="Group 92"/>
          <p:cNvGrpSpPr>
            <a:grpSpLocks/>
          </p:cNvGrpSpPr>
          <p:nvPr/>
        </p:nvGrpSpPr>
        <p:grpSpPr bwMode="auto">
          <a:xfrm>
            <a:off x="4076700" y="1114425"/>
            <a:ext cx="865188" cy="504825"/>
            <a:chOff x="113" y="572"/>
            <a:chExt cx="545" cy="318"/>
          </a:xfrm>
        </p:grpSpPr>
        <p:pic>
          <p:nvPicPr>
            <p:cNvPr id="4192" name="Picture 93" descr="Moni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572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3" name="Picture 94" descr="Moni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572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4" name="Line 98"/>
            <p:cNvSpPr>
              <a:spLocks noChangeShapeType="1"/>
            </p:cNvSpPr>
            <p:nvPr/>
          </p:nvSpPr>
          <p:spPr bwMode="auto">
            <a:xfrm flipH="1" flipV="1">
              <a:off x="521" y="799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195" name="Line 99"/>
            <p:cNvSpPr>
              <a:spLocks noChangeShapeType="1"/>
            </p:cNvSpPr>
            <p:nvPr/>
          </p:nvSpPr>
          <p:spPr bwMode="auto">
            <a:xfrm flipH="1" flipV="1">
              <a:off x="249" y="799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4156" name="Line 10"/>
          <p:cNvSpPr>
            <a:spLocks noChangeShapeType="1"/>
          </p:cNvSpPr>
          <p:nvPr/>
        </p:nvSpPr>
        <p:spPr bwMode="auto">
          <a:xfrm flipH="1" flipV="1">
            <a:off x="4067175" y="2332038"/>
            <a:ext cx="3175" cy="474662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57" name="Line 136"/>
          <p:cNvSpPr>
            <a:spLocks noChangeShapeType="1"/>
          </p:cNvSpPr>
          <p:nvPr/>
        </p:nvSpPr>
        <p:spPr bwMode="auto">
          <a:xfrm flipV="1">
            <a:off x="4124325" y="2332038"/>
            <a:ext cx="0" cy="579437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4158" name="Picture 26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1736725"/>
            <a:ext cx="288925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59" name="Line 10"/>
          <p:cNvSpPr>
            <a:spLocks noChangeShapeType="1"/>
          </p:cNvSpPr>
          <p:nvPr/>
        </p:nvSpPr>
        <p:spPr bwMode="auto">
          <a:xfrm flipH="1" flipV="1">
            <a:off x="5676900" y="2327275"/>
            <a:ext cx="3175" cy="474663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60" name="Line 136"/>
          <p:cNvSpPr>
            <a:spLocks noChangeShapeType="1"/>
          </p:cNvSpPr>
          <p:nvPr/>
        </p:nvSpPr>
        <p:spPr bwMode="auto">
          <a:xfrm flipV="1">
            <a:off x="5734050" y="2327275"/>
            <a:ext cx="0" cy="579438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grpSp>
        <p:nvGrpSpPr>
          <p:cNvPr id="4161" name="Group 92"/>
          <p:cNvGrpSpPr>
            <a:grpSpLocks/>
          </p:cNvGrpSpPr>
          <p:nvPr/>
        </p:nvGrpSpPr>
        <p:grpSpPr bwMode="auto">
          <a:xfrm>
            <a:off x="5227638" y="1074738"/>
            <a:ext cx="865187" cy="649287"/>
            <a:chOff x="113" y="572"/>
            <a:chExt cx="545" cy="409"/>
          </a:xfrm>
        </p:grpSpPr>
        <p:pic>
          <p:nvPicPr>
            <p:cNvPr id="4186" name="Picture 93" descr="Moni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572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7" name="Picture 94" descr="Moni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572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88" name="Line 96"/>
            <p:cNvSpPr>
              <a:spLocks noChangeShapeType="1"/>
            </p:cNvSpPr>
            <p:nvPr/>
          </p:nvSpPr>
          <p:spPr bwMode="auto">
            <a:xfrm flipH="1" flipV="1">
              <a:off x="385" y="890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189" name="Line 97"/>
            <p:cNvSpPr>
              <a:spLocks noChangeShapeType="1"/>
            </p:cNvSpPr>
            <p:nvPr/>
          </p:nvSpPr>
          <p:spPr bwMode="auto">
            <a:xfrm flipH="1">
              <a:off x="249" y="890"/>
              <a:ext cx="272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190" name="Line 98"/>
            <p:cNvSpPr>
              <a:spLocks noChangeShapeType="1"/>
            </p:cNvSpPr>
            <p:nvPr/>
          </p:nvSpPr>
          <p:spPr bwMode="auto">
            <a:xfrm flipH="1" flipV="1">
              <a:off x="521" y="799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191" name="Line 99"/>
            <p:cNvSpPr>
              <a:spLocks noChangeShapeType="1"/>
            </p:cNvSpPr>
            <p:nvPr/>
          </p:nvSpPr>
          <p:spPr bwMode="auto">
            <a:xfrm flipH="1" flipV="1">
              <a:off x="249" y="799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pic>
        <p:nvPicPr>
          <p:cNvPr id="4162" name="Picture 26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909638"/>
            <a:ext cx="8636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63" name="Line 99"/>
          <p:cNvSpPr>
            <a:spLocks noChangeShapeType="1"/>
          </p:cNvSpPr>
          <p:nvPr/>
        </p:nvSpPr>
        <p:spPr bwMode="auto">
          <a:xfrm flipH="1" flipV="1">
            <a:off x="5951538" y="1438275"/>
            <a:ext cx="0" cy="144463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64" name="Line 97"/>
          <p:cNvSpPr>
            <a:spLocks noChangeShapeType="1"/>
          </p:cNvSpPr>
          <p:nvPr/>
        </p:nvSpPr>
        <p:spPr bwMode="auto">
          <a:xfrm flipH="1" flipV="1">
            <a:off x="5951538" y="1579563"/>
            <a:ext cx="715962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65" name="Line 99"/>
          <p:cNvSpPr>
            <a:spLocks noChangeShapeType="1"/>
          </p:cNvSpPr>
          <p:nvPr/>
        </p:nvSpPr>
        <p:spPr bwMode="auto">
          <a:xfrm flipH="1" flipV="1">
            <a:off x="6659563" y="1443038"/>
            <a:ext cx="0" cy="144462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4166" name="Inhaltsplatzhalter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4764088"/>
            <a:ext cx="7667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" name="Line 10"/>
          <p:cNvSpPr>
            <a:spLocks noChangeShapeType="1"/>
          </p:cNvSpPr>
          <p:nvPr/>
        </p:nvSpPr>
        <p:spPr bwMode="auto">
          <a:xfrm flipH="1" flipV="1">
            <a:off x="8147050" y="2913063"/>
            <a:ext cx="0" cy="1871662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68" name="Line 136"/>
          <p:cNvSpPr>
            <a:spLocks noChangeShapeType="1"/>
          </p:cNvSpPr>
          <p:nvPr/>
        </p:nvSpPr>
        <p:spPr bwMode="auto">
          <a:xfrm flipV="1">
            <a:off x="8235950" y="2808288"/>
            <a:ext cx="0" cy="1976437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69" name="Text Box 91"/>
          <p:cNvSpPr txBox="1">
            <a:spLocks noChangeArrowheads="1"/>
          </p:cNvSpPr>
          <p:nvPr/>
        </p:nvSpPr>
        <p:spPr bwMode="auto">
          <a:xfrm>
            <a:off x="7805738" y="5548313"/>
            <a:ext cx="1225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200" b="1" dirty="0"/>
              <a:t>4</a:t>
            </a:r>
            <a:r>
              <a:rPr lang="de-DE" altLang="de-DE" sz="1200" b="1" dirty="0" smtClean="0"/>
              <a:t> </a:t>
            </a:r>
            <a:r>
              <a:rPr lang="de-DE" altLang="de-DE" sz="1200" b="1" dirty="0"/>
              <a:t>x Panel-PC </a:t>
            </a:r>
            <a:r>
              <a:rPr lang="de-DE" altLang="de-DE" sz="1200" b="1" dirty="0" smtClean="0"/>
              <a:t>OS </a:t>
            </a:r>
            <a:r>
              <a:rPr lang="de-DE" altLang="de-DE" sz="1200" b="1" dirty="0"/>
              <a:t>+ </a:t>
            </a:r>
            <a:r>
              <a:rPr lang="de-DE" altLang="de-DE" sz="1200" b="1" dirty="0" smtClean="0"/>
              <a:t>ES</a:t>
            </a:r>
            <a:endParaRPr lang="de-DE" altLang="de-DE" sz="1000" b="1" dirty="0"/>
          </a:p>
        </p:txBody>
      </p:sp>
      <p:sp>
        <p:nvSpPr>
          <p:cNvPr id="4170" name="Line 82"/>
          <p:cNvSpPr>
            <a:spLocks noChangeShapeType="1"/>
          </p:cNvSpPr>
          <p:nvPr/>
        </p:nvSpPr>
        <p:spPr bwMode="auto">
          <a:xfrm flipV="1">
            <a:off x="7524750" y="1181100"/>
            <a:ext cx="0" cy="3001963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71" name="Line 82"/>
          <p:cNvSpPr>
            <a:spLocks noChangeShapeType="1"/>
          </p:cNvSpPr>
          <p:nvPr/>
        </p:nvSpPr>
        <p:spPr bwMode="auto">
          <a:xfrm flipV="1">
            <a:off x="7826375" y="2061368"/>
            <a:ext cx="0" cy="875506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72" name="Text Box 39"/>
          <p:cNvSpPr txBox="1">
            <a:spLocks noChangeArrowheads="1"/>
          </p:cNvSpPr>
          <p:nvPr/>
        </p:nvSpPr>
        <p:spPr bwMode="auto">
          <a:xfrm>
            <a:off x="7396163" y="800100"/>
            <a:ext cx="17811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de-DE" sz="1200" b="1" dirty="0" smtClean="0"/>
              <a:t>Технологическая ЛВС </a:t>
            </a:r>
            <a:r>
              <a:rPr lang="de-DE" altLang="de-DE" sz="1200" b="1" dirty="0" smtClean="0"/>
              <a:t>OMV </a:t>
            </a:r>
            <a:endParaRPr lang="ru-RU" altLang="de-DE" sz="1200" b="1" dirty="0" smtClean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de-DE" sz="800" b="1" dirty="0" smtClean="0"/>
              <a:t>Центр. АСУ ТП (</a:t>
            </a:r>
            <a:r>
              <a:rPr lang="ru-RU" altLang="de-DE" sz="800" b="1" dirty="0" err="1" smtClean="0"/>
              <a:t>диспетч</a:t>
            </a:r>
            <a:r>
              <a:rPr lang="ru-RU" altLang="de-DE" sz="800" b="1" dirty="0" smtClean="0"/>
              <a:t>.)</a:t>
            </a:r>
            <a:endParaRPr lang="de-DE" altLang="de-DE" sz="800" b="1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de-DE" sz="800" b="1" dirty="0" smtClean="0"/>
              <a:t>Центр. логика (ПЛК</a:t>
            </a:r>
            <a:r>
              <a:rPr lang="de-DE" altLang="de-DE" sz="800" b="1" dirty="0" smtClean="0"/>
              <a:t>), </a:t>
            </a:r>
            <a:endParaRPr lang="de-DE" altLang="de-DE" sz="800" b="1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800" b="1" dirty="0" smtClean="0"/>
              <a:t>VNC</a:t>
            </a:r>
            <a:r>
              <a:rPr lang="ru-RU" altLang="de-DE" sz="800" b="1" dirty="0" smtClean="0"/>
              <a:t>-клиенты</a:t>
            </a:r>
            <a:r>
              <a:rPr lang="de-DE" altLang="de-DE" sz="800" b="1" dirty="0" smtClean="0"/>
              <a:t>, NTP</a:t>
            </a:r>
            <a:endParaRPr lang="de-DE" altLang="de-DE" sz="800" b="1" dirty="0"/>
          </a:p>
        </p:txBody>
      </p:sp>
      <p:sp>
        <p:nvSpPr>
          <p:cNvPr id="4173" name="Textfeld 6"/>
          <p:cNvSpPr txBox="1">
            <a:spLocks noChangeArrowheads="1"/>
          </p:cNvSpPr>
          <p:nvPr/>
        </p:nvSpPr>
        <p:spPr bwMode="auto">
          <a:xfrm>
            <a:off x="317500" y="817563"/>
            <a:ext cx="682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800" dirty="0"/>
              <a:t>Messwarte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800" dirty="0"/>
              <a:t>alt</a:t>
            </a:r>
          </a:p>
        </p:txBody>
      </p:sp>
      <p:sp>
        <p:nvSpPr>
          <p:cNvPr id="4174" name="Textfeld 323"/>
          <p:cNvSpPr txBox="1">
            <a:spLocks noChangeArrowheads="1"/>
          </p:cNvSpPr>
          <p:nvPr/>
        </p:nvSpPr>
        <p:spPr bwMode="auto">
          <a:xfrm>
            <a:off x="1093788" y="817563"/>
            <a:ext cx="825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800"/>
              <a:t>EMSR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800"/>
              <a:t>Container PW</a:t>
            </a:r>
          </a:p>
        </p:txBody>
      </p:sp>
      <p:sp>
        <p:nvSpPr>
          <p:cNvPr id="4175" name="Textfeld 324"/>
          <p:cNvSpPr txBox="1">
            <a:spLocks noChangeArrowheads="1"/>
          </p:cNvSpPr>
          <p:nvPr/>
        </p:nvSpPr>
        <p:spPr bwMode="auto">
          <a:xfrm>
            <a:off x="2012950" y="796925"/>
            <a:ext cx="893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800"/>
              <a:t>EMSR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800"/>
              <a:t>Container WAB</a:t>
            </a:r>
          </a:p>
        </p:txBody>
      </p:sp>
      <p:sp>
        <p:nvSpPr>
          <p:cNvPr id="4176" name="Textfeld 326"/>
          <p:cNvSpPr txBox="1">
            <a:spLocks noChangeArrowheads="1"/>
          </p:cNvSpPr>
          <p:nvPr/>
        </p:nvSpPr>
        <p:spPr bwMode="auto">
          <a:xfrm>
            <a:off x="4239665" y="1652588"/>
            <a:ext cx="9012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de-DE" sz="800" dirty="0" smtClean="0"/>
              <a:t>Диспетчерская</a:t>
            </a:r>
            <a:endParaRPr lang="de-AT" altLang="de-DE" sz="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800" dirty="0" smtClean="0"/>
              <a:t>OS</a:t>
            </a:r>
            <a:r>
              <a:rPr lang="ru-RU" altLang="de-DE" sz="800" dirty="0" smtClean="0"/>
              <a:t> 1</a:t>
            </a:r>
            <a:endParaRPr lang="de-AT" altLang="de-DE" sz="800" dirty="0"/>
          </a:p>
        </p:txBody>
      </p:sp>
      <p:sp>
        <p:nvSpPr>
          <p:cNvPr id="4177" name="Textfeld 327"/>
          <p:cNvSpPr txBox="1">
            <a:spLocks noChangeArrowheads="1"/>
          </p:cNvSpPr>
          <p:nvPr/>
        </p:nvSpPr>
        <p:spPr bwMode="auto">
          <a:xfrm>
            <a:off x="5912890" y="1579563"/>
            <a:ext cx="9012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de-DE" sz="800" dirty="0" smtClean="0"/>
              <a:t>Диспетчерская</a:t>
            </a:r>
            <a:endParaRPr lang="de-AT" altLang="de-DE" sz="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800" dirty="0" smtClean="0"/>
              <a:t>OS  </a:t>
            </a:r>
            <a:r>
              <a:rPr lang="de-AT" altLang="de-DE" sz="800" dirty="0"/>
              <a:t>2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800" dirty="0"/>
              <a:t>+ </a:t>
            </a:r>
            <a:r>
              <a:rPr lang="de-AT" altLang="de-DE" sz="800" dirty="0" smtClean="0"/>
              <a:t>ES</a:t>
            </a:r>
            <a:endParaRPr lang="de-AT" altLang="de-DE" sz="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800" dirty="0"/>
              <a:t>+ </a:t>
            </a:r>
            <a:r>
              <a:rPr lang="ru-RU" altLang="de-DE" sz="800" dirty="0" err="1" smtClean="0"/>
              <a:t>Видеостена</a:t>
            </a:r>
            <a:endParaRPr lang="de-AT" altLang="de-DE" sz="800" dirty="0"/>
          </a:p>
        </p:txBody>
      </p:sp>
      <p:pic>
        <p:nvPicPr>
          <p:cNvPr id="4178" name="Inhaltsplatzhalter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4916488"/>
            <a:ext cx="7667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9" name="Inhaltsplatzhalter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5068888"/>
            <a:ext cx="7667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80" name="Picture 29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3" y="2254250"/>
            <a:ext cx="4683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81" name="Picture 29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2249488"/>
            <a:ext cx="4683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82" name="Line 81"/>
          <p:cNvSpPr>
            <a:spLocks noChangeShapeType="1"/>
          </p:cNvSpPr>
          <p:nvPr/>
        </p:nvSpPr>
        <p:spPr bwMode="auto">
          <a:xfrm flipV="1">
            <a:off x="3040063" y="2603500"/>
            <a:ext cx="0" cy="184150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83" name="Line 81"/>
          <p:cNvSpPr>
            <a:spLocks noChangeShapeType="1"/>
          </p:cNvSpPr>
          <p:nvPr/>
        </p:nvSpPr>
        <p:spPr bwMode="auto">
          <a:xfrm flipV="1">
            <a:off x="3560763" y="2603500"/>
            <a:ext cx="0" cy="288925"/>
          </a:xfrm>
          <a:prstGeom prst="line">
            <a:avLst/>
          </a:prstGeom>
          <a:noFill/>
          <a:ln w="25400" algn="ctr">
            <a:solidFill>
              <a:srgbClr val="FF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84" name="Textfeld 326"/>
          <p:cNvSpPr txBox="1">
            <a:spLocks noChangeArrowheads="1"/>
          </p:cNvSpPr>
          <p:nvPr/>
        </p:nvSpPr>
        <p:spPr bwMode="auto">
          <a:xfrm>
            <a:off x="2733675" y="1830388"/>
            <a:ext cx="1104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800"/>
              <a:t>Mobile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800"/>
              <a:t>Operator und Engineering  Clients</a:t>
            </a:r>
          </a:p>
        </p:txBody>
      </p:sp>
      <p:sp>
        <p:nvSpPr>
          <p:cNvPr id="4185" name="Text Box 154"/>
          <p:cNvSpPr txBox="1">
            <a:spLocks noChangeArrowheads="1"/>
          </p:cNvSpPr>
          <p:nvPr/>
        </p:nvSpPr>
        <p:spPr bwMode="auto">
          <a:xfrm>
            <a:off x="2413000" y="5607050"/>
            <a:ext cx="15716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800" dirty="0" smtClean="0"/>
              <a:t>Redundant</a:t>
            </a:r>
            <a:endParaRPr lang="de-DE" altLang="de-DE" sz="8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800" dirty="0"/>
              <a:t>Ethernet  </a:t>
            </a:r>
            <a:r>
              <a:rPr lang="de-DE" altLang="de-DE" sz="800" dirty="0" smtClean="0"/>
              <a:t>Powerlink</a:t>
            </a:r>
            <a:endParaRPr lang="de-DE" altLang="de-DE" sz="800" dirty="0"/>
          </a:p>
        </p:txBody>
      </p:sp>
      <p:grpSp>
        <p:nvGrpSpPr>
          <p:cNvPr id="4133" name="Gruppieren 180"/>
          <p:cNvGrpSpPr>
            <a:grpSpLocks/>
          </p:cNvGrpSpPr>
          <p:nvPr/>
        </p:nvGrpSpPr>
        <p:grpSpPr bwMode="auto">
          <a:xfrm>
            <a:off x="911225" y="4324350"/>
            <a:ext cx="2519363" cy="2335213"/>
            <a:chOff x="2714625" y="1265238"/>
            <a:chExt cx="4473575" cy="4149041"/>
          </a:xfrm>
        </p:grpSpPr>
        <p:pic>
          <p:nvPicPr>
            <p:cNvPr id="4306" name="Picture 4" descr="X20_CPU_3_Slot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625" y="1336675"/>
              <a:ext cx="1285875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" name="Picture 177" descr="X20_CPU_3_Slot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363" y="1336675"/>
              <a:ext cx="1285875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8" name="Line 184"/>
            <p:cNvSpPr>
              <a:spLocks noChangeShapeType="1"/>
            </p:cNvSpPr>
            <p:nvPr/>
          </p:nvSpPr>
          <p:spPr bwMode="auto">
            <a:xfrm rot="10800000">
              <a:off x="3673475" y="1265238"/>
              <a:ext cx="0" cy="73025"/>
            </a:xfrm>
            <a:prstGeom prst="line">
              <a:avLst/>
            </a:prstGeom>
            <a:noFill/>
            <a:ln w="38100" cmpd="dbl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09" name="Line 185"/>
            <p:cNvSpPr>
              <a:spLocks noChangeShapeType="1"/>
            </p:cNvSpPr>
            <p:nvPr/>
          </p:nvSpPr>
          <p:spPr bwMode="auto">
            <a:xfrm rot="-5400000">
              <a:off x="4464844" y="473869"/>
              <a:ext cx="0" cy="1582738"/>
            </a:xfrm>
            <a:prstGeom prst="line">
              <a:avLst/>
            </a:prstGeom>
            <a:noFill/>
            <a:ln w="38100" cmpd="dbl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10" name="Line 186"/>
            <p:cNvSpPr>
              <a:spLocks noChangeShapeType="1"/>
            </p:cNvSpPr>
            <p:nvPr/>
          </p:nvSpPr>
          <p:spPr bwMode="auto">
            <a:xfrm rot="10800000">
              <a:off x="5256213" y="1265238"/>
              <a:ext cx="0" cy="73025"/>
            </a:xfrm>
            <a:prstGeom prst="line">
              <a:avLst/>
            </a:prstGeom>
            <a:noFill/>
            <a:ln w="38100" cmpd="dbl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pic>
          <p:nvPicPr>
            <p:cNvPr id="4311" name="Picture 195" descr="X20_CPU_Compac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325" y="3017838"/>
              <a:ext cx="24447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12" name="Picture 196" descr="X20_BC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7863" y="3017838"/>
              <a:ext cx="161925" cy="66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13" name="Picture 197" descr="X20_CPU_Compac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6650" y="3017838"/>
              <a:ext cx="24447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14" name="Picture 198" descr="X20_BC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188" y="3017838"/>
              <a:ext cx="161925" cy="66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15" name="Line 206"/>
            <p:cNvSpPr>
              <a:spLocks noChangeShapeType="1"/>
            </p:cNvSpPr>
            <p:nvPr/>
          </p:nvSpPr>
          <p:spPr bwMode="auto">
            <a:xfrm rot="10800000">
              <a:off x="3073400" y="2801938"/>
              <a:ext cx="0" cy="72072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16" name="Line 209"/>
            <p:cNvSpPr>
              <a:spLocks noChangeShapeType="1"/>
            </p:cNvSpPr>
            <p:nvPr/>
          </p:nvSpPr>
          <p:spPr bwMode="auto">
            <a:xfrm rot="-5400000">
              <a:off x="4765675" y="3486150"/>
              <a:ext cx="0" cy="2159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17" name="Line 210"/>
            <p:cNvSpPr>
              <a:spLocks noChangeShapeType="1"/>
            </p:cNvSpPr>
            <p:nvPr/>
          </p:nvSpPr>
          <p:spPr bwMode="auto">
            <a:xfrm rot="-5400000">
              <a:off x="3181350" y="3486150"/>
              <a:ext cx="0" cy="2159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18" name="Line 213"/>
            <p:cNvSpPr>
              <a:spLocks noChangeShapeType="1"/>
            </p:cNvSpPr>
            <p:nvPr/>
          </p:nvSpPr>
          <p:spPr bwMode="auto">
            <a:xfrm rot="5400000" flipV="1">
              <a:off x="4297363" y="3163888"/>
              <a:ext cx="1587" cy="1436687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19" name="Line 214"/>
            <p:cNvSpPr>
              <a:spLocks noChangeShapeType="1"/>
            </p:cNvSpPr>
            <p:nvPr/>
          </p:nvSpPr>
          <p:spPr bwMode="auto">
            <a:xfrm rot="10800000">
              <a:off x="4657725" y="2801938"/>
              <a:ext cx="0" cy="72072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20" name="Line 216"/>
            <p:cNvSpPr>
              <a:spLocks noChangeShapeType="1"/>
            </p:cNvSpPr>
            <p:nvPr/>
          </p:nvSpPr>
          <p:spPr bwMode="auto">
            <a:xfrm rot="10800000">
              <a:off x="4657725" y="3594100"/>
              <a:ext cx="0" cy="2159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21" name="Line 217"/>
            <p:cNvSpPr>
              <a:spLocks noChangeShapeType="1"/>
            </p:cNvSpPr>
            <p:nvPr/>
          </p:nvSpPr>
          <p:spPr bwMode="auto">
            <a:xfrm rot="10800000" flipH="1">
              <a:off x="3794125" y="2730500"/>
              <a:ext cx="804863" cy="10795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22" name="Line 219"/>
            <p:cNvSpPr>
              <a:spLocks noChangeShapeType="1"/>
            </p:cNvSpPr>
            <p:nvPr/>
          </p:nvSpPr>
          <p:spPr bwMode="auto">
            <a:xfrm rot="10800000" flipH="1">
              <a:off x="3571875" y="1976438"/>
              <a:ext cx="0" cy="75882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23" name="Line 220"/>
            <p:cNvSpPr>
              <a:spLocks noChangeShapeType="1"/>
            </p:cNvSpPr>
            <p:nvPr/>
          </p:nvSpPr>
          <p:spPr bwMode="auto">
            <a:xfrm rot="10800000">
              <a:off x="5076825" y="1984375"/>
              <a:ext cx="0" cy="74612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24" name="Line 221"/>
            <p:cNvSpPr>
              <a:spLocks noChangeShapeType="1"/>
            </p:cNvSpPr>
            <p:nvPr/>
          </p:nvSpPr>
          <p:spPr bwMode="auto">
            <a:xfrm rot="-5400000">
              <a:off x="3181350" y="3414713"/>
              <a:ext cx="0" cy="2159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25" name="Line 222"/>
            <p:cNvSpPr>
              <a:spLocks noChangeShapeType="1"/>
            </p:cNvSpPr>
            <p:nvPr/>
          </p:nvSpPr>
          <p:spPr bwMode="auto">
            <a:xfrm rot="-5400000">
              <a:off x="4765675" y="3414713"/>
              <a:ext cx="0" cy="2159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26" name="Line 224"/>
            <p:cNvSpPr>
              <a:spLocks noChangeShapeType="1"/>
            </p:cNvSpPr>
            <p:nvPr/>
          </p:nvSpPr>
          <p:spPr bwMode="auto">
            <a:xfrm rot="-5400000">
              <a:off x="4477544" y="3629819"/>
              <a:ext cx="0" cy="360362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27" name="Line 225"/>
            <p:cNvSpPr>
              <a:spLocks noChangeShapeType="1"/>
            </p:cNvSpPr>
            <p:nvPr/>
          </p:nvSpPr>
          <p:spPr bwMode="auto">
            <a:xfrm rot="-5400000">
              <a:off x="3432969" y="3450431"/>
              <a:ext cx="0" cy="719138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28" name="Line 229"/>
            <p:cNvSpPr>
              <a:spLocks noChangeShapeType="1"/>
            </p:cNvSpPr>
            <p:nvPr/>
          </p:nvSpPr>
          <p:spPr bwMode="auto">
            <a:xfrm rot="10800000">
              <a:off x="3567113" y="2730500"/>
              <a:ext cx="730250" cy="10795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29" name="Line 233"/>
            <p:cNvSpPr>
              <a:spLocks noChangeShapeType="1"/>
            </p:cNvSpPr>
            <p:nvPr/>
          </p:nvSpPr>
          <p:spPr bwMode="auto">
            <a:xfrm rot="10800000">
              <a:off x="5018088" y="3667125"/>
              <a:ext cx="1587" cy="214313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30" name="Line 236"/>
            <p:cNvSpPr>
              <a:spLocks noChangeShapeType="1"/>
            </p:cNvSpPr>
            <p:nvPr/>
          </p:nvSpPr>
          <p:spPr bwMode="auto">
            <a:xfrm rot="-5400000">
              <a:off x="4829969" y="2488407"/>
              <a:ext cx="6350" cy="487362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pic>
          <p:nvPicPr>
            <p:cNvPr id="4331" name="Picture 237" descr="X20_CPU_Compac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9663" y="4505325"/>
              <a:ext cx="24447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" name="Picture 238" descr="X20_BC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4505325"/>
              <a:ext cx="161925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3" name="Picture 239" descr="X20_BC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738" y="4505325"/>
              <a:ext cx="161925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34" name="Line 230"/>
            <p:cNvSpPr>
              <a:spLocks noChangeShapeType="1"/>
            </p:cNvSpPr>
            <p:nvPr/>
          </p:nvSpPr>
          <p:spPr bwMode="auto">
            <a:xfrm rot="10800000">
              <a:off x="3443285" y="3667125"/>
              <a:ext cx="2" cy="838201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35" name="Line 232"/>
            <p:cNvSpPr>
              <a:spLocks noChangeShapeType="1"/>
            </p:cNvSpPr>
            <p:nvPr/>
          </p:nvSpPr>
          <p:spPr bwMode="auto">
            <a:xfrm rot="10800000" flipH="1">
              <a:off x="3579811" y="3881438"/>
              <a:ext cx="2" cy="623886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pic>
          <p:nvPicPr>
            <p:cNvPr id="4336" name="Picture 241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556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7" name="Picture 242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58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8" name="Picture 243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02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9" name="Picture 244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46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40" name="Picture 245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90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41" name="Picture 246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592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42" name="Rectangle 248"/>
            <p:cNvSpPr>
              <a:spLocks noChangeArrowheads="1"/>
            </p:cNvSpPr>
            <p:nvPr/>
          </p:nvSpPr>
          <p:spPr bwMode="auto">
            <a:xfrm>
              <a:off x="3865563" y="4503738"/>
              <a:ext cx="71437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pic>
          <p:nvPicPr>
            <p:cNvPr id="4343" name="Picture 249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89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44" name="Picture 250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97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45" name="Picture 251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4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46" name="Picture 252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47" name="Picture 253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28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48" name="Picture 254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3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49" name="Rectangle 256"/>
            <p:cNvSpPr>
              <a:spLocks noChangeArrowheads="1"/>
            </p:cNvSpPr>
            <p:nvPr/>
          </p:nvSpPr>
          <p:spPr bwMode="auto">
            <a:xfrm>
              <a:off x="4298950" y="4503738"/>
              <a:ext cx="71438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pic>
          <p:nvPicPr>
            <p:cNvPr id="4350" name="Picture 257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7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51" name="Picture 258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77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52" name="Picture 259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52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53" name="Picture 260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66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54" name="Picture 261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08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55" name="Picture 262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1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56" name="Rectangle 264"/>
            <p:cNvSpPr>
              <a:spLocks noChangeArrowheads="1"/>
            </p:cNvSpPr>
            <p:nvPr/>
          </p:nvSpPr>
          <p:spPr bwMode="auto">
            <a:xfrm>
              <a:off x="4730750" y="4503738"/>
              <a:ext cx="71438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pic>
          <p:nvPicPr>
            <p:cNvPr id="4357" name="Picture 265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5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58" name="Picture 266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557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59" name="Picture 267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0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60" name="Picture 268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4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61" name="Picture 269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88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62" name="Picture 270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9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63" name="Rectangle 272"/>
            <p:cNvSpPr>
              <a:spLocks noChangeArrowheads="1"/>
            </p:cNvSpPr>
            <p:nvPr/>
          </p:nvSpPr>
          <p:spPr bwMode="auto">
            <a:xfrm>
              <a:off x="5162550" y="4503738"/>
              <a:ext cx="71438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pic>
          <p:nvPicPr>
            <p:cNvPr id="4364" name="Picture 273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43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65" name="Picture 274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37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66" name="Picture 275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88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67" name="Picture 276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02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68" name="Picture 277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68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69" name="Picture 278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47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70" name="Rectangle 280"/>
            <p:cNvSpPr>
              <a:spLocks noChangeArrowheads="1"/>
            </p:cNvSpPr>
            <p:nvPr/>
          </p:nvSpPr>
          <p:spPr bwMode="auto">
            <a:xfrm>
              <a:off x="5594350" y="4503738"/>
              <a:ext cx="71438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pic>
          <p:nvPicPr>
            <p:cNvPr id="4371" name="Picture 281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1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72" name="Picture 282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917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73" name="Picture 283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6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74" name="Picture 284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20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75" name="Picture 285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348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76" name="Picture 286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5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77" name="Rectangle 288"/>
            <p:cNvSpPr>
              <a:spLocks noChangeArrowheads="1"/>
            </p:cNvSpPr>
            <p:nvPr/>
          </p:nvSpPr>
          <p:spPr bwMode="auto">
            <a:xfrm>
              <a:off x="6026150" y="4503738"/>
              <a:ext cx="71438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pic>
          <p:nvPicPr>
            <p:cNvPr id="4378" name="Picture 289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53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79" name="Picture 290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56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80" name="Picture 291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00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81" name="Picture 292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43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82" name="Picture 293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687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83" name="Picture 294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990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84" name="Rectangle 296"/>
            <p:cNvSpPr>
              <a:spLocks noChangeArrowheads="1"/>
            </p:cNvSpPr>
            <p:nvPr/>
          </p:nvSpPr>
          <p:spPr bwMode="auto">
            <a:xfrm>
              <a:off x="6459538" y="4503738"/>
              <a:ext cx="71437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pic>
          <p:nvPicPr>
            <p:cNvPr id="4385" name="Picture 297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7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86" name="Picture 298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277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87" name="Picture 299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42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88" name="Picture 300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89" name="Rectangle 304"/>
            <p:cNvSpPr>
              <a:spLocks noChangeArrowheads="1"/>
            </p:cNvSpPr>
            <p:nvPr/>
          </p:nvSpPr>
          <p:spPr bwMode="auto">
            <a:xfrm>
              <a:off x="6889750" y="4503738"/>
              <a:ext cx="71438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sp>
          <p:nvSpPr>
            <p:cNvPr id="4390" name="Line 373"/>
            <p:cNvSpPr>
              <a:spLocks noChangeShapeType="1"/>
            </p:cNvSpPr>
            <p:nvPr/>
          </p:nvSpPr>
          <p:spPr bwMode="auto">
            <a:xfrm rot="10800000">
              <a:off x="3579813" y="5172074"/>
              <a:ext cx="0" cy="24220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91" name="Rectangle 395"/>
            <p:cNvSpPr>
              <a:spLocks noChangeArrowheads="1"/>
            </p:cNvSpPr>
            <p:nvPr/>
          </p:nvSpPr>
          <p:spPr bwMode="auto">
            <a:xfrm>
              <a:off x="2930525" y="2590800"/>
              <a:ext cx="2376488" cy="13636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sp>
          <p:nvSpPr>
            <p:cNvPr id="4392" name="Line 220"/>
            <p:cNvSpPr>
              <a:spLocks noChangeShapeType="1"/>
            </p:cNvSpPr>
            <p:nvPr/>
          </p:nvSpPr>
          <p:spPr bwMode="auto">
            <a:xfrm rot="10800000" flipH="1">
              <a:off x="5130800" y="1982788"/>
              <a:ext cx="6350" cy="817562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93" name="Line 236"/>
            <p:cNvSpPr>
              <a:spLocks noChangeShapeType="1"/>
            </p:cNvSpPr>
            <p:nvPr/>
          </p:nvSpPr>
          <p:spPr bwMode="auto">
            <a:xfrm rot="-5400000">
              <a:off x="4885531" y="2556669"/>
              <a:ext cx="4763" cy="48577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94" name="Line 219"/>
            <p:cNvSpPr>
              <a:spLocks noChangeShapeType="1"/>
            </p:cNvSpPr>
            <p:nvPr/>
          </p:nvSpPr>
          <p:spPr bwMode="auto">
            <a:xfrm rot="10800000">
              <a:off x="3509963" y="1984375"/>
              <a:ext cx="7937" cy="82232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95" name="Line 236"/>
            <p:cNvSpPr>
              <a:spLocks noChangeShapeType="1"/>
            </p:cNvSpPr>
            <p:nvPr/>
          </p:nvSpPr>
          <p:spPr bwMode="auto">
            <a:xfrm rot="16200000" flipH="1">
              <a:off x="3294063" y="2586037"/>
              <a:ext cx="0" cy="44132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96" name="Line 373"/>
            <p:cNvSpPr>
              <a:spLocks noChangeShapeType="1"/>
            </p:cNvSpPr>
            <p:nvPr/>
          </p:nvSpPr>
          <p:spPr bwMode="auto">
            <a:xfrm rot="10800000">
              <a:off x="3443288" y="5167313"/>
              <a:ext cx="0" cy="24220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97" name="Line 216"/>
            <p:cNvSpPr>
              <a:spLocks noChangeShapeType="1"/>
            </p:cNvSpPr>
            <p:nvPr/>
          </p:nvSpPr>
          <p:spPr bwMode="auto">
            <a:xfrm rot="10800000">
              <a:off x="3073400" y="3594100"/>
              <a:ext cx="0" cy="2159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4136" name="Gruppieren 275"/>
          <p:cNvGrpSpPr>
            <a:grpSpLocks/>
          </p:cNvGrpSpPr>
          <p:nvPr/>
        </p:nvGrpSpPr>
        <p:grpSpPr bwMode="auto">
          <a:xfrm>
            <a:off x="5005388" y="4343400"/>
            <a:ext cx="2519362" cy="2336800"/>
            <a:chOff x="2714625" y="1265238"/>
            <a:chExt cx="4473575" cy="4149041"/>
          </a:xfrm>
        </p:grpSpPr>
        <p:pic>
          <p:nvPicPr>
            <p:cNvPr id="4214" name="Picture 4" descr="X20_CPU_3_Slot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625" y="1336675"/>
              <a:ext cx="1285875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15" name="Picture 177" descr="X20_CPU_3_Slot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363" y="1336675"/>
              <a:ext cx="1285875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16" name="Line 184"/>
            <p:cNvSpPr>
              <a:spLocks noChangeShapeType="1"/>
            </p:cNvSpPr>
            <p:nvPr/>
          </p:nvSpPr>
          <p:spPr bwMode="auto">
            <a:xfrm rot="10800000">
              <a:off x="3673475" y="1265238"/>
              <a:ext cx="0" cy="73025"/>
            </a:xfrm>
            <a:prstGeom prst="line">
              <a:avLst/>
            </a:prstGeom>
            <a:noFill/>
            <a:ln w="38100" cmpd="dbl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17" name="Line 185"/>
            <p:cNvSpPr>
              <a:spLocks noChangeShapeType="1"/>
            </p:cNvSpPr>
            <p:nvPr/>
          </p:nvSpPr>
          <p:spPr bwMode="auto">
            <a:xfrm rot="-5400000">
              <a:off x="4464844" y="473869"/>
              <a:ext cx="0" cy="1582738"/>
            </a:xfrm>
            <a:prstGeom prst="line">
              <a:avLst/>
            </a:prstGeom>
            <a:noFill/>
            <a:ln w="38100" cmpd="dbl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18" name="Line 186"/>
            <p:cNvSpPr>
              <a:spLocks noChangeShapeType="1"/>
            </p:cNvSpPr>
            <p:nvPr/>
          </p:nvSpPr>
          <p:spPr bwMode="auto">
            <a:xfrm rot="10800000">
              <a:off x="5256213" y="1265238"/>
              <a:ext cx="0" cy="73025"/>
            </a:xfrm>
            <a:prstGeom prst="line">
              <a:avLst/>
            </a:prstGeom>
            <a:noFill/>
            <a:ln w="38100" cmpd="dbl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pic>
          <p:nvPicPr>
            <p:cNvPr id="4219" name="Picture 195" descr="X20_CPU_Compac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325" y="3017838"/>
              <a:ext cx="24447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20" name="Picture 196" descr="X20_BC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7863" y="3017838"/>
              <a:ext cx="161925" cy="66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21" name="Picture 197" descr="X20_CPU_Compac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6650" y="3017838"/>
              <a:ext cx="24447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22" name="Picture 198" descr="X20_BC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188" y="3017838"/>
              <a:ext cx="161925" cy="66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23" name="Line 206"/>
            <p:cNvSpPr>
              <a:spLocks noChangeShapeType="1"/>
            </p:cNvSpPr>
            <p:nvPr/>
          </p:nvSpPr>
          <p:spPr bwMode="auto">
            <a:xfrm rot="10800000">
              <a:off x="3073400" y="2801938"/>
              <a:ext cx="0" cy="72072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24" name="Line 209"/>
            <p:cNvSpPr>
              <a:spLocks noChangeShapeType="1"/>
            </p:cNvSpPr>
            <p:nvPr/>
          </p:nvSpPr>
          <p:spPr bwMode="auto">
            <a:xfrm rot="-5400000">
              <a:off x="4765675" y="3486150"/>
              <a:ext cx="0" cy="2159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25" name="Line 210"/>
            <p:cNvSpPr>
              <a:spLocks noChangeShapeType="1"/>
            </p:cNvSpPr>
            <p:nvPr/>
          </p:nvSpPr>
          <p:spPr bwMode="auto">
            <a:xfrm rot="-5400000">
              <a:off x="3181350" y="3486150"/>
              <a:ext cx="0" cy="2159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26" name="Line 213"/>
            <p:cNvSpPr>
              <a:spLocks noChangeShapeType="1"/>
            </p:cNvSpPr>
            <p:nvPr/>
          </p:nvSpPr>
          <p:spPr bwMode="auto">
            <a:xfrm rot="5400000" flipV="1">
              <a:off x="4297363" y="3163888"/>
              <a:ext cx="1587" cy="1436687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27" name="Line 214"/>
            <p:cNvSpPr>
              <a:spLocks noChangeShapeType="1"/>
            </p:cNvSpPr>
            <p:nvPr/>
          </p:nvSpPr>
          <p:spPr bwMode="auto">
            <a:xfrm rot="10800000">
              <a:off x="4657725" y="2801938"/>
              <a:ext cx="0" cy="72072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28" name="Line 216"/>
            <p:cNvSpPr>
              <a:spLocks noChangeShapeType="1"/>
            </p:cNvSpPr>
            <p:nvPr/>
          </p:nvSpPr>
          <p:spPr bwMode="auto">
            <a:xfrm rot="10800000">
              <a:off x="4657725" y="3594100"/>
              <a:ext cx="0" cy="2159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29" name="Line 217"/>
            <p:cNvSpPr>
              <a:spLocks noChangeShapeType="1"/>
            </p:cNvSpPr>
            <p:nvPr/>
          </p:nvSpPr>
          <p:spPr bwMode="auto">
            <a:xfrm rot="10800000" flipH="1">
              <a:off x="3794125" y="2730500"/>
              <a:ext cx="804863" cy="10795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30" name="Line 219"/>
            <p:cNvSpPr>
              <a:spLocks noChangeShapeType="1"/>
            </p:cNvSpPr>
            <p:nvPr/>
          </p:nvSpPr>
          <p:spPr bwMode="auto">
            <a:xfrm rot="10800000" flipH="1">
              <a:off x="3571875" y="1976438"/>
              <a:ext cx="0" cy="75882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31" name="Line 220"/>
            <p:cNvSpPr>
              <a:spLocks noChangeShapeType="1"/>
            </p:cNvSpPr>
            <p:nvPr/>
          </p:nvSpPr>
          <p:spPr bwMode="auto">
            <a:xfrm rot="10800000">
              <a:off x="5076825" y="1984375"/>
              <a:ext cx="0" cy="74612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32" name="Line 221"/>
            <p:cNvSpPr>
              <a:spLocks noChangeShapeType="1"/>
            </p:cNvSpPr>
            <p:nvPr/>
          </p:nvSpPr>
          <p:spPr bwMode="auto">
            <a:xfrm rot="-5400000">
              <a:off x="3181350" y="3414713"/>
              <a:ext cx="0" cy="2159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33" name="Line 222"/>
            <p:cNvSpPr>
              <a:spLocks noChangeShapeType="1"/>
            </p:cNvSpPr>
            <p:nvPr/>
          </p:nvSpPr>
          <p:spPr bwMode="auto">
            <a:xfrm rot="-5400000">
              <a:off x="4765675" y="3414713"/>
              <a:ext cx="0" cy="2159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34" name="Line 224"/>
            <p:cNvSpPr>
              <a:spLocks noChangeShapeType="1"/>
            </p:cNvSpPr>
            <p:nvPr/>
          </p:nvSpPr>
          <p:spPr bwMode="auto">
            <a:xfrm rot="-5400000">
              <a:off x="4477544" y="3629819"/>
              <a:ext cx="0" cy="360362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35" name="Line 225"/>
            <p:cNvSpPr>
              <a:spLocks noChangeShapeType="1"/>
            </p:cNvSpPr>
            <p:nvPr/>
          </p:nvSpPr>
          <p:spPr bwMode="auto">
            <a:xfrm rot="-5400000">
              <a:off x="3432969" y="3450431"/>
              <a:ext cx="0" cy="719138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36" name="Line 229"/>
            <p:cNvSpPr>
              <a:spLocks noChangeShapeType="1"/>
            </p:cNvSpPr>
            <p:nvPr/>
          </p:nvSpPr>
          <p:spPr bwMode="auto">
            <a:xfrm rot="10800000">
              <a:off x="3567113" y="2730500"/>
              <a:ext cx="730250" cy="10795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37" name="Line 233"/>
            <p:cNvSpPr>
              <a:spLocks noChangeShapeType="1"/>
            </p:cNvSpPr>
            <p:nvPr/>
          </p:nvSpPr>
          <p:spPr bwMode="auto">
            <a:xfrm rot="10800000">
              <a:off x="5018088" y="3667125"/>
              <a:ext cx="1587" cy="214313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38" name="Line 236"/>
            <p:cNvSpPr>
              <a:spLocks noChangeShapeType="1"/>
            </p:cNvSpPr>
            <p:nvPr/>
          </p:nvSpPr>
          <p:spPr bwMode="auto">
            <a:xfrm rot="-5400000">
              <a:off x="4829969" y="2488407"/>
              <a:ext cx="6350" cy="487362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pic>
          <p:nvPicPr>
            <p:cNvPr id="4239" name="Picture 237" descr="X20_CPU_Compac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9663" y="4505325"/>
              <a:ext cx="24447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40" name="Picture 238" descr="X20_BC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4505325"/>
              <a:ext cx="161925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41" name="Picture 239" descr="X20_BC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738" y="4505325"/>
              <a:ext cx="161925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42" name="Line 230"/>
            <p:cNvSpPr>
              <a:spLocks noChangeShapeType="1"/>
            </p:cNvSpPr>
            <p:nvPr/>
          </p:nvSpPr>
          <p:spPr bwMode="auto">
            <a:xfrm rot="10800000">
              <a:off x="3443285" y="3667125"/>
              <a:ext cx="2" cy="838201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43" name="Line 232"/>
            <p:cNvSpPr>
              <a:spLocks noChangeShapeType="1"/>
            </p:cNvSpPr>
            <p:nvPr/>
          </p:nvSpPr>
          <p:spPr bwMode="auto">
            <a:xfrm rot="10800000" flipH="1">
              <a:off x="3579811" y="3881438"/>
              <a:ext cx="2" cy="623886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pic>
          <p:nvPicPr>
            <p:cNvPr id="4244" name="Picture 241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556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45" name="Picture 242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58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46" name="Picture 243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02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47" name="Picture 244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46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48" name="Picture 245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90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49" name="Picture 246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592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50" name="Rectangle 248"/>
            <p:cNvSpPr>
              <a:spLocks noChangeArrowheads="1"/>
            </p:cNvSpPr>
            <p:nvPr/>
          </p:nvSpPr>
          <p:spPr bwMode="auto">
            <a:xfrm>
              <a:off x="3865563" y="4503738"/>
              <a:ext cx="71437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pic>
          <p:nvPicPr>
            <p:cNvPr id="4251" name="Picture 249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89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52" name="Picture 250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97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53" name="Picture 251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4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54" name="Picture 252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55" name="Picture 253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28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56" name="Picture 254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3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57" name="Rectangle 256"/>
            <p:cNvSpPr>
              <a:spLocks noChangeArrowheads="1"/>
            </p:cNvSpPr>
            <p:nvPr/>
          </p:nvSpPr>
          <p:spPr bwMode="auto">
            <a:xfrm>
              <a:off x="4298950" y="4503738"/>
              <a:ext cx="71438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pic>
          <p:nvPicPr>
            <p:cNvPr id="4258" name="Picture 257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7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59" name="Picture 258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77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60" name="Picture 259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52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61" name="Picture 260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66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62" name="Picture 261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08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63" name="Picture 262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1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64" name="Rectangle 264"/>
            <p:cNvSpPr>
              <a:spLocks noChangeArrowheads="1"/>
            </p:cNvSpPr>
            <p:nvPr/>
          </p:nvSpPr>
          <p:spPr bwMode="auto">
            <a:xfrm>
              <a:off x="4730750" y="4503738"/>
              <a:ext cx="71438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pic>
          <p:nvPicPr>
            <p:cNvPr id="4265" name="Picture 265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5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66" name="Picture 266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557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67" name="Picture 267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0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68" name="Picture 268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4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69" name="Picture 269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88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70" name="Picture 270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9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71" name="Rectangle 272"/>
            <p:cNvSpPr>
              <a:spLocks noChangeArrowheads="1"/>
            </p:cNvSpPr>
            <p:nvPr/>
          </p:nvSpPr>
          <p:spPr bwMode="auto">
            <a:xfrm>
              <a:off x="5162550" y="4503738"/>
              <a:ext cx="71438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pic>
          <p:nvPicPr>
            <p:cNvPr id="4272" name="Picture 273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43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73" name="Picture 274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37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74" name="Picture 275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88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75" name="Picture 276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02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76" name="Picture 277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68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77" name="Picture 278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47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78" name="Rectangle 280"/>
            <p:cNvSpPr>
              <a:spLocks noChangeArrowheads="1"/>
            </p:cNvSpPr>
            <p:nvPr/>
          </p:nvSpPr>
          <p:spPr bwMode="auto">
            <a:xfrm>
              <a:off x="5594350" y="4503738"/>
              <a:ext cx="71438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pic>
          <p:nvPicPr>
            <p:cNvPr id="4279" name="Picture 281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1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80" name="Picture 282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917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81" name="Picture 283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6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82" name="Picture 284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20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83" name="Picture 285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348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84" name="Picture 286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5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85" name="Rectangle 288"/>
            <p:cNvSpPr>
              <a:spLocks noChangeArrowheads="1"/>
            </p:cNvSpPr>
            <p:nvPr/>
          </p:nvSpPr>
          <p:spPr bwMode="auto">
            <a:xfrm>
              <a:off x="6026150" y="4503738"/>
              <a:ext cx="71438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pic>
          <p:nvPicPr>
            <p:cNvPr id="4286" name="Picture 289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53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87" name="Picture 290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56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88" name="Picture 291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00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89" name="Picture 292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438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90" name="Picture 293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687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91" name="Picture 294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990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92" name="Rectangle 296"/>
            <p:cNvSpPr>
              <a:spLocks noChangeArrowheads="1"/>
            </p:cNvSpPr>
            <p:nvPr/>
          </p:nvSpPr>
          <p:spPr bwMode="auto">
            <a:xfrm>
              <a:off x="6459538" y="4503738"/>
              <a:ext cx="71437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pic>
          <p:nvPicPr>
            <p:cNvPr id="4293" name="Picture 297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7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94" name="Picture 298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2775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95" name="Picture 299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4213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96" name="Picture 300" descr="X20_I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0" y="4503738"/>
              <a:ext cx="825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97" name="Rectangle 304"/>
            <p:cNvSpPr>
              <a:spLocks noChangeArrowheads="1"/>
            </p:cNvSpPr>
            <p:nvPr/>
          </p:nvSpPr>
          <p:spPr bwMode="auto">
            <a:xfrm>
              <a:off x="6889750" y="4503738"/>
              <a:ext cx="71438" cy="6477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sp>
          <p:nvSpPr>
            <p:cNvPr id="4298" name="Line 373"/>
            <p:cNvSpPr>
              <a:spLocks noChangeShapeType="1"/>
            </p:cNvSpPr>
            <p:nvPr/>
          </p:nvSpPr>
          <p:spPr bwMode="auto">
            <a:xfrm rot="10800000">
              <a:off x="3579813" y="5172074"/>
              <a:ext cx="0" cy="24220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299" name="Rectangle 395"/>
            <p:cNvSpPr>
              <a:spLocks noChangeArrowheads="1"/>
            </p:cNvSpPr>
            <p:nvPr/>
          </p:nvSpPr>
          <p:spPr bwMode="auto">
            <a:xfrm>
              <a:off x="2930525" y="2590800"/>
              <a:ext cx="2376488" cy="13636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200"/>
            </a:p>
          </p:txBody>
        </p:sp>
        <p:sp>
          <p:nvSpPr>
            <p:cNvPr id="4300" name="Line 220"/>
            <p:cNvSpPr>
              <a:spLocks noChangeShapeType="1"/>
            </p:cNvSpPr>
            <p:nvPr/>
          </p:nvSpPr>
          <p:spPr bwMode="auto">
            <a:xfrm rot="10800000" flipH="1">
              <a:off x="5130800" y="1982788"/>
              <a:ext cx="6350" cy="817562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01" name="Line 236"/>
            <p:cNvSpPr>
              <a:spLocks noChangeShapeType="1"/>
            </p:cNvSpPr>
            <p:nvPr/>
          </p:nvSpPr>
          <p:spPr bwMode="auto">
            <a:xfrm rot="-5400000">
              <a:off x="4885531" y="2556669"/>
              <a:ext cx="4763" cy="48577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02" name="Line 219"/>
            <p:cNvSpPr>
              <a:spLocks noChangeShapeType="1"/>
            </p:cNvSpPr>
            <p:nvPr/>
          </p:nvSpPr>
          <p:spPr bwMode="auto">
            <a:xfrm rot="10800000">
              <a:off x="3509963" y="1984375"/>
              <a:ext cx="7937" cy="82232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03" name="Line 236"/>
            <p:cNvSpPr>
              <a:spLocks noChangeShapeType="1"/>
            </p:cNvSpPr>
            <p:nvPr/>
          </p:nvSpPr>
          <p:spPr bwMode="auto">
            <a:xfrm rot="16200000" flipH="1">
              <a:off x="3294063" y="2586037"/>
              <a:ext cx="0" cy="44132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04" name="Line 373"/>
            <p:cNvSpPr>
              <a:spLocks noChangeShapeType="1"/>
            </p:cNvSpPr>
            <p:nvPr/>
          </p:nvSpPr>
          <p:spPr bwMode="auto">
            <a:xfrm rot="10800000">
              <a:off x="3443288" y="5167313"/>
              <a:ext cx="0" cy="242205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305" name="Line 216"/>
            <p:cNvSpPr>
              <a:spLocks noChangeShapeType="1"/>
            </p:cNvSpPr>
            <p:nvPr/>
          </p:nvSpPr>
          <p:spPr bwMode="auto">
            <a:xfrm rot="10800000">
              <a:off x="3073400" y="3594100"/>
              <a:ext cx="0" cy="215900"/>
            </a:xfrm>
            <a:prstGeom prst="line">
              <a:avLst/>
            </a:prstGeom>
            <a:noFill/>
            <a:ln w="25400">
              <a:solidFill>
                <a:srgbClr val="FF88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304" name="Text Box 39"/>
          <p:cNvSpPr txBox="1">
            <a:spLocks noChangeArrowheads="1"/>
          </p:cNvSpPr>
          <p:nvPr/>
        </p:nvSpPr>
        <p:spPr bwMode="auto">
          <a:xfrm>
            <a:off x="6660212" y="4335830"/>
            <a:ext cx="1485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de-DE" sz="1200" b="1" dirty="0" smtClean="0"/>
              <a:t>Резервирован.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de-DE" sz="1200" b="1" dirty="0" smtClean="0"/>
              <a:t>ПЛК 11</a:t>
            </a:r>
            <a:r>
              <a:rPr lang="de-DE" altLang="de-DE" sz="1200" b="1" dirty="0" smtClean="0"/>
              <a:t>  </a:t>
            </a:r>
            <a:endParaRPr lang="de-DE" altLang="de-DE" sz="1200" b="1" dirty="0"/>
          </a:p>
        </p:txBody>
      </p:sp>
      <p:sp>
        <p:nvSpPr>
          <p:cNvPr id="305" name="Text Box 39"/>
          <p:cNvSpPr txBox="1">
            <a:spLocks noChangeArrowheads="1"/>
          </p:cNvSpPr>
          <p:nvPr/>
        </p:nvSpPr>
        <p:spPr bwMode="auto">
          <a:xfrm>
            <a:off x="7658100" y="6147081"/>
            <a:ext cx="1485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b="1" dirty="0" smtClean="0"/>
              <a:t>5500 IO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b="1" dirty="0" smtClean="0"/>
              <a:t>1500 </a:t>
            </a:r>
            <a:r>
              <a:rPr lang="en-US" altLang="de-DE" sz="1200" b="1" dirty="0" err="1" smtClean="0"/>
              <a:t>Profibus</a:t>
            </a:r>
            <a:r>
              <a:rPr lang="en-US" altLang="de-DE" sz="1200" b="1" dirty="0" smtClean="0"/>
              <a:t> DP</a:t>
            </a:r>
            <a:endParaRPr lang="de-DE" altLang="de-DE" sz="1200" b="1" dirty="0"/>
          </a:p>
        </p:txBody>
      </p:sp>
      <p:pic>
        <p:nvPicPr>
          <p:cNvPr id="306" name="Рисунок 305"/>
          <p:cNvPicPr/>
          <p:nvPr/>
        </p:nvPicPr>
        <p:blipFill>
          <a:blip r:embed="rId17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307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388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-63515" y="-81390"/>
            <a:ext cx="9207515" cy="69393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2691" y="939800"/>
            <a:ext cx="9055101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APROL</a:t>
            </a:r>
          </a:p>
          <a:p>
            <a:pPr algn="ctr"/>
            <a:r>
              <a:rPr lang="ru-RU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Инжиниринг и сопровождение проекта</a:t>
            </a:r>
            <a:endParaRPr lang="de-DE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11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619671" y="184149"/>
            <a:ext cx="4999243" cy="511287"/>
          </a:xfrm>
        </p:spPr>
        <p:txBody>
          <a:bodyPr/>
          <a:lstStyle/>
          <a:p>
            <a:pPr algn="ctr"/>
            <a:r>
              <a:rPr lang="de-DE" dirty="0"/>
              <a:t>APROL – </a:t>
            </a:r>
            <a:r>
              <a:rPr lang="ru-RU" dirty="0"/>
              <a:t>Инжиниринг проекта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ru-RU" dirty="0"/>
              <a:t>Совместная + </a:t>
            </a:r>
            <a:r>
              <a:rPr lang="ru-RU" dirty="0" err="1"/>
              <a:t>оффлайн</a:t>
            </a:r>
            <a:r>
              <a:rPr lang="ru-RU" dirty="0"/>
              <a:t> разработка</a:t>
            </a:r>
            <a:endParaRPr lang="de-DE" dirty="0"/>
          </a:p>
        </p:txBody>
      </p:sp>
      <p:pic>
        <p:nvPicPr>
          <p:cNvPr id="1160" name="Picture 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794865" y="3309489"/>
            <a:ext cx="67056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" name="Gruppieren 206"/>
          <p:cNvGrpSpPr/>
          <p:nvPr/>
        </p:nvGrpSpPr>
        <p:grpSpPr bwMode="gray">
          <a:xfrm>
            <a:off x="4657960" y="3375149"/>
            <a:ext cx="814140" cy="847434"/>
            <a:chOff x="3544888" y="2371726"/>
            <a:chExt cx="2051050" cy="2141538"/>
          </a:xfrm>
        </p:grpSpPr>
        <p:sp>
          <p:nvSpPr>
            <p:cNvPr id="208" name="Freeform 6"/>
            <p:cNvSpPr>
              <a:spLocks/>
            </p:cNvSpPr>
            <p:nvPr/>
          </p:nvSpPr>
          <p:spPr bwMode="gray">
            <a:xfrm>
              <a:off x="3544888" y="3575051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/>
                </a:gs>
                <a:gs pos="50000">
                  <a:srgbClr val="92D050">
                    <a:lumMod val="58000"/>
                    <a:lumOff val="42000"/>
                  </a:srgbClr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Oval 7"/>
            <p:cNvSpPr>
              <a:spLocks noChangeArrowheads="1"/>
            </p:cNvSpPr>
            <p:nvPr/>
          </p:nvSpPr>
          <p:spPr bwMode="gray">
            <a:xfrm>
              <a:off x="3544888" y="3308351"/>
              <a:ext cx="2051050" cy="938213"/>
            </a:xfrm>
            <a:prstGeom prst="ellipse">
              <a:avLst/>
            </a:prstGeom>
            <a:solidFill>
              <a:srgbClr val="4B73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Freeform 8"/>
            <p:cNvSpPr>
              <a:spLocks/>
            </p:cNvSpPr>
            <p:nvPr/>
          </p:nvSpPr>
          <p:spPr bwMode="gray">
            <a:xfrm>
              <a:off x="3556001" y="3649663"/>
              <a:ext cx="2036763" cy="596900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Freeform 9"/>
            <p:cNvSpPr>
              <a:spLocks/>
            </p:cNvSpPr>
            <p:nvPr/>
          </p:nvSpPr>
          <p:spPr bwMode="gray">
            <a:xfrm>
              <a:off x="3544888" y="3106738"/>
              <a:ext cx="2051050" cy="933450"/>
            </a:xfrm>
            <a:custGeom>
              <a:avLst/>
              <a:gdLst>
                <a:gd name="T0" fmla="*/ 493 w 547"/>
                <a:gd name="T1" fmla="*/ 50 h 249"/>
                <a:gd name="T2" fmla="*/ 274 w 547"/>
                <a:gd name="T3" fmla="*/ 0 h 249"/>
                <a:gd name="T4" fmla="*/ 55 w 547"/>
                <a:gd name="T5" fmla="*/ 50 h 249"/>
                <a:gd name="T6" fmla="*/ 0 w 547"/>
                <a:gd name="T7" fmla="*/ 50 h 249"/>
                <a:gd name="T8" fmla="*/ 0 w 547"/>
                <a:gd name="T9" fmla="*/ 124 h 249"/>
                <a:gd name="T10" fmla="*/ 274 w 547"/>
                <a:gd name="T11" fmla="*/ 249 h 249"/>
                <a:gd name="T12" fmla="*/ 547 w 547"/>
                <a:gd name="T13" fmla="*/ 124 h 249"/>
                <a:gd name="T14" fmla="*/ 547 w 547"/>
                <a:gd name="T15" fmla="*/ 50 h 249"/>
                <a:gd name="T16" fmla="*/ 493 w 547"/>
                <a:gd name="T17" fmla="*/ 5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49">
                  <a:moveTo>
                    <a:pt x="493" y="50"/>
                  </a:moveTo>
                  <a:cubicBezTo>
                    <a:pt x="443" y="19"/>
                    <a:pt x="363" y="0"/>
                    <a:pt x="274" y="0"/>
                  </a:cubicBezTo>
                  <a:cubicBezTo>
                    <a:pt x="184" y="0"/>
                    <a:pt x="105" y="19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93"/>
                    <a:pt x="123" y="249"/>
                    <a:pt x="274" y="249"/>
                  </a:cubicBezTo>
                  <a:cubicBezTo>
                    <a:pt x="425" y="249"/>
                    <a:pt x="547" y="193"/>
                    <a:pt x="547" y="124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/>
                </a:gs>
                <a:gs pos="50000">
                  <a:srgbClr val="92D050">
                    <a:lumMod val="58000"/>
                    <a:lumOff val="42000"/>
                  </a:srgbClr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Oval 10"/>
            <p:cNvSpPr>
              <a:spLocks noChangeArrowheads="1"/>
            </p:cNvSpPr>
            <p:nvPr/>
          </p:nvSpPr>
          <p:spPr bwMode="gray">
            <a:xfrm>
              <a:off x="3544888" y="2836864"/>
              <a:ext cx="2051050" cy="936622"/>
            </a:xfrm>
            <a:prstGeom prst="ellipse">
              <a:avLst/>
            </a:prstGeom>
            <a:solidFill>
              <a:srgbClr val="4B73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" name="Freeform 11"/>
            <p:cNvSpPr>
              <a:spLocks/>
            </p:cNvSpPr>
            <p:nvPr/>
          </p:nvSpPr>
          <p:spPr bwMode="gray">
            <a:xfrm>
              <a:off x="3556001" y="3178176"/>
              <a:ext cx="2036763" cy="595313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9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" name="Freeform 12"/>
            <p:cNvSpPr>
              <a:spLocks/>
            </p:cNvSpPr>
            <p:nvPr/>
          </p:nvSpPr>
          <p:spPr bwMode="gray">
            <a:xfrm>
              <a:off x="3544888" y="2636838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/>
                </a:gs>
                <a:gs pos="50000">
                  <a:srgbClr val="92D050">
                    <a:lumMod val="58000"/>
                    <a:lumOff val="42000"/>
                  </a:srgbClr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Oval 13"/>
            <p:cNvSpPr>
              <a:spLocks noChangeArrowheads="1"/>
            </p:cNvSpPr>
            <p:nvPr/>
          </p:nvSpPr>
          <p:spPr bwMode="gray">
            <a:xfrm>
              <a:off x="3544888" y="2371726"/>
              <a:ext cx="2051050" cy="93345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  <a:lumMod val="83000"/>
                    <a:lumOff val="17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Freeform 14"/>
            <p:cNvSpPr>
              <a:spLocks/>
            </p:cNvSpPr>
            <p:nvPr/>
          </p:nvSpPr>
          <p:spPr bwMode="gray">
            <a:xfrm>
              <a:off x="3556001" y="2713038"/>
              <a:ext cx="2036763" cy="592138"/>
            </a:xfrm>
            <a:custGeom>
              <a:avLst/>
              <a:gdLst>
                <a:gd name="T0" fmla="*/ 279 w 543"/>
                <a:gd name="T1" fmla="*/ 147 h 158"/>
                <a:gd name="T2" fmla="*/ 6 w 543"/>
                <a:gd name="T3" fmla="*/ 22 h 158"/>
                <a:gd name="T4" fmla="*/ 10 w 543"/>
                <a:gd name="T5" fmla="*/ 0 h 158"/>
                <a:gd name="T6" fmla="*/ 0 w 543"/>
                <a:gd name="T7" fmla="*/ 34 h 158"/>
                <a:gd name="T8" fmla="*/ 274 w 543"/>
                <a:gd name="T9" fmla="*/ 158 h 158"/>
                <a:gd name="T10" fmla="*/ 543 w 543"/>
                <a:gd name="T11" fmla="*/ 56 h 158"/>
                <a:gd name="T12" fmla="*/ 279 w 543"/>
                <a:gd name="T13" fmla="*/ 14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8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4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2"/>
                    <a:pt x="123" y="158"/>
                    <a:pt x="274" y="158"/>
                  </a:cubicBezTo>
                  <a:cubicBezTo>
                    <a:pt x="408" y="158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15"/>
            <p:cNvSpPr>
              <a:spLocks noEditPoints="1"/>
            </p:cNvSpPr>
            <p:nvPr/>
          </p:nvSpPr>
          <p:spPr bwMode="gray">
            <a:xfrm>
              <a:off x="4002088" y="2490788"/>
              <a:ext cx="1162050" cy="615950"/>
            </a:xfrm>
            <a:custGeom>
              <a:avLst/>
              <a:gdLst>
                <a:gd name="T0" fmla="*/ 310 w 310"/>
                <a:gd name="T1" fmla="*/ 97 h 164"/>
                <a:gd name="T2" fmla="*/ 310 w 310"/>
                <a:gd name="T3" fmla="*/ 67 h 164"/>
                <a:gd name="T4" fmla="*/ 272 w 310"/>
                <a:gd name="T5" fmla="*/ 67 h 164"/>
                <a:gd name="T6" fmla="*/ 258 w 310"/>
                <a:gd name="T7" fmla="*/ 49 h 164"/>
                <a:gd name="T8" fmla="*/ 285 w 310"/>
                <a:gd name="T9" fmla="*/ 34 h 164"/>
                <a:gd name="T10" fmla="*/ 245 w 310"/>
                <a:gd name="T11" fmla="*/ 13 h 164"/>
                <a:gd name="T12" fmla="*/ 218 w 310"/>
                <a:gd name="T13" fmla="*/ 27 h 164"/>
                <a:gd name="T14" fmla="*/ 184 w 310"/>
                <a:gd name="T15" fmla="*/ 20 h 164"/>
                <a:gd name="T16" fmla="*/ 184 w 310"/>
                <a:gd name="T17" fmla="*/ 0 h 164"/>
                <a:gd name="T18" fmla="*/ 126 w 310"/>
                <a:gd name="T19" fmla="*/ 0 h 164"/>
                <a:gd name="T20" fmla="*/ 126 w 310"/>
                <a:gd name="T21" fmla="*/ 20 h 164"/>
                <a:gd name="T22" fmla="*/ 93 w 310"/>
                <a:gd name="T23" fmla="*/ 27 h 164"/>
                <a:gd name="T24" fmla="*/ 93 w 310"/>
                <a:gd name="T25" fmla="*/ 27 h 164"/>
                <a:gd name="T26" fmla="*/ 66 w 310"/>
                <a:gd name="T27" fmla="*/ 13 h 164"/>
                <a:gd name="T28" fmla="*/ 25 w 310"/>
                <a:gd name="T29" fmla="*/ 34 h 164"/>
                <a:gd name="T30" fmla="*/ 52 w 310"/>
                <a:gd name="T31" fmla="*/ 49 h 164"/>
                <a:gd name="T32" fmla="*/ 53 w 310"/>
                <a:gd name="T33" fmla="*/ 49 h 164"/>
                <a:gd name="T34" fmla="*/ 38 w 310"/>
                <a:gd name="T35" fmla="*/ 67 h 164"/>
                <a:gd name="T36" fmla="*/ 38 w 310"/>
                <a:gd name="T37" fmla="*/ 67 h 164"/>
                <a:gd name="T38" fmla="*/ 0 w 310"/>
                <a:gd name="T39" fmla="*/ 67 h 164"/>
                <a:gd name="T40" fmla="*/ 0 w 310"/>
                <a:gd name="T41" fmla="*/ 97 h 164"/>
                <a:gd name="T42" fmla="*/ 38 w 310"/>
                <a:gd name="T43" fmla="*/ 97 h 164"/>
                <a:gd name="T44" fmla="*/ 38 w 310"/>
                <a:gd name="T45" fmla="*/ 96 h 164"/>
                <a:gd name="T46" fmla="*/ 53 w 310"/>
                <a:gd name="T47" fmla="*/ 115 h 164"/>
                <a:gd name="T48" fmla="*/ 52 w 310"/>
                <a:gd name="T49" fmla="*/ 115 h 164"/>
                <a:gd name="T50" fmla="*/ 25 w 310"/>
                <a:gd name="T51" fmla="*/ 129 h 164"/>
                <a:gd name="T52" fmla="*/ 66 w 310"/>
                <a:gd name="T53" fmla="*/ 150 h 164"/>
                <a:gd name="T54" fmla="*/ 93 w 310"/>
                <a:gd name="T55" fmla="*/ 136 h 164"/>
                <a:gd name="T56" fmla="*/ 92 w 310"/>
                <a:gd name="T57" fmla="*/ 136 h 164"/>
                <a:gd name="T58" fmla="*/ 127 w 310"/>
                <a:gd name="T59" fmla="*/ 143 h 164"/>
                <a:gd name="T60" fmla="*/ 126 w 310"/>
                <a:gd name="T61" fmla="*/ 143 h 164"/>
                <a:gd name="T62" fmla="*/ 126 w 310"/>
                <a:gd name="T63" fmla="*/ 164 h 164"/>
                <a:gd name="T64" fmla="*/ 184 w 310"/>
                <a:gd name="T65" fmla="*/ 164 h 164"/>
                <a:gd name="T66" fmla="*/ 184 w 310"/>
                <a:gd name="T67" fmla="*/ 143 h 164"/>
                <a:gd name="T68" fmla="*/ 217 w 310"/>
                <a:gd name="T69" fmla="*/ 136 h 164"/>
                <a:gd name="T70" fmla="*/ 245 w 310"/>
                <a:gd name="T71" fmla="*/ 150 h 164"/>
                <a:gd name="T72" fmla="*/ 285 w 310"/>
                <a:gd name="T73" fmla="*/ 129 h 164"/>
                <a:gd name="T74" fmla="*/ 258 w 310"/>
                <a:gd name="T75" fmla="*/ 115 h 164"/>
                <a:gd name="T76" fmla="*/ 272 w 310"/>
                <a:gd name="T77" fmla="*/ 97 h 164"/>
                <a:gd name="T78" fmla="*/ 310 w 310"/>
                <a:gd name="T79" fmla="*/ 97 h 164"/>
                <a:gd name="T80" fmla="*/ 155 w 310"/>
                <a:gd name="T81" fmla="*/ 122 h 164"/>
                <a:gd name="T82" fmla="*/ 78 w 310"/>
                <a:gd name="T83" fmla="*/ 82 h 164"/>
                <a:gd name="T84" fmla="*/ 155 w 310"/>
                <a:gd name="T85" fmla="*/ 41 h 164"/>
                <a:gd name="T86" fmla="*/ 232 w 310"/>
                <a:gd name="T87" fmla="*/ 82 h 164"/>
                <a:gd name="T88" fmla="*/ 155 w 310"/>
                <a:gd name="T89" fmla="*/ 12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0" h="164">
                  <a:moveTo>
                    <a:pt x="310" y="97"/>
                  </a:moveTo>
                  <a:cubicBezTo>
                    <a:pt x="310" y="67"/>
                    <a:pt x="310" y="67"/>
                    <a:pt x="310" y="67"/>
                  </a:cubicBezTo>
                  <a:cubicBezTo>
                    <a:pt x="272" y="67"/>
                    <a:pt x="272" y="67"/>
                    <a:pt x="272" y="67"/>
                  </a:cubicBezTo>
                  <a:cubicBezTo>
                    <a:pt x="269" y="60"/>
                    <a:pt x="264" y="54"/>
                    <a:pt x="258" y="49"/>
                  </a:cubicBezTo>
                  <a:cubicBezTo>
                    <a:pt x="285" y="34"/>
                    <a:pt x="285" y="34"/>
                    <a:pt x="285" y="34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207" y="24"/>
                    <a:pt x="196" y="22"/>
                    <a:pt x="184" y="2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14" y="22"/>
                    <a:pt x="103" y="24"/>
                    <a:pt x="93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46" y="54"/>
                    <a:pt x="41" y="60"/>
                    <a:pt x="38" y="67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41" y="103"/>
                    <a:pt x="46" y="109"/>
                    <a:pt x="53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66" y="150"/>
                    <a:pt x="66" y="150"/>
                    <a:pt x="66" y="150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103" y="139"/>
                    <a:pt x="114" y="142"/>
                    <a:pt x="127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64"/>
                    <a:pt x="126" y="164"/>
                    <a:pt x="126" y="164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96" y="142"/>
                    <a:pt x="207" y="139"/>
                    <a:pt x="217" y="136"/>
                  </a:cubicBezTo>
                  <a:cubicBezTo>
                    <a:pt x="245" y="150"/>
                    <a:pt x="245" y="150"/>
                    <a:pt x="245" y="150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58" y="115"/>
                    <a:pt x="258" y="115"/>
                    <a:pt x="258" y="115"/>
                  </a:cubicBezTo>
                  <a:cubicBezTo>
                    <a:pt x="264" y="109"/>
                    <a:pt x="269" y="103"/>
                    <a:pt x="272" y="97"/>
                  </a:cubicBezTo>
                  <a:cubicBezTo>
                    <a:pt x="310" y="97"/>
                    <a:pt x="310" y="97"/>
                    <a:pt x="310" y="97"/>
                  </a:cubicBezTo>
                  <a:close/>
                  <a:moveTo>
                    <a:pt x="155" y="122"/>
                  </a:moveTo>
                  <a:cubicBezTo>
                    <a:pt x="113" y="122"/>
                    <a:pt x="78" y="104"/>
                    <a:pt x="78" y="82"/>
                  </a:cubicBezTo>
                  <a:cubicBezTo>
                    <a:pt x="78" y="59"/>
                    <a:pt x="113" y="41"/>
                    <a:pt x="155" y="41"/>
                  </a:cubicBezTo>
                  <a:cubicBezTo>
                    <a:pt x="198" y="41"/>
                    <a:pt x="232" y="59"/>
                    <a:pt x="232" y="82"/>
                  </a:cubicBezTo>
                  <a:cubicBezTo>
                    <a:pt x="232" y="104"/>
                    <a:pt x="198" y="122"/>
                    <a:pt x="155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84" name="Textfeld 583"/>
          <p:cNvSpPr txBox="1"/>
          <p:nvPr/>
        </p:nvSpPr>
        <p:spPr bwMode="gray">
          <a:xfrm>
            <a:off x="4658499" y="2934238"/>
            <a:ext cx="81592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solidFill>
                  <a:srgbClr val="72AF2F"/>
                </a:solidFill>
              </a:rPr>
              <a:t>Engineering</a:t>
            </a:r>
            <a:br>
              <a:rPr lang="de-DE" sz="1200" dirty="0">
                <a:solidFill>
                  <a:srgbClr val="72AF2F"/>
                </a:solidFill>
              </a:rPr>
            </a:br>
            <a:r>
              <a:rPr lang="de-DE" sz="1200" dirty="0">
                <a:solidFill>
                  <a:srgbClr val="72AF2F"/>
                </a:solidFill>
              </a:rPr>
              <a:t>Database</a:t>
            </a:r>
          </a:p>
        </p:txBody>
      </p:sp>
      <p:sp>
        <p:nvSpPr>
          <p:cNvPr id="591" name="Textfeld 590"/>
          <p:cNvSpPr txBox="1"/>
          <p:nvPr/>
        </p:nvSpPr>
        <p:spPr bwMode="gray">
          <a:xfrm>
            <a:off x="2496441" y="5160541"/>
            <a:ext cx="438556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1…25+ </a:t>
            </a:r>
            <a:r>
              <a:rPr lang="ru-RU" sz="2400" b="1" dirty="0" err="1">
                <a:solidFill>
                  <a:schemeClr val="accent1"/>
                </a:solidFill>
              </a:rPr>
              <a:t>Инжнерных</a:t>
            </a:r>
            <a:r>
              <a:rPr lang="ru-RU" sz="2400" b="1" dirty="0">
                <a:solidFill>
                  <a:schemeClr val="accent1"/>
                </a:solidFill>
              </a:rPr>
              <a:t> клиентов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63" y="2140557"/>
            <a:ext cx="677338" cy="64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05" y="2493818"/>
            <a:ext cx="685479" cy="58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uppieren 21"/>
          <p:cNvGrpSpPr/>
          <p:nvPr/>
        </p:nvGrpSpPr>
        <p:grpSpPr>
          <a:xfrm>
            <a:off x="254204" y="2578894"/>
            <a:ext cx="8406512" cy="2573687"/>
            <a:chOff x="344214" y="2578894"/>
            <a:chExt cx="8406512" cy="2573687"/>
          </a:xfrm>
        </p:grpSpPr>
        <p:cxnSp>
          <p:nvCxnSpPr>
            <p:cNvPr id="62" name="Gerade Verbindung 61"/>
            <p:cNvCxnSpPr/>
            <p:nvPr/>
          </p:nvCxnSpPr>
          <p:spPr bwMode="gray">
            <a:xfrm flipH="1">
              <a:off x="344214" y="4475180"/>
              <a:ext cx="8406512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/>
          </p:nvCxnSpPr>
          <p:spPr bwMode="gray">
            <a:xfrm>
              <a:off x="1803706" y="2578894"/>
              <a:ext cx="0" cy="1896286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/>
          </p:nvCxnSpPr>
          <p:spPr bwMode="gray">
            <a:xfrm flipH="1">
              <a:off x="1205428" y="4475180"/>
              <a:ext cx="1229" cy="67740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/>
          </p:nvCxnSpPr>
          <p:spPr bwMode="gray">
            <a:xfrm flipH="1">
              <a:off x="7749963" y="2814264"/>
              <a:ext cx="1" cy="1660916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/>
          </p:nvCxnSpPr>
          <p:spPr bwMode="gray">
            <a:xfrm>
              <a:off x="7749963" y="4475180"/>
              <a:ext cx="1" cy="67740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>
              <a:stCxn id="1160" idx="2"/>
            </p:cNvCxnSpPr>
            <p:nvPr/>
          </p:nvCxnSpPr>
          <p:spPr bwMode="gray">
            <a:xfrm flipH="1">
              <a:off x="4130145" y="4223889"/>
              <a:ext cx="1" cy="25129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Picture 2" descr="Y:\Vertrieb\Vertrieb International\Competence Center PFA\08 Marketing\07 APROL ETA\APROL Wallpaper Engin 1920x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738" y="5211947"/>
            <a:ext cx="1033428" cy="63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hteck 90"/>
          <p:cNvSpPr/>
          <p:nvPr/>
        </p:nvSpPr>
        <p:spPr bwMode="gray">
          <a:xfrm>
            <a:off x="4040104" y="4115088"/>
            <a:ext cx="180083" cy="120806"/>
          </a:xfrm>
          <a:prstGeom prst="rect">
            <a:avLst/>
          </a:prstGeom>
          <a:solidFill>
            <a:srgbClr val="A04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94" name="Rechteck 93"/>
          <p:cNvSpPr/>
          <p:nvPr/>
        </p:nvSpPr>
        <p:spPr bwMode="gray">
          <a:xfrm>
            <a:off x="4040104" y="4117047"/>
            <a:ext cx="180083" cy="12080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95" name="Rechteck 94"/>
          <p:cNvSpPr/>
          <p:nvPr/>
        </p:nvSpPr>
        <p:spPr bwMode="gray">
          <a:xfrm>
            <a:off x="4040102" y="4117047"/>
            <a:ext cx="180083" cy="1208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96" name="Rechteck 95"/>
          <p:cNvSpPr/>
          <p:nvPr/>
        </p:nvSpPr>
        <p:spPr bwMode="gray">
          <a:xfrm>
            <a:off x="4040103" y="4117047"/>
            <a:ext cx="180083" cy="120806"/>
          </a:xfrm>
          <a:prstGeom prst="rect">
            <a:avLst/>
          </a:prstGeom>
          <a:solidFill>
            <a:srgbClr val="EC34B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19" y="1718810"/>
            <a:ext cx="1143126" cy="86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279" y="1930279"/>
            <a:ext cx="1143126" cy="86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95" y="5139190"/>
            <a:ext cx="1143126" cy="86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170639"/>
            <a:ext cx="1143126" cy="86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3062764"/>
            <a:ext cx="1143126" cy="86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95" y="3068960"/>
            <a:ext cx="1143126" cy="86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04" y="3055404"/>
            <a:ext cx="1143126" cy="86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49" y="3055404"/>
            <a:ext cx="1143126" cy="86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Рисунок 39"/>
          <p:cNvPicPr/>
          <p:nvPr/>
        </p:nvPicPr>
        <p:blipFill>
          <a:blip r:embed="rId8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41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6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0.00787 L -0.00052 0.04398 L -0.32969 0.04398 L -0.32969 0.14189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3" y="669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0.00764 L -0.00052 0.04305 L -0.26458 0.04305 L -0.26458 -0.23334 " pathEditMode="relative" rAng="0" ptsTypes="AAAA">
                                      <p:cBhvr>
                                        <p:cTn id="37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-1027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autoRev="1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0.00694 L 1.66667E-6 0.04375 L 0.38594 0.04375 L 0.38594 -0.2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85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0.00694 L -0.00035 0.04328 L 0.38576 0.04375 L 0.38611 0.14282 " pathEditMode="relative" rAng="0" ptsTypes="AAAA">
                                      <p:cBhvr>
                                        <p:cTn id="47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678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" grpId="0"/>
      <p:bldP spid="91" grpId="0" animBg="1"/>
      <p:bldP spid="91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2951441" y="2780928"/>
            <a:ext cx="3312368" cy="126627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449113"/>
            <a:ext cx="1467546" cy="595529"/>
          </a:xfrm>
          <a:prstGeom prst="rect">
            <a:avLst/>
          </a:prstGeom>
        </p:spPr>
      </p:pic>
      <p:pic>
        <p:nvPicPr>
          <p:cNvPr id="8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3" y="449492"/>
            <a:ext cx="135530" cy="59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1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184149"/>
            <a:ext cx="4999242" cy="511287"/>
          </a:xfrm>
        </p:spPr>
        <p:txBody>
          <a:bodyPr/>
          <a:lstStyle/>
          <a:p>
            <a:pPr algn="ctr"/>
            <a:r>
              <a:rPr lang="en-US" dirty="0"/>
              <a:t>APROL – </a:t>
            </a:r>
            <a:r>
              <a:rPr lang="ru-RU" dirty="0"/>
              <a:t>Инжиниринг проекта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90514" y="800100"/>
            <a:ext cx="7608886" cy="313398"/>
          </a:xfrm>
        </p:spPr>
        <p:txBody>
          <a:bodyPr/>
          <a:lstStyle/>
          <a:p>
            <a:r>
              <a:rPr lang="en-US" dirty="0" err="1"/>
              <a:t>Управление</a:t>
            </a:r>
            <a:r>
              <a:rPr lang="en-US" dirty="0"/>
              <a:t> </a:t>
            </a:r>
            <a:r>
              <a:rPr lang="en-US" dirty="0" err="1"/>
              <a:t>изменениями</a:t>
            </a:r>
            <a:r>
              <a:rPr lang="ru-RU" dirty="0"/>
              <a:t> / </a:t>
            </a:r>
            <a:r>
              <a:rPr lang="ru-RU" dirty="0" err="1"/>
              <a:t>разрабочиками</a:t>
            </a:r>
            <a:r>
              <a:rPr lang="ru-RU" dirty="0"/>
              <a:t> / операторами</a:t>
            </a:r>
            <a:endParaRPr lang="en-US" dirty="0"/>
          </a:p>
        </p:txBody>
      </p:sp>
      <p:sp>
        <p:nvSpPr>
          <p:cNvPr id="6" name="Inhaltsplatzhalter 3"/>
          <p:cNvSpPr txBox="1">
            <a:spLocks/>
          </p:cNvSpPr>
          <p:nvPr/>
        </p:nvSpPr>
        <p:spPr>
          <a:xfrm>
            <a:off x="119064" y="1338618"/>
            <a:ext cx="3437723" cy="50113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lang="de-DE" sz="20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6213" indent="-176213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tabLst/>
              <a:defRPr lang="de-DE" sz="16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0363" indent="-182563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tabLst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450850" indent="-133350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defRPr lang="de-DE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90550" indent="-139700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defRPr lang="de-DE" sz="12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>
                <a:solidFill>
                  <a:prstClr val="black"/>
                </a:solidFill>
              </a:rPr>
              <a:t>Управление версиями</a:t>
            </a:r>
            <a:endParaRPr lang="en-US" sz="2400" dirty="0">
              <a:solidFill>
                <a:prstClr val="black"/>
              </a:solidFill>
            </a:endParaRPr>
          </a:p>
          <a:p>
            <a:pPr marL="268287" lvl="3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Каждое </a:t>
            </a:r>
            <a:r>
              <a:rPr lang="en-US" sz="1600" dirty="0" err="1">
                <a:solidFill>
                  <a:schemeClr val="tx2"/>
                </a:solidFill>
              </a:rPr>
              <a:t>изменение</a:t>
            </a:r>
            <a:r>
              <a:rPr lang="en-US" sz="1600" dirty="0">
                <a:solidFill>
                  <a:schemeClr val="tx2"/>
                </a:solidFill>
              </a:rPr>
              <a:t> - </a:t>
            </a:r>
            <a:r>
              <a:rPr lang="en-US" sz="1600" dirty="0" err="1">
                <a:solidFill>
                  <a:schemeClr val="tx2"/>
                </a:solidFill>
              </a:rPr>
              <a:t>нов</a:t>
            </a:r>
            <a:r>
              <a:rPr lang="ru-RU" sz="1600" dirty="0">
                <a:solidFill>
                  <a:schemeClr val="tx2"/>
                </a:solidFill>
              </a:rPr>
              <a:t>ая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верси</a:t>
            </a:r>
            <a:r>
              <a:rPr lang="ru-RU" sz="1600" dirty="0">
                <a:solidFill>
                  <a:schemeClr val="tx2"/>
                </a:solidFill>
              </a:rPr>
              <a:t>я</a:t>
            </a:r>
            <a:endParaRPr lang="en-US" sz="1600" dirty="0">
              <a:solidFill>
                <a:schemeClr val="tx2"/>
              </a:solidFill>
            </a:endParaRPr>
          </a:p>
          <a:p>
            <a:pPr marL="268287" lvl="3" indent="0">
              <a:buNone/>
            </a:pPr>
            <a:r>
              <a:rPr lang="ru-RU" sz="1600" dirty="0">
                <a:solidFill>
                  <a:schemeClr val="tx2"/>
                </a:solidFill>
              </a:rPr>
              <a:t>Одновременная к</a:t>
            </a:r>
            <a:r>
              <a:rPr lang="en-US" sz="1600" dirty="0" err="1">
                <a:solidFill>
                  <a:schemeClr val="tx2"/>
                </a:solidFill>
              </a:rPr>
              <a:t>онкурентная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разработка</a:t>
            </a:r>
            <a:endParaRPr lang="en-US" sz="1600" dirty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prstClr val="black"/>
                </a:solidFill>
              </a:rPr>
              <a:t>Отслеживание изменений</a:t>
            </a:r>
            <a:endParaRPr lang="en-US" sz="2400" dirty="0">
              <a:solidFill>
                <a:prstClr val="black"/>
              </a:solidFill>
            </a:endParaRPr>
          </a:p>
          <a:p>
            <a:pPr marL="268287" lvl="3" indent="0">
              <a:buNone/>
            </a:pPr>
            <a:r>
              <a:rPr lang="ru-RU" sz="1600" dirty="0" err="1">
                <a:solidFill>
                  <a:schemeClr val="tx2"/>
                </a:solidFill>
              </a:rPr>
              <a:t>Логирование</a:t>
            </a:r>
            <a:r>
              <a:rPr lang="ru-RU" sz="1600" dirty="0">
                <a:solidFill>
                  <a:schemeClr val="tx2"/>
                </a:solidFill>
              </a:rPr>
              <a:t> всех изменений объектов / конфигураций</a:t>
            </a:r>
          </a:p>
          <a:p>
            <a:pPr marL="268287" lvl="3" indent="0">
              <a:buNone/>
            </a:pPr>
            <a:r>
              <a:rPr lang="ru-RU" sz="1600" dirty="0">
                <a:solidFill>
                  <a:schemeClr val="tx2"/>
                </a:solidFill>
              </a:rPr>
              <a:t>Учёт компиляций / </a:t>
            </a:r>
            <a:r>
              <a:rPr lang="ru-RU" sz="1600" dirty="0" err="1">
                <a:solidFill>
                  <a:schemeClr val="tx2"/>
                </a:solidFill>
              </a:rPr>
              <a:t>прогрузок</a:t>
            </a:r>
            <a:r>
              <a:rPr lang="ru-RU" sz="1600" dirty="0">
                <a:solidFill>
                  <a:schemeClr val="tx2"/>
                </a:solidFill>
              </a:rPr>
              <a:t> / ошибок и т.д.</a:t>
            </a:r>
          </a:p>
          <a:p>
            <a:pPr marL="268287" lvl="3" indent="0">
              <a:buNone/>
            </a:pPr>
            <a:r>
              <a:rPr lang="ru-RU" sz="1600" dirty="0">
                <a:solidFill>
                  <a:schemeClr val="tx2"/>
                </a:solidFill>
              </a:rPr>
              <a:t>Контроль действий операторов</a:t>
            </a:r>
          </a:p>
          <a:p>
            <a:pPr>
              <a:spcBef>
                <a:spcPts val="1200"/>
              </a:spcBef>
            </a:pPr>
            <a:r>
              <a:rPr lang="en-US" dirty="0" err="1">
                <a:solidFill>
                  <a:prstClr val="black"/>
                </a:solidFill>
              </a:rPr>
              <a:t>Управлен</a:t>
            </a:r>
            <a:r>
              <a:rPr lang="ru-RU" dirty="0">
                <a:solidFill>
                  <a:prstClr val="black"/>
                </a:solidFill>
              </a:rPr>
              <a:t>и</a:t>
            </a:r>
            <a:r>
              <a:rPr lang="en-US" dirty="0">
                <a:solidFill>
                  <a:prstClr val="black"/>
                </a:solidFill>
              </a:rPr>
              <a:t>е пользователями</a:t>
            </a:r>
            <a:endParaRPr lang="en-US" sz="2400" dirty="0">
              <a:solidFill>
                <a:prstClr val="black"/>
              </a:solidFill>
            </a:endParaRPr>
          </a:p>
          <a:p>
            <a:pPr marL="268287" lvl="3" indent="0">
              <a:buNone/>
            </a:pPr>
            <a:r>
              <a:rPr lang="ru-RU" sz="1600" dirty="0">
                <a:solidFill>
                  <a:schemeClr val="tx2"/>
                </a:solidFill>
              </a:rPr>
              <a:t>Различные</a:t>
            </a:r>
            <a:r>
              <a:rPr lang="en-US" sz="1600" dirty="0">
                <a:solidFill>
                  <a:schemeClr val="tx2"/>
                </a:solidFill>
              </a:rPr>
              <a:t> права </a:t>
            </a:r>
            <a:r>
              <a:rPr lang="en-US" sz="1600" dirty="0" err="1">
                <a:solidFill>
                  <a:schemeClr val="tx2"/>
                </a:solidFill>
              </a:rPr>
              <a:t>для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учетных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записей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ru-RU" sz="1600" dirty="0">
                <a:solidFill>
                  <a:schemeClr val="tx2"/>
                </a:solidFill>
              </a:rPr>
              <a:t>инженеров / операторов / проектов / объектов / </a:t>
            </a:r>
            <a:r>
              <a:rPr lang="ru-RU" sz="1600" dirty="0" err="1">
                <a:solidFill>
                  <a:schemeClr val="tx2"/>
                </a:solidFill>
              </a:rPr>
              <a:t>утилилит</a:t>
            </a:r>
            <a:endParaRPr lang="en-US" sz="1600" dirty="0">
              <a:solidFill>
                <a:schemeClr val="tx2"/>
              </a:solidFill>
            </a:endParaRPr>
          </a:p>
          <a:p>
            <a:pPr marL="268287" lvl="3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9" b="26894"/>
          <a:stretch/>
        </p:blipFill>
        <p:spPr bwMode="auto">
          <a:xfrm>
            <a:off x="3528212" y="1189698"/>
            <a:ext cx="5545020" cy="152020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5" r="3607" b="35390"/>
          <a:stretch/>
        </p:blipFill>
        <p:spPr bwMode="auto">
          <a:xfrm>
            <a:off x="3510131" y="2753388"/>
            <a:ext cx="5563101" cy="242949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4620" r="20861" b="70418"/>
          <a:stretch/>
        </p:blipFill>
        <p:spPr bwMode="auto">
          <a:xfrm>
            <a:off x="3528212" y="5200225"/>
            <a:ext cx="5549848" cy="133454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1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67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630312" y="184149"/>
            <a:ext cx="4988602" cy="511287"/>
          </a:xfrm>
        </p:spPr>
        <p:txBody>
          <a:bodyPr/>
          <a:lstStyle/>
          <a:p>
            <a:pPr algn="ctr"/>
            <a:r>
              <a:rPr lang="en-US" dirty="0"/>
              <a:t>APROL </a:t>
            </a:r>
            <a:r>
              <a:rPr lang="ru-RU" dirty="0" smtClean="0"/>
              <a:t>для </a:t>
            </a:r>
            <a:r>
              <a:rPr lang="de-DE" dirty="0" smtClean="0"/>
              <a:t>Audi</a:t>
            </a:r>
            <a:r>
              <a:rPr lang="ru-RU" dirty="0" smtClean="0"/>
              <a:t> </a:t>
            </a:r>
            <a:r>
              <a:rPr lang="en-US" dirty="0" smtClean="0"/>
              <a:t>AG</a:t>
            </a:r>
            <a:endParaRPr lang="de-DE" dirty="0"/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>
          <a:xfrm>
            <a:off x="294257" y="800100"/>
            <a:ext cx="8760843" cy="313398"/>
          </a:xfrm>
        </p:spPr>
        <p:txBody>
          <a:bodyPr/>
          <a:lstStyle/>
          <a:p>
            <a:r>
              <a:rPr lang="ru-RU" dirty="0" err="1" smtClean="0"/>
              <a:t>Автом</a:t>
            </a:r>
            <a:r>
              <a:rPr lang="ru-RU" dirty="0" smtClean="0"/>
              <a:t>-я </a:t>
            </a:r>
            <a:r>
              <a:rPr lang="ru-RU" dirty="0" err="1" smtClean="0"/>
              <a:t>инж.систем</a:t>
            </a:r>
            <a:r>
              <a:rPr lang="ru-RU" dirty="0" smtClean="0"/>
              <a:t> завода в </a:t>
            </a:r>
            <a:r>
              <a:rPr lang="ru-RU" dirty="0" err="1" smtClean="0"/>
              <a:t>Ингольштадте</a:t>
            </a:r>
            <a:r>
              <a:rPr lang="ru-RU" dirty="0" smtClean="0"/>
              <a:t> (проект </a:t>
            </a:r>
            <a:r>
              <a:rPr lang="en-US" dirty="0" smtClean="0"/>
              <a:t>ZLT)</a:t>
            </a:r>
            <a:endParaRPr lang="de-DE" dirty="0"/>
          </a:p>
        </p:txBody>
      </p:sp>
      <p:cxnSp>
        <p:nvCxnSpPr>
          <p:cNvPr id="60" name="Gerade Verbindung 59"/>
          <p:cNvCxnSpPr/>
          <p:nvPr/>
        </p:nvCxnSpPr>
        <p:spPr>
          <a:xfrm>
            <a:off x="416556" y="2456522"/>
            <a:ext cx="828779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pieren 34"/>
          <p:cNvGrpSpPr/>
          <p:nvPr/>
        </p:nvGrpSpPr>
        <p:grpSpPr>
          <a:xfrm>
            <a:off x="498286" y="1211947"/>
            <a:ext cx="1764894" cy="1244575"/>
            <a:chOff x="498286" y="1211947"/>
            <a:chExt cx="1764894" cy="1244575"/>
          </a:xfrm>
        </p:grpSpPr>
        <p:cxnSp>
          <p:nvCxnSpPr>
            <p:cNvPr id="89" name="Gerade Verbindung 88"/>
            <p:cNvCxnSpPr>
              <a:stCxn id="140" idx="2"/>
            </p:cNvCxnSpPr>
            <p:nvPr/>
          </p:nvCxnSpPr>
          <p:spPr>
            <a:xfrm flipH="1">
              <a:off x="1366543" y="1971896"/>
              <a:ext cx="1" cy="484626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feld 6"/>
            <p:cNvSpPr txBox="1">
              <a:spLocks noChangeArrowheads="1"/>
            </p:cNvSpPr>
            <p:nvPr/>
          </p:nvSpPr>
          <p:spPr bwMode="auto">
            <a:xfrm>
              <a:off x="498286" y="1211947"/>
              <a:ext cx="176489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AT" altLang="de-DE" sz="800" b="1" dirty="0" smtClean="0"/>
                <a:t>1 APROL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AT" altLang="de-DE" sz="800" b="1" dirty="0" smtClean="0"/>
                <a:t>Engineering Server</a:t>
              </a:r>
              <a:endParaRPr lang="de-AT" altLang="de-DE" sz="800" b="1" dirty="0"/>
            </a:p>
          </p:txBody>
        </p:sp>
        <p:pic>
          <p:nvPicPr>
            <p:cNvPr id="140" name="Picture 2" descr="C:\Users\tueckingf\Pictures\HPG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833" y="1647974"/>
              <a:ext cx="1213421" cy="32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4" descr="https://cdn4.iconfinder.com/data/icons/LUMINA/database/png/400/databas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270" y="1921818"/>
              <a:ext cx="378716" cy="378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9" name="Gerade Verbindung 68"/>
          <p:cNvCxnSpPr/>
          <p:nvPr/>
        </p:nvCxnSpPr>
        <p:spPr>
          <a:xfrm>
            <a:off x="416556" y="4266272"/>
            <a:ext cx="828779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Abgerundetes Rechteck 67"/>
          <p:cNvSpPr/>
          <p:nvPr/>
        </p:nvSpPr>
        <p:spPr>
          <a:xfrm>
            <a:off x="883194" y="2860857"/>
            <a:ext cx="3052763" cy="13123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7" name="Abgerundetes Rechteck 67"/>
          <p:cNvSpPr/>
          <p:nvPr/>
        </p:nvSpPr>
        <p:spPr>
          <a:xfrm>
            <a:off x="806994" y="2777037"/>
            <a:ext cx="3052763" cy="13123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7" name="Gerade Verbindung 86"/>
          <p:cNvCxnSpPr/>
          <p:nvPr/>
        </p:nvCxnSpPr>
        <p:spPr>
          <a:xfrm flipV="1">
            <a:off x="2258841" y="2456524"/>
            <a:ext cx="1" cy="243281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Abgerundetes Rechteck 67"/>
          <p:cNvSpPr/>
          <p:nvPr/>
        </p:nvSpPr>
        <p:spPr>
          <a:xfrm>
            <a:off x="736600" y="2708138"/>
            <a:ext cx="3052763" cy="13123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C:\Users\tueckingf\Pictures\HPG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29" y="3214487"/>
            <a:ext cx="1213421" cy="3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tueckingf\Pictures\HPG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522" y="3214487"/>
            <a:ext cx="1213421" cy="3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1121694" y="2837997"/>
            <a:ext cx="9108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AT" altLang="de-DE" sz="800" b="1" dirty="0" smtClean="0"/>
              <a:t>APROL Server</a:t>
            </a:r>
            <a:br>
              <a:rPr lang="de-AT" altLang="de-DE" sz="800" b="1" dirty="0" smtClean="0"/>
            </a:br>
            <a:r>
              <a:rPr lang="de-AT" altLang="de-DE" sz="800" dirty="0" smtClean="0"/>
              <a:t>Runtime Master</a:t>
            </a:r>
          </a:p>
        </p:txBody>
      </p:sp>
      <p:sp>
        <p:nvSpPr>
          <p:cNvPr id="45" name="Rechteck 44"/>
          <p:cNvSpPr/>
          <p:nvPr/>
        </p:nvSpPr>
        <p:spPr>
          <a:xfrm>
            <a:off x="2485434" y="2837997"/>
            <a:ext cx="8947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AT" altLang="de-DE" sz="800" b="1" dirty="0" smtClean="0"/>
              <a:t>APROL Server</a:t>
            </a:r>
            <a:br>
              <a:rPr lang="de-AT" altLang="de-DE" sz="800" b="1" dirty="0" smtClean="0"/>
            </a:br>
            <a:r>
              <a:rPr lang="de-AT" altLang="de-DE" sz="800" dirty="0" smtClean="0"/>
              <a:t>Runtime Slave</a:t>
            </a:r>
          </a:p>
        </p:txBody>
      </p:sp>
      <p:sp>
        <p:nvSpPr>
          <p:cNvPr id="48" name="Rechteck 47"/>
          <p:cNvSpPr/>
          <p:nvPr/>
        </p:nvSpPr>
        <p:spPr>
          <a:xfrm>
            <a:off x="1882312" y="3664932"/>
            <a:ext cx="14927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AT" altLang="de-DE" sz="900" b="1" dirty="0" smtClean="0"/>
              <a:t>5 red. </a:t>
            </a:r>
            <a:r>
              <a:rPr lang="de-AT" altLang="de-DE" sz="900" b="1" dirty="0" err="1" smtClean="0"/>
              <a:t>Runtime</a:t>
            </a:r>
            <a:r>
              <a:rPr lang="de-AT" altLang="de-DE" sz="900" b="1" dirty="0" smtClean="0"/>
              <a:t> System</a:t>
            </a:r>
            <a:r>
              <a:rPr lang="en-US" altLang="de-DE" sz="900" b="1" dirty="0"/>
              <a:t>s</a:t>
            </a:r>
            <a:endParaRPr lang="de-AT" altLang="de-DE" sz="900" b="1" dirty="0" smtClean="0"/>
          </a:p>
        </p:txBody>
      </p:sp>
      <p:pic>
        <p:nvPicPr>
          <p:cNvPr id="82" name="Picture 4" descr="https://cdn4.iconfinder.com/data/icons/LUMINA/database/png/400/databa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86" y="3571262"/>
            <a:ext cx="366629" cy="36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" name="Abgerundetes Rechteck 67"/>
          <p:cNvSpPr/>
          <p:nvPr/>
        </p:nvSpPr>
        <p:spPr>
          <a:xfrm>
            <a:off x="5502310" y="2860856"/>
            <a:ext cx="3052763" cy="13123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2" name="Abgerundetes Rechteck 67"/>
          <p:cNvSpPr/>
          <p:nvPr/>
        </p:nvSpPr>
        <p:spPr>
          <a:xfrm>
            <a:off x="5426110" y="2777036"/>
            <a:ext cx="3052763" cy="13123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0" name="Gerade Verbindung 29"/>
          <p:cNvCxnSpPr/>
          <p:nvPr/>
        </p:nvCxnSpPr>
        <p:spPr>
          <a:xfrm>
            <a:off x="8704346" y="2456522"/>
            <a:ext cx="0" cy="180975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101"/>
          <p:cNvCxnSpPr/>
          <p:nvPr/>
        </p:nvCxnSpPr>
        <p:spPr>
          <a:xfrm>
            <a:off x="416556" y="4266272"/>
            <a:ext cx="0" cy="1141935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104"/>
          <p:cNvCxnSpPr/>
          <p:nvPr/>
        </p:nvCxnSpPr>
        <p:spPr>
          <a:xfrm>
            <a:off x="416556" y="5408207"/>
            <a:ext cx="828779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uppieren 54"/>
          <p:cNvGrpSpPr/>
          <p:nvPr/>
        </p:nvGrpSpPr>
        <p:grpSpPr>
          <a:xfrm>
            <a:off x="5828363" y="1335057"/>
            <a:ext cx="1939969" cy="1121467"/>
            <a:chOff x="5828363" y="1335057"/>
            <a:chExt cx="1939969" cy="1121467"/>
          </a:xfrm>
        </p:grpSpPr>
        <p:sp>
          <p:nvSpPr>
            <p:cNvPr id="92" name="Textfeld 6"/>
            <p:cNvSpPr txBox="1">
              <a:spLocks noChangeArrowheads="1"/>
            </p:cNvSpPr>
            <p:nvPr/>
          </p:nvSpPr>
          <p:spPr bwMode="auto">
            <a:xfrm>
              <a:off x="5828364" y="1335057"/>
              <a:ext cx="193996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AT" altLang="de-DE" sz="800" b="1" dirty="0" smtClean="0"/>
                <a:t>20 APROL Operator System</a:t>
              </a:r>
              <a:endParaRPr lang="de-AT" altLang="de-DE" sz="800" dirty="0"/>
            </a:p>
          </p:txBody>
        </p:sp>
        <p:pic>
          <p:nvPicPr>
            <p:cNvPr id="93" name="Inhaltsplatzhalter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5828363" y="1607338"/>
              <a:ext cx="325875" cy="643021"/>
            </a:xfrm>
            <a:prstGeom prst="rect">
              <a:avLst/>
            </a:prstGeom>
            <a:noFill/>
            <a:effectLst/>
          </p:spPr>
        </p:pic>
        <p:cxnSp>
          <p:nvCxnSpPr>
            <p:cNvPr id="37" name="Gerade Verbindung 36"/>
            <p:cNvCxnSpPr>
              <a:stCxn id="93" idx="2"/>
            </p:cNvCxnSpPr>
            <p:nvPr/>
          </p:nvCxnSpPr>
          <p:spPr>
            <a:xfrm flipH="1">
              <a:off x="5991300" y="2250359"/>
              <a:ext cx="1" cy="206165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Inhaltsplatzhalter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6230546" y="1607338"/>
              <a:ext cx="325875" cy="643021"/>
            </a:xfrm>
            <a:prstGeom prst="rect">
              <a:avLst/>
            </a:prstGeom>
            <a:noFill/>
            <a:effectLst/>
          </p:spPr>
        </p:pic>
        <p:pic>
          <p:nvPicPr>
            <p:cNvPr id="124" name="Inhaltsplatzhalter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6626054" y="1607338"/>
              <a:ext cx="325875" cy="643021"/>
            </a:xfrm>
            <a:prstGeom prst="rect">
              <a:avLst/>
            </a:prstGeom>
            <a:noFill/>
            <a:effectLst/>
          </p:spPr>
        </p:pic>
        <p:pic>
          <p:nvPicPr>
            <p:cNvPr id="125" name="Inhaltsplatzhalter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442457" y="1607338"/>
              <a:ext cx="325875" cy="643021"/>
            </a:xfrm>
            <a:prstGeom prst="rect">
              <a:avLst/>
            </a:prstGeom>
            <a:noFill/>
            <a:effectLst/>
          </p:spPr>
        </p:pic>
        <p:cxnSp>
          <p:nvCxnSpPr>
            <p:cNvPr id="43" name="Gerade Verbindung 42"/>
            <p:cNvCxnSpPr>
              <a:stCxn id="123" idx="2"/>
            </p:cNvCxnSpPr>
            <p:nvPr/>
          </p:nvCxnSpPr>
          <p:spPr>
            <a:xfrm flipH="1">
              <a:off x="6393483" y="2250359"/>
              <a:ext cx="1" cy="206163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>
              <a:stCxn id="124" idx="2"/>
            </p:cNvCxnSpPr>
            <p:nvPr/>
          </p:nvCxnSpPr>
          <p:spPr>
            <a:xfrm flipH="1">
              <a:off x="6788991" y="2250359"/>
              <a:ext cx="1" cy="206165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>
              <a:stCxn id="125" idx="2"/>
            </p:cNvCxnSpPr>
            <p:nvPr/>
          </p:nvCxnSpPr>
          <p:spPr>
            <a:xfrm flipH="1">
              <a:off x="7605394" y="2250359"/>
              <a:ext cx="1" cy="206163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uppieren 114"/>
          <p:cNvGrpSpPr/>
          <p:nvPr/>
        </p:nvGrpSpPr>
        <p:grpSpPr>
          <a:xfrm>
            <a:off x="1286087" y="4266272"/>
            <a:ext cx="1939969" cy="1072685"/>
            <a:chOff x="1286087" y="4266272"/>
            <a:chExt cx="1939969" cy="1072685"/>
          </a:xfrm>
        </p:grpSpPr>
        <p:sp>
          <p:nvSpPr>
            <p:cNvPr id="129" name="Rechteck 128"/>
            <p:cNvSpPr/>
            <p:nvPr/>
          </p:nvSpPr>
          <p:spPr>
            <a:xfrm>
              <a:off x="1286087" y="5108125"/>
              <a:ext cx="193996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de-AT" altLang="de-DE" sz="900" b="1" dirty="0" smtClean="0"/>
                <a:t>9 APROL Gateway Systems</a:t>
              </a:r>
              <a:endParaRPr lang="de-AT" altLang="de-DE" sz="900" b="1" dirty="0"/>
            </a:p>
          </p:txBody>
        </p:sp>
        <p:pic>
          <p:nvPicPr>
            <p:cNvPr id="146" name="Inhaltsplatzhalter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286087" y="4424618"/>
              <a:ext cx="325875" cy="643021"/>
            </a:xfrm>
            <a:prstGeom prst="rect">
              <a:avLst/>
            </a:prstGeom>
            <a:noFill/>
            <a:effectLst/>
          </p:spPr>
        </p:pic>
        <p:pic>
          <p:nvPicPr>
            <p:cNvPr id="147" name="Inhaltsplatzhalter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688270" y="4424618"/>
              <a:ext cx="325875" cy="643021"/>
            </a:xfrm>
            <a:prstGeom prst="rect">
              <a:avLst/>
            </a:prstGeom>
            <a:noFill/>
            <a:effectLst/>
          </p:spPr>
        </p:pic>
        <p:pic>
          <p:nvPicPr>
            <p:cNvPr id="148" name="Inhaltsplatzhalter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2083778" y="4424618"/>
              <a:ext cx="325875" cy="643021"/>
            </a:xfrm>
            <a:prstGeom prst="rect">
              <a:avLst/>
            </a:prstGeom>
            <a:noFill/>
            <a:effectLst/>
          </p:spPr>
        </p:pic>
        <p:pic>
          <p:nvPicPr>
            <p:cNvPr id="149" name="Inhaltsplatzhalter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2900181" y="4424618"/>
              <a:ext cx="325875" cy="643021"/>
            </a:xfrm>
            <a:prstGeom prst="rect">
              <a:avLst/>
            </a:prstGeom>
            <a:noFill/>
            <a:effectLst/>
          </p:spPr>
        </p:pic>
        <p:cxnSp>
          <p:nvCxnSpPr>
            <p:cNvPr id="98" name="Gerade Verbindung 97"/>
            <p:cNvCxnSpPr>
              <a:stCxn id="146" idx="0"/>
            </p:cNvCxnSpPr>
            <p:nvPr/>
          </p:nvCxnSpPr>
          <p:spPr>
            <a:xfrm flipH="1" flipV="1">
              <a:off x="1449024" y="4266272"/>
              <a:ext cx="1" cy="158346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99"/>
            <p:cNvCxnSpPr>
              <a:stCxn id="147" idx="0"/>
            </p:cNvCxnSpPr>
            <p:nvPr/>
          </p:nvCxnSpPr>
          <p:spPr>
            <a:xfrm flipH="1" flipV="1">
              <a:off x="1851207" y="4266272"/>
              <a:ext cx="1" cy="158346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/>
            <p:cNvCxnSpPr>
              <a:stCxn id="148" idx="0"/>
            </p:cNvCxnSpPr>
            <p:nvPr/>
          </p:nvCxnSpPr>
          <p:spPr>
            <a:xfrm flipH="1" flipV="1">
              <a:off x="2246715" y="4266272"/>
              <a:ext cx="1" cy="158346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113"/>
            <p:cNvCxnSpPr>
              <a:stCxn id="149" idx="0"/>
            </p:cNvCxnSpPr>
            <p:nvPr/>
          </p:nvCxnSpPr>
          <p:spPr>
            <a:xfrm flipH="1" flipV="1">
              <a:off x="3063118" y="4266272"/>
              <a:ext cx="1" cy="158346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uppieren 157"/>
          <p:cNvGrpSpPr/>
          <p:nvPr/>
        </p:nvGrpSpPr>
        <p:grpSpPr>
          <a:xfrm>
            <a:off x="5344517" y="2456524"/>
            <a:ext cx="3052763" cy="1563977"/>
            <a:chOff x="5344517" y="2456524"/>
            <a:chExt cx="3052763" cy="1563977"/>
          </a:xfrm>
        </p:grpSpPr>
        <p:cxnSp>
          <p:nvCxnSpPr>
            <p:cNvPr id="62" name="Gerade Verbindung 61"/>
            <p:cNvCxnSpPr/>
            <p:nvPr/>
          </p:nvCxnSpPr>
          <p:spPr>
            <a:xfrm flipV="1">
              <a:off x="6866758" y="2456524"/>
              <a:ext cx="1" cy="243281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Abgerundetes Rechteck 57"/>
            <p:cNvSpPr/>
            <p:nvPr/>
          </p:nvSpPr>
          <p:spPr>
            <a:xfrm>
              <a:off x="5344517" y="2708138"/>
              <a:ext cx="3052763" cy="1312363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3" name="Picture 2" descr="C:\Users\tueckingf\Pictures\HPG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946" y="3214487"/>
              <a:ext cx="1213421" cy="32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C:\Users\tueckingf\Pictures\HPG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439" y="3214487"/>
              <a:ext cx="1213421" cy="32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hteck 64"/>
            <p:cNvSpPr/>
            <p:nvPr/>
          </p:nvSpPr>
          <p:spPr>
            <a:xfrm>
              <a:off x="5729611" y="2837997"/>
              <a:ext cx="91082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de-AT" altLang="de-DE" sz="800" b="1" dirty="0" smtClean="0"/>
                <a:t>APROL Server</a:t>
              </a:r>
              <a:br>
                <a:rPr lang="de-AT" altLang="de-DE" sz="800" b="1" dirty="0" smtClean="0"/>
              </a:br>
              <a:r>
                <a:rPr lang="de-AT" altLang="de-DE" sz="800" dirty="0" smtClean="0"/>
                <a:t>Runtime Master</a:t>
              </a:r>
            </a:p>
          </p:txBody>
        </p:sp>
        <p:sp>
          <p:nvSpPr>
            <p:cNvPr id="66" name="Rechteck 65"/>
            <p:cNvSpPr/>
            <p:nvPr/>
          </p:nvSpPr>
          <p:spPr>
            <a:xfrm>
              <a:off x="7093351" y="2837997"/>
              <a:ext cx="8947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de-AT" altLang="de-DE" sz="800" b="1" dirty="0" smtClean="0"/>
                <a:t>APROL Server</a:t>
              </a:r>
              <a:br>
                <a:rPr lang="de-AT" altLang="de-DE" sz="800" b="1" dirty="0" smtClean="0"/>
              </a:br>
              <a:r>
                <a:rPr lang="de-AT" altLang="de-DE" sz="800" dirty="0" smtClean="0"/>
                <a:t>Runtime Slave</a:t>
              </a:r>
            </a:p>
          </p:txBody>
        </p:sp>
        <p:sp>
          <p:nvSpPr>
            <p:cNvPr id="154" name="Rechteck 153"/>
            <p:cNvSpPr/>
            <p:nvPr/>
          </p:nvSpPr>
          <p:spPr>
            <a:xfrm>
              <a:off x="6488740" y="3663215"/>
              <a:ext cx="149271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AT" altLang="de-DE" sz="900" b="1" dirty="0" smtClean="0"/>
                <a:t>5 red. </a:t>
              </a:r>
              <a:r>
                <a:rPr lang="de-AT" altLang="de-DE" sz="900" b="1" dirty="0" err="1" smtClean="0"/>
                <a:t>Runtime</a:t>
              </a:r>
              <a:r>
                <a:rPr lang="de-AT" altLang="de-DE" sz="900" b="1" dirty="0" smtClean="0"/>
                <a:t> Systems</a:t>
              </a:r>
            </a:p>
          </p:txBody>
        </p:sp>
        <p:pic>
          <p:nvPicPr>
            <p:cNvPr id="156" name="Picture 4" descr="https://cdn4.iconfinder.com/data/icons/LUMINA/database/png/400/databas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0514" y="3571262"/>
              <a:ext cx="366629" cy="36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0" name="Gruppieren 159"/>
          <p:cNvGrpSpPr/>
          <p:nvPr/>
        </p:nvGrpSpPr>
        <p:grpSpPr>
          <a:xfrm>
            <a:off x="5951576" y="4266272"/>
            <a:ext cx="1939969" cy="1072685"/>
            <a:chOff x="1286087" y="4266272"/>
            <a:chExt cx="1939969" cy="1072685"/>
          </a:xfrm>
        </p:grpSpPr>
        <p:sp>
          <p:nvSpPr>
            <p:cNvPr id="161" name="Rechteck 160"/>
            <p:cNvSpPr/>
            <p:nvPr/>
          </p:nvSpPr>
          <p:spPr>
            <a:xfrm>
              <a:off x="1286087" y="5108125"/>
              <a:ext cx="193996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de-AT" altLang="de-DE" sz="900" b="1" dirty="0" smtClean="0"/>
                <a:t>15 APROL Gateway Systems</a:t>
              </a:r>
              <a:endParaRPr lang="de-AT" altLang="de-DE" sz="900" b="1" dirty="0"/>
            </a:p>
          </p:txBody>
        </p:sp>
        <p:pic>
          <p:nvPicPr>
            <p:cNvPr id="162" name="Inhaltsplatzhalter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286087" y="4424618"/>
              <a:ext cx="325875" cy="643021"/>
            </a:xfrm>
            <a:prstGeom prst="rect">
              <a:avLst/>
            </a:prstGeom>
            <a:noFill/>
            <a:effectLst/>
          </p:spPr>
        </p:pic>
        <p:pic>
          <p:nvPicPr>
            <p:cNvPr id="163" name="Inhaltsplatzhalter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688270" y="4424618"/>
              <a:ext cx="325875" cy="643021"/>
            </a:xfrm>
            <a:prstGeom prst="rect">
              <a:avLst/>
            </a:prstGeom>
            <a:noFill/>
            <a:effectLst/>
          </p:spPr>
        </p:pic>
        <p:pic>
          <p:nvPicPr>
            <p:cNvPr id="164" name="Inhaltsplatzhalter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2083778" y="4424618"/>
              <a:ext cx="325875" cy="643021"/>
            </a:xfrm>
            <a:prstGeom prst="rect">
              <a:avLst/>
            </a:prstGeom>
            <a:noFill/>
            <a:effectLst/>
          </p:spPr>
        </p:pic>
        <p:pic>
          <p:nvPicPr>
            <p:cNvPr id="165" name="Inhaltsplatzhalter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2900181" y="4424618"/>
              <a:ext cx="325875" cy="643021"/>
            </a:xfrm>
            <a:prstGeom prst="rect">
              <a:avLst/>
            </a:prstGeom>
            <a:noFill/>
            <a:effectLst/>
          </p:spPr>
        </p:pic>
        <p:cxnSp>
          <p:nvCxnSpPr>
            <p:cNvPr id="167" name="Gerade Verbindung 166"/>
            <p:cNvCxnSpPr>
              <a:stCxn id="162" idx="0"/>
            </p:cNvCxnSpPr>
            <p:nvPr/>
          </p:nvCxnSpPr>
          <p:spPr>
            <a:xfrm flipH="1" flipV="1">
              <a:off x="1449024" y="4266272"/>
              <a:ext cx="1" cy="158346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Gerade Verbindung 167"/>
            <p:cNvCxnSpPr>
              <a:stCxn id="163" idx="0"/>
            </p:cNvCxnSpPr>
            <p:nvPr/>
          </p:nvCxnSpPr>
          <p:spPr>
            <a:xfrm flipH="1" flipV="1">
              <a:off x="1851207" y="4266272"/>
              <a:ext cx="1" cy="158346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 Verbindung 168"/>
            <p:cNvCxnSpPr>
              <a:stCxn id="164" idx="0"/>
            </p:cNvCxnSpPr>
            <p:nvPr/>
          </p:nvCxnSpPr>
          <p:spPr>
            <a:xfrm flipH="1" flipV="1">
              <a:off x="2246715" y="4266272"/>
              <a:ext cx="1" cy="158346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 Verbindung 169"/>
            <p:cNvCxnSpPr>
              <a:stCxn id="165" idx="0"/>
            </p:cNvCxnSpPr>
            <p:nvPr/>
          </p:nvCxnSpPr>
          <p:spPr>
            <a:xfrm flipH="1" flipV="1">
              <a:off x="3063118" y="4266272"/>
              <a:ext cx="1" cy="158346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6" descr="X20_CPU_3_Slo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76097" y="5689726"/>
            <a:ext cx="642937" cy="3429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feld 6"/>
          <p:cNvSpPr txBox="1">
            <a:spLocks noChangeArrowheads="1"/>
          </p:cNvSpPr>
          <p:nvPr/>
        </p:nvSpPr>
        <p:spPr bwMode="auto">
          <a:xfrm>
            <a:off x="3749788" y="5791576"/>
            <a:ext cx="1716802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algn="ctr" eaLnBrk="1" hangingPunct="1">
              <a:spcBef>
                <a:spcPct val="0"/>
              </a:spcBef>
              <a:buClrTx/>
              <a:buFontTx/>
              <a:buAutoNum type="arabicPlain" startAt="1300"/>
            </a:pPr>
            <a:r>
              <a:rPr lang="de-AT" altLang="de-DE" sz="1000" b="1" dirty="0" smtClean="0"/>
              <a:t> PLCs</a:t>
            </a:r>
          </a:p>
          <a:p>
            <a:pPr marL="228600" indent="-228600" algn="ctr" eaLnBrk="1" hangingPunct="1">
              <a:spcBef>
                <a:spcPct val="0"/>
              </a:spcBef>
              <a:buClrTx/>
              <a:buFontTx/>
              <a:buAutoNum type="arabicPlain" startAt="1300"/>
            </a:pPr>
            <a:endParaRPr lang="ru-RU" altLang="de-DE" sz="1000" b="1" dirty="0"/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ru-RU" altLang="de-DE" sz="1000" b="1" dirty="0" smtClean="0"/>
              <a:t>300.000 </a:t>
            </a:r>
            <a:r>
              <a:rPr lang="en-US" altLang="de-DE" sz="1000" b="1" dirty="0" smtClean="0"/>
              <a:t>IOs</a:t>
            </a:r>
            <a:endParaRPr lang="de-AT" altLang="de-DE" sz="1000" b="1" dirty="0" smtClean="0"/>
          </a:p>
          <a:p>
            <a:pPr algn="ctr" eaLnBrk="1" hangingPunct="1">
              <a:spcBef>
                <a:spcPct val="0"/>
              </a:spcBef>
              <a:buClrTx/>
              <a:buNone/>
            </a:pPr>
            <a:endParaRPr lang="de-AT" altLang="de-DE" sz="800" dirty="0" smtClean="0"/>
          </a:p>
        </p:txBody>
      </p:sp>
      <p:cxnSp>
        <p:nvCxnSpPr>
          <p:cNvPr id="1024" name="Gerade Verbindung 1023"/>
          <p:cNvCxnSpPr>
            <a:stCxn id="70" idx="0"/>
          </p:cNvCxnSpPr>
          <p:nvPr/>
        </p:nvCxnSpPr>
        <p:spPr>
          <a:xfrm flipH="1" flipV="1">
            <a:off x="997565" y="5408207"/>
            <a:ext cx="1" cy="281519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3" name="Picture 6" descr="X20_CPU_3_Slo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366980" y="5689726"/>
            <a:ext cx="642937" cy="3429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4" name="Gerade Verbindung 173"/>
          <p:cNvCxnSpPr>
            <a:stCxn id="173" idx="0"/>
          </p:cNvCxnSpPr>
          <p:nvPr/>
        </p:nvCxnSpPr>
        <p:spPr>
          <a:xfrm flipH="1" flipV="1">
            <a:off x="1688448" y="5408207"/>
            <a:ext cx="1" cy="281519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5" name="Picture 6" descr="X20_CPU_3_Slo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056200" y="5689726"/>
            <a:ext cx="642937" cy="3429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6" name="Gerade Verbindung 175"/>
          <p:cNvCxnSpPr>
            <a:stCxn id="175" idx="0"/>
          </p:cNvCxnSpPr>
          <p:nvPr/>
        </p:nvCxnSpPr>
        <p:spPr>
          <a:xfrm flipH="1" flipV="1">
            <a:off x="2377668" y="5408207"/>
            <a:ext cx="1" cy="281519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" name="Picture 6" descr="X20_CPU_3_Slo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239447" y="5689726"/>
            <a:ext cx="642937" cy="3429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8" name="Gerade Verbindung 177"/>
          <p:cNvCxnSpPr>
            <a:stCxn id="177" idx="0"/>
          </p:cNvCxnSpPr>
          <p:nvPr/>
        </p:nvCxnSpPr>
        <p:spPr>
          <a:xfrm flipH="1" flipV="1">
            <a:off x="3560915" y="5408207"/>
            <a:ext cx="1" cy="281519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1" name="Gruppieren 180"/>
          <p:cNvGrpSpPr/>
          <p:nvPr/>
        </p:nvGrpSpPr>
        <p:grpSpPr>
          <a:xfrm>
            <a:off x="5348786" y="5408207"/>
            <a:ext cx="3206287" cy="624419"/>
            <a:chOff x="676097" y="5408207"/>
            <a:chExt cx="3206287" cy="624419"/>
          </a:xfrm>
        </p:grpSpPr>
        <p:pic>
          <p:nvPicPr>
            <p:cNvPr id="182" name="Picture 6" descr="X20_CPU_3_Slo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76097" y="5689726"/>
              <a:ext cx="642937" cy="3429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4" name="Gerade Verbindung 183"/>
            <p:cNvCxnSpPr>
              <a:stCxn id="182" idx="0"/>
            </p:cNvCxnSpPr>
            <p:nvPr/>
          </p:nvCxnSpPr>
          <p:spPr>
            <a:xfrm flipH="1" flipV="1">
              <a:off x="997565" y="5408207"/>
              <a:ext cx="1" cy="281519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5" name="Picture 6" descr="X20_CPU_3_Slo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366980" y="5689726"/>
              <a:ext cx="642937" cy="3429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6" name="Gerade Verbindung 185"/>
            <p:cNvCxnSpPr>
              <a:stCxn id="185" idx="0"/>
            </p:cNvCxnSpPr>
            <p:nvPr/>
          </p:nvCxnSpPr>
          <p:spPr>
            <a:xfrm flipH="1" flipV="1">
              <a:off x="1688448" y="5408207"/>
              <a:ext cx="1" cy="281519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7" name="Picture 6" descr="X20_CPU_3_Slo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056200" y="5689726"/>
              <a:ext cx="642937" cy="3429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8" name="Gerade Verbindung 187"/>
            <p:cNvCxnSpPr>
              <a:stCxn id="187" idx="0"/>
            </p:cNvCxnSpPr>
            <p:nvPr/>
          </p:nvCxnSpPr>
          <p:spPr>
            <a:xfrm flipH="1" flipV="1">
              <a:off x="2377668" y="5408207"/>
              <a:ext cx="1" cy="281519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9" name="Picture 6" descr="X20_CPU_3_Slo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239447" y="5689726"/>
              <a:ext cx="642937" cy="3429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0" name="Gerade Verbindung 189"/>
            <p:cNvCxnSpPr>
              <a:stCxn id="189" idx="0"/>
            </p:cNvCxnSpPr>
            <p:nvPr/>
          </p:nvCxnSpPr>
          <p:spPr>
            <a:xfrm flipH="1" flipV="1">
              <a:off x="3560915" y="5408207"/>
              <a:ext cx="1" cy="281519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uppieren 95"/>
          <p:cNvGrpSpPr/>
          <p:nvPr/>
        </p:nvGrpSpPr>
        <p:grpSpPr>
          <a:xfrm>
            <a:off x="3366956" y="1269914"/>
            <a:ext cx="1307153" cy="1183020"/>
            <a:chOff x="759833" y="1273502"/>
            <a:chExt cx="1307153" cy="1183020"/>
          </a:xfrm>
        </p:grpSpPr>
        <p:cxnSp>
          <p:nvCxnSpPr>
            <p:cNvPr id="97" name="Gerade Verbindung 96"/>
            <p:cNvCxnSpPr>
              <a:stCxn id="101" idx="2"/>
            </p:cNvCxnSpPr>
            <p:nvPr/>
          </p:nvCxnSpPr>
          <p:spPr>
            <a:xfrm flipH="1">
              <a:off x="1366543" y="1971896"/>
              <a:ext cx="1" cy="484626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feld 6"/>
            <p:cNvSpPr txBox="1">
              <a:spLocks noChangeArrowheads="1"/>
            </p:cNvSpPr>
            <p:nvPr/>
          </p:nvSpPr>
          <p:spPr bwMode="auto">
            <a:xfrm>
              <a:off x="839393" y="1273502"/>
              <a:ext cx="104291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8800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AT" altLang="de-DE" sz="800" b="1" dirty="0" smtClean="0"/>
                <a:t>1 APROL Protokoll Server</a:t>
              </a:r>
              <a:br>
                <a:rPr lang="de-AT" altLang="de-DE" sz="800" b="1" dirty="0" smtClean="0"/>
              </a:br>
              <a:endParaRPr lang="de-AT" altLang="de-DE" sz="800" dirty="0"/>
            </a:p>
          </p:txBody>
        </p:sp>
        <p:pic>
          <p:nvPicPr>
            <p:cNvPr id="101" name="Picture 2" descr="C:\Users\tueckingf\Pictures\HPG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833" y="1647974"/>
              <a:ext cx="1213421" cy="32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4" descr="https://cdn4.iconfinder.com/data/icons/LUMINA/database/png/400/databas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270" y="1921818"/>
              <a:ext cx="378716" cy="378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855063" y="5861176"/>
            <a:ext cx="274319" cy="45719"/>
            <a:chOff x="2763623" y="6387573"/>
            <a:chExt cx="274319" cy="45719"/>
          </a:xfrm>
        </p:grpSpPr>
        <p:sp>
          <p:nvSpPr>
            <p:cNvPr id="2" name="Oval 1"/>
            <p:cNvSpPr/>
            <p:nvPr/>
          </p:nvSpPr>
          <p:spPr>
            <a:xfrm>
              <a:off x="27636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Oval 94"/>
            <p:cNvSpPr/>
            <p:nvPr/>
          </p:nvSpPr>
          <p:spPr>
            <a:xfrm>
              <a:off x="28779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Oval 105"/>
            <p:cNvSpPr/>
            <p:nvPr/>
          </p:nvSpPr>
          <p:spPr>
            <a:xfrm>
              <a:off x="29922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531755" y="5838316"/>
            <a:ext cx="274319" cy="45719"/>
            <a:chOff x="2763623" y="6387573"/>
            <a:chExt cx="274319" cy="45719"/>
          </a:xfrm>
        </p:grpSpPr>
        <p:sp>
          <p:nvSpPr>
            <p:cNvPr id="108" name="Oval 107"/>
            <p:cNvSpPr/>
            <p:nvPr/>
          </p:nvSpPr>
          <p:spPr>
            <a:xfrm>
              <a:off x="27636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Oval 108"/>
            <p:cNvSpPr/>
            <p:nvPr/>
          </p:nvSpPr>
          <p:spPr>
            <a:xfrm>
              <a:off x="28779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Oval 109"/>
            <p:cNvSpPr/>
            <p:nvPr/>
          </p:nvSpPr>
          <p:spPr>
            <a:xfrm>
              <a:off x="29922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2561977" y="4739953"/>
            <a:ext cx="274319" cy="45719"/>
            <a:chOff x="2763623" y="6387573"/>
            <a:chExt cx="274319" cy="45719"/>
          </a:xfrm>
        </p:grpSpPr>
        <p:sp>
          <p:nvSpPr>
            <p:cNvPr id="112" name="Oval 111"/>
            <p:cNvSpPr/>
            <p:nvPr/>
          </p:nvSpPr>
          <p:spPr>
            <a:xfrm>
              <a:off x="27636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Oval 112"/>
            <p:cNvSpPr/>
            <p:nvPr/>
          </p:nvSpPr>
          <p:spPr>
            <a:xfrm>
              <a:off x="28779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Oval 115"/>
            <p:cNvSpPr/>
            <p:nvPr/>
          </p:nvSpPr>
          <p:spPr>
            <a:xfrm>
              <a:off x="29922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7201757" y="4723268"/>
            <a:ext cx="274319" cy="45719"/>
            <a:chOff x="2763623" y="6387573"/>
            <a:chExt cx="274319" cy="45719"/>
          </a:xfrm>
        </p:grpSpPr>
        <p:sp>
          <p:nvSpPr>
            <p:cNvPr id="118" name="Oval 117"/>
            <p:cNvSpPr/>
            <p:nvPr/>
          </p:nvSpPr>
          <p:spPr>
            <a:xfrm>
              <a:off x="27636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Oval 118"/>
            <p:cNvSpPr/>
            <p:nvPr/>
          </p:nvSpPr>
          <p:spPr>
            <a:xfrm>
              <a:off x="28779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Oval 119"/>
            <p:cNvSpPr/>
            <p:nvPr/>
          </p:nvSpPr>
          <p:spPr>
            <a:xfrm>
              <a:off x="29922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7080693" y="1905988"/>
            <a:ext cx="274319" cy="45719"/>
            <a:chOff x="2763623" y="6387573"/>
            <a:chExt cx="274319" cy="45719"/>
          </a:xfrm>
        </p:grpSpPr>
        <p:sp>
          <p:nvSpPr>
            <p:cNvPr id="122" name="Oval 121"/>
            <p:cNvSpPr/>
            <p:nvPr/>
          </p:nvSpPr>
          <p:spPr>
            <a:xfrm>
              <a:off x="27636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Oval 126"/>
            <p:cNvSpPr/>
            <p:nvPr/>
          </p:nvSpPr>
          <p:spPr>
            <a:xfrm>
              <a:off x="28779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Oval 127"/>
            <p:cNvSpPr/>
            <p:nvPr/>
          </p:nvSpPr>
          <p:spPr>
            <a:xfrm>
              <a:off x="2992223" y="6387573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0" name="Oval 129"/>
          <p:cNvSpPr>
            <a:spLocks noChangeAspect="1"/>
          </p:cNvSpPr>
          <p:nvPr/>
        </p:nvSpPr>
        <p:spPr>
          <a:xfrm>
            <a:off x="5763873" y="1510814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O</a:t>
            </a:r>
            <a:endParaRPr lang="ru-RU" sz="1400" dirty="0"/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6181884" y="1510814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O</a:t>
            </a:r>
            <a:endParaRPr lang="ru-RU" sz="1400" dirty="0"/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6594521" y="1507226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O</a:t>
            </a:r>
            <a:endParaRPr lang="ru-RU" sz="1400" dirty="0"/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385775" y="1489187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O</a:t>
            </a:r>
            <a:endParaRPr lang="ru-RU" sz="1400" dirty="0"/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47789" y="1545988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E</a:t>
            </a:r>
            <a:endParaRPr lang="ru-RU" sz="1400" dirty="0"/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3207881" y="1518434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E</a:t>
            </a:r>
            <a:endParaRPr lang="ru-RU" sz="1400" dirty="0"/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1197025" y="4347193"/>
            <a:ext cx="252000" cy="252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 smtClean="0"/>
              <a:t>GW</a:t>
            </a:r>
            <a:endParaRPr lang="ru-RU" sz="800" dirty="0"/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1630312" y="4345445"/>
            <a:ext cx="252000" cy="252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 smtClean="0"/>
              <a:t>GW</a:t>
            </a:r>
            <a:endParaRPr lang="ru-RU" sz="800" dirty="0"/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2032521" y="4347193"/>
            <a:ext cx="252000" cy="252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 smtClean="0"/>
              <a:t>GW</a:t>
            </a:r>
            <a:endParaRPr lang="ru-RU" sz="800" dirty="0"/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2831663" y="4352211"/>
            <a:ext cx="252000" cy="252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 smtClean="0"/>
              <a:t>GW</a:t>
            </a:r>
            <a:endParaRPr lang="ru-RU" sz="800" dirty="0"/>
          </a:p>
        </p:txBody>
      </p:sp>
      <p:sp>
        <p:nvSpPr>
          <p:cNvPr id="142" name="Oval 141"/>
          <p:cNvSpPr>
            <a:spLocks noChangeAspect="1"/>
          </p:cNvSpPr>
          <p:nvPr/>
        </p:nvSpPr>
        <p:spPr>
          <a:xfrm>
            <a:off x="5879815" y="4345445"/>
            <a:ext cx="252000" cy="252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 smtClean="0"/>
              <a:t>GW</a:t>
            </a:r>
            <a:endParaRPr lang="ru-RU" sz="800" dirty="0"/>
          </a:p>
        </p:txBody>
      </p:sp>
      <p:sp>
        <p:nvSpPr>
          <p:cNvPr id="143" name="Oval 142"/>
          <p:cNvSpPr>
            <a:spLocks noChangeAspect="1"/>
          </p:cNvSpPr>
          <p:nvPr/>
        </p:nvSpPr>
        <p:spPr>
          <a:xfrm>
            <a:off x="6305597" y="4353402"/>
            <a:ext cx="252000" cy="252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 smtClean="0"/>
              <a:t>GW</a:t>
            </a:r>
            <a:endParaRPr lang="ru-RU" sz="800" dirty="0"/>
          </a:p>
        </p:txBody>
      </p:sp>
      <p:sp>
        <p:nvSpPr>
          <p:cNvPr id="144" name="Oval 143"/>
          <p:cNvSpPr>
            <a:spLocks noChangeAspect="1"/>
          </p:cNvSpPr>
          <p:nvPr/>
        </p:nvSpPr>
        <p:spPr>
          <a:xfrm>
            <a:off x="6694346" y="4345445"/>
            <a:ext cx="252000" cy="252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 smtClean="0"/>
              <a:t>GW</a:t>
            </a:r>
            <a:endParaRPr lang="ru-RU" sz="800" dirty="0"/>
          </a:p>
        </p:txBody>
      </p:sp>
      <p:sp>
        <p:nvSpPr>
          <p:cNvPr id="145" name="Oval 144"/>
          <p:cNvSpPr>
            <a:spLocks noChangeAspect="1"/>
          </p:cNvSpPr>
          <p:nvPr/>
        </p:nvSpPr>
        <p:spPr>
          <a:xfrm>
            <a:off x="7498750" y="4345445"/>
            <a:ext cx="252000" cy="252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 smtClean="0"/>
              <a:t>GW</a:t>
            </a:r>
            <a:endParaRPr lang="ru-RU" sz="800" dirty="0"/>
          </a:p>
        </p:txBody>
      </p:sp>
      <p:sp>
        <p:nvSpPr>
          <p:cNvPr id="151" name="Oval 150"/>
          <p:cNvSpPr>
            <a:spLocks noChangeAspect="1"/>
          </p:cNvSpPr>
          <p:nvPr/>
        </p:nvSpPr>
        <p:spPr>
          <a:xfrm>
            <a:off x="2262981" y="3060992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</a:t>
            </a:r>
            <a:r>
              <a:rPr lang="en-US" sz="1200" dirty="0"/>
              <a:t>R</a:t>
            </a:r>
            <a:endParaRPr lang="ru-RU" sz="1200" dirty="0"/>
          </a:p>
        </p:txBody>
      </p:sp>
      <p:sp>
        <p:nvSpPr>
          <p:cNvPr id="152" name="Oval 151"/>
          <p:cNvSpPr>
            <a:spLocks noChangeAspect="1"/>
          </p:cNvSpPr>
          <p:nvPr/>
        </p:nvSpPr>
        <p:spPr>
          <a:xfrm>
            <a:off x="827789" y="3060992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R</a:t>
            </a:r>
            <a:endParaRPr lang="ru-RU" sz="1400" dirty="0"/>
          </a:p>
        </p:txBody>
      </p:sp>
      <p:sp>
        <p:nvSpPr>
          <p:cNvPr id="153" name="Oval 152"/>
          <p:cNvSpPr>
            <a:spLocks noChangeAspect="1"/>
          </p:cNvSpPr>
          <p:nvPr/>
        </p:nvSpPr>
        <p:spPr>
          <a:xfrm>
            <a:off x="6864616" y="3060992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</a:t>
            </a:r>
            <a:r>
              <a:rPr lang="en-US" sz="1200" dirty="0"/>
              <a:t>R</a:t>
            </a:r>
            <a:endParaRPr lang="ru-RU" sz="1200" dirty="0"/>
          </a:p>
        </p:txBody>
      </p:sp>
      <p:sp>
        <p:nvSpPr>
          <p:cNvPr id="155" name="Oval 154"/>
          <p:cNvSpPr>
            <a:spLocks noChangeAspect="1"/>
          </p:cNvSpPr>
          <p:nvPr/>
        </p:nvSpPr>
        <p:spPr>
          <a:xfrm>
            <a:off x="5429424" y="3060992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R</a:t>
            </a:r>
            <a:endParaRPr lang="ru-RU" sz="1400" dirty="0"/>
          </a:p>
        </p:txBody>
      </p:sp>
      <p:pic>
        <p:nvPicPr>
          <p:cNvPr id="126" name="Рисунок 125"/>
          <p:cNvPicPr/>
          <p:nvPr/>
        </p:nvPicPr>
        <p:blipFill>
          <a:blip r:embed="rId8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50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9" t="17520" r="2517" b="14282"/>
          <a:stretch/>
        </p:blipFill>
        <p:spPr bwMode="auto">
          <a:xfrm>
            <a:off x="3663182" y="1122718"/>
            <a:ext cx="5353818" cy="532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184149"/>
            <a:ext cx="4999242" cy="511287"/>
          </a:xfrm>
        </p:spPr>
        <p:txBody>
          <a:bodyPr/>
          <a:lstStyle/>
          <a:p>
            <a:pPr algn="ctr"/>
            <a:r>
              <a:rPr lang="en-US" dirty="0"/>
              <a:t>APROL – </a:t>
            </a:r>
            <a:r>
              <a:rPr lang="ru-RU" dirty="0"/>
              <a:t>Инжиниринг проекта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Гипермакросы - п</a:t>
            </a:r>
            <a:r>
              <a:rPr lang="en-US" dirty="0" err="1"/>
              <a:t>овторно</a:t>
            </a:r>
            <a:r>
              <a:rPr lang="en-US" dirty="0"/>
              <a:t> </a:t>
            </a:r>
            <a:r>
              <a:rPr lang="en-US" dirty="0" err="1"/>
              <a:t>используемые</a:t>
            </a:r>
            <a:r>
              <a:rPr lang="en-US" dirty="0"/>
              <a:t> </a:t>
            </a:r>
            <a:r>
              <a:rPr lang="ru-RU" dirty="0"/>
              <a:t>объекты</a:t>
            </a:r>
            <a:endParaRPr lang="en-US" dirty="0"/>
          </a:p>
        </p:txBody>
      </p:sp>
      <p:sp>
        <p:nvSpPr>
          <p:cNvPr id="6" name="Inhaltsplatzhalter 3"/>
          <p:cNvSpPr txBox="1">
            <a:spLocks/>
          </p:cNvSpPr>
          <p:nvPr/>
        </p:nvSpPr>
        <p:spPr>
          <a:xfrm>
            <a:off x="399382" y="1719618"/>
            <a:ext cx="3388848" cy="47319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lang="de-DE" sz="20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6213" indent="-176213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tabLst/>
              <a:defRPr lang="de-DE" sz="16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0363" indent="-182563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tabLst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450850" indent="-133350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defRPr lang="de-DE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90550" indent="-139700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defRPr lang="de-DE" sz="12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ru-RU" sz="2400" dirty="0">
                <a:solidFill>
                  <a:prstClr val="black"/>
                </a:solidFill>
              </a:rPr>
              <a:t>И</a:t>
            </a:r>
            <a:r>
              <a:rPr lang="en-US" sz="2400" dirty="0" err="1">
                <a:solidFill>
                  <a:prstClr val="black"/>
                </a:solidFill>
              </a:rPr>
              <a:t>нкапсуляция</a:t>
            </a:r>
            <a:endParaRPr lang="en-US" sz="2400" dirty="0">
              <a:solidFill>
                <a:prstClr val="black"/>
              </a:solidFill>
            </a:endParaRPr>
          </a:p>
          <a:p>
            <a:pPr marL="268287" lvl="3" indent="0">
              <a:buNone/>
            </a:pPr>
            <a:r>
              <a:rPr lang="ru-RU" sz="1600" dirty="0">
                <a:solidFill>
                  <a:schemeClr val="tx2"/>
                </a:solidFill>
              </a:rPr>
              <a:t>Логика</a:t>
            </a:r>
            <a:r>
              <a:rPr lang="en-US" sz="1600" dirty="0">
                <a:solidFill>
                  <a:schemeClr val="tx2"/>
                </a:solidFill>
              </a:rPr>
              <a:t>,</a:t>
            </a:r>
            <a:r>
              <a:rPr lang="ru-RU" sz="1600" dirty="0">
                <a:solidFill>
                  <a:schemeClr val="tx2"/>
                </a:solidFill>
              </a:rPr>
              <a:t> а</a:t>
            </a:r>
            <a:r>
              <a:rPr lang="en-US" sz="1600" dirty="0" err="1">
                <a:solidFill>
                  <a:schemeClr val="tx2"/>
                </a:solidFill>
              </a:rPr>
              <a:t>лармы</a:t>
            </a:r>
            <a:r>
              <a:rPr lang="en-US" sz="1600" dirty="0">
                <a:solidFill>
                  <a:schemeClr val="tx2"/>
                </a:solidFill>
              </a:rPr>
              <a:t>, тренды и </a:t>
            </a:r>
            <a:r>
              <a:rPr lang="ru-RU" sz="1600" dirty="0">
                <a:solidFill>
                  <a:schemeClr val="tx2"/>
                </a:solidFill>
              </a:rPr>
              <a:t>интерфейс пользователя в одном объекте</a:t>
            </a:r>
            <a:endParaRPr lang="en-US" sz="1600" dirty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prstClr val="black"/>
                </a:solidFill>
              </a:rPr>
              <a:t>Повторное использование</a:t>
            </a:r>
          </a:p>
          <a:p>
            <a:pPr marL="268287" lvl="3" indent="0">
              <a:buNone/>
            </a:pPr>
            <a:r>
              <a:rPr lang="ru-RU" sz="1600" dirty="0">
                <a:solidFill>
                  <a:schemeClr val="tx2"/>
                </a:solidFill>
              </a:rPr>
              <a:t>- Библиотеки пользователя</a:t>
            </a:r>
            <a:endParaRPr lang="en-US" sz="1600" dirty="0">
              <a:solidFill>
                <a:schemeClr val="tx2"/>
              </a:solidFill>
            </a:endParaRPr>
          </a:p>
          <a:p>
            <a:pPr marL="268287" lvl="3" indent="0">
              <a:buNone/>
            </a:pPr>
            <a:r>
              <a:rPr lang="ru-RU" sz="1600" dirty="0">
                <a:solidFill>
                  <a:schemeClr val="tx2"/>
                </a:solidFill>
              </a:rPr>
              <a:t>- Библиотеки </a:t>
            </a:r>
            <a:r>
              <a:rPr lang="en-US" sz="1600" dirty="0">
                <a:solidFill>
                  <a:schemeClr val="tx2"/>
                </a:solidFill>
              </a:rPr>
              <a:t>B&amp;R</a:t>
            </a:r>
            <a:r>
              <a:rPr lang="ru-RU" sz="1600" dirty="0">
                <a:solidFill>
                  <a:schemeClr val="tx2"/>
                </a:solidFill>
              </a:rPr>
              <a:t> - </a:t>
            </a:r>
            <a:r>
              <a:rPr lang="en-US" sz="1600" dirty="0">
                <a:solidFill>
                  <a:schemeClr val="tx2"/>
                </a:solidFill>
              </a:rPr>
              <a:t>PAL</a:t>
            </a:r>
            <a:r>
              <a:rPr lang="ru-RU" sz="1600" dirty="0">
                <a:solidFill>
                  <a:schemeClr val="tx2"/>
                </a:solidFill>
              </a:rPr>
              <a:t>,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SysMon</a:t>
            </a:r>
            <a:endParaRPr lang="en-US" sz="1600" dirty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400" dirty="0" err="1">
                <a:solidFill>
                  <a:prstClr val="black"/>
                </a:solidFill>
              </a:rPr>
              <a:t>Модульность</a:t>
            </a:r>
            <a:endParaRPr lang="en-US" sz="2400" dirty="0">
              <a:solidFill>
                <a:prstClr val="black"/>
              </a:solidFill>
            </a:endParaRPr>
          </a:p>
          <a:p>
            <a:pPr marL="268287" lvl="3" indent="0">
              <a:buNone/>
            </a:pPr>
            <a:r>
              <a:rPr lang="en-US" sz="1600" dirty="0" err="1">
                <a:solidFill>
                  <a:schemeClr val="tx2"/>
                </a:solidFill>
              </a:rPr>
              <a:t>Гипермакрос</a:t>
            </a:r>
            <a:r>
              <a:rPr lang="en-US" sz="1600" dirty="0">
                <a:solidFill>
                  <a:schemeClr val="tx2"/>
                </a:solidFill>
              </a:rPr>
              <a:t> может содержать всю подсистему</a:t>
            </a:r>
          </a:p>
          <a:p>
            <a:pPr marL="268287" lvl="3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3" r="55974" b="13564"/>
          <a:stretch/>
        </p:blipFill>
        <p:spPr bwMode="auto">
          <a:xfrm>
            <a:off x="3673930" y="1137976"/>
            <a:ext cx="5353818" cy="532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9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9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727" y="184149"/>
            <a:ext cx="5143187" cy="511287"/>
          </a:xfrm>
        </p:spPr>
        <p:txBody>
          <a:bodyPr/>
          <a:lstStyle/>
          <a:p>
            <a:pPr algn="ctr"/>
            <a:r>
              <a:rPr lang="ru-RU" dirty="0"/>
              <a:t>Масштабируемость проекта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Концепция </a:t>
            </a:r>
            <a:r>
              <a:rPr lang="ru-RU" dirty="0" err="1"/>
              <a:t>гипермакроса</a:t>
            </a:r>
            <a:endParaRPr lang="ru-RU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3" y="3276120"/>
            <a:ext cx="834191" cy="1315077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r="50506"/>
          <a:stretch/>
        </p:blipFill>
        <p:spPr>
          <a:xfrm>
            <a:off x="4380931" y="3276120"/>
            <a:ext cx="937786" cy="144274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t="22231" r="11637" b="13109"/>
          <a:stretch/>
        </p:blipFill>
        <p:spPr>
          <a:xfrm>
            <a:off x="5573724" y="3276120"/>
            <a:ext cx="3489019" cy="1425494"/>
          </a:xfrm>
          <a:prstGeom prst="rect">
            <a:avLst/>
          </a:prstGeom>
        </p:spPr>
      </p:pic>
      <p:sp>
        <p:nvSpPr>
          <p:cNvPr id="97" name="Стрелка вниз 96"/>
          <p:cNvSpPr/>
          <p:nvPr/>
        </p:nvSpPr>
        <p:spPr>
          <a:xfrm>
            <a:off x="1806644" y="2658275"/>
            <a:ext cx="912530" cy="540073"/>
          </a:xfrm>
          <a:prstGeom prst="downArrow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98" name="Стрелка вниз 97"/>
          <p:cNvSpPr/>
          <p:nvPr/>
        </p:nvSpPr>
        <p:spPr>
          <a:xfrm>
            <a:off x="1806644" y="4852555"/>
            <a:ext cx="912530" cy="361715"/>
          </a:xfrm>
          <a:prstGeom prst="downArrow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175575"/>
            <a:ext cx="1740908" cy="139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t="11014" r="53442" b="53663"/>
          <a:stretch/>
        </p:blipFill>
        <p:spPr bwMode="auto">
          <a:xfrm>
            <a:off x="4626789" y="1175571"/>
            <a:ext cx="1740908" cy="139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 r="82725" b="73957"/>
          <a:stretch/>
        </p:blipFill>
        <p:spPr bwMode="auto">
          <a:xfrm>
            <a:off x="6966363" y="1199299"/>
            <a:ext cx="1740908" cy="134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8" t="18191" r="41755" b="48506"/>
          <a:stretch/>
        </p:blipFill>
        <p:spPr bwMode="auto">
          <a:xfrm>
            <a:off x="1475727" y="3276120"/>
            <a:ext cx="1574365" cy="125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8" name="Picture 4" descr="G:\Screenshots\snapshot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88" y="1175575"/>
            <a:ext cx="1398034" cy="139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8" t="18191" r="41755" b="48506"/>
          <a:stretch/>
        </p:blipFill>
        <p:spPr bwMode="auto">
          <a:xfrm>
            <a:off x="1475727" y="5271260"/>
            <a:ext cx="1574365" cy="125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789472" y="1466277"/>
            <a:ext cx="742989" cy="809626"/>
            <a:chOff x="2550102" y="3305175"/>
            <a:chExt cx="1205346" cy="1293668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2550102" y="3463634"/>
              <a:ext cx="1205346" cy="976750"/>
              <a:chOff x="3293917" y="1922318"/>
              <a:chExt cx="1205346" cy="976750"/>
            </a:xfrm>
          </p:grpSpPr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3293917" y="1922318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>
              <a:xfrm>
                <a:off x="3293917" y="2247901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3293917" y="2573484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>
              <a:xfrm>
                <a:off x="3293917" y="2899068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Прямоугольник 28"/>
            <p:cNvSpPr/>
            <p:nvPr/>
          </p:nvSpPr>
          <p:spPr>
            <a:xfrm>
              <a:off x="2690380" y="3305175"/>
              <a:ext cx="924791" cy="1293668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aseline="-25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957610" y="1466277"/>
            <a:ext cx="742989" cy="809626"/>
            <a:chOff x="4197061" y="3305175"/>
            <a:chExt cx="1205346" cy="1293668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4197061" y="3463634"/>
              <a:ext cx="1205346" cy="976750"/>
              <a:chOff x="3293917" y="1922318"/>
              <a:chExt cx="1205346" cy="976750"/>
            </a:xfrm>
          </p:grpSpPr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293917" y="1922318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3293917" y="2247901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>
                <a:off x="3293917" y="2573484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3293917" y="2899068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Прямоугольник 35"/>
            <p:cNvSpPr/>
            <p:nvPr/>
          </p:nvSpPr>
          <p:spPr>
            <a:xfrm>
              <a:off x="4337339" y="3305175"/>
              <a:ext cx="924791" cy="129366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aseline="-25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5125748" y="1466277"/>
            <a:ext cx="742989" cy="809626"/>
            <a:chOff x="5766088" y="3325091"/>
            <a:chExt cx="1205346" cy="1293668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5766088" y="3483550"/>
              <a:ext cx="1205346" cy="976750"/>
              <a:chOff x="3293917" y="1922318"/>
              <a:chExt cx="1205346" cy="976750"/>
            </a:xfrm>
          </p:grpSpPr>
          <p:cxnSp>
            <p:nvCxnSpPr>
              <p:cNvPr id="47" name="Прямая соединительная линия 46"/>
              <p:cNvCxnSpPr/>
              <p:nvPr/>
            </p:nvCxnSpPr>
            <p:spPr>
              <a:xfrm>
                <a:off x="3293917" y="1922318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>
              <a:xfrm>
                <a:off x="3293917" y="2247901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>
              <a:xfrm>
                <a:off x="3293917" y="2573484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>
              <a:xfrm>
                <a:off x="3293917" y="2899068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Прямоугольник 45"/>
            <p:cNvSpPr/>
            <p:nvPr/>
          </p:nvSpPr>
          <p:spPr>
            <a:xfrm>
              <a:off x="5906366" y="3325091"/>
              <a:ext cx="924791" cy="1293668"/>
            </a:xfrm>
            <a:prstGeom prst="rect">
              <a:avLst/>
            </a:prstGeom>
            <a:solidFill>
              <a:srgbClr val="FF7575"/>
            </a:solidFill>
            <a:ln>
              <a:solidFill>
                <a:srgbClr val="FF0909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aseline="-25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7465322" y="1466277"/>
            <a:ext cx="742989" cy="809626"/>
            <a:chOff x="5766088" y="3325091"/>
            <a:chExt cx="1205346" cy="1293668"/>
          </a:xfrm>
        </p:grpSpPr>
        <p:grpSp>
          <p:nvGrpSpPr>
            <p:cNvPr id="52" name="Группа 51"/>
            <p:cNvGrpSpPr/>
            <p:nvPr/>
          </p:nvGrpSpPr>
          <p:grpSpPr>
            <a:xfrm>
              <a:off x="5766088" y="3483550"/>
              <a:ext cx="1205346" cy="976750"/>
              <a:chOff x="3293917" y="1922318"/>
              <a:chExt cx="1205346" cy="976750"/>
            </a:xfrm>
          </p:grpSpPr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3293917" y="1922318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3293917" y="2247901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3293917" y="2573484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3293917" y="2899068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Прямоугольник 54"/>
            <p:cNvSpPr/>
            <p:nvPr/>
          </p:nvSpPr>
          <p:spPr>
            <a:xfrm>
              <a:off x="5906366" y="3325091"/>
              <a:ext cx="924791" cy="1293668"/>
            </a:xfrm>
            <a:prstGeom prst="rect">
              <a:avLst/>
            </a:prstGeom>
            <a:solidFill>
              <a:srgbClr val="FF7575"/>
            </a:solidFill>
            <a:ln>
              <a:solidFill>
                <a:srgbClr val="FF0909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aseline="-25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1621958" y="3342493"/>
            <a:ext cx="1115646" cy="1125209"/>
            <a:chOff x="2537979" y="1818409"/>
            <a:chExt cx="1205346" cy="1293668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2537979" y="1976868"/>
              <a:ext cx="1205346" cy="976750"/>
              <a:chOff x="3293917" y="1922318"/>
              <a:chExt cx="1205346" cy="976750"/>
            </a:xfrm>
          </p:grpSpPr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3293917" y="1922318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3293917" y="2247901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3293917" y="2573484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3293917" y="2899068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Прямоугольник 61"/>
            <p:cNvSpPr/>
            <p:nvPr/>
          </p:nvSpPr>
          <p:spPr>
            <a:xfrm>
              <a:off x="2678257" y="1818409"/>
              <a:ext cx="924791" cy="1293668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aseline="-25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774358" y="3494893"/>
            <a:ext cx="1115646" cy="1125209"/>
            <a:chOff x="2537979" y="1818409"/>
            <a:chExt cx="1205346" cy="1293668"/>
          </a:xfrm>
        </p:grpSpPr>
        <p:grpSp>
          <p:nvGrpSpPr>
            <p:cNvPr id="68" name="Группа 67"/>
            <p:cNvGrpSpPr/>
            <p:nvPr/>
          </p:nvGrpSpPr>
          <p:grpSpPr>
            <a:xfrm>
              <a:off x="2537979" y="1976868"/>
              <a:ext cx="1205346" cy="976750"/>
              <a:chOff x="3293917" y="1922318"/>
              <a:chExt cx="1205346" cy="976750"/>
            </a:xfrm>
          </p:grpSpPr>
          <p:cxnSp>
            <p:nvCxnSpPr>
              <p:cNvPr id="70" name="Прямая соединительная линия 69"/>
              <p:cNvCxnSpPr/>
              <p:nvPr/>
            </p:nvCxnSpPr>
            <p:spPr>
              <a:xfrm>
                <a:off x="3293917" y="1922318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Прямая соединительная линия 70"/>
              <p:cNvCxnSpPr/>
              <p:nvPr/>
            </p:nvCxnSpPr>
            <p:spPr>
              <a:xfrm>
                <a:off x="3293917" y="2247901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единительная линия 71"/>
              <p:cNvCxnSpPr/>
              <p:nvPr/>
            </p:nvCxnSpPr>
            <p:spPr>
              <a:xfrm>
                <a:off x="3293917" y="2573484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Прямая соединительная линия 72"/>
              <p:cNvCxnSpPr/>
              <p:nvPr/>
            </p:nvCxnSpPr>
            <p:spPr>
              <a:xfrm>
                <a:off x="3293917" y="2899068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Прямоугольник 68"/>
            <p:cNvSpPr/>
            <p:nvPr/>
          </p:nvSpPr>
          <p:spPr>
            <a:xfrm>
              <a:off x="2678257" y="1818409"/>
              <a:ext cx="924791" cy="1293668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aseline="-25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1926758" y="3647293"/>
            <a:ext cx="1115646" cy="1125209"/>
            <a:chOff x="2537979" y="1818409"/>
            <a:chExt cx="1205346" cy="1293668"/>
          </a:xfrm>
        </p:grpSpPr>
        <p:grpSp>
          <p:nvGrpSpPr>
            <p:cNvPr id="75" name="Группа 74"/>
            <p:cNvGrpSpPr/>
            <p:nvPr/>
          </p:nvGrpSpPr>
          <p:grpSpPr>
            <a:xfrm>
              <a:off x="2537979" y="1976868"/>
              <a:ext cx="1205346" cy="976750"/>
              <a:chOff x="3293917" y="1922318"/>
              <a:chExt cx="1205346" cy="976750"/>
            </a:xfrm>
          </p:grpSpPr>
          <p:cxnSp>
            <p:nvCxnSpPr>
              <p:cNvPr id="77" name="Прямая соединительная линия 76"/>
              <p:cNvCxnSpPr/>
              <p:nvPr/>
            </p:nvCxnSpPr>
            <p:spPr>
              <a:xfrm>
                <a:off x="3293917" y="1922318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Прямая соединительная линия 77"/>
              <p:cNvCxnSpPr/>
              <p:nvPr/>
            </p:nvCxnSpPr>
            <p:spPr>
              <a:xfrm>
                <a:off x="3293917" y="2247901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Прямая соединительная линия 78"/>
              <p:cNvCxnSpPr/>
              <p:nvPr/>
            </p:nvCxnSpPr>
            <p:spPr>
              <a:xfrm>
                <a:off x="3293917" y="2573484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Прямая соединительная линия 79"/>
              <p:cNvCxnSpPr/>
              <p:nvPr/>
            </p:nvCxnSpPr>
            <p:spPr>
              <a:xfrm>
                <a:off x="3293917" y="2899068"/>
                <a:ext cx="1205346" cy="0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Прямоугольник 75"/>
            <p:cNvSpPr/>
            <p:nvPr/>
          </p:nvSpPr>
          <p:spPr>
            <a:xfrm>
              <a:off x="2678257" y="1818409"/>
              <a:ext cx="924791" cy="1293668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aseline="-25000" dirty="0">
                <a:solidFill>
                  <a:prstClr val="white"/>
                </a:solidFill>
              </a:endParaRPr>
            </a:p>
          </p:txBody>
        </p:sp>
      </p:grpSp>
      <p:sp>
        <p:nvSpPr>
          <p:cNvPr id="86" name="Стрелка вниз 85"/>
          <p:cNvSpPr/>
          <p:nvPr/>
        </p:nvSpPr>
        <p:spPr>
          <a:xfrm rot="16200000">
            <a:off x="3288144" y="5509543"/>
            <a:ext cx="912530" cy="540073"/>
          </a:xfrm>
          <a:prstGeom prst="downArrow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</a:endParaRPr>
          </a:p>
        </p:txBody>
      </p:sp>
      <p:pic>
        <p:nvPicPr>
          <p:cNvPr id="37" name="Picture 137" descr="Z:\BR_Automation\Neue Dateien\[APROLProcess]\Material\I_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62" y="5373858"/>
            <a:ext cx="1421309" cy="81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35" descr="Z:\BR_Automation\Neue Dateien\[APROLProcess]\Material\APC_2x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95" y="5159983"/>
            <a:ext cx="546396" cy="120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uppieren 3"/>
          <p:cNvGrpSpPr/>
          <p:nvPr/>
        </p:nvGrpSpPr>
        <p:grpSpPr>
          <a:xfrm>
            <a:off x="7697954" y="5320582"/>
            <a:ext cx="1142695" cy="917996"/>
            <a:chOff x="1697038" y="3044825"/>
            <a:chExt cx="1062037" cy="874711"/>
          </a:xfrm>
        </p:grpSpPr>
        <p:sp>
          <p:nvSpPr>
            <p:cNvPr id="82" name="Freeform 129"/>
            <p:cNvSpPr>
              <a:spLocks/>
            </p:cNvSpPr>
            <p:nvPr/>
          </p:nvSpPr>
          <p:spPr bwMode="auto">
            <a:xfrm>
              <a:off x="1697038" y="3044825"/>
              <a:ext cx="1062037" cy="754063"/>
            </a:xfrm>
            <a:custGeom>
              <a:avLst/>
              <a:gdLst>
                <a:gd name="T0" fmla="*/ 283 w 283"/>
                <a:gd name="T1" fmla="*/ 199 h 201"/>
                <a:gd name="T2" fmla="*/ 281 w 283"/>
                <a:gd name="T3" fmla="*/ 201 h 201"/>
                <a:gd name="T4" fmla="*/ 1 w 283"/>
                <a:gd name="T5" fmla="*/ 201 h 201"/>
                <a:gd name="T6" fmla="*/ 0 w 283"/>
                <a:gd name="T7" fmla="*/ 199 h 201"/>
                <a:gd name="T8" fmla="*/ 0 w 283"/>
                <a:gd name="T9" fmla="*/ 1 h 201"/>
                <a:gd name="T10" fmla="*/ 1 w 283"/>
                <a:gd name="T11" fmla="*/ 0 h 201"/>
                <a:gd name="T12" fmla="*/ 281 w 283"/>
                <a:gd name="T13" fmla="*/ 0 h 201"/>
                <a:gd name="T14" fmla="*/ 283 w 283"/>
                <a:gd name="T15" fmla="*/ 1 h 201"/>
                <a:gd name="T16" fmla="*/ 283 w 283"/>
                <a:gd name="T17" fmla="*/ 19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201">
                  <a:moveTo>
                    <a:pt x="283" y="199"/>
                  </a:moveTo>
                  <a:cubicBezTo>
                    <a:pt x="283" y="200"/>
                    <a:pt x="282" y="201"/>
                    <a:pt x="28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1"/>
                    <a:pt x="0" y="200"/>
                    <a:pt x="0" y="19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82" y="0"/>
                    <a:pt x="283" y="0"/>
                    <a:pt x="283" y="1"/>
                  </a:cubicBezTo>
                  <a:lnTo>
                    <a:pt x="283" y="19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00">
                <a:solidFill>
                  <a:prstClr val="black"/>
                </a:solidFill>
              </a:endParaRPr>
            </a:p>
          </p:txBody>
        </p:sp>
        <p:sp>
          <p:nvSpPr>
            <p:cNvPr id="83" name="Freeform 130"/>
            <p:cNvSpPr>
              <a:spLocks/>
            </p:cNvSpPr>
            <p:nvPr/>
          </p:nvSpPr>
          <p:spPr bwMode="auto">
            <a:xfrm>
              <a:off x="1731963" y="3071812"/>
              <a:ext cx="989011" cy="696913"/>
            </a:xfrm>
            <a:custGeom>
              <a:avLst/>
              <a:gdLst>
                <a:gd name="T0" fmla="*/ 264 w 264"/>
                <a:gd name="T1" fmla="*/ 182 h 186"/>
                <a:gd name="T2" fmla="*/ 260 w 264"/>
                <a:gd name="T3" fmla="*/ 186 h 186"/>
                <a:gd name="T4" fmla="*/ 4 w 264"/>
                <a:gd name="T5" fmla="*/ 186 h 186"/>
                <a:gd name="T6" fmla="*/ 0 w 264"/>
                <a:gd name="T7" fmla="*/ 182 h 186"/>
                <a:gd name="T8" fmla="*/ 0 w 264"/>
                <a:gd name="T9" fmla="*/ 4 h 186"/>
                <a:gd name="T10" fmla="*/ 4 w 264"/>
                <a:gd name="T11" fmla="*/ 0 h 186"/>
                <a:gd name="T12" fmla="*/ 260 w 264"/>
                <a:gd name="T13" fmla="*/ 0 h 186"/>
                <a:gd name="T14" fmla="*/ 264 w 264"/>
                <a:gd name="T15" fmla="*/ 4 h 186"/>
                <a:gd name="T16" fmla="*/ 264 w 264"/>
                <a:gd name="T17" fmla="*/ 18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186">
                  <a:moveTo>
                    <a:pt x="264" y="182"/>
                  </a:moveTo>
                  <a:cubicBezTo>
                    <a:pt x="264" y="185"/>
                    <a:pt x="263" y="186"/>
                    <a:pt x="260" y="186"/>
                  </a:cubicBezTo>
                  <a:cubicBezTo>
                    <a:pt x="4" y="186"/>
                    <a:pt x="4" y="186"/>
                    <a:pt x="4" y="186"/>
                  </a:cubicBezTo>
                  <a:cubicBezTo>
                    <a:pt x="2" y="186"/>
                    <a:pt x="0" y="185"/>
                    <a:pt x="0" y="18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3" y="0"/>
                    <a:pt x="264" y="2"/>
                    <a:pt x="264" y="4"/>
                  </a:cubicBezTo>
                  <a:lnTo>
                    <a:pt x="264" y="182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tx1">
                    <a:tint val="66000"/>
                    <a:satMod val="160000"/>
                    <a:lumMod val="0"/>
                  </a:schemeClr>
                </a:gs>
                <a:gs pos="52000">
                  <a:schemeClr val="tx1">
                    <a:tint val="44500"/>
                    <a:satMod val="160000"/>
                    <a:lumMod val="48000"/>
                  </a:schemeClr>
                </a:gs>
                <a:gs pos="92000">
                  <a:schemeClr val="tx1">
                    <a:tint val="23500"/>
                    <a:satMod val="160000"/>
                    <a:lumMod val="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00">
                <a:solidFill>
                  <a:prstClr val="black"/>
                </a:solidFill>
              </a:endParaRPr>
            </a:p>
          </p:txBody>
        </p:sp>
        <p:sp>
          <p:nvSpPr>
            <p:cNvPr id="84" name="Rectangle 131"/>
            <p:cNvSpPr>
              <a:spLocks noChangeArrowheads="1"/>
            </p:cNvSpPr>
            <p:nvPr/>
          </p:nvSpPr>
          <p:spPr bwMode="auto">
            <a:xfrm>
              <a:off x="2166938" y="3798887"/>
              <a:ext cx="122237" cy="5873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00">
                <a:solidFill>
                  <a:prstClr val="black"/>
                </a:solidFill>
              </a:endParaRPr>
            </a:p>
          </p:txBody>
        </p:sp>
        <p:sp>
          <p:nvSpPr>
            <p:cNvPr id="85" name="Rectangle 132"/>
            <p:cNvSpPr>
              <a:spLocks noChangeArrowheads="1"/>
            </p:cNvSpPr>
            <p:nvPr/>
          </p:nvSpPr>
          <p:spPr bwMode="auto">
            <a:xfrm>
              <a:off x="1892300" y="3856036"/>
              <a:ext cx="671512" cy="635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00">
                <a:solidFill>
                  <a:prstClr val="black"/>
                </a:solidFill>
              </a:endParaRPr>
            </a:p>
          </p:txBody>
        </p:sp>
      </p:grpSp>
      <p:sp>
        <p:nvSpPr>
          <p:cNvPr id="5" name="Двойная стрелка влево/вправо 4"/>
          <p:cNvSpPr/>
          <p:nvPr/>
        </p:nvSpPr>
        <p:spPr>
          <a:xfrm>
            <a:off x="6224155" y="5583774"/>
            <a:ext cx="602672" cy="457201"/>
          </a:xfrm>
          <a:prstGeom prst="left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5585783" y="4842341"/>
            <a:ext cx="0" cy="418705"/>
          </a:xfrm>
          <a:prstGeom prst="straightConnector1">
            <a:avLst/>
          </a:prstGeom>
          <a:ln w="254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>
            <a:off x="5302829" y="4842341"/>
            <a:ext cx="0" cy="418705"/>
          </a:xfrm>
          <a:prstGeom prst="straightConnector1">
            <a:avLst/>
          </a:prstGeom>
          <a:ln w="254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>
            <a:off x="5868737" y="4842341"/>
            <a:ext cx="0" cy="418705"/>
          </a:xfrm>
          <a:prstGeom prst="straightConnector1">
            <a:avLst/>
          </a:prstGeom>
          <a:ln w="254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7957" y="2566605"/>
            <a:ext cx="79111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Алгоритм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788444" y="2566609"/>
            <a:ext cx="94538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Интерфейс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135926" y="2542881"/>
            <a:ext cx="63113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Тренды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280927" y="2542880"/>
            <a:ext cx="97424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Сообщения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77295" y="3874383"/>
            <a:ext cx="107516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dirty="0" err="1">
                <a:solidFill>
                  <a:prstClr val="black"/>
                </a:solidFill>
              </a:rPr>
              <a:t>Гипермакрос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2715" y="5778533"/>
            <a:ext cx="139942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Функциональная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схема</a:t>
            </a:r>
          </a:p>
        </p:txBody>
      </p:sp>
      <p:pic>
        <p:nvPicPr>
          <p:cNvPr id="87" name="Рисунок 86"/>
          <p:cNvPicPr/>
          <p:nvPr/>
        </p:nvPicPr>
        <p:blipFill>
          <a:blip r:embed="rId12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88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7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0.11181 0.2967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1483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12534 0.2967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7" y="1483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-0.3625 0.2967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1483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-0.6184 0.2967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20" y="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repeatCount="300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0.44687 0.5694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44" y="28472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repeatCount="3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-0.05938 0.5694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28472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repeatCount="3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43368 0.5694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4" y="28472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repeatCount="3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19652 0.569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26" y="28472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6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6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6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86" grpId="0" animBg="1"/>
      <p:bldP spid="5" grpId="0" animBg="1"/>
      <p:bldP spid="5" grpId="1" animBg="1"/>
      <p:bldP spid="13" grpId="0"/>
      <p:bldP spid="93" grpId="0"/>
      <p:bldP spid="94" grpId="0"/>
      <p:bldP spid="95" grpId="0"/>
      <p:bldP spid="96" grpId="0"/>
      <p:bldP spid="9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664" y="184149"/>
            <a:ext cx="5071250" cy="511287"/>
          </a:xfrm>
        </p:spPr>
        <p:txBody>
          <a:bodyPr/>
          <a:lstStyle/>
          <a:p>
            <a:pPr algn="ctr"/>
            <a:r>
              <a:rPr lang="en-US" sz="2000" dirty="0"/>
              <a:t>APROL – </a:t>
            </a:r>
            <a:r>
              <a:rPr lang="ru-RU" sz="2000" dirty="0"/>
              <a:t>Готовые </a:t>
            </a:r>
            <a:r>
              <a:rPr lang="ru-RU" sz="2000" dirty="0" smtClean="0"/>
              <a:t>программные модули</a:t>
            </a:r>
            <a:endParaRPr lang="en-US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90513" y="800100"/>
            <a:ext cx="8599105" cy="313398"/>
          </a:xfrm>
        </p:spPr>
        <p:txBody>
          <a:bodyPr/>
          <a:lstStyle/>
          <a:p>
            <a:r>
              <a:rPr lang="en-US" dirty="0"/>
              <a:t>Библиотека </a:t>
            </a:r>
            <a:r>
              <a:rPr lang="en-US" dirty="0" err="1"/>
              <a:t>автоматизации</a:t>
            </a:r>
            <a:r>
              <a:rPr lang="en-US" dirty="0"/>
              <a:t> </a:t>
            </a:r>
            <a:r>
              <a:rPr lang="en-US" dirty="0" err="1"/>
              <a:t>процесс</a:t>
            </a:r>
            <a:r>
              <a:rPr lang="ru-RU" dirty="0"/>
              <a:t>ов</a:t>
            </a:r>
            <a:r>
              <a:rPr lang="en-US" dirty="0"/>
              <a:t> (PAL</a:t>
            </a:r>
            <a:r>
              <a:rPr lang="ru-RU" dirty="0"/>
              <a:t>,</a:t>
            </a:r>
            <a:r>
              <a:rPr lang="en-US" dirty="0"/>
              <a:t> Process Automation Library )</a:t>
            </a:r>
          </a:p>
        </p:txBody>
      </p:sp>
      <p:sp>
        <p:nvSpPr>
          <p:cNvPr id="6" name="Inhaltsplatzhalter 3"/>
          <p:cNvSpPr txBox="1">
            <a:spLocks/>
          </p:cNvSpPr>
          <p:nvPr/>
        </p:nvSpPr>
        <p:spPr>
          <a:xfrm>
            <a:off x="399381" y="1392382"/>
            <a:ext cx="4619759" cy="51123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lang="de-DE" sz="20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6213" indent="-176213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tabLst/>
              <a:defRPr lang="de-DE" sz="16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0363" indent="-182563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tabLst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450850" indent="-133350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defRPr lang="de-DE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90550" indent="-139700" algn="l" defTabSz="91440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Trebuchet MS" pitchFamily="34" charset="0"/>
              <a:buChar char="&gt;"/>
              <a:defRPr lang="de-DE" sz="12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ru-RU" sz="2400" dirty="0">
                <a:solidFill>
                  <a:prstClr val="black"/>
                </a:solidFill>
              </a:rPr>
              <a:t>Готовая логика работы</a:t>
            </a:r>
            <a:endParaRPr lang="en-US" sz="2400" dirty="0">
              <a:solidFill>
                <a:prstClr val="black"/>
              </a:solidFill>
            </a:endParaRPr>
          </a:p>
          <a:p>
            <a:pPr marL="268287" lvl="3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Жесткое разделение логики и </a:t>
            </a:r>
            <a:r>
              <a:rPr lang="en-US" sz="1600" dirty="0" err="1">
                <a:solidFill>
                  <a:schemeClr val="tx2"/>
                </a:solidFill>
              </a:rPr>
              <a:t>интерактивной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части</a:t>
            </a:r>
            <a:endParaRPr lang="ru-RU" sz="1600" dirty="0">
              <a:solidFill>
                <a:schemeClr val="tx2"/>
              </a:solidFill>
            </a:endParaRPr>
          </a:p>
          <a:p>
            <a:pPr marL="268287" lvl="3" indent="0">
              <a:buNone/>
            </a:pPr>
            <a:r>
              <a:rPr lang="ru-RU" sz="1600" dirty="0">
                <a:solidFill>
                  <a:schemeClr val="tx2"/>
                </a:solidFill>
              </a:rPr>
              <a:t>Широкие возможности настройки под задачу</a:t>
            </a:r>
            <a:endParaRPr lang="en-US" sz="1600" dirty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</a:pPr>
            <a:r>
              <a:rPr lang="ru-RU" sz="2400" dirty="0">
                <a:solidFill>
                  <a:prstClr val="black"/>
                </a:solidFill>
              </a:rPr>
              <a:t>Готовый продуманный интерфейс (</a:t>
            </a:r>
            <a:r>
              <a:rPr lang="en-US" sz="2400" dirty="0">
                <a:solidFill>
                  <a:prstClr val="black"/>
                </a:solidFill>
              </a:rPr>
              <a:t>drill-down)</a:t>
            </a:r>
          </a:p>
          <a:p>
            <a:pPr marL="268287" lvl="3" indent="0">
              <a:buNone/>
            </a:pPr>
            <a:r>
              <a:rPr lang="ru-RU" sz="1600" dirty="0">
                <a:solidFill>
                  <a:schemeClr val="tx2"/>
                </a:solidFill>
              </a:rPr>
              <a:t>Различные настройки</a:t>
            </a:r>
            <a:endParaRPr lang="en-US" sz="1600" dirty="0">
              <a:solidFill>
                <a:schemeClr val="tx2"/>
              </a:solidFill>
            </a:endParaRPr>
          </a:p>
          <a:p>
            <a:pPr marL="268287" lvl="3" indent="0">
              <a:buNone/>
            </a:pPr>
            <a:r>
              <a:rPr lang="en-US" sz="1600" dirty="0" err="1">
                <a:solidFill>
                  <a:schemeClr val="tx2"/>
                </a:solidFill>
              </a:rPr>
              <a:t>Информация</a:t>
            </a:r>
            <a:r>
              <a:rPr lang="en-US" sz="1600" dirty="0">
                <a:solidFill>
                  <a:schemeClr val="tx2"/>
                </a:solidFill>
              </a:rPr>
              <a:t> об алармах</a:t>
            </a:r>
          </a:p>
          <a:p>
            <a:pPr marL="268287" lvl="3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Информация о трендах</a:t>
            </a:r>
          </a:p>
          <a:p>
            <a:pPr marL="268287" lvl="3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Информация AuditTrail</a:t>
            </a:r>
          </a:p>
          <a:p>
            <a:pPr marL="268287" lvl="3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Журнал смен, Shift logbook</a:t>
            </a:r>
          </a:p>
          <a:p>
            <a:pPr marL="268287" lvl="3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60" y="1392382"/>
            <a:ext cx="1911350" cy="21748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05" y="1226126"/>
            <a:ext cx="1937231" cy="5167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3" descr="C:\Users\chizhovk\Downloads\Tmp3\snapshot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09" y="4108966"/>
            <a:ext cx="2170617" cy="152075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1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6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33"/>
          <p:cNvGrpSpPr/>
          <p:nvPr/>
        </p:nvGrpSpPr>
        <p:grpSpPr bwMode="gray">
          <a:xfrm>
            <a:off x="144900" y="1197204"/>
            <a:ext cx="8886805" cy="5524438"/>
            <a:chOff x="1697038" y="3044825"/>
            <a:chExt cx="1062037" cy="874711"/>
          </a:xfrm>
        </p:grpSpPr>
        <p:sp>
          <p:nvSpPr>
            <p:cNvPr id="16" name="Freeform 129"/>
            <p:cNvSpPr>
              <a:spLocks/>
            </p:cNvSpPr>
            <p:nvPr/>
          </p:nvSpPr>
          <p:spPr bwMode="gray">
            <a:xfrm>
              <a:off x="1697038" y="3044825"/>
              <a:ext cx="1062037" cy="754063"/>
            </a:xfrm>
            <a:custGeom>
              <a:avLst/>
              <a:gdLst>
                <a:gd name="T0" fmla="*/ 283 w 283"/>
                <a:gd name="T1" fmla="*/ 199 h 201"/>
                <a:gd name="T2" fmla="*/ 281 w 283"/>
                <a:gd name="T3" fmla="*/ 201 h 201"/>
                <a:gd name="T4" fmla="*/ 1 w 283"/>
                <a:gd name="T5" fmla="*/ 201 h 201"/>
                <a:gd name="T6" fmla="*/ 0 w 283"/>
                <a:gd name="T7" fmla="*/ 199 h 201"/>
                <a:gd name="T8" fmla="*/ 0 w 283"/>
                <a:gd name="T9" fmla="*/ 1 h 201"/>
                <a:gd name="T10" fmla="*/ 1 w 283"/>
                <a:gd name="T11" fmla="*/ 0 h 201"/>
                <a:gd name="T12" fmla="*/ 281 w 283"/>
                <a:gd name="T13" fmla="*/ 0 h 201"/>
                <a:gd name="T14" fmla="*/ 283 w 283"/>
                <a:gd name="T15" fmla="*/ 1 h 201"/>
                <a:gd name="T16" fmla="*/ 283 w 283"/>
                <a:gd name="T17" fmla="*/ 19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201">
                  <a:moveTo>
                    <a:pt x="283" y="199"/>
                  </a:moveTo>
                  <a:cubicBezTo>
                    <a:pt x="283" y="200"/>
                    <a:pt x="282" y="201"/>
                    <a:pt x="28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1"/>
                    <a:pt x="0" y="200"/>
                    <a:pt x="0" y="19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82" y="0"/>
                    <a:pt x="283" y="0"/>
                    <a:pt x="283" y="1"/>
                  </a:cubicBezTo>
                  <a:lnTo>
                    <a:pt x="283" y="19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130"/>
            <p:cNvSpPr>
              <a:spLocks/>
            </p:cNvSpPr>
            <p:nvPr/>
          </p:nvSpPr>
          <p:spPr bwMode="gray">
            <a:xfrm>
              <a:off x="1731963" y="3071812"/>
              <a:ext cx="989011" cy="696913"/>
            </a:xfrm>
            <a:custGeom>
              <a:avLst/>
              <a:gdLst>
                <a:gd name="T0" fmla="*/ 264 w 264"/>
                <a:gd name="T1" fmla="*/ 182 h 186"/>
                <a:gd name="T2" fmla="*/ 260 w 264"/>
                <a:gd name="T3" fmla="*/ 186 h 186"/>
                <a:gd name="T4" fmla="*/ 4 w 264"/>
                <a:gd name="T5" fmla="*/ 186 h 186"/>
                <a:gd name="T6" fmla="*/ 0 w 264"/>
                <a:gd name="T7" fmla="*/ 182 h 186"/>
                <a:gd name="T8" fmla="*/ 0 w 264"/>
                <a:gd name="T9" fmla="*/ 4 h 186"/>
                <a:gd name="T10" fmla="*/ 4 w 264"/>
                <a:gd name="T11" fmla="*/ 0 h 186"/>
                <a:gd name="T12" fmla="*/ 260 w 264"/>
                <a:gd name="T13" fmla="*/ 0 h 186"/>
                <a:gd name="T14" fmla="*/ 264 w 264"/>
                <a:gd name="T15" fmla="*/ 4 h 186"/>
                <a:gd name="T16" fmla="*/ 264 w 264"/>
                <a:gd name="T17" fmla="*/ 18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186">
                  <a:moveTo>
                    <a:pt x="264" y="182"/>
                  </a:moveTo>
                  <a:cubicBezTo>
                    <a:pt x="264" y="185"/>
                    <a:pt x="263" y="186"/>
                    <a:pt x="260" y="186"/>
                  </a:cubicBezTo>
                  <a:cubicBezTo>
                    <a:pt x="4" y="186"/>
                    <a:pt x="4" y="186"/>
                    <a:pt x="4" y="186"/>
                  </a:cubicBezTo>
                  <a:cubicBezTo>
                    <a:pt x="2" y="186"/>
                    <a:pt x="0" y="185"/>
                    <a:pt x="0" y="18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3" y="0"/>
                    <a:pt x="264" y="2"/>
                    <a:pt x="264" y="4"/>
                  </a:cubicBezTo>
                  <a:lnTo>
                    <a:pt x="264" y="182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tx1">
                    <a:tint val="66000"/>
                    <a:satMod val="160000"/>
                    <a:lumMod val="0"/>
                  </a:schemeClr>
                </a:gs>
                <a:gs pos="52000">
                  <a:schemeClr val="tx1">
                    <a:tint val="44500"/>
                    <a:satMod val="160000"/>
                    <a:lumMod val="48000"/>
                  </a:schemeClr>
                </a:gs>
                <a:gs pos="92000">
                  <a:schemeClr val="tx1">
                    <a:tint val="23500"/>
                    <a:satMod val="160000"/>
                    <a:lumMod val="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Rectangle 131"/>
            <p:cNvSpPr>
              <a:spLocks noChangeArrowheads="1"/>
            </p:cNvSpPr>
            <p:nvPr/>
          </p:nvSpPr>
          <p:spPr bwMode="gray">
            <a:xfrm>
              <a:off x="2166938" y="3798887"/>
              <a:ext cx="122237" cy="5873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Rectangle 132"/>
            <p:cNvSpPr>
              <a:spLocks noChangeArrowheads="1"/>
            </p:cNvSpPr>
            <p:nvPr/>
          </p:nvSpPr>
          <p:spPr bwMode="gray">
            <a:xfrm>
              <a:off x="1892300" y="3856036"/>
              <a:ext cx="671512" cy="635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/>
          <a:stretch/>
        </p:blipFill>
        <p:spPr bwMode="auto">
          <a:xfrm>
            <a:off x="2627784" y="1399561"/>
            <a:ext cx="1754394" cy="426742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chizhovk\Downloads\Tmp3\snapshot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/>
          <a:stretch/>
        </p:blipFill>
        <p:spPr bwMode="auto">
          <a:xfrm>
            <a:off x="4644008" y="1410578"/>
            <a:ext cx="1674524" cy="426742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hizhovk\Downloads\Tmp3\snapshot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00881"/>
            <a:ext cx="1705561" cy="4310177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84149"/>
            <a:ext cx="4999242" cy="511287"/>
          </a:xfrm>
        </p:spPr>
        <p:txBody>
          <a:bodyPr/>
          <a:lstStyle/>
          <a:p>
            <a:pPr algn="ctr"/>
            <a:r>
              <a:rPr lang="en-US" sz="2000" dirty="0"/>
              <a:t>APROL – </a:t>
            </a:r>
            <a:r>
              <a:rPr lang="ru-RU" sz="2000" dirty="0"/>
              <a:t>Готовые программные модули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90513" y="783782"/>
            <a:ext cx="7910511" cy="313398"/>
          </a:xfrm>
        </p:spPr>
        <p:txBody>
          <a:bodyPr/>
          <a:lstStyle/>
          <a:p>
            <a:r>
              <a:rPr lang="en-US" dirty="0" smtClean="0"/>
              <a:t>PAL - </a:t>
            </a:r>
            <a:r>
              <a:rPr lang="ru-RU" dirty="0" smtClean="0"/>
              <a:t>Библиотека для автоматизации процессов</a:t>
            </a:r>
            <a:endParaRPr lang="de-DE" dirty="0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67" y="1687657"/>
            <a:ext cx="1911350" cy="21748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chizhovk\Downloads\Tmp3\snapshot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34" y="4108966"/>
            <a:ext cx="2170617" cy="152075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/>
          <p:nvPr/>
        </p:nvPicPr>
        <p:blipFill>
          <a:blip r:embed="rId7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21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3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-63515" y="-81390"/>
            <a:ext cx="9207515" cy="69393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868660" y="2234143"/>
            <a:ext cx="340670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APROL</a:t>
            </a:r>
          </a:p>
          <a:p>
            <a:pPr algn="ctr"/>
            <a:r>
              <a:rPr lang="ru-RU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Отчёты</a:t>
            </a:r>
            <a:endParaRPr lang="de-DE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026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9" name="Gerade Verbindung 328"/>
          <p:cNvCxnSpPr/>
          <p:nvPr/>
        </p:nvCxnSpPr>
        <p:spPr bwMode="gray">
          <a:xfrm>
            <a:off x="3986935" y="2903792"/>
            <a:ext cx="0" cy="13745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698678" y="184149"/>
            <a:ext cx="4920236" cy="511287"/>
          </a:xfrm>
        </p:spPr>
        <p:txBody>
          <a:bodyPr/>
          <a:lstStyle/>
          <a:p>
            <a:pPr algn="ctr"/>
            <a:r>
              <a:rPr lang="de-DE" dirty="0"/>
              <a:t>APROL – </a:t>
            </a:r>
            <a:r>
              <a:rPr lang="ru-RU" dirty="0"/>
              <a:t>отчёты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 bwMode="gray">
          <a:xfrm>
            <a:off x="268825" y="803419"/>
            <a:ext cx="6328400" cy="313398"/>
          </a:xfrm>
        </p:spPr>
        <p:txBody>
          <a:bodyPr/>
          <a:lstStyle/>
          <a:p>
            <a:r>
              <a:rPr lang="ru-RU" dirty="0"/>
              <a:t>Историческая БД </a:t>
            </a:r>
            <a:r>
              <a:rPr lang="de-DE" dirty="0"/>
              <a:t>+ Report Server</a:t>
            </a:r>
          </a:p>
        </p:txBody>
      </p:sp>
      <p:pic>
        <p:nvPicPr>
          <p:cNvPr id="224" name="Picture 1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802965" y="3068960"/>
            <a:ext cx="2219085" cy="342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3311860" y="5364215"/>
            <a:ext cx="1013924" cy="514684"/>
            <a:chOff x="2411760" y="5364215"/>
            <a:chExt cx="1013924" cy="514684"/>
          </a:xfrm>
          <a:effectLst>
            <a:outerShdw blurRad="165100" dist="50800" dir="5400000" sx="157000" sy="157000" algn="ctr" rotWithShape="0">
              <a:srgbClr val="0070C0"/>
            </a:outerShdw>
          </a:effectLst>
        </p:grpSpPr>
        <p:sp>
          <p:nvSpPr>
            <p:cNvPr id="247" name="Rechteck 246"/>
            <p:cNvSpPr/>
            <p:nvPr/>
          </p:nvSpPr>
          <p:spPr>
            <a:xfrm>
              <a:off x="2482799" y="5364215"/>
              <a:ext cx="846365" cy="497682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248" name="Picture 4" descr="\\br-automation.co.at\brdfs01\_Common\Research &amp; Development\Marketing\Released Material\Images\Icons\V-Collections\v_collections_png\business_finance_data\256x256\shadow\chart_donu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8337" y="5397893"/>
              <a:ext cx="307722" cy="307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9" name="Textfeld 31"/>
            <p:cNvSpPr txBox="1"/>
            <p:nvPr/>
          </p:nvSpPr>
          <p:spPr>
            <a:xfrm>
              <a:off x="2411760" y="5663455"/>
              <a:ext cx="10139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" b="1" dirty="0">
                  <a:solidFill>
                    <a:prstClr val="white"/>
                  </a:solidFill>
                </a:rPr>
                <a:t>Report Server</a:t>
              </a:r>
            </a:p>
          </p:txBody>
        </p:sp>
      </p:grpSp>
      <p:sp>
        <p:nvSpPr>
          <p:cNvPr id="252" name="Rechteck 251"/>
          <p:cNvSpPr/>
          <p:nvPr/>
        </p:nvSpPr>
        <p:spPr>
          <a:xfrm>
            <a:off x="3394387" y="4554125"/>
            <a:ext cx="846364" cy="497682"/>
          </a:xfrm>
          <a:prstGeom prst="rect">
            <a:avLst/>
          </a:prstGeom>
          <a:ln w="31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>
              <a:solidFill>
                <a:prstClr val="white"/>
              </a:solidFill>
            </a:endParaRPr>
          </a:p>
        </p:txBody>
      </p:sp>
      <p:pic>
        <p:nvPicPr>
          <p:cNvPr id="253" name="Picture 2" descr="\\br-automation.co.at\brdfs01\_Common\Research &amp; Development\Marketing\Released Material\Images\Icons\V-Collections\v_collections_png\business_finance_data\256x256\shadow\chart_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925" y="4621691"/>
            <a:ext cx="307721" cy="30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Textfeld 31"/>
          <p:cNvSpPr txBox="1"/>
          <p:nvPr/>
        </p:nvSpPr>
        <p:spPr>
          <a:xfrm>
            <a:off x="3283452" y="4868329"/>
            <a:ext cx="10579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>
                <a:solidFill>
                  <a:prstClr val="white"/>
                </a:solidFill>
              </a:rPr>
              <a:t>PDA Server </a:t>
            </a:r>
          </a:p>
        </p:txBody>
      </p:sp>
      <p:grpSp>
        <p:nvGrpSpPr>
          <p:cNvPr id="263" name="Gruppieren 262"/>
          <p:cNvGrpSpPr>
            <a:grpSpLocks noChangeAspect="1"/>
          </p:cNvGrpSpPr>
          <p:nvPr/>
        </p:nvGrpSpPr>
        <p:grpSpPr bwMode="gray">
          <a:xfrm>
            <a:off x="2931036" y="4554125"/>
            <a:ext cx="380824" cy="397622"/>
            <a:chOff x="3544888" y="2371726"/>
            <a:chExt cx="2051050" cy="2141538"/>
          </a:xfrm>
        </p:grpSpPr>
        <p:sp>
          <p:nvSpPr>
            <p:cNvPr id="264" name="Freeform 6"/>
            <p:cNvSpPr>
              <a:spLocks/>
            </p:cNvSpPr>
            <p:nvPr/>
          </p:nvSpPr>
          <p:spPr bwMode="gray">
            <a:xfrm>
              <a:off x="3544888" y="3575051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5" name="Oval 7"/>
            <p:cNvSpPr>
              <a:spLocks noChangeArrowheads="1"/>
            </p:cNvSpPr>
            <p:nvPr/>
          </p:nvSpPr>
          <p:spPr bwMode="gray">
            <a:xfrm>
              <a:off x="3544888" y="3308351"/>
              <a:ext cx="2051050" cy="93821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6" name="Freeform 8"/>
            <p:cNvSpPr>
              <a:spLocks/>
            </p:cNvSpPr>
            <p:nvPr/>
          </p:nvSpPr>
          <p:spPr bwMode="gray">
            <a:xfrm>
              <a:off x="3556001" y="3649663"/>
              <a:ext cx="2036763" cy="596900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7" name="Freeform 9"/>
            <p:cNvSpPr>
              <a:spLocks/>
            </p:cNvSpPr>
            <p:nvPr/>
          </p:nvSpPr>
          <p:spPr bwMode="gray">
            <a:xfrm>
              <a:off x="3544888" y="3106738"/>
              <a:ext cx="2051050" cy="933450"/>
            </a:xfrm>
            <a:custGeom>
              <a:avLst/>
              <a:gdLst>
                <a:gd name="T0" fmla="*/ 493 w 547"/>
                <a:gd name="T1" fmla="*/ 50 h 249"/>
                <a:gd name="T2" fmla="*/ 274 w 547"/>
                <a:gd name="T3" fmla="*/ 0 h 249"/>
                <a:gd name="T4" fmla="*/ 55 w 547"/>
                <a:gd name="T5" fmla="*/ 50 h 249"/>
                <a:gd name="T6" fmla="*/ 0 w 547"/>
                <a:gd name="T7" fmla="*/ 50 h 249"/>
                <a:gd name="T8" fmla="*/ 0 w 547"/>
                <a:gd name="T9" fmla="*/ 124 h 249"/>
                <a:gd name="T10" fmla="*/ 274 w 547"/>
                <a:gd name="T11" fmla="*/ 249 h 249"/>
                <a:gd name="T12" fmla="*/ 547 w 547"/>
                <a:gd name="T13" fmla="*/ 124 h 249"/>
                <a:gd name="T14" fmla="*/ 547 w 547"/>
                <a:gd name="T15" fmla="*/ 50 h 249"/>
                <a:gd name="T16" fmla="*/ 493 w 547"/>
                <a:gd name="T17" fmla="*/ 5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49">
                  <a:moveTo>
                    <a:pt x="493" y="50"/>
                  </a:moveTo>
                  <a:cubicBezTo>
                    <a:pt x="443" y="19"/>
                    <a:pt x="363" y="0"/>
                    <a:pt x="274" y="0"/>
                  </a:cubicBezTo>
                  <a:cubicBezTo>
                    <a:pt x="184" y="0"/>
                    <a:pt x="105" y="19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93"/>
                    <a:pt x="123" y="249"/>
                    <a:pt x="274" y="249"/>
                  </a:cubicBezTo>
                  <a:cubicBezTo>
                    <a:pt x="425" y="249"/>
                    <a:pt x="547" y="193"/>
                    <a:pt x="547" y="124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8" name="Oval 10"/>
            <p:cNvSpPr>
              <a:spLocks noChangeArrowheads="1"/>
            </p:cNvSpPr>
            <p:nvPr/>
          </p:nvSpPr>
          <p:spPr bwMode="gray">
            <a:xfrm>
              <a:off x="3544888" y="2836863"/>
              <a:ext cx="2051050" cy="93662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9" name="Freeform 11"/>
            <p:cNvSpPr>
              <a:spLocks/>
            </p:cNvSpPr>
            <p:nvPr/>
          </p:nvSpPr>
          <p:spPr bwMode="gray">
            <a:xfrm>
              <a:off x="3556001" y="3178176"/>
              <a:ext cx="2036763" cy="595313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9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0" name="Freeform 12"/>
            <p:cNvSpPr>
              <a:spLocks/>
            </p:cNvSpPr>
            <p:nvPr/>
          </p:nvSpPr>
          <p:spPr bwMode="gray">
            <a:xfrm>
              <a:off x="3544888" y="2636838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1" name="Oval 13"/>
            <p:cNvSpPr>
              <a:spLocks noChangeArrowheads="1"/>
            </p:cNvSpPr>
            <p:nvPr/>
          </p:nvSpPr>
          <p:spPr bwMode="gray">
            <a:xfrm>
              <a:off x="3544888" y="2371726"/>
              <a:ext cx="2051050" cy="933450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2" name="Freeform 14"/>
            <p:cNvSpPr>
              <a:spLocks/>
            </p:cNvSpPr>
            <p:nvPr/>
          </p:nvSpPr>
          <p:spPr bwMode="gray">
            <a:xfrm>
              <a:off x="3556001" y="2713038"/>
              <a:ext cx="2036763" cy="592138"/>
            </a:xfrm>
            <a:custGeom>
              <a:avLst/>
              <a:gdLst>
                <a:gd name="T0" fmla="*/ 279 w 543"/>
                <a:gd name="T1" fmla="*/ 147 h 158"/>
                <a:gd name="T2" fmla="*/ 6 w 543"/>
                <a:gd name="T3" fmla="*/ 22 h 158"/>
                <a:gd name="T4" fmla="*/ 10 w 543"/>
                <a:gd name="T5" fmla="*/ 0 h 158"/>
                <a:gd name="T6" fmla="*/ 0 w 543"/>
                <a:gd name="T7" fmla="*/ 34 h 158"/>
                <a:gd name="T8" fmla="*/ 274 w 543"/>
                <a:gd name="T9" fmla="*/ 158 h 158"/>
                <a:gd name="T10" fmla="*/ 543 w 543"/>
                <a:gd name="T11" fmla="*/ 56 h 158"/>
                <a:gd name="T12" fmla="*/ 279 w 543"/>
                <a:gd name="T13" fmla="*/ 14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8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4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2"/>
                    <a:pt x="123" y="158"/>
                    <a:pt x="274" y="158"/>
                  </a:cubicBezTo>
                  <a:cubicBezTo>
                    <a:pt x="408" y="158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3" name="Freeform 15"/>
            <p:cNvSpPr>
              <a:spLocks noEditPoints="1"/>
            </p:cNvSpPr>
            <p:nvPr/>
          </p:nvSpPr>
          <p:spPr bwMode="gray">
            <a:xfrm>
              <a:off x="4002088" y="2490788"/>
              <a:ext cx="1162050" cy="615950"/>
            </a:xfrm>
            <a:custGeom>
              <a:avLst/>
              <a:gdLst>
                <a:gd name="T0" fmla="*/ 310 w 310"/>
                <a:gd name="T1" fmla="*/ 97 h 164"/>
                <a:gd name="T2" fmla="*/ 310 w 310"/>
                <a:gd name="T3" fmla="*/ 67 h 164"/>
                <a:gd name="T4" fmla="*/ 272 w 310"/>
                <a:gd name="T5" fmla="*/ 67 h 164"/>
                <a:gd name="T6" fmla="*/ 258 w 310"/>
                <a:gd name="T7" fmla="*/ 49 h 164"/>
                <a:gd name="T8" fmla="*/ 285 w 310"/>
                <a:gd name="T9" fmla="*/ 34 h 164"/>
                <a:gd name="T10" fmla="*/ 245 w 310"/>
                <a:gd name="T11" fmla="*/ 13 h 164"/>
                <a:gd name="T12" fmla="*/ 218 w 310"/>
                <a:gd name="T13" fmla="*/ 27 h 164"/>
                <a:gd name="T14" fmla="*/ 184 w 310"/>
                <a:gd name="T15" fmla="*/ 20 h 164"/>
                <a:gd name="T16" fmla="*/ 184 w 310"/>
                <a:gd name="T17" fmla="*/ 0 h 164"/>
                <a:gd name="T18" fmla="*/ 126 w 310"/>
                <a:gd name="T19" fmla="*/ 0 h 164"/>
                <a:gd name="T20" fmla="*/ 126 w 310"/>
                <a:gd name="T21" fmla="*/ 20 h 164"/>
                <a:gd name="T22" fmla="*/ 93 w 310"/>
                <a:gd name="T23" fmla="*/ 27 h 164"/>
                <a:gd name="T24" fmla="*/ 93 w 310"/>
                <a:gd name="T25" fmla="*/ 27 h 164"/>
                <a:gd name="T26" fmla="*/ 66 w 310"/>
                <a:gd name="T27" fmla="*/ 13 h 164"/>
                <a:gd name="T28" fmla="*/ 25 w 310"/>
                <a:gd name="T29" fmla="*/ 34 h 164"/>
                <a:gd name="T30" fmla="*/ 52 w 310"/>
                <a:gd name="T31" fmla="*/ 49 h 164"/>
                <a:gd name="T32" fmla="*/ 53 w 310"/>
                <a:gd name="T33" fmla="*/ 49 h 164"/>
                <a:gd name="T34" fmla="*/ 38 w 310"/>
                <a:gd name="T35" fmla="*/ 67 h 164"/>
                <a:gd name="T36" fmla="*/ 38 w 310"/>
                <a:gd name="T37" fmla="*/ 67 h 164"/>
                <a:gd name="T38" fmla="*/ 0 w 310"/>
                <a:gd name="T39" fmla="*/ 67 h 164"/>
                <a:gd name="T40" fmla="*/ 0 w 310"/>
                <a:gd name="T41" fmla="*/ 97 h 164"/>
                <a:gd name="T42" fmla="*/ 38 w 310"/>
                <a:gd name="T43" fmla="*/ 97 h 164"/>
                <a:gd name="T44" fmla="*/ 38 w 310"/>
                <a:gd name="T45" fmla="*/ 96 h 164"/>
                <a:gd name="T46" fmla="*/ 53 w 310"/>
                <a:gd name="T47" fmla="*/ 115 h 164"/>
                <a:gd name="T48" fmla="*/ 52 w 310"/>
                <a:gd name="T49" fmla="*/ 115 h 164"/>
                <a:gd name="T50" fmla="*/ 25 w 310"/>
                <a:gd name="T51" fmla="*/ 129 h 164"/>
                <a:gd name="T52" fmla="*/ 66 w 310"/>
                <a:gd name="T53" fmla="*/ 150 h 164"/>
                <a:gd name="T54" fmla="*/ 93 w 310"/>
                <a:gd name="T55" fmla="*/ 136 h 164"/>
                <a:gd name="T56" fmla="*/ 92 w 310"/>
                <a:gd name="T57" fmla="*/ 136 h 164"/>
                <a:gd name="T58" fmla="*/ 127 w 310"/>
                <a:gd name="T59" fmla="*/ 143 h 164"/>
                <a:gd name="T60" fmla="*/ 126 w 310"/>
                <a:gd name="T61" fmla="*/ 143 h 164"/>
                <a:gd name="T62" fmla="*/ 126 w 310"/>
                <a:gd name="T63" fmla="*/ 164 h 164"/>
                <a:gd name="T64" fmla="*/ 184 w 310"/>
                <a:gd name="T65" fmla="*/ 164 h 164"/>
                <a:gd name="T66" fmla="*/ 184 w 310"/>
                <a:gd name="T67" fmla="*/ 143 h 164"/>
                <a:gd name="T68" fmla="*/ 217 w 310"/>
                <a:gd name="T69" fmla="*/ 136 h 164"/>
                <a:gd name="T70" fmla="*/ 245 w 310"/>
                <a:gd name="T71" fmla="*/ 150 h 164"/>
                <a:gd name="T72" fmla="*/ 285 w 310"/>
                <a:gd name="T73" fmla="*/ 129 h 164"/>
                <a:gd name="T74" fmla="*/ 258 w 310"/>
                <a:gd name="T75" fmla="*/ 115 h 164"/>
                <a:gd name="T76" fmla="*/ 272 w 310"/>
                <a:gd name="T77" fmla="*/ 97 h 164"/>
                <a:gd name="T78" fmla="*/ 310 w 310"/>
                <a:gd name="T79" fmla="*/ 97 h 164"/>
                <a:gd name="T80" fmla="*/ 155 w 310"/>
                <a:gd name="T81" fmla="*/ 122 h 164"/>
                <a:gd name="T82" fmla="*/ 78 w 310"/>
                <a:gd name="T83" fmla="*/ 82 h 164"/>
                <a:gd name="T84" fmla="*/ 155 w 310"/>
                <a:gd name="T85" fmla="*/ 41 h 164"/>
                <a:gd name="T86" fmla="*/ 232 w 310"/>
                <a:gd name="T87" fmla="*/ 82 h 164"/>
                <a:gd name="T88" fmla="*/ 155 w 310"/>
                <a:gd name="T89" fmla="*/ 12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0" h="164">
                  <a:moveTo>
                    <a:pt x="310" y="97"/>
                  </a:moveTo>
                  <a:cubicBezTo>
                    <a:pt x="310" y="67"/>
                    <a:pt x="310" y="67"/>
                    <a:pt x="310" y="67"/>
                  </a:cubicBezTo>
                  <a:cubicBezTo>
                    <a:pt x="272" y="67"/>
                    <a:pt x="272" y="67"/>
                    <a:pt x="272" y="67"/>
                  </a:cubicBezTo>
                  <a:cubicBezTo>
                    <a:pt x="269" y="60"/>
                    <a:pt x="264" y="54"/>
                    <a:pt x="258" y="49"/>
                  </a:cubicBezTo>
                  <a:cubicBezTo>
                    <a:pt x="285" y="34"/>
                    <a:pt x="285" y="34"/>
                    <a:pt x="285" y="34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207" y="24"/>
                    <a:pt x="196" y="22"/>
                    <a:pt x="184" y="2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14" y="22"/>
                    <a:pt x="103" y="24"/>
                    <a:pt x="93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46" y="54"/>
                    <a:pt x="41" y="60"/>
                    <a:pt x="38" y="67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41" y="103"/>
                    <a:pt x="46" y="109"/>
                    <a:pt x="53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66" y="150"/>
                    <a:pt x="66" y="150"/>
                    <a:pt x="66" y="150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103" y="139"/>
                    <a:pt x="114" y="142"/>
                    <a:pt x="127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64"/>
                    <a:pt x="126" y="164"/>
                    <a:pt x="126" y="164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96" y="142"/>
                    <a:pt x="207" y="139"/>
                    <a:pt x="217" y="136"/>
                  </a:cubicBezTo>
                  <a:cubicBezTo>
                    <a:pt x="245" y="150"/>
                    <a:pt x="245" y="150"/>
                    <a:pt x="245" y="150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58" y="115"/>
                    <a:pt x="258" y="115"/>
                    <a:pt x="258" y="115"/>
                  </a:cubicBezTo>
                  <a:cubicBezTo>
                    <a:pt x="264" y="109"/>
                    <a:pt x="269" y="103"/>
                    <a:pt x="272" y="97"/>
                  </a:cubicBezTo>
                  <a:cubicBezTo>
                    <a:pt x="310" y="97"/>
                    <a:pt x="310" y="97"/>
                    <a:pt x="310" y="97"/>
                  </a:cubicBezTo>
                  <a:close/>
                  <a:moveTo>
                    <a:pt x="155" y="122"/>
                  </a:moveTo>
                  <a:cubicBezTo>
                    <a:pt x="113" y="122"/>
                    <a:pt x="78" y="104"/>
                    <a:pt x="78" y="82"/>
                  </a:cubicBezTo>
                  <a:cubicBezTo>
                    <a:pt x="78" y="59"/>
                    <a:pt x="113" y="41"/>
                    <a:pt x="155" y="41"/>
                  </a:cubicBezTo>
                  <a:cubicBezTo>
                    <a:pt x="198" y="41"/>
                    <a:pt x="232" y="59"/>
                    <a:pt x="232" y="82"/>
                  </a:cubicBezTo>
                  <a:cubicBezTo>
                    <a:pt x="232" y="104"/>
                    <a:pt x="198" y="122"/>
                    <a:pt x="155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42" name="Rechteck 241"/>
          <p:cNvSpPr/>
          <p:nvPr/>
        </p:nvSpPr>
        <p:spPr>
          <a:xfrm>
            <a:off x="3394387" y="3969060"/>
            <a:ext cx="846364" cy="497682"/>
          </a:xfrm>
          <a:prstGeom prst="rect">
            <a:avLst/>
          </a:prstGeom>
          <a:ln w="31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>
              <a:solidFill>
                <a:prstClr val="white"/>
              </a:solidFill>
            </a:endParaRPr>
          </a:p>
        </p:txBody>
      </p:sp>
      <p:pic>
        <p:nvPicPr>
          <p:cNvPr id="243" name="Picture 2" descr="\\br-automation.co.at\brdfs01\_Common\Research &amp; Development\Marketing\Released Material\Images\Icons\V-Collections\v_collections_png\business_finance_data\256x256\shadow\chart_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925" y="4036626"/>
            <a:ext cx="307721" cy="30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" name="Textfeld 31"/>
          <p:cNvSpPr txBox="1"/>
          <p:nvPr/>
        </p:nvSpPr>
        <p:spPr>
          <a:xfrm>
            <a:off x="3283452" y="4283264"/>
            <a:ext cx="10579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>
                <a:solidFill>
                  <a:prstClr val="white"/>
                </a:solidFill>
              </a:rPr>
              <a:t>Trend Server</a:t>
            </a:r>
          </a:p>
        </p:txBody>
      </p:sp>
      <p:grpSp>
        <p:nvGrpSpPr>
          <p:cNvPr id="256" name="Gruppieren 255"/>
          <p:cNvGrpSpPr>
            <a:grpSpLocks noChangeAspect="1"/>
          </p:cNvGrpSpPr>
          <p:nvPr/>
        </p:nvGrpSpPr>
        <p:grpSpPr bwMode="gray">
          <a:xfrm>
            <a:off x="2931036" y="3969060"/>
            <a:ext cx="380824" cy="397622"/>
            <a:chOff x="3544888" y="2371726"/>
            <a:chExt cx="2051050" cy="2141538"/>
          </a:xfrm>
        </p:grpSpPr>
        <p:sp>
          <p:nvSpPr>
            <p:cNvPr id="257" name="Freeform 6"/>
            <p:cNvSpPr>
              <a:spLocks/>
            </p:cNvSpPr>
            <p:nvPr/>
          </p:nvSpPr>
          <p:spPr bwMode="gray">
            <a:xfrm>
              <a:off x="3544888" y="3575051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8" name="Oval 7"/>
            <p:cNvSpPr>
              <a:spLocks noChangeArrowheads="1"/>
            </p:cNvSpPr>
            <p:nvPr/>
          </p:nvSpPr>
          <p:spPr bwMode="gray">
            <a:xfrm>
              <a:off x="3544888" y="3308351"/>
              <a:ext cx="2051050" cy="93821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gray">
            <a:xfrm>
              <a:off x="3556001" y="3649663"/>
              <a:ext cx="2036763" cy="596900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gray">
            <a:xfrm>
              <a:off x="3544888" y="3106738"/>
              <a:ext cx="2051050" cy="933450"/>
            </a:xfrm>
            <a:custGeom>
              <a:avLst/>
              <a:gdLst>
                <a:gd name="T0" fmla="*/ 493 w 547"/>
                <a:gd name="T1" fmla="*/ 50 h 249"/>
                <a:gd name="T2" fmla="*/ 274 w 547"/>
                <a:gd name="T3" fmla="*/ 0 h 249"/>
                <a:gd name="T4" fmla="*/ 55 w 547"/>
                <a:gd name="T5" fmla="*/ 50 h 249"/>
                <a:gd name="T6" fmla="*/ 0 w 547"/>
                <a:gd name="T7" fmla="*/ 50 h 249"/>
                <a:gd name="T8" fmla="*/ 0 w 547"/>
                <a:gd name="T9" fmla="*/ 124 h 249"/>
                <a:gd name="T10" fmla="*/ 274 w 547"/>
                <a:gd name="T11" fmla="*/ 249 h 249"/>
                <a:gd name="T12" fmla="*/ 547 w 547"/>
                <a:gd name="T13" fmla="*/ 124 h 249"/>
                <a:gd name="T14" fmla="*/ 547 w 547"/>
                <a:gd name="T15" fmla="*/ 50 h 249"/>
                <a:gd name="T16" fmla="*/ 493 w 547"/>
                <a:gd name="T17" fmla="*/ 5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49">
                  <a:moveTo>
                    <a:pt x="493" y="50"/>
                  </a:moveTo>
                  <a:cubicBezTo>
                    <a:pt x="443" y="19"/>
                    <a:pt x="363" y="0"/>
                    <a:pt x="274" y="0"/>
                  </a:cubicBezTo>
                  <a:cubicBezTo>
                    <a:pt x="184" y="0"/>
                    <a:pt x="105" y="19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93"/>
                    <a:pt x="123" y="249"/>
                    <a:pt x="274" y="249"/>
                  </a:cubicBezTo>
                  <a:cubicBezTo>
                    <a:pt x="425" y="249"/>
                    <a:pt x="547" y="193"/>
                    <a:pt x="547" y="124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1" name="Oval 10"/>
            <p:cNvSpPr>
              <a:spLocks noChangeArrowheads="1"/>
            </p:cNvSpPr>
            <p:nvPr/>
          </p:nvSpPr>
          <p:spPr bwMode="gray">
            <a:xfrm>
              <a:off x="3544888" y="2836863"/>
              <a:ext cx="2051050" cy="93662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gray">
            <a:xfrm>
              <a:off x="3556001" y="3178176"/>
              <a:ext cx="2036763" cy="595313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9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5" name="Freeform 12"/>
            <p:cNvSpPr>
              <a:spLocks/>
            </p:cNvSpPr>
            <p:nvPr/>
          </p:nvSpPr>
          <p:spPr bwMode="gray">
            <a:xfrm>
              <a:off x="3544888" y="2636838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6" name="Oval 13"/>
            <p:cNvSpPr>
              <a:spLocks noChangeArrowheads="1"/>
            </p:cNvSpPr>
            <p:nvPr/>
          </p:nvSpPr>
          <p:spPr bwMode="gray">
            <a:xfrm>
              <a:off x="3544888" y="2371726"/>
              <a:ext cx="2051050" cy="933450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7" name="Freeform 14"/>
            <p:cNvSpPr>
              <a:spLocks/>
            </p:cNvSpPr>
            <p:nvPr/>
          </p:nvSpPr>
          <p:spPr bwMode="gray">
            <a:xfrm>
              <a:off x="3556001" y="2713038"/>
              <a:ext cx="2036763" cy="592138"/>
            </a:xfrm>
            <a:custGeom>
              <a:avLst/>
              <a:gdLst>
                <a:gd name="T0" fmla="*/ 279 w 543"/>
                <a:gd name="T1" fmla="*/ 147 h 158"/>
                <a:gd name="T2" fmla="*/ 6 w 543"/>
                <a:gd name="T3" fmla="*/ 22 h 158"/>
                <a:gd name="T4" fmla="*/ 10 w 543"/>
                <a:gd name="T5" fmla="*/ 0 h 158"/>
                <a:gd name="T6" fmla="*/ 0 w 543"/>
                <a:gd name="T7" fmla="*/ 34 h 158"/>
                <a:gd name="T8" fmla="*/ 274 w 543"/>
                <a:gd name="T9" fmla="*/ 158 h 158"/>
                <a:gd name="T10" fmla="*/ 543 w 543"/>
                <a:gd name="T11" fmla="*/ 56 h 158"/>
                <a:gd name="T12" fmla="*/ 279 w 543"/>
                <a:gd name="T13" fmla="*/ 14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8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4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2"/>
                    <a:pt x="123" y="158"/>
                    <a:pt x="274" y="158"/>
                  </a:cubicBezTo>
                  <a:cubicBezTo>
                    <a:pt x="408" y="158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8" name="Freeform 15"/>
            <p:cNvSpPr>
              <a:spLocks noEditPoints="1"/>
            </p:cNvSpPr>
            <p:nvPr/>
          </p:nvSpPr>
          <p:spPr bwMode="gray">
            <a:xfrm>
              <a:off x="4002088" y="2490788"/>
              <a:ext cx="1162050" cy="615950"/>
            </a:xfrm>
            <a:custGeom>
              <a:avLst/>
              <a:gdLst>
                <a:gd name="T0" fmla="*/ 310 w 310"/>
                <a:gd name="T1" fmla="*/ 97 h 164"/>
                <a:gd name="T2" fmla="*/ 310 w 310"/>
                <a:gd name="T3" fmla="*/ 67 h 164"/>
                <a:gd name="T4" fmla="*/ 272 w 310"/>
                <a:gd name="T5" fmla="*/ 67 h 164"/>
                <a:gd name="T6" fmla="*/ 258 w 310"/>
                <a:gd name="T7" fmla="*/ 49 h 164"/>
                <a:gd name="T8" fmla="*/ 285 w 310"/>
                <a:gd name="T9" fmla="*/ 34 h 164"/>
                <a:gd name="T10" fmla="*/ 245 w 310"/>
                <a:gd name="T11" fmla="*/ 13 h 164"/>
                <a:gd name="T12" fmla="*/ 218 w 310"/>
                <a:gd name="T13" fmla="*/ 27 h 164"/>
                <a:gd name="T14" fmla="*/ 184 w 310"/>
                <a:gd name="T15" fmla="*/ 20 h 164"/>
                <a:gd name="T16" fmla="*/ 184 w 310"/>
                <a:gd name="T17" fmla="*/ 0 h 164"/>
                <a:gd name="T18" fmla="*/ 126 w 310"/>
                <a:gd name="T19" fmla="*/ 0 h 164"/>
                <a:gd name="T20" fmla="*/ 126 w 310"/>
                <a:gd name="T21" fmla="*/ 20 h 164"/>
                <a:gd name="T22" fmla="*/ 93 w 310"/>
                <a:gd name="T23" fmla="*/ 27 h 164"/>
                <a:gd name="T24" fmla="*/ 93 w 310"/>
                <a:gd name="T25" fmla="*/ 27 h 164"/>
                <a:gd name="T26" fmla="*/ 66 w 310"/>
                <a:gd name="T27" fmla="*/ 13 h 164"/>
                <a:gd name="T28" fmla="*/ 25 w 310"/>
                <a:gd name="T29" fmla="*/ 34 h 164"/>
                <a:gd name="T30" fmla="*/ 52 w 310"/>
                <a:gd name="T31" fmla="*/ 49 h 164"/>
                <a:gd name="T32" fmla="*/ 53 w 310"/>
                <a:gd name="T33" fmla="*/ 49 h 164"/>
                <a:gd name="T34" fmla="*/ 38 w 310"/>
                <a:gd name="T35" fmla="*/ 67 h 164"/>
                <a:gd name="T36" fmla="*/ 38 w 310"/>
                <a:gd name="T37" fmla="*/ 67 h 164"/>
                <a:gd name="T38" fmla="*/ 0 w 310"/>
                <a:gd name="T39" fmla="*/ 67 h 164"/>
                <a:gd name="T40" fmla="*/ 0 w 310"/>
                <a:gd name="T41" fmla="*/ 97 h 164"/>
                <a:gd name="T42" fmla="*/ 38 w 310"/>
                <a:gd name="T43" fmla="*/ 97 h 164"/>
                <a:gd name="T44" fmla="*/ 38 w 310"/>
                <a:gd name="T45" fmla="*/ 96 h 164"/>
                <a:gd name="T46" fmla="*/ 53 w 310"/>
                <a:gd name="T47" fmla="*/ 115 h 164"/>
                <a:gd name="T48" fmla="*/ 52 w 310"/>
                <a:gd name="T49" fmla="*/ 115 h 164"/>
                <a:gd name="T50" fmla="*/ 25 w 310"/>
                <a:gd name="T51" fmla="*/ 129 h 164"/>
                <a:gd name="T52" fmla="*/ 66 w 310"/>
                <a:gd name="T53" fmla="*/ 150 h 164"/>
                <a:gd name="T54" fmla="*/ 93 w 310"/>
                <a:gd name="T55" fmla="*/ 136 h 164"/>
                <a:gd name="T56" fmla="*/ 92 w 310"/>
                <a:gd name="T57" fmla="*/ 136 h 164"/>
                <a:gd name="T58" fmla="*/ 127 w 310"/>
                <a:gd name="T59" fmla="*/ 143 h 164"/>
                <a:gd name="T60" fmla="*/ 126 w 310"/>
                <a:gd name="T61" fmla="*/ 143 h 164"/>
                <a:gd name="T62" fmla="*/ 126 w 310"/>
                <a:gd name="T63" fmla="*/ 164 h 164"/>
                <a:gd name="T64" fmla="*/ 184 w 310"/>
                <a:gd name="T65" fmla="*/ 164 h 164"/>
                <a:gd name="T66" fmla="*/ 184 w 310"/>
                <a:gd name="T67" fmla="*/ 143 h 164"/>
                <a:gd name="T68" fmla="*/ 217 w 310"/>
                <a:gd name="T69" fmla="*/ 136 h 164"/>
                <a:gd name="T70" fmla="*/ 245 w 310"/>
                <a:gd name="T71" fmla="*/ 150 h 164"/>
                <a:gd name="T72" fmla="*/ 285 w 310"/>
                <a:gd name="T73" fmla="*/ 129 h 164"/>
                <a:gd name="T74" fmla="*/ 258 w 310"/>
                <a:gd name="T75" fmla="*/ 115 h 164"/>
                <a:gd name="T76" fmla="*/ 272 w 310"/>
                <a:gd name="T77" fmla="*/ 97 h 164"/>
                <a:gd name="T78" fmla="*/ 310 w 310"/>
                <a:gd name="T79" fmla="*/ 97 h 164"/>
                <a:gd name="T80" fmla="*/ 155 w 310"/>
                <a:gd name="T81" fmla="*/ 122 h 164"/>
                <a:gd name="T82" fmla="*/ 78 w 310"/>
                <a:gd name="T83" fmla="*/ 82 h 164"/>
                <a:gd name="T84" fmla="*/ 155 w 310"/>
                <a:gd name="T85" fmla="*/ 41 h 164"/>
                <a:gd name="T86" fmla="*/ 232 w 310"/>
                <a:gd name="T87" fmla="*/ 82 h 164"/>
                <a:gd name="T88" fmla="*/ 155 w 310"/>
                <a:gd name="T89" fmla="*/ 12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0" h="164">
                  <a:moveTo>
                    <a:pt x="310" y="97"/>
                  </a:moveTo>
                  <a:cubicBezTo>
                    <a:pt x="310" y="67"/>
                    <a:pt x="310" y="67"/>
                    <a:pt x="310" y="67"/>
                  </a:cubicBezTo>
                  <a:cubicBezTo>
                    <a:pt x="272" y="67"/>
                    <a:pt x="272" y="67"/>
                    <a:pt x="272" y="67"/>
                  </a:cubicBezTo>
                  <a:cubicBezTo>
                    <a:pt x="269" y="60"/>
                    <a:pt x="264" y="54"/>
                    <a:pt x="258" y="49"/>
                  </a:cubicBezTo>
                  <a:cubicBezTo>
                    <a:pt x="285" y="34"/>
                    <a:pt x="285" y="34"/>
                    <a:pt x="285" y="34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207" y="24"/>
                    <a:pt x="196" y="22"/>
                    <a:pt x="184" y="2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14" y="22"/>
                    <a:pt x="103" y="24"/>
                    <a:pt x="93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46" y="54"/>
                    <a:pt x="41" y="60"/>
                    <a:pt x="38" y="67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41" y="103"/>
                    <a:pt x="46" y="109"/>
                    <a:pt x="53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66" y="150"/>
                    <a:pt x="66" y="150"/>
                    <a:pt x="66" y="150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103" y="139"/>
                    <a:pt x="114" y="142"/>
                    <a:pt x="127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64"/>
                    <a:pt x="126" y="164"/>
                    <a:pt x="126" y="164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96" y="142"/>
                    <a:pt x="207" y="139"/>
                    <a:pt x="217" y="136"/>
                  </a:cubicBezTo>
                  <a:cubicBezTo>
                    <a:pt x="245" y="150"/>
                    <a:pt x="245" y="150"/>
                    <a:pt x="245" y="150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58" y="115"/>
                    <a:pt x="258" y="115"/>
                    <a:pt x="258" y="115"/>
                  </a:cubicBezTo>
                  <a:cubicBezTo>
                    <a:pt x="264" y="109"/>
                    <a:pt x="269" y="103"/>
                    <a:pt x="272" y="97"/>
                  </a:cubicBezTo>
                  <a:cubicBezTo>
                    <a:pt x="310" y="97"/>
                    <a:pt x="310" y="97"/>
                    <a:pt x="310" y="97"/>
                  </a:cubicBezTo>
                  <a:close/>
                  <a:moveTo>
                    <a:pt x="155" y="122"/>
                  </a:moveTo>
                  <a:cubicBezTo>
                    <a:pt x="113" y="122"/>
                    <a:pt x="78" y="104"/>
                    <a:pt x="78" y="82"/>
                  </a:cubicBezTo>
                  <a:cubicBezTo>
                    <a:pt x="78" y="59"/>
                    <a:pt x="113" y="41"/>
                    <a:pt x="155" y="41"/>
                  </a:cubicBezTo>
                  <a:cubicBezTo>
                    <a:pt x="198" y="41"/>
                    <a:pt x="232" y="59"/>
                    <a:pt x="232" y="82"/>
                  </a:cubicBezTo>
                  <a:cubicBezTo>
                    <a:pt x="232" y="104"/>
                    <a:pt x="198" y="122"/>
                    <a:pt x="155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9" name="Rechteck 218"/>
          <p:cNvSpPr/>
          <p:nvPr/>
        </p:nvSpPr>
        <p:spPr>
          <a:xfrm>
            <a:off x="3382900" y="3383995"/>
            <a:ext cx="846364" cy="497682"/>
          </a:xfrm>
          <a:prstGeom prst="rect">
            <a:avLst/>
          </a:prstGeom>
          <a:ln w="31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>
              <a:solidFill>
                <a:prstClr val="white"/>
              </a:solidFill>
            </a:endParaRPr>
          </a:p>
        </p:txBody>
      </p:sp>
      <p:pic>
        <p:nvPicPr>
          <p:cNvPr id="220" name="Picture 3" descr="\\br-automation.co.at\brdfs01\_Common\Research &amp; Development\Marketing\Released Material\Images\Icons\V-Collections\v_collections_png\basic_foundation\256x256\shadow\sign_warn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79" y="3383995"/>
            <a:ext cx="354746" cy="3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" name="Textfeld 31"/>
          <p:cNvSpPr txBox="1"/>
          <p:nvPr/>
        </p:nvSpPr>
        <p:spPr>
          <a:xfrm>
            <a:off x="3311860" y="3686531"/>
            <a:ext cx="10139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>
                <a:solidFill>
                  <a:prstClr val="white"/>
                </a:solidFill>
              </a:rPr>
              <a:t>Alarm Server</a:t>
            </a:r>
          </a:p>
        </p:txBody>
      </p:sp>
      <p:grpSp>
        <p:nvGrpSpPr>
          <p:cNvPr id="289" name="Gruppieren 288"/>
          <p:cNvGrpSpPr>
            <a:grpSpLocks noChangeAspect="1"/>
          </p:cNvGrpSpPr>
          <p:nvPr/>
        </p:nvGrpSpPr>
        <p:grpSpPr bwMode="gray">
          <a:xfrm>
            <a:off x="2931036" y="3383995"/>
            <a:ext cx="380824" cy="397622"/>
            <a:chOff x="3544888" y="2371726"/>
            <a:chExt cx="2051050" cy="2141538"/>
          </a:xfrm>
        </p:grpSpPr>
        <p:sp>
          <p:nvSpPr>
            <p:cNvPr id="290" name="Freeform 6"/>
            <p:cNvSpPr>
              <a:spLocks/>
            </p:cNvSpPr>
            <p:nvPr/>
          </p:nvSpPr>
          <p:spPr bwMode="gray">
            <a:xfrm>
              <a:off x="3544888" y="3575051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gray">
            <a:xfrm>
              <a:off x="3544888" y="3308351"/>
              <a:ext cx="2051050" cy="93821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gray">
            <a:xfrm>
              <a:off x="3556001" y="3649663"/>
              <a:ext cx="2036763" cy="596900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gray">
            <a:xfrm>
              <a:off x="3544888" y="3106738"/>
              <a:ext cx="2051050" cy="933450"/>
            </a:xfrm>
            <a:custGeom>
              <a:avLst/>
              <a:gdLst>
                <a:gd name="T0" fmla="*/ 493 w 547"/>
                <a:gd name="T1" fmla="*/ 50 h 249"/>
                <a:gd name="T2" fmla="*/ 274 w 547"/>
                <a:gd name="T3" fmla="*/ 0 h 249"/>
                <a:gd name="T4" fmla="*/ 55 w 547"/>
                <a:gd name="T5" fmla="*/ 50 h 249"/>
                <a:gd name="T6" fmla="*/ 0 w 547"/>
                <a:gd name="T7" fmla="*/ 50 h 249"/>
                <a:gd name="T8" fmla="*/ 0 w 547"/>
                <a:gd name="T9" fmla="*/ 124 h 249"/>
                <a:gd name="T10" fmla="*/ 274 w 547"/>
                <a:gd name="T11" fmla="*/ 249 h 249"/>
                <a:gd name="T12" fmla="*/ 547 w 547"/>
                <a:gd name="T13" fmla="*/ 124 h 249"/>
                <a:gd name="T14" fmla="*/ 547 w 547"/>
                <a:gd name="T15" fmla="*/ 50 h 249"/>
                <a:gd name="T16" fmla="*/ 493 w 547"/>
                <a:gd name="T17" fmla="*/ 5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49">
                  <a:moveTo>
                    <a:pt x="493" y="50"/>
                  </a:moveTo>
                  <a:cubicBezTo>
                    <a:pt x="443" y="19"/>
                    <a:pt x="363" y="0"/>
                    <a:pt x="274" y="0"/>
                  </a:cubicBezTo>
                  <a:cubicBezTo>
                    <a:pt x="184" y="0"/>
                    <a:pt x="105" y="19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93"/>
                    <a:pt x="123" y="249"/>
                    <a:pt x="274" y="249"/>
                  </a:cubicBezTo>
                  <a:cubicBezTo>
                    <a:pt x="425" y="249"/>
                    <a:pt x="547" y="193"/>
                    <a:pt x="547" y="124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4" name="Oval 10"/>
            <p:cNvSpPr>
              <a:spLocks noChangeArrowheads="1"/>
            </p:cNvSpPr>
            <p:nvPr/>
          </p:nvSpPr>
          <p:spPr bwMode="gray">
            <a:xfrm>
              <a:off x="3544888" y="2836863"/>
              <a:ext cx="2051050" cy="93662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6" name="Freeform 11"/>
            <p:cNvSpPr>
              <a:spLocks/>
            </p:cNvSpPr>
            <p:nvPr/>
          </p:nvSpPr>
          <p:spPr bwMode="gray">
            <a:xfrm>
              <a:off x="3556001" y="3178176"/>
              <a:ext cx="2036763" cy="595313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9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8" name="Freeform 12"/>
            <p:cNvSpPr>
              <a:spLocks/>
            </p:cNvSpPr>
            <p:nvPr/>
          </p:nvSpPr>
          <p:spPr bwMode="gray">
            <a:xfrm>
              <a:off x="3544888" y="2636838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9" name="Oval 13"/>
            <p:cNvSpPr>
              <a:spLocks noChangeArrowheads="1"/>
            </p:cNvSpPr>
            <p:nvPr/>
          </p:nvSpPr>
          <p:spPr bwMode="gray">
            <a:xfrm>
              <a:off x="3544888" y="2371726"/>
              <a:ext cx="2051050" cy="933450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0" name="Freeform 14"/>
            <p:cNvSpPr>
              <a:spLocks/>
            </p:cNvSpPr>
            <p:nvPr/>
          </p:nvSpPr>
          <p:spPr bwMode="gray">
            <a:xfrm>
              <a:off x="3556001" y="2713038"/>
              <a:ext cx="2036763" cy="592138"/>
            </a:xfrm>
            <a:custGeom>
              <a:avLst/>
              <a:gdLst>
                <a:gd name="T0" fmla="*/ 279 w 543"/>
                <a:gd name="T1" fmla="*/ 147 h 158"/>
                <a:gd name="T2" fmla="*/ 6 w 543"/>
                <a:gd name="T3" fmla="*/ 22 h 158"/>
                <a:gd name="T4" fmla="*/ 10 w 543"/>
                <a:gd name="T5" fmla="*/ 0 h 158"/>
                <a:gd name="T6" fmla="*/ 0 w 543"/>
                <a:gd name="T7" fmla="*/ 34 h 158"/>
                <a:gd name="T8" fmla="*/ 274 w 543"/>
                <a:gd name="T9" fmla="*/ 158 h 158"/>
                <a:gd name="T10" fmla="*/ 543 w 543"/>
                <a:gd name="T11" fmla="*/ 56 h 158"/>
                <a:gd name="T12" fmla="*/ 279 w 543"/>
                <a:gd name="T13" fmla="*/ 14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8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4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2"/>
                    <a:pt x="123" y="158"/>
                    <a:pt x="274" y="158"/>
                  </a:cubicBezTo>
                  <a:cubicBezTo>
                    <a:pt x="408" y="158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1" name="Freeform 15"/>
            <p:cNvSpPr>
              <a:spLocks noEditPoints="1"/>
            </p:cNvSpPr>
            <p:nvPr/>
          </p:nvSpPr>
          <p:spPr bwMode="gray">
            <a:xfrm>
              <a:off x="4002088" y="2490788"/>
              <a:ext cx="1162050" cy="615950"/>
            </a:xfrm>
            <a:custGeom>
              <a:avLst/>
              <a:gdLst>
                <a:gd name="T0" fmla="*/ 310 w 310"/>
                <a:gd name="T1" fmla="*/ 97 h 164"/>
                <a:gd name="T2" fmla="*/ 310 w 310"/>
                <a:gd name="T3" fmla="*/ 67 h 164"/>
                <a:gd name="T4" fmla="*/ 272 w 310"/>
                <a:gd name="T5" fmla="*/ 67 h 164"/>
                <a:gd name="T6" fmla="*/ 258 w 310"/>
                <a:gd name="T7" fmla="*/ 49 h 164"/>
                <a:gd name="T8" fmla="*/ 285 w 310"/>
                <a:gd name="T9" fmla="*/ 34 h 164"/>
                <a:gd name="T10" fmla="*/ 245 w 310"/>
                <a:gd name="T11" fmla="*/ 13 h 164"/>
                <a:gd name="T12" fmla="*/ 218 w 310"/>
                <a:gd name="T13" fmla="*/ 27 h 164"/>
                <a:gd name="T14" fmla="*/ 184 w 310"/>
                <a:gd name="T15" fmla="*/ 20 h 164"/>
                <a:gd name="T16" fmla="*/ 184 w 310"/>
                <a:gd name="T17" fmla="*/ 0 h 164"/>
                <a:gd name="T18" fmla="*/ 126 w 310"/>
                <a:gd name="T19" fmla="*/ 0 h 164"/>
                <a:gd name="T20" fmla="*/ 126 w 310"/>
                <a:gd name="T21" fmla="*/ 20 h 164"/>
                <a:gd name="T22" fmla="*/ 93 w 310"/>
                <a:gd name="T23" fmla="*/ 27 h 164"/>
                <a:gd name="T24" fmla="*/ 93 w 310"/>
                <a:gd name="T25" fmla="*/ 27 h 164"/>
                <a:gd name="T26" fmla="*/ 66 w 310"/>
                <a:gd name="T27" fmla="*/ 13 h 164"/>
                <a:gd name="T28" fmla="*/ 25 w 310"/>
                <a:gd name="T29" fmla="*/ 34 h 164"/>
                <a:gd name="T30" fmla="*/ 52 w 310"/>
                <a:gd name="T31" fmla="*/ 49 h 164"/>
                <a:gd name="T32" fmla="*/ 53 w 310"/>
                <a:gd name="T33" fmla="*/ 49 h 164"/>
                <a:gd name="T34" fmla="*/ 38 w 310"/>
                <a:gd name="T35" fmla="*/ 67 h 164"/>
                <a:gd name="T36" fmla="*/ 38 w 310"/>
                <a:gd name="T37" fmla="*/ 67 h 164"/>
                <a:gd name="T38" fmla="*/ 0 w 310"/>
                <a:gd name="T39" fmla="*/ 67 h 164"/>
                <a:gd name="T40" fmla="*/ 0 w 310"/>
                <a:gd name="T41" fmla="*/ 97 h 164"/>
                <a:gd name="T42" fmla="*/ 38 w 310"/>
                <a:gd name="T43" fmla="*/ 97 h 164"/>
                <a:gd name="T44" fmla="*/ 38 w 310"/>
                <a:gd name="T45" fmla="*/ 96 h 164"/>
                <a:gd name="T46" fmla="*/ 53 w 310"/>
                <a:gd name="T47" fmla="*/ 115 h 164"/>
                <a:gd name="T48" fmla="*/ 52 w 310"/>
                <a:gd name="T49" fmla="*/ 115 h 164"/>
                <a:gd name="T50" fmla="*/ 25 w 310"/>
                <a:gd name="T51" fmla="*/ 129 h 164"/>
                <a:gd name="T52" fmla="*/ 66 w 310"/>
                <a:gd name="T53" fmla="*/ 150 h 164"/>
                <a:gd name="T54" fmla="*/ 93 w 310"/>
                <a:gd name="T55" fmla="*/ 136 h 164"/>
                <a:gd name="T56" fmla="*/ 92 w 310"/>
                <a:gd name="T57" fmla="*/ 136 h 164"/>
                <a:gd name="T58" fmla="*/ 127 w 310"/>
                <a:gd name="T59" fmla="*/ 143 h 164"/>
                <a:gd name="T60" fmla="*/ 126 w 310"/>
                <a:gd name="T61" fmla="*/ 143 h 164"/>
                <a:gd name="T62" fmla="*/ 126 w 310"/>
                <a:gd name="T63" fmla="*/ 164 h 164"/>
                <a:gd name="T64" fmla="*/ 184 w 310"/>
                <a:gd name="T65" fmla="*/ 164 h 164"/>
                <a:gd name="T66" fmla="*/ 184 w 310"/>
                <a:gd name="T67" fmla="*/ 143 h 164"/>
                <a:gd name="T68" fmla="*/ 217 w 310"/>
                <a:gd name="T69" fmla="*/ 136 h 164"/>
                <a:gd name="T70" fmla="*/ 245 w 310"/>
                <a:gd name="T71" fmla="*/ 150 h 164"/>
                <a:gd name="T72" fmla="*/ 285 w 310"/>
                <a:gd name="T73" fmla="*/ 129 h 164"/>
                <a:gd name="T74" fmla="*/ 258 w 310"/>
                <a:gd name="T75" fmla="*/ 115 h 164"/>
                <a:gd name="T76" fmla="*/ 272 w 310"/>
                <a:gd name="T77" fmla="*/ 97 h 164"/>
                <a:gd name="T78" fmla="*/ 310 w 310"/>
                <a:gd name="T79" fmla="*/ 97 h 164"/>
                <a:gd name="T80" fmla="*/ 155 w 310"/>
                <a:gd name="T81" fmla="*/ 122 h 164"/>
                <a:gd name="T82" fmla="*/ 78 w 310"/>
                <a:gd name="T83" fmla="*/ 82 h 164"/>
                <a:gd name="T84" fmla="*/ 155 w 310"/>
                <a:gd name="T85" fmla="*/ 41 h 164"/>
                <a:gd name="T86" fmla="*/ 232 w 310"/>
                <a:gd name="T87" fmla="*/ 82 h 164"/>
                <a:gd name="T88" fmla="*/ 155 w 310"/>
                <a:gd name="T89" fmla="*/ 12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0" h="164">
                  <a:moveTo>
                    <a:pt x="310" y="97"/>
                  </a:moveTo>
                  <a:cubicBezTo>
                    <a:pt x="310" y="67"/>
                    <a:pt x="310" y="67"/>
                    <a:pt x="310" y="67"/>
                  </a:cubicBezTo>
                  <a:cubicBezTo>
                    <a:pt x="272" y="67"/>
                    <a:pt x="272" y="67"/>
                    <a:pt x="272" y="67"/>
                  </a:cubicBezTo>
                  <a:cubicBezTo>
                    <a:pt x="269" y="60"/>
                    <a:pt x="264" y="54"/>
                    <a:pt x="258" y="49"/>
                  </a:cubicBezTo>
                  <a:cubicBezTo>
                    <a:pt x="285" y="34"/>
                    <a:pt x="285" y="34"/>
                    <a:pt x="285" y="34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207" y="24"/>
                    <a:pt x="196" y="22"/>
                    <a:pt x="184" y="2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14" y="22"/>
                    <a:pt x="103" y="24"/>
                    <a:pt x="93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46" y="54"/>
                    <a:pt x="41" y="60"/>
                    <a:pt x="38" y="67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41" y="103"/>
                    <a:pt x="46" y="109"/>
                    <a:pt x="53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66" y="150"/>
                    <a:pt x="66" y="150"/>
                    <a:pt x="66" y="150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103" y="139"/>
                    <a:pt x="114" y="142"/>
                    <a:pt x="127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64"/>
                    <a:pt x="126" y="164"/>
                    <a:pt x="126" y="164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96" y="142"/>
                    <a:pt x="207" y="139"/>
                    <a:pt x="217" y="136"/>
                  </a:cubicBezTo>
                  <a:cubicBezTo>
                    <a:pt x="245" y="150"/>
                    <a:pt x="245" y="150"/>
                    <a:pt x="245" y="150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58" y="115"/>
                    <a:pt x="258" y="115"/>
                    <a:pt x="258" y="115"/>
                  </a:cubicBezTo>
                  <a:cubicBezTo>
                    <a:pt x="264" y="109"/>
                    <a:pt x="269" y="103"/>
                    <a:pt x="272" y="97"/>
                  </a:cubicBezTo>
                  <a:cubicBezTo>
                    <a:pt x="310" y="97"/>
                    <a:pt x="310" y="97"/>
                    <a:pt x="310" y="97"/>
                  </a:cubicBezTo>
                  <a:close/>
                  <a:moveTo>
                    <a:pt x="155" y="122"/>
                  </a:moveTo>
                  <a:cubicBezTo>
                    <a:pt x="113" y="122"/>
                    <a:pt x="78" y="104"/>
                    <a:pt x="78" y="82"/>
                  </a:cubicBezTo>
                  <a:cubicBezTo>
                    <a:pt x="78" y="59"/>
                    <a:pt x="113" y="41"/>
                    <a:pt x="155" y="41"/>
                  </a:cubicBezTo>
                  <a:cubicBezTo>
                    <a:pt x="198" y="41"/>
                    <a:pt x="232" y="59"/>
                    <a:pt x="232" y="82"/>
                  </a:cubicBezTo>
                  <a:cubicBezTo>
                    <a:pt x="232" y="104"/>
                    <a:pt x="198" y="122"/>
                    <a:pt x="155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0" name="Pfeil nach rechts 9"/>
          <p:cNvSpPr/>
          <p:nvPr/>
        </p:nvSpPr>
        <p:spPr>
          <a:xfrm rot="10800000">
            <a:off x="3389946" y="3519010"/>
            <a:ext cx="240184" cy="45719"/>
          </a:xfrm>
          <a:prstGeom prst="rightArrow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effectLst>
            <a:glow rad="1270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7" name="Pfeil nach rechts 316"/>
          <p:cNvSpPr/>
          <p:nvPr/>
        </p:nvSpPr>
        <p:spPr>
          <a:xfrm rot="10800000">
            <a:off x="3384826" y="4143861"/>
            <a:ext cx="240184" cy="45719"/>
          </a:xfrm>
          <a:prstGeom prst="rightArrow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effectLst>
            <a:glow rad="1270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8" name="Pfeil nach rechts 317"/>
          <p:cNvSpPr/>
          <p:nvPr/>
        </p:nvSpPr>
        <p:spPr>
          <a:xfrm rot="10800000">
            <a:off x="3356865" y="4734028"/>
            <a:ext cx="240184" cy="45719"/>
          </a:xfrm>
          <a:prstGeom prst="rightArrow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effectLst>
            <a:glow rad="1270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1" name="Gruppieren 10"/>
          <p:cNvGrpSpPr/>
          <p:nvPr/>
        </p:nvGrpSpPr>
        <p:grpSpPr>
          <a:xfrm>
            <a:off x="1860490" y="1367889"/>
            <a:ext cx="1762483" cy="1422817"/>
            <a:chOff x="1860490" y="1367889"/>
            <a:chExt cx="1762483" cy="1422817"/>
          </a:xfrm>
        </p:grpSpPr>
        <p:grpSp>
          <p:nvGrpSpPr>
            <p:cNvPr id="1150" name="Gruppieren 1149"/>
            <p:cNvGrpSpPr/>
            <p:nvPr/>
          </p:nvGrpSpPr>
          <p:grpSpPr bwMode="gray">
            <a:xfrm>
              <a:off x="2257795" y="1367889"/>
              <a:ext cx="825805" cy="680148"/>
              <a:chOff x="1697038" y="3044825"/>
              <a:chExt cx="1062037" cy="874712"/>
            </a:xfrm>
          </p:grpSpPr>
          <p:sp>
            <p:nvSpPr>
              <p:cNvPr id="1145" name="Freeform 129"/>
              <p:cNvSpPr>
                <a:spLocks/>
              </p:cNvSpPr>
              <p:nvPr/>
            </p:nvSpPr>
            <p:spPr bwMode="gray">
              <a:xfrm>
                <a:off x="1697038" y="3044825"/>
                <a:ext cx="1062037" cy="754063"/>
              </a:xfrm>
              <a:custGeom>
                <a:avLst/>
                <a:gdLst>
                  <a:gd name="T0" fmla="*/ 283 w 283"/>
                  <a:gd name="T1" fmla="*/ 199 h 201"/>
                  <a:gd name="T2" fmla="*/ 281 w 283"/>
                  <a:gd name="T3" fmla="*/ 201 h 201"/>
                  <a:gd name="T4" fmla="*/ 1 w 283"/>
                  <a:gd name="T5" fmla="*/ 201 h 201"/>
                  <a:gd name="T6" fmla="*/ 0 w 283"/>
                  <a:gd name="T7" fmla="*/ 199 h 201"/>
                  <a:gd name="T8" fmla="*/ 0 w 283"/>
                  <a:gd name="T9" fmla="*/ 1 h 201"/>
                  <a:gd name="T10" fmla="*/ 1 w 283"/>
                  <a:gd name="T11" fmla="*/ 0 h 201"/>
                  <a:gd name="T12" fmla="*/ 281 w 283"/>
                  <a:gd name="T13" fmla="*/ 0 h 201"/>
                  <a:gd name="T14" fmla="*/ 283 w 283"/>
                  <a:gd name="T15" fmla="*/ 1 h 201"/>
                  <a:gd name="T16" fmla="*/ 283 w 283"/>
                  <a:gd name="T17" fmla="*/ 1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01">
                    <a:moveTo>
                      <a:pt x="283" y="199"/>
                    </a:moveTo>
                    <a:cubicBezTo>
                      <a:pt x="283" y="200"/>
                      <a:pt x="282" y="201"/>
                      <a:pt x="281" y="201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1"/>
                      <a:pt x="0" y="200"/>
                      <a:pt x="0" y="19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2" y="0"/>
                      <a:pt x="283" y="0"/>
                      <a:pt x="283" y="1"/>
                    </a:cubicBezTo>
                    <a:lnTo>
                      <a:pt x="283" y="19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6" name="Freeform 130"/>
              <p:cNvSpPr>
                <a:spLocks/>
              </p:cNvSpPr>
              <p:nvPr/>
            </p:nvSpPr>
            <p:spPr bwMode="gray">
              <a:xfrm>
                <a:off x="1731963" y="3071813"/>
                <a:ext cx="989012" cy="696913"/>
              </a:xfrm>
              <a:custGeom>
                <a:avLst/>
                <a:gdLst>
                  <a:gd name="T0" fmla="*/ 264 w 264"/>
                  <a:gd name="T1" fmla="*/ 182 h 186"/>
                  <a:gd name="T2" fmla="*/ 260 w 264"/>
                  <a:gd name="T3" fmla="*/ 186 h 186"/>
                  <a:gd name="T4" fmla="*/ 4 w 264"/>
                  <a:gd name="T5" fmla="*/ 186 h 186"/>
                  <a:gd name="T6" fmla="*/ 0 w 264"/>
                  <a:gd name="T7" fmla="*/ 182 h 186"/>
                  <a:gd name="T8" fmla="*/ 0 w 264"/>
                  <a:gd name="T9" fmla="*/ 4 h 186"/>
                  <a:gd name="T10" fmla="*/ 4 w 264"/>
                  <a:gd name="T11" fmla="*/ 0 h 186"/>
                  <a:gd name="T12" fmla="*/ 260 w 264"/>
                  <a:gd name="T13" fmla="*/ 0 h 186"/>
                  <a:gd name="T14" fmla="*/ 264 w 264"/>
                  <a:gd name="T15" fmla="*/ 4 h 186"/>
                  <a:gd name="T16" fmla="*/ 264 w 264"/>
                  <a:gd name="T17" fmla="*/ 18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186">
                    <a:moveTo>
                      <a:pt x="264" y="182"/>
                    </a:moveTo>
                    <a:cubicBezTo>
                      <a:pt x="264" y="185"/>
                      <a:pt x="263" y="186"/>
                      <a:pt x="260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2" y="186"/>
                      <a:pt x="0" y="185"/>
                      <a:pt x="0" y="18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3" y="0"/>
                      <a:pt x="264" y="2"/>
                      <a:pt x="264" y="4"/>
                    </a:cubicBezTo>
                    <a:lnTo>
                      <a:pt x="264" y="182"/>
                    </a:lnTo>
                    <a:close/>
                  </a:path>
                </a:pathLst>
              </a:custGeom>
              <a:gradFill flip="none" rotWithShape="1">
                <a:gsLst>
                  <a:gs pos="3000">
                    <a:schemeClr val="tx1">
                      <a:tint val="66000"/>
                      <a:satMod val="160000"/>
                      <a:lumMod val="0"/>
                    </a:schemeClr>
                  </a:gs>
                  <a:gs pos="52000">
                    <a:schemeClr val="tx1">
                      <a:tint val="44500"/>
                      <a:satMod val="160000"/>
                      <a:lumMod val="48000"/>
                    </a:schemeClr>
                  </a:gs>
                  <a:gs pos="92000">
                    <a:schemeClr val="tx1">
                      <a:tint val="23500"/>
                      <a:satMod val="160000"/>
                      <a:lumMod val="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7" name="Rectangle 131"/>
              <p:cNvSpPr>
                <a:spLocks noChangeArrowheads="1"/>
              </p:cNvSpPr>
              <p:nvPr/>
            </p:nvSpPr>
            <p:spPr bwMode="gray">
              <a:xfrm>
                <a:off x="2166938" y="3798887"/>
                <a:ext cx="122237" cy="58738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8" name="Rectangle 132"/>
              <p:cNvSpPr>
                <a:spLocks noChangeArrowheads="1"/>
              </p:cNvSpPr>
              <p:nvPr/>
            </p:nvSpPr>
            <p:spPr bwMode="gray">
              <a:xfrm>
                <a:off x="1892300" y="3856036"/>
                <a:ext cx="671512" cy="63501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159" name="Gruppieren 158"/>
            <p:cNvGrpSpPr/>
            <p:nvPr/>
          </p:nvGrpSpPr>
          <p:grpSpPr bwMode="gray">
            <a:xfrm>
              <a:off x="2437586" y="1513135"/>
              <a:ext cx="825805" cy="680148"/>
              <a:chOff x="1697038" y="3044825"/>
              <a:chExt cx="1062037" cy="874711"/>
            </a:xfrm>
          </p:grpSpPr>
          <p:sp>
            <p:nvSpPr>
              <p:cNvPr id="160" name="Freeform 129"/>
              <p:cNvSpPr>
                <a:spLocks/>
              </p:cNvSpPr>
              <p:nvPr/>
            </p:nvSpPr>
            <p:spPr bwMode="gray">
              <a:xfrm>
                <a:off x="1697038" y="3044825"/>
                <a:ext cx="1062037" cy="754063"/>
              </a:xfrm>
              <a:custGeom>
                <a:avLst/>
                <a:gdLst>
                  <a:gd name="T0" fmla="*/ 283 w 283"/>
                  <a:gd name="T1" fmla="*/ 199 h 201"/>
                  <a:gd name="T2" fmla="*/ 281 w 283"/>
                  <a:gd name="T3" fmla="*/ 201 h 201"/>
                  <a:gd name="T4" fmla="*/ 1 w 283"/>
                  <a:gd name="T5" fmla="*/ 201 h 201"/>
                  <a:gd name="T6" fmla="*/ 0 w 283"/>
                  <a:gd name="T7" fmla="*/ 199 h 201"/>
                  <a:gd name="T8" fmla="*/ 0 w 283"/>
                  <a:gd name="T9" fmla="*/ 1 h 201"/>
                  <a:gd name="T10" fmla="*/ 1 w 283"/>
                  <a:gd name="T11" fmla="*/ 0 h 201"/>
                  <a:gd name="T12" fmla="*/ 281 w 283"/>
                  <a:gd name="T13" fmla="*/ 0 h 201"/>
                  <a:gd name="T14" fmla="*/ 283 w 283"/>
                  <a:gd name="T15" fmla="*/ 1 h 201"/>
                  <a:gd name="T16" fmla="*/ 283 w 283"/>
                  <a:gd name="T17" fmla="*/ 1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01">
                    <a:moveTo>
                      <a:pt x="283" y="199"/>
                    </a:moveTo>
                    <a:cubicBezTo>
                      <a:pt x="283" y="200"/>
                      <a:pt x="282" y="201"/>
                      <a:pt x="281" y="201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1"/>
                      <a:pt x="0" y="200"/>
                      <a:pt x="0" y="19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2" y="0"/>
                      <a:pt x="283" y="0"/>
                      <a:pt x="283" y="1"/>
                    </a:cubicBezTo>
                    <a:lnTo>
                      <a:pt x="283" y="19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1" name="Freeform 130"/>
              <p:cNvSpPr>
                <a:spLocks/>
              </p:cNvSpPr>
              <p:nvPr/>
            </p:nvSpPr>
            <p:spPr bwMode="gray">
              <a:xfrm>
                <a:off x="1731963" y="3071813"/>
                <a:ext cx="989012" cy="696913"/>
              </a:xfrm>
              <a:custGeom>
                <a:avLst/>
                <a:gdLst>
                  <a:gd name="T0" fmla="*/ 264 w 264"/>
                  <a:gd name="T1" fmla="*/ 182 h 186"/>
                  <a:gd name="T2" fmla="*/ 260 w 264"/>
                  <a:gd name="T3" fmla="*/ 186 h 186"/>
                  <a:gd name="T4" fmla="*/ 4 w 264"/>
                  <a:gd name="T5" fmla="*/ 186 h 186"/>
                  <a:gd name="T6" fmla="*/ 0 w 264"/>
                  <a:gd name="T7" fmla="*/ 182 h 186"/>
                  <a:gd name="T8" fmla="*/ 0 w 264"/>
                  <a:gd name="T9" fmla="*/ 4 h 186"/>
                  <a:gd name="T10" fmla="*/ 4 w 264"/>
                  <a:gd name="T11" fmla="*/ 0 h 186"/>
                  <a:gd name="T12" fmla="*/ 260 w 264"/>
                  <a:gd name="T13" fmla="*/ 0 h 186"/>
                  <a:gd name="T14" fmla="*/ 264 w 264"/>
                  <a:gd name="T15" fmla="*/ 4 h 186"/>
                  <a:gd name="T16" fmla="*/ 264 w 264"/>
                  <a:gd name="T17" fmla="*/ 18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186">
                    <a:moveTo>
                      <a:pt x="264" y="182"/>
                    </a:moveTo>
                    <a:cubicBezTo>
                      <a:pt x="264" y="185"/>
                      <a:pt x="263" y="186"/>
                      <a:pt x="260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2" y="186"/>
                      <a:pt x="0" y="185"/>
                      <a:pt x="0" y="18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3" y="0"/>
                      <a:pt x="264" y="2"/>
                      <a:pt x="264" y="4"/>
                    </a:cubicBezTo>
                    <a:lnTo>
                      <a:pt x="264" y="182"/>
                    </a:lnTo>
                    <a:close/>
                  </a:path>
                </a:pathLst>
              </a:custGeom>
              <a:gradFill flip="none" rotWithShape="1">
                <a:gsLst>
                  <a:gs pos="3000">
                    <a:schemeClr val="tx1">
                      <a:tint val="66000"/>
                      <a:satMod val="160000"/>
                      <a:lumMod val="0"/>
                    </a:schemeClr>
                  </a:gs>
                  <a:gs pos="52000">
                    <a:schemeClr val="tx1">
                      <a:tint val="44500"/>
                      <a:satMod val="160000"/>
                      <a:lumMod val="48000"/>
                    </a:schemeClr>
                  </a:gs>
                  <a:gs pos="92000">
                    <a:schemeClr val="tx1">
                      <a:tint val="23500"/>
                      <a:satMod val="160000"/>
                      <a:lumMod val="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2" name="Rectangle 131"/>
              <p:cNvSpPr>
                <a:spLocks noChangeArrowheads="1"/>
              </p:cNvSpPr>
              <p:nvPr/>
            </p:nvSpPr>
            <p:spPr bwMode="gray">
              <a:xfrm>
                <a:off x="2166938" y="3798887"/>
                <a:ext cx="122237" cy="58738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3" name="Rectangle 132"/>
              <p:cNvSpPr>
                <a:spLocks noChangeArrowheads="1"/>
              </p:cNvSpPr>
              <p:nvPr/>
            </p:nvSpPr>
            <p:spPr bwMode="gray">
              <a:xfrm>
                <a:off x="1892300" y="3856036"/>
                <a:ext cx="671512" cy="6350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164" name="Gruppieren 163"/>
            <p:cNvGrpSpPr/>
            <p:nvPr/>
          </p:nvGrpSpPr>
          <p:grpSpPr bwMode="gray">
            <a:xfrm>
              <a:off x="2617376" y="1658381"/>
              <a:ext cx="825805" cy="680148"/>
              <a:chOff x="1697038" y="3044825"/>
              <a:chExt cx="1062037" cy="874711"/>
            </a:xfrm>
          </p:grpSpPr>
          <p:sp>
            <p:nvSpPr>
              <p:cNvPr id="165" name="Freeform 129"/>
              <p:cNvSpPr>
                <a:spLocks/>
              </p:cNvSpPr>
              <p:nvPr/>
            </p:nvSpPr>
            <p:spPr bwMode="gray">
              <a:xfrm>
                <a:off x="1697038" y="3044825"/>
                <a:ext cx="1062037" cy="754063"/>
              </a:xfrm>
              <a:custGeom>
                <a:avLst/>
                <a:gdLst>
                  <a:gd name="T0" fmla="*/ 283 w 283"/>
                  <a:gd name="T1" fmla="*/ 199 h 201"/>
                  <a:gd name="T2" fmla="*/ 281 w 283"/>
                  <a:gd name="T3" fmla="*/ 201 h 201"/>
                  <a:gd name="T4" fmla="*/ 1 w 283"/>
                  <a:gd name="T5" fmla="*/ 201 h 201"/>
                  <a:gd name="T6" fmla="*/ 0 w 283"/>
                  <a:gd name="T7" fmla="*/ 199 h 201"/>
                  <a:gd name="T8" fmla="*/ 0 w 283"/>
                  <a:gd name="T9" fmla="*/ 1 h 201"/>
                  <a:gd name="T10" fmla="*/ 1 w 283"/>
                  <a:gd name="T11" fmla="*/ 0 h 201"/>
                  <a:gd name="T12" fmla="*/ 281 w 283"/>
                  <a:gd name="T13" fmla="*/ 0 h 201"/>
                  <a:gd name="T14" fmla="*/ 283 w 283"/>
                  <a:gd name="T15" fmla="*/ 1 h 201"/>
                  <a:gd name="T16" fmla="*/ 283 w 283"/>
                  <a:gd name="T17" fmla="*/ 1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01">
                    <a:moveTo>
                      <a:pt x="283" y="199"/>
                    </a:moveTo>
                    <a:cubicBezTo>
                      <a:pt x="283" y="200"/>
                      <a:pt x="282" y="201"/>
                      <a:pt x="281" y="201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1"/>
                      <a:pt x="0" y="200"/>
                      <a:pt x="0" y="19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2" y="0"/>
                      <a:pt x="283" y="0"/>
                      <a:pt x="283" y="1"/>
                    </a:cubicBezTo>
                    <a:lnTo>
                      <a:pt x="283" y="19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6" name="Freeform 130"/>
              <p:cNvSpPr>
                <a:spLocks/>
              </p:cNvSpPr>
              <p:nvPr/>
            </p:nvSpPr>
            <p:spPr bwMode="gray">
              <a:xfrm>
                <a:off x="1731963" y="3071813"/>
                <a:ext cx="989012" cy="696913"/>
              </a:xfrm>
              <a:custGeom>
                <a:avLst/>
                <a:gdLst>
                  <a:gd name="T0" fmla="*/ 264 w 264"/>
                  <a:gd name="T1" fmla="*/ 182 h 186"/>
                  <a:gd name="T2" fmla="*/ 260 w 264"/>
                  <a:gd name="T3" fmla="*/ 186 h 186"/>
                  <a:gd name="T4" fmla="*/ 4 w 264"/>
                  <a:gd name="T5" fmla="*/ 186 h 186"/>
                  <a:gd name="T6" fmla="*/ 0 w 264"/>
                  <a:gd name="T7" fmla="*/ 182 h 186"/>
                  <a:gd name="T8" fmla="*/ 0 w 264"/>
                  <a:gd name="T9" fmla="*/ 4 h 186"/>
                  <a:gd name="T10" fmla="*/ 4 w 264"/>
                  <a:gd name="T11" fmla="*/ 0 h 186"/>
                  <a:gd name="T12" fmla="*/ 260 w 264"/>
                  <a:gd name="T13" fmla="*/ 0 h 186"/>
                  <a:gd name="T14" fmla="*/ 264 w 264"/>
                  <a:gd name="T15" fmla="*/ 4 h 186"/>
                  <a:gd name="T16" fmla="*/ 264 w 264"/>
                  <a:gd name="T17" fmla="*/ 18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186">
                    <a:moveTo>
                      <a:pt x="264" y="182"/>
                    </a:moveTo>
                    <a:cubicBezTo>
                      <a:pt x="264" y="185"/>
                      <a:pt x="263" y="186"/>
                      <a:pt x="260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2" y="186"/>
                      <a:pt x="0" y="185"/>
                      <a:pt x="0" y="18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3" y="0"/>
                      <a:pt x="264" y="2"/>
                      <a:pt x="264" y="4"/>
                    </a:cubicBezTo>
                    <a:lnTo>
                      <a:pt x="264" y="182"/>
                    </a:lnTo>
                    <a:close/>
                  </a:path>
                </a:pathLst>
              </a:custGeom>
              <a:gradFill flip="none" rotWithShape="1">
                <a:gsLst>
                  <a:gs pos="3000">
                    <a:schemeClr val="tx1">
                      <a:tint val="66000"/>
                      <a:satMod val="160000"/>
                      <a:lumMod val="0"/>
                    </a:schemeClr>
                  </a:gs>
                  <a:gs pos="52000">
                    <a:schemeClr val="tx1">
                      <a:tint val="44500"/>
                      <a:satMod val="160000"/>
                      <a:lumMod val="48000"/>
                    </a:schemeClr>
                  </a:gs>
                  <a:gs pos="92000">
                    <a:schemeClr val="tx1">
                      <a:tint val="23500"/>
                      <a:satMod val="160000"/>
                      <a:lumMod val="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7" name="Rectangle 131"/>
              <p:cNvSpPr>
                <a:spLocks noChangeArrowheads="1"/>
              </p:cNvSpPr>
              <p:nvPr/>
            </p:nvSpPr>
            <p:spPr bwMode="gray">
              <a:xfrm>
                <a:off x="2166938" y="3798887"/>
                <a:ext cx="122237" cy="58738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8" name="Rectangle 132"/>
              <p:cNvSpPr>
                <a:spLocks noChangeArrowheads="1"/>
              </p:cNvSpPr>
              <p:nvPr/>
            </p:nvSpPr>
            <p:spPr bwMode="gray">
              <a:xfrm>
                <a:off x="1892300" y="3856036"/>
                <a:ext cx="671512" cy="6350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169" name="Gruppieren 168"/>
            <p:cNvGrpSpPr/>
            <p:nvPr/>
          </p:nvGrpSpPr>
          <p:grpSpPr bwMode="gray">
            <a:xfrm>
              <a:off x="2797168" y="1803627"/>
              <a:ext cx="825805" cy="680148"/>
              <a:chOff x="1697038" y="3044825"/>
              <a:chExt cx="1062037" cy="874711"/>
            </a:xfrm>
          </p:grpSpPr>
          <p:sp>
            <p:nvSpPr>
              <p:cNvPr id="170" name="Freeform 129"/>
              <p:cNvSpPr>
                <a:spLocks/>
              </p:cNvSpPr>
              <p:nvPr/>
            </p:nvSpPr>
            <p:spPr bwMode="gray">
              <a:xfrm>
                <a:off x="1697038" y="3044825"/>
                <a:ext cx="1062037" cy="754063"/>
              </a:xfrm>
              <a:custGeom>
                <a:avLst/>
                <a:gdLst>
                  <a:gd name="T0" fmla="*/ 283 w 283"/>
                  <a:gd name="T1" fmla="*/ 199 h 201"/>
                  <a:gd name="T2" fmla="*/ 281 w 283"/>
                  <a:gd name="T3" fmla="*/ 201 h 201"/>
                  <a:gd name="T4" fmla="*/ 1 w 283"/>
                  <a:gd name="T5" fmla="*/ 201 h 201"/>
                  <a:gd name="T6" fmla="*/ 0 w 283"/>
                  <a:gd name="T7" fmla="*/ 199 h 201"/>
                  <a:gd name="T8" fmla="*/ 0 w 283"/>
                  <a:gd name="T9" fmla="*/ 1 h 201"/>
                  <a:gd name="T10" fmla="*/ 1 w 283"/>
                  <a:gd name="T11" fmla="*/ 0 h 201"/>
                  <a:gd name="T12" fmla="*/ 281 w 283"/>
                  <a:gd name="T13" fmla="*/ 0 h 201"/>
                  <a:gd name="T14" fmla="*/ 283 w 283"/>
                  <a:gd name="T15" fmla="*/ 1 h 201"/>
                  <a:gd name="T16" fmla="*/ 283 w 283"/>
                  <a:gd name="T17" fmla="*/ 1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01">
                    <a:moveTo>
                      <a:pt x="283" y="199"/>
                    </a:moveTo>
                    <a:cubicBezTo>
                      <a:pt x="283" y="200"/>
                      <a:pt x="282" y="201"/>
                      <a:pt x="281" y="201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1"/>
                      <a:pt x="0" y="200"/>
                      <a:pt x="0" y="19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2" y="0"/>
                      <a:pt x="283" y="0"/>
                      <a:pt x="283" y="1"/>
                    </a:cubicBezTo>
                    <a:lnTo>
                      <a:pt x="283" y="19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1" name="Freeform 130"/>
              <p:cNvSpPr>
                <a:spLocks/>
              </p:cNvSpPr>
              <p:nvPr/>
            </p:nvSpPr>
            <p:spPr bwMode="gray">
              <a:xfrm>
                <a:off x="1731963" y="3071813"/>
                <a:ext cx="989012" cy="696913"/>
              </a:xfrm>
              <a:custGeom>
                <a:avLst/>
                <a:gdLst>
                  <a:gd name="T0" fmla="*/ 264 w 264"/>
                  <a:gd name="T1" fmla="*/ 182 h 186"/>
                  <a:gd name="T2" fmla="*/ 260 w 264"/>
                  <a:gd name="T3" fmla="*/ 186 h 186"/>
                  <a:gd name="T4" fmla="*/ 4 w 264"/>
                  <a:gd name="T5" fmla="*/ 186 h 186"/>
                  <a:gd name="T6" fmla="*/ 0 w 264"/>
                  <a:gd name="T7" fmla="*/ 182 h 186"/>
                  <a:gd name="T8" fmla="*/ 0 w 264"/>
                  <a:gd name="T9" fmla="*/ 4 h 186"/>
                  <a:gd name="T10" fmla="*/ 4 w 264"/>
                  <a:gd name="T11" fmla="*/ 0 h 186"/>
                  <a:gd name="T12" fmla="*/ 260 w 264"/>
                  <a:gd name="T13" fmla="*/ 0 h 186"/>
                  <a:gd name="T14" fmla="*/ 264 w 264"/>
                  <a:gd name="T15" fmla="*/ 4 h 186"/>
                  <a:gd name="T16" fmla="*/ 264 w 264"/>
                  <a:gd name="T17" fmla="*/ 18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186">
                    <a:moveTo>
                      <a:pt x="264" y="182"/>
                    </a:moveTo>
                    <a:cubicBezTo>
                      <a:pt x="264" y="185"/>
                      <a:pt x="263" y="186"/>
                      <a:pt x="260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2" y="186"/>
                      <a:pt x="0" y="185"/>
                      <a:pt x="0" y="18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3" y="0"/>
                      <a:pt x="264" y="2"/>
                      <a:pt x="264" y="4"/>
                    </a:cubicBezTo>
                    <a:lnTo>
                      <a:pt x="264" y="182"/>
                    </a:lnTo>
                    <a:close/>
                  </a:path>
                </a:pathLst>
              </a:custGeom>
              <a:gradFill flip="none" rotWithShape="1">
                <a:gsLst>
                  <a:gs pos="3000">
                    <a:schemeClr val="tx1">
                      <a:tint val="66000"/>
                      <a:satMod val="160000"/>
                      <a:lumMod val="0"/>
                    </a:schemeClr>
                  </a:gs>
                  <a:gs pos="52000">
                    <a:schemeClr val="tx1">
                      <a:tint val="44500"/>
                      <a:satMod val="160000"/>
                      <a:lumMod val="48000"/>
                    </a:schemeClr>
                  </a:gs>
                  <a:gs pos="92000">
                    <a:schemeClr val="tx1">
                      <a:tint val="23500"/>
                      <a:satMod val="160000"/>
                      <a:lumMod val="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2" name="Rectangle 131"/>
              <p:cNvSpPr>
                <a:spLocks noChangeArrowheads="1"/>
              </p:cNvSpPr>
              <p:nvPr/>
            </p:nvSpPr>
            <p:spPr bwMode="gray">
              <a:xfrm>
                <a:off x="2166938" y="3798887"/>
                <a:ext cx="122237" cy="58738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3" name="Rectangle 132"/>
              <p:cNvSpPr>
                <a:spLocks noChangeArrowheads="1"/>
              </p:cNvSpPr>
              <p:nvPr/>
            </p:nvSpPr>
            <p:spPr bwMode="gray">
              <a:xfrm>
                <a:off x="1892300" y="3856036"/>
                <a:ext cx="671512" cy="6350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591" name="Textfeld 590"/>
            <p:cNvSpPr txBox="1"/>
            <p:nvPr/>
          </p:nvSpPr>
          <p:spPr bwMode="gray">
            <a:xfrm>
              <a:off x="2435497" y="2606040"/>
              <a:ext cx="35105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OS</a:t>
              </a:r>
              <a:r>
                <a:rPr lang="de-DE" sz="1200" dirty="0"/>
                <a:t> 1</a:t>
              </a:r>
            </a:p>
          </p:txBody>
        </p:sp>
        <p:pic>
          <p:nvPicPr>
            <p:cNvPr id="223" name="Picture 1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860490" y="1915414"/>
              <a:ext cx="380468" cy="74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pieren 11"/>
          <p:cNvGrpSpPr/>
          <p:nvPr/>
        </p:nvGrpSpPr>
        <p:grpSpPr>
          <a:xfrm>
            <a:off x="5535506" y="1367889"/>
            <a:ext cx="1765849" cy="1535903"/>
            <a:chOff x="5535506" y="1367889"/>
            <a:chExt cx="1765849" cy="1535903"/>
          </a:xfrm>
        </p:grpSpPr>
        <p:grpSp>
          <p:nvGrpSpPr>
            <p:cNvPr id="176" name="Gruppieren 175"/>
            <p:cNvGrpSpPr/>
            <p:nvPr/>
          </p:nvGrpSpPr>
          <p:grpSpPr bwMode="gray">
            <a:xfrm>
              <a:off x="5936177" y="1367889"/>
              <a:ext cx="825805" cy="680148"/>
              <a:chOff x="1697038" y="3044825"/>
              <a:chExt cx="1062037" cy="874711"/>
            </a:xfrm>
          </p:grpSpPr>
          <p:sp>
            <p:nvSpPr>
              <p:cNvPr id="192" name="Freeform 129"/>
              <p:cNvSpPr>
                <a:spLocks/>
              </p:cNvSpPr>
              <p:nvPr/>
            </p:nvSpPr>
            <p:spPr bwMode="gray">
              <a:xfrm>
                <a:off x="1697038" y="3044825"/>
                <a:ext cx="1062037" cy="754063"/>
              </a:xfrm>
              <a:custGeom>
                <a:avLst/>
                <a:gdLst>
                  <a:gd name="T0" fmla="*/ 283 w 283"/>
                  <a:gd name="T1" fmla="*/ 199 h 201"/>
                  <a:gd name="T2" fmla="*/ 281 w 283"/>
                  <a:gd name="T3" fmla="*/ 201 h 201"/>
                  <a:gd name="T4" fmla="*/ 1 w 283"/>
                  <a:gd name="T5" fmla="*/ 201 h 201"/>
                  <a:gd name="T6" fmla="*/ 0 w 283"/>
                  <a:gd name="T7" fmla="*/ 199 h 201"/>
                  <a:gd name="T8" fmla="*/ 0 w 283"/>
                  <a:gd name="T9" fmla="*/ 1 h 201"/>
                  <a:gd name="T10" fmla="*/ 1 w 283"/>
                  <a:gd name="T11" fmla="*/ 0 h 201"/>
                  <a:gd name="T12" fmla="*/ 281 w 283"/>
                  <a:gd name="T13" fmla="*/ 0 h 201"/>
                  <a:gd name="T14" fmla="*/ 283 w 283"/>
                  <a:gd name="T15" fmla="*/ 1 h 201"/>
                  <a:gd name="T16" fmla="*/ 283 w 283"/>
                  <a:gd name="T17" fmla="*/ 1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01">
                    <a:moveTo>
                      <a:pt x="283" y="199"/>
                    </a:moveTo>
                    <a:cubicBezTo>
                      <a:pt x="283" y="200"/>
                      <a:pt x="282" y="201"/>
                      <a:pt x="281" y="201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1"/>
                      <a:pt x="0" y="200"/>
                      <a:pt x="0" y="19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2" y="0"/>
                      <a:pt x="283" y="0"/>
                      <a:pt x="283" y="1"/>
                    </a:cubicBezTo>
                    <a:lnTo>
                      <a:pt x="283" y="19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3" name="Freeform 130"/>
              <p:cNvSpPr>
                <a:spLocks/>
              </p:cNvSpPr>
              <p:nvPr/>
            </p:nvSpPr>
            <p:spPr bwMode="gray">
              <a:xfrm>
                <a:off x="1731963" y="3071813"/>
                <a:ext cx="989012" cy="696913"/>
              </a:xfrm>
              <a:custGeom>
                <a:avLst/>
                <a:gdLst>
                  <a:gd name="T0" fmla="*/ 264 w 264"/>
                  <a:gd name="T1" fmla="*/ 182 h 186"/>
                  <a:gd name="T2" fmla="*/ 260 w 264"/>
                  <a:gd name="T3" fmla="*/ 186 h 186"/>
                  <a:gd name="T4" fmla="*/ 4 w 264"/>
                  <a:gd name="T5" fmla="*/ 186 h 186"/>
                  <a:gd name="T6" fmla="*/ 0 w 264"/>
                  <a:gd name="T7" fmla="*/ 182 h 186"/>
                  <a:gd name="T8" fmla="*/ 0 w 264"/>
                  <a:gd name="T9" fmla="*/ 4 h 186"/>
                  <a:gd name="T10" fmla="*/ 4 w 264"/>
                  <a:gd name="T11" fmla="*/ 0 h 186"/>
                  <a:gd name="T12" fmla="*/ 260 w 264"/>
                  <a:gd name="T13" fmla="*/ 0 h 186"/>
                  <a:gd name="T14" fmla="*/ 264 w 264"/>
                  <a:gd name="T15" fmla="*/ 4 h 186"/>
                  <a:gd name="T16" fmla="*/ 264 w 264"/>
                  <a:gd name="T17" fmla="*/ 18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186">
                    <a:moveTo>
                      <a:pt x="264" y="182"/>
                    </a:moveTo>
                    <a:cubicBezTo>
                      <a:pt x="264" y="185"/>
                      <a:pt x="263" y="186"/>
                      <a:pt x="260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2" y="186"/>
                      <a:pt x="0" y="185"/>
                      <a:pt x="0" y="18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3" y="0"/>
                      <a:pt x="264" y="2"/>
                      <a:pt x="264" y="4"/>
                    </a:cubicBezTo>
                    <a:lnTo>
                      <a:pt x="264" y="182"/>
                    </a:lnTo>
                    <a:close/>
                  </a:path>
                </a:pathLst>
              </a:custGeom>
              <a:gradFill flip="none" rotWithShape="1">
                <a:gsLst>
                  <a:gs pos="3000">
                    <a:schemeClr val="tx1">
                      <a:tint val="66000"/>
                      <a:satMod val="160000"/>
                      <a:lumMod val="0"/>
                    </a:schemeClr>
                  </a:gs>
                  <a:gs pos="52000">
                    <a:schemeClr val="tx1">
                      <a:tint val="44500"/>
                      <a:satMod val="160000"/>
                      <a:lumMod val="48000"/>
                    </a:schemeClr>
                  </a:gs>
                  <a:gs pos="92000">
                    <a:schemeClr val="tx1">
                      <a:tint val="23500"/>
                      <a:satMod val="160000"/>
                      <a:lumMod val="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4" name="Rectangle 131"/>
              <p:cNvSpPr>
                <a:spLocks noChangeArrowheads="1"/>
              </p:cNvSpPr>
              <p:nvPr/>
            </p:nvSpPr>
            <p:spPr bwMode="gray">
              <a:xfrm>
                <a:off x="2166938" y="3798887"/>
                <a:ext cx="122237" cy="58738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5" name="Rectangle 132"/>
              <p:cNvSpPr>
                <a:spLocks noChangeArrowheads="1"/>
              </p:cNvSpPr>
              <p:nvPr/>
            </p:nvSpPr>
            <p:spPr bwMode="gray">
              <a:xfrm>
                <a:off x="1892300" y="3856036"/>
                <a:ext cx="671512" cy="6350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177" name="Gruppieren 176"/>
            <p:cNvGrpSpPr/>
            <p:nvPr/>
          </p:nvGrpSpPr>
          <p:grpSpPr bwMode="gray">
            <a:xfrm>
              <a:off x="6115968" y="1513135"/>
              <a:ext cx="825805" cy="680148"/>
              <a:chOff x="1697038" y="3044825"/>
              <a:chExt cx="1062037" cy="874711"/>
            </a:xfrm>
          </p:grpSpPr>
          <p:sp>
            <p:nvSpPr>
              <p:cNvPr id="188" name="Freeform 129"/>
              <p:cNvSpPr>
                <a:spLocks/>
              </p:cNvSpPr>
              <p:nvPr/>
            </p:nvSpPr>
            <p:spPr bwMode="gray">
              <a:xfrm>
                <a:off x="1697038" y="3044825"/>
                <a:ext cx="1062037" cy="754063"/>
              </a:xfrm>
              <a:custGeom>
                <a:avLst/>
                <a:gdLst>
                  <a:gd name="T0" fmla="*/ 283 w 283"/>
                  <a:gd name="T1" fmla="*/ 199 h 201"/>
                  <a:gd name="T2" fmla="*/ 281 w 283"/>
                  <a:gd name="T3" fmla="*/ 201 h 201"/>
                  <a:gd name="T4" fmla="*/ 1 w 283"/>
                  <a:gd name="T5" fmla="*/ 201 h 201"/>
                  <a:gd name="T6" fmla="*/ 0 w 283"/>
                  <a:gd name="T7" fmla="*/ 199 h 201"/>
                  <a:gd name="T8" fmla="*/ 0 w 283"/>
                  <a:gd name="T9" fmla="*/ 1 h 201"/>
                  <a:gd name="T10" fmla="*/ 1 w 283"/>
                  <a:gd name="T11" fmla="*/ 0 h 201"/>
                  <a:gd name="T12" fmla="*/ 281 w 283"/>
                  <a:gd name="T13" fmla="*/ 0 h 201"/>
                  <a:gd name="T14" fmla="*/ 283 w 283"/>
                  <a:gd name="T15" fmla="*/ 1 h 201"/>
                  <a:gd name="T16" fmla="*/ 283 w 283"/>
                  <a:gd name="T17" fmla="*/ 1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01">
                    <a:moveTo>
                      <a:pt x="283" y="199"/>
                    </a:moveTo>
                    <a:cubicBezTo>
                      <a:pt x="283" y="200"/>
                      <a:pt x="282" y="201"/>
                      <a:pt x="281" y="201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1"/>
                      <a:pt x="0" y="200"/>
                      <a:pt x="0" y="19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2" y="0"/>
                      <a:pt x="283" y="0"/>
                      <a:pt x="283" y="1"/>
                    </a:cubicBezTo>
                    <a:lnTo>
                      <a:pt x="283" y="19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9" name="Freeform 130"/>
              <p:cNvSpPr>
                <a:spLocks/>
              </p:cNvSpPr>
              <p:nvPr/>
            </p:nvSpPr>
            <p:spPr bwMode="gray">
              <a:xfrm>
                <a:off x="1731963" y="3071813"/>
                <a:ext cx="989012" cy="696913"/>
              </a:xfrm>
              <a:custGeom>
                <a:avLst/>
                <a:gdLst>
                  <a:gd name="T0" fmla="*/ 264 w 264"/>
                  <a:gd name="T1" fmla="*/ 182 h 186"/>
                  <a:gd name="T2" fmla="*/ 260 w 264"/>
                  <a:gd name="T3" fmla="*/ 186 h 186"/>
                  <a:gd name="T4" fmla="*/ 4 w 264"/>
                  <a:gd name="T5" fmla="*/ 186 h 186"/>
                  <a:gd name="T6" fmla="*/ 0 w 264"/>
                  <a:gd name="T7" fmla="*/ 182 h 186"/>
                  <a:gd name="T8" fmla="*/ 0 w 264"/>
                  <a:gd name="T9" fmla="*/ 4 h 186"/>
                  <a:gd name="T10" fmla="*/ 4 w 264"/>
                  <a:gd name="T11" fmla="*/ 0 h 186"/>
                  <a:gd name="T12" fmla="*/ 260 w 264"/>
                  <a:gd name="T13" fmla="*/ 0 h 186"/>
                  <a:gd name="T14" fmla="*/ 264 w 264"/>
                  <a:gd name="T15" fmla="*/ 4 h 186"/>
                  <a:gd name="T16" fmla="*/ 264 w 264"/>
                  <a:gd name="T17" fmla="*/ 18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186">
                    <a:moveTo>
                      <a:pt x="264" y="182"/>
                    </a:moveTo>
                    <a:cubicBezTo>
                      <a:pt x="264" y="185"/>
                      <a:pt x="263" y="186"/>
                      <a:pt x="260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2" y="186"/>
                      <a:pt x="0" y="185"/>
                      <a:pt x="0" y="18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3" y="0"/>
                      <a:pt x="264" y="2"/>
                      <a:pt x="264" y="4"/>
                    </a:cubicBezTo>
                    <a:lnTo>
                      <a:pt x="264" y="182"/>
                    </a:lnTo>
                    <a:close/>
                  </a:path>
                </a:pathLst>
              </a:custGeom>
              <a:gradFill flip="none" rotWithShape="1">
                <a:gsLst>
                  <a:gs pos="3000">
                    <a:schemeClr val="tx1">
                      <a:tint val="66000"/>
                      <a:satMod val="160000"/>
                      <a:lumMod val="0"/>
                    </a:schemeClr>
                  </a:gs>
                  <a:gs pos="52000">
                    <a:schemeClr val="tx1">
                      <a:tint val="44500"/>
                      <a:satMod val="160000"/>
                      <a:lumMod val="48000"/>
                    </a:schemeClr>
                  </a:gs>
                  <a:gs pos="92000">
                    <a:schemeClr val="tx1">
                      <a:tint val="23500"/>
                      <a:satMod val="160000"/>
                      <a:lumMod val="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0" name="Rectangle 131"/>
              <p:cNvSpPr>
                <a:spLocks noChangeArrowheads="1"/>
              </p:cNvSpPr>
              <p:nvPr/>
            </p:nvSpPr>
            <p:spPr bwMode="gray">
              <a:xfrm>
                <a:off x="2166938" y="3798887"/>
                <a:ext cx="122237" cy="58738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1" name="Rectangle 132"/>
              <p:cNvSpPr>
                <a:spLocks noChangeArrowheads="1"/>
              </p:cNvSpPr>
              <p:nvPr/>
            </p:nvSpPr>
            <p:spPr bwMode="gray">
              <a:xfrm>
                <a:off x="1892300" y="3856036"/>
                <a:ext cx="671512" cy="6350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178" name="Gruppieren 177"/>
            <p:cNvGrpSpPr/>
            <p:nvPr/>
          </p:nvGrpSpPr>
          <p:grpSpPr bwMode="gray">
            <a:xfrm>
              <a:off x="6295758" y="1658381"/>
              <a:ext cx="825805" cy="680148"/>
              <a:chOff x="1697038" y="3044825"/>
              <a:chExt cx="1062037" cy="874711"/>
            </a:xfrm>
          </p:grpSpPr>
          <p:sp>
            <p:nvSpPr>
              <p:cNvPr id="184" name="Freeform 129"/>
              <p:cNvSpPr>
                <a:spLocks/>
              </p:cNvSpPr>
              <p:nvPr/>
            </p:nvSpPr>
            <p:spPr bwMode="gray">
              <a:xfrm>
                <a:off x="1697038" y="3044825"/>
                <a:ext cx="1062037" cy="754063"/>
              </a:xfrm>
              <a:custGeom>
                <a:avLst/>
                <a:gdLst>
                  <a:gd name="T0" fmla="*/ 283 w 283"/>
                  <a:gd name="T1" fmla="*/ 199 h 201"/>
                  <a:gd name="T2" fmla="*/ 281 w 283"/>
                  <a:gd name="T3" fmla="*/ 201 h 201"/>
                  <a:gd name="T4" fmla="*/ 1 w 283"/>
                  <a:gd name="T5" fmla="*/ 201 h 201"/>
                  <a:gd name="T6" fmla="*/ 0 w 283"/>
                  <a:gd name="T7" fmla="*/ 199 h 201"/>
                  <a:gd name="T8" fmla="*/ 0 w 283"/>
                  <a:gd name="T9" fmla="*/ 1 h 201"/>
                  <a:gd name="T10" fmla="*/ 1 w 283"/>
                  <a:gd name="T11" fmla="*/ 0 h 201"/>
                  <a:gd name="T12" fmla="*/ 281 w 283"/>
                  <a:gd name="T13" fmla="*/ 0 h 201"/>
                  <a:gd name="T14" fmla="*/ 283 w 283"/>
                  <a:gd name="T15" fmla="*/ 1 h 201"/>
                  <a:gd name="T16" fmla="*/ 283 w 283"/>
                  <a:gd name="T17" fmla="*/ 1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01">
                    <a:moveTo>
                      <a:pt x="283" y="199"/>
                    </a:moveTo>
                    <a:cubicBezTo>
                      <a:pt x="283" y="200"/>
                      <a:pt x="282" y="201"/>
                      <a:pt x="281" y="201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1"/>
                      <a:pt x="0" y="200"/>
                      <a:pt x="0" y="19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2" y="0"/>
                      <a:pt x="283" y="0"/>
                      <a:pt x="283" y="1"/>
                    </a:cubicBezTo>
                    <a:lnTo>
                      <a:pt x="283" y="19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5" name="Freeform 130"/>
              <p:cNvSpPr>
                <a:spLocks/>
              </p:cNvSpPr>
              <p:nvPr/>
            </p:nvSpPr>
            <p:spPr bwMode="gray">
              <a:xfrm>
                <a:off x="1731963" y="3071813"/>
                <a:ext cx="989012" cy="696913"/>
              </a:xfrm>
              <a:custGeom>
                <a:avLst/>
                <a:gdLst>
                  <a:gd name="T0" fmla="*/ 264 w 264"/>
                  <a:gd name="T1" fmla="*/ 182 h 186"/>
                  <a:gd name="T2" fmla="*/ 260 w 264"/>
                  <a:gd name="T3" fmla="*/ 186 h 186"/>
                  <a:gd name="T4" fmla="*/ 4 w 264"/>
                  <a:gd name="T5" fmla="*/ 186 h 186"/>
                  <a:gd name="T6" fmla="*/ 0 w 264"/>
                  <a:gd name="T7" fmla="*/ 182 h 186"/>
                  <a:gd name="T8" fmla="*/ 0 w 264"/>
                  <a:gd name="T9" fmla="*/ 4 h 186"/>
                  <a:gd name="T10" fmla="*/ 4 w 264"/>
                  <a:gd name="T11" fmla="*/ 0 h 186"/>
                  <a:gd name="T12" fmla="*/ 260 w 264"/>
                  <a:gd name="T13" fmla="*/ 0 h 186"/>
                  <a:gd name="T14" fmla="*/ 264 w 264"/>
                  <a:gd name="T15" fmla="*/ 4 h 186"/>
                  <a:gd name="T16" fmla="*/ 264 w 264"/>
                  <a:gd name="T17" fmla="*/ 18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186">
                    <a:moveTo>
                      <a:pt x="264" y="182"/>
                    </a:moveTo>
                    <a:cubicBezTo>
                      <a:pt x="264" y="185"/>
                      <a:pt x="263" y="186"/>
                      <a:pt x="260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2" y="186"/>
                      <a:pt x="0" y="185"/>
                      <a:pt x="0" y="18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3" y="0"/>
                      <a:pt x="264" y="2"/>
                      <a:pt x="264" y="4"/>
                    </a:cubicBezTo>
                    <a:lnTo>
                      <a:pt x="264" y="182"/>
                    </a:lnTo>
                    <a:close/>
                  </a:path>
                </a:pathLst>
              </a:custGeom>
              <a:gradFill flip="none" rotWithShape="1">
                <a:gsLst>
                  <a:gs pos="3000">
                    <a:schemeClr val="tx1">
                      <a:tint val="66000"/>
                      <a:satMod val="160000"/>
                      <a:lumMod val="0"/>
                    </a:schemeClr>
                  </a:gs>
                  <a:gs pos="52000">
                    <a:schemeClr val="tx1">
                      <a:tint val="44500"/>
                      <a:satMod val="160000"/>
                      <a:lumMod val="48000"/>
                    </a:schemeClr>
                  </a:gs>
                  <a:gs pos="92000">
                    <a:schemeClr val="tx1">
                      <a:tint val="23500"/>
                      <a:satMod val="160000"/>
                      <a:lumMod val="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6" name="Rectangle 131"/>
              <p:cNvSpPr>
                <a:spLocks noChangeArrowheads="1"/>
              </p:cNvSpPr>
              <p:nvPr/>
            </p:nvSpPr>
            <p:spPr bwMode="gray">
              <a:xfrm>
                <a:off x="2166938" y="3798887"/>
                <a:ext cx="122237" cy="58738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7" name="Rectangle 132"/>
              <p:cNvSpPr>
                <a:spLocks noChangeArrowheads="1"/>
              </p:cNvSpPr>
              <p:nvPr/>
            </p:nvSpPr>
            <p:spPr bwMode="gray">
              <a:xfrm>
                <a:off x="1892300" y="3856036"/>
                <a:ext cx="671512" cy="6350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179" name="Gruppieren 178"/>
            <p:cNvGrpSpPr/>
            <p:nvPr/>
          </p:nvGrpSpPr>
          <p:grpSpPr bwMode="gray">
            <a:xfrm>
              <a:off x="6475550" y="1803627"/>
              <a:ext cx="825805" cy="680148"/>
              <a:chOff x="1697038" y="3044825"/>
              <a:chExt cx="1062037" cy="874711"/>
            </a:xfrm>
          </p:grpSpPr>
          <p:sp>
            <p:nvSpPr>
              <p:cNvPr id="180" name="Freeform 129"/>
              <p:cNvSpPr>
                <a:spLocks/>
              </p:cNvSpPr>
              <p:nvPr/>
            </p:nvSpPr>
            <p:spPr bwMode="gray">
              <a:xfrm>
                <a:off x="1697038" y="3044825"/>
                <a:ext cx="1062037" cy="754063"/>
              </a:xfrm>
              <a:custGeom>
                <a:avLst/>
                <a:gdLst>
                  <a:gd name="T0" fmla="*/ 283 w 283"/>
                  <a:gd name="T1" fmla="*/ 199 h 201"/>
                  <a:gd name="T2" fmla="*/ 281 w 283"/>
                  <a:gd name="T3" fmla="*/ 201 h 201"/>
                  <a:gd name="T4" fmla="*/ 1 w 283"/>
                  <a:gd name="T5" fmla="*/ 201 h 201"/>
                  <a:gd name="T6" fmla="*/ 0 w 283"/>
                  <a:gd name="T7" fmla="*/ 199 h 201"/>
                  <a:gd name="T8" fmla="*/ 0 w 283"/>
                  <a:gd name="T9" fmla="*/ 1 h 201"/>
                  <a:gd name="T10" fmla="*/ 1 w 283"/>
                  <a:gd name="T11" fmla="*/ 0 h 201"/>
                  <a:gd name="T12" fmla="*/ 281 w 283"/>
                  <a:gd name="T13" fmla="*/ 0 h 201"/>
                  <a:gd name="T14" fmla="*/ 283 w 283"/>
                  <a:gd name="T15" fmla="*/ 1 h 201"/>
                  <a:gd name="T16" fmla="*/ 283 w 283"/>
                  <a:gd name="T17" fmla="*/ 1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01">
                    <a:moveTo>
                      <a:pt x="283" y="199"/>
                    </a:moveTo>
                    <a:cubicBezTo>
                      <a:pt x="283" y="200"/>
                      <a:pt x="282" y="201"/>
                      <a:pt x="281" y="201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1"/>
                      <a:pt x="0" y="200"/>
                      <a:pt x="0" y="19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2" y="0"/>
                      <a:pt x="283" y="0"/>
                      <a:pt x="283" y="1"/>
                    </a:cubicBezTo>
                    <a:lnTo>
                      <a:pt x="283" y="19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1" name="Freeform 130"/>
              <p:cNvSpPr>
                <a:spLocks/>
              </p:cNvSpPr>
              <p:nvPr/>
            </p:nvSpPr>
            <p:spPr bwMode="gray">
              <a:xfrm>
                <a:off x="1731963" y="3071813"/>
                <a:ext cx="989012" cy="696913"/>
              </a:xfrm>
              <a:custGeom>
                <a:avLst/>
                <a:gdLst>
                  <a:gd name="T0" fmla="*/ 264 w 264"/>
                  <a:gd name="T1" fmla="*/ 182 h 186"/>
                  <a:gd name="T2" fmla="*/ 260 w 264"/>
                  <a:gd name="T3" fmla="*/ 186 h 186"/>
                  <a:gd name="T4" fmla="*/ 4 w 264"/>
                  <a:gd name="T5" fmla="*/ 186 h 186"/>
                  <a:gd name="T6" fmla="*/ 0 w 264"/>
                  <a:gd name="T7" fmla="*/ 182 h 186"/>
                  <a:gd name="T8" fmla="*/ 0 w 264"/>
                  <a:gd name="T9" fmla="*/ 4 h 186"/>
                  <a:gd name="T10" fmla="*/ 4 w 264"/>
                  <a:gd name="T11" fmla="*/ 0 h 186"/>
                  <a:gd name="T12" fmla="*/ 260 w 264"/>
                  <a:gd name="T13" fmla="*/ 0 h 186"/>
                  <a:gd name="T14" fmla="*/ 264 w 264"/>
                  <a:gd name="T15" fmla="*/ 4 h 186"/>
                  <a:gd name="T16" fmla="*/ 264 w 264"/>
                  <a:gd name="T17" fmla="*/ 18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186">
                    <a:moveTo>
                      <a:pt x="264" y="182"/>
                    </a:moveTo>
                    <a:cubicBezTo>
                      <a:pt x="264" y="185"/>
                      <a:pt x="263" y="186"/>
                      <a:pt x="260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2" y="186"/>
                      <a:pt x="0" y="185"/>
                      <a:pt x="0" y="18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3" y="0"/>
                      <a:pt x="264" y="2"/>
                      <a:pt x="264" y="4"/>
                    </a:cubicBezTo>
                    <a:lnTo>
                      <a:pt x="264" y="182"/>
                    </a:lnTo>
                    <a:close/>
                  </a:path>
                </a:pathLst>
              </a:custGeom>
              <a:gradFill flip="none" rotWithShape="1">
                <a:gsLst>
                  <a:gs pos="3000">
                    <a:schemeClr val="tx1">
                      <a:tint val="66000"/>
                      <a:satMod val="160000"/>
                      <a:lumMod val="0"/>
                    </a:schemeClr>
                  </a:gs>
                  <a:gs pos="52000">
                    <a:schemeClr val="tx1">
                      <a:tint val="44500"/>
                      <a:satMod val="160000"/>
                      <a:lumMod val="48000"/>
                    </a:schemeClr>
                  </a:gs>
                  <a:gs pos="92000">
                    <a:schemeClr val="tx1">
                      <a:tint val="23500"/>
                      <a:satMod val="160000"/>
                      <a:lumMod val="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2" name="Rectangle 131"/>
              <p:cNvSpPr>
                <a:spLocks noChangeArrowheads="1"/>
              </p:cNvSpPr>
              <p:nvPr/>
            </p:nvSpPr>
            <p:spPr bwMode="gray">
              <a:xfrm>
                <a:off x="2166938" y="3798887"/>
                <a:ext cx="122237" cy="58738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3" name="Rectangle 132"/>
              <p:cNvSpPr>
                <a:spLocks noChangeArrowheads="1"/>
              </p:cNvSpPr>
              <p:nvPr/>
            </p:nvSpPr>
            <p:spPr bwMode="gray">
              <a:xfrm>
                <a:off x="1892300" y="3856036"/>
                <a:ext cx="671512" cy="6350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314" name="Gerade Verbindung 313"/>
            <p:cNvCxnSpPr>
              <a:stCxn id="222" idx="2"/>
            </p:cNvCxnSpPr>
            <p:nvPr/>
          </p:nvCxnSpPr>
          <p:spPr bwMode="gray">
            <a:xfrm flipH="1">
              <a:off x="5725625" y="2661348"/>
              <a:ext cx="115" cy="2424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2" name="Textfeld 591"/>
            <p:cNvSpPr txBox="1"/>
            <p:nvPr/>
          </p:nvSpPr>
          <p:spPr bwMode="gray">
            <a:xfrm>
              <a:off x="6100397" y="2606040"/>
              <a:ext cx="35105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/>
                <a:t>OS n</a:t>
              </a:r>
            </a:p>
          </p:txBody>
        </p:sp>
        <p:pic>
          <p:nvPicPr>
            <p:cNvPr id="222" name="Picture 1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5535506" y="1920177"/>
              <a:ext cx="380468" cy="74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95" name="Gerade Verbindung 294"/>
          <p:cNvCxnSpPr/>
          <p:nvPr/>
        </p:nvCxnSpPr>
        <p:spPr bwMode="gray">
          <a:xfrm flipH="1" flipV="1">
            <a:off x="290513" y="2897406"/>
            <a:ext cx="7326192" cy="63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Gerade Verbindung 311"/>
          <p:cNvCxnSpPr/>
          <p:nvPr/>
        </p:nvCxnSpPr>
        <p:spPr bwMode="gray">
          <a:xfrm>
            <a:off x="1964999" y="2618910"/>
            <a:ext cx="0" cy="27849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5" name="Pfeil nach rechts 424"/>
          <p:cNvSpPr/>
          <p:nvPr/>
        </p:nvSpPr>
        <p:spPr>
          <a:xfrm>
            <a:off x="2666631" y="3519010"/>
            <a:ext cx="240184" cy="45719"/>
          </a:xfrm>
          <a:prstGeom prst="rightArrow">
            <a:avLst/>
          </a:prstGeom>
          <a:solidFill>
            <a:srgbClr val="00B0F0"/>
          </a:solidFill>
          <a:ln w="12700">
            <a:solidFill>
              <a:srgbClr val="00B0F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26" name="Pfeil nach rechts 425"/>
          <p:cNvSpPr/>
          <p:nvPr/>
        </p:nvSpPr>
        <p:spPr>
          <a:xfrm rot="5400000">
            <a:off x="1543645" y="4630400"/>
            <a:ext cx="2232000" cy="45719"/>
          </a:xfrm>
          <a:prstGeom prst="rightArrow">
            <a:avLst/>
          </a:prstGeom>
          <a:solidFill>
            <a:srgbClr val="00B0F0"/>
          </a:solidFill>
          <a:ln w="12700">
            <a:solidFill>
              <a:srgbClr val="00B0F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27" name="Pfeil nach rechts 426"/>
          <p:cNvSpPr/>
          <p:nvPr/>
        </p:nvSpPr>
        <p:spPr>
          <a:xfrm>
            <a:off x="2666631" y="4148366"/>
            <a:ext cx="240184" cy="45719"/>
          </a:xfrm>
          <a:prstGeom prst="rightArrow">
            <a:avLst/>
          </a:prstGeom>
          <a:solidFill>
            <a:srgbClr val="00B0F0"/>
          </a:solidFill>
          <a:ln w="12700">
            <a:solidFill>
              <a:srgbClr val="00B0F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28" name="Pfeil nach rechts 427"/>
          <p:cNvSpPr/>
          <p:nvPr/>
        </p:nvSpPr>
        <p:spPr>
          <a:xfrm>
            <a:off x="2666631" y="4733431"/>
            <a:ext cx="240184" cy="45719"/>
          </a:xfrm>
          <a:prstGeom prst="rightArrow">
            <a:avLst/>
          </a:prstGeom>
          <a:solidFill>
            <a:srgbClr val="00B0F0"/>
          </a:solidFill>
          <a:ln w="12700">
            <a:solidFill>
              <a:srgbClr val="00B0F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30" name="Gruppieren 429"/>
          <p:cNvGrpSpPr>
            <a:grpSpLocks noChangeAspect="1"/>
          </p:cNvGrpSpPr>
          <p:nvPr/>
        </p:nvGrpSpPr>
        <p:grpSpPr bwMode="gray">
          <a:xfrm>
            <a:off x="881080" y="4102889"/>
            <a:ext cx="1035625" cy="1081306"/>
            <a:chOff x="3544888" y="2371726"/>
            <a:chExt cx="2051050" cy="2141538"/>
          </a:xfrm>
        </p:grpSpPr>
        <p:sp>
          <p:nvSpPr>
            <p:cNvPr id="431" name="Freeform 6"/>
            <p:cNvSpPr>
              <a:spLocks/>
            </p:cNvSpPr>
            <p:nvPr/>
          </p:nvSpPr>
          <p:spPr bwMode="gray">
            <a:xfrm>
              <a:off x="3544888" y="3575051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2" name="Oval 7"/>
            <p:cNvSpPr>
              <a:spLocks noChangeArrowheads="1"/>
            </p:cNvSpPr>
            <p:nvPr/>
          </p:nvSpPr>
          <p:spPr bwMode="gray">
            <a:xfrm>
              <a:off x="3544888" y="3308351"/>
              <a:ext cx="2051050" cy="93821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3" name="Freeform 8"/>
            <p:cNvSpPr>
              <a:spLocks/>
            </p:cNvSpPr>
            <p:nvPr/>
          </p:nvSpPr>
          <p:spPr bwMode="gray">
            <a:xfrm>
              <a:off x="3556001" y="3649663"/>
              <a:ext cx="2036763" cy="596900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4" name="Freeform 9"/>
            <p:cNvSpPr>
              <a:spLocks/>
            </p:cNvSpPr>
            <p:nvPr/>
          </p:nvSpPr>
          <p:spPr bwMode="gray">
            <a:xfrm>
              <a:off x="3544888" y="3106738"/>
              <a:ext cx="2051050" cy="933450"/>
            </a:xfrm>
            <a:custGeom>
              <a:avLst/>
              <a:gdLst>
                <a:gd name="T0" fmla="*/ 493 w 547"/>
                <a:gd name="T1" fmla="*/ 50 h 249"/>
                <a:gd name="T2" fmla="*/ 274 w 547"/>
                <a:gd name="T3" fmla="*/ 0 h 249"/>
                <a:gd name="T4" fmla="*/ 55 w 547"/>
                <a:gd name="T5" fmla="*/ 50 h 249"/>
                <a:gd name="T6" fmla="*/ 0 w 547"/>
                <a:gd name="T7" fmla="*/ 50 h 249"/>
                <a:gd name="T8" fmla="*/ 0 w 547"/>
                <a:gd name="T9" fmla="*/ 124 h 249"/>
                <a:gd name="T10" fmla="*/ 274 w 547"/>
                <a:gd name="T11" fmla="*/ 249 h 249"/>
                <a:gd name="T12" fmla="*/ 547 w 547"/>
                <a:gd name="T13" fmla="*/ 124 h 249"/>
                <a:gd name="T14" fmla="*/ 547 w 547"/>
                <a:gd name="T15" fmla="*/ 50 h 249"/>
                <a:gd name="T16" fmla="*/ 493 w 547"/>
                <a:gd name="T17" fmla="*/ 5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49">
                  <a:moveTo>
                    <a:pt x="493" y="50"/>
                  </a:moveTo>
                  <a:cubicBezTo>
                    <a:pt x="443" y="19"/>
                    <a:pt x="363" y="0"/>
                    <a:pt x="274" y="0"/>
                  </a:cubicBezTo>
                  <a:cubicBezTo>
                    <a:pt x="184" y="0"/>
                    <a:pt x="105" y="19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93"/>
                    <a:pt x="123" y="249"/>
                    <a:pt x="274" y="249"/>
                  </a:cubicBezTo>
                  <a:cubicBezTo>
                    <a:pt x="425" y="249"/>
                    <a:pt x="547" y="193"/>
                    <a:pt x="547" y="124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5" name="Oval 10"/>
            <p:cNvSpPr>
              <a:spLocks noChangeArrowheads="1"/>
            </p:cNvSpPr>
            <p:nvPr/>
          </p:nvSpPr>
          <p:spPr bwMode="gray">
            <a:xfrm>
              <a:off x="3544888" y="2836863"/>
              <a:ext cx="2051050" cy="93662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6" name="Freeform 11"/>
            <p:cNvSpPr>
              <a:spLocks/>
            </p:cNvSpPr>
            <p:nvPr/>
          </p:nvSpPr>
          <p:spPr bwMode="gray">
            <a:xfrm>
              <a:off x="3556001" y="3178176"/>
              <a:ext cx="2036763" cy="595313"/>
            </a:xfrm>
            <a:custGeom>
              <a:avLst/>
              <a:gdLst>
                <a:gd name="T0" fmla="*/ 279 w 543"/>
                <a:gd name="T1" fmla="*/ 147 h 159"/>
                <a:gd name="T2" fmla="*/ 6 w 543"/>
                <a:gd name="T3" fmla="*/ 22 h 159"/>
                <a:gd name="T4" fmla="*/ 10 w 543"/>
                <a:gd name="T5" fmla="*/ 0 h 159"/>
                <a:gd name="T6" fmla="*/ 0 w 543"/>
                <a:gd name="T7" fmla="*/ 34 h 159"/>
                <a:gd name="T8" fmla="*/ 274 w 543"/>
                <a:gd name="T9" fmla="*/ 159 h 159"/>
                <a:gd name="T10" fmla="*/ 543 w 543"/>
                <a:gd name="T11" fmla="*/ 56 h 159"/>
                <a:gd name="T12" fmla="*/ 279 w 543"/>
                <a:gd name="T13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9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5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3"/>
                    <a:pt x="123" y="159"/>
                    <a:pt x="274" y="159"/>
                  </a:cubicBezTo>
                  <a:cubicBezTo>
                    <a:pt x="408" y="159"/>
                    <a:pt x="520" y="114"/>
                    <a:pt x="543" y="56"/>
                  </a:cubicBezTo>
                  <a:cubicBezTo>
                    <a:pt x="510" y="109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7" name="Freeform 12"/>
            <p:cNvSpPr>
              <a:spLocks/>
            </p:cNvSpPr>
            <p:nvPr/>
          </p:nvSpPr>
          <p:spPr bwMode="gray">
            <a:xfrm>
              <a:off x="3544888" y="2636838"/>
              <a:ext cx="2051050" cy="938213"/>
            </a:xfrm>
            <a:custGeom>
              <a:avLst/>
              <a:gdLst>
                <a:gd name="T0" fmla="*/ 493 w 547"/>
                <a:gd name="T1" fmla="*/ 50 h 250"/>
                <a:gd name="T2" fmla="*/ 274 w 547"/>
                <a:gd name="T3" fmla="*/ 0 h 250"/>
                <a:gd name="T4" fmla="*/ 55 w 547"/>
                <a:gd name="T5" fmla="*/ 50 h 250"/>
                <a:gd name="T6" fmla="*/ 0 w 547"/>
                <a:gd name="T7" fmla="*/ 50 h 250"/>
                <a:gd name="T8" fmla="*/ 0 w 547"/>
                <a:gd name="T9" fmla="*/ 125 h 250"/>
                <a:gd name="T10" fmla="*/ 274 w 547"/>
                <a:gd name="T11" fmla="*/ 250 h 250"/>
                <a:gd name="T12" fmla="*/ 547 w 547"/>
                <a:gd name="T13" fmla="*/ 125 h 250"/>
                <a:gd name="T14" fmla="*/ 547 w 547"/>
                <a:gd name="T15" fmla="*/ 50 h 250"/>
                <a:gd name="T16" fmla="*/ 493 w 547"/>
                <a:gd name="T17" fmla="*/ 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250">
                  <a:moveTo>
                    <a:pt x="493" y="50"/>
                  </a:moveTo>
                  <a:cubicBezTo>
                    <a:pt x="443" y="20"/>
                    <a:pt x="363" y="0"/>
                    <a:pt x="274" y="0"/>
                  </a:cubicBezTo>
                  <a:cubicBezTo>
                    <a:pt x="184" y="0"/>
                    <a:pt x="105" y="20"/>
                    <a:pt x="5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123" y="250"/>
                    <a:pt x="274" y="250"/>
                  </a:cubicBezTo>
                  <a:cubicBezTo>
                    <a:pt x="425" y="250"/>
                    <a:pt x="547" y="194"/>
                    <a:pt x="547" y="125"/>
                  </a:cubicBezTo>
                  <a:cubicBezTo>
                    <a:pt x="547" y="50"/>
                    <a:pt x="547" y="50"/>
                    <a:pt x="547" y="50"/>
                  </a:cubicBezTo>
                  <a:lnTo>
                    <a:pt x="493" y="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8" name="Oval 13"/>
            <p:cNvSpPr>
              <a:spLocks noChangeArrowheads="1"/>
            </p:cNvSpPr>
            <p:nvPr/>
          </p:nvSpPr>
          <p:spPr bwMode="gray">
            <a:xfrm>
              <a:off x="3544888" y="2371726"/>
              <a:ext cx="2051050" cy="933450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9" name="Freeform 14"/>
            <p:cNvSpPr>
              <a:spLocks/>
            </p:cNvSpPr>
            <p:nvPr/>
          </p:nvSpPr>
          <p:spPr bwMode="gray">
            <a:xfrm>
              <a:off x="3556001" y="2713038"/>
              <a:ext cx="2036763" cy="592138"/>
            </a:xfrm>
            <a:custGeom>
              <a:avLst/>
              <a:gdLst>
                <a:gd name="T0" fmla="*/ 279 w 543"/>
                <a:gd name="T1" fmla="*/ 147 h 158"/>
                <a:gd name="T2" fmla="*/ 6 w 543"/>
                <a:gd name="T3" fmla="*/ 22 h 158"/>
                <a:gd name="T4" fmla="*/ 10 w 543"/>
                <a:gd name="T5" fmla="*/ 0 h 158"/>
                <a:gd name="T6" fmla="*/ 0 w 543"/>
                <a:gd name="T7" fmla="*/ 34 h 158"/>
                <a:gd name="T8" fmla="*/ 274 w 543"/>
                <a:gd name="T9" fmla="*/ 158 h 158"/>
                <a:gd name="T10" fmla="*/ 543 w 543"/>
                <a:gd name="T11" fmla="*/ 56 h 158"/>
                <a:gd name="T12" fmla="*/ 279 w 543"/>
                <a:gd name="T13" fmla="*/ 14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58">
                  <a:moveTo>
                    <a:pt x="279" y="147"/>
                  </a:moveTo>
                  <a:cubicBezTo>
                    <a:pt x="128" y="147"/>
                    <a:pt x="6" y="91"/>
                    <a:pt x="6" y="22"/>
                  </a:cubicBezTo>
                  <a:cubicBezTo>
                    <a:pt x="6" y="14"/>
                    <a:pt x="7" y="7"/>
                    <a:pt x="10" y="0"/>
                  </a:cubicBezTo>
                  <a:cubicBezTo>
                    <a:pt x="4" y="11"/>
                    <a:pt x="0" y="22"/>
                    <a:pt x="0" y="34"/>
                  </a:cubicBezTo>
                  <a:cubicBezTo>
                    <a:pt x="0" y="102"/>
                    <a:pt x="123" y="158"/>
                    <a:pt x="274" y="158"/>
                  </a:cubicBezTo>
                  <a:cubicBezTo>
                    <a:pt x="408" y="158"/>
                    <a:pt x="520" y="114"/>
                    <a:pt x="543" y="56"/>
                  </a:cubicBezTo>
                  <a:cubicBezTo>
                    <a:pt x="510" y="108"/>
                    <a:pt x="405" y="147"/>
                    <a:pt x="279" y="1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0" name="Freeform 15"/>
            <p:cNvSpPr>
              <a:spLocks noEditPoints="1"/>
            </p:cNvSpPr>
            <p:nvPr/>
          </p:nvSpPr>
          <p:spPr bwMode="gray">
            <a:xfrm>
              <a:off x="4002088" y="2490788"/>
              <a:ext cx="1162050" cy="615950"/>
            </a:xfrm>
            <a:custGeom>
              <a:avLst/>
              <a:gdLst>
                <a:gd name="T0" fmla="*/ 310 w 310"/>
                <a:gd name="T1" fmla="*/ 97 h 164"/>
                <a:gd name="T2" fmla="*/ 310 w 310"/>
                <a:gd name="T3" fmla="*/ 67 h 164"/>
                <a:gd name="T4" fmla="*/ 272 w 310"/>
                <a:gd name="T5" fmla="*/ 67 h 164"/>
                <a:gd name="T6" fmla="*/ 258 w 310"/>
                <a:gd name="T7" fmla="*/ 49 h 164"/>
                <a:gd name="T8" fmla="*/ 285 w 310"/>
                <a:gd name="T9" fmla="*/ 34 h 164"/>
                <a:gd name="T10" fmla="*/ 245 w 310"/>
                <a:gd name="T11" fmla="*/ 13 h 164"/>
                <a:gd name="T12" fmla="*/ 218 w 310"/>
                <a:gd name="T13" fmla="*/ 27 h 164"/>
                <a:gd name="T14" fmla="*/ 184 w 310"/>
                <a:gd name="T15" fmla="*/ 20 h 164"/>
                <a:gd name="T16" fmla="*/ 184 w 310"/>
                <a:gd name="T17" fmla="*/ 0 h 164"/>
                <a:gd name="T18" fmla="*/ 126 w 310"/>
                <a:gd name="T19" fmla="*/ 0 h 164"/>
                <a:gd name="T20" fmla="*/ 126 w 310"/>
                <a:gd name="T21" fmla="*/ 20 h 164"/>
                <a:gd name="T22" fmla="*/ 93 w 310"/>
                <a:gd name="T23" fmla="*/ 27 h 164"/>
                <a:gd name="T24" fmla="*/ 93 w 310"/>
                <a:gd name="T25" fmla="*/ 27 h 164"/>
                <a:gd name="T26" fmla="*/ 66 w 310"/>
                <a:gd name="T27" fmla="*/ 13 h 164"/>
                <a:gd name="T28" fmla="*/ 25 w 310"/>
                <a:gd name="T29" fmla="*/ 34 h 164"/>
                <a:gd name="T30" fmla="*/ 52 w 310"/>
                <a:gd name="T31" fmla="*/ 49 h 164"/>
                <a:gd name="T32" fmla="*/ 53 w 310"/>
                <a:gd name="T33" fmla="*/ 49 h 164"/>
                <a:gd name="T34" fmla="*/ 38 w 310"/>
                <a:gd name="T35" fmla="*/ 67 h 164"/>
                <a:gd name="T36" fmla="*/ 38 w 310"/>
                <a:gd name="T37" fmla="*/ 67 h 164"/>
                <a:gd name="T38" fmla="*/ 0 w 310"/>
                <a:gd name="T39" fmla="*/ 67 h 164"/>
                <a:gd name="T40" fmla="*/ 0 w 310"/>
                <a:gd name="T41" fmla="*/ 97 h 164"/>
                <a:gd name="T42" fmla="*/ 38 w 310"/>
                <a:gd name="T43" fmla="*/ 97 h 164"/>
                <a:gd name="T44" fmla="*/ 38 w 310"/>
                <a:gd name="T45" fmla="*/ 96 h 164"/>
                <a:gd name="T46" fmla="*/ 53 w 310"/>
                <a:gd name="T47" fmla="*/ 115 h 164"/>
                <a:gd name="T48" fmla="*/ 52 w 310"/>
                <a:gd name="T49" fmla="*/ 115 h 164"/>
                <a:gd name="T50" fmla="*/ 25 w 310"/>
                <a:gd name="T51" fmla="*/ 129 h 164"/>
                <a:gd name="T52" fmla="*/ 66 w 310"/>
                <a:gd name="T53" fmla="*/ 150 h 164"/>
                <a:gd name="T54" fmla="*/ 93 w 310"/>
                <a:gd name="T55" fmla="*/ 136 h 164"/>
                <a:gd name="T56" fmla="*/ 92 w 310"/>
                <a:gd name="T57" fmla="*/ 136 h 164"/>
                <a:gd name="T58" fmla="*/ 127 w 310"/>
                <a:gd name="T59" fmla="*/ 143 h 164"/>
                <a:gd name="T60" fmla="*/ 126 w 310"/>
                <a:gd name="T61" fmla="*/ 143 h 164"/>
                <a:gd name="T62" fmla="*/ 126 w 310"/>
                <a:gd name="T63" fmla="*/ 164 h 164"/>
                <a:gd name="T64" fmla="*/ 184 w 310"/>
                <a:gd name="T65" fmla="*/ 164 h 164"/>
                <a:gd name="T66" fmla="*/ 184 w 310"/>
                <a:gd name="T67" fmla="*/ 143 h 164"/>
                <a:gd name="T68" fmla="*/ 217 w 310"/>
                <a:gd name="T69" fmla="*/ 136 h 164"/>
                <a:gd name="T70" fmla="*/ 245 w 310"/>
                <a:gd name="T71" fmla="*/ 150 h 164"/>
                <a:gd name="T72" fmla="*/ 285 w 310"/>
                <a:gd name="T73" fmla="*/ 129 h 164"/>
                <a:gd name="T74" fmla="*/ 258 w 310"/>
                <a:gd name="T75" fmla="*/ 115 h 164"/>
                <a:gd name="T76" fmla="*/ 272 w 310"/>
                <a:gd name="T77" fmla="*/ 97 h 164"/>
                <a:gd name="T78" fmla="*/ 310 w 310"/>
                <a:gd name="T79" fmla="*/ 97 h 164"/>
                <a:gd name="T80" fmla="*/ 155 w 310"/>
                <a:gd name="T81" fmla="*/ 122 h 164"/>
                <a:gd name="T82" fmla="*/ 78 w 310"/>
                <a:gd name="T83" fmla="*/ 82 h 164"/>
                <a:gd name="T84" fmla="*/ 155 w 310"/>
                <a:gd name="T85" fmla="*/ 41 h 164"/>
                <a:gd name="T86" fmla="*/ 232 w 310"/>
                <a:gd name="T87" fmla="*/ 82 h 164"/>
                <a:gd name="T88" fmla="*/ 155 w 310"/>
                <a:gd name="T89" fmla="*/ 12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0" h="164">
                  <a:moveTo>
                    <a:pt x="310" y="97"/>
                  </a:moveTo>
                  <a:cubicBezTo>
                    <a:pt x="310" y="67"/>
                    <a:pt x="310" y="67"/>
                    <a:pt x="310" y="67"/>
                  </a:cubicBezTo>
                  <a:cubicBezTo>
                    <a:pt x="272" y="67"/>
                    <a:pt x="272" y="67"/>
                    <a:pt x="272" y="67"/>
                  </a:cubicBezTo>
                  <a:cubicBezTo>
                    <a:pt x="269" y="60"/>
                    <a:pt x="264" y="54"/>
                    <a:pt x="258" y="49"/>
                  </a:cubicBezTo>
                  <a:cubicBezTo>
                    <a:pt x="285" y="34"/>
                    <a:pt x="285" y="34"/>
                    <a:pt x="285" y="34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207" y="24"/>
                    <a:pt x="196" y="22"/>
                    <a:pt x="184" y="2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14" y="22"/>
                    <a:pt x="103" y="24"/>
                    <a:pt x="93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46" y="54"/>
                    <a:pt x="41" y="60"/>
                    <a:pt x="38" y="67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41" y="103"/>
                    <a:pt x="46" y="109"/>
                    <a:pt x="53" y="11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66" y="150"/>
                    <a:pt x="66" y="150"/>
                    <a:pt x="66" y="150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103" y="139"/>
                    <a:pt x="114" y="142"/>
                    <a:pt x="127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64"/>
                    <a:pt x="126" y="164"/>
                    <a:pt x="126" y="164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96" y="142"/>
                    <a:pt x="207" y="139"/>
                    <a:pt x="217" y="136"/>
                  </a:cubicBezTo>
                  <a:cubicBezTo>
                    <a:pt x="245" y="150"/>
                    <a:pt x="245" y="150"/>
                    <a:pt x="245" y="150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58" y="115"/>
                    <a:pt x="258" y="115"/>
                    <a:pt x="258" y="115"/>
                  </a:cubicBezTo>
                  <a:cubicBezTo>
                    <a:pt x="264" y="109"/>
                    <a:pt x="269" y="103"/>
                    <a:pt x="272" y="97"/>
                  </a:cubicBezTo>
                  <a:cubicBezTo>
                    <a:pt x="310" y="97"/>
                    <a:pt x="310" y="97"/>
                    <a:pt x="310" y="97"/>
                  </a:cubicBezTo>
                  <a:close/>
                  <a:moveTo>
                    <a:pt x="155" y="122"/>
                  </a:moveTo>
                  <a:cubicBezTo>
                    <a:pt x="113" y="122"/>
                    <a:pt x="78" y="104"/>
                    <a:pt x="78" y="82"/>
                  </a:cubicBezTo>
                  <a:cubicBezTo>
                    <a:pt x="78" y="59"/>
                    <a:pt x="113" y="41"/>
                    <a:pt x="155" y="41"/>
                  </a:cubicBezTo>
                  <a:cubicBezTo>
                    <a:pt x="198" y="41"/>
                    <a:pt x="232" y="59"/>
                    <a:pt x="232" y="82"/>
                  </a:cubicBezTo>
                  <a:cubicBezTo>
                    <a:pt x="232" y="104"/>
                    <a:pt x="198" y="122"/>
                    <a:pt x="155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41" name="Textfeld 440"/>
          <p:cNvSpPr txBox="1"/>
          <p:nvPr/>
        </p:nvSpPr>
        <p:spPr bwMode="gray">
          <a:xfrm>
            <a:off x="791579" y="3464286"/>
            <a:ext cx="84786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200" dirty="0"/>
              <a:t>Внешнее</a:t>
            </a:r>
          </a:p>
          <a:p>
            <a:r>
              <a:rPr lang="ru-RU" sz="1200" dirty="0"/>
              <a:t> хранилище</a:t>
            </a:r>
          </a:p>
          <a:p>
            <a:r>
              <a:rPr lang="ru-RU" sz="1200" dirty="0"/>
              <a:t> данных</a:t>
            </a:r>
            <a:endParaRPr lang="de-DE" sz="1200" dirty="0"/>
          </a:p>
        </p:txBody>
      </p:sp>
      <p:sp>
        <p:nvSpPr>
          <p:cNvPr id="442" name="Pfeil nach rechts 441"/>
          <p:cNvSpPr/>
          <p:nvPr/>
        </p:nvSpPr>
        <p:spPr>
          <a:xfrm>
            <a:off x="1385845" y="5768545"/>
            <a:ext cx="1258688" cy="45719"/>
          </a:xfrm>
          <a:prstGeom prst="rightArrow">
            <a:avLst/>
          </a:prstGeom>
          <a:solidFill>
            <a:srgbClr val="00B0F0"/>
          </a:solidFill>
          <a:ln w="12700">
            <a:solidFill>
              <a:srgbClr val="00B0F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43" name="Pfeil nach rechts 442"/>
          <p:cNvSpPr/>
          <p:nvPr/>
        </p:nvSpPr>
        <p:spPr>
          <a:xfrm rot="5400000">
            <a:off x="1093595" y="5467246"/>
            <a:ext cx="611819" cy="45719"/>
          </a:xfrm>
          <a:prstGeom prst="rightArrow">
            <a:avLst/>
          </a:prstGeom>
          <a:solidFill>
            <a:srgbClr val="00B0F0"/>
          </a:solidFill>
          <a:ln w="12700">
            <a:solidFill>
              <a:srgbClr val="00B0F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44" name="Textfeld 443"/>
          <p:cNvSpPr txBox="1"/>
          <p:nvPr/>
        </p:nvSpPr>
        <p:spPr bwMode="gray">
          <a:xfrm>
            <a:off x="3415993" y="3154324"/>
            <a:ext cx="106599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/>
              <a:t>Runtime Server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385" y="4644135"/>
            <a:ext cx="615861" cy="54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385" y="5260423"/>
            <a:ext cx="615861" cy="58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00" y="3338990"/>
            <a:ext cx="2144605" cy="209872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385" y="3050949"/>
            <a:ext cx="615861" cy="51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384" y="5896985"/>
            <a:ext cx="615861" cy="6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" name="Pfeil nach rechts 445"/>
          <p:cNvSpPr/>
          <p:nvPr/>
        </p:nvSpPr>
        <p:spPr>
          <a:xfrm rot="19563145">
            <a:off x="3960993" y="5021193"/>
            <a:ext cx="1550566" cy="223262"/>
          </a:xfrm>
          <a:prstGeom prst="rightArrow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47" name="Pfeil nach rechts 446"/>
          <p:cNvSpPr/>
          <p:nvPr/>
        </p:nvSpPr>
        <p:spPr>
          <a:xfrm>
            <a:off x="6597225" y="5771023"/>
            <a:ext cx="1282254" cy="223262"/>
          </a:xfrm>
          <a:prstGeom prst="rightArrow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48" name="Pfeil nach rechts 447"/>
          <p:cNvSpPr/>
          <p:nvPr/>
        </p:nvSpPr>
        <p:spPr>
          <a:xfrm rot="16200000">
            <a:off x="7852179" y="3963874"/>
            <a:ext cx="957240" cy="223262"/>
          </a:xfrm>
          <a:prstGeom prst="rightArrow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49" name="Textfeld 448"/>
          <p:cNvSpPr txBox="1"/>
          <p:nvPr/>
        </p:nvSpPr>
        <p:spPr bwMode="gray">
          <a:xfrm>
            <a:off x="6110200" y="6029998"/>
            <a:ext cx="96180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200" dirty="0"/>
              <a:t>Экспорт</a:t>
            </a:r>
            <a:r>
              <a:rPr lang="de-DE" sz="1200" dirty="0"/>
              <a:t> </a:t>
            </a:r>
          </a:p>
          <a:p>
            <a:pPr algn="ctr"/>
            <a:r>
              <a:rPr lang="de-DE" sz="1200" dirty="0"/>
              <a:t>+ </a:t>
            </a:r>
            <a:endParaRPr lang="ru-RU" sz="1200" dirty="0"/>
          </a:p>
          <a:p>
            <a:pPr algn="ctr"/>
            <a:r>
              <a:rPr lang="ru-RU" sz="1200" dirty="0"/>
              <a:t>планировщик</a:t>
            </a:r>
            <a:endParaRPr lang="de-DE" sz="1200" dirty="0"/>
          </a:p>
        </p:txBody>
      </p:sp>
      <p:sp>
        <p:nvSpPr>
          <p:cNvPr id="450" name="Pfeil nach rechts 449"/>
          <p:cNvSpPr/>
          <p:nvPr/>
        </p:nvSpPr>
        <p:spPr>
          <a:xfrm rot="5400000">
            <a:off x="6199208" y="5282995"/>
            <a:ext cx="749267" cy="223262"/>
          </a:xfrm>
          <a:prstGeom prst="rightArrow">
            <a:avLst/>
          </a:prstGeom>
          <a:solidFill>
            <a:srgbClr val="FF0000"/>
          </a:solidFill>
          <a:ln w="12700" cap="sq">
            <a:solidFill>
              <a:srgbClr val="FF0000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3" name="Straight Connector 137"/>
          <p:cNvCxnSpPr/>
          <p:nvPr/>
        </p:nvCxnSpPr>
        <p:spPr>
          <a:xfrm>
            <a:off x="2220573" y="3248980"/>
            <a:ext cx="11167" cy="3207163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9"/>
          <p:cNvCxnSpPr/>
          <p:nvPr/>
        </p:nvCxnSpPr>
        <p:spPr>
          <a:xfrm>
            <a:off x="290513" y="3246657"/>
            <a:ext cx="1930060" cy="19248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Pfeil nach rechts 142"/>
          <p:cNvSpPr/>
          <p:nvPr/>
        </p:nvSpPr>
        <p:spPr>
          <a:xfrm>
            <a:off x="2681790" y="5769260"/>
            <a:ext cx="603485" cy="45719"/>
          </a:xfrm>
          <a:prstGeom prst="rightArrow">
            <a:avLst/>
          </a:prstGeom>
          <a:solidFill>
            <a:srgbClr val="00B0F0"/>
          </a:solidFill>
          <a:ln w="12700">
            <a:solidFill>
              <a:srgbClr val="00B0F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36" name="Рисунок 135"/>
          <p:cNvPicPr/>
          <p:nvPr/>
        </p:nvPicPr>
        <p:blipFill>
          <a:blip r:embed="rId11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37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3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17" grpId="0" animBg="1"/>
      <p:bldP spid="318" grpId="0" animBg="1"/>
      <p:bldP spid="425" grpId="0" animBg="1"/>
      <p:bldP spid="426" grpId="0" animBg="1"/>
      <p:bldP spid="427" grpId="0" animBg="1"/>
      <p:bldP spid="428" grpId="0" animBg="1"/>
      <p:bldP spid="442" grpId="0" animBg="1"/>
      <p:bldP spid="443" grpId="0" animBg="1"/>
      <p:bldP spid="446" grpId="0" animBg="1"/>
      <p:bldP spid="447" grpId="0" animBg="1"/>
      <p:bldP spid="448" grpId="0" animBg="1"/>
      <p:bldP spid="449" grpId="0"/>
      <p:bldP spid="450" grpId="0" animBg="1"/>
      <p:bldP spid="14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uppieren 126"/>
          <p:cNvGrpSpPr/>
          <p:nvPr/>
        </p:nvGrpSpPr>
        <p:grpSpPr bwMode="gray">
          <a:xfrm>
            <a:off x="827419" y="1197204"/>
            <a:ext cx="7735875" cy="5203992"/>
            <a:chOff x="1697038" y="3044825"/>
            <a:chExt cx="1062037" cy="874711"/>
          </a:xfrm>
        </p:grpSpPr>
        <p:sp>
          <p:nvSpPr>
            <p:cNvPr id="128" name="Freeform 129"/>
            <p:cNvSpPr>
              <a:spLocks/>
            </p:cNvSpPr>
            <p:nvPr/>
          </p:nvSpPr>
          <p:spPr bwMode="gray">
            <a:xfrm>
              <a:off x="1697038" y="3044825"/>
              <a:ext cx="1062037" cy="754063"/>
            </a:xfrm>
            <a:custGeom>
              <a:avLst/>
              <a:gdLst>
                <a:gd name="T0" fmla="*/ 283 w 283"/>
                <a:gd name="T1" fmla="*/ 199 h 201"/>
                <a:gd name="T2" fmla="*/ 281 w 283"/>
                <a:gd name="T3" fmla="*/ 201 h 201"/>
                <a:gd name="T4" fmla="*/ 1 w 283"/>
                <a:gd name="T5" fmla="*/ 201 h 201"/>
                <a:gd name="T6" fmla="*/ 0 w 283"/>
                <a:gd name="T7" fmla="*/ 199 h 201"/>
                <a:gd name="T8" fmla="*/ 0 w 283"/>
                <a:gd name="T9" fmla="*/ 1 h 201"/>
                <a:gd name="T10" fmla="*/ 1 w 283"/>
                <a:gd name="T11" fmla="*/ 0 h 201"/>
                <a:gd name="T12" fmla="*/ 281 w 283"/>
                <a:gd name="T13" fmla="*/ 0 h 201"/>
                <a:gd name="T14" fmla="*/ 283 w 283"/>
                <a:gd name="T15" fmla="*/ 1 h 201"/>
                <a:gd name="T16" fmla="*/ 283 w 283"/>
                <a:gd name="T17" fmla="*/ 19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201">
                  <a:moveTo>
                    <a:pt x="283" y="199"/>
                  </a:moveTo>
                  <a:cubicBezTo>
                    <a:pt x="283" y="200"/>
                    <a:pt x="282" y="201"/>
                    <a:pt x="28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1"/>
                    <a:pt x="0" y="200"/>
                    <a:pt x="0" y="19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82" y="0"/>
                    <a:pt x="283" y="0"/>
                    <a:pt x="283" y="1"/>
                  </a:cubicBezTo>
                  <a:lnTo>
                    <a:pt x="283" y="19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9" name="Freeform 130"/>
            <p:cNvSpPr>
              <a:spLocks/>
            </p:cNvSpPr>
            <p:nvPr/>
          </p:nvSpPr>
          <p:spPr bwMode="gray">
            <a:xfrm>
              <a:off x="1731963" y="3071812"/>
              <a:ext cx="989011" cy="696913"/>
            </a:xfrm>
            <a:custGeom>
              <a:avLst/>
              <a:gdLst>
                <a:gd name="T0" fmla="*/ 264 w 264"/>
                <a:gd name="T1" fmla="*/ 182 h 186"/>
                <a:gd name="T2" fmla="*/ 260 w 264"/>
                <a:gd name="T3" fmla="*/ 186 h 186"/>
                <a:gd name="T4" fmla="*/ 4 w 264"/>
                <a:gd name="T5" fmla="*/ 186 h 186"/>
                <a:gd name="T6" fmla="*/ 0 w 264"/>
                <a:gd name="T7" fmla="*/ 182 h 186"/>
                <a:gd name="T8" fmla="*/ 0 w 264"/>
                <a:gd name="T9" fmla="*/ 4 h 186"/>
                <a:gd name="T10" fmla="*/ 4 w 264"/>
                <a:gd name="T11" fmla="*/ 0 h 186"/>
                <a:gd name="T12" fmla="*/ 260 w 264"/>
                <a:gd name="T13" fmla="*/ 0 h 186"/>
                <a:gd name="T14" fmla="*/ 264 w 264"/>
                <a:gd name="T15" fmla="*/ 4 h 186"/>
                <a:gd name="T16" fmla="*/ 264 w 264"/>
                <a:gd name="T17" fmla="*/ 18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186">
                  <a:moveTo>
                    <a:pt x="264" y="182"/>
                  </a:moveTo>
                  <a:cubicBezTo>
                    <a:pt x="264" y="185"/>
                    <a:pt x="263" y="186"/>
                    <a:pt x="260" y="186"/>
                  </a:cubicBezTo>
                  <a:cubicBezTo>
                    <a:pt x="4" y="186"/>
                    <a:pt x="4" y="186"/>
                    <a:pt x="4" y="186"/>
                  </a:cubicBezTo>
                  <a:cubicBezTo>
                    <a:pt x="2" y="186"/>
                    <a:pt x="0" y="185"/>
                    <a:pt x="0" y="18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3" y="0"/>
                    <a:pt x="264" y="2"/>
                    <a:pt x="264" y="4"/>
                  </a:cubicBezTo>
                  <a:lnTo>
                    <a:pt x="264" y="182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tx1">
                    <a:tint val="66000"/>
                    <a:satMod val="160000"/>
                    <a:lumMod val="0"/>
                  </a:schemeClr>
                </a:gs>
                <a:gs pos="52000">
                  <a:schemeClr val="tx1">
                    <a:tint val="44500"/>
                    <a:satMod val="160000"/>
                    <a:lumMod val="48000"/>
                  </a:schemeClr>
                </a:gs>
                <a:gs pos="92000">
                  <a:schemeClr val="tx1">
                    <a:tint val="23500"/>
                    <a:satMod val="160000"/>
                    <a:lumMod val="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0" name="Rectangle 131"/>
            <p:cNvSpPr>
              <a:spLocks noChangeArrowheads="1"/>
            </p:cNvSpPr>
            <p:nvPr/>
          </p:nvSpPr>
          <p:spPr bwMode="gray">
            <a:xfrm>
              <a:off x="2166938" y="3798887"/>
              <a:ext cx="122237" cy="5873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1" name="Rectangle 132"/>
            <p:cNvSpPr>
              <a:spLocks noChangeArrowheads="1"/>
            </p:cNvSpPr>
            <p:nvPr/>
          </p:nvSpPr>
          <p:spPr bwMode="gray">
            <a:xfrm>
              <a:off x="1892300" y="3856036"/>
              <a:ext cx="671512" cy="635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38000"/>
                    <a:lumOff val="62000"/>
                  </a:schemeClr>
                </a:gs>
                <a:gs pos="51000">
                  <a:schemeClr val="bg2">
                    <a:shade val="67500"/>
                    <a:satMod val="115000"/>
                    <a:lumMod val="26000"/>
                    <a:lumOff val="74000"/>
                  </a:schemeClr>
                </a:gs>
                <a:gs pos="100000">
                  <a:schemeClr val="tx2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619672" y="184149"/>
            <a:ext cx="4999242" cy="511287"/>
          </a:xfrm>
        </p:spPr>
        <p:txBody>
          <a:bodyPr/>
          <a:lstStyle/>
          <a:p>
            <a:pPr algn="ctr"/>
            <a:r>
              <a:rPr lang="en-GB" dirty="0"/>
              <a:t>APROL – </a:t>
            </a:r>
            <a:r>
              <a:rPr lang="ru-RU" dirty="0"/>
              <a:t>отчёты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en-GB" dirty="0"/>
              <a:t>APROL Web Portal + Report Server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00" y="1459431"/>
            <a:ext cx="7020780" cy="396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00" y="1459431"/>
            <a:ext cx="7020780" cy="396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1527175"/>
            <a:ext cx="6600825" cy="38290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1446503"/>
            <a:ext cx="2754312" cy="397468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68" y="1727200"/>
            <a:ext cx="3691686" cy="330901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01" y="1453894"/>
            <a:ext cx="7020780" cy="396649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9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6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9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84149"/>
            <a:ext cx="5071250" cy="511287"/>
          </a:xfrm>
        </p:spPr>
        <p:txBody>
          <a:bodyPr/>
          <a:lstStyle/>
          <a:p>
            <a:pPr algn="ctr"/>
            <a:r>
              <a:rPr lang="en-US" dirty="0"/>
              <a:t>APROL </a:t>
            </a:r>
            <a:r>
              <a:rPr lang="ru-RU" dirty="0"/>
              <a:t>- отчёты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257" y="800100"/>
            <a:ext cx="7111478" cy="313398"/>
          </a:xfrm>
        </p:spPr>
        <p:txBody>
          <a:bodyPr/>
          <a:lstStyle/>
          <a:p>
            <a:r>
              <a:rPr lang="en-US" dirty="0"/>
              <a:t>Reports Server</a:t>
            </a:r>
            <a:r>
              <a:rPr dirty="0"/>
              <a:t> </a:t>
            </a:r>
            <a:r>
              <a:rPr lang="ru-RU" dirty="0"/>
              <a:t>–</a:t>
            </a:r>
            <a:r>
              <a:rPr dirty="0"/>
              <a:t> </a:t>
            </a:r>
            <a:r>
              <a:rPr lang="ru-RU" dirty="0"/>
              <a:t>мобильно, наглядно, быстро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677386" y="1458046"/>
            <a:ext cx="3496262" cy="1231106"/>
            <a:chOff x="758863" y="1534246"/>
            <a:chExt cx="3228574" cy="1231106"/>
          </a:xfrm>
        </p:grpSpPr>
        <p:sp>
          <p:nvSpPr>
            <p:cNvPr id="6" name="Freeform 7"/>
            <p:cNvSpPr>
              <a:spLocks/>
            </p:cNvSpPr>
            <p:nvPr/>
          </p:nvSpPr>
          <p:spPr bwMode="gray">
            <a:xfrm rot="5400000">
              <a:off x="3386523" y="1765858"/>
              <a:ext cx="463193" cy="738635"/>
            </a:xfrm>
            <a:custGeom>
              <a:avLst/>
              <a:gdLst>
                <a:gd name="T0" fmla="*/ 10 w 312"/>
                <a:gd name="T1" fmla="*/ 582 h 582"/>
                <a:gd name="T2" fmla="*/ 23 w 312"/>
                <a:gd name="T3" fmla="*/ 531 h 582"/>
                <a:gd name="T4" fmla="*/ 31 w 312"/>
                <a:gd name="T5" fmla="*/ 481 h 582"/>
                <a:gd name="T6" fmla="*/ 46 w 312"/>
                <a:gd name="T7" fmla="*/ 421 h 582"/>
                <a:gd name="T8" fmla="*/ 67 w 312"/>
                <a:gd name="T9" fmla="*/ 351 h 582"/>
                <a:gd name="T10" fmla="*/ 101 w 312"/>
                <a:gd name="T11" fmla="*/ 279 h 582"/>
                <a:gd name="T12" fmla="*/ 147 w 312"/>
                <a:gd name="T13" fmla="*/ 205 h 582"/>
                <a:gd name="T14" fmla="*/ 211 w 312"/>
                <a:gd name="T15" fmla="*/ 135 h 582"/>
                <a:gd name="T16" fmla="*/ 255 w 312"/>
                <a:gd name="T17" fmla="*/ 176 h 582"/>
                <a:gd name="T18" fmla="*/ 284 w 312"/>
                <a:gd name="T19" fmla="*/ 86 h 582"/>
                <a:gd name="T20" fmla="*/ 312 w 312"/>
                <a:gd name="T21" fmla="*/ 0 h 582"/>
                <a:gd name="T22" fmla="*/ 282 w 312"/>
                <a:gd name="T23" fmla="*/ 8 h 582"/>
                <a:gd name="T24" fmla="*/ 215 w 312"/>
                <a:gd name="T25" fmla="*/ 26 h 582"/>
                <a:gd name="T26" fmla="*/ 150 w 312"/>
                <a:gd name="T27" fmla="*/ 46 h 582"/>
                <a:gd name="T28" fmla="*/ 121 w 312"/>
                <a:gd name="T29" fmla="*/ 54 h 582"/>
                <a:gd name="T30" fmla="*/ 159 w 312"/>
                <a:gd name="T31" fmla="*/ 88 h 582"/>
                <a:gd name="T32" fmla="*/ 114 w 312"/>
                <a:gd name="T33" fmla="*/ 140 h 582"/>
                <a:gd name="T34" fmla="*/ 77 w 312"/>
                <a:gd name="T35" fmla="*/ 196 h 582"/>
                <a:gd name="T36" fmla="*/ 47 w 312"/>
                <a:gd name="T37" fmla="*/ 254 h 582"/>
                <a:gd name="T38" fmla="*/ 25 w 312"/>
                <a:gd name="T39" fmla="*/ 318 h 582"/>
                <a:gd name="T40" fmla="*/ 8 w 312"/>
                <a:gd name="T41" fmla="*/ 382 h 582"/>
                <a:gd name="T42" fmla="*/ 2 w 312"/>
                <a:gd name="T43" fmla="*/ 448 h 582"/>
                <a:gd name="T44" fmla="*/ 2 w 312"/>
                <a:gd name="T45" fmla="*/ 515 h 582"/>
                <a:gd name="T46" fmla="*/ 10 w 312"/>
                <a:gd name="T47" fmla="*/ 582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2" h="582">
                  <a:moveTo>
                    <a:pt x="10" y="582"/>
                  </a:moveTo>
                  <a:cubicBezTo>
                    <a:pt x="16" y="577"/>
                    <a:pt x="18" y="559"/>
                    <a:pt x="23" y="531"/>
                  </a:cubicBezTo>
                  <a:cubicBezTo>
                    <a:pt x="25" y="517"/>
                    <a:pt x="28" y="501"/>
                    <a:pt x="31" y="481"/>
                  </a:cubicBezTo>
                  <a:cubicBezTo>
                    <a:pt x="34" y="463"/>
                    <a:pt x="39" y="442"/>
                    <a:pt x="46" y="421"/>
                  </a:cubicBezTo>
                  <a:cubicBezTo>
                    <a:pt x="51" y="398"/>
                    <a:pt x="59" y="375"/>
                    <a:pt x="67" y="351"/>
                  </a:cubicBezTo>
                  <a:cubicBezTo>
                    <a:pt x="77" y="328"/>
                    <a:pt x="87" y="303"/>
                    <a:pt x="101" y="279"/>
                  </a:cubicBezTo>
                  <a:cubicBezTo>
                    <a:pt x="114" y="253"/>
                    <a:pt x="129" y="228"/>
                    <a:pt x="147" y="205"/>
                  </a:cubicBezTo>
                  <a:cubicBezTo>
                    <a:pt x="165" y="181"/>
                    <a:pt x="186" y="158"/>
                    <a:pt x="211" y="135"/>
                  </a:cubicBezTo>
                  <a:cubicBezTo>
                    <a:pt x="255" y="176"/>
                    <a:pt x="255" y="176"/>
                    <a:pt x="255" y="176"/>
                  </a:cubicBezTo>
                  <a:cubicBezTo>
                    <a:pt x="255" y="176"/>
                    <a:pt x="269" y="131"/>
                    <a:pt x="284" y="86"/>
                  </a:cubicBezTo>
                  <a:cubicBezTo>
                    <a:pt x="297" y="43"/>
                    <a:pt x="312" y="0"/>
                    <a:pt x="312" y="0"/>
                  </a:cubicBezTo>
                  <a:cubicBezTo>
                    <a:pt x="312" y="0"/>
                    <a:pt x="300" y="3"/>
                    <a:pt x="282" y="8"/>
                  </a:cubicBezTo>
                  <a:cubicBezTo>
                    <a:pt x="265" y="13"/>
                    <a:pt x="240" y="20"/>
                    <a:pt x="215" y="26"/>
                  </a:cubicBezTo>
                  <a:cubicBezTo>
                    <a:pt x="191" y="33"/>
                    <a:pt x="168" y="39"/>
                    <a:pt x="150" y="46"/>
                  </a:cubicBezTo>
                  <a:cubicBezTo>
                    <a:pt x="132" y="50"/>
                    <a:pt x="121" y="54"/>
                    <a:pt x="121" y="54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42" y="104"/>
                    <a:pt x="128" y="122"/>
                    <a:pt x="114" y="140"/>
                  </a:cubicBezTo>
                  <a:cubicBezTo>
                    <a:pt x="101" y="157"/>
                    <a:pt x="88" y="176"/>
                    <a:pt x="77" y="196"/>
                  </a:cubicBezTo>
                  <a:cubicBezTo>
                    <a:pt x="65" y="214"/>
                    <a:pt x="56" y="235"/>
                    <a:pt x="47" y="254"/>
                  </a:cubicBezTo>
                  <a:cubicBezTo>
                    <a:pt x="38" y="276"/>
                    <a:pt x="31" y="295"/>
                    <a:pt x="25" y="318"/>
                  </a:cubicBezTo>
                  <a:cubicBezTo>
                    <a:pt x="18" y="339"/>
                    <a:pt x="13" y="360"/>
                    <a:pt x="8" y="382"/>
                  </a:cubicBezTo>
                  <a:cubicBezTo>
                    <a:pt x="5" y="405"/>
                    <a:pt x="3" y="426"/>
                    <a:pt x="2" y="448"/>
                  </a:cubicBezTo>
                  <a:cubicBezTo>
                    <a:pt x="0" y="471"/>
                    <a:pt x="0" y="493"/>
                    <a:pt x="2" y="515"/>
                  </a:cubicBezTo>
                  <a:cubicBezTo>
                    <a:pt x="3" y="538"/>
                    <a:pt x="7" y="559"/>
                    <a:pt x="10" y="582"/>
                  </a:cubicBezTo>
                </a:path>
              </a:pathLst>
            </a:cu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8863" y="1534246"/>
              <a:ext cx="269809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/>
                <a:t>Стандартные отчёты</a:t>
              </a:r>
              <a:endParaRPr lang="de-DE" sz="1600" dirty="0"/>
            </a:p>
            <a:p>
              <a:r>
                <a:rPr lang="ru-RU" sz="1600" dirty="0">
                  <a:solidFill>
                    <a:schemeClr val="tx2"/>
                  </a:solidFill>
                </a:rPr>
                <a:t>Фиксированная структура и данные</a:t>
              </a:r>
              <a:endParaRPr lang="de-DE" sz="1600" dirty="0">
                <a:solidFill>
                  <a:schemeClr val="tx2"/>
                </a:solidFill>
              </a:endParaRPr>
            </a:p>
            <a:p>
              <a:r>
                <a:rPr lang="ru-RU" sz="1600" dirty="0">
                  <a:solidFill>
                    <a:schemeClr val="tx2"/>
                  </a:solidFill>
                </a:rPr>
                <a:t>Изменяемые чарты и графики</a:t>
              </a:r>
              <a:endParaRPr lang="de-DE" sz="16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99291" y="1458047"/>
            <a:ext cx="3839486" cy="984885"/>
            <a:chOff x="5199291" y="1534247"/>
            <a:chExt cx="3839486" cy="984885"/>
          </a:xfrm>
        </p:grpSpPr>
        <p:sp>
          <p:nvSpPr>
            <p:cNvPr id="13" name="TextBox 12"/>
            <p:cNvSpPr txBox="1"/>
            <p:nvPr/>
          </p:nvSpPr>
          <p:spPr>
            <a:xfrm>
              <a:off x="5984273" y="1534247"/>
              <a:ext cx="3054504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 dirty="0"/>
                <a:t>Ad-hoc reports</a:t>
              </a:r>
            </a:p>
            <a:p>
              <a:r>
                <a:rPr lang="ru-RU" sz="1600" dirty="0">
                  <a:solidFill>
                    <a:schemeClr val="tx2"/>
                  </a:solidFill>
                </a:rPr>
                <a:t>Любые источники данных</a:t>
              </a:r>
              <a:endParaRPr lang="de-DE" sz="1600" dirty="0">
                <a:solidFill>
                  <a:schemeClr val="tx2"/>
                </a:solidFill>
              </a:endParaRPr>
            </a:p>
            <a:p>
              <a:r>
                <a:rPr lang="ru-RU" sz="1600" dirty="0">
                  <a:solidFill>
                    <a:schemeClr val="tx2"/>
                  </a:solidFill>
                </a:rPr>
                <a:t>Без всякого</a:t>
              </a:r>
              <a:r>
                <a:rPr lang="de-DE" sz="1600" dirty="0">
                  <a:solidFill>
                    <a:schemeClr val="tx2"/>
                  </a:solidFill>
                </a:rPr>
                <a:t> SQL</a:t>
              </a:r>
            </a:p>
            <a:p>
              <a:r>
                <a:rPr lang="de-DE" sz="1600" dirty="0">
                  <a:solidFill>
                    <a:schemeClr val="tx2"/>
                  </a:solidFill>
                </a:rPr>
                <a:t>Drag-and-drop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gray">
            <a:xfrm rot="5400000" flipV="1">
              <a:off x="5337012" y="1765857"/>
              <a:ext cx="463193" cy="738635"/>
            </a:xfrm>
            <a:custGeom>
              <a:avLst/>
              <a:gdLst>
                <a:gd name="T0" fmla="*/ 10 w 312"/>
                <a:gd name="T1" fmla="*/ 582 h 582"/>
                <a:gd name="T2" fmla="*/ 23 w 312"/>
                <a:gd name="T3" fmla="*/ 531 h 582"/>
                <a:gd name="T4" fmla="*/ 31 w 312"/>
                <a:gd name="T5" fmla="*/ 481 h 582"/>
                <a:gd name="T6" fmla="*/ 46 w 312"/>
                <a:gd name="T7" fmla="*/ 421 h 582"/>
                <a:gd name="T8" fmla="*/ 67 w 312"/>
                <a:gd name="T9" fmla="*/ 351 h 582"/>
                <a:gd name="T10" fmla="*/ 101 w 312"/>
                <a:gd name="T11" fmla="*/ 279 h 582"/>
                <a:gd name="T12" fmla="*/ 147 w 312"/>
                <a:gd name="T13" fmla="*/ 205 h 582"/>
                <a:gd name="T14" fmla="*/ 211 w 312"/>
                <a:gd name="T15" fmla="*/ 135 h 582"/>
                <a:gd name="T16" fmla="*/ 255 w 312"/>
                <a:gd name="T17" fmla="*/ 176 h 582"/>
                <a:gd name="T18" fmla="*/ 284 w 312"/>
                <a:gd name="T19" fmla="*/ 86 h 582"/>
                <a:gd name="T20" fmla="*/ 312 w 312"/>
                <a:gd name="T21" fmla="*/ 0 h 582"/>
                <a:gd name="T22" fmla="*/ 282 w 312"/>
                <a:gd name="T23" fmla="*/ 8 h 582"/>
                <a:gd name="T24" fmla="*/ 215 w 312"/>
                <a:gd name="T25" fmla="*/ 26 h 582"/>
                <a:gd name="T26" fmla="*/ 150 w 312"/>
                <a:gd name="T27" fmla="*/ 46 h 582"/>
                <a:gd name="T28" fmla="*/ 121 w 312"/>
                <a:gd name="T29" fmla="*/ 54 h 582"/>
                <a:gd name="T30" fmla="*/ 159 w 312"/>
                <a:gd name="T31" fmla="*/ 88 h 582"/>
                <a:gd name="T32" fmla="*/ 114 w 312"/>
                <a:gd name="T33" fmla="*/ 140 h 582"/>
                <a:gd name="T34" fmla="*/ 77 w 312"/>
                <a:gd name="T35" fmla="*/ 196 h 582"/>
                <a:gd name="T36" fmla="*/ 47 w 312"/>
                <a:gd name="T37" fmla="*/ 254 h 582"/>
                <a:gd name="T38" fmla="*/ 25 w 312"/>
                <a:gd name="T39" fmla="*/ 318 h 582"/>
                <a:gd name="T40" fmla="*/ 8 w 312"/>
                <a:gd name="T41" fmla="*/ 382 h 582"/>
                <a:gd name="T42" fmla="*/ 2 w 312"/>
                <a:gd name="T43" fmla="*/ 448 h 582"/>
                <a:gd name="T44" fmla="*/ 2 w 312"/>
                <a:gd name="T45" fmla="*/ 515 h 582"/>
                <a:gd name="T46" fmla="*/ 10 w 312"/>
                <a:gd name="T47" fmla="*/ 582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2" h="582">
                  <a:moveTo>
                    <a:pt x="10" y="582"/>
                  </a:moveTo>
                  <a:cubicBezTo>
                    <a:pt x="16" y="577"/>
                    <a:pt x="18" y="559"/>
                    <a:pt x="23" y="531"/>
                  </a:cubicBezTo>
                  <a:cubicBezTo>
                    <a:pt x="25" y="517"/>
                    <a:pt x="28" y="501"/>
                    <a:pt x="31" y="481"/>
                  </a:cubicBezTo>
                  <a:cubicBezTo>
                    <a:pt x="34" y="463"/>
                    <a:pt x="39" y="442"/>
                    <a:pt x="46" y="421"/>
                  </a:cubicBezTo>
                  <a:cubicBezTo>
                    <a:pt x="51" y="398"/>
                    <a:pt x="59" y="375"/>
                    <a:pt x="67" y="351"/>
                  </a:cubicBezTo>
                  <a:cubicBezTo>
                    <a:pt x="77" y="328"/>
                    <a:pt x="87" y="303"/>
                    <a:pt x="101" y="279"/>
                  </a:cubicBezTo>
                  <a:cubicBezTo>
                    <a:pt x="114" y="253"/>
                    <a:pt x="129" y="228"/>
                    <a:pt x="147" y="205"/>
                  </a:cubicBezTo>
                  <a:cubicBezTo>
                    <a:pt x="165" y="181"/>
                    <a:pt x="186" y="158"/>
                    <a:pt x="211" y="135"/>
                  </a:cubicBezTo>
                  <a:cubicBezTo>
                    <a:pt x="255" y="176"/>
                    <a:pt x="255" y="176"/>
                    <a:pt x="255" y="176"/>
                  </a:cubicBezTo>
                  <a:cubicBezTo>
                    <a:pt x="255" y="176"/>
                    <a:pt x="269" y="131"/>
                    <a:pt x="284" y="86"/>
                  </a:cubicBezTo>
                  <a:cubicBezTo>
                    <a:pt x="297" y="43"/>
                    <a:pt x="312" y="0"/>
                    <a:pt x="312" y="0"/>
                  </a:cubicBezTo>
                  <a:cubicBezTo>
                    <a:pt x="312" y="0"/>
                    <a:pt x="300" y="3"/>
                    <a:pt x="282" y="8"/>
                  </a:cubicBezTo>
                  <a:cubicBezTo>
                    <a:pt x="265" y="13"/>
                    <a:pt x="240" y="20"/>
                    <a:pt x="215" y="26"/>
                  </a:cubicBezTo>
                  <a:cubicBezTo>
                    <a:pt x="191" y="33"/>
                    <a:pt x="168" y="39"/>
                    <a:pt x="150" y="46"/>
                  </a:cubicBezTo>
                  <a:cubicBezTo>
                    <a:pt x="132" y="50"/>
                    <a:pt x="121" y="54"/>
                    <a:pt x="121" y="54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42" y="104"/>
                    <a:pt x="128" y="122"/>
                    <a:pt x="114" y="140"/>
                  </a:cubicBezTo>
                  <a:cubicBezTo>
                    <a:pt x="101" y="157"/>
                    <a:pt x="88" y="176"/>
                    <a:pt x="77" y="196"/>
                  </a:cubicBezTo>
                  <a:cubicBezTo>
                    <a:pt x="65" y="214"/>
                    <a:pt x="56" y="235"/>
                    <a:pt x="47" y="254"/>
                  </a:cubicBezTo>
                  <a:cubicBezTo>
                    <a:pt x="38" y="276"/>
                    <a:pt x="31" y="295"/>
                    <a:pt x="25" y="318"/>
                  </a:cubicBezTo>
                  <a:cubicBezTo>
                    <a:pt x="18" y="339"/>
                    <a:pt x="13" y="360"/>
                    <a:pt x="8" y="382"/>
                  </a:cubicBezTo>
                  <a:cubicBezTo>
                    <a:pt x="5" y="405"/>
                    <a:pt x="3" y="426"/>
                    <a:pt x="2" y="448"/>
                  </a:cubicBezTo>
                  <a:cubicBezTo>
                    <a:pt x="0" y="471"/>
                    <a:pt x="0" y="493"/>
                    <a:pt x="2" y="515"/>
                  </a:cubicBezTo>
                  <a:cubicBezTo>
                    <a:pt x="3" y="538"/>
                    <a:pt x="7" y="559"/>
                    <a:pt x="10" y="582"/>
                  </a:cubicBezTo>
                </a:path>
              </a:pathLst>
            </a:cu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99291" y="5094401"/>
            <a:ext cx="3839486" cy="1324967"/>
            <a:chOff x="5199291" y="5365616"/>
            <a:chExt cx="3839486" cy="1324967"/>
          </a:xfrm>
        </p:grpSpPr>
        <p:sp>
          <p:nvSpPr>
            <p:cNvPr id="15" name="TextBox 14"/>
            <p:cNvSpPr txBox="1"/>
            <p:nvPr/>
          </p:nvSpPr>
          <p:spPr>
            <a:xfrm>
              <a:off x="5984273" y="5459477"/>
              <a:ext cx="3054504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/>
                <a:t>Данные </a:t>
              </a:r>
              <a:r>
                <a:rPr lang="en-US" sz="1600" dirty="0"/>
                <a:t>on-line</a:t>
              </a:r>
              <a:endParaRPr lang="de-DE" sz="1600" dirty="0"/>
            </a:p>
            <a:p>
              <a:r>
                <a:rPr lang="ru-RU" sz="1600" dirty="0">
                  <a:solidFill>
                    <a:schemeClr val="tx2"/>
                  </a:solidFill>
                </a:rPr>
                <a:t>Из </a:t>
              </a:r>
              <a:r>
                <a:rPr lang="de-DE" sz="1600" dirty="0">
                  <a:solidFill>
                    <a:schemeClr val="tx2"/>
                  </a:solidFill>
                </a:rPr>
                <a:t>MES </a:t>
              </a:r>
              <a:r>
                <a:rPr lang="ru-RU" sz="1600" dirty="0">
                  <a:solidFill>
                    <a:schemeClr val="tx2"/>
                  </a:solidFill>
                </a:rPr>
                <a:t>или</a:t>
              </a:r>
              <a:r>
                <a:rPr lang="de-DE" sz="1600" dirty="0">
                  <a:solidFill>
                    <a:schemeClr val="tx2"/>
                  </a:solidFill>
                </a:rPr>
                <a:t> ERP</a:t>
              </a:r>
            </a:p>
            <a:p>
              <a:r>
                <a:rPr lang="ru-RU" sz="1600" dirty="0">
                  <a:solidFill>
                    <a:schemeClr val="tx2"/>
                  </a:solidFill>
                </a:rPr>
                <a:t>Оперативная информация о процессе</a:t>
              </a:r>
              <a:endParaRPr lang="de-DE" sz="1600" dirty="0">
                <a:solidFill>
                  <a:schemeClr val="tx2"/>
                </a:solidFill>
              </a:endParaRPr>
            </a:p>
            <a:p>
              <a:r>
                <a:rPr lang="ru-RU" sz="1600" dirty="0">
                  <a:solidFill>
                    <a:schemeClr val="tx2"/>
                  </a:solidFill>
                </a:rPr>
                <a:t>Автоматические</a:t>
              </a:r>
              <a:r>
                <a:rPr lang="de-DE" sz="1600" dirty="0">
                  <a:solidFill>
                    <a:schemeClr val="tx2"/>
                  </a:solidFill>
                </a:rPr>
                <a:t> </a:t>
              </a:r>
              <a:r>
                <a:rPr lang="ru-RU" sz="1600" dirty="0">
                  <a:solidFill>
                    <a:schemeClr val="tx2"/>
                  </a:solidFill>
                </a:rPr>
                <a:t>отчёты</a:t>
              </a:r>
              <a:endParaRPr lang="de-DE" sz="1600" dirty="0">
                <a:solidFill>
                  <a:schemeClr val="tx2"/>
                </a:solidFill>
              </a:endParaRPr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gray">
            <a:xfrm rot="5400000" flipH="1" flipV="1">
              <a:off x="5337012" y="5227895"/>
              <a:ext cx="463193" cy="738635"/>
            </a:xfrm>
            <a:custGeom>
              <a:avLst/>
              <a:gdLst>
                <a:gd name="T0" fmla="*/ 10 w 312"/>
                <a:gd name="T1" fmla="*/ 582 h 582"/>
                <a:gd name="T2" fmla="*/ 23 w 312"/>
                <a:gd name="T3" fmla="*/ 531 h 582"/>
                <a:gd name="T4" fmla="*/ 31 w 312"/>
                <a:gd name="T5" fmla="*/ 481 h 582"/>
                <a:gd name="T6" fmla="*/ 46 w 312"/>
                <a:gd name="T7" fmla="*/ 421 h 582"/>
                <a:gd name="T8" fmla="*/ 67 w 312"/>
                <a:gd name="T9" fmla="*/ 351 h 582"/>
                <a:gd name="T10" fmla="*/ 101 w 312"/>
                <a:gd name="T11" fmla="*/ 279 h 582"/>
                <a:gd name="T12" fmla="*/ 147 w 312"/>
                <a:gd name="T13" fmla="*/ 205 h 582"/>
                <a:gd name="T14" fmla="*/ 211 w 312"/>
                <a:gd name="T15" fmla="*/ 135 h 582"/>
                <a:gd name="T16" fmla="*/ 255 w 312"/>
                <a:gd name="T17" fmla="*/ 176 h 582"/>
                <a:gd name="T18" fmla="*/ 284 w 312"/>
                <a:gd name="T19" fmla="*/ 86 h 582"/>
                <a:gd name="T20" fmla="*/ 312 w 312"/>
                <a:gd name="T21" fmla="*/ 0 h 582"/>
                <a:gd name="T22" fmla="*/ 282 w 312"/>
                <a:gd name="T23" fmla="*/ 8 h 582"/>
                <a:gd name="T24" fmla="*/ 215 w 312"/>
                <a:gd name="T25" fmla="*/ 26 h 582"/>
                <a:gd name="T26" fmla="*/ 150 w 312"/>
                <a:gd name="T27" fmla="*/ 46 h 582"/>
                <a:gd name="T28" fmla="*/ 121 w 312"/>
                <a:gd name="T29" fmla="*/ 54 h 582"/>
                <a:gd name="T30" fmla="*/ 159 w 312"/>
                <a:gd name="T31" fmla="*/ 88 h 582"/>
                <a:gd name="T32" fmla="*/ 114 w 312"/>
                <a:gd name="T33" fmla="*/ 140 h 582"/>
                <a:gd name="T34" fmla="*/ 77 w 312"/>
                <a:gd name="T35" fmla="*/ 196 h 582"/>
                <a:gd name="T36" fmla="*/ 47 w 312"/>
                <a:gd name="T37" fmla="*/ 254 h 582"/>
                <a:gd name="T38" fmla="*/ 25 w 312"/>
                <a:gd name="T39" fmla="*/ 318 h 582"/>
                <a:gd name="T40" fmla="*/ 8 w 312"/>
                <a:gd name="T41" fmla="*/ 382 h 582"/>
                <a:gd name="T42" fmla="*/ 2 w 312"/>
                <a:gd name="T43" fmla="*/ 448 h 582"/>
                <a:gd name="T44" fmla="*/ 2 w 312"/>
                <a:gd name="T45" fmla="*/ 515 h 582"/>
                <a:gd name="T46" fmla="*/ 10 w 312"/>
                <a:gd name="T47" fmla="*/ 582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2" h="582">
                  <a:moveTo>
                    <a:pt x="10" y="582"/>
                  </a:moveTo>
                  <a:cubicBezTo>
                    <a:pt x="16" y="577"/>
                    <a:pt x="18" y="559"/>
                    <a:pt x="23" y="531"/>
                  </a:cubicBezTo>
                  <a:cubicBezTo>
                    <a:pt x="25" y="517"/>
                    <a:pt x="28" y="501"/>
                    <a:pt x="31" y="481"/>
                  </a:cubicBezTo>
                  <a:cubicBezTo>
                    <a:pt x="34" y="463"/>
                    <a:pt x="39" y="442"/>
                    <a:pt x="46" y="421"/>
                  </a:cubicBezTo>
                  <a:cubicBezTo>
                    <a:pt x="51" y="398"/>
                    <a:pt x="59" y="375"/>
                    <a:pt x="67" y="351"/>
                  </a:cubicBezTo>
                  <a:cubicBezTo>
                    <a:pt x="77" y="328"/>
                    <a:pt x="87" y="303"/>
                    <a:pt x="101" y="279"/>
                  </a:cubicBezTo>
                  <a:cubicBezTo>
                    <a:pt x="114" y="253"/>
                    <a:pt x="129" y="228"/>
                    <a:pt x="147" y="205"/>
                  </a:cubicBezTo>
                  <a:cubicBezTo>
                    <a:pt x="165" y="181"/>
                    <a:pt x="186" y="158"/>
                    <a:pt x="211" y="135"/>
                  </a:cubicBezTo>
                  <a:cubicBezTo>
                    <a:pt x="255" y="176"/>
                    <a:pt x="255" y="176"/>
                    <a:pt x="255" y="176"/>
                  </a:cubicBezTo>
                  <a:cubicBezTo>
                    <a:pt x="255" y="176"/>
                    <a:pt x="269" y="131"/>
                    <a:pt x="284" y="86"/>
                  </a:cubicBezTo>
                  <a:cubicBezTo>
                    <a:pt x="297" y="43"/>
                    <a:pt x="312" y="0"/>
                    <a:pt x="312" y="0"/>
                  </a:cubicBezTo>
                  <a:cubicBezTo>
                    <a:pt x="312" y="0"/>
                    <a:pt x="300" y="3"/>
                    <a:pt x="282" y="8"/>
                  </a:cubicBezTo>
                  <a:cubicBezTo>
                    <a:pt x="265" y="13"/>
                    <a:pt x="240" y="20"/>
                    <a:pt x="215" y="26"/>
                  </a:cubicBezTo>
                  <a:cubicBezTo>
                    <a:pt x="191" y="33"/>
                    <a:pt x="168" y="39"/>
                    <a:pt x="150" y="46"/>
                  </a:cubicBezTo>
                  <a:cubicBezTo>
                    <a:pt x="132" y="50"/>
                    <a:pt x="121" y="54"/>
                    <a:pt x="121" y="54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42" y="104"/>
                    <a:pt x="128" y="122"/>
                    <a:pt x="114" y="140"/>
                  </a:cubicBezTo>
                  <a:cubicBezTo>
                    <a:pt x="101" y="157"/>
                    <a:pt x="88" y="176"/>
                    <a:pt x="77" y="196"/>
                  </a:cubicBezTo>
                  <a:cubicBezTo>
                    <a:pt x="65" y="214"/>
                    <a:pt x="56" y="235"/>
                    <a:pt x="47" y="254"/>
                  </a:cubicBezTo>
                  <a:cubicBezTo>
                    <a:pt x="38" y="276"/>
                    <a:pt x="31" y="295"/>
                    <a:pt x="25" y="318"/>
                  </a:cubicBezTo>
                  <a:cubicBezTo>
                    <a:pt x="18" y="339"/>
                    <a:pt x="13" y="360"/>
                    <a:pt x="8" y="382"/>
                  </a:cubicBezTo>
                  <a:cubicBezTo>
                    <a:pt x="5" y="405"/>
                    <a:pt x="3" y="426"/>
                    <a:pt x="2" y="448"/>
                  </a:cubicBezTo>
                  <a:cubicBezTo>
                    <a:pt x="0" y="471"/>
                    <a:pt x="0" y="493"/>
                    <a:pt x="2" y="515"/>
                  </a:cubicBezTo>
                  <a:cubicBezTo>
                    <a:pt x="3" y="538"/>
                    <a:pt x="7" y="559"/>
                    <a:pt x="10" y="582"/>
                  </a:cubicBezTo>
                </a:path>
              </a:pathLst>
            </a:cu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5514" y="5107692"/>
            <a:ext cx="3561922" cy="1311676"/>
            <a:chOff x="758865" y="5378907"/>
            <a:chExt cx="3228571" cy="1311676"/>
          </a:xfrm>
        </p:grpSpPr>
        <p:sp>
          <p:nvSpPr>
            <p:cNvPr id="18" name="TextBox 17"/>
            <p:cNvSpPr txBox="1"/>
            <p:nvPr/>
          </p:nvSpPr>
          <p:spPr>
            <a:xfrm>
              <a:off x="758865" y="5459477"/>
              <a:ext cx="2757275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/>
                <a:t>Настраиваемые</a:t>
              </a:r>
              <a:r>
                <a:rPr lang="de-DE" sz="1600" dirty="0"/>
                <a:t> dashboards</a:t>
              </a:r>
            </a:p>
            <a:p>
              <a:r>
                <a:rPr lang="ru-RU" sz="1600" dirty="0">
                  <a:solidFill>
                    <a:schemeClr val="tx2"/>
                  </a:solidFill>
                </a:rPr>
                <a:t>Широкие возможности настройки</a:t>
              </a:r>
              <a:endParaRPr lang="de-DE" sz="1600" dirty="0">
                <a:solidFill>
                  <a:schemeClr val="tx2"/>
                </a:solidFill>
              </a:endParaRPr>
            </a:p>
            <a:p>
              <a:r>
                <a:rPr lang="de-DE" sz="1600" dirty="0">
                  <a:solidFill>
                    <a:schemeClr val="tx2"/>
                  </a:solidFill>
                </a:rPr>
                <a:t>Web-</a:t>
              </a:r>
              <a:r>
                <a:rPr lang="ru-RU" sz="1600" dirty="0">
                  <a:solidFill>
                    <a:schemeClr val="tx2"/>
                  </a:solidFill>
                </a:rPr>
                <a:t>инструментарий разработки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gray">
            <a:xfrm rot="5400000" flipH="1">
              <a:off x="3386522" y="5241186"/>
              <a:ext cx="463193" cy="738635"/>
            </a:xfrm>
            <a:custGeom>
              <a:avLst/>
              <a:gdLst>
                <a:gd name="T0" fmla="*/ 10 w 312"/>
                <a:gd name="T1" fmla="*/ 582 h 582"/>
                <a:gd name="T2" fmla="*/ 23 w 312"/>
                <a:gd name="T3" fmla="*/ 531 h 582"/>
                <a:gd name="T4" fmla="*/ 31 w 312"/>
                <a:gd name="T5" fmla="*/ 481 h 582"/>
                <a:gd name="T6" fmla="*/ 46 w 312"/>
                <a:gd name="T7" fmla="*/ 421 h 582"/>
                <a:gd name="T8" fmla="*/ 67 w 312"/>
                <a:gd name="T9" fmla="*/ 351 h 582"/>
                <a:gd name="T10" fmla="*/ 101 w 312"/>
                <a:gd name="T11" fmla="*/ 279 h 582"/>
                <a:gd name="T12" fmla="*/ 147 w 312"/>
                <a:gd name="T13" fmla="*/ 205 h 582"/>
                <a:gd name="T14" fmla="*/ 211 w 312"/>
                <a:gd name="T15" fmla="*/ 135 h 582"/>
                <a:gd name="T16" fmla="*/ 255 w 312"/>
                <a:gd name="T17" fmla="*/ 176 h 582"/>
                <a:gd name="T18" fmla="*/ 284 w 312"/>
                <a:gd name="T19" fmla="*/ 86 h 582"/>
                <a:gd name="T20" fmla="*/ 312 w 312"/>
                <a:gd name="T21" fmla="*/ 0 h 582"/>
                <a:gd name="T22" fmla="*/ 282 w 312"/>
                <a:gd name="T23" fmla="*/ 8 h 582"/>
                <a:gd name="T24" fmla="*/ 215 w 312"/>
                <a:gd name="T25" fmla="*/ 26 h 582"/>
                <a:gd name="T26" fmla="*/ 150 w 312"/>
                <a:gd name="T27" fmla="*/ 46 h 582"/>
                <a:gd name="T28" fmla="*/ 121 w 312"/>
                <a:gd name="T29" fmla="*/ 54 h 582"/>
                <a:gd name="T30" fmla="*/ 159 w 312"/>
                <a:gd name="T31" fmla="*/ 88 h 582"/>
                <a:gd name="T32" fmla="*/ 114 w 312"/>
                <a:gd name="T33" fmla="*/ 140 h 582"/>
                <a:gd name="T34" fmla="*/ 77 w 312"/>
                <a:gd name="T35" fmla="*/ 196 h 582"/>
                <a:gd name="T36" fmla="*/ 47 w 312"/>
                <a:gd name="T37" fmla="*/ 254 h 582"/>
                <a:gd name="T38" fmla="*/ 25 w 312"/>
                <a:gd name="T39" fmla="*/ 318 h 582"/>
                <a:gd name="T40" fmla="*/ 8 w 312"/>
                <a:gd name="T41" fmla="*/ 382 h 582"/>
                <a:gd name="T42" fmla="*/ 2 w 312"/>
                <a:gd name="T43" fmla="*/ 448 h 582"/>
                <a:gd name="T44" fmla="*/ 2 w 312"/>
                <a:gd name="T45" fmla="*/ 515 h 582"/>
                <a:gd name="T46" fmla="*/ 10 w 312"/>
                <a:gd name="T47" fmla="*/ 582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2" h="582">
                  <a:moveTo>
                    <a:pt x="10" y="582"/>
                  </a:moveTo>
                  <a:cubicBezTo>
                    <a:pt x="16" y="577"/>
                    <a:pt x="18" y="559"/>
                    <a:pt x="23" y="531"/>
                  </a:cubicBezTo>
                  <a:cubicBezTo>
                    <a:pt x="25" y="517"/>
                    <a:pt x="28" y="501"/>
                    <a:pt x="31" y="481"/>
                  </a:cubicBezTo>
                  <a:cubicBezTo>
                    <a:pt x="34" y="463"/>
                    <a:pt x="39" y="442"/>
                    <a:pt x="46" y="421"/>
                  </a:cubicBezTo>
                  <a:cubicBezTo>
                    <a:pt x="51" y="398"/>
                    <a:pt x="59" y="375"/>
                    <a:pt x="67" y="351"/>
                  </a:cubicBezTo>
                  <a:cubicBezTo>
                    <a:pt x="77" y="328"/>
                    <a:pt x="87" y="303"/>
                    <a:pt x="101" y="279"/>
                  </a:cubicBezTo>
                  <a:cubicBezTo>
                    <a:pt x="114" y="253"/>
                    <a:pt x="129" y="228"/>
                    <a:pt x="147" y="205"/>
                  </a:cubicBezTo>
                  <a:cubicBezTo>
                    <a:pt x="165" y="181"/>
                    <a:pt x="186" y="158"/>
                    <a:pt x="211" y="135"/>
                  </a:cubicBezTo>
                  <a:cubicBezTo>
                    <a:pt x="255" y="176"/>
                    <a:pt x="255" y="176"/>
                    <a:pt x="255" y="176"/>
                  </a:cubicBezTo>
                  <a:cubicBezTo>
                    <a:pt x="255" y="176"/>
                    <a:pt x="269" y="131"/>
                    <a:pt x="284" y="86"/>
                  </a:cubicBezTo>
                  <a:cubicBezTo>
                    <a:pt x="297" y="43"/>
                    <a:pt x="312" y="0"/>
                    <a:pt x="312" y="0"/>
                  </a:cubicBezTo>
                  <a:cubicBezTo>
                    <a:pt x="312" y="0"/>
                    <a:pt x="300" y="3"/>
                    <a:pt x="282" y="8"/>
                  </a:cubicBezTo>
                  <a:cubicBezTo>
                    <a:pt x="265" y="13"/>
                    <a:pt x="240" y="20"/>
                    <a:pt x="215" y="26"/>
                  </a:cubicBezTo>
                  <a:cubicBezTo>
                    <a:pt x="191" y="33"/>
                    <a:pt x="168" y="39"/>
                    <a:pt x="150" y="46"/>
                  </a:cubicBezTo>
                  <a:cubicBezTo>
                    <a:pt x="132" y="50"/>
                    <a:pt x="121" y="54"/>
                    <a:pt x="121" y="54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42" y="104"/>
                    <a:pt x="128" y="122"/>
                    <a:pt x="114" y="140"/>
                  </a:cubicBezTo>
                  <a:cubicBezTo>
                    <a:pt x="101" y="157"/>
                    <a:pt x="88" y="176"/>
                    <a:pt x="77" y="196"/>
                  </a:cubicBezTo>
                  <a:cubicBezTo>
                    <a:pt x="65" y="214"/>
                    <a:pt x="56" y="235"/>
                    <a:pt x="47" y="254"/>
                  </a:cubicBezTo>
                  <a:cubicBezTo>
                    <a:pt x="38" y="276"/>
                    <a:pt x="31" y="295"/>
                    <a:pt x="25" y="318"/>
                  </a:cubicBezTo>
                  <a:cubicBezTo>
                    <a:pt x="18" y="339"/>
                    <a:pt x="13" y="360"/>
                    <a:pt x="8" y="382"/>
                  </a:cubicBezTo>
                  <a:cubicBezTo>
                    <a:pt x="5" y="405"/>
                    <a:pt x="3" y="426"/>
                    <a:pt x="2" y="448"/>
                  </a:cubicBezTo>
                  <a:cubicBezTo>
                    <a:pt x="0" y="471"/>
                    <a:pt x="0" y="493"/>
                    <a:pt x="2" y="515"/>
                  </a:cubicBezTo>
                  <a:cubicBezTo>
                    <a:pt x="3" y="538"/>
                    <a:pt x="7" y="559"/>
                    <a:pt x="10" y="582"/>
                  </a:cubicBezTo>
                </a:path>
              </a:pathLst>
            </a:cu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401" y="2573655"/>
            <a:ext cx="3238745" cy="2605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401" y="2569805"/>
            <a:ext cx="3848099" cy="2658516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>
          <a:blip r:embed="rId4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23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1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832" y="711019"/>
            <a:ext cx="8769597" cy="370648"/>
          </a:xfrm>
        </p:spPr>
        <p:txBody>
          <a:bodyPr>
            <a:noAutofit/>
          </a:bodyPr>
          <a:lstStyle/>
          <a:p>
            <a:pPr algn="l"/>
            <a:r>
              <a:rPr lang="ru-RU" sz="1600" dirty="0"/>
              <a:t>- комплексные </a:t>
            </a:r>
            <a:r>
              <a:rPr lang="ru-RU" sz="1600" dirty="0" smtClean="0"/>
              <a:t>поставки контрольно-измерительных приборов </a:t>
            </a:r>
            <a:endParaRPr lang="ru-RU" sz="1600" dirty="0"/>
          </a:p>
        </p:txBody>
      </p:sp>
      <p:pic>
        <p:nvPicPr>
          <p:cNvPr id="7" name="Picture 23" descr="F:\Фото приборов Эмерсон\3 Датчик давления Метран-150C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102" b="84110" l="18548" r="7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" y="817197"/>
            <a:ext cx="1327821" cy="168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487" y="2636912"/>
            <a:ext cx="363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>
                <a:latin typeface="+mj-lt"/>
                <a:ea typeface="+mj-ea"/>
                <a:cs typeface="Arial" pitchFamily="34" charset="0"/>
              </a:rPr>
              <a:t>автоматизированные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 системы </a:t>
            </a:r>
            <a:endParaRPr lang="en-US" sz="1600" dirty="0" smtClean="0">
              <a:latin typeface="+mj-lt"/>
              <a:ea typeface="+mj-ea"/>
              <a:cs typeface="Arial" pitchFamily="34" charset="0"/>
            </a:endParaRPr>
          </a:p>
          <a:p>
            <a:r>
              <a:rPr lang="ru-RU" sz="1600" dirty="0" smtClean="0">
                <a:latin typeface="+mj-lt"/>
                <a:ea typeface="+mj-ea"/>
                <a:cs typeface="Arial" pitchFamily="34" charset="0"/>
              </a:rPr>
              <a:t>управления предприятиям (АСУТП)</a:t>
            </a:r>
            <a:endParaRPr lang="ru-RU" sz="16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6978" y="2644965"/>
            <a:ext cx="4140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+mj-lt"/>
                <a:ea typeface="+mj-ea"/>
                <a:cs typeface="Arial" pitchFamily="34" charset="0"/>
              </a:rPr>
              <a:t>- инжиниринговые 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услуги (член СРО)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/>
            </a:r>
            <a:br>
              <a:rPr lang="ru-RU" sz="1600" dirty="0">
                <a:latin typeface="+mj-lt"/>
                <a:ea typeface="+mj-ea"/>
                <a:cs typeface="Arial" pitchFamily="34" charset="0"/>
              </a:rPr>
            </a:br>
            <a:r>
              <a:rPr lang="ru-RU" sz="1600" dirty="0">
                <a:latin typeface="+mj-lt"/>
                <a:ea typeface="+mj-ea"/>
                <a:cs typeface="Arial" pitchFamily="34" charset="0"/>
              </a:rPr>
              <a:t>(включая Разработку прикладного ПО, конфигурирование, ШМР и ПНР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)</a:t>
            </a:r>
            <a:endParaRPr lang="ru-RU" sz="1600" dirty="0"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196" y="3475962"/>
            <a:ext cx="2455025" cy="17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651" y="3475962"/>
            <a:ext cx="1240646" cy="176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F:\Фото приборов Эмерсон\7 Расходомер Кориолисовый Micro Motion серии CMF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78" y="1052736"/>
            <a:ext cx="1580861" cy="13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8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 bwMode="gray">
          <a:xfrm>
            <a:off x="1547664" y="184149"/>
            <a:ext cx="5071250" cy="5112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400" b="0" kern="120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dirty="0" smtClean="0"/>
              <a:t>Наша специализация</a:t>
            </a:r>
            <a:endParaRPr lang="ru-RU" dirty="0" smtClean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8222" y="1081667"/>
            <a:ext cx="698422" cy="14467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5896" y="1081667"/>
            <a:ext cx="1800199" cy="7603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3888" y="1745600"/>
            <a:ext cx="1334575" cy="82631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41020"/>
            <a:ext cx="78806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24158" y="1141020"/>
            <a:ext cx="1012138" cy="13584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6296" y="1254111"/>
            <a:ext cx="1790699" cy="113229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7" y="3221687"/>
            <a:ext cx="1567831" cy="229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1" y="3221687"/>
            <a:ext cx="1617510" cy="229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29096" y="5563329"/>
            <a:ext cx="579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>
                <a:latin typeface="+mj-lt"/>
                <a:ea typeface="+mj-ea"/>
                <a:cs typeface="Arial" pitchFamily="34" charset="0"/>
              </a:rPr>
              <a:t>Технический</a:t>
            </a:r>
            <a:r>
              <a:rPr lang="ru-RU" dirty="0" smtClean="0">
                <a:latin typeface="TecoSans" pitchFamily="50" charset="0"/>
                <a:ea typeface="+mj-ea"/>
                <a:cs typeface="+mj-cs"/>
              </a:rPr>
              <a:t> 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аудит предприятия 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в части автоматизации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85" y="5339979"/>
            <a:ext cx="1963919" cy="118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96143" y="5932661"/>
            <a:ext cx="57296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ru-RU" dirty="0">
                <a:latin typeface="TecoSans" pitchFamily="50" charset="0"/>
                <a:ea typeface="+mj-ea"/>
                <a:cs typeface="+mj-cs"/>
              </a:rPr>
              <a:t>- 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информационно-консультационные услуги для 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инженеров АСУТП и специалистов </a:t>
            </a:r>
            <a:r>
              <a:rPr lang="ru-RU" sz="1600" dirty="0" err="1">
                <a:latin typeface="+mj-lt"/>
                <a:ea typeface="+mj-ea"/>
                <a:cs typeface="Arial" pitchFamily="34" charset="0"/>
              </a:rPr>
              <a:t>КИПиА</a:t>
            </a:r>
            <a:endParaRPr lang="ru-RU" sz="1600" dirty="0"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27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84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tolls\AppData\Local\Temp\notes142542\Factory Automation - orange bottl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Rechteck 255"/>
          <p:cNvSpPr/>
          <p:nvPr/>
        </p:nvSpPr>
        <p:spPr bwMode="gray">
          <a:xfrm rot="16200000">
            <a:off x="-365913" y="1841690"/>
            <a:ext cx="74721" cy="90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7" name="Ellipse 256"/>
          <p:cNvSpPr/>
          <p:nvPr/>
        </p:nvSpPr>
        <p:spPr bwMode="gray">
          <a:xfrm rot="10800000">
            <a:off x="-465748" y="1832210"/>
            <a:ext cx="112429" cy="11242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8" name="Ellipse 257"/>
          <p:cNvSpPr/>
          <p:nvPr/>
        </p:nvSpPr>
        <p:spPr bwMode="gray">
          <a:xfrm rot="10800000">
            <a:off x="-445338" y="1852620"/>
            <a:ext cx="71609" cy="716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Rechteck 14"/>
          <p:cNvSpPr/>
          <p:nvPr/>
        </p:nvSpPr>
        <p:spPr bwMode="gray">
          <a:xfrm flipH="1">
            <a:off x="290514" y="695448"/>
            <a:ext cx="8853487" cy="22112"/>
          </a:xfrm>
          <a:custGeom>
            <a:avLst/>
            <a:gdLst/>
            <a:ahLst/>
            <a:cxnLst/>
            <a:rect l="l" t="t" r="r" b="b"/>
            <a:pathLst>
              <a:path w="8853487" h="22112">
                <a:moveTo>
                  <a:pt x="8853487" y="0"/>
                </a:moveTo>
                <a:lnTo>
                  <a:pt x="0" y="0"/>
                </a:lnTo>
                <a:lnTo>
                  <a:pt x="0" y="22112"/>
                </a:lnTo>
                <a:lnTo>
                  <a:pt x="8853487" y="22112"/>
                </a:lnTo>
                <a:close/>
              </a:path>
            </a:pathLst>
          </a:custGeom>
          <a:gradFill flip="none" rotWithShape="1">
            <a:gsLst>
              <a:gs pos="0">
                <a:srgbClr val="FF88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pic>
        <p:nvPicPr>
          <p:cNvPr id="94" name="Picture 2" descr="\\NAS\INSCALE_aktuelle_Projekte\BR_Automation\Vom Kunden\LOGOS\B&amp;R_Logo_Full_RGB_35c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5"/>
          <a:stretch/>
        </p:blipFill>
        <p:spPr bwMode="gray">
          <a:xfrm>
            <a:off x="8174831" y="186530"/>
            <a:ext cx="696839" cy="39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1" y="946942"/>
            <a:ext cx="9144000" cy="66795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chtungspfeil 4"/>
          <p:cNvSpPr/>
          <p:nvPr/>
        </p:nvSpPr>
        <p:spPr>
          <a:xfrm>
            <a:off x="0" y="1014637"/>
            <a:ext cx="8871670" cy="54000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36000" rtlCol="0" anchor="ctr"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  APROL Solutions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" y="1614897"/>
            <a:ext cx="9144000" cy="59817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0" y="2213068"/>
            <a:ext cx="9144000" cy="60235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chtungspfeil 4"/>
          <p:cNvSpPr/>
          <p:nvPr/>
        </p:nvSpPr>
        <p:spPr>
          <a:xfrm>
            <a:off x="-15651" y="1618424"/>
            <a:ext cx="8871670" cy="54000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36000" rtlCol="0" anchor="ctr"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  </a:t>
            </a:r>
            <a:r>
              <a:rPr lang="ru-RU" sz="2800" b="1" dirty="0" smtClean="0">
                <a:solidFill>
                  <a:schemeClr val="bg1"/>
                </a:solidFill>
              </a:rPr>
              <a:t>Стандартные решения на РСУ </a:t>
            </a:r>
            <a:r>
              <a:rPr lang="en-US" sz="2800" b="1" dirty="0" smtClean="0">
                <a:solidFill>
                  <a:schemeClr val="bg1"/>
                </a:solidFill>
              </a:rPr>
              <a:t>APROL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5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6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60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uppieren 56"/>
          <p:cNvGrpSpPr>
            <a:grpSpLocks noChangeAspect="1"/>
          </p:cNvGrpSpPr>
          <p:nvPr/>
        </p:nvGrpSpPr>
        <p:grpSpPr>
          <a:xfrm>
            <a:off x="3660664" y="3070215"/>
            <a:ext cx="1814400" cy="1531890"/>
            <a:chOff x="5049402" y="3790356"/>
            <a:chExt cx="1620001" cy="1367758"/>
          </a:xfrm>
        </p:grpSpPr>
        <p:sp>
          <p:nvSpPr>
            <p:cNvPr id="58" name="Sechseck 57"/>
            <p:cNvSpPr/>
            <p:nvPr/>
          </p:nvSpPr>
          <p:spPr>
            <a:xfrm>
              <a:off x="5049403" y="3790356"/>
              <a:ext cx="1620000" cy="1367758"/>
            </a:xfrm>
            <a:prstGeom prst="hexagon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 w="3810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5049402" y="3975591"/>
              <a:ext cx="1614970" cy="934430"/>
            </a:xfrm>
            <a:prstGeom prst="rect">
              <a:avLst/>
            </a:prstGeom>
            <a:noFill/>
            <a:ln w="3175"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de-DE"/>
              </a:defPPr>
              <a:lvl1pPr>
                <a:defRPr>
                  <a:solidFill>
                    <a:prstClr val="white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de-DE" sz="4400" b="1" dirty="0" smtClean="0"/>
                <a:t>PAL</a:t>
              </a:r>
              <a:endParaRPr lang="de-DE" b="1" dirty="0"/>
            </a:p>
            <a:p>
              <a:pPr algn="ctr"/>
              <a:r>
                <a:rPr lang="de-DE" sz="1200" b="1" dirty="0" smtClean="0"/>
                <a:t>88+ Control </a:t>
              </a:r>
              <a:br>
                <a:rPr lang="de-DE" sz="1200" b="1" dirty="0" smtClean="0"/>
              </a:br>
              <a:r>
                <a:rPr lang="de-DE" sz="1200" b="1" dirty="0" smtClean="0"/>
                <a:t>Modules</a:t>
              </a:r>
              <a:endParaRPr lang="de-DE" sz="1200" b="1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547664" y="184149"/>
            <a:ext cx="5071250" cy="511287"/>
          </a:xfrm>
        </p:spPr>
        <p:txBody>
          <a:bodyPr/>
          <a:lstStyle/>
          <a:p>
            <a:pPr algn="ctr"/>
            <a:r>
              <a:rPr lang="en-US" dirty="0" smtClean="0"/>
              <a:t>APROL Solutions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subTitle" idx="1"/>
          </p:nvPr>
        </p:nvSpPr>
        <p:spPr bwMode="gray">
          <a:xfrm>
            <a:off x="294257" y="800100"/>
            <a:ext cx="8670231" cy="313398"/>
          </a:xfrm>
        </p:spPr>
        <p:txBody>
          <a:bodyPr/>
          <a:lstStyle/>
          <a:p>
            <a:r>
              <a:rPr lang="ru-RU" dirty="0" smtClean="0"/>
              <a:t>В основе – РСУ </a:t>
            </a:r>
            <a:r>
              <a:rPr lang="de-AT" dirty="0" smtClean="0"/>
              <a:t>APROL</a:t>
            </a:r>
            <a:r>
              <a:rPr lang="ru-RU" dirty="0" smtClean="0"/>
              <a:t> с готовым базовым функционалом</a:t>
            </a:r>
            <a:endParaRPr lang="en-US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3607563" y="2900342"/>
            <a:ext cx="1904206" cy="1904206"/>
            <a:chOff x="3607563" y="2900342"/>
            <a:chExt cx="1904206" cy="1904206"/>
          </a:xfrm>
        </p:grpSpPr>
        <p:sp>
          <p:nvSpPr>
            <p:cNvPr id="119" name="Ellipse 3"/>
            <p:cNvSpPr/>
            <p:nvPr/>
          </p:nvSpPr>
          <p:spPr bwMode="gray">
            <a:xfrm>
              <a:off x="3607563" y="2900342"/>
              <a:ext cx="1904206" cy="190420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2050" name="Picture 2" descr="C:\Users\stolls\AppData\Local\Temp\notes142542\aprol_flow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668" y="3011146"/>
              <a:ext cx="1758857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1" name="Gruppieren 320"/>
          <p:cNvGrpSpPr/>
          <p:nvPr/>
        </p:nvGrpSpPr>
        <p:grpSpPr>
          <a:xfrm>
            <a:off x="1045787" y="4472248"/>
            <a:ext cx="2871994" cy="1054261"/>
            <a:chOff x="1086129" y="4845628"/>
            <a:chExt cx="2871994" cy="1054261"/>
          </a:xfrm>
        </p:grpSpPr>
        <p:sp>
          <p:nvSpPr>
            <p:cNvPr id="135" name="Textfeld 134"/>
            <p:cNvSpPr txBox="1"/>
            <p:nvPr/>
          </p:nvSpPr>
          <p:spPr bwMode="gray">
            <a:xfrm>
              <a:off x="1086129" y="5235593"/>
              <a:ext cx="1858902" cy="66429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ru-RU" b="1" dirty="0" smtClean="0"/>
                <a:t>Сервер отчётности</a:t>
              </a:r>
              <a:endParaRPr lang="de-DE" sz="1400" b="1" dirty="0">
                <a:solidFill>
                  <a:schemeClr val="tx2"/>
                </a:solidFill>
              </a:endParaRPr>
            </a:p>
          </p:txBody>
        </p:sp>
        <p:pic>
          <p:nvPicPr>
            <p:cNvPr id="316" name="Picture 4" descr="\\br-automation.co.at\brdfs01\_Common\Research &amp; Development\Marketing\Released Material\Images\Icons\V-Collections\v_collections_png\business_finance_data\256x256\shadow\chart_donu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795" y="5448164"/>
              <a:ext cx="307722" cy="307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5"/>
            <p:cNvGrpSpPr/>
            <p:nvPr/>
          </p:nvGrpSpPr>
          <p:grpSpPr bwMode="gray">
            <a:xfrm>
              <a:off x="3394888" y="4845628"/>
              <a:ext cx="563235" cy="551927"/>
              <a:chOff x="3394888" y="4483678"/>
              <a:chExt cx="563235" cy="551927"/>
            </a:xfrm>
          </p:grpSpPr>
          <p:sp>
            <p:nvSpPr>
              <p:cNvPr id="121" name="Ellipse 8"/>
              <p:cNvSpPr/>
              <p:nvPr/>
            </p:nvSpPr>
            <p:spPr bwMode="gray">
              <a:xfrm rot="2700000">
                <a:off x="3873054" y="4483678"/>
                <a:ext cx="85069" cy="8506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cxnSp>
            <p:nvCxnSpPr>
              <p:cNvPr id="122" name="Gerade Verbindung 15"/>
              <p:cNvCxnSpPr/>
              <p:nvPr/>
            </p:nvCxnSpPr>
            <p:spPr bwMode="gray">
              <a:xfrm flipH="1">
                <a:off x="3473673" y="4553641"/>
                <a:ext cx="414489" cy="414488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Ellipse 16"/>
              <p:cNvSpPr/>
              <p:nvPr/>
            </p:nvSpPr>
            <p:spPr bwMode="gray">
              <a:xfrm rot="18900000">
                <a:off x="3394888" y="4950536"/>
                <a:ext cx="85069" cy="8506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319" name="Gruppieren 318"/>
          <p:cNvGrpSpPr/>
          <p:nvPr/>
        </p:nvGrpSpPr>
        <p:grpSpPr>
          <a:xfrm>
            <a:off x="3447363" y="1673864"/>
            <a:ext cx="2239617" cy="1159887"/>
            <a:chOff x="3470586" y="2047244"/>
            <a:chExt cx="2239617" cy="1159887"/>
          </a:xfrm>
        </p:grpSpPr>
        <p:grpSp>
          <p:nvGrpSpPr>
            <p:cNvPr id="310" name="Gruppieren 309"/>
            <p:cNvGrpSpPr/>
            <p:nvPr/>
          </p:nvGrpSpPr>
          <p:grpSpPr>
            <a:xfrm>
              <a:off x="3470586" y="2047244"/>
              <a:ext cx="2239617" cy="628656"/>
              <a:chOff x="3283026" y="1597325"/>
              <a:chExt cx="2239617" cy="628656"/>
            </a:xfrm>
          </p:grpSpPr>
          <p:grpSp>
            <p:nvGrpSpPr>
              <p:cNvPr id="141" name="Gruppieren 140"/>
              <p:cNvGrpSpPr/>
              <p:nvPr/>
            </p:nvGrpSpPr>
            <p:grpSpPr>
              <a:xfrm>
                <a:off x="3697950" y="1597325"/>
                <a:ext cx="1824693" cy="628656"/>
                <a:chOff x="3697950" y="1235375"/>
                <a:chExt cx="1824693" cy="628656"/>
              </a:xfrm>
            </p:grpSpPr>
            <p:sp>
              <p:nvSpPr>
                <p:cNvPr id="156" name="Ellipse 155"/>
                <p:cNvSpPr/>
                <p:nvPr/>
              </p:nvSpPr>
              <p:spPr bwMode="gray">
                <a:xfrm>
                  <a:off x="4427251" y="1697197"/>
                  <a:ext cx="286055" cy="166834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>
                        <a:alpha val="5000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b="1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43" name="Group 21"/>
                <p:cNvGrpSpPr/>
                <p:nvPr/>
              </p:nvGrpSpPr>
              <p:grpSpPr bwMode="gray">
                <a:xfrm>
                  <a:off x="3697950" y="1235375"/>
                  <a:ext cx="1824693" cy="628542"/>
                  <a:chOff x="2219280" y="1714345"/>
                  <a:chExt cx="1824693" cy="628542"/>
                </a:xfrm>
              </p:grpSpPr>
              <p:sp>
                <p:nvSpPr>
                  <p:cNvPr id="144" name="Textfeld 131"/>
                  <p:cNvSpPr txBox="1"/>
                  <p:nvPr/>
                </p:nvSpPr>
                <p:spPr bwMode="gray">
                  <a:xfrm>
                    <a:off x="2219280" y="1714345"/>
                    <a:ext cx="1824693" cy="43489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 anchorCtr="0">
                    <a:noAutofit/>
                  </a:bodyPr>
                  <a:lstStyle/>
                  <a:p>
                    <a:r>
                      <a:rPr lang="ru-RU" b="1" dirty="0" smtClean="0"/>
                      <a:t>Графический интерфейс</a:t>
                    </a:r>
                    <a:endParaRPr lang="de-DE" sz="1400" b="1" dirty="0">
                      <a:solidFill>
                        <a:srgbClr val="7B7C7E"/>
                      </a:solidFill>
                    </a:endParaRPr>
                  </a:p>
                </p:txBody>
              </p:sp>
              <p:sp>
                <p:nvSpPr>
                  <p:cNvPr id="146" name="Ellipse 100"/>
                  <p:cNvSpPr/>
                  <p:nvPr/>
                </p:nvSpPr>
                <p:spPr bwMode="gray">
                  <a:xfrm>
                    <a:off x="2958273" y="2175989"/>
                    <a:ext cx="286947" cy="166898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alpha val="0"/>
                        </a:schemeClr>
                      </a:gs>
                      <a:gs pos="0">
                        <a:schemeClr val="bg1">
                          <a:alpha val="50000"/>
                        </a:schemeClr>
                      </a:gs>
                    </a:gsLst>
                    <a:lin ang="54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b="1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pic>
            <p:nvPicPr>
              <p:cNvPr id="308" name="Picture 1" descr="\\br-automation.co.at\brdfs01\_Common\Research &amp; Development\Marketing\Released Material\Images\Icons\V-Collections\v_collections_png\software_graphics_media\256x256\shadow\plasma_tv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3026" y="1649385"/>
                <a:ext cx="334914" cy="3349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3"/>
            <p:cNvGrpSpPr/>
            <p:nvPr/>
          </p:nvGrpSpPr>
          <p:grpSpPr bwMode="gray">
            <a:xfrm rot="2700000">
              <a:off x="4302011" y="2648658"/>
              <a:ext cx="558472" cy="558473"/>
              <a:chOff x="3399651" y="2663989"/>
              <a:chExt cx="558472" cy="558473"/>
            </a:xfrm>
          </p:grpSpPr>
          <p:sp>
            <p:nvSpPr>
              <p:cNvPr id="125" name="Ellipse 72"/>
              <p:cNvSpPr/>
              <p:nvPr/>
            </p:nvSpPr>
            <p:spPr bwMode="gray">
              <a:xfrm rot="8100000">
                <a:off x="3873054" y="3137393"/>
                <a:ext cx="85069" cy="8506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cxnSp>
            <p:nvCxnSpPr>
              <p:cNvPr id="126" name="Gerade Verbindung 67"/>
              <p:cNvCxnSpPr/>
              <p:nvPr/>
            </p:nvCxnSpPr>
            <p:spPr bwMode="gray">
              <a:xfrm flipH="1" flipV="1">
                <a:off x="3472085" y="2736426"/>
                <a:ext cx="416075" cy="416075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Ellipse 68"/>
              <p:cNvSpPr/>
              <p:nvPr/>
            </p:nvSpPr>
            <p:spPr bwMode="gray">
              <a:xfrm rot="2700000">
                <a:off x="3399651" y="2663989"/>
                <a:ext cx="85069" cy="8506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320" name="Gruppieren 319"/>
          <p:cNvGrpSpPr/>
          <p:nvPr/>
        </p:nvGrpSpPr>
        <p:grpSpPr>
          <a:xfrm>
            <a:off x="5189052" y="4472440"/>
            <a:ext cx="2884431" cy="1115088"/>
            <a:chOff x="5219532" y="4845820"/>
            <a:chExt cx="2884431" cy="1115088"/>
          </a:xfrm>
        </p:grpSpPr>
        <p:sp>
          <p:nvSpPr>
            <p:cNvPr id="160" name="Textfeld 143"/>
            <p:cNvSpPr txBox="1"/>
            <p:nvPr/>
          </p:nvSpPr>
          <p:spPr bwMode="gray">
            <a:xfrm>
              <a:off x="6262496" y="5241513"/>
              <a:ext cx="1841467" cy="71939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r>
                <a:rPr lang="ru-RU" b="1" dirty="0" smtClean="0"/>
                <a:t>Тренды</a:t>
              </a:r>
              <a:endParaRPr lang="de-DE" b="1" dirty="0" smtClean="0"/>
            </a:p>
          </p:txBody>
        </p:sp>
        <p:pic>
          <p:nvPicPr>
            <p:cNvPr id="315" name="Picture 2" descr="\\br-automation.co.at\brdfs01\_Common\Research &amp; Development\Marketing\Released Material\Images\Icons\V-Collections\v_collections_png\business_finance_data\256x256\shadow\chart_lin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6777" y="5447351"/>
              <a:ext cx="307721" cy="307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8" name="Group 17"/>
            <p:cNvGrpSpPr/>
            <p:nvPr/>
          </p:nvGrpSpPr>
          <p:grpSpPr bwMode="gray">
            <a:xfrm>
              <a:off x="5219532" y="4845820"/>
              <a:ext cx="542660" cy="538183"/>
              <a:chOff x="5219532" y="4483870"/>
              <a:chExt cx="542660" cy="538183"/>
            </a:xfrm>
          </p:grpSpPr>
          <p:sp>
            <p:nvSpPr>
              <p:cNvPr id="129" name="Ellipse 71"/>
              <p:cNvSpPr/>
              <p:nvPr/>
            </p:nvSpPr>
            <p:spPr bwMode="gray">
              <a:xfrm rot="8100000">
                <a:off x="5219532" y="4483870"/>
                <a:ext cx="85069" cy="8506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cxnSp>
            <p:nvCxnSpPr>
              <p:cNvPr id="130" name="Gerade Verbindung 69"/>
              <p:cNvCxnSpPr/>
              <p:nvPr/>
            </p:nvCxnSpPr>
            <p:spPr bwMode="gray">
              <a:xfrm flipH="1" flipV="1">
                <a:off x="5292142" y="4556483"/>
                <a:ext cx="400445" cy="400445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Ellipse 70"/>
              <p:cNvSpPr/>
              <p:nvPr/>
            </p:nvSpPr>
            <p:spPr bwMode="gray">
              <a:xfrm rot="2700000">
                <a:off x="5677123" y="4936984"/>
                <a:ext cx="85069" cy="8506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318" name="Gruppieren 317"/>
          <p:cNvGrpSpPr/>
          <p:nvPr/>
        </p:nvGrpSpPr>
        <p:grpSpPr>
          <a:xfrm>
            <a:off x="5463272" y="2599679"/>
            <a:ext cx="3048826" cy="998747"/>
            <a:chOff x="5493752" y="2973059"/>
            <a:chExt cx="3048826" cy="998747"/>
          </a:xfrm>
        </p:grpSpPr>
        <p:grpSp>
          <p:nvGrpSpPr>
            <p:cNvPr id="314" name="Gruppieren 313"/>
            <p:cNvGrpSpPr/>
            <p:nvPr/>
          </p:nvGrpSpPr>
          <p:grpSpPr>
            <a:xfrm>
              <a:off x="6195842" y="2973059"/>
              <a:ext cx="2346736" cy="710668"/>
              <a:chOff x="6195842" y="2988299"/>
              <a:chExt cx="2346736" cy="710668"/>
            </a:xfrm>
          </p:grpSpPr>
          <p:grpSp>
            <p:nvGrpSpPr>
              <p:cNvPr id="187" name="Gruppieren 186"/>
              <p:cNvGrpSpPr/>
              <p:nvPr/>
            </p:nvGrpSpPr>
            <p:grpSpPr>
              <a:xfrm>
                <a:off x="6195842" y="2988299"/>
                <a:ext cx="2346736" cy="710668"/>
                <a:chOff x="4427251" y="1544226"/>
                <a:chExt cx="2346736" cy="710668"/>
              </a:xfrm>
            </p:grpSpPr>
            <p:sp>
              <p:nvSpPr>
                <p:cNvPr id="202" name="Ellipse 201"/>
                <p:cNvSpPr/>
                <p:nvPr/>
              </p:nvSpPr>
              <p:spPr bwMode="gray">
                <a:xfrm>
                  <a:off x="4427251" y="1697197"/>
                  <a:ext cx="286055" cy="166834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>
                        <a:alpha val="5000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b="1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89" name="Group 21"/>
                <p:cNvGrpSpPr/>
                <p:nvPr/>
              </p:nvGrpSpPr>
              <p:grpSpPr bwMode="gray">
                <a:xfrm>
                  <a:off x="4436943" y="1544226"/>
                  <a:ext cx="2337044" cy="710668"/>
                  <a:chOff x="2958273" y="2023196"/>
                  <a:chExt cx="2337044" cy="710668"/>
                </a:xfrm>
              </p:grpSpPr>
              <p:sp>
                <p:nvSpPr>
                  <p:cNvPr id="190" name="Textfeld 131"/>
                  <p:cNvSpPr txBox="1"/>
                  <p:nvPr/>
                </p:nvSpPr>
                <p:spPr bwMode="gray">
                  <a:xfrm>
                    <a:off x="3450564" y="2023196"/>
                    <a:ext cx="1844753" cy="71066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 anchorCtr="0">
                    <a:noAutofit/>
                  </a:bodyPr>
                  <a:lstStyle/>
                  <a:p>
                    <a:r>
                      <a:rPr lang="ru-RU" b="1" dirty="0" smtClean="0"/>
                      <a:t>Оповещения и тревоги</a:t>
                    </a:r>
                    <a:endParaRPr lang="de-DE" sz="1400" b="1" dirty="0">
                      <a:solidFill>
                        <a:srgbClr val="7B7C7E"/>
                      </a:solidFill>
                    </a:endParaRPr>
                  </a:p>
                </p:txBody>
              </p:sp>
              <p:sp>
                <p:nvSpPr>
                  <p:cNvPr id="192" name="Ellipse 100"/>
                  <p:cNvSpPr/>
                  <p:nvPr/>
                </p:nvSpPr>
                <p:spPr bwMode="gray">
                  <a:xfrm>
                    <a:off x="2958273" y="2175989"/>
                    <a:ext cx="286947" cy="166898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alpha val="0"/>
                        </a:schemeClr>
                      </a:gs>
                      <a:gs pos="0">
                        <a:schemeClr val="bg1">
                          <a:alpha val="50000"/>
                        </a:schemeClr>
                      </a:gs>
                    </a:gsLst>
                    <a:lin ang="54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b="1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pic>
            <p:nvPicPr>
              <p:cNvPr id="313" name="Picture 3" descr="\\br-automation.co.at\brdfs01\_Common\Research &amp; Development\Marketing\Released Material\Images\Icons\V-Collections\v_collections_png\basic_foundation\256x256\shadow\sign_warning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8054" y="3155584"/>
                <a:ext cx="354746" cy="354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" name="Group 13"/>
            <p:cNvGrpSpPr/>
            <p:nvPr/>
          </p:nvGrpSpPr>
          <p:grpSpPr bwMode="gray">
            <a:xfrm rot="6313495">
              <a:off x="5493753" y="3413333"/>
              <a:ext cx="558472" cy="558473"/>
              <a:chOff x="3399651" y="2663989"/>
              <a:chExt cx="558472" cy="558473"/>
            </a:xfrm>
          </p:grpSpPr>
          <p:sp>
            <p:nvSpPr>
              <p:cNvPr id="183" name="Ellipse 72"/>
              <p:cNvSpPr/>
              <p:nvPr/>
            </p:nvSpPr>
            <p:spPr bwMode="gray">
              <a:xfrm rot="8100000">
                <a:off x="3873054" y="3137393"/>
                <a:ext cx="85069" cy="8506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cxnSp>
            <p:nvCxnSpPr>
              <p:cNvPr id="184" name="Gerade Verbindung 67"/>
              <p:cNvCxnSpPr/>
              <p:nvPr/>
            </p:nvCxnSpPr>
            <p:spPr bwMode="gray">
              <a:xfrm flipH="1" flipV="1">
                <a:off x="3472085" y="2736426"/>
                <a:ext cx="416075" cy="416075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Ellipse 68"/>
              <p:cNvSpPr/>
              <p:nvPr/>
            </p:nvSpPr>
            <p:spPr bwMode="gray">
              <a:xfrm rot="2700000">
                <a:off x="3399651" y="2663989"/>
                <a:ext cx="85069" cy="8506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322" name="Gruppieren 321"/>
          <p:cNvGrpSpPr/>
          <p:nvPr/>
        </p:nvGrpSpPr>
        <p:grpSpPr>
          <a:xfrm>
            <a:off x="827583" y="2645725"/>
            <a:ext cx="2846406" cy="953380"/>
            <a:chOff x="847222" y="3019105"/>
            <a:chExt cx="2846406" cy="953380"/>
          </a:xfrm>
        </p:grpSpPr>
        <p:sp>
          <p:nvSpPr>
            <p:cNvPr id="294" name="Textfeld 293"/>
            <p:cNvSpPr txBox="1"/>
            <p:nvPr/>
          </p:nvSpPr>
          <p:spPr bwMode="gray">
            <a:xfrm>
              <a:off x="847222" y="3019105"/>
              <a:ext cx="1778097" cy="66429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ru-RU" b="1" dirty="0" smtClean="0"/>
                <a:t>Управляющая логика</a:t>
              </a:r>
              <a:endParaRPr lang="de-DE" sz="1400" b="1" dirty="0">
                <a:solidFill>
                  <a:schemeClr val="tx2"/>
                </a:solidFill>
              </a:endParaRPr>
            </a:p>
          </p:txBody>
        </p:sp>
        <p:pic>
          <p:nvPicPr>
            <p:cNvPr id="317" name="Picture 2" descr="http://quantess.net/wp-content/uploads/2013/05/Web-Coding-icon-150x150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935" y="3213493"/>
              <a:ext cx="306000" cy="3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1" name="Group 13"/>
            <p:cNvGrpSpPr/>
            <p:nvPr/>
          </p:nvGrpSpPr>
          <p:grpSpPr bwMode="gray">
            <a:xfrm rot="15286505" flipH="1">
              <a:off x="3135156" y="3414012"/>
              <a:ext cx="558472" cy="558473"/>
              <a:chOff x="3399651" y="2663989"/>
              <a:chExt cx="558472" cy="558473"/>
            </a:xfrm>
          </p:grpSpPr>
          <p:sp>
            <p:nvSpPr>
              <p:cNvPr id="282" name="Ellipse 72"/>
              <p:cNvSpPr/>
              <p:nvPr/>
            </p:nvSpPr>
            <p:spPr bwMode="gray">
              <a:xfrm rot="8100000">
                <a:off x="3873054" y="3137393"/>
                <a:ext cx="85069" cy="8506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cxnSp>
            <p:nvCxnSpPr>
              <p:cNvPr id="283" name="Gerade Verbindung 67"/>
              <p:cNvCxnSpPr/>
              <p:nvPr/>
            </p:nvCxnSpPr>
            <p:spPr bwMode="gray">
              <a:xfrm flipH="1" flipV="1">
                <a:off x="3472085" y="2736426"/>
                <a:ext cx="416075" cy="416075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4" name="Ellipse 68"/>
              <p:cNvSpPr/>
              <p:nvPr/>
            </p:nvSpPr>
            <p:spPr bwMode="gray">
              <a:xfrm rot="2700000">
                <a:off x="3399651" y="2663989"/>
                <a:ext cx="85069" cy="8506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pic>
        <p:nvPicPr>
          <p:cNvPr id="55" name="Рисунок 54"/>
          <p:cNvPicPr/>
          <p:nvPr/>
        </p:nvPicPr>
        <p:blipFill>
          <a:blip r:embed="rId10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56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9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267"/>
          <p:cNvSpPr txBox="1">
            <a:spLocks noChangeArrowheads="1"/>
          </p:cNvSpPr>
          <p:nvPr/>
        </p:nvSpPr>
        <p:spPr bwMode="auto">
          <a:xfrm>
            <a:off x="841205" y="6258981"/>
            <a:ext cx="1170000" cy="252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36000" rIns="3600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AT" sz="1050" dirty="0" err="1" smtClean="0">
                <a:solidFill>
                  <a:srgbClr val="000000"/>
                </a:solidFill>
              </a:rPr>
              <a:t>Modbus</a:t>
            </a:r>
            <a:r>
              <a:rPr lang="de-AT" sz="1050" dirty="0" smtClean="0">
                <a:solidFill>
                  <a:srgbClr val="000000"/>
                </a:solidFill>
              </a:rPr>
              <a:t> </a:t>
            </a:r>
            <a:r>
              <a:rPr lang="en-US" sz="1050" dirty="0" smtClean="0">
                <a:solidFill>
                  <a:srgbClr val="000000"/>
                </a:solidFill>
              </a:rPr>
              <a:t>RTU/</a:t>
            </a:r>
            <a:r>
              <a:rPr lang="de-AT" sz="1050" dirty="0" smtClean="0">
                <a:solidFill>
                  <a:srgbClr val="000000"/>
                </a:solidFill>
              </a:rPr>
              <a:t>TCP</a:t>
            </a:r>
            <a:endParaRPr lang="de-AT" sz="1050" dirty="0">
              <a:solidFill>
                <a:srgbClr val="000000"/>
              </a:solidFill>
            </a:endParaRPr>
          </a:p>
        </p:txBody>
      </p:sp>
      <p:sp>
        <p:nvSpPr>
          <p:cNvPr id="38" name="Text Box 267"/>
          <p:cNvSpPr txBox="1">
            <a:spLocks noChangeArrowheads="1"/>
          </p:cNvSpPr>
          <p:nvPr/>
        </p:nvSpPr>
        <p:spPr bwMode="auto">
          <a:xfrm>
            <a:off x="841205" y="5953897"/>
            <a:ext cx="1170000" cy="252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36000" rIns="3600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AT" sz="1050" dirty="0" err="1" smtClean="0">
                <a:solidFill>
                  <a:srgbClr val="000000"/>
                </a:solidFill>
              </a:rPr>
              <a:t>ProfiBus</a:t>
            </a:r>
            <a:r>
              <a:rPr lang="de-AT" sz="1050" dirty="0" smtClean="0">
                <a:solidFill>
                  <a:srgbClr val="000000"/>
                </a:solidFill>
              </a:rPr>
              <a:t> / </a:t>
            </a:r>
            <a:r>
              <a:rPr lang="de-AT" sz="1050" dirty="0" err="1" smtClean="0">
                <a:solidFill>
                  <a:srgbClr val="000000"/>
                </a:solidFill>
              </a:rPr>
              <a:t>ProfiNet</a:t>
            </a:r>
            <a:endParaRPr lang="de-AT" sz="1050" dirty="0">
              <a:solidFill>
                <a:srgbClr val="000000"/>
              </a:solidFill>
            </a:endParaRPr>
          </a:p>
        </p:txBody>
      </p:sp>
      <p:sp>
        <p:nvSpPr>
          <p:cNvPr id="45" name="Text Box 267"/>
          <p:cNvSpPr txBox="1">
            <a:spLocks noChangeArrowheads="1"/>
          </p:cNvSpPr>
          <p:nvPr/>
        </p:nvSpPr>
        <p:spPr bwMode="auto">
          <a:xfrm>
            <a:off x="1487158" y="5623646"/>
            <a:ext cx="1170000" cy="2772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36000" rIns="3600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AT" sz="1050" dirty="0" err="1" smtClean="0">
                <a:solidFill>
                  <a:srgbClr val="000000"/>
                </a:solidFill>
              </a:rPr>
              <a:t>EtherNet</a:t>
            </a:r>
            <a:r>
              <a:rPr lang="de-AT" sz="1050" dirty="0" smtClean="0">
                <a:solidFill>
                  <a:srgbClr val="000000"/>
                </a:solidFill>
              </a:rPr>
              <a:t>/IP</a:t>
            </a:r>
            <a:endParaRPr lang="de-AT" sz="1050" dirty="0">
              <a:solidFill>
                <a:srgbClr val="000000"/>
              </a:solidFill>
            </a:endParaRPr>
          </a:p>
        </p:txBody>
      </p:sp>
      <p:sp>
        <p:nvSpPr>
          <p:cNvPr id="47" name="Text Box 267"/>
          <p:cNvSpPr txBox="1">
            <a:spLocks noChangeArrowheads="1"/>
          </p:cNvSpPr>
          <p:nvPr/>
        </p:nvSpPr>
        <p:spPr bwMode="auto">
          <a:xfrm>
            <a:off x="2740668" y="5620516"/>
            <a:ext cx="1170000" cy="2772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1200"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dirty="0"/>
              <a:t>Вибрация</a:t>
            </a:r>
            <a:endParaRPr lang="de-AT" dirty="0"/>
          </a:p>
        </p:txBody>
      </p:sp>
      <p:sp>
        <p:nvSpPr>
          <p:cNvPr id="36" name="Text Box 267"/>
          <p:cNvSpPr txBox="1">
            <a:spLocks noChangeArrowheads="1"/>
          </p:cNvSpPr>
          <p:nvPr/>
        </p:nvSpPr>
        <p:spPr bwMode="auto">
          <a:xfrm>
            <a:off x="3994178" y="5620278"/>
            <a:ext cx="1165911" cy="461665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de-DE"/>
            </a:defPPr>
            <a:lvl1pPr algn="ctr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sz="1200" dirty="0"/>
              <a:t>Уровень,</a:t>
            </a:r>
          </a:p>
          <a:p>
            <a:r>
              <a:rPr lang="ru-RU" sz="1200" dirty="0"/>
              <a:t>…</a:t>
            </a:r>
            <a:endParaRPr lang="de-AT" sz="1200" dirty="0"/>
          </a:p>
        </p:txBody>
      </p:sp>
      <p:sp>
        <p:nvSpPr>
          <p:cNvPr id="54" name="Text Box 267"/>
          <p:cNvSpPr txBox="1">
            <a:spLocks noChangeArrowheads="1"/>
          </p:cNvSpPr>
          <p:nvPr/>
        </p:nvSpPr>
        <p:spPr bwMode="auto">
          <a:xfrm>
            <a:off x="5243599" y="5623646"/>
            <a:ext cx="1165911" cy="461665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000000"/>
                </a:solidFill>
              </a:rPr>
              <a:t>Давление,</a:t>
            </a:r>
          </a:p>
          <a:p>
            <a:pPr algn="ctr" eaLnBrk="1" hangingPunct="1"/>
            <a:r>
              <a:rPr lang="ru-RU" dirty="0" smtClean="0">
                <a:solidFill>
                  <a:srgbClr val="000000"/>
                </a:solidFill>
              </a:rPr>
              <a:t>Температура</a:t>
            </a:r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56" name="Text Box 267"/>
          <p:cNvSpPr txBox="1">
            <a:spLocks noChangeArrowheads="1"/>
          </p:cNvSpPr>
          <p:nvPr/>
        </p:nvSpPr>
        <p:spPr bwMode="auto">
          <a:xfrm>
            <a:off x="6493020" y="5627378"/>
            <a:ext cx="1165911" cy="461665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000000"/>
                </a:solidFill>
              </a:rPr>
              <a:t>Параметры электросети</a:t>
            </a:r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86" name="Text Box 267"/>
          <p:cNvSpPr txBox="1">
            <a:spLocks noChangeArrowheads="1"/>
          </p:cNvSpPr>
          <p:nvPr/>
        </p:nvSpPr>
        <p:spPr bwMode="auto">
          <a:xfrm>
            <a:off x="7742442" y="5628933"/>
            <a:ext cx="1165911" cy="461665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000000"/>
                </a:solidFill>
              </a:rPr>
              <a:t>Аварийное отключение</a:t>
            </a:r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22" name="Line 249"/>
          <p:cNvSpPr>
            <a:spLocks noChangeShapeType="1"/>
          </p:cNvSpPr>
          <p:nvPr/>
        </p:nvSpPr>
        <p:spPr bwMode="auto">
          <a:xfrm flipH="1">
            <a:off x="2997842" y="3676434"/>
            <a:ext cx="3553959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Line 170"/>
          <p:cNvSpPr>
            <a:spLocks noChangeShapeType="1"/>
          </p:cNvSpPr>
          <p:nvPr/>
        </p:nvSpPr>
        <p:spPr bwMode="auto">
          <a:xfrm flipV="1">
            <a:off x="2190467" y="3869555"/>
            <a:ext cx="0" cy="1020636"/>
          </a:xfrm>
          <a:prstGeom prst="lin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184149"/>
            <a:ext cx="4999242" cy="511287"/>
          </a:xfrm>
        </p:spPr>
        <p:txBody>
          <a:bodyPr/>
          <a:lstStyle/>
          <a:p>
            <a:pPr algn="ctr"/>
            <a:r>
              <a:rPr lang="en-US" dirty="0" smtClean="0"/>
              <a:t>APROL </a:t>
            </a:r>
            <a:r>
              <a:rPr lang="en-US" dirty="0" err="1" smtClean="0"/>
              <a:t>ConMon</a:t>
            </a:r>
            <a:r>
              <a:rPr lang="ru-RU" dirty="0" smtClean="0"/>
              <a:t> (</a:t>
            </a:r>
            <a:r>
              <a:rPr lang="en-US" dirty="0" err="1" smtClean="0"/>
              <a:t>EnMon</a:t>
            </a:r>
            <a:r>
              <a:rPr lang="en-US" dirty="0" smtClean="0"/>
              <a:t>)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Энергоучет</a:t>
            </a:r>
            <a:r>
              <a:rPr lang="ru-RU" dirty="0" smtClean="0"/>
              <a:t> / </a:t>
            </a:r>
            <a:r>
              <a:rPr lang="ru-RU" dirty="0" err="1" smtClean="0"/>
              <a:t>вибромониторинг</a:t>
            </a:r>
            <a:endParaRPr lang="ru-RU" dirty="0"/>
          </a:p>
        </p:txBody>
      </p:sp>
      <p:cxnSp>
        <p:nvCxnSpPr>
          <p:cNvPr id="19" name="Gerade Verbindung 35"/>
          <p:cNvCxnSpPr>
            <a:cxnSpLocks noChangeShapeType="1"/>
          </p:cNvCxnSpPr>
          <p:nvPr/>
        </p:nvCxnSpPr>
        <p:spPr bwMode="auto">
          <a:xfrm>
            <a:off x="1192822" y="3029343"/>
            <a:ext cx="3384311" cy="0"/>
          </a:xfrm>
          <a:prstGeom prst="line">
            <a:avLst/>
          </a:prstGeom>
          <a:noFill/>
          <a:ln w="25400" algn="ctr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Line 176"/>
          <p:cNvSpPr>
            <a:spLocks noChangeShapeType="1"/>
          </p:cNvSpPr>
          <p:nvPr/>
        </p:nvSpPr>
        <p:spPr bwMode="auto">
          <a:xfrm flipV="1">
            <a:off x="2200934" y="3029343"/>
            <a:ext cx="0" cy="353170"/>
          </a:xfrm>
          <a:prstGeom prst="line">
            <a:avLst/>
          </a:prstGeom>
          <a:noFill/>
          <a:ln w="2540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B050"/>
              </a:solidFill>
            </a:endParaRPr>
          </a:p>
        </p:txBody>
      </p:sp>
      <p:pic>
        <p:nvPicPr>
          <p:cNvPr id="21" name="Picture 181" descr="X20_CPU_3_Sl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05" y="3296619"/>
            <a:ext cx="1285875" cy="6858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853747" y="3496414"/>
            <a:ext cx="911583" cy="647700"/>
            <a:chOff x="3696421" y="2554140"/>
            <a:chExt cx="911583" cy="6477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4" name="Picture 251" descr="X20_B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421" y="2556522"/>
              <a:ext cx="158750" cy="642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52" descr="X20_I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9455" y="2554140"/>
              <a:ext cx="80962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3" descr="X20_I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854" y="2554140"/>
              <a:ext cx="80962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54" descr="X20_I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2253" y="2554140"/>
              <a:ext cx="80962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55" descr="X20_I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652" y="2554140"/>
              <a:ext cx="80962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56" descr="X20_I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051" y="2554140"/>
              <a:ext cx="80962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57" descr="X20_I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1450" y="2554140"/>
              <a:ext cx="80962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58" descr="X20_I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849" y="2554140"/>
              <a:ext cx="80962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59" descr="X20_I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4248" y="2554140"/>
              <a:ext cx="80962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60" descr="X20_I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647" y="2554140"/>
              <a:ext cx="80962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61" descr="X20_I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042" y="2554140"/>
              <a:ext cx="80962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9" name="Picture 6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425" y="4915855"/>
            <a:ext cx="495565" cy="55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" name="Text Box 267"/>
          <p:cNvSpPr txBox="1">
            <a:spLocks noChangeArrowheads="1"/>
          </p:cNvSpPr>
          <p:nvPr/>
        </p:nvSpPr>
        <p:spPr bwMode="auto">
          <a:xfrm>
            <a:off x="1192822" y="3244014"/>
            <a:ext cx="6063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000000"/>
                </a:solidFill>
              </a:rPr>
              <a:t>ПЛК</a:t>
            </a:r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72" name="Text Box 267"/>
          <p:cNvSpPr txBox="1">
            <a:spLocks noChangeArrowheads="1"/>
          </p:cNvSpPr>
          <p:nvPr/>
        </p:nvSpPr>
        <p:spPr bwMode="auto">
          <a:xfrm>
            <a:off x="3489280" y="3105474"/>
            <a:ext cx="13995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000000"/>
                </a:solidFill>
              </a:rPr>
              <a:t>Станция </a:t>
            </a:r>
          </a:p>
          <a:p>
            <a:pPr algn="r" eaLnBrk="1" hangingPunct="1"/>
            <a:r>
              <a:rPr lang="ru-RU" dirty="0" smtClean="0">
                <a:solidFill>
                  <a:srgbClr val="000000"/>
                </a:solidFill>
              </a:rPr>
              <a:t>Ввода / вывода</a:t>
            </a:r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74" name="Line 170"/>
          <p:cNvSpPr>
            <a:spLocks noChangeShapeType="1"/>
          </p:cNvSpPr>
          <p:nvPr/>
        </p:nvSpPr>
        <p:spPr bwMode="auto">
          <a:xfrm flipV="1">
            <a:off x="395536" y="2144224"/>
            <a:ext cx="2602307" cy="2536514"/>
          </a:xfrm>
          <a:custGeom>
            <a:avLst/>
            <a:gdLst>
              <a:gd name="connsiteX0" fmla="*/ 0 w 2473604"/>
              <a:gd name="connsiteY0" fmla="*/ 0 h 2556658"/>
              <a:gd name="connsiteX1" fmla="*/ 2473604 w 2473604"/>
              <a:gd name="connsiteY1" fmla="*/ 2556658 h 2556658"/>
              <a:gd name="connsiteX0" fmla="*/ 0 w 2473604"/>
              <a:gd name="connsiteY0" fmla="*/ 0 h 2556658"/>
              <a:gd name="connsiteX1" fmla="*/ 1004984 w 2473604"/>
              <a:gd name="connsiteY1" fmla="*/ 1600273 h 2556658"/>
              <a:gd name="connsiteX2" fmla="*/ 2473604 w 2473604"/>
              <a:gd name="connsiteY2" fmla="*/ 2556658 h 2556658"/>
              <a:gd name="connsiteX0" fmla="*/ 0 w 2473604"/>
              <a:gd name="connsiteY0" fmla="*/ 0 h 2556658"/>
              <a:gd name="connsiteX1" fmla="*/ 1004984 w 2473604"/>
              <a:gd name="connsiteY1" fmla="*/ 1600273 h 2556658"/>
              <a:gd name="connsiteX2" fmla="*/ 2473604 w 2473604"/>
              <a:gd name="connsiteY2" fmla="*/ 2556658 h 2556658"/>
              <a:gd name="connsiteX0" fmla="*/ 0 w 2473604"/>
              <a:gd name="connsiteY0" fmla="*/ 0 h 2556658"/>
              <a:gd name="connsiteX1" fmla="*/ 1004984 w 2473604"/>
              <a:gd name="connsiteY1" fmla="*/ 1600273 h 2556658"/>
              <a:gd name="connsiteX2" fmla="*/ 2473604 w 2473604"/>
              <a:gd name="connsiteY2" fmla="*/ 2556658 h 2556658"/>
              <a:gd name="connsiteX0" fmla="*/ 0 w 2473604"/>
              <a:gd name="connsiteY0" fmla="*/ 0 h 2556658"/>
              <a:gd name="connsiteX1" fmla="*/ 2473604 w 2473604"/>
              <a:gd name="connsiteY1" fmla="*/ 2556658 h 2556658"/>
              <a:gd name="connsiteX0" fmla="*/ 0 w 2473604"/>
              <a:gd name="connsiteY0" fmla="*/ 0 h 2556658"/>
              <a:gd name="connsiteX1" fmla="*/ 2473604 w 2473604"/>
              <a:gd name="connsiteY1" fmla="*/ 2556658 h 2556658"/>
              <a:gd name="connsiteX0" fmla="*/ 0 w 2473604"/>
              <a:gd name="connsiteY0" fmla="*/ 0 h 2556658"/>
              <a:gd name="connsiteX1" fmla="*/ 2473604 w 2473604"/>
              <a:gd name="connsiteY1" fmla="*/ 2556658 h 2556658"/>
              <a:gd name="connsiteX0" fmla="*/ 0 w 2690580"/>
              <a:gd name="connsiteY0" fmla="*/ 0 h 2533411"/>
              <a:gd name="connsiteX1" fmla="*/ 2690580 w 2690580"/>
              <a:gd name="connsiteY1" fmla="*/ 2533411 h 2533411"/>
              <a:gd name="connsiteX0" fmla="*/ 82 w 2690662"/>
              <a:gd name="connsiteY0" fmla="*/ 0 h 2533411"/>
              <a:gd name="connsiteX1" fmla="*/ 2690662 w 2690662"/>
              <a:gd name="connsiteY1" fmla="*/ 2533411 h 2533411"/>
              <a:gd name="connsiteX0" fmla="*/ 89 w 2566683"/>
              <a:gd name="connsiteY0" fmla="*/ 0 h 2750387"/>
              <a:gd name="connsiteX1" fmla="*/ 2566683 w 2566683"/>
              <a:gd name="connsiteY1" fmla="*/ 2750387 h 2750387"/>
              <a:gd name="connsiteX0" fmla="*/ 50 w 3612779"/>
              <a:gd name="connsiteY0" fmla="*/ 0 h 2851126"/>
              <a:gd name="connsiteX1" fmla="*/ 3612779 w 3612779"/>
              <a:gd name="connsiteY1" fmla="*/ 2851126 h 2851126"/>
              <a:gd name="connsiteX0" fmla="*/ 87 w 3612816"/>
              <a:gd name="connsiteY0" fmla="*/ 0 h 2851126"/>
              <a:gd name="connsiteX1" fmla="*/ 3612816 w 3612816"/>
              <a:gd name="connsiteY1" fmla="*/ 2851126 h 2851126"/>
              <a:gd name="connsiteX0" fmla="*/ 316 w 3613045"/>
              <a:gd name="connsiteY0" fmla="*/ 0 h 2851126"/>
              <a:gd name="connsiteX1" fmla="*/ 3613045 w 3613045"/>
              <a:gd name="connsiteY1" fmla="*/ 2851126 h 285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13045" h="2851126">
                <a:moveTo>
                  <a:pt x="316" y="0"/>
                </a:moveTo>
                <a:cubicBezTo>
                  <a:pt x="-12058" y="1162185"/>
                  <a:pt x="323591" y="2728280"/>
                  <a:pt x="3613045" y="2851126"/>
                </a:cubicBezTo>
              </a:path>
            </a:pathLst>
          </a:custGeom>
          <a:noFill/>
          <a:ln w="25400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6" name="Text Box 267"/>
          <p:cNvSpPr txBox="1">
            <a:spLocks noChangeArrowheads="1"/>
          </p:cNvSpPr>
          <p:nvPr/>
        </p:nvSpPr>
        <p:spPr bwMode="auto">
          <a:xfrm>
            <a:off x="233648" y="5623645"/>
            <a:ext cx="1170000" cy="2772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000000"/>
                </a:solidFill>
              </a:rPr>
              <a:t>Ручной ввод</a:t>
            </a:r>
            <a:endParaRPr lang="de-AT" dirty="0">
              <a:solidFill>
                <a:srgbClr val="000000"/>
              </a:solidFill>
            </a:endParaRPr>
          </a:p>
        </p:txBody>
      </p:sp>
      <p:pic>
        <p:nvPicPr>
          <p:cNvPr id="77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60" y="4792186"/>
            <a:ext cx="797272" cy="58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" name="Line 170"/>
          <p:cNvSpPr>
            <a:spLocks noChangeShapeType="1"/>
          </p:cNvSpPr>
          <p:nvPr/>
        </p:nvSpPr>
        <p:spPr bwMode="auto">
          <a:xfrm>
            <a:off x="3999164" y="2742993"/>
            <a:ext cx="0" cy="294179"/>
          </a:xfrm>
          <a:prstGeom prst="line">
            <a:avLst/>
          </a:prstGeom>
          <a:noFill/>
          <a:ln w="25400">
            <a:solidFill>
              <a:srgbClr val="92D05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B050"/>
              </a:solidFill>
            </a:endParaRPr>
          </a:p>
        </p:txBody>
      </p:sp>
      <p:sp>
        <p:nvSpPr>
          <p:cNvPr id="79" name="Line 170"/>
          <p:cNvSpPr>
            <a:spLocks noChangeShapeType="1"/>
          </p:cNvSpPr>
          <p:nvPr/>
        </p:nvSpPr>
        <p:spPr bwMode="auto">
          <a:xfrm>
            <a:off x="8020297" y="5045351"/>
            <a:ext cx="0" cy="28873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0" name="Line 170"/>
          <p:cNvSpPr>
            <a:spLocks noChangeShapeType="1"/>
          </p:cNvSpPr>
          <p:nvPr/>
        </p:nvSpPr>
        <p:spPr bwMode="auto">
          <a:xfrm>
            <a:off x="8703328" y="5054489"/>
            <a:ext cx="0" cy="28873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Text Box 267"/>
          <p:cNvSpPr txBox="1">
            <a:spLocks noChangeArrowheads="1"/>
          </p:cNvSpPr>
          <p:nvPr/>
        </p:nvSpPr>
        <p:spPr bwMode="auto">
          <a:xfrm>
            <a:off x="1804468" y="1451236"/>
            <a:ext cx="14476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000000"/>
                </a:solidFill>
              </a:rPr>
              <a:t>Управляющий компьютер</a:t>
            </a:r>
            <a:endParaRPr lang="de-AT" dirty="0">
              <a:solidFill>
                <a:srgbClr val="000000"/>
              </a:solidFill>
            </a:endParaRPr>
          </a:p>
        </p:txBody>
      </p: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940" y="4897715"/>
            <a:ext cx="452025" cy="50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821091"/>
            <a:ext cx="361781" cy="68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1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7038" y="4867879"/>
            <a:ext cx="292636" cy="5762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588224" y="4684174"/>
            <a:ext cx="963422" cy="752103"/>
            <a:chOff x="6602856" y="4684174"/>
            <a:chExt cx="963422" cy="752103"/>
          </a:xfrm>
        </p:grpSpPr>
        <p:sp>
          <p:nvSpPr>
            <p:cNvPr id="103" name="Line 249"/>
            <p:cNvSpPr>
              <a:spLocks noChangeShapeType="1"/>
            </p:cNvSpPr>
            <p:nvPr/>
          </p:nvSpPr>
          <p:spPr bwMode="auto">
            <a:xfrm flipH="1" flipV="1">
              <a:off x="6602856" y="4684174"/>
              <a:ext cx="475225" cy="361767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4" name="Gruppieren 55"/>
            <p:cNvGrpSpPr/>
            <p:nvPr/>
          </p:nvGrpSpPr>
          <p:grpSpPr>
            <a:xfrm>
              <a:off x="6855613" y="4839943"/>
              <a:ext cx="599997" cy="595145"/>
              <a:chOff x="347663" y="3965575"/>
              <a:chExt cx="1122362" cy="1349375"/>
            </a:xfrm>
          </p:grpSpPr>
          <p:pic>
            <p:nvPicPr>
              <p:cNvPr id="105" name="Picture 5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3" y="3965575"/>
                <a:ext cx="815975" cy="1041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6" name="Picture 10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650" y="4119563"/>
                <a:ext cx="815975" cy="1041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7" name="Picture 11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050" y="4273550"/>
                <a:ext cx="815975" cy="1041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8" name="Line 249"/>
            <p:cNvSpPr>
              <a:spLocks noChangeShapeType="1"/>
            </p:cNvSpPr>
            <p:nvPr/>
          </p:nvSpPr>
          <p:spPr bwMode="auto">
            <a:xfrm flipH="1" flipV="1">
              <a:off x="7206809" y="5171940"/>
              <a:ext cx="359469" cy="264337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93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910" y="4756182"/>
            <a:ext cx="705894" cy="69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" name="Text Box 267"/>
          <p:cNvSpPr txBox="1">
            <a:spLocks noChangeArrowheads="1"/>
          </p:cNvSpPr>
          <p:nvPr/>
        </p:nvSpPr>
        <p:spPr bwMode="auto">
          <a:xfrm>
            <a:off x="1192822" y="2750991"/>
            <a:ext cx="263184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00B050"/>
                </a:solidFill>
              </a:rPr>
              <a:t>Шина управления – </a:t>
            </a:r>
            <a:r>
              <a:rPr lang="en-US" dirty="0" smtClean="0">
                <a:solidFill>
                  <a:srgbClr val="00B050"/>
                </a:solidFill>
              </a:rPr>
              <a:t>TCP/IP</a:t>
            </a:r>
            <a:r>
              <a:rPr lang="ru-RU" dirty="0" smtClean="0">
                <a:solidFill>
                  <a:srgbClr val="00B050"/>
                </a:solidFill>
              </a:rPr>
              <a:t>-сеть</a:t>
            </a:r>
            <a:endParaRPr lang="de-AT" dirty="0">
              <a:solidFill>
                <a:srgbClr val="00B050"/>
              </a:solidFill>
            </a:endParaRPr>
          </a:p>
        </p:txBody>
      </p:sp>
      <p:sp>
        <p:nvSpPr>
          <p:cNvPr id="94" name="Rounded Rectangular Callout 93"/>
          <p:cNvSpPr/>
          <p:nvPr/>
        </p:nvSpPr>
        <p:spPr>
          <a:xfrm>
            <a:off x="4716016" y="2726952"/>
            <a:ext cx="1800000" cy="270000"/>
          </a:xfrm>
          <a:prstGeom prst="wedgeRoundRectCallout">
            <a:avLst>
              <a:gd name="adj1" fmla="val -64671"/>
              <a:gd name="adj2" fmla="val 72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Отчёты пользователя</a:t>
            </a:r>
          </a:p>
        </p:txBody>
      </p:sp>
      <p:sp>
        <p:nvSpPr>
          <p:cNvPr id="95" name="Rounded Rectangular Callout 94"/>
          <p:cNvSpPr/>
          <p:nvPr/>
        </p:nvSpPr>
        <p:spPr>
          <a:xfrm>
            <a:off x="4716016" y="1398139"/>
            <a:ext cx="1800000" cy="270000"/>
          </a:xfrm>
          <a:prstGeom prst="wedgeRoundRectCallout">
            <a:avLst>
              <a:gd name="adj1" fmla="val -66619"/>
              <a:gd name="adj2" fmla="val 37730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</a:rPr>
              <a:t>Тревоги / События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90" name="Rounded Rectangular Callout 89"/>
          <p:cNvSpPr/>
          <p:nvPr/>
        </p:nvSpPr>
        <p:spPr>
          <a:xfrm>
            <a:off x="4716016" y="1730342"/>
            <a:ext cx="1800000" cy="270000"/>
          </a:xfrm>
          <a:prstGeom prst="wedgeRoundRectCallout">
            <a:avLst>
              <a:gd name="adj1" fmla="val -65133"/>
              <a:gd name="adj2" fmla="val 31775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Графики</a:t>
            </a:r>
          </a:p>
        </p:txBody>
      </p:sp>
      <p:sp>
        <p:nvSpPr>
          <p:cNvPr id="91" name="Rounded Rectangular Callout 90"/>
          <p:cNvSpPr/>
          <p:nvPr/>
        </p:nvSpPr>
        <p:spPr>
          <a:xfrm>
            <a:off x="4716016" y="2394748"/>
            <a:ext cx="1800000" cy="270000"/>
          </a:xfrm>
          <a:prstGeom prst="wedgeRoundRectCallout">
            <a:avLst>
              <a:gd name="adj1" fmla="val -66371"/>
              <a:gd name="adj2" fmla="val 1369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Отчёты стандартные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716016" y="2062545"/>
            <a:ext cx="1800000" cy="270000"/>
          </a:xfrm>
          <a:prstGeom prst="wedgeRoundRectCallout">
            <a:avLst>
              <a:gd name="adj1" fmla="val -65871"/>
              <a:gd name="adj2" fmla="val 9891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Мнемосхемы</a:t>
            </a:r>
          </a:p>
        </p:txBody>
      </p:sp>
      <p:cxnSp>
        <p:nvCxnSpPr>
          <p:cNvPr id="99" name="Gerade Verbindung 35"/>
          <p:cNvCxnSpPr>
            <a:cxnSpLocks noChangeShapeType="1"/>
          </p:cNvCxnSpPr>
          <p:nvPr/>
        </p:nvCxnSpPr>
        <p:spPr bwMode="auto">
          <a:xfrm>
            <a:off x="633296" y="1318774"/>
            <a:ext cx="7728911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0" name="Line 170"/>
          <p:cNvSpPr>
            <a:spLocks noChangeShapeType="1"/>
          </p:cNvSpPr>
          <p:nvPr/>
        </p:nvSpPr>
        <p:spPr bwMode="auto">
          <a:xfrm>
            <a:off x="3995936" y="1318773"/>
            <a:ext cx="0" cy="380565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83" name="Grafik 8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48" y="1652156"/>
            <a:ext cx="394935" cy="112410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1" name="Line 170"/>
          <p:cNvSpPr>
            <a:spLocks noChangeShapeType="1"/>
          </p:cNvSpPr>
          <p:nvPr/>
        </p:nvSpPr>
        <p:spPr bwMode="auto">
          <a:xfrm>
            <a:off x="7355833" y="1318773"/>
            <a:ext cx="0" cy="60126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" name="Text Box 267"/>
          <p:cNvSpPr txBox="1">
            <a:spLocks noChangeArrowheads="1"/>
          </p:cNvSpPr>
          <p:nvPr/>
        </p:nvSpPr>
        <p:spPr bwMode="auto">
          <a:xfrm>
            <a:off x="1079612" y="1046810"/>
            <a:ext cx="26318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70C0"/>
                </a:solidFill>
              </a:rPr>
              <a:t>TCP/IP</a:t>
            </a:r>
            <a:r>
              <a:rPr lang="ru-RU" dirty="0" smtClean="0">
                <a:solidFill>
                  <a:srgbClr val="0070C0"/>
                </a:solidFill>
              </a:rPr>
              <a:t>-сеть предприятия</a:t>
            </a:r>
            <a:endParaRPr lang="de-AT" dirty="0">
              <a:solidFill>
                <a:srgbClr val="0070C0"/>
              </a:solidFill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137038" y="1623834"/>
            <a:ext cx="891906" cy="753033"/>
            <a:chOff x="5642505" y="941253"/>
            <a:chExt cx="1089735" cy="920059"/>
          </a:xfrm>
        </p:grpSpPr>
        <p:sp>
          <p:nvSpPr>
            <p:cNvPr id="66" name="Sechseck 57"/>
            <p:cNvSpPr/>
            <p:nvPr/>
          </p:nvSpPr>
          <p:spPr>
            <a:xfrm>
              <a:off x="5642505" y="941253"/>
              <a:ext cx="1089735" cy="920059"/>
            </a:xfrm>
            <a:prstGeom prst="hexagon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 w="3810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1200">
                <a:solidFill>
                  <a:prstClr val="white"/>
                </a:solidFill>
              </a:endParaRPr>
            </a:p>
          </p:txBody>
        </p:sp>
        <p:pic>
          <p:nvPicPr>
            <p:cNvPr id="73" name="Picture 6" descr="Y:\Vertrieb\Vertrieb International\Customers\China\General\Marketing\Images\Icons\APROL\APROL ConMon Icon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5896" y="967210"/>
              <a:ext cx="882952" cy="86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oup 59"/>
          <p:cNvGrpSpPr/>
          <p:nvPr/>
        </p:nvGrpSpPr>
        <p:grpSpPr>
          <a:xfrm>
            <a:off x="6755718" y="1753843"/>
            <a:ext cx="1200658" cy="698083"/>
            <a:chOff x="7367786" y="1753843"/>
            <a:chExt cx="1200658" cy="698083"/>
          </a:xfrm>
        </p:grpSpPr>
        <p:pic>
          <p:nvPicPr>
            <p:cNvPr id="88" name="Picture 11" descr="Desktop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367786" y="1753843"/>
              <a:ext cx="1200658" cy="69808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2710" y="1788509"/>
              <a:ext cx="557319" cy="39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7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24" y="3737201"/>
            <a:ext cx="1003564" cy="22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" name="Picture 5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505" y="4828190"/>
            <a:ext cx="641219" cy="64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" name="Picture 5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4504154"/>
            <a:ext cx="571035" cy="58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" name="Picture 2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90" y="4776984"/>
            <a:ext cx="516619" cy="6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" name="Picture 21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438" y="4830771"/>
            <a:ext cx="545430" cy="62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4" name="Text Box 267"/>
          <p:cNvSpPr txBox="1">
            <a:spLocks noChangeArrowheads="1"/>
          </p:cNvSpPr>
          <p:nvPr/>
        </p:nvSpPr>
        <p:spPr bwMode="auto">
          <a:xfrm>
            <a:off x="2064794" y="6258981"/>
            <a:ext cx="1314546" cy="252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36000" rIns="3600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50" dirty="0" smtClean="0">
                <a:solidFill>
                  <a:srgbClr val="000000"/>
                </a:solidFill>
              </a:rPr>
              <a:t>Custom RS232/485</a:t>
            </a:r>
            <a:endParaRPr lang="de-AT" sz="1050" dirty="0">
              <a:solidFill>
                <a:srgbClr val="000000"/>
              </a:solidFill>
            </a:endParaRPr>
          </a:p>
        </p:txBody>
      </p:sp>
      <p:sp>
        <p:nvSpPr>
          <p:cNvPr id="115" name="Text Box 267"/>
          <p:cNvSpPr txBox="1">
            <a:spLocks noChangeArrowheads="1"/>
          </p:cNvSpPr>
          <p:nvPr/>
        </p:nvSpPr>
        <p:spPr bwMode="auto">
          <a:xfrm>
            <a:off x="2062507" y="5945508"/>
            <a:ext cx="1170000" cy="252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36000" rIns="3600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AT" sz="1050" dirty="0" smtClean="0">
                <a:solidFill>
                  <a:srgbClr val="000000"/>
                </a:solidFill>
              </a:rPr>
              <a:t>M-Bus</a:t>
            </a:r>
            <a:endParaRPr lang="de-AT" sz="1050" dirty="0">
              <a:solidFill>
                <a:srgbClr val="000000"/>
              </a:solidFill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6741103" y="3613887"/>
            <a:ext cx="534179" cy="125094"/>
            <a:chOff x="6147282" y="2901467"/>
            <a:chExt cx="534179" cy="125094"/>
          </a:xfrm>
        </p:grpSpPr>
        <p:sp>
          <p:nvSpPr>
            <p:cNvPr id="117" name="Oval 116"/>
            <p:cNvSpPr/>
            <p:nvPr/>
          </p:nvSpPr>
          <p:spPr>
            <a:xfrm>
              <a:off x="6147282" y="2901467"/>
              <a:ext cx="125094" cy="12509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Oval 117"/>
            <p:cNvSpPr/>
            <p:nvPr/>
          </p:nvSpPr>
          <p:spPr>
            <a:xfrm>
              <a:off x="6556367" y="2901467"/>
              <a:ext cx="125094" cy="12509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Oval 118"/>
            <p:cNvSpPr/>
            <p:nvPr/>
          </p:nvSpPr>
          <p:spPr>
            <a:xfrm>
              <a:off x="6351824" y="2901467"/>
              <a:ext cx="125094" cy="12509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8" name="Elbow Connector 17"/>
          <p:cNvCxnSpPr>
            <a:stCxn id="30" idx="2"/>
            <a:endCxn id="112" idx="0"/>
          </p:cNvCxnSpPr>
          <p:nvPr/>
        </p:nvCxnSpPr>
        <p:spPr>
          <a:xfrm rot="16200000" flipH="1">
            <a:off x="5419877" y="4143494"/>
            <a:ext cx="686657" cy="687896"/>
          </a:xfrm>
          <a:prstGeom prst="bentConnector3">
            <a:avLst>
              <a:gd name="adj1" fmla="val 43064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lbow Connector 112"/>
          <p:cNvCxnSpPr>
            <a:stCxn id="29" idx="2"/>
            <a:endCxn id="92" idx="0"/>
          </p:cNvCxnSpPr>
          <p:nvPr/>
        </p:nvCxnSpPr>
        <p:spPr>
          <a:xfrm rot="16200000" flipH="1">
            <a:off x="5049105" y="4437866"/>
            <a:ext cx="753601" cy="166095"/>
          </a:xfrm>
          <a:prstGeom prst="bentConnector3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Elbow Connector 119"/>
          <p:cNvCxnSpPr>
            <a:stCxn id="28" idx="2"/>
            <a:endCxn id="111" idx="0"/>
          </p:cNvCxnSpPr>
          <p:nvPr/>
        </p:nvCxnSpPr>
        <p:spPr>
          <a:xfrm rot="5400000">
            <a:off x="4741545" y="4252070"/>
            <a:ext cx="632870" cy="416959"/>
          </a:xfrm>
          <a:prstGeom prst="bentConnector3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Elbow Connector 120"/>
          <p:cNvCxnSpPr>
            <a:stCxn id="25" idx="2"/>
            <a:endCxn id="98" idx="0"/>
          </p:cNvCxnSpPr>
          <p:nvPr/>
        </p:nvCxnSpPr>
        <p:spPr>
          <a:xfrm rot="5400000">
            <a:off x="3798427" y="3629043"/>
            <a:ext cx="723765" cy="1753906"/>
          </a:xfrm>
          <a:prstGeom prst="bentConnector3">
            <a:avLst>
              <a:gd name="adj1" fmla="val 23679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Elbow Connector 121"/>
          <p:cNvCxnSpPr>
            <a:stCxn id="26" idx="2"/>
            <a:endCxn id="97" idx="0"/>
          </p:cNvCxnSpPr>
          <p:nvPr/>
        </p:nvCxnSpPr>
        <p:spPr>
          <a:xfrm rot="5400000">
            <a:off x="4342760" y="4050189"/>
            <a:ext cx="676977" cy="864826"/>
          </a:xfrm>
          <a:prstGeom prst="bentConnector3">
            <a:avLst>
              <a:gd name="adj1" fmla="val 37618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Elbow Connector 122"/>
          <p:cNvCxnSpPr>
            <a:stCxn id="34" idx="2"/>
            <a:endCxn id="69" idx="0"/>
          </p:cNvCxnSpPr>
          <p:nvPr/>
        </p:nvCxnSpPr>
        <p:spPr>
          <a:xfrm rot="16200000" flipH="1">
            <a:off x="6657658" y="3211304"/>
            <a:ext cx="771741" cy="2637359"/>
          </a:xfrm>
          <a:prstGeom prst="bentConnector3">
            <a:avLst>
              <a:gd name="adj1" fmla="val 22353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lbow Connector 123"/>
          <p:cNvCxnSpPr>
            <a:stCxn id="33" idx="2"/>
            <a:endCxn id="105" idx="0"/>
          </p:cNvCxnSpPr>
          <p:nvPr/>
        </p:nvCxnSpPr>
        <p:spPr>
          <a:xfrm rot="16200000" flipH="1">
            <a:off x="6005855" y="3786712"/>
            <a:ext cx="695829" cy="1410631"/>
          </a:xfrm>
          <a:prstGeom prst="bentConnector3">
            <a:avLst>
              <a:gd name="adj1" fmla="val 34942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/>
          <p:cNvGrpSpPr/>
          <p:nvPr/>
        </p:nvGrpSpPr>
        <p:grpSpPr>
          <a:xfrm>
            <a:off x="8316674" y="1884474"/>
            <a:ext cx="534179" cy="125094"/>
            <a:chOff x="6147282" y="2901467"/>
            <a:chExt cx="534179" cy="125094"/>
          </a:xfrm>
        </p:grpSpPr>
        <p:sp>
          <p:nvSpPr>
            <p:cNvPr id="126" name="Oval 125"/>
            <p:cNvSpPr/>
            <p:nvPr/>
          </p:nvSpPr>
          <p:spPr>
            <a:xfrm>
              <a:off x="6147282" y="2901467"/>
              <a:ext cx="125094" cy="12509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Oval 126"/>
            <p:cNvSpPr/>
            <p:nvPr/>
          </p:nvSpPr>
          <p:spPr>
            <a:xfrm>
              <a:off x="6556367" y="2901467"/>
              <a:ext cx="125094" cy="12509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Oval 127"/>
            <p:cNvSpPr/>
            <p:nvPr/>
          </p:nvSpPr>
          <p:spPr>
            <a:xfrm>
              <a:off x="6351824" y="2901467"/>
              <a:ext cx="125094" cy="12509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9" name="Рисунок 128"/>
          <p:cNvPicPr/>
          <p:nvPr/>
        </p:nvPicPr>
        <p:blipFill>
          <a:blip r:embed="rId22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30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80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47664" y="184149"/>
            <a:ext cx="5071250" cy="511287"/>
          </a:xfrm>
        </p:spPr>
        <p:txBody>
          <a:bodyPr/>
          <a:lstStyle/>
          <a:p>
            <a:pPr algn="ctr"/>
            <a:r>
              <a:rPr lang="en-US" dirty="0" smtClean="0"/>
              <a:t>APROL </a:t>
            </a:r>
            <a:r>
              <a:rPr lang="en-US" dirty="0" err="1" smtClean="0"/>
              <a:t>ConMon</a:t>
            </a:r>
            <a:r>
              <a:rPr lang="ru-RU" dirty="0" smtClean="0"/>
              <a:t> (</a:t>
            </a:r>
            <a:r>
              <a:rPr lang="en-US" dirty="0" err="1" smtClean="0"/>
              <a:t>EnMon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7" name="Subtitl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Специальные модули Х20 для сбора данных</a:t>
            </a:r>
            <a:endParaRPr lang="ru-RU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b="1" dirty="0" smtClean="0"/>
              <a:t>X20AP31хх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Измерение параметров 3-фазной электросети:</a:t>
            </a:r>
          </a:p>
          <a:p>
            <a:pPr marL="461963" lvl="1" indent="-285750">
              <a:buFontTx/>
              <a:buChar char="-"/>
            </a:pPr>
            <a:r>
              <a:rPr lang="ru-RU" sz="1400" dirty="0" smtClean="0"/>
              <a:t>мощности / частоты / токов / напряжений / гармоник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Расчёт энергий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Контроль </a:t>
            </a:r>
            <a:r>
              <a:rPr lang="ru-RU" sz="1800" dirty="0"/>
              <a:t>наличия </a:t>
            </a:r>
            <a:r>
              <a:rPr lang="ru-RU" sz="1800" dirty="0" smtClean="0"/>
              <a:t>фазы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Простое конфигурирование</a:t>
            </a:r>
            <a:endParaRPr lang="ru-RU" sz="1800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smtClean="0"/>
              <a:t>X20CM4810 </a:t>
            </a:r>
            <a:r>
              <a:rPr lang="ru-RU" dirty="0" smtClean="0"/>
              <a:t>  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Подключение 4-х </a:t>
            </a:r>
            <a:r>
              <a:rPr lang="ru-RU" sz="1800" dirty="0" err="1" smtClean="0"/>
              <a:t>пьезодатчиков</a:t>
            </a:r>
            <a:r>
              <a:rPr lang="ru-RU" sz="1800" dirty="0" smtClean="0"/>
              <a:t> (IEPE)</a:t>
            </a:r>
          </a:p>
          <a:p>
            <a:pPr marL="285750" indent="-285750">
              <a:buFontTx/>
              <a:buChar char="-"/>
            </a:pPr>
            <a:r>
              <a:rPr lang="ru-RU" sz="1800" dirty="0"/>
              <a:t>Частота выборки 51,6 кГц, разрешение 24 бита</a:t>
            </a:r>
            <a:endParaRPr lang="ru-RU" sz="1800" dirty="0" smtClean="0"/>
          </a:p>
          <a:p>
            <a:pPr marL="285750" indent="-285750">
              <a:buFontTx/>
              <a:buChar char="-"/>
            </a:pPr>
            <a:r>
              <a:rPr lang="ru-RU" sz="1800" dirty="0" smtClean="0"/>
              <a:t>интегрированный анализ данных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БПФ на борту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Простое конфигурирование</a:t>
            </a:r>
          </a:p>
          <a:p>
            <a:endParaRPr lang="ru-RU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4" r="753"/>
          <a:stretch/>
        </p:blipFill>
        <p:spPr bwMode="auto">
          <a:xfrm>
            <a:off x="4495800" y="4779491"/>
            <a:ext cx="3600450" cy="190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8" y="4381500"/>
            <a:ext cx="188427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14" y="4438650"/>
            <a:ext cx="1957428" cy="213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12"/>
          <p:cNvGrpSpPr>
            <a:grpSpLocks noChangeAspect="1"/>
          </p:cNvGrpSpPr>
          <p:nvPr/>
        </p:nvGrpSpPr>
        <p:grpSpPr>
          <a:xfrm>
            <a:off x="7893707" y="4026008"/>
            <a:ext cx="1041465" cy="879305"/>
            <a:chOff x="5052056" y="2415780"/>
            <a:chExt cx="1620000" cy="1367758"/>
          </a:xfrm>
          <a:solidFill>
            <a:schemeClr val="accent1"/>
          </a:solidFill>
        </p:grpSpPr>
        <p:sp>
          <p:nvSpPr>
            <p:cNvPr id="11" name="Sechseck 13"/>
            <p:cNvSpPr/>
            <p:nvPr/>
          </p:nvSpPr>
          <p:spPr>
            <a:xfrm>
              <a:off x="5052056" y="2415780"/>
              <a:ext cx="1620000" cy="1367758"/>
            </a:xfrm>
            <a:prstGeom prst="hexagon">
              <a:avLst/>
            </a:prstGeom>
            <a:grpFill/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2" name="Picture 6" descr="Y:\Vertrieb\Vertrieb International\Customers\China\General\Marketing\Images\Icons\APROL\APROL ConMon 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396" y="2535701"/>
              <a:ext cx="788350" cy="775128"/>
            </a:xfrm>
            <a:prstGeom prst="rect">
              <a:avLst/>
            </a:prstGeom>
            <a:grpFill/>
            <a:extLst/>
          </p:spPr>
        </p:pic>
        <p:sp>
          <p:nvSpPr>
            <p:cNvPr id="13" name="Textfeld 15"/>
            <p:cNvSpPr txBox="1"/>
            <p:nvPr/>
          </p:nvSpPr>
          <p:spPr>
            <a:xfrm>
              <a:off x="5057086" y="3310828"/>
              <a:ext cx="1614970" cy="19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err="1" smtClean="0">
                  <a:solidFill>
                    <a:schemeClr val="bg1"/>
                  </a:solidFill>
                </a:rPr>
                <a:t>ConMon</a:t>
              </a:r>
              <a:endParaRPr lang="de-DE" sz="12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pieren 16"/>
          <p:cNvGrpSpPr>
            <a:grpSpLocks noChangeAspect="1"/>
          </p:cNvGrpSpPr>
          <p:nvPr/>
        </p:nvGrpSpPr>
        <p:grpSpPr>
          <a:xfrm>
            <a:off x="92415" y="4026008"/>
            <a:ext cx="1043172" cy="879305"/>
            <a:chOff x="3768022" y="1733674"/>
            <a:chExt cx="1622654" cy="1367758"/>
          </a:xfrm>
          <a:solidFill>
            <a:schemeClr val="accent1"/>
          </a:solidFill>
        </p:grpSpPr>
        <p:sp>
          <p:nvSpPr>
            <p:cNvPr id="15" name="Sechseck 17"/>
            <p:cNvSpPr/>
            <p:nvPr/>
          </p:nvSpPr>
          <p:spPr>
            <a:xfrm>
              <a:off x="3770676" y="1733674"/>
              <a:ext cx="1620000" cy="1367758"/>
            </a:xfrm>
            <a:prstGeom prst="hexagon">
              <a:avLst/>
            </a:prstGeom>
            <a:grpFill/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6" name="Textfeld 18"/>
            <p:cNvSpPr txBox="1"/>
            <p:nvPr/>
          </p:nvSpPr>
          <p:spPr>
            <a:xfrm>
              <a:off x="3768022" y="2628722"/>
              <a:ext cx="1614970" cy="19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err="1" smtClean="0">
                  <a:solidFill>
                    <a:schemeClr val="bg1"/>
                  </a:solidFill>
                </a:rPr>
                <a:t>EnMon</a:t>
              </a:r>
              <a:endParaRPr lang="de-DE" sz="1200" b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17" name="Picture 7" descr="Y:\Vertrieb\Vertrieb International\Customers\China\General\Marketing\Images\Icons\APROL\APROL EnMon 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2548" y="1900263"/>
              <a:ext cx="740886" cy="728459"/>
            </a:xfrm>
            <a:prstGeom prst="rect">
              <a:avLst/>
            </a:prstGeom>
            <a:grpFill/>
            <a:extLst/>
          </p:spPr>
        </p:pic>
      </p:grpSp>
      <p:pic>
        <p:nvPicPr>
          <p:cNvPr id="19" name="Рисунок 18"/>
          <p:cNvPicPr/>
          <p:nvPr/>
        </p:nvPicPr>
        <p:blipFill>
          <a:blip r:embed="rId7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20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95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22" y="184149"/>
            <a:ext cx="5037791" cy="511287"/>
          </a:xfrm>
        </p:spPr>
        <p:txBody>
          <a:bodyPr/>
          <a:lstStyle/>
          <a:p>
            <a:pPr algn="ctr"/>
            <a:r>
              <a:rPr lang="en-US" dirty="0" smtClean="0"/>
              <a:t>APROL </a:t>
            </a:r>
            <a:r>
              <a:rPr lang="en-US" dirty="0" err="1" smtClean="0"/>
              <a:t>ConMon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Пример - вариант оснащения насосов</a:t>
            </a:r>
            <a:endParaRPr lang="ru-RU" dirty="0"/>
          </a:p>
        </p:txBody>
      </p:sp>
      <p:pic>
        <p:nvPicPr>
          <p:cNvPr id="2050" name="Picture 2" descr="https://upload.wikimedia.org/wikipedia/commons/thumb/e/ef/Centrifugal_Pump.svg/1024px-Centrifugal_Pump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12" y="3285207"/>
            <a:ext cx="3432228" cy="251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58153" y="1484784"/>
            <a:ext cx="1926215" cy="2592287"/>
          </a:xfrm>
          <a:prstGeom prst="rect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968690" y="1484784"/>
            <a:ext cx="725450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100" dirty="0" smtClean="0"/>
              <a:t>ШМН</a:t>
            </a:r>
            <a:r>
              <a:rPr lang="en-US" sz="1100" dirty="0" smtClean="0"/>
              <a:t> x</a:t>
            </a:r>
            <a:r>
              <a:rPr lang="ru-RU" sz="1100" dirty="0" smtClean="0"/>
              <a:t>.1</a:t>
            </a:r>
          </a:p>
        </p:txBody>
      </p:sp>
      <p:cxnSp>
        <p:nvCxnSpPr>
          <p:cNvPr id="23" name="Elbow Connector 22"/>
          <p:cNvCxnSpPr>
            <a:stCxn id="31" idx="0"/>
            <a:endCxn id="160" idx="0"/>
          </p:cNvCxnSpPr>
          <p:nvPr/>
        </p:nvCxnSpPr>
        <p:spPr>
          <a:xfrm rot="16200000" flipH="1">
            <a:off x="4329947" y="-469408"/>
            <a:ext cx="128703" cy="5765278"/>
          </a:xfrm>
          <a:prstGeom prst="bentConnector3">
            <a:avLst>
              <a:gd name="adj1" fmla="val -331554"/>
            </a:avLst>
          </a:prstGeom>
          <a:ln w="127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36" idx="0"/>
            <a:endCxn id="10" idx="0"/>
          </p:cNvCxnSpPr>
          <p:nvPr/>
        </p:nvCxnSpPr>
        <p:spPr>
          <a:xfrm rot="16200000" flipH="1">
            <a:off x="4892152" y="216526"/>
            <a:ext cx="128703" cy="4393411"/>
          </a:xfrm>
          <a:prstGeom prst="bentConnector3">
            <a:avLst>
              <a:gd name="adj1" fmla="val -272348"/>
            </a:avLst>
          </a:prstGeom>
          <a:ln w="127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42" idx="0"/>
            <a:endCxn id="9" idx="0"/>
          </p:cNvCxnSpPr>
          <p:nvPr/>
        </p:nvCxnSpPr>
        <p:spPr>
          <a:xfrm rot="16200000" flipH="1">
            <a:off x="5454358" y="902459"/>
            <a:ext cx="128703" cy="3021544"/>
          </a:xfrm>
          <a:prstGeom prst="bentConnector3">
            <a:avLst>
              <a:gd name="adj1" fmla="val -219062"/>
            </a:avLst>
          </a:prstGeom>
          <a:ln w="127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39" idx="0"/>
            <a:endCxn id="8" idx="0"/>
          </p:cNvCxnSpPr>
          <p:nvPr/>
        </p:nvCxnSpPr>
        <p:spPr>
          <a:xfrm rot="16200000" flipH="1">
            <a:off x="6016563" y="1588393"/>
            <a:ext cx="128703" cy="1649676"/>
          </a:xfrm>
          <a:prstGeom prst="bentConnector3">
            <a:avLst>
              <a:gd name="adj1" fmla="val -177618"/>
            </a:avLst>
          </a:prstGeom>
          <a:ln w="127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Line Callout 1 79"/>
          <p:cNvSpPr/>
          <p:nvPr/>
        </p:nvSpPr>
        <p:spPr>
          <a:xfrm>
            <a:off x="78493" y="1268760"/>
            <a:ext cx="2261260" cy="432048"/>
          </a:xfrm>
          <a:prstGeom prst="borderCallout1">
            <a:avLst>
              <a:gd name="adj1" fmla="val 101644"/>
              <a:gd name="adj2" fmla="val 51588"/>
              <a:gd name="adj3" fmla="val 146011"/>
              <a:gd name="adj4" fmla="val 69225"/>
            </a:avLst>
          </a:prstGeom>
          <a:ln w="12700" cap="flat">
            <a:tailEnd type="triangle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Соединительные кабели </a:t>
            </a:r>
            <a:r>
              <a:rPr lang="en-US" sz="900" dirty="0" smtClean="0"/>
              <a:t>L=20</a:t>
            </a:r>
            <a:r>
              <a:rPr lang="ru-RU" sz="900" dirty="0" smtClean="0"/>
              <a:t>м, 2 шт.</a:t>
            </a:r>
            <a:endParaRPr lang="en-GB" sz="900" dirty="0" smtClean="0"/>
          </a:p>
          <a:p>
            <a:pPr algn="ctr"/>
            <a:r>
              <a:rPr lang="en-GB" sz="900" dirty="0" smtClean="0"/>
              <a:t>0ACC0200.01-1</a:t>
            </a:r>
          </a:p>
        </p:txBody>
      </p:sp>
      <p:sp>
        <p:nvSpPr>
          <p:cNvPr id="81" name="Line Callout 1 80"/>
          <p:cNvSpPr/>
          <p:nvPr/>
        </p:nvSpPr>
        <p:spPr>
          <a:xfrm>
            <a:off x="41911" y="3501008"/>
            <a:ext cx="1652893" cy="432048"/>
          </a:xfrm>
          <a:prstGeom prst="borderCallout1">
            <a:avLst>
              <a:gd name="adj1" fmla="val -2415"/>
              <a:gd name="adj2" fmla="val 50587"/>
              <a:gd name="adj3" fmla="val -68279"/>
              <a:gd name="adj4" fmla="val 71973"/>
            </a:avLst>
          </a:prstGeom>
          <a:ln w="12700" cap="flat">
            <a:tailEnd type="triangle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Датчики ускорения, 2 шт.</a:t>
            </a:r>
            <a:endParaRPr lang="en-US" sz="900" dirty="0" smtClean="0"/>
          </a:p>
          <a:p>
            <a:pPr algn="ctr"/>
            <a:r>
              <a:rPr lang="en-US" sz="900" dirty="0" smtClean="0"/>
              <a:t>0ACS100A.00-1</a:t>
            </a:r>
            <a:endParaRPr lang="ru-RU" sz="900" dirty="0" smtClean="0"/>
          </a:p>
        </p:txBody>
      </p:sp>
      <p:grpSp>
        <p:nvGrpSpPr>
          <p:cNvPr id="66" name="Group 65"/>
          <p:cNvGrpSpPr/>
          <p:nvPr/>
        </p:nvGrpSpPr>
        <p:grpSpPr>
          <a:xfrm>
            <a:off x="971600" y="2348880"/>
            <a:ext cx="1080119" cy="911613"/>
            <a:chOff x="971600" y="2492673"/>
            <a:chExt cx="1080119" cy="911613"/>
          </a:xfrm>
        </p:grpSpPr>
        <p:sp>
          <p:nvSpPr>
            <p:cNvPr id="31" name="Oval Callout 30"/>
            <p:cNvSpPr/>
            <p:nvPr/>
          </p:nvSpPr>
          <p:spPr>
            <a:xfrm>
              <a:off x="971600" y="2492673"/>
              <a:ext cx="1080119" cy="911613"/>
            </a:xfrm>
            <a:prstGeom prst="wedgeEllipseCallout">
              <a:avLst>
                <a:gd name="adj1" fmla="val 13069"/>
                <a:gd name="adj2" fmla="val 76261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2652279"/>
              <a:ext cx="165224" cy="3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 flipV="1">
              <a:off x="1590978" y="3040266"/>
              <a:ext cx="165224" cy="3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54" name="Group 53"/>
            <p:cNvGrpSpPr/>
            <p:nvPr/>
          </p:nvGrpSpPr>
          <p:grpSpPr>
            <a:xfrm>
              <a:off x="1450648" y="2636912"/>
              <a:ext cx="385048" cy="477486"/>
              <a:chOff x="5987152" y="4442777"/>
              <a:chExt cx="385048" cy="477486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6012160" y="4591580"/>
                <a:ext cx="0" cy="277580"/>
              </a:xfrm>
              <a:prstGeom prst="line">
                <a:avLst/>
              </a:prstGeom>
              <a:ln w="9525">
                <a:solidFill>
                  <a:schemeClr val="tx2"/>
                </a:solidFill>
                <a:prstDash val="sysDash"/>
                <a:headEnd type="stealth" w="med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>
                <a:off x="6012162" y="4869160"/>
                <a:ext cx="288030" cy="0"/>
              </a:xfrm>
              <a:prstGeom prst="line">
                <a:avLst/>
              </a:prstGeom>
              <a:ln w="9525">
                <a:solidFill>
                  <a:schemeClr val="tx2"/>
                </a:solidFill>
                <a:prstDash val="sysDash"/>
                <a:headEnd type="stealth" w="med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H="1">
                <a:off x="6010180" y="4653136"/>
                <a:ext cx="214894" cy="216024"/>
              </a:xfrm>
              <a:prstGeom prst="line">
                <a:avLst/>
              </a:prstGeom>
              <a:ln w="9525">
                <a:solidFill>
                  <a:schemeClr val="tx2"/>
                </a:solidFill>
                <a:prstDash val="sysDash"/>
                <a:headEnd type="stealth" w="med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6320904" y="4797152"/>
                <a:ext cx="51296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800" dirty="0"/>
                  <a:t>x</a:t>
                </a:r>
                <a:endParaRPr lang="ru-RU" sz="800" dirty="0" err="1" smtClean="0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5987152" y="4442777"/>
                <a:ext cx="51296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800" dirty="0" smtClean="0"/>
                  <a:t>y</a:t>
                </a:r>
                <a:endParaRPr lang="ru-RU" sz="800" dirty="0" err="1" smtClean="0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6248896" y="4530025"/>
                <a:ext cx="51296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800" dirty="0" smtClean="0"/>
                  <a:t>z</a:t>
                </a:r>
                <a:endParaRPr lang="ru-RU" sz="800" dirty="0" err="1" smtClean="0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3467878" y="2348880"/>
            <a:ext cx="1080120" cy="911613"/>
            <a:chOff x="3707905" y="2492673"/>
            <a:chExt cx="1080120" cy="911613"/>
          </a:xfrm>
        </p:grpSpPr>
        <p:sp>
          <p:nvSpPr>
            <p:cNvPr id="42" name="Oval Callout 41"/>
            <p:cNvSpPr/>
            <p:nvPr/>
          </p:nvSpPr>
          <p:spPr>
            <a:xfrm>
              <a:off x="3707905" y="2492673"/>
              <a:ext cx="1080120" cy="911613"/>
            </a:xfrm>
            <a:prstGeom prst="wedgeEllipseCallout">
              <a:avLst>
                <a:gd name="adj1" fmla="val 5781"/>
                <a:gd name="adj2" fmla="val 141415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899" y="2600732"/>
              <a:ext cx="165224" cy="3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4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 flipV="1">
              <a:off x="4406389" y="3040254"/>
              <a:ext cx="165224" cy="3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5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19372" flipH="1" flipV="1">
              <a:off x="4347665" y="2735411"/>
              <a:ext cx="165224" cy="3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00" name="Group 99"/>
            <p:cNvGrpSpPr/>
            <p:nvPr/>
          </p:nvGrpSpPr>
          <p:grpSpPr>
            <a:xfrm>
              <a:off x="3916308" y="2819310"/>
              <a:ext cx="385048" cy="477486"/>
              <a:chOff x="5987152" y="4442777"/>
              <a:chExt cx="385048" cy="477486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>
                <a:off x="6012160" y="4591580"/>
                <a:ext cx="0" cy="277580"/>
              </a:xfrm>
              <a:prstGeom prst="line">
                <a:avLst/>
              </a:prstGeom>
              <a:ln w="9525">
                <a:solidFill>
                  <a:schemeClr val="tx2"/>
                </a:solidFill>
                <a:prstDash val="sysDash"/>
                <a:headEnd type="stealth" w="med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H="1">
                <a:off x="6012162" y="4869160"/>
                <a:ext cx="288030" cy="0"/>
              </a:xfrm>
              <a:prstGeom prst="line">
                <a:avLst/>
              </a:prstGeom>
              <a:ln w="9525">
                <a:solidFill>
                  <a:schemeClr val="tx2"/>
                </a:solidFill>
                <a:prstDash val="sysDash"/>
                <a:headEnd type="stealth" w="med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6010180" y="4653136"/>
                <a:ext cx="214894" cy="216024"/>
              </a:xfrm>
              <a:prstGeom prst="line">
                <a:avLst/>
              </a:prstGeom>
              <a:ln w="9525">
                <a:solidFill>
                  <a:schemeClr val="tx2"/>
                </a:solidFill>
                <a:prstDash val="sysDash"/>
                <a:headEnd type="stealth" w="med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/>
              <p:cNvSpPr txBox="1"/>
              <p:nvPr/>
            </p:nvSpPr>
            <p:spPr>
              <a:xfrm>
                <a:off x="6320904" y="4797152"/>
                <a:ext cx="51296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800" dirty="0"/>
                  <a:t>x</a:t>
                </a:r>
                <a:endParaRPr lang="ru-RU" sz="800" dirty="0" err="1" smtClean="0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5987152" y="4442777"/>
                <a:ext cx="51296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800" dirty="0" smtClean="0"/>
                  <a:t>y</a:t>
                </a:r>
                <a:endParaRPr lang="ru-RU" sz="800" dirty="0" err="1" smtClean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6248896" y="4530025"/>
                <a:ext cx="51296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800" dirty="0" smtClean="0"/>
                  <a:t>z</a:t>
                </a:r>
                <a:endParaRPr lang="ru-RU" sz="800" dirty="0" err="1" smtClean="0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2219739" y="2348880"/>
            <a:ext cx="1080119" cy="911613"/>
            <a:chOff x="2339753" y="2492673"/>
            <a:chExt cx="1080119" cy="911613"/>
          </a:xfrm>
        </p:grpSpPr>
        <p:sp>
          <p:nvSpPr>
            <p:cNvPr id="36" name="Oval Callout 35"/>
            <p:cNvSpPr/>
            <p:nvPr/>
          </p:nvSpPr>
          <p:spPr>
            <a:xfrm>
              <a:off x="2339753" y="2492673"/>
              <a:ext cx="1080119" cy="911613"/>
            </a:xfrm>
            <a:prstGeom prst="wedgeEllipseCallout">
              <a:avLst>
                <a:gd name="adj1" fmla="val 5899"/>
                <a:gd name="adj2" fmla="val 104952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576" y="2652279"/>
              <a:ext cx="165224" cy="3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 flipV="1">
              <a:off x="2995310" y="3040266"/>
              <a:ext cx="165224" cy="3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07" name="Group 106"/>
            <p:cNvGrpSpPr/>
            <p:nvPr/>
          </p:nvGrpSpPr>
          <p:grpSpPr>
            <a:xfrm>
              <a:off x="2805708" y="2636912"/>
              <a:ext cx="385048" cy="477486"/>
              <a:chOff x="5987152" y="4442777"/>
              <a:chExt cx="385048" cy="477486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6012160" y="4591580"/>
                <a:ext cx="0" cy="277580"/>
              </a:xfrm>
              <a:prstGeom prst="line">
                <a:avLst/>
              </a:prstGeom>
              <a:ln w="9525">
                <a:solidFill>
                  <a:schemeClr val="tx2"/>
                </a:solidFill>
                <a:prstDash val="sysDash"/>
                <a:headEnd type="stealth" w="med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H="1">
                <a:off x="6012162" y="4869160"/>
                <a:ext cx="288030" cy="0"/>
              </a:xfrm>
              <a:prstGeom prst="line">
                <a:avLst/>
              </a:prstGeom>
              <a:ln w="9525">
                <a:solidFill>
                  <a:schemeClr val="tx2"/>
                </a:solidFill>
                <a:prstDash val="sysDash"/>
                <a:headEnd type="stealth" w="med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H="1">
                <a:off x="6010180" y="4653136"/>
                <a:ext cx="214894" cy="216024"/>
              </a:xfrm>
              <a:prstGeom prst="line">
                <a:avLst/>
              </a:prstGeom>
              <a:ln w="9525">
                <a:solidFill>
                  <a:schemeClr val="tx2"/>
                </a:solidFill>
                <a:prstDash val="sysDash"/>
                <a:headEnd type="stealth" w="med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/>
              <p:cNvSpPr txBox="1"/>
              <p:nvPr/>
            </p:nvSpPr>
            <p:spPr>
              <a:xfrm>
                <a:off x="6320904" y="4797152"/>
                <a:ext cx="51296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800" dirty="0"/>
                  <a:t>x</a:t>
                </a:r>
                <a:endParaRPr lang="ru-RU" sz="800" dirty="0" err="1" smtClean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5987152" y="4442777"/>
                <a:ext cx="51296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800" dirty="0" smtClean="0"/>
                  <a:t>y</a:t>
                </a:r>
                <a:endParaRPr lang="ru-RU" sz="800" dirty="0" err="1" smtClean="0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6248896" y="4530025"/>
                <a:ext cx="51296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800" dirty="0" smtClean="0"/>
                  <a:t>z</a:t>
                </a:r>
                <a:endParaRPr lang="ru-RU" sz="800" dirty="0" err="1" smtClean="0"/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4716017" y="2348880"/>
            <a:ext cx="1080119" cy="911613"/>
            <a:chOff x="5076056" y="2492673"/>
            <a:chExt cx="1080119" cy="911613"/>
          </a:xfrm>
        </p:grpSpPr>
        <p:sp>
          <p:nvSpPr>
            <p:cNvPr id="39" name="Oval Callout 38"/>
            <p:cNvSpPr/>
            <p:nvPr/>
          </p:nvSpPr>
          <p:spPr>
            <a:xfrm>
              <a:off x="5076056" y="2492673"/>
              <a:ext cx="1080119" cy="911613"/>
            </a:xfrm>
            <a:prstGeom prst="wedgeEllipseCallout">
              <a:avLst>
                <a:gd name="adj1" fmla="val -48041"/>
                <a:gd name="adj2" fmla="val 160074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940" y="2644659"/>
              <a:ext cx="165224" cy="3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 flipV="1">
              <a:off x="5654334" y="3040266"/>
              <a:ext cx="165224" cy="3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14" name="Group 113"/>
            <p:cNvGrpSpPr/>
            <p:nvPr/>
          </p:nvGrpSpPr>
          <p:grpSpPr>
            <a:xfrm>
              <a:off x="5524624" y="2636912"/>
              <a:ext cx="385048" cy="477486"/>
              <a:chOff x="5987152" y="4442777"/>
              <a:chExt cx="385048" cy="477486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6012160" y="4591580"/>
                <a:ext cx="0" cy="277580"/>
              </a:xfrm>
              <a:prstGeom prst="line">
                <a:avLst/>
              </a:prstGeom>
              <a:ln w="9525">
                <a:solidFill>
                  <a:schemeClr val="tx2"/>
                </a:solidFill>
                <a:prstDash val="sysDash"/>
                <a:headEnd type="stealth" w="med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H="1">
                <a:off x="6012162" y="4869160"/>
                <a:ext cx="288030" cy="0"/>
              </a:xfrm>
              <a:prstGeom prst="line">
                <a:avLst/>
              </a:prstGeom>
              <a:ln w="9525">
                <a:solidFill>
                  <a:schemeClr val="tx2"/>
                </a:solidFill>
                <a:prstDash val="sysDash"/>
                <a:headEnd type="stealth" w="med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H="1">
                <a:off x="6010180" y="4653136"/>
                <a:ext cx="214894" cy="216024"/>
              </a:xfrm>
              <a:prstGeom prst="line">
                <a:avLst/>
              </a:prstGeom>
              <a:ln w="9525">
                <a:solidFill>
                  <a:schemeClr val="tx2"/>
                </a:solidFill>
                <a:prstDash val="sysDash"/>
                <a:headEnd type="stealth" w="med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/>
              <p:cNvSpPr txBox="1"/>
              <p:nvPr/>
            </p:nvSpPr>
            <p:spPr>
              <a:xfrm>
                <a:off x="6320904" y="4797152"/>
                <a:ext cx="51296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800" dirty="0"/>
                  <a:t>x</a:t>
                </a:r>
                <a:endParaRPr lang="ru-RU" sz="800" dirty="0" err="1" smtClean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5987152" y="4442777"/>
                <a:ext cx="51296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800" dirty="0" smtClean="0"/>
                  <a:t>y</a:t>
                </a:r>
                <a:endParaRPr lang="ru-RU" sz="800" dirty="0" err="1" smtClean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248896" y="4530025"/>
                <a:ext cx="51296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800" dirty="0" smtClean="0"/>
                  <a:t>z</a:t>
                </a:r>
                <a:endParaRPr lang="ru-RU" sz="800" dirty="0" err="1" smtClean="0"/>
              </a:p>
            </p:txBody>
          </p:sp>
        </p:grpSp>
      </p:grpSp>
      <p:cxnSp>
        <p:nvCxnSpPr>
          <p:cNvPr id="144" name="Elbow Connector 143"/>
          <p:cNvCxnSpPr>
            <a:stCxn id="131" idx="4"/>
            <a:endCxn id="8" idx="2"/>
          </p:cNvCxnSpPr>
          <p:nvPr/>
        </p:nvCxnSpPr>
        <p:spPr>
          <a:xfrm rot="5400000" flipH="1" flipV="1">
            <a:off x="4579946" y="3815230"/>
            <a:ext cx="3163953" cy="1487659"/>
          </a:xfrm>
          <a:prstGeom prst="bentConnector3">
            <a:avLst>
              <a:gd name="adj1" fmla="val -5118"/>
            </a:avLst>
          </a:prstGeom>
          <a:ln w="127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46"/>
          <p:cNvCxnSpPr>
            <a:stCxn id="126" idx="4"/>
            <a:endCxn id="9" idx="2"/>
          </p:cNvCxnSpPr>
          <p:nvPr/>
        </p:nvCxnSpPr>
        <p:spPr>
          <a:xfrm rot="5400000" flipH="1" flipV="1">
            <a:off x="3540445" y="2676490"/>
            <a:ext cx="3188444" cy="3789630"/>
          </a:xfrm>
          <a:prstGeom prst="bentConnector3">
            <a:avLst>
              <a:gd name="adj1" fmla="val -6572"/>
            </a:avLst>
          </a:prstGeom>
          <a:ln w="127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Elbow Connector 149"/>
          <p:cNvCxnSpPr>
            <a:stCxn id="125" idx="4"/>
            <a:endCxn id="10" idx="2"/>
          </p:cNvCxnSpPr>
          <p:nvPr/>
        </p:nvCxnSpPr>
        <p:spPr>
          <a:xfrm rot="5400000" flipH="1" flipV="1">
            <a:off x="2954237" y="1966554"/>
            <a:ext cx="3188444" cy="5209502"/>
          </a:xfrm>
          <a:prstGeom prst="bentConnector3">
            <a:avLst>
              <a:gd name="adj1" fmla="val -8962"/>
            </a:avLst>
          </a:prstGeom>
          <a:ln w="127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/>
          <p:cNvGrpSpPr/>
          <p:nvPr/>
        </p:nvGrpSpPr>
        <p:grpSpPr>
          <a:xfrm>
            <a:off x="6117903" y="2477583"/>
            <a:ext cx="1406425" cy="514350"/>
            <a:chOff x="6221459" y="2477583"/>
            <a:chExt cx="1406425" cy="514350"/>
          </a:xfrm>
        </p:grpSpPr>
        <p:pic>
          <p:nvPicPr>
            <p:cNvPr id="7" name="Picture 6" descr="X20_CPU_1_Slo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221459" y="2477583"/>
              <a:ext cx="722704" cy="51435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rafik 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6947445" y="2477583"/>
              <a:ext cx="123728" cy="499500"/>
            </a:xfrm>
            <a:prstGeom prst="rect">
              <a:avLst/>
            </a:prstGeom>
          </p:spPr>
        </p:pic>
        <p:pic>
          <p:nvPicPr>
            <p:cNvPr id="9" name="Grafik 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071174" y="2477583"/>
              <a:ext cx="123728" cy="499500"/>
            </a:xfrm>
            <a:prstGeom prst="rect">
              <a:avLst/>
            </a:prstGeom>
          </p:spPr>
        </p:pic>
        <p:pic>
          <p:nvPicPr>
            <p:cNvPr id="10" name="Grafik 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194902" y="2477583"/>
              <a:ext cx="123728" cy="499500"/>
            </a:xfrm>
            <a:prstGeom prst="rect">
              <a:avLst/>
            </a:prstGeom>
          </p:spPr>
        </p:pic>
        <p:pic>
          <p:nvPicPr>
            <p:cNvPr id="11" name="Picture 10" descr="X20_I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442358" y="2477583"/>
              <a:ext cx="61842" cy="4995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Grafik 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318630" y="2477583"/>
              <a:ext cx="123728" cy="499500"/>
            </a:xfrm>
            <a:prstGeom prst="rect">
              <a:avLst/>
            </a:prstGeom>
          </p:spPr>
        </p:pic>
        <p:pic>
          <p:nvPicPr>
            <p:cNvPr id="161" name="Picture 160" descr="X20_I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504200" y="2477583"/>
              <a:ext cx="61842" cy="4995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161" descr="X20_I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566042" y="2477583"/>
              <a:ext cx="61842" cy="4995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9" name="Line Callout 1 178"/>
          <p:cNvSpPr/>
          <p:nvPr/>
        </p:nvSpPr>
        <p:spPr>
          <a:xfrm>
            <a:off x="7596336" y="2864665"/>
            <a:ext cx="1440000" cy="432048"/>
          </a:xfrm>
          <a:prstGeom prst="borderCallout1">
            <a:avLst>
              <a:gd name="adj1" fmla="val 69897"/>
              <a:gd name="adj2" fmla="val -1748"/>
              <a:gd name="adj3" fmla="val 23433"/>
              <a:gd name="adj4" fmla="val -7056"/>
            </a:avLst>
          </a:prstGeom>
          <a:ln w="12700" cap="flat">
            <a:tailEnd type="triangle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/>
              <a:t>Модули вибромониторинга</a:t>
            </a:r>
            <a:endParaRPr lang="en-US" sz="900" dirty="0" smtClean="0"/>
          </a:p>
          <a:p>
            <a:r>
              <a:rPr lang="en-US" sz="900" dirty="0" smtClean="0"/>
              <a:t>X20CM4810</a:t>
            </a:r>
            <a:endParaRPr lang="ru-RU" sz="900" dirty="0" smtClean="0"/>
          </a:p>
        </p:txBody>
      </p:sp>
      <p:sp>
        <p:nvSpPr>
          <p:cNvPr id="180" name="Line Callout 1 179"/>
          <p:cNvSpPr/>
          <p:nvPr/>
        </p:nvSpPr>
        <p:spPr>
          <a:xfrm>
            <a:off x="7596336" y="3362857"/>
            <a:ext cx="1440000" cy="432048"/>
          </a:xfrm>
          <a:prstGeom prst="borderCallout1">
            <a:avLst>
              <a:gd name="adj1" fmla="val 32859"/>
              <a:gd name="adj2" fmla="val -690"/>
              <a:gd name="adj3" fmla="val -85035"/>
              <a:gd name="adj4" fmla="val -10837"/>
            </a:avLst>
          </a:prstGeom>
          <a:ln w="12700" cap="flat">
            <a:tailEnd type="triangle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/>
              <a:t>Модули аналоговые темпратурных входов</a:t>
            </a:r>
            <a:endParaRPr lang="en-US" sz="900" dirty="0" smtClean="0"/>
          </a:p>
          <a:p>
            <a:r>
              <a:rPr lang="en-US" sz="900" dirty="0" smtClean="0"/>
              <a:t>X20CM4222</a:t>
            </a:r>
            <a:endParaRPr lang="ru-RU" sz="900" dirty="0" smtClean="0"/>
          </a:p>
        </p:txBody>
      </p:sp>
      <p:sp>
        <p:nvSpPr>
          <p:cNvPr id="181" name="Line Callout 1 180"/>
          <p:cNvSpPr/>
          <p:nvPr/>
        </p:nvSpPr>
        <p:spPr>
          <a:xfrm>
            <a:off x="7596336" y="3861048"/>
            <a:ext cx="1440000" cy="432048"/>
          </a:xfrm>
          <a:prstGeom prst="borderCallout1">
            <a:avLst>
              <a:gd name="adj1" fmla="val 15222"/>
              <a:gd name="adj2" fmla="val -161"/>
              <a:gd name="adj3" fmla="val -197030"/>
              <a:gd name="adj4" fmla="val -15599"/>
            </a:avLst>
          </a:prstGeom>
          <a:ln w="12700" cap="flat">
            <a:tailEnd type="triangle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/>
              <a:t>Модули дискретные с функциями счёта </a:t>
            </a:r>
            <a:r>
              <a:rPr lang="en-US" sz="900" dirty="0" smtClean="0"/>
              <a:t>X20DI2377</a:t>
            </a:r>
            <a:endParaRPr lang="ru-RU" sz="900" dirty="0" smtClean="0"/>
          </a:p>
        </p:txBody>
      </p:sp>
      <p:pic>
        <p:nvPicPr>
          <p:cNvPr id="141" name="Picture 4" descr="http://pribor-dv.ru/image/cache/data-shnider-345-150x15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7579">
            <a:off x="-884434" y="5152411"/>
            <a:ext cx="435969" cy="43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403648" y="5253914"/>
            <a:ext cx="1080119" cy="911613"/>
            <a:chOff x="683568" y="5253914"/>
            <a:chExt cx="1080119" cy="911613"/>
          </a:xfrm>
        </p:grpSpPr>
        <p:sp>
          <p:nvSpPr>
            <p:cNvPr id="125" name="Oval Callout 124"/>
            <p:cNvSpPr/>
            <p:nvPr/>
          </p:nvSpPr>
          <p:spPr>
            <a:xfrm>
              <a:off x="683568" y="5253914"/>
              <a:ext cx="1080119" cy="911613"/>
            </a:xfrm>
            <a:prstGeom prst="wedgeEllipseCallout">
              <a:avLst>
                <a:gd name="adj1" fmla="val 24708"/>
                <a:gd name="adj2" fmla="val -201879"/>
              </a:avLst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6" name="Picture 12" descr="http://androidkak.ru/wp-content/uploads/2015/12/temperature-512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58" y="5441222"/>
              <a:ext cx="493401" cy="493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4878034" y="5229423"/>
            <a:ext cx="1080119" cy="911613"/>
            <a:chOff x="4878034" y="5229423"/>
            <a:chExt cx="1080119" cy="911613"/>
          </a:xfrm>
        </p:grpSpPr>
        <p:sp>
          <p:nvSpPr>
            <p:cNvPr id="131" name="Oval Callout 130"/>
            <p:cNvSpPr/>
            <p:nvPr/>
          </p:nvSpPr>
          <p:spPr>
            <a:xfrm>
              <a:off x="4878034" y="5229423"/>
              <a:ext cx="1080119" cy="911613"/>
            </a:xfrm>
            <a:prstGeom prst="wedgeEllipseCallout">
              <a:avLst>
                <a:gd name="adj1" fmla="val -109685"/>
                <a:gd name="adj2" fmla="val -117663"/>
              </a:avLst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8" name="Picture 12" descr="http://androidkak.ru/wp-content/uploads/2015/12/temperature-512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1393" y="5441222"/>
              <a:ext cx="493401" cy="493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2699792" y="5253914"/>
            <a:ext cx="1080119" cy="911613"/>
            <a:chOff x="2699793" y="5253914"/>
            <a:chExt cx="1080119" cy="911613"/>
          </a:xfrm>
        </p:grpSpPr>
        <p:sp>
          <p:nvSpPr>
            <p:cNvPr id="126" name="Oval Callout 125"/>
            <p:cNvSpPr/>
            <p:nvPr/>
          </p:nvSpPr>
          <p:spPr>
            <a:xfrm>
              <a:off x="2699793" y="5253914"/>
              <a:ext cx="1080119" cy="911613"/>
            </a:xfrm>
            <a:prstGeom prst="wedgeEllipseCallout">
              <a:avLst>
                <a:gd name="adj1" fmla="val 24708"/>
                <a:gd name="adj2" fmla="val -154442"/>
              </a:avLst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8" name="Picture 14" descr="http://rpmegroup.com/img/RPM_Logo_Color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1178" y="5430454"/>
              <a:ext cx="777349" cy="55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AutoShape 2" descr="Картинки по запросу трансформатор тока !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ртинки по запросу трансформатор тока !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Картинки по запросу трансформатор тока !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5" y="5215814"/>
            <a:ext cx="807939" cy="53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Oval Callout 84"/>
          <p:cNvSpPr/>
          <p:nvPr/>
        </p:nvSpPr>
        <p:spPr>
          <a:xfrm>
            <a:off x="107505" y="5253914"/>
            <a:ext cx="1080119" cy="911613"/>
          </a:xfrm>
          <a:prstGeom prst="wedgeEllipseCallout">
            <a:avLst>
              <a:gd name="adj1" fmla="val 89965"/>
              <a:gd name="adj2" fmla="val -190386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93" name="Elbow Connector 92"/>
          <p:cNvCxnSpPr>
            <a:stCxn id="85" idx="4"/>
            <a:endCxn id="160" idx="2"/>
          </p:cNvCxnSpPr>
          <p:nvPr/>
        </p:nvCxnSpPr>
        <p:spPr>
          <a:xfrm rot="5400000" flipH="1" flipV="1">
            <a:off x="2368029" y="1256618"/>
            <a:ext cx="3188444" cy="6629373"/>
          </a:xfrm>
          <a:prstGeom prst="bentConnector3">
            <a:avLst>
              <a:gd name="adj1" fmla="val -11054"/>
            </a:avLst>
          </a:prstGeom>
          <a:ln w="127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Line Callout 1 120"/>
          <p:cNvSpPr/>
          <p:nvPr/>
        </p:nvSpPr>
        <p:spPr>
          <a:xfrm>
            <a:off x="7596336" y="4355281"/>
            <a:ext cx="1440000" cy="432048"/>
          </a:xfrm>
          <a:prstGeom prst="borderCallout1">
            <a:avLst>
              <a:gd name="adj1" fmla="val 15222"/>
              <a:gd name="adj2" fmla="val -161"/>
              <a:gd name="adj3" fmla="val -305056"/>
              <a:gd name="adj4" fmla="val -18906"/>
            </a:avLst>
          </a:prstGeom>
          <a:ln w="12700" cap="flat">
            <a:tailEnd type="triangle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/>
              <a:t>Модули параметров электросети </a:t>
            </a:r>
            <a:r>
              <a:rPr lang="en-US" sz="900" dirty="0" smtClean="0"/>
              <a:t>X20AP3131</a:t>
            </a:r>
            <a:endParaRPr lang="ru-RU" sz="900" dirty="0" smtClean="0"/>
          </a:p>
        </p:txBody>
      </p:sp>
      <p:sp>
        <p:nvSpPr>
          <p:cNvPr id="2051" name="TextBox 2050"/>
          <p:cNvSpPr txBox="1"/>
          <p:nvPr/>
        </p:nvSpPr>
        <p:spPr>
          <a:xfrm>
            <a:off x="399327" y="5625244"/>
            <a:ext cx="57227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E, U, I</a:t>
            </a:r>
          </a:p>
          <a:p>
            <a:r>
              <a:rPr lang="en-US" sz="1600" b="1" dirty="0" err="1" smtClean="0"/>
              <a:t>Wh</a:t>
            </a:r>
            <a:endParaRPr lang="ru-RU" sz="1600" b="1" dirty="0" err="1" smtClean="0"/>
          </a:p>
        </p:txBody>
      </p:sp>
      <p:pic>
        <p:nvPicPr>
          <p:cNvPr id="91" name="Рисунок 90"/>
          <p:cNvPicPr/>
          <p:nvPr/>
        </p:nvPicPr>
        <p:blipFill>
          <a:blip r:embed="rId11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92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4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478872" y="184149"/>
            <a:ext cx="5140042" cy="511287"/>
          </a:xfrm>
        </p:spPr>
        <p:txBody>
          <a:bodyPr/>
          <a:lstStyle/>
          <a:p>
            <a:pPr algn="ctr"/>
            <a:r>
              <a:rPr lang="en-US" dirty="0" smtClean="0"/>
              <a:t>APROL </a:t>
            </a:r>
            <a:r>
              <a:rPr lang="en-US" dirty="0" err="1" smtClean="0"/>
              <a:t>ConMon</a:t>
            </a:r>
            <a:r>
              <a:rPr lang="en-US" dirty="0" smtClean="0"/>
              <a:t> </a:t>
            </a:r>
            <a:r>
              <a:rPr lang="ru-RU" dirty="0" smtClean="0"/>
              <a:t>для</a:t>
            </a:r>
            <a:r>
              <a:rPr lang="en-US" dirty="0" smtClean="0"/>
              <a:t> </a:t>
            </a:r>
            <a:r>
              <a:rPr lang="cs-CZ" dirty="0" smtClean="0"/>
              <a:t>Š</a:t>
            </a:r>
            <a:r>
              <a:rPr lang="en-US" dirty="0" err="1" smtClean="0"/>
              <a:t>koda</a:t>
            </a:r>
            <a:r>
              <a:rPr lang="en-US" dirty="0" smtClean="0"/>
              <a:t> Auto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mtClean="0"/>
              <a:t>Online</a:t>
            </a:r>
            <a:r>
              <a:rPr lang="en-US" smtClean="0"/>
              <a:t>-</a:t>
            </a:r>
            <a:r>
              <a:rPr lang="ru-RU" smtClean="0"/>
              <a:t>Вибромониторинг</a:t>
            </a:r>
            <a:r>
              <a:rPr lang="cs-CZ" smtClean="0"/>
              <a:t> </a:t>
            </a:r>
            <a:r>
              <a:rPr lang="ru-RU" smtClean="0"/>
              <a:t>для цеха окраски</a:t>
            </a:r>
            <a:endParaRPr lang="en-US" dirty="0" smtClean="0"/>
          </a:p>
        </p:txBody>
      </p:sp>
      <p:sp>
        <p:nvSpPr>
          <p:cNvPr id="13" name="Abgerundetes Rechteck 4"/>
          <p:cNvSpPr/>
          <p:nvPr/>
        </p:nvSpPr>
        <p:spPr>
          <a:xfrm>
            <a:off x="3708330" y="1082561"/>
            <a:ext cx="1771154" cy="50591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b="1" dirty="0" smtClean="0">
                <a:solidFill>
                  <a:prstClr val="white"/>
                </a:solidFill>
              </a:rPr>
              <a:t>Competence Center PFA</a:t>
            </a:r>
            <a:endParaRPr lang="en-US" sz="1400" i="1" dirty="0">
              <a:solidFill>
                <a:prstClr val="white"/>
              </a:solidFill>
            </a:endParaRPr>
          </a:p>
        </p:txBody>
      </p:sp>
      <p:pic>
        <p:nvPicPr>
          <p:cNvPr id="16" name="Obráze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029" y="1196753"/>
            <a:ext cx="2605059" cy="1513803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93932" y="1196752"/>
            <a:ext cx="2369880" cy="1513803"/>
          </a:xfrm>
          <a:prstGeom prst="rect">
            <a:avLst/>
          </a:prstGeom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</p:pic>
      <p:pic>
        <p:nvPicPr>
          <p:cNvPr id="21" name="Zástupný symbol pro obsah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932" y="2780928"/>
            <a:ext cx="5073793" cy="31344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9111" y="916622"/>
            <a:ext cx="784613" cy="81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nhaltsplatzhalter 3"/>
          <p:cNvSpPr txBox="1">
            <a:spLocks/>
          </p:cNvSpPr>
          <p:nvPr/>
        </p:nvSpPr>
        <p:spPr bwMode="gray">
          <a:xfrm>
            <a:off x="5479484" y="1720166"/>
            <a:ext cx="3342870" cy="48771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2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None/>
              <a:tabLst/>
              <a:defRPr lang="de-DE" sz="1600" b="0" kern="1200" baseline="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84163" marR="0" indent="-2841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Blip>
                <a:blip r:embed="rId7"/>
              </a:buBlip>
              <a:tabLst/>
              <a:defRPr lang="de-DE" sz="2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84163" marR="0" indent="-2841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Blip>
                <a:blip r:embed="rId8"/>
              </a:buBlip>
              <a:tabLst/>
              <a:defRPr lang="de-DE" sz="2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0975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8800"/>
              </a:buClr>
              <a:buSzPct val="100000"/>
              <a:buFont typeface="Trebuchet MS" pitchFamily="34" charset="0"/>
              <a:buNone/>
              <a:tabLst/>
              <a:defRPr lang="de-DE" sz="1600" kern="1200" baseline="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60363" marR="0" indent="-1825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800"/>
              </a:buClr>
              <a:buSzTx/>
              <a:buFont typeface="Arial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603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03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9pPr>
          </a:lstStyle>
          <a:p>
            <a:pPr lvl="6">
              <a:buClr>
                <a:srgbClr val="FF8800"/>
              </a:buClr>
            </a:pPr>
            <a:r>
              <a:rPr lang="ru-RU" dirty="0" err="1" smtClean="0">
                <a:solidFill>
                  <a:srgbClr val="7B7C7E"/>
                </a:solidFill>
              </a:rPr>
              <a:t>Вибродиагностика</a:t>
            </a:r>
            <a:r>
              <a:rPr lang="ru-RU" dirty="0" smtClean="0">
                <a:solidFill>
                  <a:srgbClr val="7B7C7E"/>
                </a:solidFill>
              </a:rPr>
              <a:t> медленно вращающихся частей</a:t>
            </a:r>
            <a:br>
              <a:rPr lang="ru-RU" dirty="0" smtClean="0">
                <a:solidFill>
                  <a:srgbClr val="7B7C7E"/>
                </a:solidFill>
              </a:rPr>
            </a:br>
            <a:r>
              <a:rPr lang="ru-RU" dirty="0" smtClean="0">
                <a:solidFill>
                  <a:srgbClr val="7B7C7E"/>
                </a:solidFill>
              </a:rPr>
              <a:t>(</a:t>
            </a:r>
            <a:r>
              <a:rPr lang="en-US" dirty="0" smtClean="0">
                <a:solidFill>
                  <a:srgbClr val="7B7C7E"/>
                </a:solidFill>
              </a:rPr>
              <a:t>~ </a:t>
            </a:r>
            <a:r>
              <a:rPr lang="cs-CZ" dirty="0" smtClean="0">
                <a:solidFill>
                  <a:srgbClr val="7B7C7E"/>
                </a:solidFill>
              </a:rPr>
              <a:t>3 </a:t>
            </a:r>
            <a:r>
              <a:rPr lang="ru-RU" dirty="0" smtClean="0">
                <a:solidFill>
                  <a:srgbClr val="7B7C7E"/>
                </a:solidFill>
              </a:rPr>
              <a:t>об/мин)</a:t>
            </a:r>
            <a:endParaRPr lang="en-US" dirty="0" smtClean="0">
              <a:solidFill>
                <a:srgbClr val="7B7C7E"/>
              </a:solidFill>
            </a:endParaRPr>
          </a:p>
          <a:p>
            <a:pPr lvl="6">
              <a:buClr>
                <a:srgbClr val="FF8800"/>
              </a:buClr>
            </a:pPr>
            <a:r>
              <a:rPr lang="ru-RU" dirty="0" smtClean="0">
                <a:solidFill>
                  <a:srgbClr val="7B7C7E"/>
                </a:solidFill>
              </a:rPr>
              <a:t>Принцип техобслуживания «по состоянию»</a:t>
            </a:r>
            <a:r>
              <a:rPr lang="ru-RU" dirty="0">
                <a:solidFill>
                  <a:srgbClr val="7B7C7E"/>
                </a:solidFill>
              </a:rPr>
              <a:t/>
            </a:r>
            <a:br>
              <a:rPr lang="ru-RU" dirty="0">
                <a:solidFill>
                  <a:srgbClr val="7B7C7E"/>
                </a:solidFill>
              </a:rPr>
            </a:br>
            <a:endParaRPr lang="cs-CZ" dirty="0" smtClean="0">
              <a:solidFill>
                <a:srgbClr val="7B7C7E"/>
              </a:solidFill>
            </a:endParaRPr>
          </a:p>
          <a:p>
            <a:pPr lvl="6">
              <a:buClr>
                <a:srgbClr val="FF8800"/>
              </a:buClr>
            </a:pPr>
            <a:r>
              <a:rPr lang="en-US" dirty="0" smtClean="0">
                <a:solidFill>
                  <a:srgbClr val="7B7C7E"/>
                </a:solidFill>
              </a:rPr>
              <a:t>85x X20CM4810</a:t>
            </a:r>
            <a:r>
              <a:rPr lang="ru-RU" dirty="0" smtClean="0">
                <a:solidFill>
                  <a:srgbClr val="7B7C7E"/>
                </a:solidFill>
              </a:rPr>
              <a:t/>
            </a:r>
            <a:br>
              <a:rPr lang="ru-RU" dirty="0" smtClean="0">
                <a:solidFill>
                  <a:srgbClr val="7B7C7E"/>
                </a:solidFill>
              </a:rPr>
            </a:br>
            <a:r>
              <a:rPr lang="en-US" dirty="0" smtClean="0">
                <a:solidFill>
                  <a:srgbClr val="7B7C7E"/>
                </a:solidFill>
              </a:rPr>
              <a:t>(</a:t>
            </a:r>
            <a:r>
              <a:rPr lang="en-US" dirty="0">
                <a:solidFill>
                  <a:srgbClr val="7B7C7E"/>
                </a:solidFill>
              </a:rPr>
              <a:t>338 </a:t>
            </a:r>
            <a:r>
              <a:rPr lang="ru-RU" dirty="0" smtClean="0">
                <a:solidFill>
                  <a:srgbClr val="7B7C7E"/>
                </a:solidFill>
              </a:rPr>
              <a:t>точек контроля</a:t>
            </a:r>
            <a:r>
              <a:rPr lang="en-US" dirty="0" smtClean="0">
                <a:solidFill>
                  <a:srgbClr val="7B7C7E"/>
                </a:solidFill>
              </a:rPr>
              <a:t>)</a:t>
            </a:r>
            <a:endParaRPr lang="en-US" dirty="0">
              <a:solidFill>
                <a:srgbClr val="7B7C7E"/>
              </a:solidFill>
            </a:endParaRPr>
          </a:p>
          <a:p>
            <a:pPr lvl="6">
              <a:buClr>
                <a:srgbClr val="FF8800"/>
              </a:buClr>
            </a:pPr>
            <a:r>
              <a:rPr lang="en-US" dirty="0">
                <a:solidFill>
                  <a:srgbClr val="7B7C7E"/>
                </a:solidFill>
              </a:rPr>
              <a:t>4x X20CP1586</a:t>
            </a:r>
            <a:r>
              <a:rPr lang="en-US" dirty="0" smtClean="0">
                <a:solidFill>
                  <a:srgbClr val="7B7C7E"/>
                </a:solidFill>
              </a:rPr>
              <a:t>,</a:t>
            </a:r>
            <a:r>
              <a:rPr lang="ru-RU" dirty="0" smtClean="0">
                <a:solidFill>
                  <a:srgbClr val="7B7C7E"/>
                </a:solidFill>
              </a:rPr>
              <a:t/>
            </a:r>
            <a:br>
              <a:rPr lang="ru-RU" dirty="0" smtClean="0">
                <a:solidFill>
                  <a:srgbClr val="7B7C7E"/>
                </a:solidFill>
              </a:rPr>
            </a:br>
            <a:r>
              <a:rPr lang="en-US" dirty="0" smtClean="0">
                <a:solidFill>
                  <a:srgbClr val="7B7C7E"/>
                </a:solidFill>
              </a:rPr>
              <a:t>2x X20CP1585</a:t>
            </a:r>
          </a:p>
          <a:p>
            <a:pPr lvl="1"/>
            <a:endParaRPr lang="en-US" b="1" dirty="0">
              <a:solidFill>
                <a:srgbClr val="7B7C7E">
                  <a:lumMod val="75000"/>
                </a:srgbClr>
              </a:solidFill>
            </a:endParaRPr>
          </a:p>
          <a:p>
            <a:pPr lvl="1"/>
            <a:r>
              <a:rPr lang="cs-CZ" b="1" dirty="0" smtClean="0">
                <a:solidFill>
                  <a:srgbClr val="7B7C7E">
                    <a:lumMod val="75000"/>
                  </a:srgbClr>
                </a:solidFill>
              </a:rPr>
              <a:t>BR</a:t>
            </a:r>
            <a:r>
              <a:rPr lang="ru-RU" b="1" dirty="0" smtClean="0">
                <a:solidFill>
                  <a:srgbClr val="7B7C7E">
                    <a:lumMod val="75000"/>
                  </a:srgbClr>
                </a:solidFill>
              </a:rPr>
              <a:t> </a:t>
            </a:r>
            <a:r>
              <a:rPr lang="cs-CZ" b="1" dirty="0" smtClean="0">
                <a:solidFill>
                  <a:srgbClr val="7B7C7E">
                    <a:lumMod val="75000"/>
                  </a:srgbClr>
                </a:solidFill>
              </a:rPr>
              <a:t>CZ</a:t>
            </a:r>
            <a:r>
              <a:rPr lang="en-US" b="1" dirty="0">
                <a:solidFill>
                  <a:srgbClr val="7B7C7E">
                    <a:lumMod val="75000"/>
                  </a:srgbClr>
                </a:solidFill>
              </a:rPr>
              <a:t>&amp;SK</a:t>
            </a:r>
            <a:r>
              <a:rPr lang="cs-CZ" b="1" dirty="0">
                <a:solidFill>
                  <a:srgbClr val="7B7C7E">
                    <a:lumMod val="75000"/>
                  </a:srgbClr>
                </a:solidFill>
              </a:rPr>
              <a:t> PFA</a:t>
            </a:r>
            <a:endParaRPr lang="en-US" b="1" dirty="0">
              <a:solidFill>
                <a:srgbClr val="7B7C7E">
                  <a:lumMod val="75000"/>
                </a:srgbClr>
              </a:solidFill>
            </a:endParaRPr>
          </a:p>
          <a:p>
            <a:pPr lvl="1"/>
            <a:r>
              <a:rPr lang="ru-RU" dirty="0" smtClean="0">
                <a:solidFill>
                  <a:srgbClr val="7B7C7E">
                    <a:lumMod val="75000"/>
                  </a:srgbClr>
                </a:solidFill>
              </a:rPr>
              <a:t>Подготовка прикладного ПО для </a:t>
            </a:r>
            <a:r>
              <a:rPr lang="en-US" dirty="0" smtClean="0">
                <a:solidFill>
                  <a:srgbClr val="7B7C7E">
                    <a:lumMod val="75000"/>
                  </a:srgbClr>
                </a:solidFill>
              </a:rPr>
              <a:t> APROL</a:t>
            </a:r>
            <a:endParaRPr lang="ru-RU" dirty="0" smtClean="0">
              <a:solidFill>
                <a:srgbClr val="7B7C7E">
                  <a:lumMod val="75000"/>
                </a:srgbClr>
              </a:solidFill>
            </a:endParaRPr>
          </a:p>
          <a:p>
            <a:pPr lvl="1"/>
            <a:r>
              <a:rPr lang="en-US" b="1" dirty="0" smtClean="0">
                <a:solidFill>
                  <a:srgbClr val="7B7C7E">
                    <a:lumMod val="75000"/>
                  </a:srgbClr>
                </a:solidFill>
              </a:rPr>
              <a:t>DIF </a:t>
            </a:r>
            <a:r>
              <a:rPr lang="en-US" b="1" dirty="0" err="1" smtClean="0">
                <a:solidFill>
                  <a:srgbClr val="7B7C7E">
                    <a:lumMod val="75000"/>
                  </a:srgbClr>
                </a:solidFill>
              </a:rPr>
              <a:t>s.r.o</a:t>
            </a:r>
            <a:endParaRPr lang="en-US" b="1" dirty="0">
              <a:solidFill>
                <a:srgbClr val="7B7C7E">
                  <a:lumMod val="75000"/>
                </a:srgbClr>
              </a:solidFill>
            </a:endParaRPr>
          </a:p>
          <a:p>
            <a:pPr lvl="1"/>
            <a:r>
              <a:rPr lang="ru-RU" dirty="0" smtClean="0">
                <a:solidFill>
                  <a:srgbClr val="7B7C7E">
                    <a:lumMod val="75000"/>
                  </a:srgbClr>
                </a:solidFill>
              </a:rPr>
              <a:t>Интегратор</a:t>
            </a:r>
            <a:endParaRPr lang="en-US" dirty="0">
              <a:solidFill>
                <a:srgbClr val="7B7C7E">
                  <a:lumMod val="75000"/>
                </a:srgbClr>
              </a:solidFill>
            </a:endParaRPr>
          </a:p>
        </p:txBody>
      </p:sp>
      <p:pic>
        <p:nvPicPr>
          <p:cNvPr id="17" name="Zástupný symbol pro obsah 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051" y="4666637"/>
            <a:ext cx="3226400" cy="2033986"/>
          </a:xfrm>
          <a:prstGeom prst="rect">
            <a:avLst/>
          </a:prstGeom>
          <a:ln w="12700">
            <a:solidFill>
              <a:schemeClr val="tx1"/>
            </a:solidFill>
            <a:prstDash val="solid"/>
          </a:ln>
        </p:spPr>
      </p:pic>
      <p:pic>
        <p:nvPicPr>
          <p:cNvPr id="15" name="Obrázek 9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9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8323" y="5146433"/>
            <a:ext cx="2389402" cy="15378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17"/>
          <p:cNvPicPr/>
          <p:nvPr/>
        </p:nvPicPr>
        <p:blipFill>
          <a:blip r:embed="rId12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9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6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736" y="184149"/>
            <a:ext cx="5060178" cy="511287"/>
          </a:xfrm>
        </p:spPr>
        <p:txBody>
          <a:bodyPr/>
          <a:lstStyle/>
          <a:p>
            <a:pPr algn="ctr"/>
            <a:r>
              <a:rPr lang="en-GB" sz="2000" dirty="0"/>
              <a:t>APROL PDA </a:t>
            </a:r>
            <a:r>
              <a:rPr lang="ru-RU" sz="2000" dirty="0"/>
              <a:t>- сбор данных и аналитика</a:t>
            </a:r>
            <a:endParaRPr lang="en-US" sz="2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Анализ данных - проблемы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ru-RU" dirty="0" smtClean="0"/>
              <a:t>Различные форматы</a:t>
            </a:r>
            <a:endParaRPr dirty="0" smtClean="0"/>
          </a:p>
          <a:p>
            <a:pPr marL="465750" lvl="1" indent="-285750">
              <a:buFont typeface="Arial" pitchFamily="34" charset="0"/>
              <a:buChar char="•"/>
            </a:pPr>
            <a:r>
              <a:rPr lang="ru-RU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 только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IEC-</a:t>
            </a:r>
            <a:r>
              <a:rPr lang="ru-RU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переменные</a:t>
            </a:r>
            <a:endParaRPr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65750" lvl="1" indent="-285750">
              <a:buFont typeface="Arial" pitchFamily="34" charset="0"/>
              <a:buChar char="•"/>
            </a:pPr>
            <a:r>
              <a:rPr lang="ru-RU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Видео</a:t>
            </a:r>
            <a:r>
              <a:rPr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PDFs, </a:t>
            </a:r>
            <a:r>
              <a:rPr lang="ru-RU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файлы</a:t>
            </a:r>
            <a:r>
              <a:rPr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ru-RU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образы и т.д.</a:t>
            </a:r>
            <a:endParaRPr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dirty="0"/>
          </a:p>
          <a:p>
            <a:r>
              <a:rPr lang="ru-RU" dirty="0" smtClean="0"/>
              <a:t>Больше скорости обмена</a:t>
            </a:r>
            <a:endParaRPr dirty="0" smtClean="0"/>
          </a:p>
          <a:p>
            <a:pPr marL="465750" lvl="1" indent="-285750">
              <a:buFont typeface="Arial" pitchFamily="34" charset="0"/>
              <a:buChar char="•"/>
            </a:pPr>
            <a:r>
              <a:rPr lang="ru-RU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Более скоростные полевые шины</a:t>
            </a:r>
            <a:r>
              <a:rPr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(Gigabit)</a:t>
            </a:r>
          </a:p>
          <a:p>
            <a:pPr marL="465750" lvl="1" indent="-285750">
              <a:buFont typeface="Arial" pitchFamily="34" charset="0"/>
              <a:buChar char="•"/>
            </a:pPr>
            <a:r>
              <a:rPr lang="ru-RU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Более производительные контроллеры – большая частота дискретизации</a:t>
            </a:r>
            <a:endParaRPr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dirty="0"/>
          </a:p>
          <a:p>
            <a:r>
              <a:rPr lang="ru-RU" dirty="0" smtClean="0"/>
              <a:t>Больше объемы информации</a:t>
            </a:r>
            <a:endParaRPr dirty="0" smtClean="0"/>
          </a:p>
          <a:p>
            <a:pPr marL="465750" lvl="1" indent="-285750">
              <a:buFont typeface="Arial" pitchFamily="34" charset="0"/>
              <a:buChar char="•"/>
            </a:pPr>
            <a:r>
              <a:rPr lang="ru-RU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Терабайты вместо мегабайтов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8" y="1289132"/>
            <a:ext cx="3578359" cy="442875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632460" y="3158704"/>
            <a:ext cx="0" cy="2332355"/>
          </a:xfrm>
          <a:prstGeom prst="straightConnector1">
            <a:avLst/>
          </a:prstGeom>
          <a:ln w="9525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32460" y="5475820"/>
            <a:ext cx="3148961" cy="1"/>
          </a:xfrm>
          <a:prstGeom prst="straightConnector1">
            <a:avLst/>
          </a:prstGeom>
          <a:ln w="9525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38810" y="4061252"/>
            <a:ext cx="12813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913802" y="4061252"/>
            <a:ext cx="0" cy="14837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9043" y="3951184"/>
            <a:ext cx="45089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>
                <a:solidFill>
                  <a:schemeClr val="bg2">
                    <a:lumMod val="50000"/>
                  </a:schemeClr>
                </a:solidFill>
              </a:rPr>
              <a:t>2.5 TB</a:t>
            </a:r>
            <a:endParaRPr lang="en-US" sz="12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9043" y="4589783"/>
            <a:ext cx="4440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>
                <a:solidFill>
                  <a:schemeClr val="bg2">
                    <a:lumMod val="50000"/>
                  </a:schemeClr>
                </a:solidFill>
              </a:rPr>
              <a:t>50 MB</a:t>
            </a:r>
            <a:endParaRPr lang="en-US" sz="12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58736" y="5621947"/>
            <a:ext cx="71013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050" dirty="0">
                <a:solidFill>
                  <a:schemeClr val="bg2">
                    <a:lumMod val="50000"/>
                  </a:schemeClr>
                </a:solidFill>
              </a:rPr>
              <a:t>Н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астоящее</a:t>
            </a:r>
            <a:endParaRPr lang="en-US" sz="105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09419" y="5621947"/>
            <a:ext cx="56265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050" dirty="0">
                <a:solidFill>
                  <a:schemeClr val="bg2">
                    <a:lumMod val="50000"/>
                  </a:schemeClr>
                </a:solidFill>
              </a:rPr>
              <a:t>Б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удущее</a:t>
            </a:r>
            <a:endParaRPr lang="en-US" sz="105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0717" y="5621947"/>
            <a:ext cx="583494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Прошлое</a:t>
            </a:r>
            <a:endParaRPr lang="en-US" sz="105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338060" y="4517922"/>
            <a:ext cx="0" cy="958849"/>
          </a:xfrm>
          <a:prstGeom prst="straightConnector1">
            <a:avLst/>
          </a:prstGeom>
          <a:ln w="9525">
            <a:solidFill>
              <a:schemeClr val="tx2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338060" y="1512784"/>
            <a:ext cx="0" cy="3010158"/>
          </a:xfrm>
          <a:prstGeom prst="straightConnector1">
            <a:avLst/>
          </a:prstGeom>
          <a:ln w="9525">
            <a:solidFill>
              <a:schemeClr val="tx2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804" y="2979848"/>
            <a:ext cx="936154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Объем данных</a:t>
            </a:r>
            <a:endParaRPr lang="en-US" sz="105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47618" y="4794775"/>
            <a:ext cx="822341" cy="32316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Релевантная</a:t>
            </a:r>
          </a:p>
          <a:p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информация</a:t>
            </a:r>
            <a:endParaRPr lang="en-US" sz="105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47618" y="2394786"/>
            <a:ext cx="1219607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Неиспользованная </a:t>
            </a:r>
          </a:p>
          <a:p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информация из-за</a:t>
            </a:r>
          </a:p>
          <a:p>
            <a:r>
              <a:rPr lang="ru-RU" sz="1050" dirty="0">
                <a:solidFill>
                  <a:schemeClr val="bg2">
                    <a:lumMod val="50000"/>
                  </a:schemeClr>
                </a:solidFill>
              </a:rPr>
              <a:t>о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тсутствия нужного инструментария</a:t>
            </a:r>
            <a:endParaRPr lang="en-US" sz="105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1" name="Gruppieren 120"/>
          <p:cNvGrpSpPr>
            <a:grpSpLocks noChangeAspect="1"/>
          </p:cNvGrpSpPr>
          <p:nvPr/>
        </p:nvGrpSpPr>
        <p:grpSpPr>
          <a:xfrm>
            <a:off x="3415165" y="1893082"/>
            <a:ext cx="529147" cy="465223"/>
            <a:chOff x="14911388" y="-414338"/>
            <a:chExt cx="11314111" cy="9947276"/>
          </a:xfrm>
        </p:grpSpPr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14922500" y="-414338"/>
              <a:ext cx="11302999" cy="9936164"/>
            </a:xfrm>
            <a:custGeom>
              <a:avLst/>
              <a:gdLst>
                <a:gd name="T0" fmla="*/ 1376 w 3014"/>
                <a:gd name="T1" fmla="*/ 89 h 2650"/>
                <a:gd name="T2" fmla="*/ 1376 w 3014"/>
                <a:gd name="T3" fmla="*/ 89 h 2650"/>
                <a:gd name="T4" fmla="*/ 18 w 3014"/>
                <a:gd name="T5" fmla="*/ 2440 h 2650"/>
                <a:gd name="T6" fmla="*/ 0 w 3014"/>
                <a:gd name="T7" fmla="*/ 2511 h 2650"/>
                <a:gd name="T8" fmla="*/ 140 w 3014"/>
                <a:gd name="T9" fmla="*/ 2650 h 2650"/>
                <a:gd name="T10" fmla="*/ 2854 w 3014"/>
                <a:gd name="T11" fmla="*/ 2650 h 2650"/>
                <a:gd name="T12" fmla="*/ 2924 w 3014"/>
                <a:gd name="T13" fmla="*/ 2632 h 2650"/>
                <a:gd name="T14" fmla="*/ 2976 w 3014"/>
                <a:gd name="T15" fmla="*/ 2440 h 2650"/>
                <a:gd name="T16" fmla="*/ 1618 w 3014"/>
                <a:gd name="T17" fmla="*/ 89 h 2650"/>
                <a:gd name="T18" fmla="*/ 1567 w 3014"/>
                <a:gd name="T19" fmla="*/ 38 h 2650"/>
                <a:gd name="T20" fmla="*/ 1376 w 3014"/>
                <a:gd name="T21" fmla="*/ 89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14" h="2650">
                  <a:moveTo>
                    <a:pt x="1376" y="89"/>
                  </a:moveTo>
                  <a:cubicBezTo>
                    <a:pt x="1376" y="89"/>
                    <a:pt x="1376" y="89"/>
                    <a:pt x="1376" y="89"/>
                  </a:cubicBezTo>
                  <a:cubicBezTo>
                    <a:pt x="18" y="2440"/>
                    <a:pt x="18" y="2440"/>
                    <a:pt x="18" y="2440"/>
                  </a:cubicBezTo>
                  <a:cubicBezTo>
                    <a:pt x="6" y="2462"/>
                    <a:pt x="0" y="2486"/>
                    <a:pt x="0" y="2511"/>
                  </a:cubicBezTo>
                  <a:cubicBezTo>
                    <a:pt x="0" y="2588"/>
                    <a:pt x="62" y="2650"/>
                    <a:pt x="140" y="2650"/>
                  </a:cubicBezTo>
                  <a:cubicBezTo>
                    <a:pt x="2854" y="2650"/>
                    <a:pt x="2854" y="2650"/>
                    <a:pt x="2854" y="2650"/>
                  </a:cubicBezTo>
                  <a:cubicBezTo>
                    <a:pt x="2879" y="2650"/>
                    <a:pt x="2903" y="2644"/>
                    <a:pt x="2924" y="2632"/>
                  </a:cubicBezTo>
                  <a:cubicBezTo>
                    <a:pt x="2991" y="2593"/>
                    <a:pt x="3014" y="2507"/>
                    <a:pt x="2976" y="2440"/>
                  </a:cubicBezTo>
                  <a:cubicBezTo>
                    <a:pt x="1618" y="89"/>
                    <a:pt x="1618" y="89"/>
                    <a:pt x="1618" y="89"/>
                  </a:cubicBezTo>
                  <a:cubicBezTo>
                    <a:pt x="1606" y="68"/>
                    <a:pt x="1588" y="50"/>
                    <a:pt x="1567" y="38"/>
                  </a:cubicBezTo>
                  <a:cubicBezTo>
                    <a:pt x="1500" y="0"/>
                    <a:pt x="1414" y="23"/>
                    <a:pt x="1376" y="8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Freeform 29"/>
            <p:cNvSpPr>
              <a:spLocks noEditPoints="1"/>
            </p:cNvSpPr>
            <p:nvPr/>
          </p:nvSpPr>
          <p:spPr bwMode="auto">
            <a:xfrm>
              <a:off x="14911388" y="-350838"/>
              <a:ext cx="11302999" cy="9883776"/>
            </a:xfrm>
            <a:custGeom>
              <a:avLst/>
              <a:gdLst>
                <a:gd name="T0" fmla="*/ 1500 w 3014"/>
                <a:gd name="T1" fmla="*/ 0 h 2636"/>
                <a:gd name="T2" fmla="*/ 1377 w 3014"/>
                <a:gd name="T3" fmla="*/ 71 h 2636"/>
                <a:gd name="T4" fmla="*/ 19 w 3014"/>
                <a:gd name="T5" fmla="*/ 2422 h 2636"/>
                <a:gd name="T6" fmla="*/ 0 w 3014"/>
                <a:gd name="T7" fmla="*/ 2494 h 2636"/>
                <a:gd name="T8" fmla="*/ 143 w 3014"/>
                <a:gd name="T9" fmla="*/ 2636 h 2636"/>
                <a:gd name="T10" fmla="*/ 2857 w 3014"/>
                <a:gd name="T11" fmla="*/ 2636 h 2636"/>
                <a:gd name="T12" fmla="*/ 2929 w 3014"/>
                <a:gd name="T13" fmla="*/ 2617 h 2636"/>
                <a:gd name="T14" fmla="*/ 3000 w 3014"/>
                <a:gd name="T15" fmla="*/ 2493 h 2636"/>
                <a:gd name="T16" fmla="*/ 2981 w 3014"/>
                <a:gd name="T17" fmla="*/ 2422 h 2636"/>
                <a:gd name="T18" fmla="*/ 1623 w 3014"/>
                <a:gd name="T19" fmla="*/ 71 h 2636"/>
                <a:gd name="T20" fmla="*/ 1571 w 3014"/>
                <a:gd name="T21" fmla="*/ 19 h 2636"/>
                <a:gd name="T22" fmla="*/ 1500 w 3014"/>
                <a:gd name="T23" fmla="*/ 0 h 2636"/>
                <a:gd name="T24" fmla="*/ 143 w 3014"/>
                <a:gd name="T25" fmla="*/ 2631 h 2636"/>
                <a:gd name="T26" fmla="*/ 5 w 3014"/>
                <a:gd name="T27" fmla="*/ 2494 h 2636"/>
                <a:gd name="T28" fmla="*/ 24 w 3014"/>
                <a:gd name="T29" fmla="*/ 2425 h 2636"/>
                <a:gd name="T30" fmla="*/ 1381 w 3014"/>
                <a:gd name="T31" fmla="*/ 74 h 2636"/>
                <a:gd name="T32" fmla="*/ 1500 w 3014"/>
                <a:gd name="T33" fmla="*/ 5 h 2636"/>
                <a:gd name="T34" fmla="*/ 1569 w 3014"/>
                <a:gd name="T35" fmla="*/ 23 h 2636"/>
                <a:gd name="T36" fmla="*/ 1619 w 3014"/>
                <a:gd name="T37" fmla="*/ 74 h 2636"/>
                <a:gd name="T38" fmla="*/ 2976 w 3014"/>
                <a:gd name="T39" fmla="*/ 2425 h 2636"/>
                <a:gd name="T40" fmla="*/ 2926 w 3014"/>
                <a:gd name="T41" fmla="*/ 2612 h 2636"/>
                <a:gd name="T42" fmla="*/ 2857 w 3014"/>
                <a:gd name="T43" fmla="*/ 2631 h 2636"/>
                <a:gd name="T44" fmla="*/ 143 w 3014"/>
                <a:gd name="T45" fmla="*/ 2631 h 2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14" h="2636">
                  <a:moveTo>
                    <a:pt x="1500" y="0"/>
                  </a:moveTo>
                  <a:cubicBezTo>
                    <a:pt x="1451" y="0"/>
                    <a:pt x="1403" y="25"/>
                    <a:pt x="1377" y="71"/>
                  </a:cubicBezTo>
                  <a:cubicBezTo>
                    <a:pt x="19" y="2422"/>
                    <a:pt x="19" y="2422"/>
                    <a:pt x="19" y="2422"/>
                  </a:cubicBezTo>
                  <a:cubicBezTo>
                    <a:pt x="7" y="2444"/>
                    <a:pt x="0" y="2468"/>
                    <a:pt x="0" y="2494"/>
                  </a:cubicBezTo>
                  <a:cubicBezTo>
                    <a:pt x="0" y="2572"/>
                    <a:pt x="64" y="2636"/>
                    <a:pt x="143" y="2636"/>
                  </a:cubicBezTo>
                  <a:cubicBezTo>
                    <a:pt x="2857" y="2636"/>
                    <a:pt x="2857" y="2636"/>
                    <a:pt x="2857" y="2636"/>
                  </a:cubicBezTo>
                  <a:cubicBezTo>
                    <a:pt x="2882" y="2636"/>
                    <a:pt x="2907" y="2630"/>
                    <a:pt x="2929" y="2617"/>
                  </a:cubicBezTo>
                  <a:cubicBezTo>
                    <a:pt x="2975" y="2591"/>
                    <a:pt x="3000" y="2543"/>
                    <a:pt x="3000" y="2493"/>
                  </a:cubicBezTo>
                  <a:cubicBezTo>
                    <a:pt x="3000" y="2469"/>
                    <a:pt x="2994" y="2445"/>
                    <a:pt x="2981" y="2422"/>
                  </a:cubicBezTo>
                  <a:cubicBezTo>
                    <a:pt x="1623" y="71"/>
                    <a:pt x="1623" y="71"/>
                    <a:pt x="1623" y="71"/>
                  </a:cubicBezTo>
                  <a:cubicBezTo>
                    <a:pt x="1611" y="49"/>
                    <a:pt x="1593" y="31"/>
                    <a:pt x="1571" y="19"/>
                  </a:cubicBezTo>
                  <a:cubicBezTo>
                    <a:pt x="1549" y="6"/>
                    <a:pt x="1524" y="0"/>
                    <a:pt x="1500" y="0"/>
                  </a:cubicBezTo>
                  <a:moveTo>
                    <a:pt x="143" y="2631"/>
                  </a:moveTo>
                  <a:cubicBezTo>
                    <a:pt x="67" y="2631"/>
                    <a:pt x="5" y="2569"/>
                    <a:pt x="5" y="2494"/>
                  </a:cubicBezTo>
                  <a:cubicBezTo>
                    <a:pt x="5" y="2469"/>
                    <a:pt x="12" y="2446"/>
                    <a:pt x="24" y="2425"/>
                  </a:cubicBezTo>
                  <a:cubicBezTo>
                    <a:pt x="1381" y="74"/>
                    <a:pt x="1381" y="74"/>
                    <a:pt x="1381" y="74"/>
                  </a:cubicBezTo>
                  <a:cubicBezTo>
                    <a:pt x="1405" y="31"/>
                    <a:pt x="1451" y="5"/>
                    <a:pt x="1500" y="5"/>
                  </a:cubicBezTo>
                  <a:cubicBezTo>
                    <a:pt x="1524" y="5"/>
                    <a:pt x="1548" y="11"/>
                    <a:pt x="1569" y="23"/>
                  </a:cubicBezTo>
                  <a:cubicBezTo>
                    <a:pt x="1589" y="36"/>
                    <a:pt x="1607" y="53"/>
                    <a:pt x="1619" y="74"/>
                  </a:cubicBezTo>
                  <a:cubicBezTo>
                    <a:pt x="2976" y="2425"/>
                    <a:pt x="2976" y="2425"/>
                    <a:pt x="2976" y="2425"/>
                  </a:cubicBezTo>
                  <a:cubicBezTo>
                    <a:pt x="3014" y="2490"/>
                    <a:pt x="2992" y="2575"/>
                    <a:pt x="2926" y="2612"/>
                  </a:cubicBezTo>
                  <a:cubicBezTo>
                    <a:pt x="2905" y="2625"/>
                    <a:pt x="2881" y="2631"/>
                    <a:pt x="2857" y="2631"/>
                  </a:cubicBezTo>
                  <a:cubicBezTo>
                    <a:pt x="143" y="2631"/>
                    <a:pt x="143" y="2631"/>
                    <a:pt x="143" y="26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30"/>
            <p:cNvSpPr>
              <a:spLocks noEditPoints="1"/>
            </p:cNvSpPr>
            <p:nvPr/>
          </p:nvSpPr>
          <p:spPr bwMode="auto">
            <a:xfrm>
              <a:off x="15109825" y="-196850"/>
              <a:ext cx="10898187" cy="9531351"/>
            </a:xfrm>
            <a:custGeom>
              <a:avLst/>
              <a:gdLst>
                <a:gd name="T0" fmla="*/ 90 w 2906"/>
                <a:gd name="T1" fmla="*/ 2542 h 2542"/>
                <a:gd name="T2" fmla="*/ 0 w 2906"/>
                <a:gd name="T3" fmla="*/ 2453 h 2542"/>
                <a:gd name="T4" fmla="*/ 12 w 2906"/>
                <a:gd name="T5" fmla="*/ 2408 h 2542"/>
                <a:gd name="T6" fmla="*/ 1370 w 2906"/>
                <a:gd name="T7" fmla="*/ 57 h 2542"/>
                <a:gd name="T8" fmla="*/ 1492 w 2906"/>
                <a:gd name="T9" fmla="*/ 24 h 2542"/>
                <a:gd name="T10" fmla="*/ 1524 w 2906"/>
                <a:gd name="T11" fmla="*/ 57 h 2542"/>
                <a:gd name="T12" fmla="*/ 2882 w 2906"/>
                <a:gd name="T13" fmla="*/ 2408 h 2542"/>
                <a:gd name="T14" fmla="*/ 2849 w 2906"/>
                <a:gd name="T15" fmla="*/ 2530 h 2542"/>
                <a:gd name="T16" fmla="*/ 2804 w 2906"/>
                <a:gd name="T17" fmla="*/ 2542 h 2542"/>
                <a:gd name="T18" fmla="*/ 398 w 2906"/>
                <a:gd name="T19" fmla="*/ 2274 h 2542"/>
                <a:gd name="T20" fmla="*/ 2496 w 2906"/>
                <a:gd name="T21" fmla="*/ 2274 h 2542"/>
                <a:gd name="T22" fmla="*/ 1447 w 2906"/>
                <a:gd name="T23" fmla="*/ 458 h 2542"/>
                <a:gd name="T24" fmla="*/ 398 w 2906"/>
                <a:gd name="T25" fmla="*/ 2274 h 2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06" h="2542">
                  <a:moveTo>
                    <a:pt x="90" y="2542"/>
                  </a:moveTo>
                  <a:cubicBezTo>
                    <a:pt x="40" y="2542"/>
                    <a:pt x="0" y="2502"/>
                    <a:pt x="0" y="2453"/>
                  </a:cubicBezTo>
                  <a:cubicBezTo>
                    <a:pt x="0" y="2437"/>
                    <a:pt x="5" y="2422"/>
                    <a:pt x="12" y="2408"/>
                  </a:cubicBezTo>
                  <a:cubicBezTo>
                    <a:pt x="1370" y="57"/>
                    <a:pt x="1370" y="57"/>
                    <a:pt x="1370" y="57"/>
                  </a:cubicBezTo>
                  <a:cubicBezTo>
                    <a:pt x="1394" y="14"/>
                    <a:pt x="1449" y="0"/>
                    <a:pt x="1492" y="24"/>
                  </a:cubicBezTo>
                  <a:cubicBezTo>
                    <a:pt x="1505" y="32"/>
                    <a:pt x="1516" y="43"/>
                    <a:pt x="1524" y="57"/>
                  </a:cubicBezTo>
                  <a:cubicBezTo>
                    <a:pt x="2882" y="2408"/>
                    <a:pt x="2882" y="2408"/>
                    <a:pt x="2882" y="2408"/>
                  </a:cubicBezTo>
                  <a:cubicBezTo>
                    <a:pt x="2906" y="2451"/>
                    <a:pt x="2892" y="2505"/>
                    <a:pt x="2849" y="2530"/>
                  </a:cubicBezTo>
                  <a:cubicBezTo>
                    <a:pt x="2835" y="2538"/>
                    <a:pt x="2820" y="2542"/>
                    <a:pt x="2804" y="2542"/>
                  </a:cubicBezTo>
                  <a:moveTo>
                    <a:pt x="398" y="2274"/>
                  </a:moveTo>
                  <a:cubicBezTo>
                    <a:pt x="2496" y="2274"/>
                    <a:pt x="2496" y="2274"/>
                    <a:pt x="2496" y="2274"/>
                  </a:cubicBezTo>
                  <a:cubicBezTo>
                    <a:pt x="1447" y="458"/>
                    <a:pt x="1447" y="458"/>
                    <a:pt x="1447" y="458"/>
                  </a:cubicBezTo>
                  <a:lnTo>
                    <a:pt x="398" y="2274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31"/>
            <p:cNvSpPr>
              <a:spLocks noEditPoints="1"/>
            </p:cNvSpPr>
            <p:nvPr/>
          </p:nvSpPr>
          <p:spPr bwMode="auto">
            <a:xfrm>
              <a:off x="19978688" y="2824162"/>
              <a:ext cx="1093787" cy="5172076"/>
            </a:xfrm>
            <a:custGeom>
              <a:avLst/>
              <a:gdLst>
                <a:gd name="T0" fmla="*/ 292 w 292"/>
                <a:gd name="T1" fmla="*/ 1236 h 1379"/>
                <a:gd name="T2" fmla="*/ 149 w 292"/>
                <a:gd name="T3" fmla="*/ 1379 h 1379"/>
                <a:gd name="T4" fmla="*/ 6 w 292"/>
                <a:gd name="T5" fmla="*/ 1236 h 1379"/>
                <a:gd name="T6" fmla="*/ 149 w 292"/>
                <a:gd name="T7" fmla="*/ 1094 h 1379"/>
                <a:gd name="T8" fmla="*/ 292 w 292"/>
                <a:gd name="T9" fmla="*/ 1236 h 1379"/>
                <a:gd name="T10" fmla="*/ 220 w 292"/>
                <a:gd name="T11" fmla="*/ 958 h 1379"/>
                <a:gd name="T12" fmla="*/ 143 w 292"/>
                <a:gd name="T13" fmla="*/ 1022 h 1379"/>
                <a:gd name="T14" fmla="*/ 78 w 292"/>
                <a:gd name="T15" fmla="*/ 958 h 1379"/>
                <a:gd name="T16" fmla="*/ 7 w 292"/>
                <a:gd name="T17" fmla="*/ 162 h 1379"/>
                <a:gd name="T18" fmla="*/ 136 w 292"/>
                <a:gd name="T19" fmla="*/ 7 h 1379"/>
                <a:gd name="T20" fmla="*/ 291 w 292"/>
                <a:gd name="T21" fmla="*/ 136 h 1379"/>
                <a:gd name="T22" fmla="*/ 291 w 292"/>
                <a:gd name="T23" fmla="*/ 162 h 1379"/>
                <a:gd name="T24" fmla="*/ 220 w 292"/>
                <a:gd name="T25" fmla="*/ 958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2" h="1379">
                  <a:moveTo>
                    <a:pt x="292" y="1236"/>
                  </a:moveTo>
                  <a:cubicBezTo>
                    <a:pt x="292" y="1315"/>
                    <a:pt x="228" y="1379"/>
                    <a:pt x="149" y="1379"/>
                  </a:cubicBezTo>
                  <a:cubicBezTo>
                    <a:pt x="70" y="1379"/>
                    <a:pt x="6" y="1315"/>
                    <a:pt x="6" y="1236"/>
                  </a:cubicBezTo>
                  <a:cubicBezTo>
                    <a:pt x="6" y="1158"/>
                    <a:pt x="70" y="1094"/>
                    <a:pt x="149" y="1094"/>
                  </a:cubicBezTo>
                  <a:cubicBezTo>
                    <a:pt x="228" y="1094"/>
                    <a:pt x="292" y="1158"/>
                    <a:pt x="292" y="1236"/>
                  </a:cubicBezTo>
                  <a:moveTo>
                    <a:pt x="220" y="958"/>
                  </a:moveTo>
                  <a:cubicBezTo>
                    <a:pt x="217" y="997"/>
                    <a:pt x="182" y="1026"/>
                    <a:pt x="143" y="1022"/>
                  </a:cubicBezTo>
                  <a:cubicBezTo>
                    <a:pt x="108" y="1019"/>
                    <a:pt x="81" y="992"/>
                    <a:pt x="78" y="958"/>
                  </a:cubicBezTo>
                  <a:cubicBezTo>
                    <a:pt x="7" y="162"/>
                    <a:pt x="7" y="162"/>
                    <a:pt x="7" y="162"/>
                  </a:cubicBezTo>
                  <a:cubicBezTo>
                    <a:pt x="0" y="83"/>
                    <a:pt x="58" y="14"/>
                    <a:pt x="136" y="7"/>
                  </a:cubicBezTo>
                  <a:cubicBezTo>
                    <a:pt x="215" y="0"/>
                    <a:pt x="284" y="58"/>
                    <a:pt x="291" y="136"/>
                  </a:cubicBezTo>
                  <a:cubicBezTo>
                    <a:pt x="292" y="145"/>
                    <a:pt x="292" y="153"/>
                    <a:pt x="291" y="162"/>
                  </a:cubicBezTo>
                  <a:lnTo>
                    <a:pt x="220" y="9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25" name="Рисунок 24"/>
          <p:cNvPicPr/>
          <p:nvPr/>
        </p:nvPicPr>
        <p:blipFill>
          <a:blip r:embed="rId3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26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69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6" grpId="0"/>
      <p:bldP spid="37" grpId="0" animBg="1"/>
      <p:bldP spid="3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84149"/>
            <a:ext cx="5071250" cy="511287"/>
          </a:xfrm>
        </p:spPr>
        <p:txBody>
          <a:bodyPr/>
          <a:lstStyle/>
          <a:p>
            <a:pPr algn="ctr"/>
            <a:r>
              <a:rPr sz="2000" dirty="0" smtClean="0"/>
              <a:t>APROL PDA</a:t>
            </a:r>
            <a:r>
              <a:rPr lang="ru-RU" sz="2000" dirty="0"/>
              <a:t> </a:t>
            </a:r>
            <a:r>
              <a:rPr lang="ru-RU" sz="2000" dirty="0" smtClean="0"/>
              <a:t>– </a:t>
            </a:r>
            <a:r>
              <a:rPr lang="ru-RU" sz="2000" dirty="0"/>
              <a:t>сбор данных и аналитика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Гибкость</a:t>
            </a:r>
            <a:r>
              <a:rPr dirty="0" smtClean="0"/>
              <a:t>. </a:t>
            </a:r>
            <a:r>
              <a:rPr lang="ru-RU" dirty="0" smtClean="0"/>
              <a:t>Открытость</a:t>
            </a:r>
            <a:r>
              <a:rPr dirty="0" smtClean="0"/>
              <a:t>. </a:t>
            </a:r>
            <a:r>
              <a:rPr lang="ru-RU" dirty="0" smtClean="0"/>
              <a:t>Масштабируемость</a:t>
            </a:r>
            <a:r>
              <a:rPr dirty="0" smtClean="0"/>
              <a:t>.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668951" y="1133652"/>
            <a:ext cx="3275652" cy="1231106"/>
            <a:chOff x="5784528" y="1281509"/>
            <a:chExt cx="3275652" cy="1231106"/>
          </a:xfrm>
        </p:grpSpPr>
        <p:sp>
          <p:nvSpPr>
            <p:cNvPr id="13" name="TextBox 12"/>
            <p:cNvSpPr txBox="1"/>
            <p:nvPr/>
          </p:nvSpPr>
          <p:spPr>
            <a:xfrm>
              <a:off x="6442373" y="1281509"/>
              <a:ext cx="261780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 smtClean="0"/>
                <a:t>Гибкость</a:t>
              </a:r>
              <a:endParaRPr lang="de-DE" sz="1600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ru-RU" sz="1600" dirty="0" smtClean="0">
                  <a:solidFill>
                    <a:schemeClr val="tx2"/>
                  </a:solidFill>
                </a:rPr>
                <a:t>Отчёты</a:t>
              </a:r>
              <a:endParaRPr lang="de-DE" sz="1600" dirty="0" smtClean="0">
                <a:solidFill>
                  <a:schemeClr val="tx2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ru-RU" sz="1600" dirty="0" smtClean="0">
                  <a:solidFill>
                    <a:schemeClr val="tx2"/>
                  </a:solidFill>
                </a:rPr>
                <a:t>Структура системы</a:t>
              </a:r>
              <a:endParaRPr lang="de-DE" sz="1600" dirty="0" smtClean="0">
                <a:solidFill>
                  <a:schemeClr val="tx2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ru-RU" sz="1600" dirty="0" smtClean="0">
                  <a:solidFill>
                    <a:schemeClr val="tx2"/>
                  </a:solidFill>
                </a:rPr>
                <a:t>Резервирование</a:t>
              </a:r>
              <a:endParaRPr lang="de-DE" sz="1600" dirty="0" smtClean="0">
                <a:solidFill>
                  <a:schemeClr val="tx2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ru-RU" sz="1600" dirty="0" smtClean="0">
                  <a:solidFill>
                    <a:schemeClr val="tx2"/>
                  </a:solidFill>
                </a:rPr>
                <a:t>Логика на ПК</a:t>
              </a:r>
              <a:endParaRPr lang="de-DE" sz="16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gray">
            <a:xfrm rot="5400000" flipV="1">
              <a:off x="5900184" y="1283474"/>
              <a:ext cx="374822" cy="606133"/>
            </a:xfrm>
            <a:custGeom>
              <a:avLst/>
              <a:gdLst>
                <a:gd name="T0" fmla="*/ 10 w 312"/>
                <a:gd name="T1" fmla="*/ 582 h 582"/>
                <a:gd name="T2" fmla="*/ 23 w 312"/>
                <a:gd name="T3" fmla="*/ 531 h 582"/>
                <a:gd name="T4" fmla="*/ 31 w 312"/>
                <a:gd name="T5" fmla="*/ 481 h 582"/>
                <a:gd name="T6" fmla="*/ 46 w 312"/>
                <a:gd name="T7" fmla="*/ 421 h 582"/>
                <a:gd name="T8" fmla="*/ 67 w 312"/>
                <a:gd name="T9" fmla="*/ 351 h 582"/>
                <a:gd name="T10" fmla="*/ 101 w 312"/>
                <a:gd name="T11" fmla="*/ 279 h 582"/>
                <a:gd name="T12" fmla="*/ 147 w 312"/>
                <a:gd name="T13" fmla="*/ 205 h 582"/>
                <a:gd name="T14" fmla="*/ 211 w 312"/>
                <a:gd name="T15" fmla="*/ 135 h 582"/>
                <a:gd name="T16" fmla="*/ 255 w 312"/>
                <a:gd name="T17" fmla="*/ 176 h 582"/>
                <a:gd name="T18" fmla="*/ 284 w 312"/>
                <a:gd name="T19" fmla="*/ 86 h 582"/>
                <a:gd name="T20" fmla="*/ 312 w 312"/>
                <a:gd name="T21" fmla="*/ 0 h 582"/>
                <a:gd name="T22" fmla="*/ 282 w 312"/>
                <a:gd name="T23" fmla="*/ 8 h 582"/>
                <a:gd name="T24" fmla="*/ 215 w 312"/>
                <a:gd name="T25" fmla="*/ 26 h 582"/>
                <a:gd name="T26" fmla="*/ 150 w 312"/>
                <a:gd name="T27" fmla="*/ 46 h 582"/>
                <a:gd name="T28" fmla="*/ 121 w 312"/>
                <a:gd name="T29" fmla="*/ 54 h 582"/>
                <a:gd name="T30" fmla="*/ 159 w 312"/>
                <a:gd name="T31" fmla="*/ 88 h 582"/>
                <a:gd name="T32" fmla="*/ 114 w 312"/>
                <a:gd name="T33" fmla="*/ 140 h 582"/>
                <a:gd name="T34" fmla="*/ 77 w 312"/>
                <a:gd name="T35" fmla="*/ 196 h 582"/>
                <a:gd name="T36" fmla="*/ 47 w 312"/>
                <a:gd name="T37" fmla="*/ 254 h 582"/>
                <a:gd name="T38" fmla="*/ 25 w 312"/>
                <a:gd name="T39" fmla="*/ 318 h 582"/>
                <a:gd name="T40" fmla="*/ 8 w 312"/>
                <a:gd name="T41" fmla="*/ 382 h 582"/>
                <a:gd name="T42" fmla="*/ 2 w 312"/>
                <a:gd name="T43" fmla="*/ 448 h 582"/>
                <a:gd name="T44" fmla="*/ 2 w 312"/>
                <a:gd name="T45" fmla="*/ 515 h 582"/>
                <a:gd name="T46" fmla="*/ 10 w 312"/>
                <a:gd name="T47" fmla="*/ 582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2" h="582">
                  <a:moveTo>
                    <a:pt x="10" y="582"/>
                  </a:moveTo>
                  <a:cubicBezTo>
                    <a:pt x="16" y="577"/>
                    <a:pt x="18" y="559"/>
                    <a:pt x="23" y="531"/>
                  </a:cubicBezTo>
                  <a:cubicBezTo>
                    <a:pt x="25" y="517"/>
                    <a:pt x="28" y="501"/>
                    <a:pt x="31" y="481"/>
                  </a:cubicBezTo>
                  <a:cubicBezTo>
                    <a:pt x="34" y="463"/>
                    <a:pt x="39" y="442"/>
                    <a:pt x="46" y="421"/>
                  </a:cubicBezTo>
                  <a:cubicBezTo>
                    <a:pt x="51" y="398"/>
                    <a:pt x="59" y="375"/>
                    <a:pt x="67" y="351"/>
                  </a:cubicBezTo>
                  <a:cubicBezTo>
                    <a:pt x="77" y="328"/>
                    <a:pt x="87" y="303"/>
                    <a:pt x="101" y="279"/>
                  </a:cubicBezTo>
                  <a:cubicBezTo>
                    <a:pt x="114" y="253"/>
                    <a:pt x="129" y="228"/>
                    <a:pt x="147" y="205"/>
                  </a:cubicBezTo>
                  <a:cubicBezTo>
                    <a:pt x="165" y="181"/>
                    <a:pt x="186" y="158"/>
                    <a:pt x="211" y="135"/>
                  </a:cubicBezTo>
                  <a:cubicBezTo>
                    <a:pt x="255" y="176"/>
                    <a:pt x="255" y="176"/>
                    <a:pt x="255" y="176"/>
                  </a:cubicBezTo>
                  <a:cubicBezTo>
                    <a:pt x="255" y="176"/>
                    <a:pt x="269" y="131"/>
                    <a:pt x="284" y="86"/>
                  </a:cubicBezTo>
                  <a:cubicBezTo>
                    <a:pt x="297" y="43"/>
                    <a:pt x="312" y="0"/>
                    <a:pt x="312" y="0"/>
                  </a:cubicBezTo>
                  <a:cubicBezTo>
                    <a:pt x="312" y="0"/>
                    <a:pt x="300" y="3"/>
                    <a:pt x="282" y="8"/>
                  </a:cubicBezTo>
                  <a:cubicBezTo>
                    <a:pt x="265" y="13"/>
                    <a:pt x="240" y="20"/>
                    <a:pt x="215" y="26"/>
                  </a:cubicBezTo>
                  <a:cubicBezTo>
                    <a:pt x="191" y="33"/>
                    <a:pt x="168" y="39"/>
                    <a:pt x="150" y="46"/>
                  </a:cubicBezTo>
                  <a:cubicBezTo>
                    <a:pt x="132" y="50"/>
                    <a:pt x="121" y="54"/>
                    <a:pt x="121" y="54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42" y="104"/>
                    <a:pt x="128" y="122"/>
                    <a:pt x="114" y="140"/>
                  </a:cubicBezTo>
                  <a:cubicBezTo>
                    <a:pt x="101" y="157"/>
                    <a:pt x="88" y="176"/>
                    <a:pt x="77" y="196"/>
                  </a:cubicBezTo>
                  <a:cubicBezTo>
                    <a:pt x="65" y="214"/>
                    <a:pt x="56" y="235"/>
                    <a:pt x="47" y="254"/>
                  </a:cubicBezTo>
                  <a:cubicBezTo>
                    <a:pt x="38" y="276"/>
                    <a:pt x="31" y="295"/>
                    <a:pt x="25" y="318"/>
                  </a:cubicBezTo>
                  <a:cubicBezTo>
                    <a:pt x="18" y="339"/>
                    <a:pt x="13" y="360"/>
                    <a:pt x="8" y="382"/>
                  </a:cubicBezTo>
                  <a:cubicBezTo>
                    <a:pt x="5" y="405"/>
                    <a:pt x="3" y="426"/>
                    <a:pt x="2" y="448"/>
                  </a:cubicBezTo>
                  <a:cubicBezTo>
                    <a:pt x="0" y="471"/>
                    <a:pt x="0" y="493"/>
                    <a:pt x="2" y="515"/>
                  </a:cubicBezTo>
                  <a:cubicBezTo>
                    <a:pt x="3" y="538"/>
                    <a:pt x="7" y="559"/>
                    <a:pt x="10" y="582"/>
                  </a:cubicBezTo>
                </a:path>
              </a:pathLst>
            </a:cu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96301" y="5073997"/>
            <a:ext cx="3541009" cy="1428775"/>
            <a:chOff x="5402809" y="5004255"/>
            <a:chExt cx="3541009" cy="1428775"/>
          </a:xfrm>
        </p:grpSpPr>
        <p:sp>
          <p:nvSpPr>
            <p:cNvPr id="17" name="TextBox 16"/>
            <p:cNvSpPr txBox="1"/>
            <p:nvPr/>
          </p:nvSpPr>
          <p:spPr>
            <a:xfrm>
              <a:off x="5972018" y="5201924"/>
              <a:ext cx="2971800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 smtClean="0"/>
                <a:t>Открытость</a:t>
              </a:r>
              <a:endParaRPr lang="de-DE" sz="1600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ru-RU" sz="1600" dirty="0" smtClean="0">
                  <a:solidFill>
                    <a:schemeClr val="tx2"/>
                  </a:solidFill>
                </a:rPr>
                <a:t>Интеграция с 3-ми производителями</a:t>
              </a:r>
              <a:endParaRPr lang="de-DE" sz="1600" dirty="0" smtClean="0">
                <a:solidFill>
                  <a:schemeClr val="tx2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ru-RU" sz="1600" dirty="0" smtClean="0">
                  <a:solidFill>
                    <a:schemeClr val="tx2"/>
                  </a:solidFill>
                </a:rPr>
                <a:t>Адаптивность и наращиваемость</a:t>
              </a:r>
              <a:endParaRPr lang="de-DE" sz="16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gray">
            <a:xfrm rot="7029759" flipH="1" flipV="1">
              <a:off x="5536754" y="4870310"/>
              <a:ext cx="362068" cy="629957"/>
            </a:xfrm>
            <a:custGeom>
              <a:avLst/>
              <a:gdLst>
                <a:gd name="T0" fmla="*/ 10 w 312"/>
                <a:gd name="T1" fmla="*/ 582 h 582"/>
                <a:gd name="T2" fmla="*/ 23 w 312"/>
                <a:gd name="T3" fmla="*/ 531 h 582"/>
                <a:gd name="T4" fmla="*/ 31 w 312"/>
                <a:gd name="T5" fmla="*/ 481 h 582"/>
                <a:gd name="T6" fmla="*/ 46 w 312"/>
                <a:gd name="T7" fmla="*/ 421 h 582"/>
                <a:gd name="T8" fmla="*/ 67 w 312"/>
                <a:gd name="T9" fmla="*/ 351 h 582"/>
                <a:gd name="T10" fmla="*/ 101 w 312"/>
                <a:gd name="T11" fmla="*/ 279 h 582"/>
                <a:gd name="T12" fmla="*/ 147 w 312"/>
                <a:gd name="T13" fmla="*/ 205 h 582"/>
                <a:gd name="T14" fmla="*/ 211 w 312"/>
                <a:gd name="T15" fmla="*/ 135 h 582"/>
                <a:gd name="T16" fmla="*/ 255 w 312"/>
                <a:gd name="T17" fmla="*/ 176 h 582"/>
                <a:gd name="T18" fmla="*/ 284 w 312"/>
                <a:gd name="T19" fmla="*/ 86 h 582"/>
                <a:gd name="T20" fmla="*/ 312 w 312"/>
                <a:gd name="T21" fmla="*/ 0 h 582"/>
                <a:gd name="T22" fmla="*/ 282 w 312"/>
                <a:gd name="T23" fmla="*/ 8 h 582"/>
                <a:gd name="T24" fmla="*/ 215 w 312"/>
                <a:gd name="T25" fmla="*/ 26 h 582"/>
                <a:gd name="T26" fmla="*/ 150 w 312"/>
                <a:gd name="T27" fmla="*/ 46 h 582"/>
                <a:gd name="T28" fmla="*/ 121 w 312"/>
                <a:gd name="T29" fmla="*/ 54 h 582"/>
                <a:gd name="T30" fmla="*/ 159 w 312"/>
                <a:gd name="T31" fmla="*/ 88 h 582"/>
                <a:gd name="T32" fmla="*/ 114 w 312"/>
                <a:gd name="T33" fmla="*/ 140 h 582"/>
                <a:gd name="T34" fmla="*/ 77 w 312"/>
                <a:gd name="T35" fmla="*/ 196 h 582"/>
                <a:gd name="T36" fmla="*/ 47 w 312"/>
                <a:gd name="T37" fmla="*/ 254 h 582"/>
                <a:gd name="T38" fmla="*/ 25 w 312"/>
                <a:gd name="T39" fmla="*/ 318 h 582"/>
                <a:gd name="T40" fmla="*/ 8 w 312"/>
                <a:gd name="T41" fmla="*/ 382 h 582"/>
                <a:gd name="T42" fmla="*/ 2 w 312"/>
                <a:gd name="T43" fmla="*/ 448 h 582"/>
                <a:gd name="T44" fmla="*/ 2 w 312"/>
                <a:gd name="T45" fmla="*/ 515 h 582"/>
                <a:gd name="T46" fmla="*/ 10 w 312"/>
                <a:gd name="T47" fmla="*/ 582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2" h="582">
                  <a:moveTo>
                    <a:pt x="10" y="582"/>
                  </a:moveTo>
                  <a:cubicBezTo>
                    <a:pt x="16" y="577"/>
                    <a:pt x="18" y="559"/>
                    <a:pt x="23" y="531"/>
                  </a:cubicBezTo>
                  <a:cubicBezTo>
                    <a:pt x="25" y="517"/>
                    <a:pt x="28" y="501"/>
                    <a:pt x="31" y="481"/>
                  </a:cubicBezTo>
                  <a:cubicBezTo>
                    <a:pt x="34" y="463"/>
                    <a:pt x="39" y="442"/>
                    <a:pt x="46" y="421"/>
                  </a:cubicBezTo>
                  <a:cubicBezTo>
                    <a:pt x="51" y="398"/>
                    <a:pt x="59" y="375"/>
                    <a:pt x="67" y="351"/>
                  </a:cubicBezTo>
                  <a:cubicBezTo>
                    <a:pt x="77" y="328"/>
                    <a:pt x="87" y="303"/>
                    <a:pt x="101" y="279"/>
                  </a:cubicBezTo>
                  <a:cubicBezTo>
                    <a:pt x="114" y="253"/>
                    <a:pt x="129" y="228"/>
                    <a:pt x="147" y="205"/>
                  </a:cubicBezTo>
                  <a:cubicBezTo>
                    <a:pt x="165" y="181"/>
                    <a:pt x="186" y="158"/>
                    <a:pt x="211" y="135"/>
                  </a:cubicBezTo>
                  <a:cubicBezTo>
                    <a:pt x="255" y="176"/>
                    <a:pt x="255" y="176"/>
                    <a:pt x="255" y="176"/>
                  </a:cubicBezTo>
                  <a:cubicBezTo>
                    <a:pt x="255" y="176"/>
                    <a:pt x="269" y="131"/>
                    <a:pt x="284" y="86"/>
                  </a:cubicBezTo>
                  <a:cubicBezTo>
                    <a:pt x="297" y="43"/>
                    <a:pt x="312" y="0"/>
                    <a:pt x="312" y="0"/>
                  </a:cubicBezTo>
                  <a:cubicBezTo>
                    <a:pt x="312" y="0"/>
                    <a:pt x="300" y="3"/>
                    <a:pt x="282" y="8"/>
                  </a:cubicBezTo>
                  <a:cubicBezTo>
                    <a:pt x="265" y="13"/>
                    <a:pt x="240" y="20"/>
                    <a:pt x="215" y="26"/>
                  </a:cubicBezTo>
                  <a:cubicBezTo>
                    <a:pt x="191" y="33"/>
                    <a:pt x="168" y="39"/>
                    <a:pt x="150" y="46"/>
                  </a:cubicBezTo>
                  <a:cubicBezTo>
                    <a:pt x="132" y="50"/>
                    <a:pt x="121" y="54"/>
                    <a:pt x="121" y="54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42" y="104"/>
                    <a:pt x="128" y="122"/>
                    <a:pt x="114" y="140"/>
                  </a:cubicBezTo>
                  <a:cubicBezTo>
                    <a:pt x="101" y="157"/>
                    <a:pt x="88" y="176"/>
                    <a:pt x="77" y="196"/>
                  </a:cubicBezTo>
                  <a:cubicBezTo>
                    <a:pt x="65" y="214"/>
                    <a:pt x="56" y="235"/>
                    <a:pt x="47" y="254"/>
                  </a:cubicBezTo>
                  <a:cubicBezTo>
                    <a:pt x="38" y="276"/>
                    <a:pt x="31" y="295"/>
                    <a:pt x="25" y="318"/>
                  </a:cubicBezTo>
                  <a:cubicBezTo>
                    <a:pt x="18" y="339"/>
                    <a:pt x="13" y="360"/>
                    <a:pt x="8" y="382"/>
                  </a:cubicBezTo>
                  <a:cubicBezTo>
                    <a:pt x="5" y="405"/>
                    <a:pt x="3" y="426"/>
                    <a:pt x="2" y="448"/>
                  </a:cubicBezTo>
                  <a:cubicBezTo>
                    <a:pt x="0" y="471"/>
                    <a:pt x="0" y="493"/>
                    <a:pt x="2" y="515"/>
                  </a:cubicBezTo>
                  <a:cubicBezTo>
                    <a:pt x="3" y="538"/>
                    <a:pt x="7" y="559"/>
                    <a:pt x="10" y="582"/>
                  </a:cubicBezTo>
                </a:path>
              </a:pathLst>
            </a:cu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07112" y="5049533"/>
            <a:ext cx="3878834" cy="1453240"/>
            <a:chOff x="807112" y="5049532"/>
            <a:chExt cx="3349793" cy="1683255"/>
          </a:xfrm>
        </p:grpSpPr>
        <p:sp>
          <p:nvSpPr>
            <p:cNvPr id="19" name="TextBox 18"/>
            <p:cNvSpPr txBox="1"/>
            <p:nvPr/>
          </p:nvSpPr>
          <p:spPr>
            <a:xfrm>
              <a:off x="807112" y="5501681"/>
              <a:ext cx="334979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 smtClean="0"/>
                <a:t>Масштабируемость</a:t>
              </a:r>
              <a:endParaRPr lang="de-DE" sz="1600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ru-RU" sz="1600" dirty="0" smtClean="0">
                  <a:solidFill>
                    <a:schemeClr val="tx2"/>
                  </a:solidFill>
                </a:rPr>
                <a:t>От </a:t>
              </a:r>
              <a:r>
                <a:rPr lang="de-DE" sz="1600" dirty="0" smtClean="0">
                  <a:solidFill>
                    <a:schemeClr val="tx2"/>
                  </a:solidFill>
                </a:rPr>
                <a:t>50 </a:t>
              </a:r>
              <a:r>
                <a:rPr lang="ru-RU" sz="1600" dirty="0" smtClean="0">
                  <a:solidFill>
                    <a:schemeClr val="tx2"/>
                  </a:solidFill>
                </a:rPr>
                <a:t>до</a:t>
              </a:r>
              <a:r>
                <a:rPr lang="de-DE" sz="1600" dirty="0" smtClean="0">
                  <a:solidFill>
                    <a:schemeClr val="tx2"/>
                  </a:solidFill>
                </a:rPr>
                <a:t> 500,000 </a:t>
              </a:r>
              <a:r>
                <a:rPr lang="ru-RU" sz="1600" dirty="0" smtClean="0">
                  <a:solidFill>
                    <a:schemeClr val="tx2"/>
                  </a:solidFill>
                </a:rPr>
                <a:t>точек данных</a:t>
              </a:r>
              <a:endParaRPr lang="de-DE" sz="1600" dirty="0" smtClean="0">
                <a:solidFill>
                  <a:schemeClr val="tx2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ru-RU" sz="1600" dirty="0" smtClean="0">
                  <a:solidFill>
                    <a:schemeClr val="tx2"/>
                  </a:solidFill>
                </a:rPr>
                <a:t>Полноценная РСУ в основе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ru-RU" sz="1600" dirty="0" smtClean="0">
                  <a:solidFill>
                    <a:schemeClr val="tx2"/>
                  </a:solidFill>
                </a:rPr>
                <a:t>Наращиваемый функционал по требованию</a:t>
              </a:r>
              <a:endParaRPr lang="de-DE" sz="16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gray">
            <a:xfrm rot="15031359" flipV="1">
              <a:off x="1864946" y="4922635"/>
              <a:ext cx="411254" cy="665047"/>
            </a:xfrm>
            <a:custGeom>
              <a:avLst/>
              <a:gdLst>
                <a:gd name="T0" fmla="*/ 10 w 312"/>
                <a:gd name="T1" fmla="*/ 582 h 582"/>
                <a:gd name="T2" fmla="*/ 23 w 312"/>
                <a:gd name="T3" fmla="*/ 531 h 582"/>
                <a:gd name="T4" fmla="*/ 31 w 312"/>
                <a:gd name="T5" fmla="*/ 481 h 582"/>
                <a:gd name="T6" fmla="*/ 46 w 312"/>
                <a:gd name="T7" fmla="*/ 421 h 582"/>
                <a:gd name="T8" fmla="*/ 67 w 312"/>
                <a:gd name="T9" fmla="*/ 351 h 582"/>
                <a:gd name="T10" fmla="*/ 101 w 312"/>
                <a:gd name="T11" fmla="*/ 279 h 582"/>
                <a:gd name="T12" fmla="*/ 147 w 312"/>
                <a:gd name="T13" fmla="*/ 205 h 582"/>
                <a:gd name="T14" fmla="*/ 211 w 312"/>
                <a:gd name="T15" fmla="*/ 135 h 582"/>
                <a:gd name="T16" fmla="*/ 255 w 312"/>
                <a:gd name="T17" fmla="*/ 176 h 582"/>
                <a:gd name="T18" fmla="*/ 284 w 312"/>
                <a:gd name="T19" fmla="*/ 86 h 582"/>
                <a:gd name="T20" fmla="*/ 312 w 312"/>
                <a:gd name="T21" fmla="*/ 0 h 582"/>
                <a:gd name="T22" fmla="*/ 282 w 312"/>
                <a:gd name="T23" fmla="*/ 8 h 582"/>
                <a:gd name="T24" fmla="*/ 215 w 312"/>
                <a:gd name="T25" fmla="*/ 26 h 582"/>
                <a:gd name="T26" fmla="*/ 150 w 312"/>
                <a:gd name="T27" fmla="*/ 46 h 582"/>
                <a:gd name="T28" fmla="*/ 121 w 312"/>
                <a:gd name="T29" fmla="*/ 54 h 582"/>
                <a:gd name="T30" fmla="*/ 159 w 312"/>
                <a:gd name="T31" fmla="*/ 88 h 582"/>
                <a:gd name="T32" fmla="*/ 114 w 312"/>
                <a:gd name="T33" fmla="*/ 140 h 582"/>
                <a:gd name="T34" fmla="*/ 77 w 312"/>
                <a:gd name="T35" fmla="*/ 196 h 582"/>
                <a:gd name="T36" fmla="*/ 47 w 312"/>
                <a:gd name="T37" fmla="*/ 254 h 582"/>
                <a:gd name="T38" fmla="*/ 25 w 312"/>
                <a:gd name="T39" fmla="*/ 318 h 582"/>
                <a:gd name="T40" fmla="*/ 8 w 312"/>
                <a:gd name="T41" fmla="*/ 382 h 582"/>
                <a:gd name="T42" fmla="*/ 2 w 312"/>
                <a:gd name="T43" fmla="*/ 448 h 582"/>
                <a:gd name="T44" fmla="*/ 2 w 312"/>
                <a:gd name="T45" fmla="*/ 515 h 582"/>
                <a:gd name="T46" fmla="*/ 10 w 312"/>
                <a:gd name="T47" fmla="*/ 582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2" h="582">
                  <a:moveTo>
                    <a:pt x="10" y="582"/>
                  </a:moveTo>
                  <a:cubicBezTo>
                    <a:pt x="16" y="577"/>
                    <a:pt x="18" y="559"/>
                    <a:pt x="23" y="531"/>
                  </a:cubicBezTo>
                  <a:cubicBezTo>
                    <a:pt x="25" y="517"/>
                    <a:pt x="28" y="501"/>
                    <a:pt x="31" y="481"/>
                  </a:cubicBezTo>
                  <a:cubicBezTo>
                    <a:pt x="34" y="463"/>
                    <a:pt x="39" y="442"/>
                    <a:pt x="46" y="421"/>
                  </a:cubicBezTo>
                  <a:cubicBezTo>
                    <a:pt x="51" y="398"/>
                    <a:pt x="59" y="375"/>
                    <a:pt x="67" y="351"/>
                  </a:cubicBezTo>
                  <a:cubicBezTo>
                    <a:pt x="77" y="328"/>
                    <a:pt x="87" y="303"/>
                    <a:pt x="101" y="279"/>
                  </a:cubicBezTo>
                  <a:cubicBezTo>
                    <a:pt x="114" y="253"/>
                    <a:pt x="129" y="228"/>
                    <a:pt x="147" y="205"/>
                  </a:cubicBezTo>
                  <a:cubicBezTo>
                    <a:pt x="165" y="181"/>
                    <a:pt x="186" y="158"/>
                    <a:pt x="211" y="135"/>
                  </a:cubicBezTo>
                  <a:cubicBezTo>
                    <a:pt x="255" y="176"/>
                    <a:pt x="255" y="176"/>
                    <a:pt x="255" y="176"/>
                  </a:cubicBezTo>
                  <a:cubicBezTo>
                    <a:pt x="255" y="176"/>
                    <a:pt x="269" y="131"/>
                    <a:pt x="284" y="86"/>
                  </a:cubicBezTo>
                  <a:cubicBezTo>
                    <a:pt x="297" y="43"/>
                    <a:pt x="312" y="0"/>
                    <a:pt x="312" y="0"/>
                  </a:cubicBezTo>
                  <a:cubicBezTo>
                    <a:pt x="312" y="0"/>
                    <a:pt x="300" y="3"/>
                    <a:pt x="282" y="8"/>
                  </a:cubicBezTo>
                  <a:cubicBezTo>
                    <a:pt x="265" y="13"/>
                    <a:pt x="240" y="20"/>
                    <a:pt x="215" y="26"/>
                  </a:cubicBezTo>
                  <a:cubicBezTo>
                    <a:pt x="191" y="33"/>
                    <a:pt x="168" y="39"/>
                    <a:pt x="150" y="46"/>
                  </a:cubicBezTo>
                  <a:cubicBezTo>
                    <a:pt x="132" y="50"/>
                    <a:pt x="121" y="54"/>
                    <a:pt x="121" y="54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42" y="104"/>
                    <a:pt x="128" y="122"/>
                    <a:pt x="114" y="140"/>
                  </a:cubicBezTo>
                  <a:cubicBezTo>
                    <a:pt x="101" y="157"/>
                    <a:pt x="88" y="176"/>
                    <a:pt x="77" y="196"/>
                  </a:cubicBezTo>
                  <a:cubicBezTo>
                    <a:pt x="65" y="214"/>
                    <a:pt x="56" y="235"/>
                    <a:pt x="47" y="254"/>
                  </a:cubicBezTo>
                  <a:cubicBezTo>
                    <a:pt x="38" y="276"/>
                    <a:pt x="31" y="295"/>
                    <a:pt x="25" y="318"/>
                  </a:cubicBezTo>
                  <a:cubicBezTo>
                    <a:pt x="18" y="339"/>
                    <a:pt x="13" y="360"/>
                    <a:pt x="8" y="382"/>
                  </a:cubicBezTo>
                  <a:cubicBezTo>
                    <a:pt x="5" y="405"/>
                    <a:pt x="3" y="426"/>
                    <a:pt x="2" y="448"/>
                  </a:cubicBezTo>
                  <a:cubicBezTo>
                    <a:pt x="0" y="471"/>
                    <a:pt x="0" y="493"/>
                    <a:pt x="2" y="515"/>
                  </a:cubicBezTo>
                  <a:cubicBezTo>
                    <a:pt x="3" y="538"/>
                    <a:pt x="7" y="559"/>
                    <a:pt x="10" y="582"/>
                  </a:cubicBezTo>
                </a:path>
              </a:pathLst>
            </a:cu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91128" y="1626095"/>
            <a:ext cx="3120152" cy="2133105"/>
            <a:chOff x="2691128" y="1626095"/>
            <a:chExt cx="3120152" cy="21331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1514" y="1626095"/>
              <a:ext cx="2009766" cy="16304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1128" y="1679191"/>
              <a:ext cx="1465778" cy="20800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9481" y="2574176"/>
              <a:ext cx="420119" cy="504555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162" y="2333625"/>
            <a:ext cx="1800725" cy="166298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73552" y="3078731"/>
            <a:ext cx="812394" cy="1824120"/>
            <a:chOff x="3873552" y="3078731"/>
            <a:chExt cx="812394" cy="1824120"/>
          </a:xfrm>
        </p:grpSpPr>
        <p:grpSp>
          <p:nvGrpSpPr>
            <p:cNvPr id="11" name="Group 10"/>
            <p:cNvGrpSpPr/>
            <p:nvPr/>
          </p:nvGrpSpPr>
          <p:grpSpPr>
            <a:xfrm>
              <a:off x="3873552" y="3078731"/>
              <a:ext cx="812394" cy="1824120"/>
              <a:chOff x="3873552" y="3078731"/>
              <a:chExt cx="812394" cy="182412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3552" y="4475557"/>
                <a:ext cx="812394" cy="427294"/>
              </a:xfrm>
              <a:prstGeom prst="rect">
                <a:avLst/>
              </a:prstGeom>
            </p:spPr>
          </p:pic>
          <p:cxnSp>
            <p:nvCxnSpPr>
              <p:cNvPr id="25" name="Straight Connector 24"/>
              <p:cNvCxnSpPr/>
              <p:nvPr/>
            </p:nvCxnSpPr>
            <p:spPr>
              <a:xfrm>
                <a:off x="4209541" y="3078731"/>
                <a:ext cx="0" cy="45403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8" name="Picture 5" descr="X20_CPU_1_Slot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881402" y="3632664"/>
                <a:ext cx="670860" cy="477448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1" name="Straight Connector 60"/>
            <p:cNvCxnSpPr/>
            <p:nvPr/>
          </p:nvCxnSpPr>
          <p:spPr>
            <a:xfrm flipH="1">
              <a:off x="4201760" y="4171599"/>
              <a:ext cx="3141" cy="265456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204474" y="3262639"/>
            <a:ext cx="3012358" cy="1644252"/>
            <a:chOff x="1204474" y="3262639"/>
            <a:chExt cx="3012358" cy="1644252"/>
          </a:xfrm>
        </p:grpSpPr>
        <p:sp>
          <p:nvSpPr>
            <p:cNvPr id="7" name="Rectangle 6"/>
            <p:cNvSpPr/>
            <p:nvPr/>
          </p:nvSpPr>
          <p:spPr>
            <a:xfrm>
              <a:off x="1391125" y="3274307"/>
              <a:ext cx="2441735" cy="1628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2489325" y="3267313"/>
              <a:ext cx="0" cy="29403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384675" y="3276838"/>
              <a:ext cx="0" cy="29403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632550" y="3267313"/>
              <a:ext cx="0" cy="29403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3370392" y="4174464"/>
              <a:ext cx="3141" cy="265456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8478" y="4479597"/>
              <a:ext cx="812394" cy="427294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4059" y="4479597"/>
              <a:ext cx="812394" cy="427294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474" y="4475505"/>
              <a:ext cx="812394" cy="427294"/>
            </a:xfrm>
            <a:prstGeom prst="rect">
              <a:avLst/>
            </a:prstGeom>
          </p:spPr>
        </p:pic>
        <p:cxnSp>
          <p:nvCxnSpPr>
            <p:cNvPr id="59" name="Straight Connector 58"/>
            <p:cNvCxnSpPr/>
            <p:nvPr/>
          </p:nvCxnSpPr>
          <p:spPr>
            <a:xfrm flipH="1">
              <a:off x="1618765" y="4167634"/>
              <a:ext cx="3141" cy="265456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2471944" y="4174464"/>
              <a:ext cx="3141" cy="265456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5" descr="X20_CPU_1_Slot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283417" y="3632664"/>
              <a:ext cx="670860" cy="47744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5" descr="X20_CPU_1_Slot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141157" y="3624894"/>
              <a:ext cx="670860" cy="47744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5" descr="X20_CPU_1_Slot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13694" y="3624894"/>
              <a:ext cx="670860" cy="47744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2" name="Straight Connector 61"/>
            <p:cNvCxnSpPr/>
            <p:nvPr/>
          </p:nvCxnSpPr>
          <p:spPr>
            <a:xfrm flipH="1">
              <a:off x="1617022" y="3262639"/>
              <a:ext cx="259981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4210698" y="3026273"/>
            <a:ext cx="3025877" cy="1899668"/>
            <a:chOff x="4210698" y="3026273"/>
            <a:chExt cx="3025877" cy="189966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2586" y="3026273"/>
              <a:ext cx="661125" cy="468399"/>
            </a:xfrm>
            <a:prstGeom prst="rect">
              <a:avLst/>
            </a:prstGeom>
          </p:spPr>
        </p:pic>
        <p:cxnSp>
          <p:nvCxnSpPr>
            <p:cNvPr id="63" name="Straight Connector 62"/>
            <p:cNvCxnSpPr/>
            <p:nvPr/>
          </p:nvCxnSpPr>
          <p:spPr>
            <a:xfrm flipH="1">
              <a:off x="4210698" y="3262551"/>
              <a:ext cx="475248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/>
            <p:cNvGrpSpPr/>
            <p:nvPr/>
          </p:nvGrpSpPr>
          <p:grpSpPr>
            <a:xfrm>
              <a:off x="5526342" y="3262551"/>
              <a:ext cx="1710233" cy="1663390"/>
              <a:chOff x="5526342" y="3262551"/>
              <a:chExt cx="1710233" cy="1663390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5885940" y="3276838"/>
                <a:ext cx="0" cy="294031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6838440" y="3262551"/>
                <a:ext cx="0" cy="317843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61912" y="3640698"/>
                <a:ext cx="661126" cy="468399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06873" y="3638180"/>
                <a:ext cx="664680" cy="470917"/>
              </a:xfrm>
              <a:prstGeom prst="rect">
                <a:avLst/>
              </a:prstGeom>
            </p:spPr>
          </p:pic>
          <p:cxnSp>
            <p:nvCxnSpPr>
              <p:cNvPr id="37" name="Straight Connector 36"/>
              <p:cNvCxnSpPr/>
              <p:nvPr/>
            </p:nvCxnSpPr>
            <p:spPr>
              <a:xfrm flipH="1">
                <a:off x="5906390" y="4176186"/>
                <a:ext cx="3141" cy="265456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6816688" y="4174464"/>
                <a:ext cx="3141" cy="265456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6342" y="4498647"/>
                <a:ext cx="812394" cy="427294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24181" y="4497377"/>
                <a:ext cx="812394" cy="427294"/>
              </a:xfrm>
              <a:prstGeom prst="rect">
                <a:avLst/>
              </a:prstGeom>
            </p:spPr>
          </p:pic>
          <p:cxnSp>
            <p:nvCxnSpPr>
              <p:cNvPr id="69" name="Straight Connector 68"/>
              <p:cNvCxnSpPr/>
              <p:nvPr/>
            </p:nvCxnSpPr>
            <p:spPr>
              <a:xfrm flipH="1">
                <a:off x="5530705" y="3262551"/>
                <a:ext cx="1323327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2" name="Рисунок 51"/>
          <p:cNvPicPr/>
          <p:nvPr/>
        </p:nvPicPr>
        <p:blipFill>
          <a:blip r:embed="rId11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53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25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4062 -0.1504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7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670540" y="1734591"/>
            <a:ext cx="1784107" cy="1447381"/>
            <a:chOff x="3670540" y="1734591"/>
            <a:chExt cx="1784107" cy="144738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0540" y="1734591"/>
              <a:ext cx="1784107" cy="144738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8404" y="2680969"/>
              <a:ext cx="260096" cy="31237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2204" y="2769869"/>
              <a:ext cx="272796" cy="32762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8355" y="2495541"/>
              <a:ext cx="387371" cy="52420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84149"/>
            <a:ext cx="5071250" cy="511287"/>
          </a:xfrm>
        </p:spPr>
        <p:txBody>
          <a:bodyPr/>
          <a:lstStyle/>
          <a:p>
            <a:pPr algn="ctr"/>
            <a:r>
              <a:rPr lang="en-GB" sz="2000" dirty="0"/>
              <a:t>APROL PDA </a:t>
            </a:r>
            <a:r>
              <a:rPr lang="ru-RU" sz="2000" dirty="0" smtClean="0"/>
              <a:t>- </a:t>
            </a:r>
            <a:r>
              <a:rPr lang="ru-RU" sz="2000" dirty="0"/>
              <a:t>сбор данных и аналитика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257" y="800100"/>
            <a:ext cx="8592568" cy="313398"/>
          </a:xfrm>
        </p:spPr>
        <p:txBody>
          <a:bodyPr/>
          <a:lstStyle/>
          <a:p>
            <a:r>
              <a:rPr lang="ru-RU" dirty="0" smtClean="0"/>
              <a:t>Объекты разнесены – мониторинг центральный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25241" y="1462371"/>
            <a:ext cx="15392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600" dirty="0" smtClean="0"/>
              <a:t>APROL PDA</a:t>
            </a:r>
            <a:endParaRPr lang="en-US" sz="16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114300" y="5263632"/>
            <a:ext cx="300037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Распределённые системы</a:t>
            </a:r>
            <a:endParaRPr lang="de-DE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Сбор и буферизация данных вне зависимости от наличия подключения</a:t>
            </a:r>
            <a:endParaRPr lang="de-DE" sz="1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76911" y="1485348"/>
            <a:ext cx="2824491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Тревоги / События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Мнемосхемы</a:t>
            </a:r>
            <a:endParaRPr lang="de-DE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Отчёты</a:t>
            </a:r>
            <a:endParaRPr lang="de-DE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Прямой доступ для инженера</a:t>
            </a:r>
            <a:r>
              <a:rPr lang="de-DE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1982" y="2858806"/>
            <a:ext cx="2079159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Общая база данных</a:t>
            </a:r>
            <a:endParaRPr lang="de-DE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Трансляция данных</a:t>
            </a:r>
            <a:b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от нескольких систем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980"/>
          <a:stretch/>
        </p:blipFill>
        <p:spPr>
          <a:xfrm>
            <a:off x="2754427" y="2439231"/>
            <a:ext cx="4580911" cy="28947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020"/>
          <a:stretch/>
        </p:blipFill>
        <p:spPr>
          <a:xfrm>
            <a:off x="3068752" y="5349240"/>
            <a:ext cx="3944437" cy="1067240"/>
          </a:xfrm>
          <a:prstGeom prst="rect">
            <a:avLst/>
          </a:prstGeom>
        </p:spPr>
      </p:pic>
      <p:sp>
        <p:nvSpPr>
          <p:cNvPr id="16" name="Pfeil nach rechts 445"/>
          <p:cNvSpPr/>
          <p:nvPr/>
        </p:nvSpPr>
        <p:spPr>
          <a:xfrm rot="19540551">
            <a:off x="3545138" y="4874912"/>
            <a:ext cx="850927" cy="26094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Pfeil nach rechts 445"/>
          <p:cNvSpPr/>
          <p:nvPr/>
        </p:nvSpPr>
        <p:spPr>
          <a:xfrm rot="12737410">
            <a:off x="5122080" y="4838437"/>
            <a:ext cx="850927" cy="26094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Pfeil nach rechts 445"/>
          <p:cNvSpPr/>
          <p:nvPr/>
        </p:nvSpPr>
        <p:spPr>
          <a:xfrm rot="16200000">
            <a:off x="4440462" y="4978106"/>
            <a:ext cx="539759" cy="26094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Pfeil nach rechts 445"/>
          <p:cNvSpPr/>
          <p:nvPr/>
        </p:nvSpPr>
        <p:spPr>
          <a:xfrm rot="16200000">
            <a:off x="4455455" y="3171855"/>
            <a:ext cx="539759" cy="26094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3" name="Рисунок 22"/>
          <p:cNvPicPr/>
          <p:nvPr/>
        </p:nvPicPr>
        <p:blipFill>
          <a:blip r:embed="rId7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24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2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736" y="184149"/>
            <a:ext cx="5060178" cy="511287"/>
          </a:xfrm>
        </p:spPr>
        <p:txBody>
          <a:bodyPr/>
          <a:lstStyle/>
          <a:p>
            <a:pPr algn="ctr"/>
            <a:r>
              <a:rPr lang="en-GB" sz="2000" dirty="0"/>
              <a:t>APROL PDA </a:t>
            </a:r>
            <a:r>
              <a:rPr lang="ru-RU" sz="2000" dirty="0"/>
              <a:t>- сбор данных и аналитика</a:t>
            </a:r>
            <a:endParaRPr lang="en-US" sz="2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94257" y="800100"/>
            <a:ext cx="8643483" cy="313398"/>
          </a:xfrm>
        </p:spPr>
        <p:txBody>
          <a:bodyPr/>
          <a:lstStyle/>
          <a:p>
            <a:r>
              <a:rPr lang="ru-RU" dirty="0" smtClean="0"/>
              <a:t>Анализ данных – более эффективен с </a:t>
            </a:r>
            <a:r>
              <a:rPr lang="en-US" dirty="0" smtClean="0"/>
              <a:t>APROL</a:t>
            </a:r>
            <a:endParaRPr lang="en-US" dirty="0"/>
          </a:p>
        </p:txBody>
      </p:sp>
      <p:sp>
        <p:nvSpPr>
          <p:cNvPr id="5" name="Cross 4"/>
          <p:cNvSpPr/>
          <p:nvPr/>
        </p:nvSpPr>
        <p:spPr>
          <a:xfrm>
            <a:off x="6688666" y="3268111"/>
            <a:ext cx="474134" cy="491067"/>
          </a:xfrm>
          <a:prstGeom prst="plus">
            <a:avLst>
              <a:gd name="adj" fmla="val 42857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64684" y="1314046"/>
            <a:ext cx="2361049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Разведочный анализ данных (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EDA)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с помощью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Ad-hoc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отчётов</a:t>
            </a:r>
            <a:endParaRPr lang="de-DE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Аналитическая обработка в реальном времени</a:t>
            </a:r>
            <a:endParaRPr lang="de-DE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de-DE" sz="1400" dirty="0" smtClean="0">
                <a:solidFill>
                  <a:schemeClr val="accent6">
                    <a:lumMod val="50000"/>
                  </a:schemeClr>
                </a:solidFill>
              </a:rPr>
              <a:t>OLAP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de-DE" sz="1400" dirty="0" err="1" smtClean="0">
                <a:solidFill>
                  <a:schemeClr val="accent6">
                    <a:lumMod val="50000"/>
                  </a:schemeClr>
                </a:solidFill>
              </a:rPr>
              <a:t>adapter</a:t>
            </a:r>
            <a:endParaRPr lang="de-DE" sz="1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8199" y="2862314"/>
            <a:ext cx="1560267" cy="132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13600" y="1113251"/>
            <a:ext cx="1804142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6">
                    <a:lumMod val="50000"/>
                  </a:schemeClr>
                </a:solidFill>
              </a:rPr>
              <a:t>Data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de-DE" sz="1400" dirty="0" err="1" smtClean="0">
                <a:solidFill>
                  <a:schemeClr val="accent6">
                    <a:lumMod val="50000"/>
                  </a:schemeClr>
                </a:solidFill>
              </a:rPr>
              <a:t>ining</a:t>
            </a:r>
            <a:r>
              <a:rPr lang="de-DE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с помощью сторонних инструментов</a:t>
            </a:r>
            <a:endParaRPr lang="de-DE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Обнаружение паттернов, взаимосвязей, тенденций</a:t>
            </a:r>
            <a:endParaRPr lang="en-US" sz="1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V="1">
            <a:off x="3445932" y="3141233"/>
            <a:ext cx="550333" cy="884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3445932" y="2369710"/>
            <a:ext cx="550333" cy="76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3445932" y="1466849"/>
            <a:ext cx="550333" cy="1614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097" y="4347502"/>
            <a:ext cx="1440643" cy="514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713" y="5086602"/>
            <a:ext cx="639915" cy="485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925" y="2786509"/>
            <a:ext cx="2079285" cy="18731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39" y="1286511"/>
            <a:ext cx="3578359" cy="4428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39" y="1286511"/>
            <a:ext cx="3578359" cy="44287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39" y="1286511"/>
            <a:ext cx="3578359" cy="4428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9" y="1297860"/>
            <a:ext cx="3578662" cy="4432176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632460" y="3153617"/>
            <a:ext cx="0" cy="2332355"/>
          </a:xfrm>
          <a:prstGeom prst="straightConnector1">
            <a:avLst/>
          </a:prstGeom>
          <a:ln w="9525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32460" y="5470733"/>
            <a:ext cx="3148961" cy="1"/>
          </a:xfrm>
          <a:prstGeom prst="straightConnector1">
            <a:avLst/>
          </a:prstGeom>
          <a:ln w="9525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38810" y="4056165"/>
            <a:ext cx="12813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3802" y="4056165"/>
            <a:ext cx="0" cy="14837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9043" y="3946097"/>
            <a:ext cx="45089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>
                <a:solidFill>
                  <a:schemeClr val="bg2">
                    <a:lumMod val="50000"/>
                  </a:schemeClr>
                </a:solidFill>
              </a:rPr>
              <a:t>2.5 TB</a:t>
            </a:r>
            <a:endParaRPr lang="en-US" sz="12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9043" y="4584696"/>
            <a:ext cx="44403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>
                <a:solidFill>
                  <a:schemeClr val="bg2">
                    <a:lumMod val="50000"/>
                  </a:schemeClr>
                </a:solidFill>
              </a:rPr>
              <a:t>50 MB</a:t>
            </a:r>
            <a:endParaRPr lang="en-US" sz="12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58736" y="5616860"/>
            <a:ext cx="71013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Настоящее</a:t>
            </a:r>
            <a:endParaRPr lang="en-US" sz="105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09419" y="5616860"/>
            <a:ext cx="56265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Будущее</a:t>
            </a:r>
            <a:endParaRPr lang="en-US" sz="105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0717" y="5616860"/>
            <a:ext cx="583493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Прошлое</a:t>
            </a:r>
            <a:endParaRPr lang="en-US" sz="105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338060" y="4512835"/>
            <a:ext cx="0" cy="958849"/>
          </a:xfrm>
          <a:prstGeom prst="straightConnector1">
            <a:avLst/>
          </a:prstGeom>
          <a:ln w="9525">
            <a:solidFill>
              <a:schemeClr val="tx2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4804" y="2974761"/>
            <a:ext cx="936154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Объем данных</a:t>
            </a:r>
            <a:endParaRPr lang="en-US" sz="105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3338060" y="2955497"/>
            <a:ext cx="0" cy="2525713"/>
          </a:xfrm>
          <a:prstGeom prst="straightConnector1">
            <a:avLst/>
          </a:prstGeom>
          <a:ln w="9525">
            <a:solidFill>
              <a:schemeClr val="tx2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247618" y="4860954"/>
            <a:ext cx="831157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Релевантная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информация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3338060" y="3645399"/>
            <a:ext cx="0" cy="873096"/>
          </a:xfrm>
          <a:prstGeom prst="straightConnector1">
            <a:avLst/>
          </a:prstGeom>
          <a:ln w="9525">
            <a:solidFill>
              <a:schemeClr val="tx2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247618" y="3920364"/>
            <a:ext cx="892873" cy="32316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50000"/>
                  </a:schemeClr>
                </a:solidFill>
              </a:rPr>
              <a:t>Exploratory</a:t>
            </a:r>
          </a:p>
          <a:p>
            <a:r>
              <a:rPr lang="de-DE" sz="1050" dirty="0" err="1" smtClean="0">
                <a:solidFill>
                  <a:schemeClr val="bg2">
                    <a:lumMod val="50000"/>
                  </a:schemeClr>
                </a:solidFill>
              </a:rPr>
              <a:t>analysis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en-US" sz="1050" dirty="0" smtClean="0">
                <a:solidFill>
                  <a:schemeClr val="bg2">
                    <a:lumMod val="50000"/>
                  </a:schemeClr>
                </a:solidFill>
              </a:rPr>
              <a:t>EDA)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3338060" y="2945972"/>
            <a:ext cx="0" cy="709234"/>
          </a:xfrm>
          <a:prstGeom prst="straightConnector1">
            <a:avLst/>
          </a:prstGeom>
          <a:ln w="9525">
            <a:solidFill>
              <a:schemeClr val="tx2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247618" y="3238511"/>
            <a:ext cx="721351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50000"/>
                  </a:schemeClr>
                </a:solidFill>
              </a:rPr>
              <a:t>Data mining</a:t>
            </a:r>
            <a:endParaRPr lang="en-US" sz="105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47618" y="2194761"/>
            <a:ext cx="1219607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Неиспользованная </a:t>
            </a:r>
          </a:p>
          <a:p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информация из-за</a:t>
            </a:r>
          </a:p>
          <a:p>
            <a:r>
              <a:rPr lang="ru-RU" sz="1050" dirty="0">
                <a:solidFill>
                  <a:schemeClr val="bg2">
                    <a:lumMod val="50000"/>
                  </a:schemeClr>
                </a:solidFill>
              </a:rPr>
              <a:t>о</a:t>
            </a:r>
            <a:r>
              <a:rPr lang="ru-RU" sz="1050" dirty="0" smtClean="0">
                <a:solidFill>
                  <a:schemeClr val="bg2">
                    <a:lumMod val="50000"/>
                  </a:schemeClr>
                </a:solidFill>
              </a:rPr>
              <a:t>тсутствия нужного инструментария</a:t>
            </a:r>
            <a:endParaRPr lang="en-US" sz="105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6" name="Рисунок 35"/>
          <p:cNvPicPr/>
          <p:nvPr/>
        </p:nvPicPr>
        <p:blipFill>
          <a:blip r:embed="rId11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37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0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4" grpId="0"/>
      <p:bldP spid="43" grpId="0" animBg="1"/>
      <p:bldP spid="43" grpId="1" animBg="1"/>
      <p:bldP spid="46" grpId="0" animBg="1"/>
      <p:bldP spid="46" grpId="1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47664" y="164460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+mj-lt"/>
                <a:ea typeface="+mj-ea"/>
                <a:cs typeface="Arial" pitchFamily="34" charset="0"/>
              </a:rPr>
              <a:t>Ваш надёжный партнёр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691680" y="908721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+mj-lt"/>
                <a:ea typeface="+mj-ea"/>
                <a:cs typeface="Arial" pitchFamily="34" charset="0"/>
              </a:rPr>
              <a:t>- Сеть 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обособленных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 </a:t>
            </a:r>
            <a:r>
              <a:rPr lang="ru-RU" sz="1600" dirty="0" smtClean="0">
                <a:latin typeface="+mj-lt"/>
                <a:ea typeface="+mj-ea"/>
                <a:cs typeface="Arial" pitchFamily="34" charset="0"/>
              </a:rPr>
              <a:t>подразделений по 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всей </a:t>
            </a:r>
            <a:r>
              <a:rPr lang="ru-RU" sz="1600" dirty="0" smtClean="0">
                <a:latin typeface="+mj-lt"/>
                <a:ea typeface="+mj-ea"/>
                <a:cs typeface="Arial" pitchFamily="34" charset="0"/>
              </a:rPr>
              <a:t>стране: </a:t>
            </a:r>
            <a:r>
              <a:rPr lang="ru-RU" sz="1600" dirty="0" smtClean="0">
                <a:cs typeface="Arial" pitchFamily="34" charset="0"/>
              </a:rPr>
              <a:t>Томск</a:t>
            </a:r>
            <a:r>
              <a:rPr lang="ru-RU" sz="1600" dirty="0">
                <a:cs typeface="Arial" pitchFamily="34" charset="0"/>
              </a:rPr>
              <a:t>, Тюмень, Челябинск, </a:t>
            </a:r>
            <a:r>
              <a:rPr lang="ru-RU" sz="1600" dirty="0" smtClean="0">
                <a:cs typeface="Arial" pitchFamily="34" charset="0"/>
              </a:rPr>
              <a:t>Уфа,  </a:t>
            </a:r>
            <a:r>
              <a:rPr lang="ru-RU" sz="1600" dirty="0" smtClean="0">
                <a:latin typeface="+mj-lt"/>
                <a:ea typeface="+mj-ea"/>
                <a:cs typeface="Arial" pitchFamily="34" charset="0"/>
              </a:rPr>
              <a:t>с 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головным офисом в г. 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Новосибирск</a:t>
            </a:r>
            <a:endParaRPr lang="ru-RU" sz="1600" dirty="0"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1"/>
            <a:ext cx="1440160" cy="17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91680" y="1631019"/>
            <a:ext cx="6637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+mj-lt"/>
                <a:ea typeface="+mj-ea"/>
                <a:cs typeface="Arial" pitchFamily="34" charset="0"/>
              </a:rPr>
              <a:t>- Штат 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высококвалифицированных 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сотрудников</a:t>
            </a:r>
            <a:endParaRPr lang="ru-RU" sz="16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0" y="2092686"/>
            <a:ext cx="612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+mj-lt"/>
                <a:ea typeface="+mj-ea"/>
                <a:cs typeface="Arial" pitchFamily="34" charset="0"/>
              </a:rPr>
              <a:t>- Стабильно 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развивающаяся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 компания с </a:t>
            </a:r>
            <a:r>
              <a:rPr lang="ru-RU" sz="1600" dirty="0" smtClean="0">
                <a:latin typeface="+mj-lt"/>
                <a:ea typeface="+mj-ea"/>
                <a:cs typeface="Arial" pitchFamily="34" charset="0"/>
              </a:rPr>
              <a:t>2006г.</a:t>
            </a:r>
            <a:endParaRPr lang="ru-RU" sz="1600" dirty="0"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86962"/>
            <a:ext cx="1440160" cy="101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34764" y="2876255"/>
            <a:ext cx="712368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  <a:ea typeface="+mj-ea"/>
                <a:cs typeface="Arial" pitchFamily="34" charset="0"/>
                <a:hlinkClick r:id="rId5"/>
              </a:rPr>
              <a:t>WWW.SUER.RU</a:t>
            </a:r>
            <a:endParaRPr lang="en-US" sz="1600" dirty="0" smtClean="0">
              <a:latin typeface="+mj-lt"/>
              <a:ea typeface="+mj-ea"/>
              <a:cs typeface="Arial" pitchFamily="34" charset="0"/>
            </a:endParaRPr>
          </a:p>
          <a:p>
            <a:endParaRPr lang="en-US" sz="400" dirty="0" smtClean="0">
              <a:latin typeface="+mj-lt"/>
              <a:ea typeface="+mj-ea"/>
              <a:cs typeface="Arial" pitchFamily="34" charset="0"/>
            </a:endParaRPr>
          </a:p>
          <a:p>
            <a:r>
              <a:rPr lang="ru-RU" sz="1600" dirty="0" smtClean="0">
                <a:latin typeface="+mj-lt"/>
                <a:ea typeface="+mj-ea"/>
                <a:cs typeface="Arial" pitchFamily="34" charset="0"/>
              </a:rPr>
              <a:t>- 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Завершаются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 работы по обновлению сайта компании. </a:t>
            </a:r>
            <a:r>
              <a:rPr lang="ru-RU" sz="1600" dirty="0">
                <a:latin typeface="+mj-lt"/>
                <a:ea typeface="+mj-ea"/>
                <a:cs typeface="Arial" pitchFamily="34" charset="0"/>
              </a:rPr>
              <a:t>В новой версии будет представлена интерактивная возможность подбора оборудования в автоматическом режиме</a:t>
            </a:r>
            <a:endParaRPr lang="ru-RU" sz="16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4764" y="3961017"/>
            <a:ext cx="612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latin typeface="+mj-lt"/>
                <a:ea typeface="+mj-ea"/>
                <a:cs typeface="Arial" pitchFamily="34" charset="0"/>
              </a:rPr>
              <a:t>Наши координаты:</a:t>
            </a:r>
            <a:endParaRPr lang="ru-RU" sz="1600" b="1" u="sng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5376987"/>
            <a:ext cx="194421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+mj-lt"/>
                <a:ea typeface="+mj-ea"/>
                <a:cs typeface="Arial" pitchFamily="34" charset="0"/>
              </a:rPr>
              <a:t>ООО </a:t>
            </a:r>
            <a:r>
              <a:rPr lang="ru-RU" sz="1100" b="1" dirty="0">
                <a:latin typeface="+mj-lt"/>
                <a:ea typeface="+mj-ea"/>
                <a:cs typeface="Arial" pitchFamily="34" charset="0"/>
              </a:rPr>
              <a:t>"СУЭР"</a:t>
            </a:r>
          </a:p>
          <a:p>
            <a:r>
              <a:rPr lang="ru-RU" sz="1100" dirty="0">
                <a:latin typeface="+mj-lt"/>
                <a:ea typeface="+mj-ea"/>
                <a:cs typeface="Arial" pitchFamily="34" charset="0"/>
              </a:rPr>
              <a:t>454008, </a:t>
            </a:r>
            <a:r>
              <a:rPr lang="ru-RU" sz="1100" b="1" dirty="0">
                <a:latin typeface="+mj-lt"/>
                <a:ea typeface="+mj-ea"/>
                <a:cs typeface="Arial" pitchFamily="34" charset="0"/>
              </a:rPr>
              <a:t>г. </a:t>
            </a:r>
            <a:r>
              <a:rPr lang="ru-RU" sz="1100" b="1" dirty="0">
                <a:latin typeface="+mj-lt"/>
                <a:ea typeface="+mj-ea"/>
                <a:cs typeface="Arial" pitchFamily="34" charset="0"/>
              </a:rPr>
              <a:t>Челябинск, </a:t>
            </a:r>
            <a:r>
              <a:rPr lang="ru-RU" sz="1100" dirty="0">
                <a:latin typeface="+mj-lt"/>
                <a:ea typeface="+mj-ea"/>
                <a:cs typeface="Arial" pitchFamily="34" charset="0"/>
              </a:rPr>
              <a:t>Комсомольский пр., </a:t>
            </a:r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14 </a:t>
            </a:r>
            <a:endParaRPr lang="en-US" sz="1100" dirty="0" smtClean="0">
              <a:latin typeface="+mj-lt"/>
              <a:ea typeface="+mj-ea"/>
              <a:cs typeface="Arial" pitchFamily="34" charset="0"/>
            </a:endParaRPr>
          </a:p>
          <a:p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Офис №56</a:t>
            </a:r>
            <a:endParaRPr lang="ru-RU" sz="1100" dirty="0">
              <a:latin typeface="+mj-lt"/>
              <a:ea typeface="+mj-ea"/>
              <a:cs typeface="Arial" pitchFamily="34" charset="0"/>
            </a:endParaRPr>
          </a:p>
          <a:p>
            <a:r>
              <a:rPr lang="en-US" sz="1100" dirty="0" smtClean="0">
                <a:latin typeface="+mj-lt"/>
                <a:ea typeface="+mj-ea"/>
                <a:cs typeface="Arial" pitchFamily="34" charset="0"/>
              </a:rPr>
              <a:t>+7 </a:t>
            </a:r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(351</a:t>
            </a:r>
            <a:r>
              <a:rPr lang="ru-RU" sz="1100" dirty="0">
                <a:latin typeface="+mj-lt"/>
                <a:ea typeface="+mj-ea"/>
                <a:cs typeface="Arial" pitchFamily="34" charset="0"/>
              </a:rPr>
              <a:t>) 725-95-44</a:t>
            </a:r>
          </a:p>
          <a:p>
            <a:r>
              <a:rPr lang="en-US" sz="1100" u="sng" dirty="0" smtClean="0">
                <a:hlinkClick r:id="rId6"/>
              </a:rPr>
              <a:t>maksim.kichuk@suer.ru</a:t>
            </a:r>
            <a:endParaRPr lang="ru-RU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2339752" y="5376988"/>
            <a:ext cx="216024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+mj-lt"/>
                <a:ea typeface="+mj-ea"/>
                <a:cs typeface="Arial" pitchFamily="34" charset="0"/>
              </a:rPr>
              <a:t>ООО "СУЭР"</a:t>
            </a:r>
          </a:p>
          <a:p>
            <a:r>
              <a:rPr lang="ru-RU" sz="1100" dirty="0">
                <a:latin typeface="+mj-lt"/>
                <a:ea typeface="+mj-ea"/>
                <a:cs typeface="Arial" pitchFamily="34" charset="0"/>
              </a:rPr>
              <a:t>450001, </a:t>
            </a:r>
            <a:r>
              <a:rPr lang="ru-RU" sz="1100" b="1" dirty="0">
                <a:latin typeface="+mj-lt"/>
                <a:ea typeface="+mj-ea"/>
                <a:cs typeface="Arial" pitchFamily="34" charset="0"/>
              </a:rPr>
              <a:t>г. </a:t>
            </a:r>
            <a:r>
              <a:rPr lang="ru-RU" sz="1100" b="1" dirty="0">
                <a:latin typeface="+mj-lt"/>
                <a:ea typeface="+mj-ea"/>
                <a:cs typeface="Arial" pitchFamily="34" charset="0"/>
              </a:rPr>
              <a:t>Уфа, </a:t>
            </a:r>
            <a:endParaRPr lang="en-US" sz="1100" b="1" dirty="0" smtClean="0">
              <a:latin typeface="+mj-lt"/>
              <a:ea typeface="+mj-ea"/>
              <a:cs typeface="Arial" pitchFamily="34" charset="0"/>
            </a:endParaRPr>
          </a:p>
          <a:p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ул</a:t>
            </a:r>
            <a:r>
              <a:rPr lang="ru-RU" sz="1100" dirty="0">
                <a:latin typeface="+mj-lt"/>
                <a:ea typeface="+mj-ea"/>
                <a:cs typeface="Arial" pitchFamily="34" charset="0"/>
              </a:rPr>
              <a:t>. Бабушкина 25, офис </a:t>
            </a:r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№9</a:t>
            </a:r>
            <a:endParaRPr lang="ru-RU" sz="1100" dirty="0">
              <a:latin typeface="+mj-lt"/>
              <a:ea typeface="+mj-ea"/>
              <a:cs typeface="Arial" pitchFamily="34" charset="0"/>
            </a:endParaRPr>
          </a:p>
          <a:p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+7 </a:t>
            </a:r>
            <a:r>
              <a:rPr lang="ru-RU" sz="1100" dirty="0">
                <a:latin typeface="+mj-lt"/>
                <a:ea typeface="+mj-ea"/>
                <a:cs typeface="Arial" pitchFamily="34" charset="0"/>
              </a:rPr>
              <a:t>(347) 295-97-48  </a:t>
            </a:r>
            <a:endParaRPr lang="en-US" sz="1100" dirty="0" smtClean="0">
              <a:latin typeface="+mj-lt"/>
              <a:ea typeface="+mj-ea"/>
              <a:cs typeface="Arial" pitchFamily="34" charset="0"/>
            </a:endParaRPr>
          </a:p>
          <a:p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доб</a:t>
            </a:r>
            <a:r>
              <a:rPr lang="ru-RU" sz="1100" dirty="0">
                <a:latin typeface="+mj-lt"/>
                <a:ea typeface="+mj-ea"/>
                <a:cs typeface="Arial" pitchFamily="34" charset="0"/>
              </a:rPr>
              <a:t>. </a:t>
            </a:r>
            <a:r>
              <a:rPr lang="ru-RU" sz="1100" dirty="0">
                <a:latin typeface="+mj-lt"/>
                <a:ea typeface="+mj-ea"/>
                <a:cs typeface="Arial" pitchFamily="34" charset="0"/>
              </a:rPr>
              <a:t>101,</a:t>
            </a:r>
          </a:p>
          <a:p>
            <a:r>
              <a:rPr lang="en-US" sz="1100" dirty="0" err="1" smtClean="0">
                <a:latin typeface="+mj-lt"/>
                <a:ea typeface="+mj-ea"/>
                <a:cs typeface="Arial" pitchFamily="34" charset="0"/>
                <a:hlinkClick r:id="rId7"/>
              </a:rPr>
              <a:t>Lenar</a:t>
            </a:r>
            <a:r>
              <a:rPr lang="ru-RU" sz="1100" dirty="0">
                <a:latin typeface="+mj-lt"/>
                <a:ea typeface="+mj-ea"/>
                <a:cs typeface="Arial" pitchFamily="34" charset="0"/>
                <a:hlinkClick r:id="rId7"/>
              </a:rPr>
              <a:t>.</a:t>
            </a:r>
            <a:r>
              <a:rPr lang="en-US" sz="1100" dirty="0" err="1">
                <a:latin typeface="+mj-lt"/>
                <a:ea typeface="+mj-ea"/>
                <a:cs typeface="Arial" pitchFamily="34" charset="0"/>
                <a:hlinkClick r:id="rId7"/>
              </a:rPr>
              <a:t>Yakhin</a:t>
            </a:r>
            <a:r>
              <a:rPr lang="ru-RU" sz="1100" dirty="0">
                <a:latin typeface="+mj-lt"/>
                <a:ea typeface="+mj-ea"/>
                <a:cs typeface="Arial" pitchFamily="34" charset="0"/>
                <a:hlinkClick r:id="rId7"/>
              </a:rPr>
              <a:t>@</a:t>
            </a:r>
            <a:r>
              <a:rPr lang="en-US" sz="1100" dirty="0" err="1">
                <a:latin typeface="+mj-lt"/>
                <a:ea typeface="+mj-ea"/>
                <a:cs typeface="Arial" pitchFamily="34" charset="0"/>
                <a:hlinkClick r:id="rId7"/>
              </a:rPr>
              <a:t>suer</a:t>
            </a:r>
            <a:r>
              <a:rPr lang="ru-RU" sz="1100" dirty="0">
                <a:latin typeface="+mj-lt"/>
                <a:ea typeface="+mj-ea"/>
                <a:cs typeface="Arial" pitchFamily="34" charset="0"/>
                <a:hlinkClick r:id="rId7"/>
              </a:rPr>
              <a:t>.</a:t>
            </a:r>
            <a:r>
              <a:rPr lang="en-US" sz="1100" dirty="0" err="1" smtClean="0">
                <a:latin typeface="+mj-lt"/>
                <a:ea typeface="+mj-ea"/>
                <a:cs typeface="Arial" pitchFamily="34" charset="0"/>
                <a:hlinkClick r:id="rId7"/>
              </a:rPr>
              <a:t>ru</a:t>
            </a:r>
            <a:endParaRPr lang="ru-RU" sz="11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11796" y="5376987"/>
            <a:ext cx="216024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+mj-lt"/>
                <a:ea typeface="+mj-ea"/>
                <a:cs typeface="Arial" pitchFamily="34" charset="0"/>
              </a:rPr>
              <a:t>ООО "СУЭР"</a:t>
            </a:r>
          </a:p>
          <a:p>
            <a:r>
              <a:rPr lang="ru-RU" sz="1100" dirty="0"/>
              <a:t>634034, </a:t>
            </a:r>
            <a:r>
              <a:rPr lang="ru-RU" sz="1100" b="1" dirty="0"/>
              <a:t>г. Томск, </a:t>
            </a:r>
            <a:endParaRPr lang="en-US" sz="1100" b="1" dirty="0" smtClean="0"/>
          </a:p>
          <a:p>
            <a:r>
              <a:rPr lang="ru-RU" sz="1100" dirty="0" smtClean="0"/>
              <a:t>ул</a:t>
            </a:r>
            <a:r>
              <a:rPr lang="ru-RU" sz="1100" dirty="0"/>
              <a:t>. </a:t>
            </a:r>
            <a:r>
              <a:rPr lang="ru-RU" sz="1100" dirty="0" err="1"/>
              <a:t>Кулева</a:t>
            </a:r>
            <a:r>
              <a:rPr lang="ru-RU" sz="1100" dirty="0"/>
              <a:t>, 24 офис </a:t>
            </a:r>
            <a:r>
              <a:rPr lang="ru-RU" sz="1100" dirty="0" smtClean="0"/>
              <a:t>№402</a:t>
            </a:r>
            <a:endParaRPr lang="ru-RU" sz="1100" dirty="0"/>
          </a:p>
          <a:p>
            <a:r>
              <a:rPr lang="ru-RU" sz="1100" dirty="0" smtClean="0"/>
              <a:t>+7 </a:t>
            </a:r>
            <a:r>
              <a:rPr lang="ru-RU" sz="1100" dirty="0"/>
              <a:t>(382) 290 17 18, </a:t>
            </a:r>
            <a:endParaRPr lang="en-US" sz="1100" dirty="0" smtClean="0"/>
          </a:p>
          <a:p>
            <a:r>
              <a:rPr lang="ru-RU" sz="1100" dirty="0" smtClean="0"/>
              <a:t>+</a:t>
            </a:r>
            <a:r>
              <a:rPr lang="ru-RU" sz="1100" dirty="0"/>
              <a:t>7 (382) 234 19 13</a:t>
            </a:r>
          </a:p>
          <a:p>
            <a:r>
              <a:rPr lang="en-US" sz="1100" u="sng" dirty="0" smtClean="0">
                <a:hlinkClick r:id="rId8" tooltip="Отправить сообщение Evgeny.Kireev@suer.ru"/>
              </a:rPr>
              <a:t>Vladislav.Matuzov@suer.ru</a:t>
            </a:r>
            <a:endParaRPr lang="ru-RU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6444208" y="5376989"/>
            <a:ext cx="241424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+mj-lt"/>
                <a:ea typeface="+mj-ea"/>
                <a:cs typeface="Arial" pitchFamily="34" charset="0"/>
              </a:rPr>
              <a:t>ООО "СУЭР"</a:t>
            </a:r>
          </a:p>
          <a:p>
            <a:r>
              <a:rPr lang="ru-RU" sz="1100" dirty="0">
                <a:latin typeface="+mj-lt"/>
                <a:ea typeface="+mj-ea"/>
                <a:cs typeface="Arial" pitchFamily="34" charset="0"/>
              </a:rPr>
              <a:t>625035 </a:t>
            </a:r>
            <a:r>
              <a:rPr lang="ru-RU" sz="1100" b="1" dirty="0">
                <a:latin typeface="+mj-lt"/>
                <a:ea typeface="+mj-ea"/>
                <a:cs typeface="Arial" pitchFamily="34" charset="0"/>
              </a:rPr>
              <a:t>г. </a:t>
            </a:r>
            <a:r>
              <a:rPr lang="ru-RU" sz="1100" b="1" dirty="0">
                <a:latin typeface="+mj-lt"/>
                <a:ea typeface="+mj-ea"/>
                <a:cs typeface="Arial" pitchFamily="34" charset="0"/>
              </a:rPr>
              <a:t>Тюмень, </a:t>
            </a:r>
            <a:endParaRPr lang="en-US" sz="1100" b="1" dirty="0" smtClean="0">
              <a:latin typeface="+mj-lt"/>
              <a:ea typeface="+mj-ea"/>
              <a:cs typeface="Arial" pitchFamily="34" charset="0"/>
            </a:endParaRPr>
          </a:p>
          <a:p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ул</a:t>
            </a:r>
            <a:r>
              <a:rPr lang="ru-RU" sz="1100" dirty="0">
                <a:latin typeface="+mj-lt"/>
                <a:ea typeface="+mj-ea"/>
                <a:cs typeface="Arial" pitchFamily="34" charset="0"/>
              </a:rPr>
              <a:t>. </a:t>
            </a:r>
            <a:r>
              <a:rPr lang="ru-RU" sz="1100" dirty="0">
                <a:latin typeface="+mj-lt"/>
                <a:ea typeface="+mj-ea"/>
                <a:cs typeface="Arial" pitchFamily="34" charset="0"/>
              </a:rPr>
              <a:t>Республики 164 ст. </a:t>
            </a:r>
            <a:r>
              <a:rPr lang="ru-RU" sz="1100" dirty="0">
                <a:latin typeface="+mj-lt"/>
                <a:ea typeface="+mj-ea"/>
                <a:cs typeface="Arial" pitchFamily="34" charset="0"/>
              </a:rPr>
              <a:t>2 офис </a:t>
            </a:r>
            <a:r>
              <a:rPr lang="ru-RU" sz="1100" dirty="0">
                <a:latin typeface="+mj-lt"/>
                <a:ea typeface="+mj-ea"/>
                <a:cs typeface="Arial" pitchFamily="34" charset="0"/>
              </a:rPr>
              <a:t>№</a:t>
            </a:r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412</a:t>
            </a:r>
            <a:endParaRPr lang="ru-RU" sz="1100" dirty="0">
              <a:latin typeface="+mj-lt"/>
              <a:ea typeface="+mj-ea"/>
              <a:cs typeface="Arial" pitchFamily="34" charset="0"/>
            </a:endParaRPr>
          </a:p>
          <a:p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+7 </a:t>
            </a:r>
            <a:r>
              <a:rPr lang="ru-RU" sz="1100" dirty="0">
                <a:latin typeface="+mj-lt"/>
                <a:ea typeface="+mj-ea"/>
                <a:cs typeface="Arial" pitchFamily="34" charset="0"/>
              </a:rPr>
              <a:t>(3452) 397-445, </a:t>
            </a:r>
            <a:endParaRPr lang="en-US" sz="1100" dirty="0" smtClean="0">
              <a:latin typeface="+mj-lt"/>
              <a:ea typeface="+mj-ea"/>
              <a:cs typeface="Arial" pitchFamily="34" charset="0"/>
            </a:endParaRPr>
          </a:p>
          <a:p>
            <a:r>
              <a:rPr lang="ru-RU" sz="1100" dirty="0">
                <a:cs typeface="Arial" pitchFamily="34" charset="0"/>
              </a:rPr>
              <a:t>+7 (3452) </a:t>
            </a:r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397-449</a:t>
            </a:r>
            <a:endParaRPr lang="ru-RU" sz="1100" dirty="0">
              <a:latin typeface="+mj-lt"/>
              <a:ea typeface="+mj-ea"/>
              <a:cs typeface="Arial" pitchFamily="34" charset="0"/>
            </a:endParaRPr>
          </a:p>
          <a:p>
            <a:r>
              <a:rPr lang="en-US" sz="1100" u="sng" dirty="0" smtClean="0">
                <a:hlinkClick r:id="rId9"/>
              </a:rPr>
              <a:t>Evgeniy</a:t>
            </a:r>
            <a:r>
              <a:rPr lang="ru-RU" sz="1100" u="sng" dirty="0">
                <a:hlinkClick r:id="rId9"/>
              </a:rPr>
              <a:t>.</a:t>
            </a:r>
            <a:r>
              <a:rPr lang="en-US" sz="1100" u="sng" dirty="0" err="1">
                <a:hlinkClick r:id="rId9"/>
              </a:rPr>
              <a:t>Chupachenko</a:t>
            </a:r>
            <a:r>
              <a:rPr lang="ru-RU" sz="1100" u="sng" dirty="0">
                <a:hlinkClick r:id="rId9"/>
              </a:rPr>
              <a:t>@</a:t>
            </a:r>
            <a:r>
              <a:rPr lang="en-US" sz="1100" u="sng" dirty="0" err="1">
                <a:hlinkClick r:id="rId9"/>
              </a:rPr>
              <a:t>suer</a:t>
            </a:r>
            <a:r>
              <a:rPr lang="ru-RU" sz="1100" u="sng" dirty="0">
                <a:hlinkClick r:id="rId9"/>
              </a:rPr>
              <a:t>.</a:t>
            </a:r>
            <a:r>
              <a:rPr lang="en-US" sz="1100" u="sng" dirty="0" err="1">
                <a:hlinkClick r:id="rId9"/>
              </a:rPr>
              <a:t>ru</a:t>
            </a:r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251520" y="4365104"/>
            <a:ext cx="7582048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Головной офис Компании -  </a:t>
            </a:r>
            <a:r>
              <a:rPr lang="ru-RU" sz="1100" b="1" dirty="0" smtClean="0">
                <a:latin typeface="+mj-lt"/>
                <a:ea typeface="+mj-ea"/>
                <a:cs typeface="Arial" pitchFamily="34" charset="0"/>
              </a:rPr>
              <a:t>ООО «Системы Управления </a:t>
            </a:r>
            <a:r>
              <a:rPr lang="ru-RU" sz="1100" b="1" dirty="0" err="1" smtClean="0">
                <a:latin typeface="+mj-lt"/>
                <a:ea typeface="+mj-ea"/>
                <a:cs typeface="Arial" pitchFamily="34" charset="0"/>
              </a:rPr>
              <a:t>ЭнергоРесурсами</a:t>
            </a:r>
            <a:r>
              <a:rPr lang="ru-RU" sz="1100" b="1" dirty="0" smtClean="0">
                <a:latin typeface="+mj-lt"/>
                <a:ea typeface="+mj-ea"/>
                <a:cs typeface="Arial" pitchFamily="34" charset="0"/>
              </a:rPr>
              <a:t>"</a:t>
            </a:r>
          </a:p>
          <a:p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630004, </a:t>
            </a:r>
            <a:r>
              <a:rPr lang="ru-RU" sz="1100" b="1" dirty="0" smtClean="0">
                <a:latin typeface="+mj-lt"/>
                <a:ea typeface="+mj-ea"/>
                <a:cs typeface="Arial" pitchFamily="34" charset="0"/>
              </a:rPr>
              <a:t>г. Новосибирск, </a:t>
            </a:r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Комсомольский проспект, 13/1 офис 101</a:t>
            </a:r>
          </a:p>
          <a:p>
            <a:r>
              <a:rPr lang="ru-RU" sz="1100" dirty="0" smtClean="0">
                <a:latin typeface="+mj-lt"/>
                <a:ea typeface="+mj-ea"/>
                <a:cs typeface="Arial" pitchFamily="34" charset="0"/>
              </a:rPr>
              <a:t>+7 (383) 299-19-13  </a:t>
            </a:r>
          </a:p>
          <a:p>
            <a:r>
              <a:rPr lang="en-US" sz="1100" dirty="0" smtClean="0">
                <a:cs typeface="Arial" pitchFamily="34" charset="0"/>
                <a:hlinkClick r:id="rId5"/>
              </a:rPr>
              <a:t>suer@suer.ru</a:t>
            </a:r>
            <a:endParaRPr lang="ru-RU" sz="1600" dirty="0" smtClean="0"/>
          </a:p>
          <a:p>
            <a:r>
              <a:rPr lang="en-US" sz="1100" dirty="0" smtClean="0">
                <a:latin typeface="+mj-lt"/>
                <a:ea typeface="+mj-ea"/>
                <a:cs typeface="Arial" pitchFamily="34" charset="0"/>
                <a:hlinkClick r:id="rId5"/>
              </a:rPr>
              <a:t>www.suer.ru                  </a:t>
            </a:r>
          </a:p>
        </p:txBody>
      </p:sp>
      <p:pic>
        <p:nvPicPr>
          <p:cNvPr id="3074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0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el 1"/>
          <p:cNvSpPr>
            <a:spLocks noGrp="1"/>
          </p:cNvSpPr>
          <p:nvPr>
            <p:ph type="title"/>
          </p:nvPr>
        </p:nvSpPr>
        <p:spPr>
          <a:xfrm>
            <a:off x="1475656" y="184149"/>
            <a:ext cx="5143258" cy="511287"/>
          </a:xfrm>
        </p:spPr>
        <p:txBody>
          <a:bodyPr/>
          <a:lstStyle/>
          <a:p>
            <a:pPr algn="ctr"/>
            <a:r>
              <a:rPr lang="en-US" dirty="0" smtClean="0"/>
              <a:t>APROL PDA </a:t>
            </a:r>
            <a:r>
              <a:rPr lang="ru-RU" dirty="0" smtClean="0"/>
              <a:t>для </a:t>
            </a:r>
            <a:r>
              <a:rPr lang="en-US" dirty="0" smtClean="0"/>
              <a:t>San Benedetto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0513" y="803419"/>
            <a:ext cx="8490525" cy="313398"/>
          </a:xfrm>
        </p:spPr>
        <p:txBody>
          <a:bodyPr/>
          <a:lstStyle/>
          <a:p>
            <a:r>
              <a:rPr lang="ru-RU" dirty="0"/>
              <a:t>Производство и энергопотребление под контролем</a:t>
            </a:r>
          </a:p>
        </p:txBody>
      </p:sp>
      <p:pic>
        <p:nvPicPr>
          <p:cNvPr id="2" name="Picture 2" descr="https://2.bp.blogspot.com/-KufXVueBAFA/V1kkwma2IgI/AAAAAAAAslE/0a00Uany-uQ7aC08o0ViRclAESvs4ombgCLcB/s1600/spot-cincy-crawford-acqua-san-benedet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6" y="1812111"/>
            <a:ext cx="621982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dergebnis für Jaspersoft Repor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28" y="3720285"/>
            <a:ext cx="2334128" cy="1365487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hteck 31"/>
          <p:cNvSpPr/>
          <p:nvPr/>
        </p:nvSpPr>
        <p:spPr>
          <a:xfrm>
            <a:off x="6283178" y="5834792"/>
            <a:ext cx="299013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100" b="1" dirty="0" smtClean="0">
                <a:cs typeface="Aharoni" panose="02010803020104030203" pitchFamily="2" charset="-79"/>
              </a:rPr>
              <a:t>Анализ данных</a:t>
            </a:r>
            <a:r>
              <a:rPr lang="de-DE" sz="1100" b="1" dirty="0" smtClean="0">
                <a:cs typeface="Aharoni" panose="02010803020104030203" pitchFamily="2" charset="-79"/>
              </a:rPr>
              <a:t> </a:t>
            </a:r>
            <a:r>
              <a:rPr lang="ru-RU" sz="1100" b="1" dirty="0" smtClean="0">
                <a:cs typeface="Aharoni" panose="02010803020104030203" pitchFamily="2" charset="-79"/>
              </a:rPr>
              <a:t>по производству и энергопотреблению</a:t>
            </a:r>
            <a:endParaRPr lang="de-DE" sz="1100" b="1" dirty="0">
              <a:cs typeface="Aharoni" panose="02010803020104030203" pitchFamily="2" charset="-79"/>
            </a:endParaRP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100" b="1" dirty="0" smtClean="0">
                <a:cs typeface="Aharoni" panose="02010803020104030203" pitchFamily="2" charset="-79"/>
              </a:rPr>
              <a:t>Мониторинг всего завода</a:t>
            </a:r>
            <a:endParaRPr lang="de-DE" sz="1100" b="1" dirty="0" smtClean="0">
              <a:cs typeface="Aharoni" panose="02010803020104030203" pitchFamily="2" charset="-79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74" r="9648"/>
          <a:stretch/>
        </p:blipFill>
        <p:spPr bwMode="auto">
          <a:xfrm>
            <a:off x="-15188" y="1461456"/>
            <a:ext cx="7212694" cy="578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Bildergebnis für Jaspersoft Report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04475"/>
            <a:ext cx="2725321" cy="24509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477862" y="5223749"/>
            <a:ext cx="2198833" cy="528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100" b="1" dirty="0" smtClean="0">
                <a:cs typeface="Aharoni" panose="02010803020104030203" pitchFamily="2" charset="-79"/>
              </a:rPr>
              <a:t>Крупнейший завод в Европе</a:t>
            </a:r>
            <a:endParaRPr lang="en-US" sz="1100" b="1" dirty="0">
              <a:cs typeface="Aharoni" panose="02010803020104030203" pitchFamily="2" charset="-79"/>
            </a:endParaRPr>
          </a:p>
          <a:p>
            <a:pPr algn="ctr">
              <a:lnSpc>
                <a:spcPts val="1800"/>
              </a:lnSpc>
            </a:pPr>
            <a:r>
              <a:rPr lang="en-US" sz="1100" b="1" dirty="0">
                <a:cs typeface="Aharoni" panose="02010803020104030203" pitchFamily="2" charset="-79"/>
              </a:rPr>
              <a:t>600.000 </a:t>
            </a:r>
            <a:r>
              <a:rPr lang="ru-RU" sz="1100" b="1" dirty="0" smtClean="0">
                <a:cs typeface="Aharoni" panose="02010803020104030203" pitchFamily="2" charset="-79"/>
              </a:rPr>
              <a:t>бутылок</a:t>
            </a:r>
            <a:r>
              <a:rPr lang="en-US" sz="1100" b="1" dirty="0" smtClean="0">
                <a:cs typeface="Aharoni" panose="02010803020104030203" pitchFamily="2" charset="-79"/>
              </a:rPr>
              <a:t> </a:t>
            </a:r>
            <a:r>
              <a:rPr lang="en-US" sz="1100" b="1" dirty="0">
                <a:cs typeface="Aharoni" panose="02010803020104030203" pitchFamily="2" charset="-79"/>
              </a:rPr>
              <a:t>/ </a:t>
            </a:r>
            <a:r>
              <a:rPr lang="ru-RU" sz="1100" b="1" dirty="0" smtClean="0">
                <a:cs typeface="Aharoni" panose="02010803020104030203" pitchFamily="2" charset="-79"/>
              </a:rPr>
              <a:t>час</a:t>
            </a:r>
            <a:endParaRPr lang="en-US" sz="1100" b="1" dirty="0">
              <a:cs typeface="Aharoni" panose="02010803020104030203" pitchFamily="2" charset="-79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70" y="4611656"/>
            <a:ext cx="3104706" cy="17526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Bildergebnis für Acqua Minerale San Benedetto, Cindy Crawford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746" y="1160406"/>
            <a:ext cx="1361208" cy="9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ldergebnis für Jaspersoft Report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941" y="1950566"/>
            <a:ext cx="2597594" cy="162409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15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5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57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5114" y="184149"/>
            <a:ext cx="5173800" cy="511287"/>
          </a:xfrm>
        </p:spPr>
        <p:txBody>
          <a:bodyPr/>
          <a:lstStyle/>
          <a:p>
            <a:pPr algn="ctr"/>
            <a:r>
              <a:rPr lang="en-US" dirty="0"/>
              <a:t>APROL PDA </a:t>
            </a:r>
            <a:r>
              <a:rPr lang="ru-RU" dirty="0"/>
              <a:t>для </a:t>
            </a:r>
            <a:r>
              <a:rPr lang="en-US" dirty="0"/>
              <a:t>San </a:t>
            </a:r>
            <a:r>
              <a:rPr lang="en-US" dirty="0" smtClean="0"/>
              <a:t>Benedetto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Сбор данных – архитектура системы</a:t>
            </a:r>
            <a:endParaRPr lang="de-DE" dirty="0"/>
          </a:p>
        </p:txBody>
      </p:sp>
      <p:sp>
        <p:nvSpPr>
          <p:cNvPr id="7" name="Abgerundetes Rechteck 6"/>
          <p:cNvSpPr/>
          <p:nvPr/>
        </p:nvSpPr>
        <p:spPr>
          <a:xfrm>
            <a:off x="220717" y="1450428"/>
            <a:ext cx="3937397" cy="1694077"/>
          </a:xfrm>
          <a:prstGeom prst="roundRect">
            <a:avLst/>
          </a:prstGeom>
          <a:noFill/>
          <a:ln>
            <a:solidFill>
              <a:schemeClr val="accent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white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290512" y="3375556"/>
            <a:ext cx="861285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6"/>
          <p:cNvSpPr txBox="1">
            <a:spLocks noChangeArrowheads="1"/>
          </p:cNvSpPr>
          <p:nvPr/>
        </p:nvSpPr>
        <p:spPr bwMode="auto">
          <a:xfrm>
            <a:off x="6775024" y="3160112"/>
            <a:ext cx="212834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900" b="1" dirty="0" smtClean="0">
                <a:solidFill>
                  <a:srgbClr val="00B050"/>
                </a:solidFill>
              </a:rPr>
              <a:t>Ethernet TCP/IP</a:t>
            </a:r>
            <a:endParaRPr lang="de-AT" altLang="de-DE" sz="900" b="1" dirty="0">
              <a:solidFill>
                <a:srgbClr val="00B050"/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>
          <a:xfrm flipV="1">
            <a:off x="5844614" y="3373798"/>
            <a:ext cx="0" cy="59072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X20_CPU_3_S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83" y="3988733"/>
            <a:ext cx="724160" cy="38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6"/>
          <p:cNvSpPr txBox="1">
            <a:spLocks noChangeArrowheads="1"/>
          </p:cNvSpPr>
          <p:nvPr/>
        </p:nvSpPr>
        <p:spPr bwMode="auto">
          <a:xfrm>
            <a:off x="1646587" y="1792941"/>
            <a:ext cx="105830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b="1" dirty="0" smtClean="0"/>
              <a:t>Server01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dirty="0" smtClean="0"/>
              <a:t>R/O/E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dirty="0" smtClean="0"/>
              <a:t>Central System</a:t>
            </a:r>
            <a:endParaRPr lang="de-AT" altLang="de-DE" sz="1000" dirty="0"/>
          </a:p>
        </p:txBody>
      </p:sp>
      <p:sp>
        <p:nvSpPr>
          <p:cNvPr id="17" name="Textfeld 6"/>
          <p:cNvSpPr txBox="1">
            <a:spLocks noChangeArrowheads="1"/>
          </p:cNvSpPr>
          <p:nvPr/>
        </p:nvSpPr>
        <p:spPr bwMode="auto">
          <a:xfrm>
            <a:off x="6145693" y="3960863"/>
            <a:ext cx="9082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800" b="1" dirty="0" smtClean="0"/>
              <a:t>PLC01</a:t>
            </a:r>
          </a:p>
          <a:p>
            <a:pPr eaLnBrk="1" hangingPunct="1">
              <a:spcBef>
                <a:spcPct val="0"/>
              </a:spcBef>
              <a:buClrTx/>
              <a:buNone/>
            </a:pPr>
            <a:endParaRPr lang="de-AT" altLang="de-DE" sz="800" dirty="0"/>
          </a:p>
        </p:txBody>
      </p:sp>
      <p:pic>
        <p:nvPicPr>
          <p:cNvPr id="18" name="Inhaltsplatzhalt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274057" y="1917463"/>
            <a:ext cx="342114" cy="676220"/>
          </a:xfrm>
          <a:prstGeom prst="rect">
            <a:avLst/>
          </a:prstGeom>
          <a:noFill/>
          <a:effectLst/>
        </p:spPr>
      </p:pic>
      <p:cxnSp>
        <p:nvCxnSpPr>
          <p:cNvPr id="19" name="Gerade Verbindung 18"/>
          <p:cNvCxnSpPr>
            <a:endCxn id="18" idx="2"/>
          </p:cNvCxnSpPr>
          <p:nvPr/>
        </p:nvCxnSpPr>
        <p:spPr>
          <a:xfrm flipV="1">
            <a:off x="1445114" y="2593683"/>
            <a:ext cx="0" cy="78187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ttp://www.bilder.s-media-trading.de/bilder/Tastatur/tastaturmitmaus_ID005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72" y="2499869"/>
            <a:ext cx="626755" cy="62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pieren 20"/>
          <p:cNvGrpSpPr/>
          <p:nvPr/>
        </p:nvGrpSpPr>
        <p:grpSpPr>
          <a:xfrm>
            <a:off x="376415" y="1913535"/>
            <a:ext cx="825805" cy="680148"/>
            <a:chOff x="741542" y="1790388"/>
            <a:chExt cx="825805" cy="680148"/>
          </a:xfrm>
        </p:grpSpPr>
        <p:grpSp>
          <p:nvGrpSpPr>
            <p:cNvPr id="22" name="Gruppieren 21"/>
            <p:cNvGrpSpPr/>
            <p:nvPr/>
          </p:nvGrpSpPr>
          <p:grpSpPr bwMode="gray">
            <a:xfrm>
              <a:off x="741542" y="1790388"/>
              <a:ext cx="825805" cy="680148"/>
              <a:chOff x="1697038" y="3044825"/>
              <a:chExt cx="1062037" cy="874712"/>
            </a:xfrm>
          </p:grpSpPr>
          <p:sp>
            <p:nvSpPr>
              <p:cNvPr id="24" name="Freeform 129"/>
              <p:cNvSpPr>
                <a:spLocks/>
              </p:cNvSpPr>
              <p:nvPr/>
            </p:nvSpPr>
            <p:spPr bwMode="gray">
              <a:xfrm>
                <a:off x="1697038" y="3044825"/>
                <a:ext cx="1062037" cy="754063"/>
              </a:xfrm>
              <a:custGeom>
                <a:avLst/>
                <a:gdLst>
                  <a:gd name="T0" fmla="*/ 283 w 283"/>
                  <a:gd name="T1" fmla="*/ 199 h 201"/>
                  <a:gd name="T2" fmla="*/ 281 w 283"/>
                  <a:gd name="T3" fmla="*/ 201 h 201"/>
                  <a:gd name="T4" fmla="*/ 1 w 283"/>
                  <a:gd name="T5" fmla="*/ 201 h 201"/>
                  <a:gd name="T6" fmla="*/ 0 w 283"/>
                  <a:gd name="T7" fmla="*/ 199 h 201"/>
                  <a:gd name="T8" fmla="*/ 0 w 283"/>
                  <a:gd name="T9" fmla="*/ 1 h 201"/>
                  <a:gd name="T10" fmla="*/ 1 w 283"/>
                  <a:gd name="T11" fmla="*/ 0 h 201"/>
                  <a:gd name="T12" fmla="*/ 281 w 283"/>
                  <a:gd name="T13" fmla="*/ 0 h 201"/>
                  <a:gd name="T14" fmla="*/ 283 w 283"/>
                  <a:gd name="T15" fmla="*/ 1 h 201"/>
                  <a:gd name="T16" fmla="*/ 283 w 283"/>
                  <a:gd name="T17" fmla="*/ 1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3" h="201">
                    <a:moveTo>
                      <a:pt x="283" y="199"/>
                    </a:moveTo>
                    <a:cubicBezTo>
                      <a:pt x="283" y="200"/>
                      <a:pt x="282" y="201"/>
                      <a:pt x="281" y="201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1"/>
                      <a:pt x="0" y="200"/>
                      <a:pt x="0" y="19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2" y="0"/>
                      <a:pt x="283" y="0"/>
                      <a:pt x="283" y="1"/>
                    </a:cubicBezTo>
                    <a:lnTo>
                      <a:pt x="283" y="19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130"/>
              <p:cNvSpPr>
                <a:spLocks/>
              </p:cNvSpPr>
              <p:nvPr/>
            </p:nvSpPr>
            <p:spPr bwMode="gray">
              <a:xfrm>
                <a:off x="1731963" y="3071813"/>
                <a:ext cx="989012" cy="696913"/>
              </a:xfrm>
              <a:custGeom>
                <a:avLst/>
                <a:gdLst>
                  <a:gd name="T0" fmla="*/ 264 w 264"/>
                  <a:gd name="T1" fmla="*/ 182 h 186"/>
                  <a:gd name="T2" fmla="*/ 260 w 264"/>
                  <a:gd name="T3" fmla="*/ 186 h 186"/>
                  <a:gd name="T4" fmla="*/ 4 w 264"/>
                  <a:gd name="T5" fmla="*/ 186 h 186"/>
                  <a:gd name="T6" fmla="*/ 0 w 264"/>
                  <a:gd name="T7" fmla="*/ 182 h 186"/>
                  <a:gd name="T8" fmla="*/ 0 w 264"/>
                  <a:gd name="T9" fmla="*/ 4 h 186"/>
                  <a:gd name="T10" fmla="*/ 4 w 264"/>
                  <a:gd name="T11" fmla="*/ 0 h 186"/>
                  <a:gd name="T12" fmla="*/ 260 w 264"/>
                  <a:gd name="T13" fmla="*/ 0 h 186"/>
                  <a:gd name="T14" fmla="*/ 264 w 264"/>
                  <a:gd name="T15" fmla="*/ 4 h 186"/>
                  <a:gd name="T16" fmla="*/ 264 w 264"/>
                  <a:gd name="T17" fmla="*/ 18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186">
                    <a:moveTo>
                      <a:pt x="264" y="182"/>
                    </a:moveTo>
                    <a:cubicBezTo>
                      <a:pt x="264" y="185"/>
                      <a:pt x="263" y="186"/>
                      <a:pt x="260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2" y="186"/>
                      <a:pt x="0" y="185"/>
                      <a:pt x="0" y="18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3" y="0"/>
                      <a:pt x="264" y="2"/>
                      <a:pt x="264" y="4"/>
                    </a:cubicBezTo>
                    <a:lnTo>
                      <a:pt x="264" y="182"/>
                    </a:lnTo>
                    <a:close/>
                  </a:path>
                </a:pathLst>
              </a:custGeom>
              <a:gradFill flip="none" rotWithShape="1">
                <a:gsLst>
                  <a:gs pos="3000">
                    <a:schemeClr val="tx1">
                      <a:tint val="66000"/>
                      <a:satMod val="160000"/>
                      <a:lumMod val="0"/>
                    </a:schemeClr>
                  </a:gs>
                  <a:gs pos="52000">
                    <a:schemeClr val="tx1">
                      <a:tint val="44500"/>
                      <a:satMod val="160000"/>
                      <a:lumMod val="48000"/>
                    </a:schemeClr>
                  </a:gs>
                  <a:gs pos="92000">
                    <a:schemeClr val="tx1">
                      <a:tint val="23500"/>
                      <a:satMod val="160000"/>
                      <a:lumMod val="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Rectangle 131"/>
              <p:cNvSpPr>
                <a:spLocks noChangeArrowheads="1"/>
              </p:cNvSpPr>
              <p:nvPr/>
            </p:nvSpPr>
            <p:spPr bwMode="gray">
              <a:xfrm>
                <a:off x="2166938" y="3798887"/>
                <a:ext cx="122237" cy="58738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Rectangle 132"/>
              <p:cNvSpPr>
                <a:spLocks noChangeArrowheads="1"/>
              </p:cNvSpPr>
              <p:nvPr/>
            </p:nvSpPr>
            <p:spPr bwMode="gray">
              <a:xfrm>
                <a:off x="1892300" y="3856036"/>
                <a:ext cx="671512" cy="63501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  <a:lumMod val="38000"/>
                      <a:lumOff val="62000"/>
                    </a:schemeClr>
                  </a:gs>
                  <a:gs pos="51000">
                    <a:schemeClr val="bg2">
                      <a:shade val="67500"/>
                      <a:satMod val="115000"/>
                      <a:lumMod val="26000"/>
                      <a:lumOff val="74000"/>
                    </a:schemeClr>
                  </a:gs>
                  <a:gs pos="100000">
                    <a:schemeClr val="tx2">
                      <a:lumMod val="30000"/>
                      <a:lumOff val="7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700" y="1808974"/>
              <a:ext cx="769022" cy="54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4" descr="https://cdn4.iconfinder.com/data/icons/LUMINA/database/png/400/databas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38" y="2419906"/>
            <a:ext cx="529138" cy="5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amartam.com/images/mysql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88" y="1969774"/>
            <a:ext cx="1060191" cy="106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feld 6"/>
          <p:cNvSpPr txBox="1">
            <a:spLocks noChangeArrowheads="1"/>
          </p:cNvSpPr>
          <p:nvPr/>
        </p:nvSpPr>
        <p:spPr bwMode="auto">
          <a:xfrm>
            <a:off x="1864579" y="2451456"/>
            <a:ext cx="11335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b="1" dirty="0" smtClean="0"/>
              <a:t>Real-time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b="1" dirty="0" err="1" smtClean="0"/>
              <a:t>data</a:t>
            </a:r>
            <a:endParaRPr lang="de-AT" altLang="de-DE" sz="1000" dirty="0"/>
          </a:p>
        </p:txBody>
      </p:sp>
      <p:sp>
        <p:nvSpPr>
          <p:cNvPr id="31" name="Textfeld 6"/>
          <p:cNvSpPr txBox="1">
            <a:spLocks noChangeArrowheads="1"/>
          </p:cNvSpPr>
          <p:nvPr/>
        </p:nvSpPr>
        <p:spPr bwMode="auto">
          <a:xfrm>
            <a:off x="2806155" y="1629016"/>
            <a:ext cx="11335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900" b="1" dirty="0" smtClean="0"/>
              <a:t>Historical </a:t>
            </a:r>
            <a:r>
              <a:rPr lang="de-AT" altLang="de-DE" sz="900" b="1" dirty="0" err="1" smtClean="0"/>
              <a:t>data</a:t>
            </a:r>
            <a:r>
              <a:rPr lang="de-AT" altLang="de-DE" sz="900" b="1" dirty="0" smtClean="0"/>
              <a:t> &gt; SQL Server</a:t>
            </a:r>
            <a:endParaRPr lang="de-AT" altLang="de-DE" sz="900" dirty="0"/>
          </a:p>
        </p:txBody>
      </p:sp>
      <p:pic>
        <p:nvPicPr>
          <p:cNvPr id="32" name="Picture 2" descr="Y:\Vertrieb\Vertrieb International\Competence Center PFA\08 Marketing\07 APROL ETA\APROL Wallpaper Engin 1920x1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72" y="1934520"/>
            <a:ext cx="769023" cy="5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Gerade Verbindung 32"/>
          <p:cNvCxnSpPr>
            <a:endCxn id="40" idx="2"/>
          </p:cNvCxnSpPr>
          <p:nvPr/>
        </p:nvCxnSpPr>
        <p:spPr>
          <a:xfrm flipV="1">
            <a:off x="5041440" y="2465679"/>
            <a:ext cx="0" cy="90125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6"/>
          <p:cNvSpPr txBox="1">
            <a:spLocks noChangeArrowheads="1"/>
          </p:cNvSpPr>
          <p:nvPr/>
        </p:nvSpPr>
        <p:spPr bwMode="auto">
          <a:xfrm>
            <a:off x="5692272" y="1447174"/>
            <a:ext cx="63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b="1" dirty="0" smtClean="0"/>
              <a:t>PC01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dirty="0" smtClean="0"/>
              <a:t>Reports</a:t>
            </a:r>
            <a:endParaRPr lang="de-AT" altLang="de-DE" sz="1000" dirty="0"/>
          </a:p>
        </p:txBody>
      </p:sp>
      <p:grpSp>
        <p:nvGrpSpPr>
          <p:cNvPr id="35" name="Gruppieren 34"/>
          <p:cNvGrpSpPr/>
          <p:nvPr/>
        </p:nvGrpSpPr>
        <p:grpSpPr>
          <a:xfrm>
            <a:off x="6445403" y="1443917"/>
            <a:ext cx="1272917" cy="1023876"/>
            <a:chOff x="7113505" y="1790388"/>
            <a:chExt cx="1272917" cy="1023876"/>
          </a:xfrm>
        </p:grpSpPr>
        <p:pic>
          <p:nvPicPr>
            <p:cNvPr id="36" name="Picture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3505" y="1790388"/>
              <a:ext cx="1272917" cy="1023876"/>
            </a:xfrm>
            <a:prstGeom prst="rect">
              <a:avLst/>
            </a:prstGeom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862" y="1836351"/>
              <a:ext cx="1106314" cy="634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8" name="Gerade Verbindung 37"/>
          <p:cNvCxnSpPr>
            <a:endCxn id="36" idx="2"/>
          </p:cNvCxnSpPr>
          <p:nvPr/>
        </p:nvCxnSpPr>
        <p:spPr>
          <a:xfrm flipV="1">
            <a:off x="7081862" y="2467793"/>
            <a:ext cx="0" cy="90125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6"/>
          <p:cNvSpPr txBox="1">
            <a:spLocks noChangeArrowheads="1"/>
          </p:cNvSpPr>
          <p:nvPr/>
        </p:nvSpPr>
        <p:spPr bwMode="auto">
          <a:xfrm>
            <a:off x="7718320" y="1449287"/>
            <a:ext cx="68800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b="1" dirty="0" smtClean="0"/>
              <a:t>PC02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dirty="0" smtClean="0"/>
              <a:t>Operator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dirty="0" smtClean="0"/>
              <a:t>Reports</a:t>
            </a:r>
            <a:endParaRPr lang="de-AT" altLang="de-DE" sz="1000" dirty="0"/>
          </a:p>
        </p:txBody>
      </p:sp>
      <p:pic>
        <p:nvPicPr>
          <p:cNvPr id="40" name="Picture 2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982" y="1441804"/>
            <a:ext cx="1272916" cy="1023875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669" y="2169410"/>
            <a:ext cx="956656" cy="660920"/>
          </a:xfrm>
          <a:prstGeom prst="rect">
            <a:avLst/>
          </a:prstGeom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483760" y="1488570"/>
            <a:ext cx="1106313" cy="63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3" name="Gerade Verbindung 42"/>
          <p:cNvCxnSpPr/>
          <p:nvPr/>
        </p:nvCxnSpPr>
        <p:spPr>
          <a:xfrm flipV="1">
            <a:off x="7515184" y="3377460"/>
            <a:ext cx="0" cy="61493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" descr="X20_CPU_3_S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53" y="3992395"/>
            <a:ext cx="724160" cy="38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feld 6"/>
          <p:cNvSpPr txBox="1">
            <a:spLocks noChangeArrowheads="1"/>
          </p:cNvSpPr>
          <p:nvPr/>
        </p:nvSpPr>
        <p:spPr bwMode="auto">
          <a:xfrm>
            <a:off x="7816263" y="3964525"/>
            <a:ext cx="5052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800" b="1" dirty="0" smtClean="0"/>
              <a:t>PLC10</a:t>
            </a:r>
          </a:p>
        </p:txBody>
      </p:sp>
      <p:pic>
        <p:nvPicPr>
          <p:cNvPr id="46" name="Picture 5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608" y="5237494"/>
            <a:ext cx="245655" cy="25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Picture 5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54" y="4766262"/>
            <a:ext cx="287426" cy="28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601" y="5197824"/>
            <a:ext cx="239942" cy="25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" name="Picture 2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54" y="5592687"/>
            <a:ext cx="334622" cy="42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" name="Picture 2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16" y="4706679"/>
            <a:ext cx="336720" cy="38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1" name="Gewinkelte Verbindung 50"/>
          <p:cNvCxnSpPr>
            <a:stCxn id="15" idx="2"/>
            <a:endCxn id="47" idx="1"/>
          </p:cNvCxnSpPr>
          <p:nvPr/>
        </p:nvCxnSpPr>
        <p:spPr>
          <a:xfrm rot="16200000" flipH="1">
            <a:off x="5549575" y="4570610"/>
            <a:ext cx="535967" cy="144191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winkelte Verbindung 51"/>
          <p:cNvCxnSpPr>
            <a:stCxn id="15" idx="2"/>
            <a:endCxn id="48" idx="1"/>
          </p:cNvCxnSpPr>
          <p:nvPr/>
        </p:nvCxnSpPr>
        <p:spPr>
          <a:xfrm rot="16200000" flipH="1">
            <a:off x="5331819" y="4788367"/>
            <a:ext cx="949427" cy="12213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winkelte Verbindung 52"/>
          <p:cNvCxnSpPr>
            <a:stCxn id="15" idx="2"/>
            <a:endCxn id="49" idx="1"/>
          </p:cNvCxnSpPr>
          <p:nvPr/>
        </p:nvCxnSpPr>
        <p:spPr>
          <a:xfrm rot="16200000" flipH="1">
            <a:off x="5102633" y="5017552"/>
            <a:ext cx="1429850" cy="144191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winkelte Verbindung 53"/>
          <p:cNvCxnSpPr>
            <a:stCxn id="44" idx="2"/>
            <a:endCxn id="50" idx="1"/>
          </p:cNvCxnSpPr>
          <p:nvPr/>
        </p:nvCxnSpPr>
        <p:spPr>
          <a:xfrm rot="16200000" flipH="1">
            <a:off x="7231135" y="4563282"/>
            <a:ext cx="519778" cy="149983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winkelte Verbindung 54"/>
          <p:cNvCxnSpPr>
            <a:stCxn id="44" idx="2"/>
            <a:endCxn id="46" idx="1"/>
          </p:cNvCxnSpPr>
          <p:nvPr/>
        </p:nvCxnSpPr>
        <p:spPr>
          <a:xfrm rot="16200000" flipH="1">
            <a:off x="7000979" y="4793438"/>
            <a:ext cx="984682" cy="154575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/>
          <p:nvPr/>
        </p:nvCxnSpPr>
        <p:spPr>
          <a:xfrm flipV="1">
            <a:off x="6249437" y="4179969"/>
            <a:ext cx="667481" cy="1759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http://www.pngall.com/wp-content/uploads/2016/04/Server-PNG-Image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4" y="3921515"/>
            <a:ext cx="793526" cy="97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feld 6"/>
          <p:cNvSpPr txBox="1">
            <a:spLocks noChangeArrowheads="1"/>
          </p:cNvSpPr>
          <p:nvPr/>
        </p:nvSpPr>
        <p:spPr bwMode="auto">
          <a:xfrm>
            <a:off x="1296115" y="3921515"/>
            <a:ext cx="136287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b="1" dirty="0" smtClean="0"/>
              <a:t>Customer-Server01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dirty="0" smtClean="0"/>
              <a:t>ILIS </a:t>
            </a:r>
            <a:r>
              <a:rPr lang="de-AT" altLang="de-DE" sz="1000" dirty="0" err="1" smtClean="0"/>
              <a:t>Production</a:t>
            </a:r>
            <a:r>
              <a:rPr lang="de-AT" altLang="de-DE" sz="1000" dirty="0" smtClean="0"/>
              <a:t> Data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dirty="0" smtClean="0"/>
              <a:t>(MES)</a:t>
            </a:r>
            <a:endParaRPr lang="de-AT" altLang="de-DE" sz="1000" dirty="0"/>
          </a:p>
        </p:txBody>
      </p:sp>
      <p:pic>
        <p:nvPicPr>
          <p:cNvPr id="59" name="Picture 2" descr="http://www.pngall.com/wp-content/uploads/2016/04/Server-PNG-Image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417" y="3926186"/>
            <a:ext cx="793526" cy="97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feld 6"/>
          <p:cNvSpPr txBox="1">
            <a:spLocks noChangeArrowheads="1"/>
          </p:cNvSpPr>
          <p:nvPr/>
        </p:nvSpPr>
        <p:spPr bwMode="auto">
          <a:xfrm>
            <a:off x="3665568" y="3926186"/>
            <a:ext cx="13628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88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b="1" dirty="0" smtClean="0"/>
              <a:t>Customer-Server02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1000" dirty="0" smtClean="0"/>
              <a:t>(</a:t>
            </a:r>
            <a:r>
              <a:rPr lang="de-AT" altLang="de-DE" sz="1000" dirty="0"/>
              <a:t>ERP) </a:t>
            </a:r>
          </a:p>
        </p:txBody>
      </p:sp>
      <p:cxnSp>
        <p:nvCxnSpPr>
          <p:cNvPr id="61" name="Gerade Verbindung 60"/>
          <p:cNvCxnSpPr>
            <a:stCxn id="59" idx="0"/>
          </p:cNvCxnSpPr>
          <p:nvPr/>
        </p:nvCxnSpPr>
        <p:spPr>
          <a:xfrm flipV="1">
            <a:off x="3239180" y="3373797"/>
            <a:ext cx="0" cy="55238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>
            <a:endCxn id="57" idx="0"/>
          </p:cNvCxnSpPr>
          <p:nvPr/>
        </p:nvCxnSpPr>
        <p:spPr>
          <a:xfrm>
            <a:off x="869727" y="3373797"/>
            <a:ext cx="0" cy="54771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Inhaltsplatzhalt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746082" y="1915863"/>
            <a:ext cx="342114" cy="676220"/>
          </a:xfrm>
          <a:prstGeom prst="rect">
            <a:avLst/>
          </a:prstGeom>
          <a:noFill/>
          <a:effectLst/>
        </p:spPr>
      </p:pic>
      <p:cxnSp>
        <p:nvCxnSpPr>
          <p:cNvPr id="64" name="Gerade Verbindung 63"/>
          <p:cNvCxnSpPr>
            <a:endCxn id="63" idx="2"/>
          </p:cNvCxnSpPr>
          <p:nvPr/>
        </p:nvCxnSpPr>
        <p:spPr>
          <a:xfrm flipV="1">
            <a:off x="3917139" y="2592083"/>
            <a:ext cx="0" cy="78187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91388" y="505511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7B7C7E">
                    <a:lumMod val="75000"/>
                  </a:srgbClr>
                </a:solidFill>
              </a:rPr>
              <a:t>EnMon</a:t>
            </a:r>
            <a:r>
              <a:rPr lang="en-US" dirty="0">
                <a:solidFill>
                  <a:srgbClr val="7B7C7E">
                    <a:lumMod val="75000"/>
                  </a:srgbClr>
                </a:solidFill>
              </a:rPr>
              <a:t> / PDA</a:t>
            </a:r>
            <a:endParaRPr lang="en-US" b="1" dirty="0">
              <a:solidFill>
                <a:srgbClr val="7B7C7E">
                  <a:lumMod val="75000"/>
                </a:srgb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B7C7E">
                    <a:lumMod val="75000"/>
                  </a:srgbClr>
                </a:solidFill>
              </a:rPr>
              <a:t>10 PLCs / app. 500 IO´s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Буфер данных на </a:t>
            </a:r>
            <a:r>
              <a:rPr lang="en-US" dirty="0">
                <a:solidFill>
                  <a:srgbClr val="7B7C7E">
                    <a:lumMod val="75000"/>
                  </a:srgbClr>
                </a:solidFill>
              </a:rPr>
              <a:t>PLC 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(УСПД)</a:t>
            </a:r>
            <a:endParaRPr lang="en-US" dirty="0">
              <a:solidFill>
                <a:srgbClr val="7B7C7E">
                  <a:lumMod val="75000"/>
                </a:srgb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Импорт</a:t>
            </a:r>
            <a:r>
              <a:rPr lang="en-US" dirty="0">
                <a:solidFill>
                  <a:srgbClr val="7B7C7E">
                    <a:lumMod val="75000"/>
                  </a:srgbClr>
                </a:solidFill>
              </a:rPr>
              <a:t> CSV-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файлов</a:t>
            </a:r>
            <a:endParaRPr lang="en-US" dirty="0">
              <a:solidFill>
                <a:srgbClr val="7B7C7E">
                  <a:lumMod val="75000"/>
                </a:srgb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Архив – на </a:t>
            </a:r>
            <a:r>
              <a:rPr lang="en-US" dirty="0" err="1">
                <a:solidFill>
                  <a:srgbClr val="7B7C7E">
                    <a:lumMod val="75000"/>
                  </a:srgbClr>
                </a:solidFill>
              </a:rPr>
              <a:t>mySQL</a:t>
            </a:r>
            <a:endParaRPr lang="en-US" dirty="0">
              <a:solidFill>
                <a:srgbClr val="7B7C7E">
                  <a:lumMod val="75000"/>
                </a:srgbClr>
              </a:solidFill>
            </a:endParaRPr>
          </a:p>
        </p:txBody>
      </p:sp>
      <p:pic>
        <p:nvPicPr>
          <p:cNvPr id="65" name="Рисунок 64"/>
          <p:cNvPicPr/>
          <p:nvPr/>
        </p:nvPicPr>
        <p:blipFill>
          <a:blip r:embed="rId20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66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4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1517277" y="184149"/>
            <a:ext cx="5214963" cy="511287"/>
          </a:xfrm>
        </p:spPr>
        <p:txBody>
          <a:bodyPr/>
          <a:lstStyle/>
          <a:p>
            <a:r>
              <a:rPr lang="en-US" sz="2000" dirty="0" smtClean="0"/>
              <a:t>APROL </a:t>
            </a:r>
            <a:r>
              <a:rPr lang="en-US" sz="2000" dirty="0" err="1" smtClean="0"/>
              <a:t>EnMon</a:t>
            </a:r>
            <a:r>
              <a:rPr lang="en-US" sz="2000" dirty="0" smtClean="0"/>
              <a:t>/PDA</a:t>
            </a:r>
            <a:r>
              <a:rPr lang="ru-RU" sz="2000" dirty="0" smtClean="0"/>
              <a:t> для</a:t>
            </a:r>
            <a:r>
              <a:rPr lang="en-US" sz="2000" dirty="0" smtClean="0"/>
              <a:t> </a:t>
            </a:r>
            <a:r>
              <a:rPr lang="en-GB" sz="2000" dirty="0" err="1" smtClean="0"/>
              <a:t>Rügenwalder</a:t>
            </a:r>
            <a:r>
              <a:rPr lang="en-GB" sz="2000" dirty="0" smtClean="0"/>
              <a:t> </a:t>
            </a:r>
            <a:r>
              <a:rPr lang="en-GB" sz="2000" dirty="0" err="1" smtClean="0"/>
              <a:t>Mühle</a:t>
            </a:r>
            <a:endParaRPr lang="en-GB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PFA – Projects – </a:t>
            </a:r>
            <a:r>
              <a:rPr lang="en-US" dirty="0" err="1" smtClean="0"/>
              <a:t>EnMon</a:t>
            </a:r>
            <a:r>
              <a:rPr lang="en-US" dirty="0" smtClean="0"/>
              <a:t>/PDA</a:t>
            </a:r>
          </a:p>
        </p:txBody>
      </p:sp>
      <p:sp>
        <p:nvSpPr>
          <p:cNvPr id="13" name="Abgerundetes Rechteck 4"/>
          <p:cNvSpPr/>
          <p:nvPr/>
        </p:nvSpPr>
        <p:spPr>
          <a:xfrm>
            <a:off x="3708330" y="1082561"/>
            <a:ext cx="1771154" cy="50591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b="1" dirty="0" smtClean="0">
                <a:solidFill>
                  <a:prstClr val="white"/>
                </a:solidFill>
              </a:rPr>
              <a:t>Competence Center PFA</a:t>
            </a:r>
            <a:endParaRPr lang="en-US" sz="1400" i="1" dirty="0">
              <a:solidFill>
                <a:prstClr val="white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328177"/>
            <a:ext cx="2866343" cy="36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Inhaltsplatzhalter 3"/>
          <p:cNvSpPr txBox="1">
            <a:spLocks/>
          </p:cNvSpPr>
          <p:nvPr/>
        </p:nvSpPr>
        <p:spPr bwMode="gray">
          <a:xfrm>
            <a:off x="4635537" y="908720"/>
            <a:ext cx="4440688" cy="4402336"/>
          </a:xfrm>
          <a:prstGeom prst="rect">
            <a:avLst/>
          </a:prstGeom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0" tIns="0" rIns="90000" bIns="4680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2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None/>
              <a:tabLst/>
              <a:defRPr lang="de-DE" sz="1600" b="0" kern="1200" baseline="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84163" marR="0" indent="-2841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Blip>
                <a:blip r:embed="rId4"/>
              </a:buBlip>
              <a:tabLst/>
              <a:defRPr lang="de-DE" sz="2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60000" marR="0" indent="-183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8800"/>
              </a:buClr>
              <a:buSzPct val="100000"/>
              <a:buFont typeface="Arial" pitchFamily="34" charset="0"/>
              <a:buChar char="•"/>
              <a:tabLst/>
              <a:defRPr lang="de-DE" sz="1600" kern="12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84400" marR="0" indent="-2844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Blip>
                <a:blip r:embed="rId5"/>
              </a:buBlip>
              <a:tabLst/>
              <a:defRPr lang="de-DE" sz="22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84400" marR="0" indent="-2844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Tx/>
              <a:buFontTx/>
              <a:buBlip>
                <a:blip r:embed="rId6"/>
              </a:buBlip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3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0363" indent="-1825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9pPr>
          </a:lstStyle>
          <a:p>
            <a:pPr marL="0" lvl="2" indent="0">
              <a:buNone/>
            </a:pPr>
            <a:r>
              <a:rPr lang="ru-RU" sz="1800" b="1" dirty="0" smtClean="0"/>
              <a:t>Профиль компании</a:t>
            </a:r>
            <a:endParaRPr lang="en-US" dirty="0" smtClean="0">
              <a:solidFill>
                <a:srgbClr val="7B7C7E">
                  <a:lumMod val="75000"/>
                </a:srgbClr>
              </a:solidFill>
            </a:endParaRPr>
          </a:p>
          <a:p>
            <a:pPr lvl="3"/>
            <a:r>
              <a:rPr lang="ru-RU" dirty="0" smtClean="0">
                <a:solidFill>
                  <a:srgbClr val="7B7C7E">
                    <a:lumMod val="75000"/>
                  </a:srgbClr>
                </a:solidFill>
              </a:rPr>
              <a:t>Основан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а</a:t>
            </a:r>
            <a:r>
              <a:rPr lang="ru-RU" dirty="0" smtClean="0">
                <a:solidFill>
                  <a:srgbClr val="7B7C7E">
                    <a:lumMod val="75000"/>
                  </a:srgbClr>
                </a:solidFill>
              </a:rPr>
              <a:t> в </a:t>
            </a:r>
            <a:r>
              <a:rPr lang="en-US" dirty="0" smtClean="0">
                <a:solidFill>
                  <a:srgbClr val="7B7C7E">
                    <a:lumMod val="75000"/>
                  </a:srgbClr>
                </a:solidFill>
              </a:rPr>
              <a:t>1834</a:t>
            </a:r>
            <a:r>
              <a:rPr lang="ru-RU" dirty="0" smtClean="0">
                <a:solidFill>
                  <a:srgbClr val="7B7C7E">
                    <a:lumMod val="75000"/>
                  </a:srgbClr>
                </a:solidFill>
              </a:rPr>
              <a:t>,</a:t>
            </a:r>
            <a:r>
              <a:rPr lang="en-US" dirty="0" smtClean="0">
                <a:solidFill>
                  <a:srgbClr val="7B7C7E">
                    <a:lumMod val="75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7B7C7E">
                    <a:lumMod val="75000"/>
                  </a:srgbClr>
                </a:solidFill>
              </a:rPr>
              <a:t>Rügenwald</a:t>
            </a:r>
            <a:endParaRPr lang="en-US" dirty="0">
              <a:solidFill>
                <a:srgbClr val="7B7C7E">
                  <a:lumMod val="75000"/>
                </a:srgbClr>
              </a:solidFill>
            </a:endParaRPr>
          </a:p>
          <a:p>
            <a:pPr lvl="3"/>
            <a:r>
              <a:rPr lang="ru-RU" dirty="0" smtClean="0">
                <a:solidFill>
                  <a:srgbClr val="7B7C7E">
                    <a:lumMod val="75000"/>
                  </a:srgbClr>
                </a:solidFill>
              </a:rPr>
              <a:t>Сотрудников -</a:t>
            </a:r>
            <a:r>
              <a:rPr lang="en-US" dirty="0" smtClean="0">
                <a:solidFill>
                  <a:srgbClr val="7B7C7E">
                    <a:lumMod val="75000"/>
                  </a:srgbClr>
                </a:solidFill>
              </a:rPr>
              <a:t> 400</a:t>
            </a:r>
            <a:endParaRPr lang="en-US" dirty="0">
              <a:solidFill>
                <a:srgbClr val="7B7C7E">
                  <a:lumMod val="75000"/>
                </a:srgbClr>
              </a:solidFill>
            </a:endParaRPr>
          </a:p>
          <a:p>
            <a:pPr lvl="3"/>
            <a:r>
              <a:rPr lang="ru-RU" dirty="0" smtClean="0">
                <a:solidFill>
                  <a:srgbClr val="7B7C7E">
                    <a:lumMod val="75000"/>
                  </a:srgbClr>
                </a:solidFill>
              </a:rPr>
              <a:t>Производство</a:t>
            </a:r>
            <a:r>
              <a:rPr lang="en-US" dirty="0" smtClean="0">
                <a:solidFill>
                  <a:srgbClr val="7B7C7E">
                    <a:lumMod val="75000"/>
                  </a:srgbClr>
                </a:solidFill>
              </a:rPr>
              <a:t>: </a:t>
            </a:r>
            <a:r>
              <a:rPr lang="en-US" dirty="0">
                <a:solidFill>
                  <a:srgbClr val="7B7C7E">
                    <a:lumMod val="75000"/>
                  </a:srgbClr>
                </a:solidFill>
              </a:rPr>
              <a:t>Bad </a:t>
            </a:r>
            <a:r>
              <a:rPr lang="en-US" dirty="0" err="1">
                <a:solidFill>
                  <a:srgbClr val="7B7C7E">
                    <a:lumMod val="75000"/>
                  </a:srgbClr>
                </a:solidFill>
              </a:rPr>
              <a:t>Zwischenahn</a:t>
            </a:r>
            <a:r>
              <a:rPr lang="en-US" dirty="0">
                <a:solidFill>
                  <a:srgbClr val="7B7C7E">
                    <a:lumMod val="75000"/>
                  </a:srgbClr>
                </a:solidFill>
              </a:rPr>
              <a:t> (DE)</a:t>
            </a:r>
          </a:p>
          <a:p>
            <a:pPr marL="176400" lvl="3" indent="0">
              <a:buNone/>
            </a:pPr>
            <a:endParaRPr lang="ru-RU" dirty="0">
              <a:solidFill>
                <a:srgbClr val="7B7C7E">
                  <a:lumMod val="75000"/>
                </a:srgbClr>
              </a:solidFill>
            </a:endParaRPr>
          </a:p>
          <a:p>
            <a:pPr marL="176400" lvl="3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О проекте</a:t>
            </a:r>
            <a:endParaRPr lang="en-US" dirty="0">
              <a:solidFill>
                <a:schemeClr val="tx1"/>
              </a:solidFill>
            </a:endParaRPr>
          </a:p>
          <a:p>
            <a:pPr lvl="3"/>
            <a:r>
              <a:rPr lang="ru-RU" dirty="0" smtClean="0">
                <a:solidFill>
                  <a:srgbClr val="7B7C7E">
                    <a:lumMod val="75000"/>
                  </a:srgbClr>
                </a:solidFill>
              </a:rPr>
              <a:t>В начале - </a:t>
            </a:r>
            <a:r>
              <a:rPr lang="en-US" dirty="0" err="1" smtClean="0">
                <a:solidFill>
                  <a:srgbClr val="7B7C7E">
                    <a:lumMod val="75000"/>
                  </a:srgbClr>
                </a:solidFill>
              </a:rPr>
              <a:t>EnMon</a:t>
            </a:r>
            <a:r>
              <a:rPr lang="ru-RU" dirty="0" smtClean="0">
                <a:solidFill>
                  <a:srgbClr val="7B7C7E">
                    <a:lumMod val="75000"/>
                  </a:srgbClr>
                </a:solidFill>
              </a:rPr>
              <a:t> для электричества и воды (с 2009 г)</a:t>
            </a:r>
          </a:p>
          <a:p>
            <a:pPr lvl="3"/>
            <a:r>
              <a:rPr lang="ru-RU" dirty="0" smtClean="0">
                <a:solidFill>
                  <a:srgbClr val="7B7C7E">
                    <a:lumMod val="75000"/>
                  </a:srgbClr>
                </a:solidFill>
              </a:rPr>
              <a:t>Контроль и визуализация процессов для коптилен (2010 г.)</a:t>
            </a:r>
          </a:p>
          <a:p>
            <a:pPr lvl="3"/>
            <a:r>
              <a:rPr lang="ru-RU" dirty="0" smtClean="0">
                <a:solidFill>
                  <a:srgbClr val="7B7C7E">
                    <a:lumMod val="75000"/>
                  </a:srgbClr>
                </a:solidFill>
              </a:rPr>
              <a:t>Сейчас – система комплексного управления инженерной инфраструктурой</a:t>
            </a:r>
            <a:endParaRPr lang="en-US" dirty="0">
              <a:solidFill>
                <a:srgbClr val="7B7C7E">
                  <a:lumMod val="75000"/>
                </a:srgbClr>
              </a:solidFill>
            </a:endParaRPr>
          </a:p>
          <a:p>
            <a:pPr lvl="3"/>
            <a:endParaRPr lang="en-US" dirty="0">
              <a:solidFill>
                <a:srgbClr val="7B7C7E">
                  <a:lumMod val="75000"/>
                </a:srgbClr>
              </a:solidFill>
            </a:endParaRPr>
          </a:p>
          <a:p>
            <a:pPr lvl="3"/>
            <a:endParaRPr lang="en-US" dirty="0">
              <a:solidFill>
                <a:srgbClr val="7B7C7E">
                  <a:lumMod val="75000"/>
                </a:srgbClr>
              </a:solidFill>
            </a:endParaRPr>
          </a:p>
        </p:txBody>
      </p:sp>
      <p:sp>
        <p:nvSpPr>
          <p:cNvPr id="2" name="AutoShape 2" descr="Bildergebnis für san benedetto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AutoShape 4" descr="Bildergebnis für san benedetto log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prstClr val="black"/>
              </a:solidFill>
            </a:endParaRPr>
          </a:p>
        </p:txBody>
      </p:sp>
      <p:pic>
        <p:nvPicPr>
          <p:cNvPr id="10" name="Picture 6" descr="ruegenwalder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15" y="1196752"/>
            <a:ext cx="26765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7" y="5013176"/>
            <a:ext cx="4381241" cy="157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9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5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2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1547664" y="184149"/>
            <a:ext cx="5071250" cy="511287"/>
          </a:xfrm>
        </p:spPr>
        <p:txBody>
          <a:bodyPr/>
          <a:lstStyle/>
          <a:p>
            <a:r>
              <a:rPr lang="en-GB" dirty="0" smtClean="0"/>
              <a:t>APROL </a:t>
            </a:r>
            <a:r>
              <a:rPr lang="en-GB" dirty="0" err="1" smtClean="0"/>
              <a:t>EnMon</a:t>
            </a:r>
            <a:r>
              <a:rPr lang="en-GB" dirty="0" smtClean="0"/>
              <a:t> - </a:t>
            </a:r>
            <a:r>
              <a:rPr lang="en-GB" dirty="0" err="1" smtClean="0"/>
              <a:t>Rügenwalder</a:t>
            </a:r>
            <a:r>
              <a:rPr lang="en-GB" dirty="0" smtClean="0"/>
              <a:t> </a:t>
            </a:r>
            <a:r>
              <a:rPr lang="en-GB" dirty="0" err="1" smtClean="0"/>
              <a:t>Mühle</a:t>
            </a:r>
            <a:endParaRPr lang="en-GB" dirty="0" smtClean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0513" y="800100"/>
            <a:ext cx="7476121" cy="313398"/>
          </a:xfrm>
        </p:spPr>
        <p:txBody>
          <a:bodyPr/>
          <a:lstStyle/>
          <a:p>
            <a:r>
              <a:rPr lang="ru-RU" dirty="0"/>
              <a:t>От локальной автоматики к центральной </a:t>
            </a:r>
            <a:r>
              <a:rPr lang="ru-RU" dirty="0" smtClean="0"/>
              <a:t>диспетчерской</a:t>
            </a:r>
            <a:endParaRPr lang="en-GB" dirty="0" smtClean="0"/>
          </a:p>
        </p:txBody>
      </p:sp>
      <p:pic>
        <p:nvPicPr>
          <p:cNvPr id="6148" name="Picture 11" descr="MMX_LK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2816"/>
            <a:ext cx="2808288" cy="20701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POM_KO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7" y="1772816"/>
            <a:ext cx="2808287" cy="206851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3" descr="W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4005064"/>
            <a:ext cx="2881313" cy="212248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4" descr="SZT_RR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7" y="4005064"/>
            <a:ext cx="2808288" cy="20701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5" descr="SZT_LK001_F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7" y="3996655"/>
            <a:ext cx="2808288" cy="20685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6" descr="RAH_KR2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772815"/>
            <a:ext cx="2808287" cy="206851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ruegenwalder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34" y="836712"/>
            <a:ext cx="1197979" cy="122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9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2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2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>
          <a:xfrm>
            <a:off x="1547664" y="184149"/>
            <a:ext cx="5071250" cy="511287"/>
          </a:xfrm>
        </p:spPr>
        <p:txBody>
          <a:bodyPr/>
          <a:lstStyle/>
          <a:p>
            <a:r>
              <a:rPr lang="en-GB" dirty="0" smtClean="0"/>
              <a:t>APROL </a:t>
            </a:r>
            <a:r>
              <a:rPr lang="en-GB" dirty="0" err="1" smtClean="0"/>
              <a:t>EnMon</a:t>
            </a:r>
            <a:r>
              <a:rPr lang="en-GB" dirty="0" smtClean="0"/>
              <a:t> - </a:t>
            </a:r>
            <a:r>
              <a:rPr lang="en-GB" dirty="0" err="1" smtClean="0"/>
              <a:t>Rügenwalder</a:t>
            </a:r>
            <a:r>
              <a:rPr lang="en-GB" dirty="0" smtClean="0"/>
              <a:t> </a:t>
            </a:r>
            <a:r>
              <a:rPr lang="en-GB" dirty="0" err="1" smtClean="0"/>
              <a:t>Mühle</a:t>
            </a:r>
            <a:endParaRPr lang="en-GB" dirty="0" smtClean="0"/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0513" y="800100"/>
            <a:ext cx="8075110" cy="313398"/>
          </a:xfrm>
        </p:spPr>
        <p:txBody>
          <a:bodyPr/>
          <a:lstStyle/>
          <a:p>
            <a:r>
              <a:rPr lang="ru-RU" dirty="0" smtClean="0"/>
              <a:t>От локальной автоматики к центральной диспетчерской </a:t>
            </a:r>
            <a:endParaRPr lang="en-GB" dirty="0" smtClean="0"/>
          </a:p>
        </p:txBody>
      </p:sp>
      <p:pic>
        <p:nvPicPr>
          <p:cNvPr id="5124" name="Picture 5" descr="IMG_000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77" t="7726" r="23427" b="2830"/>
          <a:stretch/>
        </p:blipFill>
        <p:spPr bwMode="auto">
          <a:xfrm>
            <a:off x="107504" y="1340768"/>
            <a:ext cx="3533776" cy="40576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Menue_Bet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440485"/>
            <a:ext cx="6428146" cy="503737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uegenwalder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34" y="979884"/>
            <a:ext cx="1197979" cy="122498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9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30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84149"/>
            <a:ext cx="4999242" cy="511287"/>
          </a:xfrm>
        </p:spPr>
        <p:txBody>
          <a:bodyPr/>
          <a:lstStyle/>
          <a:p>
            <a:pPr algn="ctr"/>
            <a:r>
              <a:rPr lang="en-US" dirty="0"/>
              <a:t>APROL </a:t>
            </a:r>
            <a:r>
              <a:rPr lang="ru-RU" dirty="0"/>
              <a:t>на МПБК Очаково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Цель – </a:t>
            </a:r>
            <a:r>
              <a:rPr lang="en-US" dirty="0"/>
              <a:t>APROL </a:t>
            </a:r>
            <a:r>
              <a:rPr lang="en-US" dirty="0" err="1"/>
              <a:t>EnMon</a:t>
            </a:r>
            <a:r>
              <a:rPr lang="en-US" dirty="0"/>
              <a:t> </a:t>
            </a:r>
            <a:r>
              <a:rPr lang="ru-RU" dirty="0"/>
              <a:t>на всё производство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88925" y="1350963"/>
            <a:ext cx="4025900" cy="5249862"/>
          </a:xfrm>
        </p:spPr>
        <p:txBody>
          <a:bodyPr/>
          <a:lstStyle/>
          <a:p>
            <a:pPr lvl="1"/>
            <a:r>
              <a:rPr lang="ru-RU" dirty="0">
                <a:solidFill>
                  <a:prstClr val="black"/>
                </a:solidFill>
              </a:rPr>
              <a:t>Система управления и диспетчеризации для вспомогательных систем</a:t>
            </a:r>
            <a:endParaRPr lang="ru-RU" sz="1800" dirty="0">
              <a:solidFill>
                <a:prstClr val="black"/>
              </a:solidFill>
            </a:endParaRPr>
          </a:p>
          <a:p>
            <a:pPr lvl="3"/>
            <a:r>
              <a:rPr lang="ru-RU" sz="1400" dirty="0">
                <a:solidFill>
                  <a:srgbClr val="7B7C7E">
                    <a:lumMod val="75000"/>
                  </a:srgbClr>
                </a:solidFill>
              </a:rPr>
              <a:t>Заказчик – МПБК «Очаково»</a:t>
            </a:r>
          </a:p>
          <a:p>
            <a:pPr lvl="3"/>
            <a:r>
              <a:rPr lang="ru-RU" sz="1400" dirty="0">
                <a:solidFill>
                  <a:srgbClr val="7B7C7E">
                    <a:lumMod val="75000"/>
                  </a:srgbClr>
                </a:solidFill>
              </a:rPr>
              <a:t>Партнер – ДСС Инжиниринг</a:t>
            </a:r>
          </a:p>
          <a:p>
            <a:pPr lvl="3"/>
            <a:r>
              <a:rPr lang="ru-RU" sz="1400" dirty="0">
                <a:solidFill>
                  <a:srgbClr val="7B7C7E">
                    <a:lumMod val="75000"/>
                  </a:srgbClr>
                </a:solidFill>
              </a:rPr>
              <a:t>2015г.</a:t>
            </a:r>
            <a:r>
              <a:rPr lang="en-US" sz="1400" dirty="0">
                <a:solidFill>
                  <a:srgbClr val="7B7C7E">
                    <a:lumMod val="75000"/>
                  </a:srgbClr>
                </a:solidFill>
              </a:rPr>
              <a:t> – 201</a:t>
            </a:r>
            <a:r>
              <a:rPr lang="ru-RU" sz="1400" dirty="0">
                <a:solidFill>
                  <a:srgbClr val="7B7C7E">
                    <a:lumMod val="75000"/>
                  </a:srgbClr>
                </a:solidFill>
              </a:rPr>
              <a:t>7г. – поэтапное </a:t>
            </a:r>
            <a:r>
              <a:rPr lang="ru-RU" sz="1400" dirty="0" smtClean="0">
                <a:solidFill>
                  <a:srgbClr val="7B7C7E">
                    <a:lumMod val="75000"/>
                  </a:srgbClr>
                </a:solidFill>
              </a:rPr>
              <a:t>внедрение</a:t>
            </a:r>
          </a:p>
          <a:p>
            <a:pPr lvl="3"/>
            <a:endParaRPr lang="ru-RU" sz="1400" dirty="0">
              <a:solidFill>
                <a:srgbClr val="7B7C7E">
                  <a:lumMod val="75000"/>
                </a:srgbClr>
              </a:solidFill>
            </a:endParaRPr>
          </a:p>
          <a:p>
            <a:pPr lvl="1"/>
            <a:r>
              <a:rPr lang="ru-RU" dirty="0">
                <a:solidFill>
                  <a:prstClr val="black"/>
                </a:solidFill>
              </a:rPr>
              <a:t>Общая информация</a:t>
            </a:r>
          </a:p>
          <a:p>
            <a:pPr lvl="3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Конечная цель –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APROL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EnMon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+ </a:t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диспетчеризация инженерного оборудования по</a:t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всему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производству</a:t>
            </a:r>
          </a:p>
          <a:p>
            <a:pPr lvl="3"/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Дополнительно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х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IO-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станции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Powerlink</a:t>
            </a:r>
          </a:p>
          <a:p>
            <a:pPr lvl="3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~ 2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 IO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-каналов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C:\Users\chizhovk\Downloads\un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68" y="3171823"/>
            <a:ext cx="4641832" cy="3086819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job-mo.ru/shared/employers/3537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9" y="2208213"/>
            <a:ext cx="13335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мпбк очаков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1633464"/>
            <a:ext cx="2835275" cy="150978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0.gstatic.com/images?q=tbn:ANd9GcQlHoBamdkCuymBWgxxA4EsP64uRd35e1kK8_yS7wluQcpJiq6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9" y="1384227"/>
            <a:ext cx="20859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7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1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0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chizhovk\Documents\# Work\! APROL Presentations\APROL References\Material\Ochakovo\OS screens\Скриншоты Очаково АПРОЛ (1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930660" cy="502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hizhovk\Documents\# Work\! APROL Presentations\APROL References\Material\Ochakovo\OS screens\Скриншоты Очаково АПРОЛ (4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13816"/>
            <a:ext cx="5177919" cy="41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hizhovk\Documents\# Work\! APROL Presentations\APROL References\Material\Ochakovo\OS screens\Скриншоты Очаково АПРОЛ (6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57" y="2050448"/>
            <a:ext cx="5593739" cy="447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84149"/>
            <a:ext cx="5143258" cy="511287"/>
          </a:xfrm>
        </p:spPr>
        <p:txBody>
          <a:bodyPr/>
          <a:lstStyle/>
          <a:p>
            <a:pPr algn="ctr"/>
            <a:r>
              <a:rPr lang="en-US" dirty="0"/>
              <a:t>APROL </a:t>
            </a:r>
            <a:r>
              <a:rPr lang="ru-RU" dirty="0"/>
              <a:t>на МПБК Очаково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Примеры экранных форм</a:t>
            </a:r>
            <a:endParaRPr lang="ru-RU" dirty="0"/>
          </a:p>
        </p:txBody>
      </p:sp>
      <p:pic>
        <p:nvPicPr>
          <p:cNvPr id="3074" name="Picture 2" descr="C:\Users\chizhovk\Documents\# Work\! APROL Presentations\APROL References\Material\Ochakovo\OS screens\Скриншоты Очаково АПРОЛ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928992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9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24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ru-RU" dirty="0"/>
              <a:t>Строим будущее вместе</a:t>
            </a:r>
            <a:endParaRPr lang="en-US" dirty="0"/>
          </a:p>
        </p:txBody>
      </p:sp>
      <p:pic>
        <p:nvPicPr>
          <p:cNvPr id="6" name="Bild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7801" y="7115670"/>
            <a:ext cx="3925053" cy="200721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499" y="4437883"/>
            <a:ext cx="5736348" cy="2420117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346945" y="449113"/>
            <a:ext cx="1467546" cy="595529"/>
          </a:xfrm>
          <a:prstGeom prst="rect">
            <a:avLst/>
          </a:prstGeom>
        </p:spPr>
      </p:pic>
      <p:pic>
        <p:nvPicPr>
          <p:cNvPr id="9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3" y="449112"/>
            <a:ext cx="135616" cy="59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63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7664" y="184149"/>
            <a:ext cx="5213542" cy="511287"/>
          </a:xfrm>
        </p:spPr>
        <p:txBody>
          <a:bodyPr/>
          <a:lstStyle/>
          <a:p>
            <a:pPr algn="ctr"/>
            <a:r>
              <a:rPr lang="ru-RU" sz="2000" dirty="0">
                <a:latin typeface="+mn-lt"/>
              </a:rPr>
              <a:t>Идеальное сочетание ассортиментов</a:t>
            </a:r>
            <a:endParaRPr lang="en-US" sz="2000" dirty="0">
              <a:latin typeface="+mn-lt"/>
            </a:endParaRPr>
          </a:p>
        </p:txBody>
      </p:sp>
      <p:sp>
        <p:nvSpPr>
          <p:cNvPr id="17" name="Text Placeholder 7"/>
          <p:cNvSpPr txBox="1">
            <a:spLocks/>
          </p:cNvSpPr>
          <p:nvPr/>
        </p:nvSpPr>
        <p:spPr bwMode="gray">
          <a:xfrm>
            <a:off x="564187" y="5356734"/>
            <a:ext cx="3927542" cy="785527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b="0" dirty="0">
                <a:solidFill>
                  <a:schemeClr val="tx1"/>
                </a:solidFill>
              </a:rPr>
              <a:t>Цифровые «</a:t>
            </a:r>
            <a:r>
              <a:rPr lang="en-US" b="0" dirty="0">
                <a:solidFill>
                  <a:schemeClr val="tx1"/>
                </a:solidFill>
              </a:rPr>
              <a:t>end-to-end</a:t>
            </a:r>
            <a:r>
              <a:rPr lang="ru-RU" b="0" dirty="0">
                <a:solidFill>
                  <a:schemeClr val="tx1"/>
                </a:solidFill>
              </a:rPr>
              <a:t>»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ru-RU" b="0" dirty="0">
                <a:solidFill>
                  <a:schemeClr val="tx1"/>
                </a:solidFill>
              </a:rPr>
              <a:t>решения</a:t>
            </a:r>
            <a:r>
              <a:rPr lang="en-US" b="0" dirty="0">
                <a:solidFill>
                  <a:schemeClr val="tx1"/>
                </a:solidFill>
              </a:rPr>
              <a:t>, </a:t>
            </a:r>
            <a:r>
              <a:rPr lang="ru-RU" b="0" dirty="0">
                <a:solidFill>
                  <a:schemeClr val="tx1"/>
                </a:solidFill>
              </a:rPr>
              <a:t>робототехника</a:t>
            </a:r>
            <a:r>
              <a:rPr lang="en-US" b="0" dirty="0">
                <a:solidFill>
                  <a:schemeClr val="tx1"/>
                </a:solidFill>
              </a:rPr>
              <a:t>, </a:t>
            </a:r>
            <a:r>
              <a:rPr lang="ru-RU" b="0" dirty="0">
                <a:solidFill>
                  <a:schemeClr val="tx1"/>
                </a:solidFill>
              </a:rPr>
              <a:t>автоматизация технологических процессов, датчики и измерительное оборудование</a:t>
            </a:r>
            <a:r>
              <a:rPr lang="en-US" b="0" dirty="0">
                <a:solidFill>
                  <a:schemeClr val="tx1"/>
                </a:solidFill>
              </a:rPr>
              <a:t>,</a:t>
            </a:r>
            <a:r>
              <a:rPr lang="ru-RU" b="0" dirty="0">
                <a:solidFill>
                  <a:schemeClr val="tx1"/>
                </a:solidFill>
              </a:rPr>
              <a:t> приводы</a:t>
            </a:r>
            <a:endParaRPr lang="en-US" b="0" dirty="0">
              <a:solidFill>
                <a:schemeClr val="tx1"/>
              </a:solidFill>
            </a:endParaRPr>
          </a:p>
        </p:txBody>
      </p:sp>
      <p:cxnSp>
        <p:nvCxnSpPr>
          <p:cNvPr id="26" name="Gerader Verbinder 25"/>
          <p:cNvCxnSpPr/>
          <p:nvPr/>
        </p:nvCxnSpPr>
        <p:spPr bwMode="gray">
          <a:xfrm>
            <a:off x="702829" y="5090668"/>
            <a:ext cx="35814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7"/>
          <p:cNvSpPr txBox="1">
            <a:spLocks/>
          </p:cNvSpPr>
          <p:nvPr/>
        </p:nvSpPr>
        <p:spPr bwMode="gray">
          <a:xfrm>
            <a:off x="974888" y="4789764"/>
            <a:ext cx="3106141" cy="235369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</a:rPr>
              <a:t>ABB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22" name="Text Placeholder 7"/>
          <p:cNvSpPr txBox="1">
            <a:spLocks/>
          </p:cNvSpPr>
          <p:nvPr/>
        </p:nvSpPr>
        <p:spPr bwMode="gray">
          <a:xfrm>
            <a:off x="4491729" y="5559964"/>
            <a:ext cx="3677842" cy="37906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b="0" dirty="0">
                <a:solidFill>
                  <a:schemeClr val="tx1"/>
                </a:solidFill>
              </a:rPr>
              <a:t>Решения для автоматизации производства и машиностроения</a:t>
            </a:r>
            <a:r>
              <a:rPr lang="en-US" b="0" dirty="0">
                <a:solidFill>
                  <a:schemeClr val="tx1"/>
                </a:solidFill>
              </a:rPr>
              <a:t>, </a:t>
            </a:r>
            <a:r>
              <a:rPr lang="ru-RU" b="0" dirty="0">
                <a:solidFill>
                  <a:schemeClr val="tx1"/>
                </a:solidFill>
              </a:rPr>
              <a:t>Промышленный Интернет Вещей 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ru-RU" b="0" dirty="0">
                <a:solidFill>
                  <a:schemeClr val="tx1"/>
                </a:solidFill>
              </a:rPr>
              <a:t>(</a:t>
            </a:r>
            <a:r>
              <a:rPr lang="en-US" b="0" dirty="0" err="1">
                <a:solidFill>
                  <a:schemeClr val="tx1"/>
                </a:solidFill>
              </a:rPr>
              <a:t>IIoT</a:t>
            </a:r>
            <a:r>
              <a:rPr lang="en-US" b="0" dirty="0">
                <a:solidFill>
                  <a:schemeClr val="tx1"/>
                </a:solidFill>
              </a:rPr>
              <a:t>) </a:t>
            </a:r>
          </a:p>
        </p:txBody>
      </p:sp>
      <p:cxnSp>
        <p:nvCxnSpPr>
          <p:cNvPr id="27" name="Gerader Verbinder 26"/>
          <p:cNvCxnSpPr/>
          <p:nvPr/>
        </p:nvCxnSpPr>
        <p:spPr bwMode="gray">
          <a:xfrm>
            <a:off x="4553705" y="5090668"/>
            <a:ext cx="3581400" cy="0"/>
          </a:xfrm>
          <a:prstGeom prst="line">
            <a:avLst/>
          </a:prstGeom>
          <a:ln w="28575">
            <a:solidFill>
              <a:srgbClr val="FF8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7"/>
          <p:cNvSpPr txBox="1">
            <a:spLocks/>
          </p:cNvSpPr>
          <p:nvPr/>
        </p:nvSpPr>
        <p:spPr bwMode="gray">
          <a:xfrm>
            <a:off x="4541748" y="4789764"/>
            <a:ext cx="3593358" cy="235369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dirty="0">
                <a:solidFill>
                  <a:srgbClr val="FF9300"/>
                </a:solidFill>
              </a:rPr>
              <a:t>B&amp;R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02829" y="1124562"/>
            <a:ext cx="8185139" cy="3351739"/>
            <a:chOff x="702829" y="1124562"/>
            <a:chExt cx="8185139" cy="3351739"/>
          </a:xfrm>
        </p:grpSpPr>
        <p:pic>
          <p:nvPicPr>
            <p:cNvPr id="21" name="Bild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2829" y="1124562"/>
              <a:ext cx="7099023" cy="3351739"/>
            </a:xfrm>
            <a:prstGeom prst="rect">
              <a:avLst/>
            </a:prstGeom>
          </p:spPr>
        </p:pic>
        <p:sp>
          <p:nvSpPr>
            <p:cNvPr id="23" name="Rechteck 22"/>
            <p:cNvSpPr/>
            <p:nvPr/>
          </p:nvSpPr>
          <p:spPr bwMode="gray">
            <a:xfrm>
              <a:off x="5307998" y="1659079"/>
              <a:ext cx="3265714" cy="347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r>
                <a:rPr lang="ru-RU" sz="1400" dirty="0">
                  <a:solidFill>
                    <a:schemeClr val="bg1">
                      <a:lumMod val="50000"/>
                    </a:schemeClr>
                  </a:solidFill>
                </a:rPr>
                <a:t>ВЕБ ВИЗУАЛИАЦИЯ</a:t>
              </a:r>
              <a:r>
                <a:rPr lang="de-DE" sz="1400" dirty="0">
                  <a:solidFill>
                    <a:schemeClr val="bg1">
                      <a:lumMod val="50000"/>
                    </a:schemeClr>
                  </a:solidFill>
                </a:rPr>
                <a:t>, </a:t>
              </a:r>
              <a:r>
                <a:rPr lang="ru-RU" sz="1400" dirty="0">
                  <a:solidFill>
                    <a:schemeClr val="bg1">
                      <a:lumMod val="50000"/>
                    </a:schemeClr>
                  </a:solidFill>
                </a:rPr>
                <a:t>МОНИТОРИНГ</a:t>
              </a:r>
              <a:endParaRPr lang="en-US" sz="1400" dirty="0" err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Rechteck 23"/>
            <p:cNvSpPr/>
            <p:nvPr/>
          </p:nvSpPr>
          <p:spPr bwMode="gray">
            <a:xfrm>
              <a:off x="5663090" y="2130191"/>
              <a:ext cx="3224878" cy="347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r>
                <a:rPr lang="ru-RU" sz="1400" dirty="0">
                  <a:solidFill>
                    <a:schemeClr val="bg1">
                      <a:lumMod val="50000"/>
                    </a:schemeClr>
                  </a:solidFill>
                </a:rPr>
                <a:t>АВТОМАТИЗАЦИЯ ПРОИЗВОДСТВА</a:t>
              </a: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6082362" y="2726973"/>
              <a:ext cx="2604438" cy="162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r>
                <a:rPr lang="ru-RU" sz="1400" dirty="0">
                  <a:solidFill>
                    <a:schemeClr val="bg1">
                      <a:lumMod val="50000"/>
                    </a:schemeClr>
                  </a:solidFill>
                </a:rPr>
                <a:t>ПЛК и ПРОМЫШЛЕННЫЕ ПК</a:t>
              </a:r>
              <a:endParaRPr lang="en-US" sz="1400" dirty="0" err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Rechteck 27"/>
            <p:cNvSpPr/>
            <p:nvPr/>
          </p:nvSpPr>
          <p:spPr bwMode="gray">
            <a:xfrm>
              <a:off x="6437200" y="3229978"/>
              <a:ext cx="2115988" cy="162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r>
                <a:rPr lang="de-DE" sz="1400" dirty="0">
                  <a:solidFill>
                    <a:schemeClr val="bg1">
                      <a:lumMod val="50000"/>
                    </a:schemeClr>
                  </a:solidFill>
                </a:rPr>
                <a:t>I/O, </a:t>
              </a:r>
              <a:r>
                <a:rPr lang="ru-RU" sz="1400" dirty="0">
                  <a:solidFill>
                    <a:schemeClr val="bg1">
                      <a:lumMod val="50000"/>
                    </a:schemeClr>
                  </a:solidFill>
                </a:rPr>
                <a:t>СЕРВОТЕХНИКА</a:t>
              </a:r>
              <a:endParaRPr lang="en-US" sz="1400" dirty="0" err="1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5" name="Рисунок 14"/>
          <p:cNvPicPr/>
          <p:nvPr/>
        </p:nvPicPr>
        <p:blipFill>
          <a:blip r:embed="rId4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6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0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179" y="4156603"/>
            <a:ext cx="5736348" cy="24201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619672" y="184149"/>
            <a:ext cx="4999242" cy="511287"/>
          </a:xfrm>
        </p:spPr>
        <p:txBody>
          <a:bodyPr/>
          <a:lstStyle/>
          <a:p>
            <a:pPr algn="ctr"/>
            <a:r>
              <a:rPr lang="ru-RU" sz="2000" dirty="0"/>
              <a:t>История успеха </a:t>
            </a:r>
            <a:r>
              <a:rPr lang="en-US" sz="2000" dirty="0"/>
              <a:t>B&amp;R </a:t>
            </a:r>
            <a:r>
              <a:rPr lang="ru-RU" sz="2000" dirty="0"/>
              <a:t>продолжается</a:t>
            </a:r>
            <a:endParaRPr lang="en-US" sz="2000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 bwMode="gray"/>
        <p:txBody>
          <a:bodyPr/>
          <a:lstStyle/>
          <a:p>
            <a:pPr lvl="2"/>
            <a:r>
              <a:rPr lang="ru-RU" sz="2000" b="1" u="sng" dirty="0"/>
              <a:t>Все</a:t>
            </a:r>
            <a:r>
              <a:rPr lang="en-US" sz="2000" b="1" dirty="0"/>
              <a:t> </a:t>
            </a:r>
            <a:r>
              <a:rPr lang="ru-RU" sz="2000" b="1" dirty="0"/>
              <a:t>контакты, процессы и офисы остаются в неизменном виде</a:t>
            </a:r>
            <a:endParaRPr lang="en-US" sz="2000" b="1" dirty="0"/>
          </a:p>
          <a:p>
            <a:pPr lvl="3"/>
            <a:endParaRPr lang="en-US" sz="1400" dirty="0"/>
          </a:p>
          <a:p>
            <a:pPr lvl="2"/>
            <a:r>
              <a:rPr lang="ru-RU" sz="2000" dirty="0" err="1"/>
              <a:t>Эггельсберг</a:t>
            </a:r>
            <a:r>
              <a:rPr lang="ru-RU" sz="2000" dirty="0"/>
              <a:t> </a:t>
            </a:r>
            <a:r>
              <a:rPr lang="ru-RU" sz="2000" dirty="0" smtClean="0"/>
              <a:t>становится </a:t>
            </a:r>
            <a:r>
              <a:rPr lang="ru-RU" sz="2000" dirty="0"/>
              <a:t>глобальным центром ABB в сфере автоматизации производства и машиностроения</a:t>
            </a:r>
          </a:p>
          <a:p>
            <a:pPr marL="0" lvl="2" indent="0">
              <a:buNone/>
            </a:pPr>
            <a:endParaRPr lang="en-US" sz="1400" dirty="0"/>
          </a:p>
          <a:p>
            <a:pPr lvl="2"/>
            <a:r>
              <a:rPr lang="ru-RU" sz="2000" dirty="0"/>
              <a:t>Развитие продукции</a:t>
            </a:r>
            <a:r>
              <a:rPr lang="en-US" sz="2000" dirty="0"/>
              <a:t>, </a:t>
            </a:r>
            <a:r>
              <a:rPr lang="ru-RU" sz="2000" dirty="0"/>
              <a:t>отдел исследований и разработки (</a:t>
            </a:r>
            <a:r>
              <a:rPr lang="en-US" sz="2000" dirty="0"/>
              <a:t>R&amp;D</a:t>
            </a:r>
            <a:r>
              <a:rPr lang="ru-RU" sz="2000" dirty="0"/>
              <a:t>), а также производство остаётся за</a:t>
            </a:r>
            <a:r>
              <a:rPr lang="en-US" sz="2000" dirty="0"/>
              <a:t> B&amp;R</a:t>
            </a:r>
          </a:p>
          <a:p>
            <a:pPr lvl="3"/>
            <a:endParaRPr lang="en-US" sz="1400" dirty="0"/>
          </a:p>
          <a:p>
            <a:pPr lvl="2"/>
            <a:r>
              <a:rPr lang="ru-RU" sz="2000" dirty="0"/>
              <a:t>Брэнд</a:t>
            </a:r>
            <a:r>
              <a:rPr lang="en-US" sz="2000" dirty="0"/>
              <a:t> </a:t>
            </a:r>
            <a:r>
              <a:rPr lang="ru-RU" sz="2000" dirty="0"/>
              <a:t>«</a:t>
            </a:r>
            <a:r>
              <a:rPr lang="en-US" sz="2000" dirty="0"/>
              <a:t>B&amp;R</a:t>
            </a:r>
            <a:r>
              <a:rPr lang="ru-RU" sz="2000" dirty="0"/>
              <a:t>»</a:t>
            </a:r>
            <a:r>
              <a:rPr lang="en-US" sz="2000" dirty="0"/>
              <a:t> </a:t>
            </a:r>
            <a:r>
              <a:rPr lang="ru-RU" sz="2000" dirty="0"/>
              <a:t>и корпоративные ценности остаются неизменными</a:t>
            </a:r>
            <a:endParaRPr lang="en-US" sz="2000" dirty="0"/>
          </a:p>
          <a:p>
            <a:pPr lvl="3"/>
            <a:endParaRPr lang="en-US" sz="1400" dirty="0"/>
          </a:p>
          <a:p>
            <a:pPr lvl="2"/>
            <a:r>
              <a:rPr lang="en-US" sz="2000" dirty="0"/>
              <a:t>B&amp;R </a:t>
            </a:r>
            <a:r>
              <a:rPr lang="ru-RU" sz="2000" dirty="0"/>
              <a:t>остается независимой компанией 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и отдельным юридическим лицом</a:t>
            </a:r>
            <a:endParaRPr lang="en-US" sz="2000" dirty="0"/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endParaRPr lang="en-US" dirty="0"/>
          </a:p>
        </p:txBody>
      </p:sp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7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57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 bwMode="gray">
          <a:xfrm>
            <a:off x="1691680" y="2838296"/>
            <a:ext cx="7008171" cy="368300"/>
          </a:xfrm>
        </p:spPr>
        <p:txBody>
          <a:bodyPr/>
          <a:lstStyle/>
          <a:p>
            <a:r>
              <a:rPr lang="en-US" dirty="0" smtClean="0"/>
              <a:t>PTA-EXPO Siberia 2017 </a:t>
            </a:r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63688" y="3222122"/>
            <a:ext cx="6936163" cy="1063721"/>
          </a:xfrm>
        </p:spPr>
        <p:txBody>
          <a:bodyPr/>
          <a:lstStyle/>
          <a:p>
            <a:r>
              <a:rPr lang="ru-RU" dirty="0">
                <a:cs typeface="Arial" charset="0"/>
              </a:rPr>
              <a:t>B&amp;R для умного </a:t>
            </a:r>
            <a:r>
              <a:rPr lang="ru-RU" dirty="0" smtClean="0">
                <a:cs typeface="Arial" charset="0"/>
              </a:rPr>
              <a:t>производства</a:t>
            </a:r>
            <a:br>
              <a:rPr lang="ru-RU" dirty="0" smtClean="0">
                <a:cs typeface="Arial" charset="0"/>
              </a:rPr>
            </a:br>
            <a:r>
              <a:rPr lang="ru-RU" dirty="0" smtClean="0">
                <a:cs typeface="Arial" charset="0"/>
              </a:rPr>
              <a:t>От </a:t>
            </a:r>
            <a:r>
              <a:rPr lang="ru-RU" dirty="0">
                <a:cs typeface="Arial" charset="0"/>
              </a:rPr>
              <a:t>локальной автоматики до интегрированных систем управления</a:t>
            </a:r>
            <a:endParaRPr lang="ru-RU" dirty="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679533" y="5792943"/>
            <a:ext cx="373731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B7A23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b="1" noProof="1" smtClean="0">
                <a:solidFill>
                  <a:prstClr val="black"/>
                </a:solidFill>
              </a:rPr>
              <a:t>Константин Чижов</a:t>
            </a:r>
            <a:endParaRPr lang="de-DE" b="1" noProof="1">
              <a:solidFill>
                <a:prstClr val="black"/>
              </a:solidFill>
            </a:endParaRPr>
          </a:p>
          <a:p>
            <a:pPr algn="r" eaLnBrk="1" hangingPunct="1"/>
            <a:r>
              <a:rPr lang="ru-RU" sz="1600" noProof="1" smtClean="0">
                <a:solidFill>
                  <a:prstClr val="black"/>
                </a:solidFill>
              </a:rPr>
              <a:t>Руководитель направления продаж систем АСУТП</a:t>
            </a:r>
            <a:endParaRPr lang="de-DE" sz="1600" noProof="1" smtClean="0">
              <a:solidFill>
                <a:prstClr val="black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627429" y="449493"/>
            <a:ext cx="2303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B7A23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noProof="1" smtClean="0">
                <a:solidFill>
                  <a:prstClr val="black"/>
                </a:solidFill>
              </a:rPr>
              <a:t>24</a:t>
            </a:r>
            <a:r>
              <a:rPr lang="ru-RU" noProof="1" smtClean="0">
                <a:solidFill>
                  <a:prstClr val="black"/>
                </a:solidFill>
              </a:rPr>
              <a:t> мая 2017</a:t>
            </a:r>
          </a:p>
          <a:p>
            <a:pPr algn="ctr" eaLnBrk="1" hangingPunct="1"/>
            <a:r>
              <a:rPr lang="ru-RU" noProof="1" smtClean="0">
                <a:solidFill>
                  <a:prstClr val="black"/>
                </a:solidFill>
              </a:rPr>
              <a:t>Новосибирск</a:t>
            </a:r>
            <a:endParaRPr lang="de-DE" noProof="1">
              <a:solidFill>
                <a:prstClr val="black"/>
              </a:solidFill>
            </a:endParaRPr>
          </a:p>
        </p:txBody>
      </p:sp>
      <p:pic>
        <p:nvPicPr>
          <p:cNvPr id="7" name="Picture 2" descr="C:\Users\chizhovk\Downloads\322c9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50" y="5062814"/>
            <a:ext cx="1593850" cy="1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44" y="449113"/>
            <a:ext cx="1467546" cy="595529"/>
          </a:xfrm>
          <a:prstGeom prst="rect">
            <a:avLst/>
          </a:prstGeom>
        </p:spPr>
      </p:pic>
      <p:pic>
        <p:nvPicPr>
          <p:cNvPr id="9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3" y="449492"/>
            <a:ext cx="135530" cy="59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60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ru-RU" dirty="0" smtClean="0"/>
              <a:t>ВАШ ПАРТНЕР В АВТОМАТИЗАЦИИ</a:t>
            </a:r>
            <a:endParaRPr lang="en-US" dirty="0"/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346945" y="449113"/>
            <a:ext cx="1467546" cy="595529"/>
          </a:xfrm>
          <a:prstGeom prst="rect">
            <a:avLst/>
          </a:prstGeom>
        </p:spPr>
      </p:pic>
      <p:pic>
        <p:nvPicPr>
          <p:cNvPr id="6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5" y="449112"/>
            <a:ext cx="135616" cy="59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5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84149"/>
            <a:ext cx="5143258" cy="511287"/>
          </a:xfrm>
        </p:spPr>
        <p:txBody>
          <a:bodyPr/>
          <a:lstStyle/>
          <a:p>
            <a:pPr algn="ctr"/>
            <a:r>
              <a:rPr lang="ru-RU" sz="2000" dirty="0" err="1"/>
              <a:t>Энергоцентр</a:t>
            </a:r>
            <a:r>
              <a:rPr lang="ru-RU" sz="2000" dirty="0"/>
              <a:t> </a:t>
            </a:r>
            <a:r>
              <a:rPr lang="en-US" sz="2000" dirty="0" err="1"/>
              <a:t>BlueLine</a:t>
            </a:r>
            <a:r>
              <a:rPr lang="ru-RU" sz="2000" dirty="0"/>
              <a:t>, </a:t>
            </a:r>
            <a:r>
              <a:rPr lang="ru-RU" sz="2000" dirty="0" err="1"/>
              <a:t>г.Ханты-Мансийск</a:t>
            </a:r>
            <a:endParaRPr lang="ru-RU" sz="2000" dirty="0"/>
          </a:p>
        </p:txBody>
      </p:sp>
      <p:pic>
        <p:nvPicPr>
          <p:cNvPr id="1026" name="Picture 2" descr="C:\Users\chizhovk\Downloads\11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12968" cy="580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5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58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 txBox="1">
            <a:spLocks/>
          </p:cNvSpPr>
          <p:nvPr/>
        </p:nvSpPr>
        <p:spPr bwMode="gray">
          <a:xfrm>
            <a:off x="287991" y="1276012"/>
            <a:ext cx="8586134" cy="4912063"/>
          </a:xfrm>
          <a:prstGeom prst="rect">
            <a:avLst/>
          </a:prstGeom>
          <a:noFill/>
          <a:effectLst>
            <a:outerShdw blurRad="139700" dist="292100" dir="5400000" sx="95000" sy="95000" algn="t" rotWithShape="0">
              <a:prstClr val="black">
                <a:alpha val="7000"/>
              </a:prstClr>
            </a:outerShdw>
          </a:effectLst>
        </p:spPr>
        <p:txBody>
          <a:bodyPr vert="horz" lIns="0" tIns="0" rIns="90000" bIns="46800" rtlCol="0">
            <a:noAutofit/>
          </a:bodyPr>
          <a:lstStyle>
            <a:lvl1pPr marR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2200" b="0" dirty="0" smtClean="0">
                <a:latin typeface="Arial" pitchFamily="34" charset="0"/>
                <a:cs typeface="Arial" pitchFamily="34" charset="0"/>
              </a:defRPr>
            </a:lvl1pPr>
            <a:lvl2pPr marL="180000" marR="0" indent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None/>
              <a:tabLst/>
              <a:defRPr lang="de-DE" sz="1600" b="0" baseline="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284163" marR="0" lvl="2" indent="-284163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Blip>
                <a:blip r:embed="rId2"/>
              </a:buBlip>
              <a:tabLst/>
              <a:defRPr lang="de-DE" sz="2200" dirty="0" smtClean="0">
                <a:latin typeface="Arial" pitchFamily="34" charset="0"/>
                <a:cs typeface="Arial" pitchFamily="34" charset="0"/>
              </a:defRPr>
            </a:lvl3pPr>
            <a:lvl4pPr marL="360000" marR="0" lvl="3" indent="-1836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8800"/>
              </a:buClr>
              <a:buSzPct val="100000"/>
              <a:buFont typeface="Arial" pitchFamily="34" charset="0"/>
              <a:buChar char="•"/>
              <a:tabLst/>
              <a:defRPr lang="de-DE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284400" marR="0" indent="-28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Pct val="100000"/>
              <a:buFontTx/>
              <a:buBlip>
                <a:blip r:embed="rId3"/>
              </a:buBlip>
              <a:tabLst/>
              <a:defRPr lang="de-DE" sz="2200" baseline="0" dirty="0">
                <a:latin typeface="Arial" pitchFamily="34" charset="0"/>
                <a:cs typeface="Arial" pitchFamily="34" charset="0"/>
              </a:defRPr>
            </a:lvl5pPr>
            <a:lvl6pPr marL="284400" marR="0" indent="-28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800"/>
              </a:buClr>
              <a:buSzTx/>
              <a:buFontTx/>
              <a:buBlip>
                <a:blip r:embed="rId4"/>
              </a:buBlip>
              <a:tabLst/>
              <a:defRPr sz="2200"/>
            </a:lvl6pPr>
            <a:lvl7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de-DE" sz="1600" dirty="0" smtClean="0">
                <a:solidFill>
                  <a:schemeClr val="tx2"/>
                </a:solidFill>
              </a:defRPr>
            </a:lvl8pPr>
            <a:lvl9pPr marL="360363" indent="-182563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cs typeface="Arial" pitchFamily="34" charset="0"/>
              </a:defRPr>
            </a:lvl9pPr>
          </a:lstStyle>
          <a:p>
            <a:pPr lvl="2"/>
            <a:r>
              <a:rPr lang="ru-RU" dirty="0">
                <a:solidFill>
                  <a:prstClr val="black"/>
                </a:solidFill>
              </a:rPr>
              <a:t>Автоматизация </a:t>
            </a:r>
            <a:r>
              <a:rPr lang="ru-RU" dirty="0" err="1">
                <a:solidFill>
                  <a:prstClr val="black"/>
                </a:solidFill>
              </a:rPr>
              <a:t>энергоцентра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prstClr val="black"/>
                </a:solidFill>
              </a:rPr>
              <a:t>– </a:t>
            </a:r>
            <a:r>
              <a:rPr lang="ru-RU" dirty="0" err="1">
                <a:solidFill>
                  <a:prstClr val="black"/>
                </a:solidFill>
              </a:rPr>
              <a:t>газоподготовка</a:t>
            </a:r>
            <a:r>
              <a:rPr lang="ru-RU" dirty="0">
                <a:solidFill>
                  <a:prstClr val="black"/>
                </a:solidFill>
              </a:rPr>
              <a:t> и в комплексе (АСДУЭ) </a:t>
            </a:r>
          </a:p>
          <a:p>
            <a:pPr lvl="3"/>
            <a:r>
              <a:rPr lang="ru-RU" dirty="0">
                <a:solidFill>
                  <a:prstClr val="black"/>
                </a:solidFill>
              </a:rPr>
              <a:t>ГПЭС 24МВт - 20 х ГПД</a:t>
            </a:r>
            <a:r>
              <a:rPr lang="en-US" dirty="0">
                <a:solidFill>
                  <a:prstClr val="black"/>
                </a:solidFill>
              </a:rPr>
              <a:t> GE </a:t>
            </a:r>
            <a:r>
              <a:rPr lang="en-US" dirty="0" err="1">
                <a:solidFill>
                  <a:prstClr val="black"/>
                </a:solidFill>
              </a:rPr>
              <a:t>Jenbacher</a:t>
            </a:r>
            <a:endParaRPr lang="ru-RU" dirty="0">
              <a:solidFill>
                <a:prstClr val="black"/>
              </a:solidFill>
            </a:endParaRPr>
          </a:p>
          <a:p>
            <a:pPr lvl="3"/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Заказчик – </a:t>
            </a:r>
            <a:r>
              <a:rPr lang="ru-RU" dirty="0" err="1">
                <a:solidFill>
                  <a:srgbClr val="7B7C7E">
                    <a:lumMod val="75000"/>
                  </a:srgbClr>
                </a:solidFill>
              </a:rPr>
              <a:t>ЮграГазПроцессинг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 (</a:t>
            </a:r>
            <a:r>
              <a:rPr lang="ru-RU" dirty="0" err="1">
                <a:solidFill>
                  <a:srgbClr val="7B7C7E">
                    <a:lumMod val="75000"/>
                  </a:srgbClr>
                </a:solidFill>
              </a:rPr>
              <a:t>БерёзкаГаз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 Обь), для </a:t>
            </a:r>
            <a:r>
              <a:rPr lang="ru-RU" dirty="0" err="1">
                <a:solidFill>
                  <a:srgbClr val="7B7C7E">
                    <a:lumMod val="75000"/>
                  </a:srgbClr>
                </a:solidFill>
              </a:rPr>
              <a:t>Приразломного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 месторождения Роснефть-</a:t>
            </a:r>
            <a:r>
              <a:rPr lang="ru-RU" dirty="0" err="1">
                <a:solidFill>
                  <a:srgbClr val="7B7C7E">
                    <a:lumMod val="75000"/>
                  </a:srgbClr>
                </a:solidFill>
              </a:rPr>
              <a:t>Юганскнефтегаз</a:t>
            </a:r>
            <a:endParaRPr lang="ru-RU" dirty="0">
              <a:solidFill>
                <a:srgbClr val="7B7C7E">
                  <a:lumMod val="75000"/>
                </a:srgbClr>
              </a:solidFill>
            </a:endParaRPr>
          </a:p>
          <a:p>
            <a:pPr lvl="3"/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Партнеры:</a:t>
            </a:r>
          </a:p>
          <a:p>
            <a:pPr lvl="3"/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- </a:t>
            </a:r>
            <a:r>
              <a:rPr lang="ru-RU" dirty="0" err="1">
                <a:solidFill>
                  <a:srgbClr val="7B7C7E">
                    <a:lumMod val="75000"/>
                  </a:srgbClr>
                </a:solidFill>
              </a:rPr>
              <a:t>Сибпроектавтоматика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, г. Тюмень (</a:t>
            </a:r>
            <a:r>
              <a:rPr lang="en-GB" dirty="0">
                <a:solidFill>
                  <a:srgbClr val="7B7C7E">
                    <a:lumMod val="75000"/>
                  </a:srgbClr>
                </a:solidFill>
                <a:hlinkClick r:id="rId5"/>
              </a:rPr>
              <a:t>http://sibproauto.ru/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)  - </a:t>
            </a:r>
            <a:r>
              <a:rPr lang="ru-RU" dirty="0" err="1">
                <a:solidFill>
                  <a:srgbClr val="7B7C7E">
                    <a:lumMod val="75000"/>
                  </a:srgbClr>
                </a:solidFill>
              </a:rPr>
              <a:t>газоподготовка</a:t>
            </a:r>
            <a:endParaRPr lang="ru-RU" dirty="0">
              <a:solidFill>
                <a:srgbClr val="7B7C7E">
                  <a:lumMod val="75000"/>
                </a:srgbClr>
              </a:solidFill>
            </a:endParaRPr>
          </a:p>
          <a:p>
            <a:pPr lvl="3"/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- </a:t>
            </a:r>
            <a:r>
              <a:rPr lang="en-US" dirty="0">
                <a:solidFill>
                  <a:srgbClr val="7B7C7E">
                    <a:lumMod val="75000"/>
                  </a:srgbClr>
                </a:solidFill>
              </a:rPr>
              <a:t>SCADA </a:t>
            </a:r>
            <a:r>
              <a:rPr lang="en-US" dirty="0" err="1">
                <a:solidFill>
                  <a:srgbClr val="7B7C7E">
                    <a:lumMod val="75000"/>
                  </a:srgbClr>
                </a:solidFill>
              </a:rPr>
              <a:t>d.o.o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, г. Белград (</a:t>
            </a:r>
            <a:r>
              <a:rPr lang="en-GB" dirty="0">
                <a:solidFill>
                  <a:srgbClr val="7B7C7E">
                    <a:lumMod val="75000"/>
                  </a:srgbClr>
                </a:solidFill>
                <a:hlinkClick r:id="rId6"/>
              </a:rPr>
              <a:t>http://www.scada.rs/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) - АСДУЭ</a:t>
            </a:r>
          </a:p>
          <a:p>
            <a:pPr lvl="3"/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2015г. - внедрение</a:t>
            </a:r>
          </a:p>
          <a:p>
            <a:pPr lvl="2"/>
            <a:r>
              <a:rPr lang="ru-RU" dirty="0">
                <a:solidFill>
                  <a:prstClr val="black"/>
                </a:solidFill>
              </a:rPr>
              <a:t>Общая информация</a:t>
            </a:r>
          </a:p>
          <a:p>
            <a:pPr lvl="3"/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Независимые подсистемы: </a:t>
            </a:r>
            <a:r>
              <a:rPr lang="en-US" dirty="0">
                <a:solidFill>
                  <a:srgbClr val="7B7C7E">
                    <a:lumMod val="75000"/>
                  </a:srgbClr>
                </a:solidFill>
              </a:rPr>
              <a:t>(AS-programmed PLC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 </a:t>
            </a:r>
            <a:r>
              <a:rPr lang="en-US" dirty="0">
                <a:solidFill>
                  <a:srgbClr val="7B7C7E">
                    <a:lumMod val="75000"/>
                  </a:srgbClr>
                </a:solidFill>
              </a:rPr>
              <a:t>+ SCADA) + APROL DCS</a:t>
            </a:r>
          </a:p>
          <a:p>
            <a:pPr lvl="3"/>
            <a:r>
              <a:rPr lang="ru-RU">
                <a:solidFill>
                  <a:srgbClr val="7B7C7E">
                    <a:lumMod val="75000"/>
                  </a:srgbClr>
                </a:solidFill>
              </a:rPr>
              <a:t>Резервирование ПЛК, ПК</a:t>
            </a:r>
            <a:endParaRPr lang="en-US" dirty="0">
              <a:solidFill>
                <a:srgbClr val="7B7C7E">
                  <a:lumMod val="75000"/>
                </a:srgbClr>
              </a:solidFill>
            </a:endParaRPr>
          </a:p>
          <a:p>
            <a:pPr lvl="3"/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Резервирование </a:t>
            </a:r>
            <a:r>
              <a:rPr lang="en-US" dirty="0" err="1">
                <a:solidFill>
                  <a:srgbClr val="7B7C7E">
                    <a:lumMod val="75000"/>
                  </a:srgbClr>
                </a:solidFill>
              </a:rPr>
              <a:t>Powerlink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 (дерево/кольцо/медь + оптика)</a:t>
            </a:r>
          </a:p>
          <a:p>
            <a:pPr lvl="2"/>
            <a:r>
              <a:rPr lang="ru-RU" dirty="0">
                <a:solidFill>
                  <a:prstClr val="black"/>
                </a:solidFill>
              </a:rPr>
              <a:t>Дополнительно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4 х </a:t>
            </a:r>
            <a:r>
              <a:rPr lang="en-US" dirty="0">
                <a:solidFill>
                  <a:srgbClr val="7B7C7E">
                    <a:lumMod val="75000"/>
                  </a:srgbClr>
                </a:solidFill>
              </a:rPr>
              <a:t>IO-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станции</a:t>
            </a:r>
            <a:r>
              <a:rPr lang="en-US" dirty="0">
                <a:solidFill>
                  <a:srgbClr val="7B7C7E">
                    <a:lumMod val="75000"/>
                  </a:srgbClr>
                </a:solidFill>
              </a:rPr>
              <a:t> </a:t>
            </a:r>
            <a:r>
              <a:rPr lang="en-US" dirty="0" err="1">
                <a:solidFill>
                  <a:srgbClr val="7B7C7E">
                    <a:lumMod val="75000"/>
                  </a:srgbClr>
                </a:solidFill>
              </a:rPr>
              <a:t>Powerlink</a:t>
            </a:r>
            <a:endParaRPr lang="en-US" dirty="0">
              <a:solidFill>
                <a:srgbClr val="7B7C7E">
                  <a:lumMod val="75000"/>
                </a:srgbClr>
              </a:solidFill>
            </a:endParaRPr>
          </a:p>
          <a:p>
            <a:pPr lvl="3"/>
            <a:r>
              <a:rPr lang="en-US" dirty="0">
                <a:solidFill>
                  <a:srgbClr val="7B7C7E">
                    <a:lumMod val="75000"/>
                  </a:srgbClr>
                </a:solidFill>
              </a:rPr>
              <a:t>~ 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250 </a:t>
            </a:r>
            <a:r>
              <a:rPr lang="en-US" dirty="0">
                <a:solidFill>
                  <a:srgbClr val="7B7C7E">
                    <a:lumMod val="75000"/>
                  </a:srgbClr>
                </a:solidFill>
              </a:rPr>
              <a:t>x IO</a:t>
            </a:r>
            <a:r>
              <a:rPr lang="ru-RU" dirty="0">
                <a:solidFill>
                  <a:srgbClr val="7B7C7E">
                    <a:lumMod val="75000"/>
                  </a:srgbClr>
                </a:solidFill>
              </a:rPr>
              <a:t>-каналов</a:t>
            </a:r>
            <a:r>
              <a:rPr lang="en-US" dirty="0">
                <a:solidFill>
                  <a:srgbClr val="7B7C7E">
                    <a:lumMod val="75000"/>
                  </a:srgbClr>
                </a:solidFill>
              </a:rPr>
              <a:t>, ~ 60 x HART</a:t>
            </a:r>
          </a:p>
          <a:p>
            <a:pPr lvl="3"/>
            <a:endParaRPr lang="en-US" dirty="0">
              <a:solidFill>
                <a:srgbClr val="7B7C7E">
                  <a:lumMod val="75000"/>
                </a:srgbClr>
              </a:solidFill>
            </a:endParaRPr>
          </a:p>
          <a:p>
            <a:pPr lvl="3"/>
            <a:endParaRPr lang="en-US" dirty="0">
              <a:solidFill>
                <a:srgbClr val="7B7C7E">
                  <a:lumMod val="75000"/>
                </a:srgbClr>
              </a:solidFill>
            </a:endParaRPr>
          </a:p>
          <a:p>
            <a:pPr lvl="3"/>
            <a:endParaRPr lang="en-US" dirty="0">
              <a:solidFill>
                <a:srgbClr val="7B7C7E">
                  <a:lumMod val="75000"/>
                </a:srgbClr>
              </a:solidFill>
            </a:endParaRPr>
          </a:p>
          <a:p>
            <a:pPr marL="176400" lvl="3" indent="0">
              <a:buFont typeface="Arial" pitchFamily="34" charset="0"/>
              <a:buNone/>
            </a:pPr>
            <a:endParaRPr lang="ru-RU" dirty="0">
              <a:solidFill>
                <a:srgbClr val="7B7C7E">
                  <a:lumMod val="75000"/>
                </a:srgbClr>
              </a:solidFill>
            </a:endParaRPr>
          </a:p>
        </p:txBody>
      </p:sp>
      <p:pic>
        <p:nvPicPr>
          <p:cNvPr id="6" name="Picture 6" descr="http://ekoton.su/sites/default/files/rn-yuganskneftegaz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13322" r="6487" b="16262"/>
          <a:stretch/>
        </p:blipFill>
        <p:spPr bwMode="auto">
          <a:xfrm>
            <a:off x="6012160" y="1349885"/>
            <a:ext cx="3119263" cy="63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84149"/>
            <a:ext cx="5143258" cy="511287"/>
          </a:xfrm>
        </p:spPr>
        <p:txBody>
          <a:bodyPr/>
          <a:lstStyle/>
          <a:p>
            <a:pPr algn="ctr"/>
            <a:r>
              <a:rPr lang="ru-RU" sz="2000" dirty="0" err="1"/>
              <a:t>Энергоцентр</a:t>
            </a:r>
            <a:r>
              <a:rPr lang="ru-RU" sz="2000" dirty="0"/>
              <a:t> </a:t>
            </a:r>
            <a:r>
              <a:rPr lang="en-US" sz="2000" dirty="0" err="1"/>
              <a:t>BlueLine</a:t>
            </a:r>
            <a:r>
              <a:rPr lang="ru-RU" sz="2000" dirty="0"/>
              <a:t>, </a:t>
            </a:r>
            <a:r>
              <a:rPr lang="ru-RU" sz="2000" dirty="0" err="1"/>
              <a:t>г.Ханты-Мансийск</a:t>
            </a:r>
            <a:endParaRPr lang="ru-RU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Факты и цифры</a:t>
            </a:r>
          </a:p>
        </p:txBody>
      </p:sp>
      <p:pic>
        <p:nvPicPr>
          <p:cNvPr id="1028" name="Picture 4" descr="https://hh.ru/employer-logo/1737867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t="11633" r="3398"/>
          <a:stretch/>
        </p:blipFill>
        <p:spPr bwMode="auto">
          <a:xfrm>
            <a:off x="6725265" y="1204900"/>
            <a:ext cx="2141839" cy="5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khanty-mansiysk.hh.ru/employer-logo/1118240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2" t="26482" r="15264" b="49013"/>
          <a:stretch/>
        </p:blipFill>
        <p:spPr bwMode="auto">
          <a:xfrm>
            <a:off x="6876256" y="820424"/>
            <a:ext cx="1552978" cy="38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ibproauto.ru/public/images/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871" y="2763390"/>
            <a:ext cx="809625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cada.rs/sajt/images/header-objec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356992"/>
            <a:ext cx="1173636" cy="78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12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1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5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5" name="Straight Connector 604"/>
          <p:cNvCxnSpPr>
            <a:stCxn id="593" idx="0"/>
          </p:cNvCxnSpPr>
          <p:nvPr/>
        </p:nvCxnSpPr>
        <p:spPr>
          <a:xfrm flipH="1" flipV="1">
            <a:off x="5581634" y="2704164"/>
            <a:ext cx="688" cy="3647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2" name="Straight Connector 601"/>
          <p:cNvCxnSpPr>
            <a:stCxn id="592" idx="0"/>
          </p:cNvCxnSpPr>
          <p:nvPr/>
        </p:nvCxnSpPr>
        <p:spPr>
          <a:xfrm flipV="1">
            <a:off x="5073512" y="2722163"/>
            <a:ext cx="0" cy="34679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>
            <a:endCxn id="559" idx="2"/>
          </p:cNvCxnSpPr>
          <p:nvPr/>
        </p:nvCxnSpPr>
        <p:spPr>
          <a:xfrm flipV="1">
            <a:off x="4954580" y="2439700"/>
            <a:ext cx="1192" cy="26446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661" y="184149"/>
            <a:ext cx="5029253" cy="511287"/>
          </a:xfrm>
        </p:spPr>
        <p:txBody>
          <a:bodyPr/>
          <a:lstStyle/>
          <a:p>
            <a:pPr algn="ctr"/>
            <a:r>
              <a:rPr lang="ru-RU" sz="2000" dirty="0" err="1"/>
              <a:t>Энергоцентр</a:t>
            </a:r>
            <a:r>
              <a:rPr lang="ru-RU" sz="2000" dirty="0"/>
              <a:t> </a:t>
            </a:r>
            <a:r>
              <a:rPr lang="en-US" sz="2000" dirty="0" err="1"/>
              <a:t>BlueLine</a:t>
            </a:r>
            <a:r>
              <a:rPr lang="ru-RU" sz="2000" dirty="0"/>
              <a:t>, </a:t>
            </a:r>
            <a:r>
              <a:rPr lang="ru-RU" sz="2000" dirty="0" err="1"/>
              <a:t>г.Ханты-Мансийск</a:t>
            </a:r>
            <a:endParaRPr lang="ru-RU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257" y="800100"/>
            <a:ext cx="8706056" cy="313398"/>
          </a:xfrm>
        </p:spPr>
        <p:txBody>
          <a:bodyPr/>
          <a:lstStyle/>
          <a:p>
            <a:r>
              <a:rPr lang="ru-RU" dirty="0"/>
              <a:t>Структурная схема – общие механизмы взаимодействия</a:t>
            </a:r>
          </a:p>
        </p:txBody>
      </p:sp>
      <p:pic>
        <p:nvPicPr>
          <p:cNvPr id="5" name="Picture 6" descr="X20_CPU_3_Sl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185032" y="3777549"/>
            <a:ext cx="675000" cy="360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281342" y="1177102"/>
            <a:ext cx="2700000" cy="3442883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000" u="sng" dirty="0">
                <a:solidFill>
                  <a:schemeClr val="tx1"/>
                </a:solidFill>
              </a:rPr>
              <a:t>АСУТП </a:t>
            </a:r>
            <a:r>
              <a:rPr lang="ru-RU" sz="1000" u="sng" dirty="0" err="1">
                <a:solidFill>
                  <a:schemeClr val="tx1"/>
                </a:solidFill>
              </a:rPr>
              <a:t>газоподготовки</a:t>
            </a:r>
            <a:endParaRPr lang="ru-RU" sz="1000" u="sng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851920" y="1412776"/>
            <a:ext cx="2938701" cy="4089689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000" u="sng" dirty="0">
                <a:solidFill>
                  <a:schemeClr val="tx1"/>
                </a:solidFill>
              </a:rPr>
              <a:t>АСДУЭ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380312" y="3393144"/>
            <a:ext cx="1620000" cy="133200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000" u="sng" dirty="0">
                <a:solidFill>
                  <a:schemeClr val="tx1"/>
                </a:solidFill>
              </a:rPr>
              <a:t>ПС 110/35/6 </a:t>
            </a:r>
            <a:r>
              <a:rPr lang="ru-RU" sz="1000" u="sng" dirty="0" err="1">
                <a:solidFill>
                  <a:schemeClr val="tx1"/>
                </a:solidFill>
              </a:rPr>
              <a:t>кВ</a:t>
            </a:r>
            <a:r>
              <a:rPr lang="ru-RU" sz="1000" u="sng" dirty="0">
                <a:solidFill>
                  <a:schemeClr val="tx1"/>
                </a:solidFill>
              </a:rPr>
              <a:t> </a:t>
            </a:r>
            <a:r>
              <a:rPr lang="ru-RU" sz="1000" u="sng" dirty="0" err="1">
                <a:solidFill>
                  <a:schemeClr val="tx1"/>
                </a:solidFill>
              </a:rPr>
              <a:t>Евсеенковская</a:t>
            </a:r>
            <a:endParaRPr lang="ru-RU" sz="1000" u="sng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380312" y="1700808"/>
            <a:ext cx="1620000" cy="133200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000" u="sng" dirty="0">
                <a:solidFill>
                  <a:schemeClr val="tx1"/>
                </a:solidFill>
              </a:rPr>
              <a:t>УПГ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941852" y="2902995"/>
            <a:ext cx="2744437" cy="1788242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36000" rtlCol="0" anchor="t" anchorCtr="0"/>
          <a:lstStyle/>
          <a:p>
            <a:r>
              <a:rPr lang="ru-RU" sz="900" i="1" dirty="0">
                <a:solidFill>
                  <a:schemeClr val="tx1"/>
                </a:solidFill>
              </a:rPr>
              <a:t>РУ 6 </a:t>
            </a:r>
            <a:r>
              <a:rPr lang="ru-RU" sz="900" i="1" dirty="0" err="1">
                <a:solidFill>
                  <a:schemeClr val="tx1"/>
                </a:solidFill>
              </a:rPr>
              <a:t>кВ</a:t>
            </a:r>
            <a:r>
              <a:rPr lang="ru-RU" sz="900" i="1" dirty="0">
                <a:solidFill>
                  <a:schemeClr val="tx1"/>
                </a:solidFill>
              </a:rPr>
              <a:t> с КТП-0.4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864042" y="3068960"/>
            <a:ext cx="64440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700" i="1" dirty="0"/>
              <a:t>Сервера/АРМы</a:t>
            </a:r>
            <a:endParaRPr lang="en-US" sz="700" i="1" dirty="0"/>
          </a:p>
        </p:txBody>
      </p:sp>
      <p:cxnSp>
        <p:nvCxnSpPr>
          <p:cNvPr id="150" name="Straight Arrow Connector 320"/>
          <p:cNvCxnSpPr>
            <a:stCxn id="528" idx="4"/>
            <a:endCxn id="530" idx="3"/>
          </p:cNvCxnSpPr>
          <p:nvPr/>
        </p:nvCxnSpPr>
        <p:spPr>
          <a:xfrm rot="5400000">
            <a:off x="1574650" y="4809337"/>
            <a:ext cx="306073" cy="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Isosceles Triangle 150"/>
          <p:cNvSpPr/>
          <p:nvPr/>
        </p:nvSpPr>
        <p:spPr>
          <a:xfrm rot="5400000">
            <a:off x="3779912" y="3519832"/>
            <a:ext cx="72008" cy="720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Rectangle 151"/>
          <p:cNvSpPr/>
          <p:nvPr/>
        </p:nvSpPr>
        <p:spPr>
          <a:xfrm>
            <a:off x="3343802" y="3982050"/>
            <a:ext cx="34304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7030A0"/>
                </a:solidFill>
              </a:rPr>
              <a:t>OPC DA</a:t>
            </a:r>
          </a:p>
        </p:txBody>
      </p:sp>
      <p:grpSp>
        <p:nvGrpSpPr>
          <p:cNvPr id="229" name="Group 228"/>
          <p:cNvGrpSpPr/>
          <p:nvPr/>
        </p:nvGrpSpPr>
        <p:grpSpPr>
          <a:xfrm>
            <a:off x="1381113" y="3125665"/>
            <a:ext cx="697493" cy="556347"/>
            <a:chOff x="1115616" y="1479288"/>
            <a:chExt cx="909656" cy="725576"/>
          </a:xfrm>
        </p:grpSpPr>
        <p:grpSp>
          <p:nvGrpSpPr>
            <p:cNvPr id="126" name="Group 125"/>
            <p:cNvGrpSpPr/>
            <p:nvPr/>
          </p:nvGrpSpPr>
          <p:grpSpPr>
            <a:xfrm>
              <a:off x="1115616" y="1479288"/>
              <a:ext cx="909656" cy="725576"/>
              <a:chOff x="971600" y="3068960"/>
              <a:chExt cx="909656" cy="725576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971600" y="3068960"/>
                <a:ext cx="780880" cy="608910"/>
                <a:chOff x="1941670" y="1911560"/>
                <a:chExt cx="780880" cy="608910"/>
              </a:xfrm>
            </p:grpSpPr>
            <p:pic>
              <p:nvPicPr>
                <p:cNvPr id="135" name="Inhaltsplatzhalter 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gray">
                <a:xfrm>
                  <a:off x="1941670" y="1911560"/>
                  <a:ext cx="182058" cy="540000"/>
                </a:xfrm>
                <a:prstGeom prst="rect">
                  <a:avLst/>
                </a:prstGeom>
              </p:spPr>
            </p:pic>
            <p:grpSp>
              <p:nvGrpSpPr>
                <p:cNvPr id="136" name="Group 135"/>
                <p:cNvGrpSpPr/>
                <p:nvPr/>
              </p:nvGrpSpPr>
              <p:grpSpPr>
                <a:xfrm>
                  <a:off x="2040205" y="1983568"/>
                  <a:ext cx="682345" cy="536902"/>
                  <a:chOff x="2040205" y="1983568"/>
                  <a:chExt cx="682345" cy="536902"/>
                </a:xfrm>
              </p:grpSpPr>
              <p:pic>
                <p:nvPicPr>
                  <p:cNvPr id="137" name="Picture 18" descr="Monitor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2084878" y="1983568"/>
                    <a:ext cx="450850" cy="3727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2040205" y="2302213"/>
                    <a:ext cx="682345" cy="218257"/>
                    <a:chOff x="288032" y="2321918"/>
                    <a:chExt cx="745419" cy="238431"/>
                  </a:xfrm>
                </p:grpSpPr>
                <p:pic>
                  <p:nvPicPr>
                    <p:cNvPr id="139" name="Picture 100" descr="Mau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/>
                    <a:srcRect/>
                    <a:stretch>
                      <a:fillRect/>
                    </a:stretch>
                  </p:blipFill>
                  <p:spPr bwMode="auto">
                    <a:xfrm>
                      <a:off x="569902" y="2321918"/>
                      <a:ext cx="463549" cy="1460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0" name="Picture 42" descr="Tastatu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/>
                    <a:srcRect/>
                    <a:stretch>
                      <a:fillRect/>
                    </a:stretch>
                  </p:blipFill>
                  <p:spPr bwMode="auto">
                    <a:xfrm>
                      <a:off x="288032" y="2353974"/>
                      <a:ext cx="596900" cy="2063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</p:grpSp>
          <p:grpSp>
            <p:nvGrpSpPr>
              <p:cNvPr id="128" name="Group 127"/>
              <p:cNvGrpSpPr/>
              <p:nvPr/>
            </p:nvGrpSpPr>
            <p:grpSpPr>
              <a:xfrm>
                <a:off x="1100376" y="3185626"/>
                <a:ext cx="780880" cy="608910"/>
                <a:chOff x="1941670" y="1911560"/>
                <a:chExt cx="780880" cy="608910"/>
              </a:xfrm>
            </p:grpSpPr>
            <p:pic>
              <p:nvPicPr>
                <p:cNvPr id="129" name="Inhaltsplatzhalter 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gray">
                <a:xfrm>
                  <a:off x="1941670" y="1911560"/>
                  <a:ext cx="182058" cy="540000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130" name="Group 129"/>
                <p:cNvGrpSpPr/>
                <p:nvPr/>
              </p:nvGrpSpPr>
              <p:grpSpPr>
                <a:xfrm>
                  <a:off x="2040205" y="1983568"/>
                  <a:ext cx="682345" cy="536902"/>
                  <a:chOff x="2040205" y="1983568"/>
                  <a:chExt cx="682345" cy="536902"/>
                </a:xfrm>
              </p:grpSpPr>
              <p:pic>
                <p:nvPicPr>
                  <p:cNvPr id="131" name="Picture 18" descr="Monitor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2084878" y="1983568"/>
                    <a:ext cx="450850" cy="3727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grpSp>
                <p:nvGrpSpPr>
                  <p:cNvPr id="132" name="Group 131"/>
                  <p:cNvGrpSpPr/>
                  <p:nvPr/>
                </p:nvGrpSpPr>
                <p:grpSpPr>
                  <a:xfrm>
                    <a:off x="2040205" y="2302213"/>
                    <a:ext cx="682345" cy="218257"/>
                    <a:chOff x="288032" y="2321918"/>
                    <a:chExt cx="745419" cy="238431"/>
                  </a:xfrm>
                </p:grpSpPr>
                <p:pic>
                  <p:nvPicPr>
                    <p:cNvPr id="133" name="Picture 100" descr="Mau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/>
                    <a:srcRect/>
                    <a:stretch>
                      <a:fillRect/>
                    </a:stretch>
                  </p:blipFill>
                  <p:spPr bwMode="auto">
                    <a:xfrm>
                      <a:off x="569902" y="2321918"/>
                      <a:ext cx="463549" cy="1460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4" name="Picture 42" descr="Tastatu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/>
                    <a:srcRect/>
                    <a:stretch>
                      <a:fillRect/>
                    </a:stretch>
                  </p:blipFill>
                  <p:spPr bwMode="auto">
                    <a:xfrm>
                      <a:off x="288032" y="2353974"/>
                      <a:ext cx="596900" cy="2063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</p:grpSp>
            </p:grpSp>
          </p:grpSp>
        </p:grpSp>
        <p:pic>
          <p:nvPicPr>
            <p:cNvPr id="2057" name="Picture 4" descr="https://encrypted-tbn3.gstatic.com/images?q=tbn:ANd9GcQSA109N0zETrmX5T6qr5z-G0Gy2xLc5_G9BOzYmTcPy8EcRQ7ZZA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4" t="3632" r="53336" b="1760"/>
            <a:stretch/>
          </p:blipFill>
          <p:spPr bwMode="auto">
            <a:xfrm>
              <a:off x="1507406" y="1698955"/>
              <a:ext cx="226958" cy="24962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8" name="Isosceles Triangle 187"/>
          <p:cNvSpPr/>
          <p:nvPr/>
        </p:nvSpPr>
        <p:spPr>
          <a:xfrm rot="10800000" flipV="1">
            <a:off x="1475656" y="4619228"/>
            <a:ext cx="72008" cy="720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0" name="Straight Arrow Connector 320"/>
          <p:cNvCxnSpPr>
            <a:stCxn id="188" idx="3"/>
            <a:endCxn id="526" idx="0"/>
          </p:cNvCxnSpPr>
          <p:nvPr/>
        </p:nvCxnSpPr>
        <p:spPr>
          <a:xfrm rot="5400000">
            <a:off x="1366559" y="4836333"/>
            <a:ext cx="290198" cy="4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Straight Arrow Connector 320"/>
          <p:cNvCxnSpPr>
            <a:stCxn id="521" idx="6"/>
            <a:endCxn id="151" idx="3"/>
          </p:cNvCxnSpPr>
          <p:nvPr/>
        </p:nvCxnSpPr>
        <p:spPr>
          <a:xfrm>
            <a:off x="3025916" y="3555836"/>
            <a:ext cx="753996" cy="0"/>
          </a:xfrm>
          <a:prstGeom prst="straightConnector1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9" name="Isosceles Triangle 208"/>
          <p:cNvSpPr/>
          <p:nvPr/>
        </p:nvSpPr>
        <p:spPr>
          <a:xfrm rot="16200000" flipH="1">
            <a:off x="2987824" y="3741466"/>
            <a:ext cx="72008" cy="720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0" name="Straight Arrow Connector 320"/>
          <p:cNvCxnSpPr>
            <a:stCxn id="524" idx="2"/>
            <a:endCxn id="209" idx="3"/>
          </p:cNvCxnSpPr>
          <p:nvPr/>
        </p:nvCxnSpPr>
        <p:spPr>
          <a:xfrm flipH="1">
            <a:off x="3059832" y="3777469"/>
            <a:ext cx="753996" cy="1"/>
          </a:xfrm>
          <a:prstGeom prst="straightConnector1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2" name="Isosceles Triangle 221"/>
          <p:cNvSpPr/>
          <p:nvPr/>
        </p:nvSpPr>
        <p:spPr>
          <a:xfrm rot="5400000">
            <a:off x="3757644" y="4080673"/>
            <a:ext cx="79209" cy="720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3" name="Straight Arrow Connector 320"/>
          <p:cNvCxnSpPr>
            <a:stCxn id="222" idx="3"/>
            <a:endCxn id="532" idx="6"/>
          </p:cNvCxnSpPr>
          <p:nvPr/>
        </p:nvCxnSpPr>
        <p:spPr>
          <a:xfrm rot="10800000" flipV="1">
            <a:off x="3021733" y="4116678"/>
            <a:ext cx="739513" cy="1148530"/>
          </a:xfrm>
          <a:prstGeom prst="bentConnector3">
            <a:avLst>
              <a:gd name="adj1" fmla="val 74730"/>
            </a:avLst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Straight Arrow Connector 320"/>
          <p:cNvCxnSpPr>
            <a:stCxn id="618" idx="3"/>
            <a:endCxn id="569" idx="0"/>
          </p:cNvCxnSpPr>
          <p:nvPr/>
        </p:nvCxnSpPr>
        <p:spPr>
          <a:xfrm>
            <a:off x="3048360" y="1304768"/>
            <a:ext cx="5160048" cy="355782"/>
          </a:xfrm>
          <a:prstGeom prst="bentConnector2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" name="Rectangle 231"/>
          <p:cNvSpPr/>
          <p:nvPr/>
        </p:nvSpPr>
        <p:spPr>
          <a:xfrm>
            <a:off x="3923928" y="4781691"/>
            <a:ext cx="2744437" cy="663533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36000" rtlCol="0" anchor="t" anchorCtr="0"/>
          <a:lstStyle/>
          <a:p>
            <a:r>
              <a:rPr lang="ru-RU" sz="900" i="1" dirty="0">
                <a:solidFill>
                  <a:schemeClr val="tx1"/>
                </a:solidFill>
              </a:rPr>
              <a:t>ПС 6/35 </a:t>
            </a:r>
            <a:r>
              <a:rPr lang="ru-RU" sz="900" i="1" dirty="0" err="1">
                <a:solidFill>
                  <a:schemeClr val="tx1"/>
                </a:solidFill>
              </a:rPr>
              <a:t>кВ</a:t>
            </a:r>
            <a:endParaRPr lang="ru-RU" sz="900" i="1" dirty="0">
              <a:solidFill>
                <a:schemeClr val="tx1"/>
              </a:solidFill>
            </a:endParaRPr>
          </a:p>
        </p:txBody>
      </p:sp>
      <p:sp>
        <p:nvSpPr>
          <p:cNvPr id="225" name="Oval 224"/>
          <p:cNvSpPr/>
          <p:nvPr/>
        </p:nvSpPr>
        <p:spPr>
          <a:xfrm rot="20677164">
            <a:off x="4841335" y="3830552"/>
            <a:ext cx="1353255" cy="1314737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2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499992" y="4437112"/>
            <a:ext cx="697446" cy="16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4" name="Picture 16" descr="Power_hu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7604945" y="2077011"/>
            <a:ext cx="711471" cy="8709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5" name="Group 194"/>
          <p:cNvGrpSpPr/>
          <p:nvPr/>
        </p:nvGrpSpPr>
        <p:grpSpPr>
          <a:xfrm>
            <a:off x="7508902" y="3969565"/>
            <a:ext cx="591490" cy="574490"/>
            <a:chOff x="8096112" y="4045495"/>
            <a:chExt cx="591490" cy="574490"/>
          </a:xfrm>
        </p:grpSpPr>
        <p:pic>
          <p:nvPicPr>
            <p:cNvPr id="265" name="Picture 4" descr="Analysegerae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096112" y="4045495"/>
              <a:ext cx="329406" cy="33099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" name="Picture 4" descr="Analysegerae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183473" y="4126661"/>
              <a:ext cx="329406" cy="33099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7" name="Picture 4" descr="Analysegerae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270834" y="4207827"/>
              <a:ext cx="329406" cy="33099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8" name="Picture 4" descr="Analysegerae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358196" y="4288992"/>
              <a:ext cx="329406" cy="33099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9" name="Rectangle 268"/>
          <p:cNvSpPr/>
          <p:nvPr/>
        </p:nvSpPr>
        <p:spPr>
          <a:xfrm>
            <a:off x="1377360" y="4725434"/>
            <a:ext cx="8983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7030A0"/>
                </a:solidFill>
              </a:rPr>
              <a:t>DI</a:t>
            </a:r>
          </a:p>
          <a:p>
            <a:pPr algn="r"/>
            <a:r>
              <a:rPr lang="en-US" sz="700" i="1" dirty="0">
                <a:solidFill>
                  <a:srgbClr val="7030A0"/>
                </a:solidFill>
              </a:rPr>
              <a:t>AI</a:t>
            </a:r>
          </a:p>
        </p:txBody>
      </p:sp>
      <p:sp>
        <p:nvSpPr>
          <p:cNvPr id="270" name="Rectangle 269"/>
          <p:cNvSpPr/>
          <p:nvPr/>
        </p:nvSpPr>
        <p:spPr>
          <a:xfrm>
            <a:off x="1773052" y="4725434"/>
            <a:ext cx="13465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7030A0"/>
                </a:solidFill>
              </a:rPr>
              <a:t>DO</a:t>
            </a:r>
          </a:p>
          <a:p>
            <a:pPr algn="r"/>
            <a:r>
              <a:rPr lang="en-US" sz="700" i="1" dirty="0">
                <a:solidFill>
                  <a:srgbClr val="7030A0"/>
                </a:solidFill>
              </a:rPr>
              <a:t>AO</a:t>
            </a:r>
          </a:p>
        </p:txBody>
      </p:sp>
      <p:grpSp>
        <p:nvGrpSpPr>
          <p:cNvPr id="213" name="Group 212"/>
          <p:cNvGrpSpPr/>
          <p:nvPr/>
        </p:nvGrpSpPr>
        <p:grpSpPr>
          <a:xfrm>
            <a:off x="4978648" y="3752746"/>
            <a:ext cx="756628" cy="456811"/>
            <a:chOff x="2004353" y="1956457"/>
            <a:chExt cx="756628" cy="456811"/>
          </a:xfrm>
        </p:grpSpPr>
        <p:grpSp>
          <p:nvGrpSpPr>
            <p:cNvPr id="214" name="Group 213"/>
            <p:cNvGrpSpPr/>
            <p:nvPr/>
          </p:nvGrpSpPr>
          <p:grpSpPr>
            <a:xfrm>
              <a:off x="2004353" y="1956457"/>
              <a:ext cx="675000" cy="360000"/>
              <a:chOff x="467544" y="3474696"/>
              <a:chExt cx="675000" cy="360000"/>
            </a:xfrm>
          </p:grpSpPr>
          <p:pic>
            <p:nvPicPr>
              <p:cNvPr id="219" name="Picture 6" descr="X20_CPU_3_Slo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67544" y="3474696"/>
                <a:ext cx="675000" cy="360000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0" name="Rectangle 219"/>
              <p:cNvSpPr>
                <a:spLocks noChangeAspect="1"/>
              </p:cNvSpPr>
              <p:nvPr/>
            </p:nvSpPr>
            <p:spPr>
              <a:xfrm>
                <a:off x="871694" y="3741127"/>
                <a:ext cx="36000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Rectangle 220"/>
              <p:cNvSpPr>
                <a:spLocks noChangeAspect="1"/>
              </p:cNvSpPr>
              <p:nvPr/>
            </p:nvSpPr>
            <p:spPr>
              <a:xfrm>
                <a:off x="958362" y="3741127"/>
                <a:ext cx="36000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16" name="Picture 6" descr="X20_CPU_3_Slo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085981" y="2053268"/>
              <a:ext cx="675000" cy="360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7" name="Group 226"/>
          <p:cNvGrpSpPr/>
          <p:nvPr/>
        </p:nvGrpSpPr>
        <p:grpSpPr>
          <a:xfrm>
            <a:off x="5018760" y="4933335"/>
            <a:ext cx="921392" cy="432498"/>
            <a:chOff x="4918380" y="5693896"/>
            <a:chExt cx="921392" cy="432498"/>
          </a:xfrm>
        </p:grpSpPr>
        <p:grpSp>
          <p:nvGrpSpPr>
            <p:cNvPr id="236" name="Group 235"/>
            <p:cNvGrpSpPr/>
            <p:nvPr/>
          </p:nvGrpSpPr>
          <p:grpSpPr>
            <a:xfrm>
              <a:off x="4918380" y="5693896"/>
              <a:ext cx="801167" cy="360000"/>
              <a:chOff x="852945" y="4274428"/>
              <a:chExt cx="801167" cy="360000"/>
            </a:xfrm>
          </p:grpSpPr>
          <p:pic>
            <p:nvPicPr>
              <p:cNvPr id="239" name="Picture 7" descr="X20_CPU_Compact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52945" y="4274428"/>
                <a:ext cx="132000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18532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980721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242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067969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243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16183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244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25100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245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34018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246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42935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247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64108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609540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0" name="Group 299"/>
            <p:cNvGrpSpPr/>
            <p:nvPr/>
          </p:nvGrpSpPr>
          <p:grpSpPr>
            <a:xfrm>
              <a:off x="5038605" y="5766394"/>
              <a:ext cx="801167" cy="360000"/>
              <a:chOff x="852945" y="4274428"/>
              <a:chExt cx="801167" cy="360000"/>
            </a:xfrm>
          </p:grpSpPr>
          <p:pic>
            <p:nvPicPr>
              <p:cNvPr id="303" name="Picture 7" descr="X20_CPU_Compact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52945" y="4274428"/>
                <a:ext cx="132000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18532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980721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06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067969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07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16183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08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25100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09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34018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10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42935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11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64108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609540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14" name="Group 313"/>
          <p:cNvGrpSpPr/>
          <p:nvPr/>
        </p:nvGrpSpPr>
        <p:grpSpPr>
          <a:xfrm>
            <a:off x="5724128" y="4209557"/>
            <a:ext cx="921392" cy="432498"/>
            <a:chOff x="4918380" y="5693896"/>
            <a:chExt cx="921392" cy="432498"/>
          </a:xfrm>
        </p:grpSpPr>
        <p:grpSp>
          <p:nvGrpSpPr>
            <p:cNvPr id="330" name="Group 329"/>
            <p:cNvGrpSpPr/>
            <p:nvPr/>
          </p:nvGrpSpPr>
          <p:grpSpPr>
            <a:xfrm>
              <a:off x="4918380" y="5693896"/>
              <a:ext cx="801167" cy="360000"/>
              <a:chOff x="852945" y="4274428"/>
              <a:chExt cx="801167" cy="360000"/>
            </a:xfrm>
          </p:grpSpPr>
          <p:pic>
            <p:nvPicPr>
              <p:cNvPr id="333" name="Picture 7" descr="X20_CPU_Compact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52945" y="4274428"/>
                <a:ext cx="132000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18532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980721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36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067969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37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16183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38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25100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39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34018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40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42935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41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64108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609540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7" name="Group 316"/>
            <p:cNvGrpSpPr/>
            <p:nvPr/>
          </p:nvGrpSpPr>
          <p:grpSpPr>
            <a:xfrm>
              <a:off x="5038605" y="5766394"/>
              <a:ext cx="801167" cy="360000"/>
              <a:chOff x="852945" y="4274428"/>
              <a:chExt cx="801167" cy="360000"/>
            </a:xfrm>
          </p:grpSpPr>
          <p:pic>
            <p:nvPicPr>
              <p:cNvPr id="320" name="Picture 7" descr="X20_CPU_Compact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52945" y="4274428"/>
                <a:ext cx="132000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18532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980721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23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067969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24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16183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25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25100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26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34018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27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42935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28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64108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609540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43" name="Rectangle 342"/>
          <p:cNvSpPr/>
          <p:nvPr/>
        </p:nvSpPr>
        <p:spPr>
          <a:xfrm>
            <a:off x="3185325" y="1161038"/>
            <a:ext cx="522579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7030A0"/>
                </a:solidFill>
              </a:rPr>
              <a:t>Modbus TCP</a:t>
            </a:r>
          </a:p>
        </p:txBody>
      </p:sp>
      <p:sp>
        <p:nvSpPr>
          <p:cNvPr id="376" name="Rectangle 375"/>
          <p:cNvSpPr/>
          <p:nvPr/>
        </p:nvSpPr>
        <p:spPr>
          <a:xfrm>
            <a:off x="386893" y="1628800"/>
            <a:ext cx="6299396" cy="1224716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36000" rtlCol="0" anchor="t" anchorCtr="0"/>
          <a:lstStyle/>
          <a:p>
            <a:r>
              <a:rPr lang="ru-RU" sz="900" i="1" dirty="0">
                <a:solidFill>
                  <a:schemeClr val="tx1"/>
                </a:solidFill>
              </a:rPr>
              <a:t>Операторная</a:t>
            </a:r>
            <a:endParaRPr lang="en-US" sz="900" i="1" dirty="0">
              <a:solidFill>
                <a:schemeClr val="tx1"/>
              </a:solidFill>
            </a:endParaRPr>
          </a:p>
          <a:p>
            <a:r>
              <a:rPr lang="ru-RU" sz="900" i="1" dirty="0">
                <a:solidFill>
                  <a:schemeClr val="tx1"/>
                </a:solidFill>
              </a:rPr>
              <a:t>поз.20</a:t>
            </a:r>
          </a:p>
        </p:txBody>
      </p:sp>
      <p:sp>
        <p:nvSpPr>
          <p:cNvPr id="377" name="Rectangle 376"/>
          <p:cNvSpPr/>
          <p:nvPr/>
        </p:nvSpPr>
        <p:spPr>
          <a:xfrm>
            <a:off x="386893" y="3789040"/>
            <a:ext cx="2520000" cy="79200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36000" rtlCol="0" anchor="t" anchorCtr="0"/>
          <a:lstStyle/>
          <a:p>
            <a:r>
              <a:rPr lang="ru-RU" sz="900" i="1" dirty="0">
                <a:solidFill>
                  <a:schemeClr val="tx1"/>
                </a:solidFill>
              </a:rPr>
              <a:t>Аппаратная поз.107</a:t>
            </a:r>
          </a:p>
        </p:txBody>
      </p:sp>
      <p:sp>
        <p:nvSpPr>
          <p:cNvPr id="417" name="TextBox 416"/>
          <p:cNvSpPr txBox="1"/>
          <p:nvPr/>
        </p:nvSpPr>
        <p:spPr>
          <a:xfrm>
            <a:off x="1159737" y="3933056"/>
            <a:ext cx="38792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1" dirty="0"/>
              <a:t>Red. PLC</a:t>
            </a:r>
          </a:p>
        </p:txBody>
      </p:sp>
      <p:sp>
        <p:nvSpPr>
          <p:cNvPr id="420" name="TextBox 419"/>
          <p:cNvSpPr txBox="1"/>
          <p:nvPr/>
        </p:nvSpPr>
        <p:spPr>
          <a:xfrm>
            <a:off x="2193497" y="3933056"/>
            <a:ext cx="362279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1" dirty="0"/>
              <a:t>I/O racks</a:t>
            </a:r>
          </a:p>
        </p:txBody>
      </p:sp>
      <p:sp>
        <p:nvSpPr>
          <p:cNvPr id="431" name="Rectangle 430"/>
          <p:cNvSpPr/>
          <p:nvPr/>
        </p:nvSpPr>
        <p:spPr>
          <a:xfrm>
            <a:off x="281342" y="5019670"/>
            <a:ext cx="2700000" cy="1517265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000" u="sng" dirty="0">
                <a:solidFill>
                  <a:schemeClr val="tx1"/>
                </a:solidFill>
              </a:rPr>
              <a:t>ГПД </a:t>
            </a:r>
            <a:r>
              <a:rPr lang="en-US" sz="1000" u="sng" dirty="0" err="1">
                <a:solidFill>
                  <a:schemeClr val="tx1"/>
                </a:solidFill>
              </a:rPr>
              <a:t>Jenbacher</a:t>
            </a:r>
            <a:endParaRPr lang="ru-RU" sz="1000" u="sng" dirty="0">
              <a:solidFill>
                <a:schemeClr val="tx1"/>
              </a:solidFill>
            </a:endParaRPr>
          </a:p>
        </p:txBody>
      </p:sp>
      <p:pic>
        <p:nvPicPr>
          <p:cNvPr id="432" name="Picture 2" descr="https://www.ge-j920flextra.com/images/j920/js-home/j9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87" y="5085184"/>
            <a:ext cx="1134669" cy="4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" name="Picture 2" descr="https://www.ge-j920flextra.com/images/j920/js-home/j9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87" y="5676015"/>
            <a:ext cx="1134669" cy="4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4" name="Picture 2" descr="https://www.ge-j920flextra.com/images/j920/js-home/j9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87" y="6024463"/>
            <a:ext cx="1134669" cy="4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" name="Left Brace 434"/>
          <p:cNvSpPr/>
          <p:nvPr/>
        </p:nvSpPr>
        <p:spPr>
          <a:xfrm>
            <a:off x="1184271" y="5235114"/>
            <a:ext cx="273197" cy="1167301"/>
          </a:xfrm>
          <a:prstGeom prst="leftBrace">
            <a:avLst>
              <a:gd name="adj1" fmla="val 44593"/>
              <a:gd name="adj2" fmla="val 5000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6" name="TextBox 435"/>
          <p:cNvSpPr txBox="1"/>
          <p:nvPr/>
        </p:nvSpPr>
        <p:spPr>
          <a:xfrm>
            <a:off x="374693" y="5647020"/>
            <a:ext cx="806375" cy="446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800" i="1" dirty="0"/>
              <a:t>20 </a:t>
            </a:r>
            <a:r>
              <a:rPr lang="ru-RU" sz="800" i="1" dirty="0"/>
              <a:t>установок</a:t>
            </a:r>
          </a:p>
          <a:p>
            <a:pPr algn="r"/>
            <a:endParaRPr lang="ru-RU" sz="700" i="1" dirty="0"/>
          </a:p>
          <a:p>
            <a:pPr algn="r"/>
            <a:r>
              <a:rPr lang="ru-RU" sz="700" i="1" dirty="0"/>
              <a:t>Комплектно с</a:t>
            </a:r>
          </a:p>
          <a:p>
            <a:pPr algn="r"/>
            <a:r>
              <a:rPr lang="ru-RU" sz="700" i="1" dirty="0"/>
              <a:t>автоматикой </a:t>
            </a:r>
            <a:r>
              <a:rPr lang="en-US" sz="700" i="1" dirty="0"/>
              <a:t>B&amp;R</a:t>
            </a:r>
          </a:p>
        </p:txBody>
      </p:sp>
      <p:grpSp>
        <p:nvGrpSpPr>
          <p:cNvPr id="437" name="Group 436"/>
          <p:cNvGrpSpPr/>
          <p:nvPr/>
        </p:nvGrpSpPr>
        <p:grpSpPr>
          <a:xfrm rot="16200000">
            <a:off x="2044721" y="5605073"/>
            <a:ext cx="251200" cy="55965"/>
            <a:chOff x="1878617" y="5373216"/>
            <a:chExt cx="323208" cy="72008"/>
          </a:xfrm>
        </p:grpSpPr>
        <p:sp>
          <p:nvSpPr>
            <p:cNvPr id="438" name="Oval 437"/>
            <p:cNvSpPr/>
            <p:nvPr/>
          </p:nvSpPr>
          <p:spPr>
            <a:xfrm>
              <a:off x="1878617" y="5373216"/>
              <a:ext cx="72008" cy="72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9" name="Oval 438"/>
            <p:cNvSpPr/>
            <p:nvPr/>
          </p:nvSpPr>
          <p:spPr>
            <a:xfrm>
              <a:off x="2004217" y="5373216"/>
              <a:ext cx="72008" cy="72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0" name="Oval 439"/>
            <p:cNvSpPr/>
            <p:nvPr/>
          </p:nvSpPr>
          <p:spPr>
            <a:xfrm>
              <a:off x="2129817" y="5373216"/>
              <a:ext cx="72008" cy="72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41" name="Rectangle 440"/>
          <p:cNvSpPr/>
          <p:nvPr/>
        </p:nvSpPr>
        <p:spPr>
          <a:xfrm>
            <a:off x="386893" y="2891036"/>
            <a:ext cx="2520000" cy="86400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36000" rtlCol="0" anchor="t" anchorCtr="0"/>
          <a:lstStyle/>
          <a:p>
            <a:r>
              <a:rPr lang="ru-RU" sz="900" i="1" dirty="0">
                <a:solidFill>
                  <a:schemeClr val="tx1"/>
                </a:solidFill>
              </a:rPr>
              <a:t>Операторная поз.47</a:t>
            </a:r>
          </a:p>
        </p:txBody>
      </p:sp>
      <p:sp>
        <p:nvSpPr>
          <p:cNvPr id="442" name="Oval 441"/>
          <p:cNvSpPr/>
          <p:nvPr/>
        </p:nvSpPr>
        <p:spPr>
          <a:xfrm rot="1331327">
            <a:off x="1635078" y="4047744"/>
            <a:ext cx="357479" cy="486776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1"/>
                </a:solidFill>
              </a:ln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969714" y="4052309"/>
            <a:ext cx="756628" cy="456811"/>
            <a:chOff x="2004353" y="1956457"/>
            <a:chExt cx="756628" cy="456811"/>
          </a:xfrm>
        </p:grpSpPr>
        <p:grpSp>
          <p:nvGrpSpPr>
            <p:cNvPr id="76" name="Group 75"/>
            <p:cNvGrpSpPr/>
            <p:nvPr/>
          </p:nvGrpSpPr>
          <p:grpSpPr>
            <a:xfrm>
              <a:off x="2004353" y="1956457"/>
              <a:ext cx="675000" cy="360000"/>
              <a:chOff x="467544" y="3474696"/>
              <a:chExt cx="675000" cy="360000"/>
            </a:xfrm>
          </p:grpSpPr>
          <p:pic>
            <p:nvPicPr>
              <p:cNvPr id="77" name="Picture 6" descr="X20_CPU_3_Slo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67544" y="3474696"/>
                <a:ext cx="675000" cy="360000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" name="Rectangle 77"/>
              <p:cNvSpPr>
                <a:spLocks noChangeAspect="1"/>
              </p:cNvSpPr>
              <p:nvPr/>
            </p:nvSpPr>
            <p:spPr>
              <a:xfrm>
                <a:off x="871694" y="3741127"/>
                <a:ext cx="36000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Rectangle 78"/>
              <p:cNvSpPr>
                <a:spLocks noChangeAspect="1"/>
              </p:cNvSpPr>
              <p:nvPr/>
            </p:nvSpPr>
            <p:spPr>
              <a:xfrm>
                <a:off x="958362" y="3741127"/>
                <a:ext cx="36000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81" name="Picture 6" descr="X20_CPU_3_Slo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085981" y="2053268"/>
              <a:ext cx="675000" cy="360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6" name="Group 345"/>
          <p:cNvGrpSpPr/>
          <p:nvPr/>
        </p:nvGrpSpPr>
        <p:grpSpPr>
          <a:xfrm>
            <a:off x="1922416" y="4076622"/>
            <a:ext cx="921392" cy="432498"/>
            <a:chOff x="4918380" y="5693896"/>
            <a:chExt cx="921392" cy="432498"/>
          </a:xfrm>
        </p:grpSpPr>
        <p:grpSp>
          <p:nvGrpSpPr>
            <p:cNvPr id="362" name="Group 361"/>
            <p:cNvGrpSpPr/>
            <p:nvPr/>
          </p:nvGrpSpPr>
          <p:grpSpPr>
            <a:xfrm>
              <a:off x="4918380" y="5693896"/>
              <a:ext cx="801167" cy="360000"/>
              <a:chOff x="852945" y="4274428"/>
              <a:chExt cx="801167" cy="360000"/>
            </a:xfrm>
          </p:grpSpPr>
          <p:pic>
            <p:nvPicPr>
              <p:cNvPr id="365" name="Picture 7" descr="X20_CPU_Compact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52945" y="4274428"/>
                <a:ext cx="132000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18532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980721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68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067969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69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16183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70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25100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71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34018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72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42935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73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64108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609540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>
              <a:off x="5038605" y="5766394"/>
              <a:ext cx="801167" cy="360000"/>
              <a:chOff x="852945" y="4274428"/>
              <a:chExt cx="801167" cy="360000"/>
            </a:xfrm>
          </p:grpSpPr>
          <p:pic>
            <p:nvPicPr>
              <p:cNvPr id="352" name="Picture 7" descr="X20_CPU_Compact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52945" y="4274428"/>
                <a:ext cx="132000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18532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980721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55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067969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56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16183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57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25100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58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34018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59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42935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360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64108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609540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44" name="TextBox 443"/>
          <p:cNvSpPr txBox="1"/>
          <p:nvPr/>
        </p:nvSpPr>
        <p:spPr>
          <a:xfrm>
            <a:off x="1159737" y="2204864"/>
            <a:ext cx="38792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1" dirty="0"/>
              <a:t>Red. PLC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2193497" y="2204864"/>
            <a:ext cx="362279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1" dirty="0"/>
              <a:t>I/O racks</a:t>
            </a:r>
          </a:p>
        </p:txBody>
      </p:sp>
      <p:sp>
        <p:nvSpPr>
          <p:cNvPr id="446" name="Oval 445"/>
          <p:cNvSpPr/>
          <p:nvPr/>
        </p:nvSpPr>
        <p:spPr>
          <a:xfrm rot="1417210">
            <a:off x="1624454" y="2321757"/>
            <a:ext cx="381975" cy="495796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1"/>
                </a:solidFill>
              </a:ln>
            </a:endParaRPr>
          </a:p>
        </p:txBody>
      </p:sp>
      <p:grpSp>
        <p:nvGrpSpPr>
          <p:cNvPr id="447" name="Group 446"/>
          <p:cNvGrpSpPr/>
          <p:nvPr/>
        </p:nvGrpSpPr>
        <p:grpSpPr>
          <a:xfrm>
            <a:off x="969714" y="2322921"/>
            <a:ext cx="756628" cy="456811"/>
            <a:chOff x="2004353" y="1956457"/>
            <a:chExt cx="756628" cy="456811"/>
          </a:xfrm>
        </p:grpSpPr>
        <p:grpSp>
          <p:nvGrpSpPr>
            <p:cNvPr id="448" name="Group 447"/>
            <p:cNvGrpSpPr/>
            <p:nvPr/>
          </p:nvGrpSpPr>
          <p:grpSpPr>
            <a:xfrm>
              <a:off x="2004353" y="1956457"/>
              <a:ext cx="675000" cy="360000"/>
              <a:chOff x="467544" y="3474696"/>
              <a:chExt cx="675000" cy="360000"/>
            </a:xfrm>
          </p:grpSpPr>
          <p:pic>
            <p:nvPicPr>
              <p:cNvPr id="453" name="Picture 6" descr="X20_CPU_3_Slo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67544" y="3474696"/>
                <a:ext cx="675000" cy="360000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4" name="Rectangle 453"/>
              <p:cNvSpPr>
                <a:spLocks noChangeAspect="1"/>
              </p:cNvSpPr>
              <p:nvPr/>
            </p:nvSpPr>
            <p:spPr>
              <a:xfrm>
                <a:off x="871694" y="3741127"/>
                <a:ext cx="36000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5" name="Rectangle 454"/>
              <p:cNvSpPr>
                <a:spLocks noChangeAspect="1"/>
              </p:cNvSpPr>
              <p:nvPr/>
            </p:nvSpPr>
            <p:spPr>
              <a:xfrm>
                <a:off x="958362" y="3741127"/>
                <a:ext cx="36000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50" name="Picture 6" descr="X20_CPU_3_Slo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085981" y="2053268"/>
              <a:ext cx="675000" cy="360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6" name="Group 455"/>
          <p:cNvGrpSpPr/>
          <p:nvPr/>
        </p:nvGrpSpPr>
        <p:grpSpPr>
          <a:xfrm>
            <a:off x="1917092" y="2347234"/>
            <a:ext cx="921392" cy="432498"/>
            <a:chOff x="4918380" y="5693896"/>
            <a:chExt cx="921392" cy="432498"/>
          </a:xfrm>
        </p:grpSpPr>
        <p:grpSp>
          <p:nvGrpSpPr>
            <p:cNvPr id="472" name="Group 471"/>
            <p:cNvGrpSpPr/>
            <p:nvPr/>
          </p:nvGrpSpPr>
          <p:grpSpPr>
            <a:xfrm>
              <a:off x="4918380" y="5693896"/>
              <a:ext cx="801167" cy="360000"/>
              <a:chOff x="852945" y="4274428"/>
              <a:chExt cx="801167" cy="360000"/>
            </a:xfrm>
          </p:grpSpPr>
          <p:pic>
            <p:nvPicPr>
              <p:cNvPr id="475" name="Picture 7" descr="X20_CPU_Compact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52945" y="4274428"/>
                <a:ext cx="132000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18532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980721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478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067969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479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16183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480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25100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481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34018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482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42935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483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64108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609540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>
              <a:off x="5038605" y="5766394"/>
              <a:ext cx="801167" cy="360000"/>
              <a:chOff x="852945" y="4274428"/>
              <a:chExt cx="801167" cy="360000"/>
            </a:xfrm>
          </p:grpSpPr>
          <p:pic>
            <p:nvPicPr>
              <p:cNvPr id="462" name="Picture 7" descr="X20_CPU_Compact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52945" y="4274428"/>
                <a:ext cx="132000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18532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980721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465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067969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466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16183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467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25100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468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340182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469" name="Grafik 6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429357" y="4274428"/>
                <a:ext cx="89175" cy="360000"/>
              </a:xfrm>
              <a:prstGeom prst="rect">
                <a:avLst/>
              </a:prstGeom>
            </p:spPr>
          </p:pic>
          <p:pic>
            <p:nvPicPr>
              <p:cNvPr id="470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564108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10" descr="X20_I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609540" y="4274428"/>
                <a:ext cx="44572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85" name="Group 484"/>
          <p:cNvGrpSpPr/>
          <p:nvPr/>
        </p:nvGrpSpPr>
        <p:grpSpPr>
          <a:xfrm>
            <a:off x="1381113" y="1658018"/>
            <a:ext cx="697493" cy="556347"/>
            <a:chOff x="1115616" y="1479288"/>
            <a:chExt cx="909656" cy="725576"/>
          </a:xfrm>
        </p:grpSpPr>
        <p:grpSp>
          <p:nvGrpSpPr>
            <p:cNvPr id="486" name="Group 485"/>
            <p:cNvGrpSpPr/>
            <p:nvPr/>
          </p:nvGrpSpPr>
          <p:grpSpPr>
            <a:xfrm>
              <a:off x="1115616" y="1479288"/>
              <a:ext cx="909656" cy="725576"/>
              <a:chOff x="971600" y="3068960"/>
              <a:chExt cx="909656" cy="725576"/>
            </a:xfrm>
          </p:grpSpPr>
          <p:grpSp>
            <p:nvGrpSpPr>
              <p:cNvPr id="488" name="Group 487"/>
              <p:cNvGrpSpPr/>
              <p:nvPr/>
            </p:nvGrpSpPr>
            <p:grpSpPr>
              <a:xfrm>
                <a:off x="971600" y="3068960"/>
                <a:ext cx="780880" cy="608910"/>
                <a:chOff x="1941670" y="1911560"/>
                <a:chExt cx="780880" cy="608910"/>
              </a:xfrm>
            </p:grpSpPr>
            <p:pic>
              <p:nvPicPr>
                <p:cNvPr id="496" name="Inhaltsplatzhalter 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gray">
                <a:xfrm>
                  <a:off x="1941670" y="1911560"/>
                  <a:ext cx="182058" cy="540000"/>
                </a:xfrm>
                <a:prstGeom prst="rect">
                  <a:avLst/>
                </a:prstGeom>
              </p:spPr>
            </p:pic>
            <p:grpSp>
              <p:nvGrpSpPr>
                <p:cNvPr id="497" name="Group 496"/>
                <p:cNvGrpSpPr/>
                <p:nvPr/>
              </p:nvGrpSpPr>
              <p:grpSpPr>
                <a:xfrm>
                  <a:off x="2040205" y="1983568"/>
                  <a:ext cx="682345" cy="536902"/>
                  <a:chOff x="2040205" y="1983568"/>
                  <a:chExt cx="682345" cy="536902"/>
                </a:xfrm>
              </p:grpSpPr>
              <p:pic>
                <p:nvPicPr>
                  <p:cNvPr id="498" name="Picture 18" descr="Monitor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2084878" y="1983568"/>
                    <a:ext cx="450850" cy="3727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grpSp>
                <p:nvGrpSpPr>
                  <p:cNvPr id="499" name="Group 498"/>
                  <p:cNvGrpSpPr/>
                  <p:nvPr/>
                </p:nvGrpSpPr>
                <p:grpSpPr>
                  <a:xfrm>
                    <a:off x="2040205" y="2302213"/>
                    <a:ext cx="682345" cy="218257"/>
                    <a:chOff x="288032" y="2321918"/>
                    <a:chExt cx="745419" cy="238431"/>
                  </a:xfrm>
                </p:grpSpPr>
                <p:pic>
                  <p:nvPicPr>
                    <p:cNvPr id="500" name="Picture 100" descr="Mau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/>
                    <a:srcRect/>
                    <a:stretch>
                      <a:fillRect/>
                    </a:stretch>
                  </p:blipFill>
                  <p:spPr bwMode="auto">
                    <a:xfrm>
                      <a:off x="569902" y="2321918"/>
                      <a:ext cx="463549" cy="1460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501" name="Picture 42" descr="Tastatu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/>
                    <a:srcRect/>
                    <a:stretch>
                      <a:fillRect/>
                    </a:stretch>
                  </p:blipFill>
                  <p:spPr bwMode="auto">
                    <a:xfrm>
                      <a:off x="288032" y="2353974"/>
                      <a:ext cx="596900" cy="2063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</p:grpSp>
          <p:grpSp>
            <p:nvGrpSpPr>
              <p:cNvPr id="489" name="Group 488"/>
              <p:cNvGrpSpPr/>
              <p:nvPr/>
            </p:nvGrpSpPr>
            <p:grpSpPr>
              <a:xfrm>
                <a:off x="1100376" y="3185626"/>
                <a:ext cx="780880" cy="608910"/>
                <a:chOff x="1941670" y="1911560"/>
                <a:chExt cx="780880" cy="608910"/>
              </a:xfrm>
            </p:grpSpPr>
            <p:pic>
              <p:nvPicPr>
                <p:cNvPr id="490" name="Inhaltsplatzhalter 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gray">
                <a:xfrm>
                  <a:off x="1941670" y="1911560"/>
                  <a:ext cx="182058" cy="540000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491" name="Group 490"/>
                <p:cNvGrpSpPr/>
                <p:nvPr/>
              </p:nvGrpSpPr>
              <p:grpSpPr>
                <a:xfrm>
                  <a:off x="2040205" y="1983568"/>
                  <a:ext cx="682345" cy="536902"/>
                  <a:chOff x="2040205" y="1983568"/>
                  <a:chExt cx="682345" cy="536902"/>
                </a:xfrm>
              </p:grpSpPr>
              <p:pic>
                <p:nvPicPr>
                  <p:cNvPr id="492" name="Picture 18" descr="Monitor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2084878" y="1983568"/>
                    <a:ext cx="450850" cy="3727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grpSp>
                <p:nvGrpSpPr>
                  <p:cNvPr id="493" name="Group 492"/>
                  <p:cNvGrpSpPr/>
                  <p:nvPr/>
                </p:nvGrpSpPr>
                <p:grpSpPr>
                  <a:xfrm>
                    <a:off x="2040205" y="2302213"/>
                    <a:ext cx="682345" cy="218257"/>
                    <a:chOff x="288032" y="2321918"/>
                    <a:chExt cx="745419" cy="238431"/>
                  </a:xfrm>
                </p:grpSpPr>
                <p:pic>
                  <p:nvPicPr>
                    <p:cNvPr id="494" name="Picture 100" descr="Mau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/>
                    <a:srcRect/>
                    <a:stretch>
                      <a:fillRect/>
                    </a:stretch>
                  </p:blipFill>
                  <p:spPr bwMode="auto">
                    <a:xfrm>
                      <a:off x="569902" y="2321918"/>
                      <a:ext cx="463549" cy="1460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95" name="Picture 42" descr="Tastatu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/>
                    <a:srcRect/>
                    <a:stretch>
                      <a:fillRect/>
                    </a:stretch>
                  </p:blipFill>
                  <p:spPr bwMode="auto">
                    <a:xfrm>
                      <a:off x="288032" y="2353974"/>
                      <a:ext cx="596900" cy="2063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</p:grpSp>
            </p:grpSp>
          </p:grpSp>
        </p:grpSp>
        <p:pic>
          <p:nvPicPr>
            <p:cNvPr id="487" name="Picture 4" descr="https://encrypted-tbn3.gstatic.com/images?q=tbn:ANd9GcQSA109N0zETrmX5T6qr5z-G0Gy2xLc5_G9BOzYmTcPy8EcRQ7ZZA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4" t="3632" r="53336" b="1760"/>
            <a:stretch/>
          </p:blipFill>
          <p:spPr bwMode="auto">
            <a:xfrm>
              <a:off x="1507406" y="1698955"/>
              <a:ext cx="226958" cy="249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05" name="Straight Connector 504"/>
          <p:cNvCxnSpPr>
            <a:stCxn id="135" idx="1"/>
          </p:cNvCxnSpPr>
          <p:nvPr/>
        </p:nvCxnSpPr>
        <p:spPr>
          <a:xfrm flipH="1">
            <a:off x="862704" y="3332692"/>
            <a:ext cx="518409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9" name="Straight Connector 508"/>
          <p:cNvCxnSpPr>
            <a:stCxn id="77" idx="1"/>
          </p:cNvCxnSpPr>
          <p:nvPr/>
        </p:nvCxnSpPr>
        <p:spPr>
          <a:xfrm flipH="1">
            <a:off x="862704" y="4232309"/>
            <a:ext cx="10701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Connector 510"/>
          <p:cNvCxnSpPr>
            <a:stCxn id="453" idx="1"/>
          </p:cNvCxnSpPr>
          <p:nvPr/>
        </p:nvCxnSpPr>
        <p:spPr>
          <a:xfrm flipH="1">
            <a:off x="862704" y="2502921"/>
            <a:ext cx="10701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/>
          <p:cNvCxnSpPr>
            <a:stCxn id="496" idx="1"/>
          </p:cNvCxnSpPr>
          <p:nvPr/>
        </p:nvCxnSpPr>
        <p:spPr>
          <a:xfrm flipH="1">
            <a:off x="862704" y="1865045"/>
            <a:ext cx="518409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TextBox 518"/>
          <p:cNvSpPr txBox="1"/>
          <p:nvPr/>
        </p:nvSpPr>
        <p:spPr>
          <a:xfrm>
            <a:off x="1959612" y="1668664"/>
            <a:ext cx="64440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700" i="1" dirty="0"/>
              <a:t>Сервера/АРМы</a:t>
            </a:r>
            <a:endParaRPr lang="en-US" sz="700" i="1" dirty="0"/>
          </a:p>
        </p:txBody>
      </p:sp>
      <p:pic>
        <p:nvPicPr>
          <p:cNvPr id="185" name="Picture 5" descr="C:\Users\ederb\AppData\Local\Temp\notes142542\~840406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899592" y="2568287"/>
            <a:ext cx="288984" cy="28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" name="Picture 5" descr="C:\Users\ederb\AppData\Local\Temp\notes142542\~840406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899592" y="4265609"/>
            <a:ext cx="288984" cy="28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1" name="Oval 520"/>
          <p:cNvSpPr>
            <a:spLocks noChangeAspect="1"/>
          </p:cNvSpPr>
          <p:nvPr/>
        </p:nvSpPr>
        <p:spPr>
          <a:xfrm>
            <a:off x="2953916" y="3519836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4" name="Oval 523"/>
          <p:cNvSpPr>
            <a:spLocks noChangeAspect="1"/>
          </p:cNvSpPr>
          <p:nvPr/>
        </p:nvSpPr>
        <p:spPr>
          <a:xfrm>
            <a:off x="3813828" y="374146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6" name="Oval 525"/>
          <p:cNvSpPr>
            <a:spLocks noChangeAspect="1"/>
          </p:cNvSpPr>
          <p:nvPr/>
        </p:nvSpPr>
        <p:spPr>
          <a:xfrm>
            <a:off x="1475656" y="4981434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8" name="Oval 527"/>
          <p:cNvSpPr>
            <a:spLocks noChangeAspect="1"/>
          </p:cNvSpPr>
          <p:nvPr/>
        </p:nvSpPr>
        <p:spPr>
          <a:xfrm>
            <a:off x="1691688" y="4584303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0" name="Isosceles Triangle 529"/>
          <p:cNvSpPr/>
          <p:nvPr/>
        </p:nvSpPr>
        <p:spPr>
          <a:xfrm rot="10800000">
            <a:off x="1691679" y="4962376"/>
            <a:ext cx="72008" cy="720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2" name="Oval 531"/>
          <p:cNvSpPr>
            <a:spLocks noChangeAspect="1"/>
          </p:cNvSpPr>
          <p:nvPr/>
        </p:nvSpPr>
        <p:spPr>
          <a:xfrm>
            <a:off x="2949732" y="5229208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5" name="Rectangle 534"/>
          <p:cNvSpPr/>
          <p:nvPr/>
        </p:nvSpPr>
        <p:spPr>
          <a:xfrm>
            <a:off x="3306331" y="3645024"/>
            <a:ext cx="226024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7030A0"/>
                </a:solidFill>
              </a:rPr>
              <a:t>DI, AI</a:t>
            </a:r>
          </a:p>
        </p:txBody>
      </p:sp>
      <p:sp>
        <p:nvSpPr>
          <p:cNvPr id="536" name="Rectangle 535"/>
          <p:cNvSpPr/>
          <p:nvPr/>
        </p:nvSpPr>
        <p:spPr>
          <a:xfrm>
            <a:off x="3241843" y="3431338"/>
            <a:ext cx="31579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7030A0"/>
                </a:solidFill>
              </a:rPr>
              <a:t>DO, AO</a:t>
            </a:r>
          </a:p>
        </p:txBody>
      </p:sp>
      <p:sp>
        <p:nvSpPr>
          <p:cNvPr id="537" name="Isosceles Triangle 536"/>
          <p:cNvSpPr/>
          <p:nvPr/>
        </p:nvSpPr>
        <p:spPr>
          <a:xfrm rot="16200000" flipH="1">
            <a:off x="6796475" y="4066007"/>
            <a:ext cx="72008" cy="720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8" name="Straight Arrow Connector 320"/>
          <p:cNvCxnSpPr>
            <a:stCxn id="539" idx="2"/>
            <a:endCxn id="537" idx="3"/>
          </p:cNvCxnSpPr>
          <p:nvPr/>
        </p:nvCxnSpPr>
        <p:spPr>
          <a:xfrm flipH="1">
            <a:off x="6868483" y="4102010"/>
            <a:ext cx="477921" cy="1"/>
          </a:xfrm>
          <a:prstGeom prst="straightConnector1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9" name="Oval 538"/>
          <p:cNvSpPr>
            <a:spLocks noChangeAspect="1"/>
          </p:cNvSpPr>
          <p:nvPr/>
        </p:nvSpPr>
        <p:spPr>
          <a:xfrm>
            <a:off x="7346404" y="4066010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0" name="Rectangle 539"/>
          <p:cNvSpPr/>
          <p:nvPr/>
        </p:nvSpPr>
        <p:spPr>
          <a:xfrm>
            <a:off x="6918002" y="3969565"/>
            <a:ext cx="31899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7030A0"/>
                </a:solidFill>
              </a:rPr>
              <a:t>Modbus</a:t>
            </a:r>
          </a:p>
        </p:txBody>
      </p:sp>
      <p:sp>
        <p:nvSpPr>
          <p:cNvPr id="541" name="Isosceles Triangle 540"/>
          <p:cNvSpPr/>
          <p:nvPr/>
        </p:nvSpPr>
        <p:spPr>
          <a:xfrm rot="16200000" flipH="1">
            <a:off x="6796475" y="5157193"/>
            <a:ext cx="72008" cy="720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2" name="Straight Arrow Connector 320"/>
          <p:cNvCxnSpPr>
            <a:stCxn id="543" idx="0"/>
            <a:endCxn id="541" idx="3"/>
          </p:cNvCxnSpPr>
          <p:nvPr/>
        </p:nvCxnSpPr>
        <p:spPr>
          <a:xfrm rot="16200000" flipV="1">
            <a:off x="7040477" y="5021203"/>
            <a:ext cx="707898" cy="1051885"/>
          </a:xfrm>
          <a:prstGeom prst="bentConnector2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3" name="Oval 542"/>
          <p:cNvSpPr>
            <a:spLocks noChangeAspect="1"/>
          </p:cNvSpPr>
          <p:nvPr/>
        </p:nvSpPr>
        <p:spPr>
          <a:xfrm>
            <a:off x="7884368" y="5901095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4" name="Rectangle 543"/>
          <p:cNvSpPr/>
          <p:nvPr/>
        </p:nvSpPr>
        <p:spPr>
          <a:xfrm>
            <a:off x="6918002" y="5049470"/>
            <a:ext cx="31899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7030A0"/>
                </a:solidFill>
              </a:rPr>
              <a:t>Modbus</a:t>
            </a:r>
          </a:p>
        </p:txBody>
      </p:sp>
      <p:sp>
        <p:nvSpPr>
          <p:cNvPr id="545" name="Isosceles Triangle 544"/>
          <p:cNvSpPr/>
          <p:nvPr/>
        </p:nvSpPr>
        <p:spPr>
          <a:xfrm rot="16200000" flipH="1">
            <a:off x="6766213" y="2373314"/>
            <a:ext cx="72008" cy="720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6" name="Straight Arrow Connector 320"/>
          <p:cNvCxnSpPr>
            <a:stCxn id="547" idx="2"/>
            <a:endCxn id="545" idx="3"/>
          </p:cNvCxnSpPr>
          <p:nvPr/>
        </p:nvCxnSpPr>
        <p:spPr>
          <a:xfrm flipH="1">
            <a:off x="6838221" y="2409317"/>
            <a:ext cx="509671" cy="1"/>
          </a:xfrm>
          <a:prstGeom prst="straightConnector1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7" name="Oval 546"/>
          <p:cNvSpPr>
            <a:spLocks noChangeAspect="1"/>
          </p:cNvSpPr>
          <p:nvPr/>
        </p:nvSpPr>
        <p:spPr>
          <a:xfrm>
            <a:off x="7347892" y="2373317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8" name="Rectangle 547"/>
          <p:cNvSpPr/>
          <p:nvPr/>
        </p:nvSpPr>
        <p:spPr>
          <a:xfrm>
            <a:off x="6918002" y="2276872"/>
            <a:ext cx="31899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7030A0"/>
                </a:solidFill>
              </a:rPr>
              <a:t>Modbus</a:t>
            </a:r>
          </a:p>
        </p:txBody>
      </p:sp>
      <p:grpSp>
        <p:nvGrpSpPr>
          <p:cNvPr id="550" name="Group 549"/>
          <p:cNvGrpSpPr/>
          <p:nvPr/>
        </p:nvGrpSpPr>
        <p:grpSpPr>
          <a:xfrm>
            <a:off x="4572000" y="1883353"/>
            <a:ext cx="697493" cy="556347"/>
            <a:chOff x="971600" y="3068960"/>
            <a:chExt cx="909656" cy="725576"/>
          </a:xfrm>
        </p:grpSpPr>
        <p:grpSp>
          <p:nvGrpSpPr>
            <p:cNvPr id="552" name="Group 551"/>
            <p:cNvGrpSpPr/>
            <p:nvPr/>
          </p:nvGrpSpPr>
          <p:grpSpPr>
            <a:xfrm>
              <a:off x="971600" y="3068960"/>
              <a:ext cx="780880" cy="608910"/>
              <a:chOff x="1941670" y="1911560"/>
              <a:chExt cx="780880" cy="608910"/>
            </a:xfrm>
          </p:grpSpPr>
          <p:pic>
            <p:nvPicPr>
              <p:cNvPr id="560" name="Inhaltsplatzhalter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941670" y="1911560"/>
                <a:ext cx="182058" cy="540000"/>
              </a:xfrm>
              <a:prstGeom prst="rect">
                <a:avLst/>
              </a:prstGeom>
              <a:effectLst/>
            </p:spPr>
          </p:pic>
          <p:grpSp>
            <p:nvGrpSpPr>
              <p:cNvPr id="561" name="Group 560"/>
              <p:cNvGrpSpPr/>
              <p:nvPr/>
            </p:nvGrpSpPr>
            <p:grpSpPr>
              <a:xfrm>
                <a:off x="2040205" y="1983568"/>
                <a:ext cx="682345" cy="536902"/>
                <a:chOff x="2040205" y="1983568"/>
                <a:chExt cx="682345" cy="536902"/>
              </a:xfrm>
            </p:grpSpPr>
            <p:pic>
              <p:nvPicPr>
                <p:cNvPr id="562" name="Picture 18" descr="Monitor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084878" y="1983568"/>
                  <a:ext cx="450850" cy="3727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563" name="Group 562"/>
                <p:cNvGrpSpPr/>
                <p:nvPr/>
              </p:nvGrpSpPr>
              <p:grpSpPr>
                <a:xfrm>
                  <a:off x="2040205" y="2302213"/>
                  <a:ext cx="682345" cy="218257"/>
                  <a:chOff x="288032" y="2321918"/>
                  <a:chExt cx="745419" cy="238431"/>
                </a:xfrm>
              </p:grpSpPr>
              <p:pic>
                <p:nvPicPr>
                  <p:cNvPr id="564" name="Picture 100" descr="Maus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auto">
                  <a:xfrm>
                    <a:off x="569902" y="2321918"/>
                    <a:ext cx="463549" cy="1460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65" name="Picture 42" descr="Tastatur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288032" y="2353974"/>
                    <a:ext cx="596900" cy="2063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  <p:grpSp>
          <p:nvGrpSpPr>
            <p:cNvPr id="553" name="Group 552"/>
            <p:cNvGrpSpPr/>
            <p:nvPr/>
          </p:nvGrpSpPr>
          <p:grpSpPr>
            <a:xfrm>
              <a:off x="1100376" y="3185626"/>
              <a:ext cx="780880" cy="608910"/>
              <a:chOff x="1941670" y="1911560"/>
              <a:chExt cx="780880" cy="608910"/>
            </a:xfrm>
          </p:grpSpPr>
          <p:pic>
            <p:nvPicPr>
              <p:cNvPr id="554" name="Inhaltsplatzhalter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1941670" y="1911560"/>
                <a:ext cx="182058" cy="54000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555" name="Group 554"/>
              <p:cNvGrpSpPr/>
              <p:nvPr/>
            </p:nvGrpSpPr>
            <p:grpSpPr>
              <a:xfrm>
                <a:off x="2040205" y="1983568"/>
                <a:ext cx="682345" cy="536902"/>
                <a:chOff x="2040205" y="1983568"/>
                <a:chExt cx="682345" cy="536902"/>
              </a:xfrm>
            </p:grpSpPr>
            <p:pic>
              <p:nvPicPr>
                <p:cNvPr id="556" name="Picture 18" descr="Monitor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084878" y="1983568"/>
                  <a:ext cx="450850" cy="3727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557" name="Group 556"/>
                <p:cNvGrpSpPr/>
                <p:nvPr/>
              </p:nvGrpSpPr>
              <p:grpSpPr>
                <a:xfrm>
                  <a:off x="2040205" y="2302213"/>
                  <a:ext cx="682345" cy="218257"/>
                  <a:chOff x="288032" y="2321918"/>
                  <a:chExt cx="745419" cy="238431"/>
                </a:xfrm>
              </p:grpSpPr>
              <p:pic>
                <p:nvPicPr>
                  <p:cNvPr id="558" name="Picture 100" descr="Maus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auto">
                  <a:xfrm>
                    <a:off x="569902" y="2321918"/>
                    <a:ext cx="463549" cy="1460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559" name="Picture 42" descr="Tastatur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288032" y="2353974"/>
                    <a:ext cx="596900" cy="2063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</p:grpSp>
        </p:grpSp>
      </p:grpSp>
      <p:sp>
        <p:nvSpPr>
          <p:cNvPr id="184" name="Sechseck 57"/>
          <p:cNvSpPr/>
          <p:nvPr/>
        </p:nvSpPr>
        <p:spPr>
          <a:xfrm>
            <a:off x="3991573" y="2733368"/>
            <a:ext cx="447863" cy="388148"/>
          </a:xfrm>
          <a:prstGeom prst="hexagon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 w="381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/>
            <a:r>
              <a:rPr lang="en-US" sz="650" b="1" i="1" dirty="0">
                <a:solidFill>
                  <a:prstClr val="white"/>
                </a:solidFill>
              </a:rPr>
              <a:t>APROL</a:t>
            </a:r>
            <a:endParaRPr lang="de-DE" sz="650" b="1" i="1" dirty="0">
              <a:solidFill>
                <a:prstClr val="white"/>
              </a:solidFill>
            </a:endParaRPr>
          </a:p>
        </p:txBody>
      </p:sp>
      <p:sp>
        <p:nvSpPr>
          <p:cNvPr id="566" name="TextBox 565"/>
          <p:cNvSpPr txBox="1"/>
          <p:nvPr/>
        </p:nvSpPr>
        <p:spPr>
          <a:xfrm>
            <a:off x="8172400" y="3934432"/>
            <a:ext cx="581891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700" i="1" dirty="0"/>
              <a:t>Измерители</a:t>
            </a:r>
          </a:p>
          <a:p>
            <a:r>
              <a:rPr lang="ru-RU" sz="700" i="1" dirty="0"/>
              <a:t>параметров </a:t>
            </a:r>
          </a:p>
          <a:p>
            <a:r>
              <a:rPr lang="ru-RU" sz="700" i="1" dirty="0"/>
              <a:t>электросети</a:t>
            </a:r>
            <a:endParaRPr lang="en-US" sz="700" i="1" dirty="0"/>
          </a:p>
        </p:txBody>
      </p:sp>
      <p:sp>
        <p:nvSpPr>
          <p:cNvPr id="568" name="TextBox 567"/>
          <p:cNvSpPr txBox="1"/>
          <p:nvPr/>
        </p:nvSpPr>
        <p:spPr>
          <a:xfrm>
            <a:off x="8388424" y="2081079"/>
            <a:ext cx="38151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1" dirty="0"/>
              <a:t>CENTUM</a:t>
            </a:r>
            <a:endParaRPr lang="ru-RU" sz="700" i="1" dirty="0"/>
          </a:p>
          <a:p>
            <a:r>
              <a:rPr lang="en-US" sz="700" i="1" dirty="0"/>
              <a:t>CS 3000</a:t>
            </a:r>
          </a:p>
        </p:txBody>
      </p:sp>
      <p:sp>
        <p:nvSpPr>
          <p:cNvPr id="569" name="Oval 568"/>
          <p:cNvSpPr>
            <a:spLocks noChangeAspect="1"/>
          </p:cNvSpPr>
          <p:nvPr/>
        </p:nvSpPr>
        <p:spPr>
          <a:xfrm>
            <a:off x="8172408" y="1660550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1" name="TextBox 570"/>
          <p:cNvSpPr txBox="1"/>
          <p:nvPr/>
        </p:nvSpPr>
        <p:spPr>
          <a:xfrm>
            <a:off x="6228184" y="4065541"/>
            <a:ext cx="362279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1" dirty="0"/>
              <a:t>I/O racks</a:t>
            </a:r>
          </a:p>
        </p:txBody>
      </p:sp>
      <p:sp>
        <p:nvSpPr>
          <p:cNvPr id="572" name="TextBox 571"/>
          <p:cNvSpPr txBox="1"/>
          <p:nvPr/>
        </p:nvSpPr>
        <p:spPr>
          <a:xfrm>
            <a:off x="5273030" y="4802469"/>
            <a:ext cx="362279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1" dirty="0"/>
              <a:t>I/O racks</a:t>
            </a:r>
          </a:p>
        </p:txBody>
      </p:sp>
      <p:sp>
        <p:nvSpPr>
          <p:cNvPr id="573" name="TextBox 572"/>
          <p:cNvSpPr txBox="1"/>
          <p:nvPr/>
        </p:nvSpPr>
        <p:spPr>
          <a:xfrm>
            <a:off x="5712853" y="3717032"/>
            <a:ext cx="387927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1" dirty="0"/>
              <a:t>Red. PLC</a:t>
            </a:r>
          </a:p>
        </p:txBody>
      </p:sp>
      <p:pic>
        <p:nvPicPr>
          <p:cNvPr id="200" name="Picture 1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46" y="2636912"/>
            <a:ext cx="443342" cy="38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78" name="Straight Connector 577"/>
          <p:cNvCxnSpPr>
            <a:stCxn id="5" idx="0"/>
          </p:cNvCxnSpPr>
          <p:nvPr/>
        </p:nvCxnSpPr>
        <p:spPr>
          <a:xfrm flipV="1">
            <a:off x="4522532" y="3645024"/>
            <a:ext cx="0" cy="13252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7" name="TextBox 586"/>
          <p:cNvSpPr txBox="1"/>
          <p:nvPr/>
        </p:nvSpPr>
        <p:spPr>
          <a:xfrm>
            <a:off x="5104402" y="1802288"/>
            <a:ext cx="128721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700" i="1" dirty="0"/>
              <a:t>АРМы операторов/инженеров</a:t>
            </a:r>
            <a:endParaRPr lang="en-US" sz="700" i="1" dirty="0"/>
          </a:p>
        </p:txBody>
      </p:sp>
      <p:sp>
        <p:nvSpPr>
          <p:cNvPr id="588" name="Rectangle 587"/>
          <p:cNvSpPr/>
          <p:nvPr/>
        </p:nvSpPr>
        <p:spPr>
          <a:xfrm>
            <a:off x="3856179" y="5949280"/>
            <a:ext cx="5144134" cy="617834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000" u="sng" dirty="0">
                <a:solidFill>
                  <a:schemeClr val="tx1"/>
                </a:solidFill>
              </a:rPr>
              <a:t>Ячейки присоединений (</a:t>
            </a:r>
            <a:r>
              <a:rPr lang="en-US" sz="1000" u="sng" dirty="0">
                <a:solidFill>
                  <a:schemeClr val="tx1"/>
                </a:solidFill>
              </a:rPr>
              <a:t>~ 20 </a:t>
            </a:r>
            <a:r>
              <a:rPr lang="ru-RU" sz="1000" u="sng" dirty="0">
                <a:solidFill>
                  <a:schemeClr val="tx1"/>
                </a:solidFill>
              </a:rPr>
              <a:t>шт.)</a:t>
            </a:r>
          </a:p>
        </p:txBody>
      </p:sp>
      <p:pic>
        <p:nvPicPr>
          <p:cNvPr id="592" name="Inhaltsplatzhalt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003714" y="3068960"/>
            <a:ext cx="139596" cy="414053"/>
          </a:xfrm>
          <a:prstGeom prst="rect">
            <a:avLst/>
          </a:prstGeom>
        </p:spPr>
      </p:pic>
      <p:pic>
        <p:nvPicPr>
          <p:cNvPr id="593" name="Inhaltsplatzhalt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12524" y="3068960"/>
            <a:ext cx="139596" cy="414053"/>
          </a:xfrm>
          <a:prstGeom prst="rect">
            <a:avLst/>
          </a:prstGeom>
        </p:spPr>
      </p:pic>
      <p:grpSp>
        <p:nvGrpSpPr>
          <p:cNvPr id="503" name="Group 502"/>
          <p:cNvGrpSpPr/>
          <p:nvPr/>
        </p:nvGrpSpPr>
        <p:grpSpPr>
          <a:xfrm>
            <a:off x="5845456" y="1988840"/>
            <a:ext cx="598752" cy="470334"/>
            <a:chOff x="5801768" y="2042448"/>
            <a:chExt cx="598752" cy="470334"/>
          </a:xfrm>
        </p:grpSpPr>
        <p:pic>
          <p:nvPicPr>
            <p:cNvPr id="594" name="Inhaltsplatzhalter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5801768" y="2042448"/>
              <a:ext cx="139596" cy="414053"/>
            </a:xfrm>
            <a:prstGeom prst="rect">
              <a:avLst/>
            </a:prstGeom>
            <a:effectLst/>
          </p:spPr>
        </p:pic>
        <p:pic>
          <p:nvPicPr>
            <p:cNvPr id="595" name="Picture 18" descr="Monito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11575" y="2097661"/>
              <a:ext cx="345696" cy="285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6" name="Picture 100" descr="Mau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75162" y="2341987"/>
              <a:ext cx="325358" cy="102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97" name="Picture 42" descr="Tastatur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874886" y="2367930"/>
              <a:ext cx="418956" cy="144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99" name="Oval 598"/>
          <p:cNvSpPr/>
          <p:nvPr/>
        </p:nvSpPr>
        <p:spPr>
          <a:xfrm>
            <a:off x="4932040" y="3194731"/>
            <a:ext cx="194074" cy="1940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</a:t>
            </a:r>
            <a:endParaRPr lang="ru-RU" sz="1400" dirty="0"/>
          </a:p>
        </p:txBody>
      </p:sp>
      <p:sp>
        <p:nvSpPr>
          <p:cNvPr id="600" name="Oval 599"/>
          <p:cNvSpPr/>
          <p:nvPr/>
        </p:nvSpPr>
        <p:spPr>
          <a:xfrm>
            <a:off x="5455848" y="3194731"/>
            <a:ext cx="194074" cy="1940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700" dirty="0"/>
              <a:t>RR</a:t>
            </a:r>
            <a:endParaRPr lang="ru-RU" sz="700" dirty="0"/>
          </a:p>
        </p:txBody>
      </p:sp>
      <p:sp>
        <p:nvSpPr>
          <p:cNvPr id="601" name="Oval 600"/>
          <p:cNvSpPr/>
          <p:nvPr/>
        </p:nvSpPr>
        <p:spPr>
          <a:xfrm>
            <a:off x="5748419" y="2103332"/>
            <a:ext cx="194074" cy="19407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</a:t>
            </a:r>
            <a:endParaRPr lang="ru-RU" sz="1400" dirty="0"/>
          </a:p>
        </p:txBody>
      </p:sp>
      <p:cxnSp>
        <p:nvCxnSpPr>
          <p:cNvPr id="613" name="Straight Connector 612"/>
          <p:cNvCxnSpPr>
            <a:endCxn id="597" idx="2"/>
          </p:cNvCxnSpPr>
          <p:nvPr/>
        </p:nvCxnSpPr>
        <p:spPr>
          <a:xfrm flipH="1" flipV="1">
            <a:off x="6128052" y="2459174"/>
            <a:ext cx="59" cy="24498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" name="Oval 616"/>
          <p:cNvSpPr/>
          <p:nvPr/>
        </p:nvSpPr>
        <p:spPr>
          <a:xfrm>
            <a:off x="4567237" y="2082798"/>
            <a:ext cx="194074" cy="19407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endParaRPr lang="ru-RU" sz="1400" dirty="0"/>
          </a:p>
        </p:txBody>
      </p:sp>
      <p:sp>
        <p:nvSpPr>
          <p:cNvPr id="618" name="Isosceles Triangle 617"/>
          <p:cNvSpPr/>
          <p:nvPr/>
        </p:nvSpPr>
        <p:spPr>
          <a:xfrm rot="16200000" flipH="1">
            <a:off x="2976352" y="1268764"/>
            <a:ext cx="72008" cy="720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0" name="Isosceles Triangle 619"/>
          <p:cNvSpPr/>
          <p:nvPr/>
        </p:nvSpPr>
        <p:spPr>
          <a:xfrm rot="5400000">
            <a:off x="3780287" y="5085184"/>
            <a:ext cx="72008" cy="720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1" name="Straight Arrow Connector 320"/>
          <p:cNvCxnSpPr>
            <a:stCxn id="624" idx="6"/>
            <a:endCxn id="620" idx="3"/>
          </p:cNvCxnSpPr>
          <p:nvPr/>
        </p:nvCxnSpPr>
        <p:spPr>
          <a:xfrm flipV="1">
            <a:off x="3021732" y="5121188"/>
            <a:ext cx="758555" cy="462443"/>
          </a:xfrm>
          <a:prstGeom prst="bentConnector3">
            <a:avLst>
              <a:gd name="adj1" fmla="val 40959"/>
            </a:avLst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4" name="Oval 623"/>
          <p:cNvSpPr>
            <a:spLocks noChangeAspect="1"/>
          </p:cNvSpPr>
          <p:nvPr/>
        </p:nvSpPr>
        <p:spPr>
          <a:xfrm>
            <a:off x="2949732" y="5547631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6" name="Rectangle 625"/>
          <p:cNvSpPr/>
          <p:nvPr/>
        </p:nvSpPr>
        <p:spPr>
          <a:xfrm>
            <a:off x="3532680" y="5216500"/>
            <a:ext cx="226024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7030A0"/>
                </a:solidFill>
              </a:rPr>
              <a:t>DI, AI</a:t>
            </a:r>
          </a:p>
        </p:txBody>
      </p:sp>
      <p:sp>
        <p:nvSpPr>
          <p:cNvPr id="627" name="Rectangle 626"/>
          <p:cNvSpPr/>
          <p:nvPr/>
        </p:nvSpPr>
        <p:spPr>
          <a:xfrm>
            <a:off x="3464120" y="4977462"/>
            <a:ext cx="31579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7030A0"/>
                </a:solidFill>
              </a:rPr>
              <a:t>DO, AO</a:t>
            </a:r>
          </a:p>
        </p:txBody>
      </p:sp>
      <p:sp>
        <p:nvSpPr>
          <p:cNvPr id="634" name="Isosceles Triangle 633"/>
          <p:cNvSpPr/>
          <p:nvPr/>
        </p:nvSpPr>
        <p:spPr>
          <a:xfrm rot="16200000" flipH="1">
            <a:off x="2994174" y="5805264"/>
            <a:ext cx="72008" cy="720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35" name="Straight Arrow Connector 320"/>
          <p:cNvCxnSpPr>
            <a:stCxn id="636" idx="2"/>
            <a:endCxn id="634" idx="3"/>
          </p:cNvCxnSpPr>
          <p:nvPr/>
        </p:nvCxnSpPr>
        <p:spPr>
          <a:xfrm rot="10800000" flipV="1">
            <a:off x="3066182" y="5337216"/>
            <a:ext cx="753996" cy="50405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6" name="Oval 635"/>
          <p:cNvSpPr>
            <a:spLocks noChangeAspect="1"/>
          </p:cNvSpPr>
          <p:nvPr/>
        </p:nvSpPr>
        <p:spPr>
          <a:xfrm>
            <a:off x="3820178" y="5301216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0" name="Straight Connector 639"/>
          <p:cNvCxnSpPr>
            <a:stCxn id="219" idx="0"/>
          </p:cNvCxnSpPr>
          <p:nvPr/>
        </p:nvCxnSpPr>
        <p:spPr>
          <a:xfrm flipV="1">
            <a:off x="5316148" y="3645024"/>
            <a:ext cx="0" cy="10772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4" name="Straight Connector 653"/>
          <p:cNvCxnSpPr/>
          <p:nvPr/>
        </p:nvCxnSpPr>
        <p:spPr>
          <a:xfrm>
            <a:off x="859334" y="1747474"/>
            <a:ext cx="0" cy="265318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1" name="Rectangle 660"/>
          <p:cNvSpPr/>
          <p:nvPr/>
        </p:nvSpPr>
        <p:spPr>
          <a:xfrm rot="16200000">
            <a:off x="469724" y="2040014"/>
            <a:ext cx="654025" cy="1077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0070C0"/>
                </a:solidFill>
              </a:rPr>
              <a:t>Ethernet TCP/IP</a:t>
            </a:r>
          </a:p>
        </p:txBody>
      </p:sp>
      <p:cxnSp>
        <p:nvCxnSpPr>
          <p:cNvPr id="663" name="Straight Connector 662"/>
          <p:cNvCxnSpPr/>
          <p:nvPr/>
        </p:nvCxnSpPr>
        <p:spPr>
          <a:xfrm flipH="1">
            <a:off x="4353089" y="3639746"/>
            <a:ext cx="2292431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4" name="Straight Connector 673"/>
          <p:cNvCxnSpPr>
            <a:endCxn id="592" idx="2"/>
          </p:cNvCxnSpPr>
          <p:nvPr/>
        </p:nvCxnSpPr>
        <p:spPr>
          <a:xfrm flipV="1">
            <a:off x="5073512" y="3483013"/>
            <a:ext cx="0" cy="14616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9" name="Straight Connector 678"/>
          <p:cNvCxnSpPr>
            <a:endCxn id="593" idx="2"/>
          </p:cNvCxnSpPr>
          <p:nvPr/>
        </p:nvCxnSpPr>
        <p:spPr>
          <a:xfrm flipV="1">
            <a:off x="5581634" y="3483013"/>
            <a:ext cx="688" cy="14616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3" name="Rectangle 682"/>
          <p:cNvSpPr/>
          <p:nvPr/>
        </p:nvSpPr>
        <p:spPr>
          <a:xfrm>
            <a:off x="5975011" y="3514585"/>
            <a:ext cx="654025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00B050"/>
                </a:solidFill>
              </a:rPr>
              <a:t>Ethernet TCP/IP</a:t>
            </a:r>
          </a:p>
        </p:txBody>
      </p:sp>
      <p:cxnSp>
        <p:nvCxnSpPr>
          <p:cNvPr id="685" name="Straight Connector 684"/>
          <p:cNvCxnSpPr/>
          <p:nvPr/>
        </p:nvCxnSpPr>
        <p:spPr>
          <a:xfrm flipH="1">
            <a:off x="4332292" y="2707234"/>
            <a:ext cx="2292431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1" name="Rectangle 690"/>
          <p:cNvSpPr/>
          <p:nvPr/>
        </p:nvSpPr>
        <p:spPr>
          <a:xfrm>
            <a:off x="5983347" y="2725871"/>
            <a:ext cx="654025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0070C0"/>
                </a:solidFill>
              </a:rPr>
              <a:t>Ethernet TCP/IP</a:t>
            </a:r>
          </a:p>
        </p:txBody>
      </p:sp>
      <p:grpSp>
        <p:nvGrpSpPr>
          <p:cNvPr id="692" name="Group 691"/>
          <p:cNvGrpSpPr/>
          <p:nvPr/>
        </p:nvGrpSpPr>
        <p:grpSpPr>
          <a:xfrm>
            <a:off x="7380312" y="5972140"/>
            <a:ext cx="591490" cy="574490"/>
            <a:chOff x="8096112" y="4045495"/>
            <a:chExt cx="591490" cy="574490"/>
          </a:xfrm>
        </p:grpSpPr>
        <p:pic>
          <p:nvPicPr>
            <p:cNvPr id="693" name="Picture 4" descr="Analysegerae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096112" y="4045495"/>
              <a:ext cx="329406" cy="33099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4" name="Picture 4" descr="Analysegerae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183473" y="4126661"/>
              <a:ext cx="329406" cy="33099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5" name="Picture 4" descr="Analysegerae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270834" y="4207827"/>
              <a:ext cx="329406" cy="33099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" name="Picture 4" descr="Analysegerae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358196" y="4288992"/>
              <a:ext cx="329406" cy="33099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8" name="TextBox 697"/>
          <p:cNvSpPr txBox="1"/>
          <p:nvPr/>
        </p:nvSpPr>
        <p:spPr>
          <a:xfrm>
            <a:off x="8045548" y="5983651"/>
            <a:ext cx="82073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700" i="1" dirty="0"/>
              <a:t>Терминалы МПРЗА</a:t>
            </a:r>
          </a:p>
          <a:p>
            <a:r>
              <a:rPr lang="en-US" sz="700" i="1" dirty="0"/>
              <a:t>SEPAM</a:t>
            </a:r>
          </a:p>
        </p:txBody>
      </p:sp>
      <p:cxnSp>
        <p:nvCxnSpPr>
          <p:cNvPr id="699" name="Straight Arrow Connector 320"/>
          <p:cNvCxnSpPr>
            <a:stCxn id="705" idx="4"/>
            <a:endCxn id="706" idx="3"/>
          </p:cNvCxnSpPr>
          <p:nvPr/>
        </p:nvCxnSpPr>
        <p:spPr>
          <a:xfrm rot="5400000">
            <a:off x="5240968" y="5717751"/>
            <a:ext cx="343902" cy="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0" name="Isosceles Triangle 699"/>
          <p:cNvSpPr/>
          <p:nvPr/>
        </p:nvSpPr>
        <p:spPr>
          <a:xfrm rot="10800000" flipV="1">
            <a:off x="5160889" y="5502943"/>
            <a:ext cx="72008" cy="720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01" name="Straight Arrow Connector 320"/>
          <p:cNvCxnSpPr>
            <a:stCxn id="700" idx="3"/>
            <a:endCxn id="704" idx="0"/>
          </p:cNvCxnSpPr>
          <p:nvPr/>
        </p:nvCxnSpPr>
        <p:spPr>
          <a:xfrm rot="5400000">
            <a:off x="5029986" y="5741854"/>
            <a:ext cx="333811" cy="4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2" name="Rectangle 701"/>
          <p:cNvSpPr/>
          <p:nvPr/>
        </p:nvSpPr>
        <p:spPr>
          <a:xfrm>
            <a:off x="5062593" y="5652762"/>
            <a:ext cx="8983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7030A0"/>
                </a:solidFill>
              </a:rPr>
              <a:t>DI</a:t>
            </a:r>
          </a:p>
          <a:p>
            <a:pPr algn="r"/>
            <a:r>
              <a:rPr lang="en-US" sz="700" i="1" dirty="0">
                <a:solidFill>
                  <a:srgbClr val="7030A0"/>
                </a:solidFill>
              </a:rPr>
              <a:t>AI</a:t>
            </a:r>
          </a:p>
        </p:txBody>
      </p:sp>
      <p:sp>
        <p:nvSpPr>
          <p:cNvPr id="703" name="Rectangle 702"/>
          <p:cNvSpPr/>
          <p:nvPr/>
        </p:nvSpPr>
        <p:spPr>
          <a:xfrm>
            <a:off x="5458285" y="5652762"/>
            <a:ext cx="13465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700" i="1" dirty="0">
                <a:solidFill>
                  <a:srgbClr val="7030A0"/>
                </a:solidFill>
              </a:rPr>
              <a:t>DO</a:t>
            </a:r>
          </a:p>
          <a:p>
            <a:pPr algn="r"/>
            <a:r>
              <a:rPr lang="en-US" sz="700" i="1" dirty="0">
                <a:solidFill>
                  <a:srgbClr val="7030A0"/>
                </a:solidFill>
              </a:rPr>
              <a:t>AO</a:t>
            </a:r>
          </a:p>
        </p:txBody>
      </p:sp>
      <p:sp>
        <p:nvSpPr>
          <p:cNvPr id="704" name="Oval 703"/>
          <p:cNvSpPr>
            <a:spLocks noChangeAspect="1"/>
          </p:cNvSpPr>
          <p:nvPr/>
        </p:nvSpPr>
        <p:spPr>
          <a:xfrm>
            <a:off x="5160889" y="5908762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5" name="Oval 704"/>
          <p:cNvSpPr>
            <a:spLocks noChangeAspect="1"/>
          </p:cNvSpPr>
          <p:nvPr/>
        </p:nvSpPr>
        <p:spPr>
          <a:xfrm>
            <a:off x="5376921" y="5473802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6" name="Isosceles Triangle 705"/>
          <p:cNvSpPr/>
          <p:nvPr/>
        </p:nvSpPr>
        <p:spPr>
          <a:xfrm rot="10800000">
            <a:off x="5376912" y="5889704"/>
            <a:ext cx="72008" cy="720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2" name="TextBox 711"/>
          <p:cNvSpPr txBox="1"/>
          <p:nvPr/>
        </p:nvSpPr>
        <p:spPr>
          <a:xfrm>
            <a:off x="5231244" y="6165304"/>
            <a:ext cx="1917192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700" i="1" dirty="0"/>
              <a:t>Состояния коммутационных аппаратов</a:t>
            </a:r>
            <a:br>
              <a:rPr lang="ru-RU" sz="700" i="1" dirty="0"/>
            </a:br>
            <a:r>
              <a:rPr lang="ru-RU" sz="700" i="1" dirty="0"/>
              <a:t>статусы защит  и пр.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700" i="1" dirty="0"/>
              <a:t>Команды управления</a:t>
            </a:r>
            <a:endParaRPr lang="en-US" sz="700" i="1" dirty="0"/>
          </a:p>
        </p:txBody>
      </p:sp>
      <p:pic>
        <p:nvPicPr>
          <p:cNvPr id="298" name="Рисунок 297"/>
          <p:cNvPicPr/>
          <p:nvPr/>
        </p:nvPicPr>
        <p:blipFill>
          <a:blip r:embed="rId18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299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3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45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Полный спектр </a:t>
            </a:r>
            <a:r>
              <a:rPr lang="ru-RU" dirty="0" smtClean="0"/>
              <a:t>продукции</a:t>
            </a:r>
            <a:r>
              <a:rPr lang="en-US" dirty="0" smtClean="0"/>
              <a:t> </a:t>
            </a:r>
            <a:r>
              <a:rPr lang="ru-RU" dirty="0" smtClean="0"/>
              <a:t>для любых задач</a:t>
            </a:r>
            <a:endParaRPr lang="ru-RU" dirty="0"/>
          </a:p>
        </p:txBody>
      </p:sp>
      <p:pic>
        <p:nvPicPr>
          <p:cNvPr id="14339" name="Picture 3" descr="Produktgruppe komplet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4200" r="1614" b="11292"/>
          <a:stretch/>
        </p:blipFill>
        <p:spPr bwMode="auto">
          <a:xfrm>
            <a:off x="85725" y="1556792"/>
            <a:ext cx="89154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AS_2_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25" y="942975"/>
            <a:ext cx="20732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179388" y="6129338"/>
            <a:ext cx="8750300" cy="361950"/>
            <a:chOff x="113" y="3843"/>
            <a:chExt cx="5512" cy="228"/>
          </a:xfrm>
        </p:grpSpPr>
        <p:pic>
          <p:nvPicPr>
            <p:cNvPr id="14342" name="Picture 6" descr="CANope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3902"/>
              <a:ext cx="680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3" name="Picture 7" descr="POWERLIN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878"/>
              <a:ext cx="680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4" name="Picture 8" descr="Modbus-I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" y="3926"/>
              <a:ext cx="793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9" descr="DeviceNe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" y="3855"/>
              <a:ext cx="567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10" descr="Ethernet_IP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3864"/>
              <a:ext cx="567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1" descr="Profibu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9" y="3851"/>
              <a:ext cx="56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Picture 12" descr="Profinet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" y="3843"/>
              <a:ext cx="567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Рисунок 13"/>
          <p:cNvPicPr/>
          <p:nvPr/>
        </p:nvPicPr>
        <p:blipFill>
          <a:blip r:embed="rId12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5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839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I:\ProSiebenSat1\11-1118_Beispielfolien_Kleemann\neue Dateien\Material\horizont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7877"/>
            <a:ext cx="9144000" cy="316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hteck 12"/>
          <p:cNvSpPr/>
          <p:nvPr/>
        </p:nvSpPr>
        <p:spPr>
          <a:xfrm flipV="1">
            <a:off x="0" y="6593602"/>
            <a:ext cx="9144000" cy="188197"/>
          </a:xfrm>
          <a:custGeom>
            <a:avLst/>
            <a:gdLst/>
            <a:ahLst/>
            <a:cxnLst/>
            <a:rect l="l" t="t" r="r" b="b"/>
            <a:pathLst>
              <a:path w="8573829" h="188197">
                <a:moveTo>
                  <a:pt x="0" y="188197"/>
                </a:moveTo>
                <a:lnTo>
                  <a:pt x="8280704" y="188197"/>
                </a:lnTo>
                <a:lnTo>
                  <a:pt x="8573829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0" y="6781799"/>
            <a:ext cx="9144000" cy="76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3428" y="5446708"/>
            <a:ext cx="315637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Технологический лидер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51140" y="5446708"/>
            <a:ext cx="202041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err="1"/>
              <a:t>Всегда</a:t>
            </a:r>
            <a:r>
              <a:rPr lang="en-US" sz="1600" dirty="0"/>
              <a:t> </a:t>
            </a:r>
            <a:r>
              <a:rPr lang="en-US" sz="1600" dirty="0" err="1"/>
              <a:t>рядом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6621338" y="5427042"/>
            <a:ext cx="172904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/>
              <a:t>Финансовая стабильность </a:t>
            </a:r>
          </a:p>
          <a:p>
            <a:pPr algn="ctr"/>
            <a:r>
              <a:rPr lang="ru-RU" sz="1600" dirty="0"/>
              <a:t>для долгосрочных инвестиций</a:t>
            </a:r>
            <a:endParaRPr lang="en-US" sz="1600" dirty="0"/>
          </a:p>
        </p:txBody>
      </p:sp>
      <p:grpSp>
        <p:nvGrpSpPr>
          <p:cNvPr id="32" name="Gruppieren 40"/>
          <p:cNvGrpSpPr/>
          <p:nvPr/>
        </p:nvGrpSpPr>
        <p:grpSpPr>
          <a:xfrm>
            <a:off x="4025152" y="4137348"/>
            <a:ext cx="1106470" cy="1226316"/>
            <a:chOff x="3284014" y="2304837"/>
            <a:chExt cx="2803951" cy="3107660"/>
          </a:xfrm>
        </p:grpSpPr>
        <p:pic>
          <p:nvPicPr>
            <p:cNvPr id="33" name="Picture 2" descr="\\NAS\INSCALE_aktuelle_Projekte\BR_Automation\Neue Dateien\POWERLINK\Material\Glob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014" y="2304837"/>
              <a:ext cx="2803951" cy="2803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C:\Users\Inscale\Desktop\schatten.png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3384513" y="5130177"/>
              <a:ext cx="2516601" cy="282320"/>
            </a:xfrm>
            <a:prstGeom prst="rect">
              <a:avLst/>
            </a:prstGeom>
            <a:noFill/>
          </p:spPr>
        </p:pic>
      </p:grpSp>
      <p:grpSp>
        <p:nvGrpSpPr>
          <p:cNvPr id="7" name="Gruppieren 6"/>
          <p:cNvGrpSpPr/>
          <p:nvPr/>
        </p:nvGrpSpPr>
        <p:grpSpPr>
          <a:xfrm>
            <a:off x="5975423" y="3485597"/>
            <a:ext cx="2681255" cy="1878067"/>
            <a:chOff x="5951570" y="3485597"/>
            <a:chExt cx="2681255" cy="1878067"/>
          </a:xfrm>
        </p:grpSpPr>
        <p:pic>
          <p:nvPicPr>
            <p:cNvPr id="44" name="Picture 2" descr="C:\Users\Inscale\Desktop\schatten.png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5951570" y="5212649"/>
              <a:ext cx="2681255" cy="151015"/>
            </a:xfrm>
            <a:prstGeom prst="rect">
              <a:avLst/>
            </a:prstGeom>
            <a:noFill/>
          </p:spPr>
        </p:pic>
        <p:sp>
          <p:nvSpPr>
            <p:cNvPr id="45" name="Rechteck 33"/>
            <p:cNvSpPr/>
            <p:nvPr/>
          </p:nvSpPr>
          <p:spPr>
            <a:xfrm>
              <a:off x="6595080" y="4813812"/>
              <a:ext cx="264209" cy="474344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86000"/>
                    <a:lumOff val="14000"/>
                  </a:schemeClr>
                </a:gs>
                <a:gs pos="50000">
                  <a:schemeClr val="bg2">
                    <a:shade val="67500"/>
                    <a:satMod val="115000"/>
                    <a:lumMod val="77000"/>
                    <a:lumOff val="23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hteck 37"/>
            <p:cNvSpPr/>
            <p:nvPr/>
          </p:nvSpPr>
          <p:spPr>
            <a:xfrm>
              <a:off x="6877596" y="4666177"/>
              <a:ext cx="264209" cy="62197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86000"/>
                    <a:lumOff val="14000"/>
                  </a:schemeClr>
                </a:gs>
                <a:gs pos="50000">
                  <a:schemeClr val="bg2">
                    <a:shade val="67500"/>
                    <a:satMod val="115000"/>
                    <a:lumMod val="77000"/>
                    <a:lumOff val="23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hteck 38"/>
            <p:cNvSpPr/>
            <p:nvPr/>
          </p:nvSpPr>
          <p:spPr>
            <a:xfrm>
              <a:off x="7160112" y="4470953"/>
              <a:ext cx="264209" cy="817203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86000"/>
                    <a:lumOff val="14000"/>
                  </a:schemeClr>
                </a:gs>
                <a:gs pos="50000">
                  <a:schemeClr val="bg2">
                    <a:shade val="67500"/>
                    <a:satMod val="115000"/>
                    <a:lumMod val="77000"/>
                    <a:lumOff val="23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hteck 39"/>
            <p:cNvSpPr/>
            <p:nvPr/>
          </p:nvSpPr>
          <p:spPr>
            <a:xfrm>
              <a:off x="7442628" y="4249372"/>
              <a:ext cx="264209" cy="1038784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86000"/>
                    <a:lumOff val="14000"/>
                  </a:schemeClr>
                </a:gs>
                <a:gs pos="50000">
                  <a:schemeClr val="bg2">
                    <a:shade val="67500"/>
                    <a:satMod val="115000"/>
                    <a:lumMod val="77000"/>
                    <a:lumOff val="23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hteck 45"/>
            <p:cNvSpPr/>
            <p:nvPr/>
          </p:nvSpPr>
          <p:spPr>
            <a:xfrm>
              <a:off x="7968532" y="3485597"/>
              <a:ext cx="264209" cy="5143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49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7866668" y="3910473"/>
              <a:ext cx="459864" cy="1441644"/>
            </a:xfrm>
            <a:custGeom>
              <a:avLst/>
              <a:gdLst>
                <a:gd name="T0" fmla="*/ 69 w 405"/>
                <a:gd name="T1" fmla="*/ 61 h 1269"/>
                <a:gd name="T2" fmla="*/ 54 w 405"/>
                <a:gd name="T3" fmla="*/ 119 h 1269"/>
                <a:gd name="T4" fmla="*/ 13 w 405"/>
                <a:gd name="T5" fmla="*/ 187 h 1269"/>
                <a:gd name="T6" fmla="*/ 4 w 405"/>
                <a:gd name="T7" fmla="*/ 299 h 1269"/>
                <a:gd name="T8" fmla="*/ 80 w 405"/>
                <a:gd name="T9" fmla="*/ 430 h 1269"/>
                <a:gd name="T10" fmla="*/ 98 w 405"/>
                <a:gd name="T11" fmla="*/ 608 h 1269"/>
                <a:gd name="T12" fmla="*/ 90 w 405"/>
                <a:gd name="T13" fmla="*/ 683 h 1269"/>
                <a:gd name="T14" fmla="*/ 100 w 405"/>
                <a:gd name="T15" fmla="*/ 891 h 1269"/>
                <a:gd name="T16" fmla="*/ 105 w 405"/>
                <a:gd name="T17" fmla="*/ 996 h 1269"/>
                <a:gd name="T18" fmla="*/ 105 w 405"/>
                <a:gd name="T19" fmla="*/ 1124 h 1269"/>
                <a:gd name="T20" fmla="*/ 49 w 405"/>
                <a:gd name="T21" fmla="*/ 1225 h 1269"/>
                <a:gd name="T22" fmla="*/ 129 w 405"/>
                <a:gd name="T23" fmla="*/ 1202 h 1269"/>
                <a:gd name="T24" fmla="*/ 164 w 405"/>
                <a:gd name="T25" fmla="*/ 1162 h 1269"/>
                <a:gd name="T26" fmla="*/ 173 w 405"/>
                <a:gd name="T27" fmla="*/ 1062 h 1269"/>
                <a:gd name="T28" fmla="*/ 190 w 405"/>
                <a:gd name="T29" fmla="*/ 881 h 1269"/>
                <a:gd name="T30" fmla="*/ 211 w 405"/>
                <a:gd name="T31" fmla="*/ 899 h 1269"/>
                <a:gd name="T32" fmla="*/ 219 w 405"/>
                <a:gd name="T33" fmla="*/ 1107 h 1269"/>
                <a:gd name="T34" fmla="*/ 225 w 405"/>
                <a:gd name="T35" fmla="*/ 1190 h 1269"/>
                <a:gd name="T36" fmla="*/ 258 w 405"/>
                <a:gd name="T37" fmla="*/ 1241 h 1269"/>
                <a:gd name="T38" fmla="*/ 308 w 405"/>
                <a:gd name="T39" fmla="*/ 1214 h 1269"/>
                <a:gd name="T40" fmla="*/ 285 w 405"/>
                <a:gd name="T41" fmla="*/ 1147 h 1269"/>
                <a:gd name="T42" fmla="*/ 293 w 405"/>
                <a:gd name="T43" fmla="*/ 947 h 1269"/>
                <a:gd name="T44" fmla="*/ 301 w 405"/>
                <a:gd name="T45" fmla="*/ 689 h 1269"/>
                <a:gd name="T46" fmla="*/ 303 w 405"/>
                <a:gd name="T47" fmla="*/ 661 h 1269"/>
                <a:gd name="T48" fmla="*/ 310 w 405"/>
                <a:gd name="T49" fmla="*/ 444 h 1269"/>
                <a:gd name="T50" fmla="*/ 394 w 405"/>
                <a:gd name="T51" fmla="*/ 292 h 1269"/>
                <a:gd name="T52" fmla="*/ 385 w 405"/>
                <a:gd name="T53" fmla="*/ 167 h 1269"/>
                <a:gd name="T54" fmla="*/ 365 w 405"/>
                <a:gd name="T55" fmla="*/ 131 h 1269"/>
                <a:gd name="T56" fmla="*/ 349 w 405"/>
                <a:gd name="T57" fmla="*/ 45 h 1269"/>
                <a:gd name="T58" fmla="*/ 316 w 405"/>
                <a:gd name="T59" fmla="*/ 54 h 1269"/>
                <a:gd name="T60" fmla="*/ 289 w 405"/>
                <a:gd name="T61" fmla="*/ 83 h 1269"/>
                <a:gd name="T62" fmla="*/ 330 w 405"/>
                <a:gd name="T63" fmla="*/ 123 h 1269"/>
                <a:gd name="T64" fmla="*/ 333 w 405"/>
                <a:gd name="T65" fmla="*/ 178 h 1269"/>
                <a:gd name="T66" fmla="*/ 338 w 405"/>
                <a:gd name="T67" fmla="*/ 256 h 1269"/>
                <a:gd name="T68" fmla="*/ 281 w 405"/>
                <a:gd name="T69" fmla="*/ 329 h 1269"/>
                <a:gd name="T70" fmla="*/ 235 w 405"/>
                <a:gd name="T71" fmla="*/ 351 h 1269"/>
                <a:gd name="T72" fmla="*/ 238 w 405"/>
                <a:gd name="T73" fmla="*/ 309 h 1269"/>
                <a:gd name="T74" fmla="*/ 215 w 405"/>
                <a:gd name="T75" fmla="*/ 232 h 1269"/>
                <a:gd name="T76" fmla="*/ 128 w 405"/>
                <a:gd name="T77" fmla="*/ 252 h 1269"/>
                <a:gd name="T78" fmla="*/ 140 w 405"/>
                <a:gd name="T79" fmla="*/ 319 h 1269"/>
                <a:gd name="T80" fmla="*/ 163 w 405"/>
                <a:gd name="T81" fmla="*/ 357 h 1269"/>
                <a:gd name="T82" fmla="*/ 123 w 405"/>
                <a:gd name="T83" fmla="*/ 349 h 1269"/>
                <a:gd name="T84" fmla="*/ 84 w 405"/>
                <a:gd name="T85" fmla="*/ 304 h 1269"/>
                <a:gd name="T86" fmla="*/ 70 w 405"/>
                <a:gd name="T87" fmla="*/ 198 h 1269"/>
                <a:gd name="T88" fmla="*/ 85 w 405"/>
                <a:gd name="T89" fmla="*/ 147 h 1269"/>
                <a:gd name="T90" fmla="*/ 114 w 405"/>
                <a:gd name="T91" fmla="*/ 100 h 1269"/>
                <a:gd name="T92" fmla="*/ 113 w 405"/>
                <a:gd name="T93" fmla="*/ 74 h 1269"/>
                <a:gd name="T94" fmla="*/ 99 w 405"/>
                <a:gd name="T95" fmla="*/ 6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5" h="1269">
                  <a:moveTo>
                    <a:pt x="102" y="2"/>
                  </a:moveTo>
                  <a:cubicBezTo>
                    <a:pt x="97" y="7"/>
                    <a:pt x="85" y="24"/>
                    <a:pt x="81" y="32"/>
                  </a:cubicBezTo>
                  <a:cubicBezTo>
                    <a:pt x="77" y="39"/>
                    <a:pt x="70" y="57"/>
                    <a:pt x="69" y="61"/>
                  </a:cubicBezTo>
                  <a:cubicBezTo>
                    <a:pt x="68" y="65"/>
                    <a:pt x="63" y="81"/>
                    <a:pt x="63" y="89"/>
                  </a:cubicBezTo>
                  <a:cubicBezTo>
                    <a:pt x="63" y="97"/>
                    <a:pt x="62" y="104"/>
                    <a:pt x="59" y="107"/>
                  </a:cubicBezTo>
                  <a:cubicBezTo>
                    <a:pt x="57" y="111"/>
                    <a:pt x="54" y="119"/>
                    <a:pt x="54" y="119"/>
                  </a:cubicBezTo>
                  <a:cubicBezTo>
                    <a:pt x="46" y="133"/>
                    <a:pt x="46" y="133"/>
                    <a:pt x="46" y="133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41" y="133"/>
                    <a:pt x="13" y="185"/>
                    <a:pt x="13" y="187"/>
                  </a:cubicBezTo>
                  <a:cubicBezTo>
                    <a:pt x="13" y="188"/>
                    <a:pt x="14" y="200"/>
                    <a:pt x="13" y="206"/>
                  </a:cubicBezTo>
                  <a:cubicBezTo>
                    <a:pt x="12" y="212"/>
                    <a:pt x="3" y="233"/>
                    <a:pt x="3" y="244"/>
                  </a:cubicBezTo>
                  <a:cubicBezTo>
                    <a:pt x="2" y="254"/>
                    <a:pt x="0" y="292"/>
                    <a:pt x="4" y="299"/>
                  </a:cubicBezTo>
                  <a:cubicBezTo>
                    <a:pt x="8" y="307"/>
                    <a:pt x="20" y="323"/>
                    <a:pt x="21" y="330"/>
                  </a:cubicBezTo>
                  <a:cubicBezTo>
                    <a:pt x="22" y="336"/>
                    <a:pt x="31" y="364"/>
                    <a:pt x="43" y="378"/>
                  </a:cubicBezTo>
                  <a:cubicBezTo>
                    <a:pt x="55" y="393"/>
                    <a:pt x="79" y="426"/>
                    <a:pt x="80" y="430"/>
                  </a:cubicBezTo>
                  <a:cubicBezTo>
                    <a:pt x="82" y="434"/>
                    <a:pt x="87" y="441"/>
                    <a:pt x="87" y="448"/>
                  </a:cubicBezTo>
                  <a:cubicBezTo>
                    <a:pt x="87" y="455"/>
                    <a:pt x="89" y="509"/>
                    <a:pt x="91" y="522"/>
                  </a:cubicBezTo>
                  <a:cubicBezTo>
                    <a:pt x="93" y="535"/>
                    <a:pt x="98" y="593"/>
                    <a:pt x="98" y="608"/>
                  </a:cubicBezTo>
                  <a:cubicBezTo>
                    <a:pt x="98" y="622"/>
                    <a:pt x="97" y="659"/>
                    <a:pt x="97" y="659"/>
                  </a:cubicBezTo>
                  <a:cubicBezTo>
                    <a:pt x="94" y="664"/>
                    <a:pt x="94" y="664"/>
                    <a:pt x="94" y="664"/>
                  </a:cubicBezTo>
                  <a:cubicBezTo>
                    <a:pt x="90" y="683"/>
                    <a:pt x="90" y="683"/>
                    <a:pt x="90" y="683"/>
                  </a:cubicBezTo>
                  <a:cubicBezTo>
                    <a:pt x="90" y="683"/>
                    <a:pt x="92" y="692"/>
                    <a:pt x="90" y="699"/>
                  </a:cubicBezTo>
                  <a:cubicBezTo>
                    <a:pt x="89" y="705"/>
                    <a:pt x="86" y="749"/>
                    <a:pt x="86" y="789"/>
                  </a:cubicBezTo>
                  <a:cubicBezTo>
                    <a:pt x="86" y="828"/>
                    <a:pt x="96" y="872"/>
                    <a:pt x="100" y="891"/>
                  </a:cubicBezTo>
                  <a:cubicBezTo>
                    <a:pt x="104" y="909"/>
                    <a:pt x="110" y="929"/>
                    <a:pt x="110" y="935"/>
                  </a:cubicBezTo>
                  <a:cubicBezTo>
                    <a:pt x="110" y="940"/>
                    <a:pt x="114" y="956"/>
                    <a:pt x="112" y="965"/>
                  </a:cubicBezTo>
                  <a:cubicBezTo>
                    <a:pt x="110" y="974"/>
                    <a:pt x="105" y="987"/>
                    <a:pt x="105" y="996"/>
                  </a:cubicBezTo>
                  <a:cubicBezTo>
                    <a:pt x="105" y="1006"/>
                    <a:pt x="100" y="1046"/>
                    <a:pt x="102" y="1054"/>
                  </a:cubicBezTo>
                  <a:cubicBezTo>
                    <a:pt x="105" y="1061"/>
                    <a:pt x="111" y="1094"/>
                    <a:pt x="110" y="1098"/>
                  </a:cubicBezTo>
                  <a:cubicBezTo>
                    <a:pt x="109" y="1103"/>
                    <a:pt x="106" y="1119"/>
                    <a:pt x="105" y="1124"/>
                  </a:cubicBezTo>
                  <a:cubicBezTo>
                    <a:pt x="104" y="1128"/>
                    <a:pt x="104" y="1154"/>
                    <a:pt x="103" y="1157"/>
                  </a:cubicBezTo>
                  <a:cubicBezTo>
                    <a:pt x="102" y="1161"/>
                    <a:pt x="69" y="1194"/>
                    <a:pt x="63" y="1201"/>
                  </a:cubicBezTo>
                  <a:cubicBezTo>
                    <a:pt x="58" y="1208"/>
                    <a:pt x="49" y="1218"/>
                    <a:pt x="49" y="1225"/>
                  </a:cubicBezTo>
                  <a:cubicBezTo>
                    <a:pt x="49" y="1232"/>
                    <a:pt x="55" y="1236"/>
                    <a:pt x="76" y="1236"/>
                  </a:cubicBezTo>
                  <a:cubicBezTo>
                    <a:pt x="97" y="1236"/>
                    <a:pt x="106" y="1233"/>
                    <a:pt x="113" y="1227"/>
                  </a:cubicBezTo>
                  <a:cubicBezTo>
                    <a:pt x="119" y="1221"/>
                    <a:pt x="126" y="1204"/>
                    <a:pt x="129" y="1202"/>
                  </a:cubicBezTo>
                  <a:cubicBezTo>
                    <a:pt x="133" y="1199"/>
                    <a:pt x="141" y="1196"/>
                    <a:pt x="142" y="1196"/>
                  </a:cubicBezTo>
                  <a:cubicBezTo>
                    <a:pt x="144" y="1196"/>
                    <a:pt x="161" y="1195"/>
                    <a:pt x="164" y="1194"/>
                  </a:cubicBezTo>
                  <a:cubicBezTo>
                    <a:pt x="166" y="1192"/>
                    <a:pt x="164" y="1162"/>
                    <a:pt x="164" y="1162"/>
                  </a:cubicBezTo>
                  <a:cubicBezTo>
                    <a:pt x="170" y="1152"/>
                    <a:pt x="170" y="1152"/>
                    <a:pt x="170" y="1152"/>
                  </a:cubicBezTo>
                  <a:cubicBezTo>
                    <a:pt x="170" y="1152"/>
                    <a:pt x="174" y="1141"/>
                    <a:pt x="174" y="1132"/>
                  </a:cubicBezTo>
                  <a:cubicBezTo>
                    <a:pt x="174" y="1124"/>
                    <a:pt x="170" y="1069"/>
                    <a:pt x="173" y="1062"/>
                  </a:cubicBezTo>
                  <a:cubicBezTo>
                    <a:pt x="176" y="1056"/>
                    <a:pt x="182" y="1006"/>
                    <a:pt x="181" y="997"/>
                  </a:cubicBezTo>
                  <a:cubicBezTo>
                    <a:pt x="179" y="988"/>
                    <a:pt x="176" y="960"/>
                    <a:pt x="180" y="948"/>
                  </a:cubicBezTo>
                  <a:cubicBezTo>
                    <a:pt x="184" y="935"/>
                    <a:pt x="190" y="894"/>
                    <a:pt x="190" y="881"/>
                  </a:cubicBezTo>
                  <a:cubicBezTo>
                    <a:pt x="190" y="868"/>
                    <a:pt x="193" y="827"/>
                    <a:pt x="195" y="818"/>
                  </a:cubicBezTo>
                  <a:cubicBezTo>
                    <a:pt x="198" y="808"/>
                    <a:pt x="202" y="813"/>
                    <a:pt x="203" y="818"/>
                  </a:cubicBezTo>
                  <a:cubicBezTo>
                    <a:pt x="204" y="823"/>
                    <a:pt x="211" y="881"/>
                    <a:pt x="211" y="899"/>
                  </a:cubicBezTo>
                  <a:cubicBezTo>
                    <a:pt x="211" y="917"/>
                    <a:pt x="219" y="952"/>
                    <a:pt x="220" y="965"/>
                  </a:cubicBezTo>
                  <a:cubicBezTo>
                    <a:pt x="222" y="978"/>
                    <a:pt x="229" y="1043"/>
                    <a:pt x="227" y="1059"/>
                  </a:cubicBezTo>
                  <a:cubicBezTo>
                    <a:pt x="224" y="1076"/>
                    <a:pt x="221" y="1098"/>
                    <a:pt x="219" y="1107"/>
                  </a:cubicBezTo>
                  <a:cubicBezTo>
                    <a:pt x="218" y="1116"/>
                    <a:pt x="222" y="1146"/>
                    <a:pt x="223" y="1149"/>
                  </a:cubicBezTo>
                  <a:cubicBezTo>
                    <a:pt x="223" y="1152"/>
                    <a:pt x="228" y="1163"/>
                    <a:pt x="227" y="1164"/>
                  </a:cubicBezTo>
                  <a:cubicBezTo>
                    <a:pt x="227" y="1165"/>
                    <a:pt x="225" y="1190"/>
                    <a:pt x="225" y="1190"/>
                  </a:cubicBezTo>
                  <a:cubicBezTo>
                    <a:pt x="225" y="1190"/>
                    <a:pt x="231" y="1201"/>
                    <a:pt x="234" y="1205"/>
                  </a:cubicBezTo>
                  <a:cubicBezTo>
                    <a:pt x="238" y="1209"/>
                    <a:pt x="249" y="1209"/>
                    <a:pt x="249" y="1209"/>
                  </a:cubicBezTo>
                  <a:cubicBezTo>
                    <a:pt x="249" y="1209"/>
                    <a:pt x="256" y="1234"/>
                    <a:pt x="258" y="1241"/>
                  </a:cubicBezTo>
                  <a:cubicBezTo>
                    <a:pt x="259" y="1247"/>
                    <a:pt x="276" y="1263"/>
                    <a:pt x="284" y="1266"/>
                  </a:cubicBezTo>
                  <a:cubicBezTo>
                    <a:pt x="292" y="1269"/>
                    <a:pt x="313" y="1269"/>
                    <a:pt x="318" y="1259"/>
                  </a:cubicBezTo>
                  <a:cubicBezTo>
                    <a:pt x="323" y="1250"/>
                    <a:pt x="318" y="1228"/>
                    <a:pt x="308" y="1214"/>
                  </a:cubicBezTo>
                  <a:cubicBezTo>
                    <a:pt x="299" y="1200"/>
                    <a:pt x="283" y="1178"/>
                    <a:pt x="283" y="1176"/>
                  </a:cubicBezTo>
                  <a:cubicBezTo>
                    <a:pt x="282" y="1174"/>
                    <a:pt x="286" y="1171"/>
                    <a:pt x="286" y="1171"/>
                  </a:cubicBezTo>
                  <a:cubicBezTo>
                    <a:pt x="286" y="1171"/>
                    <a:pt x="285" y="1153"/>
                    <a:pt x="285" y="1147"/>
                  </a:cubicBezTo>
                  <a:cubicBezTo>
                    <a:pt x="285" y="1141"/>
                    <a:pt x="296" y="1128"/>
                    <a:pt x="296" y="1113"/>
                  </a:cubicBezTo>
                  <a:cubicBezTo>
                    <a:pt x="296" y="1097"/>
                    <a:pt x="297" y="1044"/>
                    <a:pt x="293" y="1022"/>
                  </a:cubicBezTo>
                  <a:cubicBezTo>
                    <a:pt x="289" y="1001"/>
                    <a:pt x="290" y="960"/>
                    <a:pt x="293" y="947"/>
                  </a:cubicBezTo>
                  <a:cubicBezTo>
                    <a:pt x="295" y="934"/>
                    <a:pt x="309" y="871"/>
                    <a:pt x="312" y="856"/>
                  </a:cubicBezTo>
                  <a:cubicBezTo>
                    <a:pt x="314" y="842"/>
                    <a:pt x="314" y="771"/>
                    <a:pt x="313" y="756"/>
                  </a:cubicBezTo>
                  <a:cubicBezTo>
                    <a:pt x="312" y="741"/>
                    <a:pt x="301" y="689"/>
                    <a:pt x="301" y="689"/>
                  </a:cubicBezTo>
                  <a:cubicBezTo>
                    <a:pt x="304" y="681"/>
                    <a:pt x="304" y="681"/>
                    <a:pt x="304" y="681"/>
                  </a:cubicBezTo>
                  <a:cubicBezTo>
                    <a:pt x="301" y="666"/>
                    <a:pt x="301" y="666"/>
                    <a:pt x="301" y="666"/>
                  </a:cubicBezTo>
                  <a:cubicBezTo>
                    <a:pt x="303" y="661"/>
                    <a:pt x="303" y="661"/>
                    <a:pt x="303" y="661"/>
                  </a:cubicBezTo>
                  <a:cubicBezTo>
                    <a:pt x="303" y="661"/>
                    <a:pt x="299" y="601"/>
                    <a:pt x="302" y="592"/>
                  </a:cubicBezTo>
                  <a:cubicBezTo>
                    <a:pt x="305" y="583"/>
                    <a:pt x="308" y="522"/>
                    <a:pt x="308" y="504"/>
                  </a:cubicBezTo>
                  <a:cubicBezTo>
                    <a:pt x="308" y="486"/>
                    <a:pt x="307" y="449"/>
                    <a:pt x="310" y="444"/>
                  </a:cubicBezTo>
                  <a:cubicBezTo>
                    <a:pt x="313" y="439"/>
                    <a:pt x="359" y="373"/>
                    <a:pt x="363" y="364"/>
                  </a:cubicBezTo>
                  <a:cubicBezTo>
                    <a:pt x="367" y="355"/>
                    <a:pt x="370" y="336"/>
                    <a:pt x="375" y="330"/>
                  </a:cubicBezTo>
                  <a:cubicBezTo>
                    <a:pt x="380" y="324"/>
                    <a:pt x="394" y="294"/>
                    <a:pt x="394" y="292"/>
                  </a:cubicBezTo>
                  <a:cubicBezTo>
                    <a:pt x="395" y="290"/>
                    <a:pt x="405" y="274"/>
                    <a:pt x="403" y="264"/>
                  </a:cubicBezTo>
                  <a:cubicBezTo>
                    <a:pt x="401" y="254"/>
                    <a:pt x="397" y="203"/>
                    <a:pt x="395" y="195"/>
                  </a:cubicBezTo>
                  <a:cubicBezTo>
                    <a:pt x="392" y="187"/>
                    <a:pt x="385" y="167"/>
                    <a:pt x="385" y="167"/>
                  </a:cubicBezTo>
                  <a:cubicBezTo>
                    <a:pt x="385" y="160"/>
                    <a:pt x="385" y="160"/>
                    <a:pt x="385" y="160"/>
                  </a:cubicBezTo>
                  <a:cubicBezTo>
                    <a:pt x="371" y="130"/>
                    <a:pt x="371" y="130"/>
                    <a:pt x="371" y="130"/>
                  </a:cubicBezTo>
                  <a:cubicBezTo>
                    <a:pt x="365" y="131"/>
                    <a:pt x="365" y="131"/>
                    <a:pt x="365" y="131"/>
                  </a:cubicBezTo>
                  <a:cubicBezTo>
                    <a:pt x="365" y="131"/>
                    <a:pt x="361" y="107"/>
                    <a:pt x="360" y="101"/>
                  </a:cubicBezTo>
                  <a:cubicBezTo>
                    <a:pt x="358" y="94"/>
                    <a:pt x="355" y="75"/>
                    <a:pt x="354" y="68"/>
                  </a:cubicBezTo>
                  <a:cubicBezTo>
                    <a:pt x="354" y="61"/>
                    <a:pt x="351" y="50"/>
                    <a:pt x="349" y="45"/>
                  </a:cubicBezTo>
                  <a:cubicBezTo>
                    <a:pt x="346" y="40"/>
                    <a:pt x="340" y="29"/>
                    <a:pt x="338" y="27"/>
                  </a:cubicBezTo>
                  <a:cubicBezTo>
                    <a:pt x="335" y="25"/>
                    <a:pt x="316" y="0"/>
                    <a:pt x="316" y="0"/>
                  </a:cubicBezTo>
                  <a:cubicBezTo>
                    <a:pt x="316" y="0"/>
                    <a:pt x="316" y="51"/>
                    <a:pt x="316" y="54"/>
                  </a:cubicBezTo>
                  <a:cubicBezTo>
                    <a:pt x="316" y="57"/>
                    <a:pt x="316" y="74"/>
                    <a:pt x="316" y="74"/>
                  </a:cubicBezTo>
                  <a:cubicBezTo>
                    <a:pt x="284" y="74"/>
                    <a:pt x="284" y="74"/>
                    <a:pt x="284" y="74"/>
                  </a:cubicBezTo>
                  <a:cubicBezTo>
                    <a:pt x="284" y="74"/>
                    <a:pt x="285" y="80"/>
                    <a:pt x="289" y="83"/>
                  </a:cubicBezTo>
                  <a:cubicBezTo>
                    <a:pt x="293" y="87"/>
                    <a:pt x="305" y="89"/>
                    <a:pt x="307" y="93"/>
                  </a:cubicBezTo>
                  <a:cubicBezTo>
                    <a:pt x="309" y="97"/>
                    <a:pt x="317" y="105"/>
                    <a:pt x="321" y="107"/>
                  </a:cubicBezTo>
                  <a:cubicBezTo>
                    <a:pt x="324" y="109"/>
                    <a:pt x="330" y="119"/>
                    <a:pt x="330" y="123"/>
                  </a:cubicBezTo>
                  <a:cubicBezTo>
                    <a:pt x="330" y="126"/>
                    <a:pt x="331" y="137"/>
                    <a:pt x="331" y="137"/>
                  </a:cubicBezTo>
                  <a:cubicBezTo>
                    <a:pt x="327" y="142"/>
                    <a:pt x="327" y="142"/>
                    <a:pt x="327" y="142"/>
                  </a:cubicBezTo>
                  <a:cubicBezTo>
                    <a:pt x="333" y="178"/>
                    <a:pt x="333" y="178"/>
                    <a:pt x="333" y="178"/>
                  </a:cubicBezTo>
                  <a:cubicBezTo>
                    <a:pt x="337" y="184"/>
                    <a:pt x="337" y="184"/>
                    <a:pt x="337" y="184"/>
                  </a:cubicBezTo>
                  <a:cubicBezTo>
                    <a:pt x="337" y="184"/>
                    <a:pt x="338" y="230"/>
                    <a:pt x="338" y="236"/>
                  </a:cubicBezTo>
                  <a:cubicBezTo>
                    <a:pt x="338" y="242"/>
                    <a:pt x="341" y="252"/>
                    <a:pt x="338" y="256"/>
                  </a:cubicBezTo>
                  <a:cubicBezTo>
                    <a:pt x="335" y="259"/>
                    <a:pt x="322" y="281"/>
                    <a:pt x="321" y="283"/>
                  </a:cubicBezTo>
                  <a:cubicBezTo>
                    <a:pt x="321" y="285"/>
                    <a:pt x="308" y="308"/>
                    <a:pt x="304" y="314"/>
                  </a:cubicBezTo>
                  <a:cubicBezTo>
                    <a:pt x="299" y="320"/>
                    <a:pt x="282" y="326"/>
                    <a:pt x="281" y="329"/>
                  </a:cubicBezTo>
                  <a:cubicBezTo>
                    <a:pt x="281" y="331"/>
                    <a:pt x="272" y="332"/>
                    <a:pt x="271" y="334"/>
                  </a:cubicBezTo>
                  <a:cubicBezTo>
                    <a:pt x="270" y="336"/>
                    <a:pt x="247" y="342"/>
                    <a:pt x="243" y="346"/>
                  </a:cubicBezTo>
                  <a:cubicBezTo>
                    <a:pt x="239" y="350"/>
                    <a:pt x="235" y="351"/>
                    <a:pt x="235" y="351"/>
                  </a:cubicBezTo>
                  <a:cubicBezTo>
                    <a:pt x="231" y="344"/>
                    <a:pt x="231" y="344"/>
                    <a:pt x="231" y="344"/>
                  </a:cubicBezTo>
                  <a:cubicBezTo>
                    <a:pt x="233" y="330"/>
                    <a:pt x="233" y="330"/>
                    <a:pt x="233" y="330"/>
                  </a:cubicBezTo>
                  <a:cubicBezTo>
                    <a:pt x="233" y="330"/>
                    <a:pt x="238" y="321"/>
                    <a:pt x="238" y="309"/>
                  </a:cubicBezTo>
                  <a:cubicBezTo>
                    <a:pt x="239" y="297"/>
                    <a:pt x="239" y="282"/>
                    <a:pt x="236" y="276"/>
                  </a:cubicBezTo>
                  <a:cubicBezTo>
                    <a:pt x="233" y="270"/>
                    <a:pt x="231" y="261"/>
                    <a:pt x="230" y="256"/>
                  </a:cubicBezTo>
                  <a:cubicBezTo>
                    <a:pt x="230" y="252"/>
                    <a:pt x="218" y="234"/>
                    <a:pt x="215" y="232"/>
                  </a:cubicBezTo>
                  <a:cubicBezTo>
                    <a:pt x="215" y="232"/>
                    <a:pt x="215" y="217"/>
                    <a:pt x="208" y="215"/>
                  </a:cubicBezTo>
                  <a:cubicBezTo>
                    <a:pt x="201" y="212"/>
                    <a:pt x="179" y="203"/>
                    <a:pt x="166" y="214"/>
                  </a:cubicBezTo>
                  <a:cubicBezTo>
                    <a:pt x="153" y="224"/>
                    <a:pt x="129" y="244"/>
                    <a:pt x="128" y="252"/>
                  </a:cubicBezTo>
                  <a:cubicBezTo>
                    <a:pt x="127" y="260"/>
                    <a:pt x="133" y="287"/>
                    <a:pt x="133" y="287"/>
                  </a:cubicBezTo>
                  <a:cubicBezTo>
                    <a:pt x="133" y="287"/>
                    <a:pt x="132" y="295"/>
                    <a:pt x="132" y="301"/>
                  </a:cubicBezTo>
                  <a:cubicBezTo>
                    <a:pt x="132" y="307"/>
                    <a:pt x="139" y="318"/>
                    <a:pt x="140" y="319"/>
                  </a:cubicBezTo>
                  <a:cubicBezTo>
                    <a:pt x="142" y="320"/>
                    <a:pt x="146" y="325"/>
                    <a:pt x="151" y="325"/>
                  </a:cubicBezTo>
                  <a:cubicBezTo>
                    <a:pt x="151" y="325"/>
                    <a:pt x="153" y="338"/>
                    <a:pt x="156" y="342"/>
                  </a:cubicBezTo>
                  <a:cubicBezTo>
                    <a:pt x="159" y="346"/>
                    <a:pt x="163" y="355"/>
                    <a:pt x="163" y="357"/>
                  </a:cubicBezTo>
                  <a:cubicBezTo>
                    <a:pt x="163" y="357"/>
                    <a:pt x="152" y="358"/>
                    <a:pt x="151" y="357"/>
                  </a:cubicBezTo>
                  <a:cubicBezTo>
                    <a:pt x="150" y="356"/>
                    <a:pt x="148" y="350"/>
                    <a:pt x="141" y="351"/>
                  </a:cubicBezTo>
                  <a:cubicBezTo>
                    <a:pt x="134" y="352"/>
                    <a:pt x="126" y="350"/>
                    <a:pt x="123" y="349"/>
                  </a:cubicBezTo>
                  <a:cubicBezTo>
                    <a:pt x="121" y="348"/>
                    <a:pt x="120" y="343"/>
                    <a:pt x="114" y="343"/>
                  </a:cubicBezTo>
                  <a:cubicBezTo>
                    <a:pt x="109" y="343"/>
                    <a:pt x="105" y="333"/>
                    <a:pt x="104" y="331"/>
                  </a:cubicBezTo>
                  <a:cubicBezTo>
                    <a:pt x="103" y="330"/>
                    <a:pt x="87" y="306"/>
                    <a:pt x="84" y="304"/>
                  </a:cubicBezTo>
                  <a:cubicBezTo>
                    <a:pt x="81" y="302"/>
                    <a:pt x="73" y="291"/>
                    <a:pt x="71" y="288"/>
                  </a:cubicBezTo>
                  <a:cubicBezTo>
                    <a:pt x="68" y="285"/>
                    <a:pt x="68" y="255"/>
                    <a:pt x="68" y="241"/>
                  </a:cubicBezTo>
                  <a:cubicBezTo>
                    <a:pt x="67" y="227"/>
                    <a:pt x="69" y="199"/>
                    <a:pt x="70" y="198"/>
                  </a:cubicBezTo>
                  <a:cubicBezTo>
                    <a:pt x="71" y="197"/>
                    <a:pt x="73" y="194"/>
                    <a:pt x="73" y="194"/>
                  </a:cubicBezTo>
                  <a:cubicBezTo>
                    <a:pt x="73" y="194"/>
                    <a:pt x="85" y="154"/>
                    <a:pt x="85" y="153"/>
                  </a:cubicBezTo>
                  <a:cubicBezTo>
                    <a:pt x="85" y="152"/>
                    <a:pt x="85" y="147"/>
                    <a:pt x="85" y="147"/>
                  </a:cubicBezTo>
                  <a:cubicBezTo>
                    <a:pt x="85" y="147"/>
                    <a:pt x="89" y="134"/>
                    <a:pt x="90" y="129"/>
                  </a:cubicBezTo>
                  <a:cubicBezTo>
                    <a:pt x="92" y="125"/>
                    <a:pt x="98" y="119"/>
                    <a:pt x="103" y="114"/>
                  </a:cubicBezTo>
                  <a:cubicBezTo>
                    <a:pt x="108" y="109"/>
                    <a:pt x="111" y="104"/>
                    <a:pt x="114" y="100"/>
                  </a:cubicBezTo>
                  <a:cubicBezTo>
                    <a:pt x="117" y="96"/>
                    <a:pt x="125" y="89"/>
                    <a:pt x="125" y="87"/>
                  </a:cubicBezTo>
                  <a:cubicBezTo>
                    <a:pt x="125" y="84"/>
                    <a:pt x="127" y="74"/>
                    <a:pt x="127" y="74"/>
                  </a:cubicBezTo>
                  <a:cubicBezTo>
                    <a:pt x="113" y="74"/>
                    <a:pt x="113" y="74"/>
                    <a:pt x="113" y="74"/>
                  </a:cubicBezTo>
                  <a:cubicBezTo>
                    <a:pt x="113" y="74"/>
                    <a:pt x="114" y="78"/>
                    <a:pt x="110" y="80"/>
                  </a:cubicBezTo>
                  <a:cubicBezTo>
                    <a:pt x="107" y="82"/>
                    <a:pt x="100" y="85"/>
                    <a:pt x="100" y="85"/>
                  </a:cubicBezTo>
                  <a:cubicBezTo>
                    <a:pt x="100" y="85"/>
                    <a:pt x="98" y="67"/>
                    <a:pt x="99" y="60"/>
                  </a:cubicBezTo>
                  <a:cubicBezTo>
                    <a:pt x="101" y="53"/>
                    <a:pt x="103" y="49"/>
                    <a:pt x="103" y="49"/>
                  </a:cubicBezTo>
                  <a:cubicBezTo>
                    <a:pt x="103" y="1"/>
                    <a:pt x="103" y="1"/>
                    <a:pt x="103" y="1"/>
                  </a:cubicBezTo>
                </a:path>
              </a:pathLst>
            </a:cu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1" y="2422088"/>
            <a:ext cx="9144000" cy="64633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 anchorCtr="0">
            <a:noAutofit/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9050" h="19050"/>
            </a:sp3d>
          </a:bodyPr>
          <a:lstStyle/>
          <a:p>
            <a:pPr algn="ctr"/>
            <a:r>
              <a:rPr lang="en-US" sz="3200" b="1">
                <a:solidFill>
                  <a:schemeClr val="accent1"/>
                </a:solidFill>
                <a:effectLst>
                  <a:reflection blurRad="12700" stA="55000" endA="300" endPos="25000" dir="5400000" sy="-100000" algn="bl" rotWithShape="0"/>
                </a:effectLst>
              </a:rPr>
              <a:t>Совершенство в Автоматизации</a:t>
            </a:r>
          </a:p>
        </p:txBody>
      </p:sp>
      <p:grpSp>
        <p:nvGrpSpPr>
          <p:cNvPr id="1025" name="Gruppieren 1024"/>
          <p:cNvGrpSpPr/>
          <p:nvPr/>
        </p:nvGrpSpPr>
        <p:grpSpPr>
          <a:xfrm>
            <a:off x="284886" y="4064925"/>
            <a:ext cx="2577584" cy="1243036"/>
            <a:chOff x="-3057525" y="3787776"/>
            <a:chExt cx="2768599" cy="1096963"/>
          </a:xfrm>
        </p:grpSpPr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-2547938" y="4168776"/>
              <a:ext cx="1482725" cy="715963"/>
            </a:xfrm>
            <a:custGeom>
              <a:avLst/>
              <a:gdLst/>
              <a:ahLst/>
              <a:cxnLst/>
              <a:rect l="l" t="t" r="r" b="b"/>
              <a:pathLst>
                <a:path w="1482725" h="715963">
                  <a:moveTo>
                    <a:pt x="1482725" y="0"/>
                  </a:moveTo>
                  <a:lnTo>
                    <a:pt x="1425575" y="88900"/>
                  </a:lnTo>
                  <a:lnTo>
                    <a:pt x="1389062" y="88900"/>
                  </a:lnTo>
                  <a:lnTo>
                    <a:pt x="260350" y="715963"/>
                  </a:lnTo>
                  <a:lnTo>
                    <a:pt x="0" y="715963"/>
                  </a:lnTo>
                  <a:lnTo>
                    <a:pt x="1250950" y="88900"/>
                  </a:lnTo>
                  <a:lnTo>
                    <a:pt x="1200150" y="889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86000"/>
                    <a:lumOff val="14000"/>
                  </a:schemeClr>
                </a:gs>
                <a:gs pos="50000">
                  <a:schemeClr val="bg2">
                    <a:shade val="67500"/>
                    <a:satMod val="115000"/>
                    <a:lumMod val="77000"/>
                    <a:lumOff val="23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-950914" y="4176714"/>
              <a:ext cx="661988" cy="708025"/>
            </a:xfrm>
            <a:custGeom>
              <a:avLst/>
              <a:gdLst/>
              <a:ahLst/>
              <a:cxnLst/>
              <a:rect l="l" t="t" r="r" b="b"/>
              <a:pathLst>
                <a:path w="661988" h="708025">
                  <a:moveTo>
                    <a:pt x="592146" y="0"/>
                  </a:moveTo>
                  <a:lnTo>
                    <a:pt x="661988" y="85725"/>
                  </a:lnTo>
                  <a:lnTo>
                    <a:pt x="618276" y="85725"/>
                  </a:lnTo>
                  <a:lnTo>
                    <a:pt x="285750" y="708025"/>
                  </a:lnTo>
                  <a:lnTo>
                    <a:pt x="0" y="708025"/>
                  </a:lnTo>
                  <a:lnTo>
                    <a:pt x="475038" y="85725"/>
                  </a:lnTo>
                  <a:lnTo>
                    <a:pt x="423863" y="857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86000"/>
                    <a:lumOff val="14000"/>
                  </a:schemeClr>
                </a:gs>
                <a:gs pos="50000">
                  <a:schemeClr val="bg2">
                    <a:shade val="67500"/>
                    <a:satMod val="115000"/>
                    <a:lumMod val="77000"/>
                    <a:lumOff val="23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9" name="Freeform 27"/>
            <p:cNvSpPr>
              <a:spLocks/>
            </p:cNvSpPr>
            <p:nvPr/>
          </p:nvSpPr>
          <p:spPr bwMode="auto">
            <a:xfrm>
              <a:off x="-3057525" y="4178300"/>
              <a:ext cx="1755775" cy="706438"/>
            </a:xfrm>
            <a:custGeom>
              <a:avLst/>
              <a:gdLst/>
              <a:ahLst/>
              <a:cxnLst/>
              <a:rect l="l" t="t" r="r" b="b"/>
              <a:pathLst>
                <a:path w="1755775" h="706438">
                  <a:moveTo>
                    <a:pt x="1755775" y="0"/>
                  </a:moveTo>
                  <a:lnTo>
                    <a:pt x="1663700" y="85725"/>
                  </a:lnTo>
                  <a:lnTo>
                    <a:pt x="1615461" y="85725"/>
                  </a:lnTo>
                  <a:lnTo>
                    <a:pt x="254000" y="706438"/>
                  </a:lnTo>
                  <a:lnTo>
                    <a:pt x="0" y="706438"/>
                  </a:lnTo>
                  <a:lnTo>
                    <a:pt x="1480642" y="85725"/>
                  </a:lnTo>
                  <a:lnTo>
                    <a:pt x="1438275" y="857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86000"/>
                    <a:lumOff val="14000"/>
                  </a:schemeClr>
                </a:gs>
                <a:gs pos="50000">
                  <a:schemeClr val="bg2">
                    <a:shade val="67500"/>
                    <a:satMod val="115000"/>
                    <a:lumMod val="77000"/>
                    <a:lumOff val="23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-2025650" y="4173539"/>
              <a:ext cx="1195386" cy="711200"/>
            </a:xfrm>
            <a:custGeom>
              <a:avLst/>
              <a:gdLst/>
              <a:ahLst/>
              <a:cxnLst/>
              <a:rect l="l" t="t" r="r" b="b"/>
              <a:pathLst>
                <a:path w="1195386" h="711200">
                  <a:moveTo>
                    <a:pt x="1195386" y="0"/>
                  </a:moveTo>
                  <a:lnTo>
                    <a:pt x="1171574" y="88900"/>
                  </a:lnTo>
                  <a:lnTo>
                    <a:pt x="1128098" y="88900"/>
                  </a:lnTo>
                  <a:lnTo>
                    <a:pt x="265113" y="711200"/>
                  </a:lnTo>
                  <a:lnTo>
                    <a:pt x="0" y="711200"/>
                  </a:lnTo>
                  <a:lnTo>
                    <a:pt x="989662" y="88900"/>
                  </a:lnTo>
                  <a:lnTo>
                    <a:pt x="946149" y="889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shade val="30000"/>
                    <a:satMod val="115000"/>
                    <a:lumMod val="86000"/>
                    <a:lumOff val="14000"/>
                  </a:schemeClr>
                </a:gs>
                <a:gs pos="50000">
                  <a:schemeClr val="bg2">
                    <a:shade val="67500"/>
                    <a:satMod val="115000"/>
                    <a:lumMod val="77000"/>
                    <a:lumOff val="23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1" name="Freeform 32"/>
            <p:cNvSpPr>
              <a:spLocks/>
            </p:cNvSpPr>
            <p:nvPr/>
          </p:nvSpPr>
          <p:spPr bwMode="auto">
            <a:xfrm>
              <a:off x="-1492251" y="3787776"/>
              <a:ext cx="933450" cy="1096962"/>
            </a:xfrm>
            <a:custGeom>
              <a:avLst/>
              <a:gdLst/>
              <a:ahLst/>
              <a:cxnLst/>
              <a:rect l="l" t="t" r="r" b="b"/>
              <a:pathLst>
                <a:path w="933450" h="1096962">
                  <a:moveTo>
                    <a:pt x="815975" y="0"/>
                  </a:moveTo>
                  <a:lnTo>
                    <a:pt x="933450" y="127000"/>
                  </a:lnTo>
                  <a:lnTo>
                    <a:pt x="874712" y="127000"/>
                  </a:lnTo>
                  <a:lnTo>
                    <a:pt x="874712" y="471487"/>
                  </a:lnTo>
                  <a:lnTo>
                    <a:pt x="874712" y="471488"/>
                  </a:lnTo>
                  <a:lnTo>
                    <a:pt x="874711" y="471488"/>
                  </a:lnTo>
                  <a:lnTo>
                    <a:pt x="274637" y="1096962"/>
                  </a:lnTo>
                  <a:lnTo>
                    <a:pt x="0" y="1096962"/>
                  </a:lnTo>
                  <a:lnTo>
                    <a:pt x="736600" y="471487"/>
                  </a:lnTo>
                  <a:lnTo>
                    <a:pt x="736600" y="471487"/>
                  </a:lnTo>
                  <a:lnTo>
                    <a:pt x="736600" y="127000"/>
                  </a:lnTo>
                  <a:lnTo>
                    <a:pt x="676275" y="127000"/>
                  </a:lnTo>
                  <a:close/>
                </a:path>
              </a:pathLst>
            </a:custGeom>
            <a:gradFill flip="none" rotWithShape="1">
              <a:gsLst>
                <a:gs pos="63000">
                  <a:srgbClr val="F07C00"/>
                </a:gs>
                <a:gs pos="57000">
                  <a:srgbClr val="ED7900">
                    <a:lumMod val="69000"/>
                    <a:lumOff val="31000"/>
                  </a:srgbClr>
                </a:gs>
                <a:gs pos="0">
                  <a:schemeClr val="accent1">
                    <a:shade val="30000"/>
                    <a:satMod val="115000"/>
                  </a:schemeClr>
                </a:gs>
                <a:gs pos="46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2" name="Freeform 33"/>
            <p:cNvSpPr>
              <a:spLocks/>
            </p:cNvSpPr>
            <p:nvPr/>
          </p:nvSpPr>
          <p:spPr bwMode="auto">
            <a:xfrm>
              <a:off x="-815975" y="3787776"/>
              <a:ext cx="257175" cy="127000"/>
            </a:xfrm>
            <a:custGeom>
              <a:avLst/>
              <a:gdLst>
                <a:gd name="T0" fmla="*/ 88 w 162"/>
                <a:gd name="T1" fmla="*/ 0 h 80"/>
                <a:gd name="T2" fmla="*/ 0 w 162"/>
                <a:gd name="T3" fmla="*/ 80 h 80"/>
                <a:gd name="T4" fmla="*/ 162 w 162"/>
                <a:gd name="T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2" h="80">
                  <a:moveTo>
                    <a:pt x="88" y="0"/>
                  </a:moveTo>
                  <a:lnTo>
                    <a:pt x="0" y="80"/>
                  </a:lnTo>
                  <a:lnTo>
                    <a:pt x="162" y="8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9" name="Рисунок 28"/>
          <p:cNvPicPr/>
          <p:nvPr/>
        </p:nvPicPr>
        <p:blipFill>
          <a:blip r:embed="rId7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31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8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92 -0.25463 L 3.88889E-6 -3.33333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5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25463 L 3.33333E-6 1.48148E-6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962 -0.21652 L 0 -1.18668E-6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108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4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547664" y="184149"/>
            <a:ext cx="5071250" cy="511287"/>
          </a:xfrm>
        </p:spPr>
        <p:txBody>
          <a:bodyPr/>
          <a:lstStyle/>
          <a:p>
            <a:r>
              <a:rPr lang="ru-RU" dirty="0" smtClean="0"/>
              <a:t>Наша команда для вашего успеха</a:t>
            </a:r>
            <a:endParaRPr dirty="0" smtClean="0"/>
          </a:p>
        </p:txBody>
      </p:sp>
      <p:sp>
        <p:nvSpPr>
          <p:cNvPr id="39" name="Rechteck 38"/>
          <p:cNvSpPr/>
          <p:nvPr/>
        </p:nvSpPr>
        <p:spPr>
          <a:xfrm>
            <a:off x="1456608" y="1233834"/>
            <a:ext cx="25875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~ 3.000 </a:t>
            </a:r>
            <a:r>
              <a:rPr lang="ru-RU" sz="2000" dirty="0" smtClean="0">
                <a:solidFill>
                  <a:schemeClr val="accent1"/>
                </a:solidFill>
              </a:rPr>
              <a:t>сотрудников</a:t>
            </a:r>
            <a:endParaRPr lang="de-DE" sz="2000" dirty="0">
              <a:solidFill>
                <a:schemeClr val="accent1"/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" y="1682306"/>
            <a:ext cx="4989094" cy="294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38"/>
          <p:cNvSpPr/>
          <p:nvPr/>
        </p:nvSpPr>
        <p:spPr>
          <a:xfrm>
            <a:off x="2797363" y="4513994"/>
            <a:ext cx="32763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</a:rPr>
              <a:t>&gt; </a:t>
            </a:r>
            <a:r>
              <a:rPr lang="ru-RU" sz="2000" dirty="0" smtClean="0">
                <a:solidFill>
                  <a:schemeClr val="accent1"/>
                </a:solidFill>
              </a:rPr>
              <a:t>3.600</a:t>
            </a:r>
            <a:r>
              <a:rPr lang="de-DE" sz="2000" dirty="0" smtClean="0">
                <a:solidFill>
                  <a:schemeClr val="accent1"/>
                </a:solidFill>
              </a:rPr>
              <a:t> </a:t>
            </a:r>
            <a:r>
              <a:rPr lang="ru-RU" sz="2000" dirty="0" smtClean="0">
                <a:solidFill>
                  <a:schemeClr val="accent1"/>
                </a:solidFill>
              </a:rPr>
              <a:t>партнёров и заказчиков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</a:rPr>
              <a:t>&gt; </a:t>
            </a:r>
            <a:r>
              <a:rPr lang="ru-RU" sz="2000" dirty="0" smtClean="0">
                <a:solidFill>
                  <a:schemeClr val="accent1"/>
                </a:solidFill>
              </a:rPr>
              <a:t>26.500 инсталляция на предприятиях</a:t>
            </a:r>
            <a:endParaRPr lang="de-DE" sz="2000" dirty="0">
              <a:solidFill>
                <a:schemeClr val="accent1"/>
              </a:solidFill>
            </a:endParaRPr>
          </a:p>
        </p:txBody>
      </p:sp>
      <p:sp>
        <p:nvSpPr>
          <p:cNvPr id="9" name="Rechteck 38"/>
          <p:cNvSpPr/>
          <p:nvPr/>
        </p:nvSpPr>
        <p:spPr>
          <a:xfrm>
            <a:off x="4934526" y="1801442"/>
            <a:ext cx="39554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&gt; 1</a:t>
            </a:r>
            <a:r>
              <a:rPr lang="ru-RU" sz="2000" dirty="0" smtClean="0"/>
              <a:t>,</a:t>
            </a:r>
            <a:r>
              <a:rPr lang="en-US" sz="2000" dirty="0" smtClean="0"/>
              <a:t>4</a:t>
            </a:r>
            <a:r>
              <a:rPr lang="ru-RU" sz="2000" dirty="0" smtClean="0"/>
              <a:t> млн.</a:t>
            </a:r>
            <a:r>
              <a:rPr lang="de-DE" sz="2000" dirty="0" smtClean="0"/>
              <a:t> </a:t>
            </a:r>
            <a:r>
              <a:rPr lang="ru-RU" sz="2000" dirty="0" smtClean="0"/>
              <a:t>- Пром-ПК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&gt; </a:t>
            </a:r>
            <a:r>
              <a:rPr lang="ru-RU" sz="2000" dirty="0" smtClean="0"/>
              <a:t>1,</a:t>
            </a:r>
            <a:r>
              <a:rPr lang="en-US" sz="2000" dirty="0" smtClean="0"/>
              <a:t>5</a:t>
            </a:r>
            <a:r>
              <a:rPr lang="ru-RU" sz="2000" dirty="0" smtClean="0"/>
              <a:t> млн. - Электропривод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&gt; </a:t>
            </a:r>
            <a:r>
              <a:rPr lang="ru-RU" sz="2000" dirty="0" smtClean="0"/>
              <a:t>1,9</a:t>
            </a:r>
            <a:r>
              <a:rPr lang="en-US" sz="2000" dirty="0" smtClean="0"/>
              <a:t> </a:t>
            </a:r>
            <a:r>
              <a:rPr lang="ru-RU" sz="2000" dirty="0" smtClean="0"/>
              <a:t>млн. - ПЛК</a:t>
            </a:r>
            <a:endParaRPr lang="de-DE" sz="2000" dirty="0"/>
          </a:p>
        </p:txBody>
      </p:sp>
      <p:sp>
        <p:nvSpPr>
          <p:cNvPr id="10" name="Rechteck 37"/>
          <p:cNvSpPr/>
          <p:nvPr/>
        </p:nvSpPr>
        <p:spPr>
          <a:xfrm>
            <a:off x="4538482" y="1339340"/>
            <a:ext cx="4351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</a:rPr>
              <a:t>Установленная база оборудования</a:t>
            </a:r>
            <a:endParaRPr lang="de-DE" sz="2000" dirty="0">
              <a:solidFill>
                <a:schemeClr val="accent1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96143" y="167000"/>
            <a:ext cx="1152128" cy="489122"/>
          </a:xfrm>
          <a:prstGeom prst="rect">
            <a:avLst/>
          </a:prstGeom>
        </p:spPr>
      </p:pic>
      <p:pic>
        <p:nvPicPr>
          <p:cNvPr id="12" name="Picture 2" descr="C:\Users\kireev\AppData\Local\Temp\SNAGHTML3e5a13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" y="198563"/>
            <a:ext cx="104197" cy="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99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|1.7|2.4|2.6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5"/>
</p:tagLst>
</file>

<file path=ppt/theme/theme1.xml><?xml version="1.0" encoding="utf-8"?>
<a:theme xmlns:a="http://schemas.openxmlformats.org/drawingml/2006/main" name="B&amp;R Master">
  <a:themeElements>
    <a:clrScheme name="BR Automation">
      <a:dk1>
        <a:sysClr val="windowText" lastClr="000000"/>
      </a:dk1>
      <a:lt1>
        <a:sysClr val="window" lastClr="FFFFFF"/>
      </a:lt1>
      <a:dk2>
        <a:srgbClr val="7B7C7E"/>
      </a:dk2>
      <a:lt2>
        <a:srgbClr val="D3D4D5"/>
      </a:lt2>
      <a:accent1>
        <a:srgbClr val="FF8800"/>
      </a:accent1>
      <a:accent2>
        <a:srgbClr val="BFD0D3"/>
      </a:accent2>
      <a:accent3>
        <a:srgbClr val="849EA4"/>
      </a:accent3>
      <a:accent4>
        <a:srgbClr val="3D4E59"/>
      </a:accent4>
      <a:accent5>
        <a:srgbClr val="96ADB0"/>
      </a:accent5>
      <a:accent6>
        <a:srgbClr val="5196AF"/>
      </a:accent6>
      <a:hlink>
        <a:srgbClr val="5093C0"/>
      </a:hlink>
      <a:folHlink>
        <a:srgbClr val="0000FF"/>
      </a:folHlink>
    </a:clrScheme>
    <a:fontScheme name="B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2678</Words>
  <Application>Microsoft Office PowerPoint</Application>
  <PresentationFormat>Экран (4:3)</PresentationFormat>
  <Paragraphs>937</Paragraphs>
  <Slides>64</Slides>
  <Notes>33</Notes>
  <HiddenSlides>4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7" baseType="lpstr">
      <vt:lpstr>B&amp;R Master</vt:lpstr>
      <vt:lpstr>1_Тема Office</vt:lpstr>
      <vt:lpstr>think-cell Slide</vt:lpstr>
      <vt:lpstr>Презентация PowerPoint</vt:lpstr>
      <vt:lpstr>B&amp;R для умного производства От локальной автоматики до интегрированных систем управления</vt:lpstr>
      <vt:lpstr>Презентация PowerPoint</vt:lpstr>
      <vt:lpstr>- комплексные поставки контрольно-измерительных приборов </vt:lpstr>
      <vt:lpstr>Презентация PowerPoint</vt:lpstr>
      <vt:lpstr>B&amp;R для умного производства От локальной автоматики до интегрированных систем управления</vt:lpstr>
      <vt:lpstr>Презентация PowerPoint</vt:lpstr>
      <vt:lpstr>Презентация PowerPoint</vt:lpstr>
      <vt:lpstr>Наша команда для вашего успеха</vt:lpstr>
      <vt:lpstr>Эффективное создание систем АСУ</vt:lpstr>
      <vt:lpstr>B&amp;R в России</vt:lpstr>
      <vt:lpstr>B&amp;R в России – 5 офисов</vt:lpstr>
      <vt:lpstr>B&amp;R в России</vt:lpstr>
      <vt:lpstr>Наши клиенты – лучшая рекомендация</vt:lpstr>
      <vt:lpstr>Наши клиенты – лучшая реккомендация</vt:lpstr>
      <vt:lpstr>Презентация PowerPoint</vt:lpstr>
      <vt:lpstr>Максимальная гибкость</vt:lpstr>
      <vt:lpstr>Работа в любых условиях</vt:lpstr>
      <vt:lpstr>Модульные контроллеры Х20</vt:lpstr>
      <vt:lpstr>Панельные ПЛК</vt:lpstr>
      <vt:lpstr>Automation PC и Panel PC</vt:lpstr>
      <vt:lpstr>Малая автоматизация</vt:lpstr>
      <vt:lpstr>Презентация PowerPoint</vt:lpstr>
      <vt:lpstr>APROL – для средних и больших систем</vt:lpstr>
      <vt:lpstr>APROL – Мультирантайм</vt:lpstr>
      <vt:lpstr>APROL для OMV AG (Австрия)</vt:lpstr>
      <vt:lpstr>OMV - АСУ Водоподготовки Schönkirchen</vt:lpstr>
      <vt:lpstr>Презентация PowerPoint</vt:lpstr>
      <vt:lpstr>APROL – Инжиниринг проекта</vt:lpstr>
      <vt:lpstr>APROL – Инжиниринг проекта</vt:lpstr>
      <vt:lpstr>APROL для Audi AG</vt:lpstr>
      <vt:lpstr>APROL – Инжиниринг проекта</vt:lpstr>
      <vt:lpstr>Масштабируемость проекта</vt:lpstr>
      <vt:lpstr>APROL – Готовые программные модули</vt:lpstr>
      <vt:lpstr>APROL – Готовые программные модули</vt:lpstr>
      <vt:lpstr>Презентация PowerPoint</vt:lpstr>
      <vt:lpstr>APROL – отчёты</vt:lpstr>
      <vt:lpstr>APROL – отчёты</vt:lpstr>
      <vt:lpstr>APROL - отчёты</vt:lpstr>
      <vt:lpstr>Презентация PowerPoint</vt:lpstr>
      <vt:lpstr>APROL Solutions</vt:lpstr>
      <vt:lpstr>APROL ConMon (EnMon)</vt:lpstr>
      <vt:lpstr>APROL ConMon (EnMon)</vt:lpstr>
      <vt:lpstr>APROL ConMon</vt:lpstr>
      <vt:lpstr>APROL ConMon для Škoda Auto</vt:lpstr>
      <vt:lpstr>APROL PDA - сбор данных и аналитика</vt:lpstr>
      <vt:lpstr>APROL PDA – сбор данных и аналитика</vt:lpstr>
      <vt:lpstr>APROL PDA - сбор данных и аналитика</vt:lpstr>
      <vt:lpstr>APROL PDA - сбор данных и аналитика</vt:lpstr>
      <vt:lpstr>APROL PDA для San Benedetto </vt:lpstr>
      <vt:lpstr>APROL PDA для San Benedetto</vt:lpstr>
      <vt:lpstr>APROL EnMon/PDA для Rügenwalder Mühle</vt:lpstr>
      <vt:lpstr>APROL EnMon - Rügenwalder Mühle</vt:lpstr>
      <vt:lpstr>APROL EnMon - Rügenwalder Mühle</vt:lpstr>
      <vt:lpstr>APROL на МПБК Очаково</vt:lpstr>
      <vt:lpstr>APROL на МПБК Очаково</vt:lpstr>
      <vt:lpstr>Строим будущее вместе</vt:lpstr>
      <vt:lpstr>Идеальное сочетание ассортиментов</vt:lpstr>
      <vt:lpstr>История успеха B&amp;R продолжается</vt:lpstr>
      <vt:lpstr>ВАШ ПАРТНЕР В АВТОМАТИЗАЦИИ</vt:lpstr>
      <vt:lpstr>Энергоцентр BlueLine, г.Ханты-Мансийск</vt:lpstr>
      <vt:lpstr>Энергоцентр BlueLine, г.Ханты-Мансийск</vt:lpstr>
      <vt:lpstr>Энергоцентр BlueLine, г.Ханты-Мансийск</vt:lpstr>
      <vt:lpstr>Презентация PowerPoint</vt:lpstr>
    </vt:vector>
  </TitlesOfParts>
  <Company>Bernecker + Rainer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B&amp;R для умного производства От локальной автоматики до интегрированных систем управления</dc:title>
  <dc:creator>Chizhov Kostantin</dc:creator>
  <cp:lastModifiedBy>Киреев</cp:lastModifiedBy>
  <cp:revision>35</cp:revision>
  <dcterms:created xsi:type="dcterms:W3CDTF">2017-05-21T17:43:38Z</dcterms:created>
  <dcterms:modified xsi:type="dcterms:W3CDTF">2017-05-22T05:08:15Z</dcterms:modified>
</cp:coreProperties>
</file>