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</p:sldMasterIdLst>
  <p:notesMasterIdLst>
    <p:notesMasterId r:id="rId30"/>
  </p:notesMasterIdLst>
  <p:handoutMasterIdLst>
    <p:handoutMasterId r:id="rId31"/>
  </p:handoutMasterIdLst>
  <p:sldIdLst>
    <p:sldId id="256" r:id="rId4"/>
    <p:sldId id="257" r:id="rId5"/>
    <p:sldId id="262" r:id="rId6"/>
    <p:sldId id="273" r:id="rId7"/>
    <p:sldId id="274" r:id="rId8"/>
    <p:sldId id="265" r:id="rId9"/>
    <p:sldId id="275" r:id="rId10"/>
    <p:sldId id="276" r:id="rId11"/>
    <p:sldId id="266" r:id="rId12"/>
    <p:sldId id="277" r:id="rId13"/>
    <p:sldId id="278" r:id="rId14"/>
    <p:sldId id="267" r:id="rId15"/>
    <p:sldId id="279" r:id="rId16"/>
    <p:sldId id="268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69" r:id="rId25"/>
    <p:sldId id="270" r:id="rId26"/>
    <p:sldId id="271" r:id="rId27"/>
    <p:sldId id="261" r:id="rId28"/>
    <p:sldId id="272" r:id="rId29"/>
  </p:sldIdLst>
  <p:sldSz cx="10080625" cy="5670550"/>
  <p:notesSz cx="9928225" cy="6797675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426" y="-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3648" y="-96"/>
      </p:cViewPr>
      <p:guideLst>
        <p:guide orient="horz" pos="1831"/>
        <p:guide pos="28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204" cy="340137"/>
          </a:xfrm>
          <a:prstGeom prst="rect">
            <a:avLst/>
          </a:prstGeom>
        </p:spPr>
        <p:txBody>
          <a:bodyPr vert="horz" lIns="83796" tIns="41898" rIns="83796" bIns="41898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938" y="0"/>
            <a:ext cx="4303204" cy="340137"/>
          </a:xfrm>
          <a:prstGeom prst="rect">
            <a:avLst/>
          </a:prstGeom>
        </p:spPr>
        <p:txBody>
          <a:bodyPr vert="horz" lIns="83796" tIns="41898" rIns="83796" bIns="41898" rtlCol="0"/>
          <a:lstStyle>
            <a:lvl1pPr algn="r">
              <a:defRPr sz="1100"/>
            </a:lvl1pPr>
          </a:lstStyle>
          <a:p>
            <a:fld id="{D812EAFF-EBC3-44D2-90EC-3473BE3D6BD9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530"/>
            <a:ext cx="4303204" cy="340136"/>
          </a:xfrm>
          <a:prstGeom prst="rect">
            <a:avLst/>
          </a:prstGeom>
        </p:spPr>
        <p:txBody>
          <a:bodyPr vert="horz" lIns="83796" tIns="41898" rIns="83796" bIns="41898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938" y="6456530"/>
            <a:ext cx="4303204" cy="340136"/>
          </a:xfrm>
          <a:prstGeom prst="rect">
            <a:avLst/>
          </a:prstGeom>
        </p:spPr>
        <p:txBody>
          <a:bodyPr vert="horz" lIns="83796" tIns="41898" rIns="83796" bIns="41898" rtlCol="0" anchor="b"/>
          <a:lstStyle>
            <a:lvl1pPr algn="r">
              <a:defRPr sz="1100"/>
            </a:lvl1pPr>
          </a:lstStyle>
          <a:p>
            <a:fld id="{730E0DBE-1F5C-4D83-8D16-AC0DF74851F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1" y="0"/>
            <a:ext cx="9928225" cy="67976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1" y="0"/>
            <a:ext cx="9928225" cy="67976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1" y="0"/>
            <a:ext cx="9928225" cy="67976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1" y="0"/>
            <a:ext cx="9928225" cy="67976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1" y="0"/>
            <a:ext cx="9928225" cy="67976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1" y="0"/>
            <a:ext cx="9928225" cy="67976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1" y="0"/>
            <a:ext cx="9928225" cy="67976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  <p:sp>
        <p:nvSpPr>
          <p:cNvPr id="4104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873288" y="-7499350"/>
            <a:ext cx="14236700" cy="8008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sp>
      <p:sp>
        <p:nvSpPr>
          <p:cNvPr id="4105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992407" y="3228770"/>
            <a:ext cx="7926735" cy="305113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hdr"/>
          </p:nvPr>
        </p:nvSpPr>
        <p:spPr bwMode="auto">
          <a:xfrm>
            <a:off x="1" y="0"/>
            <a:ext cx="4292780" cy="332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411705" algn="l"/>
                <a:tab pos="823408" algn="l"/>
                <a:tab pos="1235113" algn="l"/>
                <a:tab pos="1646817" algn="l"/>
                <a:tab pos="2058521" algn="l"/>
                <a:tab pos="2470225" algn="l"/>
                <a:tab pos="2881930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endParaRPr lang="ru-RU"/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/>
          </p:nvPr>
        </p:nvSpPr>
        <p:spPr bwMode="auto">
          <a:xfrm>
            <a:off x="5618767" y="0"/>
            <a:ext cx="4292779" cy="332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411705" algn="l"/>
                <a:tab pos="823408" algn="l"/>
                <a:tab pos="1235113" algn="l"/>
                <a:tab pos="1646817" algn="l"/>
                <a:tab pos="2058521" algn="l"/>
                <a:tab pos="2470225" algn="l"/>
                <a:tab pos="2881930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endParaRPr lang="ru-RU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/>
          </p:nvPr>
        </p:nvSpPr>
        <p:spPr bwMode="auto">
          <a:xfrm>
            <a:off x="1" y="6457539"/>
            <a:ext cx="4292780" cy="332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411705" algn="l"/>
                <a:tab pos="823408" algn="l"/>
                <a:tab pos="1235113" algn="l"/>
                <a:tab pos="1646817" algn="l"/>
                <a:tab pos="2058521" algn="l"/>
                <a:tab pos="2470225" algn="l"/>
                <a:tab pos="2881930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endParaRPr lang="ru-RU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5618767" y="6457539"/>
            <a:ext cx="4292779" cy="332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411705" algn="l"/>
                <a:tab pos="823408" algn="l"/>
                <a:tab pos="1235113" algn="l"/>
                <a:tab pos="1646817" algn="l"/>
                <a:tab pos="2058521" algn="l"/>
                <a:tab pos="2470225" algn="l"/>
                <a:tab pos="2881930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fld id="{A32D7646-52AC-48F3-8CE4-13D6A134AAE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0094B3-7FA0-4087-B3FD-FDDF93B1B615}" type="slidenum">
              <a:rPr lang="ru-RU"/>
              <a:pPr/>
              <a:t>1</a:t>
            </a:fld>
            <a:endParaRPr lang="ru-RU"/>
          </a:p>
        </p:txBody>
      </p:sp>
      <p:sp>
        <p:nvSpPr>
          <p:cNvPr id="112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10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11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12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13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14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15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16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17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18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19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2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20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21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22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23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24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3F3514-4140-418F-966A-81431DF36CBD}" type="slidenum">
              <a:rPr lang="ru-RU"/>
              <a:pPr/>
              <a:t>25</a:t>
            </a:fld>
            <a:endParaRPr lang="ru-RU"/>
          </a:p>
        </p:txBody>
      </p:sp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26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3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4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5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6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7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8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DD919-3504-4D16-AAB4-4A200B8069B4}" type="slidenum">
              <a:rPr lang="ru-RU"/>
              <a:pPr/>
              <a:t>9</a:t>
            </a:fld>
            <a:endParaRPr 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8750" y="517525"/>
            <a:ext cx="4529138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2406" y="3228769"/>
            <a:ext cx="7943413" cy="30592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3796" tIns="41898" rIns="83796" bIns="41898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1762125"/>
            <a:ext cx="8569325" cy="1214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3213100"/>
            <a:ext cx="7056437" cy="14493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5614ABE-7CFF-42EB-BA14-FD0F62CFA90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C7AFB99-A40B-4040-B190-F5F4A193F6A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97738" y="225425"/>
            <a:ext cx="2263775" cy="43767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42100" cy="43767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95A7E58-F6E0-4CFC-A478-52E5B6CC0F0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1762125"/>
            <a:ext cx="8569325" cy="1214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3213100"/>
            <a:ext cx="7056437" cy="14493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BE01305-026F-4137-92A8-7A167EAE74C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A422C-405C-4844-A73B-0276F5D6410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3643313"/>
            <a:ext cx="8567738" cy="11271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2403475"/>
            <a:ext cx="8567738" cy="12398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9F044A-6E12-4CBD-980F-20541514B42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325563"/>
            <a:ext cx="4452937" cy="3276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8575" y="1325563"/>
            <a:ext cx="4452938" cy="3276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F8D7240-BBF9-462C-850F-6FBE72CC4BC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227013"/>
            <a:ext cx="9072563" cy="944562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270000"/>
            <a:ext cx="4452938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1798638"/>
            <a:ext cx="4452938" cy="3267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270000"/>
            <a:ext cx="4456113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1798638"/>
            <a:ext cx="4456113" cy="3267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DE98E83-5CC4-4131-A24F-1C007B11AE1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87ABA43-73F4-4102-969B-C5A15131EB5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2D4E7B-F377-4374-8987-A84E2AC96F3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225425"/>
            <a:ext cx="3316288" cy="9604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225425"/>
            <a:ext cx="5635625" cy="48402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185863"/>
            <a:ext cx="3316288" cy="3879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BFF36DD-7DD8-4BFD-8482-98C30BC4A37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6EBB03E-F29C-4FE6-87BA-6D85241FB49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3968750"/>
            <a:ext cx="6048375" cy="469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506413"/>
            <a:ext cx="6048375" cy="34020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4438650"/>
            <a:ext cx="6048375" cy="665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9501086-0BF0-424E-813C-D3E845360B9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7424583-443F-42A3-BFA0-972AB2E471B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97738" y="225425"/>
            <a:ext cx="2263775" cy="43767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42100" cy="43767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FAF43EC-C8EC-4E5C-A6F2-44C74C6B746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1762125"/>
            <a:ext cx="8569325" cy="1214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3213100"/>
            <a:ext cx="7056437" cy="14493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B6B8980-E5C7-4C8C-8C37-F08B85D3B78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4992AD0-DC3F-464A-9B43-6B0A206F8FE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3643313"/>
            <a:ext cx="8567738" cy="11271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2403475"/>
            <a:ext cx="8567738" cy="12398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1401C0-97C1-4B7D-A1D5-B26EFCF1B29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325563"/>
            <a:ext cx="4452937" cy="3276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8575" y="1325563"/>
            <a:ext cx="4452938" cy="3276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E211556-CD45-4F0C-A086-6C212699A93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227013"/>
            <a:ext cx="9072563" cy="944562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270000"/>
            <a:ext cx="4452938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1798638"/>
            <a:ext cx="4452938" cy="3267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270000"/>
            <a:ext cx="4456113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1798638"/>
            <a:ext cx="4456113" cy="3267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FDD4B48-FA59-48FB-87B5-1C7962D9B72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109A67E-70E2-4CBB-99C5-C83AFDB7727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ED30325-F2F6-4762-90CB-F75ECBA0906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3643313"/>
            <a:ext cx="8567738" cy="11271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2403475"/>
            <a:ext cx="8567738" cy="12398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D36E164-0407-481C-BBC8-E1E111DA665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225425"/>
            <a:ext cx="3316288" cy="9604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225425"/>
            <a:ext cx="5635625" cy="48402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185863"/>
            <a:ext cx="3316288" cy="3879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F6B6AC4-F917-41DB-B16A-A9465CA15FC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3968750"/>
            <a:ext cx="6048375" cy="469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506413"/>
            <a:ext cx="6048375" cy="34020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4438650"/>
            <a:ext cx="6048375" cy="665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3A96BD-0E6C-441A-9CCD-FE2002E87E2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697D1F4-8528-45BA-BB70-08BDC17F140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97738" y="225425"/>
            <a:ext cx="2263775" cy="43767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42100" cy="43767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5E30541-7BB4-4B7E-AA72-292522A9FC1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325563"/>
            <a:ext cx="4452937" cy="3276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8575" y="1325563"/>
            <a:ext cx="4452938" cy="3276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E760BDB-9058-44F5-ACCA-94711688A19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227013"/>
            <a:ext cx="9072563" cy="944562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270000"/>
            <a:ext cx="4452938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1798638"/>
            <a:ext cx="4452938" cy="3267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270000"/>
            <a:ext cx="4456113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1798638"/>
            <a:ext cx="4456113" cy="3267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E1FCDFE-B5F0-498E-B18D-16A1E8B2A59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8530000-C240-4812-B700-CFA33AA0DE8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539835C-9292-4C63-9B9C-8C025F5EA27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225425"/>
            <a:ext cx="3316288" cy="9604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225425"/>
            <a:ext cx="5635625" cy="48402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185863"/>
            <a:ext cx="3316288" cy="3879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655B9C6-8699-4AB8-81D7-E0DED3C2443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3968750"/>
            <a:ext cx="6048375" cy="469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506413"/>
            <a:ext cx="6048375" cy="34020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4438650"/>
            <a:ext cx="6048375" cy="665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F20F013-536D-485C-8AED-7A0E12B53D0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25425"/>
            <a:ext cx="9058275" cy="935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щёлкните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325563"/>
            <a:ext cx="9058275" cy="3276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щёлкните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5164138"/>
            <a:ext cx="2335212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5164138"/>
            <a:ext cx="3182938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5164138"/>
            <a:ext cx="2335212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756E70BA-0E54-41CD-9356-C095E7BABE0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Microsoft YaHei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Microsoft YaHei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Microsoft YaHei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063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638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438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13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13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13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13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13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25425"/>
            <a:ext cx="9058275" cy="935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щёлкните мышью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325563"/>
            <a:ext cx="9058275" cy="3276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щёлкните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5164138"/>
            <a:ext cx="2335212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endParaRPr 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5164138"/>
            <a:ext cx="3182938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endParaRPr 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5164138"/>
            <a:ext cx="2335212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fld id="{088719A8-0B79-48F1-B6AB-B4938264AC42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ea typeface="Microsoft YaHei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ea typeface="Microsoft YaHei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ea typeface="Microsoft YaHei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ea typeface="Microsoft YaHei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>
          <a:solidFill>
            <a:srgbClr val="FFFFFF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063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638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438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13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13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13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13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13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25425"/>
            <a:ext cx="9058275" cy="935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щёлкните мышью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325563"/>
            <a:ext cx="9058275" cy="3276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щёлкните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5164138"/>
            <a:ext cx="2335212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5164138"/>
            <a:ext cx="3182938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5164138"/>
            <a:ext cx="2335212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fld id="{B4B4B493-8B0D-49D9-A2D0-02A6CA9B06FA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Microsoft YaHei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Microsoft YaHei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Microsoft YaHei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063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638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438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13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13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13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13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13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1.jpe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1.jpe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51.png"/><Relationship Id="rId5" Type="http://schemas.openxmlformats.org/officeDocument/2006/relationships/image" Target="../media/image37.png"/><Relationship Id="rId10" Type="http://schemas.openxmlformats.org/officeDocument/2006/relationships/image" Target="../media/image50.png"/><Relationship Id="rId4" Type="http://schemas.openxmlformats.org/officeDocument/2006/relationships/image" Target="../media/image36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1.jpe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58.png"/><Relationship Id="rId5" Type="http://schemas.openxmlformats.org/officeDocument/2006/relationships/image" Target="../media/image37.png"/><Relationship Id="rId10" Type="http://schemas.openxmlformats.org/officeDocument/2006/relationships/image" Target="../media/image57.png"/><Relationship Id="rId4" Type="http://schemas.openxmlformats.org/officeDocument/2006/relationships/image" Target="../media/image36.pn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65.png"/><Relationship Id="rId5" Type="http://schemas.openxmlformats.org/officeDocument/2006/relationships/image" Target="../media/image37.png"/><Relationship Id="rId10" Type="http://schemas.openxmlformats.org/officeDocument/2006/relationships/image" Target="../media/image64.png"/><Relationship Id="rId4" Type="http://schemas.openxmlformats.org/officeDocument/2006/relationships/image" Target="../media/image36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6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6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359792" y="1179091"/>
            <a:ext cx="9361040" cy="28083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 algn="ctr">
              <a:lnSpc>
                <a:spcPct val="11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5400" b="1" dirty="0" smtClean="0">
                <a:solidFill>
                  <a:srgbClr val="005E8E"/>
                </a:solidFill>
                <a:latin typeface="Calibri" pitchFamily="34" charset="0"/>
              </a:rPr>
              <a:t>GRIDEX</a:t>
            </a:r>
            <a:r>
              <a:rPr lang="ru-RU" sz="5400" b="1" dirty="0">
                <a:solidFill>
                  <a:srgbClr val="FFFFFF"/>
                </a:solidFill>
                <a:latin typeface="Open Sans Light" pitchFamily="32" charset="0"/>
              </a:rPr>
              <a:t/>
            </a:r>
            <a:br>
              <a:rPr lang="ru-RU" sz="5400" b="1" dirty="0">
                <a:solidFill>
                  <a:srgbClr val="FFFFFF"/>
                </a:solidFill>
                <a:latin typeface="Open Sans Light" pitchFamily="32" charset="0"/>
              </a:rPr>
            </a:br>
            <a:r>
              <a:rPr lang="ru-RU" sz="3000" b="1" dirty="0" smtClean="0">
                <a:solidFill>
                  <a:srgbClr val="005E8E"/>
                </a:solidFill>
                <a:latin typeface="Calibri" pitchFamily="34" charset="0"/>
              </a:rPr>
              <a:t>НАДЕЖНОЕ</a:t>
            </a:r>
            <a:r>
              <a:rPr lang="ru-RU" sz="3000" dirty="0" smtClean="0">
                <a:solidFill>
                  <a:srgbClr val="FFFFFF"/>
                </a:solidFill>
                <a:latin typeface="Open Sans Light" pitchFamily="32" charset="0"/>
              </a:rPr>
              <a:t> </a:t>
            </a:r>
            <a:r>
              <a:rPr lang="ru-RU" sz="3000" b="1" dirty="0" smtClean="0">
                <a:solidFill>
                  <a:srgbClr val="005E8E"/>
                </a:solidFill>
                <a:latin typeface="Calibri" pitchFamily="34" charset="0"/>
              </a:rPr>
              <a:t>ОТКРЫТОЕ РЕШЕНИЕ</a:t>
            </a:r>
            <a:br>
              <a:rPr lang="ru-RU" sz="3000" b="1" dirty="0" smtClean="0">
                <a:solidFill>
                  <a:srgbClr val="005E8E"/>
                </a:solidFill>
                <a:latin typeface="Calibri" pitchFamily="34" charset="0"/>
              </a:rPr>
            </a:br>
            <a:r>
              <a:rPr lang="ru-RU" sz="3000" b="1" dirty="0" smtClean="0">
                <a:solidFill>
                  <a:srgbClr val="005E8E"/>
                </a:solidFill>
                <a:latin typeface="Calibri" pitchFamily="34" charset="0"/>
              </a:rPr>
              <a:t>ДЛЯ СИСТЕМ АВТОМАТИЗАЦИИ</a:t>
            </a:r>
            <a:endParaRPr lang="ru-RU" sz="3000" b="1" dirty="0">
              <a:solidFill>
                <a:srgbClr val="005E8E"/>
              </a:solidFill>
              <a:latin typeface="Calibri" pitchFamily="34" charset="0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59792" y="3987403"/>
            <a:ext cx="9361040" cy="133957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 algn="ctr">
              <a:lnSpc>
                <a:spcPct val="13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000" i="1" dirty="0" smtClean="0">
                <a:solidFill>
                  <a:srgbClr val="005E8E"/>
                </a:solidFill>
                <a:latin typeface="Calibri" pitchFamily="34" charset="0"/>
              </a:rPr>
              <a:t>Нестуля Роман Владимирович</a:t>
            </a:r>
            <a:endParaRPr lang="ru-RU" sz="3000" i="1" dirty="0">
              <a:solidFill>
                <a:srgbClr val="005E8E"/>
              </a:solidFill>
              <a:latin typeface="Calibri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dirty="0">
                <a:solidFill>
                  <a:srgbClr val="005E8E"/>
                </a:solidFill>
                <a:latin typeface="Open Sans Light" pitchFamily="32" charset="0"/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>
                <a:solidFill>
                  <a:srgbClr val="FFFFFF"/>
                </a:solidFill>
                <a:latin typeface="Calibri" pitchFamily="34" charset="0"/>
              </a:rPr>
              <a:t>Компания «Модульные Системы Торнадо»</a:t>
            </a:r>
            <a:r>
              <a:rPr lang="ru-RU" sz="2400" dirty="0">
                <a:solidFill>
                  <a:srgbClr val="FFFFFF"/>
                </a:solidFill>
                <a:latin typeface="Open Sans Light" pitchFamily="32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2400" b="1" dirty="0" err="1" smtClean="0">
                <a:solidFill>
                  <a:srgbClr val="005E8E"/>
                </a:solidFill>
                <a:latin typeface="Arial Narrow" pitchFamily="34" charset="0"/>
              </a:rPr>
              <a:t>iPC</a:t>
            </a: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 GRIDEX </a:t>
            </a:r>
            <a:b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Поставка</a:t>
            </a:r>
            <a:endParaRPr lang="ru-RU" sz="2400" b="1" dirty="0">
              <a:solidFill>
                <a:srgbClr val="005E8E"/>
              </a:solidFill>
              <a:latin typeface="Arial Narrow" pitchFamily="34" charset="0"/>
            </a:endParaRPr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7992640" y="1179091"/>
            <a:ext cx="2160240" cy="72008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t" anchorCtr="0"/>
          <a:lstStyle/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Материнская </a:t>
            </a:r>
            <a:b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плата</a:t>
            </a:r>
            <a:b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в комплекте</a:t>
            </a:r>
            <a:endParaRPr lang="ru-RU" dirty="0" smtClean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0" name="Рисунок 9" descr="D:\!_pv\2016-04-20 _ Грант НСО\2016-06-22 - Фото образцов\Избранное\GRIDEX\GRIDEX-prim\!!_GRIDEX-0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802" y="1179091"/>
            <a:ext cx="6767830" cy="3919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2400" b="1" dirty="0" err="1" smtClean="0">
                <a:solidFill>
                  <a:srgbClr val="005E8E"/>
                </a:solidFill>
                <a:latin typeface="Arial Narrow" pitchFamily="34" charset="0"/>
              </a:rPr>
              <a:t>iPC</a:t>
            </a: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 GRIDEX </a:t>
            </a:r>
            <a:b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Поставка</a:t>
            </a:r>
            <a:endParaRPr lang="ru-RU" sz="2400" b="1" dirty="0">
              <a:solidFill>
                <a:srgbClr val="005E8E"/>
              </a:solidFill>
              <a:latin typeface="Arial Narrow" pitchFamily="34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976416" y="1179091"/>
            <a:ext cx="3096344" cy="57606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t" anchorCtr="0"/>
          <a:lstStyle/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Online-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конфигуратор</a:t>
            </a:r>
            <a:endParaRPr lang="ru-RU" dirty="0" smtClean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t="4528" r="1177"/>
          <a:stretch>
            <a:fillRect/>
          </a:stretch>
        </p:blipFill>
        <p:spPr bwMode="auto">
          <a:xfrm>
            <a:off x="1151880" y="1179088"/>
            <a:ext cx="4646580" cy="408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1920" y="2561778"/>
            <a:ext cx="7993856" cy="272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2400" b="1" dirty="0" err="1" smtClean="0">
                <a:solidFill>
                  <a:srgbClr val="005E8E"/>
                </a:solidFill>
                <a:latin typeface="Arial Narrow" pitchFamily="34" charset="0"/>
              </a:rPr>
              <a:t>ioGRIDEX</a:t>
            </a:r>
            <a:r>
              <a:rPr lang="en-US" sz="2400" b="1" dirty="0" smtClean="0">
                <a:solidFill>
                  <a:srgbClr val="005E8E"/>
                </a:solidFill>
                <a:latin typeface="Arial Narrow" pitchFamily="34" charset="0"/>
              </a:rPr>
              <a:t> </a:t>
            </a: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/>
            </a:r>
            <a:b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Архитектура</a:t>
            </a:r>
            <a:endParaRPr lang="ru-RU" sz="2400" b="1" dirty="0">
              <a:solidFill>
                <a:srgbClr val="005E8E"/>
              </a:solidFill>
              <a:latin typeface="Arial Narrow" pitchFamily="34" charset="0"/>
            </a:endParaRPr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151880" y="1179091"/>
            <a:ext cx="2736304" cy="115212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t" anchorCtr="0"/>
          <a:lstStyle/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Дублированный </a:t>
            </a:r>
            <a:r>
              <a:rPr lang="ru-RU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Ethernet</a:t>
            </a:r>
            <a:endParaRPr lang="ru-RU" sz="1600" dirty="0" smtClean="0">
              <a:solidFill>
                <a:schemeClr val="tx1"/>
              </a:solidFill>
              <a:latin typeface="Arial Narrow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Протоколы</a:t>
            </a:r>
            <a:b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Modbus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UDP</a:t>
            </a:r>
            <a:b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Modbus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TCP</a:t>
            </a: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0110" y="1161595"/>
            <a:ext cx="1703153" cy="1525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2400" b="1" dirty="0" err="1" smtClean="0">
                <a:solidFill>
                  <a:srgbClr val="005E8E"/>
                </a:solidFill>
                <a:latin typeface="Arial Narrow" pitchFamily="34" charset="0"/>
              </a:rPr>
              <a:t>ioGRIDEX</a:t>
            </a: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   </a:t>
            </a:r>
            <a:b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Утилиты для проверки и настройки</a:t>
            </a:r>
            <a:endParaRPr lang="ru-RU" sz="2400" b="1" dirty="0">
              <a:solidFill>
                <a:srgbClr val="005E8E"/>
              </a:solidFill>
              <a:latin typeface="Arial Narrow" pitchFamily="34" charset="0"/>
            </a:endParaRPr>
          </a:p>
        </p:txBody>
      </p:sp>
      <p:pic>
        <p:nvPicPr>
          <p:cNvPr id="7" name="Picture 2" descr="C:\Users\rvn\AppData\Local\Temp\Rar$DIa0.542\Nai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2238" y="1179078"/>
            <a:ext cx="5002530" cy="3423761"/>
          </a:xfrm>
          <a:prstGeom prst="rect">
            <a:avLst/>
          </a:prstGeom>
          <a:noFill/>
        </p:spPr>
      </p:pic>
      <p:pic>
        <p:nvPicPr>
          <p:cNvPr id="8" name="Picture 3" descr="C:\Users\rvn\AppData\Local\Temp\Rar$DIa0.716\NDO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226" y="1179073"/>
            <a:ext cx="2457926" cy="39376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2400" b="1" dirty="0" err="1" smtClean="0">
                <a:solidFill>
                  <a:srgbClr val="005E8E"/>
                </a:solidFill>
                <a:latin typeface="Arial Narrow" pitchFamily="34" charset="0"/>
              </a:rPr>
              <a:t>ioGRIDEX</a:t>
            </a:r>
            <a:r>
              <a:rPr lang="en-US" sz="2400" b="1" dirty="0" smtClean="0">
                <a:solidFill>
                  <a:srgbClr val="005E8E"/>
                </a:solidFill>
                <a:latin typeface="Arial Narrow" pitchFamily="34" charset="0"/>
              </a:rPr>
              <a:t> </a:t>
            </a: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/>
            </a:r>
            <a:b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Номенклатура модулей</a:t>
            </a:r>
            <a:endParaRPr lang="ru-RU" sz="2400" b="1" dirty="0">
              <a:solidFill>
                <a:srgbClr val="005E8E"/>
              </a:solidFill>
              <a:latin typeface="Arial Narrow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2393" y="1467123"/>
            <a:ext cx="1417596" cy="118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8024" y="3090185"/>
            <a:ext cx="6572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8104" y="3087584"/>
            <a:ext cx="19192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1088" y="3102322"/>
            <a:ext cx="395288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7049" y="3080327"/>
            <a:ext cx="2771775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26592" y="1683147"/>
            <a:ext cx="523875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66244" y="1747143"/>
            <a:ext cx="131921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56336" y="1755155"/>
            <a:ext cx="14478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00861" y="1697661"/>
            <a:ext cx="274796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68277" y="1215851"/>
            <a:ext cx="1223963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56336" y="1237147"/>
            <a:ext cx="1181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912520" y="1232860"/>
            <a:ext cx="2581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89430" y="3162822"/>
            <a:ext cx="1342570" cy="1184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2400" b="1" dirty="0" err="1" smtClean="0">
                <a:solidFill>
                  <a:srgbClr val="005E8E"/>
                </a:solidFill>
                <a:latin typeface="Arial Narrow" pitchFamily="34" charset="0"/>
              </a:rPr>
              <a:t>ioGRIDEX</a:t>
            </a:r>
            <a:r>
              <a:rPr lang="en-US" sz="2400" b="1" dirty="0" smtClean="0">
                <a:solidFill>
                  <a:srgbClr val="005E8E"/>
                </a:solidFill>
                <a:latin typeface="Arial Narrow" pitchFamily="34" charset="0"/>
              </a:rPr>
              <a:t> </a:t>
            </a: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/>
            </a:r>
            <a:b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Номенклатура модулей</a:t>
            </a:r>
            <a:endParaRPr lang="ru-RU" sz="2400" b="1" dirty="0">
              <a:solidFill>
                <a:srgbClr val="005E8E"/>
              </a:solidFill>
              <a:latin typeface="Arial Narrow" pitchFamily="34" charset="0"/>
            </a:endParaRP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8277" y="1215851"/>
            <a:ext cx="1223963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6336" y="1237147"/>
            <a:ext cx="1181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2520" y="1232860"/>
            <a:ext cx="2581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5855" y="1467123"/>
            <a:ext cx="1800987" cy="120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68104" y="1765721"/>
            <a:ext cx="19621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34904" y="1733723"/>
            <a:ext cx="1809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17255" y="1776685"/>
            <a:ext cx="173831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78745" y="3447690"/>
            <a:ext cx="1933575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6521" y="3414750"/>
            <a:ext cx="1809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90494" y="3451038"/>
            <a:ext cx="177165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79872" y="3414750"/>
            <a:ext cx="1428083" cy="1292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2400" b="1" dirty="0" err="1" smtClean="0">
                <a:solidFill>
                  <a:srgbClr val="005E8E"/>
                </a:solidFill>
                <a:latin typeface="Arial Narrow" pitchFamily="34" charset="0"/>
              </a:rPr>
              <a:t>ioGRIDEX</a:t>
            </a:r>
            <a:r>
              <a:rPr lang="en-US" sz="2400" b="1" dirty="0" smtClean="0">
                <a:solidFill>
                  <a:srgbClr val="005E8E"/>
                </a:solidFill>
                <a:latin typeface="Arial Narrow" pitchFamily="34" charset="0"/>
              </a:rPr>
              <a:t> </a:t>
            </a: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/>
            </a:r>
            <a:b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Номенклатура модулей</a:t>
            </a:r>
            <a:endParaRPr lang="ru-RU" sz="2400" b="1" dirty="0">
              <a:solidFill>
                <a:srgbClr val="005E8E"/>
              </a:solidFill>
              <a:latin typeface="Arial Narrow" pitchFamily="34" charset="0"/>
            </a:endParaRP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8277" y="1215851"/>
            <a:ext cx="1223963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6336" y="1237147"/>
            <a:ext cx="1181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2520" y="1232860"/>
            <a:ext cx="2581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0655" y="1787799"/>
            <a:ext cx="15716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60" y="1794943"/>
            <a:ext cx="24288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05376" y="1782838"/>
            <a:ext cx="15525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23889" y="1755155"/>
            <a:ext cx="1621226" cy="120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68104" y="3612095"/>
            <a:ext cx="1519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70624" y="3607233"/>
            <a:ext cx="24288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03241" y="3597807"/>
            <a:ext cx="2709863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66168" y="3509999"/>
            <a:ext cx="1536192" cy="126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2400" b="1" dirty="0" err="1" smtClean="0">
                <a:solidFill>
                  <a:srgbClr val="005E8E"/>
                </a:solidFill>
                <a:latin typeface="Arial Narrow" pitchFamily="34" charset="0"/>
              </a:rPr>
              <a:t>ioGRIDEX</a:t>
            </a:r>
            <a:r>
              <a:rPr lang="en-US" sz="2400" b="1" dirty="0" smtClean="0">
                <a:solidFill>
                  <a:srgbClr val="005E8E"/>
                </a:solidFill>
                <a:latin typeface="Arial Narrow" pitchFamily="34" charset="0"/>
              </a:rPr>
              <a:t> </a:t>
            </a: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/>
            </a:r>
            <a:b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Номенклатура модулей</a:t>
            </a:r>
            <a:endParaRPr lang="ru-RU" sz="2400" b="1" dirty="0">
              <a:solidFill>
                <a:srgbClr val="005E8E"/>
              </a:solidFill>
              <a:latin typeface="Arial Narrow" pitchFamily="34" charset="0"/>
            </a:endParaRP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8277" y="1215851"/>
            <a:ext cx="1223963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6336" y="1237147"/>
            <a:ext cx="1181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2520" y="1232860"/>
            <a:ext cx="2581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96680" y="3444652"/>
            <a:ext cx="13763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336" y="3409603"/>
            <a:ext cx="3524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12520" y="3445992"/>
            <a:ext cx="19288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51880" y="3445992"/>
            <a:ext cx="1696212" cy="126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68104" y="1794983"/>
            <a:ext cx="15621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3951" y="1754030"/>
            <a:ext cx="3524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05376" y="1794412"/>
            <a:ext cx="17954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95312" y="1683147"/>
            <a:ext cx="1600200" cy="1264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2400" b="1" dirty="0" err="1" smtClean="0">
                <a:solidFill>
                  <a:srgbClr val="005E8E"/>
                </a:solidFill>
                <a:latin typeface="Arial Narrow" pitchFamily="34" charset="0"/>
              </a:rPr>
              <a:t>ioGRIDEX</a:t>
            </a:r>
            <a:r>
              <a:rPr lang="en-US" sz="2400" b="1" dirty="0" smtClean="0">
                <a:solidFill>
                  <a:srgbClr val="005E8E"/>
                </a:solidFill>
                <a:latin typeface="Arial Narrow" pitchFamily="34" charset="0"/>
              </a:rPr>
              <a:t> </a:t>
            </a: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/>
            </a:r>
            <a:b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Номенклатура модулей</a:t>
            </a:r>
            <a:endParaRPr lang="ru-RU" sz="2400" b="1" dirty="0">
              <a:solidFill>
                <a:srgbClr val="005E8E"/>
              </a:solidFill>
              <a:latin typeface="Arial Narrow" pitchFamily="34" charset="0"/>
            </a:endParaRP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8629" y="1215851"/>
            <a:ext cx="1223963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5396" y="1237147"/>
            <a:ext cx="1181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2520" y="1232860"/>
            <a:ext cx="2581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96096" y="1769443"/>
            <a:ext cx="566738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58456" y="1755155"/>
            <a:ext cx="1624013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15396" y="1740867"/>
            <a:ext cx="46196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12520" y="1748011"/>
            <a:ext cx="28194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9792" y="2115195"/>
            <a:ext cx="2443163" cy="144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2400" b="1" dirty="0" err="1" smtClean="0">
                <a:solidFill>
                  <a:srgbClr val="005E8E"/>
                </a:solidFill>
                <a:latin typeface="Arial Narrow" pitchFamily="34" charset="0"/>
              </a:rPr>
              <a:t>ioGRIDEX</a:t>
            </a:r>
            <a:r>
              <a:rPr lang="en-US" sz="2400" b="1" dirty="0" smtClean="0">
                <a:solidFill>
                  <a:srgbClr val="005E8E"/>
                </a:solidFill>
                <a:latin typeface="Arial Narrow" pitchFamily="34" charset="0"/>
              </a:rPr>
              <a:t> </a:t>
            </a: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/>
            </a:r>
            <a:b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Номенклатура модулей</a:t>
            </a:r>
            <a:endParaRPr lang="ru-RU" sz="2400" b="1" dirty="0">
              <a:solidFill>
                <a:srgbClr val="005E8E"/>
              </a:solidFill>
              <a:latin typeface="Arial Narrow" pitchFamily="34" charset="0"/>
            </a:endParaRP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8144" y="1215851"/>
            <a:ext cx="1223963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5396" y="1237147"/>
            <a:ext cx="1181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3533" y="1232860"/>
            <a:ext cx="2581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949" y="1467123"/>
            <a:ext cx="1711643" cy="132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48024" y="1611138"/>
            <a:ext cx="7336631" cy="363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4384" y="3400459"/>
            <a:ext cx="1651635" cy="152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Платформа GRIDEX: конструктор для систем автоматизации и интернета вещей</a:t>
            </a:r>
            <a:endParaRPr lang="ru-RU" sz="2400" b="1" dirty="0">
              <a:solidFill>
                <a:srgbClr val="005E8E"/>
              </a:solidFill>
              <a:latin typeface="Arial Narrow" pitchFamily="34" charset="0"/>
            </a:endParaRPr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1079872" y="1251099"/>
            <a:ext cx="8784976" cy="7920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t" anchorCtr="0"/>
          <a:lstStyle/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Одна платформа: для ПТК «Торнадо» собственной разработки;</a:t>
            </a:r>
          </a:p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				  для решений других инжиниринговых компаний</a:t>
            </a:r>
            <a:r>
              <a:rPr lang="ru-RU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ru-RU" b="1" dirty="0" smtClean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647824" y="2259211"/>
            <a:ext cx="3384376" cy="93610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t" anchorCtr="0"/>
          <a:lstStyle/>
          <a:p>
            <a:pPr>
              <a:lnSpc>
                <a:spcPct val="90000"/>
              </a:lnSpc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err="1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iPC</a:t>
            </a: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Gridex</a:t>
            </a:r>
            <a:endParaRPr lang="ru-RU" sz="16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Ядро интеллектуальной </a:t>
            </a:r>
            <a:b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обработки данных</a:t>
            </a:r>
          </a:p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ru-RU" b="1" dirty="0" smtClean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6" name="Picture 4" descr="https://1.downloader.disk.yandex.ru/preview/b39370859a6f4d8f9ec0b8ff4c1964d7d405a85b3c60fcce758a13f588dd4784/inf/WU6EYFgRmh6DewTy7Mt4QSP-tKq8M_xbHD3wvt1uHZWiygfnJg2XP624osj4C6UXMktDukiAbWVABSvyBku87w%3D%3D?uid=0&amp;filename=14%D0%B1%D0%B5%D0%BB%D0%B0%D1%8F.jpg&amp;disposition=inline&amp;hash=&amp;limit=0&amp;content_type=image%2Fjpeg&amp;tknv=v2&amp;size=1280x1183"/>
          <p:cNvPicPr>
            <a:picLocks noChangeAspect="1" noChangeArrowheads="1"/>
          </p:cNvPicPr>
          <p:nvPr/>
        </p:nvPicPr>
        <p:blipFill>
          <a:blip r:embed="rId4" cstate="print"/>
          <a:srcRect l="11925" t="29789" r="12550" b="19569"/>
          <a:stretch>
            <a:fillRect/>
          </a:stretch>
        </p:blipFill>
        <p:spPr bwMode="auto">
          <a:xfrm>
            <a:off x="359792" y="3051299"/>
            <a:ext cx="5044796" cy="2256882"/>
          </a:xfrm>
          <a:prstGeom prst="rect">
            <a:avLst/>
          </a:prstGeom>
          <a:noFill/>
        </p:spPr>
      </p:pic>
      <p:pic>
        <p:nvPicPr>
          <p:cNvPr id="9" name="Picture 7" descr="\\mstornado.mst\st\Srv\Общие материалы Торнадо\Маркетинг\ВСЕ ФОТО\ФОТО КАТАЛОГ\Фото MIRage\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6456" y="3843387"/>
            <a:ext cx="2232249" cy="1489784"/>
          </a:xfrm>
          <a:prstGeom prst="rect">
            <a:avLst/>
          </a:prstGeom>
          <a:noFill/>
        </p:spPr>
      </p:pic>
      <p:pic>
        <p:nvPicPr>
          <p:cNvPr id="8" name="Picture 5" descr="\\mstornado.mst\st\Srv\Общие материалы Торнадо\Маркетинг\ВСЕ ФОТО\ФОТО КАТАЛОГ\Фото MIRage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64648" y="3123307"/>
            <a:ext cx="1658820" cy="1107082"/>
          </a:xfrm>
          <a:prstGeom prst="rect">
            <a:avLst/>
          </a:prstGeom>
          <a:noFill/>
        </p:spPr>
      </p:pic>
      <p:pic>
        <p:nvPicPr>
          <p:cNvPr id="7" name="Picture 6" descr="\\mstornado.mst\st\Srv\Общие материалы Торнадо\Маркетинг\ВСЕ ФОТО\ФОТО КАТАЛОГ\Фото MIRage\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44368" y="3051299"/>
            <a:ext cx="2053106" cy="1370225"/>
          </a:xfrm>
          <a:prstGeom prst="rect">
            <a:avLst/>
          </a:prstGeom>
          <a:noFill/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5832400" y="2331219"/>
            <a:ext cx="3816424" cy="86409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t" anchorCtr="0"/>
          <a:lstStyle/>
          <a:p>
            <a:pPr>
              <a:lnSpc>
                <a:spcPct val="90000"/>
              </a:lnSpc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err="1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ioGridex</a:t>
            </a:r>
            <a:endParaRPr lang="ru-RU" sz="16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Модули распределенного ввода-вывода </a:t>
            </a:r>
            <a:b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для создания инфраструктуры сбора данных</a:t>
            </a:r>
          </a:p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ru-RU" b="1" dirty="0" smtClean="0">
              <a:solidFill>
                <a:srgbClr val="0070C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2400" b="1" dirty="0" err="1" smtClean="0">
                <a:solidFill>
                  <a:srgbClr val="005E8E"/>
                </a:solidFill>
                <a:latin typeface="Arial Narrow" pitchFamily="34" charset="0"/>
              </a:rPr>
              <a:t>ioGRIDEX</a:t>
            </a:r>
            <a:r>
              <a:rPr lang="en-US" sz="2400" b="1" dirty="0" smtClean="0">
                <a:solidFill>
                  <a:srgbClr val="005E8E"/>
                </a:solidFill>
                <a:latin typeface="Arial Narrow" pitchFamily="34" charset="0"/>
              </a:rPr>
              <a:t> </a:t>
            </a: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/>
            </a:r>
            <a:b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Номенклатура модулей</a:t>
            </a:r>
            <a:endParaRPr lang="ru-RU" sz="2400" b="1" dirty="0">
              <a:solidFill>
                <a:srgbClr val="005E8E"/>
              </a:solidFill>
              <a:latin typeface="Arial Narrow" pitchFamily="34" charset="0"/>
            </a:endParaRP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6984" y="1215851"/>
            <a:ext cx="1223963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6828" y="1237147"/>
            <a:ext cx="1181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2560" y="1232860"/>
            <a:ext cx="2581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20032" y="1823690"/>
            <a:ext cx="7077075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5816" y="1755155"/>
            <a:ext cx="1499997" cy="146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2400" b="1" dirty="0" err="1" smtClean="0">
                <a:solidFill>
                  <a:srgbClr val="005E8E"/>
                </a:solidFill>
                <a:latin typeface="Arial Narrow" pitchFamily="34" charset="0"/>
              </a:rPr>
              <a:t>ioGRIDEX</a:t>
            </a:r>
            <a:r>
              <a:rPr lang="en-US" sz="2400" b="1" dirty="0" smtClean="0">
                <a:solidFill>
                  <a:srgbClr val="005E8E"/>
                </a:solidFill>
                <a:latin typeface="Arial Narrow" pitchFamily="34" charset="0"/>
              </a:rPr>
              <a:t> </a:t>
            </a: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/>
            </a:r>
            <a:b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Номенклатура модулей</a:t>
            </a:r>
            <a:endParaRPr lang="ru-RU" sz="2400" b="1" dirty="0">
              <a:solidFill>
                <a:srgbClr val="005E8E"/>
              </a:solidFill>
              <a:latin typeface="Arial Narrow" pitchFamily="34" charset="0"/>
            </a:endParaRP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2333" y="1215851"/>
            <a:ext cx="1223963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3428" y="1237147"/>
            <a:ext cx="1181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0981" y="1232860"/>
            <a:ext cx="2581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059" y="1708940"/>
            <a:ext cx="2001965" cy="1414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4327" y="1755155"/>
            <a:ext cx="7148513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51880" y="3699371"/>
            <a:ext cx="1582674" cy="137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Применение платформы GRIDEX. </a:t>
            </a:r>
            <a:b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Системы реального времени</a:t>
            </a:r>
            <a:endParaRPr lang="ru-RU" sz="2400" b="1" dirty="0">
              <a:solidFill>
                <a:srgbClr val="005E8E"/>
              </a:solidFill>
              <a:latin typeface="Arial Narrow" pitchFamily="34" charset="0"/>
            </a:endParaRPr>
          </a:p>
        </p:txBody>
      </p:sp>
      <p:pic>
        <p:nvPicPr>
          <p:cNvPr id="3" name="Picture 2" descr="http://www.iaes.ru/thumb/phpThumb.php?src=/uploads/pages/29.jpg&amp;w=273&amp;zc=1&amp;f=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8327" y="1027969"/>
            <a:ext cx="3042380" cy="4257104"/>
          </a:xfrm>
          <a:prstGeom prst="rect">
            <a:avLst/>
          </a:prstGeom>
          <a:noFill/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151880" y="1179091"/>
            <a:ext cx="5040560" cy="3600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t" anchorCtr="0"/>
          <a:lstStyle/>
          <a:p>
            <a:pPr>
              <a:lnSpc>
                <a:spcPct val="90000"/>
              </a:lnSpc>
              <a:spcAft>
                <a:spcPts val="9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ЗАО ИАЭС  г. НОВОСИБИРСК</a:t>
            </a:r>
          </a:p>
          <a:p>
            <a:pPr>
              <a:lnSpc>
                <a:spcPct val="90000"/>
              </a:lnSpc>
              <a:spcAft>
                <a:spcPts val="9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Устройство локальной </a:t>
            </a:r>
            <a:b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противоаварийной </a:t>
            </a:r>
            <a:b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автоматики 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Поставка специализированного исполнения </a:t>
            </a:r>
            <a:r>
              <a:rPr lang="ru-RU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iPC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Gridex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   с сигнальным процессором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Операционная система: QNX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Функции: отслеживание режима работы электрической </a:t>
            </a:r>
            <a:b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   сети с выдачей управляющих воздействий. </a:t>
            </a:r>
            <a:b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   Характерное время реакции: 5–10 мс.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Конечные заказчики: электросети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Применение платформы GRIDEX. </a:t>
            </a:r>
            <a:b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АСУТП, мониторинг, системы телемеханики</a:t>
            </a:r>
            <a:endParaRPr lang="ru-RU" sz="2400" b="1" dirty="0">
              <a:solidFill>
                <a:srgbClr val="005E8E"/>
              </a:solidFill>
              <a:latin typeface="Arial Narrow" pitchFamily="34" charset="0"/>
            </a:endParaRPr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1151880" y="1179091"/>
            <a:ext cx="4680520" cy="201622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t" anchorCtr="0"/>
          <a:lstStyle/>
          <a:p>
            <a:pPr>
              <a:lnSpc>
                <a:spcPct val="90000"/>
              </a:lnSpc>
              <a:spcAft>
                <a:spcPts val="12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ООО ЭМА  г. НОВОСИБИРСК</a:t>
            </a:r>
          </a:p>
          <a:p>
            <a:pPr>
              <a:lnSpc>
                <a:spcPct val="90000"/>
              </a:lnSpc>
              <a:spcAft>
                <a:spcPts val="9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Интеллектуальный контроллер </a:t>
            </a:r>
            <a:b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АСУТП подстанции </a:t>
            </a:r>
          </a:p>
          <a:p>
            <a:pPr>
              <a:lnSpc>
                <a:spcPct val="90000"/>
              </a:lnSpc>
              <a:spcAft>
                <a:spcPts val="3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Поставка </a:t>
            </a:r>
            <a:r>
              <a:rPr lang="ru-RU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iPC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Gridex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на OEM условиях</a:t>
            </a:r>
          </a:p>
          <a:p>
            <a:pPr>
              <a:lnSpc>
                <a:spcPct val="90000"/>
              </a:lnSpc>
              <a:spcAft>
                <a:spcPts val="3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Операционная система: </a:t>
            </a:r>
            <a:r>
              <a:rPr lang="ru-RU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Linux</a:t>
            </a:r>
            <a:endParaRPr lang="ru-RU" sz="1600" dirty="0" smtClean="0">
              <a:solidFill>
                <a:schemeClr val="tx1"/>
              </a:solidFill>
              <a:latin typeface="Arial Narrow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Функции: контроллер АСУТП подстанции </a:t>
            </a:r>
            <a:b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   или электрической части объекта генерации</a:t>
            </a:r>
          </a:p>
        </p:txBody>
      </p:sp>
      <p:pic>
        <p:nvPicPr>
          <p:cNvPr id="4" name="Picture 2" descr="http://www.ema.ru/files/flib/3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0413" y="1539131"/>
            <a:ext cx="2023734" cy="1518736"/>
          </a:xfrm>
          <a:prstGeom prst="rect">
            <a:avLst/>
          </a:prstGeom>
          <a:noFill/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791840" y="3267323"/>
            <a:ext cx="4104456" cy="208823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t" anchorCtr="0"/>
          <a:lstStyle/>
          <a:p>
            <a:pPr>
              <a:lnSpc>
                <a:spcPct val="90000"/>
              </a:lnSpc>
              <a:spcAft>
                <a:spcPts val="9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Система мониторинга высоковольтного </a:t>
            </a:r>
            <a:b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оборудования </a:t>
            </a:r>
          </a:p>
          <a:p>
            <a:pPr>
              <a:lnSpc>
                <a:spcPct val="90000"/>
              </a:lnSpc>
              <a:spcAft>
                <a:spcPts val="3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Поставка </a:t>
            </a:r>
            <a:r>
              <a:rPr lang="ru-RU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iPC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Gridex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и </a:t>
            </a:r>
            <a:r>
              <a:rPr lang="ru-RU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ioGridex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   на OEM условиях</a:t>
            </a:r>
          </a:p>
          <a:p>
            <a:pPr>
              <a:lnSpc>
                <a:spcPct val="90000"/>
              </a:lnSpc>
              <a:spcAft>
                <a:spcPts val="3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Операционная система: </a:t>
            </a:r>
            <a:r>
              <a:rPr lang="ru-RU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Linux</a:t>
            </a:r>
            <a:endParaRPr lang="ru-RU" sz="1600" dirty="0" smtClean="0">
              <a:solidFill>
                <a:schemeClr val="tx1"/>
              </a:solidFill>
              <a:latin typeface="Arial Narrow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Функции: контроллер мониторинга </a:t>
            </a:r>
            <a:b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   состояния трансформаторов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0152" y="3373595"/>
            <a:ext cx="6135624" cy="183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Применение платформы GRIDEX. Системы мониторинга телекоммуникационных узлов</a:t>
            </a:r>
            <a:endParaRPr lang="ru-RU" sz="2400" b="1" dirty="0">
              <a:solidFill>
                <a:srgbClr val="005E8E"/>
              </a:solidFill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2199" y="1215618"/>
            <a:ext cx="5692902" cy="360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151880" y="1179091"/>
            <a:ext cx="3024336" cy="295232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t" anchorCtr="0"/>
          <a:lstStyle/>
          <a:p>
            <a:pPr>
              <a:lnSpc>
                <a:spcPct val="90000"/>
              </a:lnSpc>
              <a:spcAft>
                <a:spcPts val="9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ООО ТЕКОМ </a:t>
            </a:r>
            <a:br>
              <a:rPr lang="ru-RU" sz="14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г. НИЖНИЙ НОВГОРОД</a:t>
            </a:r>
          </a:p>
          <a:p>
            <a:pPr>
              <a:lnSpc>
                <a:spcPct val="90000"/>
              </a:lnSpc>
              <a:spcAft>
                <a:spcPts val="9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Контроллер </a:t>
            </a:r>
            <a:b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узлов связи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 Поставка </a:t>
            </a:r>
            <a:r>
              <a:rPr lang="ru-RU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iPC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Gridex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и </a:t>
            </a:r>
            <a:r>
              <a:rPr lang="ru-RU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ioGridex</a:t>
            </a:r>
            <a:endParaRPr lang="ru-RU" sz="1600" dirty="0" smtClean="0">
              <a:solidFill>
                <a:schemeClr val="tx1"/>
              </a:solidFill>
              <a:latin typeface="Arial Narrow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 Операционная система: </a:t>
            </a:r>
            <a:r>
              <a:rPr lang="ru-RU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Linux</a:t>
            </a:r>
            <a:endParaRPr lang="ru-RU" sz="1600" dirty="0" smtClean="0">
              <a:solidFill>
                <a:schemeClr val="tx1"/>
              </a:solidFill>
              <a:latin typeface="Arial Narrow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 Функции: контроллер мониторинга </a:t>
            </a:r>
            <a:b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   состояния магистральных узлов </a:t>
            </a:r>
            <a:b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   связи и телекоммуникаций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Конечные заказчики: </a:t>
            </a:r>
            <a:b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   </a:t>
            </a:r>
            <a:r>
              <a:rPr lang="ru-RU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Ростелеком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, Газпром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ru-RU" sz="1600" dirty="0" smtClean="0">
              <a:solidFill>
                <a:schemeClr val="tx1"/>
              </a:solidFill>
              <a:latin typeface="Arial Narrow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59792" y="1179091"/>
            <a:ext cx="9361040" cy="10081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 algn="ctr">
              <a:lnSpc>
                <a:spcPct val="11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4800" dirty="0" smtClean="0">
                <a:solidFill>
                  <a:srgbClr val="005E8E"/>
                </a:solidFill>
                <a:latin typeface="Calibri" pitchFamily="34" charset="0"/>
              </a:rPr>
              <a:t>Спасибо за внимание!</a:t>
            </a:r>
            <a:r>
              <a:rPr lang="en-US" sz="4800" b="1" dirty="0" smtClean="0">
                <a:solidFill>
                  <a:srgbClr val="005E8E"/>
                </a:solidFill>
                <a:latin typeface="Calibri" pitchFamily="34" charset="0"/>
              </a:rPr>
              <a:t> </a:t>
            </a:r>
            <a:endParaRPr lang="ru-RU" sz="4800" b="1" dirty="0">
              <a:solidFill>
                <a:srgbClr val="005E8E"/>
              </a:solidFill>
              <a:latin typeface="Calibri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59792" y="2403228"/>
            <a:ext cx="9361040" cy="237626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 algn="ctr">
              <a:lnSpc>
                <a:spcPct val="90000"/>
              </a:lnSpc>
              <a:spcAft>
                <a:spcPts val="3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i="1" dirty="0" smtClean="0">
                <a:solidFill>
                  <a:srgbClr val="005E8E"/>
                </a:solidFill>
                <a:latin typeface="Calibri" pitchFamily="34" charset="0"/>
              </a:rPr>
              <a:t>Нестуля Роман Владимирович</a:t>
            </a:r>
          </a:p>
          <a:p>
            <a:pPr algn="ctr"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i="1" dirty="0" err="1" smtClean="0">
                <a:solidFill>
                  <a:srgbClr val="005E8E"/>
                </a:solidFill>
                <a:latin typeface="Calibri" pitchFamily="34" charset="0"/>
              </a:rPr>
              <a:t>к.ф.-м.н</a:t>
            </a:r>
            <a:r>
              <a:rPr lang="ru-RU" sz="2000" i="1" dirty="0" smtClean="0">
                <a:solidFill>
                  <a:srgbClr val="005E8E"/>
                </a:solidFill>
                <a:latin typeface="Calibri" pitchFamily="34" charset="0"/>
              </a:rPr>
              <a:t>, руководитель направления </a:t>
            </a:r>
            <a:br>
              <a:rPr lang="ru-RU" sz="2000" i="1" dirty="0" smtClean="0">
                <a:solidFill>
                  <a:srgbClr val="005E8E"/>
                </a:solidFill>
                <a:latin typeface="Calibri" pitchFamily="34" charset="0"/>
              </a:rPr>
            </a:br>
            <a:r>
              <a:rPr lang="ru-RU" sz="2000" i="1" dirty="0" smtClean="0">
                <a:solidFill>
                  <a:srgbClr val="005E8E"/>
                </a:solidFill>
                <a:latin typeface="Calibri" pitchFamily="34" charset="0"/>
              </a:rPr>
              <a:t>ООО «Модульные Системы Торнадо»</a:t>
            </a:r>
          </a:p>
          <a:p>
            <a:pPr algn="ctr"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 i="1" dirty="0" smtClean="0">
                <a:solidFill>
                  <a:srgbClr val="005E8E"/>
                </a:solidFill>
                <a:latin typeface="Calibri" pitchFamily="34" charset="0"/>
              </a:rPr>
              <a:t>   </a:t>
            </a:r>
          </a:p>
          <a:p>
            <a:pPr algn="ctr"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i="1" dirty="0" err="1" smtClean="0">
                <a:solidFill>
                  <a:srgbClr val="005E8E"/>
                </a:solidFill>
                <a:latin typeface="Calibri" pitchFamily="34" charset="0"/>
              </a:rPr>
              <a:t>www.tornado.nsk.ru</a:t>
            </a:r>
            <a:r>
              <a:rPr lang="ru-RU" sz="2000" i="1" dirty="0" smtClean="0">
                <a:solidFill>
                  <a:srgbClr val="005E8E"/>
                </a:solidFill>
                <a:latin typeface="Calibri" pitchFamily="34" charset="0"/>
              </a:rPr>
              <a:t> </a:t>
            </a:r>
            <a:br>
              <a:rPr lang="ru-RU" sz="2000" i="1" dirty="0" smtClean="0">
                <a:solidFill>
                  <a:srgbClr val="005E8E"/>
                </a:solidFill>
                <a:latin typeface="Calibri" pitchFamily="34" charset="0"/>
              </a:rPr>
            </a:br>
            <a:r>
              <a:rPr lang="ru-RU" sz="2000" i="1" dirty="0" err="1" smtClean="0">
                <a:solidFill>
                  <a:srgbClr val="005E8E"/>
                </a:solidFill>
                <a:latin typeface="Calibri" pitchFamily="34" charset="0"/>
              </a:rPr>
              <a:t>info@tornado.nsk.ru</a:t>
            </a:r>
            <a:r>
              <a:rPr lang="ru-RU" sz="2000" i="1" dirty="0" smtClean="0">
                <a:solidFill>
                  <a:srgbClr val="005E8E"/>
                </a:solidFill>
                <a:latin typeface="Calibri" pitchFamily="34" charset="0"/>
              </a:rPr>
              <a:t>  </a:t>
            </a:r>
            <a:br>
              <a:rPr lang="ru-RU" sz="2000" i="1" dirty="0" smtClean="0">
                <a:solidFill>
                  <a:srgbClr val="005E8E"/>
                </a:solidFill>
                <a:latin typeface="Calibri" pitchFamily="34" charset="0"/>
              </a:rPr>
            </a:br>
            <a:r>
              <a:rPr lang="ru-RU" sz="2000" i="1" dirty="0" smtClean="0">
                <a:solidFill>
                  <a:srgbClr val="005E8E"/>
                </a:solidFill>
                <a:latin typeface="Calibri" pitchFamily="34" charset="0"/>
              </a:rPr>
              <a:t>тел./факс: +7 (383) 36 33 800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dirty="0" smtClean="0">
                <a:solidFill>
                  <a:srgbClr val="005E8E"/>
                </a:solidFill>
                <a:latin typeface="Open Sans Light" pitchFamily="32" charset="0"/>
              </a:rPr>
              <a:t> </a:t>
            </a:r>
            <a:endParaRPr lang="ru-RU" sz="1000" dirty="0">
              <a:solidFill>
                <a:srgbClr val="005E8E"/>
              </a:solidFill>
              <a:latin typeface="Open Sans Light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Заключение</a:t>
            </a:r>
            <a:endParaRPr lang="ru-RU" sz="2400" b="1" dirty="0">
              <a:solidFill>
                <a:srgbClr val="005E8E"/>
              </a:solidFill>
              <a:latin typeface="Arial Narrow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80072" y="2043187"/>
            <a:ext cx="4248472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://tehnot.com/wp-content/uploads/2016/02/internet_of_things-e14552835832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080" y="2115195"/>
            <a:ext cx="4062364" cy="2437418"/>
          </a:xfrm>
          <a:prstGeom prst="rect">
            <a:avLst/>
          </a:prstGeom>
          <a:noFill/>
        </p:spPr>
      </p:pic>
      <p:sp>
        <p:nvSpPr>
          <p:cNvPr id="5" name="Равнобедренный треугольник 4"/>
          <p:cNvSpPr/>
          <p:nvPr/>
        </p:nvSpPr>
        <p:spPr>
          <a:xfrm>
            <a:off x="2232000" y="1179091"/>
            <a:ext cx="5544616" cy="864096"/>
          </a:xfrm>
          <a:prstGeom prst="triangle">
            <a:avLst>
              <a:gd name="adj" fmla="val 498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80072" y="4635475"/>
            <a:ext cx="4248472" cy="43204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320232" y="4698191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GRIDEX +…..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2400" b="1" dirty="0" err="1" smtClean="0">
                <a:solidFill>
                  <a:srgbClr val="005E8E"/>
                </a:solidFill>
                <a:latin typeface="Arial Narrow" pitchFamily="34" charset="0"/>
              </a:rPr>
              <a:t>iPC</a:t>
            </a: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 GRIDEX </a:t>
            </a:r>
            <a:b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Российский промышленный компьютер</a:t>
            </a:r>
            <a:endParaRPr lang="ru-RU" sz="2400" b="1" dirty="0">
              <a:solidFill>
                <a:srgbClr val="005E8E"/>
              </a:solidFill>
              <a:latin typeface="Arial Narrow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079872" y="3771379"/>
            <a:ext cx="8064896" cy="1441060"/>
            <a:chOff x="959859" y="2115195"/>
            <a:chExt cx="7608845" cy="1153028"/>
          </a:xfrm>
        </p:grpSpPr>
        <p:pic>
          <p:nvPicPr>
            <p:cNvPr id="5" name="Picture 6" descr="https://2.downloader.disk.yandex.ru/preview/1d16ee1e3db81d8fe58d5a6e4bc1fd19973a51112eb2c7d0ed42e79d513bf778/inf/WU6EYFgRmh6DewTy7Mt4QaVuxNhXBtmYfnLjbK3Gaqnx5_n-Wqfat71qUbk2LyXWETpsH2GwdoiQKvUg7pAfbw%3D%3D?uid=0&amp;filename=17%D1%81%D0%B8%D0%BD%D0%B8%D0%B9.jpg&amp;disposition=inline&amp;hash=&amp;limit=0&amp;content_type=image%2Fjpeg&amp;tknv=v2&amp;size=1280x118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40512" y="2115195"/>
              <a:ext cx="1728192" cy="11530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" name="Picture 2" descr="https://4.downloader.disk.yandex.ru/preview/8732a264c4f02f2dd08c5a6f9e06013f50428f591dbd9964067c2d0c8f1291ca/inf/WU6EYFgRmh6DewTy7Mt4Qcklwx4iQMT7Laq7cJZfzYhiZMhwPfFcJIs2Q5dn25YpEsgTlNEwMHGgUs5NUBV7BA%3D%3D?uid=0&amp;filename=21%D1%81%D0%B8%D0%BD%D0%B8%D0%B9.jpg&amp;disposition=inline&amp;hash=&amp;limit=0&amp;content_type=image%2Fjpeg&amp;tknv=v2&amp;size=1280x1183"/>
            <p:cNvPicPr>
              <a:picLocks noChangeAspect="1" noChangeArrowheads="1"/>
            </p:cNvPicPr>
            <p:nvPr/>
          </p:nvPicPr>
          <p:blipFill>
            <a:blip r:embed="rId5" cstate="print"/>
            <a:srcRect l="3950" t="23683" r="5193" b="23029"/>
            <a:stretch>
              <a:fillRect/>
            </a:stretch>
          </p:blipFill>
          <p:spPr bwMode="auto">
            <a:xfrm>
              <a:off x="959859" y="2115195"/>
              <a:ext cx="2944327" cy="11521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" name="Picture 4" descr="https://3.downloader.disk.yandex.ru/preview/cc4f6e7f2a6f4628259eda0873a3116dabbab3403d263140986c8ae50f4927f2/inf/WU6EYFgRmh6DewTy7Mt4QT6Nxw8Zyk6Gz2DDEWMO-mATUnXkAAG3PFlGobWIKXsPF95zkRNQcHqyDqGX7jH1gw%3D%3D?uid=0&amp;filename=25%D1%81%D0%B8%D0%BD%D0%B8%D0%B9.jpg&amp;disposition=inline&amp;hash=&amp;limit=0&amp;content_type=image%2Fjpeg&amp;tknv=v2&amp;size=1280x1183"/>
            <p:cNvPicPr>
              <a:picLocks noChangeAspect="1" noChangeArrowheads="1"/>
            </p:cNvPicPr>
            <p:nvPr/>
          </p:nvPicPr>
          <p:blipFill>
            <a:blip r:embed="rId6" cstate="print"/>
            <a:srcRect l="14644" t="16462" r="15796" b="17690"/>
            <a:stretch>
              <a:fillRect/>
            </a:stretch>
          </p:blipFill>
          <p:spPr bwMode="auto">
            <a:xfrm>
              <a:off x="4464248" y="2115195"/>
              <a:ext cx="1824203" cy="11521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1007864" y="1179091"/>
            <a:ext cx="8712968" cy="316835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t" anchorCtr="0"/>
          <a:lstStyle/>
          <a:p>
            <a:pPr indent="-576000">
              <a:lnSpc>
                <a:spcPct val="95000"/>
              </a:lnSpc>
              <a:spcAft>
                <a:spcPts val="8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• </a:t>
            </a: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Автоматизация технологических процессов</a:t>
            </a:r>
          </a:p>
          <a:p>
            <a:pPr indent="-576000">
              <a:lnSpc>
                <a:spcPct val="95000"/>
              </a:lnSpc>
              <a:spcAft>
                <a:spcPts val="8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• Тонкие клиенты</a:t>
            </a:r>
          </a:p>
          <a:p>
            <a:pPr indent="-576000">
              <a:lnSpc>
                <a:spcPct val="95000"/>
              </a:lnSpc>
              <a:spcAft>
                <a:spcPts val="8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• Системы управления «реального времени»</a:t>
            </a:r>
          </a:p>
          <a:p>
            <a:pPr indent="-576000">
              <a:lnSpc>
                <a:spcPct val="95000"/>
              </a:lnSpc>
              <a:spcAft>
                <a:spcPts val="8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• Компьютеры для «жестких» условий эксплуатации</a:t>
            </a:r>
          </a:p>
          <a:p>
            <a:pPr indent="-576000">
              <a:lnSpc>
                <a:spcPct val="95000"/>
              </a:lnSpc>
              <a:spcAft>
                <a:spcPts val="8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• Малогабаритные компьютеры с развитыми возможностями и</a:t>
            </a:r>
            <a:b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коммуникациями – до 5 портов </a:t>
            </a:r>
            <a:r>
              <a:rPr lang="ru-RU" sz="1600" dirty="0" err="1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Ethernet</a:t>
            </a:r>
            <a:endParaRPr lang="ru-RU" sz="16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indent="-576000">
              <a:lnSpc>
                <a:spcPct val="95000"/>
              </a:lnSpc>
              <a:spcAft>
                <a:spcPts val="8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• Специализированные компьютеры со встроенными</a:t>
            </a:r>
            <a:b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«Сигнальными процессорами»</a:t>
            </a:r>
            <a:r>
              <a:rPr lang="ru-RU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ru-RU" b="1" dirty="0" smtClean="0">
              <a:solidFill>
                <a:srgbClr val="0070C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2400" b="1" dirty="0" err="1" smtClean="0">
                <a:solidFill>
                  <a:srgbClr val="005E8E"/>
                </a:solidFill>
                <a:latin typeface="Arial Narrow" pitchFamily="34" charset="0"/>
              </a:rPr>
              <a:t>iPC</a:t>
            </a: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 GRIDEX </a:t>
            </a:r>
            <a:b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Основные технические характеристики</a:t>
            </a:r>
            <a:endParaRPr lang="ru-RU" sz="2400" b="1" dirty="0">
              <a:solidFill>
                <a:srgbClr val="005E8E"/>
              </a:solidFill>
              <a:latin typeface="Arial Narrow" pitchFamily="34" charset="0"/>
            </a:endParaRP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1007864" y="1179091"/>
            <a:ext cx="8784976" cy="40324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t" anchorCtr="0"/>
          <a:lstStyle/>
          <a:p>
            <a:pPr indent="-576000">
              <a:lnSpc>
                <a:spcPct val="95000"/>
              </a:lnSpc>
              <a:spcAft>
                <a:spcPts val="800"/>
              </a:spcAft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• </a:t>
            </a: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Поддержка операционных систем </a:t>
            </a:r>
            <a:r>
              <a:rPr lang="ru-RU" sz="1600" dirty="0" err="1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Windows</a:t>
            </a: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QNX, </a:t>
            </a:r>
            <a:r>
              <a:rPr lang="ru-RU" sz="1600" dirty="0" err="1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Linux</a:t>
            </a: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indent="-576000">
              <a:lnSpc>
                <a:spcPct val="95000"/>
              </a:lnSpc>
              <a:spcAft>
                <a:spcPts val="8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• Пассивное охлаждение системы</a:t>
            </a:r>
          </a:p>
          <a:p>
            <a:pPr indent="-576000">
              <a:lnSpc>
                <a:spcPct val="95000"/>
              </a:lnSpc>
              <a:spcAft>
                <a:spcPts val="8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• Стандартные порты расширения для установки адаптеров </a:t>
            </a:r>
            <a:b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RS-485/232, </a:t>
            </a:r>
            <a:r>
              <a:rPr lang="ru-RU" sz="1600" dirty="0" err="1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Ethernet</a:t>
            </a: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ru-RU" sz="1600" dirty="0" err="1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WiFi</a:t>
            </a: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3G, HDD, SSD, …</a:t>
            </a:r>
          </a:p>
          <a:p>
            <a:pPr indent="-576000">
              <a:lnSpc>
                <a:spcPct val="95000"/>
              </a:lnSpc>
              <a:spcAft>
                <a:spcPts val="8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• Питание 12‒24В — основа для организации </a:t>
            </a:r>
            <a:b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особо надежного питания</a:t>
            </a:r>
          </a:p>
          <a:p>
            <a:pPr indent="-576000">
              <a:lnSpc>
                <a:spcPct val="95000"/>
              </a:lnSpc>
              <a:spcAft>
                <a:spcPts val="8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• Жесткие условия эксплуатации: </a:t>
            </a:r>
            <a:b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IP54, Т от ‒20 до +70 гр. Цельсия</a:t>
            </a:r>
          </a:p>
          <a:p>
            <a:pPr indent="-576000">
              <a:lnSpc>
                <a:spcPct val="95000"/>
              </a:lnSpc>
              <a:spcAft>
                <a:spcPts val="8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• Поддержка требований ЭМС IEC-61850-3 </a:t>
            </a:r>
          </a:p>
          <a:p>
            <a:pPr indent="-576000">
              <a:lnSpc>
                <a:spcPct val="95000"/>
              </a:lnSpc>
              <a:spcAft>
                <a:spcPts val="8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• Синхронизация времени по стандарту IEEE-1588</a:t>
            </a:r>
          </a:p>
          <a:p>
            <a:pPr indent="-576000">
              <a:lnSpc>
                <a:spcPct val="95000"/>
              </a:lnSpc>
              <a:spcAft>
                <a:spcPts val="8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• Возможность встраивания в </a:t>
            </a:r>
            <a:r>
              <a:rPr lang="ru-RU" sz="1600" dirty="0" err="1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Евромеханику</a:t>
            </a: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6U</a:t>
            </a:r>
          </a:p>
          <a:p>
            <a:pPr indent="-576000">
              <a:lnSpc>
                <a:spcPct val="95000"/>
              </a:lnSpc>
              <a:spcAft>
                <a:spcPts val="8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• </a:t>
            </a:r>
            <a:r>
              <a:rPr lang="ru-RU" sz="1600" dirty="0" err="1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Вибростойкость</a:t>
            </a:r>
            <a:endParaRPr lang="ru-RU" sz="1600" b="1" dirty="0" smtClean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8" name="Picture 11" descr="3D_Vi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9724" y="2619251"/>
            <a:ext cx="3201116" cy="2448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2400" b="1" dirty="0" err="1" smtClean="0">
                <a:solidFill>
                  <a:srgbClr val="005E8E"/>
                </a:solidFill>
                <a:latin typeface="Arial Narrow" pitchFamily="34" charset="0"/>
              </a:rPr>
              <a:t>iPC</a:t>
            </a: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 GRIDEX </a:t>
            </a:r>
            <a:b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Технические детали</a:t>
            </a: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1007864" y="1179091"/>
            <a:ext cx="8784976" cy="72008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t" anchorCtr="0"/>
          <a:lstStyle/>
          <a:p>
            <a:pPr indent="-576000">
              <a:lnSpc>
                <a:spcPct val="95000"/>
              </a:lnSpc>
              <a:spcAft>
                <a:spcPts val="800"/>
              </a:spcAft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 производстве материнской платы используется элементная база, </a:t>
            </a:r>
            <a:b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обеспечивающая работу в режиме 24</a:t>
            </a:r>
            <a:r>
              <a:rPr lang="en-US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x</a:t>
            </a: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 на интервале до 15 лет.</a:t>
            </a:r>
          </a:p>
        </p:txBody>
      </p:sp>
      <p:pic>
        <p:nvPicPr>
          <p:cNvPr id="6" name="Picture 11" descr="T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360" y="2105754"/>
            <a:ext cx="5170766" cy="310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BO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0917" y="1849158"/>
            <a:ext cx="3871923" cy="317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2400" b="1" dirty="0" err="1" smtClean="0">
                <a:solidFill>
                  <a:srgbClr val="005E8E"/>
                </a:solidFill>
                <a:latin typeface="Arial Narrow" pitchFamily="34" charset="0"/>
              </a:rPr>
              <a:t>iPC</a:t>
            </a: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 GRIDEX </a:t>
            </a:r>
            <a:b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Компоненты и комплектующие</a:t>
            </a:r>
            <a:endParaRPr lang="ru-RU" sz="2400" b="1" dirty="0">
              <a:solidFill>
                <a:srgbClr val="005E8E"/>
              </a:solidFill>
              <a:latin typeface="Arial Narrow" pitchFamily="34" charset="0"/>
            </a:endParaRPr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1151880" y="1179091"/>
            <a:ext cx="3168352" cy="324036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t" anchorCtr="0"/>
          <a:lstStyle/>
          <a:p>
            <a:pPr>
              <a:lnSpc>
                <a:spcPct val="90000"/>
              </a:lnSpc>
              <a:spcAft>
                <a:spcPts val="9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Процессорный модуль </a:t>
            </a:r>
            <a:b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SOM</a:t>
            </a: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стандарта </a:t>
            </a:r>
            <a:r>
              <a:rPr lang="en-US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</a:t>
            </a: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 </a:t>
            </a:r>
            <a:b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Qseven</a:t>
            </a:r>
            <a:r>
              <a:rPr lang="en-US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ru-RU" sz="16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Intel Atom E38xx 1,9 GHz, 1/2/4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ядра</a:t>
            </a:r>
            <a:endParaRPr lang="en-US" sz="1600" dirty="0" smtClean="0">
              <a:solidFill>
                <a:schemeClr val="tx1"/>
              </a:solidFill>
              <a:latin typeface="Arial Narrow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DRAM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до 4 </a:t>
            </a:r>
            <a:r>
              <a:rPr lang="en-US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Gbyte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DDR3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 Потребление от 5 до 10 Вт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 Встроенная графика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Intel HD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1x Ethernet 1Gb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2x SATA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PCIe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2.0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USB 2.0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Win 7, 8, 10; Linux; QNX …</a:t>
            </a:r>
          </a:p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ru-RU" b="1" dirty="0" smtClean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4" name="Рисунок 3" descr="DFI-BT7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673004" y="1251099"/>
            <a:ext cx="2095500" cy="207454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2400" b="1" dirty="0" err="1" smtClean="0">
                <a:solidFill>
                  <a:srgbClr val="005E8E"/>
                </a:solidFill>
                <a:latin typeface="Arial Narrow" pitchFamily="34" charset="0"/>
              </a:rPr>
              <a:t>iPC</a:t>
            </a: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 GRIDEX </a:t>
            </a:r>
            <a:b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Компоненты и комплектующие</a:t>
            </a:r>
            <a:endParaRPr lang="ru-RU" sz="2400" b="1" dirty="0">
              <a:solidFill>
                <a:srgbClr val="005E8E"/>
              </a:solidFill>
              <a:latin typeface="Arial Narrow" pitchFamily="34" charset="0"/>
            </a:endParaRPr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1151880" y="1179091"/>
            <a:ext cx="2160240" cy="158417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t" anchorCtr="0"/>
          <a:lstStyle/>
          <a:p>
            <a:pPr>
              <a:lnSpc>
                <a:spcPct val="90000"/>
              </a:lnSpc>
              <a:spcAft>
                <a:spcPts val="9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Ethernet x4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4 порта </a:t>
            </a:r>
            <a:r>
              <a:rPr lang="ru-RU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Ethernet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sz="1600" dirty="0" smtClean="0">
              <a:solidFill>
                <a:schemeClr val="tx1"/>
              </a:solidFill>
              <a:latin typeface="Arial Narrow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аппаратная поддержка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синхронизации времени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  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по стандарту IEEE-1588</a:t>
            </a:r>
            <a:endParaRPr lang="ru-RU" b="1" dirty="0" smtClean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5" name="Рисунок 4" descr="модули Gridex 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84128" y="1318202"/>
            <a:ext cx="2439785" cy="1517073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151880" y="3195315"/>
            <a:ext cx="2160240" cy="158417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t" anchorCtr="0"/>
          <a:lstStyle/>
          <a:p>
            <a:pPr>
              <a:lnSpc>
                <a:spcPct val="90000"/>
              </a:lnSpc>
              <a:spcAft>
                <a:spcPts val="9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Ethernet x1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1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порт </a:t>
            </a:r>
            <a:r>
              <a:rPr lang="ru-RU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Ethernet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sz="1600" dirty="0" smtClean="0">
              <a:solidFill>
                <a:schemeClr val="tx1"/>
              </a:solidFill>
              <a:latin typeface="Arial Narrow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аппаратная поддержка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синхронизации времени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  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по стандарту IEEE-1588</a:t>
            </a:r>
            <a:endParaRPr lang="ru-RU" b="1" dirty="0" smtClean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7" name="Рисунок 6" descr="модули Gridex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4128" y="3195315"/>
            <a:ext cx="1679171" cy="1442258"/>
          </a:xfrm>
          <a:prstGeom prst="rect">
            <a:avLst/>
          </a:prstGeom>
        </p:spPr>
      </p:pic>
      <p:pic>
        <p:nvPicPr>
          <p:cNvPr id="8" name="Рисунок 7" descr="P1060460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64898" y="1603222"/>
            <a:ext cx="2571958" cy="1448077"/>
          </a:xfrm>
          <a:prstGeom prst="rect">
            <a:avLst/>
          </a:prstGeom>
        </p:spPr>
      </p:pic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6408464" y="1827163"/>
            <a:ext cx="1512168" cy="10081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t" anchorCtr="0"/>
          <a:lstStyle/>
          <a:p>
            <a:pPr>
              <a:lnSpc>
                <a:spcPct val="90000"/>
              </a:lnSpc>
              <a:spcAft>
                <a:spcPts val="9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RS 232/485 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1 порт RS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232</a:t>
            </a:r>
            <a:endParaRPr lang="en-US" sz="1600" dirty="0" smtClean="0">
              <a:solidFill>
                <a:schemeClr val="tx1"/>
              </a:solidFill>
              <a:latin typeface="Arial Narrow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1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порт RS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485</a:t>
            </a:r>
            <a:endParaRPr lang="ru-RU" b="1" dirty="0" smtClean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1" name="Рисунок 10" descr="IMG_5639_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88584" y="3267323"/>
            <a:ext cx="2199547" cy="1704941"/>
          </a:xfrm>
          <a:prstGeom prst="rect">
            <a:avLst/>
          </a:prstGeom>
        </p:spPr>
      </p:pic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6048424" y="3555355"/>
            <a:ext cx="1512168" cy="10081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t" anchorCtr="0"/>
          <a:lstStyle/>
          <a:p>
            <a:pPr>
              <a:lnSpc>
                <a:spcPct val="90000"/>
              </a:lnSpc>
              <a:spcAft>
                <a:spcPts val="9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ПЛИС 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ПЛИС (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PLD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 6 портов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UART</a:t>
            </a:r>
            <a:endParaRPr lang="ru-RU" b="1" dirty="0" smtClean="0">
              <a:solidFill>
                <a:srgbClr val="0070C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2400" b="1" dirty="0" err="1" smtClean="0">
                <a:solidFill>
                  <a:srgbClr val="005E8E"/>
                </a:solidFill>
                <a:latin typeface="Arial Narrow" pitchFamily="34" charset="0"/>
              </a:rPr>
              <a:t>iPC</a:t>
            </a: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 GRIDEX </a:t>
            </a:r>
            <a:r>
              <a:rPr lang="en-US" sz="2400" b="1" dirty="0" smtClean="0">
                <a:solidFill>
                  <a:srgbClr val="005E8E"/>
                </a:solidFill>
                <a:latin typeface="Arial Narrow" pitchFamily="34" charset="0"/>
              </a:rPr>
              <a:t>II</a:t>
            </a: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/>
            </a:r>
            <a:b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Развитие платформы</a:t>
            </a:r>
            <a:endParaRPr lang="ru-RU" sz="2400" b="1" dirty="0">
              <a:solidFill>
                <a:srgbClr val="005E8E"/>
              </a:solidFill>
              <a:latin typeface="Arial Narrow" pitchFamily="34" charset="0"/>
            </a:endParaRPr>
          </a:p>
        </p:txBody>
      </p:sp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5256336" y="1179091"/>
            <a:ext cx="4104456" cy="302433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t" anchorCtr="0"/>
          <a:lstStyle/>
          <a:p>
            <a:pPr>
              <a:lnSpc>
                <a:spcPct val="90000"/>
              </a:lnSpc>
              <a:spcAft>
                <a:spcPts val="9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 разработке</a:t>
            </a:r>
            <a:endParaRPr lang="en-US" sz="16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Материнская плата </a:t>
            </a:r>
            <a:r>
              <a:rPr lang="ru-RU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Gridex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II </a:t>
            </a:r>
            <a:b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в стандарте COM </a:t>
            </a:r>
            <a:r>
              <a:rPr lang="ru-RU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Express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Compact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endParaRPr lang="en-US" sz="1600" dirty="0" smtClean="0">
              <a:solidFill>
                <a:schemeClr val="tx1"/>
              </a:solidFill>
              <a:latin typeface="Arial Narrow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Отличия от </a:t>
            </a:r>
            <a:r>
              <a:rPr lang="en-US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iPC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Gridex</a:t>
            </a:r>
            <a:endParaRPr lang="en-US" sz="1600" dirty="0" smtClean="0">
              <a:solidFill>
                <a:schemeClr val="tx1"/>
              </a:solidFill>
              <a:latin typeface="Arial Narrow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Встроенная графика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Intel HD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применение процессоров i3, i5, i7</a:t>
            </a:r>
            <a:endParaRPr lang="en-US" sz="1600" dirty="0" smtClean="0">
              <a:solidFill>
                <a:schemeClr val="tx1"/>
              </a:solidFill>
              <a:latin typeface="Arial Narrow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1 </a:t>
            </a:r>
            <a:r>
              <a:rPr lang="en-US" sz="1600" dirty="0" err="1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mSATA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SSD + 1 SATA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/  2 SATA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 1 DVI-D   /    2 HDMI 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USB 2.0 + USB 3.0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▪  </a:t>
            </a: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устанавливаемая оперативная память до 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8GB</a:t>
            </a:r>
            <a:endParaRPr lang="ru-RU" sz="1600" dirty="0" smtClean="0">
              <a:solidFill>
                <a:schemeClr val="tx1"/>
              </a:solidFill>
              <a:latin typeface="Arial Narrow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784" y="1411708"/>
            <a:ext cx="4257138" cy="3511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4752280" y="4563467"/>
            <a:ext cx="5256584" cy="36842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t" anchorCtr="0"/>
          <a:lstStyle/>
          <a:p>
            <a:pPr>
              <a:lnSpc>
                <a:spcPct val="90000"/>
              </a:lnSpc>
              <a:spcAft>
                <a:spcPts val="9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Старт серийного производства: декабрь 2017г.</a:t>
            </a:r>
            <a:endParaRPr lang="en-US" sz="16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808064" y="272131"/>
            <a:ext cx="5904656" cy="648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2400" b="1" dirty="0" err="1" smtClean="0">
                <a:solidFill>
                  <a:srgbClr val="005E8E"/>
                </a:solidFill>
                <a:latin typeface="Arial Narrow" pitchFamily="34" charset="0"/>
              </a:rPr>
              <a:t>iPC</a:t>
            </a: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 GRIDEX </a:t>
            </a:r>
            <a:b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rgbClr val="005E8E"/>
                </a:solidFill>
                <a:latin typeface="Arial Narrow" pitchFamily="34" charset="0"/>
              </a:rPr>
              <a:t>Поставка</a:t>
            </a:r>
            <a:endParaRPr lang="ru-RU" sz="2400" b="1" dirty="0">
              <a:solidFill>
                <a:srgbClr val="005E8E"/>
              </a:solidFill>
              <a:latin typeface="Arial Narrow" pitchFamily="34" charset="0"/>
            </a:endParaRPr>
          </a:p>
        </p:txBody>
      </p:sp>
      <p:pic>
        <p:nvPicPr>
          <p:cNvPr id="3" name="Picture 2" descr="https://1.downloader.disk.yandex.ru/preview/b39370859a6f4d8f9ec0b8ff4c1964d7d405a85b3c60fcce758a13f588dd4784/inf/WU6EYFgRmh6DewTy7Mt4QSP-tKq8M_xbHD3wvt1uHZWiygfnJg2XP624osj4C6UXMktDukiAbWVABSvyBku87w%3D%3D?uid=0&amp;filename=14%D0%B1%D0%B5%D0%BB%D0%B0%D1%8F.jpg&amp;disposition=inline&amp;hash=&amp;limit=0&amp;content_type=image%2Fjpeg&amp;tknv=v2&amp;size=1280x1183"/>
          <p:cNvPicPr>
            <a:picLocks noChangeAspect="1" noChangeArrowheads="1"/>
          </p:cNvPicPr>
          <p:nvPr/>
        </p:nvPicPr>
        <p:blipFill>
          <a:blip r:embed="rId4" cstate="print"/>
          <a:srcRect l="12386" t="29703" r="13298" b="18317"/>
          <a:stretch>
            <a:fillRect/>
          </a:stretch>
        </p:blipFill>
        <p:spPr bwMode="auto">
          <a:xfrm>
            <a:off x="2232000" y="1115075"/>
            <a:ext cx="4922227" cy="2296264"/>
          </a:xfrm>
          <a:prstGeom prst="rect">
            <a:avLst/>
          </a:prstGeom>
          <a:noFill/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151880" y="1179091"/>
            <a:ext cx="2160240" cy="36004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t" anchorCtr="0"/>
          <a:lstStyle/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Корпус 1</a:t>
            </a:r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U 19’</a:t>
            </a:r>
            <a:endParaRPr lang="ru-RU" dirty="0" smtClean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7272560" y="1467123"/>
            <a:ext cx="1728192" cy="7920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t" anchorCtr="0"/>
          <a:lstStyle/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Корпус 1U </a:t>
            </a:r>
            <a:b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для установки </a:t>
            </a:r>
            <a:b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на плиту</a:t>
            </a:r>
            <a:endParaRPr lang="ru-RU" dirty="0" smtClean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6264448" y="3843387"/>
            <a:ext cx="3096344" cy="57606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36000" tIns="36000" rIns="36000" bIns="36000" anchor="t" anchorCtr="0"/>
          <a:lstStyle/>
          <a:p>
            <a:pPr>
              <a:lnSpc>
                <a:spcPct val="90000"/>
              </a:lnSpc>
              <a:spcAft>
                <a:spcPts val="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АРМ для подключения </a:t>
            </a:r>
            <a:b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одного или двух мониторов </a:t>
            </a:r>
            <a:endParaRPr lang="ru-RU" dirty="0" smtClean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7" name="Рисунок 6" descr="Gridex-ARM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39912" y="3339331"/>
            <a:ext cx="4643438" cy="18859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5376</TotalTime>
  <Words>277</Words>
  <Application>Microsoft Office PowerPoint</Application>
  <PresentationFormat>Произвольный</PresentationFormat>
  <Paragraphs>143</Paragraphs>
  <Slides>26</Slides>
  <Notes>26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Тема Office</vt:lpstr>
      <vt:lpstr>Тема Office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Поляков Владимир Глебович</dc:creator>
  <cp:lastModifiedBy>user</cp:lastModifiedBy>
  <cp:revision>536</cp:revision>
  <cp:lastPrinted>1601-01-01T00:00:00Z</cp:lastPrinted>
  <dcterms:created xsi:type="dcterms:W3CDTF">2015-04-01T18:58:08Z</dcterms:created>
  <dcterms:modified xsi:type="dcterms:W3CDTF">2017-05-24T03:20:31Z</dcterms:modified>
</cp:coreProperties>
</file>