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8" r:id="rId1"/>
    <p:sldMasterId id="2147483795" r:id="rId2"/>
    <p:sldMasterId id="2147483865" r:id="rId3"/>
    <p:sldMasterId id="2147483867" r:id="rId4"/>
  </p:sldMasterIdLst>
  <p:notesMasterIdLst>
    <p:notesMasterId r:id="rId26"/>
  </p:notesMasterIdLst>
  <p:handoutMasterIdLst>
    <p:handoutMasterId r:id="rId27"/>
  </p:handoutMasterIdLst>
  <p:sldIdLst>
    <p:sldId id="342" r:id="rId5"/>
    <p:sldId id="347" r:id="rId6"/>
    <p:sldId id="346" r:id="rId7"/>
    <p:sldId id="343" r:id="rId8"/>
    <p:sldId id="348" r:id="rId9"/>
    <p:sldId id="364" r:id="rId10"/>
    <p:sldId id="352" r:id="rId11"/>
    <p:sldId id="368" r:id="rId12"/>
    <p:sldId id="351" r:id="rId13"/>
    <p:sldId id="371" r:id="rId14"/>
    <p:sldId id="355" r:id="rId15"/>
    <p:sldId id="354" r:id="rId16"/>
    <p:sldId id="350" r:id="rId17"/>
    <p:sldId id="362" r:id="rId18"/>
    <p:sldId id="363" r:id="rId19"/>
    <p:sldId id="353" r:id="rId20"/>
    <p:sldId id="365" r:id="rId21"/>
    <p:sldId id="366" r:id="rId22"/>
    <p:sldId id="372" r:id="rId23"/>
    <p:sldId id="367" r:id="rId24"/>
    <p:sldId id="374" r:id="rId25"/>
  </p:sldIdLst>
  <p:sldSz cx="12192000" cy="6858000"/>
  <p:notesSz cx="6858000" cy="9144000"/>
  <p:embeddedFontLst>
    <p:embeddedFont>
      <p:font typeface="Arial Unicode MS" pitchFamily="34" charset="-128"/>
      <p:regular r:id="rId28"/>
    </p:embeddedFont>
    <p:embeddedFont>
      <p:font typeface="GE Inspira" charset="0"/>
      <p:regular r:id="rId29"/>
      <p:bold r:id="rId30"/>
      <p:italic r:id="rId31"/>
      <p:boldItalic r:id="rId32"/>
    </p:embeddedFont>
    <p:embeddedFont>
      <p:font typeface="GE Inspira Sans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  <p:embeddedFont>
      <p:font typeface="MS PGothic" pitchFamily="34" charset="-128"/>
      <p:regular r:id="rId42"/>
    </p:embeddedFont>
    <p:embeddedFont>
      <p:font typeface="GE Inspira Pitch" charset="0"/>
      <p:regular r:id="rId43"/>
      <p:bold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12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888" userDrawn="1">
          <p15:clr>
            <a:srgbClr val="A4A3A4"/>
          </p15:clr>
        </p15:guide>
        <p15:guide id="4" orient="horz" pos="336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  <p15:guide id="7" pos="7608" userDrawn="1">
          <p15:clr>
            <a:srgbClr val="A4A3A4"/>
          </p15:clr>
        </p15:guide>
        <p15:guide id="8" pos="816" userDrawn="1">
          <p15:clr>
            <a:srgbClr val="A4A3A4"/>
          </p15:clr>
        </p15:guide>
        <p15:guide id="9" pos="6360" userDrawn="1">
          <p15:clr>
            <a:srgbClr val="A4A3A4"/>
          </p15:clr>
        </p15:guide>
        <p15:guide id="10" pos="5784" userDrawn="1">
          <p15:clr>
            <a:srgbClr val="A4A3A4"/>
          </p15:clr>
        </p15:guide>
        <p15:guide id="11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A45"/>
    <a:srgbClr val="0F85FF"/>
    <a:srgbClr val="000000"/>
    <a:srgbClr val="BEDEFF"/>
    <a:srgbClr val="86BEFB"/>
    <a:srgbClr val="E9E9E9"/>
    <a:srgbClr val="DDDDDD"/>
    <a:srgbClr val="9A9A9A"/>
    <a:srgbClr val="D7FFBC"/>
    <a:srgbClr val="AF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7752061-5463-48E6-A297-43E0E91C0267}">
  <a:tblStyle styleId="{B7752061-5463-48E6-A297-43E0E91C0267}" styleName="GE Basic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dk2"/>
              </a:solidFill>
            </a:ln>
          </a:bottom>
          <a:insideH>
            <a:ln w="12700" cmpd="sng">
              <a:solidFill>
                <a:schemeClr val="dk2"/>
              </a:solidFill>
            </a:ln>
          </a:insideH>
          <a:insideV>
            <a:ln w="12700" cmpd="sng">
              <a:solidFill>
                <a:schemeClr val="dk2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/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accent3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7" autoAdjust="0"/>
    <p:restoredTop sz="94660" autoAdjust="0"/>
  </p:normalViewPr>
  <p:slideViewPr>
    <p:cSldViewPr snapToGrid="0" showGuides="1">
      <p:cViewPr>
        <p:scale>
          <a:sx n="75" d="100"/>
          <a:sy n="75" d="100"/>
        </p:scale>
        <p:origin x="-186" y="102"/>
      </p:cViewPr>
      <p:guideLst>
        <p:guide orient="horz" pos="3312"/>
        <p:guide orient="horz" pos="888"/>
        <p:guide orient="horz" pos="336"/>
        <p:guide orient="horz" pos="3888"/>
        <p:guide pos="2160"/>
        <p:guide pos="7608"/>
        <p:guide pos="816"/>
        <p:guide pos="6360"/>
        <p:guide pos="5784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636"/>
    </p:cViewPr>
  </p:sorterViewPr>
  <p:notesViewPr>
    <p:cSldViewPr snapToGrid="0" showGuides="1">
      <p:cViewPr varScale="1">
        <p:scale>
          <a:sx n="92" d="100"/>
          <a:sy n="92" d="100"/>
        </p:scale>
        <p:origin x="-3410" y="-8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E2FDA-34AC-4126-B6C7-84C6371D99B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C4D94-2695-497C-8376-3169C2C12FDD}">
      <dgm:prSet phldrT="[Текст]" custT="1"/>
      <dgm:spPr/>
      <dgm:t>
        <a:bodyPr/>
        <a:lstStyle/>
        <a:p>
          <a:r>
            <a:rPr lang="ru-RU" sz="1800" dirty="0" smtClean="0"/>
            <a:t>Локальное управление</a:t>
          </a:r>
          <a:endParaRPr lang="ru-RU" sz="1800" dirty="0"/>
        </a:p>
      </dgm:t>
    </dgm:pt>
    <dgm:pt modelId="{AA4E9229-665C-43CF-8EB4-3C84F5DDA30B}" type="parTrans" cxnId="{00C012CB-F151-4D32-A402-F90CAA76767C}">
      <dgm:prSet/>
      <dgm:spPr/>
      <dgm:t>
        <a:bodyPr/>
        <a:lstStyle/>
        <a:p>
          <a:endParaRPr lang="ru-RU"/>
        </a:p>
      </dgm:t>
    </dgm:pt>
    <dgm:pt modelId="{E3FD39C2-24D2-4C15-BAC7-E0D44CC55374}" type="sibTrans" cxnId="{00C012CB-F151-4D32-A402-F90CAA76767C}">
      <dgm:prSet/>
      <dgm:spPr/>
      <dgm:t>
        <a:bodyPr/>
        <a:lstStyle/>
        <a:p>
          <a:endParaRPr lang="ru-RU"/>
        </a:p>
      </dgm:t>
    </dgm:pt>
    <dgm:pt modelId="{235E263E-EEB8-4014-968A-8F7FB4F470F4}">
      <dgm:prSet phldrT="[Текст]" custT="1"/>
      <dgm:spPr/>
      <dgm:t>
        <a:bodyPr/>
        <a:lstStyle/>
        <a:p>
          <a:r>
            <a:rPr lang="ru-RU" sz="1800" dirty="0" smtClean="0"/>
            <a:t>Диспетчерская завода</a:t>
          </a:r>
        </a:p>
        <a:p>
          <a:r>
            <a:rPr lang="ru-RU" sz="1800" dirty="0" smtClean="0"/>
            <a:t>(</a:t>
          </a:r>
          <a:r>
            <a:rPr lang="en-US" sz="1800" dirty="0" smtClean="0"/>
            <a:t>WEB-SCADA</a:t>
          </a:r>
          <a:r>
            <a:rPr lang="ru-RU" sz="1800" dirty="0" smtClean="0"/>
            <a:t>)</a:t>
          </a:r>
          <a:endParaRPr lang="ru-RU" sz="1800" dirty="0"/>
        </a:p>
      </dgm:t>
    </dgm:pt>
    <dgm:pt modelId="{B794C603-FD8D-4172-985E-1F55069B59AB}" type="parTrans" cxnId="{1AE637E9-6C58-4D56-8DBF-D8230B57707F}">
      <dgm:prSet/>
      <dgm:spPr/>
      <dgm:t>
        <a:bodyPr/>
        <a:lstStyle/>
        <a:p>
          <a:endParaRPr lang="ru-RU"/>
        </a:p>
      </dgm:t>
    </dgm:pt>
    <dgm:pt modelId="{27BB200E-98AF-4A98-BB3C-E143928E2C3B}" type="sibTrans" cxnId="{1AE637E9-6C58-4D56-8DBF-D8230B57707F}">
      <dgm:prSet/>
      <dgm:spPr/>
      <dgm:t>
        <a:bodyPr/>
        <a:lstStyle/>
        <a:p>
          <a:endParaRPr lang="ru-RU"/>
        </a:p>
      </dgm:t>
    </dgm:pt>
    <dgm:pt modelId="{826AC72A-7327-4B7E-A0C5-2FBDDE7079DA}">
      <dgm:prSet phldrT="[Текст]" custT="1"/>
      <dgm:spPr/>
      <dgm:t>
        <a:bodyPr/>
        <a:lstStyle/>
        <a:p>
          <a:r>
            <a:rPr lang="ru-RU" sz="1800" dirty="0" smtClean="0"/>
            <a:t>Облачные решения</a:t>
          </a:r>
          <a:endParaRPr lang="ru-RU" sz="1800" dirty="0"/>
        </a:p>
      </dgm:t>
    </dgm:pt>
    <dgm:pt modelId="{207DBAD4-C997-4007-A64B-12585AFD38BD}" type="parTrans" cxnId="{6D15AB87-041B-4B2D-9362-3FA6DD487475}">
      <dgm:prSet/>
      <dgm:spPr/>
      <dgm:t>
        <a:bodyPr/>
        <a:lstStyle/>
        <a:p>
          <a:endParaRPr lang="ru-RU"/>
        </a:p>
      </dgm:t>
    </dgm:pt>
    <dgm:pt modelId="{2BDAD49C-852D-468D-8B7F-A7D4A7432DAB}" type="sibTrans" cxnId="{6D15AB87-041B-4B2D-9362-3FA6DD487475}">
      <dgm:prSet/>
      <dgm:spPr/>
      <dgm:t>
        <a:bodyPr/>
        <a:lstStyle/>
        <a:p>
          <a:endParaRPr lang="ru-RU"/>
        </a:p>
      </dgm:t>
    </dgm:pt>
    <dgm:pt modelId="{78003BC4-464C-452B-979A-9D7BA5D9FB94}">
      <dgm:prSet phldrT="[Текст]" custT="1"/>
      <dgm:spPr/>
      <dgm:t>
        <a:bodyPr/>
        <a:lstStyle/>
        <a:p>
          <a:r>
            <a:rPr lang="ru-RU" sz="1600" dirty="0" smtClean="0"/>
            <a:t>Экраны</a:t>
          </a:r>
          <a:r>
            <a:rPr lang="en-US" sz="1600" dirty="0" smtClean="0"/>
            <a:t> SCADA</a:t>
          </a:r>
        </a:p>
        <a:p>
          <a:r>
            <a:rPr lang="en-US" sz="1600" dirty="0" smtClean="0"/>
            <a:t>(</a:t>
          </a:r>
          <a:r>
            <a:rPr lang="ru-RU" sz="1600" dirty="0" smtClean="0"/>
            <a:t>Диспетчерская участка, цеха</a:t>
          </a:r>
          <a:r>
            <a:rPr lang="en-US" sz="1600" dirty="0" smtClean="0"/>
            <a:t>)</a:t>
          </a:r>
          <a:endParaRPr lang="ru-RU" sz="1600" dirty="0"/>
        </a:p>
      </dgm:t>
    </dgm:pt>
    <dgm:pt modelId="{09277610-94D3-4413-B899-C0EAF6B55885}" type="sibTrans" cxnId="{EFE8B58F-D53C-4C2A-B368-F140698AD589}">
      <dgm:prSet/>
      <dgm:spPr/>
      <dgm:t>
        <a:bodyPr/>
        <a:lstStyle/>
        <a:p>
          <a:endParaRPr lang="ru-RU"/>
        </a:p>
      </dgm:t>
    </dgm:pt>
    <dgm:pt modelId="{68DEAD6F-C6CA-498D-8FDE-D60EFF6F793E}" type="parTrans" cxnId="{EFE8B58F-D53C-4C2A-B368-F140698AD589}">
      <dgm:prSet/>
      <dgm:spPr/>
      <dgm:t>
        <a:bodyPr/>
        <a:lstStyle/>
        <a:p>
          <a:endParaRPr lang="ru-RU"/>
        </a:p>
      </dgm:t>
    </dgm:pt>
    <dgm:pt modelId="{69964417-6AE3-4881-BD8F-E46682F0D275}" type="pres">
      <dgm:prSet presAssocID="{AD0E2FDA-34AC-4126-B6C7-84C6371D99B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11641E-2E97-49FC-8F81-EF6464C14F58}" type="pres">
      <dgm:prSet presAssocID="{AD0E2FDA-34AC-4126-B6C7-84C6371D99BD}" presName="arrow" presStyleLbl="bgShp" presStyleIdx="0" presStyleCnt="1" custScaleX="135531" custLinFactNeighborY="-231"/>
      <dgm:spPr/>
    </dgm:pt>
    <dgm:pt modelId="{B1E63C36-3CF2-4F94-859D-AE7A457F38B9}" type="pres">
      <dgm:prSet presAssocID="{AD0E2FDA-34AC-4126-B6C7-84C6371D99BD}" presName="arrowDiagram4" presStyleCnt="0"/>
      <dgm:spPr/>
    </dgm:pt>
    <dgm:pt modelId="{7EBA9D8D-E009-4009-BDCA-6834E6FA81B6}" type="pres">
      <dgm:prSet presAssocID="{897C4D94-2695-497C-8376-3169C2C12FDD}" presName="bullet4a" presStyleLbl="node1" presStyleIdx="0" presStyleCnt="4" custLinFactX="-82553" custLinFactY="-100000" custLinFactNeighborX="-100000" custLinFactNeighborY="-138141"/>
      <dgm:spPr/>
    </dgm:pt>
    <dgm:pt modelId="{6445FD70-FD3E-44D9-9BBF-34CBAB33F0E0}" type="pres">
      <dgm:prSet presAssocID="{897C4D94-2695-497C-8376-3169C2C12FDD}" presName="textBox4a" presStyleLbl="revTx" presStyleIdx="0" presStyleCnt="4" custScaleX="137541" custScaleY="52012" custLinFactNeighborX="-20826" custLinFactNeighborY="-40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F768F-F156-4297-98AB-800D1D754DF3}" type="pres">
      <dgm:prSet presAssocID="{78003BC4-464C-452B-979A-9D7BA5D9FB94}" presName="bullet4b" presStyleLbl="node1" presStyleIdx="1" presStyleCnt="4" custLinFactNeighborX="7214" custLinFactNeighborY="-61893"/>
      <dgm:spPr/>
    </dgm:pt>
    <dgm:pt modelId="{E1AA9D4B-0200-4859-887A-B735F6425919}" type="pres">
      <dgm:prSet presAssocID="{78003BC4-464C-452B-979A-9D7BA5D9FB94}" presName="textBox4b" presStyleLbl="revTx" presStyleIdx="1" presStyleCnt="4" custScaleX="146886" custScaleY="40880" custLinFactNeighborX="-6777" custLinFactNeighborY="-2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4C81B-30FC-47F1-A73C-58A7F88ABCF8}" type="pres">
      <dgm:prSet presAssocID="{235E263E-EEB8-4014-968A-8F7FB4F470F4}" presName="bullet4c" presStyleLbl="node1" presStyleIdx="2" presStyleCnt="4" custLinFactX="6166" custLinFactNeighborX="100000" custLinFactNeighborY="-19175"/>
      <dgm:spPr/>
    </dgm:pt>
    <dgm:pt modelId="{013C8D91-6516-4726-A0A5-DAF69E4FB857}" type="pres">
      <dgm:prSet presAssocID="{235E263E-EEB8-4014-968A-8F7FB4F470F4}" presName="textBox4c" presStyleLbl="revTx" presStyleIdx="2" presStyleCnt="4" custScaleX="144884" custScaleY="31703" custLinFactNeighborX="7162" custLinFactNeighborY="-17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90C2A-489B-4436-821C-976638C5AA64}" type="pres">
      <dgm:prSet presAssocID="{826AC72A-7327-4B7E-A0C5-2FBDDE7079DA}" presName="bullet4d" presStyleLbl="node1" presStyleIdx="3" presStyleCnt="4" custLinFactX="100000" custLinFactNeighborX="150233" custLinFactNeighborY="-28158"/>
      <dgm:spPr/>
    </dgm:pt>
    <dgm:pt modelId="{BE5D4B54-AA52-4915-AFAB-249FA06B66C7}" type="pres">
      <dgm:prSet presAssocID="{826AC72A-7327-4B7E-A0C5-2FBDDE7079DA}" presName="textBox4d" presStyleLbl="revTx" presStyleIdx="3" presStyleCnt="4" custScaleX="155136" custScaleY="29671" custLinFactNeighborX="40815" custLinFactNeighborY="-18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639396-9E2F-4597-AE4D-4EA13375C528}" type="presOf" srcId="{AD0E2FDA-34AC-4126-B6C7-84C6371D99BD}" destId="{69964417-6AE3-4881-BD8F-E46682F0D275}" srcOrd="0" destOrd="0" presId="urn:microsoft.com/office/officeart/2005/8/layout/arrow2"/>
    <dgm:cxn modelId="{EFE8B58F-D53C-4C2A-B368-F140698AD589}" srcId="{AD0E2FDA-34AC-4126-B6C7-84C6371D99BD}" destId="{78003BC4-464C-452B-979A-9D7BA5D9FB94}" srcOrd="1" destOrd="0" parTransId="{68DEAD6F-C6CA-498D-8FDE-D60EFF6F793E}" sibTransId="{09277610-94D3-4413-B899-C0EAF6B55885}"/>
    <dgm:cxn modelId="{FA17D2E5-0C8A-4616-ACE9-766F6536EBA0}" type="presOf" srcId="{897C4D94-2695-497C-8376-3169C2C12FDD}" destId="{6445FD70-FD3E-44D9-9BBF-34CBAB33F0E0}" srcOrd="0" destOrd="0" presId="urn:microsoft.com/office/officeart/2005/8/layout/arrow2"/>
    <dgm:cxn modelId="{E83CB0DB-3790-46DE-829E-12331C227A8A}" type="presOf" srcId="{235E263E-EEB8-4014-968A-8F7FB4F470F4}" destId="{013C8D91-6516-4726-A0A5-DAF69E4FB857}" srcOrd="0" destOrd="0" presId="urn:microsoft.com/office/officeart/2005/8/layout/arrow2"/>
    <dgm:cxn modelId="{13913E0C-1002-4F18-8D56-383C73FE7709}" type="presOf" srcId="{78003BC4-464C-452B-979A-9D7BA5D9FB94}" destId="{E1AA9D4B-0200-4859-887A-B735F6425919}" srcOrd="0" destOrd="0" presId="urn:microsoft.com/office/officeart/2005/8/layout/arrow2"/>
    <dgm:cxn modelId="{1AE637E9-6C58-4D56-8DBF-D8230B57707F}" srcId="{AD0E2FDA-34AC-4126-B6C7-84C6371D99BD}" destId="{235E263E-EEB8-4014-968A-8F7FB4F470F4}" srcOrd="2" destOrd="0" parTransId="{B794C603-FD8D-4172-985E-1F55069B59AB}" sibTransId="{27BB200E-98AF-4A98-BB3C-E143928E2C3B}"/>
    <dgm:cxn modelId="{08CF6E7C-6CB0-454C-BA52-46E26B20C63C}" type="presOf" srcId="{826AC72A-7327-4B7E-A0C5-2FBDDE7079DA}" destId="{BE5D4B54-AA52-4915-AFAB-249FA06B66C7}" srcOrd="0" destOrd="0" presId="urn:microsoft.com/office/officeart/2005/8/layout/arrow2"/>
    <dgm:cxn modelId="{00C012CB-F151-4D32-A402-F90CAA76767C}" srcId="{AD0E2FDA-34AC-4126-B6C7-84C6371D99BD}" destId="{897C4D94-2695-497C-8376-3169C2C12FDD}" srcOrd="0" destOrd="0" parTransId="{AA4E9229-665C-43CF-8EB4-3C84F5DDA30B}" sibTransId="{E3FD39C2-24D2-4C15-BAC7-E0D44CC55374}"/>
    <dgm:cxn modelId="{6D15AB87-041B-4B2D-9362-3FA6DD487475}" srcId="{AD0E2FDA-34AC-4126-B6C7-84C6371D99BD}" destId="{826AC72A-7327-4B7E-A0C5-2FBDDE7079DA}" srcOrd="3" destOrd="0" parTransId="{207DBAD4-C997-4007-A64B-12585AFD38BD}" sibTransId="{2BDAD49C-852D-468D-8B7F-A7D4A7432DAB}"/>
    <dgm:cxn modelId="{4DBE2D06-6401-43EE-926D-E7BDA3EC9B53}" type="presParOf" srcId="{69964417-6AE3-4881-BD8F-E46682F0D275}" destId="{8611641E-2E97-49FC-8F81-EF6464C14F58}" srcOrd="0" destOrd="0" presId="urn:microsoft.com/office/officeart/2005/8/layout/arrow2"/>
    <dgm:cxn modelId="{6CA7F34D-0848-4629-8E0E-79722E675E04}" type="presParOf" srcId="{69964417-6AE3-4881-BD8F-E46682F0D275}" destId="{B1E63C36-3CF2-4F94-859D-AE7A457F38B9}" srcOrd="1" destOrd="0" presId="urn:microsoft.com/office/officeart/2005/8/layout/arrow2"/>
    <dgm:cxn modelId="{74C9BD1C-3EB6-4B9B-87DA-A0FECED66455}" type="presParOf" srcId="{B1E63C36-3CF2-4F94-859D-AE7A457F38B9}" destId="{7EBA9D8D-E009-4009-BDCA-6834E6FA81B6}" srcOrd="0" destOrd="0" presId="urn:microsoft.com/office/officeart/2005/8/layout/arrow2"/>
    <dgm:cxn modelId="{FE15ACF8-7115-4A93-87C5-CFFACDA4A827}" type="presParOf" srcId="{B1E63C36-3CF2-4F94-859D-AE7A457F38B9}" destId="{6445FD70-FD3E-44D9-9BBF-34CBAB33F0E0}" srcOrd="1" destOrd="0" presId="urn:microsoft.com/office/officeart/2005/8/layout/arrow2"/>
    <dgm:cxn modelId="{76244CCA-7588-4979-A47A-79F69DE822C7}" type="presParOf" srcId="{B1E63C36-3CF2-4F94-859D-AE7A457F38B9}" destId="{297F768F-F156-4297-98AB-800D1D754DF3}" srcOrd="2" destOrd="0" presId="urn:microsoft.com/office/officeart/2005/8/layout/arrow2"/>
    <dgm:cxn modelId="{1A80A5A3-9FCD-48CF-8AC0-2627E0E65625}" type="presParOf" srcId="{B1E63C36-3CF2-4F94-859D-AE7A457F38B9}" destId="{E1AA9D4B-0200-4859-887A-B735F6425919}" srcOrd="3" destOrd="0" presId="urn:microsoft.com/office/officeart/2005/8/layout/arrow2"/>
    <dgm:cxn modelId="{DE932300-EEFB-4C44-AE97-26A24C8C487D}" type="presParOf" srcId="{B1E63C36-3CF2-4F94-859D-AE7A457F38B9}" destId="{42B4C81B-30FC-47F1-A73C-58A7F88ABCF8}" srcOrd="4" destOrd="0" presId="urn:microsoft.com/office/officeart/2005/8/layout/arrow2"/>
    <dgm:cxn modelId="{2261C812-7143-4B00-8946-2C2C9CDA2C37}" type="presParOf" srcId="{B1E63C36-3CF2-4F94-859D-AE7A457F38B9}" destId="{013C8D91-6516-4726-A0A5-DAF69E4FB857}" srcOrd="5" destOrd="0" presId="urn:microsoft.com/office/officeart/2005/8/layout/arrow2"/>
    <dgm:cxn modelId="{3FAD7133-ADB3-466F-948E-77F7D72891A7}" type="presParOf" srcId="{B1E63C36-3CF2-4F94-859D-AE7A457F38B9}" destId="{61C90C2A-489B-4436-821C-976638C5AA64}" srcOrd="6" destOrd="0" presId="urn:microsoft.com/office/officeart/2005/8/layout/arrow2"/>
    <dgm:cxn modelId="{97F7F885-1B56-4B1E-B303-49E4C3CFC05A}" type="presParOf" srcId="{B1E63C36-3CF2-4F94-859D-AE7A457F38B9}" destId="{BE5D4B54-AA52-4915-AFAB-249FA06B66C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1641E-2E97-49FC-8F81-EF6464C14F58}">
      <dsp:nvSpPr>
        <dsp:cNvPr id="0" name=""/>
        <dsp:cNvSpPr/>
      </dsp:nvSpPr>
      <dsp:spPr>
        <a:xfrm>
          <a:off x="453486" y="0"/>
          <a:ext cx="8803371" cy="4059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A9D8D-E009-4009-BDCA-6834E6FA81B6}">
      <dsp:nvSpPr>
        <dsp:cNvPr id="0" name=""/>
        <dsp:cNvSpPr/>
      </dsp:nvSpPr>
      <dsp:spPr>
        <a:xfrm>
          <a:off x="1974516" y="2662995"/>
          <a:ext cx="149395" cy="149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5FD70-FD3E-44D9-9BBF-34CBAB33F0E0}">
      <dsp:nvSpPr>
        <dsp:cNvPr id="0" name=""/>
        <dsp:cNvSpPr/>
      </dsp:nvSpPr>
      <dsp:spPr>
        <a:xfrm>
          <a:off x="1882132" y="2933366"/>
          <a:ext cx="1527702" cy="50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6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Локальное управление</a:t>
          </a:r>
          <a:endParaRPr lang="ru-RU" sz="1800" kern="1200" dirty="0"/>
        </a:p>
      </dsp:txBody>
      <dsp:txXfrm>
        <a:off x="1882132" y="2933366"/>
        <a:ext cx="1527702" cy="502540"/>
      </dsp:txXfrm>
    </dsp:sp>
    <dsp:sp modelId="{297F768F-F156-4297-98AB-800D1D754DF3}">
      <dsp:nvSpPr>
        <dsp:cNvPr id="0" name=""/>
        <dsp:cNvSpPr/>
      </dsp:nvSpPr>
      <dsp:spPr>
        <a:xfrm>
          <a:off x="3321499" y="1913680"/>
          <a:ext cx="259818" cy="259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A9D4B-0200-4859-887A-B735F6425919}">
      <dsp:nvSpPr>
        <dsp:cNvPr id="0" name=""/>
        <dsp:cNvSpPr/>
      </dsp:nvSpPr>
      <dsp:spPr>
        <a:xfrm>
          <a:off x="3020449" y="2360965"/>
          <a:ext cx="2003595" cy="75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7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Экраны</a:t>
          </a:r>
          <a:r>
            <a:rPr lang="en-US" sz="1600" kern="1200" dirty="0" smtClean="0"/>
            <a:t> SCADA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</a:t>
          </a:r>
          <a:r>
            <a:rPr lang="ru-RU" sz="1600" kern="1200" dirty="0" smtClean="0"/>
            <a:t>Диспетчерская участка, цеха</a:t>
          </a:r>
          <a:r>
            <a:rPr lang="en-US" sz="1600" kern="1200" dirty="0" smtClean="0"/>
            <a:t>)</a:t>
          </a:r>
          <a:endParaRPr lang="ru-RU" sz="1600" kern="1200" dirty="0"/>
        </a:p>
      </dsp:txBody>
      <dsp:txXfrm>
        <a:off x="3020449" y="2360965"/>
        <a:ext cx="2003595" cy="758433"/>
      </dsp:txXfrm>
    </dsp:sp>
    <dsp:sp modelId="{42B4C81B-30FC-47F1-A73C-58A7F88ABCF8}">
      <dsp:nvSpPr>
        <dsp:cNvPr id="0" name=""/>
        <dsp:cNvSpPr/>
      </dsp:nvSpPr>
      <dsp:spPr>
        <a:xfrm>
          <a:off x="5016052" y="1312651"/>
          <a:ext cx="344259" cy="344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C8D91-6516-4726-A0A5-DAF69E4FB857}">
      <dsp:nvSpPr>
        <dsp:cNvPr id="0" name=""/>
        <dsp:cNvSpPr/>
      </dsp:nvSpPr>
      <dsp:spPr>
        <a:xfrm>
          <a:off x="4614268" y="1962561"/>
          <a:ext cx="1976287" cy="795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41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Диспетчерская завода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</a:t>
          </a:r>
          <a:r>
            <a:rPr lang="en-US" sz="1800" kern="1200" dirty="0" smtClean="0"/>
            <a:t>WEB-SCADA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4614268" y="1962561"/>
        <a:ext cx="1976287" cy="795388"/>
      </dsp:txXfrm>
    </dsp:sp>
    <dsp:sp modelId="{61C90C2A-489B-4436-821C-976638C5AA64}">
      <dsp:nvSpPr>
        <dsp:cNvPr id="0" name=""/>
        <dsp:cNvSpPr/>
      </dsp:nvSpPr>
      <dsp:spPr>
        <a:xfrm>
          <a:off x="7272560" y="788438"/>
          <a:ext cx="461178" cy="4611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D4B54-AA52-4915-AFAB-249FA06B66C7}">
      <dsp:nvSpPr>
        <dsp:cNvPr id="0" name=""/>
        <dsp:cNvSpPr/>
      </dsp:nvSpPr>
      <dsp:spPr>
        <a:xfrm>
          <a:off x="6529825" y="1643762"/>
          <a:ext cx="2116129" cy="863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3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Облачные решения</a:t>
          </a:r>
          <a:endParaRPr lang="ru-RU" sz="1800" kern="1200" dirty="0"/>
        </a:p>
      </dsp:txBody>
      <dsp:txXfrm>
        <a:off x="6529825" y="1643762"/>
        <a:ext cx="2116129" cy="86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F77B6-06AB-43A3-89A4-8CD1677993D0}" type="datetimeFigureOut">
              <a:rPr lang="en-CA" smtClean="0"/>
              <a:t>25/04/2018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2B2D-468D-4837-8CAA-70AF425658B8}" type="slidenum">
              <a:rPr lang="en-CA" smtClean="0"/>
              <a:t>‹#›</a:t>
            </a:fld>
            <a:endParaRPr lang="en-CA"/>
          </a:p>
        </p:txBody>
      </p:sp>
      <p:pic>
        <p:nvPicPr>
          <p:cNvPr id="1026" name="Picture 2" descr="I:\Dockets\1421 SmallStuff GE PPT\Graphics\GE Grey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12" y="65216"/>
            <a:ext cx="579375" cy="5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29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804B0-AD37-4623-8498-3C9AE39E25E5}" type="datetimeFigureOut">
              <a:rPr lang="en-CA" smtClean="0"/>
              <a:t>25/04/2018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7687" y="4343400"/>
            <a:ext cx="610262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ABC8-FD09-47BC-822A-A981D494E0D7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2" descr="I:\Dockets\1421 SmallStuff GE PPT\Graphics\GE Grey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12" y="65216"/>
            <a:ext cx="579375" cy="5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5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572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858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46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7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7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113" y="0"/>
            <a:ext cx="5961888" cy="3353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8"/>
            <a:ext cx="8421483" cy="76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Month XX, 201X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Imagination at work</a:t>
            </a:r>
          </a:p>
        </p:txBody>
      </p:sp>
    </p:spTree>
    <p:extLst>
      <p:ext uri="{BB962C8B-B14F-4D97-AF65-F5344CB8AC3E}">
        <p14:creationId xmlns:p14="http://schemas.microsoft.com/office/powerpoint/2010/main" val="374603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24" y="1657668"/>
            <a:ext cx="11129603" cy="4324350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000" dirty="0" smtClean="0"/>
            </a:lvl1pPr>
            <a:lvl2pPr marL="193675" indent="-182563">
              <a:defRPr lang="en-US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579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xt Heavy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2451"/>
            <a:ext cx="11136208" cy="5277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24" y="1080009"/>
            <a:ext cx="11129603" cy="4585145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000" dirty="0" smtClean="0"/>
            </a:lvl1pPr>
            <a:lvl2pPr marL="193675" indent="-182563">
              <a:defRPr lang="en-US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128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394" y="1656686"/>
            <a:ext cx="5194724" cy="4396453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000"/>
              </a:spcBef>
              <a:defRPr lang="en-US" sz="2000" dirty="0" smtClean="0"/>
            </a:lvl1pPr>
            <a:lvl2pPr>
              <a:spcBef>
                <a:spcPts val="800"/>
              </a:spcBef>
              <a:defRPr lang="en-US" sz="1800" dirty="0" smtClean="0"/>
            </a:lvl2pPr>
            <a:lvl3pPr>
              <a:spcBef>
                <a:spcPts val="600"/>
              </a:spcBef>
              <a:defRPr lang="en-US" sz="1600" dirty="0" smtClean="0"/>
            </a:lvl3pPr>
            <a:lvl4pPr>
              <a:spcBef>
                <a:spcPts val="400"/>
              </a:spcBef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1440" y="1656686"/>
            <a:ext cx="5200227" cy="439645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318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393" y="1634490"/>
            <a:ext cx="5205984" cy="373062"/>
          </a:xfrm>
        </p:spPr>
        <p:txBody>
          <a:bodyPr rIns="18288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PClick</a:t>
            </a:r>
            <a:r>
              <a:rPr lang="en-US" dirty="0"/>
              <a:t>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393" y="2071640"/>
            <a:ext cx="5205984" cy="3811319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1440" y="1634490"/>
            <a:ext cx="5200227" cy="373062"/>
          </a:xfrm>
        </p:spPr>
        <p:txBody>
          <a:bodyPr rIns="18288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1440" y="2071640"/>
            <a:ext cx="5200227" cy="3811319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72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28788"/>
            <a:ext cx="5994400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192520" y="1728788"/>
            <a:ext cx="5998464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0" y="3962196"/>
            <a:ext cx="5994400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92520" y="3962196"/>
            <a:ext cx="5998464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98428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335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33731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61925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90119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722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727805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398463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013" y="2263518"/>
            <a:ext cx="5187104" cy="1525992"/>
          </a:xfrm>
        </p:spPr>
        <p:txBody>
          <a:bodyPr vert="horz" lIns="0" tIns="0" rIns="182880" bIns="0" rtlCol="0">
            <a:noAutofit/>
          </a:bodyPr>
          <a:lstStyle>
            <a:lvl1pPr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20" y="1727805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182563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5384" y="2263518"/>
            <a:ext cx="5193792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3991433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400050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530015" y="4527146"/>
            <a:ext cx="5187104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2520" y="3991433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180975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17"/>
          </p:nvPr>
        </p:nvSpPr>
        <p:spPr>
          <a:xfrm>
            <a:off x="6435384" y="4527146"/>
            <a:ext cx="5193792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19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50334" y="1911350"/>
            <a:ext cx="11091333" cy="380365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12331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550334" y="1728788"/>
            <a:ext cx="11091333" cy="432435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4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36702"/>
            <a:ext cx="5843239" cy="1918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8"/>
            <a:ext cx="8421483" cy="76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Month XX, 201X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Imagination at work</a:t>
            </a:r>
          </a:p>
        </p:txBody>
      </p:sp>
    </p:spTree>
    <p:extLst>
      <p:ext uri="{BB962C8B-B14F-4D97-AF65-F5344CB8AC3E}">
        <p14:creationId xmlns:p14="http://schemas.microsoft.com/office/powerpoint/2010/main" val="745037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32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2534" y="1655445"/>
            <a:ext cx="4919133" cy="43976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728788"/>
            <a:ext cx="6019800" cy="43243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941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28788"/>
            <a:ext cx="12192000" cy="43243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2450"/>
            <a:ext cx="11136208" cy="10210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459" y="1794739"/>
            <a:ext cx="11091333" cy="1395412"/>
          </a:xfr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</p:spTree>
    <p:extLst>
      <p:ext uri="{BB962C8B-B14F-4D97-AF65-F5344CB8AC3E}">
        <p14:creationId xmlns:p14="http://schemas.microsoft.com/office/powerpoint/2010/main" val="1405762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28788"/>
            <a:ext cx="12192000" cy="51292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2064" y="1792224"/>
            <a:ext cx="11091333" cy="1395412"/>
          </a:xfr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</p:spTree>
    <p:extLst>
      <p:ext uri="{BB962C8B-B14F-4D97-AF65-F5344CB8AC3E}">
        <p14:creationId xmlns:p14="http://schemas.microsoft.com/office/powerpoint/2010/main" val="3519998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186680" y="2747009"/>
            <a:ext cx="181864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22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8494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113" y="0"/>
            <a:ext cx="5961888" cy="3353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9"/>
            <a:ext cx="8421483" cy="406265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5CB9"/>
                </a:solidFill>
                <a:latin typeface="GE Inspira Pitch"/>
              </a:rPr>
              <a:t>Imagination at 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9167" y="5415286"/>
            <a:ext cx="8405284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36702"/>
            <a:ext cx="5843239" cy="1918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9"/>
            <a:ext cx="8421483" cy="406265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5CB9"/>
                </a:solidFill>
                <a:latin typeface="GE Inspira Pitch"/>
              </a:rPr>
              <a:t>Imagination at 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9167" y="5415286"/>
            <a:ext cx="8405284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594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9"/>
            <a:ext cx="8421483" cy="406265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5CB9"/>
                </a:solidFill>
                <a:latin typeface="GE Inspira Pitch"/>
              </a:rPr>
              <a:t>Imagination at 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9167" y="5415286"/>
            <a:ext cx="8405284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186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8"/>
            <a:ext cx="8421483" cy="76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Month XX, 201X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Imagination at work</a:t>
            </a:r>
          </a:p>
        </p:txBody>
      </p:sp>
    </p:spTree>
    <p:extLst>
      <p:ext uri="{BB962C8B-B14F-4D97-AF65-F5344CB8AC3E}">
        <p14:creationId xmlns:p14="http://schemas.microsoft.com/office/powerpoint/2010/main" val="1405348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2428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9"/>
            <a:ext cx="8421483" cy="406265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5CB9"/>
                </a:solidFill>
                <a:latin typeface="GE Inspira Pitch"/>
              </a:rPr>
              <a:t>Imagination at 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9167" y="5415286"/>
            <a:ext cx="8405284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219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470" y="0"/>
            <a:ext cx="5027628" cy="4257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774869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9"/>
            <a:ext cx="8421483" cy="406265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5CB9"/>
                </a:solidFill>
                <a:latin typeface="GE Inspira Pitch"/>
              </a:rPr>
              <a:t>Imagination at 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9167" y="5415286"/>
            <a:ext cx="8405284" cy="307777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641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3"/>
            <a:ext cx="11129603" cy="434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85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064" y="5129214"/>
            <a:ext cx="11131296" cy="646331"/>
          </a:xfrm>
          <a:solidFill>
            <a:schemeClr val="tx2"/>
          </a:solidFill>
        </p:spPr>
        <p:txBody>
          <a:bodyPr wrap="square" lIns="182880" tIns="182880" rIns="182880" bIns="182880" rtlCol="0">
            <a:spAutoFit/>
          </a:bodyPr>
          <a:lstStyle>
            <a:lvl1pPr algn="ctr">
              <a:defRPr lang="en-US" sz="1800" dirty="0" smtClean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3"/>
            <a:ext cx="11129603" cy="3401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4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orytelli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1747"/>
            <a:ext cx="11136208" cy="10210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59" y="2395729"/>
            <a:ext cx="11129603" cy="365499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 marL="284163" indent="-263525"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59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3"/>
            <a:ext cx="11129603" cy="434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63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819" y="534983"/>
            <a:ext cx="11083431" cy="1582488"/>
          </a:xfrm>
        </p:spPr>
        <p:txBody>
          <a:bodyPr/>
          <a:lstStyle>
            <a:lvl1pPr>
              <a:lnSpc>
                <a:spcPct val="85000"/>
              </a:lnSpc>
              <a:defRPr sz="6000"/>
            </a:lvl1pPr>
          </a:lstStyle>
          <a:p>
            <a:r>
              <a:rPr lang="en-US" dirty="0" err="1"/>
              <a:t>PClick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438400"/>
            <a:ext cx="11129603" cy="35874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87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24" y="1657668"/>
            <a:ext cx="11129603" cy="4324350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000" dirty="0" smtClean="0"/>
            </a:lvl1pPr>
            <a:lvl2pPr marL="193675" indent="-182563">
              <a:defRPr lang="en-US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43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xt Heavy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2451"/>
            <a:ext cx="11136208" cy="5277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24" y="1080009"/>
            <a:ext cx="11129603" cy="4585145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000" dirty="0" smtClean="0"/>
            </a:lvl1pPr>
            <a:lvl2pPr marL="193675" indent="-182563">
              <a:defRPr lang="en-US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43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394" y="1656686"/>
            <a:ext cx="5194724" cy="4396453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000"/>
              </a:spcBef>
              <a:defRPr lang="en-US" sz="2000" dirty="0" smtClean="0"/>
            </a:lvl1pPr>
            <a:lvl2pPr>
              <a:spcBef>
                <a:spcPts val="800"/>
              </a:spcBef>
              <a:defRPr lang="en-US" sz="1800" dirty="0" smtClean="0"/>
            </a:lvl2pPr>
            <a:lvl3pPr>
              <a:spcBef>
                <a:spcPts val="600"/>
              </a:spcBef>
              <a:defRPr lang="en-US" sz="1600" dirty="0" smtClean="0"/>
            </a:lvl3pPr>
            <a:lvl4pPr>
              <a:spcBef>
                <a:spcPts val="400"/>
              </a:spcBef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1440" y="1656686"/>
            <a:ext cx="5200227" cy="439645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0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2428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1109133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8"/>
            <a:ext cx="8421483" cy="76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Month XX, 201X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Imagination at work</a:t>
            </a:r>
          </a:p>
        </p:txBody>
      </p:sp>
    </p:spTree>
    <p:extLst>
      <p:ext uri="{BB962C8B-B14F-4D97-AF65-F5344CB8AC3E}">
        <p14:creationId xmlns:p14="http://schemas.microsoft.com/office/powerpoint/2010/main" val="4046289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393" y="1634490"/>
            <a:ext cx="5205984" cy="373062"/>
          </a:xfrm>
        </p:spPr>
        <p:txBody>
          <a:bodyPr rIns="18288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PClick</a:t>
            </a:r>
            <a:r>
              <a:rPr lang="en-US" dirty="0"/>
              <a:t>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393" y="2071640"/>
            <a:ext cx="5205984" cy="3811319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1440" y="1634490"/>
            <a:ext cx="5200227" cy="373062"/>
          </a:xfrm>
        </p:spPr>
        <p:txBody>
          <a:bodyPr rIns="18288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1440" y="2071640"/>
            <a:ext cx="5200227" cy="3811319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4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28788"/>
            <a:ext cx="5994400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192520" y="1728788"/>
            <a:ext cx="5998464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0" y="3962196"/>
            <a:ext cx="5994400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92520" y="3962196"/>
            <a:ext cx="5998464" cy="2084832"/>
          </a:xfrm>
          <a:solidFill>
            <a:schemeClr val="tx2"/>
          </a:solidFill>
        </p:spPr>
        <p:txBody>
          <a:bodyPr lIns="182880" tIns="118872" rIns="182880"/>
          <a:lstStyle>
            <a:lvl1pPr marL="212725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381000" indent="-158750">
              <a:lnSpc>
                <a:spcPct val="100000"/>
              </a:lnSpc>
              <a:spcBef>
                <a:spcPts val="1000"/>
              </a:spcBef>
              <a:defRPr lang="en-US" sz="18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1106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335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33731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61925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9011920" y="1728788"/>
            <a:ext cx="2621280" cy="4324350"/>
          </a:xfrm>
          <a:solidFill>
            <a:schemeClr val="tx2"/>
          </a:solidFill>
        </p:spPr>
        <p:txBody>
          <a:bodyPr lIns="182880" tIns="137160" rIns="182880"/>
          <a:lstStyle>
            <a:lvl1pPr marL="1588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100000"/>
              </a:lnSpc>
              <a:spcBef>
                <a:spcPts val="1000"/>
              </a:spcBef>
              <a:buNone/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4054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727805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398463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013" y="2263518"/>
            <a:ext cx="5187104" cy="1525992"/>
          </a:xfrm>
        </p:spPr>
        <p:txBody>
          <a:bodyPr vert="horz" lIns="0" tIns="0" rIns="182880" bIns="0" rtlCol="0">
            <a:noAutofit/>
          </a:bodyPr>
          <a:lstStyle>
            <a:lvl1pPr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20" y="1727805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182563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5384" y="2263518"/>
            <a:ext cx="5193792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3991433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400050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530015" y="4527146"/>
            <a:ext cx="5187104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2520" y="3991433"/>
            <a:ext cx="5998464" cy="411480"/>
          </a:xfrm>
          <a:solidFill>
            <a:schemeClr val="bg2"/>
          </a:solidFill>
        </p:spPr>
        <p:txBody>
          <a:bodyPr rIns="182880" bIns="27432" anchor="ctr"/>
          <a:lstStyle>
            <a:lvl1pPr marL="180975" indent="0">
              <a:spcBef>
                <a:spcPts val="0"/>
              </a:spcBef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17"/>
          </p:nvPr>
        </p:nvSpPr>
        <p:spPr>
          <a:xfrm>
            <a:off x="6435384" y="4527146"/>
            <a:ext cx="5193792" cy="1525992"/>
          </a:xfrm>
        </p:spPr>
        <p:txBody>
          <a:bodyPr vert="horz" lIns="0" tIns="0" rIns="182880" bIns="0" rtlCol="0">
            <a:no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defRPr lang="en-US" sz="1800" dirty="0" smtClean="0"/>
            </a:lvl1pPr>
            <a:lvl2pPr>
              <a:defRPr lang="en-US" sz="215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257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50334" y="1911350"/>
            <a:ext cx="11091333" cy="380365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48510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550334" y="1728788"/>
            <a:ext cx="11091333" cy="432435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47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83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29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2534" y="1655445"/>
            <a:ext cx="4919133" cy="43976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728788"/>
            <a:ext cx="6019800" cy="43243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706024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28788"/>
            <a:ext cx="12192000" cy="43243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2450"/>
            <a:ext cx="11136208" cy="10210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459" y="1794739"/>
            <a:ext cx="11091333" cy="1395412"/>
          </a:xfr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</p:spTree>
    <p:extLst>
      <p:ext uri="{BB962C8B-B14F-4D97-AF65-F5344CB8AC3E}">
        <p14:creationId xmlns:p14="http://schemas.microsoft.com/office/powerpoint/2010/main" val="357656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470" y="0"/>
            <a:ext cx="5027628" cy="4257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" y="3482976"/>
            <a:ext cx="7748693" cy="1470025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064" y="5001768"/>
            <a:ext cx="8421483" cy="76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  <a:p>
            <a:r>
              <a:rPr lang="en-US" dirty="0"/>
              <a:t>Month XX, 201X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30014" y="6175107"/>
            <a:ext cx="2759729" cy="33855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Imagination at work</a:t>
            </a:r>
          </a:p>
        </p:txBody>
      </p:sp>
    </p:spTree>
    <p:extLst>
      <p:ext uri="{BB962C8B-B14F-4D97-AF65-F5344CB8AC3E}">
        <p14:creationId xmlns:p14="http://schemas.microsoft.com/office/powerpoint/2010/main" val="4096323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28788"/>
            <a:ext cx="12192000" cy="51292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 or Job Number | XX Month 201X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2064" y="1792224"/>
            <a:ext cx="11091333" cy="1395412"/>
          </a:xfr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</p:spTree>
    <p:extLst>
      <p:ext uri="{BB962C8B-B14F-4D97-AF65-F5344CB8AC3E}">
        <p14:creationId xmlns:p14="http://schemas.microsoft.com/office/powerpoint/2010/main" val="1678604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3200" spc="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 or Job Number | XX Month 201X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0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53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3200" spc="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0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wo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86834" y="790744"/>
            <a:ext cx="5532967" cy="4513261"/>
          </a:xfrm>
        </p:spPr>
        <p:txBody>
          <a:bodyPr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US" dirty="0"/>
              <a:t>Extra emphasis headline five lines maximum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607387" y="795824"/>
            <a:ext cx="4726093" cy="452843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APdditional</a:t>
            </a:r>
            <a:r>
              <a:rPr lang="en-US" dirty="0"/>
              <a:t> statement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Title or Job Number | XX Month 201X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134" y="1613535"/>
            <a:ext cx="111675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maximum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3741" r="3511" b="3000"/>
          <a:stretch/>
        </p:blipFill>
        <p:spPr>
          <a:xfrm>
            <a:off x="529273" y="6206558"/>
            <a:ext cx="654684" cy="4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08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bg>
      <p:bgPr>
        <a:solidFill>
          <a:srgbClr val="46A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4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bg>
      <p:bgPr>
        <a:solidFill>
          <a:srgbClr val="FF98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8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bg>
      <p:bgPr>
        <a:solidFill>
          <a:srgbClr val="595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97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3"/>
            <a:ext cx="11129603" cy="434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96313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ay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18488"/>
            <a:ext cx="11091333" cy="2624288"/>
          </a:xfrm>
        </p:spPr>
        <p:txBody>
          <a:bodyPr anchor="t"/>
          <a:lstStyle>
            <a:lvl1pPr algn="l">
              <a:defRPr sz="54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48640" y="62179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186680" y="2747009"/>
            <a:ext cx="181864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4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536192"/>
            <a:ext cx="12192000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48998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2132856"/>
            <a:ext cx="864096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1"/>
          </p:nvPr>
        </p:nvSpPr>
        <p:spPr>
          <a:xfrm>
            <a:off x="334435" y="1989141"/>
            <a:ext cx="1921933" cy="143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334435" y="6237560"/>
            <a:ext cx="1921933" cy="431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4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176189" y="4005266"/>
            <a:ext cx="7681383" cy="1223963"/>
          </a:xfrm>
          <a:prstGeom prst="rect">
            <a:avLst/>
          </a:prstGeom>
        </p:spPr>
        <p:txBody>
          <a:bodyPr anchor="ctr"/>
          <a:lstStyle>
            <a:lvl1pPr algn="r">
              <a:defRPr sz="2400" b="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166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</a:t>
            </a:r>
            <a:r>
              <a:rPr lang="en-US"/>
              <a:t>Master </a:t>
            </a:r>
            <a:br>
              <a:rPr lang="en-US"/>
            </a:br>
            <a:r>
              <a:rPr lang="en-US"/>
              <a:t>title </a:t>
            </a:r>
            <a:r>
              <a:rPr lang="en-US" dirty="0"/>
              <a:t>style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793081"/>
            <a:ext cx="11201400" cy="4290059"/>
          </a:xfrm>
          <a:prstGeom prst="rect">
            <a:avLst/>
          </a:prstGeom>
        </p:spPr>
        <p:txBody>
          <a:bodyPr/>
          <a:lstStyle>
            <a:lvl4pPr marL="682625" indent="-173038">
              <a:defRPr/>
            </a:lvl4pPr>
            <a:lvl5pPr marL="91440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95300" y="1655064"/>
            <a:ext cx="11201400" cy="97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DA6B31E3-731C-4F3C-992C-26B7CBECC89F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309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4" name="Content Placeholder 9"/>
          <p:cNvSpPr>
            <a:spLocks noGrp="1"/>
          </p:cNvSpPr>
          <p:nvPr>
            <p:ph sz="quarter" idx="13"/>
          </p:nvPr>
        </p:nvSpPr>
        <p:spPr>
          <a:xfrm>
            <a:off x="495300" y="2393244"/>
            <a:ext cx="5220880" cy="3678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14"/>
          </p:nvPr>
        </p:nvSpPr>
        <p:spPr>
          <a:xfrm>
            <a:off x="6475820" y="2393244"/>
            <a:ext cx="5220880" cy="367837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495300" y="1974057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6475820" y="1974057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95300" y="1486038"/>
            <a:ext cx="522088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lang="en-US" sz="1600" b="1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475820" y="1486038"/>
            <a:ext cx="522088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11F1D987-1E6D-476C-9767-F83D80207713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45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 Layout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95300" y="2049116"/>
            <a:ext cx="5220880" cy="40468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75820" y="2049116"/>
            <a:ext cx="5220880" cy="404688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495300" y="1918336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 userDrawn="1"/>
        </p:nvCxnSpPr>
        <p:spPr>
          <a:xfrm>
            <a:off x="6475820" y="1918336"/>
            <a:ext cx="52208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95300" y="1486038"/>
            <a:ext cx="522088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475820" y="1486038"/>
            <a:ext cx="522088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8DC073CE-7798-4504-9766-398A63AF0E87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25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29578"/>
            <a:ext cx="2518906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96995" y="1629578"/>
            <a:ext cx="2496313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300" y="2044127"/>
            <a:ext cx="2496312" cy="395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298692" y="1629578"/>
            <a:ext cx="2496312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9200388" y="1629578"/>
            <a:ext cx="2496312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33909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 userDrawn="1"/>
        </p:nvCxnSpPr>
        <p:spPr>
          <a:xfrm>
            <a:off x="62865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 userDrawn="1"/>
        </p:nvCxnSpPr>
        <p:spPr>
          <a:xfrm>
            <a:off x="91821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 userDrawn="1"/>
        </p:nvCxnSpPr>
        <p:spPr>
          <a:xfrm>
            <a:off x="495300" y="1908811"/>
            <a:ext cx="2514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3396995" y="2044127"/>
            <a:ext cx="2496312" cy="395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7" name="Content Placeholder 14"/>
          <p:cNvSpPr>
            <a:spLocks noGrp="1"/>
          </p:cNvSpPr>
          <p:nvPr>
            <p:ph sz="quarter" idx="21"/>
          </p:nvPr>
        </p:nvSpPr>
        <p:spPr>
          <a:xfrm>
            <a:off x="6298692" y="2044127"/>
            <a:ext cx="2496312" cy="395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8" name="Content Placeholder 14"/>
          <p:cNvSpPr>
            <a:spLocks noGrp="1"/>
          </p:cNvSpPr>
          <p:nvPr>
            <p:ph sz="quarter" idx="22"/>
          </p:nvPr>
        </p:nvSpPr>
        <p:spPr>
          <a:xfrm>
            <a:off x="9200388" y="2044127"/>
            <a:ext cx="2496312" cy="395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  <a:lvl2pPr>
              <a:defRPr lang="en-US" sz="1800" dirty="0" smtClean="0"/>
            </a:lvl2pPr>
            <a:lvl3pPr marL="429768" indent="-173736">
              <a:defRPr lang="en-US" sz="1600" dirty="0" smtClean="0"/>
            </a:lvl3pPr>
            <a:lvl4pPr marL="603504" indent="-128016">
              <a:defRPr lang="en-US" sz="1400" dirty="0" smtClean="0"/>
            </a:lvl4pPr>
            <a:lvl5pPr marL="795528" indent="-128016"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8DC3B441-9D4E-4C77-AEBA-69FC18ECDA54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2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63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29861"/>
            <a:ext cx="1929384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813304" y="1629861"/>
            <a:ext cx="1929384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300" y="2014983"/>
            <a:ext cx="1929384" cy="410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31308" y="1629861"/>
            <a:ext cx="1929384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449312" y="1629861"/>
            <a:ext cx="1929384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813304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 userDrawn="1"/>
        </p:nvCxnSpPr>
        <p:spPr>
          <a:xfrm>
            <a:off x="5131308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 userDrawn="1"/>
        </p:nvCxnSpPr>
        <p:spPr>
          <a:xfrm>
            <a:off x="7449312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 userDrawn="1"/>
        </p:nvCxnSpPr>
        <p:spPr>
          <a:xfrm>
            <a:off x="495300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9767316" y="1629861"/>
            <a:ext cx="1929384" cy="20467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48" name="Straight Connector 47"/>
          <p:cNvCxnSpPr>
            <a:cxnSpLocks/>
          </p:cNvCxnSpPr>
          <p:nvPr userDrawn="1"/>
        </p:nvCxnSpPr>
        <p:spPr>
          <a:xfrm>
            <a:off x="9767316" y="1908811"/>
            <a:ext cx="19202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Five Content Layout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5" name="Content Placeholder 14"/>
          <p:cNvSpPr>
            <a:spLocks noGrp="1"/>
          </p:cNvSpPr>
          <p:nvPr>
            <p:ph sz="quarter" idx="23"/>
          </p:nvPr>
        </p:nvSpPr>
        <p:spPr>
          <a:xfrm>
            <a:off x="2813304" y="2014983"/>
            <a:ext cx="1929384" cy="410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9" name="Content Placeholder 14"/>
          <p:cNvSpPr>
            <a:spLocks noGrp="1"/>
          </p:cNvSpPr>
          <p:nvPr>
            <p:ph sz="quarter" idx="24"/>
          </p:nvPr>
        </p:nvSpPr>
        <p:spPr>
          <a:xfrm>
            <a:off x="5131308" y="2014983"/>
            <a:ext cx="1929384" cy="410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0" name="Content Placeholder 14"/>
          <p:cNvSpPr>
            <a:spLocks noGrp="1"/>
          </p:cNvSpPr>
          <p:nvPr>
            <p:ph sz="quarter" idx="25"/>
          </p:nvPr>
        </p:nvSpPr>
        <p:spPr>
          <a:xfrm>
            <a:off x="7449312" y="2014983"/>
            <a:ext cx="1929384" cy="410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1" name="Content Placeholder 14"/>
          <p:cNvSpPr>
            <a:spLocks noGrp="1"/>
          </p:cNvSpPr>
          <p:nvPr>
            <p:ph sz="quarter" idx="26"/>
          </p:nvPr>
        </p:nvSpPr>
        <p:spPr>
          <a:xfrm>
            <a:off x="9767316" y="2014983"/>
            <a:ext cx="1929384" cy="410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600" dirty="0" smtClean="0"/>
            </a:lvl1pPr>
            <a:lvl2pPr marL="146304" indent="-118872">
              <a:defRPr lang="en-US" sz="1400" dirty="0" smtClean="0"/>
            </a:lvl2pPr>
            <a:lvl3pPr marL="338328" indent="-137160">
              <a:defRPr lang="en-US" sz="1200" dirty="0" smtClean="0"/>
            </a:lvl3pPr>
            <a:lvl4pPr marL="461963" indent="-115888">
              <a:defRPr lang="en-US" sz="1200" dirty="0" smtClean="0"/>
            </a:lvl4pPr>
            <a:lvl5pPr marL="625475" indent="-115888">
              <a:defRPr lang="en-CA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547CB41A-EB95-47F9-ABC9-1A0B14ACE742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25" name="Footer Placeholder 7"/>
          <p:cNvSpPr>
            <a:spLocks noGrp="1"/>
          </p:cNvSpPr>
          <p:nvPr>
            <p:ph type="ftr" sz="quarter" idx="27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5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telli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E3475D87-E621-43D4-94D7-5361B0B2EF4B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300" y="1603166"/>
            <a:ext cx="11201400" cy="431958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</a:defRPr>
            </a:lvl1pPr>
            <a:lvl2pPr marL="237744" indent="-182880">
              <a:defRPr sz="2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74923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orytelli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459" y="551747"/>
            <a:ext cx="11136208" cy="10210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59" y="2395729"/>
            <a:ext cx="11129603" cy="365499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 marL="284163" indent="-263525"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247034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ext Heavy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0236"/>
            <a:ext cx="11201400" cy="4310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en-US" sz="2200" dirty="0" smtClean="0">
                <a:solidFill>
                  <a:schemeClr val="accent3"/>
                </a:solidFill>
              </a:defRPr>
            </a:lvl1pPr>
            <a:lvl2pPr marL="219456" indent="-164592">
              <a:defRPr lang="en-US" sz="2000" dirty="0" smtClean="0"/>
            </a:lvl2pPr>
            <a:lvl3pPr marL="400050" indent="-195263">
              <a:defRPr lang="en-US" sz="1800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63666A"/>
                </a:solidFill>
              </a:rPr>
              <a:t>Title and Content Text Heavy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0A73909C-8673-4CA4-8855-76213B7D1677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554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51415" y="1930688"/>
            <a:ext cx="5245285" cy="4165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2800" dirty="0" smtClean="0">
                <a:solidFill>
                  <a:schemeClr val="accent3"/>
                </a:solidFill>
              </a:defRPr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 marL="658368" indent="-146304">
              <a:defRPr lang="en-US" sz="1600" dirty="0" smtClean="0"/>
            </a:lvl4pPr>
          </a:lstStyle>
          <a:p>
            <a:pPr lvl="0"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10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1000"/>
              </a:spcBef>
            </a:pPr>
            <a:r>
              <a:rPr lang="en-US"/>
              <a:t>Third level</a:t>
            </a:r>
          </a:p>
          <a:p>
            <a:pPr lvl="3">
              <a:spcBef>
                <a:spcPts val="1000"/>
              </a:spcBef>
            </a:pPr>
            <a:r>
              <a:rPr lang="en-US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95300" y="1930688"/>
            <a:ext cx="5220727" cy="41495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94170" y="1621671"/>
            <a:ext cx="5221858" cy="23391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6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Half Text – Half Image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F60A14E7-5E3F-4827-8AFA-4CC9C146A28B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8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95300" y="1929382"/>
            <a:ext cx="11201400" cy="4166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2381" y="2362364"/>
            <a:ext cx="10781414" cy="1395412"/>
          </a:xfrm>
          <a:prstGeom prst="rect">
            <a:avLst/>
          </a:prstGeom>
        </p:spPr>
        <p:txBody>
          <a:bodyPr/>
          <a:lstStyle>
            <a:lvl1pPr>
              <a:defRPr sz="3200" baseline="0"/>
            </a:lvl1pPr>
          </a:lstStyle>
          <a:p>
            <a:pPr lvl="0"/>
            <a:r>
              <a:rPr lang="en-US" dirty="0"/>
              <a:t>Click to add text over image. White or gray only. 32pt flexible positioning. Delete if not needed.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A3210D2F-23E7-47FB-A51E-57FFCE3AD629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 w/ Title and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95300" y="1621673"/>
            <a:ext cx="4966221" cy="23391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600" b="1" dirty="0" smtClean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8102318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Quadrant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174068" y="1666276"/>
            <a:ext cx="5522632" cy="2084832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5300" y="3932342"/>
            <a:ext cx="5495093" cy="2084832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74068" y="3932342"/>
            <a:ext cx="5522632" cy="2084832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95300" y="1666276"/>
            <a:ext cx="5495093" cy="2084832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76213" indent="-176213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2000" dirty="0" smtClean="0">
                <a:solidFill>
                  <a:schemeClr val="bg1"/>
                </a:solidFill>
              </a:defRPr>
            </a:lvl1pPr>
            <a:lvl2pPr marL="176213" indent="-176213">
              <a:lnSpc>
                <a:spcPct val="95000"/>
              </a:lnSpc>
              <a:spcBef>
                <a:spcPts val="1000"/>
              </a:spcBef>
              <a:defRPr lang="en-US" sz="16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5ED10DDD-EB12-456A-81FF-20BDB0226612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64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Vertical Quadrant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66174"/>
            <a:ext cx="2688488" cy="4429825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3332937" y="1666174"/>
            <a:ext cx="2688488" cy="4429825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6170574" y="1666174"/>
            <a:ext cx="2688488" cy="4429825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9008212" y="1666174"/>
            <a:ext cx="2688488" cy="4429825"/>
          </a:xfrm>
          <a:prstGeom prst="rect">
            <a:avLst/>
          </a:prstGeom>
          <a:solidFill>
            <a:schemeClr val="accent3"/>
          </a:solidFill>
        </p:spPr>
        <p:txBody>
          <a:bodyPr lIns="182880" tIns="137160" rIns="182880"/>
          <a:lstStyle>
            <a:lvl1pPr marL="1588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defRPr lang="en-US" sz="1800" dirty="0" smtClean="0">
                <a:solidFill>
                  <a:schemeClr val="bg1"/>
                </a:solidFill>
              </a:defRPr>
            </a:lvl1pPr>
            <a:lvl2pPr marL="1588" indent="0">
              <a:lnSpc>
                <a:spcPct val="95000"/>
              </a:lnSpc>
              <a:spcBef>
                <a:spcPts val="1000"/>
              </a:spcBef>
              <a:buNone/>
              <a:defRPr lang="en-US" sz="1400" dirty="0" smtClean="0">
                <a:solidFill>
                  <a:schemeClr val="bg1"/>
                </a:solidFill>
              </a:defRPr>
            </a:lvl2pPr>
            <a:lvl3pPr marL="165100" indent="-165100">
              <a:defRPr lang="en-US" sz="1400" dirty="0" smtClean="0"/>
            </a:lvl3pPr>
            <a:lvl4pPr marL="311150" indent="-130175">
              <a:defRPr lang="en-US" sz="1400" dirty="0" smtClean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E837E669-FD2A-476A-9A48-83D833BD5A19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04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3"/>
          </p:nvPr>
        </p:nvSpPr>
        <p:spPr>
          <a:xfrm>
            <a:off x="495300" y="1665478"/>
            <a:ext cx="11201400" cy="43688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E9B6A884-35E4-4D9E-8BFD-64C9966D3320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41595782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495299" y="1983545"/>
            <a:ext cx="11360369" cy="40965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95300" y="1610018"/>
            <a:ext cx="4937760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0401FD46-EE08-4FEC-B3F1-C1547A48A60C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1306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300" y="1728788"/>
            <a:ext cx="11201400" cy="4338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D7C85652-75D2-49E0-A5BD-DEA5489E0ABA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with Caption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6248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2132856"/>
            <a:ext cx="864096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1"/>
          </p:nvPr>
        </p:nvSpPr>
        <p:spPr>
          <a:xfrm>
            <a:off x="334434" y="1989139"/>
            <a:ext cx="1921933" cy="143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334434" y="6237560"/>
            <a:ext cx="1921933" cy="431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4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176187" y="4005264"/>
            <a:ext cx="7681383" cy="1223963"/>
          </a:xfrm>
          <a:prstGeom prst="rect">
            <a:avLst/>
          </a:prstGeom>
        </p:spPr>
        <p:txBody>
          <a:bodyPr anchor="ctr"/>
          <a:lstStyle>
            <a:lvl1pPr algn="r">
              <a:defRPr sz="24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5619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83500" y="1412776"/>
            <a:ext cx="10273141" cy="5256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>
            <a:lvl1pPr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8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3"/>
            <a:ext cx="11129603" cy="434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8889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83500" y="1412776"/>
            <a:ext cx="4992555" cy="52565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64085" y="1412776"/>
            <a:ext cx="4992555" cy="52565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>
            <a:lvl1pPr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88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500" y="1412776"/>
            <a:ext cx="4992555" cy="6480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ru-RU" sz="2000" b="1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583500" y="2132856"/>
            <a:ext cx="4992555" cy="453650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64085" y="1412779"/>
            <a:ext cx="4992555" cy="639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64085" y="2132856"/>
            <a:ext cx="499255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18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583500" y="1484784"/>
            <a:ext cx="10273141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583500" y="1484784"/>
            <a:ext cx="10273141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1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0" y="1484784"/>
            <a:ext cx="5760640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83500" y="1484784"/>
            <a:ext cx="4224469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Font typeface="Wingdings" pitchFamily="2" charset="2"/>
              <a:buChar char="q"/>
              <a:defRPr sz="2000"/>
            </a:lvl2pPr>
            <a:lvl3pPr marL="914400" indent="0">
              <a:buFont typeface="Arial" pitchFamily="34" charset="0"/>
              <a:buChar char="•"/>
              <a:defRPr sz="2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5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83500" y="1484784"/>
            <a:ext cx="10273141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83500" y="6374432"/>
            <a:ext cx="10273141" cy="294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89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83500" y="1484784"/>
            <a:ext cx="10273141" cy="51845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35360" y="6448255"/>
            <a:ext cx="589856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904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1649413"/>
            <a:ext cx="9261449" cy="6647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58251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2132856"/>
            <a:ext cx="864096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1"/>
          </p:nvPr>
        </p:nvSpPr>
        <p:spPr>
          <a:xfrm>
            <a:off x="334435" y="1989141"/>
            <a:ext cx="1921933" cy="143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334435" y="6237560"/>
            <a:ext cx="1921933" cy="431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4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176189" y="4005266"/>
            <a:ext cx="7681383" cy="1223963"/>
          </a:xfrm>
          <a:prstGeom prst="rect">
            <a:avLst/>
          </a:prstGeom>
        </p:spPr>
        <p:txBody>
          <a:bodyPr anchor="ctr"/>
          <a:lstStyle>
            <a:lvl1pPr algn="r">
              <a:defRPr sz="2400" b="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1666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299" y="1487851"/>
            <a:ext cx="3377601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05334" y="1487851"/>
            <a:ext cx="3382004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95299" y="2070820"/>
            <a:ext cx="3377601" cy="40123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314696" y="1487851"/>
            <a:ext cx="3382004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600" b="1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Subtitle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8"/>
          </p:nvPr>
        </p:nvSpPr>
        <p:spPr>
          <a:xfrm>
            <a:off x="4405334" y="2070820"/>
            <a:ext cx="3377601" cy="40123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9"/>
          </p:nvPr>
        </p:nvSpPr>
        <p:spPr>
          <a:xfrm>
            <a:off x="8314696" y="2070820"/>
            <a:ext cx="3377601" cy="40123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10312">
              <a:defRPr sz="2000"/>
            </a:lvl2pPr>
            <a:lvl3pPr marL="429768" indent="-173736">
              <a:defRPr sz="1600"/>
            </a:lvl3pPr>
            <a:lvl4pPr marL="603504" indent="-128016">
              <a:defRPr sz="1400"/>
            </a:lvl4pPr>
            <a:lvl5pPr marL="79375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C199375B-B051-42D2-90D9-50B3BC396ECE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20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7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19" y="534983"/>
            <a:ext cx="11083431" cy="1582488"/>
          </a:xfrm>
        </p:spPr>
        <p:txBody>
          <a:bodyPr/>
          <a:lstStyle>
            <a:lvl1pPr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438400"/>
            <a:ext cx="11129603" cy="35874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21898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32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42760065-FD55-4358-84F3-1C0969C76A22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74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32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30EA47A1-0445-481A-B64C-5360FDD2AFA5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Q2 2017 Automation Software Sales Webinar   |</a:t>
            </a:r>
          </a:p>
        </p:txBody>
      </p:sp>
    </p:spTree>
    <p:extLst>
      <p:ext uri="{BB962C8B-B14F-4D97-AF65-F5344CB8AC3E}">
        <p14:creationId xmlns:p14="http://schemas.microsoft.com/office/powerpoint/2010/main" val="27637180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adr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5300" y="1665293"/>
            <a:ext cx="5398744" cy="411480"/>
          </a:xfrm>
          <a:prstGeom prst="rect">
            <a:avLst/>
          </a:prstGeom>
          <a:solidFill>
            <a:schemeClr val="accent3"/>
          </a:solidFill>
        </p:spPr>
        <p:txBody>
          <a:bodyPr lIns="0" rIns="0" bIns="0" anchor="ctr"/>
          <a:lstStyle>
            <a:lvl1pPr marL="173038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58" y="2201006"/>
            <a:ext cx="4892646" cy="1536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2297" y="1665293"/>
            <a:ext cx="5398744" cy="411480"/>
          </a:xfrm>
          <a:prstGeom prst="rect">
            <a:avLst/>
          </a:prstGeom>
          <a:solidFill>
            <a:schemeClr val="accent3"/>
          </a:solidFill>
        </p:spPr>
        <p:txBody>
          <a:bodyPr lIns="0" rIns="0" bIns="0" anchor="ctr"/>
          <a:lstStyle>
            <a:lvl1pPr marL="182563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9669" y="2201006"/>
            <a:ext cx="5019592" cy="1536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3928921"/>
            <a:ext cx="5398744" cy="411480"/>
          </a:xfrm>
          <a:prstGeom prst="rect">
            <a:avLst/>
          </a:prstGeom>
          <a:solidFill>
            <a:schemeClr val="accent3"/>
          </a:solidFill>
        </p:spPr>
        <p:txBody>
          <a:bodyPr lIns="0" rIns="0" bIns="0" anchor="ctr"/>
          <a:lstStyle>
            <a:lvl1pPr marL="173038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659758" y="4464634"/>
            <a:ext cx="4892644" cy="1536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312297" y="3928921"/>
            <a:ext cx="5398744" cy="411480"/>
          </a:xfrm>
          <a:prstGeom prst="rect">
            <a:avLst/>
          </a:prstGeom>
          <a:solidFill>
            <a:schemeClr val="accent3"/>
          </a:solidFill>
        </p:spPr>
        <p:txBody>
          <a:bodyPr lIns="0" rIns="0" bIns="0" anchor="ctr"/>
          <a:lstStyle>
            <a:lvl1pPr marL="180975" indent="0">
              <a:spcBef>
                <a:spcPts val="0"/>
              </a:spcBef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5"/>
          <p:cNvSpPr>
            <a:spLocks noGrp="1"/>
          </p:cNvSpPr>
          <p:nvPr>
            <p:ph sz="quarter" idx="17"/>
          </p:nvPr>
        </p:nvSpPr>
        <p:spPr>
          <a:xfrm>
            <a:off x="6489669" y="4464634"/>
            <a:ext cx="5019594" cy="1536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Quadrant 2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0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B202C53B-BD55-49EA-B0E7-E3DABC11320C}" type="datetime3">
              <a:rPr lang="en-US" smtClean="0"/>
              <a:t>25 April 2018</a:t>
            </a:fld>
            <a:endParaRPr lang="en-CA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1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Edit Presentation Title in [Insert Tab &gt; Header &amp; Footer]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55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6284384" y="6299200"/>
            <a:ext cx="576427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000">
                <a:solidFill>
                  <a:schemeClr val="tx1"/>
                </a:solidFill>
                <a:latin typeface="GE Inspir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 Inspir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 Inspir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 Inspir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 Inspir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 Inspir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 Inspir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 Inspir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 Inspira" pitchFamily="34" charset="0"/>
              </a:defRPr>
            </a:lvl9pPr>
          </a:lstStyle>
          <a:p>
            <a:pPr algn="r">
              <a:lnSpc>
                <a:spcPts val="1100"/>
              </a:lnSpc>
            </a:pPr>
            <a:fld id="{3D3BF0BB-939C-4B21-8719-772D03C57E4E}" type="slidenum">
              <a:rPr lang="en-US" sz="900" smtClean="0">
                <a:solidFill>
                  <a:srgbClr val="4157AD"/>
                </a:solidFill>
              </a:rPr>
              <a:pPr algn="r">
                <a:lnSpc>
                  <a:spcPts val="1100"/>
                </a:lnSpc>
              </a:pPr>
              <a:t>‹#›</a:t>
            </a:fld>
            <a:endParaRPr lang="en-US" sz="900" dirty="0">
              <a:solidFill>
                <a:srgbClr val="4157AD"/>
              </a:solidFill>
            </a:endParaRPr>
          </a:p>
          <a:p>
            <a:pPr algn="r">
              <a:lnSpc>
                <a:spcPts val="1100"/>
              </a:lnSpc>
            </a:pPr>
            <a:r>
              <a:rPr lang="en-US" sz="900" dirty="0">
                <a:solidFill>
                  <a:srgbClr val="4157AD"/>
                </a:solidFill>
              </a:rPr>
              <a:t>GE - Automation &amp; Controls </a:t>
            </a:r>
          </a:p>
          <a:p>
            <a:pPr algn="r">
              <a:lnSpc>
                <a:spcPts val="1100"/>
              </a:lnSpc>
            </a:pPr>
            <a:endParaRPr lang="en-US" sz="900" dirty="0">
              <a:solidFill>
                <a:srgbClr val="415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387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pPr algn="r" defTabSz="913269"/>
            <a:fld id="{98C15ACF-BCE4-A14D-AD40-112D480AD3F5}" type="slidenum">
              <a:rPr lang="en-US" sz="800" smtClean="0">
                <a:solidFill>
                  <a:srgbClr val="454545"/>
                </a:solidFill>
              </a:rPr>
              <a:pPr algn="r" defTabSz="913269"/>
              <a:t>‹#›</a:t>
            </a:fld>
            <a:endParaRPr lang="en-US" sz="800">
              <a:solidFill>
                <a:srgbClr val="454545"/>
              </a:solidFill>
            </a:endParaRPr>
          </a:p>
          <a:p>
            <a:pPr defTabSz="913269">
              <a:tabLst>
                <a:tab pos="1980618" algn="r"/>
              </a:tabLst>
            </a:pPr>
            <a:endParaRPr lang="en-US" sz="8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518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27188" y="219456"/>
            <a:ext cx="8997696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/>
          <a:lstStyle/>
          <a:p>
            <a:fld id="{66CA7FD2-EEE1-4653-A3ED-EC06E26685F5}" type="datetime4">
              <a:rPr lang="en-US" smtClean="0"/>
              <a:t>April 25, 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/>
          <a:lstStyle/>
          <a:p>
            <a:fld id="{00E6A5BD-C011-4A45-AA3A-201790FB7F2B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627188" y="1133856"/>
            <a:ext cx="9004300" cy="33832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627188" y="1847088"/>
            <a:ext cx="90043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627188" y="1647255"/>
            <a:ext cx="10120312" cy="0"/>
          </a:xfrm>
          <a:prstGeom prst="line">
            <a:avLst/>
          </a:prstGeom>
          <a:ln w="19050">
            <a:gradFill>
              <a:gsLst>
                <a:gs pos="0">
                  <a:schemeClr val="bg1"/>
                </a:gs>
                <a:gs pos="25000">
                  <a:srgbClr val="B7E6FF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9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image" Target="../media/image1.wmf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9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20.jpe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459" y="551747"/>
            <a:ext cx="11136208" cy="1021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0680"/>
            <a:ext cx="11133667" cy="4437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3741" r="3511" b="3000"/>
          <a:stretch/>
        </p:blipFill>
        <p:spPr>
          <a:xfrm>
            <a:off x="529273" y="6206558"/>
            <a:ext cx="654684" cy="4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2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2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03200" indent="-182563" algn="l" defTabSz="914400" rtl="0" eaLnBrk="1" latinLnBrk="0" hangingPunct="1">
        <a:lnSpc>
          <a:spcPct val="100000"/>
        </a:lnSpc>
        <a:spcBef>
          <a:spcPts val="1000"/>
        </a:spcBef>
        <a:buFont typeface="Arial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95263" algn="l" defTabSz="914400" rtl="0" eaLnBrk="1" latinLnBrk="0" hangingPunct="1">
        <a:lnSpc>
          <a:spcPct val="100000"/>
        </a:lnSpc>
        <a:spcBef>
          <a:spcPts val="800"/>
        </a:spcBef>
        <a:buFont typeface="GE Inspira Pitch" panose="020F0603030400020203" pitchFamily="34" charset="0"/>
        <a:buChar char="–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555625" indent="-166688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459" y="551747"/>
            <a:ext cx="11136208" cy="1021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0680"/>
            <a:ext cx="11133667" cy="4437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0" y="6352302"/>
            <a:ext cx="3962400" cy="1358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r>
              <a:rPr lang="en-US"/>
              <a:t>Title or Job Number | XX Month 201X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5907" y="6343404"/>
            <a:ext cx="365760" cy="1358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26400" y="6211194"/>
            <a:ext cx="28448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898989"/>
                </a:solidFill>
                <a:latin typeface="GE Inspira Pitch"/>
              </a:rPr>
              <a:t>See tutorial regarding confidentiality disclosures. Delete if not needed.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3741" r="3511" b="3000"/>
          <a:stretch/>
        </p:blipFill>
        <p:spPr>
          <a:xfrm>
            <a:off x="529273" y="6206558"/>
            <a:ext cx="654684" cy="4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2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03200" indent="-182563" algn="l" defTabSz="914400" rtl="0" eaLnBrk="1" latinLnBrk="0" hangingPunct="1">
        <a:lnSpc>
          <a:spcPct val="100000"/>
        </a:lnSpc>
        <a:spcBef>
          <a:spcPts val="1000"/>
        </a:spcBef>
        <a:buFont typeface="Arial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95263" algn="l" defTabSz="914400" rtl="0" eaLnBrk="1" latinLnBrk="0" hangingPunct="1">
        <a:lnSpc>
          <a:spcPct val="100000"/>
        </a:lnSpc>
        <a:spcBef>
          <a:spcPts val="800"/>
        </a:spcBef>
        <a:buFont typeface="GE Inspira Pitch" panose="020F0603030400020203" pitchFamily="34" charset="0"/>
        <a:buChar char="–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555625" indent="-166688" algn="l" defTabSz="9144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•"/>
        <a:defRPr sz="16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2151529" cy="6858000"/>
          </a:xfrm>
          <a:prstGeom prst="rect">
            <a:avLst/>
          </a:prstGeom>
          <a:solidFill>
            <a:srgbClr val="3574B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8800"/>
            <a:ext cx="12192000" cy="2160240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  <p:pic>
        <p:nvPicPr>
          <p:cNvPr id="11" name="Picture 6" descr="X:\_Маркетинг\Архивные данные\_ Шведова Мария\_ Логотип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055099" y="188640"/>
            <a:ext cx="2794025" cy="504056"/>
          </a:xfrm>
          <a:prstGeom prst="rect">
            <a:avLst/>
          </a:prstGeom>
          <a:noFill/>
        </p:spPr>
      </p:pic>
      <p:pic>
        <p:nvPicPr>
          <p:cNvPr id="6" name="Рисунок 5" descr="GE-Distributor_positive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0457" r="11940" b="9151"/>
          <a:stretch>
            <a:fillRect/>
          </a:stretch>
        </p:blipFill>
        <p:spPr bwMode="auto">
          <a:xfrm>
            <a:off x="11107271" y="5877273"/>
            <a:ext cx="781478" cy="8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3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685" r:id="rId2"/>
    <p:sldLayoutId id="2147483686" r:id="rId3"/>
    <p:sldLayoutId id="2147483687" r:id="rId4"/>
    <p:sldLayoutId id="2147483689" r:id="rId5"/>
    <p:sldLayoutId id="2147483701" r:id="rId6"/>
    <p:sldLayoutId id="2147483702" r:id="rId7"/>
    <p:sldLayoutId id="2147483703" r:id="rId8"/>
    <p:sldLayoutId id="2147483706" r:id="rId9"/>
    <p:sldLayoutId id="2147483707" r:id="rId10"/>
    <p:sldLayoutId id="2147483708" r:id="rId11"/>
    <p:sldLayoutId id="2147483709" r:id="rId12"/>
    <p:sldLayoutId id="2147483690" r:id="rId13"/>
    <p:sldLayoutId id="2147483712" r:id="rId14"/>
    <p:sldLayoutId id="2147483694" r:id="rId15"/>
    <p:sldLayoutId id="214748386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X:\_Маркетинг\Логотип ТЕХНОЛИН 25-122-69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913394" y="6620125"/>
            <a:ext cx="278609" cy="2378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268760"/>
          </a:xfrm>
          <a:prstGeom prst="rect">
            <a:avLst/>
          </a:prstGeom>
          <a:solidFill>
            <a:srgbClr val="197A4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42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85" r:id="rId9"/>
    <p:sldLayoutId id="2147483886" r:id="rId10"/>
    <p:sldLayoutId id="2147483887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9.png"/><Relationship Id="rId12" Type="http://schemas.microsoft.com/office/2007/relationships/hdphoto" Target="../media/hdphoto6.wdp"/><Relationship Id="rId17" Type="http://schemas.openxmlformats.org/officeDocument/2006/relationships/image" Target="../media/image87.jpeg"/><Relationship Id="rId2" Type="http://schemas.openxmlformats.org/officeDocument/2006/relationships/diagramData" Target="../diagrams/data1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11" Type="http://schemas.openxmlformats.org/officeDocument/2006/relationships/image" Target="../media/image83.png"/><Relationship Id="rId5" Type="http://schemas.openxmlformats.org/officeDocument/2006/relationships/diagramColors" Target="../diagrams/colors1.xml"/><Relationship Id="rId15" Type="http://schemas.microsoft.com/office/2007/relationships/hdphoto" Target="../media/hdphoto7.wdp"/><Relationship Id="rId10" Type="http://schemas.openxmlformats.org/officeDocument/2006/relationships/image" Target="../media/image8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1.gif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9.png"/><Relationship Id="rId4" Type="http://schemas.openxmlformats.org/officeDocument/2006/relationships/image" Target="../media/image9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10" Type="http://schemas.openxmlformats.org/officeDocument/2006/relationships/image" Target="../media/image43.gif"/><Relationship Id="rId4" Type="http://schemas.openxmlformats.org/officeDocument/2006/relationships/image" Target="../media/image37.tiff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Аппаратные и программные средства для автоматизации от GE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ru-RU" sz="3600" dirty="0"/>
              <a:t>эпоху промышленного интернета</a:t>
            </a:r>
            <a:endParaRPr lang="ru-RU" sz="2800" b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 smtClean="0"/>
              <a:t>Чуклинов</a:t>
            </a:r>
            <a:r>
              <a:rPr lang="ru-RU" dirty="0" smtClean="0"/>
              <a:t> Максим Владимирович</a:t>
            </a:r>
          </a:p>
          <a:p>
            <a:r>
              <a:rPr lang="ru-RU" sz="2000" dirty="0" smtClean="0"/>
              <a:t>Директор по </a:t>
            </a:r>
            <a:r>
              <a:rPr lang="ru-RU" sz="2000" dirty="0" err="1" smtClean="0"/>
              <a:t>дистрибьюции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4025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745704" y="836713"/>
            <a:ext cx="105664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>
                <a:latin typeface="+mn-lt"/>
              </a:rPr>
              <a:t>Создан для максимальной надежности безотказной работы</a:t>
            </a:r>
            <a:endParaRPr lang="ru-RU" sz="3200" b="0" dirty="0"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1371" y="1700808"/>
            <a:ext cx="7776864" cy="864096"/>
          </a:xfrm>
        </p:spPr>
        <p:txBody>
          <a:bodyPr/>
          <a:lstStyle/>
          <a:p>
            <a:pPr indent="0"/>
            <a:r>
              <a:rPr lang="ru-RU" sz="2400" b="0" dirty="0" err="1" smtClean="0"/>
              <a:t>Безвентиляторная</a:t>
            </a:r>
            <a:r>
              <a:rPr lang="ru-RU" sz="2400" b="0" dirty="0" smtClean="0"/>
              <a:t> жесткая конструкция и надежные промышленные компоненты</a:t>
            </a:r>
            <a:endParaRPr lang="en-US" sz="2400" b="0" dirty="0" smtClean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5907" y="6343404"/>
            <a:ext cx="365760" cy="135890"/>
          </a:xfrm>
        </p:spPr>
        <p:txBody>
          <a:bodyPr/>
          <a:lstStyle/>
          <a:p>
            <a:fld id="{0D558541-60C9-42A2-8392-FF12533A6B7A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8" name="Group 9"/>
          <p:cNvGrpSpPr/>
          <p:nvPr/>
        </p:nvGrpSpPr>
        <p:grpSpPr>
          <a:xfrm>
            <a:off x="8400257" y="1412777"/>
            <a:ext cx="3742780" cy="5162991"/>
            <a:chOff x="5736757" y="1768441"/>
            <a:chExt cx="2639340" cy="48544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011" y="1768441"/>
              <a:ext cx="2634085" cy="1616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0"/>
            <a:stretch/>
          </p:blipFill>
          <p:spPr bwMode="auto">
            <a:xfrm>
              <a:off x="5742011" y="3384483"/>
              <a:ext cx="2634085" cy="161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5"/>
            <a:stretch/>
          </p:blipFill>
          <p:spPr bwMode="auto">
            <a:xfrm>
              <a:off x="5736757" y="5002971"/>
              <a:ext cx="2639340" cy="161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1371" y="5036984"/>
            <a:ext cx="7680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Запатентованная технология рассеивания тепла для работы в экстремальных температурных условиях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3200779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ЦПУ и ОЗУ припаяны к плате – увеличение надежности и устойчивости к температуре и вибрации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26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PANEL-PC, INDUSTRIAL MONITORS AND WEB PANELS</a:t>
            </a:r>
            <a:endParaRPr lang="ru-RU" dirty="0"/>
          </a:p>
        </p:txBody>
      </p:sp>
      <p:sp>
        <p:nvSpPr>
          <p:cNvPr id="4" name="Rectangle 54"/>
          <p:cNvSpPr/>
          <p:nvPr/>
        </p:nvSpPr>
        <p:spPr>
          <a:xfrm>
            <a:off x="350173" y="135706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temperature range, more memory and more computing capability vs similar competitive offerings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 environmental ratings and certifications for marine and hazardous environments allow the </a:t>
            </a:r>
            <a:r>
              <a:rPr lang="en-US" sz="2000" dirty="0" err="1"/>
              <a:t>RXi</a:t>
            </a:r>
            <a:r>
              <a:rPr lang="en-US" sz="2000" dirty="0"/>
              <a:t> Display family of products to be the best fit in a myriad of applications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Modular approach allows maximum flexibility and serviceability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screen Options – 7”, 10”, 12”, 15”, 19”, 24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B7413044-B719-44C1-BC71-AA84808D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03" y="1595103"/>
            <a:ext cx="4523324" cy="38958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6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Safety System - </a:t>
            </a:r>
            <a:r>
              <a:rPr lang="en-US" dirty="0" err="1"/>
              <a:t>MarkVieS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23" y="1519023"/>
            <a:ext cx="4511618" cy="529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416134"/>
            <a:ext cx="7645619" cy="65684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685800">
              <a:spcBef>
                <a:spcPts val="450"/>
              </a:spcBef>
              <a:defRPr sz="1400" cap="all">
                <a:solidFill>
                  <a:srgbClr val="005CB9"/>
                </a:solidFill>
                <a:latin typeface="GE Inspira Sans"/>
                <a:cs typeface="GE Inspira Sans"/>
              </a:defRPr>
            </a:lvl1pPr>
          </a:lstStyle>
          <a:p>
            <a:r>
              <a:rPr lang="en-US" sz="2000" dirty="0">
                <a:latin typeface="+mn-lt"/>
              </a:rPr>
              <a:t>Proven and safe solution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3+ decades, 4 generations and over 10K installed globally</a:t>
            </a:r>
          </a:p>
          <a:p>
            <a:r>
              <a:rPr lang="en-US" sz="2000" dirty="0">
                <a:latin typeface="+mn-lt"/>
              </a:rPr>
              <a:t>Flexible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Meet specific SIL requirement (SIL2 or SIL3)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Most options with Redundant Power Supply Inputs</a:t>
            </a:r>
          </a:p>
          <a:p>
            <a:r>
              <a:rPr lang="en-US" sz="2000" dirty="0">
                <a:latin typeface="+mn-lt"/>
              </a:rPr>
              <a:t>Enhanced productivity and efficiency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Sophisticated application automation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Seamless data integration between control systems and HMI</a:t>
            </a:r>
          </a:p>
          <a:p>
            <a:r>
              <a:rPr lang="en-US" sz="2000" dirty="0">
                <a:latin typeface="+mn-lt"/>
              </a:rPr>
              <a:t>Easy integration with existing control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operational interfaces for ease of integration</a:t>
            </a:r>
          </a:p>
          <a:p>
            <a:r>
              <a:rPr lang="en-US" sz="2000" dirty="0">
                <a:latin typeface="+mn-lt"/>
              </a:rPr>
              <a:t>Suitable for various verticals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Power Generation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Oil&amp;Gas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Chemical and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Pulp and Paper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Mining and Minerals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Transportation  </a:t>
            </a:r>
          </a:p>
          <a:p>
            <a:pPr lvl="0"/>
            <a:r>
              <a:rPr lang="en-US" sz="2000" dirty="0">
                <a:latin typeface="+mn-lt"/>
              </a:rPr>
              <a:t>Available in Q1’18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8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PACSystems</a:t>
            </a:r>
            <a:r>
              <a:rPr lang="en-US" dirty="0"/>
              <a:t> Industrial Ethernet Switches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60062" y="2022338"/>
            <a:ext cx="2158604" cy="1042052"/>
            <a:chOff x="4853120" y="1404938"/>
            <a:chExt cx="2878138" cy="1389403"/>
          </a:xfrm>
        </p:grpSpPr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5088349" y="1404938"/>
              <a:ext cx="2209800" cy="609600"/>
              <a:chOff x="457200" y="1520293"/>
              <a:chExt cx="2209800" cy="609600"/>
            </a:xfrm>
            <a:solidFill>
              <a:schemeClr val="accent1"/>
            </a:solidFill>
          </p:grpSpPr>
          <p:sp>
            <p:nvSpPr>
              <p:cNvPr id="9" name="Oval 14"/>
              <p:cNvSpPr/>
              <p:nvPr/>
            </p:nvSpPr>
            <p:spPr>
              <a:xfrm>
                <a:off x="457200" y="1520293"/>
                <a:ext cx="2209800" cy="6096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>
                <a:off x="839471" y="1640428"/>
                <a:ext cx="1445268" cy="3693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en-US" altLang="zh-CN" sz="1200" kern="0" dirty="0">
                    <a:solidFill>
                      <a:srgbClr val="FFFFFF"/>
                    </a:solidFill>
                    <a:ea typeface="GE汉仪中圆简" pitchFamily="2" charset="-122"/>
                    <a:cs typeface="Arial" pitchFamily="34" charset="0"/>
                  </a:rPr>
                  <a:t>Layer 3 Switch</a:t>
                </a:r>
                <a:endParaRPr lang="zh-CN" altLang="en-US" sz="1200" kern="0" dirty="0">
                  <a:solidFill>
                    <a:srgbClr val="FFFFFF"/>
                  </a:solidFill>
                  <a:ea typeface="GE汉仪中圆简" pitchFamily="2" charset="-122"/>
                  <a:cs typeface="Arial" pitchFamily="34" charset="0"/>
                </a:endParaRPr>
              </a:p>
            </p:txBody>
          </p:sp>
        </p:grpSp>
        <p:pic>
          <p:nvPicPr>
            <p:cNvPr id="8" name="Picture 2" descr="D:\Working\CSB Team\NPI\Switch\SLM24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562" b="97610" l="2453" r="985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120" y="1749766"/>
              <a:ext cx="2878138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"/>
          <p:cNvSpPr/>
          <p:nvPr/>
        </p:nvSpPr>
        <p:spPr>
          <a:xfrm>
            <a:off x="2818165" y="1814339"/>
            <a:ext cx="1664593" cy="486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9859443" y="2884182"/>
            <a:ext cx="1824473" cy="1998605"/>
            <a:chOff x="4270209" y="3513097"/>
            <a:chExt cx="2432631" cy="2664806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4270209" y="3513097"/>
              <a:ext cx="2209800" cy="609600"/>
              <a:chOff x="457200" y="1520293"/>
              <a:chExt cx="2209800" cy="609600"/>
            </a:xfrm>
            <a:solidFill>
              <a:schemeClr val="accent1"/>
            </a:solidFill>
          </p:grpSpPr>
          <p:sp>
            <p:nvSpPr>
              <p:cNvPr id="17" name="Oval 8"/>
              <p:cNvSpPr/>
              <p:nvPr/>
            </p:nvSpPr>
            <p:spPr>
              <a:xfrm>
                <a:off x="457200" y="1520293"/>
                <a:ext cx="2209800" cy="6096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720847" y="1640428"/>
                <a:ext cx="16825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ctr">
                  <a:defRPr/>
                </a:pPr>
                <a:r>
                  <a:rPr lang="en-US" altLang="zh-CN" sz="1200" kern="0" dirty="0">
                    <a:solidFill>
                      <a:srgbClr val="FFFFFF"/>
                    </a:solidFill>
                    <a:ea typeface="GE汉仪中圆简" pitchFamily="2" charset="-122"/>
                    <a:cs typeface="Arial" charset="0"/>
                  </a:rPr>
                  <a:t>Managed Switch</a:t>
                </a:r>
                <a:endParaRPr lang="zh-CN" altLang="en-US" sz="1200" kern="0" dirty="0">
                  <a:solidFill>
                    <a:srgbClr val="FFFFFF"/>
                  </a:solidFill>
                  <a:ea typeface="GE汉仪中圆简" pitchFamily="2" charset="-122"/>
                  <a:cs typeface="Arial" charset="0"/>
                </a:endParaRPr>
              </a:p>
            </p:txBody>
          </p:sp>
        </p:grpSp>
        <p:grpSp>
          <p:nvGrpSpPr>
            <p:cNvPr id="14" name="Group 4"/>
            <p:cNvGrpSpPr/>
            <p:nvPr/>
          </p:nvGrpSpPr>
          <p:grpSpPr>
            <a:xfrm>
              <a:off x="4286086" y="3732523"/>
              <a:ext cx="2416754" cy="2445380"/>
              <a:chOff x="5111229" y="4175700"/>
              <a:chExt cx="2416754" cy="2445380"/>
            </a:xfrm>
          </p:grpSpPr>
          <p:pic>
            <p:nvPicPr>
              <p:cNvPr id="15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07" b="96994" l="4180" r="8971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11229" y="4175700"/>
                <a:ext cx="1524074" cy="2445380"/>
              </a:xfrm>
              <a:prstGeom prst="rect">
                <a:avLst/>
              </a:prstGeom>
            </p:spPr>
          </p:pic>
          <p:pic>
            <p:nvPicPr>
              <p:cNvPr id="16" name="Picture 2" descr="D:\Working\CSB Team\NPI\Switch\SL-M-084-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11" b="98592" l="5128" r="96037">
                            <a14:foregroundMark x1="49650" y1="9859" x2="49650" y2="9859"/>
                            <a14:foregroundMark x1="55711" y1="6237" x2="55711" y2="6237"/>
                            <a14:foregroundMark x1="78555" y1="7847" x2="78555" y2="7847"/>
                            <a14:foregroundMark x1="69697" y1="5433" x2="69697" y2="5433"/>
                            <a14:foregroundMark x1="72960" y1="49296" x2="72960" y2="49296"/>
                            <a14:foregroundMark x1="73427" y1="40845" x2="73427" y2="40845"/>
                            <a14:foregroundMark x1="86014" y1="46076" x2="86014" y2="46076"/>
                            <a14:foregroundMark x1="78089" y1="60161" x2="78089" y2="60161"/>
                            <a14:foregroundMark x1="70629" y1="60563" x2="70629" y2="581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2623" y="4425125"/>
                <a:ext cx="1785360" cy="206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2"/>
          <p:cNvGrpSpPr/>
          <p:nvPr/>
        </p:nvGrpSpPr>
        <p:grpSpPr>
          <a:xfrm>
            <a:off x="10046426" y="4957256"/>
            <a:ext cx="1657350" cy="2011018"/>
            <a:chOff x="6822862" y="4026726"/>
            <a:chExt cx="2209800" cy="2681357"/>
          </a:xfrm>
        </p:grpSpPr>
        <p:sp>
          <p:nvSpPr>
            <p:cNvPr id="20" name="Oval 23"/>
            <p:cNvSpPr/>
            <p:nvPr/>
          </p:nvSpPr>
          <p:spPr bwMode="auto">
            <a:xfrm>
              <a:off x="6822862" y="4026726"/>
              <a:ext cx="2209800" cy="6096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kern="0">
                <a:solidFill>
                  <a:srgbClr val="FFFFFF"/>
                </a:solidFill>
                <a:ea typeface="宋体" charset="-122"/>
                <a:cs typeface="Arial" charset="0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7010634" y="4144089"/>
              <a:ext cx="1834264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r>
                <a:rPr lang="en-US" altLang="zh-CN" sz="1200" kern="0" dirty="0">
                  <a:solidFill>
                    <a:srgbClr val="FFFFFF"/>
                  </a:solidFill>
                  <a:ea typeface="GE汉仪中圆简" pitchFamily="2" charset="-122"/>
                  <a:cs typeface="Arial" charset="0"/>
                </a:rPr>
                <a:t>PROFINET Enabled</a:t>
              </a:r>
              <a:endParaRPr lang="zh-CN" altLang="en-US" sz="1200" kern="0" dirty="0">
                <a:solidFill>
                  <a:srgbClr val="FFFFFF"/>
                </a:solidFill>
                <a:ea typeface="GE汉仪中圆简" pitchFamily="2" charset="-122"/>
                <a:cs typeface="Arial" charset="0"/>
              </a:endParaRPr>
            </a:p>
          </p:txBody>
        </p: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07" b="95994" l="2723" r="896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55971" y="4228989"/>
              <a:ext cx="1543226" cy="2479094"/>
            </a:xfrm>
            <a:prstGeom prst="rect">
              <a:avLst/>
            </a:prstGeom>
          </p:spPr>
        </p:pic>
      </p:grpSp>
      <p:grpSp>
        <p:nvGrpSpPr>
          <p:cNvPr id="24" name="Group 7"/>
          <p:cNvGrpSpPr/>
          <p:nvPr/>
        </p:nvGrpSpPr>
        <p:grpSpPr>
          <a:xfrm>
            <a:off x="9898302" y="868606"/>
            <a:ext cx="1754051" cy="1901828"/>
            <a:chOff x="1331640" y="1196752"/>
            <a:chExt cx="2338734" cy="2535771"/>
          </a:xfrm>
        </p:grpSpPr>
        <p:grpSp>
          <p:nvGrpSpPr>
            <p:cNvPr id="25" name="Group 4"/>
            <p:cNvGrpSpPr>
              <a:grpSpLocks/>
            </p:cNvGrpSpPr>
            <p:nvPr/>
          </p:nvGrpSpPr>
          <p:grpSpPr bwMode="auto">
            <a:xfrm>
              <a:off x="1331640" y="1196752"/>
              <a:ext cx="2338734" cy="817786"/>
              <a:chOff x="390924" y="1415335"/>
              <a:chExt cx="2338734" cy="817786"/>
            </a:xfrm>
            <a:solidFill>
              <a:schemeClr val="accent1"/>
            </a:solidFill>
          </p:grpSpPr>
          <p:sp>
            <p:nvSpPr>
              <p:cNvPr id="27" name="Oval 2"/>
              <p:cNvSpPr/>
              <p:nvPr/>
            </p:nvSpPr>
            <p:spPr>
              <a:xfrm>
                <a:off x="390924" y="1415335"/>
                <a:ext cx="2338734" cy="81778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 kern="0">
                  <a:solidFill>
                    <a:srgbClr val="FFFFFF"/>
                  </a:solidFill>
                  <a:ea typeface="宋体" charset="-122"/>
                  <a:cs typeface="Arial" charset="0"/>
                </a:endParaRPr>
              </a:p>
            </p:txBody>
          </p:sp>
          <p:sp>
            <p:nvSpPr>
              <p:cNvPr id="28" name="Rectangle 1"/>
              <p:cNvSpPr>
                <a:spLocks noChangeArrowheads="1"/>
              </p:cNvSpPr>
              <p:nvPr/>
            </p:nvSpPr>
            <p:spPr bwMode="auto">
              <a:xfrm>
                <a:off x="633216" y="1640427"/>
                <a:ext cx="1857773" cy="3693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ctr">
                  <a:defRPr/>
                </a:pPr>
                <a:r>
                  <a:rPr lang="en-US" altLang="zh-CN" sz="1200" kern="0" dirty="0">
                    <a:solidFill>
                      <a:srgbClr val="FFFFFF"/>
                    </a:solidFill>
                    <a:ea typeface="GE汉仪中圆简" pitchFamily="2" charset="-122"/>
                    <a:cs typeface="Arial" charset="0"/>
                  </a:rPr>
                  <a:t>Unmanaged Switch</a:t>
                </a:r>
                <a:endParaRPr lang="zh-CN" altLang="en-US" sz="1200" kern="0" dirty="0">
                  <a:solidFill>
                    <a:srgbClr val="FFFFFF"/>
                  </a:solidFill>
                  <a:ea typeface="GE汉仪中圆简" pitchFamily="2" charset="-122"/>
                  <a:cs typeface="Arial" charset="0"/>
                </a:endParaRPr>
              </a:p>
            </p:txBody>
          </p:sp>
        </p:grpSp>
        <p:pic>
          <p:nvPicPr>
            <p:cNvPr id="26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8" b="97959" l="5438" r="966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499" y="1692586"/>
              <a:ext cx="1375290" cy="203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angle 9"/>
          <p:cNvSpPr/>
          <p:nvPr/>
        </p:nvSpPr>
        <p:spPr>
          <a:xfrm>
            <a:off x="3101974" y="5614691"/>
            <a:ext cx="4118610" cy="1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/>
          <p:cNvSpPr txBox="1"/>
          <p:nvPr/>
        </p:nvSpPr>
        <p:spPr>
          <a:xfrm>
            <a:off x="564757" y="1375190"/>
            <a:ext cx="9041258" cy="5452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defTabSz="685800">
              <a:spcBef>
                <a:spcPts val="450"/>
              </a:spcBef>
              <a:defRPr sz="1400" cap="all">
                <a:solidFill>
                  <a:srgbClr val="005CB9"/>
                </a:solidFill>
                <a:latin typeface="GE Inspira Sans"/>
                <a:cs typeface="GE Inspira Sans"/>
              </a:defRPr>
            </a:lvl1pPr>
          </a:lstStyle>
          <a:p>
            <a:r>
              <a:rPr lang="en-US" sz="2000" dirty="0">
                <a:latin typeface="+mn-lt"/>
              </a:rPr>
              <a:t>Nineteen Ethernet Switches with a Full Range of Options and Accessories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Unmanaged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Managed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PROFINET-Enabled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Built-in PROFINET Device profile with MRP, PNSR support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Name based configuration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Configure via GSDML – MRP, ring-and-subring, port enable/disable…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Monitor switch health, power supplies, port status via status bits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Layer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SMF and MMF Media Converters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5 SFP Types</a:t>
            </a:r>
          </a:p>
          <a:p>
            <a:r>
              <a:rPr lang="en-US" sz="2000" dirty="0">
                <a:latin typeface="+mn-lt"/>
              </a:rPr>
              <a:t>Rugged for Harsh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-40 to +70C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Most options with Redundant Power Supply Inputs</a:t>
            </a:r>
          </a:p>
          <a:p>
            <a:r>
              <a:rPr lang="en-US" sz="2000" dirty="0">
                <a:latin typeface="+mn-lt"/>
              </a:rPr>
              <a:t>Intelligent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Managed units support SNMP, LLDP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PROFINET-enabled units support PNSR, MRP</a:t>
            </a:r>
          </a:p>
        </p:txBody>
      </p:sp>
    </p:spTree>
    <p:extLst>
      <p:ext uri="{BB962C8B-B14F-4D97-AF65-F5344CB8AC3E}">
        <p14:creationId xmlns:p14="http://schemas.microsoft.com/office/powerpoint/2010/main" val="10859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745704" y="836713"/>
            <a:ext cx="105664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>
                <a:latin typeface="+mn-lt"/>
              </a:rPr>
              <a:t>Развитие интерфейса оператора</a:t>
            </a:r>
            <a:endParaRPr lang="ru-RU" sz="3200" b="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1957408"/>
            <a:ext cx="12122534" cy="344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0384" y="1510309"/>
            <a:ext cx="12271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1980</a:t>
            </a:r>
            <a:endParaRPr lang="en-US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40355" y="1510309"/>
            <a:ext cx="21559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егодня</a:t>
            </a:r>
            <a:endParaRPr lang="en-US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11925"/>
            <a:ext cx="12192000" cy="461665"/>
          </a:xfrm>
          <a:prstGeom prst="rect">
            <a:avLst/>
          </a:prstGeom>
          <a:solidFill>
            <a:srgbClr val="3574BB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ИТОГ: оператор перегружен информацией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4971" y="6256210"/>
            <a:ext cx="12167029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/>
            <a:r>
              <a:rPr lang="ru-RU" sz="2800" dirty="0" smtClean="0">
                <a:solidFill>
                  <a:schemeClr val="tx1"/>
                </a:solidFill>
              </a:rPr>
              <a:t>Человеко-машинный интерфейс - это не искусство рисунка!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80988" indent="-280988"/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745704" y="836713"/>
            <a:ext cx="105664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CIMPLICITY. </a:t>
            </a:r>
            <a:r>
              <a:rPr lang="ru-RU" sz="3200" b="0" dirty="0" smtClean="0">
                <a:latin typeface="+mn-lt"/>
              </a:rPr>
              <a:t>Рекомендованный дизайн </a:t>
            </a:r>
            <a:r>
              <a:rPr lang="en-US" sz="3200" b="0" dirty="0" smtClean="0">
                <a:latin typeface="+mn-lt"/>
              </a:rPr>
              <a:t>GE</a:t>
            </a:r>
            <a:endParaRPr lang="ru-RU" sz="3200" b="0" dirty="0">
              <a:latin typeface="+mn-lt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576" b="2915"/>
          <a:stretch/>
        </p:blipFill>
        <p:spPr>
          <a:xfrm>
            <a:off x="5829300" y="1357684"/>
            <a:ext cx="6362700" cy="375060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50102" y="5456110"/>
            <a:ext cx="7141898" cy="60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 algn="r"/>
            <a:r>
              <a:rPr lang="ru-RU" sz="2400" dirty="0" smtClean="0">
                <a:solidFill>
                  <a:schemeClr val="tx1"/>
                </a:solidFill>
              </a:rPr>
              <a:t>Разработка и внедрение на 38% быстрее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50102" y="5842000"/>
            <a:ext cx="7141898" cy="601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 algn="r"/>
            <a:r>
              <a:rPr lang="ru-RU" sz="2400" dirty="0" smtClean="0">
                <a:solidFill>
                  <a:schemeClr val="tx1"/>
                </a:solidFill>
              </a:rPr>
              <a:t>Отклик на события на 40% быстрее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54400" y="6256210"/>
            <a:ext cx="8737600" cy="601790"/>
          </a:xfrm>
          <a:prstGeom prst="rect">
            <a:avLst/>
          </a:prstGeom>
          <a:solidFill>
            <a:srgbClr val="0F85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 algn="r"/>
            <a:r>
              <a:rPr lang="ru-RU" sz="2400" dirty="0" smtClean="0">
                <a:solidFill>
                  <a:schemeClr val="bg1"/>
                </a:solidFill>
              </a:rPr>
              <a:t>Быстрое получение результата и снижение ошибок оператора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80557" y="1324081"/>
            <a:ext cx="5748743" cy="3057419"/>
          </a:xfrm>
          <a:prstGeom prst="rect">
            <a:avLst/>
          </a:prstGeom>
        </p:spPr>
        <p:txBody>
          <a:bodyPr/>
          <a:lstStyle/>
          <a:p>
            <a:pPr marL="0" lvl="1" indent="0">
              <a:buNone/>
            </a:pPr>
            <a:r>
              <a:rPr lang="ru-RU" dirty="0" smtClean="0"/>
              <a:t>Разработка </a:t>
            </a:r>
            <a:r>
              <a:rPr lang="en-US" dirty="0" smtClean="0"/>
              <a:t>Web HMI</a:t>
            </a:r>
            <a:r>
              <a:rPr lang="ru-RU" dirty="0" smtClean="0"/>
              <a:t> прямо в редакторе экранов</a:t>
            </a:r>
          </a:p>
          <a:p>
            <a:pPr marL="0" lvl="1" indent="0">
              <a:buNone/>
            </a:pPr>
            <a:r>
              <a:rPr lang="ru-RU" dirty="0" smtClean="0"/>
              <a:t>Интерфейс на базе </a:t>
            </a:r>
            <a:r>
              <a:rPr lang="en-US" dirty="0" smtClean="0"/>
              <a:t>HTML5</a:t>
            </a:r>
            <a:r>
              <a:rPr lang="ru-RU" dirty="0" smtClean="0"/>
              <a:t>-карточек</a:t>
            </a:r>
          </a:p>
          <a:p>
            <a:pPr marL="0" lvl="1" indent="0">
              <a:buNone/>
            </a:pPr>
            <a:r>
              <a:rPr lang="ru-RU" dirty="0" smtClean="0"/>
              <a:t>Структурированная навигация</a:t>
            </a:r>
          </a:p>
          <a:p>
            <a:pPr marL="0" lvl="1" indent="0">
              <a:buNone/>
            </a:pPr>
            <a:r>
              <a:rPr lang="ru-RU" dirty="0" smtClean="0"/>
              <a:t>Легкое расширение</a:t>
            </a:r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r>
              <a:rPr lang="ru-RU" dirty="0" err="1" smtClean="0"/>
              <a:t>Платформонезависимые</a:t>
            </a:r>
            <a:r>
              <a:rPr lang="ru-RU" dirty="0" smtClean="0"/>
              <a:t> </a:t>
            </a:r>
            <a:r>
              <a:rPr lang="ru-RU" dirty="0"/>
              <a:t>клиенты</a:t>
            </a:r>
            <a:endParaRPr lang="en-US" dirty="0"/>
          </a:p>
          <a:p>
            <a:endParaRPr lang="ru-RU" b="0" dirty="0" smtClean="0"/>
          </a:p>
          <a:p>
            <a:r>
              <a:rPr lang="ru-RU" b="0" dirty="0" smtClean="0"/>
              <a:t>Поддержка </a:t>
            </a:r>
            <a:r>
              <a:rPr lang="en-US" b="0" dirty="0"/>
              <a:t>OPC UA</a:t>
            </a:r>
            <a:r>
              <a:rPr lang="ru-RU" b="0" dirty="0"/>
              <a:t> (включая </a:t>
            </a:r>
            <a:r>
              <a:rPr lang="en-US" b="0" dirty="0"/>
              <a:t>OPC UA Alarm Server)</a:t>
            </a:r>
          </a:p>
          <a:p>
            <a:endParaRPr lang="ru-RU" b="0" dirty="0" smtClean="0"/>
          </a:p>
          <a:p>
            <a:r>
              <a:rPr lang="ru-RU" b="0" dirty="0" smtClean="0"/>
              <a:t>Поддержка </a:t>
            </a:r>
            <a:r>
              <a:rPr lang="en-US" b="0" dirty="0"/>
              <a:t>Server 2016 </a:t>
            </a:r>
            <a:r>
              <a:rPr lang="ru-RU" b="0" dirty="0"/>
              <a:t>и </a:t>
            </a:r>
            <a:r>
              <a:rPr lang="en-US" b="0" dirty="0"/>
              <a:t>SQL </a:t>
            </a:r>
            <a:r>
              <a:rPr lang="en-US" b="0" dirty="0" smtClean="0"/>
              <a:t>2016</a:t>
            </a:r>
          </a:p>
          <a:p>
            <a:r>
              <a:rPr lang="ru-RU" b="0" dirty="0" smtClean="0"/>
              <a:t>Продвинутое управление тревогами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226740"/>
            <a:ext cx="11521280" cy="864096"/>
          </a:xfrm>
        </p:spPr>
        <p:txBody>
          <a:bodyPr/>
          <a:lstStyle/>
          <a:p>
            <a:r>
              <a:rPr lang="ru-RU" dirty="0" smtClean="0"/>
              <a:t>Тенденция: укрупнение диспетчерских центров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084655" y="529627"/>
            <a:ext cx="9710345" cy="5806622"/>
            <a:chOff x="1084655" y="1521261"/>
            <a:chExt cx="8052047" cy="4814988"/>
          </a:xfrm>
        </p:grpSpPr>
        <p:sp>
          <p:nvSpPr>
            <p:cNvPr id="4" name="TextBox 3"/>
            <p:cNvSpPr txBox="1"/>
            <p:nvPr/>
          </p:nvSpPr>
          <p:spPr>
            <a:xfrm>
              <a:off x="1187624" y="1521261"/>
              <a:ext cx="7632848" cy="53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600" dirty="0" smtClean="0"/>
            </a:p>
          </p:txBody>
        </p:sp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2171922630"/>
                </p:ext>
              </p:extLst>
            </p:nvPr>
          </p:nvGraphicFramePr>
          <p:xfrm>
            <a:off x="1084655" y="2969877"/>
            <a:ext cx="8052047" cy="33663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Picture 2" descr="D:\Работа Макса\СОБЫТИЯ\2013-07-19 лекция Прогресс\презентация\иконки\глаз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23145" y="5748680"/>
              <a:ext cx="390759" cy="390759"/>
            </a:xfrm>
            <a:prstGeom prst="rect">
              <a:avLst/>
            </a:prstGeom>
            <a:noFill/>
          </p:spPr>
        </p:pic>
        <p:grpSp>
          <p:nvGrpSpPr>
            <p:cNvPr id="7" name="Группа 6"/>
            <p:cNvGrpSpPr/>
            <p:nvPr/>
          </p:nvGrpSpPr>
          <p:grpSpPr>
            <a:xfrm>
              <a:off x="1492768" y="4878580"/>
              <a:ext cx="627086" cy="530078"/>
              <a:chOff x="2987824" y="2852935"/>
              <a:chExt cx="2089672" cy="1728193"/>
            </a:xfrm>
          </p:grpSpPr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5200" b="24401"/>
              <a:stretch>
                <a:fillRect/>
              </a:stretch>
            </p:blipFill>
            <p:spPr bwMode="auto">
              <a:xfrm>
                <a:off x="2987824" y="2852935"/>
                <a:ext cx="1944216" cy="979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Рисунок 8" descr="РП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923928" y="3284984"/>
                <a:ext cx="1153568" cy="1296144"/>
              </a:xfrm>
              <a:prstGeom prst="rect">
                <a:avLst/>
              </a:prstGeom>
            </p:spPr>
          </p:pic>
        </p:grpSp>
        <p:pic>
          <p:nvPicPr>
            <p:cNvPr id="10" name="Picture 205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03462" y="2915242"/>
              <a:ext cx="1214422" cy="84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19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689" y="4332912"/>
              <a:ext cx="806928" cy="678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18513" y="5242106"/>
              <a:ext cx="500907" cy="500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3" name="Group 67"/>
            <p:cNvGrpSpPr/>
            <p:nvPr/>
          </p:nvGrpSpPr>
          <p:grpSpPr>
            <a:xfrm>
              <a:off x="3227369" y="3623671"/>
              <a:ext cx="625829" cy="632990"/>
              <a:chOff x="1460896" y="2089093"/>
              <a:chExt cx="1721550" cy="1741248"/>
            </a:xfrm>
          </p:grpSpPr>
          <p:sp>
            <p:nvSpPr>
              <p:cNvPr id="14" name="Oval 68"/>
              <p:cNvSpPr/>
              <p:nvPr/>
            </p:nvSpPr>
            <p:spPr>
              <a:xfrm rot="625641">
                <a:off x="1976474" y="3548471"/>
                <a:ext cx="724207" cy="23979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8959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0896" y="2089093"/>
                <a:ext cx="1721550" cy="174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70"/>
              <p:cNvGrpSpPr/>
              <p:nvPr/>
            </p:nvGrpSpPr>
            <p:grpSpPr>
              <a:xfrm>
                <a:off x="2338572" y="2958905"/>
                <a:ext cx="357116" cy="303200"/>
                <a:chOff x="949433" y="4138914"/>
                <a:chExt cx="999440" cy="848535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7" name="Isosceles Triangle 71"/>
                <p:cNvSpPr/>
                <p:nvPr/>
              </p:nvSpPr>
              <p:spPr>
                <a:xfrm>
                  <a:off x="949433" y="4138914"/>
                  <a:ext cx="999440" cy="848535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Rectangle 72"/>
                <p:cNvSpPr/>
                <p:nvPr/>
              </p:nvSpPr>
              <p:spPr>
                <a:xfrm>
                  <a:off x="1417661" y="4332816"/>
                  <a:ext cx="72976" cy="457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Oval 73"/>
                <p:cNvSpPr/>
                <p:nvPr/>
              </p:nvSpPr>
              <p:spPr>
                <a:xfrm>
                  <a:off x="1408429" y="4831357"/>
                  <a:ext cx="91440" cy="914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20" name="Группа 19"/>
            <p:cNvGrpSpPr/>
            <p:nvPr/>
          </p:nvGrpSpPr>
          <p:grpSpPr>
            <a:xfrm>
              <a:off x="6549697" y="2467658"/>
              <a:ext cx="1188132" cy="917975"/>
              <a:chOff x="232299" y="1714540"/>
              <a:chExt cx="2169729" cy="1893488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621437" y="2583402"/>
                <a:ext cx="388276" cy="594804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324130" y="2583402"/>
                <a:ext cx="0" cy="710208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1500326" y="2494625"/>
                <a:ext cx="587284" cy="683581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159" y="1714540"/>
                <a:ext cx="1211942" cy="1113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 descr="C:\Users\lejnin\Downloads\image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299" y="2974757"/>
                <a:ext cx="628835" cy="628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ejnin\Downloads\image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713" y="2974757"/>
                <a:ext cx="628835" cy="628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ejnin\Downloads\image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193" y="2979193"/>
                <a:ext cx="628835" cy="628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545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Принцип работы пользовательских приложений</a:t>
            </a:r>
            <a:endParaRPr lang="ru-RU" sz="32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324378"/>
            <a:ext cx="6533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Зависит от гибкости и пользовательского опыта</a:t>
            </a:r>
            <a:endParaRPr lang="en-US" sz="2000" dirty="0"/>
          </a:p>
          <a:p>
            <a:pPr marL="174625" indent="-174625"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ru-RU" sz="2000" dirty="0"/>
              <a:t>Устройство Связи</a:t>
            </a:r>
            <a:endParaRPr lang="en-US" sz="2000" dirty="0"/>
          </a:p>
          <a:p>
            <a:pPr marL="174625" indent="-174625"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ru-RU" sz="2000" dirty="0"/>
              <a:t>Безопасное и надежное</a:t>
            </a:r>
            <a:endParaRPr lang="en-US" sz="2000" dirty="0"/>
          </a:p>
          <a:p>
            <a:pPr marL="174625" indent="-174625"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ru-RU" sz="2000" dirty="0"/>
              <a:t>Мост от цифрового к </a:t>
            </a:r>
            <a:r>
              <a:rPr lang="ru-RU" sz="2000" dirty="0" smtClean="0"/>
              <a:t>физическому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951023"/>
            <a:ext cx="12192000" cy="707886"/>
          </a:xfrm>
          <a:prstGeom prst="rect">
            <a:avLst/>
          </a:prstGeom>
          <a:solidFill>
            <a:srgbClr val="3574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Интернет </a:t>
            </a:r>
            <a:r>
              <a:rPr lang="ru-RU" sz="2000" dirty="0" smtClean="0">
                <a:solidFill>
                  <a:schemeClr val="bg1"/>
                </a:solidFill>
              </a:rPr>
              <a:t>Шлюз	Шлюз </a:t>
            </a:r>
            <a:r>
              <a:rPr lang="ru-RU" sz="2000" dirty="0">
                <a:solidFill>
                  <a:schemeClr val="bg1"/>
                </a:solidFill>
              </a:rPr>
              <a:t>к пользовательскому </a:t>
            </a:r>
            <a:r>
              <a:rPr lang="ru-RU" sz="2000" dirty="0" smtClean="0">
                <a:solidFill>
                  <a:schemeClr val="bg1"/>
                </a:solidFill>
              </a:rPr>
              <a:t>опыту	Безопасность </a:t>
            </a:r>
            <a:r>
              <a:rPr lang="ru-RU" sz="2000" dirty="0">
                <a:solidFill>
                  <a:schemeClr val="bg1"/>
                </a:solidFill>
              </a:rPr>
              <a:t>и обновление </a:t>
            </a:r>
            <a:r>
              <a:rPr lang="ru-RU" sz="2000" dirty="0" smtClean="0">
                <a:solidFill>
                  <a:schemeClr val="bg1"/>
                </a:solidFill>
              </a:rPr>
              <a:t>ПО	Доступ к тысячам </a:t>
            </a:r>
            <a:r>
              <a:rPr lang="ru-RU" sz="2000" dirty="0">
                <a:solidFill>
                  <a:schemeClr val="bg1"/>
                </a:solidFill>
              </a:rPr>
              <a:t>приложений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30300" y="1916835"/>
            <a:ext cx="8500812" cy="3837329"/>
            <a:chOff x="815413" y="1916835"/>
            <a:chExt cx="10198349" cy="3837329"/>
          </a:xfrm>
        </p:grpSpPr>
        <p:sp>
          <p:nvSpPr>
            <p:cNvPr id="2" name="Овал 1"/>
            <p:cNvSpPr/>
            <p:nvPr/>
          </p:nvSpPr>
          <p:spPr>
            <a:xfrm>
              <a:off x="2639616" y="2996952"/>
              <a:ext cx="2976331" cy="2232248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5711958" y="2492896"/>
              <a:ext cx="3648405" cy="2736304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617" y="3468893"/>
              <a:ext cx="971436" cy="784315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4897065" y="3459790"/>
              <a:ext cx="1070028" cy="802521"/>
              <a:chOff x="3672796" y="3315772"/>
              <a:chExt cx="802521" cy="802521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698492" y="3324875"/>
                <a:ext cx="513468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074055" y="3573016"/>
                <a:ext cx="401261" cy="536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796" y="3315772"/>
                <a:ext cx="802521" cy="802521"/>
              </a:xfrm>
              <a:prstGeom prst="rect">
                <a:avLst/>
              </a:prstGeom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8592277" y="3342040"/>
              <a:ext cx="2112235" cy="1038021"/>
              <a:chOff x="6444208" y="3198022"/>
              <a:chExt cx="1584176" cy="1038021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6876256" y="3429000"/>
                <a:ext cx="288032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194" name="Picture 2" descr="&amp;Kcy;&amp;acy;&amp;rcy;&amp;tcy;&amp;icy;&amp;ncy;&amp;kcy;&amp;icy; &amp;pcy;&amp;ocy; &amp;zcy;&amp;acy;&amp;pcy;&amp;rcy;&amp;ocy;&amp;scy;&amp;ucy; cloud icon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757" b="18719"/>
              <a:stretch/>
            </p:blipFill>
            <p:spPr bwMode="auto">
              <a:xfrm>
                <a:off x="6444208" y="3198022"/>
                <a:ext cx="1584176" cy="1038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815413" y="3763779"/>
              <a:ext cx="1399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/>
                <a:t>Человек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320" y="3645027"/>
              <a:ext cx="1344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БД в облаке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84704" y="4923167"/>
              <a:ext cx="399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Безопасность </a:t>
              </a:r>
              <a:endParaRPr lang="en-US" sz="1600" dirty="0" smtClean="0"/>
            </a:p>
            <a:p>
              <a:r>
                <a:rPr lang="ru-RU" sz="1600" dirty="0" smtClean="0"/>
                <a:t>Кооператив</a:t>
              </a:r>
            </a:p>
            <a:p>
              <a:r>
                <a:rPr lang="ru-RU" sz="1600" dirty="0" smtClean="0"/>
                <a:t>Мульти-прикладное окружение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38465" y="1916835"/>
              <a:ext cx="2475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3574BB"/>
                  </a:solidFill>
                </a:rPr>
                <a:t>Музыка</a:t>
              </a:r>
              <a:r>
                <a:rPr lang="en-US" dirty="0">
                  <a:solidFill>
                    <a:srgbClr val="3574BB"/>
                  </a:solidFill>
                </a:rPr>
                <a:t>,</a:t>
              </a:r>
              <a:r>
                <a:rPr lang="ru-RU" dirty="0">
                  <a:solidFill>
                    <a:srgbClr val="3574BB"/>
                  </a:solidFill>
                </a:rPr>
                <a:t> Банк</a:t>
              </a:r>
              <a:endParaRPr lang="en-US" dirty="0">
                <a:solidFill>
                  <a:srgbClr val="3574BB"/>
                </a:solidFill>
              </a:endParaRPr>
            </a:p>
            <a:p>
              <a:r>
                <a:rPr lang="ru-RU" dirty="0">
                  <a:solidFill>
                    <a:srgbClr val="3574BB"/>
                  </a:solidFill>
                </a:rPr>
                <a:t>Книги</a:t>
              </a:r>
              <a:r>
                <a:rPr lang="en-US" dirty="0">
                  <a:solidFill>
                    <a:srgbClr val="3574BB"/>
                  </a:solidFill>
                </a:rPr>
                <a:t>, GPS, </a:t>
              </a:r>
              <a:r>
                <a:rPr lang="ru-RU" dirty="0">
                  <a:solidFill>
                    <a:srgbClr val="3574BB"/>
                  </a:solidFill>
                </a:rPr>
                <a:t>и т.д.</a:t>
              </a:r>
              <a:endParaRPr lang="en-US" dirty="0">
                <a:solidFill>
                  <a:srgbClr val="3574BB"/>
                </a:solidFill>
              </a:endParaRPr>
            </a:p>
          </p:txBody>
        </p:sp>
        <p:pic>
          <p:nvPicPr>
            <p:cNvPr id="22" name="Picture 5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3" r="44" b="65650"/>
            <a:stretch/>
          </p:blipFill>
          <p:spPr>
            <a:xfrm>
              <a:off x="3134141" y="4293097"/>
              <a:ext cx="1987287" cy="520387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94"/>
            <a:stretch/>
          </p:blipFill>
          <p:spPr>
            <a:xfrm>
              <a:off x="6533859" y="3071450"/>
              <a:ext cx="2004603" cy="1514967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H="1">
              <a:off x="8496267" y="2492896"/>
              <a:ext cx="480053" cy="504056"/>
            </a:xfrm>
            <a:prstGeom prst="straightConnector1">
              <a:avLst/>
            </a:prstGeom>
            <a:ln w="28575">
              <a:solidFill>
                <a:srgbClr val="3574B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85939" y="2699628"/>
              <a:ext cx="1714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/>
                <a:t>Смартфон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Промышленные Интернет-приложения</a:t>
            </a:r>
            <a:endParaRPr lang="ru-RU" sz="32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371" y="4417137"/>
            <a:ext cx="220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Оборудование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324378"/>
            <a:ext cx="6533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Зависит от графиков производительности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Безопасный сбор данных</a:t>
            </a:r>
            <a:endParaRPr lang="en-US" sz="2000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</a:pPr>
            <a:r>
              <a:rPr lang="ru-RU" sz="2000" dirty="0"/>
              <a:t>Анализ данных</a:t>
            </a:r>
            <a:endParaRPr lang="en-US" sz="2000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</a:pPr>
            <a:r>
              <a:rPr lang="ru-RU" sz="2000" dirty="0"/>
              <a:t>Оптимизация процессов и активов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949280"/>
            <a:ext cx="12192000" cy="400110"/>
          </a:xfrm>
          <a:prstGeom prst="rect">
            <a:avLst/>
          </a:prstGeom>
          <a:solidFill>
            <a:srgbClr val="3574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Работает как интегрированная система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993900" y="1844827"/>
            <a:ext cx="9194800" cy="4019671"/>
            <a:chOff x="679008" y="1844827"/>
            <a:chExt cx="11369654" cy="401967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5711962" y="2492896"/>
              <a:ext cx="3648404" cy="2736304"/>
              <a:chOff x="2533630" y="2933746"/>
              <a:chExt cx="2241977" cy="2232248"/>
            </a:xfrm>
          </p:grpSpPr>
          <p:sp>
            <p:nvSpPr>
              <p:cNvPr id="34" name="Дуга 33"/>
              <p:cNvSpPr/>
              <p:nvPr/>
            </p:nvSpPr>
            <p:spPr>
              <a:xfrm rot="16200000">
                <a:off x="2538495" y="2928881"/>
                <a:ext cx="2232248" cy="2241977"/>
              </a:xfrm>
              <a:prstGeom prst="arc">
                <a:avLst>
                  <a:gd name="adj1" fmla="val 10827218"/>
                  <a:gd name="adj2" fmla="val 21554228"/>
                </a:avLst>
              </a:prstGeom>
              <a:noFill/>
              <a:ln>
                <a:prstDash val="dash"/>
                <a:headEnd type="none" w="lg" len="lg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  <p:sp>
            <p:nvSpPr>
              <p:cNvPr id="35" name="Дуга 34"/>
              <p:cNvSpPr/>
              <p:nvPr/>
            </p:nvSpPr>
            <p:spPr>
              <a:xfrm rot="16200000" flipH="1" flipV="1">
                <a:off x="2538495" y="2928881"/>
                <a:ext cx="2232248" cy="2241977"/>
              </a:xfrm>
              <a:prstGeom prst="arc">
                <a:avLst>
                  <a:gd name="adj1" fmla="val 10827218"/>
                  <a:gd name="adj2" fmla="val 21554228"/>
                </a:avLst>
              </a:prstGeom>
              <a:noFill/>
              <a:ln>
                <a:prstDash val="dash"/>
                <a:headEnd type="none" w="lg" len="lg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8592277" y="3342040"/>
              <a:ext cx="2112235" cy="1038021"/>
              <a:chOff x="6444208" y="3198022"/>
              <a:chExt cx="1584176" cy="1038021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6876256" y="3429000"/>
                <a:ext cx="288032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194" name="Picture 2" descr="&amp;Kcy;&amp;acy;&amp;rcy;&amp;tcy;&amp;icy;&amp;ncy;&amp;kcy;&amp;icy; &amp;pcy;&amp;ocy; &amp;zcy;&amp;acy;&amp;pcy;&amp;rcy;&amp;ocy;&amp;scy;&amp;ucy; cloud icon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757" b="18719"/>
              <a:stretch/>
            </p:blipFill>
            <p:spPr bwMode="auto">
              <a:xfrm>
                <a:off x="6444208" y="3198022"/>
                <a:ext cx="1584176" cy="1038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9355216" y="4365104"/>
              <a:ext cx="2400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Облако или БД</a:t>
              </a:r>
              <a:endParaRPr lang="en-US" dirty="0"/>
            </a:p>
          </p:txBody>
        </p:sp>
        <p:pic>
          <p:nvPicPr>
            <p:cNvPr id="22" name="Picture 5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3" r="44" b="65650"/>
            <a:stretch/>
          </p:blipFill>
          <p:spPr>
            <a:xfrm>
              <a:off x="3134141" y="4348774"/>
              <a:ext cx="1987287" cy="520387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94"/>
            <a:stretch/>
          </p:blipFill>
          <p:spPr>
            <a:xfrm>
              <a:off x="6533859" y="3071450"/>
              <a:ext cx="2004603" cy="1514967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2722658" y="2924944"/>
              <a:ext cx="2989303" cy="2232248"/>
              <a:chOff x="2533630" y="2933746"/>
              <a:chExt cx="2241977" cy="2232248"/>
            </a:xfrm>
          </p:grpSpPr>
          <p:sp>
            <p:nvSpPr>
              <p:cNvPr id="9" name="Дуга 8"/>
              <p:cNvSpPr/>
              <p:nvPr/>
            </p:nvSpPr>
            <p:spPr>
              <a:xfrm rot="16200000">
                <a:off x="2538495" y="2928881"/>
                <a:ext cx="2232248" cy="2241977"/>
              </a:xfrm>
              <a:prstGeom prst="arc">
                <a:avLst>
                  <a:gd name="adj1" fmla="val 10827218"/>
                  <a:gd name="adj2" fmla="val 21554228"/>
                </a:avLst>
              </a:prstGeom>
              <a:noFill/>
              <a:ln>
                <a:prstDash val="dash"/>
                <a:headEnd type="none" w="lg" len="lg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Дуга 30"/>
              <p:cNvSpPr/>
              <p:nvPr/>
            </p:nvSpPr>
            <p:spPr>
              <a:xfrm rot="16200000" flipH="1" flipV="1">
                <a:off x="2538495" y="2928881"/>
                <a:ext cx="2232248" cy="2241977"/>
              </a:xfrm>
              <a:prstGeom prst="arc">
                <a:avLst>
                  <a:gd name="adj1" fmla="val 10827218"/>
                  <a:gd name="adj2" fmla="val 21554228"/>
                </a:avLst>
              </a:prstGeom>
              <a:noFill/>
              <a:ln>
                <a:prstDash val="dash"/>
                <a:headEnd type="none" w="lg" len="lg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25" name="Picture 68" descr="app at edge products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4" r="11026"/>
            <a:stretch/>
          </p:blipFill>
          <p:spPr>
            <a:xfrm>
              <a:off x="5327918" y="3133864"/>
              <a:ext cx="691503" cy="1390135"/>
            </a:xfrm>
            <a:prstGeom prst="rect">
              <a:avLst/>
            </a:prstGeom>
          </p:spPr>
        </p:pic>
        <p:sp>
          <p:nvSpPr>
            <p:cNvPr id="329" name="TextBox 328"/>
            <p:cNvSpPr txBox="1"/>
            <p:nvPr/>
          </p:nvSpPr>
          <p:spPr>
            <a:xfrm>
              <a:off x="679008" y="3241555"/>
              <a:ext cx="1975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 smtClean="0"/>
                <a:t>Датчики и ИМ</a:t>
              </a:r>
              <a:endParaRPr lang="en-US" sz="1600" dirty="0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3168911" y="3140968"/>
              <a:ext cx="2359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Управление в реальном времени</a:t>
              </a:r>
              <a:endParaRPr lang="en-US" sz="1400" dirty="0"/>
            </a:p>
          </p:txBody>
        </p:sp>
        <p:pic>
          <p:nvPicPr>
            <p:cNvPr id="3" name="Picture 2" descr="&amp;Kcy;&amp;acy;&amp;rcy;&amp;tcy;&amp;icy;&amp;ncy;&amp;kcy;&amp;icy; &amp;pcy;&amp;ocy; &amp;zcy;&amp;acy;&amp;pcy;&amp;rcy;&amp;ocy;&amp;scy;&amp;ucy; turbine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60" y="3189131"/>
              <a:ext cx="2240039" cy="1680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920203" y="1844827"/>
              <a:ext cx="4128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3574BB"/>
                  </a:solidFill>
                </a:rPr>
                <a:t>Приложения для повышения эффективности производства</a:t>
              </a:r>
              <a:endParaRPr lang="en-US" dirty="0">
                <a:solidFill>
                  <a:srgbClr val="3574BB"/>
                </a:solidFill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8496267" y="2492896"/>
              <a:ext cx="480053" cy="504056"/>
            </a:xfrm>
            <a:prstGeom prst="straightConnector1">
              <a:avLst/>
            </a:prstGeom>
            <a:ln w="28575">
              <a:solidFill>
                <a:srgbClr val="3574B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223794" y="4941168"/>
              <a:ext cx="30243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Контроллер </a:t>
              </a:r>
              <a:endParaRPr lang="en-US" dirty="0" smtClean="0"/>
            </a:p>
            <a:p>
              <a:pPr algn="ctr"/>
              <a:r>
                <a:rPr lang="ru-RU" dirty="0" smtClean="0"/>
                <a:t>с поддержкой облачных решений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0" y="637203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Безопасность</a:t>
            </a:r>
            <a:r>
              <a:rPr lang="en-US" sz="2000" dirty="0" smtClean="0"/>
              <a:t>		</a:t>
            </a:r>
            <a:r>
              <a:rPr lang="ru-RU" sz="2000" dirty="0" smtClean="0"/>
              <a:t>Кооператив</a:t>
            </a:r>
            <a:r>
              <a:rPr lang="en-US" sz="2000" dirty="0" smtClean="0"/>
              <a:t>		</a:t>
            </a:r>
            <a:r>
              <a:rPr lang="ru-RU" sz="2000" dirty="0" smtClean="0"/>
              <a:t>Мульти-прикладное окружение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1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Концепция облачной информационной системы</a:t>
            </a:r>
            <a:endParaRPr lang="ru-RU" sz="3200" dirty="0"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69503" y="1714500"/>
            <a:ext cx="10528117" cy="4589914"/>
            <a:chOff x="1136204" y="2348880"/>
            <a:chExt cx="9073008" cy="395553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282510" y="4525700"/>
              <a:ext cx="4478430" cy="1778714"/>
              <a:chOff x="2253810" y="4747178"/>
              <a:chExt cx="4694454" cy="1994190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2382079" y="4829745"/>
                <a:ext cx="4418247" cy="1911623"/>
              </a:xfrm>
              <a:prstGeom prst="roundRect">
                <a:avLst/>
              </a:prstGeom>
              <a:noFill/>
              <a:ln w="19050">
                <a:solidFill>
                  <a:srgbClr val="197A4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253810" y="4747178"/>
                <a:ext cx="4694454" cy="8008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rot="5400000">
                <a:off x="1868855" y="5652080"/>
                <a:ext cx="1026448" cy="0"/>
              </a:xfrm>
              <a:prstGeom prst="line">
                <a:avLst/>
              </a:prstGeom>
              <a:noFill/>
              <a:ln w="19050">
                <a:solidFill>
                  <a:srgbClr val="197A45"/>
                </a:solidFill>
                <a:prstDash val="dash"/>
                <a:headEnd type="triangle" w="lg" len="lg"/>
                <a:tailEnd type="none" w="lg" len="lg"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4520580" y="3305802"/>
              <a:ext cx="2232248" cy="2664296"/>
              <a:chOff x="3707904" y="2348880"/>
              <a:chExt cx="1800200" cy="2664296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3707904" y="2492896"/>
                <a:ext cx="1800200" cy="2376264"/>
              </a:xfrm>
              <a:prstGeom prst="roundRect">
                <a:avLst>
                  <a:gd name="adj" fmla="val 9259"/>
                </a:avLst>
              </a:prstGeom>
              <a:noFill/>
              <a:ln w="19050">
                <a:solidFill>
                  <a:srgbClr val="197A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856278" y="2348880"/>
                <a:ext cx="1503452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7084" y="3949636"/>
              <a:ext cx="728577" cy="784315"/>
            </a:xfrm>
            <a:prstGeom prst="rect">
              <a:avLst/>
            </a:prstGeom>
          </p:spPr>
        </p:pic>
        <p:pic>
          <p:nvPicPr>
            <p:cNvPr id="20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94"/>
            <a:stretch/>
          </p:blipFill>
          <p:spPr>
            <a:xfrm>
              <a:off x="4674642" y="3589597"/>
              <a:ext cx="1286098" cy="1295948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7184876" y="3609346"/>
              <a:ext cx="1075762" cy="1924466"/>
              <a:chOff x="3707904" y="2348880"/>
              <a:chExt cx="1800200" cy="2664296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3707904" y="2492896"/>
                <a:ext cx="1800200" cy="2376264"/>
              </a:xfrm>
              <a:prstGeom prst="roundRect">
                <a:avLst>
                  <a:gd name="adj" fmla="val 9259"/>
                </a:avLst>
              </a:prstGeom>
              <a:noFill/>
              <a:ln w="19050">
                <a:solidFill>
                  <a:srgbClr val="197A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3856278" y="2348880"/>
                <a:ext cx="1503452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7375069" y="4592994"/>
              <a:ext cx="633967" cy="744978"/>
              <a:chOff x="3460599" y="2051107"/>
              <a:chExt cx="1084419" cy="1274308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9" y="2421732"/>
                <a:ext cx="1084419" cy="903683"/>
              </a:xfrm>
              <a:prstGeom prst="rect">
                <a:avLst/>
              </a:prstGeom>
            </p:spPr>
          </p:pic>
          <p:sp>
            <p:nvSpPr>
              <p:cNvPr id="26" name="Rectangle 1027"/>
              <p:cNvSpPr>
                <a:spLocks noChangeArrowheads="1"/>
              </p:cNvSpPr>
              <p:nvPr/>
            </p:nvSpPr>
            <p:spPr bwMode="auto">
              <a:xfrm>
                <a:off x="3472184" y="2051107"/>
                <a:ext cx="1061248" cy="30777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buFont typeface="Wingdings" pitchFamily="2" charset="2"/>
                  <a:buNone/>
                </a:pPr>
                <a:r>
                  <a:rPr lang="en-US" sz="1400" dirty="0" smtClean="0"/>
                  <a:t>Web</a:t>
                </a:r>
                <a:endParaRPr lang="en-US" sz="1400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7275522" y="3733186"/>
              <a:ext cx="833061" cy="895723"/>
              <a:chOff x="2204634" y="2140033"/>
              <a:chExt cx="1061248" cy="1141075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3998" y="2478587"/>
                <a:ext cx="802521" cy="802521"/>
              </a:xfrm>
              <a:prstGeom prst="rect">
                <a:avLst/>
              </a:prstGeom>
            </p:spPr>
          </p:pic>
          <p:sp>
            <p:nvSpPr>
              <p:cNvPr id="29" name="Rectangle 1027"/>
              <p:cNvSpPr>
                <a:spLocks noChangeArrowheads="1"/>
              </p:cNvSpPr>
              <p:nvPr/>
            </p:nvSpPr>
            <p:spPr bwMode="auto">
              <a:xfrm>
                <a:off x="2204634" y="2140033"/>
                <a:ext cx="1061248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buFont typeface="Wingdings" pitchFamily="2" charset="2"/>
                  <a:buNone/>
                </a:pPr>
                <a:r>
                  <a:rPr lang="en-US" sz="1400" dirty="0" smtClean="0"/>
                  <a:t>Mobile</a:t>
                </a:r>
                <a:endParaRPr lang="en-US" sz="1400" dirty="0"/>
              </a:p>
            </p:txBody>
          </p:sp>
        </p:grpSp>
        <p:sp>
          <p:nvSpPr>
            <p:cNvPr id="30" name="Скругленный прямоугольник 29"/>
            <p:cNvSpPr/>
            <p:nvPr/>
          </p:nvSpPr>
          <p:spPr>
            <a:xfrm>
              <a:off x="1446235" y="3853985"/>
              <a:ext cx="1563316" cy="1483987"/>
            </a:xfrm>
            <a:prstGeom prst="roundRect">
              <a:avLst/>
            </a:prstGeom>
            <a:noFill/>
            <a:ln w="19050">
              <a:solidFill>
                <a:srgbClr val="3574B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690096" y="4267646"/>
              <a:ext cx="1204411" cy="636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2792388" y="4341794"/>
              <a:ext cx="1055980" cy="562332"/>
              <a:chOff x="230188" y="6142756"/>
              <a:chExt cx="781050" cy="415926"/>
            </a:xfrm>
            <a:solidFill>
              <a:srgbClr val="3574BB"/>
            </a:solidFill>
          </p:grpSpPr>
          <p:sp>
            <p:nvSpPr>
              <p:cNvPr id="33" name="Freeform 186"/>
              <p:cNvSpPr>
                <a:spLocks/>
              </p:cNvSpPr>
              <p:nvPr/>
            </p:nvSpPr>
            <p:spPr bwMode="auto">
              <a:xfrm>
                <a:off x="971550" y="6158631"/>
                <a:ext cx="39688" cy="363538"/>
              </a:xfrm>
              <a:custGeom>
                <a:avLst/>
                <a:gdLst>
                  <a:gd name="T0" fmla="*/ 0 w 25"/>
                  <a:gd name="T1" fmla="*/ 0 h 229"/>
                  <a:gd name="T2" fmla="*/ 23 w 25"/>
                  <a:gd name="T3" fmla="*/ 0 h 229"/>
                  <a:gd name="T4" fmla="*/ 25 w 25"/>
                  <a:gd name="T5" fmla="*/ 0 h 229"/>
                  <a:gd name="T6" fmla="*/ 25 w 25"/>
                  <a:gd name="T7" fmla="*/ 2 h 229"/>
                  <a:gd name="T8" fmla="*/ 25 w 25"/>
                  <a:gd name="T9" fmla="*/ 192 h 229"/>
                  <a:gd name="T10" fmla="*/ 14 w 25"/>
                  <a:gd name="T11" fmla="*/ 192 h 229"/>
                  <a:gd name="T12" fmla="*/ 11 w 25"/>
                  <a:gd name="T13" fmla="*/ 192 h 229"/>
                  <a:gd name="T14" fmla="*/ 7 w 25"/>
                  <a:gd name="T15" fmla="*/ 192 h 229"/>
                  <a:gd name="T16" fmla="*/ 7 w 25"/>
                  <a:gd name="T17" fmla="*/ 192 h 229"/>
                  <a:gd name="T18" fmla="*/ 7 w 25"/>
                  <a:gd name="T19" fmla="*/ 210 h 229"/>
                  <a:gd name="T20" fmla="*/ 7 w 25"/>
                  <a:gd name="T21" fmla="*/ 210 h 229"/>
                  <a:gd name="T22" fmla="*/ 11 w 25"/>
                  <a:gd name="T23" fmla="*/ 212 h 229"/>
                  <a:gd name="T24" fmla="*/ 14 w 25"/>
                  <a:gd name="T25" fmla="*/ 212 h 229"/>
                  <a:gd name="T26" fmla="*/ 25 w 25"/>
                  <a:gd name="T27" fmla="*/ 212 h 229"/>
                  <a:gd name="T28" fmla="*/ 25 w 25"/>
                  <a:gd name="T29" fmla="*/ 227 h 229"/>
                  <a:gd name="T30" fmla="*/ 25 w 25"/>
                  <a:gd name="T31" fmla="*/ 229 h 229"/>
                  <a:gd name="T32" fmla="*/ 23 w 25"/>
                  <a:gd name="T33" fmla="*/ 229 h 229"/>
                  <a:gd name="T34" fmla="*/ 0 w 25"/>
                  <a:gd name="T35" fmla="*/ 229 h 229"/>
                  <a:gd name="T36" fmla="*/ 0 w 25"/>
                  <a:gd name="T37" fmla="*/ 229 h 229"/>
                  <a:gd name="T38" fmla="*/ 0 w 25"/>
                  <a:gd name="T39" fmla="*/ 227 h 229"/>
                  <a:gd name="T40" fmla="*/ 0 w 25"/>
                  <a:gd name="T41" fmla="*/ 2 h 229"/>
                  <a:gd name="T42" fmla="*/ 0 w 25"/>
                  <a:gd name="T43" fmla="*/ 0 h 229"/>
                  <a:gd name="T44" fmla="*/ 0 w 25"/>
                  <a:gd name="T4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29">
                    <a:moveTo>
                      <a:pt x="0" y="0"/>
                    </a:moveTo>
                    <a:lnTo>
                      <a:pt x="23" y="0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5" y="192"/>
                    </a:lnTo>
                    <a:lnTo>
                      <a:pt x="14" y="192"/>
                    </a:lnTo>
                    <a:lnTo>
                      <a:pt x="11" y="192"/>
                    </a:lnTo>
                    <a:lnTo>
                      <a:pt x="7" y="192"/>
                    </a:lnTo>
                    <a:lnTo>
                      <a:pt x="7" y="192"/>
                    </a:lnTo>
                    <a:lnTo>
                      <a:pt x="7" y="210"/>
                    </a:lnTo>
                    <a:lnTo>
                      <a:pt x="7" y="210"/>
                    </a:lnTo>
                    <a:lnTo>
                      <a:pt x="11" y="212"/>
                    </a:lnTo>
                    <a:lnTo>
                      <a:pt x="14" y="212"/>
                    </a:lnTo>
                    <a:lnTo>
                      <a:pt x="25" y="212"/>
                    </a:lnTo>
                    <a:lnTo>
                      <a:pt x="25" y="227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Freeform 187"/>
              <p:cNvSpPr>
                <a:spLocks noEditPoints="1"/>
              </p:cNvSpPr>
              <p:nvPr/>
            </p:nvSpPr>
            <p:spPr bwMode="auto">
              <a:xfrm>
                <a:off x="273050" y="6145931"/>
                <a:ext cx="111125" cy="392113"/>
              </a:xfrm>
              <a:custGeom>
                <a:avLst/>
                <a:gdLst>
                  <a:gd name="T0" fmla="*/ 35 w 70"/>
                  <a:gd name="T1" fmla="*/ 8 h 247"/>
                  <a:gd name="T2" fmla="*/ 27 w 70"/>
                  <a:gd name="T3" fmla="*/ 8 h 247"/>
                  <a:gd name="T4" fmla="*/ 20 w 70"/>
                  <a:gd name="T5" fmla="*/ 10 h 247"/>
                  <a:gd name="T6" fmla="*/ 14 w 70"/>
                  <a:gd name="T7" fmla="*/ 10 h 247"/>
                  <a:gd name="T8" fmla="*/ 11 w 70"/>
                  <a:gd name="T9" fmla="*/ 12 h 247"/>
                  <a:gd name="T10" fmla="*/ 9 w 70"/>
                  <a:gd name="T11" fmla="*/ 12 h 247"/>
                  <a:gd name="T12" fmla="*/ 9 w 70"/>
                  <a:gd name="T13" fmla="*/ 235 h 247"/>
                  <a:gd name="T14" fmla="*/ 11 w 70"/>
                  <a:gd name="T15" fmla="*/ 237 h 247"/>
                  <a:gd name="T16" fmla="*/ 14 w 70"/>
                  <a:gd name="T17" fmla="*/ 237 h 247"/>
                  <a:gd name="T18" fmla="*/ 20 w 70"/>
                  <a:gd name="T19" fmla="*/ 239 h 247"/>
                  <a:gd name="T20" fmla="*/ 27 w 70"/>
                  <a:gd name="T21" fmla="*/ 239 h 247"/>
                  <a:gd name="T22" fmla="*/ 35 w 70"/>
                  <a:gd name="T23" fmla="*/ 239 h 247"/>
                  <a:gd name="T24" fmla="*/ 44 w 70"/>
                  <a:gd name="T25" fmla="*/ 239 h 247"/>
                  <a:gd name="T26" fmla="*/ 51 w 70"/>
                  <a:gd name="T27" fmla="*/ 239 h 247"/>
                  <a:gd name="T28" fmla="*/ 56 w 70"/>
                  <a:gd name="T29" fmla="*/ 237 h 247"/>
                  <a:gd name="T30" fmla="*/ 60 w 70"/>
                  <a:gd name="T31" fmla="*/ 237 h 247"/>
                  <a:gd name="T32" fmla="*/ 62 w 70"/>
                  <a:gd name="T33" fmla="*/ 235 h 247"/>
                  <a:gd name="T34" fmla="*/ 62 w 70"/>
                  <a:gd name="T35" fmla="*/ 12 h 247"/>
                  <a:gd name="T36" fmla="*/ 60 w 70"/>
                  <a:gd name="T37" fmla="*/ 12 h 247"/>
                  <a:gd name="T38" fmla="*/ 56 w 70"/>
                  <a:gd name="T39" fmla="*/ 10 h 247"/>
                  <a:gd name="T40" fmla="*/ 51 w 70"/>
                  <a:gd name="T41" fmla="*/ 10 h 247"/>
                  <a:gd name="T42" fmla="*/ 44 w 70"/>
                  <a:gd name="T43" fmla="*/ 8 h 247"/>
                  <a:gd name="T44" fmla="*/ 35 w 70"/>
                  <a:gd name="T45" fmla="*/ 8 h 247"/>
                  <a:gd name="T46" fmla="*/ 35 w 70"/>
                  <a:gd name="T47" fmla="*/ 0 h 247"/>
                  <a:gd name="T48" fmla="*/ 53 w 70"/>
                  <a:gd name="T49" fmla="*/ 1 h 247"/>
                  <a:gd name="T50" fmla="*/ 63 w 70"/>
                  <a:gd name="T51" fmla="*/ 3 h 247"/>
                  <a:gd name="T52" fmla="*/ 67 w 70"/>
                  <a:gd name="T53" fmla="*/ 5 h 247"/>
                  <a:gd name="T54" fmla="*/ 69 w 70"/>
                  <a:gd name="T55" fmla="*/ 5 h 247"/>
                  <a:gd name="T56" fmla="*/ 70 w 70"/>
                  <a:gd name="T57" fmla="*/ 7 h 247"/>
                  <a:gd name="T58" fmla="*/ 70 w 70"/>
                  <a:gd name="T59" fmla="*/ 10 h 247"/>
                  <a:gd name="T60" fmla="*/ 70 w 70"/>
                  <a:gd name="T61" fmla="*/ 239 h 247"/>
                  <a:gd name="T62" fmla="*/ 70 w 70"/>
                  <a:gd name="T63" fmla="*/ 241 h 247"/>
                  <a:gd name="T64" fmla="*/ 69 w 70"/>
                  <a:gd name="T65" fmla="*/ 242 h 247"/>
                  <a:gd name="T66" fmla="*/ 67 w 70"/>
                  <a:gd name="T67" fmla="*/ 242 h 247"/>
                  <a:gd name="T68" fmla="*/ 63 w 70"/>
                  <a:gd name="T69" fmla="*/ 244 h 247"/>
                  <a:gd name="T70" fmla="*/ 53 w 70"/>
                  <a:gd name="T71" fmla="*/ 247 h 247"/>
                  <a:gd name="T72" fmla="*/ 35 w 70"/>
                  <a:gd name="T73" fmla="*/ 247 h 247"/>
                  <a:gd name="T74" fmla="*/ 18 w 70"/>
                  <a:gd name="T75" fmla="*/ 247 h 247"/>
                  <a:gd name="T76" fmla="*/ 7 w 70"/>
                  <a:gd name="T77" fmla="*/ 244 h 247"/>
                  <a:gd name="T78" fmla="*/ 4 w 70"/>
                  <a:gd name="T79" fmla="*/ 242 h 247"/>
                  <a:gd name="T80" fmla="*/ 2 w 70"/>
                  <a:gd name="T81" fmla="*/ 242 h 247"/>
                  <a:gd name="T82" fmla="*/ 0 w 70"/>
                  <a:gd name="T83" fmla="*/ 241 h 247"/>
                  <a:gd name="T84" fmla="*/ 0 w 70"/>
                  <a:gd name="T85" fmla="*/ 239 h 247"/>
                  <a:gd name="T86" fmla="*/ 0 w 70"/>
                  <a:gd name="T87" fmla="*/ 10 h 247"/>
                  <a:gd name="T88" fmla="*/ 0 w 70"/>
                  <a:gd name="T89" fmla="*/ 7 h 247"/>
                  <a:gd name="T90" fmla="*/ 2 w 70"/>
                  <a:gd name="T91" fmla="*/ 5 h 247"/>
                  <a:gd name="T92" fmla="*/ 4 w 70"/>
                  <a:gd name="T93" fmla="*/ 5 h 247"/>
                  <a:gd name="T94" fmla="*/ 7 w 70"/>
                  <a:gd name="T95" fmla="*/ 3 h 247"/>
                  <a:gd name="T96" fmla="*/ 18 w 70"/>
                  <a:gd name="T97" fmla="*/ 1 h 247"/>
                  <a:gd name="T98" fmla="*/ 35 w 70"/>
                  <a:gd name="T9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" h="247">
                    <a:moveTo>
                      <a:pt x="35" y="8"/>
                    </a:moveTo>
                    <a:lnTo>
                      <a:pt x="27" y="8"/>
                    </a:lnTo>
                    <a:lnTo>
                      <a:pt x="20" y="10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235"/>
                    </a:lnTo>
                    <a:lnTo>
                      <a:pt x="11" y="237"/>
                    </a:lnTo>
                    <a:lnTo>
                      <a:pt x="14" y="237"/>
                    </a:lnTo>
                    <a:lnTo>
                      <a:pt x="20" y="239"/>
                    </a:lnTo>
                    <a:lnTo>
                      <a:pt x="27" y="239"/>
                    </a:lnTo>
                    <a:lnTo>
                      <a:pt x="35" y="239"/>
                    </a:lnTo>
                    <a:lnTo>
                      <a:pt x="44" y="239"/>
                    </a:lnTo>
                    <a:lnTo>
                      <a:pt x="51" y="239"/>
                    </a:lnTo>
                    <a:lnTo>
                      <a:pt x="56" y="237"/>
                    </a:lnTo>
                    <a:lnTo>
                      <a:pt x="60" y="237"/>
                    </a:lnTo>
                    <a:lnTo>
                      <a:pt x="62" y="235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56" y="10"/>
                    </a:lnTo>
                    <a:lnTo>
                      <a:pt x="51" y="10"/>
                    </a:lnTo>
                    <a:lnTo>
                      <a:pt x="44" y="8"/>
                    </a:lnTo>
                    <a:lnTo>
                      <a:pt x="35" y="8"/>
                    </a:lnTo>
                    <a:close/>
                    <a:moveTo>
                      <a:pt x="35" y="0"/>
                    </a:moveTo>
                    <a:lnTo>
                      <a:pt x="53" y="1"/>
                    </a:lnTo>
                    <a:lnTo>
                      <a:pt x="63" y="3"/>
                    </a:lnTo>
                    <a:lnTo>
                      <a:pt x="67" y="5"/>
                    </a:lnTo>
                    <a:lnTo>
                      <a:pt x="69" y="5"/>
                    </a:lnTo>
                    <a:lnTo>
                      <a:pt x="70" y="7"/>
                    </a:lnTo>
                    <a:lnTo>
                      <a:pt x="70" y="10"/>
                    </a:lnTo>
                    <a:lnTo>
                      <a:pt x="70" y="239"/>
                    </a:lnTo>
                    <a:lnTo>
                      <a:pt x="70" y="241"/>
                    </a:lnTo>
                    <a:lnTo>
                      <a:pt x="69" y="242"/>
                    </a:lnTo>
                    <a:lnTo>
                      <a:pt x="67" y="242"/>
                    </a:lnTo>
                    <a:lnTo>
                      <a:pt x="63" y="244"/>
                    </a:lnTo>
                    <a:lnTo>
                      <a:pt x="53" y="247"/>
                    </a:lnTo>
                    <a:lnTo>
                      <a:pt x="35" y="247"/>
                    </a:lnTo>
                    <a:lnTo>
                      <a:pt x="18" y="247"/>
                    </a:lnTo>
                    <a:lnTo>
                      <a:pt x="7" y="244"/>
                    </a:lnTo>
                    <a:lnTo>
                      <a:pt x="4" y="242"/>
                    </a:lnTo>
                    <a:lnTo>
                      <a:pt x="2" y="242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8" y="1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Freeform 188"/>
              <p:cNvSpPr>
                <a:spLocks noEditPoints="1"/>
              </p:cNvSpPr>
              <p:nvPr/>
            </p:nvSpPr>
            <p:spPr bwMode="auto">
              <a:xfrm>
                <a:off x="371475" y="6145931"/>
                <a:ext cx="109538" cy="392113"/>
              </a:xfrm>
              <a:custGeom>
                <a:avLst/>
                <a:gdLst>
                  <a:gd name="T0" fmla="*/ 34 w 69"/>
                  <a:gd name="T1" fmla="*/ 8 h 247"/>
                  <a:gd name="T2" fmla="*/ 26 w 69"/>
                  <a:gd name="T3" fmla="*/ 8 h 247"/>
                  <a:gd name="T4" fmla="*/ 19 w 69"/>
                  <a:gd name="T5" fmla="*/ 10 h 247"/>
                  <a:gd name="T6" fmla="*/ 14 w 69"/>
                  <a:gd name="T7" fmla="*/ 10 h 247"/>
                  <a:gd name="T8" fmla="*/ 10 w 69"/>
                  <a:gd name="T9" fmla="*/ 12 h 247"/>
                  <a:gd name="T10" fmla="*/ 8 w 69"/>
                  <a:gd name="T11" fmla="*/ 12 h 247"/>
                  <a:gd name="T12" fmla="*/ 8 w 69"/>
                  <a:gd name="T13" fmla="*/ 235 h 247"/>
                  <a:gd name="T14" fmla="*/ 10 w 69"/>
                  <a:gd name="T15" fmla="*/ 237 h 247"/>
                  <a:gd name="T16" fmla="*/ 14 w 69"/>
                  <a:gd name="T17" fmla="*/ 237 h 247"/>
                  <a:gd name="T18" fmla="*/ 19 w 69"/>
                  <a:gd name="T19" fmla="*/ 239 h 247"/>
                  <a:gd name="T20" fmla="*/ 26 w 69"/>
                  <a:gd name="T21" fmla="*/ 239 h 247"/>
                  <a:gd name="T22" fmla="*/ 34 w 69"/>
                  <a:gd name="T23" fmla="*/ 239 h 247"/>
                  <a:gd name="T24" fmla="*/ 43 w 69"/>
                  <a:gd name="T25" fmla="*/ 239 h 247"/>
                  <a:gd name="T26" fmla="*/ 52 w 69"/>
                  <a:gd name="T27" fmla="*/ 239 h 247"/>
                  <a:gd name="T28" fmla="*/ 57 w 69"/>
                  <a:gd name="T29" fmla="*/ 237 h 247"/>
                  <a:gd name="T30" fmla="*/ 61 w 69"/>
                  <a:gd name="T31" fmla="*/ 237 h 247"/>
                  <a:gd name="T32" fmla="*/ 62 w 69"/>
                  <a:gd name="T33" fmla="*/ 235 h 247"/>
                  <a:gd name="T34" fmla="*/ 62 w 69"/>
                  <a:gd name="T35" fmla="*/ 12 h 247"/>
                  <a:gd name="T36" fmla="*/ 61 w 69"/>
                  <a:gd name="T37" fmla="*/ 12 h 247"/>
                  <a:gd name="T38" fmla="*/ 55 w 69"/>
                  <a:gd name="T39" fmla="*/ 10 h 247"/>
                  <a:gd name="T40" fmla="*/ 52 w 69"/>
                  <a:gd name="T41" fmla="*/ 10 h 247"/>
                  <a:gd name="T42" fmla="*/ 43 w 69"/>
                  <a:gd name="T43" fmla="*/ 8 h 247"/>
                  <a:gd name="T44" fmla="*/ 34 w 69"/>
                  <a:gd name="T45" fmla="*/ 8 h 247"/>
                  <a:gd name="T46" fmla="*/ 34 w 69"/>
                  <a:gd name="T47" fmla="*/ 0 h 247"/>
                  <a:gd name="T48" fmla="*/ 54 w 69"/>
                  <a:gd name="T49" fmla="*/ 1 h 247"/>
                  <a:gd name="T50" fmla="*/ 62 w 69"/>
                  <a:gd name="T51" fmla="*/ 3 h 247"/>
                  <a:gd name="T52" fmla="*/ 66 w 69"/>
                  <a:gd name="T53" fmla="*/ 5 h 247"/>
                  <a:gd name="T54" fmla="*/ 68 w 69"/>
                  <a:gd name="T55" fmla="*/ 5 h 247"/>
                  <a:gd name="T56" fmla="*/ 69 w 69"/>
                  <a:gd name="T57" fmla="*/ 7 h 247"/>
                  <a:gd name="T58" fmla="*/ 69 w 69"/>
                  <a:gd name="T59" fmla="*/ 10 h 247"/>
                  <a:gd name="T60" fmla="*/ 69 w 69"/>
                  <a:gd name="T61" fmla="*/ 239 h 247"/>
                  <a:gd name="T62" fmla="*/ 69 w 69"/>
                  <a:gd name="T63" fmla="*/ 241 h 247"/>
                  <a:gd name="T64" fmla="*/ 68 w 69"/>
                  <a:gd name="T65" fmla="*/ 242 h 247"/>
                  <a:gd name="T66" fmla="*/ 66 w 69"/>
                  <a:gd name="T67" fmla="*/ 242 h 247"/>
                  <a:gd name="T68" fmla="*/ 62 w 69"/>
                  <a:gd name="T69" fmla="*/ 244 h 247"/>
                  <a:gd name="T70" fmla="*/ 54 w 69"/>
                  <a:gd name="T71" fmla="*/ 247 h 247"/>
                  <a:gd name="T72" fmla="*/ 34 w 69"/>
                  <a:gd name="T73" fmla="*/ 247 h 247"/>
                  <a:gd name="T74" fmla="*/ 17 w 69"/>
                  <a:gd name="T75" fmla="*/ 247 h 247"/>
                  <a:gd name="T76" fmla="*/ 7 w 69"/>
                  <a:gd name="T77" fmla="*/ 244 h 247"/>
                  <a:gd name="T78" fmla="*/ 3 w 69"/>
                  <a:gd name="T79" fmla="*/ 242 h 247"/>
                  <a:gd name="T80" fmla="*/ 3 w 69"/>
                  <a:gd name="T81" fmla="*/ 242 h 247"/>
                  <a:gd name="T82" fmla="*/ 1 w 69"/>
                  <a:gd name="T83" fmla="*/ 241 h 247"/>
                  <a:gd name="T84" fmla="*/ 0 w 69"/>
                  <a:gd name="T85" fmla="*/ 239 h 247"/>
                  <a:gd name="T86" fmla="*/ 0 w 69"/>
                  <a:gd name="T87" fmla="*/ 10 h 247"/>
                  <a:gd name="T88" fmla="*/ 1 w 69"/>
                  <a:gd name="T89" fmla="*/ 7 h 247"/>
                  <a:gd name="T90" fmla="*/ 3 w 69"/>
                  <a:gd name="T91" fmla="*/ 5 h 247"/>
                  <a:gd name="T92" fmla="*/ 3 w 69"/>
                  <a:gd name="T93" fmla="*/ 5 h 247"/>
                  <a:gd name="T94" fmla="*/ 7 w 69"/>
                  <a:gd name="T95" fmla="*/ 3 h 247"/>
                  <a:gd name="T96" fmla="*/ 17 w 69"/>
                  <a:gd name="T97" fmla="*/ 1 h 247"/>
                  <a:gd name="T98" fmla="*/ 34 w 69"/>
                  <a:gd name="T9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247">
                    <a:moveTo>
                      <a:pt x="34" y="8"/>
                    </a:moveTo>
                    <a:lnTo>
                      <a:pt x="26" y="8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235"/>
                    </a:lnTo>
                    <a:lnTo>
                      <a:pt x="10" y="237"/>
                    </a:lnTo>
                    <a:lnTo>
                      <a:pt x="14" y="237"/>
                    </a:lnTo>
                    <a:lnTo>
                      <a:pt x="19" y="239"/>
                    </a:lnTo>
                    <a:lnTo>
                      <a:pt x="26" y="239"/>
                    </a:lnTo>
                    <a:lnTo>
                      <a:pt x="34" y="239"/>
                    </a:lnTo>
                    <a:lnTo>
                      <a:pt x="43" y="239"/>
                    </a:lnTo>
                    <a:lnTo>
                      <a:pt x="52" y="239"/>
                    </a:lnTo>
                    <a:lnTo>
                      <a:pt x="57" y="237"/>
                    </a:lnTo>
                    <a:lnTo>
                      <a:pt x="61" y="237"/>
                    </a:lnTo>
                    <a:lnTo>
                      <a:pt x="62" y="235"/>
                    </a:lnTo>
                    <a:lnTo>
                      <a:pt x="62" y="12"/>
                    </a:lnTo>
                    <a:lnTo>
                      <a:pt x="61" y="12"/>
                    </a:lnTo>
                    <a:lnTo>
                      <a:pt x="55" y="10"/>
                    </a:lnTo>
                    <a:lnTo>
                      <a:pt x="52" y="10"/>
                    </a:lnTo>
                    <a:lnTo>
                      <a:pt x="43" y="8"/>
                    </a:lnTo>
                    <a:lnTo>
                      <a:pt x="34" y="8"/>
                    </a:lnTo>
                    <a:close/>
                    <a:moveTo>
                      <a:pt x="34" y="0"/>
                    </a:moveTo>
                    <a:lnTo>
                      <a:pt x="54" y="1"/>
                    </a:lnTo>
                    <a:lnTo>
                      <a:pt x="62" y="3"/>
                    </a:lnTo>
                    <a:lnTo>
                      <a:pt x="66" y="5"/>
                    </a:lnTo>
                    <a:lnTo>
                      <a:pt x="68" y="5"/>
                    </a:lnTo>
                    <a:lnTo>
                      <a:pt x="69" y="7"/>
                    </a:lnTo>
                    <a:lnTo>
                      <a:pt x="69" y="10"/>
                    </a:lnTo>
                    <a:lnTo>
                      <a:pt x="69" y="239"/>
                    </a:lnTo>
                    <a:lnTo>
                      <a:pt x="69" y="241"/>
                    </a:lnTo>
                    <a:lnTo>
                      <a:pt x="68" y="242"/>
                    </a:lnTo>
                    <a:lnTo>
                      <a:pt x="66" y="242"/>
                    </a:lnTo>
                    <a:lnTo>
                      <a:pt x="62" y="244"/>
                    </a:lnTo>
                    <a:lnTo>
                      <a:pt x="54" y="247"/>
                    </a:lnTo>
                    <a:lnTo>
                      <a:pt x="34" y="247"/>
                    </a:lnTo>
                    <a:lnTo>
                      <a:pt x="17" y="247"/>
                    </a:lnTo>
                    <a:lnTo>
                      <a:pt x="7" y="244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1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7" y="1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Freeform 189"/>
              <p:cNvSpPr>
                <a:spLocks noEditPoints="1"/>
              </p:cNvSpPr>
              <p:nvPr/>
            </p:nvSpPr>
            <p:spPr bwMode="auto">
              <a:xfrm>
                <a:off x="469900" y="6142756"/>
                <a:ext cx="111125" cy="395288"/>
              </a:xfrm>
              <a:custGeom>
                <a:avLst/>
                <a:gdLst>
                  <a:gd name="T0" fmla="*/ 35 w 70"/>
                  <a:gd name="T1" fmla="*/ 9 h 249"/>
                  <a:gd name="T2" fmla="*/ 27 w 70"/>
                  <a:gd name="T3" fmla="*/ 9 h 249"/>
                  <a:gd name="T4" fmla="*/ 20 w 70"/>
                  <a:gd name="T5" fmla="*/ 10 h 249"/>
                  <a:gd name="T6" fmla="*/ 14 w 70"/>
                  <a:gd name="T7" fmla="*/ 10 h 249"/>
                  <a:gd name="T8" fmla="*/ 11 w 70"/>
                  <a:gd name="T9" fmla="*/ 12 h 249"/>
                  <a:gd name="T10" fmla="*/ 7 w 70"/>
                  <a:gd name="T11" fmla="*/ 12 h 249"/>
                  <a:gd name="T12" fmla="*/ 7 w 70"/>
                  <a:gd name="T13" fmla="*/ 236 h 249"/>
                  <a:gd name="T14" fmla="*/ 11 w 70"/>
                  <a:gd name="T15" fmla="*/ 237 h 249"/>
                  <a:gd name="T16" fmla="*/ 14 w 70"/>
                  <a:gd name="T17" fmla="*/ 237 h 249"/>
                  <a:gd name="T18" fmla="*/ 20 w 70"/>
                  <a:gd name="T19" fmla="*/ 239 h 249"/>
                  <a:gd name="T20" fmla="*/ 27 w 70"/>
                  <a:gd name="T21" fmla="*/ 239 h 249"/>
                  <a:gd name="T22" fmla="*/ 35 w 70"/>
                  <a:gd name="T23" fmla="*/ 239 h 249"/>
                  <a:gd name="T24" fmla="*/ 44 w 70"/>
                  <a:gd name="T25" fmla="*/ 239 h 249"/>
                  <a:gd name="T26" fmla="*/ 51 w 70"/>
                  <a:gd name="T27" fmla="*/ 239 h 249"/>
                  <a:gd name="T28" fmla="*/ 56 w 70"/>
                  <a:gd name="T29" fmla="*/ 237 h 249"/>
                  <a:gd name="T30" fmla="*/ 60 w 70"/>
                  <a:gd name="T31" fmla="*/ 237 h 249"/>
                  <a:gd name="T32" fmla="*/ 61 w 70"/>
                  <a:gd name="T33" fmla="*/ 236 h 249"/>
                  <a:gd name="T34" fmla="*/ 61 w 70"/>
                  <a:gd name="T35" fmla="*/ 12 h 249"/>
                  <a:gd name="T36" fmla="*/ 60 w 70"/>
                  <a:gd name="T37" fmla="*/ 12 h 249"/>
                  <a:gd name="T38" fmla="*/ 56 w 70"/>
                  <a:gd name="T39" fmla="*/ 10 h 249"/>
                  <a:gd name="T40" fmla="*/ 51 w 70"/>
                  <a:gd name="T41" fmla="*/ 10 h 249"/>
                  <a:gd name="T42" fmla="*/ 44 w 70"/>
                  <a:gd name="T43" fmla="*/ 9 h 249"/>
                  <a:gd name="T44" fmla="*/ 35 w 70"/>
                  <a:gd name="T45" fmla="*/ 9 h 249"/>
                  <a:gd name="T46" fmla="*/ 35 w 70"/>
                  <a:gd name="T47" fmla="*/ 0 h 249"/>
                  <a:gd name="T48" fmla="*/ 53 w 70"/>
                  <a:gd name="T49" fmla="*/ 2 h 249"/>
                  <a:gd name="T50" fmla="*/ 63 w 70"/>
                  <a:gd name="T51" fmla="*/ 3 h 249"/>
                  <a:gd name="T52" fmla="*/ 67 w 70"/>
                  <a:gd name="T53" fmla="*/ 5 h 249"/>
                  <a:gd name="T54" fmla="*/ 68 w 70"/>
                  <a:gd name="T55" fmla="*/ 7 h 249"/>
                  <a:gd name="T56" fmla="*/ 68 w 70"/>
                  <a:gd name="T57" fmla="*/ 7 h 249"/>
                  <a:gd name="T58" fmla="*/ 70 w 70"/>
                  <a:gd name="T59" fmla="*/ 10 h 249"/>
                  <a:gd name="T60" fmla="*/ 70 w 70"/>
                  <a:gd name="T61" fmla="*/ 239 h 249"/>
                  <a:gd name="T62" fmla="*/ 68 w 70"/>
                  <a:gd name="T63" fmla="*/ 241 h 249"/>
                  <a:gd name="T64" fmla="*/ 68 w 70"/>
                  <a:gd name="T65" fmla="*/ 243 h 249"/>
                  <a:gd name="T66" fmla="*/ 67 w 70"/>
                  <a:gd name="T67" fmla="*/ 243 h 249"/>
                  <a:gd name="T68" fmla="*/ 63 w 70"/>
                  <a:gd name="T69" fmla="*/ 244 h 249"/>
                  <a:gd name="T70" fmla="*/ 53 w 70"/>
                  <a:gd name="T71" fmla="*/ 248 h 249"/>
                  <a:gd name="T72" fmla="*/ 35 w 70"/>
                  <a:gd name="T73" fmla="*/ 249 h 249"/>
                  <a:gd name="T74" fmla="*/ 18 w 70"/>
                  <a:gd name="T75" fmla="*/ 248 h 249"/>
                  <a:gd name="T76" fmla="*/ 7 w 70"/>
                  <a:gd name="T77" fmla="*/ 244 h 249"/>
                  <a:gd name="T78" fmla="*/ 4 w 70"/>
                  <a:gd name="T79" fmla="*/ 243 h 249"/>
                  <a:gd name="T80" fmla="*/ 2 w 70"/>
                  <a:gd name="T81" fmla="*/ 243 h 249"/>
                  <a:gd name="T82" fmla="*/ 0 w 70"/>
                  <a:gd name="T83" fmla="*/ 241 h 249"/>
                  <a:gd name="T84" fmla="*/ 0 w 70"/>
                  <a:gd name="T85" fmla="*/ 239 h 249"/>
                  <a:gd name="T86" fmla="*/ 0 w 70"/>
                  <a:gd name="T87" fmla="*/ 10 h 249"/>
                  <a:gd name="T88" fmla="*/ 0 w 70"/>
                  <a:gd name="T89" fmla="*/ 7 h 249"/>
                  <a:gd name="T90" fmla="*/ 2 w 70"/>
                  <a:gd name="T91" fmla="*/ 7 h 249"/>
                  <a:gd name="T92" fmla="*/ 4 w 70"/>
                  <a:gd name="T93" fmla="*/ 5 h 249"/>
                  <a:gd name="T94" fmla="*/ 7 w 70"/>
                  <a:gd name="T95" fmla="*/ 3 h 249"/>
                  <a:gd name="T96" fmla="*/ 18 w 70"/>
                  <a:gd name="T97" fmla="*/ 2 h 249"/>
                  <a:gd name="T98" fmla="*/ 35 w 70"/>
                  <a:gd name="T9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" h="249">
                    <a:moveTo>
                      <a:pt x="35" y="9"/>
                    </a:moveTo>
                    <a:lnTo>
                      <a:pt x="27" y="9"/>
                    </a:lnTo>
                    <a:lnTo>
                      <a:pt x="20" y="10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7" y="236"/>
                    </a:lnTo>
                    <a:lnTo>
                      <a:pt x="11" y="237"/>
                    </a:lnTo>
                    <a:lnTo>
                      <a:pt x="14" y="237"/>
                    </a:lnTo>
                    <a:lnTo>
                      <a:pt x="20" y="239"/>
                    </a:lnTo>
                    <a:lnTo>
                      <a:pt x="27" y="239"/>
                    </a:lnTo>
                    <a:lnTo>
                      <a:pt x="35" y="239"/>
                    </a:lnTo>
                    <a:lnTo>
                      <a:pt x="44" y="239"/>
                    </a:lnTo>
                    <a:lnTo>
                      <a:pt x="51" y="239"/>
                    </a:lnTo>
                    <a:lnTo>
                      <a:pt x="56" y="237"/>
                    </a:lnTo>
                    <a:lnTo>
                      <a:pt x="60" y="237"/>
                    </a:lnTo>
                    <a:lnTo>
                      <a:pt x="61" y="236"/>
                    </a:lnTo>
                    <a:lnTo>
                      <a:pt x="61" y="12"/>
                    </a:lnTo>
                    <a:lnTo>
                      <a:pt x="60" y="12"/>
                    </a:lnTo>
                    <a:lnTo>
                      <a:pt x="56" y="10"/>
                    </a:lnTo>
                    <a:lnTo>
                      <a:pt x="51" y="10"/>
                    </a:lnTo>
                    <a:lnTo>
                      <a:pt x="44" y="9"/>
                    </a:lnTo>
                    <a:lnTo>
                      <a:pt x="35" y="9"/>
                    </a:lnTo>
                    <a:close/>
                    <a:moveTo>
                      <a:pt x="35" y="0"/>
                    </a:moveTo>
                    <a:lnTo>
                      <a:pt x="53" y="2"/>
                    </a:lnTo>
                    <a:lnTo>
                      <a:pt x="63" y="3"/>
                    </a:lnTo>
                    <a:lnTo>
                      <a:pt x="67" y="5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70" y="10"/>
                    </a:lnTo>
                    <a:lnTo>
                      <a:pt x="70" y="239"/>
                    </a:lnTo>
                    <a:lnTo>
                      <a:pt x="68" y="241"/>
                    </a:lnTo>
                    <a:lnTo>
                      <a:pt x="68" y="243"/>
                    </a:lnTo>
                    <a:lnTo>
                      <a:pt x="67" y="243"/>
                    </a:lnTo>
                    <a:lnTo>
                      <a:pt x="63" y="244"/>
                    </a:lnTo>
                    <a:lnTo>
                      <a:pt x="53" y="248"/>
                    </a:lnTo>
                    <a:lnTo>
                      <a:pt x="35" y="249"/>
                    </a:lnTo>
                    <a:lnTo>
                      <a:pt x="18" y="248"/>
                    </a:lnTo>
                    <a:lnTo>
                      <a:pt x="7" y="244"/>
                    </a:lnTo>
                    <a:lnTo>
                      <a:pt x="4" y="243"/>
                    </a:lnTo>
                    <a:lnTo>
                      <a:pt x="2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8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Freeform 190"/>
              <p:cNvSpPr>
                <a:spLocks noEditPoints="1"/>
              </p:cNvSpPr>
              <p:nvPr/>
            </p:nvSpPr>
            <p:spPr bwMode="auto">
              <a:xfrm>
                <a:off x="569913" y="6142756"/>
                <a:ext cx="107950" cy="395288"/>
              </a:xfrm>
              <a:custGeom>
                <a:avLst/>
                <a:gdLst>
                  <a:gd name="T0" fmla="*/ 33 w 68"/>
                  <a:gd name="T1" fmla="*/ 9 h 249"/>
                  <a:gd name="T2" fmla="*/ 25 w 68"/>
                  <a:gd name="T3" fmla="*/ 9 h 249"/>
                  <a:gd name="T4" fmla="*/ 18 w 68"/>
                  <a:gd name="T5" fmla="*/ 10 h 249"/>
                  <a:gd name="T6" fmla="*/ 12 w 68"/>
                  <a:gd name="T7" fmla="*/ 10 h 249"/>
                  <a:gd name="T8" fmla="*/ 9 w 68"/>
                  <a:gd name="T9" fmla="*/ 12 h 249"/>
                  <a:gd name="T10" fmla="*/ 7 w 68"/>
                  <a:gd name="T11" fmla="*/ 12 h 249"/>
                  <a:gd name="T12" fmla="*/ 7 w 68"/>
                  <a:gd name="T13" fmla="*/ 236 h 249"/>
                  <a:gd name="T14" fmla="*/ 9 w 68"/>
                  <a:gd name="T15" fmla="*/ 237 h 249"/>
                  <a:gd name="T16" fmla="*/ 12 w 68"/>
                  <a:gd name="T17" fmla="*/ 237 h 249"/>
                  <a:gd name="T18" fmla="*/ 18 w 68"/>
                  <a:gd name="T19" fmla="*/ 239 h 249"/>
                  <a:gd name="T20" fmla="*/ 25 w 68"/>
                  <a:gd name="T21" fmla="*/ 239 h 249"/>
                  <a:gd name="T22" fmla="*/ 33 w 68"/>
                  <a:gd name="T23" fmla="*/ 239 h 249"/>
                  <a:gd name="T24" fmla="*/ 44 w 68"/>
                  <a:gd name="T25" fmla="*/ 239 h 249"/>
                  <a:gd name="T26" fmla="*/ 51 w 68"/>
                  <a:gd name="T27" fmla="*/ 239 h 249"/>
                  <a:gd name="T28" fmla="*/ 56 w 68"/>
                  <a:gd name="T29" fmla="*/ 237 h 249"/>
                  <a:gd name="T30" fmla="*/ 60 w 68"/>
                  <a:gd name="T31" fmla="*/ 237 h 249"/>
                  <a:gd name="T32" fmla="*/ 61 w 68"/>
                  <a:gd name="T33" fmla="*/ 236 h 249"/>
                  <a:gd name="T34" fmla="*/ 61 w 68"/>
                  <a:gd name="T35" fmla="*/ 12 h 249"/>
                  <a:gd name="T36" fmla="*/ 60 w 68"/>
                  <a:gd name="T37" fmla="*/ 12 h 249"/>
                  <a:gd name="T38" fmla="*/ 56 w 68"/>
                  <a:gd name="T39" fmla="*/ 10 h 249"/>
                  <a:gd name="T40" fmla="*/ 51 w 68"/>
                  <a:gd name="T41" fmla="*/ 10 h 249"/>
                  <a:gd name="T42" fmla="*/ 44 w 68"/>
                  <a:gd name="T43" fmla="*/ 9 h 249"/>
                  <a:gd name="T44" fmla="*/ 33 w 68"/>
                  <a:gd name="T45" fmla="*/ 9 h 249"/>
                  <a:gd name="T46" fmla="*/ 33 w 68"/>
                  <a:gd name="T47" fmla="*/ 0 h 249"/>
                  <a:gd name="T48" fmla="*/ 53 w 68"/>
                  <a:gd name="T49" fmla="*/ 2 h 249"/>
                  <a:gd name="T50" fmla="*/ 61 w 68"/>
                  <a:gd name="T51" fmla="*/ 3 h 249"/>
                  <a:gd name="T52" fmla="*/ 67 w 68"/>
                  <a:gd name="T53" fmla="*/ 5 h 249"/>
                  <a:gd name="T54" fmla="*/ 67 w 68"/>
                  <a:gd name="T55" fmla="*/ 7 h 249"/>
                  <a:gd name="T56" fmla="*/ 68 w 68"/>
                  <a:gd name="T57" fmla="*/ 7 h 249"/>
                  <a:gd name="T58" fmla="*/ 68 w 68"/>
                  <a:gd name="T59" fmla="*/ 10 h 249"/>
                  <a:gd name="T60" fmla="*/ 68 w 68"/>
                  <a:gd name="T61" fmla="*/ 239 h 249"/>
                  <a:gd name="T62" fmla="*/ 68 w 68"/>
                  <a:gd name="T63" fmla="*/ 241 h 249"/>
                  <a:gd name="T64" fmla="*/ 67 w 68"/>
                  <a:gd name="T65" fmla="*/ 243 h 249"/>
                  <a:gd name="T66" fmla="*/ 67 w 68"/>
                  <a:gd name="T67" fmla="*/ 243 h 249"/>
                  <a:gd name="T68" fmla="*/ 61 w 68"/>
                  <a:gd name="T69" fmla="*/ 244 h 249"/>
                  <a:gd name="T70" fmla="*/ 53 w 68"/>
                  <a:gd name="T71" fmla="*/ 248 h 249"/>
                  <a:gd name="T72" fmla="*/ 33 w 68"/>
                  <a:gd name="T73" fmla="*/ 249 h 249"/>
                  <a:gd name="T74" fmla="*/ 16 w 68"/>
                  <a:gd name="T75" fmla="*/ 248 h 249"/>
                  <a:gd name="T76" fmla="*/ 5 w 68"/>
                  <a:gd name="T77" fmla="*/ 244 h 249"/>
                  <a:gd name="T78" fmla="*/ 2 w 68"/>
                  <a:gd name="T79" fmla="*/ 243 h 249"/>
                  <a:gd name="T80" fmla="*/ 2 w 68"/>
                  <a:gd name="T81" fmla="*/ 243 h 249"/>
                  <a:gd name="T82" fmla="*/ 0 w 68"/>
                  <a:gd name="T83" fmla="*/ 241 h 249"/>
                  <a:gd name="T84" fmla="*/ 0 w 68"/>
                  <a:gd name="T85" fmla="*/ 239 h 249"/>
                  <a:gd name="T86" fmla="*/ 0 w 68"/>
                  <a:gd name="T87" fmla="*/ 10 h 249"/>
                  <a:gd name="T88" fmla="*/ 0 w 68"/>
                  <a:gd name="T89" fmla="*/ 7 h 249"/>
                  <a:gd name="T90" fmla="*/ 2 w 68"/>
                  <a:gd name="T91" fmla="*/ 7 h 249"/>
                  <a:gd name="T92" fmla="*/ 2 w 68"/>
                  <a:gd name="T93" fmla="*/ 5 h 249"/>
                  <a:gd name="T94" fmla="*/ 5 w 68"/>
                  <a:gd name="T95" fmla="*/ 3 h 249"/>
                  <a:gd name="T96" fmla="*/ 16 w 68"/>
                  <a:gd name="T97" fmla="*/ 2 h 249"/>
                  <a:gd name="T98" fmla="*/ 33 w 68"/>
                  <a:gd name="T9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8" h="249">
                    <a:moveTo>
                      <a:pt x="33" y="9"/>
                    </a:moveTo>
                    <a:lnTo>
                      <a:pt x="25" y="9"/>
                    </a:lnTo>
                    <a:lnTo>
                      <a:pt x="18" y="10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7" y="12"/>
                    </a:lnTo>
                    <a:lnTo>
                      <a:pt x="7" y="236"/>
                    </a:lnTo>
                    <a:lnTo>
                      <a:pt x="9" y="237"/>
                    </a:lnTo>
                    <a:lnTo>
                      <a:pt x="12" y="237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33" y="239"/>
                    </a:lnTo>
                    <a:lnTo>
                      <a:pt x="44" y="239"/>
                    </a:lnTo>
                    <a:lnTo>
                      <a:pt x="51" y="239"/>
                    </a:lnTo>
                    <a:lnTo>
                      <a:pt x="56" y="237"/>
                    </a:lnTo>
                    <a:lnTo>
                      <a:pt x="60" y="237"/>
                    </a:lnTo>
                    <a:lnTo>
                      <a:pt x="61" y="236"/>
                    </a:lnTo>
                    <a:lnTo>
                      <a:pt x="61" y="12"/>
                    </a:lnTo>
                    <a:lnTo>
                      <a:pt x="60" y="12"/>
                    </a:lnTo>
                    <a:lnTo>
                      <a:pt x="56" y="10"/>
                    </a:lnTo>
                    <a:lnTo>
                      <a:pt x="51" y="10"/>
                    </a:lnTo>
                    <a:lnTo>
                      <a:pt x="44" y="9"/>
                    </a:lnTo>
                    <a:lnTo>
                      <a:pt x="33" y="9"/>
                    </a:lnTo>
                    <a:close/>
                    <a:moveTo>
                      <a:pt x="33" y="0"/>
                    </a:moveTo>
                    <a:lnTo>
                      <a:pt x="53" y="2"/>
                    </a:lnTo>
                    <a:lnTo>
                      <a:pt x="61" y="3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8" y="7"/>
                    </a:lnTo>
                    <a:lnTo>
                      <a:pt x="68" y="10"/>
                    </a:lnTo>
                    <a:lnTo>
                      <a:pt x="68" y="239"/>
                    </a:lnTo>
                    <a:lnTo>
                      <a:pt x="68" y="241"/>
                    </a:lnTo>
                    <a:lnTo>
                      <a:pt x="67" y="243"/>
                    </a:lnTo>
                    <a:lnTo>
                      <a:pt x="67" y="243"/>
                    </a:lnTo>
                    <a:lnTo>
                      <a:pt x="61" y="244"/>
                    </a:lnTo>
                    <a:lnTo>
                      <a:pt x="53" y="248"/>
                    </a:lnTo>
                    <a:lnTo>
                      <a:pt x="33" y="249"/>
                    </a:lnTo>
                    <a:lnTo>
                      <a:pt x="16" y="248"/>
                    </a:lnTo>
                    <a:lnTo>
                      <a:pt x="5" y="244"/>
                    </a:lnTo>
                    <a:lnTo>
                      <a:pt x="2" y="243"/>
                    </a:lnTo>
                    <a:lnTo>
                      <a:pt x="2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16" y="2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Freeform 191"/>
              <p:cNvSpPr>
                <a:spLocks noEditPoints="1"/>
              </p:cNvSpPr>
              <p:nvPr/>
            </p:nvSpPr>
            <p:spPr bwMode="auto">
              <a:xfrm>
                <a:off x="666750" y="6142756"/>
                <a:ext cx="111125" cy="395288"/>
              </a:xfrm>
              <a:custGeom>
                <a:avLst/>
                <a:gdLst>
                  <a:gd name="T0" fmla="*/ 35 w 70"/>
                  <a:gd name="T1" fmla="*/ 9 h 249"/>
                  <a:gd name="T2" fmla="*/ 27 w 70"/>
                  <a:gd name="T3" fmla="*/ 9 h 249"/>
                  <a:gd name="T4" fmla="*/ 20 w 70"/>
                  <a:gd name="T5" fmla="*/ 10 h 249"/>
                  <a:gd name="T6" fmla="*/ 14 w 70"/>
                  <a:gd name="T7" fmla="*/ 10 h 249"/>
                  <a:gd name="T8" fmla="*/ 11 w 70"/>
                  <a:gd name="T9" fmla="*/ 12 h 249"/>
                  <a:gd name="T10" fmla="*/ 7 w 70"/>
                  <a:gd name="T11" fmla="*/ 12 h 249"/>
                  <a:gd name="T12" fmla="*/ 7 w 70"/>
                  <a:gd name="T13" fmla="*/ 236 h 249"/>
                  <a:gd name="T14" fmla="*/ 11 w 70"/>
                  <a:gd name="T15" fmla="*/ 237 h 249"/>
                  <a:gd name="T16" fmla="*/ 14 w 70"/>
                  <a:gd name="T17" fmla="*/ 237 h 249"/>
                  <a:gd name="T18" fmla="*/ 20 w 70"/>
                  <a:gd name="T19" fmla="*/ 239 h 249"/>
                  <a:gd name="T20" fmla="*/ 27 w 70"/>
                  <a:gd name="T21" fmla="*/ 239 h 249"/>
                  <a:gd name="T22" fmla="*/ 35 w 70"/>
                  <a:gd name="T23" fmla="*/ 239 h 249"/>
                  <a:gd name="T24" fmla="*/ 44 w 70"/>
                  <a:gd name="T25" fmla="*/ 239 h 249"/>
                  <a:gd name="T26" fmla="*/ 51 w 70"/>
                  <a:gd name="T27" fmla="*/ 239 h 249"/>
                  <a:gd name="T28" fmla="*/ 56 w 70"/>
                  <a:gd name="T29" fmla="*/ 237 h 249"/>
                  <a:gd name="T30" fmla="*/ 60 w 70"/>
                  <a:gd name="T31" fmla="*/ 237 h 249"/>
                  <a:gd name="T32" fmla="*/ 61 w 70"/>
                  <a:gd name="T33" fmla="*/ 236 h 249"/>
                  <a:gd name="T34" fmla="*/ 61 w 70"/>
                  <a:gd name="T35" fmla="*/ 12 h 249"/>
                  <a:gd name="T36" fmla="*/ 60 w 70"/>
                  <a:gd name="T37" fmla="*/ 12 h 249"/>
                  <a:gd name="T38" fmla="*/ 56 w 70"/>
                  <a:gd name="T39" fmla="*/ 10 h 249"/>
                  <a:gd name="T40" fmla="*/ 51 w 70"/>
                  <a:gd name="T41" fmla="*/ 10 h 249"/>
                  <a:gd name="T42" fmla="*/ 44 w 70"/>
                  <a:gd name="T43" fmla="*/ 9 h 249"/>
                  <a:gd name="T44" fmla="*/ 35 w 70"/>
                  <a:gd name="T45" fmla="*/ 9 h 249"/>
                  <a:gd name="T46" fmla="*/ 35 w 70"/>
                  <a:gd name="T47" fmla="*/ 0 h 249"/>
                  <a:gd name="T48" fmla="*/ 53 w 70"/>
                  <a:gd name="T49" fmla="*/ 2 h 249"/>
                  <a:gd name="T50" fmla="*/ 63 w 70"/>
                  <a:gd name="T51" fmla="*/ 3 h 249"/>
                  <a:gd name="T52" fmla="*/ 67 w 70"/>
                  <a:gd name="T53" fmla="*/ 5 h 249"/>
                  <a:gd name="T54" fmla="*/ 68 w 70"/>
                  <a:gd name="T55" fmla="*/ 7 h 249"/>
                  <a:gd name="T56" fmla="*/ 68 w 70"/>
                  <a:gd name="T57" fmla="*/ 7 h 249"/>
                  <a:gd name="T58" fmla="*/ 70 w 70"/>
                  <a:gd name="T59" fmla="*/ 10 h 249"/>
                  <a:gd name="T60" fmla="*/ 70 w 70"/>
                  <a:gd name="T61" fmla="*/ 239 h 249"/>
                  <a:gd name="T62" fmla="*/ 68 w 70"/>
                  <a:gd name="T63" fmla="*/ 241 h 249"/>
                  <a:gd name="T64" fmla="*/ 68 w 70"/>
                  <a:gd name="T65" fmla="*/ 243 h 249"/>
                  <a:gd name="T66" fmla="*/ 67 w 70"/>
                  <a:gd name="T67" fmla="*/ 243 h 249"/>
                  <a:gd name="T68" fmla="*/ 63 w 70"/>
                  <a:gd name="T69" fmla="*/ 244 h 249"/>
                  <a:gd name="T70" fmla="*/ 53 w 70"/>
                  <a:gd name="T71" fmla="*/ 248 h 249"/>
                  <a:gd name="T72" fmla="*/ 35 w 70"/>
                  <a:gd name="T73" fmla="*/ 249 h 249"/>
                  <a:gd name="T74" fmla="*/ 18 w 70"/>
                  <a:gd name="T75" fmla="*/ 248 h 249"/>
                  <a:gd name="T76" fmla="*/ 7 w 70"/>
                  <a:gd name="T77" fmla="*/ 244 h 249"/>
                  <a:gd name="T78" fmla="*/ 4 w 70"/>
                  <a:gd name="T79" fmla="*/ 243 h 249"/>
                  <a:gd name="T80" fmla="*/ 2 w 70"/>
                  <a:gd name="T81" fmla="*/ 243 h 249"/>
                  <a:gd name="T82" fmla="*/ 0 w 70"/>
                  <a:gd name="T83" fmla="*/ 241 h 249"/>
                  <a:gd name="T84" fmla="*/ 0 w 70"/>
                  <a:gd name="T85" fmla="*/ 239 h 249"/>
                  <a:gd name="T86" fmla="*/ 0 w 70"/>
                  <a:gd name="T87" fmla="*/ 10 h 249"/>
                  <a:gd name="T88" fmla="*/ 0 w 70"/>
                  <a:gd name="T89" fmla="*/ 7 h 249"/>
                  <a:gd name="T90" fmla="*/ 2 w 70"/>
                  <a:gd name="T91" fmla="*/ 7 h 249"/>
                  <a:gd name="T92" fmla="*/ 4 w 70"/>
                  <a:gd name="T93" fmla="*/ 5 h 249"/>
                  <a:gd name="T94" fmla="*/ 7 w 70"/>
                  <a:gd name="T95" fmla="*/ 3 h 249"/>
                  <a:gd name="T96" fmla="*/ 18 w 70"/>
                  <a:gd name="T97" fmla="*/ 2 h 249"/>
                  <a:gd name="T98" fmla="*/ 35 w 70"/>
                  <a:gd name="T9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" h="249">
                    <a:moveTo>
                      <a:pt x="35" y="9"/>
                    </a:moveTo>
                    <a:lnTo>
                      <a:pt x="27" y="9"/>
                    </a:lnTo>
                    <a:lnTo>
                      <a:pt x="20" y="10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7" y="12"/>
                    </a:lnTo>
                    <a:lnTo>
                      <a:pt x="7" y="236"/>
                    </a:lnTo>
                    <a:lnTo>
                      <a:pt x="11" y="237"/>
                    </a:lnTo>
                    <a:lnTo>
                      <a:pt x="14" y="237"/>
                    </a:lnTo>
                    <a:lnTo>
                      <a:pt x="20" y="239"/>
                    </a:lnTo>
                    <a:lnTo>
                      <a:pt x="27" y="239"/>
                    </a:lnTo>
                    <a:lnTo>
                      <a:pt x="35" y="239"/>
                    </a:lnTo>
                    <a:lnTo>
                      <a:pt x="44" y="239"/>
                    </a:lnTo>
                    <a:lnTo>
                      <a:pt x="51" y="239"/>
                    </a:lnTo>
                    <a:lnTo>
                      <a:pt x="56" y="237"/>
                    </a:lnTo>
                    <a:lnTo>
                      <a:pt x="60" y="237"/>
                    </a:lnTo>
                    <a:lnTo>
                      <a:pt x="61" y="236"/>
                    </a:lnTo>
                    <a:lnTo>
                      <a:pt x="61" y="12"/>
                    </a:lnTo>
                    <a:lnTo>
                      <a:pt x="60" y="12"/>
                    </a:lnTo>
                    <a:lnTo>
                      <a:pt x="56" y="10"/>
                    </a:lnTo>
                    <a:lnTo>
                      <a:pt x="51" y="10"/>
                    </a:lnTo>
                    <a:lnTo>
                      <a:pt x="44" y="9"/>
                    </a:lnTo>
                    <a:lnTo>
                      <a:pt x="35" y="9"/>
                    </a:lnTo>
                    <a:close/>
                    <a:moveTo>
                      <a:pt x="35" y="0"/>
                    </a:moveTo>
                    <a:lnTo>
                      <a:pt x="53" y="2"/>
                    </a:lnTo>
                    <a:lnTo>
                      <a:pt x="63" y="3"/>
                    </a:lnTo>
                    <a:lnTo>
                      <a:pt x="67" y="5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70" y="10"/>
                    </a:lnTo>
                    <a:lnTo>
                      <a:pt x="70" y="239"/>
                    </a:lnTo>
                    <a:lnTo>
                      <a:pt x="68" y="241"/>
                    </a:lnTo>
                    <a:lnTo>
                      <a:pt x="68" y="243"/>
                    </a:lnTo>
                    <a:lnTo>
                      <a:pt x="67" y="243"/>
                    </a:lnTo>
                    <a:lnTo>
                      <a:pt x="63" y="244"/>
                    </a:lnTo>
                    <a:lnTo>
                      <a:pt x="53" y="248"/>
                    </a:lnTo>
                    <a:lnTo>
                      <a:pt x="35" y="249"/>
                    </a:lnTo>
                    <a:lnTo>
                      <a:pt x="18" y="248"/>
                    </a:lnTo>
                    <a:lnTo>
                      <a:pt x="7" y="244"/>
                    </a:lnTo>
                    <a:lnTo>
                      <a:pt x="4" y="243"/>
                    </a:lnTo>
                    <a:lnTo>
                      <a:pt x="2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8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192"/>
              <p:cNvSpPr>
                <a:spLocks noEditPoints="1"/>
              </p:cNvSpPr>
              <p:nvPr/>
            </p:nvSpPr>
            <p:spPr bwMode="auto">
              <a:xfrm>
                <a:off x="763588" y="6142756"/>
                <a:ext cx="111125" cy="395288"/>
              </a:xfrm>
              <a:custGeom>
                <a:avLst/>
                <a:gdLst>
                  <a:gd name="T0" fmla="*/ 35 w 70"/>
                  <a:gd name="T1" fmla="*/ 9 h 249"/>
                  <a:gd name="T2" fmla="*/ 27 w 70"/>
                  <a:gd name="T3" fmla="*/ 9 h 249"/>
                  <a:gd name="T4" fmla="*/ 20 w 70"/>
                  <a:gd name="T5" fmla="*/ 10 h 249"/>
                  <a:gd name="T6" fmla="*/ 14 w 70"/>
                  <a:gd name="T7" fmla="*/ 10 h 249"/>
                  <a:gd name="T8" fmla="*/ 9 w 70"/>
                  <a:gd name="T9" fmla="*/ 12 h 249"/>
                  <a:gd name="T10" fmla="*/ 7 w 70"/>
                  <a:gd name="T11" fmla="*/ 12 h 249"/>
                  <a:gd name="T12" fmla="*/ 7 w 70"/>
                  <a:gd name="T13" fmla="*/ 236 h 249"/>
                  <a:gd name="T14" fmla="*/ 9 w 70"/>
                  <a:gd name="T15" fmla="*/ 237 h 249"/>
                  <a:gd name="T16" fmla="*/ 14 w 70"/>
                  <a:gd name="T17" fmla="*/ 237 h 249"/>
                  <a:gd name="T18" fmla="*/ 20 w 70"/>
                  <a:gd name="T19" fmla="*/ 239 h 249"/>
                  <a:gd name="T20" fmla="*/ 27 w 70"/>
                  <a:gd name="T21" fmla="*/ 239 h 249"/>
                  <a:gd name="T22" fmla="*/ 35 w 70"/>
                  <a:gd name="T23" fmla="*/ 239 h 249"/>
                  <a:gd name="T24" fmla="*/ 44 w 70"/>
                  <a:gd name="T25" fmla="*/ 239 h 249"/>
                  <a:gd name="T26" fmla="*/ 51 w 70"/>
                  <a:gd name="T27" fmla="*/ 239 h 249"/>
                  <a:gd name="T28" fmla="*/ 56 w 70"/>
                  <a:gd name="T29" fmla="*/ 237 h 249"/>
                  <a:gd name="T30" fmla="*/ 60 w 70"/>
                  <a:gd name="T31" fmla="*/ 237 h 249"/>
                  <a:gd name="T32" fmla="*/ 62 w 70"/>
                  <a:gd name="T33" fmla="*/ 236 h 249"/>
                  <a:gd name="T34" fmla="*/ 62 w 70"/>
                  <a:gd name="T35" fmla="*/ 12 h 249"/>
                  <a:gd name="T36" fmla="*/ 60 w 70"/>
                  <a:gd name="T37" fmla="*/ 12 h 249"/>
                  <a:gd name="T38" fmla="*/ 56 w 70"/>
                  <a:gd name="T39" fmla="*/ 10 h 249"/>
                  <a:gd name="T40" fmla="*/ 51 w 70"/>
                  <a:gd name="T41" fmla="*/ 10 h 249"/>
                  <a:gd name="T42" fmla="*/ 44 w 70"/>
                  <a:gd name="T43" fmla="*/ 9 h 249"/>
                  <a:gd name="T44" fmla="*/ 35 w 70"/>
                  <a:gd name="T45" fmla="*/ 9 h 249"/>
                  <a:gd name="T46" fmla="*/ 35 w 70"/>
                  <a:gd name="T47" fmla="*/ 0 h 249"/>
                  <a:gd name="T48" fmla="*/ 53 w 70"/>
                  <a:gd name="T49" fmla="*/ 2 h 249"/>
                  <a:gd name="T50" fmla="*/ 63 w 70"/>
                  <a:gd name="T51" fmla="*/ 3 h 249"/>
                  <a:gd name="T52" fmla="*/ 67 w 70"/>
                  <a:gd name="T53" fmla="*/ 5 h 249"/>
                  <a:gd name="T54" fmla="*/ 67 w 70"/>
                  <a:gd name="T55" fmla="*/ 7 h 249"/>
                  <a:gd name="T56" fmla="*/ 68 w 70"/>
                  <a:gd name="T57" fmla="*/ 7 h 249"/>
                  <a:gd name="T58" fmla="*/ 70 w 70"/>
                  <a:gd name="T59" fmla="*/ 10 h 249"/>
                  <a:gd name="T60" fmla="*/ 70 w 70"/>
                  <a:gd name="T61" fmla="*/ 239 h 249"/>
                  <a:gd name="T62" fmla="*/ 68 w 70"/>
                  <a:gd name="T63" fmla="*/ 241 h 249"/>
                  <a:gd name="T64" fmla="*/ 67 w 70"/>
                  <a:gd name="T65" fmla="*/ 243 h 249"/>
                  <a:gd name="T66" fmla="*/ 67 w 70"/>
                  <a:gd name="T67" fmla="*/ 243 h 249"/>
                  <a:gd name="T68" fmla="*/ 63 w 70"/>
                  <a:gd name="T69" fmla="*/ 244 h 249"/>
                  <a:gd name="T70" fmla="*/ 53 w 70"/>
                  <a:gd name="T71" fmla="*/ 248 h 249"/>
                  <a:gd name="T72" fmla="*/ 35 w 70"/>
                  <a:gd name="T73" fmla="*/ 249 h 249"/>
                  <a:gd name="T74" fmla="*/ 16 w 70"/>
                  <a:gd name="T75" fmla="*/ 248 h 249"/>
                  <a:gd name="T76" fmla="*/ 7 w 70"/>
                  <a:gd name="T77" fmla="*/ 244 h 249"/>
                  <a:gd name="T78" fmla="*/ 4 w 70"/>
                  <a:gd name="T79" fmla="*/ 243 h 249"/>
                  <a:gd name="T80" fmla="*/ 2 w 70"/>
                  <a:gd name="T81" fmla="*/ 243 h 249"/>
                  <a:gd name="T82" fmla="*/ 0 w 70"/>
                  <a:gd name="T83" fmla="*/ 241 h 249"/>
                  <a:gd name="T84" fmla="*/ 0 w 70"/>
                  <a:gd name="T85" fmla="*/ 239 h 249"/>
                  <a:gd name="T86" fmla="*/ 0 w 70"/>
                  <a:gd name="T87" fmla="*/ 10 h 249"/>
                  <a:gd name="T88" fmla="*/ 0 w 70"/>
                  <a:gd name="T89" fmla="*/ 7 h 249"/>
                  <a:gd name="T90" fmla="*/ 2 w 70"/>
                  <a:gd name="T91" fmla="*/ 7 h 249"/>
                  <a:gd name="T92" fmla="*/ 4 w 70"/>
                  <a:gd name="T93" fmla="*/ 5 h 249"/>
                  <a:gd name="T94" fmla="*/ 7 w 70"/>
                  <a:gd name="T95" fmla="*/ 3 h 249"/>
                  <a:gd name="T96" fmla="*/ 16 w 70"/>
                  <a:gd name="T97" fmla="*/ 2 h 249"/>
                  <a:gd name="T98" fmla="*/ 35 w 70"/>
                  <a:gd name="T9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" h="249">
                    <a:moveTo>
                      <a:pt x="35" y="9"/>
                    </a:moveTo>
                    <a:lnTo>
                      <a:pt x="27" y="9"/>
                    </a:lnTo>
                    <a:lnTo>
                      <a:pt x="20" y="10"/>
                    </a:lnTo>
                    <a:lnTo>
                      <a:pt x="14" y="10"/>
                    </a:lnTo>
                    <a:lnTo>
                      <a:pt x="9" y="12"/>
                    </a:lnTo>
                    <a:lnTo>
                      <a:pt x="7" y="12"/>
                    </a:lnTo>
                    <a:lnTo>
                      <a:pt x="7" y="236"/>
                    </a:lnTo>
                    <a:lnTo>
                      <a:pt x="9" y="237"/>
                    </a:lnTo>
                    <a:lnTo>
                      <a:pt x="14" y="237"/>
                    </a:lnTo>
                    <a:lnTo>
                      <a:pt x="20" y="239"/>
                    </a:lnTo>
                    <a:lnTo>
                      <a:pt x="27" y="239"/>
                    </a:lnTo>
                    <a:lnTo>
                      <a:pt x="35" y="239"/>
                    </a:lnTo>
                    <a:lnTo>
                      <a:pt x="44" y="239"/>
                    </a:lnTo>
                    <a:lnTo>
                      <a:pt x="51" y="239"/>
                    </a:lnTo>
                    <a:lnTo>
                      <a:pt x="56" y="237"/>
                    </a:lnTo>
                    <a:lnTo>
                      <a:pt x="60" y="237"/>
                    </a:lnTo>
                    <a:lnTo>
                      <a:pt x="62" y="236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56" y="10"/>
                    </a:lnTo>
                    <a:lnTo>
                      <a:pt x="51" y="10"/>
                    </a:lnTo>
                    <a:lnTo>
                      <a:pt x="44" y="9"/>
                    </a:lnTo>
                    <a:lnTo>
                      <a:pt x="35" y="9"/>
                    </a:lnTo>
                    <a:close/>
                    <a:moveTo>
                      <a:pt x="35" y="0"/>
                    </a:moveTo>
                    <a:lnTo>
                      <a:pt x="53" y="2"/>
                    </a:lnTo>
                    <a:lnTo>
                      <a:pt x="63" y="3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8" y="7"/>
                    </a:lnTo>
                    <a:lnTo>
                      <a:pt x="70" y="10"/>
                    </a:lnTo>
                    <a:lnTo>
                      <a:pt x="70" y="239"/>
                    </a:lnTo>
                    <a:lnTo>
                      <a:pt x="68" y="241"/>
                    </a:lnTo>
                    <a:lnTo>
                      <a:pt x="67" y="243"/>
                    </a:lnTo>
                    <a:lnTo>
                      <a:pt x="67" y="243"/>
                    </a:lnTo>
                    <a:lnTo>
                      <a:pt x="63" y="244"/>
                    </a:lnTo>
                    <a:lnTo>
                      <a:pt x="53" y="248"/>
                    </a:lnTo>
                    <a:lnTo>
                      <a:pt x="35" y="249"/>
                    </a:lnTo>
                    <a:lnTo>
                      <a:pt x="16" y="248"/>
                    </a:lnTo>
                    <a:lnTo>
                      <a:pt x="7" y="244"/>
                    </a:lnTo>
                    <a:lnTo>
                      <a:pt x="4" y="243"/>
                    </a:lnTo>
                    <a:lnTo>
                      <a:pt x="2" y="243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6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193"/>
              <p:cNvSpPr>
                <a:spLocks noEditPoints="1"/>
              </p:cNvSpPr>
              <p:nvPr/>
            </p:nvSpPr>
            <p:spPr bwMode="auto">
              <a:xfrm>
                <a:off x="862013" y="6142756"/>
                <a:ext cx="109538" cy="395288"/>
              </a:xfrm>
              <a:custGeom>
                <a:avLst/>
                <a:gdLst>
                  <a:gd name="T0" fmla="*/ 34 w 69"/>
                  <a:gd name="T1" fmla="*/ 9 h 249"/>
                  <a:gd name="T2" fmla="*/ 26 w 69"/>
                  <a:gd name="T3" fmla="*/ 9 h 249"/>
                  <a:gd name="T4" fmla="*/ 19 w 69"/>
                  <a:gd name="T5" fmla="*/ 10 h 249"/>
                  <a:gd name="T6" fmla="*/ 13 w 69"/>
                  <a:gd name="T7" fmla="*/ 10 h 249"/>
                  <a:gd name="T8" fmla="*/ 10 w 69"/>
                  <a:gd name="T9" fmla="*/ 12 h 249"/>
                  <a:gd name="T10" fmla="*/ 8 w 69"/>
                  <a:gd name="T11" fmla="*/ 12 h 249"/>
                  <a:gd name="T12" fmla="*/ 8 w 69"/>
                  <a:gd name="T13" fmla="*/ 236 h 249"/>
                  <a:gd name="T14" fmla="*/ 10 w 69"/>
                  <a:gd name="T15" fmla="*/ 237 h 249"/>
                  <a:gd name="T16" fmla="*/ 13 w 69"/>
                  <a:gd name="T17" fmla="*/ 237 h 249"/>
                  <a:gd name="T18" fmla="*/ 19 w 69"/>
                  <a:gd name="T19" fmla="*/ 239 h 249"/>
                  <a:gd name="T20" fmla="*/ 26 w 69"/>
                  <a:gd name="T21" fmla="*/ 239 h 249"/>
                  <a:gd name="T22" fmla="*/ 34 w 69"/>
                  <a:gd name="T23" fmla="*/ 239 h 249"/>
                  <a:gd name="T24" fmla="*/ 43 w 69"/>
                  <a:gd name="T25" fmla="*/ 239 h 249"/>
                  <a:gd name="T26" fmla="*/ 50 w 69"/>
                  <a:gd name="T27" fmla="*/ 239 h 249"/>
                  <a:gd name="T28" fmla="*/ 55 w 69"/>
                  <a:gd name="T29" fmla="*/ 237 h 249"/>
                  <a:gd name="T30" fmla="*/ 59 w 69"/>
                  <a:gd name="T31" fmla="*/ 237 h 249"/>
                  <a:gd name="T32" fmla="*/ 62 w 69"/>
                  <a:gd name="T33" fmla="*/ 236 h 249"/>
                  <a:gd name="T34" fmla="*/ 62 w 69"/>
                  <a:gd name="T35" fmla="*/ 12 h 249"/>
                  <a:gd name="T36" fmla="*/ 59 w 69"/>
                  <a:gd name="T37" fmla="*/ 12 h 249"/>
                  <a:gd name="T38" fmla="*/ 55 w 69"/>
                  <a:gd name="T39" fmla="*/ 10 h 249"/>
                  <a:gd name="T40" fmla="*/ 50 w 69"/>
                  <a:gd name="T41" fmla="*/ 10 h 249"/>
                  <a:gd name="T42" fmla="*/ 43 w 69"/>
                  <a:gd name="T43" fmla="*/ 9 h 249"/>
                  <a:gd name="T44" fmla="*/ 34 w 69"/>
                  <a:gd name="T45" fmla="*/ 9 h 249"/>
                  <a:gd name="T46" fmla="*/ 34 w 69"/>
                  <a:gd name="T47" fmla="*/ 0 h 249"/>
                  <a:gd name="T48" fmla="*/ 54 w 69"/>
                  <a:gd name="T49" fmla="*/ 2 h 249"/>
                  <a:gd name="T50" fmla="*/ 62 w 69"/>
                  <a:gd name="T51" fmla="*/ 3 h 249"/>
                  <a:gd name="T52" fmla="*/ 66 w 69"/>
                  <a:gd name="T53" fmla="*/ 5 h 249"/>
                  <a:gd name="T54" fmla="*/ 68 w 69"/>
                  <a:gd name="T55" fmla="*/ 7 h 249"/>
                  <a:gd name="T56" fmla="*/ 69 w 69"/>
                  <a:gd name="T57" fmla="*/ 7 h 249"/>
                  <a:gd name="T58" fmla="*/ 69 w 69"/>
                  <a:gd name="T59" fmla="*/ 10 h 249"/>
                  <a:gd name="T60" fmla="*/ 69 w 69"/>
                  <a:gd name="T61" fmla="*/ 239 h 249"/>
                  <a:gd name="T62" fmla="*/ 69 w 69"/>
                  <a:gd name="T63" fmla="*/ 241 h 249"/>
                  <a:gd name="T64" fmla="*/ 68 w 69"/>
                  <a:gd name="T65" fmla="*/ 243 h 249"/>
                  <a:gd name="T66" fmla="*/ 66 w 69"/>
                  <a:gd name="T67" fmla="*/ 243 h 249"/>
                  <a:gd name="T68" fmla="*/ 62 w 69"/>
                  <a:gd name="T69" fmla="*/ 244 h 249"/>
                  <a:gd name="T70" fmla="*/ 54 w 69"/>
                  <a:gd name="T71" fmla="*/ 248 h 249"/>
                  <a:gd name="T72" fmla="*/ 34 w 69"/>
                  <a:gd name="T73" fmla="*/ 249 h 249"/>
                  <a:gd name="T74" fmla="*/ 17 w 69"/>
                  <a:gd name="T75" fmla="*/ 248 h 249"/>
                  <a:gd name="T76" fmla="*/ 6 w 69"/>
                  <a:gd name="T77" fmla="*/ 244 h 249"/>
                  <a:gd name="T78" fmla="*/ 3 w 69"/>
                  <a:gd name="T79" fmla="*/ 243 h 249"/>
                  <a:gd name="T80" fmla="*/ 1 w 69"/>
                  <a:gd name="T81" fmla="*/ 243 h 249"/>
                  <a:gd name="T82" fmla="*/ 1 w 69"/>
                  <a:gd name="T83" fmla="*/ 241 h 249"/>
                  <a:gd name="T84" fmla="*/ 0 w 69"/>
                  <a:gd name="T85" fmla="*/ 239 h 249"/>
                  <a:gd name="T86" fmla="*/ 0 w 69"/>
                  <a:gd name="T87" fmla="*/ 10 h 249"/>
                  <a:gd name="T88" fmla="*/ 1 w 69"/>
                  <a:gd name="T89" fmla="*/ 7 h 249"/>
                  <a:gd name="T90" fmla="*/ 1 w 69"/>
                  <a:gd name="T91" fmla="*/ 7 h 249"/>
                  <a:gd name="T92" fmla="*/ 3 w 69"/>
                  <a:gd name="T93" fmla="*/ 5 h 249"/>
                  <a:gd name="T94" fmla="*/ 6 w 69"/>
                  <a:gd name="T95" fmla="*/ 3 h 249"/>
                  <a:gd name="T96" fmla="*/ 17 w 69"/>
                  <a:gd name="T97" fmla="*/ 2 h 249"/>
                  <a:gd name="T98" fmla="*/ 34 w 69"/>
                  <a:gd name="T9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249">
                    <a:moveTo>
                      <a:pt x="34" y="9"/>
                    </a:moveTo>
                    <a:lnTo>
                      <a:pt x="26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236"/>
                    </a:lnTo>
                    <a:lnTo>
                      <a:pt x="10" y="237"/>
                    </a:lnTo>
                    <a:lnTo>
                      <a:pt x="13" y="237"/>
                    </a:lnTo>
                    <a:lnTo>
                      <a:pt x="19" y="239"/>
                    </a:lnTo>
                    <a:lnTo>
                      <a:pt x="26" y="239"/>
                    </a:lnTo>
                    <a:lnTo>
                      <a:pt x="34" y="239"/>
                    </a:lnTo>
                    <a:lnTo>
                      <a:pt x="43" y="239"/>
                    </a:lnTo>
                    <a:lnTo>
                      <a:pt x="50" y="239"/>
                    </a:lnTo>
                    <a:lnTo>
                      <a:pt x="55" y="237"/>
                    </a:lnTo>
                    <a:lnTo>
                      <a:pt x="59" y="237"/>
                    </a:lnTo>
                    <a:lnTo>
                      <a:pt x="62" y="236"/>
                    </a:lnTo>
                    <a:lnTo>
                      <a:pt x="62" y="12"/>
                    </a:lnTo>
                    <a:lnTo>
                      <a:pt x="59" y="12"/>
                    </a:lnTo>
                    <a:lnTo>
                      <a:pt x="55" y="10"/>
                    </a:lnTo>
                    <a:lnTo>
                      <a:pt x="50" y="10"/>
                    </a:lnTo>
                    <a:lnTo>
                      <a:pt x="43" y="9"/>
                    </a:lnTo>
                    <a:lnTo>
                      <a:pt x="34" y="9"/>
                    </a:lnTo>
                    <a:close/>
                    <a:moveTo>
                      <a:pt x="34" y="0"/>
                    </a:moveTo>
                    <a:lnTo>
                      <a:pt x="54" y="2"/>
                    </a:lnTo>
                    <a:lnTo>
                      <a:pt x="62" y="3"/>
                    </a:lnTo>
                    <a:lnTo>
                      <a:pt x="66" y="5"/>
                    </a:lnTo>
                    <a:lnTo>
                      <a:pt x="68" y="7"/>
                    </a:lnTo>
                    <a:lnTo>
                      <a:pt x="69" y="7"/>
                    </a:lnTo>
                    <a:lnTo>
                      <a:pt x="69" y="10"/>
                    </a:lnTo>
                    <a:lnTo>
                      <a:pt x="69" y="239"/>
                    </a:lnTo>
                    <a:lnTo>
                      <a:pt x="69" y="241"/>
                    </a:lnTo>
                    <a:lnTo>
                      <a:pt x="68" y="243"/>
                    </a:lnTo>
                    <a:lnTo>
                      <a:pt x="66" y="243"/>
                    </a:lnTo>
                    <a:lnTo>
                      <a:pt x="62" y="244"/>
                    </a:lnTo>
                    <a:lnTo>
                      <a:pt x="54" y="248"/>
                    </a:lnTo>
                    <a:lnTo>
                      <a:pt x="34" y="249"/>
                    </a:lnTo>
                    <a:lnTo>
                      <a:pt x="17" y="248"/>
                    </a:lnTo>
                    <a:lnTo>
                      <a:pt x="6" y="244"/>
                    </a:lnTo>
                    <a:lnTo>
                      <a:pt x="3" y="243"/>
                    </a:lnTo>
                    <a:lnTo>
                      <a:pt x="1" y="243"/>
                    </a:lnTo>
                    <a:lnTo>
                      <a:pt x="1" y="241"/>
                    </a:lnTo>
                    <a:lnTo>
                      <a:pt x="0" y="239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17" y="2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Freeform 194"/>
              <p:cNvSpPr>
                <a:spLocks noEditPoints="1"/>
              </p:cNvSpPr>
              <p:nvPr/>
            </p:nvSpPr>
            <p:spPr bwMode="auto">
              <a:xfrm>
                <a:off x="230188" y="6145931"/>
                <a:ext cx="49213" cy="392113"/>
              </a:xfrm>
              <a:custGeom>
                <a:avLst/>
                <a:gdLst>
                  <a:gd name="T0" fmla="*/ 7 w 31"/>
                  <a:gd name="T1" fmla="*/ 52 h 247"/>
                  <a:gd name="T2" fmla="*/ 7 w 31"/>
                  <a:gd name="T3" fmla="*/ 237 h 247"/>
                  <a:gd name="T4" fmla="*/ 8 w 31"/>
                  <a:gd name="T5" fmla="*/ 239 h 247"/>
                  <a:gd name="T6" fmla="*/ 8 w 31"/>
                  <a:gd name="T7" fmla="*/ 241 h 247"/>
                  <a:gd name="T8" fmla="*/ 10 w 31"/>
                  <a:gd name="T9" fmla="*/ 242 h 247"/>
                  <a:gd name="T10" fmla="*/ 12 w 31"/>
                  <a:gd name="T11" fmla="*/ 242 h 247"/>
                  <a:gd name="T12" fmla="*/ 15 w 31"/>
                  <a:gd name="T13" fmla="*/ 244 h 247"/>
                  <a:gd name="T14" fmla="*/ 20 w 31"/>
                  <a:gd name="T15" fmla="*/ 242 h 247"/>
                  <a:gd name="T16" fmla="*/ 22 w 31"/>
                  <a:gd name="T17" fmla="*/ 242 h 247"/>
                  <a:gd name="T18" fmla="*/ 24 w 31"/>
                  <a:gd name="T19" fmla="*/ 241 h 247"/>
                  <a:gd name="T20" fmla="*/ 26 w 31"/>
                  <a:gd name="T21" fmla="*/ 239 h 247"/>
                  <a:gd name="T22" fmla="*/ 27 w 31"/>
                  <a:gd name="T23" fmla="*/ 237 h 247"/>
                  <a:gd name="T24" fmla="*/ 27 w 31"/>
                  <a:gd name="T25" fmla="*/ 52 h 247"/>
                  <a:gd name="T26" fmla="*/ 7 w 31"/>
                  <a:gd name="T27" fmla="*/ 52 h 247"/>
                  <a:gd name="T28" fmla="*/ 15 w 31"/>
                  <a:gd name="T29" fmla="*/ 0 h 247"/>
                  <a:gd name="T30" fmla="*/ 20 w 31"/>
                  <a:gd name="T31" fmla="*/ 1 h 247"/>
                  <a:gd name="T32" fmla="*/ 24 w 31"/>
                  <a:gd name="T33" fmla="*/ 1 h 247"/>
                  <a:gd name="T34" fmla="*/ 27 w 31"/>
                  <a:gd name="T35" fmla="*/ 5 h 247"/>
                  <a:gd name="T36" fmla="*/ 29 w 31"/>
                  <a:gd name="T37" fmla="*/ 7 h 247"/>
                  <a:gd name="T38" fmla="*/ 29 w 31"/>
                  <a:gd name="T39" fmla="*/ 7 h 247"/>
                  <a:gd name="T40" fmla="*/ 29 w 31"/>
                  <a:gd name="T41" fmla="*/ 8 h 247"/>
                  <a:gd name="T42" fmla="*/ 31 w 31"/>
                  <a:gd name="T43" fmla="*/ 10 h 247"/>
                  <a:gd name="T44" fmla="*/ 31 w 31"/>
                  <a:gd name="T45" fmla="*/ 12 h 247"/>
                  <a:gd name="T46" fmla="*/ 31 w 31"/>
                  <a:gd name="T47" fmla="*/ 239 h 247"/>
                  <a:gd name="T48" fmla="*/ 31 w 31"/>
                  <a:gd name="T49" fmla="*/ 241 h 247"/>
                  <a:gd name="T50" fmla="*/ 29 w 31"/>
                  <a:gd name="T51" fmla="*/ 242 h 247"/>
                  <a:gd name="T52" fmla="*/ 29 w 31"/>
                  <a:gd name="T53" fmla="*/ 242 h 247"/>
                  <a:gd name="T54" fmla="*/ 29 w 31"/>
                  <a:gd name="T55" fmla="*/ 244 h 247"/>
                  <a:gd name="T56" fmla="*/ 27 w 31"/>
                  <a:gd name="T57" fmla="*/ 246 h 247"/>
                  <a:gd name="T58" fmla="*/ 24 w 31"/>
                  <a:gd name="T59" fmla="*/ 247 h 247"/>
                  <a:gd name="T60" fmla="*/ 20 w 31"/>
                  <a:gd name="T61" fmla="*/ 247 h 247"/>
                  <a:gd name="T62" fmla="*/ 15 w 31"/>
                  <a:gd name="T63" fmla="*/ 247 h 247"/>
                  <a:gd name="T64" fmla="*/ 10 w 31"/>
                  <a:gd name="T65" fmla="*/ 247 h 247"/>
                  <a:gd name="T66" fmla="*/ 7 w 31"/>
                  <a:gd name="T67" fmla="*/ 247 h 247"/>
                  <a:gd name="T68" fmla="*/ 3 w 31"/>
                  <a:gd name="T69" fmla="*/ 246 h 247"/>
                  <a:gd name="T70" fmla="*/ 1 w 31"/>
                  <a:gd name="T71" fmla="*/ 244 h 247"/>
                  <a:gd name="T72" fmla="*/ 1 w 31"/>
                  <a:gd name="T73" fmla="*/ 242 h 247"/>
                  <a:gd name="T74" fmla="*/ 0 w 31"/>
                  <a:gd name="T75" fmla="*/ 242 h 247"/>
                  <a:gd name="T76" fmla="*/ 0 w 31"/>
                  <a:gd name="T77" fmla="*/ 241 h 247"/>
                  <a:gd name="T78" fmla="*/ 0 w 31"/>
                  <a:gd name="T79" fmla="*/ 239 h 247"/>
                  <a:gd name="T80" fmla="*/ 0 w 31"/>
                  <a:gd name="T81" fmla="*/ 12 h 247"/>
                  <a:gd name="T82" fmla="*/ 0 w 31"/>
                  <a:gd name="T83" fmla="*/ 10 h 247"/>
                  <a:gd name="T84" fmla="*/ 0 w 31"/>
                  <a:gd name="T85" fmla="*/ 8 h 247"/>
                  <a:gd name="T86" fmla="*/ 1 w 31"/>
                  <a:gd name="T87" fmla="*/ 7 h 247"/>
                  <a:gd name="T88" fmla="*/ 1 w 31"/>
                  <a:gd name="T89" fmla="*/ 7 h 247"/>
                  <a:gd name="T90" fmla="*/ 3 w 31"/>
                  <a:gd name="T91" fmla="*/ 5 h 247"/>
                  <a:gd name="T92" fmla="*/ 7 w 31"/>
                  <a:gd name="T93" fmla="*/ 1 h 247"/>
                  <a:gd name="T94" fmla="*/ 10 w 31"/>
                  <a:gd name="T95" fmla="*/ 1 h 247"/>
                  <a:gd name="T96" fmla="*/ 15 w 31"/>
                  <a:gd name="T9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" h="247">
                    <a:moveTo>
                      <a:pt x="7" y="52"/>
                    </a:moveTo>
                    <a:lnTo>
                      <a:pt x="7" y="237"/>
                    </a:lnTo>
                    <a:lnTo>
                      <a:pt x="8" y="239"/>
                    </a:lnTo>
                    <a:lnTo>
                      <a:pt x="8" y="241"/>
                    </a:lnTo>
                    <a:lnTo>
                      <a:pt x="10" y="242"/>
                    </a:lnTo>
                    <a:lnTo>
                      <a:pt x="12" y="242"/>
                    </a:lnTo>
                    <a:lnTo>
                      <a:pt x="15" y="244"/>
                    </a:lnTo>
                    <a:lnTo>
                      <a:pt x="20" y="242"/>
                    </a:lnTo>
                    <a:lnTo>
                      <a:pt x="22" y="242"/>
                    </a:lnTo>
                    <a:lnTo>
                      <a:pt x="24" y="241"/>
                    </a:lnTo>
                    <a:lnTo>
                      <a:pt x="26" y="239"/>
                    </a:lnTo>
                    <a:lnTo>
                      <a:pt x="27" y="237"/>
                    </a:lnTo>
                    <a:lnTo>
                      <a:pt x="27" y="52"/>
                    </a:lnTo>
                    <a:lnTo>
                      <a:pt x="7" y="52"/>
                    </a:lnTo>
                    <a:close/>
                    <a:moveTo>
                      <a:pt x="15" y="0"/>
                    </a:moveTo>
                    <a:lnTo>
                      <a:pt x="20" y="1"/>
                    </a:lnTo>
                    <a:lnTo>
                      <a:pt x="24" y="1"/>
                    </a:lnTo>
                    <a:lnTo>
                      <a:pt x="27" y="5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8"/>
                    </a:lnTo>
                    <a:lnTo>
                      <a:pt x="31" y="10"/>
                    </a:lnTo>
                    <a:lnTo>
                      <a:pt x="31" y="12"/>
                    </a:lnTo>
                    <a:lnTo>
                      <a:pt x="31" y="239"/>
                    </a:lnTo>
                    <a:lnTo>
                      <a:pt x="31" y="241"/>
                    </a:lnTo>
                    <a:lnTo>
                      <a:pt x="29" y="242"/>
                    </a:lnTo>
                    <a:lnTo>
                      <a:pt x="29" y="242"/>
                    </a:lnTo>
                    <a:lnTo>
                      <a:pt x="29" y="244"/>
                    </a:lnTo>
                    <a:lnTo>
                      <a:pt x="27" y="246"/>
                    </a:lnTo>
                    <a:lnTo>
                      <a:pt x="24" y="247"/>
                    </a:lnTo>
                    <a:lnTo>
                      <a:pt x="20" y="247"/>
                    </a:lnTo>
                    <a:lnTo>
                      <a:pt x="15" y="247"/>
                    </a:lnTo>
                    <a:lnTo>
                      <a:pt x="10" y="247"/>
                    </a:lnTo>
                    <a:lnTo>
                      <a:pt x="7" y="247"/>
                    </a:lnTo>
                    <a:lnTo>
                      <a:pt x="3" y="246"/>
                    </a:lnTo>
                    <a:lnTo>
                      <a:pt x="1" y="244"/>
                    </a:lnTo>
                    <a:lnTo>
                      <a:pt x="1" y="242"/>
                    </a:lnTo>
                    <a:lnTo>
                      <a:pt x="0" y="242"/>
                    </a:lnTo>
                    <a:lnTo>
                      <a:pt x="0" y="241"/>
                    </a:lnTo>
                    <a:lnTo>
                      <a:pt x="0" y="239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Freeform 195"/>
              <p:cNvSpPr>
                <a:spLocks/>
              </p:cNvSpPr>
              <p:nvPr/>
            </p:nvSpPr>
            <p:spPr bwMode="auto">
              <a:xfrm>
                <a:off x="490538" y="6399931"/>
                <a:ext cx="68263" cy="111125"/>
              </a:xfrm>
              <a:custGeom>
                <a:avLst/>
                <a:gdLst>
                  <a:gd name="T0" fmla="*/ 1 w 43"/>
                  <a:gd name="T1" fmla="*/ 0 h 70"/>
                  <a:gd name="T2" fmla="*/ 15 w 43"/>
                  <a:gd name="T3" fmla="*/ 0 h 70"/>
                  <a:gd name="T4" fmla="*/ 15 w 43"/>
                  <a:gd name="T5" fmla="*/ 4 h 70"/>
                  <a:gd name="T6" fmla="*/ 15 w 43"/>
                  <a:gd name="T7" fmla="*/ 4 h 70"/>
                  <a:gd name="T8" fmla="*/ 17 w 43"/>
                  <a:gd name="T9" fmla="*/ 5 h 70"/>
                  <a:gd name="T10" fmla="*/ 38 w 43"/>
                  <a:gd name="T11" fmla="*/ 5 h 70"/>
                  <a:gd name="T12" fmla="*/ 40 w 43"/>
                  <a:gd name="T13" fmla="*/ 4 h 70"/>
                  <a:gd name="T14" fmla="*/ 40 w 43"/>
                  <a:gd name="T15" fmla="*/ 4 h 70"/>
                  <a:gd name="T16" fmla="*/ 40 w 43"/>
                  <a:gd name="T17" fmla="*/ 0 h 70"/>
                  <a:gd name="T18" fmla="*/ 43 w 43"/>
                  <a:gd name="T19" fmla="*/ 0 h 70"/>
                  <a:gd name="T20" fmla="*/ 43 w 43"/>
                  <a:gd name="T21" fmla="*/ 0 h 70"/>
                  <a:gd name="T22" fmla="*/ 43 w 43"/>
                  <a:gd name="T23" fmla="*/ 2 h 70"/>
                  <a:gd name="T24" fmla="*/ 43 w 43"/>
                  <a:gd name="T25" fmla="*/ 68 h 70"/>
                  <a:gd name="T26" fmla="*/ 43 w 43"/>
                  <a:gd name="T27" fmla="*/ 70 h 70"/>
                  <a:gd name="T28" fmla="*/ 43 w 43"/>
                  <a:gd name="T29" fmla="*/ 70 h 70"/>
                  <a:gd name="T30" fmla="*/ 1 w 43"/>
                  <a:gd name="T31" fmla="*/ 70 h 70"/>
                  <a:gd name="T32" fmla="*/ 0 w 43"/>
                  <a:gd name="T33" fmla="*/ 70 h 70"/>
                  <a:gd name="T34" fmla="*/ 0 w 43"/>
                  <a:gd name="T35" fmla="*/ 68 h 70"/>
                  <a:gd name="T36" fmla="*/ 0 w 43"/>
                  <a:gd name="T37" fmla="*/ 2 h 70"/>
                  <a:gd name="T38" fmla="*/ 0 w 43"/>
                  <a:gd name="T39" fmla="*/ 0 h 70"/>
                  <a:gd name="T40" fmla="*/ 1 w 43"/>
                  <a:gd name="T4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70">
                    <a:moveTo>
                      <a:pt x="1" y="0"/>
                    </a:moveTo>
                    <a:lnTo>
                      <a:pt x="15" y="0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38" y="5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43" y="68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1" y="70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Freeform 196"/>
              <p:cNvSpPr>
                <a:spLocks/>
              </p:cNvSpPr>
              <p:nvPr/>
            </p:nvSpPr>
            <p:spPr bwMode="auto">
              <a:xfrm>
                <a:off x="498475" y="6422156"/>
                <a:ext cx="41275" cy="33338"/>
              </a:xfrm>
              <a:custGeom>
                <a:avLst/>
                <a:gdLst>
                  <a:gd name="T0" fmla="*/ 2 w 26"/>
                  <a:gd name="T1" fmla="*/ 0 h 21"/>
                  <a:gd name="T2" fmla="*/ 24 w 26"/>
                  <a:gd name="T3" fmla="*/ 0 h 21"/>
                  <a:gd name="T4" fmla="*/ 26 w 26"/>
                  <a:gd name="T5" fmla="*/ 0 h 21"/>
                  <a:gd name="T6" fmla="*/ 26 w 26"/>
                  <a:gd name="T7" fmla="*/ 2 h 21"/>
                  <a:gd name="T8" fmla="*/ 26 w 26"/>
                  <a:gd name="T9" fmla="*/ 19 h 21"/>
                  <a:gd name="T10" fmla="*/ 26 w 26"/>
                  <a:gd name="T11" fmla="*/ 19 h 21"/>
                  <a:gd name="T12" fmla="*/ 24 w 26"/>
                  <a:gd name="T13" fmla="*/ 21 h 21"/>
                  <a:gd name="T14" fmla="*/ 2 w 26"/>
                  <a:gd name="T15" fmla="*/ 21 h 21"/>
                  <a:gd name="T16" fmla="*/ 0 w 26"/>
                  <a:gd name="T17" fmla="*/ 19 h 21"/>
                  <a:gd name="T18" fmla="*/ 0 w 26"/>
                  <a:gd name="T19" fmla="*/ 19 h 21"/>
                  <a:gd name="T20" fmla="*/ 0 w 26"/>
                  <a:gd name="T21" fmla="*/ 2 h 21"/>
                  <a:gd name="T22" fmla="*/ 0 w 26"/>
                  <a:gd name="T23" fmla="*/ 0 h 21"/>
                  <a:gd name="T24" fmla="*/ 2 w 26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2" y="0"/>
                    </a:move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4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Freeform 197"/>
              <p:cNvSpPr>
                <a:spLocks/>
              </p:cNvSpPr>
              <p:nvPr/>
            </p:nvSpPr>
            <p:spPr bwMode="auto">
              <a:xfrm>
                <a:off x="498475" y="6463431"/>
                <a:ext cx="26988" cy="28575"/>
              </a:xfrm>
              <a:custGeom>
                <a:avLst/>
                <a:gdLst>
                  <a:gd name="T0" fmla="*/ 2 w 17"/>
                  <a:gd name="T1" fmla="*/ 0 h 18"/>
                  <a:gd name="T2" fmla="*/ 17 w 17"/>
                  <a:gd name="T3" fmla="*/ 0 h 18"/>
                  <a:gd name="T4" fmla="*/ 17 w 17"/>
                  <a:gd name="T5" fmla="*/ 0 h 18"/>
                  <a:gd name="T6" fmla="*/ 17 w 17"/>
                  <a:gd name="T7" fmla="*/ 2 h 18"/>
                  <a:gd name="T8" fmla="*/ 17 w 17"/>
                  <a:gd name="T9" fmla="*/ 18 h 18"/>
                  <a:gd name="T10" fmla="*/ 17 w 17"/>
                  <a:gd name="T11" fmla="*/ 18 h 18"/>
                  <a:gd name="T12" fmla="*/ 17 w 17"/>
                  <a:gd name="T13" fmla="*/ 18 h 18"/>
                  <a:gd name="T14" fmla="*/ 2 w 17"/>
                  <a:gd name="T15" fmla="*/ 18 h 18"/>
                  <a:gd name="T16" fmla="*/ 0 w 17"/>
                  <a:gd name="T17" fmla="*/ 18 h 18"/>
                  <a:gd name="T18" fmla="*/ 0 w 17"/>
                  <a:gd name="T19" fmla="*/ 18 h 18"/>
                  <a:gd name="T20" fmla="*/ 0 w 17"/>
                  <a:gd name="T21" fmla="*/ 2 h 18"/>
                  <a:gd name="T22" fmla="*/ 0 w 17"/>
                  <a:gd name="T23" fmla="*/ 0 h 18"/>
                  <a:gd name="T24" fmla="*/ 2 w 1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8">
                    <a:moveTo>
                      <a:pt x="2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198"/>
              <p:cNvSpPr>
                <a:spLocks/>
              </p:cNvSpPr>
              <p:nvPr/>
            </p:nvSpPr>
            <p:spPr bwMode="auto">
              <a:xfrm>
                <a:off x="501650" y="6428506"/>
                <a:ext cx="7938" cy="22225"/>
              </a:xfrm>
              <a:custGeom>
                <a:avLst/>
                <a:gdLst>
                  <a:gd name="T0" fmla="*/ 1 w 5"/>
                  <a:gd name="T1" fmla="*/ 0 h 14"/>
                  <a:gd name="T2" fmla="*/ 5 w 5"/>
                  <a:gd name="T3" fmla="*/ 0 h 14"/>
                  <a:gd name="T4" fmla="*/ 5 w 5"/>
                  <a:gd name="T5" fmla="*/ 0 h 14"/>
                  <a:gd name="T6" fmla="*/ 5 w 5"/>
                  <a:gd name="T7" fmla="*/ 1 h 14"/>
                  <a:gd name="T8" fmla="*/ 5 w 5"/>
                  <a:gd name="T9" fmla="*/ 12 h 14"/>
                  <a:gd name="T10" fmla="*/ 5 w 5"/>
                  <a:gd name="T11" fmla="*/ 14 h 14"/>
                  <a:gd name="T12" fmla="*/ 5 w 5"/>
                  <a:gd name="T13" fmla="*/ 14 h 14"/>
                  <a:gd name="T14" fmla="*/ 1 w 5"/>
                  <a:gd name="T15" fmla="*/ 14 h 14"/>
                  <a:gd name="T16" fmla="*/ 1 w 5"/>
                  <a:gd name="T17" fmla="*/ 14 h 14"/>
                  <a:gd name="T18" fmla="*/ 0 w 5"/>
                  <a:gd name="T19" fmla="*/ 12 h 14"/>
                  <a:gd name="T20" fmla="*/ 0 w 5"/>
                  <a:gd name="T21" fmla="*/ 1 h 14"/>
                  <a:gd name="T22" fmla="*/ 1 w 5"/>
                  <a:gd name="T23" fmla="*/ 0 h 14"/>
                  <a:gd name="T24" fmla="*/ 1 w 5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14">
                    <a:moveTo>
                      <a:pt x="1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199"/>
              <p:cNvSpPr>
                <a:spLocks/>
              </p:cNvSpPr>
              <p:nvPr/>
            </p:nvSpPr>
            <p:spPr bwMode="auto">
              <a:xfrm>
                <a:off x="514350" y="6428506"/>
                <a:ext cx="17463" cy="22225"/>
              </a:xfrm>
              <a:custGeom>
                <a:avLst/>
                <a:gdLst>
                  <a:gd name="T0" fmla="*/ 4 w 11"/>
                  <a:gd name="T1" fmla="*/ 0 h 14"/>
                  <a:gd name="T2" fmla="*/ 7 w 11"/>
                  <a:gd name="T3" fmla="*/ 0 h 14"/>
                  <a:gd name="T4" fmla="*/ 9 w 11"/>
                  <a:gd name="T5" fmla="*/ 0 h 14"/>
                  <a:gd name="T6" fmla="*/ 11 w 11"/>
                  <a:gd name="T7" fmla="*/ 1 h 14"/>
                  <a:gd name="T8" fmla="*/ 11 w 11"/>
                  <a:gd name="T9" fmla="*/ 12 h 14"/>
                  <a:gd name="T10" fmla="*/ 9 w 11"/>
                  <a:gd name="T11" fmla="*/ 14 h 14"/>
                  <a:gd name="T12" fmla="*/ 7 w 11"/>
                  <a:gd name="T13" fmla="*/ 14 h 14"/>
                  <a:gd name="T14" fmla="*/ 4 w 11"/>
                  <a:gd name="T15" fmla="*/ 14 h 14"/>
                  <a:gd name="T16" fmla="*/ 2 w 11"/>
                  <a:gd name="T17" fmla="*/ 14 h 14"/>
                  <a:gd name="T18" fmla="*/ 0 w 11"/>
                  <a:gd name="T19" fmla="*/ 12 h 14"/>
                  <a:gd name="T20" fmla="*/ 0 w 11"/>
                  <a:gd name="T21" fmla="*/ 1 h 14"/>
                  <a:gd name="T22" fmla="*/ 2 w 11"/>
                  <a:gd name="T23" fmla="*/ 0 h 14"/>
                  <a:gd name="T24" fmla="*/ 4 w 11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4">
                    <a:moveTo>
                      <a:pt x="4" y="0"/>
                    </a:moveTo>
                    <a:lnTo>
                      <a:pt x="7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Freeform 200"/>
              <p:cNvSpPr>
                <a:spLocks/>
              </p:cNvSpPr>
              <p:nvPr/>
            </p:nvSpPr>
            <p:spPr bwMode="auto">
              <a:xfrm>
                <a:off x="523875" y="6433268"/>
                <a:ext cx="11113" cy="11113"/>
              </a:xfrm>
              <a:custGeom>
                <a:avLst/>
                <a:gdLst>
                  <a:gd name="T0" fmla="*/ 1 w 7"/>
                  <a:gd name="T1" fmla="*/ 0 h 7"/>
                  <a:gd name="T2" fmla="*/ 5 w 7"/>
                  <a:gd name="T3" fmla="*/ 0 h 7"/>
                  <a:gd name="T4" fmla="*/ 5 w 7"/>
                  <a:gd name="T5" fmla="*/ 0 h 7"/>
                  <a:gd name="T6" fmla="*/ 7 w 7"/>
                  <a:gd name="T7" fmla="*/ 0 h 7"/>
                  <a:gd name="T8" fmla="*/ 7 w 7"/>
                  <a:gd name="T9" fmla="*/ 7 h 7"/>
                  <a:gd name="T10" fmla="*/ 5 w 7"/>
                  <a:gd name="T11" fmla="*/ 7 h 7"/>
                  <a:gd name="T12" fmla="*/ 5 w 7"/>
                  <a:gd name="T13" fmla="*/ 7 h 7"/>
                  <a:gd name="T14" fmla="*/ 1 w 7"/>
                  <a:gd name="T15" fmla="*/ 7 h 7"/>
                  <a:gd name="T16" fmla="*/ 0 w 7"/>
                  <a:gd name="T17" fmla="*/ 7 h 7"/>
                  <a:gd name="T18" fmla="*/ 0 w 7"/>
                  <a:gd name="T19" fmla="*/ 7 h 7"/>
                  <a:gd name="T20" fmla="*/ 0 w 7"/>
                  <a:gd name="T21" fmla="*/ 0 h 7"/>
                  <a:gd name="T22" fmla="*/ 0 w 7"/>
                  <a:gd name="T23" fmla="*/ 0 h 7"/>
                  <a:gd name="T24" fmla="*/ 1 w 7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201"/>
              <p:cNvSpPr>
                <a:spLocks/>
              </p:cNvSpPr>
              <p:nvPr/>
            </p:nvSpPr>
            <p:spPr bwMode="auto">
              <a:xfrm>
                <a:off x="525463" y="6436443"/>
                <a:ext cx="11113" cy="4763"/>
              </a:xfrm>
              <a:custGeom>
                <a:avLst/>
                <a:gdLst>
                  <a:gd name="T0" fmla="*/ 2 w 7"/>
                  <a:gd name="T1" fmla="*/ 0 h 3"/>
                  <a:gd name="T2" fmla="*/ 6 w 7"/>
                  <a:gd name="T3" fmla="*/ 0 h 3"/>
                  <a:gd name="T4" fmla="*/ 7 w 7"/>
                  <a:gd name="T5" fmla="*/ 0 h 3"/>
                  <a:gd name="T6" fmla="*/ 7 w 7"/>
                  <a:gd name="T7" fmla="*/ 0 h 3"/>
                  <a:gd name="T8" fmla="*/ 7 w 7"/>
                  <a:gd name="T9" fmla="*/ 3 h 3"/>
                  <a:gd name="T10" fmla="*/ 7 w 7"/>
                  <a:gd name="T11" fmla="*/ 3 h 3"/>
                  <a:gd name="T12" fmla="*/ 6 w 7"/>
                  <a:gd name="T13" fmla="*/ 3 h 3"/>
                  <a:gd name="T14" fmla="*/ 2 w 7"/>
                  <a:gd name="T15" fmla="*/ 3 h 3"/>
                  <a:gd name="T16" fmla="*/ 0 w 7"/>
                  <a:gd name="T17" fmla="*/ 3 h 3"/>
                  <a:gd name="T18" fmla="*/ 0 w 7"/>
                  <a:gd name="T19" fmla="*/ 3 h 3"/>
                  <a:gd name="T20" fmla="*/ 0 w 7"/>
                  <a:gd name="T21" fmla="*/ 0 h 3"/>
                  <a:gd name="T22" fmla="*/ 0 w 7"/>
                  <a:gd name="T23" fmla="*/ 0 h 3"/>
                  <a:gd name="T24" fmla="*/ 2 w 7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Freeform 202"/>
              <p:cNvSpPr>
                <a:spLocks/>
              </p:cNvSpPr>
              <p:nvPr/>
            </p:nvSpPr>
            <p:spPr bwMode="auto">
              <a:xfrm>
                <a:off x="501650" y="6469781"/>
                <a:ext cx="19050" cy="19050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12 w 12"/>
                  <a:gd name="T5" fmla="*/ 2 h 12"/>
                  <a:gd name="T6" fmla="*/ 12 w 12"/>
                  <a:gd name="T7" fmla="*/ 10 h 12"/>
                  <a:gd name="T8" fmla="*/ 12 w 12"/>
                  <a:gd name="T9" fmla="*/ 12 h 12"/>
                  <a:gd name="T10" fmla="*/ 12 w 12"/>
                  <a:gd name="T11" fmla="*/ 12 h 12"/>
                  <a:gd name="T12" fmla="*/ 3 w 12"/>
                  <a:gd name="T13" fmla="*/ 12 h 12"/>
                  <a:gd name="T14" fmla="*/ 1 w 12"/>
                  <a:gd name="T15" fmla="*/ 9 h 12"/>
                  <a:gd name="T16" fmla="*/ 1 w 12"/>
                  <a:gd name="T17" fmla="*/ 9 h 12"/>
                  <a:gd name="T18" fmla="*/ 0 w 12"/>
                  <a:gd name="T19" fmla="*/ 7 h 12"/>
                  <a:gd name="T20" fmla="*/ 0 w 12"/>
                  <a:gd name="T21" fmla="*/ 5 h 12"/>
                  <a:gd name="T22" fmla="*/ 1 w 12"/>
                  <a:gd name="T23" fmla="*/ 3 h 12"/>
                  <a:gd name="T24" fmla="*/ 1 w 12"/>
                  <a:gd name="T25" fmla="*/ 3 h 12"/>
                  <a:gd name="T26" fmla="*/ 3 w 12"/>
                  <a:gd name="T27" fmla="*/ 0 h 12"/>
                  <a:gd name="T28" fmla="*/ 12 w 12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Freeform 203"/>
              <p:cNvSpPr>
                <a:spLocks/>
              </p:cNvSpPr>
              <p:nvPr/>
            </p:nvSpPr>
            <p:spPr bwMode="auto">
              <a:xfrm>
                <a:off x="290513" y="6164981"/>
                <a:ext cx="33338" cy="33338"/>
              </a:xfrm>
              <a:custGeom>
                <a:avLst/>
                <a:gdLst>
                  <a:gd name="T0" fmla="*/ 10 w 21"/>
                  <a:gd name="T1" fmla="*/ 0 h 21"/>
                  <a:gd name="T2" fmla="*/ 16 w 21"/>
                  <a:gd name="T3" fmla="*/ 2 h 21"/>
                  <a:gd name="T4" fmla="*/ 19 w 21"/>
                  <a:gd name="T5" fmla="*/ 3 h 21"/>
                  <a:gd name="T6" fmla="*/ 21 w 21"/>
                  <a:gd name="T7" fmla="*/ 7 h 21"/>
                  <a:gd name="T8" fmla="*/ 21 w 21"/>
                  <a:gd name="T9" fmla="*/ 10 h 21"/>
                  <a:gd name="T10" fmla="*/ 21 w 21"/>
                  <a:gd name="T11" fmla="*/ 15 h 21"/>
                  <a:gd name="T12" fmla="*/ 19 w 21"/>
                  <a:gd name="T13" fmla="*/ 17 h 21"/>
                  <a:gd name="T14" fmla="*/ 16 w 21"/>
                  <a:gd name="T15" fmla="*/ 21 h 21"/>
                  <a:gd name="T16" fmla="*/ 10 w 21"/>
                  <a:gd name="T17" fmla="*/ 21 h 21"/>
                  <a:gd name="T18" fmla="*/ 7 w 21"/>
                  <a:gd name="T19" fmla="*/ 21 h 21"/>
                  <a:gd name="T20" fmla="*/ 3 w 21"/>
                  <a:gd name="T21" fmla="*/ 17 h 21"/>
                  <a:gd name="T22" fmla="*/ 2 w 21"/>
                  <a:gd name="T23" fmla="*/ 15 h 21"/>
                  <a:gd name="T24" fmla="*/ 0 w 21"/>
                  <a:gd name="T25" fmla="*/ 10 h 21"/>
                  <a:gd name="T26" fmla="*/ 2 w 21"/>
                  <a:gd name="T27" fmla="*/ 7 h 21"/>
                  <a:gd name="T28" fmla="*/ 3 w 21"/>
                  <a:gd name="T29" fmla="*/ 3 h 21"/>
                  <a:gd name="T30" fmla="*/ 7 w 21"/>
                  <a:gd name="T31" fmla="*/ 2 h 21"/>
                  <a:gd name="T32" fmla="*/ 10 w 21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lnTo>
                      <a:pt x="16" y="2"/>
                    </a:lnTo>
                    <a:lnTo>
                      <a:pt x="19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5"/>
                    </a:lnTo>
                    <a:lnTo>
                      <a:pt x="19" y="17"/>
                    </a:lnTo>
                    <a:lnTo>
                      <a:pt x="16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204"/>
              <p:cNvSpPr>
                <a:spLocks/>
              </p:cNvSpPr>
              <p:nvPr/>
            </p:nvSpPr>
            <p:spPr bwMode="auto">
              <a:xfrm>
                <a:off x="301625" y="61999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2 h 7"/>
                  <a:gd name="T4" fmla="*/ 7 w 7"/>
                  <a:gd name="T5" fmla="*/ 4 h 7"/>
                  <a:gd name="T6" fmla="*/ 7 w 7"/>
                  <a:gd name="T7" fmla="*/ 6 h 7"/>
                  <a:gd name="T8" fmla="*/ 3 w 7"/>
                  <a:gd name="T9" fmla="*/ 7 h 7"/>
                  <a:gd name="T10" fmla="*/ 2 w 7"/>
                  <a:gd name="T11" fmla="*/ 6 h 7"/>
                  <a:gd name="T12" fmla="*/ 0 w 7"/>
                  <a:gd name="T13" fmla="*/ 4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Freeform 206"/>
              <p:cNvSpPr>
                <a:spLocks/>
              </p:cNvSpPr>
              <p:nvPr/>
            </p:nvSpPr>
            <p:spPr bwMode="auto">
              <a:xfrm>
                <a:off x="301625" y="62141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2 h 7"/>
                  <a:gd name="T4" fmla="*/ 7 w 7"/>
                  <a:gd name="T5" fmla="*/ 4 h 7"/>
                  <a:gd name="T6" fmla="*/ 7 w 7"/>
                  <a:gd name="T7" fmla="*/ 5 h 7"/>
                  <a:gd name="T8" fmla="*/ 3 w 7"/>
                  <a:gd name="T9" fmla="*/ 7 h 7"/>
                  <a:gd name="T10" fmla="*/ 2 w 7"/>
                  <a:gd name="T11" fmla="*/ 5 h 7"/>
                  <a:gd name="T12" fmla="*/ 0 w 7"/>
                  <a:gd name="T13" fmla="*/ 4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Freeform 207"/>
              <p:cNvSpPr>
                <a:spLocks/>
              </p:cNvSpPr>
              <p:nvPr/>
            </p:nvSpPr>
            <p:spPr bwMode="auto">
              <a:xfrm>
                <a:off x="301625" y="62284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2 h 7"/>
                  <a:gd name="T4" fmla="*/ 7 w 7"/>
                  <a:gd name="T5" fmla="*/ 3 h 7"/>
                  <a:gd name="T6" fmla="*/ 7 w 7"/>
                  <a:gd name="T7" fmla="*/ 5 h 7"/>
                  <a:gd name="T8" fmla="*/ 3 w 7"/>
                  <a:gd name="T9" fmla="*/ 7 h 7"/>
                  <a:gd name="T10" fmla="*/ 2 w 7"/>
                  <a:gd name="T11" fmla="*/ 5 h 7"/>
                  <a:gd name="T12" fmla="*/ 0 w 7"/>
                  <a:gd name="T13" fmla="*/ 3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Freeform 208"/>
              <p:cNvSpPr>
                <a:spLocks/>
              </p:cNvSpPr>
              <p:nvPr/>
            </p:nvSpPr>
            <p:spPr bwMode="auto">
              <a:xfrm>
                <a:off x="390525" y="6164981"/>
                <a:ext cx="33338" cy="33338"/>
              </a:xfrm>
              <a:custGeom>
                <a:avLst/>
                <a:gdLst>
                  <a:gd name="T0" fmla="*/ 10 w 21"/>
                  <a:gd name="T1" fmla="*/ 0 h 21"/>
                  <a:gd name="T2" fmla="*/ 15 w 21"/>
                  <a:gd name="T3" fmla="*/ 2 h 21"/>
                  <a:gd name="T4" fmla="*/ 17 w 21"/>
                  <a:gd name="T5" fmla="*/ 3 h 21"/>
                  <a:gd name="T6" fmla="*/ 21 w 21"/>
                  <a:gd name="T7" fmla="*/ 7 h 21"/>
                  <a:gd name="T8" fmla="*/ 21 w 21"/>
                  <a:gd name="T9" fmla="*/ 10 h 21"/>
                  <a:gd name="T10" fmla="*/ 21 w 21"/>
                  <a:gd name="T11" fmla="*/ 15 h 21"/>
                  <a:gd name="T12" fmla="*/ 17 w 21"/>
                  <a:gd name="T13" fmla="*/ 17 h 21"/>
                  <a:gd name="T14" fmla="*/ 15 w 21"/>
                  <a:gd name="T15" fmla="*/ 21 h 21"/>
                  <a:gd name="T16" fmla="*/ 10 w 21"/>
                  <a:gd name="T17" fmla="*/ 21 h 21"/>
                  <a:gd name="T18" fmla="*/ 7 w 21"/>
                  <a:gd name="T19" fmla="*/ 21 h 21"/>
                  <a:gd name="T20" fmla="*/ 3 w 21"/>
                  <a:gd name="T21" fmla="*/ 17 h 21"/>
                  <a:gd name="T22" fmla="*/ 2 w 21"/>
                  <a:gd name="T23" fmla="*/ 15 h 21"/>
                  <a:gd name="T24" fmla="*/ 0 w 21"/>
                  <a:gd name="T25" fmla="*/ 10 h 21"/>
                  <a:gd name="T26" fmla="*/ 2 w 21"/>
                  <a:gd name="T27" fmla="*/ 7 h 21"/>
                  <a:gd name="T28" fmla="*/ 3 w 21"/>
                  <a:gd name="T29" fmla="*/ 3 h 21"/>
                  <a:gd name="T30" fmla="*/ 7 w 21"/>
                  <a:gd name="T31" fmla="*/ 2 h 21"/>
                  <a:gd name="T32" fmla="*/ 10 w 21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lnTo>
                      <a:pt x="15" y="2"/>
                    </a:lnTo>
                    <a:lnTo>
                      <a:pt x="17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5"/>
                    </a:lnTo>
                    <a:lnTo>
                      <a:pt x="17" y="17"/>
                    </a:lnTo>
                    <a:lnTo>
                      <a:pt x="15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Freeform 209"/>
              <p:cNvSpPr>
                <a:spLocks/>
              </p:cNvSpPr>
              <p:nvPr/>
            </p:nvSpPr>
            <p:spPr bwMode="auto">
              <a:xfrm>
                <a:off x="401638" y="61999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6 h 7"/>
                  <a:gd name="T8" fmla="*/ 3 w 7"/>
                  <a:gd name="T9" fmla="*/ 7 h 7"/>
                  <a:gd name="T10" fmla="*/ 2 w 7"/>
                  <a:gd name="T11" fmla="*/ 6 h 7"/>
                  <a:gd name="T12" fmla="*/ 0 w 7"/>
                  <a:gd name="T13" fmla="*/ 4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Freeform 210"/>
              <p:cNvSpPr>
                <a:spLocks/>
              </p:cNvSpPr>
              <p:nvPr/>
            </p:nvSpPr>
            <p:spPr bwMode="auto">
              <a:xfrm>
                <a:off x="401638" y="62141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2 w 7"/>
                  <a:gd name="T11" fmla="*/ 5 h 7"/>
                  <a:gd name="T12" fmla="*/ 0 w 7"/>
                  <a:gd name="T13" fmla="*/ 4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Freeform 211"/>
              <p:cNvSpPr>
                <a:spLocks/>
              </p:cNvSpPr>
              <p:nvPr/>
            </p:nvSpPr>
            <p:spPr bwMode="auto">
              <a:xfrm>
                <a:off x="401638" y="62284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3 h 7"/>
                  <a:gd name="T6" fmla="*/ 5 w 7"/>
                  <a:gd name="T7" fmla="*/ 5 h 7"/>
                  <a:gd name="T8" fmla="*/ 3 w 7"/>
                  <a:gd name="T9" fmla="*/ 7 h 7"/>
                  <a:gd name="T10" fmla="*/ 2 w 7"/>
                  <a:gd name="T11" fmla="*/ 5 h 7"/>
                  <a:gd name="T12" fmla="*/ 0 w 7"/>
                  <a:gd name="T13" fmla="*/ 3 h 7"/>
                  <a:gd name="T14" fmla="*/ 2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Freeform 212"/>
              <p:cNvSpPr>
                <a:spLocks/>
              </p:cNvSpPr>
              <p:nvPr/>
            </p:nvSpPr>
            <p:spPr bwMode="auto">
              <a:xfrm>
                <a:off x="514350" y="6161806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2 h 7"/>
                  <a:gd name="T4" fmla="*/ 6 w 6"/>
                  <a:gd name="T5" fmla="*/ 4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4 h 7"/>
                  <a:gd name="T14" fmla="*/ 0 w 6"/>
                  <a:gd name="T15" fmla="*/ 2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Freeform 213"/>
              <p:cNvSpPr>
                <a:spLocks/>
              </p:cNvSpPr>
              <p:nvPr/>
            </p:nvSpPr>
            <p:spPr bwMode="auto">
              <a:xfrm>
                <a:off x="514350" y="6176094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3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3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214"/>
              <p:cNvSpPr>
                <a:spLocks/>
              </p:cNvSpPr>
              <p:nvPr/>
            </p:nvSpPr>
            <p:spPr bwMode="auto">
              <a:xfrm>
                <a:off x="514350" y="6188794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4 h 7"/>
                  <a:gd name="T6" fmla="*/ 6 w 6"/>
                  <a:gd name="T7" fmla="*/ 6 h 7"/>
                  <a:gd name="T8" fmla="*/ 2 w 6"/>
                  <a:gd name="T9" fmla="*/ 7 h 7"/>
                  <a:gd name="T10" fmla="*/ 0 w 6"/>
                  <a:gd name="T11" fmla="*/ 6 h 7"/>
                  <a:gd name="T12" fmla="*/ 0 w 6"/>
                  <a:gd name="T13" fmla="*/ 4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Freeform 215"/>
              <p:cNvSpPr>
                <a:spLocks/>
              </p:cNvSpPr>
              <p:nvPr/>
            </p:nvSpPr>
            <p:spPr bwMode="auto">
              <a:xfrm>
                <a:off x="514350" y="6203081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4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4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Freeform 216"/>
              <p:cNvSpPr>
                <a:spLocks/>
              </p:cNvSpPr>
              <p:nvPr/>
            </p:nvSpPr>
            <p:spPr bwMode="auto">
              <a:xfrm>
                <a:off x="498475" y="61618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Freeform 217"/>
              <p:cNvSpPr>
                <a:spLocks/>
              </p:cNvSpPr>
              <p:nvPr/>
            </p:nvSpPr>
            <p:spPr bwMode="auto">
              <a:xfrm>
                <a:off x="498475" y="61760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3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3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Freeform 218"/>
              <p:cNvSpPr>
                <a:spLocks/>
              </p:cNvSpPr>
              <p:nvPr/>
            </p:nvSpPr>
            <p:spPr bwMode="auto">
              <a:xfrm>
                <a:off x="498475" y="61887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6 h 7"/>
                  <a:gd name="T8" fmla="*/ 3 w 7"/>
                  <a:gd name="T9" fmla="*/ 7 h 7"/>
                  <a:gd name="T10" fmla="*/ 0 w 7"/>
                  <a:gd name="T11" fmla="*/ 6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Freeform 219"/>
              <p:cNvSpPr>
                <a:spLocks/>
              </p:cNvSpPr>
              <p:nvPr/>
            </p:nvSpPr>
            <p:spPr bwMode="auto">
              <a:xfrm>
                <a:off x="498475" y="62030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Freeform 220"/>
              <p:cNvSpPr>
                <a:spLocks/>
              </p:cNvSpPr>
              <p:nvPr/>
            </p:nvSpPr>
            <p:spPr bwMode="auto">
              <a:xfrm>
                <a:off x="603250" y="6161806"/>
                <a:ext cx="11113" cy="11113"/>
              </a:xfrm>
              <a:custGeom>
                <a:avLst/>
                <a:gdLst>
                  <a:gd name="T0" fmla="*/ 4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5 h 7"/>
                  <a:gd name="T8" fmla="*/ 4 w 7"/>
                  <a:gd name="T9" fmla="*/ 7 h 7"/>
                  <a:gd name="T10" fmla="*/ 2 w 7"/>
                  <a:gd name="T11" fmla="*/ 5 h 7"/>
                  <a:gd name="T12" fmla="*/ 0 w 7"/>
                  <a:gd name="T13" fmla="*/ 4 h 7"/>
                  <a:gd name="T14" fmla="*/ 2 w 7"/>
                  <a:gd name="T15" fmla="*/ 2 h 7"/>
                  <a:gd name="T16" fmla="*/ 4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Freeform 221"/>
              <p:cNvSpPr>
                <a:spLocks/>
              </p:cNvSpPr>
              <p:nvPr/>
            </p:nvSpPr>
            <p:spPr bwMode="auto">
              <a:xfrm>
                <a:off x="603250" y="6176094"/>
                <a:ext cx="11113" cy="11113"/>
              </a:xfrm>
              <a:custGeom>
                <a:avLst/>
                <a:gdLst>
                  <a:gd name="T0" fmla="*/ 4 w 7"/>
                  <a:gd name="T1" fmla="*/ 0 h 7"/>
                  <a:gd name="T2" fmla="*/ 5 w 7"/>
                  <a:gd name="T3" fmla="*/ 0 h 7"/>
                  <a:gd name="T4" fmla="*/ 7 w 7"/>
                  <a:gd name="T5" fmla="*/ 3 h 7"/>
                  <a:gd name="T6" fmla="*/ 5 w 7"/>
                  <a:gd name="T7" fmla="*/ 5 h 7"/>
                  <a:gd name="T8" fmla="*/ 4 w 7"/>
                  <a:gd name="T9" fmla="*/ 7 h 7"/>
                  <a:gd name="T10" fmla="*/ 2 w 7"/>
                  <a:gd name="T11" fmla="*/ 5 h 7"/>
                  <a:gd name="T12" fmla="*/ 0 w 7"/>
                  <a:gd name="T13" fmla="*/ 3 h 7"/>
                  <a:gd name="T14" fmla="*/ 2 w 7"/>
                  <a:gd name="T15" fmla="*/ 0 h 7"/>
                  <a:gd name="T16" fmla="*/ 4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Freeform 222"/>
              <p:cNvSpPr>
                <a:spLocks/>
              </p:cNvSpPr>
              <p:nvPr/>
            </p:nvSpPr>
            <p:spPr bwMode="auto">
              <a:xfrm>
                <a:off x="603250" y="6188794"/>
                <a:ext cx="11113" cy="11113"/>
              </a:xfrm>
              <a:custGeom>
                <a:avLst/>
                <a:gdLst>
                  <a:gd name="T0" fmla="*/ 4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6 h 7"/>
                  <a:gd name="T8" fmla="*/ 4 w 7"/>
                  <a:gd name="T9" fmla="*/ 7 h 7"/>
                  <a:gd name="T10" fmla="*/ 2 w 7"/>
                  <a:gd name="T11" fmla="*/ 6 h 7"/>
                  <a:gd name="T12" fmla="*/ 0 w 7"/>
                  <a:gd name="T13" fmla="*/ 4 h 7"/>
                  <a:gd name="T14" fmla="*/ 2 w 7"/>
                  <a:gd name="T15" fmla="*/ 0 h 7"/>
                  <a:gd name="T16" fmla="*/ 4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Freeform 223"/>
              <p:cNvSpPr>
                <a:spLocks/>
              </p:cNvSpPr>
              <p:nvPr/>
            </p:nvSpPr>
            <p:spPr bwMode="auto">
              <a:xfrm>
                <a:off x="603250" y="6203081"/>
                <a:ext cx="11113" cy="11113"/>
              </a:xfrm>
              <a:custGeom>
                <a:avLst/>
                <a:gdLst>
                  <a:gd name="T0" fmla="*/ 4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5 h 7"/>
                  <a:gd name="T8" fmla="*/ 4 w 7"/>
                  <a:gd name="T9" fmla="*/ 7 h 7"/>
                  <a:gd name="T10" fmla="*/ 2 w 7"/>
                  <a:gd name="T11" fmla="*/ 5 h 7"/>
                  <a:gd name="T12" fmla="*/ 0 w 7"/>
                  <a:gd name="T13" fmla="*/ 4 h 7"/>
                  <a:gd name="T14" fmla="*/ 2 w 7"/>
                  <a:gd name="T15" fmla="*/ 0 h 7"/>
                  <a:gd name="T16" fmla="*/ 4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Freeform 224"/>
              <p:cNvSpPr>
                <a:spLocks/>
              </p:cNvSpPr>
              <p:nvPr/>
            </p:nvSpPr>
            <p:spPr bwMode="auto">
              <a:xfrm>
                <a:off x="587375" y="61618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2 h 7"/>
                  <a:gd name="T4" fmla="*/ 7 w 7"/>
                  <a:gd name="T5" fmla="*/ 4 h 7"/>
                  <a:gd name="T6" fmla="*/ 7 w 7"/>
                  <a:gd name="T7" fmla="*/ 5 h 7"/>
                  <a:gd name="T8" fmla="*/ 3 w 7"/>
                  <a:gd name="T9" fmla="*/ 7 h 7"/>
                  <a:gd name="T10" fmla="*/ 1 w 7"/>
                  <a:gd name="T11" fmla="*/ 5 h 7"/>
                  <a:gd name="T12" fmla="*/ 0 w 7"/>
                  <a:gd name="T13" fmla="*/ 4 h 7"/>
                  <a:gd name="T14" fmla="*/ 1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Freeform 225"/>
              <p:cNvSpPr>
                <a:spLocks/>
              </p:cNvSpPr>
              <p:nvPr/>
            </p:nvSpPr>
            <p:spPr bwMode="auto">
              <a:xfrm>
                <a:off x="587375" y="61760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0 h 7"/>
                  <a:gd name="T4" fmla="*/ 7 w 7"/>
                  <a:gd name="T5" fmla="*/ 3 h 7"/>
                  <a:gd name="T6" fmla="*/ 7 w 7"/>
                  <a:gd name="T7" fmla="*/ 5 h 7"/>
                  <a:gd name="T8" fmla="*/ 3 w 7"/>
                  <a:gd name="T9" fmla="*/ 7 h 7"/>
                  <a:gd name="T10" fmla="*/ 1 w 7"/>
                  <a:gd name="T11" fmla="*/ 5 h 7"/>
                  <a:gd name="T12" fmla="*/ 0 w 7"/>
                  <a:gd name="T13" fmla="*/ 3 h 7"/>
                  <a:gd name="T14" fmla="*/ 1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Freeform 226"/>
              <p:cNvSpPr>
                <a:spLocks/>
              </p:cNvSpPr>
              <p:nvPr/>
            </p:nvSpPr>
            <p:spPr bwMode="auto">
              <a:xfrm>
                <a:off x="587375" y="61887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0 h 7"/>
                  <a:gd name="T4" fmla="*/ 7 w 7"/>
                  <a:gd name="T5" fmla="*/ 4 h 7"/>
                  <a:gd name="T6" fmla="*/ 7 w 7"/>
                  <a:gd name="T7" fmla="*/ 6 h 7"/>
                  <a:gd name="T8" fmla="*/ 3 w 7"/>
                  <a:gd name="T9" fmla="*/ 7 h 7"/>
                  <a:gd name="T10" fmla="*/ 1 w 7"/>
                  <a:gd name="T11" fmla="*/ 6 h 7"/>
                  <a:gd name="T12" fmla="*/ 0 w 7"/>
                  <a:gd name="T13" fmla="*/ 4 h 7"/>
                  <a:gd name="T14" fmla="*/ 1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Freeform 227"/>
              <p:cNvSpPr>
                <a:spLocks/>
              </p:cNvSpPr>
              <p:nvPr/>
            </p:nvSpPr>
            <p:spPr bwMode="auto">
              <a:xfrm>
                <a:off x="587375" y="62030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0 h 7"/>
                  <a:gd name="T4" fmla="*/ 7 w 7"/>
                  <a:gd name="T5" fmla="*/ 4 h 7"/>
                  <a:gd name="T6" fmla="*/ 7 w 7"/>
                  <a:gd name="T7" fmla="*/ 5 h 7"/>
                  <a:gd name="T8" fmla="*/ 3 w 7"/>
                  <a:gd name="T9" fmla="*/ 7 h 7"/>
                  <a:gd name="T10" fmla="*/ 1 w 7"/>
                  <a:gd name="T11" fmla="*/ 5 h 7"/>
                  <a:gd name="T12" fmla="*/ 0 w 7"/>
                  <a:gd name="T13" fmla="*/ 4 h 7"/>
                  <a:gd name="T14" fmla="*/ 1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Freeform 228"/>
              <p:cNvSpPr>
                <a:spLocks/>
              </p:cNvSpPr>
              <p:nvPr/>
            </p:nvSpPr>
            <p:spPr bwMode="auto">
              <a:xfrm>
                <a:off x="700088" y="6161806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2 h 7"/>
                  <a:gd name="T4" fmla="*/ 6 w 6"/>
                  <a:gd name="T5" fmla="*/ 4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4 h 7"/>
                  <a:gd name="T14" fmla="*/ 0 w 6"/>
                  <a:gd name="T15" fmla="*/ 2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Freeform 229"/>
              <p:cNvSpPr>
                <a:spLocks/>
              </p:cNvSpPr>
              <p:nvPr/>
            </p:nvSpPr>
            <p:spPr bwMode="auto">
              <a:xfrm>
                <a:off x="700088" y="6176094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3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3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Freeform 230"/>
              <p:cNvSpPr>
                <a:spLocks/>
              </p:cNvSpPr>
              <p:nvPr/>
            </p:nvSpPr>
            <p:spPr bwMode="auto">
              <a:xfrm>
                <a:off x="700088" y="6188794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4 h 7"/>
                  <a:gd name="T6" fmla="*/ 6 w 6"/>
                  <a:gd name="T7" fmla="*/ 6 h 7"/>
                  <a:gd name="T8" fmla="*/ 2 w 6"/>
                  <a:gd name="T9" fmla="*/ 7 h 7"/>
                  <a:gd name="T10" fmla="*/ 0 w 6"/>
                  <a:gd name="T11" fmla="*/ 6 h 7"/>
                  <a:gd name="T12" fmla="*/ 0 w 6"/>
                  <a:gd name="T13" fmla="*/ 4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5" name="Freeform 231"/>
              <p:cNvSpPr>
                <a:spLocks/>
              </p:cNvSpPr>
              <p:nvPr/>
            </p:nvSpPr>
            <p:spPr bwMode="auto">
              <a:xfrm>
                <a:off x="700088" y="6203081"/>
                <a:ext cx="9525" cy="11113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0 h 7"/>
                  <a:gd name="T4" fmla="*/ 6 w 6"/>
                  <a:gd name="T5" fmla="*/ 4 h 7"/>
                  <a:gd name="T6" fmla="*/ 6 w 6"/>
                  <a:gd name="T7" fmla="*/ 5 h 7"/>
                  <a:gd name="T8" fmla="*/ 2 w 6"/>
                  <a:gd name="T9" fmla="*/ 7 h 7"/>
                  <a:gd name="T10" fmla="*/ 0 w 6"/>
                  <a:gd name="T11" fmla="*/ 5 h 7"/>
                  <a:gd name="T12" fmla="*/ 0 w 6"/>
                  <a:gd name="T13" fmla="*/ 4 h 7"/>
                  <a:gd name="T14" fmla="*/ 0 w 6"/>
                  <a:gd name="T15" fmla="*/ 0 h 7"/>
                  <a:gd name="T16" fmla="*/ 2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Freeform 232"/>
              <p:cNvSpPr>
                <a:spLocks/>
              </p:cNvSpPr>
              <p:nvPr/>
            </p:nvSpPr>
            <p:spPr bwMode="auto">
              <a:xfrm>
                <a:off x="684213" y="61618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7" name="Freeform 233"/>
              <p:cNvSpPr>
                <a:spLocks/>
              </p:cNvSpPr>
              <p:nvPr/>
            </p:nvSpPr>
            <p:spPr bwMode="auto">
              <a:xfrm>
                <a:off x="684213" y="61760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3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3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8" name="Freeform 234"/>
              <p:cNvSpPr>
                <a:spLocks/>
              </p:cNvSpPr>
              <p:nvPr/>
            </p:nvSpPr>
            <p:spPr bwMode="auto">
              <a:xfrm>
                <a:off x="684213" y="61887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6 h 7"/>
                  <a:gd name="T8" fmla="*/ 3 w 7"/>
                  <a:gd name="T9" fmla="*/ 7 h 7"/>
                  <a:gd name="T10" fmla="*/ 0 w 7"/>
                  <a:gd name="T11" fmla="*/ 6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9" name="Freeform 235"/>
              <p:cNvSpPr>
                <a:spLocks/>
              </p:cNvSpPr>
              <p:nvPr/>
            </p:nvSpPr>
            <p:spPr bwMode="auto">
              <a:xfrm>
                <a:off x="684213" y="62030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0" name="Freeform 236"/>
              <p:cNvSpPr>
                <a:spLocks/>
              </p:cNvSpPr>
              <p:nvPr/>
            </p:nvSpPr>
            <p:spPr bwMode="auto">
              <a:xfrm>
                <a:off x="800100" y="6161806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2 h 7"/>
                  <a:gd name="T4" fmla="*/ 5 w 5"/>
                  <a:gd name="T5" fmla="*/ 4 h 7"/>
                  <a:gd name="T6" fmla="*/ 5 w 5"/>
                  <a:gd name="T7" fmla="*/ 5 h 7"/>
                  <a:gd name="T8" fmla="*/ 4 w 5"/>
                  <a:gd name="T9" fmla="*/ 7 h 7"/>
                  <a:gd name="T10" fmla="*/ 0 w 5"/>
                  <a:gd name="T11" fmla="*/ 5 h 7"/>
                  <a:gd name="T12" fmla="*/ 0 w 5"/>
                  <a:gd name="T13" fmla="*/ 4 h 7"/>
                  <a:gd name="T14" fmla="*/ 0 w 5"/>
                  <a:gd name="T15" fmla="*/ 2 h 7"/>
                  <a:gd name="T16" fmla="*/ 4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2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Freeform 237"/>
              <p:cNvSpPr>
                <a:spLocks/>
              </p:cNvSpPr>
              <p:nvPr/>
            </p:nvSpPr>
            <p:spPr bwMode="auto">
              <a:xfrm>
                <a:off x="800100" y="6176094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0 h 7"/>
                  <a:gd name="T4" fmla="*/ 5 w 5"/>
                  <a:gd name="T5" fmla="*/ 3 h 7"/>
                  <a:gd name="T6" fmla="*/ 5 w 5"/>
                  <a:gd name="T7" fmla="*/ 5 h 7"/>
                  <a:gd name="T8" fmla="*/ 4 w 5"/>
                  <a:gd name="T9" fmla="*/ 7 h 7"/>
                  <a:gd name="T10" fmla="*/ 0 w 5"/>
                  <a:gd name="T11" fmla="*/ 5 h 7"/>
                  <a:gd name="T12" fmla="*/ 0 w 5"/>
                  <a:gd name="T13" fmla="*/ 3 h 7"/>
                  <a:gd name="T14" fmla="*/ 0 w 5"/>
                  <a:gd name="T15" fmla="*/ 0 h 7"/>
                  <a:gd name="T16" fmla="*/ 4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Freeform 238"/>
              <p:cNvSpPr>
                <a:spLocks/>
              </p:cNvSpPr>
              <p:nvPr/>
            </p:nvSpPr>
            <p:spPr bwMode="auto">
              <a:xfrm>
                <a:off x="800100" y="6188794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0 h 7"/>
                  <a:gd name="T4" fmla="*/ 5 w 5"/>
                  <a:gd name="T5" fmla="*/ 4 h 7"/>
                  <a:gd name="T6" fmla="*/ 5 w 5"/>
                  <a:gd name="T7" fmla="*/ 6 h 7"/>
                  <a:gd name="T8" fmla="*/ 4 w 5"/>
                  <a:gd name="T9" fmla="*/ 7 h 7"/>
                  <a:gd name="T10" fmla="*/ 0 w 5"/>
                  <a:gd name="T11" fmla="*/ 6 h 7"/>
                  <a:gd name="T12" fmla="*/ 0 w 5"/>
                  <a:gd name="T13" fmla="*/ 4 h 7"/>
                  <a:gd name="T14" fmla="*/ 0 w 5"/>
                  <a:gd name="T15" fmla="*/ 0 h 7"/>
                  <a:gd name="T16" fmla="*/ 4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Freeform 239"/>
              <p:cNvSpPr>
                <a:spLocks/>
              </p:cNvSpPr>
              <p:nvPr/>
            </p:nvSpPr>
            <p:spPr bwMode="auto">
              <a:xfrm>
                <a:off x="800100" y="6203081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0 h 7"/>
                  <a:gd name="T4" fmla="*/ 5 w 5"/>
                  <a:gd name="T5" fmla="*/ 4 h 7"/>
                  <a:gd name="T6" fmla="*/ 5 w 5"/>
                  <a:gd name="T7" fmla="*/ 5 h 7"/>
                  <a:gd name="T8" fmla="*/ 4 w 5"/>
                  <a:gd name="T9" fmla="*/ 7 h 7"/>
                  <a:gd name="T10" fmla="*/ 0 w 5"/>
                  <a:gd name="T11" fmla="*/ 5 h 7"/>
                  <a:gd name="T12" fmla="*/ 0 w 5"/>
                  <a:gd name="T13" fmla="*/ 4 h 7"/>
                  <a:gd name="T14" fmla="*/ 0 w 5"/>
                  <a:gd name="T15" fmla="*/ 0 h 7"/>
                  <a:gd name="T16" fmla="*/ 4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Freeform 240"/>
              <p:cNvSpPr>
                <a:spLocks/>
              </p:cNvSpPr>
              <p:nvPr/>
            </p:nvSpPr>
            <p:spPr bwMode="auto">
              <a:xfrm>
                <a:off x="784225" y="6161806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2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2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Freeform 241"/>
              <p:cNvSpPr>
                <a:spLocks/>
              </p:cNvSpPr>
              <p:nvPr/>
            </p:nvSpPr>
            <p:spPr bwMode="auto">
              <a:xfrm>
                <a:off x="784225" y="61760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3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3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Freeform 242"/>
              <p:cNvSpPr>
                <a:spLocks/>
              </p:cNvSpPr>
              <p:nvPr/>
            </p:nvSpPr>
            <p:spPr bwMode="auto">
              <a:xfrm>
                <a:off x="784225" y="6188794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6 h 7"/>
                  <a:gd name="T8" fmla="*/ 3 w 7"/>
                  <a:gd name="T9" fmla="*/ 7 h 7"/>
                  <a:gd name="T10" fmla="*/ 0 w 7"/>
                  <a:gd name="T11" fmla="*/ 6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7" name="Freeform 243"/>
              <p:cNvSpPr>
                <a:spLocks/>
              </p:cNvSpPr>
              <p:nvPr/>
            </p:nvSpPr>
            <p:spPr bwMode="auto">
              <a:xfrm>
                <a:off x="784225" y="6203081"/>
                <a:ext cx="11113" cy="11113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5 w 7"/>
                  <a:gd name="T7" fmla="*/ 5 h 7"/>
                  <a:gd name="T8" fmla="*/ 3 w 7"/>
                  <a:gd name="T9" fmla="*/ 7 h 7"/>
                  <a:gd name="T10" fmla="*/ 0 w 7"/>
                  <a:gd name="T11" fmla="*/ 5 h 7"/>
                  <a:gd name="T12" fmla="*/ 0 w 7"/>
                  <a:gd name="T13" fmla="*/ 4 h 7"/>
                  <a:gd name="T14" fmla="*/ 0 w 7"/>
                  <a:gd name="T15" fmla="*/ 0 h 7"/>
                  <a:gd name="T16" fmla="*/ 3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Line 244"/>
              <p:cNvSpPr>
                <a:spLocks noChangeShapeType="1"/>
              </p:cNvSpPr>
              <p:nvPr/>
            </p:nvSpPr>
            <p:spPr bwMode="auto">
              <a:xfrm>
                <a:off x="282575" y="6250706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9" name="Line 245"/>
              <p:cNvSpPr>
                <a:spLocks noChangeShapeType="1"/>
              </p:cNvSpPr>
              <p:nvPr/>
            </p:nvSpPr>
            <p:spPr bwMode="auto">
              <a:xfrm>
                <a:off x="382588" y="6250706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Line 246"/>
              <p:cNvSpPr>
                <a:spLocks noChangeShapeType="1"/>
              </p:cNvSpPr>
              <p:nvPr/>
            </p:nvSpPr>
            <p:spPr bwMode="auto">
              <a:xfrm>
                <a:off x="576263" y="6228481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Line 247"/>
              <p:cNvSpPr>
                <a:spLocks noChangeShapeType="1"/>
              </p:cNvSpPr>
              <p:nvPr/>
            </p:nvSpPr>
            <p:spPr bwMode="auto">
              <a:xfrm>
                <a:off x="677863" y="6228481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Line 248"/>
              <p:cNvSpPr>
                <a:spLocks noChangeShapeType="1"/>
              </p:cNvSpPr>
              <p:nvPr/>
            </p:nvSpPr>
            <p:spPr bwMode="auto">
              <a:xfrm>
                <a:off x="773113" y="6228481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Line 249"/>
              <p:cNvSpPr>
                <a:spLocks noChangeShapeType="1"/>
              </p:cNvSpPr>
              <p:nvPr/>
            </p:nvSpPr>
            <p:spPr bwMode="auto">
              <a:xfrm>
                <a:off x="869950" y="6228481"/>
                <a:ext cx="968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4" name="Freeform 250"/>
              <p:cNvSpPr>
                <a:spLocks noEditPoints="1"/>
              </p:cNvSpPr>
              <p:nvPr/>
            </p:nvSpPr>
            <p:spPr bwMode="auto">
              <a:xfrm>
                <a:off x="473075" y="6228481"/>
                <a:ext cx="96838" cy="22225"/>
              </a:xfrm>
              <a:custGeom>
                <a:avLst/>
                <a:gdLst>
                  <a:gd name="T0" fmla="*/ 47 w 61"/>
                  <a:gd name="T1" fmla="*/ 3 h 14"/>
                  <a:gd name="T2" fmla="*/ 42 w 61"/>
                  <a:gd name="T3" fmla="*/ 3 h 14"/>
                  <a:gd name="T4" fmla="*/ 33 w 61"/>
                  <a:gd name="T5" fmla="*/ 9 h 14"/>
                  <a:gd name="T6" fmla="*/ 25 w 61"/>
                  <a:gd name="T7" fmla="*/ 10 h 14"/>
                  <a:gd name="T8" fmla="*/ 14 w 61"/>
                  <a:gd name="T9" fmla="*/ 12 h 14"/>
                  <a:gd name="T10" fmla="*/ 5 w 61"/>
                  <a:gd name="T11" fmla="*/ 14 h 14"/>
                  <a:gd name="T12" fmla="*/ 0 w 61"/>
                  <a:gd name="T13" fmla="*/ 14 h 14"/>
                  <a:gd name="T14" fmla="*/ 47 w 61"/>
                  <a:gd name="T15" fmla="*/ 3 h 14"/>
                  <a:gd name="T16" fmla="*/ 61 w 61"/>
                  <a:gd name="T17" fmla="*/ 0 h 14"/>
                  <a:gd name="T18" fmla="*/ 47 w 61"/>
                  <a:gd name="T19" fmla="*/ 3 h 14"/>
                  <a:gd name="T20" fmla="*/ 53 w 61"/>
                  <a:gd name="T21" fmla="*/ 2 h 14"/>
                  <a:gd name="T22" fmla="*/ 59 w 61"/>
                  <a:gd name="T23" fmla="*/ 0 h 14"/>
                  <a:gd name="T24" fmla="*/ 61 w 61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4">
                    <a:moveTo>
                      <a:pt x="47" y="3"/>
                    </a:moveTo>
                    <a:lnTo>
                      <a:pt x="42" y="3"/>
                    </a:lnTo>
                    <a:lnTo>
                      <a:pt x="33" y="9"/>
                    </a:lnTo>
                    <a:lnTo>
                      <a:pt x="25" y="10"/>
                    </a:lnTo>
                    <a:lnTo>
                      <a:pt x="14" y="12"/>
                    </a:lnTo>
                    <a:lnTo>
                      <a:pt x="5" y="14"/>
                    </a:lnTo>
                    <a:lnTo>
                      <a:pt x="0" y="14"/>
                    </a:lnTo>
                    <a:lnTo>
                      <a:pt x="47" y="3"/>
                    </a:lnTo>
                    <a:close/>
                    <a:moveTo>
                      <a:pt x="61" y="0"/>
                    </a:moveTo>
                    <a:lnTo>
                      <a:pt x="47" y="3"/>
                    </a:lnTo>
                    <a:lnTo>
                      <a:pt x="53" y="2"/>
                    </a:lnTo>
                    <a:lnTo>
                      <a:pt x="59" y="0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Line 251"/>
              <p:cNvSpPr>
                <a:spLocks noChangeShapeType="1"/>
              </p:cNvSpPr>
              <p:nvPr/>
            </p:nvSpPr>
            <p:spPr bwMode="auto">
              <a:xfrm>
                <a:off x="473075" y="6250706"/>
                <a:ext cx="7938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Line 252"/>
              <p:cNvSpPr>
                <a:spLocks noChangeShapeType="1"/>
              </p:cNvSpPr>
              <p:nvPr/>
            </p:nvSpPr>
            <p:spPr bwMode="auto">
              <a:xfrm flipV="1">
                <a:off x="481013" y="6247531"/>
                <a:ext cx="14288" cy="3175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Line 253"/>
              <p:cNvSpPr>
                <a:spLocks noChangeShapeType="1"/>
              </p:cNvSpPr>
              <p:nvPr/>
            </p:nvSpPr>
            <p:spPr bwMode="auto">
              <a:xfrm flipV="1">
                <a:off x="495300" y="6244356"/>
                <a:ext cx="17463" cy="3175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" name="Line 254"/>
              <p:cNvSpPr>
                <a:spLocks noChangeShapeType="1"/>
              </p:cNvSpPr>
              <p:nvPr/>
            </p:nvSpPr>
            <p:spPr bwMode="auto">
              <a:xfrm flipV="1">
                <a:off x="512763" y="6242769"/>
                <a:ext cx="12700" cy="1588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Line 255"/>
              <p:cNvSpPr>
                <a:spLocks noChangeShapeType="1"/>
              </p:cNvSpPr>
              <p:nvPr/>
            </p:nvSpPr>
            <p:spPr bwMode="auto">
              <a:xfrm flipV="1">
                <a:off x="525463" y="6233244"/>
                <a:ext cx="14288" cy="9525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Line 256"/>
              <p:cNvSpPr>
                <a:spLocks noChangeShapeType="1"/>
              </p:cNvSpPr>
              <p:nvPr/>
            </p:nvSpPr>
            <p:spPr bwMode="auto">
              <a:xfrm flipV="1">
                <a:off x="539750" y="6231656"/>
                <a:ext cx="17463" cy="1588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Line 257"/>
              <p:cNvSpPr>
                <a:spLocks noChangeShapeType="1"/>
              </p:cNvSpPr>
              <p:nvPr/>
            </p:nvSpPr>
            <p:spPr bwMode="auto">
              <a:xfrm flipV="1">
                <a:off x="557213" y="6228481"/>
                <a:ext cx="9525" cy="3175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Line 258"/>
              <p:cNvSpPr>
                <a:spLocks noChangeShapeType="1"/>
              </p:cNvSpPr>
              <p:nvPr/>
            </p:nvSpPr>
            <p:spPr bwMode="auto">
              <a:xfrm>
                <a:off x="566738" y="6228481"/>
                <a:ext cx="3175" cy="0"/>
              </a:xfrm>
              <a:prstGeom prst="line">
                <a:avLst/>
              </a:prstGeom>
              <a:grpFill/>
              <a:ln w="7938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Line 259"/>
              <p:cNvSpPr>
                <a:spLocks noChangeShapeType="1"/>
              </p:cNvSpPr>
              <p:nvPr/>
            </p:nvSpPr>
            <p:spPr bwMode="auto">
              <a:xfrm>
                <a:off x="881063" y="6172919"/>
                <a:ext cx="7143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" name="Line 260"/>
              <p:cNvSpPr>
                <a:spLocks noChangeShapeType="1"/>
              </p:cNvSpPr>
              <p:nvPr/>
            </p:nvSpPr>
            <p:spPr bwMode="auto">
              <a:xfrm>
                <a:off x="881063" y="6187206"/>
                <a:ext cx="7143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Line 261"/>
              <p:cNvSpPr>
                <a:spLocks noChangeShapeType="1"/>
              </p:cNvSpPr>
              <p:nvPr/>
            </p:nvSpPr>
            <p:spPr bwMode="auto">
              <a:xfrm>
                <a:off x="881063" y="6198319"/>
                <a:ext cx="7143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" name="Line 262"/>
              <p:cNvSpPr>
                <a:spLocks noChangeShapeType="1"/>
              </p:cNvSpPr>
              <p:nvPr/>
            </p:nvSpPr>
            <p:spPr bwMode="auto">
              <a:xfrm>
                <a:off x="881063" y="6209431"/>
                <a:ext cx="7143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Freeform 263"/>
              <p:cNvSpPr>
                <a:spLocks/>
              </p:cNvSpPr>
              <p:nvPr/>
            </p:nvSpPr>
            <p:spPr bwMode="auto">
              <a:xfrm>
                <a:off x="885825" y="6253881"/>
                <a:ext cx="63500" cy="257175"/>
              </a:xfrm>
              <a:custGeom>
                <a:avLst/>
                <a:gdLst>
                  <a:gd name="T0" fmla="*/ 0 w 40"/>
                  <a:gd name="T1" fmla="*/ 0 h 162"/>
                  <a:gd name="T2" fmla="*/ 39 w 40"/>
                  <a:gd name="T3" fmla="*/ 0 h 162"/>
                  <a:gd name="T4" fmla="*/ 40 w 40"/>
                  <a:gd name="T5" fmla="*/ 0 h 162"/>
                  <a:gd name="T6" fmla="*/ 40 w 40"/>
                  <a:gd name="T7" fmla="*/ 1 h 162"/>
                  <a:gd name="T8" fmla="*/ 40 w 40"/>
                  <a:gd name="T9" fmla="*/ 160 h 162"/>
                  <a:gd name="T10" fmla="*/ 40 w 40"/>
                  <a:gd name="T11" fmla="*/ 162 h 162"/>
                  <a:gd name="T12" fmla="*/ 39 w 40"/>
                  <a:gd name="T13" fmla="*/ 162 h 162"/>
                  <a:gd name="T14" fmla="*/ 0 w 40"/>
                  <a:gd name="T15" fmla="*/ 162 h 162"/>
                  <a:gd name="T16" fmla="*/ 0 w 40"/>
                  <a:gd name="T17" fmla="*/ 162 h 162"/>
                  <a:gd name="T18" fmla="*/ 0 w 40"/>
                  <a:gd name="T19" fmla="*/ 160 h 162"/>
                  <a:gd name="T20" fmla="*/ 0 w 40"/>
                  <a:gd name="T21" fmla="*/ 1 h 162"/>
                  <a:gd name="T22" fmla="*/ 0 w 40"/>
                  <a:gd name="T23" fmla="*/ 0 h 162"/>
                  <a:gd name="T24" fmla="*/ 0 w 40"/>
                  <a:gd name="T2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62">
                    <a:moveTo>
                      <a:pt x="0" y="0"/>
                    </a:moveTo>
                    <a:lnTo>
                      <a:pt x="39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60"/>
                    </a:lnTo>
                    <a:lnTo>
                      <a:pt x="40" y="162"/>
                    </a:lnTo>
                    <a:lnTo>
                      <a:pt x="39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6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" name="Line 264"/>
              <p:cNvSpPr>
                <a:spLocks noChangeShapeType="1"/>
              </p:cNvSpPr>
              <p:nvPr/>
            </p:nvSpPr>
            <p:spPr bwMode="auto">
              <a:xfrm>
                <a:off x="949325" y="6507881"/>
                <a:ext cx="0" cy="3175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" name="Line 265"/>
              <p:cNvSpPr>
                <a:spLocks noChangeShapeType="1"/>
              </p:cNvSpPr>
              <p:nvPr/>
            </p:nvSpPr>
            <p:spPr bwMode="auto">
              <a:xfrm flipH="1">
                <a:off x="947738" y="6511056"/>
                <a:ext cx="158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" name="Line 266"/>
              <p:cNvSpPr>
                <a:spLocks noChangeShapeType="1"/>
              </p:cNvSpPr>
              <p:nvPr/>
            </p:nvSpPr>
            <p:spPr bwMode="auto">
              <a:xfrm flipH="1">
                <a:off x="885825" y="6511056"/>
                <a:ext cx="61913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" name="Line 267"/>
              <p:cNvSpPr>
                <a:spLocks noChangeShapeType="1"/>
              </p:cNvSpPr>
              <p:nvPr/>
            </p:nvSpPr>
            <p:spPr bwMode="auto">
              <a:xfrm>
                <a:off x="885825" y="6511056"/>
                <a:ext cx="0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" name="Line 268"/>
              <p:cNvSpPr>
                <a:spLocks noChangeShapeType="1"/>
              </p:cNvSpPr>
              <p:nvPr/>
            </p:nvSpPr>
            <p:spPr bwMode="auto">
              <a:xfrm flipV="1">
                <a:off x="885825" y="6507881"/>
                <a:ext cx="0" cy="3175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" name="Line 269"/>
              <p:cNvSpPr>
                <a:spLocks noChangeShapeType="1"/>
              </p:cNvSpPr>
              <p:nvPr/>
            </p:nvSpPr>
            <p:spPr bwMode="auto">
              <a:xfrm flipV="1">
                <a:off x="885825" y="6255469"/>
                <a:ext cx="0" cy="252413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" name="Line 270"/>
              <p:cNvSpPr>
                <a:spLocks noChangeShapeType="1"/>
              </p:cNvSpPr>
              <p:nvPr/>
            </p:nvSpPr>
            <p:spPr bwMode="auto">
              <a:xfrm flipV="1">
                <a:off x="885825" y="6253881"/>
                <a:ext cx="0" cy="1588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" name="Line 271"/>
              <p:cNvSpPr>
                <a:spLocks noChangeShapeType="1"/>
              </p:cNvSpPr>
              <p:nvPr/>
            </p:nvSpPr>
            <p:spPr bwMode="auto">
              <a:xfrm>
                <a:off x="885825" y="6253881"/>
                <a:ext cx="0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" name="Line 272"/>
              <p:cNvSpPr>
                <a:spLocks noChangeShapeType="1"/>
              </p:cNvSpPr>
              <p:nvPr/>
            </p:nvSpPr>
            <p:spPr bwMode="auto">
              <a:xfrm>
                <a:off x="885825" y="6253881"/>
                <a:ext cx="61913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" name="Line 273"/>
              <p:cNvSpPr>
                <a:spLocks noChangeShapeType="1"/>
              </p:cNvSpPr>
              <p:nvPr/>
            </p:nvSpPr>
            <p:spPr bwMode="auto">
              <a:xfrm>
                <a:off x="947738" y="6253881"/>
                <a:ext cx="1588" cy="0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8" name="Line 274"/>
              <p:cNvSpPr>
                <a:spLocks noChangeShapeType="1"/>
              </p:cNvSpPr>
              <p:nvPr/>
            </p:nvSpPr>
            <p:spPr bwMode="auto">
              <a:xfrm>
                <a:off x="949325" y="6253881"/>
                <a:ext cx="0" cy="1588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9" name="Line 275"/>
              <p:cNvSpPr>
                <a:spLocks noChangeShapeType="1"/>
              </p:cNvSpPr>
              <p:nvPr/>
            </p:nvSpPr>
            <p:spPr bwMode="auto">
              <a:xfrm>
                <a:off x="949325" y="6255469"/>
                <a:ext cx="0" cy="252413"/>
              </a:xfrm>
              <a:prstGeom prst="line">
                <a:avLst/>
              </a:prstGeom>
              <a:grpFill/>
              <a:ln w="476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0" name="Freeform 276"/>
              <p:cNvSpPr>
                <a:spLocks/>
              </p:cNvSpPr>
              <p:nvPr/>
            </p:nvSpPr>
            <p:spPr bwMode="auto">
              <a:xfrm>
                <a:off x="784225" y="6303094"/>
                <a:ext cx="22225" cy="171450"/>
              </a:xfrm>
              <a:custGeom>
                <a:avLst/>
                <a:gdLst>
                  <a:gd name="T0" fmla="*/ 1 w 14"/>
                  <a:gd name="T1" fmla="*/ 0 h 108"/>
                  <a:gd name="T2" fmla="*/ 14 w 14"/>
                  <a:gd name="T3" fmla="*/ 0 h 108"/>
                  <a:gd name="T4" fmla="*/ 14 w 14"/>
                  <a:gd name="T5" fmla="*/ 0 h 108"/>
                  <a:gd name="T6" fmla="*/ 14 w 14"/>
                  <a:gd name="T7" fmla="*/ 2 h 108"/>
                  <a:gd name="T8" fmla="*/ 14 w 14"/>
                  <a:gd name="T9" fmla="*/ 107 h 108"/>
                  <a:gd name="T10" fmla="*/ 14 w 14"/>
                  <a:gd name="T11" fmla="*/ 108 h 108"/>
                  <a:gd name="T12" fmla="*/ 14 w 14"/>
                  <a:gd name="T13" fmla="*/ 108 h 108"/>
                  <a:gd name="T14" fmla="*/ 1 w 14"/>
                  <a:gd name="T15" fmla="*/ 108 h 108"/>
                  <a:gd name="T16" fmla="*/ 0 w 14"/>
                  <a:gd name="T17" fmla="*/ 108 h 108"/>
                  <a:gd name="T18" fmla="*/ 0 w 14"/>
                  <a:gd name="T19" fmla="*/ 107 h 108"/>
                  <a:gd name="T20" fmla="*/ 0 w 14"/>
                  <a:gd name="T21" fmla="*/ 2 h 108"/>
                  <a:gd name="T22" fmla="*/ 0 w 14"/>
                  <a:gd name="T23" fmla="*/ 0 h 108"/>
                  <a:gd name="T24" fmla="*/ 1 w 14"/>
                  <a:gd name="T2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08">
                    <a:moveTo>
                      <a:pt x="1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" y="108"/>
                    </a:lnTo>
                    <a:lnTo>
                      <a:pt x="0" y="108"/>
                    </a:lnTo>
                    <a:lnTo>
                      <a:pt x="0" y="10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1" name="Freeform 277"/>
              <p:cNvSpPr>
                <a:spLocks/>
              </p:cNvSpPr>
              <p:nvPr/>
            </p:nvSpPr>
            <p:spPr bwMode="auto">
              <a:xfrm>
                <a:off x="784225" y="6441206"/>
                <a:ext cx="23813" cy="61913"/>
              </a:xfrm>
              <a:custGeom>
                <a:avLst/>
                <a:gdLst>
                  <a:gd name="T0" fmla="*/ 1 w 15"/>
                  <a:gd name="T1" fmla="*/ 0 h 39"/>
                  <a:gd name="T2" fmla="*/ 15 w 15"/>
                  <a:gd name="T3" fmla="*/ 0 h 39"/>
                  <a:gd name="T4" fmla="*/ 15 w 15"/>
                  <a:gd name="T5" fmla="*/ 0 h 39"/>
                  <a:gd name="T6" fmla="*/ 15 w 15"/>
                  <a:gd name="T7" fmla="*/ 0 h 39"/>
                  <a:gd name="T8" fmla="*/ 15 w 15"/>
                  <a:gd name="T9" fmla="*/ 39 h 39"/>
                  <a:gd name="T10" fmla="*/ 15 w 15"/>
                  <a:gd name="T11" fmla="*/ 39 h 39"/>
                  <a:gd name="T12" fmla="*/ 15 w 15"/>
                  <a:gd name="T13" fmla="*/ 39 h 39"/>
                  <a:gd name="T14" fmla="*/ 1 w 15"/>
                  <a:gd name="T15" fmla="*/ 39 h 39"/>
                  <a:gd name="T16" fmla="*/ 0 w 15"/>
                  <a:gd name="T17" fmla="*/ 39 h 39"/>
                  <a:gd name="T18" fmla="*/ 0 w 15"/>
                  <a:gd name="T19" fmla="*/ 39 h 39"/>
                  <a:gd name="T20" fmla="*/ 0 w 15"/>
                  <a:gd name="T21" fmla="*/ 0 h 39"/>
                  <a:gd name="T22" fmla="*/ 0 w 15"/>
                  <a:gd name="T23" fmla="*/ 0 h 39"/>
                  <a:gd name="T24" fmla="*/ 1 w 15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39">
                    <a:moveTo>
                      <a:pt x="1" y="0"/>
                    </a:move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Freeform 278"/>
              <p:cNvSpPr>
                <a:spLocks/>
              </p:cNvSpPr>
              <p:nvPr/>
            </p:nvSpPr>
            <p:spPr bwMode="auto">
              <a:xfrm>
                <a:off x="814388" y="6236419"/>
                <a:ext cx="25400" cy="61913"/>
              </a:xfrm>
              <a:custGeom>
                <a:avLst/>
                <a:gdLst>
                  <a:gd name="T0" fmla="*/ 2 w 16"/>
                  <a:gd name="T1" fmla="*/ 0 h 39"/>
                  <a:gd name="T2" fmla="*/ 14 w 16"/>
                  <a:gd name="T3" fmla="*/ 0 h 39"/>
                  <a:gd name="T4" fmla="*/ 16 w 16"/>
                  <a:gd name="T5" fmla="*/ 0 h 39"/>
                  <a:gd name="T6" fmla="*/ 16 w 16"/>
                  <a:gd name="T7" fmla="*/ 0 h 39"/>
                  <a:gd name="T8" fmla="*/ 16 w 16"/>
                  <a:gd name="T9" fmla="*/ 39 h 39"/>
                  <a:gd name="T10" fmla="*/ 16 w 16"/>
                  <a:gd name="T11" fmla="*/ 39 h 39"/>
                  <a:gd name="T12" fmla="*/ 14 w 16"/>
                  <a:gd name="T13" fmla="*/ 39 h 39"/>
                  <a:gd name="T14" fmla="*/ 2 w 16"/>
                  <a:gd name="T15" fmla="*/ 39 h 39"/>
                  <a:gd name="T16" fmla="*/ 0 w 16"/>
                  <a:gd name="T17" fmla="*/ 39 h 39"/>
                  <a:gd name="T18" fmla="*/ 0 w 16"/>
                  <a:gd name="T19" fmla="*/ 39 h 39"/>
                  <a:gd name="T20" fmla="*/ 0 w 16"/>
                  <a:gd name="T21" fmla="*/ 0 h 39"/>
                  <a:gd name="T22" fmla="*/ 0 w 16"/>
                  <a:gd name="T23" fmla="*/ 0 h 39"/>
                  <a:gd name="T24" fmla="*/ 2 w 16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39">
                    <a:moveTo>
                      <a:pt x="2" y="0"/>
                    </a:moveTo>
                    <a:lnTo>
                      <a:pt x="14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4" y="39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3" name="Freeform 279"/>
              <p:cNvSpPr>
                <a:spLocks/>
              </p:cNvSpPr>
              <p:nvPr/>
            </p:nvSpPr>
            <p:spPr bwMode="auto">
              <a:xfrm>
                <a:off x="687388" y="6303094"/>
                <a:ext cx="22225" cy="171450"/>
              </a:xfrm>
              <a:custGeom>
                <a:avLst/>
                <a:gdLst>
                  <a:gd name="T0" fmla="*/ 1 w 14"/>
                  <a:gd name="T1" fmla="*/ 0 h 108"/>
                  <a:gd name="T2" fmla="*/ 14 w 14"/>
                  <a:gd name="T3" fmla="*/ 0 h 108"/>
                  <a:gd name="T4" fmla="*/ 14 w 14"/>
                  <a:gd name="T5" fmla="*/ 0 h 108"/>
                  <a:gd name="T6" fmla="*/ 14 w 14"/>
                  <a:gd name="T7" fmla="*/ 2 h 108"/>
                  <a:gd name="T8" fmla="*/ 14 w 14"/>
                  <a:gd name="T9" fmla="*/ 107 h 108"/>
                  <a:gd name="T10" fmla="*/ 14 w 14"/>
                  <a:gd name="T11" fmla="*/ 108 h 108"/>
                  <a:gd name="T12" fmla="*/ 14 w 14"/>
                  <a:gd name="T13" fmla="*/ 108 h 108"/>
                  <a:gd name="T14" fmla="*/ 1 w 14"/>
                  <a:gd name="T15" fmla="*/ 108 h 108"/>
                  <a:gd name="T16" fmla="*/ 0 w 14"/>
                  <a:gd name="T17" fmla="*/ 108 h 108"/>
                  <a:gd name="T18" fmla="*/ 0 w 14"/>
                  <a:gd name="T19" fmla="*/ 107 h 108"/>
                  <a:gd name="T20" fmla="*/ 0 w 14"/>
                  <a:gd name="T21" fmla="*/ 2 h 108"/>
                  <a:gd name="T22" fmla="*/ 0 w 14"/>
                  <a:gd name="T23" fmla="*/ 0 h 108"/>
                  <a:gd name="T24" fmla="*/ 1 w 14"/>
                  <a:gd name="T2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08">
                    <a:moveTo>
                      <a:pt x="1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" y="108"/>
                    </a:lnTo>
                    <a:lnTo>
                      <a:pt x="0" y="108"/>
                    </a:lnTo>
                    <a:lnTo>
                      <a:pt x="0" y="10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4" name="Freeform 280"/>
              <p:cNvSpPr>
                <a:spLocks/>
              </p:cNvSpPr>
              <p:nvPr/>
            </p:nvSpPr>
            <p:spPr bwMode="auto">
              <a:xfrm>
                <a:off x="687388" y="6441206"/>
                <a:ext cx="23813" cy="61913"/>
              </a:xfrm>
              <a:custGeom>
                <a:avLst/>
                <a:gdLst>
                  <a:gd name="T0" fmla="*/ 1 w 15"/>
                  <a:gd name="T1" fmla="*/ 0 h 39"/>
                  <a:gd name="T2" fmla="*/ 14 w 15"/>
                  <a:gd name="T3" fmla="*/ 0 h 39"/>
                  <a:gd name="T4" fmla="*/ 15 w 15"/>
                  <a:gd name="T5" fmla="*/ 0 h 39"/>
                  <a:gd name="T6" fmla="*/ 15 w 15"/>
                  <a:gd name="T7" fmla="*/ 0 h 39"/>
                  <a:gd name="T8" fmla="*/ 15 w 15"/>
                  <a:gd name="T9" fmla="*/ 39 h 39"/>
                  <a:gd name="T10" fmla="*/ 15 w 15"/>
                  <a:gd name="T11" fmla="*/ 39 h 39"/>
                  <a:gd name="T12" fmla="*/ 14 w 15"/>
                  <a:gd name="T13" fmla="*/ 39 h 39"/>
                  <a:gd name="T14" fmla="*/ 1 w 15"/>
                  <a:gd name="T15" fmla="*/ 39 h 39"/>
                  <a:gd name="T16" fmla="*/ 0 w 15"/>
                  <a:gd name="T17" fmla="*/ 39 h 39"/>
                  <a:gd name="T18" fmla="*/ 0 w 15"/>
                  <a:gd name="T19" fmla="*/ 39 h 39"/>
                  <a:gd name="T20" fmla="*/ 0 w 15"/>
                  <a:gd name="T21" fmla="*/ 0 h 39"/>
                  <a:gd name="T22" fmla="*/ 0 w 15"/>
                  <a:gd name="T23" fmla="*/ 0 h 39"/>
                  <a:gd name="T24" fmla="*/ 1 w 15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39">
                    <a:moveTo>
                      <a:pt x="1" y="0"/>
                    </a:move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4" y="39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5" name="Freeform 281"/>
              <p:cNvSpPr>
                <a:spLocks/>
              </p:cNvSpPr>
              <p:nvPr/>
            </p:nvSpPr>
            <p:spPr bwMode="auto">
              <a:xfrm>
                <a:off x="717550" y="6236419"/>
                <a:ext cx="23813" cy="61913"/>
              </a:xfrm>
              <a:custGeom>
                <a:avLst/>
                <a:gdLst>
                  <a:gd name="T0" fmla="*/ 1 w 15"/>
                  <a:gd name="T1" fmla="*/ 0 h 39"/>
                  <a:gd name="T2" fmla="*/ 14 w 15"/>
                  <a:gd name="T3" fmla="*/ 0 h 39"/>
                  <a:gd name="T4" fmla="*/ 15 w 15"/>
                  <a:gd name="T5" fmla="*/ 0 h 39"/>
                  <a:gd name="T6" fmla="*/ 15 w 15"/>
                  <a:gd name="T7" fmla="*/ 0 h 39"/>
                  <a:gd name="T8" fmla="*/ 15 w 15"/>
                  <a:gd name="T9" fmla="*/ 39 h 39"/>
                  <a:gd name="T10" fmla="*/ 15 w 15"/>
                  <a:gd name="T11" fmla="*/ 39 h 39"/>
                  <a:gd name="T12" fmla="*/ 14 w 15"/>
                  <a:gd name="T13" fmla="*/ 39 h 39"/>
                  <a:gd name="T14" fmla="*/ 1 w 15"/>
                  <a:gd name="T15" fmla="*/ 39 h 39"/>
                  <a:gd name="T16" fmla="*/ 0 w 15"/>
                  <a:gd name="T17" fmla="*/ 39 h 39"/>
                  <a:gd name="T18" fmla="*/ 0 w 15"/>
                  <a:gd name="T19" fmla="*/ 39 h 39"/>
                  <a:gd name="T20" fmla="*/ 0 w 15"/>
                  <a:gd name="T21" fmla="*/ 0 h 39"/>
                  <a:gd name="T22" fmla="*/ 0 w 15"/>
                  <a:gd name="T23" fmla="*/ 0 h 39"/>
                  <a:gd name="T24" fmla="*/ 1 w 15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39">
                    <a:moveTo>
                      <a:pt x="1" y="0"/>
                    </a:move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4" y="39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" name="Freeform 282"/>
              <p:cNvSpPr>
                <a:spLocks/>
              </p:cNvSpPr>
              <p:nvPr/>
            </p:nvSpPr>
            <p:spPr bwMode="auto">
              <a:xfrm>
                <a:off x="592138" y="6250706"/>
                <a:ext cx="63500" cy="257175"/>
              </a:xfrm>
              <a:custGeom>
                <a:avLst/>
                <a:gdLst>
                  <a:gd name="T0" fmla="*/ 2 w 40"/>
                  <a:gd name="T1" fmla="*/ 0 h 162"/>
                  <a:gd name="T2" fmla="*/ 39 w 40"/>
                  <a:gd name="T3" fmla="*/ 0 h 162"/>
                  <a:gd name="T4" fmla="*/ 39 w 40"/>
                  <a:gd name="T5" fmla="*/ 0 h 162"/>
                  <a:gd name="T6" fmla="*/ 40 w 40"/>
                  <a:gd name="T7" fmla="*/ 2 h 162"/>
                  <a:gd name="T8" fmla="*/ 40 w 40"/>
                  <a:gd name="T9" fmla="*/ 161 h 162"/>
                  <a:gd name="T10" fmla="*/ 39 w 40"/>
                  <a:gd name="T11" fmla="*/ 162 h 162"/>
                  <a:gd name="T12" fmla="*/ 39 w 40"/>
                  <a:gd name="T13" fmla="*/ 162 h 162"/>
                  <a:gd name="T14" fmla="*/ 2 w 40"/>
                  <a:gd name="T15" fmla="*/ 162 h 162"/>
                  <a:gd name="T16" fmla="*/ 0 w 40"/>
                  <a:gd name="T17" fmla="*/ 162 h 162"/>
                  <a:gd name="T18" fmla="*/ 0 w 40"/>
                  <a:gd name="T19" fmla="*/ 161 h 162"/>
                  <a:gd name="T20" fmla="*/ 0 w 40"/>
                  <a:gd name="T21" fmla="*/ 2 h 162"/>
                  <a:gd name="T22" fmla="*/ 0 w 40"/>
                  <a:gd name="T23" fmla="*/ 0 h 162"/>
                  <a:gd name="T24" fmla="*/ 2 w 40"/>
                  <a:gd name="T2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62">
                    <a:moveTo>
                      <a:pt x="2" y="0"/>
                    </a:moveTo>
                    <a:lnTo>
                      <a:pt x="39" y="0"/>
                    </a:lnTo>
                    <a:lnTo>
                      <a:pt x="39" y="0"/>
                    </a:lnTo>
                    <a:lnTo>
                      <a:pt x="40" y="2"/>
                    </a:lnTo>
                    <a:lnTo>
                      <a:pt x="40" y="161"/>
                    </a:lnTo>
                    <a:lnTo>
                      <a:pt x="39" y="162"/>
                    </a:lnTo>
                    <a:lnTo>
                      <a:pt x="39" y="162"/>
                    </a:lnTo>
                    <a:lnTo>
                      <a:pt x="2" y="162"/>
                    </a:lnTo>
                    <a:lnTo>
                      <a:pt x="0" y="162"/>
                    </a:lnTo>
                    <a:lnTo>
                      <a:pt x="0" y="16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" name="Freeform 283"/>
              <p:cNvSpPr>
                <a:spLocks/>
              </p:cNvSpPr>
              <p:nvPr/>
            </p:nvSpPr>
            <p:spPr bwMode="auto">
              <a:xfrm>
                <a:off x="600075" y="6418981"/>
                <a:ext cx="44450" cy="17463"/>
              </a:xfrm>
              <a:custGeom>
                <a:avLst/>
                <a:gdLst>
                  <a:gd name="T0" fmla="*/ 0 w 28"/>
                  <a:gd name="T1" fmla="*/ 0 h 11"/>
                  <a:gd name="T2" fmla="*/ 28 w 28"/>
                  <a:gd name="T3" fmla="*/ 0 h 11"/>
                  <a:gd name="T4" fmla="*/ 28 w 28"/>
                  <a:gd name="T5" fmla="*/ 2 h 11"/>
                  <a:gd name="T6" fmla="*/ 28 w 28"/>
                  <a:gd name="T7" fmla="*/ 2 h 11"/>
                  <a:gd name="T8" fmla="*/ 28 w 28"/>
                  <a:gd name="T9" fmla="*/ 11 h 11"/>
                  <a:gd name="T10" fmla="*/ 28 w 28"/>
                  <a:gd name="T11" fmla="*/ 11 h 11"/>
                  <a:gd name="T12" fmla="*/ 28 w 28"/>
                  <a:gd name="T13" fmla="*/ 11 h 11"/>
                  <a:gd name="T14" fmla="*/ 0 w 28"/>
                  <a:gd name="T15" fmla="*/ 11 h 11"/>
                  <a:gd name="T16" fmla="*/ 0 w 28"/>
                  <a:gd name="T17" fmla="*/ 11 h 11"/>
                  <a:gd name="T18" fmla="*/ 0 w 28"/>
                  <a:gd name="T19" fmla="*/ 11 h 11"/>
                  <a:gd name="T20" fmla="*/ 0 w 28"/>
                  <a:gd name="T21" fmla="*/ 2 h 11"/>
                  <a:gd name="T22" fmla="*/ 0 w 28"/>
                  <a:gd name="T23" fmla="*/ 2 h 11"/>
                  <a:gd name="T24" fmla="*/ 0 w 28"/>
                  <a:gd name="T2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1">
                    <a:moveTo>
                      <a:pt x="0" y="0"/>
                    </a:move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" name="Freeform 284"/>
              <p:cNvSpPr>
                <a:spLocks/>
              </p:cNvSpPr>
              <p:nvPr/>
            </p:nvSpPr>
            <p:spPr bwMode="auto">
              <a:xfrm>
                <a:off x="600075" y="6447556"/>
                <a:ext cx="44450" cy="15875"/>
              </a:xfrm>
              <a:custGeom>
                <a:avLst/>
                <a:gdLst>
                  <a:gd name="T0" fmla="*/ 0 w 28"/>
                  <a:gd name="T1" fmla="*/ 0 h 10"/>
                  <a:gd name="T2" fmla="*/ 28 w 28"/>
                  <a:gd name="T3" fmla="*/ 0 h 10"/>
                  <a:gd name="T4" fmla="*/ 28 w 28"/>
                  <a:gd name="T5" fmla="*/ 0 h 10"/>
                  <a:gd name="T6" fmla="*/ 28 w 28"/>
                  <a:gd name="T7" fmla="*/ 2 h 10"/>
                  <a:gd name="T8" fmla="*/ 28 w 28"/>
                  <a:gd name="T9" fmla="*/ 9 h 10"/>
                  <a:gd name="T10" fmla="*/ 28 w 28"/>
                  <a:gd name="T11" fmla="*/ 10 h 10"/>
                  <a:gd name="T12" fmla="*/ 28 w 28"/>
                  <a:gd name="T13" fmla="*/ 10 h 10"/>
                  <a:gd name="T14" fmla="*/ 0 w 28"/>
                  <a:gd name="T15" fmla="*/ 10 h 10"/>
                  <a:gd name="T16" fmla="*/ 0 w 28"/>
                  <a:gd name="T17" fmla="*/ 10 h 10"/>
                  <a:gd name="T18" fmla="*/ 0 w 28"/>
                  <a:gd name="T19" fmla="*/ 9 h 10"/>
                  <a:gd name="T20" fmla="*/ 0 w 28"/>
                  <a:gd name="T21" fmla="*/ 2 h 10"/>
                  <a:gd name="T22" fmla="*/ 0 w 28"/>
                  <a:gd name="T23" fmla="*/ 0 h 10"/>
                  <a:gd name="T24" fmla="*/ 0 w 28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0">
                    <a:moveTo>
                      <a:pt x="0" y="0"/>
                    </a:moveTo>
                    <a:lnTo>
                      <a:pt x="28" y="0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8" y="9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9" name="Freeform 285"/>
              <p:cNvSpPr>
                <a:spLocks/>
              </p:cNvSpPr>
              <p:nvPr/>
            </p:nvSpPr>
            <p:spPr bwMode="auto">
              <a:xfrm>
                <a:off x="600075" y="6374531"/>
                <a:ext cx="14288" cy="28575"/>
              </a:xfrm>
              <a:custGeom>
                <a:avLst/>
                <a:gdLst>
                  <a:gd name="T0" fmla="*/ 0 w 9"/>
                  <a:gd name="T1" fmla="*/ 0 h 18"/>
                  <a:gd name="T2" fmla="*/ 7 w 9"/>
                  <a:gd name="T3" fmla="*/ 0 h 18"/>
                  <a:gd name="T4" fmla="*/ 9 w 9"/>
                  <a:gd name="T5" fmla="*/ 0 h 18"/>
                  <a:gd name="T6" fmla="*/ 9 w 9"/>
                  <a:gd name="T7" fmla="*/ 2 h 18"/>
                  <a:gd name="T8" fmla="*/ 9 w 9"/>
                  <a:gd name="T9" fmla="*/ 14 h 18"/>
                  <a:gd name="T10" fmla="*/ 9 w 9"/>
                  <a:gd name="T11" fmla="*/ 16 h 18"/>
                  <a:gd name="T12" fmla="*/ 7 w 9"/>
                  <a:gd name="T13" fmla="*/ 18 h 18"/>
                  <a:gd name="T14" fmla="*/ 0 w 9"/>
                  <a:gd name="T15" fmla="*/ 18 h 18"/>
                  <a:gd name="T16" fmla="*/ 0 w 9"/>
                  <a:gd name="T17" fmla="*/ 16 h 18"/>
                  <a:gd name="T18" fmla="*/ 0 w 9"/>
                  <a:gd name="T19" fmla="*/ 14 h 18"/>
                  <a:gd name="T20" fmla="*/ 0 w 9"/>
                  <a:gd name="T21" fmla="*/ 2 h 18"/>
                  <a:gd name="T22" fmla="*/ 0 w 9"/>
                  <a:gd name="T23" fmla="*/ 0 h 18"/>
                  <a:gd name="T24" fmla="*/ 0 w 9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lnTo>
                      <a:pt x="7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7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0" name="Freeform 286"/>
              <p:cNvSpPr>
                <a:spLocks/>
              </p:cNvSpPr>
              <p:nvPr/>
            </p:nvSpPr>
            <p:spPr bwMode="auto">
              <a:xfrm>
                <a:off x="606425" y="6253881"/>
                <a:ext cx="26988" cy="26988"/>
              </a:xfrm>
              <a:custGeom>
                <a:avLst/>
                <a:gdLst>
                  <a:gd name="T0" fmla="*/ 9 w 17"/>
                  <a:gd name="T1" fmla="*/ 0 h 17"/>
                  <a:gd name="T2" fmla="*/ 12 w 17"/>
                  <a:gd name="T3" fmla="*/ 1 h 17"/>
                  <a:gd name="T4" fmla="*/ 16 w 17"/>
                  <a:gd name="T5" fmla="*/ 5 h 17"/>
                  <a:gd name="T6" fmla="*/ 17 w 17"/>
                  <a:gd name="T7" fmla="*/ 8 h 17"/>
                  <a:gd name="T8" fmla="*/ 16 w 17"/>
                  <a:gd name="T9" fmla="*/ 14 h 17"/>
                  <a:gd name="T10" fmla="*/ 12 w 17"/>
                  <a:gd name="T11" fmla="*/ 15 h 17"/>
                  <a:gd name="T12" fmla="*/ 9 w 17"/>
                  <a:gd name="T13" fmla="*/ 17 h 17"/>
                  <a:gd name="T14" fmla="*/ 5 w 17"/>
                  <a:gd name="T15" fmla="*/ 15 h 17"/>
                  <a:gd name="T16" fmla="*/ 2 w 17"/>
                  <a:gd name="T17" fmla="*/ 14 h 17"/>
                  <a:gd name="T18" fmla="*/ 0 w 17"/>
                  <a:gd name="T19" fmla="*/ 8 h 17"/>
                  <a:gd name="T20" fmla="*/ 2 w 17"/>
                  <a:gd name="T21" fmla="*/ 5 h 17"/>
                  <a:gd name="T22" fmla="*/ 5 w 17"/>
                  <a:gd name="T23" fmla="*/ 1 h 17"/>
                  <a:gd name="T24" fmla="*/ 9 w 17"/>
                  <a:gd name="T2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12" y="1"/>
                    </a:lnTo>
                    <a:lnTo>
                      <a:pt x="16" y="5"/>
                    </a:lnTo>
                    <a:lnTo>
                      <a:pt x="17" y="8"/>
                    </a:lnTo>
                    <a:lnTo>
                      <a:pt x="16" y="14"/>
                    </a:lnTo>
                    <a:lnTo>
                      <a:pt x="12" y="15"/>
                    </a:lnTo>
                    <a:lnTo>
                      <a:pt x="9" y="17"/>
                    </a:lnTo>
                    <a:lnTo>
                      <a:pt x="5" y="15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Freeform 287"/>
              <p:cNvSpPr>
                <a:spLocks/>
              </p:cNvSpPr>
              <p:nvPr/>
            </p:nvSpPr>
            <p:spPr bwMode="auto">
              <a:xfrm>
                <a:off x="982663" y="6198319"/>
                <a:ext cx="17463" cy="60325"/>
              </a:xfrm>
              <a:custGeom>
                <a:avLst/>
                <a:gdLst>
                  <a:gd name="T0" fmla="*/ 2 w 11"/>
                  <a:gd name="T1" fmla="*/ 0 h 38"/>
                  <a:gd name="T2" fmla="*/ 9 w 11"/>
                  <a:gd name="T3" fmla="*/ 0 h 38"/>
                  <a:gd name="T4" fmla="*/ 11 w 11"/>
                  <a:gd name="T5" fmla="*/ 0 h 38"/>
                  <a:gd name="T6" fmla="*/ 11 w 11"/>
                  <a:gd name="T7" fmla="*/ 1 h 38"/>
                  <a:gd name="T8" fmla="*/ 11 w 11"/>
                  <a:gd name="T9" fmla="*/ 36 h 38"/>
                  <a:gd name="T10" fmla="*/ 11 w 11"/>
                  <a:gd name="T11" fmla="*/ 36 h 38"/>
                  <a:gd name="T12" fmla="*/ 9 w 11"/>
                  <a:gd name="T13" fmla="*/ 38 h 38"/>
                  <a:gd name="T14" fmla="*/ 2 w 11"/>
                  <a:gd name="T15" fmla="*/ 38 h 38"/>
                  <a:gd name="T16" fmla="*/ 0 w 11"/>
                  <a:gd name="T17" fmla="*/ 36 h 38"/>
                  <a:gd name="T18" fmla="*/ 0 w 11"/>
                  <a:gd name="T19" fmla="*/ 36 h 38"/>
                  <a:gd name="T20" fmla="*/ 0 w 11"/>
                  <a:gd name="T21" fmla="*/ 1 h 38"/>
                  <a:gd name="T22" fmla="*/ 0 w 11"/>
                  <a:gd name="T23" fmla="*/ 0 h 38"/>
                  <a:gd name="T24" fmla="*/ 2 w 11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38">
                    <a:moveTo>
                      <a:pt x="2" y="0"/>
                    </a:moveTo>
                    <a:lnTo>
                      <a:pt x="9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9" y="38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2" name="Line 288"/>
              <p:cNvSpPr>
                <a:spLocks noChangeShapeType="1"/>
              </p:cNvSpPr>
              <p:nvPr/>
            </p:nvSpPr>
            <p:spPr bwMode="auto">
              <a:xfrm>
                <a:off x="287338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" name="Line 289"/>
              <p:cNvSpPr>
                <a:spLocks noChangeShapeType="1"/>
              </p:cNvSpPr>
              <p:nvPr/>
            </p:nvSpPr>
            <p:spPr bwMode="auto">
              <a:xfrm>
                <a:off x="373063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4" name="Freeform 290"/>
              <p:cNvSpPr>
                <a:spLocks/>
              </p:cNvSpPr>
              <p:nvPr/>
            </p:nvSpPr>
            <p:spPr bwMode="auto">
              <a:xfrm>
                <a:off x="317500" y="6538044"/>
                <a:ext cx="25400" cy="11113"/>
              </a:xfrm>
              <a:custGeom>
                <a:avLst/>
                <a:gdLst>
                  <a:gd name="T0" fmla="*/ 0 w 16"/>
                  <a:gd name="T1" fmla="*/ 0 h 7"/>
                  <a:gd name="T2" fmla="*/ 14 w 16"/>
                  <a:gd name="T3" fmla="*/ 0 h 7"/>
                  <a:gd name="T4" fmla="*/ 14 w 16"/>
                  <a:gd name="T5" fmla="*/ 0 h 7"/>
                  <a:gd name="T6" fmla="*/ 16 w 16"/>
                  <a:gd name="T7" fmla="*/ 0 h 7"/>
                  <a:gd name="T8" fmla="*/ 16 w 16"/>
                  <a:gd name="T9" fmla="*/ 6 h 7"/>
                  <a:gd name="T10" fmla="*/ 14 w 16"/>
                  <a:gd name="T11" fmla="*/ 7 h 7"/>
                  <a:gd name="T12" fmla="*/ 14 w 16"/>
                  <a:gd name="T13" fmla="*/ 7 h 7"/>
                  <a:gd name="T14" fmla="*/ 0 w 16"/>
                  <a:gd name="T15" fmla="*/ 7 h 7"/>
                  <a:gd name="T16" fmla="*/ 0 w 16"/>
                  <a:gd name="T17" fmla="*/ 7 h 7"/>
                  <a:gd name="T18" fmla="*/ 0 w 16"/>
                  <a:gd name="T19" fmla="*/ 6 h 7"/>
                  <a:gd name="T20" fmla="*/ 0 w 16"/>
                  <a:gd name="T21" fmla="*/ 0 h 7"/>
                  <a:gd name="T22" fmla="*/ 0 w 16"/>
                  <a:gd name="T23" fmla="*/ 0 h 7"/>
                  <a:gd name="T24" fmla="*/ 0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5" name="Freeform 291"/>
              <p:cNvSpPr>
                <a:spLocks/>
              </p:cNvSpPr>
              <p:nvPr/>
            </p:nvSpPr>
            <p:spPr bwMode="auto">
              <a:xfrm>
                <a:off x="338138" y="6533281"/>
                <a:ext cx="33338" cy="11113"/>
              </a:xfrm>
              <a:custGeom>
                <a:avLst/>
                <a:gdLst>
                  <a:gd name="T0" fmla="*/ 1 w 21"/>
                  <a:gd name="T1" fmla="*/ 0 h 7"/>
                  <a:gd name="T2" fmla="*/ 19 w 21"/>
                  <a:gd name="T3" fmla="*/ 0 h 7"/>
                  <a:gd name="T4" fmla="*/ 21 w 21"/>
                  <a:gd name="T5" fmla="*/ 0 h 7"/>
                  <a:gd name="T6" fmla="*/ 21 w 21"/>
                  <a:gd name="T7" fmla="*/ 2 h 7"/>
                  <a:gd name="T8" fmla="*/ 21 w 21"/>
                  <a:gd name="T9" fmla="*/ 5 h 7"/>
                  <a:gd name="T10" fmla="*/ 21 w 21"/>
                  <a:gd name="T11" fmla="*/ 5 h 7"/>
                  <a:gd name="T12" fmla="*/ 19 w 21"/>
                  <a:gd name="T13" fmla="*/ 7 h 7"/>
                  <a:gd name="T14" fmla="*/ 1 w 21"/>
                  <a:gd name="T15" fmla="*/ 7 h 7"/>
                  <a:gd name="T16" fmla="*/ 1 w 21"/>
                  <a:gd name="T17" fmla="*/ 5 h 7"/>
                  <a:gd name="T18" fmla="*/ 0 w 21"/>
                  <a:gd name="T19" fmla="*/ 5 h 7"/>
                  <a:gd name="T20" fmla="*/ 0 w 21"/>
                  <a:gd name="T21" fmla="*/ 2 h 7"/>
                  <a:gd name="T22" fmla="*/ 1 w 21"/>
                  <a:gd name="T23" fmla="*/ 0 h 7"/>
                  <a:gd name="T24" fmla="*/ 1 w 21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">
                    <a:moveTo>
                      <a:pt x="1" y="0"/>
                    </a:moveTo>
                    <a:lnTo>
                      <a:pt x="19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19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6" name="Line 292"/>
              <p:cNvSpPr>
                <a:spLocks noChangeShapeType="1"/>
              </p:cNvSpPr>
              <p:nvPr/>
            </p:nvSpPr>
            <p:spPr bwMode="auto">
              <a:xfrm>
                <a:off x="469900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" name="Line 293"/>
              <p:cNvSpPr>
                <a:spLocks noChangeShapeType="1"/>
              </p:cNvSpPr>
              <p:nvPr/>
            </p:nvSpPr>
            <p:spPr bwMode="auto">
              <a:xfrm>
                <a:off x="387350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Line 294"/>
              <p:cNvSpPr>
                <a:spLocks noChangeShapeType="1"/>
              </p:cNvSpPr>
              <p:nvPr/>
            </p:nvSpPr>
            <p:spPr bwMode="auto">
              <a:xfrm>
                <a:off x="487363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" name="Line 295"/>
              <p:cNvSpPr>
                <a:spLocks noChangeShapeType="1"/>
              </p:cNvSpPr>
              <p:nvPr/>
            </p:nvSpPr>
            <p:spPr bwMode="auto">
              <a:xfrm>
                <a:off x="569913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" name="Line 296"/>
              <p:cNvSpPr>
                <a:spLocks noChangeShapeType="1"/>
              </p:cNvSpPr>
              <p:nvPr/>
            </p:nvSpPr>
            <p:spPr bwMode="auto">
              <a:xfrm>
                <a:off x="587375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" name="Line 297"/>
              <p:cNvSpPr>
                <a:spLocks noChangeShapeType="1"/>
              </p:cNvSpPr>
              <p:nvPr/>
            </p:nvSpPr>
            <p:spPr bwMode="auto">
              <a:xfrm>
                <a:off x="666750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" name="Line 298"/>
              <p:cNvSpPr>
                <a:spLocks noChangeShapeType="1"/>
              </p:cNvSpPr>
              <p:nvPr/>
            </p:nvSpPr>
            <p:spPr bwMode="auto">
              <a:xfrm>
                <a:off x="681038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" name="Line 299"/>
              <p:cNvSpPr>
                <a:spLocks noChangeShapeType="1"/>
              </p:cNvSpPr>
              <p:nvPr/>
            </p:nvSpPr>
            <p:spPr bwMode="auto">
              <a:xfrm>
                <a:off x="763588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" name="Line 300"/>
              <p:cNvSpPr>
                <a:spLocks noChangeShapeType="1"/>
              </p:cNvSpPr>
              <p:nvPr/>
            </p:nvSpPr>
            <p:spPr bwMode="auto">
              <a:xfrm>
                <a:off x="774700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" name="Line 301"/>
              <p:cNvSpPr>
                <a:spLocks noChangeShapeType="1"/>
              </p:cNvSpPr>
              <p:nvPr/>
            </p:nvSpPr>
            <p:spPr bwMode="auto">
              <a:xfrm>
                <a:off x="858838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" name="Line 302"/>
              <p:cNvSpPr>
                <a:spLocks noChangeShapeType="1"/>
              </p:cNvSpPr>
              <p:nvPr/>
            </p:nvSpPr>
            <p:spPr bwMode="auto">
              <a:xfrm>
                <a:off x="874713" y="6533281"/>
                <a:ext cx="0" cy="15875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Line 303"/>
              <p:cNvSpPr>
                <a:spLocks noChangeShapeType="1"/>
              </p:cNvSpPr>
              <p:nvPr/>
            </p:nvSpPr>
            <p:spPr bwMode="auto">
              <a:xfrm>
                <a:off x="955675" y="6528519"/>
                <a:ext cx="0" cy="20638"/>
              </a:xfrm>
              <a:prstGeom prst="line">
                <a:avLst/>
              </a:prstGeom>
              <a:grpFill/>
              <a:ln w="11113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304"/>
              <p:cNvSpPr>
                <a:spLocks/>
              </p:cNvSpPr>
              <p:nvPr/>
            </p:nvSpPr>
            <p:spPr bwMode="auto">
              <a:xfrm>
                <a:off x="512763" y="6533281"/>
                <a:ext cx="38100" cy="15875"/>
              </a:xfrm>
              <a:custGeom>
                <a:avLst/>
                <a:gdLst>
                  <a:gd name="T0" fmla="*/ 3 w 24"/>
                  <a:gd name="T1" fmla="*/ 0 h 10"/>
                  <a:gd name="T2" fmla="*/ 22 w 24"/>
                  <a:gd name="T3" fmla="*/ 0 h 10"/>
                  <a:gd name="T4" fmla="*/ 24 w 24"/>
                  <a:gd name="T5" fmla="*/ 0 h 10"/>
                  <a:gd name="T6" fmla="*/ 24 w 24"/>
                  <a:gd name="T7" fmla="*/ 2 h 10"/>
                  <a:gd name="T8" fmla="*/ 24 w 24"/>
                  <a:gd name="T9" fmla="*/ 9 h 10"/>
                  <a:gd name="T10" fmla="*/ 24 w 24"/>
                  <a:gd name="T11" fmla="*/ 9 h 10"/>
                  <a:gd name="T12" fmla="*/ 22 w 24"/>
                  <a:gd name="T13" fmla="*/ 10 h 10"/>
                  <a:gd name="T14" fmla="*/ 3 w 24"/>
                  <a:gd name="T15" fmla="*/ 10 h 10"/>
                  <a:gd name="T16" fmla="*/ 1 w 24"/>
                  <a:gd name="T17" fmla="*/ 9 h 10"/>
                  <a:gd name="T18" fmla="*/ 0 w 24"/>
                  <a:gd name="T19" fmla="*/ 9 h 10"/>
                  <a:gd name="T20" fmla="*/ 0 w 24"/>
                  <a:gd name="T21" fmla="*/ 2 h 10"/>
                  <a:gd name="T22" fmla="*/ 1 w 24"/>
                  <a:gd name="T23" fmla="*/ 0 h 10"/>
                  <a:gd name="T24" fmla="*/ 3 w 24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10">
                    <a:moveTo>
                      <a:pt x="3" y="0"/>
                    </a:moveTo>
                    <a:lnTo>
                      <a:pt x="22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2" y="10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Freeform 305"/>
              <p:cNvSpPr>
                <a:spLocks/>
              </p:cNvSpPr>
              <p:nvPr/>
            </p:nvSpPr>
            <p:spPr bwMode="auto">
              <a:xfrm>
                <a:off x="420688" y="6538044"/>
                <a:ext cx="25400" cy="11113"/>
              </a:xfrm>
              <a:custGeom>
                <a:avLst/>
                <a:gdLst>
                  <a:gd name="T0" fmla="*/ 2 w 16"/>
                  <a:gd name="T1" fmla="*/ 0 h 7"/>
                  <a:gd name="T2" fmla="*/ 14 w 16"/>
                  <a:gd name="T3" fmla="*/ 0 h 7"/>
                  <a:gd name="T4" fmla="*/ 16 w 16"/>
                  <a:gd name="T5" fmla="*/ 0 h 7"/>
                  <a:gd name="T6" fmla="*/ 16 w 16"/>
                  <a:gd name="T7" fmla="*/ 0 h 7"/>
                  <a:gd name="T8" fmla="*/ 16 w 16"/>
                  <a:gd name="T9" fmla="*/ 6 h 7"/>
                  <a:gd name="T10" fmla="*/ 16 w 16"/>
                  <a:gd name="T11" fmla="*/ 7 h 7"/>
                  <a:gd name="T12" fmla="*/ 14 w 16"/>
                  <a:gd name="T13" fmla="*/ 7 h 7"/>
                  <a:gd name="T14" fmla="*/ 2 w 16"/>
                  <a:gd name="T15" fmla="*/ 7 h 7"/>
                  <a:gd name="T16" fmla="*/ 0 w 16"/>
                  <a:gd name="T17" fmla="*/ 7 h 7"/>
                  <a:gd name="T18" fmla="*/ 0 w 16"/>
                  <a:gd name="T19" fmla="*/ 6 h 7"/>
                  <a:gd name="T20" fmla="*/ 0 w 16"/>
                  <a:gd name="T21" fmla="*/ 0 h 7"/>
                  <a:gd name="T22" fmla="*/ 0 w 16"/>
                  <a:gd name="T23" fmla="*/ 0 h 7"/>
                  <a:gd name="T24" fmla="*/ 2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2" y="0"/>
                    </a:moveTo>
                    <a:lnTo>
                      <a:pt x="14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" name="Freeform 306"/>
              <p:cNvSpPr>
                <a:spLocks/>
              </p:cNvSpPr>
              <p:nvPr/>
            </p:nvSpPr>
            <p:spPr bwMode="auto">
              <a:xfrm>
                <a:off x="442913" y="6533281"/>
                <a:ext cx="30163" cy="11113"/>
              </a:xfrm>
              <a:custGeom>
                <a:avLst/>
                <a:gdLst>
                  <a:gd name="T0" fmla="*/ 0 w 19"/>
                  <a:gd name="T1" fmla="*/ 0 h 7"/>
                  <a:gd name="T2" fmla="*/ 17 w 19"/>
                  <a:gd name="T3" fmla="*/ 0 h 7"/>
                  <a:gd name="T4" fmla="*/ 17 w 19"/>
                  <a:gd name="T5" fmla="*/ 0 h 7"/>
                  <a:gd name="T6" fmla="*/ 19 w 19"/>
                  <a:gd name="T7" fmla="*/ 2 h 7"/>
                  <a:gd name="T8" fmla="*/ 19 w 19"/>
                  <a:gd name="T9" fmla="*/ 5 h 7"/>
                  <a:gd name="T10" fmla="*/ 17 w 19"/>
                  <a:gd name="T11" fmla="*/ 5 h 7"/>
                  <a:gd name="T12" fmla="*/ 17 w 19"/>
                  <a:gd name="T13" fmla="*/ 7 h 7"/>
                  <a:gd name="T14" fmla="*/ 0 w 19"/>
                  <a:gd name="T15" fmla="*/ 7 h 7"/>
                  <a:gd name="T16" fmla="*/ 0 w 19"/>
                  <a:gd name="T17" fmla="*/ 5 h 7"/>
                  <a:gd name="T18" fmla="*/ 0 w 19"/>
                  <a:gd name="T19" fmla="*/ 5 h 7"/>
                  <a:gd name="T20" fmla="*/ 0 w 19"/>
                  <a:gd name="T21" fmla="*/ 2 h 7"/>
                  <a:gd name="T22" fmla="*/ 0 w 19"/>
                  <a:gd name="T23" fmla="*/ 0 h 7"/>
                  <a:gd name="T24" fmla="*/ 0 w 19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7">
                    <a:moveTo>
                      <a:pt x="0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" name="Freeform 307"/>
              <p:cNvSpPr>
                <a:spLocks/>
              </p:cNvSpPr>
              <p:nvPr/>
            </p:nvSpPr>
            <p:spPr bwMode="auto">
              <a:xfrm>
                <a:off x="600075" y="6533281"/>
                <a:ext cx="65088" cy="7938"/>
              </a:xfrm>
              <a:custGeom>
                <a:avLst/>
                <a:gdLst>
                  <a:gd name="T0" fmla="*/ 0 w 41"/>
                  <a:gd name="T1" fmla="*/ 0 h 5"/>
                  <a:gd name="T2" fmla="*/ 39 w 41"/>
                  <a:gd name="T3" fmla="*/ 0 h 5"/>
                  <a:gd name="T4" fmla="*/ 39 w 41"/>
                  <a:gd name="T5" fmla="*/ 0 h 5"/>
                  <a:gd name="T6" fmla="*/ 41 w 41"/>
                  <a:gd name="T7" fmla="*/ 2 h 5"/>
                  <a:gd name="T8" fmla="*/ 41 w 41"/>
                  <a:gd name="T9" fmla="*/ 3 h 5"/>
                  <a:gd name="T10" fmla="*/ 39 w 41"/>
                  <a:gd name="T11" fmla="*/ 3 h 5"/>
                  <a:gd name="T12" fmla="*/ 39 w 41"/>
                  <a:gd name="T13" fmla="*/ 5 h 5"/>
                  <a:gd name="T14" fmla="*/ 0 w 41"/>
                  <a:gd name="T15" fmla="*/ 5 h 5"/>
                  <a:gd name="T16" fmla="*/ 0 w 41"/>
                  <a:gd name="T17" fmla="*/ 3 h 5"/>
                  <a:gd name="T18" fmla="*/ 0 w 41"/>
                  <a:gd name="T19" fmla="*/ 3 h 5"/>
                  <a:gd name="T20" fmla="*/ 0 w 41"/>
                  <a:gd name="T21" fmla="*/ 2 h 5"/>
                  <a:gd name="T22" fmla="*/ 0 w 41"/>
                  <a:gd name="T23" fmla="*/ 0 h 5"/>
                  <a:gd name="T24" fmla="*/ 0 w 41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5">
                    <a:moveTo>
                      <a:pt x="0" y="0"/>
                    </a:moveTo>
                    <a:lnTo>
                      <a:pt x="39" y="0"/>
                    </a:lnTo>
                    <a:lnTo>
                      <a:pt x="39" y="0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" name="Line 308"/>
              <p:cNvSpPr>
                <a:spLocks noChangeShapeType="1"/>
              </p:cNvSpPr>
              <p:nvPr/>
            </p:nvSpPr>
            <p:spPr bwMode="auto">
              <a:xfrm flipH="1">
                <a:off x="661988" y="6538044"/>
                <a:ext cx="3175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" name="Line 309"/>
              <p:cNvSpPr>
                <a:spLocks noChangeShapeType="1"/>
              </p:cNvSpPr>
              <p:nvPr/>
            </p:nvSpPr>
            <p:spPr bwMode="auto">
              <a:xfrm>
                <a:off x="661988" y="6538044"/>
                <a:ext cx="0" cy="3175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" name="Line 310"/>
              <p:cNvSpPr>
                <a:spLocks noChangeShapeType="1"/>
              </p:cNvSpPr>
              <p:nvPr/>
            </p:nvSpPr>
            <p:spPr bwMode="auto">
              <a:xfrm flipH="1">
                <a:off x="600075" y="6541219"/>
                <a:ext cx="61913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" name="Line 311"/>
              <p:cNvSpPr>
                <a:spLocks noChangeShapeType="1"/>
              </p:cNvSpPr>
              <p:nvPr/>
            </p:nvSpPr>
            <p:spPr bwMode="auto">
              <a:xfrm flipV="1">
                <a:off x="600075" y="6538044"/>
                <a:ext cx="0" cy="3175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" name="Line 312"/>
              <p:cNvSpPr>
                <a:spLocks noChangeShapeType="1"/>
              </p:cNvSpPr>
              <p:nvPr/>
            </p:nvSpPr>
            <p:spPr bwMode="auto">
              <a:xfrm>
                <a:off x="600075" y="6538044"/>
                <a:ext cx="0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" name="Line 313"/>
              <p:cNvSpPr>
                <a:spLocks noChangeShapeType="1"/>
              </p:cNvSpPr>
              <p:nvPr/>
            </p:nvSpPr>
            <p:spPr bwMode="auto">
              <a:xfrm flipV="1">
                <a:off x="600075" y="6536456"/>
                <a:ext cx="0" cy="1588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8" name="Line 314"/>
              <p:cNvSpPr>
                <a:spLocks noChangeShapeType="1"/>
              </p:cNvSpPr>
              <p:nvPr/>
            </p:nvSpPr>
            <p:spPr bwMode="auto">
              <a:xfrm flipV="1">
                <a:off x="600075" y="6533281"/>
                <a:ext cx="0" cy="3175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9" name="Line 315"/>
              <p:cNvSpPr>
                <a:spLocks noChangeShapeType="1"/>
              </p:cNvSpPr>
              <p:nvPr/>
            </p:nvSpPr>
            <p:spPr bwMode="auto">
              <a:xfrm>
                <a:off x="600075" y="6533281"/>
                <a:ext cx="0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0" name="Line 316"/>
              <p:cNvSpPr>
                <a:spLocks noChangeShapeType="1"/>
              </p:cNvSpPr>
              <p:nvPr/>
            </p:nvSpPr>
            <p:spPr bwMode="auto">
              <a:xfrm>
                <a:off x="600075" y="6533281"/>
                <a:ext cx="61913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1" name="Line 317"/>
              <p:cNvSpPr>
                <a:spLocks noChangeShapeType="1"/>
              </p:cNvSpPr>
              <p:nvPr/>
            </p:nvSpPr>
            <p:spPr bwMode="auto">
              <a:xfrm>
                <a:off x="661988" y="6533281"/>
                <a:ext cx="0" cy="0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2" name="Line 318"/>
              <p:cNvSpPr>
                <a:spLocks noChangeShapeType="1"/>
              </p:cNvSpPr>
              <p:nvPr/>
            </p:nvSpPr>
            <p:spPr bwMode="auto">
              <a:xfrm>
                <a:off x="661988" y="6533281"/>
                <a:ext cx="3175" cy="3175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3" name="Line 319"/>
              <p:cNvSpPr>
                <a:spLocks noChangeShapeType="1"/>
              </p:cNvSpPr>
              <p:nvPr/>
            </p:nvSpPr>
            <p:spPr bwMode="auto">
              <a:xfrm>
                <a:off x="665163" y="6536456"/>
                <a:ext cx="0" cy="1588"/>
              </a:xfrm>
              <a:prstGeom prst="line">
                <a:avLst/>
              </a:prstGeom>
              <a:grpFill/>
              <a:ln w="3175">
                <a:solidFill>
                  <a:srgbClr val="3574B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4" name="Freeform 320"/>
              <p:cNvSpPr>
                <a:spLocks/>
              </p:cNvSpPr>
              <p:nvPr/>
            </p:nvSpPr>
            <p:spPr bwMode="auto">
              <a:xfrm>
                <a:off x="609600" y="6538044"/>
                <a:ext cx="22225" cy="20638"/>
              </a:xfrm>
              <a:custGeom>
                <a:avLst/>
                <a:gdLst>
                  <a:gd name="T0" fmla="*/ 1 w 14"/>
                  <a:gd name="T1" fmla="*/ 0 h 13"/>
                  <a:gd name="T2" fmla="*/ 14 w 14"/>
                  <a:gd name="T3" fmla="*/ 0 h 13"/>
                  <a:gd name="T4" fmla="*/ 14 w 14"/>
                  <a:gd name="T5" fmla="*/ 2 h 13"/>
                  <a:gd name="T6" fmla="*/ 14 w 14"/>
                  <a:gd name="T7" fmla="*/ 2 h 13"/>
                  <a:gd name="T8" fmla="*/ 14 w 14"/>
                  <a:gd name="T9" fmla="*/ 11 h 13"/>
                  <a:gd name="T10" fmla="*/ 14 w 14"/>
                  <a:gd name="T11" fmla="*/ 11 h 13"/>
                  <a:gd name="T12" fmla="*/ 14 w 14"/>
                  <a:gd name="T13" fmla="*/ 13 h 13"/>
                  <a:gd name="T14" fmla="*/ 1 w 14"/>
                  <a:gd name="T15" fmla="*/ 13 h 13"/>
                  <a:gd name="T16" fmla="*/ 0 w 14"/>
                  <a:gd name="T17" fmla="*/ 11 h 13"/>
                  <a:gd name="T18" fmla="*/ 0 w 14"/>
                  <a:gd name="T19" fmla="*/ 11 h 13"/>
                  <a:gd name="T20" fmla="*/ 0 w 14"/>
                  <a:gd name="T21" fmla="*/ 2 h 13"/>
                  <a:gd name="T22" fmla="*/ 0 w 14"/>
                  <a:gd name="T23" fmla="*/ 2 h 13"/>
                  <a:gd name="T24" fmla="*/ 1 w 14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3">
                    <a:moveTo>
                      <a:pt x="1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5" name="Freeform 321"/>
              <p:cNvSpPr>
                <a:spLocks/>
              </p:cNvSpPr>
              <p:nvPr/>
            </p:nvSpPr>
            <p:spPr bwMode="auto">
              <a:xfrm>
                <a:off x="714375" y="6528519"/>
                <a:ext cx="15875" cy="19050"/>
              </a:xfrm>
              <a:custGeom>
                <a:avLst/>
                <a:gdLst>
                  <a:gd name="T0" fmla="*/ 2 w 10"/>
                  <a:gd name="T1" fmla="*/ 0 h 12"/>
                  <a:gd name="T2" fmla="*/ 10 w 10"/>
                  <a:gd name="T3" fmla="*/ 0 h 12"/>
                  <a:gd name="T4" fmla="*/ 10 w 10"/>
                  <a:gd name="T5" fmla="*/ 0 h 12"/>
                  <a:gd name="T6" fmla="*/ 10 w 10"/>
                  <a:gd name="T7" fmla="*/ 1 h 12"/>
                  <a:gd name="T8" fmla="*/ 10 w 10"/>
                  <a:gd name="T9" fmla="*/ 10 h 12"/>
                  <a:gd name="T10" fmla="*/ 10 w 10"/>
                  <a:gd name="T11" fmla="*/ 10 h 12"/>
                  <a:gd name="T12" fmla="*/ 10 w 10"/>
                  <a:gd name="T13" fmla="*/ 12 h 12"/>
                  <a:gd name="T14" fmla="*/ 2 w 10"/>
                  <a:gd name="T15" fmla="*/ 12 h 12"/>
                  <a:gd name="T16" fmla="*/ 0 w 10"/>
                  <a:gd name="T17" fmla="*/ 10 h 12"/>
                  <a:gd name="T18" fmla="*/ 0 w 10"/>
                  <a:gd name="T19" fmla="*/ 10 h 12"/>
                  <a:gd name="T20" fmla="*/ 0 w 10"/>
                  <a:gd name="T21" fmla="*/ 1 h 12"/>
                  <a:gd name="T22" fmla="*/ 0 w 10"/>
                  <a:gd name="T23" fmla="*/ 0 h 12"/>
                  <a:gd name="T24" fmla="*/ 2 w 10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2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6" name="Freeform 322"/>
              <p:cNvSpPr>
                <a:spLocks/>
              </p:cNvSpPr>
              <p:nvPr/>
            </p:nvSpPr>
            <p:spPr bwMode="auto">
              <a:xfrm>
                <a:off x="811213" y="6528519"/>
                <a:ext cx="17463" cy="19050"/>
              </a:xfrm>
              <a:custGeom>
                <a:avLst/>
                <a:gdLst>
                  <a:gd name="T0" fmla="*/ 2 w 11"/>
                  <a:gd name="T1" fmla="*/ 0 h 12"/>
                  <a:gd name="T2" fmla="*/ 11 w 11"/>
                  <a:gd name="T3" fmla="*/ 0 h 12"/>
                  <a:gd name="T4" fmla="*/ 11 w 11"/>
                  <a:gd name="T5" fmla="*/ 0 h 12"/>
                  <a:gd name="T6" fmla="*/ 11 w 11"/>
                  <a:gd name="T7" fmla="*/ 1 h 12"/>
                  <a:gd name="T8" fmla="*/ 11 w 11"/>
                  <a:gd name="T9" fmla="*/ 10 h 12"/>
                  <a:gd name="T10" fmla="*/ 11 w 11"/>
                  <a:gd name="T11" fmla="*/ 10 h 12"/>
                  <a:gd name="T12" fmla="*/ 11 w 11"/>
                  <a:gd name="T13" fmla="*/ 12 h 12"/>
                  <a:gd name="T14" fmla="*/ 2 w 11"/>
                  <a:gd name="T15" fmla="*/ 12 h 12"/>
                  <a:gd name="T16" fmla="*/ 0 w 11"/>
                  <a:gd name="T17" fmla="*/ 10 h 12"/>
                  <a:gd name="T18" fmla="*/ 0 w 11"/>
                  <a:gd name="T19" fmla="*/ 10 h 12"/>
                  <a:gd name="T20" fmla="*/ 0 w 11"/>
                  <a:gd name="T21" fmla="*/ 1 h 12"/>
                  <a:gd name="T22" fmla="*/ 0 w 11"/>
                  <a:gd name="T23" fmla="*/ 0 h 12"/>
                  <a:gd name="T24" fmla="*/ 2 w 11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2">
                    <a:moveTo>
                      <a:pt x="2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2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7" name="Freeform 323"/>
              <p:cNvSpPr>
                <a:spLocks/>
              </p:cNvSpPr>
              <p:nvPr/>
            </p:nvSpPr>
            <p:spPr bwMode="auto">
              <a:xfrm>
                <a:off x="893763" y="6528519"/>
                <a:ext cx="36513" cy="15875"/>
              </a:xfrm>
              <a:custGeom>
                <a:avLst/>
                <a:gdLst>
                  <a:gd name="T0" fmla="*/ 2 w 23"/>
                  <a:gd name="T1" fmla="*/ 0 h 10"/>
                  <a:gd name="T2" fmla="*/ 21 w 23"/>
                  <a:gd name="T3" fmla="*/ 0 h 10"/>
                  <a:gd name="T4" fmla="*/ 23 w 23"/>
                  <a:gd name="T5" fmla="*/ 0 h 10"/>
                  <a:gd name="T6" fmla="*/ 23 w 23"/>
                  <a:gd name="T7" fmla="*/ 1 h 10"/>
                  <a:gd name="T8" fmla="*/ 23 w 23"/>
                  <a:gd name="T9" fmla="*/ 8 h 10"/>
                  <a:gd name="T10" fmla="*/ 23 w 23"/>
                  <a:gd name="T11" fmla="*/ 10 h 10"/>
                  <a:gd name="T12" fmla="*/ 21 w 23"/>
                  <a:gd name="T13" fmla="*/ 10 h 10"/>
                  <a:gd name="T14" fmla="*/ 2 w 23"/>
                  <a:gd name="T15" fmla="*/ 10 h 10"/>
                  <a:gd name="T16" fmla="*/ 2 w 23"/>
                  <a:gd name="T17" fmla="*/ 10 h 10"/>
                  <a:gd name="T18" fmla="*/ 0 w 23"/>
                  <a:gd name="T19" fmla="*/ 8 h 10"/>
                  <a:gd name="T20" fmla="*/ 0 w 23"/>
                  <a:gd name="T21" fmla="*/ 1 h 10"/>
                  <a:gd name="T22" fmla="*/ 2 w 23"/>
                  <a:gd name="T23" fmla="*/ 0 h 10"/>
                  <a:gd name="T24" fmla="*/ 2 w 23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2" y="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178" name="Picture 2" descr="&amp;Kcy;&amp;acy;&amp;rcy;&amp;tcy;&amp;icy;&amp;ncy;&amp;kcy;&amp;icy; &amp;pcy;&amp;ocy; &amp;zcy;&amp;acy;&amp;pcy;&amp;rcy;&amp;ocy;&amp;scy;&amp;ucy; turbine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04" y="4176081"/>
              <a:ext cx="886095" cy="88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Box 178"/>
            <p:cNvSpPr txBox="1"/>
            <p:nvPr/>
          </p:nvSpPr>
          <p:spPr>
            <a:xfrm>
              <a:off x="1383110" y="2716789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Оперативное управление</a:t>
              </a:r>
              <a:endParaRPr lang="en-US" sz="1600" dirty="0"/>
            </a:p>
          </p:txBody>
        </p:sp>
        <p:grpSp>
          <p:nvGrpSpPr>
            <p:cNvPr id="180" name="Группа 179"/>
            <p:cNvGrpSpPr/>
            <p:nvPr/>
          </p:nvGrpSpPr>
          <p:grpSpPr>
            <a:xfrm>
              <a:off x="2864396" y="3117576"/>
              <a:ext cx="570214" cy="688044"/>
              <a:chOff x="784225" y="5956301"/>
              <a:chExt cx="430213" cy="519113"/>
            </a:xfrm>
            <a:solidFill>
              <a:srgbClr val="3574BB"/>
            </a:solidFill>
          </p:grpSpPr>
          <p:sp>
            <p:nvSpPr>
              <p:cNvPr id="181" name="Freeform 976"/>
              <p:cNvSpPr>
                <a:spLocks/>
              </p:cNvSpPr>
              <p:nvPr/>
            </p:nvSpPr>
            <p:spPr bwMode="auto">
              <a:xfrm>
                <a:off x="873125" y="6302376"/>
                <a:ext cx="252413" cy="69850"/>
              </a:xfrm>
              <a:custGeom>
                <a:avLst/>
                <a:gdLst>
                  <a:gd name="T0" fmla="*/ 52 w 159"/>
                  <a:gd name="T1" fmla="*/ 0 h 44"/>
                  <a:gd name="T2" fmla="*/ 106 w 159"/>
                  <a:gd name="T3" fmla="*/ 0 h 44"/>
                  <a:gd name="T4" fmla="*/ 106 w 159"/>
                  <a:gd name="T5" fmla="*/ 13 h 44"/>
                  <a:gd name="T6" fmla="*/ 106 w 159"/>
                  <a:gd name="T7" fmla="*/ 16 h 44"/>
                  <a:gd name="T8" fmla="*/ 108 w 159"/>
                  <a:gd name="T9" fmla="*/ 18 h 44"/>
                  <a:gd name="T10" fmla="*/ 112 w 159"/>
                  <a:gd name="T11" fmla="*/ 20 h 44"/>
                  <a:gd name="T12" fmla="*/ 153 w 159"/>
                  <a:gd name="T13" fmla="*/ 23 h 44"/>
                  <a:gd name="T14" fmla="*/ 157 w 159"/>
                  <a:gd name="T15" fmla="*/ 25 h 44"/>
                  <a:gd name="T16" fmla="*/ 159 w 159"/>
                  <a:gd name="T17" fmla="*/ 27 h 44"/>
                  <a:gd name="T18" fmla="*/ 159 w 159"/>
                  <a:gd name="T19" fmla="*/ 30 h 44"/>
                  <a:gd name="T20" fmla="*/ 159 w 159"/>
                  <a:gd name="T21" fmla="*/ 39 h 44"/>
                  <a:gd name="T22" fmla="*/ 159 w 159"/>
                  <a:gd name="T23" fmla="*/ 42 h 44"/>
                  <a:gd name="T24" fmla="*/ 157 w 159"/>
                  <a:gd name="T25" fmla="*/ 44 h 44"/>
                  <a:gd name="T26" fmla="*/ 153 w 159"/>
                  <a:gd name="T27" fmla="*/ 44 h 44"/>
                  <a:gd name="T28" fmla="*/ 148 w 159"/>
                  <a:gd name="T29" fmla="*/ 42 h 44"/>
                  <a:gd name="T30" fmla="*/ 132 w 159"/>
                  <a:gd name="T31" fmla="*/ 41 h 44"/>
                  <a:gd name="T32" fmla="*/ 110 w 159"/>
                  <a:gd name="T33" fmla="*/ 39 h 44"/>
                  <a:gd name="T34" fmla="*/ 78 w 159"/>
                  <a:gd name="T35" fmla="*/ 37 h 44"/>
                  <a:gd name="T36" fmla="*/ 49 w 159"/>
                  <a:gd name="T37" fmla="*/ 39 h 44"/>
                  <a:gd name="T38" fmla="*/ 26 w 159"/>
                  <a:gd name="T39" fmla="*/ 41 h 44"/>
                  <a:gd name="T40" fmla="*/ 10 w 159"/>
                  <a:gd name="T41" fmla="*/ 42 h 44"/>
                  <a:gd name="T42" fmla="*/ 5 w 159"/>
                  <a:gd name="T43" fmla="*/ 44 h 44"/>
                  <a:gd name="T44" fmla="*/ 2 w 159"/>
                  <a:gd name="T45" fmla="*/ 44 h 44"/>
                  <a:gd name="T46" fmla="*/ 0 w 159"/>
                  <a:gd name="T47" fmla="*/ 42 h 44"/>
                  <a:gd name="T48" fmla="*/ 0 w 159"/>
                  <a:gd name="T49" fmla="*/ 39 h 44"/>
                  <a:gd name="T50" fmla="*/ 0 w 159"/>
                  <a:gd name="T51" fmla="*/ 30 h 44"/>
                  <a:gd name="T52" fmla="*/ 0 w 159"/>
                  <a:gd name="T53" fmla="*/ 27 h 44"/>
                  <a:gd name="T54" fmla="*/ 2 w 159"/>
                  <a:gd name="T55" fmla="*/ 25 h 44"/>
                  <a:gd name="T56" fmla="*/ 5 w 159"/>
                  <a:gd name="T57" fmla="*/ 23 h 44"/>
                  <a:gd name="T58" fmla="*/ 47 w 159"/>
                  <a:gd name="T59" fmla="*/ 20 h 44"/>
                  <a:gd name="T60" fmla="*/ 50 w 159"/>
                  <a:gd name="T61" fmla="*/ 18 h 44"/>
                  <a:gd name="T62" fmla="*/ 52 w 159"/>
                  <a:gd name="T63" fmla="*/ 16 h 44"/>
                  <a:gd name="T64" fmla="*/ 52 w 159"/>
                  <a:gd name="T65" fmla="*/ 13 h 44"/>
                  <a:gd name="T66" fmla="*/ 52 w 159"/>
                  <a:gd name="T6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9" h="44">
                    <a:moveTo>
                      <a:pt x="52" y="0"/>
                    </a:moveTo>
                    <a:lnTo>
                      <a:pt x="106" y="0"/>
                    </a:lnTo>
                    <a:lnTo>
                      <a:pt x="106" y="13"/>
                    </a:lnTo>
                    <a:lnTo>
                      <a:pt x="106" y="16"/>
                    </a:lnTo>
                    <a:lnTo>
                      <a:pt x="108" y="18"/>
                    </a:lnTo>
                    <a:lnTo>
                      <a:pt x="112" y="20"/>
                    </a:lnTo>
                    <a:lnTo>
                      <a:pt x="153" y="23"/>
                    </a:lnTo>
                    <a:lnTo>
                      <a:pt x="157" y="25"/>
                    </a:lnTo>
                    <a:lnTo>
                      <a:pt x="159" y="27"/>
                    </a:lnTo>
                    <a:lnTo>
                      <a:pt x="159" y="30"/>
                    </a:lnTo>
                    <a:lnTo>
                      <a:pt x="159" y="39"/>
                    </a:lnTo>
                    <a:lnTo>
                      <a:pt x="159" y="42"/>
                    </a:lnTo>
                    <a:lnTo>
                      <a:pt x="157" y="44"/>
                    </a:lnTo>
                    <a:lnTo>
                      <a:pt x="153" y="44"/>
                    </a:lnTo>
                    <a:lnTo>
                      <a:pt x="148" y="42"/>
                    </a:lnTo>
                    <a:lnTo>
                      <a:pt x="132" y="41"/>
                    </a:lnTo>
                    <a:lnTo>
                      <a:pt x="110" y="39"/>
                    </a:lnTo>
                    <a:lnTo>
                      <a:pt x="78" y="37"/>
                    </a:lnTo>
                    <a:lnTo>
                      <a:pt x="49" y="39"/>
                    </a:lnTo>
                    <a:lnTo>
                      <a:pt x="26" y="41"/>
                    </a:lnTo>
                    <a:lnTo>
                      <a:pt x="10" y="42"/>
                    </a:lnTo>
                    <a:lnTo>
                      <a:pt x="5" y="44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39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7" y="20"/>
                    </a:lnTo>
                    <a:lnTo>
                      <a:pt x="50" y="18"/>
                    </a:lnTo>
                    <a:lnTo>
                      <a:pt x="52" y="16"/>
                    </a:lnTo>
                    <a:lnTo>
                      <a:pt x="52" y="13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2" name="Freeform 977"/>
              <p:cNvSpPr>
                <a:spLocks noEditPoints="1"/>
              </p:cNvSpPr>
              <p:nvPr/>
            </p:nvSpPr>
            <p:spPr bwMode="auto">
              <a:xfrm>
                <a:off x="784225" y="5956301"/>
                <a:ext cx="430213" cy="319088"/>
              </a:xfrm>
              <a:custGeom>
                <a:avLst/>
                <a:gdLst>
                  <a:gd name="T0" fmla="*/ 220 w 271"/>
                  <a:gd name="T1" fmla="*/ 159 h 201"/>
                  <a:gd name="T2" fmla="*/ 213 w 271"/>
                  <a:gd name="T3" fmla="*/ 166 h 201"/>
                  <a:gd name="T4" fmla="*/ 213 w 271"/>
                  <a:gd name="T5" fmla="*/ 176 h 201"/>
                  <a:gd name="T6" fmla="*/ 220 w 271"/>
                  <a:gd name="T7" fmla="*/ 183 h 201"/>
                  <a:gd name="T8" fmla="*/ 230 w 271"/>
                  <a:gd name="T9" fmla="*/ 183 h 201"/>
                  <a:gd name="T10" fmla="*/ 237 w 271"/>
                  <a:gd name="T11" fmla="*/ 176 h 201"/>
                  <a:gd name="T12" fmla="*/ 237 w 271"/>
                  <a:gd name="T13" fmla="*/ 166 h 201"/>
                  <a:gd name="T14" fmla="*/ 230 w 271"/>
                  <a:gd name="T15" fmla="*/ 159 h 201"/>
                  <a:gd name="T16" fmla="*/ 180 w 271"/>
                  <a:gd name="T17" fmla="*/ 159 h 201"/>
                  <a:gd name="T18" fmla="*/ 171 w 271"/>
                  <a:gd name="T19" fmla="*/ 162 h 201"/>
                  <a:gd name="T20" fmla="*/ 166 w 271"/>
                  <a:gd name="T21" fmla="*/ 171 h 201"/>
                  <a:gd name="T22" fmla="*/ 171 w 271"/>
                  <a:gd name="T23" fmla="*/ 182 h 201"/>
                  <a:gd name="T24" fmla="*/ 180 w 271"/>
                  <a:gd name="T25" fmla="*/ 185 h 201"/>
                  <a:gd name="T26" fmla="*/ 190 w 271"/>
                  <a:gd name="T27" fmla="*/ 182 h 201"/>
                  <a:gd name="T28" fmla="*/ 194 w 271"/>
                  <a:gd name="T29" fmla="*/ 171 h 201"/>
                  <a:gd name="T30" fmla="*/ 190 w 271"/>
                  <a:gd name="T31" fmla="*/ 162 h 201"/>
                  <a:gd name="T32" fmla="*/ 180 w 271"/>
                  <a:gd name="T33" fmla="*/ 159 h 201"/>
                  <a:gd name="T34" fmla="*/ 28 w 271"/>
                  <a:gd name="T35" fmla="*/ 26 h 201"/>
                  <a:gd name="T36" fmla="*/ 23 w 271"/>
                  <a:gd name="T37" fmla="*/ 51 h 201"/>
                  <a:gd name="T38" fmla="*/ 19 w 271"/>
                  <a:gd name="T39" fmla="*/ 101 h 201"/>
                  <a:gd name="T40" fmla="*/ 21 w 271"/>
                  <a:gd name="T41" fmla="*/ 142 h 201"/>
                  <a:gd name="T42" fmla="*/ 250 w 271"/>
                  <a:gd name="T43" fmla="*/ 122 h 201"/>
                  <a:gd name="T44" fmla="*/ 250 w 271"/>
                  <a:gd name="T45" fmla="*/ 73 h 201"/>
                  <a:gd name="T46" fmla="*/ 244 w 271"/>
                  <a:gd name="T47" fmla="*/ 37 h 201"/>
                  <a:gd name="T48" fmla="*/ 241 w 271"/>
                  <a:gd name="T49" fmla="*/ 21 h 201"/>
                  <a:gd name="T50" fmla="*/ 24 w 271"/>
                  <a:gd name="T51" fmla="*/ 0 h 201"/>
                  <a:gd name="T52" fmla="*/ 250 w 271"/>
                  <a:gd name="T53" fmla="*/ 2 h 201"/>
                  <a:gd name="T54" fmla="*/ 255 w 271"/>
                  <a:gd name="T55" fmla="*/ 5 h 201"/>
                  <a:gd name="T56" fmla="*/ 257 w 271"/>
                  <a:gd name="T57" fmla="*/ 11 h 201"/>
                  <a:gd name="T58" fmla="*/ 264 w 271"/>
                  <a:gd name="T59" fmla="*/ 25 h 201"/>
                  <a:gd name="T60" fmla="*/ 269 w 271"/>
                  <a:gd name="T61" fmla="*/ 66 h 201"/>
                  <a:gd name="T62" fmla="*/ 269 w 271"/>
                  <a:gd name="T63" fmla="*/ 135 h 201"/>
                  <a:gd name="T64" fmla="*/ 264 w 271"/>
                  <a:gd name="T65" fmla="*/ 178 h 201"/>
                  <a:gd name="T66" fmla="*/ 257 w 271"/>
                  <a:gd name="T67" fmla="*/ 192 h 201"/>
                  <a:gd name="T68" fmla="*/ 255 w 271"/>
                  <a:gd name="T69" fmla="*/ 197 h 201"/>
                  <a:gd name="T70" fmla="*/ 250 w 271"/>
                  <a:gd name="T71" fmla="*/ 201 h 201"/>
                  <a:gd name="T72" fmla="*/ 24 w 271"/>
                  <a:gd name="T73" fmla="*/ 201 h 201"/>
                  <a:gd name="T74" fmla="*/ 17 w 271"/>
                  <a:gd name="T75" fmla="*/ 199 h 201"/>
                  <a:gd name="T76" fmla="*/ 14 w 271"/>
                  <a:gd name="T77" fmla="*/ 194 h 201"/>
                  <a:gd name="T78" fmla="*/ 10 w 271"/>
                  <a:gd name="T79" fmla="*/ 189 h 201"/>
                  <a:gd name="T80" fmla="*/ 3 w 271"/>
                  <a:gd name="T81" fmla="*/ 161 h 201"/>
                  <a:gd name="T82" fmla="*/ 0 w 271"/>
                  <a:gd name="T83" fmla="*/ 101 h 201"/>
                  <a:gd name="T84" fmla="*/ 2 w 271"/>
                  <a:gd name="T85" fmla="*/ 66 h 201"/>
                  <a:gd name="T86" fmla="*/ 7 w 271"/>
                  <a:gd name="T87" fmla="*/ 25 h 201"/>
                  <a:gd name="T88" fmla="*/ 12 w 271"/>
                  <a:gd name="T89" fmla="*/ 11 h 201"/>
                  <a:gd name="T90" fmla="*/ 16 w 271"/>
                  <a:gd name="T91" fmla="*/ 5 h 201"/>
                  <a:gd name="T92" fmla="*/ 21 w 271"/>
                  <a:gd name="T93" fmla="*/ 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1" h="201">
                    <a:moveTo>
                      <a:pt x="225" y="159"/>
                    </a:moveTo>
                    <a:lnTo>
                      <a:pt x="220" y="159"/>
                    </a:lnTo>
                    <a:lnTo>
                      <a:pt x="215" y="162"/>
                    </a:lnTo>
                    <a:lnTo>
                      <a:pt x="213" y="166"/>
                    </a:lnTo>
                    <a:lnTo>
                      <a:pt x="211" y="171"/>
                    </a:lnTo>
                    <a:lnTo>
                      <a:pt x="213" y="176"/>
                    </a:lnTo>
                    <a:lnTo>
                      <a:pt x="215" y="182"/>
                    </a:lnTo>
                    <a:lnTo>
                      <a:pt x="220" y="183"/>
                    </a:lnTo>
                    <a:lnTo>
                      <a:pt x="225" y="185"/>
                    </a:lnTo>
                    <a:lnTo>
                      <a:pt x="230" y="183"/>
                    </a:lnTo>
                    <a:lnTo>
                      <a:pt x="234" y="182"/>
                    </a:lnTo>
                    <a:lnTo>
                      <a:pt x="237" y="176"/>
                    </a:lnTo>
                    <a:lnTo>
                      <a:pt x="239" y="171"/>
                    </a:lnTo>
                    <a:lnTo>
                      <a:pt x="237" y="166"/>
                    </a:lnTo>
                    <a:lnTo>
                      <a:pt x="234" y="162"/>
                    </a:lnTo>
                    <a:lnTo>
                      <a:pt x="230" y="159"/>
                    </a:lnTo>
                    <a:lnTo>
                      <a:pt x="225" y="159"/>
                    </a:lnTo>
                    <a:close/>
                    <a:moveTo>
                      <a:pt x="180" y="159"/>
                    </a:moveTo>
                    <a:lnTo>
                      <a:pt x="175" y="159"/>
                    </a:lnTo>
                    <a:lnTo>
                      <a:pt x="171" y="162"/>
                    </a:lnTo>
                    <a:lnTo>
                      <a:pt x="168" y="166"/>
                    </a:lnTo>
                    <a:lnTo>
                      <a:pt x="166" y="171"/>
                    </a:lnTo>
                    <a:lnTo>
                      <a:pt x="168" y="176"/>
                    </a:lnTo>
                    <a:lnTo>
                      <a:pt x="171" y="182"/>
                    </a:lnTo>
                    <a:lnTo>
                      <a:pt x="175" y="183"/>
                    </a:lnTo>
                    <a:lnTo>
                      <a:pt x="180" y="185"/>
                    </a:lnTo>
                    <a:lnTo>
                      <a:pt x="185" y="183"/>
                    </a:lnTo>
                    <a:lnTo>
                      <a:pt x="190" y="182"/>
                    </a:lnTo>
                    <a:lnTo>
                      <a:pt x="192" y="176"/>
                    </a:lnTo>
                    <a:lnTo>
                      <a:pt x="194" y="171"/>
                    </a:lnTo>
                    <a:lnTo>
                      <a:pt x="192" y="166"/>
                    </a:lnTo>
                    <a:lnTo>
                      <a:pt x="190" y="162"/>
                    </a:lnTo>
                    <a:lnTo>
                      <a:pt x="185" y="159"/>
                    </a:lnTo>
                    <a:lnTo>
                      <a:pt x="180" y="159"/>
                    </a:lnTo>
                    <a:close/>
                    <a:moveTo>
                      <a:pt x="30" y="21"/>
                    </a:moveTo>
                    <a:lnTo>
                      <a:pt x="28" y="26"/>
                    </a:lnTo>
                    <a:lnTo>
                      <a:pt x="24" y="35"/>
                    </a:lnTo>
                    <a:lnTo>
                      <a:pt x="23" y="51"/>
                    </a:lnTo>
                    <a:lnTo>
                      <a:pt x="21" y="73"/>
                    </a:lnTo>
                    <a:lnTo>
                      <a:pt x="19" y="101"/>
                    </a:lnTo>
                    <a:lnTo>
                      <a:pt x="19" y="122"/>
                    </a:lnTo>
                    <a:lnTo>
                      <a:pt x="21" y="142"/>
                    </a:lnTo>
                    <a:lnTo>
                      <a:pt x="250" y="142"/>
                    </a:lnTo>
                    <a:lnTo>
                      <a:pt x="250" y="122"/>
                    </a:lnTo>
                    <a:lnTo>
                      <a:pt x="251" y="101"/>
                    </a:lnTo>
                    <a:lnTo>
                      <a:pt x="250" y="73"/>
                    </a:lnTo>
                    <a:lnTo>
                      <a:pt x="248" y="51"/>
                    </a:lnTo>
                    <a:lnTo>
                      <a:pt x="244" y="37"/>
                    </a:lnTo>
                    <a:lnTo>
                      <a:pt x="243" y="26"/>
                    </a:lnTo>
                    <a:lnTo>
                      <a:pt x="241" y="21"/>
                    </a:lnTo>
                    <a:lnTo>
                      <a:pt x="30" y="21"/>
                    </a:lnTo>
                    <a:close/>
                    <a:moveTo>
                      <a:pt x="24" y="0"/>
                    </a:moveTo>
                    <a:lnTo>
                      <a:pt x="246" y="0"/>
                    </a:lnTo>
                    <a:lnTo>
                      <a:pt x="250" y="2"/>
                    </a:lnTo>
                    <a:lnTo>
                      <a:pt x="253" y="4"/>
                    </a:lnTo>
                    <a:lnTo>
                      <a:pt x="255" y="5"/>
                    </a:lnTo>
                    <a:lnTo>
                      <a:pt x="257" y="7"/>
                    </a:lnTo>
                    <a:lnTo>
                      <a:pt x="257" y="11"/>
                    </a:lnTo>
                    <a:lnTo>
                      <a:pt x="260" y="14"/>
                    </a:lnTo>
                    <a:lnTo>
                      <a:pt x="264" y="25"/>
                    </a:lnTo>
                    <a:lnTo>
                      <a:pt x="267" y="42"/>
                    </a:lnTo>
                    <a:lnTo>
                      <a:pt x="269" y="66"/>
                    </a:lnTo>
                    <a:lnTo>
                      <a:pt x="271" y="101"/>
                    </a:lnTo>
                    <a:lnTo>
                      <a:pt x="269" y="135"/>
                    </a:lnTo>
                    <a:lnTo>
                      <a:pt x="267" y="161"/>
                    </a:lnTo>
                    <a:lnTo>
                      <a:pt x="264" y="178"/>
                    </a:lnTo>
                    <a:lnTo>
                      <a:pt x="260" y="189"/>
                    </a:lnTo>
                    <a:lnTo>
                      <a:pt x="257" y="192"/>
                    </a:lnTo>
                    <a:lnTo>
                      <a:pt x="257" y="194"/>
                    </a:lnTo>
                    <a:lnTo>
                      <a:pt x="255" y="197"/>
                    </a:lnTo>
                    <a:lnTo>
                      <a:pt x="253" y="199"/>
                    </a:lnTo>
                    <a:lnTo>
                      <a:pt x="250" y="201"/>
                    </a:lnTo>
                    <a:lnTo>
                      <a:pt x="246" y="201"/>
                    </a:lnTo>
                    <a:lnTo>
                      <a:pt x="24" y="201"/>
                    </a:lnTo>
                    <a:lnTo>
                      <a:pt x="21" y="201"/>
                    </a:lnTo>
                    <a:lnTo>
                      <a:pt x="17" y="199"/>
                    </a:lnTo>
                    <a:lnTo>
                      <a:pt x="16" y="197"/>
                    </a:lnTo>
                    <a:lnTo>
                      <a:pt x="14" y="194"/>
                    </a:lnTo>
                    <a:lnTo>
                      <a:pt x="12" y="192"/>
                    </a:lnTo>
                    <a:lnTo>
                      <a:pt x="10" y="189"/>
                    </a:lnTo>
                    <a:lnTo>
                      <a:pt x="7" y="178"/>
                    </a:lnTo>
                    <a:lnTo>
                      <a:pt x="3" y="161"/>
                    </a:lnTo>
                    <a:lnTo>
                      <a:pt x="2" y="135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2" y="66"/>
                    </a:lnTo>
                    <a:lnTo>
                      <a:pt x="3" y="42"/>
                    </a:lnTo>
                    <a:lnTo>
                      <a:pt x="7" y="25"/>
                    </a:lnTo>
                    <a:lnTo>
                      <a:pt x="10" y="14"/>
                    </a:lnTo>
                    <a:lnTo>
                      <a:pt x="12" y="11"/>
                    </a:lnTo>
                    <a:lnTo>
                      <a:pt x="14" y="7"/>
                    </a:lnTo>
                    <a:lnTo>
                      <a:pt x="16" y="5"/>
                    </a:lnTo>
                    <a:lnTo>
                      <a:pt x="17" y="4"/>
                    </a:lnTo>
                    <a:lnTo>
                      <a:pt x="21" y="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3" name="Freeform 978"/>
              <p:cNvSpPr>
                <a:spLocks noEditPoints="1"/>
              </p:cNvSpPr>
              <p:nvPr/>
            </p:nvSpPr>
            <p:spPr bwMode="auto">
              <a:xfrm>
                <a:off x="787400" y="6378576"/>
                <a:ext cx="420688" cy="96838"/>
              </a:xfrm>
              <a:custGeom>
                <a:avLst/>
                <a:gdLst>
                  <a:gd name="T0" fmla="*/ 21 w 265"/>
                  <a:gd name="T1" fmla="*/ 15 h 61"/>
                  <a:gd name="T2" fmla="*/ 19 w 265"/>
                  <a:gd name="T3" fmla="*/ 19 h 61"/>
                  <a:gd name="T4" fmla="*/ 19 w 265"/>
                  <a:gd name="T5" fmla="*/ 27 h 61"/>
                  <a:gd name="T6" fmla="*/ 19 w 265"/>
                  <a:gd name="T7" fmla="*/ 38 h 61"/>
                  <a:gd name="T8" fmla="*/ 246 w 265"/>
                  <a:gd name="T9" fmla="*/ 43 h 61"/>
                  <a:gd name="T10" fmla="*/ 248 w 265"/>
                  <a:gd name="T11" fmla="*/ 33 h 61"/>
                  <a:gd name="T12" fmla="*/ 246 w 265"/>
                  <a:gd name="T13" fmla="*/ 20 h 61"/>
                  <a:gd name="T14" fmla="*/ 244 w 265"/>
                  <a:gd name="T15" fmla="*/ 15 h 61"/>
                  <a:gd name="T16" fmla="*/ 21 w 265"/>
                  <a:gd name="T17" fmla="*/ 15 h 61"/>
                  <a:gd name="T18" fmla="*/ 146 w 265"/>
                  <a:gd name="T19" fmla="*/ 0 h 61"/>
                  <a:gd name="T20" fmla="*/ 190 w 265"/>
                  <a:gd name="T21" fmla="*/ 3 h 61"/>
                  <a:gd name="T22" fmla="*/ 237 w 265"/>
                  <a:gd name="T23" fmla="*/ 5 h 61"/>
                  <a:gd name="T24" fmla="*/ 258 w 265"/>
                  <a:gd name="T25" fmla="*/ 5 h 61"/>
                  <a:gd name="T26" fmla="*/ 262 w 265"/>
                  <a:gd name="T27" fmla="*/ 6 h 61"/>
                  <a:gd name="T28" fmla="*/ 262 w 265"/>
                  <a:gd name="T29" fmla="*/ 10 h 61"/>
                  <a:gd name="T30" fmla="*/ 263 w 265"/>
                  <a:gd name="T31" fmla="*/ 17 h 61"/>
                  <a:gd name="T32" fmla="*/ 265 w 265"/>
                  <a:gd name="T33" fmla="*/ 33 h 61"/>
                  <a:gd name="T34" fmla="*/ 263 w 265"/>
                  <a:gd name="T35" fmla="*/ 48 h 61"/>
                  <a:gd name="T36" fmla="*/ 262 w 265"/>
                  <a:gd name="T37" fmla="*/ 57 h 61"/>
                  <a:gd name="T38" fmla="*/ 262 w 265"/>
                  <a:gd name="T39" fmla="*/ 59 h 61"/>
                  <a:gd name="T40" fmla="*/ 258 w 265"/>
                  <a:gd name="T41" fmla="*/ 61 h 61"/>
                  <a:gd name="T42" fmla="*/ 5 w 265"/>
                  <a:gd name="T43" fmla="*/ 59 h 61"/>
                  <a:gd name="T44" fmla="*/ 5 w 265"/>
                  <a:gd name="T45" fmla="*/ 57 h 61"/>
                  <a:gd name="T46" fmla="*/ 3 w 265"/>
                  <a:gd name="T47" fmla="*/ 54 h 61"/>
                  <a:gd name="T48" fmla="*/ 1 w 265"/>
                  <a:gd name="T49" fmla="*/ 41 h 61"/>
                  <a:gd name="T50" fmla="*/ 1 w 265"/>
                  <a:gd name="T51" fmla="*/ 24 h 61"/>
                  <a:gd name="T52" fmla="*/ 3 w 265"/>
                  <a:gd name="T53" fmla="*/ 12 h 61"/>
                  <a:gd name="T54" fmla="*/ 5 w 265"/>
                  <a:gd name="T55" fmla="*/ 8 h 61"/>
                  <a:gd name="T56" fmla="*/ 5 w 265"/>
                  <a:gd name="T57" fmla="*/ 6 h 61"/>
                  <a:gd name="T58" fmla="*/ 14 w 265"/>
                  <a:gd name="T59" fmla="*/ 5 h 61"/>
                  <a:gd name="T60" fmla="*/ 52 w 265"/>
                  <a:gd name="T61" fmla="*/ 3 h 61"/>
                  <a:gd name="T62" fmla="*/ 101 w 265"/>
                  <a:gd name="T63" fmla="*/ 1 h 61"/>
                  <a:gd name="T64" fmla="*/ 132 w 265"/>
                  <a:gd name="T6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65" h="61">
                    <a:moveTo>
                      <a:pt x="21" y="15"/>
                    </a:moveTo>
                    <a:lnTo>
                      <a:pt x="21" y="15"/>
                    </a:lnTo>
                    <a:lnTo>
                      <a:pt x="21" y="17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9" y="27"/>
                    </a:lnTo>
                    <a:lnTo>
                      <a:pt x="19" y="33"/>
                    </a:lnTo>
                    <a:lnTo>
                      <a:pt x="19" y="38"/>
                    </a:lnTo>
                    <a:lnTo>
                      <a:pt x="19" y="43"/>
                    </a:lnTo>
                    <a:lnTo>
                      <a:pt x="246" y="43"/>
                    </a:lnTo>
                    <a:lnTo>
                      <a:pt x="248" y="38"/>
                    </a:lnTo>
                    <a:lnTo>
                      <a:pt x="248" y="33"/>
                    </a:lnTo>
                    <a:lnTo>
                      <a:pt x="248" y="26"/>
                    </a:lnTo>
                    <a:lnTo>
                      <a:pt x="246" y="20"/>
                    </a:lnTo>
                    <a:lnTo>
                      <a:pt x="246" y="17"/>
                    </a:lnTo>
                    <a:lnTo>
                      <a:pt x="244" y="15"/>
                    </a:lnTo>
                    <a:lnTo>
                      <a:pt x="244" y="15"/>
                    </a:lnTo>
                    <a:lnTo>
                      <a:pt x="21" y="15"/>
                    </a:lnTo>
                    <a:close/>
                    <a:moveTo>
                      <a:pt x="132" y="0"/>
                    </a:moveTo>
                    <a:lnTo>
                      <a:pt x="146" y="0"/>
                    </a:lnTo>
                    <a:lnTo>
                      <a:pt x="166" y="1"/>
                    </a:lnTo>
                    <a:lnTo>
                      <a:pt x="190" y="3"/>
                    </a:lnTo>
                    <a:lnTo>
                      <a:pt x="214" y="3"/>
                    </a:lnTo>
                    <a:lnTo>
                      <a:pt x="237" y="5"/>
                    </a:lnTo>
                    <a:lnTo>
                      <a:pt x="253" y="5"/>
                    </a:lnTo>
                    <a:lnTo>
                      <a:pt x="258" y="5"/>
                    </a:lnTo>
                    <a:lnTo>
                      <a:pt x="260" y="6"/>
                    </a:lnTo>
                    <a:lnTo>
                      <a:pt x="262" y="6"/>
                    </a:lnTo>
                    <a:lnTo>
                      <a:pt x="262" y="8"/>
                    </a:lnTo>
                    <a:lnTo>
                      <a:pt x="262" y="10"/>
                    </a:lnTo>
                    <a:lnTo>
                      <a:pt x="263" y="12"/>
                    </a:lnTo>
                    <a:lnTo>
                      <a:pt x="263" y="17"/>
                    </a:lnTo>
                    <a:lnTo>
                      <a:pt x="265" y="24"/>
                    </a:lnTo>
                    <a:lnTo>
                      <a:pt x="265" y="33"/>
                    </a:lnTo>
                    <a:lnTo>
                      <a:pt x="265" y="41"/>
                    </a:lnTo>
                    <a:lnTo>
                      <a:pt x="263" y="48"/>
                    </a:lnTo>
                    <a:lnTo>
                      <a:pt x="263" y="54"/>
                    </a:lnTo>
                    <a:lnTo>
                      <a:pt x="262" y="57"/>
                    </a:lnTo>
                    <a:lnTo>
                      <a:pt x="262" y="57"/>
                    </a:lnTo>
                    <a:lnTo>
                      <a:pt x="262" y="59"/>
                    </a:lnTo>
                    <a:lnTo>
                      <a:pt x="260" y="59"/>
                    </a:lnTo>
                    <a:lnTo>
                      <a:pt x="258" y="61"/>
                    </a:lnTo>
                    <a:lnTo>
                      <a:pt x="7" y="61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57"/>
                    </a:lnTo>
                    <a:lnTo>
                      <a:pt x="3" y="57"/>
                    </a:lnTo>
                    <a:lnTo>
                      <a:pt x="3" y="54"/>
                    </a:lnTo>
                    <a:lnTo>
                      <a:pt x="1" y="48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1" y="24"/>
                    </a:lnTo>
                    <a:lnTo>
                      <a:pt x="1" y="17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14" y="5"/>
                    </a:lnTo>
                    <a:lnTo>
                      <a:pt x="29" y="5"/>
                    </a:lnTo>
                    <a:lnTo>
                      <a:pt x="52" y="3"/>
                    </a:lnTo>
                    <a:lnTo>
                      <a:pt x="77" y="3"/>
                    </a:lnTo>
                    <a:lnTo>
                      <a:pt x="101" y="1"/>
                    </a:lnTo>
                    <a:lnTo>
                      <a:pt x="120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4" name="Freeform 979"/>
              <p:cNvSpPr>
                <a:spLocks/>
              </p:cNvSpPr>
              <p:nvPr/>
            </p:nvSpPr>
            <p:spPr bwMode="auto">
              <a:xfrm>
                <a:off x="839788" y="6048376"/>
                <a:ext cx="36513" cy="38100"/>
              </a:xfrm>
              <a:custGeom>
                <a:avLst/>
                <a:gdLst>
                  <a:gd name="T0" fmla="*/ 12 w 23"/>
                  <a:gd name="T1" fmla="*/ 0 h 24"/>
                  <a:gd name="T2" fmla="*/ 17 w 23"/>
                  <a:gd name="T3" fmla="*/ 1 h 24"/>
                  <a:gd name="T4" fmla="*/ 21 w 23"/>
                  <a:gd name="T5" fmla="*/ 3 h 24"/>
                  <a:gd name="T6" fmla="*/ 23 w 23"/>
                  <a:gd name="T7" fmla="*/ 5 h 24"/>
                  <a:gd name="T8" fmla="*/ 23 w 23"/>
                  <a:gd name="T9" fmla="*/ 10 h 24"/>
                  <a:gd name="T10" fmla="*/ 23 w 23"/>
                  <a:gd name="T11" fmla="*/ 10 h 24"/>
                  <a:gd name="T12" fmla="*/ 23 w 23"/>
                  <a:gd name="T13" fmla="*/ 10 h 24"/>
                  <a:gd name="T14" fmla="*/ 23 w 23"/>
                  <a:gd name="T15" fmla="*/ 15 h 24"/>
                  <a:gd name="T16" fmla="*/ 23 w 23"/>
                  <a:gd name="T17" fmla="*/ 19 h 24"/>
                  <a:gd name="T18" fmla="*/ 21 w 23"/>
                  <a:gd name="T19" fmla="*/ 22 h 24"/>
                  <a:gd name="T20" fmla="*/ 17 w 23"/>
                  <a:gd name="T21" fmla="*/ 24 h 24"/>
                  <a:gd name="T22" fmla="*/ 12 w 23"/>
                  <a:gd name="T23" fmla="*/ 24 h 24"/>
                  <a:gd name="T24" fmla="*/ 7 w 23"/>
                  <a:gd name="T25" fmla="*/ 24 h 24"/>
                  <a:gd name="T26" fmla="*/ 3 w 23"/>
                  <a:gd name="T27" fmla="*/ 22 h 24"/>
                  <a:gd name="T28" fmla="*/ 2 w 23"/>
                  <a:gd name="T29" fmla="*/ 19 h 24"/>
                  <a:gd name="T30" fmla="*/ 0 w 23"/>
                  <a:gd name="T31" fmla="*/ 15 h 24"/>
                  <a:gd name="T32" fmla="*/ 0 w 23"/>
                  <a:gd name="T33" fmla="*/ 10 h 24"/>
                  <a:gd name="T34" fmla="*/ 2 w 23"/>
                  <a:gd name="T35" fmla="*/ 10 h 24"/>
                  <a:gd name="T36" fmla="*/ 0 w 23"/>
                  <a:gd name="T37" fmla="*/ 10 h 24"/>
                  <a:gd name="T38" fmla="*/ 2 w 23"/>
                  <a:gd name="T39" fmla="*/ 5 h 24"/>
                  <a:gd name="T40" fmla="*/ 3 w 23"/>
                  <a:gd name="T41" fmla="*/ 3 h 24"/>
                  <a:gd name="T42" fmla="*/ 7 w 23"/>
                  <a:gd name="T43" fmla="*/ 1 h 24"/>
                  <a:gd name="T44" fmla="*/ 12 w 23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4">
                    <a:moveTo>
                      <a:pt x="12" y="0"/>
                    </a:moveTo>
                    <a:lnTo>
                      <a:pt x="17" y="1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3" y="19"/>
                    </a:lnTo>
                    <a:lnTo>
                      <a:pt x="21" y="22"/>
                    </a:lnTo>
                    <a:lnTo>
                      <a:pt x="17" y="24"/>
                    </a:lnTo>
                    <a:lnTo>
                      <a:pt x="12" y="24"/>
                    </a:lnTo>
                    <a:lnTo>
                      <a:pt x="7" y="24"/>
                    </a:lnTo>
                    <a:lnTo>
                      <a:pt x="3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5" name="Freeform 980"/>
              <p:cNvSpPr>
                <a:spLocks/>
              </p:cNvSpPr>
              <p:nvPr/>
            </p:nvSpPr>
            <p:spPr bwMode="auto">
              <a:xfrm>
                <a:off x="839788" y="6119813"/>
                <a:ext cx="36513" cy="39688"/>
              </a:xfrm>
              <a:custGeom>
                <a:avLst/>
                <a:gdLst>
                  <a:gd name="T0" fmla="*/ 12 w 23"/>
                  <a:gd name="T1" fmla="*/ 0 h 25"/>
                  <a:gd name="T2" fmla="*/ 17 w 23"/>
                  <a:gd name="T3" fmla="*/ 0 h 25"/>
                  <a:gd name="T4" fmla="*/ 21 w 23"/>
                  <a:gd name="T5" fmla="*/ 2 h 25"/>
                  <a:gd name="T6" fmla="*/ 23 w 23"/>
                  <a:gd name="T7" fmla="*/ 5 h 25"/>
                  <a:gd name="T8" fmla="*/ 23 w 23"/>
                  <a:gd name="T9" fmla="*/ 9 h 25"/>
                  <a:gd name="T10" fmla="*/ 23 w 23"/>
                  <a:gd name="T11" fmla="*/ 9 h 25"/>
                  <a:gd name="T12" fmla="*/ 23 w 23"/>
                  <a:gd name="T13" fmla="*/ 11 h 25"/>
                  <a:gd name="T14" fmla="*/ 23 w 23"/>
                  <a:gd name="T15" fmla="*/ 14 h 25"/>
                  <a:gd name="T16" fmla="*/ 23 w 23"/>
                  <a:gd name="T17" fmla="*/ 19 h 25"/>
                  <a:gd name="T18" fmla="*/ 21 w 23"/>
                  <a:gd name="T19" fmla="*/ 23 h 25"/>
                  <a:gd name="T20" fmla="*/ 17 w 23"/>
                  <a:gd name="T21" fmla="*/ 23 h 25"/>
                  <a:gd name="T22" fmla="*/ 12 w 23"/>
                  <a:gd name="T23" fmla="*/ 25 h 25"/>
                  <a:gd name="T24" fmla="*/ 7 w 23"/>
                  <a:gd name="T25" fmla="*/ 23 h 25"/>
                  <a:gd name="T26" fmla="*/ 3 w 23"/>
                  <a:gd name="T27" fmla="*/ 23 h 25"/>
                  <a:gd name="T28" fmla="*/ 2 w 23"/>
                  <a:gd name="T29" fmla="*/ 19 h 25"/>
                  <a:gd name="T30" fmla="*/ 0 w 23"/>
                  <a:gd name="T31" fmla="*/ 14 h 25"/>
                  <a:gd name="T32" fmla="*/ 0 w 23"/>
                  <a:gd name="T33" fmla="*/ 11 h 25"/>
                  <a:gd name="T34" fmla="*/ 2 w 23"/>
                  <a:gd name="T35" fmla="*/ 9 h 25"/>
                  <a:gd name="T36" fmla="*/ 0 w 23"/>
                  <a:gd name="T37" fmla="*/ 9 h 25"/>
                  <a:gd name="T38" fmla="*/ 2 w 23"/>
                  <a:gd name="T39" fmla="*/ 5 h 25"/>
                  <a:gd name="T40" fmla="*/ 3 w 23"/>
                  <a:gd name="T41" fmla="*/ 2 h 25"/>
                  <a:gd name="T42" fmla="*/ 7 w 23"/>
                  <a:gd name="T43" fmla="*/ 0 h 25"/>
                  <a:gd name="T44" fmla="*/ 12 w 23"/>
                  <a:gd name="T4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5">
                    <a:moveTo>
                      <a:pt x="12" y="0"/>
                    </a:moveTo>
                    <a:lnTo>
                      <a:pt x="17" y="0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4"/>
                    </a:lnTo>
                    <a:lnTo>
                      <a:pt x="23" y="19"/>
                    </a:lnTo>
                    <a:lnTo>
                      <a:pt x="21" y="23"/>
                    </a:lnTo>
                    <a:lnTo>
                      <a:pt x="17" y="23"/>
                    </a:lnTo>
                    <a:lnTo>
                      <a:pt x="12" y="25"/>
                    </a:lnTo>
                    <a:lnTo>
                      <a:pt x="7" y="23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6" name="Freeform 981"/>
              <p:cNvSpPr>
                <a:spLocks/>
              </p:cNvSpPr>
              <p:nvPr/>
            </p:nvSpPr>
            <p:spPr bwMode="auto">
              <a:xfrm>
                <a:off x="914400" y="6048376"/>
                <a:ext cx="36513" cy="38100"/>
              </a:xfrm>
              <a:custGeom>
                <a:avLst/>
                <a:gdLst>
                  <a:gd name="T0" fmla="*/ 10 w 23"/>
                  <a:gd name="T1" fmla="*/ 0 h 24"/>
                  <a:gd name="T2" fmla="*/ 16 w 23"/>
                  <a:gd name="T3" fmla="*/ 1 h 24"/>
                  <a:gd name="T4" fmla="*/ 19 w 23"/>
                  <a:gd name="T5" fmla="*/ 3 h 24"/>
                  <a:gd name="T6" fmla="*/ 21 w 23"/>
                  <a:gd name="T7" fmla="*/ 5 h 24"/>
                  <a:gd name="T8" fmla="*/ 23 w 23"/>
                  <a:gd name="T9" fmla="*/ 10 h 24"/>
                  <a:gd name="T10" fmla="*/ 23 w 23"/>
                  <a:gd name="T11" fmla="*/ 10 h 24"/>
                  <a:gd name="T12" fmla="*/ 23 w 23"/>
                  <a:gd name="T13" fmla="*/ 10 h 24"/>
                  <a:gd name="T14" fmla="*/ 23 w 23"/>
                  <a:gd name="T15" fmla="*/ 15 h 24"/>
                  <a:gd name="T16" fmla="*/ 21 w 23"/>
                  <a:gd name="T17" fmla="*/ 19 h 24"/>
                  <a:gd name="T18" fmla="*/ 19 w 23"/>
                  <a:gd name="T19" fmla="*/ 22 h 24"/>
                  <a:gd name="T20" fmla="*/ 16 w 23"/>
                  <a:gd name="T21" fmla="*/ 24 h 24"/>
                  <a:gd name="T22" fmla="*/ 10 w 23"/>
                  <a:gd name="T23" fmla="*/ 24 h 24"/>
                  <a:gd name="T24" fmla="*/ 5 w 23"/>
                  <a:gd name="T25" fmla="*/ 24 h 24"/>
                  <a:gd name="T26" fmla="*/ 2 w 23"/>
                  <a:gd name="T27" fmla="*/ 22 h 24"/>
                  <a:gd name="T28" fmla="*/ 0 w 23"/>
                  <a:gd name="T29" fmla="*/ 19 h 24"/>
                  <a:gd name="T30" fmla="*/ 0 w 23"/>
                  <a:gd name="T31" fmla="*/ 15 h 24"/>
                  <a:gd name="T32" fmla="*/ 0 w 23"/>
                  <a:gd name="T33" fmla="*/ 10 h 24"/>
                  <a:gd name="T34" fmla="*/ 0 w 23"/>
                  <a:gd name="T35" fmla="*/ 10 h 24"/>
                  <a:gd name="T36" fmla="*/ 0 w 23"/>
                  <a:gd name="T37" fmla="*/ 10 h 24"/>
                  <a:gd name="T38" fmla="*/ 0 w 23"/>
                  <a:gd name="T39" fmla="*/ 5 h 24"/>
                  <a:gd name="T40" fmla="*/ 2 w 23"/>
                  <a:gd name="T41" fmla="*/ 3 h 24"/>
                  <a:gd name="T42" fmla="*/ 5 w 23"/>
                  <a:gd name="T43" fmla="*/ 1 h 24"/>
                  <a:gd name="T44" fmla="*/ 10 w 23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4">
                    <a:moveTo>
                      <a:pt x="10" y="0"/>
                    </a:moveTo>
                    <a:lnTo>
                      <a:pt x="16" y="1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9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0" y="24"/>
                    </a:lnTo>
                    <a:lnTo>
                      <a:pt x="5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7" name="Freeform 982"/>
              <p:cNvSpPr>
                <a:spLocks/>
              </p:cNvSpPr>
              <p:nvPr/>
            </p:nvSpPr>
            <p:spPr bwMode="auto">
              <a:xfrm>
                <a:off x="914400" y="6119813"/>
                <a:ext cx="36513" cy="39688"/>
              </a:xfrm>
              <a:custGeom>
                <a:avLst/>
                <a:gdLst>
                  <a:gd name="T0" fmla="*/ 10 w 23"/>
                  <a:gd name="T1" fmla="*/ 0 h 25"/>
                  <a:gd name="T2" fmla="*/ 16 w 23"/>
                  <a:gd name="T3" fmla="*/ 0 h 25"/>
                  <a:gd name="T4" fmla="*/ 19 w 23"/>
                  <a:gd name="T5" fmla="*/ 2 h 25"/>
                  <a:gd name="T6" fmla="*/ 21 w 23"/>
                  <a:gd name="T7" fmla="*/ 5 h 25"/>
                  <a:gd name="T8" fmla="*/ 23 w 23"/>
                  <a:gd name="T9" fmla="*/ 9 h 25"/>
                  <a:gd name="T10" fmla="*/ 23 w 23"/>
                  <a:gd name="T11" fmla="*/ 9 h 25"/>
                  <a:gd name="T12" fmla="*/ 23 w 23"/>
                  <a:gd name="T13" fmla="*/ 11 h 25"/>
                  <a:gd name="T14" fmla="*/ 23 w 23"/>
                  <a:gd name="T15" fmla="*/ 14 h 25"/>
                  <a:gd name="T16" fmla="*/ 21 w 23"/>
                  <a:gd name="T17" fmla="*/ 19 h 25"/>
                  <a:gd name="T18" fmla="*/ 19 w 23"/>
                  <a:gd name="T19" fmla="*/ 23 h 25"/>
                  <a:gd name="T20" fmla="*/ 16 w 23"/>
                  <a:gd name="T21" fmla="*/ 23 h 25"/>
                  <a:gd name="T22" fmla="*/ 10 w 23"/>
                  <a:gd name="T23" fmla="*/ 25 h 25"/>
                  <a:gd name="T24" fmla="*/ 5 w 23"/>
                  <a:gd name="T25" fmla="*/ 23 h 25"/>
                  <a:gd name="T26" fmla="*/ 2 w 23"/>
                  <a:gd name="T27" fmla="*/ 23 h 25"/>
                  <a:gd name="T28" fmla="*/ 0 w 23"/>
                  <a:gd name="T29" fmla="*/ 19 h 25"/>
                  <a:gd name="T30" fmla="*/ 0 w 23"/>
                  <a:gd name="T31" fmla="*/ 14 h 25"/>
                  <a:gd name="T32" fmla="*/ 0 w 23"/>
                  <a:gd name="T33" fmla="*/ 11 h 25"/>
                  <a:gd name="T34" fmla="*/ 0 w 23"/>
                  <a:gd name="T35" fmla="*/ 9 h 25"/>
                  <a:gd name="T36" fmla="*/ 0 w 23"/>
                  <a:gd name="T37" fmla="*/ 9 h 25"/>
                  <a:gd name="T38" fmla="*/ 0 w 23"/>
                  <a:gd name="T39" fmla="*/ 5 h 25"/>
                  <a:gd name="T40" fmla="*/ 2 w 23"/>
                  <a:gd name="T41" fmla="*/ 2 h 25"/>
                  <a:gd name="T42" fmla="*/ 5 w 23"/>
                  <a:gd name="T43" fmla="*/ 0 h 25"/>
                  <a:gd name="T44" fmla="*/ 10 w 23"/>
                  <a:gd name="T4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5">
                    <a:moveTo>
                      <a:pt x="10" y="0"/>
                    </a:moveTo>
                    <a:lnTo>
                      <a:pt x="16" y="0"/>
                    </a:lnTo>
                    <a:lnTo>
                      <a:pt x="19" y="2"/>
                    </a:lnTo>
                    <a:lnTo>
                      <a:pt x="21" y="5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4"/>
                    </a:lnTo>
                    <a:lnTo>
                      <a:pt x="21" y="19"/>
                    </a:lnTo>
                    <a:lnTo>
                      <a:pt x="19" y="23"/>
                    </a:lnTo>
                    <a:lnTo>
                      <a:pt x="16" y="23"/>
                    </a:lnTo>
                    <a:lnTo>
                      <a:pt x="10" y="25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8" name="Freeform 983"/>
              <p:cNvSpPr>
                <a:spLocks/>
              </p:cNvSpPr>
              <p:nvPr/>
            </p:nvSpPr>
            <p:spPr bwMode="auto">
              <a:xfrm>
                <a:off x="985838" y="6119813"/>
                <a:ext cx="36513" cy="39688"/>
              </a:xfrm>
              <a:custGeom>
                <a:avLst/>
                <a:gdLst>
                  <a:gd name="T0" fmla="*/ 11 w 23"/>
                  <a:gd name="T1" fmla="*/ 0 h 25"/>
                  <a:gd name="T2" fmla="*/ 16 w 23"/>
                  <a:gd name="T3" fmla="*/ 0 h 25"/>
                  <a:gd name="T4" fmla="*/ 20 w 23"/>
                  <a:gd name="T5" fmla="*/ 2 h 25"/>
                  <a:gd name="T6" fmla="*/ 21 w 23"/>
                  <a:gd name="T7" fmla="*/ 5 h 25"/>
                  <a:gd name="T8" fmla="*/ 23 w 23"/>
                  <a:gd name="T9" fmla="*/ 9 h 25"/>
                  <a:gd name="T10" fmla="*/ 23 w 23"/>
                  <a:gd name="T11" fmla="*/ 9 h 25"/>
                  <a:gd name="T12" fmla="*/ 23 w 23"/>
                  <a:gd name="T13" fmla="*/ 11 h 25"/>
                  <a:gd name="T14" fmla="*/ 23 w 23"/>
                  <a:gd name="T15" fmla="*/ 14 h 25"/>
                  <a:gd name="T16" fmla="*/ 21 w 23"/>
                  <a:gd name="T17" fmla="*/ 19 h 25"/>
                  <a:gd name="T18" fmla="*/ 20 w 23"/>
                  <a:gd name="T19" fmla="*/ 23 h 25"/>
                  <a:gd name="T20" fmla="*/ 16 w 23"/>
                  <a:gd name="T21" fmla="*/ 23 h 25"/>
                  <a:gd name="T22" fmla="*/ 11 w 23"/>
                  <a:gd name="T23" fmla="*/ 25 h 25"/>
                  <a:gd name="T24" fmla="*/ 7 w 23"/>
                  <a:gd name="T25" fmla="*/ 23 h 25"/>
                  <a:gd name="T26" fmla="*/ 4 w 23"/>
                  <a:gd name="T27" fmla="*/ 23 h 25"/>
                  <a:gd name="T28" fmla="*/ 0 w 23"/>
                  <a:gd name="T29" fmla="*/ 19 h 25"/>
                  <a:gd name="T30" fmla="*/ 0 w 23"/>
                  <a:gd name="T31" fmla="*/ 14 h 25"/>
                  <a:gd name="T32" fmla="*/ 0 w 23"/>
                  <a:gd name="T33" fmla="*/ 11 h 25"/>
                  <a:gd name="T34" fmla="*/ 0 w 23"/>
                  <a:gd name="T35" fmla="*/ 9 h 25"/>
                  <a:gd name="T36" fmla="*/ 0 w 23"/>
                  <a:gd name="T37" fmla="*/ 9 h 25"/>
                  <a:gd name="T38" fmla="*/ 0 w 23"/>
                  <a:gd name="T39" fmla="*/ 5 h 25"/>
                  <a:gd name="T40" fmla="*/ 4 w 23"/>
                  <a:gd name="T41" fmla="*/ 2 h 25"/>
                  <a:gd name="T42" fmla="*/ 7 w 23"/>
                  <a:gd name="T43" fmla="*/ 0 h 25"/>
                  <a:gd name="T44" fmla="*/ 11 w 23"/>
                  <a:gd name="T4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5">
                    <a:moveTo>
                      <a:pt x="11" y="0"/>
                    </a:moveTo>
                    <a:lnTo>
                      <a:pt x="16" y="0"/>
                    </a:lnTo>
                    <a:lnTo>
                      <a:pt x="20" y="2"/>
                    </a:lnTo>
                    <a:lnTo>
                      <a:pt x="21" y="5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4"/>
                    </a:lnTo>
                    <a:lnTo>
                      <a:pt x="21" y="19"/>
                    </a:lnTo>
                    <a:lnTo>
                      <a:pt x="20" y="23"/>
                    </a:lnTo>
                    <a:lnTo>
                      <a:pt x="16" y="23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solidFill>
                  <a:srgbClr val="3574B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89" name="Line 37"/>
            <p:cNvSpPr>
              <a:spLocks noChangeShapeType="1"/>
            </p:cNvSpPr>
            <p:nvPr/>
          </p:nvSpPr>
          <p:spPr bwMode="auto">
            <a:xfrm rot="5400000">
              <a:off x="2885582" y="4075855"/>
              <a:ext cx="540466" cy="0"/>
            </a:xfrm>
            <a:prstGeom prst="line">
              <a:avLst/>
            </a:prstGeom>
            <a:noFill/>
            <a:ln w="22225">
              <a:solidFill>
                <a:srgbClr val="3574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752828" y="2716789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Пользовательский интерфейс</a:t>
              </a:r>
              <a:endParaRPr lang="en-US" sz="1600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8625036" y="2716789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Пользователь</a:t>
              </a:r>
              <a:endParaRPr lang="en-US" sz="1600" dirty="0"/>
            </a:p>
          </p:txBody>
        </p:sp>
        <p:sp>
          <p:nvSpPr>
            <p:cNvPr id="192" name="Line 37"/>
            <p:cNvSpPr>
              <a:spLocks noChangeShapeType="1"/>
            </p:cNvSpPr>
            <p:nvPr/>
          </p:nvSpPr>
          <p:spPr bwMode="auto">
            <a:xfrm rot="10800000">
              <a:off x="3848368" y="4575340"/>
              <a:ext cx="672212" cy="0"/>
            </a:xfrm>
            <a:prstGeom prst="line">
              <a:avLst/>
            </a:prstGeom>
            <a:noFill/>
            <a:ln w="22225">
              <a:solidFill>
                <a:srgbClr val="3574BB"/>
              </a:solidFill>
              <a:prstDash val="solid"/>
              <a:round/>
              <a:headEnd type="triangle" w="lg" len="lg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3" name="Line 37"/>
            <p:cNvSpPr>
              <a:spLocks noChangeShapeType="1"/>
            </p:cNvSpPr>
            <p:nvPr/>
          </p:nvSpPr>
          <p:spPr bwMode="auto">
            <a:xfrm rot="10800000">
              <a:off x="8260638" y="4575340"/>
              <a:ext cx="796446" cy="0"/>
            </a:xfrm>
            <a:prstGeom prst="line">
              <a:avLst/>
            </a:prstGeom>
            <a:noFill/>
            <a:ln w="22225">
              <a:solidFill>
                <a:srgbClr val="3574BB"/>
              </a:solidFill>
              <a:prstDash val="solid"/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612990" y="5965860"/>
              <a:ext cx="3931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Повышение эффективности управления</a:t>
              </a:r>
              <a:endParaRPr lang="en-US" sz="1600" dirty="0"/>
            </a:p>
          </p:txBody>
        </p:sp>
        <p:sp>
          <p:nvSpPr>
            <p:cNvPr id="195" name="Скругленный прямоугольник 194"/>
            <p:cNvSpPr/>
            <p:nvPr/>
          </p:nvSpPr>
          <p:spPr>
            <a:xfrm>
              <a:off x="4674641" y="4957748"/>
              <a:ext cx="1862163" cy="360040"/>
            </a:xfrm>
            <a:prstGeom prst="roundRect">
              <a:avLst/>
            </a:prstGeom>
            <a:noFill/>
            <a:ln w="19050"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rgbClr val="197A45"/>
                  </a:solidFill>
                </a:rPr>
                <a:t>Хранение данных</a:t>
              </a:r>
              <a:endParaRPr lang="ru-RU" sz="1400" dirty="0">
                <a:solidFill>
                  <a:srgbClr val="197A45"/>
                </a:solidFill>
              </a:endParaRPr>
            </a:p>
          </p:txBody>
        </p:sp>
        <p:sp>
          <p:nvSpPr>
            <p:cNvPr id="196" name="Скругленный прямоугольник 195"/>
            <p:cNvSpPr/>
            <p:nvPr/>
          </p:nvSpPr>
          <p:spPr>
            <a:xfrm>
              <a:off x="4674642" y="5389796"/>
              <a:ext cx="1862163" cy="360040"/>
            </a:xfrm>
            <a:prstGeom prst="roundRect">
              <a:avLst/>
            </a:prstGeom>
            <a:noFill/>
            <a:ln w="19050"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rgbClr val="197A45"/>
                  </a:solidFill>
                </a:rPr>
                <a:t>ИТ-инфраструктура</a:t>
              </a:r>
              <a:endParaRPr lang="ru-RU" sz="1400" dirty="0">
                <a:solidFill>
                  <a:srgbClr val="197A45"/>
                </a:solidFill>
              </a:endParaRPr>
            </a:p>
          </p:txBody>
        </p:sp>
        <p:sp>
          <p:nvSpPr>
            <p:cNvPr id="197" name="Скругленный прямоугольник 196"/>
            <p:cNvSpPr/>
            <p:nvPr/>
          </p:nvSpPr>
          <p:spPr>
            <a:xfrm rot="16200000">
              <a:off x="5638136" y="3989897"/>
              <a:ext cx="1298968" cy="498368"/>
            </a:xfrm>
            <a:prstGeom prst="roundRect">
              <a:avLst/>
            </a:prstGeom>
            <a:noFill/>
            <a:ln w="19050"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rgbClr val="197A45"/>
                  </a:solidFill>
                </a:rPr>
                <a:t>ИТ-безопасность</a:t>
              </a:r>
              <a:endParaRPr lang="ru-RU" sz="1400" dirty="0">
                <a:solidFill>
                  <a:srgbClr val="197A45"/>
                </a:solidFill>
              </a:endParaRPr>
            </a:p>
          </p:txBody>
        </p:sp>
        <p:sp>
          <p:nvSpPr>
            <p:cNvPr id="198" name="Line 37"/>
            <p:cNvSpPr>
              <a:spLocks noChangeShapeType="1"/>
            </p:cNvSpPr>
            <p:nvPr/>
          </p:nvSpPr>
          <p:spPr bwMode="auto">
            <a:xfrm rot="10800000">
              <a:off x="6752827" y="4575341"/>
              <a:ext cx="432049" cy="0"/>
            </a:xfrm>
            <a:prstGeom prst="line">
              <a:avLst/>
            </a:prstGeom>
            <a:noFill/>
            <a:ln w="22225">
              <a:solidFill>
                <a:srgbClr val="3574BB"/>
              </a:solidFill>
              <a:prstDash val="solid"/>
              <a:round/>
              <a:headEnd type="triangle" w="lg" len="lg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99" name="Группа 198"/>
            <p:cNvGrpSpPr/>
            <p:nvPr/>
          </p:nvGrpSpPr>
          <p:grpSpPr>
            <a:xfrm>
              <a:off x="3231768" y="3949636"/>
              <a:ext cx="1216804" cy="360040"/>
              <a:chOff x="2627784" y="2060848"/>
              <a:chExt cx="1216804" cy="360040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3011116" y="2071591"/>
                <a:ext cx="833472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3574BB"/>
                    </a:solidFill>
                  </a:rPr>
                  <a:t>ДУМАТЬ</a:t>
                </a:r>
                <a:endParaRPr lang="en-US" sz="1400" dirty="0">
                  <a:solidFill>
                    <a:srgbClr val="3574BB"/>
                  </a:solidFill>
                </a:endParaRPr>
              </a:p>
            </p:txBody>
          </p:sp>
          <p:sp>
            <p:nvSpPr>
              <p:cNvPr id="201" name="Овал 200"/>
              <p:cNvSpPr/>
              <p:nvPr/>
            </p:nvSpPr>
            <p:spPr>
              <a:xfrm>
                <a:off x="2627784" y="2060848"/>
                <a:ext cx="360040" cy="360040"/>
              </a:xfrm>
              <a:prstGeom prst="ellipse">
                <a:avLst/>
              </a:prstGeom>
              <a:solidFill>
                <a:srgbClr val="3574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2</a:t>
                </a:r>
                <a:endParaRPr lang="ru-RU" dirty="0"/>
              </a:p>
            </p:txBody>
          </p:sp>
        </p:grpSp>
        <p:grpSp>
          <p:nvGrpSpPr>
            <p:cNvPr id="202" name="Группа 201"/>
            <p:cNvGrpSpPr/>
            <p:nvPr/>
          </p:nvGrpSpPr>
          <p:grpSpPr>
            <a:xfrm>
              <a:off x="1163300" y="3517588"/>
              <a:ext cx="1864876" cy="360040"/>
              <a:chOff x="2627784" y="2060848"/>
              <a:chExt cx="1864876" cy="360040"/>
            </a:xfrm>
          </p:grpSpPr>
          <p:sp>
            <p:nvSpPr>
              <p:cNvPr id="203" name="TextBox 202"/>
              <p:cNvSpPr txBox="1"/>
              <p:nvPr/>
            </p:nvSpPr>
            <p:spPr>
              <a:xfrm>
                <a:off x="3011116" y="2071591"/>
                <a:ext cx="14815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3574BB"/>
                    </a:solidFill>
                  </a:rPr>
                  <a:t>ВИДЕТЬ</a:t>
                </a:r>
                <a:endParaRPr lang="en-US" sz="1400" dirty="0">
                  <a:solidFill>
                    <a:srgbClr val="3574BB"/>
                  </a:solidFill>
                </a:endParaRPr>
              </a:p>
            </p:txBody>
          </p:sp>
          <p:sp>
            <p:nvSpPr>
              <p:cNvPr id="204" name="Овал 203"/>
              <p:cNvSpPr/>
              <p:nvPr/>
            </p:nvSpPr>
            <p:spPr>
              <a:xfrm>
                <a:off x="2627784" y="2060848"/>
                <a:ext cx="360040" cy="360040"/>
              </a:xfrm>
              <a:prstGeom prst="ellipse">
                <a:avLst/>
              </a:prstGeom>
              <a:solidFill>
                <a:srgbClr val="3574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</p:grpSp>
        <p:grpSp>
          <p:nvGrpSpPr>
            <p:cNvPr id="205" name="Группа 204"/>
            <p:cNvGrpSpPr/>
            <p:nvPr/>
          </p:nvGrpSpPr>
          <p:grpSpPr>
            <a:xfrm>
              <a:off x="7766608" y="5533812"/>
              <a:ext cx="2370596" cy="360040"/>
              <a:chOff x="2627784" y="2060848"/>
              <a:chExt cx="2370596" cy="360040"/>
            </a:xfrm>
          </p:grpSpPr>
          <p:sp>
            <p:nvSpPr>
              <p:cNvPr id="206" name="TextBox 205"/>
              <p:cNvSpPr txBox="1"/>
              <p:nvPr/>
            </p:nvSpPr>
            <p:spPr>
              <a:xfrm>
                <a:off x="3011115" y="2071591"/>
                <a:ext cx="19872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197A45"/>
                    </a:solidFill>
                  </a:rPr>
                  <a:t>ОПТИМИЗИРОВАТЬ</a:t>
                </a:r>
                <a:endParaRPr lang="en-US" sz="1400" dirty="0">
                  <a:solidFill>
                    <a:srgbClr val="197A45"/>
                  </a:solidFill>
                </a:endParaRPr>
              </a:p>
            </p:txBody>
          </p:sp>
          <p:sp>
            <p:nvSpPr>
              <p:cNvPr id="207" name="Овал 206"/>
              <p:cNvSpPr/>
              <p:nvPr/>
            </p:nvSpPr>
            <p:spPr>
              <a:xfrm>
                <a:off x="2627784" y="2060848"/>
                <a:ext cx="360040" cy="360040"/>
              </a:xfrm>
              <a:prstGeom prst="ellipse">
                <a:avLst/>
              </a:prstGeom>
              <a:solidFill>
                <a:srgbClr val="197A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4</a:t>
                </a:r>
                <a:endParaRPr lang="ru-RU" dirty="0"/>
              </a:p>
            </p:txBody>
          </p:sp>
        </p:grpSp>
        <p:grpSp>
          <p:nvGrpSpPr>
            <p:cNvPr id="208" name="Группа 207"/>
            <p:cNvGrpSpPr/>
            <p:nvPr/>
          </p:nvGrpSpPr>
          <p:grpSpPr>
            <a:xfrm>
              <a:off x="1179016" y="5317788"/>
              <a:ext cx="1864876" cy="360040"/>
              <a:chOff x="2627784" y="2060848"/>
              <a:chExt cx="1864876" cy="360040"/>
            </a:xfrm>
          </p:grpSpPr>
          <p:sp>
            <p:nvSpPr>
              <p:cNvPr id="209" name="TextBox 208"/>
              <p:cNvSpPr txBox="1"/>
              <p:nvPr/>
            </p:nvSpPr>
            <p:spPr>
              <a:xfrm>
                <a:off x="3011116" y="2071591"/>
                <a:ext cx="14815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3574BB"/>
                    </a:solidFill>
                  </a:rPr>
                  <a:t>ДЕЛАТЬ</a:t>
                </a:r>
                <a:endParaRPr lang="en-US" sz="1400" dirty="0">
                  <a:solidFill>
                    <a:srgbClr val="3574BB"/>
                  </a:solidFill>
                </a:endParaRPr>
              </a:p>
            </p:txBody>
          </p:sp>
          <p:sp>
            <p:nvSpPr>
              <p:cNvPr id="210" name="Овал 209"/>
              <p:cNvSpPr/>
              <p:nvPr/>
            </p:nvSpPr>
            <p:spPr>
              <a:xfrm>
                <a:off x="2627784" y="2060848"/>
                <a:ext cx="360040" cy="360040"/>
              </a:xfrm>
              <a:prstGeom prst="ellipse">
                <a:avLst/>
              </a:prstGeom>
              <a:solidFill>
                <a:srgbClr val="3574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3</a:t>
                </a:r>
              </a:p>
            </p:txBody>
          </p:sp>
        </p:grpSp>
        <p:sp>
          <p:nvSpPr>
            <p:cNvPr id="211" name="Line 37"/>
            <p:cNvSpPr>
              <a:spLocks noChangeShapeType="1"/>
            </p:cNvSpPr>
            <p:nvPr/>
          </p:nvSpPr>
          <p:spPr bwMode="auto">
            <a:xfrm rot="16200000" flipV="1">
              <a:off x="2872602" y="4230601"/>
              <a:ext cx="273898" cy="0"/>
            </a:xfrm>
            <a:prstGeom prst="line">
              <a:avLst/>
            </a:prstGeom>
            <a:noFill/>
            <a:ln w="19050">
              <a:solidFill>
                <a:srgbClr val="3574BB"/>
              </a:solidFill>
              <a:prstDash val="dash"/>
              <a:headEnd type="triangle" w="lg" len="lg"/>
              <a:tailEnd type="none" w="lg" len="lg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12" name="Line 37"/>
            <p:cNvSpPr>
              <a:spLocks noChangeShapeType="1"/>
            </p:cNvSpPr>
            <p:nvPr/>
          </p:nvSpPr>
          <p:spPr bwMode="auto">
            <a:xfrm rot="5400000">
              <a:off x="1289942" y="4905884"/>
              <a:ext cx="312586" cy="0"/>
            </a:xfrm>
            <a:prstGeom prst="line">
              <a:avLst/>
            </a:prstGeom>
            <a:noFill/>
            <a:ln w="19050">
              <a:solidFill>
                <a:srgbClr val="3574BB"/>
              </a:solidFill>
              <a:prstDash val="dash"/>
              <a:headEnd type="triangle" w="lg" len="lg"/>
              <a:tailEnd type="none" w="lg" len="lg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grpSp>
          <p:nvGrpSpPr>
            <p:cNvPr id="213" name="Группа 212"/>
            <p:cNvGrpSpPr/>
            <p:nvPr/>
          </p:nvGrpSpPr>
          <p:grpSpPr>
            <a:xfrm>
              <a:off x="4786865" y="2348880"/>
              <a:ext cx="1584176" cy="1038021"/>
              <a:chOff x="6444208" y="3198022"/>
              <a:chExt cx="1584176" cy="1038021"/>
            </a:xfrm>
          </p:grpSpPr>
          <p:sp>
            <p:nvSpPr>
              <p:cNvPr id="214" name="Прямоугольник 213"/>
              <p:cNvSpPr/>
              <p:nvPr/>
            </p:nvSpPr>
            <p:spPr>
              <a:xfrm>
                <a:off x="6876256" y="3429000"/>
                <a:ext cx="288032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5" name="Picture 2" descr="&amp;Kcy;&amp;acy;&amp;rcy;&amp;tcy;&amp;icy;&amp;ncy;&amp;kcy;&amp;icy; &amp;pcy;&amp;ocy; &amp;zcy;&amp;acy;&amp;pcy;&amp;rcy;&amp;ocy;&amp;scy;&amp;ucy; cloud icon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757" b="18719"/>
              <a:stretch/>
            </p:blipFill>
            <p:spPr bwMode="auto">
              <a:xfrm>
                <a:off x="6444208" y="3198022"/>
                <a:ext cx="1584176" cy="1038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280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ТЕХНОЛИНК. </a:t>
            </a:r>
            <a:r>
              <a:rPr lang="ru-RU" dirty="0" smtClean="0"/>
              <a:t>Мы с Вами более 20 лет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4386603" y="1398198"/>
            <a:ext cx="3515451" cy="5391341"/>
            <a:chOff x="3626159" y="1398198"/>
            <a:chExt cx="2771798" cy="5391341"/>
          </a:xfrm>
        </p:grpSpPr>
        <p:pic>
          <p:nvPicPr>
            <p:cNvPr id="3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0" t="20087" r="5928"/>
            <a:stretch/>
          </p:blipFill>
          <p:spPr>
            <a:xfrm>
              <a:off x="4197662" y="1398198"/>
              <a:ext cx="1554659" cy="15107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3" name="TextBox 32"/>
            <p:cNvSpPr txBox="1"/>
            <p:nvPr/>
          </p:nvSpPr>
          <p:spPr>
            <a:xfrm>
              <a:off x="3626159" y="3003887"/>
              <a:ext cx="2771798" cy="3785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sz="2000" dirty="0" smtClean="0"/>
                <a:t>Главный офис в Санкт-Петербурге, филиалы на Урале и в Казахстане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Десятки компаний-партнеров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Инженерный центр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Проектный отдел</a:t>
              </a:r>
            </a:p>
            <a:p>
              <a:endParaRPr lang="ru-RU" sz="2000" dirty="0"/>
            </a:p>
            <a:p>
              <a:r>
                <a:rPr lang="ru-RU" sz="2000" dirty="0" smtClean="0"/>
                <a:t>Сотрудничество с проектными институтами</a:t>
              </a:r>
              <a:endParaRPr lang="ru-RU" sz="20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78933" y="1384549"/>
            <a:ext cx="3538995" cy="4119291"/>
            <a:chOff x="611560" y="1384549"/>
            <a:chExt cx="2654246" cy="4119291"/>
          </a:xfrm>
        </p:grpSpPr>
        <p:pic>
          <p:nvPicPr>
            <p:cNvPr id="35" name="Picture 6" descr="automation-small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81" y="1384549"/>
              <a:ext cx="1527559" cy="152756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"/>
            <p:cNvSpPr>
              <a:spLocks noChangeArrowheads="1"/>
            </p:cNvSpPr>
            <p:nvPr/>
          </p:nvSpPr>
          <p:spPr bwMode="auto">
            <a:xfrm>
              <a:off x="611560" y="2949295"/>
              <a:ext cx="2654246" cy="2554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/>
            <a:p>
              <a:pPr marL="0" lvl="5"/>
              <a:r>
                <a:rPr lang="ru-RU" sz="2400" b="1" dirty="0">
                  <a:ea typeface="MS PGothic" charset="-128"/>
                </a:rPr>
                <a:t>АСУ </a:t>
              </a:r>
              <a:r>
                <a:rPr lang="ru-RU" sz="2400" b="1" dirty="0" smtClean="0">
                  <a:ea typeface="MS PGothic" charset="-128"/>
                </a:rPr>
                <a:t>ТП</a:t>
              </a:r>
            </a:p>
            <a:p>
              <a:pPr marL="0" lvl="5"/>
              <a:r>
                <a:rPr lang="ru-RU" sz="1600" dirty="0" smtClean="0">
                  <a:ea typeface="MS PGothic" charset="-128"/>
                </a:rPr>
                <a:t>технологические процессы</a:t>
              </a:r>
            </a:p>
            <a:p>
              <a:pPr marL="0" lvl="5"/>
              <a:r>
                <a:rPr lang="ru-RU" sz="2400" b="1" dirty="0" smtClean="0">
                  <a:ea typeface="MS PGothic" charset="-128"/>
                </a:rPr>
                <a:t>АСАК</a:t>
              </a:r>
            </a:p>
            <a:p>
              <a:pPr marL="0" lvl="5"/>
              <a:r>
                <a:rPr lang="ru-RU" sz="1600" dirty="0" smtClean="0">
                  <a:ea typeface="MS PGothic" charset="-128"/>
                </a:rPr>
                <a:t>аналитический контроль</a:t>
              </a:r>
            </a:p>
            <a:p>
              <a:pPr marL="0" lvl="5"/>
              <a:r>
                <a:rPr lang="en-US" sz="2400" b="1" dirty="0" smtClean="0">
                  <a:ea typeface="MS PGothic" charset="-128"/>
                </a:rPr>
                <a:t>MES</a:t>
              </a:r>
              <a:endParaRPr lang="ru-RU" sz="2400" b="1" dirty="0" smtClean="0">
                <a:ea typeface="MS PGothic" charset="-128"/>
              </a:endParaRPr>
            </a:p>
            <a:p>
              <a:pPr marL="0" lvl="5"/>
              <a:r>
                <a:rPr lang="ru-RU" sz="1600" dirty="0" smtClean="0">
                  <a:ea typeface="MS PGothic" charset="-128"/>
                </a:rPr>
                <a:t>учёт </a:t>
              </a:r>
              <a:r>
                <a:rPr lang="ru-RU" sz="1600" dirty="0">
                  <a:ea typeface="MS PGothic" charset="-128"/>
                </a:rPr>
                <a:t>и анализ </a:t>
              </a:r>
              <a:r>
                <a:rPr lang="ru-RU" sz="1600" dirty="0" smtClean="0">
                  <a:ea typeface="MS PGothic" charset="-128"/>
                </a:rPr>
                <a:t>производства</a:t>
              </a:r>
            </a:p>
            <a:p>
              <a:pPr marL="0" lvl="5"/>
              <a:r>
                <a:rPr lang="en-US" sz="2400" b="1" dirty="0" smtClean="0">
                  <a:ea typeface="MS PGothic" charset="-128"/>
                </a:rPr>
                <a:t>LIMS</a:t>
              </a:r>
              <a:endParaRPr lang="ru-RU" sz="2400" b="1" dirty="0" smtClean="0">
                <a:ea typeface="MS PGothic" charset="-128"/>
              </a:endParaRPr>
            </a:p>
            <a:p>
              <a:pPr marL="0" lvl="5"/>
              <a:r>
                <a:rPr lang="ru-RU" sz="1600" dirty="0" smtClean="0">
                  <a:ea typeface="MS PGothic" charset="-128"/>
                </a:rPr>
                <a:t>лабораторные системы</a:t>
              </a:r>
              <a:endParaRPr lang="en-US" sz="1600" dirty="0">
                <a:ea typeface="MS PGothic" charset="-128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169122" y="1407298"/>
            <a:ext cx="3137506" cy="4874533"/>
            <a:chOff x="6229201" y="1407297"/>
            <a:chExt cx="2644140" cy="4874533"/>
          </a:xfrm>
        </p:grpSpPr>
        <p:sp>
          <p:nvSpPr>
            <p:cNvPr id="38" name="Rectangle 3"/>
            <p:cNvSpPr>
              <a:spLocks noChangeArrowheads="1"/>
            </p:cNvSpPr>
            <p:nvPr/>
          </p:nvSpPr>
          <p:spPr bwMode="auto">
            <a:xfrm>
              <a:off x="6229201" y="3689980"/>
              <a:ext cx="264414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/>
            <a:p>
              <a:pPr algn="ctr"/>
              <a:r>
                <a:rPr lang="ru-RU" sz="2400" b="1" dirty="0" smtClean="0"/>
                <a:t>Авторизированный </a:t>
              </a:r>
            </a:p>
            <a:p>
              <a:pPr algn="ctr"/>
              <a:r>
                <a:rPr lang="ru-RU" sz="2400" b="1" dirty="0" smtClean="0"/>
                <a:t>партнер</a:t>
              </a:r>
            </a:p>
          </p:txBody>
        </p:sp>
        <p:pic>
          <p:nvPicPr>
            <p:cNvPr id="39" name="Picture 2" descr="D:\Проекты\Презентации\Web - Новинки Hardware\lw_logo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216" y="4567330"/>
              <a:ext cx="2170328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:\Проекты\Презентации\GE-Distributor_positiv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253" y="1407297"/>
              <a:ext cx="1604420" cy="194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678932" y="5659066"/>
            <a:ext cx="3183383" cy="1200329"/>
          </a:xfrm>
          <a:prstGeom prst="rect">
            <a:avLst/>
          </a:prstGeom>
          <a:solidFill>
            <a:srgbClr val="0F85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60000"/>
              </a:spcBef>
            </a:pPr>
            <a:r>
              <a:rPr lang="ru-RU" sz="200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- Разработка «под ключ»</a:t>
            </a:r>
          </a:p>
          <a:p>
            <a:pPr marL="342900" indent="-342900">
              <a:lnSpc>
                <a:spcPct val="80000"/>
              </a:lnSpc>
              <a:spcBef>
                <a:spcPct val="60000"/>
              </a:spcBef>
            </a:pPr>
            <a:r>
              <a:rPr lang="ru-RU" sz="200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- Техническая поддержка</a:t>
            </a:r>
          </a:p>
          <a:p>
            <a:pPr marL="342900" indent="-342900">
              <a:lnSpc>
                <a:spcPct val="80000"/>
              </a:lnSpc>
              <a:spcBef>
                <a:spcPct val="60000"/>
              </a:spcBef>
            </a:pPr>
            <a:r>
              <a:rPr lang="ru-RU" sz="2000" dirty="0">
                <a:solidFill>
                  <a:schemeClr val="bg1"/>
                </a:solidFill>
                <a:ea typeface="Arial Unicode MS" pitchFamily="34" charset="-128"/>
                <a:cs typeface="GE Inspira"/>
              </a:rPr>
              <a:t>- Обучение</a:t>
            </a:r>
            <a:endParaRPr lang="en-US" sz="2000" dirty="0">
              <a:solidFill>
                <a:schemeClr val="bg1"/>
              </a:solidFill>
              <a:ea typeface="Arial Unicode MS" pitchFamily="34" charset="-128"/>
              <a:cs typeface="GE Inspira"/>
            </a:endParaRPr>
          </a:p>
        </p:txBody>
      </p:sp>
    </p:spTree>
    <p:extLst>
      <p:ext uri="{BB962C8B-B14F-4D97-AF65-F5344CB8AC3E}">
        <p14:creationId xmlns:p14="http://schemas.microsoft.com/office/powerpoint/2010/main" val="8061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Приложения в облаке. Результат – в любой точке мира</a:t>
            </a:r>
            <a:endParaRPr lang="ru-RU" sz="3200" dirty="0">
              <a:latin typeface="+mn-lt"/>
            </a:endParaRPr>
          </a:p>
        </p:txBody>
      </p:sp>
      <p:pic>
        <p:nvPicPr>
          <p:cNvPr id="50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987" y="1916834"/>
            <a:ext cx="2311472" cy="13165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1921235"/>
            <a:ext cx="1857267" cy="13182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3979" y="1916834"/>
            <a:ext cx="2592288" cy="13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761898" y="3394027"/>
            <a:ext cx="3226961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3574BB"/>
                </a:solidFill>
              </a:rPr>
              <a:t>Asset Performance </a:t>
            </a:r>
            <a:r>
              <a:rPr lang="ru-RU" sz="2000" dirty="0" smtClean="0"/>
              <a:t>и другие </a:t>
            </a: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party </a:t>
            </a:r>
            <a:r>
              <a:rPr lang="en-US" sz="2000" dirty="0" smtClean="0"/>
              <a:t>Apps</a:t>
            </a:r>
            <a:endParaRPr lang="en-US" sz="2000" i="1" dirty="0"/>
          </a:p>
          <a:p>
            <a:pPr marL="115888" indent="-115888">
              <a:spcBef>
                <a:spcPts val="12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Цифровое управление активами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Счетчик жизни энергетического агрегата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Советчик по использованию агрегата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Состояние «здоровья» машины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Больше энергии каждый день!</a:t>
            </a:r>
            <a:endParaRPr lang="en-US" sz="1400" dirty="0">
              <a:ea typeface="GE Inspira" charset="0"/>
              <a:cs typeface="GE Inspira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9349" y="3394030"/>
            <a:ext cx="2016224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3574BB"/>
                </a:solidFill>
              </a:rPr>
              <a:t>Equipment Insight</a:t>
            </a:r>
          </a:p>
          <a:p>
            <a:pPr marL="115888" indent="-115888">
              <a:spcBef>
                <a:spcPts val="12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Сквозное решение для удаленного мониторинга и решений по диагностике для </a:t>
            </a:r>
            <a:r>
              <a:rPr lang="en-US" sz="1400" dirty="0">
                <a:ea typeface="GE Inspira" charset="0"/>
                <a:cs typeface="GE Inspira" charset="0"/>
              </a:rPr>
              <a:t>OEM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17990" y="3394027"/>
            <a:ext cx="2409927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3574BB"/>
                </a:solidFill>
              </a:rPr>
              <a:t>Controller </a:t>
            </a:r>
            <a:r>
              <a:rPr lang="en-US" sz="2000" b="1" dirty="0">
                <a:solidFill>
                  <a:srgbClr val="3574BB"/>
                </a:solidFill>
              </a:rPr>
              <a:t>Health Checker</a:t>
            </a:r>
          </a:p>
          <a:p>
            <a:pPr marL="115888" indent="-115888">
              <a:spcBef>
                <a:spcPts val="12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Приложение для мониторинга исправности ПЛК</a:t>
            </a:r>
            <a:endParaRPr lang="en-US" sz="1400" dirty="0">
              <a:ea typeface="GE Inspira" charset="0"/>
              <a:cs typeface="GE Inspira" charset="0"/>
            </a:endParaRPr>
          </a:p>
        </p:txBody>
      </p:sp>
      <p:sp>
        <p:nvSpPr>
          <p:cNvPr id="56" name="Rectangle 11"/>
          <p:cNvSpPr/>
          <p:nvPr/>
        </p:nvSpPr>
        <p:spPr>
          <a:xfrm>
            <a:off x="9428389" y="1930732"/>
            <a:ext cx="2249497" cy="130249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ВАШЕ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Приложение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здесь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28384" y="3394025"/>
            <a:ext cx="2428256" cy="2723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Собственные наработки</a:t>
            </a:r>
            <a:endParaRPr lang="en-US" sz="2000" dirty="0"/>
          </a:p>
          <a:p>
            <a:pPr marL="115888" indent="-115888">
              <a:spcBef>
                <a:spcPts val="12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Микро сервисы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Приложения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Моделирование активов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Сервисы подключения данных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115888" indent="-115888">
              <a:spcBef>
                <a:spcPts val="300"/>
              </a:spcBef>
              <a:buFont typeface="Arial" charset="0"/>
              <a:buChar char="•"/>
            </a:pPr>
            <a:r>
              <a:rPr lang="ru-RU" sz="1400" dirty="0">
                <a:ea typeface="GE Inspira" charset="0"/>
                <a:cs typeface="GE Inspira" charset="0"/>
              </a:rPr>
              <a:t>Шаблоны промышленной аналитики</a:t>
            </a:r>
            <a:endParaRPr lang="en-US" sz="1400" dirty="0">
              <a:ea typeface="GE Inspira" charset="0"/>
              <a:cs typeface="GE Inspira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1400" dirty="0">
              <a:ea typeface="GE Inspira" charset="0"/>
              <a:cs typeface="GE Inspi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4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7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400" y="2652713"/>
            <a:ext cx="9261449" cy="757130"/>
          </a:xfrm>
        </p:spPr>
        <p:txBody>
          <a:bodyPr/>
          <a:lstStyle/>
          <a:p>
            <a:pPr algn="ctr"/>
            <a:r>
              <a:rPr lang="ru-RU" b="0" dirty="0" smtClean="0"/>
              <a:t>Вопросы?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74420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Electric</a:t>
            </a:r>
            <a:endParaRPr lang="ru-RU" dirty="0"/>
          </a:p>
        </p:txBody>
      </p:sp>
      <p:sp>
        <p:nvSpPr>
          <p:cNvPr id="70" name="Text Placeholder 2"/>
          <p:cNvSpPr>
            <a:spLocks noGrp="1"/>
          </p:cNvSpPr>
          <p:nvPr/>
        </p:nvSpPr>
        <p:spPr>
          <a:xfrm>
            <a:off x="392572" y="1353182"/>
            <a:ext cx="11082528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None/>
              <a:defRPr sz="26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GE (NYSE: GE) </a:t>
            </a:r>
            <a:r>
              <a:rPr lang="ru-RU" sz="2000" dirty="0" smtClean="0">
                <a:latin typeface="+mn-lt"/>
              </a:rPr>
              <a:t>международная компания, решения которой делают производство информационно доступным, управляемым и предсказуемым.</a:t>
            </a:r>
            <a:r>
              <a:rPr lang="en-US" sz="2000" dirty="0" smtClean="0"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Основана в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1876 </a:t>
            </a:r>
            <a:r>
              <a:rPr lang="ru-RU" sz="2000" dirty="0" smtClean="0">
                <a:latin typeface="+mn-lt"/>
              </a:rPr>
              <a:t>Томасом </a:t>
            </a:r>
            <a:r>
              <a:rPr lang="ru-RU" sz="2000" dirty="0" err="1" smtClean="0">
                <a:latin typeface="+mn-lt"/>
              </a:rPr>
              <a:t>Эдиссоном</a:t>
            </a:r>
            <a:endParaRPr lang="en-US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Доход в</a:t>
            </a:r>
            <a:r>
              <a:rPr lang="en-US" sz="2000" dirty="0" smtClean="0">
                <a:latin typeface="+mn-lt"/>
              </a:rPr>
              <a:t> 2015</a:t>
            </a:r>
            <a:r>
              <a:rPr lang="ru-RU" sz="2000" dirty="0" smtClean="0">
                <a:latin typeface="+mn-lt"/>
              </a:rPr>
              <a:t> году </a:t>
            </a:r>
            <a:r>
              <a:rPr lang="en-US" sz="2000" dirty="0" smtClean="0">
                <a:latin typeface="+mn-lt"/>
              </a:rPr>
              <a:t>$117</a:t>
            </a:r>
            <a:r>
              <a:rPr lang="ru-RU" sz="2000" dirty="0" smtClean="0">
                <a:latin typeface="+mn-lt"/>
              </a:rPr>
              <a:t> млрд.</a:t>
            </a:r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333</a:t>
            </a:r>
            <a:r>
              <a:rPr lang="ru-R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000 </a:t>
            </a:r>
            <a:r>
              <a:rPr lang="ru-RU" sz="2000" dirty="0" smtClean="0">
                <a:latin typeface="+mn-lt"/>
              </a:rPr>
              <a:t>работников по всему миру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Лидер </a:t>
            </a:r>
            <a:r>
              <a:rPr lang="ru-RU" sz="2000" dirty="0">
                <a:latin typeface="+mn-lt"/>
              </a:rPr>
              <a:t>рынка автоматизации в различных отраслевых </a:t>
            </a:r>
            <a:r>
              <a:rPr lang="ru-RU" sz="2000" dirty="0" smtClean="0">
                <a:latin typeface="+mn-lt"/>
              </a:rPr>
              <a:t>сегментах</a:t>
            </a:r>
            <a:endParaRPr lang="ru-RU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Открытая и законченная архитектура решений</a:t>
            </a:r>
            <a:r>
              <a:rPr lang="en-US" sz="2000" dirty="0">
                <a:latin typeface="+mn-lt"/>
              </a:rPr>
              <a:t> (PLC - SCADA</a:t>
            </a:r>
            <a:r>
              <a:rPr lang="ru-RU" sz="2000" dirty="0">
                <a:latin typeface="+mn-lt"/>
              </a:rPr>
              <a:t> - </a:t>
            </a:r>
            <a:r>
              <a:rPr lang="en-US" sz="2000" dirty="0">
                <a:latin typeface="+mn-lt"/>
              </a:rPr>
              <a:t> MES</a:t>
            </a:r>
            <a:r>
              <a:rPr lang="ru-RU" sz="2000" dirty="0">
                <a:latin typeface="+mn-lt"/>
              </a:rPr>
              <a:t> - интеграция с </a:t>
            </a:r>
            <a:r>
              <a:rPr lang="en-US" sz="2000" dirty="0" smtClean="0">
                <a:latin typeface="+mn-lt"/>
              </a:rPr>
              <a:t>ERP)</a:t>
            </a:r>
            <a:endParaRPr lang="ru-RU" sz="20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1500+ проектов в СНГ</a:t>
            </a:r>
            <a:endParaRPr lang="en-US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Локализованные решения</a:t>
            </a:r>
            <a:endParaRPr lang="en-US" sz="2000" dirty="0">
              <a:latin typeface="+mn-lt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-1" y="3322437"/>
            <a:ext cx="12192001" cy="1488452"/>
            <a:chOff x="13103" y="3438802"/>
            <a:chExt cx="9130897" cy="1356834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13103" y="3438802"/>
              <a:ext cx="9130897" cy="135683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3" name="Group 50"/>
            <p:cNvGrpSpPr>
              <a:grpSpLocks/>
            </p:cNvGrpSpPr>
            <p:nvPr/>
          </p:nvGrpSpPr>
          <p:grpSpPr bwMode="auto">
            <a:xfrm>
              <a:off x="3284339" y="3656015"/>
              <a:ext cx="1135063" cy="863600"/>
              <a:chOff x="3274388" y="3918857"/>
              <a:chExt cx="1256577" cy="956327"/>
            </a:xfrm>
          </p:grpSpPr>
          <p:sp>
            <p:nvSpPr>
              <p:cNvPr id="95" name="TextBox 94"/>
              <p:cNvSpPr txBox="1"/>
              <p:nvPr/>
            </p:nvSpPr>
            <p:spPr bwMode="auto">
              <a:xfrm>
                <a:off x="3274388" y="4585122"/>
                <a:ext cx="1256577" cy="290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Healthcare</a:t>
                </a:r>
              </a:p>
            </p:txBody>
          </p:sp>
          <p:pic>
            <p:nvPicPr>
              <p:cNvPr id="96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357" y="3918857"/>
                <a:ext cx="575393" cy="574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4" name="Group 55"/>
            <p:cNvGrpSpPr>
              <a:grpSpLocks/>
            </p:cNvGrpSpPr>
            <p:nvPr/>
          </p:nvGrpSpPr>
          <p:grpSpPr bwMode="auto">
            <a:xfrm>
              <a:off x="13103" y="3656013"/>
              <a:ext cx="1237897" cy="864860"/>
              <a:chOff x="61839" y="3918857"/>
              <a:chExt cx="1371015" cy="957108"/>
            </a:xfrm>
          </p:grpSpPr>
          <p:sp>
            <p:nvSpPr>
              <p:cNvPr id="93" name="TextBox 92"/>
              <p:cNvSpPr txBox="1"/>
              <p:nvPr/>
            </p:nvSpPr>
            <p:spPr bwMode="auto">
              <a:xfrm>
                <a:off x="61839" y="4586451"/>
                <a:ext cx="1371015" cy="289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ENERGY </a:t>
                </a:r>
                <a:r>
                  <a:rPr lang="en-US" sz="1100" cap="all" dirty="0" smtClean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Management</a:t>
                </a:r>
                <a:endParaRPr lang="en-US" sz="1100" cap="all" dirty="0">
                  <a:solidFill>
                    <a:srgbClr val="FFFFFF"/>
                  </a:solidFill>
                  <a:latin typeface="GE Inspira Pitch"/>
                  <a:ea typeface="MS PGothic" pitchFamily="34" charset="-128"/>
                  <a:cs typeface="GE Inspira Pitch"/>
                </a:endParaRPr>
              </a:p>
            </p:txBody>
          </p:sp>
          <p:pic>
            <p:nvPicPr>
              <p:cNvPr id="94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888" y="3918857"/>
                <a:ext cx="358437" cy="536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" name="Group 48"/>
            <p:cNvGrpSpPr>
              <a:grpSpLocks/>
            </p:cNvGrpSpPr>
            <p:nvPr/>
          </p:nvGrpSpPr>
          <p:grpSpPr bwMode="auto">
            <a:xfrm>
              <a:off x="1251000" y="3656015"/>
              <a:ext cx="965200" cy="863600"/>
              <a:chOff x="1213351" y="3918857"/>
              <a:chExt cx="1068265" cy="956328"/>
            </a:xfrm>
          </p:grpSpPr>
          <p:sp>
            <p:nvSpPr>
              <p:cNvPr id="91" name="TextBox 90"/>
              <p:cNvSpPr txBox="1"/>
              <p:nvPr/>
            </p:nvSpPr>
            <p:spPr bwMode="auto">
              <a:xfrm>
                <a:off x="1213351" y="4585123"/>
                <a:ext cx="1068265" cy="290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OIL &amp; GAS</a:t>
                </a:r>
              </a:p>
            </p:txBody>
          </p:sp>
          <p:pic>
            <p:nvPicPr>
              <p:cNvPr id="92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467" y="3918857"/>
                <a:ext cx="574058" cy="569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" name="Group 49"/>
            <p:cNvGrpSpPr>
              <a:grpSpLocks/>
            </p:cNvGrpSpPr>
            <p:nvPr/>
          </p:nvGrpSpPr>
          <p:grpSpPr bwMode="auto">
            <a:xfrm>
              <a:off x="2279576" y="3656014"/>
              <a:ext cx="941387" cy="864113"/>
              <a:chOff x="2285879" y="3918857"/>
              <a:chExt cx="1040984" cy="956281"/>
            </a:xfrm>
          </p:grpSpPr>
          <p:sp>
            <p:nvSpPr>
              <p:cNvPr id="89" name="TextBox 20"/>
              <p:cNvSpPr txBox="1">
                <a:spLocks noChangeArrowheads="1"/>
              </p:cNvSpPr>
              <p:nvPr/>
            </p:nvSpPr>
            <p:spPr bwMode="auto">
              <a:xfrm>
                <a:off x="2285879" y="4585624"/>
                <a:ext cx="1040984" cy="289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GE Inspira Pitch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sz="1100">
                    <a:solidFill>
                      <a:srgbClr val="FFFFFF"/>
                    </a:solidFill>
                  </a:rPr>
                  <a:t>POWER &amp; WATER</a:t>
                </a:r>
              </a:p>
            </p:txBody>
          </p:sp>
          <p:pic>
            <p:nvPicPr>
              <p:cNvPr id="90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4750" y="3918857"/>
                <a:ext cx="645467" cy="56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7" name="Group 51"/>
            <p:cNvGrpSpPr>
              <a:grpSpLocks/>
            </p:cNvGrpSpPr>
            <p:nvPr/>
          </p:nvGrpSpPr>
          <p:grpSpPr bwMode="auto">
            <a:xfrm>
              <a:off x="4482778" y="3656015"/>
              <a:ext cx="881063" cy="863600"/>
              <a:chOff x="4577783" y="3918857"/>
              <a:chExt cx="975444" cy="956329"/>
            </a:xfrm>
          </p:grpSpPr>
          <p:pic>
            <p:nvPicPr>
              <p:cNvPr id="87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7776" y="3918857"/>
                <a:ext cx="587249" cy="569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TextBox 87"/>
              <p:cNvSpPr txBox="1"/>
              <p:nvPr/>
            </p:nvSpPr>
            <p:spPr bwMode="auto">
              <a:xfrm>
                <a:off x="4577783" y="4585124"/>
                <a:ext cx="975444" cy="290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AVIATION</a:t>
                </a:r>
              </a:p>
            </p:txBody>
          </p:sp>
        </p:grpSp>
        <p:grpSp>
          <p:nvGrpSpPr>
            <p:cNvPr id="78" name="Group 52"/>
            <p:cNvGrpSpPr>
              <a:grpSpLocks/>
            </p:cNvGrpSpPr>
            <p:nvPr/>
          </p:nvGrpSpPr>
          <p:grpSpPr bwMode="auto">
            <a:xfrm>
              <a:off x="5427216" y="3656015"/>
              <a:ext cx="1519114" cy="863600"/>
              <a:chOff x="5410433" y="3918857"/>
              <a:chExt cx="1683273" cy="956329"/>
            </a:xfrm>
          </p:grpSpPr>
          <p:sp>
            <p:nvSpPr>
              <p:cNvPr id="85" name="TextBox 84"/>
              <p:cNvSpPr txBox="1"/>
              <p:nvPr/>
            </p:nvSpPr>
            <p:spPr bwMode="auto">
              <a:xfrm>
                <a:off x="5410433" y="4585124"/>
                <a:ext cx="1683273" cy="29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latin typeface="GE Inspira Pitch"/>
                    <a:ea typeface="MS PGothic" pitchFamily="34" charset="-128"/>
                    <a:cs typeface="GE Inspira Pitch"/>
                  </a:rPr>
                  <a:t>Transportation</a:t>
                </a:r>
              </a:p>
            </p:txBody>
          </p:sp>
          <p:pic>
            <p:nvPicPr>
              <p:cNvPr id="8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1086" y="3918857"/>
                <a:ext cx="423018" cy="555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9" name="Group 54"/>
            <p:cNvGrpSpPr>
              <a:grpSpLocks/>
            </p:cNvGrpSpPr>
            <p:nvPr/>
          </p:nvGrpSpPr>
          <p:grpSpPr bwMode="auto">
            <a:xfrm>
              <a:off x="7765355" y="3656017"/>
              <a:ext cx="1127125" cy="1032548"/>
              <a:chOff x="7754435" y="3918857"/>
              <a:chExt cx="1245989" cy="1143227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7754435" y="4585010"/>
                <a:ext cx="1245989" cy="4770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ea typeface="MS PGothic" pitchFamily="34" charset="-128"/>
                    <a:cs typeface="GE Inspira Pitch Bold"/>
                  </a:rPr>
                  <a:t>Home &amp; Business</a:t>
                </a:r>
                <a:br>
                  <a:rPr lang="en-US" sz="1100" cap="all" dirty="0">
                    <a:solidFill>
                      <a:srgbClr val="FFFFFF"/>
                    </a:solidFill>
                    <a:ea typeface="MS PGothic" pitchFamily="34" charset="-128"/>
                    <a:cs typeface="GE Inspira Pitch Bold"/>
                  </a:rPr>
                </a:br>
                <a:r>
                  <a:rPr lang="en-US" sz="1100" cap="all" dirty="0">
                    <a:solidFill>
                      <a:srgbClr val="FFFFFF"/>
                    </a:solidFill>
                    <a:ea typeface="MS PGothic" pitchFamily="34" charset="-128"/>
                    <a:cs typeface="GE Inspira Pitch Bold"/>
                  </a:rPr>
                  <a:t>Solutions</a:t>
                </a:r>
              </a:p>
            </p:txBody>
          </p:sp>
          <p:pic>
            <p:nvPicPr>
              <p:cNvPr id="84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7422" y="3918857"/>
                <a:ext cx="309736" cy="548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0" name="Group 53"/>
            <p:cNvGrpSpPr>
              <a:grpSpLocks/>
            </p:cNvGrpSpPr>
            <p:nvPr/>
          </p:nvGrpSpPr>
          <p:grpSpPr bwMode="auto">
            <a:xfrm>
              <a:off x="6946331" y="3656015"/>
              <a:ext cx="755650" cy="863600"/>
              <a:chOff x="6961772" y="3918857"/>
              <a:chExt cx="837264" cy="956332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6961772" y="4585126"/>
                <a:ext cx="837264" cy="2900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cap="all" dirty="0">
                    <a:solidFill>
                      <a:srgbClr val="FFFFFF"/>
                    </a:solidFill>
                    <a:ea typeface="MS PGothic" pitchFamily="34" charset="-128"/>
                    <a:cs typeface="GE Inspira Pitch Bold"/>
                  </a:rPr>
                  <a:t>capital</a:t>
                </a:r>
              </a:p>
            </p:txBody>
          </p:sp>
          <p:pic>
            <p:nvPicPr>
              <p:cNvPr id="82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088" y="3918857"/>
                <a:ext cx="527445" cy="527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7" name="Picture 3" descr="D:\Проекты\Презентации\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343" y="1487603"/>
            <a:ext cx="1679509" cy="15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6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Портфолио </a:t>
            </a:r>
            <a:r>
              <a:rPr lang="en-US" dirty="0" smtClean="0"/>
              <a:t>GE A&amp;C</a:t>
            </a:r>
            <a:br>
              <a:rPr lang="en-US" dirty="0" smtClean="0"/>
            </a:br>
            <a:r>
              <a:rPr lang="ru-RU" dirty="0" smtClean="0"/>
              <a:t>Основа для </a:t>
            </a:r>
            <a:r>
              <a:rPr lang="en-US" dirty="0" smtClean="0"/>
              <a:t>Industrial Internet</a:t>
            </a:r>
            <a:endParaRPr lang="ru-RU" dirty="0"/>
          </a:p>
        </p:txBody>
      </p:sp>
      <p:grpSp>
        <p:nvGrpSpPr>
          <p:cNvPr id="5" name="Group 5"/>
          <p:cNvGrpSpPr/>
          <p:nvPr/>
        </p:nvGrpSpPr>
        <p:grpSpPr>
          <a:xfrm>
            <a:off x="1930624" y="4659682"/>
            <a:ext cx="1584634" cy="1677914"/>
            <a:chOff x="2089567" y="4591442"/>
            <a:chExt cx="1584634" cy="1677914"/>
          </a:xfrm>
        </p:grpSpPr>
        <p:sp>
          <p:nvSpPr>
            <p:cNvPr id="6" name="TextBox 5"/>
            <p:cNvSpPr txBox="1"/>
            <p:nvPr/>
          </p:nvSpPr>
          <p:spPr>
            <a:xfrm>
              <a:off x="2089567" y="5623025"/>
              <a:ext cx="1584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VersaIP I/O</a:t>
              </a:r>
              <a:br>
                <a:rPr lang="en-US" b="1" dirty="0">
                  <a:solidFill>
                    <a:schemeClr val="accent1"/>
                  </a:solidFill>
                </a:rPr>
              </a:br>
              <a:r>
                <a:rPr lang="en-US" b="1" dirty="0">
                  <a:solidFill>
                    <a:schemeClr val="accent1"/>
                  </a:solidFill>
                </a:rPr>
                <a:t>IP67</a:t>
              </a:r>
            </a:p>
          </p:txBody>
        </p:sp>
        <p:pic>
          <p:nvPicPr>
            <p:cNvPr id="7" name="Picture 6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8" r="9975"/>
            <a:stretch/>
          </p:blipFill>
          <p:spPr>
            <a:xfrm>
              <a:off x="2135082" y="4591442"/>
              <a:ext cx="1493605" cy="1031582"/>
            </a:xfrm>
            <a:prstGeom prst="rect">
              <a:avLst/>
            </a:prstGeom>
          </p:spPr>
        </p:pic>
      </p:grpSp>
      <p:cxnSp>
        <p:nvCxnSpPr>
          <p:cNvPr id="8" name="Straight Connector 75"/>
          <p:cNvCxnSpPr/>
          <p:nvPr/>
        </p:nvCxnSpPr>
        <p:spPr>
          <a:xfrm>
            <a:off x="5166503" y="1688984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6"/>
          <p:cNvCxnSpPr/>
          <p:nvPr/>
        </p:nvCxnSpPr>
        <p:spPr>
          <a:xfrm>
            <a:off x="512957" y="4526017"/>
            <a:ext cx="11184672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3500331" y="1878621"/>
            <a:ext cx="1771059" cy="2507651"/>
            <a:chOff x="3490845" y="1878621"/>
            <a:chExt cx="1771059" cy="2507651"/>
          </a:xfrm>
        </p:grpSpPr>
        <p:sp>
          <p:nvSpPr>
            <p:cNvPr id="10" name="TextBox 9"/>
            <p:cNvSpPr txBox="1"/>
            <p:nvPr/>
          </p:nvSpPr>
          <p:spPr>
            <a:xfrm>
              <a:off x="3490845" y="3100598"/>
              <a:ext cx="1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Field Agent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90845" y="3678386"/>
              <a:ext cx="1771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Удаленное управление активами</a:t>
              </a:r>
              <a:endParaRPr lang="en-US" sz="1600" b="1" dirty="0"/>
            </a:p>
          </p:txBody>
        </p:sp>
        <p:pic>
          <p:nvPicPr>
            <p:cNvPr id="12" name="Picture 7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649" y="1878621"/>
              <a:ext cx="617450" cy="1016096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5106984" y="1731188"/>
            <a:ext cx="2057304" cy="2778195"/>
            <a:chOff x="5061998" y="1731188"/>
            <a:chExt cx="2057304" cy="2778195"/>
          </a:xfrm>
        </p:grpSpPr>
        <p:sp>
          <p:nvSpPr>
            <p:cNvPr id="15" name="TextBox 14"/>
            <p:cNvSpPr txBox="1"/>
            <p:nvPr/>
          </p:nvSpPr>
          <p:spPr>
            <a:xfrm>
              <a:off x="5061998" y="3100598"/>
              <a:ext cx="2057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accent1"/>
                  </a:solidFill>
                </a:rPr>
                <a:t>PACSystems</a:t>
              </a:r>
              <a:r>
                <a:rPr lang="en-US" b="1" dirty="0">
                  <a:solidFill>
                    <a:schemeClr val="accent1"/>
                  </a:solidFill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1998" y="3678386"/>
              <a:ext cx="2057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/>
                <a:t>Настоящее и будущее систем управления</a:t>
              </a:r>
              <a:endParaRPr lang="en-US" sz="1600" b="1" dirty="0"/>
            </a:p>
          </p:txBody>
        </p:sp>
        <p:pic>
          <p:nvPicPr>
            <p:cNvPr id="17" name="Picture 8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9455" y="1731188"/>
              <a:ext cx="982390" cy="1259838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1900454" y="1779268"/>
            <a:ext cx="1750635" cy="2401820"/>
            <a:chOff x="1874411" y="1779268"/>
            <a:chExt cx="1750635" cy="2401820"/>
          </a:xfrm>
        </p:grpSpPr>
        <p:sp>
          <p:nvSpPr>
            <p:cNvPr id="18" name="TextBox 17"/>
            <p:cNvSpPr txBox="1"/>
            <p:nvPr/>
          </p:nvSpPr>
          <p:spPr>
            <a:xfrm>
              <a:off x="1874411" y="3100598"/>
              <a:ext cx="1750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Industrial PC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77879" y="3678386"/>
              <a:ext cx="17436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Промышленные решения</a:t>
              </a:r>
              <a:endParaRPr lang="en-US" sz="1600" b="1" dirty="0"/>
            </a:p>
          </p:txBody>
        </p:sp>
        <p:pic>
          <p:nvPicPr>
            <p:cNvPr id="20" name="Picture 8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69" t="3592" r="6081" b="3496"/>
            <a:stretch/>
          </p:blipFill>
          <p:spPr bwMode="auto">
            <a:xfrm>
              <a:off x="2032296" y="1779268"/>
              <a:ext cx="1434865" cy="134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01"/>
          <p:cNvGrpSpPr/>
          <p:nvPr/>
        </p:nvGrpSpPr>
        <p:grpSpPr>
          <a:xfrm>
            <a:off x="7589932" y="4640951"/>
            <a:ext cx="1376674" cy="2004420"/>
            <a:chOff x="6676965" y="4572711"/>
            <a:chExt cx="1376674" cy="2004420"/>
          </a:xfrm>
        </p:grpSpPr>
        <p:pic>
          <p:nvPicPr>
            <p:cNvPr id="22" name="Picture 7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109" y="4572711"/>
              <a:ext cx="650387" cy="116247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40171" y="5623024"/>
              <a:ext cx="1250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Versamax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76965" y="5992356"/>
              <a:ext cx="1376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Небольшие приложения</a:t>
              </a:r>
              <a:endParaRPr lang="en-US" sz="1600" b="1" dirty="0"/>
            </a:p>
          </p:txBody>
        </p:sp>
      </p:grpSp>
      <p:grpSp>
        <p:nvGrpSpPr>
          <p:cNvPr id="25" name="Group 102"/>
          <p:cNvGrpSpPr/>
          <p:nvPr/>
        </p:nvGrpSpPr>
        <p:grpSpPr>
          <a:xfrm>
            <a:off x="8880392" y="4713056"/>
            <a:ext cx="1584634" cy="1686095"/>
            <a:chOff x="7809139" y="4644816"/>
            <a:chExt cx="1584634" cy="1686095"/>
          </a:xfrm>
        </p:grpSpPr>
        <p:sp>
          <p:nvSpPr>
            <p:cNvPr id="26" name="TextBox 25"/>
            <p:cNvSpPr txBox="1"/>
            <p:nvPr/>
          </p:nvSpPr>
          <p:spPr>
            <a:xfrm>
              <a:off x="7809139" y="5623024"/>
              <a:ext cx="1584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RX3i I/O</a:t>
              </a:r>
            </a:p>
          </p:txBody>
        </p:sp>
        <p:pic>
          <p:nvPicPr>
            <p:cNvPr id="27" name="Picture 6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425" y="4644816"/>
              <a:ext cx="1392063" cy="93584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13119" y="5992357"/>
              <a:ext cx="13766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Гибкость</a:t>
              </a:r>
              <a:endParaRPr lang="en-US" sz="1600" b="1" dirty="0"/>
            </a:p>
          </p:txBody>
        </p:sp>
      </p:grpSp>
      <p:grpSp>
        <p:nvGrpSpPr>
          <p:cNvPr id="29" name="Group 3"/>
          <p:cNvGrpSpPr/>
          <p:nvPr/>
        </p:nvGrpSpPr>
        <p:grpSpPr>
          <a:xfrm>
            <a:off x="6091512" y="4640950"/>
            <a:ext cx="1584634" cy="2004421"/>
            <a:chOff x="5028689" y="4572710"/>
            <a:chExt cx="1584634" cy="2004421"/>
          </a:xfrm>
        </p:grpSpPr>
        <p:pic>
          <p:nvPicPr>
            <p:cNvPr id="30" name="Picture 6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92" t="7368" r="18073"/>
            <a:stretch/>
          </p:blipFill>
          <p:spPr>
            <a:xfrm>
              <a:off x="5134807" y="4572710"/>
              <a:ext cx="1372399" cy="111785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28689" y="5623024"/>
              <a:ext cx="1584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RSTi 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40923" y="5992356"/>
              <a:ext cx="137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Удаленная </a:t>
              </a:r>
              <a:r>
                <a:rPr lang="ru-RU" sz="1600" b="1" dirty="0" err="1" smtClean="0"/>
                <a:t>дисгностика</a:t>
              </a:r>
              <a:endParaRPr lang="en-US" sz="1600" b="1" dirty="0"/>
            </a:p>
          </p:txBody>
        </p:sp>
      </p:grpSp>
      <p:grpSp>
        <p:nvGrpSpPr>
          <p:cNvPr id="33" name="Group 103"/>
          <p:cNvGrpSpPr/>
          <p:nvPr/>
        </p:nvGrpSpPr>
        <p:grpSpPr>
          <a:xfrm>
            <a:off x="10378809" y="4751382"/>
            <a:ext cx="1584634" cy="1647769"/>
            <a:chOff x="9083366" y="4683142"/>
            <a:chExt cx="1584634" cy="1647769"/>
          </a:xfrm>
        </p:grpSpPr>
        <p:sp>
          <p:nvSpPr>
            <p:cNvPr id="34" name="TextBox 33"/>
            <p:cNvSpPr txBox="1"/>
            <p:nvPr/>
          </p:nvSpPr>
          <p:spPr>
            <a:xfrm>
              <a:off x="9083366" y="5623024"/>
              <a:ext cx="1584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PAC 8000</a:t>
              </a:r>
            </a:p>
          </p:txBody>
        </p:sp>
        <p:pic>
          <p:nvPicPr>
            <p:cNvPr id="35" name="Picture 6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1614" y="4683142"/>
              <a:ext cx="1288138" cy="101695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83366" y="5992357"/>
              <a:ext cx="15846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Защищенность</a:t>
              </a:r>
              <a:endParaRPr lang="en-US" sz="1600" b="1" dirty="0"/>
            </a:p>
          </p:txBody>
        </p:sp>
      </p:grpSp>
      <p:grpSp>
        <p:nvGrpSpPr>
          <p:cNvPr id="37" name="Group 4"/>
          <p:cNvGrpSpPr/>
          <p:nvPr/>
        </p:nvGrpSpPr>
        <p:grpSpPr>
          <a:xfrm>
            <a:off x="4593092" y="4735438"/>
            <a:ext cx="1584634" cy="1663713"/>
            <a:chOff x="3661843" y="4667198"/>
            <a:chExt cx="1584634" cy="1663713"/>
          </a:xfrm>
        </p:grpSpPr>
        <p:sp>
          <p:nvSpPr>
            <p:cNvPr id="38" name="TextBox 37"/>
            <p:cNvSpPr txBox="1"/>
            <p:nvPr/>
          </p:nvSpPr>
          <p:spPr>
            <a:xfrm>
              <a:off x="3661843" y="5623024"/>
              <a:ext cx="1584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RSTi I/O</a:t>
              </a:r>
            </a:p>
          </p:txBody>
        </p:sp>
        <p:pic>
          <p:nvPicPr>
            <p:cNvPr id="39" name="Picture 8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92" t="17370" r="47477" b="11474"/>
            <a:stretch/>
          </p:blipFill>
          <p:spPr>
            <a:xfrm>
              <a:off x="4005799" y="4667198"/>
              <a:ext cx="896722" cy="103040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765823" y="5992357"/>
              <a:ext cx="1438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Компактность</a:t>
              </a:r>
              <a:endParaRPr lang="en-US" sz="1600" b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6188" y="3100598"/>
            <a:ext cx="170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</a:rPr>
              <a:t>QuickPanel</a:t>
            </a:r>
            <a:r>
              <a:rPr lang="en-US" b="1" baseline="30000" dirty="0">
                <a:solidFill>
                  <a:schemeClr val="accent1"/>
                </a:solidFill>
              </a:rPr>
              <a:t>+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-2505" y="1961396"/>
            <a:ext cx="1712517" cy="2200071"/>
            <a:chOff x="-2505" y="1961396"/>
            <a:chExt cx="1712517" cy="2200071"/>
          </a:xfrm>
        </p:grpSpPr>
        <p:sp>
          <p:nvSpPr>
            <p:cNvPr id="42" name="TextBox 41"/>
            <p:cNvSpPr txBox="1"/>
            <p:nvPr/>
          </p:nvSpPr>
          <p:spPr>
            <a:xfrm>
              <a:off x="-2505" y="3678386"/>
              <a:ext cx="1712517" cy="483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Интерфейс оператора</a:t>
              </a:r>
              <a:endParaRPr lang="en-US" sz="1600" b="1" dirty="0"/>
            </a:p>
          </p:txBody>
        </p:sp>
        <p:pic>
          <p:nvPicPr>
            <p:cNvPr id="43" name="Picture 9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202" y="1961396"/>
              <a:ext cx="1305102" cy="1096886"/>
            </a:xfrm>
            <a:prstGeom prst="rect">
              <a:avLst/>
            </a:prstGeom>
          </p:spPr>
        </p:pic>
      </p:grpSp>
      <p:cxnSp>
        <p:nvCxnSpPr>
          <p:cNvPr id="44" name="Straight Connector 92"/>
          <p:cNvCxnSpPr/>
          <p:nvPr/>
        </p:nvCxnSpPr>
        <p:spPr>
          <a:xfrm>
            <a:off x="3619853" y="1688984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93"/>
          <p:cNvCxnSpPr/>
          <p:nvPr/>
        </p:nvCxnSpPr>
        <p:spPr>
          <a:xfrm>
            <a:off x="1827641" y="1688984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94"/>
          <p:cNvCxnSpPr/>
          <p:nvPr/>
        </p:nvCxnSpPr>
        <p:spPr>
          <a:xfrm>
            <a:off x="7096058" y="1688984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97"/>
          <p:cNvGrpSpPr/>
          <p:nvPr/>
        </p:nvGrpSpPr>
        <p:grpSpPr>
          <a:xfrm>
            <a:off x="432204" y="4713056"/>
            <a:ext cx="1584634" cy="1347540"/>
            <a:chOff x="1555911" y="4644816"/>
            <a:chExt cx="1584634" cy="1347540"/>
          </a:xfrm>
        </p:grpSpPr>
        <p:pic>
          <p:nvPicPr>
            <p:cNvPr id="48" name="Picture 9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65" y="4644816"/>
              <a:ext cx="1423127" cy="112352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555911" y="5623024"/>
              <a:ext cx="1584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VersaSafe I/O</a:t>
              </a:r>
            </a:p>
          </p:txBody>
        </p:sp>
      </p:grpSp>
      <p:cxnSp>
        <p:nvCxnSpPr>
          <p:cNvPr id="53" name="Straight Connector 118"/>
          <p:cNvCxnSpPr/>
          <p:nvPr/>
        </p:nvCxnSpPr>
        <p:spPr>
          <a:xfrm>
            <a:off x="8738045" y="1688984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2"/>
          <p:cNvGrpSpPr/>
          <p:nvPr/>
        </p:nvGrpSpPr>
        <p:grpSpPr>
          <a:xfrm>
            <a:off x="3429044" y="4683471"/>
            <a:ext cx="1250262" cy="1654124"/>
            <a:chOff x="6496935" y="4615231"/>
            <a:chExt cx="1250262" cy="1654124"/>
          </a:xfrm>
        </p:grpSpPr>
        <p:sp>
          <p:nvSpPr>
            <p:cNvPr id="55" name="TextBox 54"/>
            <p:cNvSpPr txBox="1"/>
            <p:nvPr/>
          </p:nvSpPr>
          <p:spPr>
            <a:xfrm>
              <a:off x="6496935" y="5623024"/>
              <a:ext cx="1250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Ethernet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Switches</a:t>
              </a:r>
            </a:p>
          </p:txBody>
        </p:sp>
        <p:pic>
          <p:nvPicPr>
            <p:cNvPr id="56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186" y="4615231"/>
              <a:ext cx="471759" cy="98400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8554058" y="1797522"/>
            <a:ext cx="2154996" cy="2383566"/>
            <a:chOff x="8556254" y="1797522"/>
            <a:chExt cx="2154996" cy="2383566"/>
          </a:xfrm>
        </p:grpSpPr>
        <p:sp>
          <p:nvSpPr>
            <p:cNvPr id="51" name="TextBox 50"/>
            <p:cNvSpPr txBox="1"/>
            <p:nvPr/>
          </p:nvSpPr>
          <p:spPr>
            <a:xfrm>
              <a:off x="8556254" y="3678386"/>
              <a:ext cx="215499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Комплексные </a:t>
              </a:r>
            </a:p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сети</a:t>
              </a:r>
              <a:endParaRPr lang="en-US" sz="16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556254" y="3100598"/>
              <a:ext cx="2154996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9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chemeClr val="accent1"/>
                  </a:solidFill>
                </a:rPr>
                <a:t>Промышленные коммуникации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pic>
          <p:nvPicPr>
            <p:cNvPr id="57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780" y="1797522"/>
              <a:ext cx="1555944" cy="996272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>
            <a:off x="7027178" y="1859764"/>
            <a:ext cx="1732230" cy="2321324"/>
            <a:chOff x="6978980" y="1859764"/>
            <a:chExt cx="1732230" cy="2321324"/>
          </a:xfrm>
        </p:grpSpPr>
        <p:sp>
          <p:nvSpPr>
            <p:cNvPr id="13" name="TextBox 12"/>
            <p:cNvSpPr txBox="1"/>
            <p:nvPr/>
          </p:nvSpPr>
          <p:spPr>
            <a:xfrm>
              <a:off x="6978980" y="3678386"/>
              <a:ext cx="173223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/>
                <a:t>SCADA &amp; </a:t>
              </a:r>
              <a:br>
                <a:rPr lang="en-US" sz="1600" b="1" dirty="0"/>
              </a:br>
              <a:r>
                <a:rPr lang="en-US" sz="1600" b="1" dirty="0"/>
                <a:t>Historian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78980" y="3100598"/>
              <a:ext cx="1732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accent1"/>
                  </a:solidFill>
                </a:rPr>
                <a:t>Software</a:t>
              </a:r>
            </a:p>
          </p:txBody>
        </p:sp>
        <p:pic>
          <p:nvPicPr>
            <p:cNvPr id="58" name="Picture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3" r="10001"/>
            <a:stretch/>
          </p:blipFill>
          <p:spPr>
            <a:xfrm>
              <a:off x="7086661" y="1859764"/>
              <a:ext cx="1516868" cy="923382"/>
            </a:xfrm>
            <a:prstGeom prst="rect">
              <a:avLst/>
            </a:prstGeom>
          </p:spPr>
        </p:pic>
      </p:grpSp>
      <p:cxnSp>
        <p:nvCxnSpPr>
          <p:cNvPr id="59" name="Straight Connector 65">
            <a:extLst>
              <a:ext uri="{FF2B5EF4-FFF2-40B4-BE49-F238E27FC236}">
                <a16:creationId xmlns:a16="http://schemas.microsoft.com/office/drawing/2014/main" xmlns="" id="{EDA96477-92A7-417B-BEEE-C72A82B9090E}"/>
              </a:ext>
            </a:extLst>
          </p:cNvPr>
          <p:cNvCxnSpPr/>
          <p:nvPr/>
        </p:nvCxnSpPr>
        <p:spPr>
          <a:xfrm>
            <a:off x="10527057" y="1717652"/>
            <a:ext cx="0" cy="273859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/>
          <p:cNvGrpSpPr/>
          <p:nvPr/>
        </p:nvGrpSpPr>
        <p:grpSpPr>
          <a:xfrm>
            <a:off x="10217099" y="1650738"/>
            <a:ext cx="2154996" cy="2325165"/>
            <a:chOff x="10353579" y="1650738"/>
            <a:chExt cx="2154996" cy="2325165"/>
          </a:xfrm>
        </p:grpSpPr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xmlns="" id="{FAC17A0F-3541-46DA-A3CD-030DEF67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45776" y="1650738"/>
              <a:ext cx="570602" cy="142734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F1A3203-E45C-4350-BDDB-56D8E7F62360}"/>
                </a:ext>
              </a:extLst>
            </p:cNvPr>
            <p:cNvSpPr txBox="1"/>
            <p:nvPr/>
          </p:nvSpPr>
          <p:spPr>
            <a:xfrm>
              <a:off x="10353579" y="3678386"/>
              <a:ext cx="2154996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/>
                <a:t>ПАЗ</a:t>
              </a:r>
              <a:endParaRPr lang="en-US" sz="1600" b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6E1C959-547C-4046-9CC2-F1685C2940BB}"/>
                </a:ext>
              </a:extLst>
            </p:cNvPr>
            <p:cNvSpPr txBox="1"/>
            <p:nvPr/>
          </p:nvSpPr>
          <p:spPr>
            <a:xfrm>
              <a:off x="10353579" y="3100598"/>
              <a:ext cx="2154996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9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accent1"/>
                  </a:solidFill>
                  <a:latin typeface="GE Inspira Sans" pitchFamily="34" charset="0"/>
                </a:rPr>
                <a:t>MarkVieS</a:t>
              </a:r>
              <a:endParaRPr lang="en-US" b="1" dirty="0">
                <a:solidFill>
                  <a:schemeClr val="accent1"/>
                </a:solidFill>
                <a:latin typeface="GE Inspira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4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PACSystems</a:t>
            </a:r>
            <a:r>
              <a:rPr lang="en-US" dirty="0"/>
              <a:t> High </a:t>
            </a:r>
            <a:r>
              <a:rPr lang="en-US" dirty="0" smtClean="0"/>
              <a:t>Availability</a:t>
            </a:r>
            <a:endParaRPr lang="ru-RU" dirty="0"/>
          </a:p>
        </p:txBody>
      </p:sp>
      <p:pic>
        <p:nvPicPr>
          <p:cNvPr id="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" y="1372569"/>
            <a:ext cx="5808725" cy="3404894"/>
          </a:xfrm>
          <a:prstGeom prst="rect">
            <a:avLst/>
          </a:prstGeom>
        </p:spPr>
      </p:pic>
      <p:pic>
        <p:nvPicPr>
          <p:cNvPr id="6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07" y="1331293"/>
            <a:ext cx="5735931" cy="3487445"/>
          </a:xfrm>
          <a:prstGeom prst="rect">
            <a:avLst/>
          </a:prstGeom>
        </p:spPr>
      </p:pic>
      <p:sp>
        <p:nvSpPr>
          <p:cNvPr id="71" name="Rectangle 67"/>
          <p:cNvSpPr/>
          <p:nvPr/>
        </p:nvSpPr>
        <p:spPr>
          <a:xfrm>
            <a:off x="3540" y="4927591"/>
            <a:ext cx="12188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Industrial Internet </a:t>
            </a:r>
            <a:r>
              <a:rPr lang="ru-RU" sz="2000" dirty="0" smtClean="0"/>
              <a:t>активирован</a:t>
            </a:r>
            <a:endParaRPr lang="en-US" sz="2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Лучшее в классе решение</a:t>
            </a:r>
            <a:r>
              <a:rPr lang="en-US" sz="2000" dirty="0" smtClean="0"/>
              <a:t> </a:t>
            </a:r>
            <a:r>
              <a:rPr lang="en-US" sz="2000" dirty="0"/>
              <a:t>High </a:t>
            </a:r>
            <a:r>
              <a:rPr lang="en-US" sz="2000" dirty="0" smtClean="0"/>
              <a:t>Availability </a:t>
            </a:r>
            <a:endParaRPr lang="en-US" sz="2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Высокопроизводительное управление с богатым выбором распределенного</a:t>
            </a:r>
            <a:r>
              <a:rPr lang="en-US" sz="2000" dirty="0" smtClean="0"/>
              <a:t> </a:t>
            </a:r>
            <a:r>
              <a:rPr lang="en-US" sz="2000" dirty="0"/>
              <a:t>IO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Все семейство конфигурируется одним инструментальным средством</a:t>
            </a:r>
            <a:endParaRPr lang="en-US" sz="2000" dirty="0" smtClean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 err="1" smtClean="0"/>
              <a:t>Кибербезопасность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2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745704" y="836714"/>
            <a:ext cx="105664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Телемеханика на базе </a:t>
            </a:r>
            <a:r>
              <a:rPr lang="en-US" sz="3200" b="0" dirty="0" smtClean="0"/>
              <a:t>RX3i (DNP </a:t>
            </a:r>
            <a:r>
              <a:rPr lang="en-US" dirty="0"/>
              <a:t>3.0, </a:t>
            </a:r>
            <a:r>
              <a:rPr lang="en-US" dirty="0" smtClean="0"/>
              <a:t>IEC61850)</a:t>
            </a:r>
            <a:endParaRPr lang="ru-RU" dirty="0"/>
          </a:p>
        </p:txBody>
      </p:sp>
      <p:pic>
        <p:nvPicPr>
          <p:cNvPr id="33" name="Picture 3310"/>
          <p:cNvPicPr/>
          <p:nvPr/>
        </p:nvPicPr>
        <p:blipFill>
          <a:blip r:embed="rId3"/>
          <a:stretch>
            <a:fillRect/>
          </a:stretch>
        </p:blipFill>
        <p:spPr>
          <a:xfrm>
            <a:off x="745704" y="1593429"/>
            <a:ext cx="1024684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QuickPanel</a:t>
            </a:r>
            <a:r>
              <a:rPr lang="en-US" dirty="0" smtClean="0"/>
              <a:t>+</a:t>
            </a:r>
            <a:endParaRPr lang="ru-RU" dirty="0"/>
          </a:p>
        </p:txBody>
      </p:sp>
      <p:graphicFrame>
        <p:nvGraphicFramePr>
          <p:cNvPr id="4" name="Tabl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629995"/>
              </p:ext>
            </p:extLst>
          </p:nvPr>
        </p:nvGraphicFramePr>
        <p:xfrm>
          <a:off x="48535" y="2300992"/>
          <a:ext cx="7732396" cy="1126552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1832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5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QuickPanel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6”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QuickPanel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7”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QuickPanel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10”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QuickPanel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12”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QuickPanel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15”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912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TFT-COLOR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320 x 240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TFT-COLOR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Widescreen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</a:rPr>
                        <a:t> 800 x 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TFT-COLOR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800 x600 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TFT-COLOR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800 x600 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TFT-COLOR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1024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</a:rPr>
                        <a:t>768</a:t>
                      </a:r>
                      <a:endParaRPr lang="en-US" sz="105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61" y="1571573"/>
            <a:ext cx="1278466" cy="1027035"/>
          </a:xfrm>
          <a:prstGeom prst="rect">
            <a:avLst/>
          </a:prstGeom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76" y="1371706"/>
            <a:ext cx="1567005" cy="12588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02" y="1700030"/>
            <a:ext cx="1155746" cy="910727"/>
          </a:xfrm>
          <a:prstGeom prst="rect">
            <a:avLst/>
          </a:prstGeom>
        </p:spPr>
      </p:pic>
      <p:pic>
        <p:nvPicPr>
          <p:cNvPr id="8" name="Picture 3" descr="Quick-Panel-face-IMG_609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52" y="1852618"/>
            <a:ext cx="1014738" cy="730611"/>
          </a:xfrm>
          <a:prstGeom prst="rect">
            <a:avLst/>
          </a:prstGeom>
        </p:spPr>
      </p:pic>
      <p:pic>
        <p:nvPicPr>
          <p:cNvPr id="9" name="Picture 3" descr="C:\vibhoosh\work\03-OI\QuickPanel\QuickPanel+\Images\Quick Panel Plus 6 in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0" y="1873560"/>
            <a:ext cx="960649" cy="6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Quick-Panel-face-IMG_609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21793" r="25547" b="25317"/>
          <a:stretch/>
        </p:blipFill>
        <p:spPr>
          <a:xfrm>
            <a:off x="418029" y="1990370"/>
            <a:ext cx="495300" cy="409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15" y="1371706"/>
            <a:ext cx="3456385" cy="2592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07183" y="5470093"/>
            <a:ext cx="51955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/>
              <a:t>Встроенный </a:t>
            </a:r>
            <a:r>
              <a:rPr lang="en-US" sz="2000" dirty="0" smtClean="0"/>
              <a:t>Webserver, </a:t>
            </a:r>
          </a:p>
          <a:p>
            <a:r>
              <a:rPr lang="en-US" sz="2000" dirty="0" smtClean="0"/>
              <a:t>Web browser, 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оддержка </a:t>
            </a:r>
            <a:r>
              <a:rPr lang="en-US" sz="2000" dirty="0" smtClean="0"/>
              <a:t>HTML5 Dashboards, SNMP, VNC, </a:t>
            </a:r>
          </a:p>
          <a:p>
            <a:r>
              <a:rPr lang="en-US" sz="2000" dirty="0" smtClean="0"/>
              <a:t>Email (SSL), SECOMEA, </a:t>
            </a:r>
            <a:r>
              <a:rPr lang="ru-RU" sz="2000" dirty="0" smtClean="0"/>
              <a:t>коллектор </a:t>
            </a:r>
            <a:r>
              <a:rPr lang="en-US" sz="2000" dirty="0" smtClean="0"/>
              <a:t>Historian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7182" y="3549301"/>
            <a:ext cx="496211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Multi-Touch, </a:t>
            </a:r>
            <a:r>
              <a:rPr lang="ru-RU" sz="2000" dirty="0" smtClean="0"/>
              <a:t>Емкостной экран</a:t>
            </a:r>
            <a:r>
              <a:rPr lang="en-US" sz="2000" dirty="0" smtClean="0"/>
              <a:t>, </a:t>
            </a:r>
          </a:p>
          <a:p>
            <a:r>
              <a:rPr lang="ru-RU" sz="2000" dirty="0"/>
              <a:t>К</a:t>
            </a:r>
            <a:r>
              <a:rPr lang="ru-RU" sz="2000" dirty="0" smtClean="0"/>
              <a:t>онтроллер</a:t>
            </a:r>
            <a:r>
              <a:rPr lang="en-US" sz="2000" dirty="0" smtClean="0"/>
              <a:t>, </a:t>
            </a:r>
            <a:endParaRPr lang="ru-RU" sz="2000" dirty="0" smtClean="0"/>
          </a:p>
          <a:p>
            <a:r>
              <a:rPr lang="ru-RU" sz="2000" dirty="0" smtClean="0"/>
              <a:t>Поддержка мультимедиа</a:t>
            </a:r>
            <a:endParaRPr lang="en-US" sz="2000" dirty="0" smtClean="0"/>
          </a:p>
          <a:p>
            <a:r>
              <a:rPr lang="ru-RU" sz="2000" dirty="0"/>
              <a:t>Д</a:t>
            </a:r>
            <a:r>
              <a:rPr lang="ru-RU" sz="2000" dirty="0" smtClean="0"/>
              <a:t>оступ по </a:t>
            </a:r>
            <a:r>
              <a:rPr lang="en-US" sz="2000" dirty="0" smtClean="0"/>
              <a:t>USB</a:t>
            </a:r>
            <a:endParaRPr lang="ru-RU" sz="2000" dirty="0" smtClean="0"/>
          </a:p>
          <a:p>
            <a:r>
              <a:rPr lang="en-US" sz="2000" dirty="0" smtClean="0"/>
              <a:t>CAN, Ethernet, Serial, </a:t>
            </a:r>
            <a:r>
              <a:rPr lang="en-US" sz="2000" dirty="0" err="1" smtClean="0"/>
              <a:t>WiFi</a:t>
            </a:r>
            <a:endParaRPr lang="en-US" sz="2000" dirty="0" smtClean="0"/>
          </a:p>
          <a:p>
            <a:r>
              <a:rPr lang="ru-RU" sz="2000" dirty="0" smtClean="0"/>
              <a:t>Слот для карт </a:t>
            </a:r>
            <a:r>
              <a:rPr lang="en-US" sz="2000" dirty="0" smtClean="0"/>
              <a:t>SD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5" y="3600101"/>
            <a:ext cx="284827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" descr="QuickPanel face angle 6095 SLIDE 0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50" y="4133535"/>
            <a:ext cx="2436535" cy="26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QuickPanel</a:t>
            </a:r>
            <a:r>
              <a:rPr lang="en-US" dirty="0" smtClean="0">
                <a:latin typeface="+mn-lt"/>
              </a:rPr>
              <a:t>+</a:t>
            </a:r>
            <a:endParaRPr lang="ru-RU" sz="3200" dirty="0">
              <a:latin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60821" y="1484786"/>
            <a:ext cx="9346879" cy="4869651"/>
            <a:chOff x="904115" y="2031235"/>
            <a:chExt cx="8276675" cy="4798266"/>
          </a:xfrm>
        </p:grpSpPr>
        <p:sp>
          <p:nvSpPr>
            <p:cNvPr id="14" name="Text Box 1053"/>
            <p:cNvSpPr txBox="1">
              <a:spLocks noChangeArrowheads="1"/>
            </p:cNvSpPr>
            <p:nvPr/>
          </p:nvSpPr>
          <p:spPr bwMode="auto">
            <a:xfrm>
              <a:off x="4270915" y="2031235"/>
              <a:ext cx="3002695" cy="363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1600" i="1" u="sng"/>
              </a:lvl1pPr>
              <a:lvl2pPr marL="742950" indent="-285750">
                <a:defRPr sz="2400">
                  <a:latin typeface="Times New Roman" pitchFamily="18" charset="0"/>
                </a:defRPr>
              </a:lvl2pPr>
              <a:lvl3pPr marL="1143000" indent="-228600">
                <a:defRPr sz="2400">
                  <a:latin typeface="Times New Roman" pitchFamily="18" charset="0"/>
                </a:defRPr>
              </a:lvl3pPr>
              <a:lvl4pPr marL="1600200" indent="-228600">
                <a:defRPr sz="2400">
                  <a:latin typeface="Times New Roman" pitchFamily="18" charset="0"/>
                </a:defRPr>
              </a:lvl4pPr>
              <a:lvl5pPr marL="2057400" indent="-228600">
                <a:defRPr sz="2400"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9pPr>
            </a:lstStyle>
            <a:p>
              <a:r>
                <a:rPr lang="en-US" sz="1800" i="0" dirty="0"/>
                <a:t>QuickPanel+ </a:t>
              </a:r>
            </a:p>
          </p:txBody>
        </p:sp>
        <p:grpSp>
          <p:nvGrpSpPr>
            <p:cNvPr id="15" name="Group 21"/>
            <p:cNvGrpSpPr/>
            <p:nvPr/>
          </p:nvGrpSpPr>
          <p:grpSpPr>
            <a:xfrm>
              <a:off x="1693389" y="2687125"/>
              <a:ext cx="5243120" cy="4142376"/>
              <a:chOff x="222781" y="2516538"/>
              <a:chExt cx="4269573" cy="337321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r="43898"/>
              <a:stretch/>
            </p:blipFill>
            <p:spPr bwMode="auto">
              <a:xfrm>
                <a:off x="1026135" y="2516538"/>
                <a:ext cx="2448191" cy="3373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 descr="http://downloadt.advantech.com/download/downloadlit.aspx?LIT_ID=1-25Q2R0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781" y="2638659"/>
                <a:ext cx="862973" cy="862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5" name="Straight Connector 25"/>
              <p:cNvCxnSpPr/>
              <p:nvPr/>
            </p:nvCxnSpPr>
            <p:spPr>
              <a:xfrm>
                <a:off x="855519" y="3135010"/>
                <a:ext cx="324876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60" t="3190" r="7392" b="31487"/>
              <a:stretch/>
            </p:blipFill>
            <p:spPr bwMode="auto">
              <a:xfrm>
                <a:off x="3002151" y="2609005"/>
                <a:ext cx="1490203" cy="2203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ight Arrow 27"/>
              <p:cNvSpPr/>
              <p:nvPr/>
            </p:nvSpPr>
            <p:spPr>
              <a:xfrm>
                <a:off x="2604673" y="3644028"/>
                <a:ext cx="318655" cy="353291"/>
              </a:xfrm>
              <a:prstGeom prst="rightArrow">
                <a:avLst/>
              </a:prstGeom>
              <a:solidFill>
                <a:srgbClr val="0745AB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" name="Text Box 1052"/>
            <p:cNvSpPr txBox="1">
              <a:spLocks noChangeArrowheads="1"/>
            </p:cNvSpPr>
            <p:nvPr/>
          </p:nvSpPr>
          <p:spPr bwMode="auto">
            <a:xfrm>
              <a:off x="1227447" y="2031239"/>
              <a:ext cx="3031268" cy="363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800" u="sng" dirty="0" smtClean="0">
                  <a:latin typeface="+mn-lt"/>
                </a:rPr>
                <a:t>Традиционный подход</a:t>
              </a:r>
              <a:endParaRPr lang="en-US" sz="1800" u="sng" dirty="0">
                <a:latin typeface="+mn-lt"/>
              </a:endParaRPr>
            </a:p>
          </p:txBody>
        </p:sp>
        <p:sp>
          <p:nvSpPr>
            <p:cNvPr id="17" name="Text Box 1052"/>
            <p:cNvSpPr txBox="1">
              <a:spLocks noChangeArrowheads="1"/>
            </p:cNvSpPr>
            <p:nvPr/>
          </p:nvSpPr>
          <p:spPr bwMode="auto">
            <a:xfrm>
              <a:off x="904115" y="3907903"/>
              <a:ext cx="2117061" cy="303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1600"/>
              </a:lvl1pPr>
              <a:lvl2pPr marL="742950" indent="-285750">
                <a:defRPr sz="2400">
                  <a:latin typeface="Times New Roman" pitchFamily="18" charset="0"/>
                </a:defRPr>
              </a:lvl2pPr>
              <a:lvl3pPr marL="1143000" indent="-228600">
                <a:defRPr sz="2400">
                  <a:latin typeface="Times New Roman" pitchFamily="18" charset="0"/>
                </a:defRPr>
              </a:lvl3pPr>
              <a:lvl4pPr marL="1600200" indent="-228600">
                <a:defRPr sz="2400">
                  <a:latin typeface="Times New Roman" pitchFamily="18" charset="0"/>
                </a:defRPr>
              </a:lvl4pPr>
              <a:lvl5pPr marL="2057400" indent="-228600">
                <a:defRPr sz="2400"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9pPr>
            </a:lstStyle>
            <a:p>
              <a:r>
                <a:rPr lang="ru-RU" sz="1400" dirty="0" smtClean="0"/>
                <a:t>Удаленный доступ</a:t>
              </a:r>
              <a:endParaRPr lang="en-US" sz="1400" dirty="0"/>
            </a:p>
          </p:txBody>
        </p:sp>
        <p:sp>
          <p:nvSpPr>
            <p:cNvPr id="18" name="Text Box 1052"/>
            <p:cNvSpPr txBox="1">
              <a:spLocks noChangeArrowheads="1"/>
            </p:cNvSpPr>
            <p:nvPr/>
          </p:nvSpPr>
          <p:spPr bwMode="auto">
            <a:xfrm>
              <a:off x="6591078" y="2837093"/>
              <a:ext cx="2589712" cy="940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1600"/>
              </a:lvl1pPr>
              <a:lvl2pPr marL="742950" indent="-285750">
                <a:defRPr sz="2400">
                  <a:latin typeface="Times New Roman" pitchFamily="18" charset="0"/>
                </a:defRPr>
              </a:lvl2pPr>
              <a:lvl3pPr marL="1143000" indent="-228600">
                <a:defRPr sz="2400">
                  <a:latin typeface="Times New Roman" pitchFamily="18" charset="0"/>
                </a:defRPr>
              </a:lvl3pPr>
              <a:lvl4pPr marL="1600200" indent="-228600">
                <a:defRPr sz="2400">
                  <a:latin typeface="Times New Roman" pitchFamily="18" charset="0"/>
                </a:defRPr>
              </a:lvl4pPr>
              <a:lvl5pPr marL="2057400" indent="-228600">
                <a:defRPr sz="2400"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9pPr>
            </a:lstStyle>
            <a:p>
              <a:r>
                <a:rPr lang="ru-RU" sz="1400" dirty="0"/>
                <a:t>Панель </a:t>
              </a:r>
              <a:r>
                <a:rPr lang="ru-RU" sz="1400" dirty="0" smtClean="0"/>
                <a:t>оператора </a:t>
              </a:r>
            </a:p>
            <a:p>
              <a:r>
                <a:rPr lang="ru-RU" sz="1400" dirty="0" smtClean="0"/>
                <a:t>Контроллер </a:t>
              </a:r>
            </a:p>
            <a:p>
              <a:r>
                <a:rPr lang="ru-RU" sz="1400" dirty="0" smtClean="0"/>
                <a:t>Удаленный </a:t>
              </a:r>
              <a:r>
                <a:rPr lang="ru-RU" sz="1400" dirty="0"/>
                <a:t>доступ</a:t>
              </a:r>
              <a:endParaRPr lang="en-US" sz="1400" dirty="0"/>
            </a:p>
            <a:p>
              <a:endParaRPr lang="en-US" sz="1400" dirty="0"/>
            </a:p>
          </p:txBody>
        </p:sp>
        <p:sp>
          <p:nvSpPr>
            <p:cNvPr id="19" name="Text Box 1052"/>
            <p:cNvSpPr txBox="1">
              <a:spLocks noChangeArrowheads="1"/>
            </p:cNvSpPr>
            <p:nvPr/>
          </p:nvSpPr>
          <p:spPr bwMode="auto">
            <a:xfrm>
              <a:off x="1378307" y="4537263"/>
              <a:ext cx="2117059" cy="303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1600"/>
              </a:lvl1pPr>
              <a:lvl2pPr marL="742950" indent="-285750">
                <a:defRPr sz="2400">
                  <a:latin typeface="Times New Roman" pitchFamily="18" charset="0"/>
                </a:defRPr>
              </a:lvl2pPr>
              <a:lvl3pPr marL="1143000" indent="-228600">
                <a:defRPr sz="2400">
                  <a:latin typeface="Times New Roman" pitchFamily="18" charset="0"/>
                </a:defRPr>
              </a:lvl3pPr>
              <a:lvl4pPr marL="1600200" indent="-228600">
                <a:defRPr sz="2400">
                  <a:latin typeface="Times New Roman" pitchFamily="18" charset="0"/>
                </a:defRPr>
              </a:lvl4pPr>
              <a:lvl5pPr marL="2057400" indent="-228600">
                <a:defRPr sz="2400"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9pPr>
            </a:lstStyle>
            <a:p>
              <a:r>
                <a:rPr lang="ru-RU" sz="1400" dirty="0" smtClean="0"/>
                <a:t>Контроллер</a:t>
              </a:r>
              <a:endParaRPr lang="en-US" sz="1400" dirty="0"/>
            </a:p>
          </p:txBody>
        </p:sp>
        <p:sp>
          <p:nvSpPr>
            <p:cNvPr id="20" name="Text Box 1052"/>
            <p:cNvSpPr txBox="1">
              <a:spLocks noChangeArrowheads="1"/>
            </p:cNvSpPr>
            <p:nvPr/>
          </p:nvSpPr>
          <p:spPr bwMode="auto">
            <a:xfrm>
              <a:off x="2562769" y="2529320"/>
              <a:ext cx="1865196" cy="303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400" dirty="0" smtClean="0">
                  <a:latin typeface="+mn-lt"/>
                </a:rPr>
                <a:t>Панель оператора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1" name="Text Box 1052"/>
            <p:cNvSpPr txBox="1">
              <a:spLocks noChangeArrowheads="1"/>
            </p:cNvSpPr>
            <p:nvPr/>
          </p:nvSpPr>
          <p:spPr bwMode="auto">
            <a:xfrm>
              <a:off x="1936762" y="6039078"/>
              <a:ext cx="2117060" cy="51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400" dirty="0" smtClean="0">
                  <a:latin typeface="+mn-lt"/>
                </a:rPr>
                <a:t>Распределенный</a:t>
              </a:r>
            </a:p>
            <a:p>
              <a:pPr algn="ctr" eaLnBrk="1" hangingPunct="1"/>
              <a:r>
                <a:rPr lang="ru-RU" sz="1400" dirty="0" smtClean="0">
                  <a:latin typeface="+mn-lt"/>
                </a:rPr>
                <a:t> ввод-вывод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2" name="Text Box 1052"/>
            <p:cNvSpPr txBox="1">
              <a:spLocks noChangeArrowheads="1"/>
            </p:cNvSpPr>
            <p:nvPr/>
          </p:nvSpPr>
          <p:spPr bwMode="auto">
            <a:xfrm>
              <a:off x="6936511" y="4972277"/>
              <a:ext cx="2117060" cy="51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400" dirty="0">
                  <a:latin typeface="+mn-lt"/>
                </a:rPr>
                <a:t>Распределенный</a:t>
              </a:r>
            </a:p>
            <a:p>
              <a:pPr algn="ctr" eaLnBrk="1" hangingPunct="1"/>
              <a:r>
                <a:rPr lang="ru-RU" sz="1400" dirty="0">
                  <a:latin typeface="+mn-lt"/>
                </a:rPr>
                <a:t> ввод-вывод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5934854" y="6345375"/>
            <a:ext cx="5310991" cy="32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US" sz="1600" b="1" dirty="0" smtClean="0"/>
              <a:t>*</a:t>
            </a:r>
            <a:r>
              <a:rPr lang="ru-RU" sz="1600" b="1" dirty="0" smtClean="0"/>
              <a:t>Время цикла</a:t>
            </a:r>
            <a:r>
              <a:rPr lang="en-US" sz="1600" b="1" dirty="0" smtClean="0"/>
              <a:t> QuickPanel+ </a:t>
            </a:r>
            <a:r>
              <a:rPr lang="ru-RU" sz="1600" b="1" dirty="0" smtClean="0"/>
              <a:t>около</a:t>
            </a:r>
            <a:r>
              <a:rPr lang="en-US" sz="1600" b="1" dirty="0" smtClean="0"/>
              <a:t> 20 </a:t>
            </a:r>
            <a:r>
              <a:rPr lang="en-US" sz="1600" b="1" dirty="0" err="1" smtClean="0"/>
              <a:t>mS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837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smtClean="0"/>
              <a:t>PC</a:t>
            </a:r>
            <a:endParaRPr lang="ru-RU" dirty="0"/>
          </a:p>
        </p:txBody>
      </p:sp>
      <p:sp>
        <p:nvSpPr>
          <p:cNvPr id="4" name="Rectangle: Rounded Corners 11"/>
          <p:cNvSpPr/>
          <p:nvPr/>
        </p:nvSpPr>
        <p:spPr>
          <a:xfrm>
            <a:off x="5187961" y="3200477"/>
            <a:ext cx="6484369" cy="17642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/>
          <a:srcRect l="24840" b="21947"/>
          <a:stretch/>
        </p:blipFill>
        <p:spPr>
          <a:xfrm>
            <a:off x="4762500" y="1437528"/>
            <a:ext cx="7099300" cy="313447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9" y="1437528"/>
            <a:ext cx="2377441" cy="29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/>
          <p:nvPr/>
        </p:nvSpPr>
        <p:spPr>
          <a:xfrm>
            <a:off x="467359" y="4428927"/>
            <a:ext cx="32283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WiFi</a:t>
            </a:r>
            <a:r>
              <a:rPr lang="en-US" b="1" dirty="0"/>
              <a:t>, </a:t>
            </a:r>
            <a:r>
              <a:rPr lang="ru-RU" b="1" dirty="0" smtClean="0"/>
              <a:t>3</a:t>
            </a:r>
            <a:r>
              <a:rPr lang="en-US" b="1" dirty="0" smtClean="0"/>
              <a:t>G</a:t>
            </a:r>
            <a:r>
              <a:rPr lang="ru-RU" b="1" dirty="0" smtClean="0"/>
              <a:t>-модем,</a:t>
            </a:r>
            <a:r>
              <a:rPr lang="en-US" b="1" dirty="0" smtClean="0"/>
              <a:t> Ethernet</a:t>
            </a:r>
            <a:r>
              <a:rPr lang="en-US" b="1" dirty="0"/>
              <a:t>, </a:t>
            </a:r>
            <a:r>
              <a:rPr lang="en-US" b="1" dirty="0" smtClean="0"/>
              <a:t>USB</a:t>
            </a:r>
            <a:endParaRPr lang="ru-RU" b="1" dirty="0" smtClean="0"/>
          </a:p>
          <a:p>
            <a:r>
              <a:rPr lang="ru-RU" b="1" dirty="0"/>
              <a:t>Базовая плата и ЦПУ </a:t>
            </a:r>
            <a:r>
              <a:rPr lang="ru-RU" dirty="0"/>
              <a:t>на базе </a:t>
            </a:r>
            <a:r>
              <a:rPr lang="en-US" dirty="0"/>
              <a:t>COM </a:t>
            </a:r>
            <a:r>
              <a:rPr lang="en-US" dirty="0" smtClean="0"/>
              <a:t>Express</a:t>
            </a:r>
            <a:endParaRPr lang="ru-RU" dirty="0" smtClean="0"/>
          </a:p>
          <a:p>
            <a:r>
              <a:rPr lang="ru-RU" b="1" dirty="0"/>
              <a:t>Корпус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dirty="0"/>
              <a:t>алюминиевый для стандартных применений и надежный из нержавеющей стали для экстремальных условий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20592" r="57308" b="13337"/>
          <a:stretch/>
        </p:blipFill>
        <p:spPr bwMode="auto">
          <a:xfrm>
            <a:off x="5549900" y="4589835"/>
            <a:ext cx="2222500" cy="214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2" t="19803" r="5961" b="13029"/>
          <a:stretch/>
        </p:blipFill>
        <p:spPr bwMode="auto">
          <a:xfrm>
            <a:off x="8312150" y="4572000"/>
            <a:ext cx="3225800" cy="21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_GE_draft_3_Tutorial (Interim05)">
  <a:themeElements>
    <a:clrScheme name="GE 2014 V01 Interim 05 (probably final)">
      <a:dk1>
        <a:srgbClr val="575757"/>
      </a:dk1>
      <a:lt1>
        <a:sysClr val="window" lastClr="FFFFFF"/>
      </a:lt1>
      <a:dk2>
        <a:srgbClr val="005CB9"/>
      </a:dk2>
      <a:lt2>
        <a:srgbClr val="E9E9E9"/>
      </a:lt2>
      <a:accent1>
        <a:srgbClr val="3693F8"/>
      </a:accent1>
      <a:accent2>
        <a:srgbClr val="00366E"/>
      </a:accent2>
      <a:accent3>
        <a:srgbClr val="46AD00"/>
      </a:accent3>
      <a:accent4>
        <a:srgbClr val="1D5F11"/>
      </a:accent4>
      <a:accent5>
        <a:srgbClr val="FFCF45"/>
      </a:accent5>
      <a:accent6>
        <a:srgbClr val="841225"/>
      </a:accent6>
      <a:hlink>
        <a:srgbClr val="005CBA"/>
      </a:hlink>
      <a:folHlink>
        <a:srgbClr val="005CB9"/>
      </a:folHlink>
    </a:clrScheme>
    <a:fontScheme name="GE Inspira Pitch 2014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6_Standard_PowerPoint_Template">
  <a:themeElements>
    <a:clrScheme name="GE Theme Colors">
      <a:dk1>
        <a:srgbClr val="575757"/>
      </a:dk1>
      <a:lt1>
        <a:sysClr val="window" lastClr="FFFFFF"/>
      </a:lt1>
      <a:dk2>
        <a:srgbClr val="005CB9"/>
      </a:dk2>
      <a:lt2>
        <a:srgbClr val="E9E9E9"/>
      </a:lt2>
      <a:accent1>
        <a:srgbClr val="3693F8"/>
      </a:accent1>
      <a:accent2>
        <a:srgbClr val="00366E"/>
      </a:accent2>
      <a:accent3>
        <a:srgbClr val="46AD00"/>
      </a:accent3>
      <a:accent4>
        <a:srgbClr val="1D5F11"/>
      </a:accent4>
      <a:accent5>
        <a:srgbClr val="75D835"/>
      </a:accent5>
      <a:accent6>
        <a:srgbClr val="841225"/>
      </a:accent6>
      <a:hlink>
        <a:srgbClr val="005CBA"/>
      </a:hlink>
      <a:folHlink>
        <a:srgbClr val="005CB9"/>
      </a:folHlink>
    </a:clrScheme>
    <a:fontScheme name="GE Inspira Pitch 2014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итульный лист_0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нутренне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GE Colors">
      <a:dk1>
        <a:sysClr val="windowText" lastClr="000000"/>
      </a:dk1>
      <a:lt1>
        <a:sysClr val="window" lastClr="FFFFFF"/>
      </a:lt1>
      <a:dk2>
        <a:srgbClr val="B1B3B3"/>
      </a:dk2>
      <a:lt2>
        <a:srgbClr val="F0F0F0"/>
      </a:lt2>
      <a:accent1>
        <a:srgbClr val="005CB9"/>
      </a:accent1>
      <a:accent2>
        <a:srgbClr val="63666A"/>
      </a:accent2>
      <a:accent3>
        <a:srgbClr val="00B5E2"/>
      </a:accent3>
      <a:accent4>
        <a:srgbClr val="0A0A37"/>
      </a:accent4>
      <a:accent5>
        <a:srgbClr val="FE5000"/>
      </a:accent5>
      <a:accent6>
        <a:srgbClr val="00BF6F"/>
      </a:accent6>
      <a:hlink>
        <a:srgbClr val="005CB9"/>
      </a:hlink>
      <a:folHlink>
        <a:srgbClr val="00B5E2"/>
      </a:folHlink>
    </a:clrScheme>
    <a:fontScheme name="G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GE Colors">
      <a:dk1>
        <a:sysClr val="windowText" lastClr="000000"/>
      </a:dk1>
      <a:lt1>
        <a:sysClr val="window" lastClr="FFFFFF"/>
      </a:lt1>
      <a:dk2>
        <a:srgbClr val="B1B3B3"/>
      </a:dk2>
      <a:lt2>
        <a:srgbClr val="F0F0F0"/>
      </a:lt2>
      <a:accent1>
        <a:srgbClr val="005CB9"/>
      </a:accent1>
      <a:accent2>
        <a:srgbClr val="63666A"/>
      </a:accent2>
      <a:accent3>
        <a:srgbClr val="00B5E2"/>
      </a:accent3>
      <a:accent4>
        <a:srgbClr val="0A0A37"/>
      </a:accent4>
      <a:accent5>
        <a:srgbClr val="FE5000"/>
      </a:accent5>
      <a:accent6>
        <a:srgbClr val="00BF6F"/>
      </a:accent6>
      <a:hlink>
        <a:srgbClr val="005CB9"/>
      </a:hlink>
      <a:folHlink>
        <a:srgbClr val="00B5E2"/>
      </a:folHlink>
    </a:clrScheme>
    <a:fontScheme name="G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12209</TotalTime>
  <Words>982</Words>
  <Application>Microsoft Office PowerPoint</Application>
  <PresentationFormat>Произвольный</PresentationFormat>
  <Paragraphs>285</Paragraphs>
  <Slides>21</Slides>
  <Notes>9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</vt:lpstr>
      <vt:lpstr>Wingdings</vt:lpstr>
      <vt:lpstr>GE汉仪中圆简</vt:lpstr>
      <vt:lpstr>Arial Unicode MS</vt:lpstr>
      <vt:lpstr>GE Inspira</vt:lpstr>
      <vt:lpstr>GE Inspira Sans</vt:lpstr>
      <vt:lpstr>Calibri</vt:lpstr>
      <vt:lpstr>GE Inspira Pitch Bold</vt:lpstr>
      <vt:lpstr>宋体</vt:lpstr>
      <vt:lpstr>MS PGothic</vt:lpstr>
      <vt:lpstr>GE Inspira Pitch</vt:lpstr>
      <vt:lpstr>2014_GE_draft_3_Tutorial (Interim05)</vt:lpstr>
      <vt:lpstr>6_Standard_PowerPoint_Template</vt:lpstr>
      <vt:lpstr>Титульный лист_01</vt:lpstr>
      <vt:lpstr>Внутреннее оформление</vt:lpstr>
      <vt:lpstr>Аппаратные и программные средства для автоматизации от GE  в эпоху промышленного интернета</vt:lpstr>
      <vt:lpstr>ТЕХНОЛИНК. Мы с Вами более 20 лет</vt:lpstr>
      <vt:lpstr>General Electric</vt:lpstr>
      <vt:lpstr>Портфолио GE A&amp;C Основа для Industrial Internet</vt:lpstr>
      <vt:lpstr>PACSystems High Availability</vt:lpstr>
      <vt:lpstr>Телемеханика на базе RX3i (DNP 3.0, IEC61850)</vt:lpstr>
      <vt:lpstr>QuickPanel+</vt:lpstr>
      <vt:lpstr>QuickPanel+</vt:lpstr>
      <vt:lpstr>Industrial PC</vt:lpstr>
      <vt:lpstr>Создан для максимальной надежности безотказной работы</vt:lpstr>
      <vt:lpstr>PANEL-PC, INDUSTRIAL MONITORS AND WEB PANELS</vt:lpstr>
      <vt:lpstr>Functional Safety System - MarkVieS </vt:lpstr>
      <vt:lpstr>PACSystems Industrial Ethernet Switches</vt:lpstr>
      <vt:lpstr>Развитие интерфейса оператора</vt:lpstr>
      <vt:lpstr>CIMPLICITY. Рекомендованный дизайн GE</vt:lpstr>
      <vt:lpstr>Тенденция: укрупнение диспетчерских центров</vt:lpstr>
      <vt:lpstr>Принцип работы пользовательских приложений</vt:lpstr>
      <vt:lpstr>Промышленные Интернет-приложения</vt:lpstr>
      <vt:lpstr>Концепция облачной информационной системы</vt:lpstr>
      <vt:lpstr>Приложения в облаке. Результат – в любой точке мира</vt:lpstr>
      <vt:lpstr>Вопросы?</vt:lpstr>
    </vt:vector>
  </TitlesOfParts>
  <Company>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GE’s Automation &amp; Controls Portfolio</dc:title>
  <dc:creator>GE User</dc:creator>
  <dc:description>Version 1.08
Job 1437
August 25, 2016</dc:description>
  <cp:lastModifiedBy>Max</cp:lastModifiedBy>
  <cp:revision>135</cp:revision>
  <dcterms:created xsi:type="dcterms:W3CDTF">2017-07-28T14:15:10Z</dcterms:created>
  <dcterms:modified xsi:type="dcterms:W3CDTF">2018-04-25T03:54:23Z</dcterms:modified>
</cp:coreProperties>
</file>