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media/image18.jpg" ContentType="image/jpg"/>
  <Override PartName="/ppt/media/image19.jpg" ContentType="image/jpg"/>
  <Override PartName="/ppt/media/image20.jpg" ContentType="image/jpg"/>
  <Override PartName="/ppt/media/image21.jpg" ContentType="image/jpg"/>
  <Override PartName="/ppt/media/image22.jpg" ContentType="image/jpg"/>
  <Override PartName="/ppt/media/image23.jpg" ContentType="image/jpg"/>
  <Override PartName="/ppt/media/image24.jpg" ContentType="image/jpg"/>
  <Override PartName="/ppt/media/image25.jpg" ContentType="image/jpg"/>
  <Override PartName="/ppt/media/image26.jpg" ContentType="image/jpg"/>
  <Override PartName="/ppt/media/image27.jpg" ContentType="image/jpg"/>
  <Override PartName="/ppt/media/image28.jpg" ContentType="image/jpg"/>
  <Override PartName="/ppt/media/image29.jpg" ContentType="image/jpg"/>
  <Override PartName="/ppt/media/image30.jpg" ContentType="image/jpg"/>
  <Override PartName="/ppt/media/image31.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53.jpg" ContentType="image/jpg"/>
  <Override PartName="/ppt/media/image54.jpg" ContentType="image/jpg"/>
  <Override PartName="/ppt/media/image55.jpg" ContentType="image/jpg"/>
  <Override PartName="/ppt/media/image57.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83.jpg" ContentType="image/jpg"/>
  <Override PartName="/ppt/media/image86.jpg" ContentType="image/jpg"/>
  <Override PartName="/ppt/media/image89.jpg" ContentType="image/jpg"/>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97.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sldIdLst>
    <p:sldId id="265" r:id="rId2"/>
    <p:sldId id="396" r:id="rId3"/>
    <p:sldId id="280" r:id="rId4"/>
    <p:sldId id="402" r:id="rId5"/>
    <p:sldId id="360" r:id="rId6"/>
    <p:sldId id="397" r:id="rId7"/>
    <p:sldId id="363" r:id="rId8"/>
    <p:sldId id="398" r:id="rId9"/>
    <p:sldId id="399" r:id="rId10"/>
    <p:sldId id="400" r:id="rId11"/>
    <p:sldId id="287" r:id="rId12"/>
    <p:sldId id="371" r:id="rId13"/>
    <p:sldId id="307" r:id="rId14"/>
    <p:sldId id="387" r:id="rId15"/>
    <p:sldId id="388" r:id="rId16"/>
    <p:sldId id="389" r:id="rId17"/>
    <p:sldId id="390" r:id="rId18"/>
    <p:sldId id="391" r:id="rId19"/>
    <p:sldId id="392" r:id="rId20"/>
    <p:sldId id="393" r:id="rId21"/>
    <p:sldId id="394" r:id="rId22"/>
    <p:sldId id="369" r:id="rId23"/>
    <p:sldId id="370" r:id="rId24"/>
    <p:sldId id="404" r:id="rId25"/>
    <p:sldId id="316" r:id="rId26"/>
    <p:sldId id="317" r:id="rId27"/>
    <p:sldId id="405" r:id="rId28"/>
    <p:sldId id="406" r:id="rId29"/>
    <p:sldId id="372" r:id="rId30"/>
    <p:sldId id="296" r:id="rId31"/>
    <p:sldId id="373" r:id="rId32"/>
    <p:sldId id="374" r:id="rId33"/>
    <p:sldId id="376" r:id="rId34"/>
    <p:sldId id="409" r:id="rId35"/>
    <p:sldId id="378" r:id="rId36"/>
    <p:sldId id="380" r:id="rId37"/>
    <p:sldId id="382" r:id="rId38"/>
    <p:sldId id="383" r:id="rId39"/>
    <p:sldId id="384" r:id="rId40"/>
    <p:sldId id="385" r:id="rId41"/>
    <p:sldId id="386" r:id="rId42"/>
    <p:sldId id="354" r:id="rId43"/>
    <p:sldId id="403" r:id="rId44"/>
    <p:sldId id="260" r:id="rId45"/>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A3A827A-03E1-4F0B-BDEA-AF71799074D3}">
          <p14:sldIdLst>
            <p14:sldId id="265"/>
            <p14:sldId id="396"/>
            <p14:sldId id="280"/>
            <p14:sldId id="402"/>
            <p14:sldId id="360"/>
            <p14:sldId id="397"/>
            <p14:sldId id="363"/>
            <p14:sldId id="398"/>
            <p14:sldId id="399"/>
            <p14:sldId id="400"/>
            <p14:sldId id="287"/>
            <p14:sldId id="371"/>
            <p14:sldId id="307"/>
            <p14:sldId id="387"/>
            <p14:sldId id="388"/>
            <p14:sldId id="389"/>
            <p14:sldId id="390"/>
            <p14:sldId id="391"/>
            <p14:sldId id="392"/>
            <p14:sldId id="393"/>
            <p14:sldId id="394"/>
            <p14:sldId id="369"/>
            <p14:sldId id="370"/>
            <p14:sldId id="404"/>
            <p14:sldId id="316"/>
            <p14:sldId id="317"/>
            <p14:sldId id="405"/>
            <p14:sldId id="406"/>
            <p14:sldId id="372"/>
            <p14:sldId id="296"/>
            <p14:sldId id="373"/>
            <p14:sldId id="374"/>
            <p14:sldId id="376"/>
            <p14:sldId id="409"/>
            <p14:sldId id="378"/>
            <p14:sldId id="380"/>
            <p14:sldId id="382"/>
            <p14:sldId id="383"/>
            <p14:sldId id="384"/>
            <p14:sldId id="385"/>
            <p14:sldId id="386"/>
            <p14:sldId id="354"/>
            <p14:sldId id="403"/>
          </p14:sldIdLst>
        </p14:section>
        <p14:section name="Раздел без заголовка" id="{790A4AC9-DC52-48BC-B99E-21DDEDB0DE90}">
          <p14:sldIdLst>
            <p14:sldId id="26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005791"/>
    <a:srgbClr val="33A7D4"/>
    <a:srgbClr val="2480AE"/>
    <a:srgbClr val="1987B9"/>
    <a:srgbClr val="000000"/>
    <a:srgbClr val="1D7BB5"/>
    <a:srgbClr val="3178A9"/>
    <a:srgbClr val="3380A7"/>
    <a:srgbClr val="2784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7" autoAdjust="0"/>
    <p:restoredTop sz="94822" autoAdjust="0"/>
  </p:normalViewPr>
  <p:slideViewPr>
    <p:cSldViewPr>
      <p:cViewPr>
        <p:scale>
          <a:sx n="90" d="100"/>
          <a:sy n="90" d="100"/>
        </p:scale>
        <p:origin x="228" y="2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7919F-630F-7349-AF22-3EE407566F46}" type="doc">
      <dgm:prSet loTypeId="urn:microsoft.com/office/officeart/2005/8/layout/hList6" loCatId="" qsTypeId="urn:microsoft.com/office/officeart/2005/8/quickstyle/simple4" qsCatId="simple" csTypeId="urn:microsoft.com/office/officeart/2005/8/colors/colorful1" csCatId="colorful" phldr="1"/>
      <dgm:spPr/>
      <dgm:t>
        <a:bodyPr/>
        <a:lstStyle/>
        <a:p>
          <a:endParaRPr lang="en-US"/>
        </a:p>
      </dgm:t>
    </dgm:pt>
    <dgm:pt modelId="{DD978210-49B9-C34F-B9D8-10378B92A38B}">
      <dgm:prSet phldrT="[Text]" custT="1"/>
      <dgm:spPr/>
      <dgm:t>
        <a:bodyPr/>
        <a:lstStyle/>
        <a:p>
          <a:pPr marL="0" indent="0" algn="l">
            <a:lnSpc>
              <a:spcPct val="90000"/>
            </a:lnSpc>
            <a:spcAft>
              <a:spcPts val="0"/>
            </a:spcAft>
          </a:pPr>
          <a:r>
            <a:rPr lang="en-US" sz="2000" b="1" dirty="0" smtClean="0"/>
            <a:t>#1</a:t>
          </a:r>
        </a:p>
        <a:p>
          <a:pPr marL="0" indent="0" algn="l">
            <a:lnSpc>
              <a:spcPct val="100000"/>
            </a:lnSpc>
            <a:spcAft>
              <a:spcPts val="0"/>
            </a:spcAft>
          </a:pPr>
          <a:r>
            <a:rPr lang="ru-RU" sz="2000" dirty="0" smtClean="0"/>
            <a:t>Защитить</a:t>
          </a:r>
          <a:endParaRPr lang="en-US" sz="2000" dirty="0" smtClean="0"/>
        </a:p>
        <a:p>
          <a:pPr marL="0" indent="0" algn="l">
            <a:lnSpc>
              <a:spcPct val="100000"/>
            </a:lnSpc>
            <a:spcAft>
              <a:spcPts val="0"/>
            </a:spcAft>
          </a:pPr>
          <a:r>
            <a:rPr lang="ru-RU" sz="2000" dirty="0" smtClean="0"/>
            <a:t>Промышленные</a:t>
          </a:r>
          <a:endParaRPr lang="en-US" sz="2000" dirty="0" smtClean="0"/>
        </a:p>
        <a:p>
          <a:pPr marL="0" indent="0" algn="l">
            <a:lnSpc>
              <a:spcPct val="100000"/>
            </a:lnSpc>
            <a:spcAft>
              <a:spcPts val="1000"/>
            </a:spcAft>
          </a:pPr>
          <a:r>
            <a:rPr lang="ru-RU" sz="2000" dirty="0" smtClean="0"/>
            <a:t>Сети</a:t>
          </a:r>
          <a:endParaRPr lang="en-US" sz="2000" dirty="0"/>
        </a:p>
      </dgm:t>
    </dgm:pt>
    <dgm:pt modelId="{B353FFCF-19DD-9049-BF23-ACB99C71AB48}" type="parTrans" cxnId="{65B66262-1F0D-2E4A-A90E-450D5201237B}">
      <dgm:prSet/>
      <dgm:spPr/>
      <dgm:t>
        <a:bodyPr/>
        <a:lstStyle/>
        <a:p>
          <a:endParaRPr lang="en-US" sz="1400"/>
        </a:p>
      </dgm:t>
    </dgm:pt>
    <dgm:pt modelId="{1863131E-E341-0342-B3EB-EE5CD4585B45}" type="sibTrans" cxnId="{65B66262-1F0D-2E4A-A90E-450D5201237B}">
      <dgm:prSet/>
      <dgm:spPr/>
      <dgm:t>
        <a:bodyPr/>
        <a:lstStyle/>
        <a:p>
          <a:endParaRPr lang="en-US" sz="1400"/>
        </a:p>
      </dgm:t>
    </dgm:pt>
    <dgm:pt modelId="{C8C9BDE6-C93A-F84F-A9C1-C1D2801D4187}">
      <dgm:prSet phldrT="[Text]" custT="1"/>
      <dgm:spPr>
        <a:solidFill>
          <a:schemeClr val="accent1"/>
        </a:solidFill>
      </dgm:spPr>
      <dgm:t>
        <a:bodyPr/>
        <a:lstStyle/>
        <a:p>
          <a:pPr lvl="0" algn="l" defTabSz="1333500">
            <a:lnSpc>
              <a:spcPct val="90000"/>
            </a:lnSpc>
            <a:spcBef>
              <a:spcPct val="0"/>
            </a:spcBef>
            <a:spcAft>
              <a:spcPts val="0"/>
            </a:spcAft>
          </a:pPr>
          <a:r>
            <a:rPr lang="en-US" sz="2000" b="1" dirty="0" smtClean="0"/>
            <a:t>#3</a:t>
          </a:r>
        </a:p>
        <a:p>
          <a:pPr lvl="0" algn="l" defTabSz="1333500">
            <a:lnSpc>
              <a:spcPct val="90000"/>
            </a:lnSpc>
            <a:spcBef>
              <a:spcPct val="0"/>
            </a:spcBef>
            <a:spcAft>
              <a:spcPts val="0"/>
            </a:spcAft>
          </a:pPr>
          <a:r>
            <a:rPr lang="ru-RU" sz="2000" dirty="0" smtClean="0"/>
            <a:t>Защитить ПЛК</a:t>
          </a:r>
        </a:p>
        <a:p>
          <a:pPr lvl="0" algn="l" defTabSz="1333500">
            <a:lnSpc>
              <a:spcPct val="90000"/>
            </a:lnSpc>
            <a:spcBef>
              <a:spcPct val="0"/>
            </a:spcBef>
            <a:spcAft>
              <a:spcPts val="0"/>
            </a:spcAft>
          </a:pPr>
          <a:endParaRPr lang="en-US" sz="1400" dirty="0"/>
        </a:p>
      </dgm:t>
    </dgm:pt>
    <dgm:pt modelId="{095B3B02-59B3-E24C-848B-9F655071C8FF}" type="parTrans" cxnId="{8FCEC37B-1C07-FD4E-A405-3F686AA3DE30}">
      <dgm:prSet/>
      <dgm:spPr/>
      <dgm:t>
        <a:bodyPr/>
        <a:lstStyle/>
        <a:p>
          <a:endParaRPr lang="en-US" sz="1400"/>
        </a:p>
      </dgm:t>
    </dgm:pt>
    <dgm:pt modelId="{E19DE2D4-0724-1240-AA49-378FDED0B3A8}" type="sibTrans" cxnId="{8FCEC37B-1C07-FD4E-A405-3F686AA3DE30}">
      <dgm:prSet/>
      <dgm:spPr/>
      <dgm:t>
        <a:bodyPr/>
        <a:lstStyle/>
        <a:p>
          <a:endParaRPr lang="en-US" sz="1400"/>
        </a:p>
      </dgm:t>
    </dgm:pt>
    <dgm:pt modelId="{21CE376F-7A32-7D4E-819E-85F35685CB54}">
      <dgm:prSet phldrT="[Text]" custT="1"/>
      <dgm:spPr/>
      <dgm:t>
        <a:bodyPr/>
        <a:lstStyle/>
        <a:p>
          <a:pPr algn="ctr">
            <a:lnSpc>
              <a:spcPct val="90000"/>
            </a:lnSpc>
            <a:spcBef>
              <a:spcPts val="600"/>
            </a:spcBef>
            <a:spcAft>
              <a:spcPts val="0"/>
            </a:spcAft>
          </a:pPr>
          <a:endParaRPr lang="en-US" sz="1400" b="1" dirty="0" smtClean="0"/>
        </a:p>
        <a:p>
          <a:pPr algn="l">
            <a:lnSpc>
              <a:spcPct val="90000"/>
            </a:lnSpc>
            <a:spcBef>
              <a:spcPts val="600"/>
            </a:spcBef>
            <a:spcAft>
              <a:spcPts val="0"/>
            </a:spcAft>
          </a:pPr>
          <a:r>
            <a:rPr lang="en-US" sz="2000" b="1" dirty="0" smtClean="0"/>
            <a:t>#2</a:t>
          </a:r>
        </a:p>
        <a:p>
          <a:pPr algn="l">
            <a:lnSpc>
              <a:spcPct val="100000"/>
            </a:lnSpc>
            <a:spcBef>
              <a:spcPct val="0"/>
            </a:spcBef>
            <a:spcAft>
              <a:spcPts val="0"/>
            </a:spcAft>
          </a:pPr>
          <a:r>
            <a:rPr lang="ru-RU" sz="2000" dirty="0" smtClean="0"/>
            <a:t>Защитить</a:t>
          </a:r>
          <a:endParaRPr lang="en-US" sz="2000" dirty="0" smtClean="0"/>
        </a:p>
        <a:p>
          <a:pPr algn="l">
            <a:lnSpc>
              <a:spcPct val="100000"/>
            </a:lnSpc>
            <a:spcBef>
              <a:spcPct val="0"/>
            </a:spcBef>
            <a:spcAft>
              <a:spcPts val="1000"/>
            </a:spcAft>
          </a:pPr>
          <a:r>
            <a:rPr lang="ru-RU" sz="2000" dirty="0" smtClean="0"/>
            <a:t>Конечные точки</a:t>
          </a:r>
          <a:endParaRPr lang="en-US" sz="2000" dirty="0"/>
        </a:p>
      </dgm:t>
    </dgm:pt>
    <dgm:pt modelId="{74BDE75C-7187-9D4E-8DF9-C83239EE3B43}" type="parTrans" cxnId="{6F1CCE9D-0182-B442-A035-F15E7BA38F6D}">
      <dgm:prSet/>
      <dgm:spPr/>
      <dgm:t>
        <a:bodyPr/>
        <a:lstStyle/>
        <a:p>
          <a:endParaRPr lang="en-US" sz="1400"/>
        </a:p>
      </dgm:t>
    </dgm:pt>
    <dgm:pt modelId="{A08BBEBF-A04D-004F-9DB2-1E25DAB968F3}" type="sibTrans" cxnId="{6F1CCE9D-0182-B442-A035-F15E7BA38F6D}">
      <dgm:prSet/>
      <dgm:spPr/>
      <dgm:t>
        <a:bodyPr/>
        <a:lstStyle/>
        <a:p>
          <a:endParaRPr lang="en-US" sz="1400"/>
        </a:p>
      </dgm:t>
    </dgm:pt>
    <dgm:pt modelId="{DA26901B-F1E7-1D4B-9C07-33F9ECDF08FE}" type="pres">
      <dgm:prSet presAssocID="{4D37919F-630F-7349-AF22-3EE407566F46}" presName="Name0" presStyleCnt="0">
        <dgm:presLayoutVars>
          <dgm:dir/>
          <dgm:resizeHandles val="exact"/>
        </dgm:presLayoutVars>
      </dgm:prSet>
      <dgm:spPr/>
      <dgm:t>
        <a:bodyPr/>
        <a:lstStyle/>
        <a:p>
          <a:endParaRPr lang="en-US"/>
        </a:p>
      </dgm:t>
    </dgm:pt>
    <dgm:pt modelId="{3E541F08-9F01-B342-97D3-FF39373E0C7F}" type="pres">
      <dgm:prSet presAssocID="{DD978210-49B9-C34F-B9D8-10378B92A38B}" presName="node" presStyleLbl="node1" presStyleIdx="0" presStyleCnt="3" custScaleX="45787" custScaleY="100000" custLinFactNeighborX="5462" custLinFactNeighborY="-1426">
        <dgm:presLayoutVars>
          <dgm:bulletEnabled val="1"/>
        </dgm:presLayoutVars>
      </dgm:prSet>
      <dgm:spPr>
        <a:prstGeom prst="rect">
          <a:avLst/>
        </a:prstGeom>
      </dgm:spPr>
      <dgm:t>
        <a:bodyPr/>
        <a:lstStyle/>
        <a:p>
          <a:endParaRPr lang="en-US"/>
        </a:p>
      </dgm:t>
    </dgm:pt>
    <dgm:pt modelId="{6B9910C0-416F-EF43-8CFE-2C76102B66C3}" type="pres">
      <dgm:prSet presAssocID="{1863131E-E341-0342-B3EB-EE5CD4585B45}" presName="sibTrans" presStyleCnt="0"/>
      <dgm:spPr/>
      <dgm:t>
        <a:bodyPr/>
        <a:lstStyle/>
        <a:p>
          <a:endParaRPr lang="en-US"/>
        </a:p>
      </dgm:t>
    </dgm:pt>
    <dgm:pt modelId="{DEC8D245-7565-824F-A861-4DF8E1324FDE}" type="pres">
      <dgm:prSet presAssocID="{21CE376F-7A32-7D4E-819E-85F35685CB54}" presName="node" presStyleLbl="node1" presStyleIdx="1" presStyleCnt="3" custScaleX="46140" custScaleY="100000" custLinFactNeighborX="-3714" custLinFactNeighborY="-1872">
        <dgm:presLayoutVars>
          <dgm:bulletEnabled val="1"/>
        </dgm:presLayoutVars>
      </dgm:prSet>
      <dgm:spPr>
        <a:prstGeom prst="rect">
          <a:avLst/>
        </a:prstGeom>
      </dgm:spPr>
      <dgm:t>
        <a:bodyPr/>
        <a:lstStyle/>
        <a:p>
          <a:endParaRPr lang="en-US"/>
        </a:p>
      </dgm:t>
    </dgm:pt>
    <dgm:pt modelId="{7A46723E-658D-C44F-BF58-F3B424237DCC}" type="pres">
      <dgm:prSet presAssocID="{A08BBEBF-A04D-004F-9DB2-1E25DAB968F3}" presName="sibTrans" presStyleCnt="0"/>
      <dgm:spPr/>
      <dgm:t>
        <a:bodyPr/>
        <a:lstStyle/>
        <a:p>
          <a:endParaRPr lang="en-US"/>
        </a:p>
      </dgm:t>
    </dgm:pt>
    <dgm:pt modelId="{31675654-8D23-5541-8649-5BE5CD99E2D0}" type="pres">
      <dgm:prSet presAssocID="{C8C9BDE6-C93A-F84F-A9C1-C1D2801D4187}" presName="node" presStyleLbl="node1" presStyleIdx="2" presStyleCnt="3" custScaleX="42557" custScaleY="100000" custLinFactNeighborX="3441">
        <dgm:presLayoutVars>
          <dgm:bulletEnabled val="1"/>
        </dgm:presLayoutVars>
      </dgm:prSet>
      <dgm:spPr>
        <a:prstGeom prst="rect">
          <a:avLst/>
        </a:prstGeom>
      </dgm:spPr>
      <dgm:t>
        <a:bodyPr/>
        <a:lstStyle/>
        <a:p>
          <a:endParaRPr lang="en-US"/>
        </a:p>
      </dgm:t>
    </dgm:pt>
  </dgm:ptLst>
  <dgm:cxnLst>
    <dgm:cxn modelId="{14B6C9CA-051F-4E60-81CB-81EF2292F32F}" type="presOf" srcId="{4D37919F-630F-7349-AF22-3EE407566F46}" destId="{DA26901B-F1E7-1D4B-9C07-33F9ECDF08FE}" srcOrd="0" destOrd="0" presId="urn:microsoft.com/office/officeart/2005/8/layout/hList6"/>
    <dgm:cxn modelId="{65B66262-1F0D-2E4A-A90E-450D5201237B}" srcId="{4D37919F-630F-7349-AF22-3EE407566F46}" destId="{DD978210-49B9-C34F-B9D8-10378B92A38B}" srcOrd="0" destOrd="0" parTransId="{B353FFCF-19DD-9049-BF23-ACB99C71AB48}" sibTransId="{1863131E-E341-0342-B3EB-EE5CD4585B45}"/>
    <dgm:cxn modelId="{A8AC5C1B-8F94-469E-B0AE-67028FCCA6FD}" type="presOf" srcId="{21CE376F-7A32-7D4E-819E-85F35685CB54}" destId="{DEC8D245-7565-824F-A861-4DF8E1324FDE}" srcOrd="0" destOrd="0" presId="urn:microsoft.com/office/officeart/2005/8/layout/hList6"/>
    <dgm:cxn modelId="{6F1CCE9D-0182-B442-A035-F15E7BA38F6D}" srcId="{4D37919F-630F-7349-AF22-3EE407566F46}" destId="{21CE376F-7A32-7D4E-819E-85F35685CB54}" srcOrd="1" destOrd="0" parTransId="{74BDE75C-7187-9D4E-8DF9-C83239EE3B43}" sibTransId="{A08BBEBF-A04D-004F-9DB2-1E25DAB968F3}"/>
    <dgm:cxn modelId="{8A3479F9-0BEE-467E-9322-F568CD6132E5}" type="presOf" srcId="{C8C9BDE6-C93A-F84F-A9C1-C1D2801D4187}" destId="{31675654-8D23-5541-8649-5BE5CD99E2D0}" srcOrd="0" destOrd="0" presId="urn:microsoft.com/office/officeart/2005/8/layout/hList6"/>
    <dgm:cxn modelId="{8FCEC37B-1C07-FD4E-A405-3F686AA3DE30}" srcId="{4D37919F-630F-7349-AF22-3EE407566F46}" destId="{C8C9BDE6-C93A-F84F-A9C1-C1D2801D4187}" srcOrd="2" destOrd="0" parTransId="{095B3B02-59B3-E24C-848B-9F655071C8FF}" sibTransId="{E19DE2D4-0724-1240-AA49-378FDED0B3A8}"/>
    <dgm:cxn modelId="{09DCEABB-0269-4325-88CB-2F802A3AF316}" type="presOf" srcId="{DD978210-49B9-C34F-B9D8-10378B92A38B}" destId="{3E541F08-9F01-B342-97D3-FF39373E0C7F}" srcOrd="0" destOrd="0" presId="urn:microsoft.com/office/officeart/2005/8/layout/hList6"/>
    <dgm:cxn modelId="{A8AFDAF4-EEE6-43FC-B937-A555724EAD61}" type="presParOf" srcId="{DA26901B-F1E7-1D4B-9C07-33F9ECDF08FE}" destId="{3E541F08-9F01-B342-97D3-FF39373E0C7F}" srcOrd="0" destOrd="0" presId="urn:microsoft.com/office/officeart/2005/8/layout/hList6"/>
    <dgm:cxn modelId="{B1A6DC07-AE60-4CAE-BF91-3AFFE1DBFEFE}" type="presParOf" srcId="{DA26901B-F1E7-1D4B-9C07-33F9ECDF08FE}" destId="{6B9910C0-416F-EF43-8CFE-2C76102B66C3}" srcOrd="1" destOrd="0" presId="urn:microsoft.com/office/officeart/2005/8/layout/hList6"/>
    <dgm:cxn modelId="{495E80B3-464C-4652-BC5C-C12F8C0ED5C2}" type="presParOf" srcId="{DA26901B-F1E7-1D4B-9C07-33F9ECDF08FE}" destId="{DEC8D245-7565-824F-A861-4DF8E1324FDE}" srcOrd="2" destOrd="0" presId="urn:microsoft.com/office/officeart/2005/8/layout/hList6"/>
    <dgm:cxn modelId="{D2543B9E-7890-4BA6-BA60-2054C143B70F}" type="presParOf" srcId="{DA26901B-F1E7-1D4B-9C07-33F9ECDF08FE}" destId="{7A46723E-658D-C44F-BF58-F3B424237DCC}" srcOrd="3" destOrd="0" presId="urn:microsoft.com/office/officeart/2005/8/layout/hList6"/>
    <dgm:cxn modelId="{0C03826F-9A09-48BC-8EFC-6104C4D21B9B}" type="presParOf" srcId="{DA26901B-F1E7-1D4B-9C07-33F9ECDF08FE}" destId="{31675654-8D23-5541-8649-5BE5CD99E2D0}"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7919F-630F-7349-AF22-3EE407566F46}" type="doc">
      <dgm:prSet loTypeId="urn:microsoft.com/office/officeart/2005/8/layout/hList6" loCatId="" qsTypeId="urn:microsoft.com/office/officeart/2005/8/quickstyle/simple4" qsCatId="simple" csTypeId="urn:microsoft.com/office/officeart/2005/8/colors/colorful1" csCatId="colorful" phldr="1"/>
      <dgm:spPr/>
      <dgm:t>
        <a:bodyPr/>
        <a:lstStyle/>
        <a:p>
          <a:endParaRPr lang="en-US"/>
        </a:p>
      </dgm:t>
    </dgm:pt>
    <dgm:pt modelId="{DD978210-49B9-C34F-B9D8-10378B92A38B}">
      <dgm:prSet phldrT="[Text]" custT="1"/>
      <dgm:spPr/>
      <dgm:t>
        <a:bodyPr/>
        <a:lstStyle/>
        <a:p>
          <a:pPr algn="l">
            <a:lnSpc>
              <a:spcPct val="90000"/>
            </a:lnSpc>
            <a:spcAft>
              <a:spcPts val="0"/>
            </a:spcAft>
          </a:pPr>
          <a:r>
            <a:rPr lang="en-US" sz="1800" b="1" dirty="0" smtClean="0"/>
            <a:t>#1</a:t>
          </a:r>
        </a:p>
        <a:p>
          <a:pPr algn="l">
            <a:lnSpc>
              <a:spcPct val="100000"/>
            </a:lnSpc>
            <a:spcAft>
              <a:spcPts val="0"/>
            </a:spcAft>
          </a:pPr>
          <a:r>
            <a:rPr lang="ru-RU" sz="1800" dirty="0" smtClean="0"/>
            <a:t>Защитить</a:t>
          </a:r>
          <a:r>
            <a:rPr lang="en-US" sz="1800" dirty="0" smtClean="0"/>
            <a:t> </a:t>
          </a:r>
          <a:r>
            <a:rPr lang="ru-RU" sz="1800" dirty="0" smtClean="0"/>
            <a:t>промышленные сети</a:t>
          </a:r>
          <a:endParaRPr lang="en-US" sz="1800" dirty="0" smtClean="0"/>
        </a:p>
      </dgm:t>
    </dgm:pt>
    <dgm:pt modelId="{B353FFCF-19DD-9049-BF23-ACB99C71AB48}" type="parTrans" cxnId="{65B66262-1F0D-2E4A-A90E-450D5201237B}">
      <dgm:prSet/>
      <dgm:spPr/>
      <dgm:t>
        <a:bodyPr/>
        <a:lstStyle/>
        <a:p>
          <a:endParaRPr lang="en-US" sz="1400"/>
        </a:p>
      </dgm:t>
    </dgm:pt>
    <dgm:pt modelId="{1863131E-E341-0342-B3EB-EE5CD4585B45}" type="sibTrans" cxnId="{65B66262-1F0D-2E4A-A90E-450D5201237B}">
      <dgm:prSet/>
      <dgm:spPr/>
      <dgm:t>
        <a:bodyPr/>
        <a:lstStyle/>
        <a:p>
          <a:endParaRPr lang="en-US" sz="1400"/>
        </a:p>
      </dgm:t>
    </dgm:pt>
    <dgm:pt modelId="{DA26901B-F1E7-1D4B-9C07-33F9ECDF08FE}" type="pres">
      <dgm:prSet presAssocID="{4D37919F-630F-7349-AF22-3EE407566F46}" presName="Name0" presStyleCnt="0">
        <dgm:presLayoutVars>
          <dgm:dir/>
          <dgm:resizeHandles val="exact"/>
        </dgm:presLayoutVars>
      </dgm:prSet>
      <dgm:spPr/>
      <dgm:t>
        <a:bodyPr/>
        <a:lstStyle/>
        <a:p>
          <a:endParaRPr lang="en-US"/>
        </a:p>
      </dgm:t>
    </dgm:pt>
    <dgm:pt modelId="{3E541F08-9F01-B342-97D3-FF39373E0C7F}" type="pres">
      <dgm:prSet presAssocID="{DD978210-49B9-C34F-B9D8-10378B92A38B}" presName="node" presStyleLbl="node1" presStyleIdx="0" presStyleCnt="1" custScaleX="100000" custScaleY="100000" custLinFactNeighborX="-10558" custLinFactNeighborY="53846">
        <dgm:presLayoutVars>
          <dgm:bulletEnabled val="1"/>
        </dgm:presLayoutVars>
      </dgm:prSet>
      <dgm:spPr>
        <a:prstGeom prst="rect">
          <a:avLst/>
        </a:prstGeom>
      </dgm:spPr>
      <dgm:t>
        <a:bodyPr/>
        <a:lstStyle/>
        <a:p>
          <a:endParaRPr lang="en-US"/>
        </a:p>
      </dgm:t>
    </dgm:pt>
  </dgm:ptLst>
  <dgm:cxnLst>
    <dgm:cxn modelId="{65B66262-1F0D-2E4A-A90E-450D5201237B}" srcId="{4D37919F-630F-7349-AF22-3EE407566F46}" destId="{DD978210-49B9-C34F-B9D8-10378B92A38B}" srcOrd="0" destOrd="0" parTransId="{B353FFCF-19DD-9049-BF23-ACB99C71AB48}" sibTransId="{1863131E-E341-0342-B3EB-EE5CD4585B45}"/>
    <dgm:cxn modelId="{E9E8C899-A4B9-43AC-A7CE-1D13B6D47220}" type="presOf" srcId="{DD978210-49B9-C34F-B9D8-10378B92A38B}" destId="{3E541F08-9F01-B342-97D3-FF39373E0C7F}" srcOrd="0" destOrd="0" presId="urn:microsoft.com/office/officeart/2005/8/layout/hList6"/>
    <dgm:cxn modelId="{6B3B2F68-7EF8-4E88-A7FF-F02F09316C22}" type="presOf" srcId="{4D37919F-630F-7349-AF22-3EE407566F46}" destId="{DA26901B-F1E7-1D4B-9C07-33F9ECDF08FE}" srcOrd="0" destOrd="0" presId="urn:microsoft.com/office/officeart/2005/8/layout/hList6"/>
    <dgm:cxn modelId="{DFA2B9DA-3599-462D-8EDE-0F6CE9A8845A}" type="presParOf" srcId="{DA26901B-F1E7-1D4B-9C07-33F9ECDF08FE}" destId="{3E541F08-9F01-B342-97D3-FF39373E0C7F}"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37919F-630F-7349-AF22-3EE407566F46}" type="doc">
      <dgm:prSet loTypeId="urn:microsoft.com/office/officeart/2005/8/layout/hList6" loCatId="" qsTypeId="urn:microsoft.com/office/officeart/2005/8/quickstyle/simple4" qsCatId="simple" csTypeId="urn:microsoft.com/office/officeart/2005/8/colors/colorful1" csCatId="colorful" phldr="1"/>
      <dgm:spPr/>
      <dgm:t>
        <a:bodyPr/>
        <a:lstStyle/>
        <a:p>
          <a:endParaRPr lang="en-US"/>
        </a:p>
      </dgm:t>
    </dgm:pt>
    <dgm:pt modelId="{DD978210-49B9-C34F-B9D8-10378B92A38B}">
      <dgm:prSet phldrT="[Text]" custT="1"/>
      <dgm:spPr>
        <a:solidFill>
          <a:srgbClr val="9AC248"/>
        </a:solidFill>
      </dgm:spPr>
      <dgm:t>
        <a:bodyPr/>
        <a:lstStyle/>
        <a:p>
          <a:r>
            <a:rPr lang="ru-RU" sz="1800" b="1" dirty="0" smtClean="0"/>
            <a:t>#2</a:t>
          </a:r>
        </a:p>
        <a:p>
          <a:pPr algn="l">
            <a:lnSpc>
              <a:spcPct val="90000"/>
            </a:lnSpc>
            <a:spcAft>
              <a:spcPts val="0"/>
            </a:spcAft>
          </a:pPr>
          <a:r>
            <a:rPr lang="ru-RU" sz="1800" b="1" dirty="0" smtClean="0"/>
            <a:t> Защитить промышленные</a:t>
          </a:r>
        </a:p>
        <a:p>
          <a:pPr algn="l">
            <a:lnSpc>
              <a:spcPct val="90000"/>
            </a:lnSpc>
            <a:spcAft>
              <a:spcPts val="0"/>
            </a:spcAft>
          </a:pPr>
          <a:r>
            <a:rPr lang="ru-RU" sz="1800" b="1" dirty="0" smtClean="0"/>
            <a:t> конечные точки</a:t>
          </a:r>
          <a:endParaRPr lang="en-US" sz="1800" dirty="0" smtClean="0"/>
        </a:p>
      </dgm:t>
    </dgm:pt>
    <dgm:pt modelId="{B353FFCF-19DD-9049-BF23-ACB99C71AB48}" type="parTrans" cxnId="{65B66262-1F0D-2E4A-A90E-450D5201237B}">
      <dgm:prSet/>
      <dgm:spPr/>
      <dgm:t>
        <a:bodyPr/>
        <a:lstStyle/>
        <a:p>
          <a:endParaRPr lang="en-US" sz="1400"/>
        </a:p>
      </dgm:t>
    </dgm:pt>
    <dgm:pt modelId="{1863131E-E341-0342-B3EB-EE5CD4585B45}" type="sibTrans" cxnId="{65B66262-1F0D-2E4A-A90E-450D5201237B}">
      <dgm:prSet/>
      <dgm:spPr/>
      <dgm:t>
        <a:bodyPr/>
        <a:lstStyle/>
        <a:p>
          <a:endParaRPr lang="en-US" sz="1400"/>
        </a:p>
      </dgm:t>
    </dgm:pt>
    <dgm:pt modelId="{DA26901B-F1E7-1D4B-9C07-33F9ECDF08FE}" type="pres">
      <dgm:prSet presAssocID="{4D37919F-630F-7349-AF22-3EE407566F46}" presName="Name0" presStyleCnt="0">
        <dgm:presLayoutVars>
          <dgm:dir/>
          <dgm:resizeHandles val="exact"/>
        </dgm:presLayoutVars>
      </dgm:prSet>
      <dgm:spPr/>
      <dgm:t>
        <a:bodyPr/>
        <a:lstStyle/>
        <a:p>
          <a:endParaRPr lang="en-US"/>
        </a:p>
      </dgm:t>
    </dgm:pt>
    <dgm:pt modelId="{3E541F08-9F01-B342-97D3-FF39373E0C7F}" type="pres">
      <dgm:prSet presAssocID="{DD978210-49B9-C34F-B9D8-10378B92A38B}" presName="node" presStyleLbl="node1" presStyleIdx="0" presStyleCnt="1" custScaleX="100000" custScaleY="100000" custLinFactNeighborX="-10558" custLinFactNeighborY="53846">
        <dgm:presLayoutVars>
          <dgm:bulletEnabled val="1"/>
        </dgm:presLayoutVars>
      </dgm:prSet>
      <dgm:spPr>
        <a:prstGeom prst="rect">
          <a:avLst/>
        </a:prstGeom>
      </dgm:spPr>
      <dgm:t>
        <a:bodyPr/>
        <a:lstStyle/>
        <a:p>
          <a:endParaRPr lang="en-US"/>
        </a:p>
      </dgm:t>
    </dgm:pt>
  </dgm:ptLst>
  <dgm:cxnLst>
    <dgm:cxn modelId="{65B66262-1F0D-2E4A-A90E-450D5201237B}" srcId="{4D37919F-630F-7349-AF22-3EE407566F46}" destId="{DD978210-49B9-C34F-B9D8-10378B92A38B}" srcOrd="0" destOrd="0" parTransId="{B353FFCF-19DD-9049-BF23-ACB99C71AB48}" sibTransId="{1863131E-E341-0342-B3EB-EE5CD4585B45}"/>
    <dgm:cxn modelId="{E8E38B69-F7C5-4907-9FC0-50A4F13F5E35}" type="presOf" srcId="{DD978210-49B9-C34F-B9D8-10378B92A38B}" destId="{3E541F08-9F01-B342-97D3-FF39373E0C7F}" srcOrd="0" destOrd="0" presId="urn:microsoft.com/office/officeart/2005/8/layout/hList6"/>
    <dgm:cxn modelId="{010160C7-6E41-49DB-AAF1-61D3D5819E53}" type="presOf" srcId="{4D37919F-630F-7349-AF22-3EE407566F46}" destId="{DA26901B-F1E7-1D4B-9C07-33F9ECDF08FE}" srcOrd="0" destOrd="0" presId="urn:microsoft.com/office/officeart/2005/8/layout/hList6"/>
    <dgm:cxn modelId="{35C526D5-F6AD-4DB5-A43C-9DA6E72FD5C4}" type="presParOf" srcId="{DA26901B-F1E7-1D4B-9C07-33F9ECDF08FE}" destId="{3E541F08-9F01-B342-97D3-FF39373E0C7F}"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37919F-630F-7349-AF22-3EE407566F46}" type="doc">
      <dgm:prSet loTypeId="urn:microsoft.com/office/officeart/2005/8/layout/hList6" loCatId="" qsTypeId="urn:microsoft.com/office/officeart/2005/8/quickstyle/simple4" qsCatId="simple" csTypeId="urn:microsoft.com/office/officeart/2005/8/colors/colorful1" csCatId="colorful" phldr="1"/>
      <dgm:spPr/>
      <dgm:t>
        <a:bodyPr/>
        <a:lstStyle/>
        <a:p>
          <a:endParaRPr lang="en-US"/>
        </a:p>
      </dgm:t>
    </dgm:pt>
    <dgm:pt modelId="{DD978210-49B9-C34F-B9D8-10378B92A38B}">
      <dgm:prSet phldrT="[Text]" custT="1"/>
      <dgm:spPr>
        <a:solidFill>
          <a:srgbClr val="1987B9"/>
        </a:solidFill>
      </dgm:spPr>
      <dgm:t>
        <a:bodyPr/>
        <a:lstStyle/>
        <a:p>
          <a:r>
            <a:rPr lang="ru-RU" sz="1800" b="1" dirty="0" smtClean="0"/>
            <a:t>#3</a:t>
          </a:r>
        </a:p>
        <a:p>
          <a:pPr algn="l">
            <a:lnSpc>
              <a:spcPct val="90000"/>
            </a:lnSpc>
            <a:spcAft>
              <a:spcPts val="0"/>
            </a:spcAft>
          </a:pPr>
          <a:r>
            <a:rPr lang="ru-RU" sz="1800" b="1" dirty="0" smtClean="0"/>
            <a:t> Защитить ПЛК</a:t>
          </a:r>
          <a:endParaRPr lang="en-US" sz="1800" dirty="0" smtClean="0"/>
        </a:p>
      </dgm:t>
    </dgm:pt>
    <dgm:pt modelId="{B353FFCF-19DD-9049-BF23-ACB99C71AB48}" type="parTrans" cxnId="{65B66262-1F0D-2E4A-A90E-450D5201237B}">
      <dgm:prSet/>
      <dgm:spPr/>
      <dgm:t>
        <a:bodyPr/>
        <a:lstStyle/>
        <a:p>
          <a:endParaRPr lang="en-US" sz="1400"/>
        </a:p>
      </dgm:t>
    </dgm:pt>
    <dgm:pt modelId="{1863131E-E341-0342-B3EB-EE5CD4585B45}" type="sibTrans" cxnId="{65B66262-1F0D-2E4A-A90E-450D5201237B}">
      <dgm:prSet/>
      <dgm:spPr/>
      <dgm:t>
        <a:bodyPr/>
        <a:lstStyle/>
        <a:p>
          <a:endParaRPr lang="en-US" sz="1400"/>
        </a:p>
      </dgm:t>
    </dgm:pt>
    <dgm:pt modelId="{DA26901B-F1E7-1D4B-9C07-33F9ECDF08FE}" type="pres">
      <dgm:prSet presAssocID="{4D37919F-630F-7349-AF22-3EE407566F46}" presName="Name0" presStyleCnt="0">
        <dgm:presLayoutVars>
          <dgm:dir/>
          <dgm:resizeHandles val="exact"/>
        </dgm:presLayoutVars>
      </dgm:prSet>
      <dgm:spPr/>
      <dgm:t>
        <a:bodyPr/>
        <a:lstStyle/>
        <a:p>
          <a:endParaRPr lang="en-US"/>
        </a:p>
      </dgm:t>
    </dgm:pt>
    <dgm:pt modelId="{3E541F08-9F01-B342-97D3-FF39373E0C7F}" type="pres">
      <dgm:prSet presAssocID="{DD978210-49B9-C34F-B9D8-10378B92A38B}" presName="node" presStyleLbl="node1" presStyleIdx="0" presStyleCnt="1" custScaleX="100000" custScaleY="100000" custLinFactNeighborX="-10558" custLinFactNeighborY="53846">
        <dgm:presLayoutVars>
          <dgm:bulletEnabled val="1"/>
        </dgm:presLayoutVars>
      </dgm:prSet>
      <dgm:spPr>
        <a:prstGeom prst="rect">
          <a:avLst/>
        </a:prstGeom>
      </dgm:spPr>
      <dgm:t>
        <a:bodyPr/>
        <a:lstStyle/>
        <a:p>
          <a:endParaRPr lang="en-US"/>
        </a:p>
      </dgm:t>
    </dgm:pt>
  </dgm:ptLst>
  <dgm:cxnLst>
    <dgm:cxn modelId="{3CEE5F8D-9060-4CFF-B640-7AE001184429}" type="presOf" srcId="{4D37919F-630F-7349-AF22-3EE407566F46}" destId="{DA26901B-F1E7-1D4B-9C07-33F9ECDF08FE}" srcOrd="0" destOrd="0" presId="urn:microsoft.com/office/officeart/2005/8/layout/hList6"/>
    <dgm:cxn modelId="{65B66262-1F0D-2E4A-A90E-450D5201237B}" srcId="{4D37919F-630F-7349-AF22-3EE407566F46}" destId="{DD978210-49B9-C34F-B9D8-10378B92A38B}" srcOrd="0" destOrd="0" parTransId="{B353FFCF-19DD-9049-BF23-ACB99C71AB48}" sibTransId="{1863131E-E341-0342-B3EB-EE5CD4585B45}"/>
    <dgm:cxn modelId="{4E2D003E-8AEC-4BE7-9570-CA3A18147C5C}" type="presOf" srcId="{DD978210-49B9-C34F-B9D8-10378B92A38B}" destId="{3E541F08-9F01-B342-97D3-FF39373E0C7F}" srcOrd="0" destOrd="0" presId="urn:microsoft.com/office/officeart/2005/8/layout/hList6"/>
    <dgm:cxn modelId="{9542E57B-7D7C-459F-B5EF-49E755467B93}" type="presParOf" srcId="{DA26901B-F1E7-1D4B-9C07-33F9ECDF08FE}" destId="{3E541F08-9F01-B342-97D3-FF39373E0C7F}"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41F08-9F01-B342-97D3-FF39373E0C7F}">
      <dsp:nvSpPr>
        <dsp:cNvPr id="0" name=""/>
        <dsp:cNvSpPr/>
      </dsp:nvSpPr>
      <dsp:spPr>
        <a:xfrm rot="16200000">
          <a:off x="-243316" y="262064"/>
          <a:ext cx="2606700" cy="208257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l" defTabSz="889000">
            <a:lnSpc>
              <a:spcPct val="90000"/>
            </a:lnSpc>
            <a:spcBef>
              <a:spcPct val="0"/>
            </a:spcBef>
            <a:spcAft>
              <a:spcPts val="0"/>
            </a:spcAft>
          </a:pPr>
          <a:r>
            <a:rPr lang="en-US" sz="2000" b="1" kern="1200" dirty="0" smtClean="0"/>
            <a:t>#1</a:t>
          </a:r>
        </a:p>
        <a:p>
          <a:pPr marL="0" lvl="0" indent="0" algn="l" defTabSz="889000">
            <a:lnSpc>
              <a:spcPct val="100000"/>
            </a:lnSpc>
            <a:spcBef>
              <a:spcPct val="0"/>
            </a:spcBef>
            <a:spcAft>
              <a:spcPts val="0"/>
            </a:spcAft>
          </a:pPr>
          <a:r>
            <a:rPr lang="ru-RU" sz="2000" kern="1200" dirty="0" smtClean="0"/>
            <a:t>Защитить</a:t>
          </a:r>
          <a:endParaRPr lang="en-US" sz="2000" kern="1200" dirty="0" smtClean="0"/>
        </a:p>
        <a:p>
          <a:pPr marL="0" lvl="0" indent="0" algn="l" defTabSz="889000">
            <a:lnSpc>
              <a:spcPct val="100000"/>
            </a:lnSpc>
            <a:spcBef>
              <a:spcPct val="0"/>
            </a:spcBef>
            <a:spcAft>
              <a:spcPts val="0"/>
            </a:spcAft>
          </a:pPr>
          <a:r>
            <a:rPr lang="ru-RU" sz="2000" kern="1200" dirty="0" smtClean="0"/>
            <a:t>Промышленные</a:t>
          </a:r>
          <a:endParaRPr lang="en-US" sz="2000" kern="1200" dirty="0" smtClean="0"/>
        </a:p>
        <a:p>
          <a:pPr marL="0" lvl="0" indent="0" algn="l" defTabSz="889000">
            <a:lnSpc>
              <a:spcPct val="100000"/>
            </a:lnSpc>
            <a:spcBef>
              <a:spcPct val="0"/>
            </a:spcBef>
            <a:spcAft>
              <a:spcPts val="1000"/>
            </a:spcAft>
          </a:pPr>
          <a:r>
            <a:rPr lang="ru-RU" sz="2000" kern="1200" dirty="0" smtClean="0"/>
            <a:t>Сети</a:t>
          </a:r>
          <a:endParaRPr lang="en-US" sz="2000" kern="1200" dirty="0"/>
        </a:p>
      </dsp:txBody>
      <dsp:txXfrm rot="5400000">
        <a:off x="18748" y="0"/>
        <a:ext cx="2082571" cy="2606700"/>
      </dsp:txXfrm>
    </dsp:sp>
    <dsp:sp modelId="{DEC8D245-7565-824F-A861-4DF8E1324FDE}">
      <dsp:nvSpPr>
        <dsp:cNvPr id="0" name=""/>
        <dsp:cNvSpPr/>
      </dsp:nvSpPr>
      <dsp:spPr>
        <a:xfrm rot="16200000">
          <a:off x="2157109" y="254036"/>
          <a:ext cx="2606700" cy="209862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ts val="0"/>
            </a:spcAft>
          </a:pPr>
          <a:endParaRPr lang="en-US" sz="1400" b="1" kern="1200" dirty="0" smtClean="0"/>
        </a:p>
        <a:p>
          <a:pPr lvl="0" algn="l" defTabSz="622300">
            <a:lnSpc>
              <a:spcPct val="90000"/>
            </a:lnSpc>
            <a:spcBef>
              <a:spcPct val="0"/>
            </a:spcBef>
            <a:spcAft>
              <a:spcPts val="0"/>
            </a:spcAft>
          </a:pPr>
          <a:r>
            <a:rPr lang="en-US" sz="2000" b="1" kern="1200" dirty="0" smtClean="0"/>
            <a:t>#2</a:t>
          </a:r>
        </a:p>
        <a:p>
          <a:pPr lvl="0" algn="l" defTabSz="622300">
            <a:lnSpc>
              <a:spcPct val="100000"/>
            </a:lnSpc>
            <a:spcBef>
              <a:spcPct val="0"/>
            </a:spcBef>
            <a:spcAft>
              <a:spcPts val="0"/>
            </a:spcAft>
          </a:pPr>
          <a:r>
            <a:rPr lang="ru-RU" sz="2000" kern="1200" dirty="0" smtClean="0"/>
            <a:t>Защитить</a:t>
          </a:r>
          <a:endParaRPr lang="en-US" sz="2000" kern="1200" dirty="0" smtClean="0"/>
        </a:p>
        <a:p>
          <a:pPr lvl="0" algn="l" defTabSz="622300">
            <a:lnSpc>
              <a:spcPct val="100000"/>
            </a:lnSpc>
            <a:spcBef>
              <a:spcPct val="0"/>
            </a:spcBef>
            <a:spcAft>
              <a:spcPts val="1000"/>
            </a:spcAft>
          </a:pPr>
          <a:r>
            <a:rPr lang="ru-RU" sz="2000" kern="1200" dirty="0" smtClean="0"/>
            <a:t>Конечные точки</a:t>
          </a:r>
          <a:endParaRPr lang="en-US" sz="2000" kern="1200" dirty="0"/>
        </a:p>
      </dsp:txBody>
      <dsp:txXfrm rot="5400000">
        <a:off x="2411145" y="0"/>
        <a:ext cx="2098627" cy="2606700"/>
      </dsp:txXfrm>
    </dsp:sp>
    <dsp:sp modelId="{31675654-8D23-5541-8649-5BE5CD99E2D0}">
      <dsp:nvSpPr>
        <dsp:cNvPr id="0" name=""/>
        <dsp:cNvSpPr/>
      </dsp:nvSpPr>
      <dsp:spPr>
        <a:xfrm rot="16200000">
          <a:off x="4528165" y="335520"/>
          <a:ext cx="2606700" cy="1935658"/>
        </a:xfrm>
        <a:prstGeom prst="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lvl="0" algn="l" defTabSz="1333500">
            <a:lnSpc>
              <a:spcPct val="90000"/>
            </a:lnSpc>
            <a:spcBef>
              <a:spcPct val="0"/>
            </a:spcBef>
            <a:spcAft>
              <a:spcPts val="0"/>
            </a:spcAft>
          </a:pPr>
          <a:r>
            <a:rPr lang="en-US" sz="2000" b="1" kern="1200" dirty="0" smtClean="0"/>
            <a:t>#3</a:t>
          </a:r>
        </a:p>
        <a:p>
          <a:pPr lvl="0" algn="l" defTabSz="1333500">
            <a:lnSpc>
              <a:spcPct val="90000"/>
            </a:lnSpc>
            <a:spcBef>
              <a:spcPct val="0"/>
            </a:spcBef>
            <a:spcAft>
              <a:spcPts val="0"/>
            </a:spcAft>
          </a:pPr>
          <a:r>
            <a:rPr lang="ru-RU" sz="2000" kern="1200" dirty="0" smtClean="0"/>
            <a:t>Защитить ПЛК</a:t>
          </a:r>
        </a:p>
        <a:p>
          <a:pPr lvl="0" algn="l" defTabSz="1333500">
            <a:lnSpc>
              <a:spcPct val="90000"/>
            </a:lnSpc>
            <a:spcBef>
              <a:spcPct val="0"/>
            </a:spcBef>
            <a:spcAft>
              <a:spcPts val="0"/>
            </a:spcAft>
          </a:pPr>
          <a:endParaRPr lang="en-US" sz="1400" kern="1200" dirty="0"/>
        </a:p>
      </dsp:txBody>
      <dsp:txXfrm rot="5400000">
        <a:off x="4863686" y="-1"/>
        <a:ext cx="1935658" cy="2606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41F08-9F01-B342-97D3-FF39373E0C7F}">
      <dsp:nvSpPr>
        <dsp:cNvPr id="0" name=""/>
        <dsp:cNvSpPr/>
      </dsp:nvSpPr>
      <dsp:spPr>
        <a:xfrm rot="16200000">
          <a:off x="970771" y="-970771"/>
          <a:ext cx="792087" cy="273363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l" defTabSz="800100">
            <a:lnSpc>
              <a:spcPct val="90000"/>
            </a:lnSpc>
            <a:spcBef>
              <a:spcPct val="0"/>
            </a:spcBef>
            <a:spcAft>
              <a:spcPts val="0"/>
            </a:spcAft>
          </a:pPr>
          <a:r>
            <a:rPr lang="en-US" sz="1800" b="1" kern="1200" dirty="0" smtClean="0"/>
            <a:t>#1</a:t>
          </a:r>
        </a:p>
        <a:p>
          <a:pPr lvl="0" algn="l" defTabSz="800100">
            <a:lnSpc>
              <a:spcPct val="100000"/>
            </a:lnSpc>
            <a:spcBef>
              <a:spcPct val="0"/>
            </a:spcBef>
            <a:spcAft>
              <a:spcPts val="0"/>
            </a:spcAft>
          </a:pPr>
          <a:r>
            <a:rPr lang="ru-RU" sz="1800" kern="1200" dirty="0" smtClean="0"/>
            <a:t>Защитить</a:t>
          </a:r>
          <a:r>
            <a:rPr lang="en-US" sz="1800" kern="1200" dirty="0" smtClean="0"/>
            <a:t> </a:t>
          </a:r>
          <a:r>
            <a:rPr lang="ru-RU" sz="1800" kern="1200" dirty="0" smtClean="0"/>
            <a:t>промышленные сети</a:t>
          </a:r>
          <a:endParaRPr lang="en-US" sz="1800" kern="1200" dirty="0" smtClean="0"/>
        </a:p>
      </dsp:txBody>
      <dsp:txXfrm rot="5400000">
        <a:off x="-1" y="1"/>
        <a:ext cx="2733631" cy="792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41F08-9F01-B342-97D3-FF39373E0C7F}">
      <dsp:nvSpPr>
        <dsp:cNvPr id="0" name=""/>
        <dsp:cNvSpPr/>
      </dsp:nvSpPr>
      <dsp:spPr>
        <a:xfrm rot="16200000">
          <a:off x="972107" y="-972107"/>
          <a:ext cx="1152128" cy="3096344"/>
        </a:xfrm>
        <a:prstGeom prst="rect">
          <a:avLst/>
        </a:prstGeom>
        <a:solidFill>
          <a:srgbClr val="9AC24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defTabSz="800100">
            <a:spcBef>
              <a:spcPct val="0"/>
            </a:spcBef>
          </a:pPr>
          <a:r>
            <a:rPr lang="ru-RU" sz="1800" b="1" kern="1200" dirty="0" smtClean="0"/>
            <a:t>#2</a:t>
          </a:r>
        </a:p>
        <a:p>
          <a:pPr lvl="0" algn="l" defTabSz="800100">
            <a:lnSpc>
              <a:spcPct val="90000"/>
            </a:lnSpc>
            <a:spcBef>
              <a:spcPct val="0"/>
            </a:spcBef>
            <a:spcAft>
              <a:spcPts val="0"/>
            </a:spcAft>
          </a:pPr>
          <a:r>
            <a:rPr lang="ru-RU" sz="1800" b="1" kern="1200" dirty="0" smtClean="0"/>
            <a:t> Защитить промышленные</a:t>
          </a:r>
        </a:p>
        <a:p>
          <a:pPr lvl="0" algn="l" defTabSz="800100">
            <a:lnSpc>
              <a:spcPct val="90000"/>
            </a:lnSpc>
            <a:spcBef>
              <a:spcPct val="0"/>
            </a:spcBef>
            <a:spcAft>
              <a:spcPts val="0"/>
            </a:spcAft>
          </a:pPr>
          <a:r>
            <a:rPr lang="ru-RU" sz="1800" b="1" kern="1200" dirty="0" smtClean="0"/>
            <a:t> конечные точки</a:t>
          </a:r>
          <a:endParaRPr lang="en-US" sz="1800" kern="1200" dirty="0" smtClean="0"/>
        </a:p>
      </dsp:txBody>
      <dsp:txXfrm rot="5400000">
        <a:off x="-1" y="1"/>
        <a:ext cx="3096344" cy="11521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41F08-9F01-B342-97D3-FF39373E0C7F}">
      <dsp:nvSpPr>
        <dsp:cNvPr id="0" name=""/>
        <dsp:cNvSpPr/>
      </dsp:nvSpPr>
      <dsp:spPr>
        <a:xfrm rot="16200000">
          <a:off x="972107" y="-972107"/>
          <a:ext cx="1152128" cy="3096344"/>
        </a:xfrm>
        <a:prstGeom prst="rect">
          <a:avLst/>
        </a:prstGeom>
        <a:solidFill>
          <a:srgbClr val="1987B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defTabSz="800100">
            <a:spcBef>
              <a:spcPct val="0"/>
            </a:spcBef>
          </a:pPr>
          <a:r>
            <a:rPr lang="ru-RU" sz="1800" b="1" kern="1200" dirty="0" smtClean="0"/>
            <a:t>#3</a:t>
          </a:r>
        </a:p>
        <a:p>
          <a:pPr lvl="0" algn="l" defTabSz="800100">
            <a:lnSpc>
              <a:spcPct val="90000"/>
            </a:lnSpc>
            <a:spcBef>
              <a:spcPct val="0"/>
            </a:spcBef>
            <a:spcAft>
              <a:spcPts val="0"/>
            </a:spcAft>
          </a:pPr>
          <a:r>
            <a:rPr lang="ru-RU" sz="1800" b="1" kern="1200" dirty="0" smtClean="0"/>
            <a:t> Защитить ПЛК</a:t>
          </a:r>
          <a:endParaRPr lang="en-US" sz="1800" kern="1200" dirty="0" smtClean="0"/>
        </a:p>
      </dsp:txBody>
      <dsp:txXfrm rot="5400000">
        <a:off x="-1" y="1"/>
        <a:ext cx="3096344" cy="115212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196822-5CB6-4659-9C33-9B770E72F787}" type="datetimeFigureOut">
              <a:rPr lang="ru-RU" smtClean="0"/>
              <a:t>24.04.2018</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473180-3B6B-467A-95EE-E0588543A276}" type="slidenum">
              <a:rPr lang="ru-RU" smtClean="0"/>
              <a:t>‹#›</a:t>
            </a:fld>
            <a:endParaRPr lang="ru-RU"/>
          </a:p>
        </p:txBody>
      </p:sp>
    </p:spTree>
    <p:extLst>
      <p:ext uri="{BB962C8B-B14F-4D97-AF65-F5344CB8AC3E}">
        <p14:creationId xmlns:p14="http://schemas.microsoft.com/office/powerpoint/2010/main" val="537960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2738438" y="544513"/>
            <a:ext cx="4456112" cy="2508250"/>
          </a:xfrm>
          <a:ln w="12700" cap="flat">
            <a:solidFill>
              <a:schemeClr val="tx1"/>
            </a:solidFill>
          </a:ln>
        </p:spPr>
      </p:sp>
      <p:sp>
        <p:nvSpPr>
          <p:cNvPr id="152579" name="Rectangle 3"/>
          <p:cNvSpPr>
            <a:spLocks noGrp="1" noChangeArrowheads="1"/>
          </p:cNvSpPr>
          <p:nvPr>
            <p:ph type="body" idx="1"/>
          </p:nvPr>
        </p:nvSpPr>
        <p:spPr>
          <a:xfrm>
            <a:off x="1321254" y="3232438"/>
            <a:ext cx="7279535" cy="2677764"/>
          </a:xfrm>
          <a:noFill/>
          <a:extLst>
            <a:ext uri="{91240B29-F687-4F45-9708-019B960494DF}">
              <a14:hiddenLine xmlns:a14="http://schemas.microsoft.com/office/drawing/2010/main" w="12700">
                <a:solidFill>
                  <a:schemeClr val="tx1"/>
                </a:solidFill>
                <a:miter lim="800000"/>
                <a:headEnd/>
                <a:tailEnd/>
              </a14:hiddenLine>
            </a:ext>
          </a:extLst>
        </p:spPr>
        <p:txBody>
          <a:bodyPr lIns="95646" tIns="48663" rIns="95646" bIns="48663"/>
          <a:lstStyle/>
          <a:p>
            <a:pPr eaLnBrk="1" hangingPunct="1"/>
            <a:endParaRPr lang="de-DE" dirty="0" smtClean="0"/>
          </a:p>
        </p:txBody>
      </p:sp>
    </p:spTree>
    <p:extLst>
      <p:ext uri="{BB962C8B-B14F-4D97-AF65-F5344CB8AC3E}">
        <p14:creationId xmlns:p14="http://schemas.microsoft.com/office/powerpoint/2010/main" val="3660762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967"/>
            <a:ext cx="3037840" cy="464820"/>
          </a:xfrm>
          <a:prstGeom prst="rect">
            <a:avLst/>
          </a:prstGeom>
          <a:ln/>
        </p:spPr>
        <p:txBody>
          <a:bodyPr lIns="93164" tIns="46582" rIns="93164" bIns="46582"/>
          <a:lstStyle/>
          <a:p>
            <a:fld id="{B4FD8257-515C-4559-BCF0-5AEAAB89230A}" type="slidenum">
              <a:rPr lang="en-US" altLang="en-US"/>
              <a:pPr/>
              <a:t>19</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90301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82563" y="536575"/>
            <a:ext cx="6662737" cy="3748088"/>
          </a:xfrm>
          <a:ln/>
        </p:spPr>
      </p:sp>
      <p:sp>
        <p:nvSpPr>
          <p:cNvPr id="97283" name="Rectangle 3"/>
          <p:cNvSpPr>
            <a:spLocks noGrp="1" noChangeArrowheads="1"/>
          </p:cNvSpPr>
          <p:nvPr>
            <p:ph type="body" idx="1"/>
          </p:nvPr>
        </p:nvSpPr>
        <p:spPr>
          <a:xfrm>
            <a:off x="739988" y="4641746"/>
            <a:ext cx="5540163" cy="3915463"/>
          </a:xfrm>
          <a:noFill/>
        </p:spPr>
        <p:txBody>
          <a:bodyPr/>
          <a:lstStyle/>
          <a:p>
            <a:pPr eaLnBrk="1" hangingPunct="1"/>
            <a:r>
              <a:rPr lang="en-US" altLang="en-US" dirty="0" err="1" smtClean="0"/>
              <a:t>Hirschmann</a:t>
            </a:r>
            <a:r>
              <a:rPr lang="en-US" altLang="en-US" dirty="0" smtClean="0"/>
              <a:t> developed 23 years ago the first redundant HUB based ring.</a:t>
            </a:r>
          </a:p>
          <a:p>
            <a:pPr eaLnBrk="1" hangingPunct="1"/>
            <a:r>
              <a:rPr lang="en-US" altLang="en-US" dirty="0" smtClean="0"/>
              <a:t>There was a time where it made sense to develop proprietary technologies because the available standards were not reliable or fast enough. In the meantime are standards available which are even better than proprietary solutions.</a:t>
            </a:r>
          </a:p>
          <a:p>
            <a:pPr eaLnBrk="1" hangingPunct="1"/>
            <a:r>
              <a:rPr lang="en-US" altLang="en-US" dirty="0" err="1" smtClean="0"/>
              <a:t>Hirschmann</a:t>
            </a:r>
            <a:r>
              <a:rPr lang="en-US" altLang="en-US" dirty="0" smtClean="0"/>
              <a:t> will focus in future on standard based technologies like e.g. RSTP, MRP, Fast-MRP, PRP and HSR</a:t>
            </a:r>
          </a:p>
        </p:txBody>
      </p:sp>
    </p:spTree>
    <p:extLst>
      <p:ext uri="{BB962C8B-B14F-4D97-AF65-F5344CB8AC3E}">
        <p14:creationId xmlns:p14="http://schemas.microsoft.com/office/powerpoint/2010/main" val="2316991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1793534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lnSpc>
                <a:spcPct val="90000"/>
              </a:lnSpc>
              <a:spcAft>
                <a:spcPct val="10000"/>
              </a:spcAft>
              <a:buSzPct val="80000"/>
              <a:buChar char="•"/>
              <a:defRPr sz="1200">
                <a:solidFill>
                  <a:schemeClr val="tx1"/>
                </a:solidFill>
                <a:latin typeface="Futura Bk" pitchFamily="34" charset="0"/>
              </a:defRPr>
            </a:lvl1pPr>
            <a:lvl2pPr marL="742950" indent="-285750" defTabSz="977900">
              <a:lnSpc>
                <a:spcPct val="90000"/>
              </a:lnSpc>
              <a:spcAft>
                <a:spcPct val="10000"/>
              </a:spcAft>
              <a:buSzPct val="80000"/>
              <a:buFont typeface="Futura Bk" pitchFamily="34" charset="0"/>
              <a:buChar char="–"/>
              <a:defRPr sz="1200">
                <a:solidFill>
                  <a:schemeClr val="tx1"/>
                </a:solidFill>
                <a:latin typeface="Futura Bk" pitchFamily="34" charset="0"/>
              </a:defRPr>
            </a:lvl2pPr>
            <a:lvl3pPr marL="1143000" indent="-228600" defTabSz="977900">
              <a:lnSpc>
                <a:spcPct val="90000"/>
              </a:lnSpc>
              <a:spcAft>
                <a:spcPct val="10000"/>
              </a:spcAft>
              <a:buSzPct val="80000"/>
              <a:buChar char="•"/>
              <a:defRPr sz="1200">
                <a:solidFill>
                  <a:schemeClr val="tx1"/>
                </a:solidFill>
                <a:latin typeface="Futura Bk" pitchFamily="34" charset="0"/>
              </a:defRPr>
            </a:lvl3pPr>
            <a:lvl4pPr marL="1600200" indent="-228600" defTabSz="977900">
              <a:lnSpc>
                <a:spcPct val="90000"/>
              </a:lnSpc>
              <a:spcAft>
                <a:spcPct val="10000"/>
              </a:spcAft>
              <a:buSzPct val="80000"/>
              <a:buFont typeface="Futura Bk" pitchFamily="34" charset="0"/>
              <a:buChar char="–"/>
              <a:defRPr sz="1200">
                <a:solidFill>
                  <a:schemeClr val="tx1"/>
                </a:solidFill>
                <a:latin typeface="Futura Bk" pitchFamily="34" charset="0"/>
              </a:defRPr>
            </a:lvl4pPr>
            <a:lvl5pPr marL="2057400" indent="-228600" defTabSz="977900">
              <a:lnSpc>
                <a:spcPct val="90000"/>
              </a:lnSpc>
              <a:spcAft>
                <a:spcPct val="10000"/>
              </a:spcAft>
              <a:buSzPct val="80000"/>
              <a:buChar char="•"/>
              <a:defRPr sz="1200">
                <a:solidFill>
                  <a:schemeClr val="tx1"/>
                </a:solidFill>
                <a:latin typeface="Futura Bk" pitchFamily="34" charset="0"/>
              </a:defRPr>
            </a:lvl5pPr>
            <a:lvl6pPr marL="2514600" indent="-228600" defTabSz="977900" eaLnBrk="0" fontAlgn="base" hangingPunct="0">
              <a:lnSpc>
                <a:spcPct val="90000"/>
              </a:lnSpc>
              <a:spcBef>
                <a:spcPct val="0"/>
              </a:spcBef>
              <a:spcAft>
                <a:spcPct val="10000"/>
              </a:spcAft>
              <a:buSzPct val="80000"/>
              <a:buChar char="•"/>
              <a:defRPr sz="1200">
                <a:solidFill>
                  <a:schemeClr val="tx1"/>
                </a:solidFill>
                <a:latin typeface="Futura Bk" pitchFamily="34" charset="0"/>
              </a:defRPr>
            </a:lvl6pPr>
            <a:lvl7pPr marL="2971800" indent="-228600" defTabSz="977900" eaLnBrk="0" fontAlgn="base" hangingPunct="0">
              <a:lnSpc>
                <a:spcPct val="90000"/>
              </a:lnSpc>
              <a:spcBef>
                <a:spcPct val="0"/>
              </a:spcBef>
              <a:spcAft>
                <a:spcPct val="10000"/>
              </a:spcAft>
              <a:buSzPct val="80000"/>
              <a:buChar char="•"/>
              <a:defRPr sz="1200">
                <a:solidFill>
                  <a:schemeClr val="tx1"/>
                </a:solidFill>
                <a:latin typeface="Futura Bk" pitchFamily="34" charset="0"/>
              </a:defRPr>
            </a:lvl7pPr>
            <a:lvl8pPr marL="3429000" indent="-228600" defTabSz="977900" eaLnBrk="0" fontAlgn="base" hangingPunct="0">
              <a:lnSpc>
                <a:spcPct val="90000"/>
              </a:lnSpc>
              <a:spcBef>
                <a:spcPct val="0"/>
              </a:spcBef>
              <a:spcAft>
                <a:spcPct val="10000"/>
              </a:spcAft>
              <a:buSzPct val="80000"/>
              <a:buChar char="•"/>
              <a:defRPr sz="1200">
                <a:solidFill>
                  <a:schemeClr val="tx1"/>
                </a:solidFill>
                <a:latin typeface="Futura Bk" pitchFamily="34" charset="0"/>
              </a:defRPr>
            </a:lvl8pPr>
            <a:lvl9pPr marL="3886200" indent="-228600" defTabSz="977900" eaLnBrk="0" fontAlgn="base" hangingPunct="0">
              <a:lnSpc>
                <a:spcPct val="90000"/>
              </a:lnSpc>
              <a:spcBef>
                <a:spcPct val="0"/>
              </a:spcBef>
              <a:spcAft>
                <a:spcPct val="10000"/>
              </a:spcAft>
              <a:buSzPct val="80000"/>
              <a:buChar char="•"/>
              <a:defRPr sz="1200">
                <a:solidFill>
                  <a:schemeClr val="tx1"/>
                </a:solidFill>
                <a:latin typeface="Futura Bk" pitchFamily="34" charset="0"/>
              </a:defRPr>
            </a:lvl9pPr>
          </a:lstStyle>
          <a:p>
            <a:pPr>
              <a:lnSpc>
                <a:spcPct val="100000"/>
              </a:lnSpc>
              <a:spcAft>
                <a:spcPct val="0"/>
              </a:spcAft>
              <a:buSzPct val="120000"/>
              <a:buFontTx/>
              <a:buNone/>
            </a:pPr>
            <a:fld id="{4E459099-7274-41F8-87BB-D26EBA1B41D0}" type="slidenum">
              <a:rPr lang="ru-RU" altLang="ru-RU" sz="1300">
                <a:solidFill>
                  <a:srgbClr val="000000"/>
                </a:solidFill>
                <a:latin typeface="Arial" pitchFamily="34" charset="0"/>
              </a:rPr>
              <a:pPr>
                <a:lnSpc>
                  <a:spcPct val="100000"/>
                </a:lnSpc>
                <a:spcAft>
                  <a:spcPct val="0"/>
                </a:spcAft>
                <a:buSzPct val="120000"/>
                <a:buFontTx/>
                <a:buNone/>
              </a:pPr>
              <a:t>22</a:t>
            </a:fld>
            <a:endParaRPr lang="ru-RU" altLang="ru-RU" sz="1300">
              <a:solidFill>
                <a:srgbClr val="000000"/>
              </a:solidFill>
              <a:latin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ru-RU" altLang="ru-RU" dirty="0" smtClean="0">
              <a:latin typeface="Arial" pitchFamily="34" charset="0"/>
            </a:endParaRPr>
          </a:p>
        </p:txBody>
      </p:sp>
    </p:spTree>
    <p:extLst>
      <p:ext uri="{BB962C8B-B14F-4D97-AF65-F5344CB8AC3E}">
        <p14:creationId xmlns:p14="http://schemas.microsoft.com/office/powerpoint/2010/main" val="3511166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xfrm>
            <a:off x="5622798" y="6456612"/>
            <a:ext cx="4301543" cy="339884"/>
          </a:xfrm>
          <a:prstGeom prst="rect">
            <a:avLst/>
          </a:prstGeom>
          <a:noFill/>
        </p:spPr>
        <p:txBody>
          <a:bodyPr lIns="96656" tIns="48328" rIns="96656" bIns="48328"/>
          <a:lstStyle>
            <a:lvl1pPr>
              <a:defRPr sz="2500">
                <a:solidFill>
                  <a:schemeClr val="tx1"/>
                </a:solidFill>
                <a:latin typeface="Arial" charset="0"/>
                <a:ea typeface="MS PGothic" charset="-128"/>
              </a:defRPr>
            </a:lvl1pPr>
            <a:lvl2pPr marL="785329" indent="-302049">
              <a:defRPr sz="2500">
                <a:solidFill>
                  <a:schemeClr val="tx1"/>
                </a:solidFill>
                <a:latin typeface="Arial" charset="0"/>
                <a:ea typeface="MS PGothic" charset="-128"/>
              </a:defRPr>
            </a:lvl2pPr>
            <a:lvl3pPr marL="1208199" indent="-241639">
              <a:defRPr sz="2500">
                <a:solidFill>
                  <a:schemeClr val="tx1"/>
                </a:solidFill>
                <a:latin typeface="Arial" charset="0"/>
                <a:ea typeface="MS PGothic" charset="-128"/>
              </a:defRPr>
            </a:lvl3pPr>
            <a:lvl4pPr marL="1691478" indent="-241639">
              <a:defRPr sz="2500">
                <a:solidFill>
                  <a:schemeClr val="tx1"/>
                </a:solidFill>
                <a:latin typeface="Arial" charset="0"/>
                <a:ea typeface="MS PGothic" charset="-128"/>
              </a:defRPr>
            </a:lvl4pPr>
            <a:lvl5pPr marL="2174758" indent="-241639">
              <a:defRPr sz="2500">
                <a:solidFill>
                  <a:schemeClr val="tx1"/>
                </a:solidFill>
                <a:latin typeface="Arial" charset="0"/>
                <a:ea typeface="MS PGothic" charset="-128"/>
              </a:defRPr>
            </a:lvl5pPr>
            <a:lvl6pPr marL="2658037" indent="-241639" eaLnBrk="0" fontAlgn="base" hangingPunct="0">
              <a:spcBef>
                <a:spcPct val="0"/>
              </a:spcBef>
              <a:spcAft>
                <a:spcPct val="0"/>
              </a:spcAft>
              <a:defRPr sz="2500">
                <a:solidFill>
                  <a:schemeClr val="tx1"/>
                </a:solidFill>
                <a:latin typeface="Arial" charset="0"/>
                <a:ea typeface="MS PGothic" charset="-128"/>
              </a:defRPr>
            </a:lvl6pPr>
            <a:lvl7pPr marL="3141315" indent="-241639" eaLnBrk="0" fontAlgn="base" hangingPunct="0">
              <a:spcBef>
                <a:spcPct val="0"/>
              </a:spcBef>
              <a:spcAft>
                <a:spcPct val="0"/>
              </a:spcAft>
              <a:defRPr sz="2500">
                <a:solidFill>
                  <a:schemeClr val="tx1"/>
                </a:solidFill>
                <a:latin typeface="Arial" charset="0"/>
                <a:ea typeface="MS PGothic" charset="-128"/>
              </a:defRPr>
            </a:lvl7pPr>
            <a:lvl8pPr marL="3624595" indent="-241639" eaLnBrk="0" fontAlgn="base" hangingPunct="0">
              <a:spcBef>
                <a:spcPct val="0"/>
              </a:spcBef>
              <a:spcAft>
                <a:spcPct val="0"/>
              </a:spcAft>
              <a:defRPr sz="2500">
                <a:solidFill>
                  <a:schemeClr val="tx1"/>
                </a:solidFill>
                <a:latin typeface="Arial" charset="0"/>
                <a:ea typeface="MS PGothic" charset="-128"/>
              </a:defRPr>
            </a:lvl8pPr>
            <a:lvl9pPr marL="4107875" indent="-241639" eaLnBrk="0" fontAlgn="base" hangingPunct="0">
              <a:spcBef>
                <a:spcPct val="0"/>
              </a:spcBef>
              <a:spcAft>
                <a:spcPct val="0"/>
              </a:spcAft>
              <a:defRPr sz="2500">
                <a:solidFill>
                  <a:schemeClr val="tx1"/>
                </a:solidFill>
                <a:latin typeface="Arial" charset="0"/>
                <a:ea typeface="MS PGothic" charset="-128"/>
              </a:defRPr>
            </a:lvl9pPr>
          </a:lstStyle>
          <a:p>
            <a:pPr eaLnBrk="1" hangingPunct="1"/>
            <a:fld id="{C415E046-EA6D-45DF-95BD-076F5167AABD}" type="slidenum">
              <a:rPr lang="en-US" altLang="en-US" sz="1300"/>
              <a:pPr eaLnBrk="1" hangingPunct="1"/>
              <a:t>23</a:t>
            </a:fld>
            <a:endParaRPr lang="en-US" altLang="en-US" sz="1300" dirty="0"/>
          </a:p>
        </p:txBody>
      </p:sp>
      <p:sp>
        <p:nvSpPr>
          <p:cNvPr id="123907" name="Rectangle 2"/>
          <p:cNvSpPr>
            <a:spLocks noGrp="1" noRot="1" noChangeAspect="1" noChangeArrowheads="1" noTextEdit="1"/>
          </p:cNvSpPr>
          <p:nvPr>
            <p:ph type="sldImg"/>
          </p:nvPr>
        </p:nvSpPr>
        <p:spPr>
          <a:xfrm>
            <a:off x="2533650" y="509588"/>
            <a:ext cx="4859338" cy="2733675"/>
          </a:xfrm>
          <a:ln/>
        </p:spPr>
      </p:sp>
      <p:sp>
        <p:nvSpPr>
          <p:cNvPr id="123908" name="Rectangle 3"/>
          <p:cNvSpPr>
            <a:spLocks noGrp="1" noChangeArrowheads="1"/>
          </p:cNvSpPr>
          <p:nvPr>
            <p:ph type="body" idx="1"/>
          </p:nvPr>
        </p:nvSpPr>
        <p:spPr>
          <a:xfrm>
            <a:off x="1073089" y="3506232"/>
            <a:ext cx="5974366" cy="2997586"/>
          </a:xfrm>
          <a:noFill/>
        </p:spPr>
        <p:txBody>
          <a:bodyPr/>
          <a:lstStyle/>
          <a:p>
            <a:pPr eaLnBrk="1" hangingPunct="1"/>
            <a:endParaRPr lang="de-DE" altLang="en-US" dirty="0" smtClean="0"/>
          </a:p>
        </p:txBody>
      </p:sp>
    </p:spTree>
    <p:extLst>
      <p:ext uri="{BB962C8B-B14F-4D97-AF65-F5344CB8AC3E}">
        <p14:creationId xmlns:p14="http://schemas.microsoft.com/office/powerpoint/2010/main" val="3953765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u="sng" dirty="0" smtClean="0">
                <a:effectLst/>
                <a:latin typeface="+mn-lt"/>
                <a:ea typeface="+mn-ea"/>
                <a:cs typeface="+mn-cs"/>
                <a:sym typeface="Avenir Roman"/>
              </a:rPr>
              <a:t>Belden 1-2-3</a:t>
            </a:r>
            <a:endParaRPr lang="en-US" sz="2400" dirty="0" smtClean="0">
              <a:effectLst/>
              <a:latin typeface="+mn-lt"/>
              <a:ea typeface="+mn-ea"/>
              <a:cs typeface="+mn-cs"/>
              <a:sym typeface="Avenir Roman"/>
            </a:endParaRPr>
          </a:p>
          <a:p>
            <a:r>
              <a:rPr lang="en-US" sz="2400" dirty="0" smtClean="0">
                <a:effectLst/>
                <a:latin typeface="+mn-lt"/>
                <a:ea typeface="+mn-ea"/>
                <a:cs typeface="+mn-cs"/>
                <a:sym typeface="Avenir Roman"/>
              </a:rPr>
              <a:t>At Belden, we’ve been working with our customers who are asking us what they should do in their ICS environments, and built a simple, 1-2-3 approach to Industrial Cybersecurity.  It works like this.</a:t>
            </a:r>
            <a:endParaRPr lang="ru-RU" sz="2400" dirty="0" smtClean="0">
              <a:effectLst/>
              <a:latin typeface="+mn-lt"/>
              <a:ea typeface="+mn-ea"/>
              <a:cs typeface="+mn-cs"/>
              <a:sym typeface="Avenir Roman"/>
            </a:endParaRPr>
          </a:p>
          <a:p>
            <a:r>
              <a:rPr lang="ru-RU" dirty="0" smtClean="0"/>
              <a:t>В Belden мы работаем с нашими клиентами, которые спрашивают нас, что им делать в своих средах ICS, и построили простой подход 1-2-3 к Industrial Cybersecurity. Он работает так.</a:t>
            </a:r>
            <a:endParaRPr lang="en-US" sz="2400" dirty="0" smtClean="0">
              <a:effectLst/>
              <a:latin typeface="+mn-lt"/>
              <a:ea typeface="+mn-ea"/>
              <a:cs typeface="+mn-cs"/>
              <a:sym typeface="Avenir Roman"/>
            </a:endParaRPr>
          </a:p>
          <a:p>
            <a:r>
              <a:rPr lang="en-US" sz="2400" dirty="0" smtClean="0">
                <a:effectLst/>
                <a:latin typeface="+mn-lt"/>
                <a:ea typeface="+mn-ea"/>
                <a:cs typeface="+mn-cs"/>
                <a:sym typeface="Avenir Roman"/>
              </a:rPr>
              <a:t> </a:t>
            </a:r>
          </a:p>
          <a:p>
            <a:r>
              <a:rPr lang="ru-RU" sz="2400" dirty="0" smtClean="0">
                <a:effectLst/>
                <a:latin typeface="+mn-lt"/>
                <a:ea typeface="+mn-ea"/>
                <a:cs typeface="+mn-cs"/>
                <a:sym typeface="Avenir Roman"/>
              </a:rPr>
              <a:t>Первое</a:t>
            </a:r>
            <a:r>
              <a:rPr lang="ru-RU" sz="2400" baseline="0" dirty="0" smtClean="0">
                <a:effectLst/>
                <a:latin typeface="+mn-lt"/>
                <a:ea typeface="+mn-ea"/>
                <a:cs typeface="+mn-cs"/>
                <a:sym typeface="Avenir Roman"/>
              </a:rPr>
              <a:t> </a:t>
            </a:r>
            <a:r>
              <a:rPr lang="en-US" sz="2400" dirty="0" smtClean="0">
                <a:effectLst/>
                <a:latin typeface="+mn-lt"/>
                <a:ea typeface="+mn-ea"/>
                <a:cs typeface="+mn-cs"/>
                <a:sym typeface="Avenir Roman"/>
              </a:rPr>
              <a:t>– </a:t>
            </a:r>
            <a:r>
              <a:rPr lang="ru-RU" dirty="0" smtClean="0"/>
              <a:t>защитите свою промышленную сеть</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Основное здесь убедится что вы</a:t>
            </a:r>
            <a:r>
              <a:rPr lang="ru-RU" sz="2400" baseline="0" dirty="0" smtClean="0">
                <a:effectLst/>
                <a:latin typeface="+mn-lt"/>
                <a:ea typeface="+mn-ea"/>
                <a:cs typeface="+mn-cs"/>
                <a:sym typeface="Avenir Roman"/>
              </a:rPr>
              <a:t> построили хорошо организованную </a:t>
            </a:r>
            <a:r>
              <a:rPr lang="en-US" sz="2400" baseline="0" dirty="0" smtClean="0">
                <a:effectLst/>
                <a:latin typeface="+mn-lt"/>
                <a:ea typeface="+mn-ea"/>
                <a:cs typeface="+mn-cs"/>
                <a:sym typeface="Avenir Roman"/>
              </a:rPr>
              <a:t>IP </a:t>
            </a:r>
            <a:r>
              <a:rPr lang="ru-RU" sz="2400" baseline="0" dirty="0" smtClean="0">
                <a:effectLst/>
                <a:latin typeface="+mn-lt"/>
                <a:ea typeface="+mn-ea"/>
                <a:cs typeface="+mn-cs"/>
                <a:sym typeface="Avenir Roman"/>
              </a:rPr>
              <a:t>сеть</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обладающую отказоустойчивостью. Это одна из лучших вещей которую вы можете сделать чтобы снизить риски.</a:t>
            </a:r>
          </a:p>
          <a:p>
            <a:r>
              <a:rPr lang="ru-RU" dirty="0" smtClean="0"/>
              <a:t>В ИТ мы рассматриваем это как сегментирование сети, в стандарте  IEC-62443  это называют настройку зон и каналов. Защищенный удаленный доступ и беспроводная связь - это две важные области, помимо сегментации, которые также следует учитывать.</a:t>
            </a:r>
            <a:r>
              <a:rPr lang="en-US" sz="2400" dirty="0" smtClean="0">
                <a:effectLst/>
                <a:latin typeface="+mn-lt"/>
                <a:ea typeface="+mn-ea"/>
                <a:cs typeface="+mn-cs"/>
                <a:sym typeface="Avenir Roman"/>
              </a:rPr>
              <a:t>  </a:t>
            </a:r>
            <a:endParaRPr lang="ru-RU" sz="2400" dirty="0" smtClean="0">
              <a:effectLst/>
              <a:latin typeface="+mn-lt"/>
              <a:ea typeface="+mn-ea"/>
              <a:cs typeface="+mn-cs"/>
              <a:sym typeface="Avenir Roman"/>
            </a:endParaRPr>
          </a:p>
          <a:p>
            <a:r>
              <a:rPr lang="en-US" sz="2400" dirty="0" smtClean="0">
                <a:effectLst/>
                <a:latin typeface="+mn-lt"/>
                <a:ea typeface="+mn-ea"/>
                <a:cs typeface="+mn-cs"/>
                <a:sym typeface="Avenir Roman"/>
              </a:rPr>
              <a:t> </a:t>
            </a:r>
          </a:p>
          <a:p>
            <a:r>
              <a:rPr lang="ru-RU" sz="2400" dirty="0" smtClean="0">
                <a:effectLst/>
                <a:latin typeface="+mn-lt"/>
                <a:ea typeface="+mn-ea"/>
                <a:cs typeface="+mn-cs"/>
                <a:sym typeface="Avenir Roman"/>
              </a:rPr>
              <a:t>Второе </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защитите</a:t>
            </a:r>
            <a:r>
              <a:rPr lang="ru-RU" sz="2400" baseline="0" dirty="0" smtClean="0">
                <a:effectLst/>
                <a:latin typeface="+mn-lt"/>
                <a:ea typeface="+mn-ea"/>
                <a:cs typeface="+mn-cs"/>
                <a:sym typeface="Avenir Roman"/>
              </a:rPr>
              <a:t> коненчные точки </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или промышленные ПК</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Как показывают данные опроса, наиболее вероятными системами, подлежащими атаке, являются стандартные ПК с ОС Windows.</a:t>
            </a:r>
            <a:r>
              <a:rPr lang="ru-RU" sz="2400" baseline="0" dirty="0" smtClean="0">
                <a:effectLst/>
                <a:latin typeface="+mn-lt"/>
                <a:ea typeface="+mn-ea"/>
                <a:cs typeface="+mn-cs"/>
                <a:sym typeface="Avenir Roman"/>
              </a:rPr>
              <a:t> </a:t>
            </a:r>
            <a:r>
              <a:rPr lang="ru-RU" sz="2400" dirty="0" smtClean="0">
                <a:effectLst/>
                <a:latin typeface="+mn-lt"/>
                <a:ea typeface="+mn-ea"/>
                <a:cs typeface="+mn-cs"/>
                <a:sym typeface="Avenir Roman"/>
              </a:rPr>
              <a:t>Эти системы чаще всего являются отправной точкой для фактического разрушения физического контроллера, поэтому их упрочнение оказывает реальное влияние. Поэтому убедитесь, что вы можете внедрить такую же базовую гигиену безопасности, которая существует в ИТ-мире для этих систем на ваши ПК в промышленной среде, с решениями, которые проверено не привносят сбои в системы АСУ ТП. </a:t>
            </a:r>
          </a:p>
          <a:p>
            <a:endParaRPr lang="ru-RU" sz="2400" dirty="0" smtClean="0">
              <a:effectLst/>
              <a:latin typeface="+mn-lt"/>
              <a:ea typeface="+mn-ea"/>
              <a:cs typeface="+mn-cs"/>
              <a:sym typeface="Avenir Roman"/>
            </a:endParaRPr>
          </a:p>
          <a:p>
            <a:r>
              <a:rPr lang="ru-RU" sz="2400" dirty="0" smtClean="0">
                <a:effectLst/>
                <a:latin typeface="+mn-lt"/>
                <a:ea typeface="+mn-ea"/>
                <a:cs typeface="+mn-cs"/>
                <a:sym typeface="Avenir Roman"/>
              </a:rPr>
              <a:t>Три</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теперь подумайте о том, как обеспечить безопасность самих промышленных систем </a:t>
            </a:r>
            <a:r>
              <a:rPr lang="en-US" sz="2400" dirty="0" smtClean="0">
                <a:effectLst/>
                <a:latin typeface="+mn-lt"/>
                <a:ea typeface="+mn-ea"/>
                <a:cs typeface="+mn-cs"/>
                <a:sym typeface="Avenir Roman"/>
              </a:rPr>
              <a:t>–</a:t>
            </a:r>
            <a:r>
              <a:rPr lang="ru-RU" sz="2400" dirty="0" smtClean="0">
                <a:effectLst/>
                <a:latin typeface="+mn-lt"/>
                <a:ea typeface="+mn-ea"/>
                <a:cs typeface="+mn-cs"/>
                <a:sym typeface="Avenir Roman"/>
              </a:rPr>
              <a:t> </a:t>
            </a:r>
            <a:r>
              <a:rPr lang="en-US" sz="2400" dirty="0" smtClean="0">
                <a:effectLst/>
                <a:latin typeface="+mn-lt"/>
                <a:ea typeface="+mn-ea"/>
                <a:cs typeface="+mn-cs"/>
                <a:sym typeface="Avenir Roman"/>
              </a:rPr>
              <a:t>PLC, RTU, HMI.  </a:t>
            </a:r>
            <a:r>
              <a:rPr lang="ru-RU" dirty="0" smtClean="0"/>
              <a:t>Обычно нам не нужно добираться до робота, двигателя или датчика, если мы сможем достичь контроллера для этих систем.</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Но это может измениться по мере распространения</a:t>
            </a:r>
            <a:r>
              <a:rPr lang="ru-RU" sz="2400" baseline="0" dirty="0" smtClean="0">
                <a:effectLst/>
                <a:latin typeface="+mn-lt"/>
                <a:ea typeface="+mn-ea"/>
                <a:cs typeface="+mn-cs"/>
                <a:sym typeface="Avenir Roman"/>
              </a:rPr>
              <a:t> и эти физически-конечные становятся сами </a:t>
            </a:r>
            <a:r>
              <a:rPr lang="en-US" sz="2400" baseline="0" dirty="0" smtClean="0">
                <a:effectLst/>
                <a:latin typeface="+mn-lt"/>
                <a:ea typeface="+mn-ea"/>
                <a:cs typeface="+mn-cs"/>
                <a:sym typeface="Avenir Roman"/>
              </a:rPr>
              <a:t>IP </a:t>
            </a:r>
            <a:r>
              <a:rPr lang="ru-RU" sz="2400" baseline="0" dirty="0" smtClean="0">
                <a:effectLst/>
                <a:latin typeface="+mn-lt"/>
                <a:ea typeface="+mn-ea"/>
                <a:cs typeface="+mn-cs"/>
                <a:sym typeface="Avenir Roman"/>
              </a:rPr>
              <a:t>подключенными. </a:t>
            </a:r>
            <a:r>
              <a:rPr lang="ru-RU" dirty="0" smtClean="0"/>
              <a:t>Вам нужно подумать над тем, как вы можете обнаружить уязвимости, атаки и вредоносные изменения, происходящие в этих промышленных системах.</a:t>
            </a:r>
          </a:p>
          <a:p>
            <a:r>
              <a:rPr lang="en-US" sz="2400" dirty="0" smtClean="0">
                <a:effectLst/>
                <a:latin typeface="+mn-lt"/>
                <a:ea typeface="+mn-ea"/>
                <a:cs typeface="+mn-cs"/>
                <a:sym typeface="Avenir Roman"/>
              </a:rPr>
              <a:t> </a:t>
            </a:r>
          </a:p>
          <a:p>
            <a:r>
              <a:rPr lang="ru-RU" dirty="0" smtClean="0"/>
              <a:t>Для некоторых организаций правильный порядок такого подхода может быть 1-2-3.</a:t>
            </a:r>
            <a:r>
              <a:rPr lang="en-US" sz="2400" dirty="0" smtClean="0">
                <a:effectLst/>
                <a:latin typeface="+mn-lt"/>
                <a:ea typeface="+mn-ea"/>
                <a:cs typeface="+mn-cs"/>
                <a:sym typeface="Avenir Roman"/>
              </a:rPr>
              <a:t>  </a:t>
            </a:r>
            <a:endParaRPr lang="ru-RU" sz="2400" dirty="0" smtClean="0">
              <a:effectLst/>
              <a:latin typeface="+mn-lt"/>
              <a:ea typeface="+mn-ea"/>
              <a:cs typeface="+mn-cs"/>
              <a:sym typeface="Avenir Roman"/>
            </a:endParaRPr>
          </a:p>
          <a:p>
            <a:r>
              <a:rPr lang="ru-RU" dirty="0" smtClean="0"/>
              <a:t>Другие организации могут по другому расставить приоритеты для своей среды. Если самой большой точкой риска являются контроллеры, возможно, контроллерам</a:t>
            </a:r>
            <a:r>
              <a:rPr lang="ru-RU" baseline="0" dirty="0" smtClean="0"/>
              <a:t> стоит быть </a:t>
            </a:r>
            <a:r>
              <a:rPr lang="ru-RU" dirty="0" smtClean="0"/>
              <a:t> на первом месте. Фактически, мы недавно увидели доказательство концепции червя, который непосредственно заразился и прыгнул между ПЛК без какого-либо промежуточного ПК, поэтому, возможно, ландшафт</a:t>
            </a:r>
            <a:r>
              <a:rPr lang="ru-RU" baseline="0" dirty="0" smtClean="0"/>
              <a:t> </a:t>
            </a:r>
            <a:r>
              <a:rPr lang="ru-RU" dirty="0" smtClean="0"/>
              <a:t>угроз переместится с ПК на контроллер, являющийся исходными целевыми точками, и мы также захотим перенести наши приоритеты в будущем.</a:t>
            </a:r>
            <a:endParaRPr lang="en-US" sz="2400" dirty="0" smtClean="0">
              <a:effectLst/>
              <a:latin typeface="+mn-lt"/>
              <a:ea typeface="+mn-ea"/>
              <a:cs typeface="+mn-cs"/>
              <a:sym typeface="Avenir Roman"/>
            </a:endParaRPr>
          </a:p>
          <a:p>
            <a:endParaRPr lang="en-US" dirty="0"/>
          </a:p>
        </p:txBody>
      </p:sp>
    </p:spTree>
    <p:extLst>
      <p:ext uri="{BB962C8B-B14F-4D97-AF65-F5344CB8AC3E}">
        <p14:creationId xmlns:p14="http://schemas.microsoft.com/office/powerpoint/2010/main" val="2700390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u="sng" dirty="0" smtClean="0">
                <a:effectLst/>
                <a:latin typeface="+mn-lt"/>
                <a:ea typeface="+mn-ea"/>
                <a:cs typeface="+mn-cs"/>
                <a:sym typeface="Avenir Roman"/>
              </a:rPr>
              <a:t>Belden 1-2-3</a:t>
            </a:r>
            <a:endParaRPr lang="en-US" sz="2400" dirty="0" smtClean="0">
              <a:effectLst/>
              <a:latin typeface="+mn-lt"/>
              <a:ea typeface="+mn-ea"/>
              <a:cs typeface="+mn-cs"/>
              <a:sym typeface="Avenir Roman"/>
            </a:endParaRPr>
          </a:p>
          <a:p>
            <a:r>
              <a:rPr lang="en-US" sz="2400" dirty="0" smtClean="0">
                <a:effectLst/>
                <a:latin typeface="+mn-lt"/>
                <a:ea typeface="+mn-ea"/>
                <a:cs typeface="+mn-cs"/>
                <a:sym typeface="Avenir Roman"/>
              </a:rPr>
              <a:t>At Belden, we’ve been working with our customers who are asking us what they should do in their ICS environments, and built a simple, 1-2-3 approach to Industrial Cybersecurity.  It works like this.</a:t>
            </a:r>
            <a:endParaRPr lang="ru-RU" sz="2400" dirty="0" smtClean="0">
              <a:effectLst/>
              <a:latin typeface="+mn-lt"/>
              <a:ea typeface="+mn-ea"/>
              <a:cs typeface="+mn-cs"/>
              <a:sym typeface="Avenir Roman"/>
            </a:endParaRPr>
          </a:p>
          <a:p>
            <a:r>
              <a:rPr lang="ru-RU" dirty="0" smtClean="0"/>
              <a:t>В Belden мы работаем с нашими клиентами, которые спрашивают нас, что им делать в своих средах ICS, и построили простой подход 1-2-3 к Industrial Cybersecurity. Он работает так.</a:t>
            </a:r>
            <a:endParaRPr lang="en-US" sz="2400" dirty="0" smtClean="0">
              <a:effectLst/>
              <a:latin typeface="+mn-lt"/>
              <a:ea typeface="+mn-ea"/>
              <a:cs typeface="+mn-cs"/>
              <a:sym typeface="Avenir Roman"/>
            </a:endParaRPr>
          </a:p>
          <a:p>
            <a:r>
              <a:rPr lang="en-US" sz="2400" dirty="0" smtClean="0">
                <a:effectLst/>
                <a:latin typeface="+mn-lt"/>
                <a:ea typeface="+mn-ea"/>
                <a:cs typeface="+mn-cs"/>
                <a:sym typeface="Avenir Roman"/>
              </a:rPr>
              <a:t> </a:t>
            </a:r>
          </a:p>
          <a:p>
            <a:r>
              <a:rPr lang="ru-RU" sz="2400" dirty="0" smtClean="0">
                <a:effectLst/>
                <a:latin typeface="+mn-lt"/>
                <a:ea typeface="+mn-ea"/>
                <a:cs typeface="+mn-cs"/>
                <a:sym typeface="Avenir Roman"/>
              </a:rPr>
              <a:t>Первое</a:t>
            </a:r>
            <a:r>
              <a:rPr lang="ru-RU" sz="2400" baseline="0" dirty="0" smtClean="0">
                <a:effectLst/>
                <a:latin typeface="+mn-lt"/>
                <a:ea typeface="+mn-ea"/>
                <a:cs typeface="+mn-cs"/>
                <a:sym typeface="Avenir Roman"/>
              </a:rPr>
              <a:t> </a:t>
            </a:r>
            <a:r>
              <a:rPr lang="en-US" sz="2400" dirty="0" smtClean="0">
                <a:effectLst/>
                <a:latin typeface="+mn-lt"/>
                <a:ea typeface="+mn-ea"/>
                <a:cs typeface="+mn-cs"/>
                <a:sym typeface="Avenir Roman"/>
              </a:rPr>
              <a:t>– </a:t>
            </a:r>
            <a:r>
              <a:rPr lang="ru-RU" dirty="0" smtClean="0"/>
              <a:t>защитите свою промышленную сеть</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Основное здесь убедится что вы</a:t>
            </a:r>
            <a:r>
              <a:rPr lang="ru-RU" sz="2400" baseline="0" dirty="0" smtClean="0">
                <a:effectLst/>
                <a:latin typeface="+mn-lt"/>
                <a:ea typeface="+mn-ea"/>
                <a:cs typeface="+mn-cs"/>
                <a:sym typeface="Avenir Roman"/>
              </a:rPr>
              <a:t> построили хорошо организованную </a:t>
            </a:r>
            <a:r>
              <a:rPr lang="en-US" sz="2400" baseline="0" dirty="0" smtClean="0">
                <a:effectLst/>
                <a:latin typeface="+mn-lt"/>
                <a:ea typeface="+mn-ea"/>
                <a:cs typeface="+mn-cs"/>
                <a:sym typeface="Avenir Roman"/>
              </a:rPr>
              <a:t>IP </a:t>
            </a:r>
            <a:r>
              <a:rPr lang="ru-RU" sz="2400" baseline="0" dirty="0" smtClean="0">
                <a:effectLst/>
                <a:latin typeface="+mn-lt"/>
                <a:ea typeface="+mn-ea"/>
                <a:cs typeface="+mn-cs"/>
                <a:sym typeface="Avenir Roman"/>
              </a:rPr>
              <a:t>сеть</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обладающую отказоустойчивостью. Это одна из лучших вещей которую вы можете сделать чтобы снизить риски.</a:t>
            </a:r>
          </a:p>
          <a:p>
            <a:r>
              <a:rPr lang="ru-RU" dirty="0" smtClean="0"/>
              <a:t>В ИТ мы рассматриваем это как сегментирование сети, в стандарте  IEC-62443  это называют настройку зон и каналов. Защищенный удаленный доступ и беспроводная связь - это две важные области, помимо сегментации, которые также следует учитывать.</a:t>
            </a:r>
            <a:r>
              <a:rPr lang="en-US" sz="2400" dirty="0" smtClean="0">
                <a:effectLst/>
                <a:latin typeface="+mn-lt"/>
                <a:ea typeface="+mn-ea"/>
                <a:cs typeface="+mn-cs"/>
                <a:sym typeface="Avenir Roman"/>
              </a:rPr>
              <a:t>  </a:t>
            </a:r>
            <a:endParaRPr lang="ru-RU" sz="2400" dirty="0" smtClean="0">
              <a:effectLst/>
              <a:latin typeface="+mn-lt"/>
              <a:ea typeface="+mn-ea"/>
              <a:cs typeface="+mn-cs"/>
              <a:sym typeface="Avenir Roman"/>
            </a:endParaRPr>
          </a:p>
          <a:p>
            <a:r>
              <a:rPr lang="en-US" sz="2400" dirty="0" smtClean="0">
                <a:effectLst/>
                <a:latin typeface="+mn-lt"/>
                <a:ea typeface="+mn-ea"/>
                <a:cs typeface="+mn-cs"/>
                <a:sym typeface="Avenir Roman"/>
              </a:rPr>
              <a:t> </a:t>
            </a:r>
          </a:p>
          <a:p>
            <a:r>
              <a:rPr lang="ru-RU" sz="2400" dirty="0" smtClean="0">
                <a:effectLst/>
                <a:latin typeface="+mn-lt"/>
                <a:ea typeface="+mn-ea"/>
                <a:cs typeface="+mn-cs"/>
                <a:sym typeface="Avenir Roman"/>
              </a:rPr>
              <a:t>Второе </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защитите</a:t>
            </a:r>
            <a:r>
              <a:rPr lang="ru-RU" sz="2400" baseline="0" dirty="0" smtClean="0">
                <a:effectLst/>
                <a:latin typeface="+mn-lt"/>
                <a:ea typeface="+mn-ea"/>
                <a:cs typeface="+mn-cs"/>
                <a:sym typeface="Avenir Roman"/>
              </a:rPr>
              <a:t> коненчные точки </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или промышленные ПК</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Как показывают данные опроса, наиболее вероятными системами, подлежащими атаке, являются стандартные ПК с ОС Windows.</a:t>
            </a:r>
            <a:r>
              <a:rPr lang="ru-RU" sz="2400" baseline="0" dirty="0" smtClean="0">
                <a:effectLst/>
                <a:latin typeface="+mn-lt"/>
                <a:ea typeface="+mn-ea"/>
                <a:cs typeface="+mn-cs"/>
                <a:sym typeface="Avenir Roman"/>
              </a:rPr>
              <a:t> </a:t>
            </a:r>
            <a:r>
              <a:rPr lang="ru-RU" sz="2400" dirty="0" smtClean="0">
                <a:effectLst/>
                <a:latin typeface="+mn-lt"/>
                <a:ea typeface="+mn-ea"/>
                <a:cs typeface="+mn-cs"/>
                <a:sym typeface="Avenir Roman"/>
              </a:rPr>
              <a:t>Эти системы чаще всего являются отправной точкой для фактического разрушения физического контроллера, поэтому их упрочнение оказывает реальное влияние. Поэтому убедитесь, что вы можете внедрить такую же базовую гигиену безопасности, которая существует в ИТ-мире для этих систем на ваши ПК в промышленной среде, с решениями, которые проверено не привносят сбои в системы АСУ ТП. </a:t>
            </a:r>
          </a:p>
          <a:p>
            <a:endParaRPr lang="ru-RU" sz="2400" dirty="0" smtClean="0">
              <a:effectLst/>
              <a:latin typeface="+mn-lt"/>
              <a:ea typeface="+mn-ea"/>
              <a:cs typeface="+mn-cs"/>
              <a:sym typeface="Avenir Roman"/>
            </a:endParaRPr>
          </a:p>
          <a:p>
            <a:r>
              <a:rPr lang="ru-RU" sz="2400" dirty="0" smtClean="0">
                <a:effectLst/>
                <a:latin typeface="+mn-lt"/>
                <a:ea typeface="+mn-ea"/>
                <a:cs typeface="+mn-cs"/>
                <a:sym typeface="Avenir Roman"/>
              </a:rPr>
              <a:t>Три</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теперь подумайте о том, как обеспечить безопасность самих промышленных систем </a:t>
            </a:r>
            <a:r>
              <a:rPr lang="en-US" sz="2400" dirty="0" smtClean="0">
                <a:effectLst/>
                <a:latin typeface="+mn-lt"/>
                <a:ea typeface="+mn-ea"/>
                <a:cs typeface="+mn-cs"/>
                <a:sym typeface="Avenir Roman"/>
              </a:rPr>
              <a:t>–</a:t>
            </a:r>
            <a:r>
              <a:rPr lang="ru-RU" sz="2400" dirty="0" smtClean="0">
                <a:effectLst/>
                <a:latin typeface="+mn-lt"/>
                <a:ea typeface="+mn-ea"/>
                <a:cs typeface="+mn-cs"/>
                <a:sym typeface="Avenir Roman"/>
              </a:rPr>
              <a:t> </a:t>
            </a:r>
            <a:r>
              <a:rPr lang="en-US" sz="2400" dirty="0" smtClean="0">
                <a:effectLst/>
                <a:latin typeface="+mn-lt"/>
                <a:ea typeface="+mn-ea"/>
                <a:cs typeface="+mn-cs"/>
                <a:sym typeface="Avenir Roman"/>
              </a:rPr>
              <a:t>PLC, RTU, HMI.  </a:t>
            </a:r>
            <a:r>
              <a:rPr lang="ru-RU" dirty="0" smtClean="0"/>
              <a:t>Обычно нам не нужно добираться до робота, двигателя или датчика, если мы сможем достичь контроллера для этих систем.</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Но это может измениться по мере распространения</a:t>
            </a:r>
            <a:r>
              <a:rPr lang="ru-RU" sz="2400" baseline="0" dirty="0" smtClean="0">
                <a:effectLst/>
                <a:latin typeface="+mn-lt"/>
                <a:ea typeface="+mn-ea"/>
                <a:cs typeface="+mn-cs"/>
                <a:sym typeface="Avenir Roman"/>
              </a:rPr>
              <a:t> и эти физически-конечные становятся сами </a:t>
            </a:r>
            <a:r>
              <a:rPr lang="en-US" sz="2400" baseline="0" dirty="0" smtClean="0">
                <a:effectLst/>
                <a:latin typeface="+mn-lt"/>
                <a:ea typeface="+mn-ea"/>
                <a:cs typeface="+mn-cs"/>
                <a:sym typeface="Avenir Roman"/>
              </a:rPr>
              <a:t>IP </a:t>
            </a:r>
            <a:r>
              <a:rPr lang="ru-RU" sz="2400" baseline="0" dirty="0" smtClean="0">
                <a:effectLst/>
                <a:latin typeface="+mn-lt"/>
                <a:ea typeface="+mn-ea"/>
                <a:cs typeface="+mn-cs"/>
                <a:sym typeface="Avenir Roman"/>
              </a:rPr>
              <a:t>подключенными. </a:t>
            </a:r>
            <a:r>
              <a:rPr lang="ru-RU" dirty="0" smtClean="0"/>
              <a:t>Вам нужно подумать над тем, как вы можете обнаружить уязвимости, атаки и вредоносные изменения, происходящие в этих промышленных системах.</a:t>
            </a:r>
          </a:p>
          <a:p>
            <a:r>
              <a:rPr lang="en-US" sz="2400" dirty="0" smtClean="0">
                <a:effectLst/>
                <a:latin typeface="+mn-lt"/>
                <a:ea typeface="+mn-ea"/>
                <a:cs typeface="+mn-cs"/>
                <a:sym typeface="Avenir Roman"/>
              </a:rPr>
              <a:t> </a:t>
            </a:r>
          </a:p>
          <a:p>
            <a:r>
              <a:rPr lang="ru-RU" dirty="0" smtClean="0"/>
              <a:t>Для некоторых организаций правильный порядок такого подхода может быть 1-2-3.</a:t>
            </a:r>
            <a:r>
              <a:rPr lang="en-US" sz="2400" dirty="0" smtClean="0">
                <a:effectLst/>
                <a:latin typeface="+mn-lt"/>
                <a:ea typeface="+mn-ea"/>
                <a:cs typeface="+mn-cs"/>
                <a:sym typeface="Avenir Roman"/>
              </a:rPr>
              <a:t>  </a:t>
            </a:r>
            <a:endParaRPr lang="ru-RU" sz="2400" dirty="0" smtClean="0">
              <a:effectLst/>
              <a:latin typeface="+mn-lt"/>
              <a:ea typeface="+mn-ea"/>
              <a:cs typeface="+mn-cs"/>
              <a:sym typeface="Avenir Roman"/>
            </a:endParaRPr>
          </a:p>
          <a:p>
            <a:r>
              <a:rPr lang="ru-RU" dirty="0" smtClean="0"/>
              <a:t>Другие организации могут по другому расставить приоритеты для своей среды. Если самой большой точкой риска являются контроллеры, возможно, контроллерам</a:t>
            </a:r>
            <a:r>
              <a:rPr lang="ru-RU" baseline="0" dirty="0" smtClean="0"/>
              <a:t> стоит быть </a:t>
            </a:r>
            <a:r>
              <a:rPr lang="ru-RU" dirty="0" smtClean="0"/>
              <a:t> на первом месте. Фактически, мы недавно увидели доказательство концепции червя, который непосредственно заразился и прыгнул между ПЛК без какого-либо промежуточного ПК, поэтому, возможно, ландшафт</a:t>
            </a:r>
            <a:r>
              <a:rPr lang="ru-RU" baseline="0" dirty="0" smtClean="0"/>
              <a:t> </a:t>
            </a:r>
            <a:r>
              <a:rPr lang="ru-RU" dirty="0" smtClean="0"/>
              <a:t>угроз переместится с ПК на контроллер, являющийся исходными целевыми точками, и мы также захотим перенести наши приоритеты в будущем.</a:t>
            </a:r>
            <a:endParaRPr lang="en-US" sz="2400" dirty="0" smtClean="0">
              <a:effectLst/>
              <a:latin typeface="+mn-lt"/>
              <a:ea typeface="+mn-ea"/>
              <a:cs typeface="+mn-cs"/>
              <a:sym typeface="Avenir Roman"/>
            </a:endParaRPr>
          </a:p>
          <a:p>
            <a:endParaRPr lang="en-US" dirty="0"/>
          </a:p>
        </p:txBody>
      </p:sp>
    </p:spTree>
    <p:extLst>
      <p:ext uri="{BB962C8B-B14F-4D97-AF65-F5344CB8AC3E}">
        <p14:creationId xmlns:p14="http://schemas.microsoft.com/office/powerpoint/2010/main" val="3766410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u="sng" dirty="0" smtClean="0">
                <a:effectLst/>
                <a:latin typeface="+mn-lt"/>
                <a:ea typeface="+mn-ea"/>
                <a:cs typeface="+mn-cs"/>
                <a:sym typeface="Avenir Roman"/>
              </a:rPr>
              <a:t>Belden 1-2-3</a:t>
            </a:r>
            <a:endParaRPr lang="en-US" sz="2400" dirty="0" smtClean="0">
              <a:effectLst/>
              <a:latin typeface="+mn-lt"/>
              <a:ea typeface="+mn-ea"/>
              <a:cs typeface="+mn-cs"/>
              <a:sym typeface="Avenir Roman"/>
            </a:endParaRPr>
          </a:p>
          <a:p>
            <a:r>
              <a:rPr lang="en-US" sz="2400" dirty="0" smtClean="0">
                <a:effectLst/>
                <a:latin typeface="+mn-lt"/>
                <a:ea typeface="+mn-ea"/>
                <a:cs typeface="+mn-cs"/>
                <a:sym typeface="Avenir Roman"/>
              </a:rPr>
              <a:t>At Belden, we’ve been working with our customers who are asking us what they should do in their ICS environments, and built a simple, 1-2-3 approach to Industrial Cybersecurity.  It works like this.</a:t>
            </a:r>
            <a:endParaRPr lang="ru-RU" sz="2400" dirty="0" smtClean="0">
              <a:effectLst/>
              <a:latin typeface="+mn-lt"/>
              <a:ea typeface="+mn-ea"/>
              <a:cs typeface="+mn-cs"/>
              <a:sym typeface="Avenir Roman"/>
            </a:endParaRPr>
          </a:p>
          <a:p>
            <a:r>
              <a:rPr lang="ru-RU" dirty="0" smtClean="0"/>
              <a:t>В Belden мы работаем с нашими клиентами, которые спрашивают нас, что им делать в своих средах ICS, и построили простой подход 1-2-3 к Industrial Cybersecurity. Он работает так.</a:t>
            </a:r>
            <a:endParaRPr lang="en-US" sz="2400" dirty="0" smtClean="0">
              <a:effectLst/>
              <a:latin typeface="+mn-lt"/>
              <a:ea typeface="+mn-ea"/>
              <a:cs typeface="+mn-cs"/>
              <a:sym typeface="Avenir Roman"/>
            </a:endParaRPr>
          </a:p>
          <a:p>
            <a:r>
              <a:rPr lang="en-US" sz="2400" dirty="0" smtClean="0">
                <a:effectLst/>
                <a:latin typeface="+mn-lt"/>
                <a:ea typeface="+mn-ea"/>
                <a:cs typeface="+mn-cs"/>
                <a:sym typeface="Avenir Roman"/>
              </a:rPr>
              <a:t> </a:t>
            </a:r>
          </a:p>
          <a:p>
            <a:r>
              <a:rPr lang="ru-RU" sz="2400" dirty="0" smtClean="0">
                <a:effectLst/>
                <a:latin typeface="+mn-lt"/>
                <a:ea typeface="+mn-ea"/>
                <a:cs typeface="+mn-cs"/>
                <a:sym typeface="Avenir Roman"/>
              </a:rPr>
              <a:t>Первое</a:t>
            </a:r>
            <a:r>
              <a:rPr lang="ru-RU" sz="2400" baseline="0" dirty="0" smtClean="0">
                <a:effectLst/>
                <a:latin typeface="+mn-lt"/>
                <a:ea typeface="+mn-ea"/>
                <a:cs typeface="+mn-cs"/>
                <a:sym typeface="Avenir Roman"/>
              </a:rPr>
              <a:t> </a:t>
            </a:r>
            <a:r>
              <a:rPr lang="en-US" sz="2400" dirty="0" smtClean="0">
                <a:effectLst/>
                <a:latin typeface="+mn-lt"/>
                <a:ea typeface="+mn-ea"/>
                <a:cs typeface="+mn-cs"/>
                <a:sym typeface="Avenir Roman"/>
              </a:rPr>
              <a:t>– </a:t>
            </a:r>
            <a:r>
              <a:rPr lang="ru-RU" dirty="0" smtClean="0"/>
              <a:t>защитите свою промышленную сеть</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Основное здесь убедится что вы</a:t>
            </a:r>
            <a:r>
              <a:rPr lang="ru-RU" sz="2400" baseline="0" dirty="0" smtClean="0">
                <a:effectLst/>
                <a:latin typeface="+mn-lt"/>
                <a:ea typeface="+mn-ea"/>
                <a:cs typeface="+mn-cs"/>
                <a:sym typeface="Avenir Roman"/>
              </a:rPr>
              <a:t> построили хорошо организованную </a:t>
            </a:r>
            <a:r>
              <a:rPr lang="en-US" sz="2400" baseline="0" dirty="0" smtClean="0">
                <a:effectLst/>
                <a:latin typeface="+mn-lt"/>
                <a:ea typeface="+mn-ea"/>
                <a:cs typeface="+mn-cs"/>
                <a:sym typeface="Avenir Roman"/>
              </a:rPr>
              <a:t>IP </a:t>
            </a:r>
            <a:r>
              <a:rPr lang="ru-RU" sz="2400" baseline="0" dirty="0" smtClean="0">
                <a:effectLst/>
                <a:latin typeface="+mn-lt"/>
                <a:ea typeface="+mn-ea"/>
                <a:cs typeface="+mn-cs"/>
                <a:sym typeface="Avenir Roman"/>
              </a:rPr>
              <a:t>сеть</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обладающую отказоустойчивостью. Это одна из лучших вещей которую вы можете сделать чтобы снизить риски.</a:t>
            </a:r>
          </a:p>
          <a:p>
            <a:r>
              <a:rPr lang="ru-RU" dirty="0" smtClean="0"/>
              <a:t>В ИТ мы рассматриваем это как сегментирование сети, в стандарте  IEC-62443  это называют настройку зон и каналов. Защищенный удаленный доступ и беспроводная связь - это две важные области, помимо сегментации, которые также следует учитывать.</a:t>
            </a:r>
            <a:r>
              <a:rPr lang="en-US" sz="2400" dirty="0" smtClean="0">
                <a:effectLst/>
                <a:latin typeface="+mn-lt"/>
                <a:ea typeface="+mn-ea"/>
                <a:cs typeface="+mn-cs"/>
                <a:sym typeface="Avenir Roman"/>
              </a:rPr>
              <a:t>  </a:t>
            </a:r>
            <a:endParaRPr lang="ru-RU" sz="2400" dirty="0" smtClean="0">
              <a:effectLst/>
              <a:latin typeface="+mn-lt"/>
              <a:ea typeface="+mn-ea"/>
              <a:cs typeface="+mn-cs"/>
              <a:sym typeface="Avenir Roman"/>
            </a:endParaRPr>
          </a:p>
          <a:p>
            <a:r>
              <a:rPr lang="en-US" sz="2400" dirty="0" smtClean="0">
                <a:effectLst/>
                <a:latin typeface="+mn-lt"/>
                <a:ea typeface="+mn-ea"/>
                <a:cs typeface="+mn-cs"/>
                <a:sym typeface="Avenir Roman"/>
              </a:rPr>
              <a:t> </a:t>
            </a:r>
          </a:p>
          <a:p>
            <a:r>
              <a:rPr lang="ru-RU" sz="2400" dirty="0" smtClean="0">
                <a:effectLst/>
                <a:latin typeface="+mn-lt"/>
                <a:ea typeface="+mn-ea"/>
                <a:cs typeface="+mn-cs"/>
                <a:sym typeface="Avenir Roman"/>
              </a:rPr>
              <a:t>Второе </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защитите</a:t>
            </a:r>
            <a:r>
              <a:rPr lang="ru-RU" sz="2400" baseline="0" dirty="0" smtClean="0">
                <a:effectLst/>
                <a:latin typeface="+mn-lt"/>
                <a:ea typeface="+mn-ea"/>
                <a:cs typeface="+mn-cs"/>
                <a:sym typeface="Avenir Roman"/>
              </a:rPr>
              <a:t> коненчные точки </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или промышленные ПК</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Как показывают данные опроса, наиболее вероятными системами, подлежащими атаке, являются стандартные ПК с ОС Windows.</a:t>
            </a:r>
            <a:r>
              <a:rPr lang="ru-RU" sz="2400" baseline="0" dirty="0" smtClean="0">
                <a:effectLst/>
                <a:latin typeface="+mn-lt"/>
                <a:ea typeface="+mn-ea"/>
                <a:cs typeface="+mn-cs"/>
                <a:sym typeface="Avenir Roman"/>
              </a:rPr>
              <a:t> </a:t>
            </a:r>
            <a:r>
              <a:rPr lang="ru-RU" sz="2400" dirty="0" smtClean="0">
                <a:effectLst/>
                <a:latin typeface="+mn-lt"/>
                <a:ea typeface="+mn-ea"/>
                <a:cs typeface="+mn-cs"/>
                <a:sym typeface="Avenir Roman"/>
              </a:rPr>
              <a:t>Эти системы чаще всего являются отправной точкой для фактического разрушения физического контроллера, поэтому их упрочнение оказывает реальное влияние. Поэтому убедитесь, что вы можете внедрить такую же базовую гигиену безопасности, которая существует в ИТ-мире для этих систем на ваши ПК в промышленной среде, с решениями, которые проверено не привносят сбои в системы АСУ ТП. </a:t>
            </a:r>
          </a:p>
          <a:p>
            <a:endParaRPr lang="ru-RU" sz="2400" dirty="0" smtClean="0">
              <a:effectLst/>
              <a:latin typeface="+mn-lt"/>
              <a:ea typeface="+mn-ea"/>
              <a:cs typeface="+mn-cs"/>
              <a:sym typeface="Avenir Roman"/>
            </a:endParaRPr>
          </a:p>
          <a:p>
            <a:r>
              <a:rPr lang="ru-RU" sz="2400" dirty="0" smtClean="0">
                <a:effectLst/>
                <a:latin typeface="+mn-lt"/>
                <a:ea typeface="+mn-ea"/>
                <a:cs typeface="+mn-cs"/>
                <a:sym typeface="Avenir Roman"/>
              </a:rPr>
              <a:t>Три</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теперь подумайте о том, как обеспечить безопасность самих промышленных систем </a:t>
            </a:r>
            <a:r>
              <a:rPr lang="en-US" sz="2400" dirty="0" smtClean="0">
                <a:effectLst/>
                <a:latin typeface="+mn-lt"/>
                <a:ea typeface="+mn-ea"/>
                <a:cs typeface="+mn-cs"/>
                <a:sym typeface="Avenir Roman"/>
              </a:rPr>
              <a:t>–</a:t>
            </a:r>
            <a:r>
              <a:rPr lang="ru-RU" sz="2400" dirty="0" smtClean="0">
                <a:effectLst/>
                <a:latin typeface="+mn-lt"/>
                <a:ea typeface="+mn-ea"/>
                <a:cs typeface="+mn-cs"/>
                <a:sym typeface="Avenir Roman"/>
              </a:rPr>
              <a:t> </a:t>
            </a:r>
            <a:r>
              <a:rPr lang="en-US" sz="2400" dirty="0" smtClean="0">
                <a:effectLst/>
                <a:latin typeface="+mn-lt"/>
                <a:ea typeface="+mn-ea"/>
                <a:cs typeface="+mn-cs"/>
                <a:sym typeface="Avenir Roman"/>
              </a:rPr>
              <a:t>PLC, RTU, HMI.  </a:t>
            </a:r>
            <a:r>
              <a:rPr lang="ru-RU" dirty="0" smtClean="0"/>
              <a:t>Обычно нам не нужно добираться до робота, двигателя или датчика, если мы сможем достичь контроллера для этих систем.</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Но это может измениться по мере распространения</a:t>
            </a:r>
            <a:r>
              <a:rPr lang="ru-RU" sz="2400" baseline="0" dirty="0" smtClean="0">
                <a:effectLst/>
                <a:latin typeface="+mn-lt"/>
                <a:ea typeface="+mn-ea"/>
                <a:cs typeface="+mn-cs"/>
                <a:sym typeface="Avenir Roman"/>
              </a:rPr>
              <a:t> и эти физически-конечные становятся сами </a:t>
            </a:r>
            <a:r>
              <a:rPr lang="en-US" sz="2400" baseline="0" dirty="0" smtClean="0">
                <a:effectLst/>
                <a:latin typeface="+mn-lt"/>
                <a:ea typeface="+mn-ea"/>
                <a:cs typeface="+mn-cs"/>
                <a:sym typeface="Avenir Roman"/>
              </a:rPr>
              <a:t>IP </a:t>
            </a:r>
            <a:r>
              <a:rPr lang="ru-RU" sz="2400" baseline="0" dirty="0" smtClean="0">
                <a:effectLst/>
                <a:latin typeface="+mn-lt"/>
                <a:ea typeface="+mn-ea"/>
                <a:cs typeface="+mn-cs"/>
                <a:sym typeface="Avenir Roman"/>
              </a:rPr>
              <a:t>подключенными. </a:t>
            </a:r>
            <a:r>
              <a:rPr lang="ru-RU" dirty="0" smtClean="0"/>
              <a:t>Вам нужно подумать над тем, как вы можете обнаружить уязвимости, атаки и вредоносные изменения, происходящие в этих промышленных системах.</a:t>
            </a:r>
          </a:p>
          <a:p>
            <a:r>
              <a:rPr lang="en-US" sz="2400" dirty="0" smtClean="0">
                <a:effectLst/>
                <a:latin typeface="+mn-lt"/>
                <a:ea typeface="+mn-ea"/>
                <a:cs typeface="+mn-cs"/>
                <a:sym typeface="Avenir Roman"/>
              </a:rPr>
              <a:t> </a:t>
            </a:r>
          </a:p>
          <a:p>
            <a:r>
              <a:rPr lang="ru-RU" dirty="0" smtClean="0"/>
              <a:t>Для некоторых организаций правильный порядок такого подхода может быть 1-2-3.</a:t>
            </a:r>
            <a:r>
              <a:rPr lang="en-US" sz="2400" dirty="0" smtClean="0">
                <a:effectLst/>
                <a:latin typeface="+mn-lt"/>
                <a:ea typeface="+mn-ea"/>
                <a:cs typeface="+mn-cs"/>
                <a:sym typeface="Avenir Roman"/>
              </a:rPr>
              <a:t>  </a:t>
            </a:r>
            <a:endParaRPr lang="ru-RU" sz="2400" dirty="0" smtClean="0">
              <a:effectLst/>
              <a:latin typeface="+mn-lt"/>
              <a:ea typeface="+mn-ea"/>
              <a:cs typeface="+mn-cs"/>
              <a:sym typeface="Avenir Roman"/>
            </a:endParaRPr>
          </a:p>
          <a:p>
            <a:r>
              <a:rPr lang="ru-RU" dirty="0" smtClean="0"/>
              <a:t>Другие организации могут по другому расставить приоритеты для своей среды. Если самой большой точкой риска являются контроллеры, возможно, контроллерам</a:t>
            </a:r>
            <a:r>
              <a:rPr lang="ru-RU" baseline="0" dirty="0" smtClean="0"/>
              <a:t> стоит быть </a:t>
            </a:r>
            <a:r>
              <a:rPr lang="ru-RU" dirty="0" smtClean="0"/>
              <a:t> на первом месте. Фактически, мы недавно увидели доказательство концепции червя, который непосредственно заразился и прыгнул между ПЛК без какого-либо промежуточного ПК, поэтому, возможно, ландшафт</a:t>
            </a:r>
            <a:r>
              <a:rPr lang="ru-RU" baseline="0" dirty="0" smtClean="0"/>
              <a:t> </a:t>
            </a:r>
            <a:r>
              <a:rPr lang="ru-RU" dirty="0" smtClean="0"/>
              <a:t>угроз переместится с ПК на контроллер, являющийся исходными целевыми точками, и мы также захотим перенести наши приоритеты в будущем.</a:t>
            </a:r>
            <a:endParaRPr lang="en-US" sz="2400" dirty="0" smtClean="0">
              <a:effectLst/>
              <a:latin typeface="+mn-lt"/>
              <a:ea typeface="+mn-ea"/>
              <a:cs typeface="+mn-cs"/>
              <a:sym typeface="Avenir Roman"/>
            </a:endParaRPr>
          </a:p>
          <a:p>
            <a:endParaRPr lang="en-US" dirty="0"/>
          </a:p>
        </p:txBody>
      </p:sp>
    </p:spTree>
    <p:extLst>
      <p:ext uri="{BB962C8B-B14F-4D97-AF65-F5344CB8AC3E}">
        <p14:creationId xmlns:p14="http://schemas.microsoft.com/office/powerpoint/2010/main" val="3795362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u="sng" dirty="0" smtClean="0">
                <a:effectLst/>
                <a:latin typeface="+mn-lt"/>
                <a:ea typeface="+mn-ea"/>
                <a:cs typeface="+mn-cs"/>
                <a:sym typeface="Avenir Roman"/>
              </a:rPr>
              <a:t>Belden 1-2-3</a:t>
            </a:r>
            <a:endParaRPr lang="en-US" sz="2400" dirty="0" smtClean="0">
              <a:effectLst/>
              <a:latin typeface="+mn-lt"/>
              <a:ea typeface="+mn-ea"/>
              <a:cs typeface="+mn-cs"/>
              <a:sym typeface="Avenir Roman"/>
            </a:endParaRPr>
          </a:p>
          <a:p>
            <a:r>
              <a:rPr lang="en-US" sz="2400" dirty="0" smtClean="0">
                <a:effectLst/>
                <a:latin typeface="+mn-lt"/>
                <a:ea typeface="+mn-ea"/>
                <a:cs typeface="+mn-cs"/>
                <a:sym typeface="Avenir Roman"/>
              </a:rPr>
              <a:t>At Belden, we’ve been working with our customers who are asking us what they should do in their ICS environments, and built a simple, 1-2-3 approach to Industrial Cybersecurity.  It works like this.</a:t>
            </a:r>
            <a:endParaRPr lang="ru-RU" sz="2400" dirty="0" smtClean="0">
              <a:effectLst/>
              <a:latin typeface="+mn-lt"/>
              <a:ea typeface="+mn-ea"/>
              <a:cs typeface="+mn-cs"/>
              <a:sym typeface="Avenir Roman"/>
            </a:endParaRPr>
          </a:p>
          <a:p>
            <a:r>
              <a:rPr lang="ru-RU" dirty="0" smtClean="0"/>
              <a:t>В Belden мы работаем с нашими клиентами, которые спрашивают нас, что им делать в своих средах ICS, и построили простой подход 1-2-3 к Industrial Cybersecurity. Он работает так.</a:t>
            </a:r>
            <a:endParaRPr lang="en-US" sz="2400" dirty="0" smtClean="0">
              <a:effectLst/>
              <a:latin typeface="+mn-lt"/>
              <a:ea typeface="+mn-ea"/>
              <a:cs typeface="+mn-cs"/>
              <a:sym typeface="Avenir Roman"/>
            </a:endParaRPr>
          </a:p>
          <a:p>
            <a:r>
              <a:rPr lang="en-US" sz="2400" dirty="0" smtClean="0">
                <a:effectLst/>
                <a:latin typeface="+mn-lt"/>
                <a:ea typeface="+mn-ea"/>
                <a:cs typeface="+mn-cs"/>
                <a:sym typeface="Avenir Roman"/>
              </a:rPr>
              <a:t> </a:t>
            </a:r>
          </a:p>
          <a:p>
            <a:r>
              <a:rPr lang="ru-RU" sz="2400" dirty="0" smtClean="0">
                <a:effectLst/>
                <a:latin typeface="+mn-lt"/>
                <a:ea typeface="+mn-ea"/>
                <a:cs typeface="+mn-cs"/>
                <a:sym typeface="Avenir Roman"/>
              </a:rPr>
              <a:t>Первое</a:t>
            </a:r>
            <a:r>
              <a:rPr lang="ru-RU" sz="2400" baseline="0" dirty="0" smtClean="0">
                <a:effectLst/>
                <a:latin typeface="+mn-lt"/>
                <a:ea typeface="+mn-ea"/>
                <a:cs typeface="+mn-cs"/>
                <a:sym typeface="Avenir Roman"/>
              </a:rPr>
              <a:t> </a:t>
            </a:r>
            <a:r>
              <a:rPr lang="en-US" sz="2400" dirty="0" smtClean="0">
                <a:effectLst/>
                <a:latin typeface="+mn-lt"/>
                <a:ea typeface="+mn-ea"/>
                <a:cs typeface="+mn-cs"/>
                <a:sym typeface="Avenir Roman"/>
              </a:rPr>
              <a:t>– </a:t>
            </a:r>
            <a:r>
              <a:rPr lang="ru-RU" dirty="0" smtClean="0"/>
              <a:t>защитите свою промышленную сеть</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Основное здесь убедится что вы</a:t>
            </a:r>
            <a:r>
              <a:rPr lang="ru-RU" sz="2400" baseline="0" dirty="0" smtClean="0">
                <a:effectLst/>
                <a:latin typeface="+mn-lt"/>
                <a:ea typeface="+mn-ea"/>
                <a:cs typeface="+mn-cs"/>
                <a:sym typeface="Avenir Roman"/>
              </a:rPr>
              <a:t> построили хорошо организованную </a:t>
            </a:r>
            <a:r>
              <a:rPr lang="en-US" sz="2400" baseline="0" dirty="0" smtClean="0">
                <a:effectLst/>
                <a:latin typeface="+mn-lt"/>
                <a:ea typeface="+mn-ea"/>
                <a:cs typeface="+mn-cs"/>
                <a:sym typeface="Avenir Roman"/>
              </a:rPr>
              <a:t>IP </a:t>
            </a:r>
            <a:r>
              <a:rPr lang="ru-RU" sz="2400" baseline="0" dirty="0" smtClean="0">
                <a:effectLst/>
                <a:latin typeface="+mn-lt"/>
                <a:ea typeface="+mn-ea"/>
                <a:cs typeface="+mn-cs"/>
                <a:sym typeface="Avenir Roman"/>
              </a:rPr>
              <a:t>сеть</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обладающую отказоустойчивостью. Это одна из лучших вещей которую вы можете сделать чтобы снизить риски.</a:t>
            </a:r>
          </a:p>
          <a:p>
            <a:r>
              <a:rPr lang="ru-RU" dirty="0" smtClean="0"/>
              <a:t>В ИТ мы рассматриваем это как сегментирование сети, в стандарте  IEC-62443  это называют настройку зон и каналов. Защищенный удаленный доступ и беспроводная связь - это две важные области, помимо сегментации, которые также следует учитывать.</a:t>
            </a:r>
            <a:r>
              <a:rPr lang="en-US" sz="2400" dirty="0" smtClean="0">
                <a:effectLst/>
                <a:latin typeface="+mn-lt"/>
                <a:ea typeface="+mn-ea"/>
                <a:cs typeface="+mn-cs"/>
                <a:sym typeface="Avenir Roman"/>
              </a:rPr>
              <a:t>  </a:t>
            </a:r>
            <a:endParaRPr lang="ru-RU" sz="2400" dirty="0" smtClean="0">
              <a:effectLst/>
              <a:latin typeface="+mn-lt"/>
              <a:ea typeface="+mn-ea"/>
              <a:cs typeface="+mn-cs"/>
              <a:sym typeface="Avenir Roman"/>
            </a:endParaRPr>
          </a:p>
          <a:p>
            <a:r>
              <a:rPr lang="en-US" sz="2400" dirty="0" smtClean="0">
                <a:effectLst/>
                <a:latin typeface="+mn-lt"/>
                <a:ea typeface="+mn-ea"/>
                <a:cs typeface="+mn-cs"/>
                <a:sym typeface="Avenir Roman"/>
              </a:rPr>
              <a:t> </a:t>
            </a:r>
          </a:p>
          <a:p>
            <a:r>
              <a:rPr lang="ru-RU" sz="2400" dirty="0" smtClean="0">
                <a:effectLst/>
                <a:latin typeface="+mn-lt"/>
                <a:ea typeface="+mn-ea"/>
                <a:cs typeface="+mn-cs"/>
                <a:sym typeface="Avenir Roman"/>
              </a:rPr>
              <a:t>Второе </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защитите</a:t>
            </a:r>
            <a:r>
              <a:rPr lang="ru-RU" sz="2400" baseline="0" dirty="0" smtClean="0">
                <a:effectLst/>
                <a:latin typeface="+mn-lt"/>
                <a:ea typeface="+mn-ea"/>
                <a:cs typeface="+mn-cs"/>
                <a:sym typeface="Avenir Roman"/>
              </a:rPr>
              <a:t> коненчные точки </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или промышленные ПК</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Как показывают данные опроса, наиболее вероятными системами, подлежащими атаке, являются стандартные ПК с ОС Windows.</a:t>
            </a:r>
            <a:r>
              <a:rPr lang="ru-RU" sz="2400" baseline="0" dirty="0" smtClean="0">
                <a:effectLst/>
                <a:latin typeface="+mn-lt"/>
                <a:ea typeface="+mn-ea"/>
                <a:cs typeface="+mn-cs"/>
                <a:sym typeface="Avenir Roman"/>
              </a:rPr>
              <a:t> </a:t>
            </a:r>
            <a:r>
              <a:rPr lang="ru-RU" sz="2400" dirty="0" smtClean="0">
                <a:effectLst/>
                <a:latin typeface="+mn-lt"/>
                <a:ea typeface="+mn-ea"/>
                <a:cs typeface="+mn-cs"/>
                <a:sym typeface="Avenir Roman"/>
              </a:rPr>
              <a:t>Эти системы чаще всего являются отправной точкой для фактического разрушения физического контроллера, поэтому их упрочнение оказывает реальное влияние. Поэтому убедитесь, что вы можете внедрить такую же базовую гигиену безопасности, которая существует в ИТ-мире для этих систем на ваши ПК в промышленной среде, с решениями, которые проверено не привносят сбои в системы АСУ ТП. </a:t>
            </a:r>
          </a:p>
          <a:p>
            <a:endParaRPr lang="ru-RU" sz="2400" dirty="0" smtClean="0">
              <a:effectLst/>
              <a:latin typeface="+mn-lt"/>
              <a:ea typeface="+mn-ea"/>
              <a:cs typeface="+mn-cs"/>
              <a:sym typeface="Avenir Roman"/>
            </a:endParaRPr>
          </a:p>
          <a:p>
            <a:r>
              <a:rPr lang="ru-RU" sz="2400" dirty="0" smtClean="0">
                <a:effectLst/>
                <a:latin typeface="+mn-lt"/>
                <a:ea typeface="+mn-ea"/>
                <a:cs typeface="+mn-cs"/>
                <a:sym typeface="Avenir Roman"/>
              </a:rPr>
              <a:t>Три</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теперь подумайте о том, как обеспечить безопасность самих промышленных систем </a:t>
            </a:r>
            <a:r>
              <a:rPr lang="en-US" sz="2400" dirty="0" smtClean="0">
                <a:effectLst/>
                <a:latin typeface="+mn-lt"/>
                <a:ea typeface="+mn-ea"/>
                <a:cs typeface="+mn-cs"/>
                <a:sym typeface="Avenir Roman"/>
              </a:rPr>
              <a:t>–</a:t>
            </a:r>
            <a:r>
              <a:rPr lang="ru-RU" sz="2400" dirty="0" smtClean="0">
                <a:effectLst/>
                <a:latin typeface="+mn-lt"/>
                <a:ea typeface="+mn-ea"/>
                <a:cs typeface="+mn-cs"/>
                <a:sym typeface="Avenir Roman"/>
              </a:rPr>
              <a:t> </a:t>
            </a:r>
            <a:r>
              <a:rPr lang="en-US" sz="2400" dirty="0" smtClean="0">
                <a:effectLst/>
                <a:latin typeface="+mn-lt"/>
                <a:ea typeface="+mn-ea"/>
                <a:cs typeface="+mn-cs"/>
                <a:sym typeface="Avenir Roman"/>
              </a:rPr>
              <a:t>PLC, RTU, HMI.  </a:t>
            </a:r>
            <a:r>
              <a:rPr lang="ru-RU" dirty="0" smtClean="0"/>
              <a:t>Обычно нам не нужно добираться до робота, двигателя или датчика, если мы сможем достичь контроллера для этих систем.</a:t>
            </a:r>
            <a:r>
              <a:rPr lang="en-US" sz="2400" dirty="0" smtClean="0">
                <a:effectLst/>
                <a:latin typeface="+mn-lt"/>
                <a:ea typeface="+mn-ea"/>
                <a:cs typeface="+mn-cs"/>
                <a:sym typeface="Avenir Roman"/>
              </a:rPr>
              <a:t>  </a:t>
            </a:r>
            <a:r>
              <a:rPr lang="ru-RU" sz="2400" dirty="0" smtClean="0">
                <a:effectLst/>
                <a:latin typeface="+mn-lt"/>
                <a:ea typeface="+mn-ea"/>
                <a:cs typeface="+mn-cs"/>
                <a:sym typeface="Avenir Roman"/>
              </a:rPr>
              <a:t>Но это может измениться по мере распространения</a:t>
            </a:r>
            <a:r>
              <a:rPr lang="ru-RU" sz="2400" baseline="0" dirty="0" smtClean="0">
                <a:effectLst/>
                <a:latin typeface="+mn-lt"/>
                <a:ea typeface="+mn-ea"/>
                <a:cs typeface="+mn-cs"/>
                <a:sym typeface="Avenir Roman"/>
              </a:rPr>
              <a:t> и эти физически-конечные становятся сами </a:t>
            </a:r>
            <a:r>
              <a:rPr lang="en-US" sz="2400" baseline="0" dirty="0" smtClean="0">
                <a:effectLst/>
                <a:latin typeface="+mn-lt"/>
                <a:ea typeface="+mn-ea"/>
                <a:cs typeface="+mn-cs"/>
                <a:sym typeface="Avenir Roman"/>
              </a:rPr>
              <a:t>IP </a:t>
            </a:r>
            <a:r>
              <a:rPr lang="ru-RU" sz="2400" baseline="0" dirty="0" smtClean="0">
                <a:effectLst/>
                <a:latin typeface="+mn-lt"/>
                <a:ea typeface="+mn-ea"/>
                <a:cs typeface="+mn-cs"/>
                <a:sym typeface="Avenir Roman"/>
              </a:rPr>
              <a:t>подключенными. </a:t>
            </a:r>
            <a:r>
              <a:rPr lang="ru-RU" dirty="0" smtClean="0"/>
              <a:t>Вам нужно подумать над тем, как вы можете обнаружить уязвимости, атаки и вредоносные изменения, происходящие в этих промышленных системах.</a:t>
            </a:r>
          </a:p>
          <a:p>
            <a:r>
              <a:rPr lang="en-US" sz="2400" dirty="0" smtClean="0">
                <a:effectLst/>
                <a:latin typeface="+mn-lt"/>
                <a:ea typeface="+mn-ea"/>
                <a:cs typeface="+mn-cs"/>
                <a:sym typeface="Avenir Roman"/>
              </a:rPr>
              <a:t> </a:t>
            </a:r>
          </a:p>
          <a:p>
            <a:r>
              <a:rPr lang="ru-RU" dirty="0" smtClean="0"/>
              <a:t>Для некоторых организаций правильный порядок такого подхода может быть 1-2-3.</a:t>
            </a:r>
            <a:r>
              <a:rPr lang="en-US" sz="2400" dirty="0" smtClean="0">
                <a:effectLst/>
                <a:latin typeface="+mn-lt"/>
                <a:ea typeface="+mn-ea"/>
                <a:cs typeface="+mn-cs"/>
                <a:sym typeface="Avenir Roman"/>
              </a:rPr>
              <a:t>  </a:t>
            </a:r>
            <a:endParaRPr lang="ru-RU" sz="2400" dirty="0" smtClean="0">
              <a:effectLst/>
              <a:latin typeface="+mn-lt"/>
              <a:ea typeface="+mn-ea"/>
              <a:cs typeface="+mn-cs"/>
              <a:sym typeface="Avenir Roman"/>
            </a:endParaRPr>
          </a:p>
          <a:p>
            <a:r>
              <a:rPr lang="ru-RU" dirty="0" smtClean="0"/>
              <a:t>Другие организации могут по другому расставить приоритеты для своей среды. Если самой большой точкой риска являются контроллеры, возможно, контроллерам</a:t>
            </a:r>
            <a:r>
              <a:rPr lang="ru-RU" baseline="0" dirty="0" smtClean="0"/>
              <a:t> стоит быть </a:t>
            </a:r>
            <a:r>
              <a:rPr lang="ru-RU" dirty="0" smtClean="0"/>
              <a:t> на первом месте. Фактически, мы недавно увидели доказательство концепции червя, который непосредственно заразился и прыгнул между ПЛК без какого-либо промежуточного ПК, поэтому, возможно, ландшафт</a:t>
            </a:r>
            <a:r>
              <a:rPr lang="ru-RU" baseline="0" dirty="0" smtClean="0"/>
              <a:t> </a:t>
            </a:r>
            <a:r>
              <a:rPr lang="ru-RU" dirty="0" smtClean="0"/>
              <a:t>угроз переместится с ПК на контроллер, являющийся исходными целевыми точками, и мы также захотим перенести наши приоритеты в будущем.</a:t>
            </a:r>
            <a:endParaRPr lang="en-US" sz="2400" dirty="0" smtClean="0">
              <a:effectLst/>
              <a:latin typeface="+mn-lt"/>
              <a:ea typeface="+mn-ea"/>
              <a:cs typeface="+mn-cs"/>
              <a:sym typeface="Avenir Roman"/>
            </a:endParaRPr>
          </a:p>
          <a:p>
            <a:endParaRPr lang="en-US" dirty="0"/>
          </a:p>
        </p:txBody>
      </p:sp>
    </p:spTree>
    <p:extLst>
      <p:ext uri="{BB962C8B-B14F-4D97-AF65-F5344CB8AC3E}">
        <p14:creationId xmlns:p14="http://schemas.microsoft.com/office/powerpoint/2010/main" val="14478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2738438" y="544513"/>
            <a:ext cx="4456112" cy="2508250"/>
          </a:xfrm>
          <a:ln w="12700" cap="flat">
            <a:solidFill>
              <a:schemeClr val="tx1"/>
            </a:solidFill>
          </a:ln>
        </p:spPr>
      </p:sp>
      <p:sp>
        <p:nvSpPr>
          <p:cNvPr id="152579" name="Rectangle 3"/>
          <p:cNvSpPr>
            <a:spLocks noGrp="1" noChangeArrowheads="1"/>
          </p:cNvSpPr>
          <p:nvPr>
            <p:ph type="body" idx="1"/>
          </p:nvPr>
        </p:nvSpPr>
        <p:spPr>
          <a:xfrm>
            <a:off x="1321254" y="3232438"/>
            <a:ext cx="7279535" cy="2677764"/>
          </a:xfrm>
          <a:noFill/>
          <a:extLst>
            <a:ext uri="{91240B29-F687-4F45-9708-019B960494DF}">
              <a14:hiddenLine xmlns:a14="http://schemas.microsoft.com/office/drawing/2010/main" w="12700">
                <a:solidFill>
                  <a:schemeClr val="tx1"/>
                </a:solidFill>
                <a:miter lim="800000"/>
                <a:headEnd/>
                <a:tailEnd/>
              </a14:hiddenLine>
            </a:ext>
          </a:extLst>
        </p:spPr>
        <p:txBody>
          <a:bodyPr lIns="95646" tIns="48663" rIns="95646" bIns="48663"/>
          <a:lstStyle/>
          <a:p>
            <a:pPr eaLnBrk="1" hangingPunct="1"/>
            <a:endParaRPr lang="de-DE" dirty="0" smtClean="0"/>
          </a:p>
        </p:txBody>
      </p:sp>
    </p:spTree>
    <p:extLst>
      <p:ext uri="{BB962C8B-B14F-4D97-AF65-F5344CB8AC3E}">
        <p14:creationId xmlns:p14="http://schemas.microsoft.com/office/powerpoint/2010/main" val="1523868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xfrm>
            <a:off x="3970159" y="8829573"/>
            <a:ext cx="3038604" cy="465340"/>
          </a:xfrm>
          <a:prstGeom prst="rect">
            <a:avLst/>
          </a:prstGeom>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772FCB0-44CD-411C-A521-135DA34841D2}" type="slidenum">
              <a:rPr lang="en-US" altLang="de-DE" smtClean="0">
                <a:ea typeface="ＭＳ Ｐゴシック" pitchFamily="34" charset="-128"/>
              </a:rPr>
              <a:pPr eaLnBrk="1" hangingPunct="1">
                <a:spcBef>
                  <a:spcPct val="0"/>
                </a:spcBef>
              </a:pPr>
              <a:t>8</a:t>
            </a:fld>
            <a:endParaRPr lang="en-US" altLang="de-DE" smtClean="0">
              <a:ea typeface="ＭＳ Ｐゴシック" pitchFamily="34" charset="-128"/>
            </a:endParaRPr>
          </a:p>
        </p:txBody>
      </p:sp>
      <p:sp>
        <p:nvSpPr>
          <p:cNvPr id="12291" name="Rectangle 2"/>
          <p:cNvSpPr>
            <a:spLocks noGrp="1" noRot="1" noChangeAspect="1" noChangeArrowheads="1" noTextEdit="1"/>
          </p:cNvSpPr>
          <p:nvPr>
            <p:ph type="sldImg"/>
          </p:nvPr>
        </p:nvSpPr>
        <p:spPr>
          <a:xfrm>
            <a:off x="409575" y="695325"/>
            <a:ext cx="6199188" cy="3487738"/>
          </a:xfrm>
          <a:ln/>
        </p:spPr>
      </p:sp>
      <p:sp>
        <p:nvSpPr>
          <p:cNvPr id="12292" name="Rectangle 3"/>
          <p:cNvSpPr>
            <a:spLocks noGrp="1" noChangeArrowheads="1"/>
          </p:cNvSpPr>
          <p:nvPr>
            <p:ph type="body" idx="1"/>
          </p:nvPr>
        </p:nvSpPr>
        <p:spPr>
          <a:xfrm>
            <a:off x="933193" y="4414825"/>
            <a:ext cx="5144016" cy="4185907"/>
          </a:xfrm>
          <a:noFill/>
        </p:spPr>
        <p:txBody>
          <a:bodyPr/>
          <a:lstStyle/>
          <a:p>
            <a:pPr eaLnBrk="1" hangingPunct="1"/>
            <a:r>
              <a:rPr lang="en-US" altLang="de-DE" dirty="0" smtClean="0">
                <a:latin typeface="Arial" charset="0"/>
              </a:rPr>
              <a:t>Trusted</a:t>
            </a:r>
            <a:r>
              <a:rPr lang="en-US" altLang="de-DE" baseline="0" dirty="0" smtClean="0">
                <a:latin typeface="Arial" charset="0"/>
              </a:rPr>
              <a:t> platform module</a:t>
            </a:r>
            <a:endParaRPr lang="de-DE" altLang="de-DE" dirty="0" smtClean="0">
              <a:latin typeface="Arial" charset="0"/>
            </a:endParaRPr>
          </a:p>
        </p:txBody>
      </p:sp>
    </p:spTree>
    <p:extLst>
      <p:ext uri="{BB962C8B-B14F-4D97-AF65-F5344CB8AC3E}">
        <p14:creationId xmlns:p14="http://schemas.microsoft.com/office/powerpoint/2010/main" val="3645712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Foliennummernplatzhalter 3"/>
          <p:cNvSpPr>
            <a:spLocks noGrp="1"/>
          </p:cNvSpPr>
          <p:nvPr>
            <p:ph type="sldNum" sz="quarter" idx="5"/>
          </p:nvPr>
        </p:nvSpPr>
        <p:spPr>
          <a:xfrm>
            <a:off x="3970159" y="8829573"/>
            <a:ext cx="3038604" cy="465340"/>
          </a:xfrm>
          <a:prstGeom prst="rect">
            <a:avLst/>
          </a:prstGeom>
        </p:spPr>
        <p:txBody>
          <a:bodyPr/>
          <a:lstStyle/>
          <a:p>
            <a:pPr>
              <a:defRPr/>
            </a:pPr>
            <a:fld id="{50D4BE3D-C316-477A-8A47-2A3D5BAEE003}" type="slidenum">
              <a:rPr lang="de-DE" smtClean="0"/>
              <a:pPr>
                <a:defRPr/>
              </a:pPr>
              <a:t>9</a:t>
            </a:fld>
            <a:endParaRPr lang="de-DE"/>
          </a:p>
        </p:txBody>
      </p:sp>
    </p:spTree>
    <p:extLst>
      <p:ext uri="{BB962C8B-B14F-4D97-AF65-F5344CB8AC3E}">
        <p14:creationId xmlns:p14="http://schemas.microsoft.com/office/powerpoint/2010/main" val="1839483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967"/>
            <a:ext cx="3037840" cy="464820"/>
          </a:xfrm>
          <a:prstGeom prst="rect">
            <a:avLst/>
          </a:prstGeom>
          <a:ln/>
        </p:spPr>
        <p:txBody>
          <a:bodyPr lIns="93164" tIns="46582" rIns="93164" bIns="46582"/>
          <a:lstStyle/>
          <a:p>
            <a:fld id="{B7F32BF5-7742-4364-B0D1-BCC1B18AB931}" type="slidenum">
              <a:rPr lang="en-US" altLang="en-US"/>
              <a:pPr/>
              <a:t>14</a:t>
            </a:fld>
            <a:endParaRPr lang="en-US"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71486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967"/>
            <a:ext cx="3037840" cy="464820"/>
          </a:xfrm>
          <a:prstGeom prst="rect">
            <a:avLst/>
          </a:prstGeom>
          <a:ln/>
        </p:spPr>
        <p:txBody>
          <a:bodyPr lIns="93164" tIns="46582" rIns="93164" bIns="46582"/>
          <a:lstStyle/>
          <a:p>
            <a:fld id="{B4FD8257-515C-4559-BCF0-5AEAAB89230A}" type="slidenum">
              <a:rPr lang="en-US" altLang="en-US"/>
              <a:pPr/>
              <a:t>15</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83388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967"/>
            <a:ext cx="3037840" cy="464820"/>
          </a:xfrm>
          <a:prstGeom prst="rect">
            <a:avLst/>
          </a:prstGeom>
          <a:ln/>
        </p:spPr>
        <p:txBody>
          <a:bodyPr lIns="93164" tIns="46582" rIns="93164" bIns="46582"/>
          <a:lstStyle/>
          <a:p>
            <a:fld id="{B4FD8257-515C-4559-BCF0-5AEAAB89230A}" type="slidenum">
              <a:rPr lang="en-US" altLang="en-US"/>
              <a:pPr/>
              <a:t>16</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51394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967"/>
            <a:ext cx="3037840" cy="464820"/>
          </a:xfrm>
          <a:prstGeom prst="rect">
            <a:avLst/>
          </a:prstGeom>
          <a:ln/>
        </p:spPr>
        <p:txBody>
          <a:bodyPr lIns="93164" tIns="46582" rIns="93164" bIns="46582"/>
          <a:lstStyle/>
          <a:p>
            <a:fld id="{B4FD8257-515C-4559-BCF0-5AEAAB89230A}" type="slidenum">
              <a:rPr lang="en-US" altLang="en-US"/>
              <a:pPr/>
              <a:t>17</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68960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938" y="8829967"/>
            <a:ext cx="3037840" cy="464820"/>
          </a:xfrm>
          <a:prstGeom prst="rect">
            <a:avLst/>
          </a:prstGeom>
          <a:ln/>
        </p:spPr>
        <p:txBody>
          <a:bodyPr lIns="93164" tIns="46582" rIns="93164" bIns="46582"/>
          <a:lstStyle/>
          <a:p>
            <a:fld id="{B4FD8257-515C-4559-BCF0-5AEAAB89230A}" type="slidenum">
              <a:rPr lang="en-US" altLang="en-US"/>
              <a:pPr/>
              <a:t>18</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47637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4_Титульный слайд">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286"/>
            <a:ext cx="9139940" cy="5145785"/>
          </a:xfrm>
          <a:prstGeom prst="rect">
            <a:avLst/>
          </a:prstGeom>
        </p:spPr>
      </p:pic>
      <p:sp>
        <p:nvSpPr>
          <p:cNvPr id="2" name="Заголовок 1"/>
          <p:cNvSpPr>
            <a:spLocks noGrp="1"/>
          </p:cNvSpPr>
          <p:nvPr>
            <p:ph type="ctrTitle"/>
          </p:nvPr>
        </p:nvSpPr>
        <p:spPr>
          <a:xfrm>
            <a:off x="251521" y="1275606"/>
            <a:ext cx="8695594" cy="2592288"/>
          </a:xfrm>
          <a:prstGeom prst="rect">
            <a:avLst/>
          </a:prstGeom>
        </p:spPr>
        <p:txBody>
          <a:bodyPr lIns="0" tIns="0" rIns="0" bIns="0" anchor="ctr">
            <a:noAutofit/>
          </a:bodyPr>
          <a:lstStyle>
            <a:lvl1pPr algn="ctr">
              <a:defRPr sz="3200">
                <a:solidFill>
                  <a:schemeClr val="bg1"/>
                </a:solidFill>
                <a:latin typeface="Segoe UI Light" panose="020B0502040204020203" pitchFamily="34" charset="0"/>
              </a:defRPr>
            </a:lvl1pPr>
          </a:lstStyle>
          <a:p>
            <a:r>
              <a:rPr lang="ru-RU" dirty="0" smtClean="0"/>
              <a:t>Образец заголовка</a:t>
            </a:r>
            <a:endParaRPr lang="ru-RU" dirty="0"/>
          </a:p>
        </p:txBody>
      </p:sp>
      <p:sp>
        <p:nvSpPr>
          <p:cNvPr id="3" name="Подзаголовок 2"/>
          <p:cNvSpPr>
            <a:spLocks noGrp="1"/>
          </p:cNvSpPr>
          <p:nvPr>
            <p:ph type="subTitle" idx="1" hasCustomPrompt="1"/>
          </p:nvPr>
        </p:nvSpPr>
        <p:spPr>
          <a:xfrm>
            <a:off x="4788024" y="4281111"/>
            <a:ext cx="3059654" cy="432048"/>
          </a:xfrm>
        </p:spPr>
        <p:txBody>
          <a:bodyPr lIns="0" tIns="0" rIns="0" bIns="0" anchor="ctr">
            <a:noAutofit/>
          </a:bodyPr>
          <a:lstStyle>
            <a:lvl1pPr marL="0" indent="0" algn="l">
              <a:buNone/>
              <a:defRPr sz="1200">
                <a:solidFill>
                  <a:schemeClr val="bg1"/>
                </a:solidFill>
                <a:latin typeface="Segoe UI Light"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Автор</a:t>
            </a:r>
          </a:p>
          <a:p>
            <a:r>
              <a:rPr lang="ru-RU" dirty="0" smtClean="0"/>
              <a:t>Компания</a:t>
            </a:r>
            <a:endParaRPr lang="ru-RU" dirty="0"/>
          </a:p>
        </p:txBody>
      </p:sp>
      <p:sp>
        <p:nvSpPr>
          <p:cNvPr id="31" name="Прямоугольник 30"/>
          <p:cNvSpPr/>
          <p:nvPr userDrawn="1"/>
        </p:nvSpPr>
        <p:spPr>
          <a:xfrm>
            <a:off x="8055064" y="4037856"/>
            <a:ext cx="892051" cy="918559"/>
          </a:xfrm>
          <a:prstGeom prst="rect">
            <a:avLst/>
          </a:prstGeom>
          <a:solidFill>
            <a:srgbClr val="278ABB"/>
          </a:solidFill>
          <a:ln w="9525">
            <a:solidFill>
              <a:srgbClr val="33A7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w="3175">
                <a:noFill/>
              </a:ln>
            </a:endParaRPr>
          </a:p>
        </p:txBody>
      </p:sp>
      <p:pic>
        <p:nvPicPr>
          <p:cNvPr id="32" name="Рисунок 31"/>
          <p:cNvPicPr>
            <a:picLocks noChangeAspect="1"/>
          </p:cNvPicPr>
          <p:nvPr userDrawn="1"/>
        </p:nvPicPr>
        <p:blipFill>
          <a:blip r:embed="rId4" cstate="print">
            <a:biLevel thresh="25000"/>
            <a:extLst>
              <a:ext uri="{28A0092B-C50C-407E-A947-70E740481C1C}">
                <a14:useLocalDpi xmlns:a14="http://schemas.microsoft.com/office/drawing/2010/main" val="0"/>
              </a:ext>
            </a:extLst>
          </a:blip>
          <a:stretch>
            <a:fillRect/>
          </a:stretch>
        </p:blipFill>
        <p:spPr>
          <a:xfrm>
            <a:off x="251520" y="264968"/>
            <a:ext cx="1872208" cy="389448"/>
          </a:xfrm>
          <a:prstGeom prst="rect">
            <a:avLst/>
          </a:prstGeom>
        </p:spPr>
      </p:pic>
      <p:sp>
        <p:nvSpPr>
          <p:cNvPr id="34" name="TextBox 33"/>
          <p:cNvSpPr txBox="1"/>
          <p:nvPr userDrawn="1"/>
        </p:nvSpPr>
        <p:spPr>
          <a:xfrm>
            <a:off x="8280300" y="4405628"/>
            <a:ext cx="448163" cy="184666"/>
          </a:xfrm>
          <a:prstGeom prst="rect">
            <a:avLst/>
          </a:prstGeom>
          <a:noFill/>
        </p:spPr>
        <p:txBody>
          <a:bodyPr wrap="square" lIns="0" tIns="0" rIns="0" bIns="0" rtlCol="0">
            <a:spAutoFit/>
          </a:bodyPr>
          <a:lstStyle/>
          <a:p>
            <a:pPr algn="ctr"/>
            <a:r>
              <a:rPr lang="ru-RU" sz="1200" dirty="0" smtClean="0">
                <a:solidFill>
                  <a:schemeClr val="bg1"/>
                </a:solidFill>
                <a:latin typeface="Segoe UI Semibold" panose="020B0702040204020203" pitchFamily="34" charset="0"/>
                <a:ea typeface="Segoe UI" panose="020B0502040204020203" pitchFamily="34" charset="0"/>
                <a:cs typeface="Segoe UI" panose="020B0502040204020203" pitchFamily="34" charset="0"/>
              </a:rPr>
              <a:t>2016</a:t>
            </a:r>
            <a:endParaRPr lang="ru-RU" sz="1200" dirty="0">
              <a:solidFill>
                <a:schemeClr val="bg1"/>
              </a:solidFill>
              <a:latin typeface="Segoe UI Semibold" panose="020B0702040204020203" pitchFamily="34" charset="0"/>
              <a:ea typeface="Segoe UI" panose="020B0502040204020203" pitchFamily="34" charset="0"/>
              <a:cs typeface="Segoe UI" panose="020B0502040204020203" pitchFamily="34" charset="0"/>
            </a:endParaRPr>
          </a:p>
        </p:txBody>
      </p:sp>
      <p:sp>
        <p:nvSpPr>
          <p:cNvPr id="35" name="TextBox 34"/>
          <p:cNvSpPr txBox="1"/>
          <p:nvPr userDrawn="1"/>
        </p:nvSpPr>
        <p:spPr>
          <a:xfrm>
            <a:off x="7685808" y="264968"/>
            <a:ext cx="1261307" cy="184666"/>
          </a:xfrm>
          <a:prstGeom prst="rect">
            <a:avLst/>
          </a:prstGeom>
          <a:noFill/>
        </p:spPr>
        <p:txBody>
          <a:bodyPr wrap="none" lIns="0" tIns="0" rIns="0" bIns="0" rtlCol="0">
            <a:spAutoFit/>
          </a:bodyPr>
          <a:lstStyle/>
          <a:p>
            <a:r>
              <a:rPr lang="en-US" sz="12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WWW.PROSOFT.RU</a:t>
            </a:r>
            <a:endParaRPr lang="ru-RU" sz="120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18" name="Прямоугольник 17"/>
          <p:cNvSpPr/>
          <p:nvPr userDrawn="1"/>
        </p:nvSpPr>
        <p:spPr>
          <a:xfrm>
            <a:off x="4572000" y="4037856"/>
            <a:ext cx="3430445" cy="918559"/>
          </a:xfrm>
          <a:prstGeom prst="rect">
            <a:avLst/>
          </a:prstGeom>
          <a:noFill/>
          <a:ln w="9525">
            <a:solidFill>
              <a:srgbClr val="33A7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w="3175">
                <a:noFill/>
              </a:ln>
            </a:endParaRPr>
          </a:p>
        </p:txBody>
      </p:sp>
      <p:cxnSp>
        <p:nvCxnSpPr>
          <p:cNvPr id="11" name="Прямая соединительная линия 10"/>
          <p:cNvCxnSpPr/>
          <p:nvPr userDrawn="1"/>
        </p:nvCxnSpPr>
        <p:spPr>
          <a:xfrm>
            <a:off x="7685808" y="654416"/>
            <a:ext cx="1458192" cy="0"/>
          </a:xfrm>
          <a:prstGeom prst="line">
            <a:avLst/>
          </a:prstGeom>
          <a:ln w="6350">
            <a:solidFill>
              <a:srgbClr val="33A7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9941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0" y="0"/>
            <a:ext cx="9135880" cy="5143500"/>
          </a:xfrm>
          <a:prstGeom prst="rect">
            <a:avLst/>
          </a:prstGeom>
        </p:spPr>
      </p:pic>
      <p:sp>
        <p:nvSpPr>
          <p:cNvPr id="2" name="Заголовок 1"/>
          <p:cNvSpPr>
            <a:spLocks noGrp="1"/>
          </p:cNvSpPr>
          <p:nvPr>
            <p:ph type="ctrTitle"/>
          </p:nvPr>
        </p:nvSpPr>
        <p:spPr>
          <a:xfrm>
            <a:off x="323528" y="1923678"/>
            <a:ext cx="8496944" cy="1368152"/>
          </a:xfrm>
          <a:prstGeom prst="rect">
            <a:avLst/>
          </a:prstGeom>
        </p:spPr>
        <p:txBody>
          <a:bodyPr>
            <a:normAutofit/>
          </a:bodyPr>
          <a:lstStyle>
            <a:lvl1pPr algn="ctr">
              <a:defRPr sz="4400">
                <a:solidFill>
                  <a:schemeClr val="bg1"/>
                </a:solidFill>
                <a:latin typeface="Segoe UI Light" panose="020B0502040204020203" pitchFamily="34" charset="0"/>
              </a:defRPr>
            </a:lvl1pPr>
          </a:lstStyle>
          <a:p>
            <a:r>
              <a:rPr lang="ru-RU" dirty="0" smtClean="0"/>
              <a:t>Образец заголовка</a:t>
            </a:r>
            <a:endParaRPr lang="ru-RU" dirty="0"/>
          </a:p>
        </p:txBody>
      </p:sp>
      <p:pic>
        <p:nvPicPr>
          <p:cNvPr id="11" name="Рисунок 10"/>
          <p:cNvPicPr>
            <a:picLocks noChangeAspect="1"/>
          </p:cNvPicPr>
          <p:nvPr userDrawn="1"/>
        </p:nvPicPr>
        <p:blipFill>
          <a:blip r:embed="rId4" cstate="print">
            <a:biLevel thresh="25000"/>
            <a:extLst>
              <a:ext uri="{28A0092B-C50C-407E-A947-70E740481C1C}">
                <a14:useLocalDpi xmlns:a14="http://schemas.microsoft.com/office/drawing/2010/main" val="0"/>
              </a:ext>
            </a:extLst>
          </a:blip>
          <a:stretch>
            <a:fillRect/>
          </a:stretch>
        </p:blipFill>
        <p:spPr>
          <a:xfrm>
            <a:off x="7380312" y="195486"/>
            <a:ext cx="1296144" cy="269618"/>
          </a:xfrm>
          <a:prstGeom prst="rect">
            <a:avLst/>
          </a:prstGeom>
        </p:spPr>
      </p:pic>
      <p:grpSp>
        <p:nvGrpSpPr>
          <p:cNvPr id="13" name="Группа 12"/>
          <p:cNvGrpSpPr/>
          <p:nvPr userDrawn="1"/>
        </p:nvGrpSpPr>
        <p:grpSpPr>
          <a:xfrm>
            <a:off x="3597547" y="4371949"/>
            <a:ext cx="1948906" cy="307777"/>
            <a:chOff x="3559198" y="4371949"/>
            <a:chExt cx="1948906" cy="307777"/>
          </a:xfrm>
        </p:grpSpPr>
        <p:sp>
          <p:nvSpPr>
            <p:cNvPr id="14" name="TextBox 13"/>
            <p:cNvSpPr txBox="1"/>
            <p:nvPr userDrawn="1"/>
          </p:nvSpPr>
          <p:spPr>
            <a:xfrm>
              <a:off x="3851368" y="4371949"/>
              <a:ext cx="1656736" cy="307777"/>
            </a:xfrm>
            <a:prstGeom prst="rect">
              <a:avLst/>
            </a:prstGeom>
            <a:noFill/>
          </p:spPr>
          <p:txBody>
            <a:bodyPr wrap="none" rtlCol="0">
              <a:spAutoFit/>
            </a:bodyPr>
            <a:lstStyle/>
            <a:p>
              <a:r>
                <a:rPr lang="en-US" sz="14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WWW.PROSOFT.RU</a:t>
              </a:r>
              <a:endParaRPr lang="ru-RU" sz="140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pic>
          <p:nvPicPr>
            <p:cNvPr id="18" name="Picture 2" descr="\\fileserver.prosoft.ru\MARKET\_Profiles\rudkovsky\Desktop\earth94.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59198" y="4401106"/>
              <a:ext cx="249462" cy="2494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966648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0" y="0"/>
            <a:ext cx="9135880" cy="5143500"/>
          </a:xfrm>
          <a:prstGeom prst="rect">
            <a:avLst/>
          </a:prstGeom>
        </p:spPr>
      </p:pic>
      <p:pic>
        <p:nvPicPr>
          <p:cNvPr id="5" name="Рисунок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5736" y="1770744"/>
            <a:ext cx="4752528" cy="1602012"/>
          </a:xfrm>
          <a:prstGeom prst="rect">
            <a:avLst/>
          </a:prstGeom>
        </p:spPr>
      </p:pic>
      <p:grpSp>
        <p:nvGrpSpPr>
          <p:cNvPr id="6" name="Группа 5"/>
          <p:cNvGrpSpPr/>
          <p:nvPr userDrawn="1"/>
        </p:nvGrpSpPr>
        <p:grpSpPr>
          <a:xfrm>
            <a:off x="3597547" y="4371949"/>
            <a:ext cx="1948906" cy="307777"/>
            <a:chOff x="3559198" y="4371949"/>
            <a:chExt cx="1948906" cy="307777"/>
          </a:xfrm>
        </p:grpSpPr>
        <p:sp>
          <p:nvSpPr>
            <p:cNvPr id="9" name="TextBox 8"/>
            <p:cNvSpPr txBox="1"/>
            <p:nvPr userDrawn="1"/>
          </p:nvSpPr>
          <p:spPr>
            <a:xfrm>
              <a:off x="3851368" y="4371949"/>
              <a:ext cx="1656736" cy="307777"/>
            </a:xfrm>
            <a:prstGeom prst="rect">
              <a:avLst/>
            </a:prstGeom>
            <a:noFill/>
          </p:spPr>
          <p:txBody>
            <a:bodyPr wrap="none" rtlCol="0">
              <a:spAutoFit/>
            </a:bodyPr>
            <a:lstStyle/>
            <a:p>
              <a:r>
                <a:rPr lang="en-US" sz="14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WWW.PROSOFT.RU</a:t>
              </a:r>
              <a:endParaRPr lang="ru-RU" sz="140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pic>
          <p:nvPicPr>
            <p:cNvPr id="12" name="Picture 2" descr="\\fileserver.prosoft.ru\MARKET\_Profiles\rudkovsky\Desktop\earth94.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59198" y="4401106"/>
              <a:ext cx="249462" cy="2494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21294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ltLang="ru-RU"/>
          </a:p>
        </p:txBody>
      </p:sp>
      <p:sp>
        <p:nvSpPr>
          <p:cNvPr id="3" name="Нижний колонтитул 2"/>
          <p:cNvSpPr>
            <a:spLocks noGrp="1"/>
          </p:cNvSpPr>
          <p:nvPr>
            <p:ph type="ftr" sz="quarter" idx="11"/>
          </p:nvPr>
        </p:nvSpPr>
        <p:spPr/>
        <p:txBody>
          <a:bodyPr/>
          <a:lstStyle>
            <a:lvl1pPr>
              <a:defRPr/>
            </a:lvl1pPr>
          </a:lstStyle>
          <a:p>
            <a:endParaRPr lang="en-US" altLang="ru-RU"/>
          </a:p>
        </p:txBody>
      </p:sp>
      <p:sp>
        <p:nvSpPr>
          <p:cNvPr id="4" name="Номер слайда 3"/>
          <p:cNvSpPr>
            <a:spLocks noGrp="1"/>
          </p:cNvSpPr>
          <p:nvPr>
            <p:ph type="sldNum" sz="quarter" idx="12"/>
          </p:nvPr>
        </p:nvSpPr>
        <p:spPr/>
        <p:txBody>
          <a:bodyPr/>
          <a:lstStyle>
            <a:lvl1pPr>
              <a:defRPr/>
            </a:lvl1pPr>
          </a:lstStyle>
          <a:p>
            <a:fld id="{D384388E-9D23-4765-9BAB-ED11C9875A2D}" type="slidenum">
              <a:rPr lang="en-US" altLang="ru-RU"/>
              <a:pPr/>
              <a:t>‹#›</a:t>
            </a:fld>
            <a:endParaRPr lang="en-US" altLang="ru-RU"/>
          </a:p>
        </p:txBody>
      </p:sp>
    </p:spTree>
    <p:extLst>
      <p:ext uri="{BB962C8B-B14F-4D97-AF65-F5344CB8AC3E}">
        <p14:creationId xmlns:p14="http://schemas.microsoft.com/office/powerpoint/2010/main" val="231521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34" b="1" i="0">
                <a:solidFill>
                  <a:srgbClr val="004890"/>
                </a:solidFill>
                <a:latin typeface="Arial"/>
                <a:cs typeface="Arial"/>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4/24/2018</a:t>
            </a:fld>
            <a:endParaRPr lang="en-US"/>
          </a:p>
        </p:txBody>
      </p:sp>
      <p:sp>
        <p:nvSpPr>
          <p:cNvPr id="7" name="Holder 7"/>
          <p:cNvSpPr>
            <a:spLocks noGrp="1"/>
          </p:cNvSpPr>
          <p:nvPr>
            <p:ph type="sldNum" sz="quarter" idx="7"/>
          </p:nvPr>
        </p:nvSpPr>
        <p:spPr/>
        <p:txBody>
          <a:bodyPr lIns="0" tIns="0" rIns="0" bIns="0"/>
          <a:lstStyle>
            <a:lvl1pPr>
              <a:defRPr sz="545" b="0" i="0">
                <a:solidFill>
                  <a:srgbClr val="585858"/>
                </a:solidFill>
                <a:latin typeface="Arial Narrow"/>
                <a:cs typeface="Arial Narrow"/>
              </a:defRPr>
            </a:lvl1pPr>
          </a:lstStyle>
          <a:p>
            <a:pPr marL="8645">
              <a:lnSpc>
                <a:spcPts val="752"/>
              </a:lnSpc>
              <a:tabLst>
                <a:tab pos="1396582" algn="l"/>
              </a:tabLst>
            </a:pPr>
            <a:r>
              <a:rPr lang="en-US" smtClean="0"/>
              <a:t>© </a:t>
            </a:r>
            <a:r>
              <a:rPr lang="en-US" spc="3" smtClean="0"/>
              <a:t>2015 </a:t>
            </a:r>
            <a:r>
              <a:rPr lang="en-US" smtClean="0"/>
              <a:t>Belden </a:t>
            </a:r>
            <a:r>
              <a:rPr lang="en-US" spc="-3" smtClean="0"/>
              <a:t>Inc.  </a:t>
            </a:r>
            <a:r>
              <a:rPr lang="en-US" smtClean="0"/>
              <a:t>|  belden.com</a:t>
            </a:r>
            <a:r>
              <a:rPr lang="en-US" spc="119" smtClean="0"/>
              <a:t> </a:t>
            </a:r>
            <a:r>
              <a:rPr lang="en-US" smtClean="0"/>
              <a:t>| </a:t>
            </a:r>
            <a:r>
              <a:rPr lang="en-US" spc="17" smtClean="0"/>
              <a:t> </a:t>
            </a:r>
            <a:r>
              <a:rPr lang="en-US" smtClean="0"/>
              <a:t>@BeldenInc</a:t>
            </a:r>
            <a:r>
              <a:rPr lang="en-US" smtClean="0">
                <a:latin typeface="Times New Roman"/>
                <a:cs typeface="Times New Roman"/>
              </a:rPr>
              <a:t>	</a:t>
            </a:r>
            <a:fld id="{81D60167-4931-47E6-BA6A-407CBD079E47}" type="slidenum">
              <a:rPr sz="681" b="1" spc="-3" smtClean="0">
                <a:latin typeface="Arial"/>
                <a:cs typeface="Arial"/>
              </a:rPr>
              <a:pPr marL="8645">
                <a:lnSpc>
                  <a:spcPts val="752"/>
                </a:lnSpc>
                <a:tabLst>
                  <a:tab pos="1396582" algn="l"/>
                </a:tabLst>
              </a:pPr>
              <a:t>‹#›</a:t>
            </a:fld>
            <a:endParaRPr sz="681">
              <a:latin typeface="Arial"/>
              <a:cs typeface="Arial"/>
            </a:endParaRPr>
          </a:p>
        </p:txBody>
      </p:sp>
    </p:spTree>
    <p:extLst>
      <p:ext uri="{BB962C8B-B14F-4D97-AF65-F5344CB8AC3E}">
        <p14:creationId xmlns:p14="http://schemas.microsoft.com/office/powerpoint/2010/main" val="3188155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34" b="1" i="0">
                <a:solidFill>
                  <a:srgbClr val="00489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089"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4/24/2018</a:t>
            </a:fld>
            <a:endParaRPr lang="en-US"/>
          </a:p>
        </p:txBody>
      </p:sp>
      <p:sp>
        <p:nvSpPr>
          <p:cNvPr id="6" name="Holder 6"/>
          <p:cNvSpPr>
            <a:spLocks noGrp="1"/>
          </p:cNvSpPr>
          <p:nvPr>
            <p:ph type="sldNum" sz="quarter" idx="7"/>
          </p:nvPr>
        </p:nvSpPr>
        <p:spPr/>
        <p:txBody>
          <a:bodyPr lIns="0" tIns="0" rIns="0" bIns="0"/>
          <a:lstStyle>
            <a:lvl1pPr>
              <a:defRPr sz="545" b="0" i="0">
                <a:solidFill>
                  <a:srgbClr val="585858"/>
                </a:solidFill>
                <a:latin typeface="Arial Narrow"/>
                <a:cs typeface="Arial Narrow"/>
              </a:defRPr>
            </a:lvl1pPr>
          </a:lstStyle>
          <a:p>
            <a:pPr marL="8645">
              <a:lnSpc>
                <a:spcPts val="752"/>
              </a:lnSpc>
              <a:tabLst>
                <a:tab pos="1396582" algn="l"/>
              </a:tabLst>
            </a:pPr>
            <a:r>
              <a:rPr lang="en-US" smtClean="0"/>
              <a:t>© </a:t>
            </a:r>
            <a:r>
              <a:rPr lang="en-US" spc="3" smtClean="0"/>
              <a:t>2015 </a:t>
            </a:r>
            <a:r>
              <a:rPr lang="en-US" smtClean="0"/>
              <a:t>Belden </a:t>
            </a:r>
            <a:r>
              <a:rPr lang="en-US" spc="-3" smtClean="0"/>
              <a:t>Inc.  </a:t>
            </a:r>
            <a:r>
              <a:rPr lang="en-US" smtClean="0"/>
              <a:t>|  belden.com</a:t>
            </a:r>
            <a:r>
              <a:rPr lang="en-US" spc="119" smtClean="0"/>
              <a:t> </a:t>
            </a:r>
            <a:r>
              <a:rPr lang="en-US" smtClean="0"/>
              <a:t>| </a:t>
            </a:r>
            <a:r>
              <a:rPr lang="en-US" spc="17" smtClean="0"/>
              <a:t> </a:t>
            </a:r>
            <a:r>
              <a:rPr lang="en-US" smtClean="0"/>
              <a:t>@BeldenInc</a:t>
            </a:r>
            <a:r>
              <a:rPr lang="en-US" smtClean="0">
                <a:latin typeface="Times New Roman"/>
                <a:cs typeface="Times New Roman"/>
              </a:rPr>
              <a:t>	</a:t>
            </a:r>
            <a:fld id="{81D60167-4931-47E6-BA6A-407CBD079E47}" type="slidenum">
              <a:rPr sz="681" b="1" spc="-3" smtClean="0">
                <a:latin typeface="Arial"/>
                <a:cs typeface="Arial"/>
              </a:rPr>
              <a:pPr marL="8645">
                <a:lnSpc>
                  <a:spcPts val="752"/>
                </a:lnSpc>
                <a:tabLst>
                  <a:tab pos="1396582" algn="l"/>
                </a:tabLst>
              </a:pPr>
              <a:t>‹#›</a:t>
            </a:fld>
            <a:endParaRPr sz="681">
              <a:latin typeface="Arial"/>
              <a:cs typeface="Arial"/>
            </a:endParaRPr>
          </a:p>
        </p:txBody>
      </p:sp>
    </p:spTree>
    <p:extLst>
      <p:ext uri="{BB962C8B-B14F-4D97-AF65-F5344CB8AC3E}">
        <p14:creationId xmlns:p14="http://schemas.microsoft.com/office/powerpoint/2010/main" val="4215884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 Title, no content">
    <p:spTree>
      <p:nvGrpSpPr>
        <p:cNvPr id="1" name=""/>
        <p:cNvGrpSpPr/>
        <p:nvPr/>
      </p:nvGrpSpPr>
      <p:grpSpPr>
        <a:xfrm>
          <a:off x="0" y="0"/>
          <a:ext cx="0" cy="0"/>
          <a:chOff x="0" y="0"/>
          <a:chExt cx="0" cy="0"/>
        </a:xfrm>
      </p:grpSpPr>
      <p:sp>
        <p:nvSpPr>
          <p:cNvPr id="3" name="Rectangle 226"/>
          <p:cNvSpPr>
            <a:spLocks noGrp="1" noChangeArrowheads="1"/>
          </p:cNvSpPr>
          <p:nvPr>
            <p:ph type="title"/>
          </p:nvPr>
        </p:nvSpPr>
        <p:spPr bwMode="auto">
          <a:xfrm>
            <a:off x="282270" y="192940"/>
            <a:ext cx="8425662" cy="407135"/>
          </a:xfrm>
          <a:prstGeom prst="rect">
            <a:avLst/>
          </a:prstGeom>
          <a:noFill/>
          <a:ln w="9525" algn="ctr">
            <a:noFill/>
            <a:miter lim="800000"/>
            <a:headEnd/>
            <a:tailEnd/>
          </a:ln>
          <a:effectLst/>
        </p:spPr>
        <p:txBody>
          <a:bodyPr/>
          <a:lstStyle/>
          <a:p>
            <a:pPr lvl="0"/>
            <a:r>
              <a:rPr lang="en-US" dirty="0" smtClean="0"/>
              <a:t>Title Goes Here</a:t>
            </a:r>
          </a:p>
        </p:txBody>
      </p:sp>
    </p:spTree>
    <p:extLst>
      <p:ext uri="{BB962C8B-B14F-4D97-AF65-F5344CB8AC3E}">
        <p14:creationId xmlns:p14="http://schemas.microsoft.com/office/powerpoint/2010/main" val="252005067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200151"/>
            <a:ext cx="4038600" cy="33944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200150"/>
            <a:ext cx="4038600" cy="163949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2953942"/>
            <a:ext cx="4038600" cy="16406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p:txBody>
          <a:bodyPr/>
          <a:lstStyle>
            <a:lvl1pPr>
              <a:defRPr/>
            </a:lvl1pPr>
          </a:lstStyle>
          <a:p>
            <a:pPr>
              <a:defRPr/>
            </a:pPr>
            <a:endParaRPr lang="ru-RU"/>
          </a:p>
        </p:txBody>
      </p:sp>
      <p:sp>
        <p:nvSpPr>
          <p:cNvPr id="7" name="Rectangle 5"/>
          <p:cNvSpPr>
            <a:spLocks noGrp="1" noChangeArrowheads="1"/>
          </p:cNvSpPr>
          <p:nvPr>
            <p:ph type="ftr" sz="quarter" idx="11"/>
          </p:nvPr>
        </p:nvSpPr>
        <p:spPr/>
        <p:txBody>
          <a:bodyPr/>
          <a:lstStyle>
            <a:lvl1pPr>
              <a:defRPr/>
            </a:lvl1pPr>
          </a:lstStyle>
          <a:p>
            <a:pPr>
              <a:defRPr/>
            </a:pPr>
            <a:endParaRPr lang="ru-RU"/>
          </a:p>
        </p:txBody>
      </p:sp>
      <p:sp>
        <p:nvSpPr>
          <p:cNvPr id="8" name="Rectangle 6"/>
          <p:cNvSpPr>
            <a:spLocks noGrp="1" noChangeArrowheads="1"/>
          </p:cNvSpPr>
          <p:nvPr>
            <p:ph type="sldNum" sz="quarter" idx="12"/>
          </p:nvPr>
        </p:nvSpPr>
        <p:spPr/>
        <p:txBody>
          <a:bodyPr/>
          <a:lstStyle>
            <a:lvl1pPr>
              <a:defRPr/>
            </a:lvl1pPr>
          </a:lstStyle>
          <a:p>
            <a:fld id="{F708CF23-A8DB-4A7B-AD8F-898CEF537C24}" type="slidenum">
              <a:rPr lang="ru-RU" altLang="ru-RU"/>
              <a:pPr/>
              <a:t>‹#›</a:t>
            </a:fld>
            <a:endParaRPr lang="ru-RU" altLang="ru-RU"/>
          </a:p>
        </p:txBody>
      </p:sp>
    </p:spTree>
    <p:extLst>
      <p:ext uri="{BB962C8B-B14F-4D97-AF65-F5344CB8AC3E}">
        <p14:creationId xmlns:p14="http://schemas.microsoft.com/office/powerpoint/2010/main" val="254664481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4" name="Text Placeholder 16"/>
          <p:cNvSpPr>
            <a:spLocks noGrp="1"/>
          </p:cNvSpPr>
          <p:nvPr>
            <p:ph idx="1"/>
          </p:nvPr>
        </p:nvSpPr>
        <p:spPr>
          <a:xfrm>
            <a:off x="282272" y="822960"/>
            <a:ext cx="8641080" cy="3641598"/>
          </a:xfrm>
          <a:prstGeom prst="rect">
            <a:avLst/>
          </a:prstGeom>
        </p:spPr>
        <p:txBody>
          <a:bodyPr vert="horz" lIns="91440" tIns="45720" rIns="91440" bIns="45720" rtlCol="0">
            <a:noAutofit/>
          </a:bodyPr>
          <a:lstStyle>
            <a:lvl1pPr>
              <a:defRPr b="1">
                <a:latin typeface="Calibri Light" panose="020F0302020204030204" pitchFamily="34" charset="0"/>
              </a:defRPr>
            </a:lvl1pPr>
            <a:lvl2pPr>
              <a:defRPr>
                <a:latin typeface="Calibri Light" panose="020F0302020204030204" pitchFamily="34" charset="0"/>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Rectangle 226"/>
          <p:cNvSpPr>
            <a:spLocks noGrp="1" noChangeArrowheads="1"/>
          </p:cNvSpPr>
          <p:nvPr>
            <p:ph type="title"/>
          </p:nvPr>
        </p:nvSpPr>
        <p:spPr bwMode="auto">
          <a:xfrm>
            <a:off x="282270" y="192940"/>
            <a:ext cx="8566455" cy="40713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1577"/>
            </a:lvl1pPr>
          </a:lstStyle>
          <a:p>
            <a:pPr lvl="0"/>
            <a:r>
              <a:rPr lang="de-DE" smtClean="0"/>
              <a:t>Titelmasterformat durch Klicken bearbeiten</a:t>
            </a:r>
            <a:endParaRPr lang="en-US" dirty="0" smtClean="0"/>
          </a:p>
        </p:txBody>
      </p:sp>
    </p:spTree>
    <p:extLst>
      <p:ext uri="{BB962C8B-B14F-4D97-AF65-F5344CB8AC3E}">
        <p14:creationId xmlns:p14="http://schemas.microsoft.com/office/powerpoint/2010/main" val="187938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Enterprise BLANK">
    <p:spTree>
      <p:nvGrpSpPr>
        <p:cNvPr id="1" name=""/>
        <p:cNvGrpSpPr/>
        <p:nvPr/>
      </p:nvGrpSpPr>
      <p:grpSpPr>
        <a:xfrm>
          <a:off x="0" y="0"/>
          <a:ext cx="0" cy="0"/>
          <a:chOff x="0" y="0"/>
          <a:chExt cx="0" cy="0"/>
        </a:xfrm>
      </p:grpSpPr>
      <p:sp>
        <p:nvSpPr>
          <p:cNvPr id="3" name="Text Placeholder 121"/>
          <p:cNvSpPr>
            <a:spLocks noGrp="1"/>
          </p:cNvSpPr>
          <p:nvPr>
            <p:ph type="body" sz="quarter" idx="10"/>
          </p:nvPr>
        </p:nvSpPr>
        <p:spPr>
          <a:xfrm>
            <a:off x="209911" y="192882"/>
            <a:ext cx="5640557" cy="492919"/>
          </a:xfrm>
          <a:prstGeom prst="rect">
            <a:avLst/>
          </a:prstGeom>
        </p:spPr>
        <p:txBody>
          <a:bodyPr/>
          <a:lstStyle>
            <a:lvl1pPr marL="0" indent="0">
              <a:buNone/>
              <a:defRPr sz="1800" b="1"/>
            </a:lvl1pPr>
          </a:lstStyle>
          <a:p>
            <a:pPr lvl="0"/>
            <a:r>
              <a:rPr lang="en-US" dirty="0"/>
              <a:t>Click to edit Master text styles</a:t>
            </a:r>
          </a:p>
        </p:txBody>
      </p:sp>
    </p:spTree>
    <p:extLst>
      <p:ext uri="{BB962C8B-B14F-4D97-AF65-F5344CB8AC3E}">
        <p14:creationId xmlns:p14="http://schemas.microsoft.com/office/powerpoint/2010/main" val="2211144773"/>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Benutzerdefiniertes Layout">
    <p:spTree>
      <p:nvGrpSpPr>
        <p:cNvPr id="1" name=""/>
        <p:cNvGrpSpPr/>
        <p:nvPr/>
      </p:nvGrpSpPr>
      <p:grpSpPr>
        <a:xfrm>
          <a:off x="0" y="0"/>
          <a:ext cx="0" cy="0"/>
          <a:chOff x="0" y="0"/>
          <a:chExt cx="0" cy="0"/>
        </a:xfrm>
      </p:grpSpPr>
      <p:sp>
        <p:nvSpPr>
          <p:cNvPr id="16" name="Line 285"/>
          <p:cNvSpPr>
            <a:spLocks noChangeShapeType="1"/>
          </p:cNvSpPr>
          <p:nvPr userDrawn="1"/>
        </p:nvSpPr>
        <p:spPr bwMode="auto">
          <a:xfrm>
            <a:off x="1764262" y="897732"/>
            <a:ext cx="0" cy="388826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de-DE" sz="1350"/>
          </a:p>
        </p:txBody>
      </p:sp>
      <p:sp>
        <p:nvSpPr>
          <p:cNvPr id="17" name="Line 287"/>
          <p:cNvSpPr>
            <a:spLocks noChangeShapeType="1"/>
          </p:cNvSpPr>
          <p:nvPr userDrawn="1"/>
        </p:nvSpPr>
        <p:spPr bwMode="auto">
          <a:xfrm>
            <a:off x="4701912" y="897732"/>
            <a:ext cx="16716" cy="388826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de-DE" sz="1350"/>
          </a:p>
        </p:txBody>
      </p:sp>
      <p:sp>
        <p:nvSpPr>
          <p:cNvPr id="19" name="Line 287"/>
          <p:cNvSpPr>
            <a:spLocks noChangeShapeType="1"/>
          </p:cNvSpPr>
          <p:nvPr userDrawn="1"/>
        </p:nvSpPr>
        <p:spPr bwMode="auto">
          <a:xfrm>
            <a:off x="6175011" y="897730"/>
            <a:ext cx="39004" cy="388826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de-DE" sz="1350"/>
          </a:p>
        </p:txBody>
      </p:sp>
      <p:sp>
        <p:nvSpPr>
          <p:cNvPr id="23" name="Rechteck 45"/>
          <p:cNvSpPr/>
          <p:nvPr userDrawn="1"/>
        </p:nvSpPr>
        <p:spPr bwMode="auto">
          <a:xfrm>
            <a:off x="1" y="843559"/>
            <a:ext cx="250825" cy="4050449"/>
          </a:xfrm>
          <a:prstGeom prst="rect">
            <a:avLst/>
          </a:prstGeom>
          <a:gradFill>
            <a:gsLst>
              <a:gs pos="0">
                <a:schemeClr val="bg1">
                  <a:lumMod val="95000"/>
                </a:schemeClr>
              </a:gs>
              <a:gs pos="100000">
                <a:schemeClr val="accent1">
                  <a:tint val="23500"/>
                  <a:satMod val="160000"/>
                  <a:alpha val="0"/>
                </a:schemeClr>
              </a:gs>
            </a:gsLst>
            <a:lin ang="5400000" scaled="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de-DE" sz="1800" dirty="0">
              <a:solidFill>
                <a:srgbClr val="000000"/>
              </a:solidFill>
              <a:latin typeface="+mn-lt"/>
              <a:ea typeface="+mn-ea"/>
              <a:cs typeface="+mn-cs"/>
            </a:endParaRPr>
          </a:p>
        </p:txBody>
      </p:sp>
      <p:sp>
        <p:nvSpPr>
          <p:cNvPr id="24" name="Line 287"/>
          <p:cNvSpPr>
            <a:spLocks noChangeShapeType="1"/>
          </p:cNvSpPr>
          <p:nvPr userDrawn="1"/>
        </p:nvSpPr>
        <p:spPr bwMode="auto">
          <a:xfrm>
            <a:off x="3225883" y="897732"/>
            <a:ext cx="17207" cy="388826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de-DE" sz="1350"/>
          </a:p>
        </p:txBody>
      </p:sp>
      <p:sp>
        <p:nvSpPr>
          <p:cNvPr id="2" name="Titel 1"/>
          <p:cNvSpPr>
            <a:spLocks noGrp="1"/>
          </p:cNvSpPr>
          <p:nvPr>
            <p:ph type="title"/>
          </p:nvPr>
        </p:nvSpPr>
        <p:spPr>
          <a:xfrm>
            <a:off x="282271" y="192940"/>
            <a:ext cx="8634701" cy="409268"/>
          </a:xfrm>
          <a:prstGeom prst="rect">
            <a:avLst/>
          </a:prstGeom>
        </p:spPr>
        <p:txBody>
          <a:bodyPr/>
          <a:lstStyle/>
          <a:p>
            <a:r>
              <a:rPr lang="de-DE" dirty="0" smtClean="0"/>
              <a:t>Titelmasterformat durch Klicken bearbeiten</a:t>
            </a:r>
            <a:endParaRPr lang="de-DE" dirty="0"/>
          </a:p>
        </p:txBody>
      </p:sp>
      <p:sp>
        <p:nvSpPr>
          <p:cNvPr id="14" name="Line 287"/>
          <p:cNvSpPr>
            <a:spLocks noChangeShapeType="1"/>
          </p:cNvSpPr>
          <p:nvPr userDrawn="1"/>
        </p:nvSpPr>
        <p:spPr bwMode="auto">
          <a:xfrm>
            <a:off x="7667427" y="897732"/>
            <a:ext cx="19077" cy="388826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de-DE" sz="1350"/>
          </a:p>
        </p:txBody>
      </p:sp>
      <p:sp>
        <p:nvSpPr>
          <p:cNvPr id="18" name="TextBox 31"/>
          <p:cNvSpPr txBox="1"/>
          <p:nvPr userDrawn="1"/>
        </p:nvSpPr>
        <p:spPr>
          <a:xfrm>
            <a:off x="3262613" y="647133"/>
            <a:ext cx="1422000" cy="230832"/>
          </a:xfrm>
          <a:prstGeom prst="rect">
            <a:avLst/>
          </a:prstGeom>
          <a:solidFill>
            <a:srgbClr val="FA840F"/>
          </a:solidFill>
        </p:spPr>
        <p:txBody>
          <a:bodyPr wrap="square" rtlCol="0" anchor="ctr">
            <a:spAutoFit/>
          </a:bodyPr>
          <a:lstStyle/>
          <a:p>
            <a:pPr marL="0" marR="0" lvl="0" indent="0" algn="ctr" defTabSz="685800" eaLnBrk="1" latinLnBrk="0" hangingPunct="1">
              <a:lnSpc>
                <a:spcPct val="100000"/>
              </a:lnSpc>
              <a:buClrTx/>
              <a:buSzTx/>
              <a:buFontTx/>
              <a:buNone/>
              <a:tabLst/>
            </a:pPr>
            <a:r>
              <a:rPr kumimoji="0" lang="de-DE" sz="900" b="1" i="0" u="none" strike="noStrike" kern="1200" cap="none" spc="0" normalizeH="0" baseline="0" noProof="0" dirty="0" smtClean="0">
                <a:ln>
                  <a:noFill/>
                </a:ln>
                <a:solidFill>
                  <a:srgbClr val="FFFFFF"/>
                </a:solidFill>
                <a:effectLst/>
                <a:uLnTx/>
                <a:uFillTx/>
                <a:latin typeface="Arial"/>
                <a:ea typeface="ＭＳ Ｐゴシック" pitchFamily="34" charset="-128"/>
                <a:cs typeface="Arial" charset="0"/>
              </a:rPr>
              <a:t>Q4 / 2018</a:t>
            </a:r>
            <a:endParaRPr kumimoji="0" lang="de-DE" sz="900" b="1" i="0" u="none" strike="noStrike" kern="1200" cap="none" spc="0" normalizeH="0" baseline="0" noProof="1" smtClean="0">
              <a:ln>
                <a:noFill/>
              </a:ln>
              <a:solidFill>
                <a:srgbClr val="FFFFFF"/>
              </a:solidFill>
              <a:effectLst/>
              <a:uLnTx/>
              <a:uFillTx/>
              <a:latin typeface="Arial"/>
              <a:ea typeface="ＭＳ Ｐゴシック" pitchFamily="34" charset="-128"/>
              <a:cs typeface="Arial" charset="0"/>
            </a:endParaRPr>
          </a:p>
        </p:txBody>
      </p:sp>
      <p:sp>
        <p:nvSpPr>
          <p:cNvPr id="21" name="TextBox 31"/>
          <p:cNvSpPr txBox="1"/>
          <p:nvPr userDrawn="1"/>
        </p:nvSpPr>
        <p:spPr>
          <a:xfrm>
            <a:off x="4733102" y="647133"/>
            <a:ext cx="1422000" cy="230832"/>
          </a:xfrm>
          <a:prstGeom prst="rect">
            <a:avLst/>
          </a:prstGeom>
          <a:solidFill>
            <a:srgbClr val="FA840F"/>
          </a:solidFill>
        </p:spPr>
        <p:txBody>
          <a:bodyPr wrap="square" rtlCol="0" anchor="ctr">
            <a:spAutoFit/>
          </a:bodyPr>
          <a:lstStyle/>
          <a:p>
            <a:pPr marL="0" marR="0" lvl="0" indent="0" algn="ctr" defTabSz="685800" eaLnBrk="1" latinLnBrk="0" hangingPunct="1">
              <a:lnSpc>
                <a:spcPct val="100000"/>
              </a:lnSpc>
              <a:buClrTx/>
              <a:buSzTx/>
              <a:buFontTx/>
              <a:buNone/>
              <a:tabLst/>
            </a:pPr>
            <a:r>
              <a:rPr kumimoji="0" lang="de-DE" sz="900" b="1" i="0" u="none" strike="noStrike" kern="1200" cap="none" spc="0" normalizeH="0" baseline="0" noProof="0" dirty="0" smtClean="0">
                <a:ln>
                  <a:noFill/>
                </a:ln>
                <a:solidFill>
                  <a:srgbClr val="FFFFFF"/>
                </a:solidFill>
                <a:effectLst/>
                <a:uLnTx/>
                <a:uFillTx/>
                <a:latin typeface="Arial"/>
                <a:ea typeface="ＭＳ Ｐゴシック" pitchFamily="34" charset="-128"/>
                <a:cs typeface="Arial" charset="0"/>
              </a:rPr>
              <a:t>Q1 / 2019</a:t>
            </a:r>
            <a:endParaRPr kumimoji="0" lang="de-DE" sz="900" b="1" i="0" u="none" strike="noStrike" kern="1200" cap="none" spc="0" normalizeH="0" baseline="0" noProof="1" smtClean="0">
              <a:ln>
                <a:noFill/>
              </a:ln>
              <a:solidFill>
                <a:srgbClr val="FFFFFF"/>
              </a:solidFill>
              <a:effectLst/>
              <a:uLnTx/>
              <a:uFillTx/>
              <a:latin typeface="Arial"/>
              <a:ea typeface="ＭＳ Ｐゴシック" pitchFamily="34" charset="-128"/>
              <a:cs typeface="Arial" charset="0"/>
            </a:endParaRPr>
          </a:p>
        </p:txBody>
      </p:sp>
      <p:sp>
        <p:nvSpPr>
          <p:cNvPr id="22" name="TextBox 31"/>
          <p:cNvSpPr txBox="1"/>
          <p:nvPr userDrawn="1"/>
        </p:nvSpPr>
        <p:spPr>
          <a:xfrm>
            <a:off x="6217545" y="647133"/>
            <a:ext cx="1422000" cy="230832"/>
          </a:xfrm>
          <a:prstGeom prst="rect">
            <a:avLst/>
          </a:prstGeom>
          <a:solidFill>
            <a:srgbClr val="FA840F"/>
          </a:solidFill>
        </p:spPr>
        <p:txBody>
          <a:bodyPr wrap="square" rtlCol="0" anchor="ctr">
            <a:spAutoFit/>
          </a:bodyPr>
          <a:lstStyle/>
          <a:p>
            <a:pPr marL="0" marR="0" lvl="0" indent="0" algn="ctr" defTabSz="685800" eaLnBrk="1" latinLnBrk="0" hangingPunct="1">
              <a:lnSpc>
                <a:spcPct val="100000"/>
              </a:lnSpc>
              <a:buClrTx/>
              <a:buSzTx/>
              <a:buFontTx/>
              <a:buNone/>
              <a:tabLst/>
            </a:pPr>
            <a:r>
              <a:rPr kumimoji="0" lang="de-DE" sz="900" b="1" i="0" u="none" strike="noStrike" kern="1200" cap="none" spc="0" normalizeH="0" baseline="0" noProof="0" dirty="0" smtClean="0">
                <a:ln>
                  <a:noFill/>
                </a:ln>
                <a:solidFill>
                  <a:srgbClr val="FFFFFF"/>
                </a:solidFill>
                <a:effectLst/>
                <a:uLnTx/>
                <a:uFillTx/>
                <a:latin typeface="Arial"/>
                <a:ea typeface="ＭＳ Ｐゴシック" pitchFamily="34" charset="-128"/>
                <a:cs typeface="Arial" charset="0"/>
              </a:rPr>
              <a:t>Q2 / 2019</a:t>
            </a:r>
            <a:endParaRPr kumimoji="0" lang="de-DE" sz="900" b="1" i="0" u="none" strike="noStrike" kern="1200" cap="none" spc="0" normalizeH="0" baseline="0" noProof="1" smtClean="0">
              <a:ln>
                <a:noFill/>
              </a:ln>
              <a:solidFill>
                <a:srgbClr val="FFFFFF"/>
              </a:solidFill>
              <a:effectLst/>
              <a:uLnTx/>
              <a:uFillTx/>
              <a:latin typeface="Arial"/>
              <a:ea typeface="ＭＳ Ｐゴシック" pitchFamily="34" charset="-128"/>
              <a:cs typeface="Arial" charset="0"/>
            </a:endParaRPr>
          </a:p>
        </p:txBody>
      </p:sp>
      <p:sp>
        <p:nvSpPr>
          <p:cNvPr id="25" name="TextBox 31"/>
          <p:cNvSpPr txBox="1"/>
          <p:nvPr userDrawn="1"/>
        </p:nvSpPr>
        <p:spPr>
          <a:xfrm>
            <a:off x="7692096" y="647133"/>
            <a:ext cx="1422000" cy="230832"/>
          </a:xfrm>
          <a:prstGeom prst="rect">
            <a:avLst/>
          </a:prstGeom>
          <a:solidFill>
            <a:srgbClr val="FA840F"/>
          </a:solidFill>
        </p:spPr>
        <p:txBody>
          <a:bodyPr wrap="square" rtlCol="0" anchor="ctr">
            <a:spAutoFit/>
          </a:bodyPr>
          <a:lstStyle/>
          <a:p>
            <a:pPr marL="0" marR="0" lvl="0" indent="0" algn="ctr" defTabSz="685800" eaLnBrk="1" latinLnBrk="0" hangingPunct="1">
              <a:lnSpc>
                <a:spcPct val="100000"/>
              </a:lnSpc>
              <a:buClrTx/>
              <a:buSzTx/>
              <a:buFontTx/>
              <a:buNone/>
              <a:tabLst/>
            </a:pPr>
            <a:r>
              <a:rPr kumimoji="0" lang="de-DE" sz="900" b="1" i="0" u="none" strike="noStrike" kern="1200" cap="none" spc="0" normalizeH="0" baseline="0" noProof="0" dirty="0" smtClean="0">
                <a:ln>
                  <a:noFill/>
                </a:ln>
                <a:solidFill>
                  <a:srgbClr val="FFFFFF"/>
                </a:solidFill>
                <a:effectLst/>
                <a:uLnTx/>
                <a:uFillTx/>
                <a:latin typeface="Arial"/>
                <a:ea typeface="ＭＳ Ｐゴシック" pitchFamily="34" charset="-128"/>
                <a:cs typeface="Arial" charset="0"/>
              </a:rPr>
              <a:t>Q3 / 2019</a:t>
            </a:r>
            <a:endParaRPr kumimoji="0" lang="de-DE" sz="900" b="1" i="0" u="none" strike="noStrike" kern="1200" cap="none" spc="0" normalizeH="0" baseline="0" noProof="1" smtClean="0">
              <a:ln>
                <a:noFill/>
              </a:ln>
              <a:solidFill>
                <a:srgbClr val="FFFFFF"/>
              </a:solidFill>
              <a:effectLst/>
              <a:uLnTx/>
              <a:uFillTx/>
              <a:latin typeface="Arial"/>
              <a:ea typeface="ＭＳ Ｐゴシック" pitchFamily="34" charset="-128"/>
              <a:cs typeface="Arial" charset="0"/>
            </a:endParaRPr>
          </a:p>
        </p:txBody>
      </p:sp>
      <p:sp>
        <p:nvSpPr>
          <p:cNvPr id="20" name="TextBox 31"/>
          <p:cNvSpPr txBox="1"/>
          <p:nvPr userDrawn="1"/>
        </p:nvSpPr>
        <p:spPr>
          <a:xfrm>
            <a:off x="323531" y="647135"/>
            <a:ext cx="1422000" cy="230832"/>
          </a:xfrm>
          <a:prstGeom prst="rect">
            <a:avLst/>
          </a:prstGeom>
          <a:solidFill>
            <a:srgbClr val="FA840F"/>
          </a:solidFill>
        </p:spPr>
        <p:txBody>
          <a:bodyPr wrap="square" rtlCol="0" anchor="ctr">
            <a:spAutoFit/>
          </a:bodyPr>
          <a:lstStyle/>
          <a:p>
            <a:pPr marL="0" marR="0" lvl="0" indent="0" algn="ctr" defTabSz="685800" eaLnBrk="1" latinLnBrk="0" hangingPunct="1">
              <a:lnSpc>
                <a:spcPct val="100000"/>
              </a:lnSpc>
              <a:buClrTx/>
              <a:buSzTx/>
              <a:buFontTx/>
              <a:buNone/>
              <a:tabLst/>
            </a:pPr>
            <a:r>
              <a:rPr kumimoji="0" lang="de-DE" sz="900" b="1" i="0" u="none" strike="noStrike" kern="1200" cap="none" spc="0" normalizeH="0" baseline="0" noProof="0" dirty="0" smtClean="0">
                <a:ln>
                  <a:noFill/>
                </a:ln>
                <a:solidFill>
                  <a:srgbClr val="FFFFFF"/>
                </a:solidFill>
                <a:effectLst/>
                <a:uLnTx/>
                <a:uFillTx/>
                <a:latin typeface="Arial"/>
                <a:ea typeface="ＭＳ Ｐゴシック" pitchFamily="34" charset="-128"/>
                <a:cs typeface="Arial" charset="0"/>
              </a:rPr>
              <a:t>Q1 - Q2 / 2018</a:t>
            </a:r>
            <a:endParaRPr kumimoji="0" lang="de-DE" sz="900" b="1" i="0" u="none" strike="noStrike" kern="1200" cap="none" spc="0" normalizeH="0" baseline="0" noProof="1" smtClean="0">
              <a:ln>
                <a:noFill/>
              </a:ln>
              <a:solidFill>
                <a:srgbClr val="FFFFFF"/>
              </a:solidFill>
              <a:effectLst/>
              <a:uLnTx/>
              <a:uFillTx/>
              <a:latin typeface="Arial"/>
              <a:ea typeface="ＭＳ Ｐゴシック" pitchFamily="34" charset="-128"/>
              <a:cs typeface="Arial" charset="0"/>
            </a:endParaRPr>
          </a:p>
        </p:txBody>
      </p:sp>
      <p:sp>
        <p:nvSpPr>
          <p:cNvPr id="26" name="TextBox 31"/>
          <p:cNvSpPr txBox="1"/>
          <p:nvPr userDrawn="1"/>
        </p:nvSpPr>
        <p:spPr>
          <a:xfrm>
            <a:off x="1794020" y="647135"/>
            <a:ext cx="1422000" cy="230832"/>
          </a:xfrm>
          <a:prstGeom prst="rect">
            <a:avLst/>
          </a:prstGeom>
          <a:solidFill>
            <a:srgbClr val="FA840F"/>
          </a:solidFill>
        </p:spPr>
        <p:txBody>
          <a:bodyPr wrap="square" rtlCol="0" anchor="ctr">
            <a:spAutoFit/>
          </a:bodyPr>
          <a:lstStyle/>
          <a:p>
            <a:pPr marL="0" marR="0" lvl="0" indent="0" algn="ctr" defTabSz="685800" eaLnBrk="1" latinLnBrk="0" hangingPunct="1">
              <a:lnSpc>
                <a:spcPct val="100000"/>
              </a:lnSpc>
              <a:buClrTx/>
              <a:buSzTx/>
              <a:buFontTx/>
              <a:buNone/>
              <a:tabLst/>
            </a:pPr>
            <a:r>
              <a:rPr kumimoji="0" lang="de-DE" sz="900" b="1" i="0" u="none" strike="noStrike" kern="1200" cap="none" spc="0" normalizeH="0" baseline="0" noProof="0" dirty="0" smtClean="0">
                <a:ln>
                  <a:noFill/>
                </a:ln>
                <a:solidFill>
                  <a:srgbClr val="FFFFFF"/>
                </a:solidFill>
                <a:effectLst/>
                <a:uLnTx/>
                <a:uFillTx/>
                <a:latin typeface="Arial"/>
                <a:ea typeface="ＭＳ Ｐゴシック" pitchFamily="34" charset="-128"/>
                <a:cs typeface="Arial" charset="0"/>
              </a:rPr>
              <a:t>Q3 / 2019</a:t>
            </a:r>
            <a:endParaRPr kumimoji="0" lang="de-DE" sz="900" b="1" i="0" u="none" strike="noStrike" kern="1200" cap="none" spc="0" normalizeH="0" baseline="0" noProof="1" smtClean="0">
              <a:ln>
                <a:noFill/>
              </a:ln>
              <a:solidFill>
                <a:srgbClr val="FFFFFF"/>
              </a:solidFill>
              <a:effectLst/>
              <a:uLnTx/>
              <a:uFillTx/>
              <a:latin typeface="Arial"/>
              <a:ea typeface="ＭＳ Ｐゴシック" pitchFamily="34" charset="-128"/>
              <a:cs typeface="Arial" charset="0"/>
            </a:endParaRPr>
          </a:p>
        </p:txBody>
      </p:sp>
    </p:spTree>
    <p:extLst>
      <p:ext uri="{BB962C8B-B14F-4D97-AF65-F5344CB8AC3E}">
        <p14:creationId xmlns:p14="http://schemas.microsoft.com/office/powerpoint/2010/main" val="2571880317"/>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noAutofit/>
          </a:bodyPr>
          <a:lstStyle>
            <a:lvl1pPr marL="177800" indent="-177800">
              <a:buClr>
                <a:srgbClr val="33A7D4"/>
              </a:buClr>
              <a:buSzPct val="90000"/>
              <a:buFont typeface="Arial" panose="020B0604020202020204" pitchFamily="34" charset="0"/>
              <a:buChar char="•"/>
              <a:defRPr lang="ru-RU" sz="1800" smtClean="0"/>
            </a:lvl1pPr>
            <a:lvl2pPr marL="539750" indent="-177800">
              <a:buClr>
                <a:srgbClr val="33A7D4"/>
              </a:buClr>
              <a:buSzPct val="90000"/>
              <a:buFont typeface="Arial" panose="020B0604020202020204" pitchFamily="34" charset="0"/>
              <a:buChar char="•"/>
              <a:defRPr lang="ru-RU" sz="1600" smtClean="0"/>
            </a:lvl2pPr>
            <a:lvl3pPr marL="895350" indent="-177800">
              <a:buClr>
                <a:srgbClr val="33A7D4"/>
              </a:buClr>
              <a:buSzPct val="90000"/>
              <a:buFont typeface="Arial" panose="020B0604020202020204" pitchFamily="34" charset="0"/>
              <a:buChar char="•"/>
              <a:defRPr lang="ru-RU" sz="1400" smtClean="0"/>
            </a:lvl3pPr>
            <a:lvl4pPr marL="1257300" indent="-177800">
              <a:buClr>
                <a:srgbClr val="33A7D4"/>
              </a:buClr>
              <a:buSzPct val="90000"/>
              <a:buFont typeface="Arial" panose="020B0604020202020204" pitchFamily="34" charset="0"/>
              <a:buChar char="•"/>
              <a:defRPr lang="ru-RU" sz="1200" smtClean="0"/>
            </a:lvl4pPr>
            <a:lvl5pPr marL="1612900" indent="-177800">
              <a:buClr>
                <a:srgbClr val="33A7D4"/>
              </a:buClr>
              <a:buSzPct val="90000"/>
              <a:buFont typeface="Arial" panose="020B0604020202020204" pitchFamily="34" charset="0"/>
              <a:buChar char="•"/>
              <a:tabLst/>
              <a:defRPr lang="ru-RU" sz="1200"/>
            </a:lvl5pPr>
          </a:lstStyle>
          <a:p>
            <a:pPr lvl="0">
              <a:buClr>
                <a:srgbClr val="33A7D4"/>
              </a:buClr>
              <a:buSzPct val="90000"/>
            </a:pPr>
            <a:r>
              <a:rPr lang="ru-RU" dirty="0" smtClean="0"/>
              <a:t>Образец текста</a:t>
            </a:r>
          </a:p>
          <a:p>
            <a:pPr lvl="1">
              <a:buClr>
                <a:srgbClr val="33A7D4"/>
              </a:buClr>
              <a:buSzPct val="90000"/>
            </a:pPr>
            <a:r>
              <a:rPr lang="ru-RU" dirty="0" smtClean="0"/>
              <a:t>Второй уровень</a:t>
            </a:r>
          </a:p>
          <a:p>
            <a:pPr lvl="2">
              <a:buClr>
                <a:srgbClr val="33A7D4"/>
              </a:buClr>
              <a:buSzPct val="90000"/>
            </a:pPr>
            <a:r>
              <a:rPr lang="ru-RU" dirty="0" smtClean="0"/>
              <a:t>Третий уровень</a:t>
            </a:r>
          </a:p>
          <a:p>
            <a:pPr lvl="3">
              <a:buClr>
                <a:srgbClr val="33A7D4"/>
              </a:buClr>
              <a:buSzPct val="90000"/>
            </a:pPr>
            <a:r>
              <a:rPr lang="ru-RU" dirty="0" smtClean="0"/>
              <a:t>Четвертый уровень</a:t>
            </a:r>
          </a:p>
          <a:p>
            <a:pPr lvl="4">
              <a:buClr>
                <a:srgbClr val="33A7D4"/>
              </a:buClr>
              <a:buSzPct val="90000"/>
            </a:pPr>
            <a:r>
              <a:rPr lang="ru-RU" dirty="0" smtClean="0"/>
              <a:t>Пятый уровень</a:t>
            </a:r>
            <a:endParaRPr lang="ru-RU" dirty="0"/>
          </a:p>
        </p:txBody>
      </p:sp>
      <p:sp>
        <p:nvSpPr>
          <p:cNvPr id="4" name="Дата 3"/>
          <p:cNvSpPr>
            <a:spLocks noGrp="1"/>
          </p:cNvSpPr>
          <p:nvPr>
            <p:ph type="dt" sz="half" idx="10"/>
          </p:nvPr>
        </p:nvSpPr>
        <p:spPr/>
        <p:txBody>
          <a:bodyPr/>
          <a:lstStyle/>
          <a:p>
            <a:fld id="{DCE221E2-0FE2-4601-A2BF-1E359924C1D9}" type="datetime1">
              <a:rPr lang="ru-RU" smtClean="0"/>
              <a:t>24.04.2018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B804B9-C052-496D-8E25-76A4029B0BE7}" type="slidenum">
              <a:rPr lang="ru-RU" smtClean="0"/>
              <a:t>‹#›</a:t>
            </a:fld>
            <a:endParaRPr lang="ru-RU"/>
          </a:p>
        </p:txBody>
      </p:sp>
      <p:sp>
        <p:nvSpPr>
          <p:cNvPr id="2" name="Заголовок 1"/>
          <p:cNvSpPr>
            <a:spLocks noGrp="1"/>
          </p:cNvSpPr>
          <p:nvPr>
            <p:ph type="title"/>
          </p:nvPr>
        </p:nvSpPr>
        <p:spPr/>
        <p:txBody>
          <a:bodyPr/>
          <a:lstStyle/>
          <a:p>
            <a:r>
              <a:rPr lang="ru-RU" dirty="0" smtClean="0"/>
              <a:t>Образец заголовка</a:t>
            </a:r>
            <a:endParaRPr lang="ru-RU" dirty="0"/>
          </a:p>
        </p:txBody>
      </p:sp>
    </p:spTree>
    <p:extLst>
      <p:ext uri="{BB962C8B-B14F-4D97-AF65-F5344CB8AC3E}">
        <p14:creationId xmlns:p14="http://schemas.microsoft.com/office/powerpoint/2010/main" val="36499123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
            <a:ext cx="6840760" cy="651435"/>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457200" y="915566"/>
            <a:ext cx="4038600" cy="3679057"/>
          </a:xfrm>
        </p:spPr>
        <p:txBody>
          <a:bodyPr>
            <a:noAutofit/>
          </a:bodyPr>
          <a:lstStyle>
            <a:lvl1pPr marL="177800" indent="-177800">
              <a:buClr>
                <a:srgbClr val="33A7D4"/>
              </a:buClr>
              <a:buSzPct val="90000"/>
              <a:buFont typeface="Arial" panose="020B0604020202020204" pitchFamily="34" charset="0"/>
              <a:buChar char="•"/>
              <a:defRPr sz="1800"/>
            </a:lvl1pPr>
            <a:lvl2pPr marL="539750" indent="-177800">
              <a:buClr>
                <a:srgbClr val="33A7D4"/>
              </a:buClr>
              <a:buSzPct val="90000"/>
              <a:buFont typeface="Arial" panose="020B0604020202020204" pitchFamily="34" charset="0"/>
              <a:buChar char="•"/>
              <a:defRPr sz="1600"/>
            </a:lvl2pPr>
            <a:lvl3pPr marL="895350" indent="-177800">
              <a:buClr>
                <a:srgbClr val="33A7D4"/>
              </a:buClr>
              <a:buSzPct val="90000"/>
              <a:buFont typeface="Arial" panose="020B0604020202020204" pitchFamily="34" charset="0"/>
              <a:buChar char="•"/>
              <a:defRPr sz="1400"/>
            </a:lvl3pPr>
            <a:lvl4pPr marL="1257300" indent="-177800">
              <a:buClr>
                <a:srgbClr val="33A7D4"/>
              </a:buClr>
              <a:buSzPct val="90000"/>
              <a:buFont typeface="Arial" panose="020B0604020202020204" pitchFamily="34" charset="0"/>
              <a:buChar char="•"/>
              <a:defRPr sz="1200"/>
            </a:lvl4pPr>
            <a:lvl5pPr marL="1612900" indent="-177800">
              <a:buClr>
                <a:srgbClr val="33A7D4"/>
              </a:buClr>
              <a:buSzPct val="90000"/>
              <a:buFont typeface="Arial" panose="020B0604020202020204" pitchFamily="34" charset="0"/>
              <a:buChar char="•"/>
              <a:defRPr sz="12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648200" y="915566"/>
            <a:ext cx="4038600" cy="3679057"/>
          </a:xfrm>
        </p:spPr>
        <p:txBody>
          <a:bodyPr vert="horz" lIns="0" tIns="0" rIns="0" bIns="0" rtlCol="0">
            <a:noAutofit/>
          </a:bodyPr>
          <a:lstStyle>
            <a:lvl1pPr marL="177800" indent="-177800">
              <a:buClr>
                <a:srgbClr val="33A7D4"/>
              </a:buClr>
              <a:buSzPct val="90000"/>
              <a:buFont typeface="Arial" panose="020B0604020202020204" pitchFamily="34" charset="0"/>
              <a:buChar char="•"/>
              <a:defRPr lang="ru-RU" sz="1600" dirty="0" smtClean="0"/>
            </a:lvl1pPr>
            <a:lvl2pPr marL="539750" indent="-177800">
              <a:buClr>
                <a:srgbClr val="33A7D4"/>
              </a:buClr>
              <a:buSzPct val="90000"/>
              <a:buFont typeface="Arial" panose="020B0604020202020204" pitchFamily="34" charset="0"/>
              <a:buChar char="•"/>
              <a:defRPr lang="ru-RU" sz="1400" dirty="0" smtClean="0"/>
            </a:lvl2pPr>
            <a:lvl3pPr marL="895350" indent="-177800">
              <a:buClr>
                <a:srgbClr val="33A7D4"/>
              </a:buClr>
              <a:buSzPct val="90000"/>
              <a:buFont typeface="Arial" panose="020B0604020202020204" pitchFamily="34" charset="0"/>
              <a:buChar char="•"/>
              <a:defRPr lang="ru-RU" sz="1200" dirty="0" smtClean="0"/>
            </a:lvl3pPr>
            <a:lvl4pPr marL="1257300" indent="-177800">
              <a:buClr>
                <a:srgbClr val="33A7D4"/>
              </a:buClr>
              <a:buSzPct val="90000"/>
              <a:buFont typeface="Arial" panose="020B0604020202020204" pitchFamily="34" charset="0"/>
              <a:buChar char="•"/>
              <a:defRPr lang="ru-RU" sz="1100" dirty="0" smtClean="0"/>
            </a:lvl4pPr>
            <a:lvl5pPr marL="1612900" indent="-177800">
              <a:buClr>
                <a:srgbClr val="33A7D4"/>
              </a:buClr>
              <a:buSzPct val="90000"/>
              <a:buFont typeface="Arial" panose="020B0604020202020204" pitchFamily="34" charset="0"/>
              <a:buChar char="•"/>
              <a:defRPr lang="ru-RU" sz="1100" dirty="0"/>
            </a:lvl5pPr>
          </a:lstStyle>
          <a:p>
            <a:pPr lvl="0">
              <a:buClr>
                <a:srgbClr val="33A7D4"/>
              </a:buClr>
              <a:buSzPct val="90000"/>
            </a:pPr>
            <a:r>
              <a:rPr lang="ru-RU" dirty="0" smtClean="0"/>
              <a:t>Образец текста</a:t>
            </a:r>
          </a:p>
          <a:p>
            <a:pPr lvl="1">
              <a:buClr>
                <a:srgbClr val="33A7D4"/>
              </a:buClr>
              <a:buSzPct val="90000"/>
            </a:pPr>
            <a:r>
              <a:rPr lang="ru-RU" dirty="0" smtClean="0"/>
              <a:t>Второй уровень</a:t>
            </a:r>
          </a:p>
          <a:p>
            <a:pPr lvl="2">
              <a:buClr>
                <a:srgbClr val="33A7D4"/>
              </a:buClr>
              <a:buSzPct val="90000"/>
            </a:pPr>
            <a:r>
              <a:rPr lang="ru-RU" dirty="0" smtClean="0"/>
              <a:t>Третий уровень</a:t>
            </a:r>
          </a:p>
          <a:p>
            <a:pPr lvl="3">
              <a:buClr>
                <a:srgbClr val="33A7D4"/>
              </a:buClr>
              <a:buSzPct val="90000"/>
            </a:pPr>
            <a:r>
              <a:rPr lang="ru-RU" dirty="0" smtClean="0"/>
              <a:t>Четвертый уровень</a:t>
            </a:r>
          </a:p>
          <a:p>
            <a:pPr lvl="4">
              <a:buClr>
                <a:srgbClr val="33A7D4"/>
              </a:buClr>
              <a:buSzPct val="90000"/>
            </a:pPr>
            <a:r>
              <a:rPr lang="ru-RU" dirty="0" smtClean="0"/>
              <a:t>Пятый уровень</a:t>
            </a:r>
            <a:endParaRPr lang="ru-RU" dirty="0"/>
          </a:p>
        </p:txBody>
      </p:sp>
      <p:sp>
        <p:nvSpPr>
          <p:cNvPr id="5" name="Дата 4"/>
          <p:cNvSpPr>
            <a:spLocks noGrp="1"/>
          </p:cNvSpPr>
          <p:nvPr>
            <p:ph type="dt" sz="half" idx="10"/>
          </p:nvPr>
        </p:nvSpPr>
        <p:spPr/>
        <p:txBody>
          <a:bodyPr/>
          <a:lstStyle/>
          <a:p>
            <a:fld id="{2FF20A24-432C-4AF6-A7E6-222843785CB1}" type="datetime1">
              <a:rPr lang="ru-RU" smtClean="0"/>
              <a:t>24.04.2018</a:t>
            </a:fld>
            <a:endParaRPr lang="ru-RU" dirty="0"/>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B804B9-C052-496D-8E25-76A4029B0BE7}" type="slidenum">
              <a:rPr lang="ru-RU" smtClean="0"/>
              <a:t>‹#›</a:t>
            </a:fld>
            <a:endParaRPr lang="ru-RU"/>
          </a:p>
        </p:txBody>
      </p:sp>
    </p:spTree>
    <p:extLst>
      <p:ext uri="{BB962C8B-B14F-4D97-AF65-F5344CB8AC3E}">
        <p14:creationId xmlns:p14="http://schemas.microsoft.com/office/powerpoint/2010/main" val="13080244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
            <a:ext cx="6840760" cy="651435"/>
          </a:xfrm>
          <a:prstGeom prst="rect">
            <a:avLst/>
          </a:prstGeom>
        </p:spPr>
        <p:txBody>
          <a:bodyPr/>
          <a:lstStyle>
            <a:lvl1pPr>
              <a:defRPr/>
            </a:lvl1pPr>
          </a:lstStyle>
          <a:p>
            <a:r>
              <a:rPr lang="ru-RU" dirty="0" smtClean="0"/>
              <a:t>Образец заголовка</a:t>
            </a:r>
            <a:endParaRPr lang="ru-RU" dirty="0"/>
          </a:p>
        </p:txBody>
      </p:sp>
      <p:sp>
        <p:nvSpPr>
          <p:cNvPr id="3" name="Текст 2"/>
          <p:cNvSpPr>
            <a:spLocks noGrp="1"/>
          </p:cNvSpPr>
          <p:nvPr>
            <p:ph type="body" idx="1"/>
          </p:nvPr>
        </p:nvSpPr>
        <p:spPr>
          <a:xfrm>
            <a:off x="467544" y="915566"/>
            <a:ext cx="4040188" cy="479822"/>
          </a:xfrm>
        </p:spPr>
        <p:txBody>
          <a:bodyPr lIns="0" tIns="0" rIns="0" bIns="0" anchor="ctr">
            <a:noAutofit/>
          </a:bodyPr>
          <a:lstStyle>
            <a:lvl1pPr marL="0" indent="0">
              <a:buNone/>
              <a:defRPr sz="2000" b="0">
                <a:solidFill>
                  <a:srgbClr val="00579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457200" y="1491630"/>
            <a:ext cx="4040188" cy="3102992"/>
          </a:xfrm>
        </p:spPr>
        <p:txBody>
          <a:bodyPr>
            <a:noAutofit/>
          </a:bodyPr>
          <a:lstStyle>
            <a:lvl1pPr marL="177800" indent="-177800">
              <a:buClr>
                <a:srgbClr val="33A7D4"/>
              </a:buClr>
              <a:buSzPct val="90000"/>
              <a:buFont typeface="Arial" panose="020B0604020202020204" pitchFamily="34" charset="0"/>
              <a:buChar char="•"/>
              <a:defRPr lang="ru-RU" sz="1800" dirty="0" smtClean="0"/>
            </a:lvl1pPr>
            <a:lvl2pPr marL="539750" indent="-177800">
              <a:buClr>
                <a:srgbClr val="33A7D4"/>
              </a:buClr>
              <a:buSzPct val="90000"/>
              <a:buFont typeface="Arial" panose="020B0604020202020204" pitchFamily="34" charset="0"/>
              <a:buChar char="•"/>
              <a:defRPr lang="ru-RU" sz="1600" dirty="0" smtClean="0"/>
            </a:lvl2pPr>
            <a:lvl3pPr marL="895350" indent="-177800">
              <a:buClr>
                <a:srgbClr val="33A7D4"/>
              </a:buClr>
              <a:buSzPct val="90000"/>
              <a:buFont typeface="Arial" panose="020B0604020202020204" pitchFamily="34" charset="0"/>
              <a:buChar char="•"/>
              <a:tabLst/>
              <a:defRPr lang="ru-RU" sz="1400" dirty="0" smtClean="0"/>
            </a:lvl3pPr>
            <a:lvl4pPr marL="1257300" indent="-177800">
              <a:buClr>
                <a:srgbClr val="33A7D4"/>
              </a:buClr>
              <a:buSzPct val="90000"/>
              <a:buFont typeface="Arial" panose="020B0604020202020204" pitchFamily="34" charset="0"/>
              <a:buChar char="•"/>
              <a:defRPr lang="ru-RU" sz="1200" dirty="0" smtClean="0"/>
            </a:lvl4pPr>
            <a:lvl5pPr marL="1612900" indent="-177800">
              <a:buClr>
                <a:srgbClr val="33A7D4"/>
              </a:buClr>
              <a:buSzPct val="90000"/>
              <a:buFont typeface="Arial" panose="020B0604020202020204" pitchFamily="34" charset="0"/>
              <a:buChar char="•"/>
              <a:defRPr lang="ru-RU" sz="1200" dirty="0"/>
            </a:lvl5pPr>
          </a:lstStyle>
          <a:p>
            <a:pPr lvl="0">
              <a:buClr>
                <a:srgbClr val="33A7D4"/>
              </a:buClr>
              <a:buSzPct val="90000"/>
            </a:pPr>
            <a:r>
              <a:rPr lang="ru-RU" dirty="0" smtClean="0"/>
              <a:t>Образец текста</a:t>
            </a:r>
          </a:p>
          <a:p>
            <a:pPr lvl="1">
              <a:buClr>
                <a:srgbClr val="33A7D4"/>
              </a:buClr>
              <a:buSzPct val="90000"/>
            </a:pPr>
            <a:r>
              <a:rPr lang="ru-RU" dirty="0" smtClean="0"/>
              <a:t>Второй уровень</a:t>
            </a:r>
          </a:p>
          <a:p>
            <a:pPr lvl="2">
              <a:buClr>
                <a:srgbClr val="33A7D4"/>
              </a:buClr>
              <a:buSzPct val="90000"/>
            </a:pPr>
            <a:r>
              <a:rPr lang="ru-RU" dirty="0" smtClean="0"/>
              <a:t>Третий уровень</a:t>
            </a:r>
          </a:p>
          <a:p>
            <a:pPr lvl="3">
              <a:buClr>
                <a:srgbClr val="33A7D4"/>
              </a:buClr>
              <a:buSzPct val="90000"/>
            </a:pPr>
            <a:r>
              <a:rPr lang="ru-RU" dirty="0" smtClean="0"/>
              <a:t>Четвертый уровень</a:t>
            </a:r>
          </a:p>
          <a:p>
            <a:pPr lvl="4">
              <a:buClr>
                <a:srgbClr val="33A7D4"/>
              </a:buClr>
              <a:buSzPct val="90000"/>
            </a:pPr>
            <a:r>
              <a:rPr lang="ru-RU" dirty="0" smtClean="0"/>
              <a:t>Пятый уровень</a:t>
            </a:r>
            <a:endParaRPr lang="ru-RU" dirty="0"/>
          </a:p>
        </p:txBody>
      </p:sp>
      <p:sp>
        <p:nvSpPr>
          <p:cNvPr id="5" name="Текст 4"/>
          <p:cNvSpPr>
            <a:spLocks noGrp="1"/>
          </p:cNvSpPr>
          <p:nvPr>
            <p:ph type="body" sz="quarter" idx="3"/>
          </p:nvPr>
        </p:nvSpPr>
        <p:spPr>
          <a:xfrm>
            <a:off x="4644008" y="915566"/>
            <a:ext cx="4041775" cy="479822"/>
          </a:xfrm>
        </p:spPr>
        <p:txBody>
          <a:bodyPr lIns="0" tIns="0" rIns="0" bIns="0" anchor="ctr">
            <a:noAutofit/>
          </a:bodyPr>
          <a:lstStyle>
            <a:lvl1pPr marL="0" indent="0">
              <a:buNone/>
              <a:defRPr sz="2000" b="0">
                <a:solidFill>
                  <a:srgbClr val="00579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491630"/>
            <a:ext cx="4041775" cy="3102992"/>
          </a:xfrm>
        </p:spPr>
        <p:txBody>
          <a:bodyPr>
            <a:noAutofit/>
          </a:bodyPr>
          <a:lstStyle>
            <a:lvl1pPr marL="177800" indent="-177800">
              <a:buClr>
                <a:srgbClr val="33A7D4"/>
              </a:buClr>
              <a:buSzPct val="90000"/>
              <a:buFont typeface="Arial" panose="020B0604020202020204" pitchFamily="34" charset="0"/>
              <a:buChar char="•"/>
              <a:defRPr lang="ru-RU" sz="1800" smtClean="0"/>
            </a:lvl1pPr>
            <a:lvl2pPr marL="539750" indent="-177800">
              <a:buClr>
                <a:srgbClr val="33A7D4"/>
              </a:buClr>
              <a:buSzPct val="90000"/>
              <a:buFont typeface="Arial" panose="020B0604020202020204" pitchFamily="34" charset="0"/>
              <a:buChar char="•"/>
              <a:defRPr lang="ru-RU" sz="1600" smtClean="0"/>
            </a:lvl2pPr>
            <a:lvl3pPr marL="895350" indent="-177800">
              <a:buClr>
                <a:srgbClr val="33A7D4"/>
              </a:buClr>
              <a:buSzPct val="90000"/>
              <a:buFont typeface="Arial" panose="020B0604020202020204" pitchFamily="34" charset="0"/>
              <a:buChar char="•"/>
              <a:defRPr lang="ru-RU" sz="1400" smtClean="0"/>
            </a:lvl3pPr>
            <a:lvl4pPr marL="1257300" indent="-177800">
              <a:buClr>
                <a:srgbClr val="33A7D4"/>
              </a:buClr>
              <a:buSzPct val="90000"/>
              <a:buFont typeface="Arial" panose="020B0604020202020204" pitchFamily="34" charset="0"/>
              <a:buChar char="•"/>
              <a:defRPr lang="ru-RU" sz="1200" smtClean="0"/>
            </a:lvl4pPr>
            <a:lvl5pPr marL="1612900" indent="-177800">
              <a:buClr>
                <a:srgbClr val="33A7D4"/>
              </a:buClr>
              <a:buSzPct val="90000"/>
              <a:buFont typeface="Arial" panose="020B0604020202020204" pitchFamily="34" charset="0"/>
              <a:buChar char="•"/>
              <a:defRPr lang="ru-RU" sz="1200"/>
            </a:lvl5pPr>
          </a:lstStyle>
          <a:p>
            <a:pPr lvl="0">
              <a:buClr>
                <a:srgbClr val="33A7D4"/>
              </a:buClr>
              <a:buSzPct val="90000"/>
            </a:pPr>
            <a:r>
              <a:rPr lang="ru-RU" dirty="0" smtClean="0"/>
              <a:t>Образец текста</a:t>
            </a:r>
          </a:p>
          <a:p>
            <a:pPr lvl="1">
              <a:buClr>
                <a:srgbClr val="33A7D4"/>
              </a:buClr>
              <a:buSzPct val="90000"/>
            </a:pPr>
            <a:r>
              <a:rPr lang="ru-RU" dirty="0" smtClean="0"/>
              <a:t>Второй уровень</a:t>
            </a:r>
          </a:p>
          <a:p>
            <a:pPr lvl="2">
              <a:buClr>
                <a:srgbClr val="33A7D4"/>
              </a:buClr>
              <a:buSzPct val="90000"/>
            </a:pPr>
            <a:r>
              <a:rPr lang="ru-RU" dirty="0" smtClean="0"/>
              <a:t>Третий уровень</a:t>
            </a:r>
          </a:p>
          <a:p>
            <a:pPr lvl="3">
              <a:buClr>
                <a:srgbClr val="33A7D4"/>
              </a:buClr>
              <a:buSzPct val="90000"/>
            </a:pPr>
            <a:r>
              <a:rPr lang="ru-RU" dirty="0" smtClean="0"/>
              <a:t>Четвертый уровень</a:t>
            </a:r>
          </a:p>
          <a:p>
            <a:pPr lvl="4">
              <a:buClr>
                <a:srgbClr val="33A7D4"/>
              </a:buClr>
              <a:buSzPct val="90000"/>
            </a:pPr>
            <a:r>
              <a:rPr lang="ru-RU" dirty="0" smtClean="0"/>
              <a:t>Пятый уровень</a:t>
            </a:r>
            <a:endParaRPr lang="ru-RU" dirty="0"/>
          </a:p>
        </p:txBody>
      </p:sp>
      <p:sp>
        <p:nvSpPr>
          <p:cNvPr id="7" name="Дата 6"/>
          <p:cNvSpPr>
            <a:spLocks noGrp="1"/>
          </p:cNvSpPr>
          <p:nvPr>
            <p:ph type="dt" sz="half" idx="10"/>
          </p:nvPr>
        </p:nvSpPr>
        <p:spPr/>
        <p:txBody>
          <a:bodyPr/>
          <a:lstStyle/>
          <a:p>
            <a:fld id="{4757D979-C767-4314-A10F-B9F4F3D0A6E3}" type="datetime1">
              <a:rPr lang="ru-RU" smtClean="0"/>
              <a:t>24.04.2018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CB804B9-C052-496D-8E25-76A4029B0BE7}" type="slidenum">
              <a:rPr lang="ru-RU" smtClean="0"/>
              <a:t>‹#›</a:t>
            </a:fld>
            <a:endParaRPr lang="ru-RU"/>
          </a:p>
        </p:txBody>
      </p:sp>
    </p:spTree>
    <p:extLst>
      <p:ext uri="{BB962C8B-B14F-4D97-AF65-F5344CB8AC3E}">
        <p14:creationId xmlns:p14="http://schemas.microsoft.com/office/powerpoint/2010/main" val="25309354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
            <a:ext cx="6840760" cy="651435"/>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806BDDC-1ADB-4119-85C3-72EC476D274F}" type="datetime1">
              <a:rPr lang="ru-RU" smtClean="0"/>
              <a:t>24.04.2018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B804B9-C052-496D-8E25-76A4029B0BE7}" type="slidenum">
              <a:rPr lang="ru-RU" smtClean="0"/>
              <a:t>‹#›</a:t>
            </a:fld>
            <a:endParaRPr lang="ru-RU"/>
          </a:p>
        </p:txBody>
      </p:sp>
    </p:spTree>
    <p:extLst>
      <p:ext uri="{BB962C8B-B14F-4D97-AF65-F5344CB8AC3E}">
        <p14:creationId xmlns:p14="http://schemas.microsoft.com/office/powerpoint/2010/main" val="5427111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600450"/>
            <a:ext cx="8208912" cy="425054"/>
          </a:xfrm>
          <a:prstGeom prst="rect">
            <a:avLst/>
          </a:prstGeom>
        </p:spPr>
        <p:txBody>
          <a:bodyPr anchor="b"/>
          <a:lstStyle>
            <a:lvl1pPr algn="l">
              <a:defRPr sz="2000" b="0"/>
            </a:lvl1pPr>
          </a:lstStyle>
          <a:p>
            <a:r>
              <a:rPr lang="ru-RU" dirty="0" smtClean="0"/>
              <a:t>Образец заголовка</a:t>
            </a:r>
            <a:endParaRPr lang="ru-RU" dirty="0"/>
          </a:p>
        </p:txBody>
      </p:sp>
      <p:sp>
        <p:nvSpPr>
          <p:cNvPr id="3" name="Рисунок 2"/>
          <p:cNvSpPr>
            <a:spLocks noGrp="1"/>
          </p:cNvSpPr>
          <p:nvPr>
            <p:ph type="pic" idx="1"/>
          </p:nvPr>
        </p:nvSpPr>
        <p:spPr>
          <a:xfrm>
            <a:off x="467544" y="843557"/>
            <a:ext cx="8208912" cy="27021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467544" y="4025503"/>
            <a:ext cx="8208912"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F97328-5958-4C02-88F3-DE2AAF94489B}" type="datetime1">
              <a:rPr lang="ru-RU" smtClean="0"/>
              <a:t>24.04.2018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B804B9-C052-496D-8E25-76A4029B0BE7}" type="slidenum">
              <a:rPr lang="ru-RU" smtClean="0"/>
              <a:t>‹#›</a:t>
            </a:fld>
            <a:endParaRPr lang="ru-RU"/>
          </a:p>
        </p:txBody>
      </p:sp>
    </p:spTree>
    <p:extLst>
      <p:ext uri="{BB962C8B-B14F-4D97-AF65-F5344CB8AC3E}">
        <p14:creationId xmlns:p14="http://schemas.microsoft.com/office/powerpoint/2010/main" val="37218675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7380312" y="195486"/>
            <a:ext cx="1296144" cy="269618"/>
          </a:xfrm>
          <a:prstGeom prst="rect">
            <a:avLst/>
          </a:prstGeom>
        </p:spPr>
      </p:pic>
      <p:sp>
        <p:nvSpPr>
          <p:cNvPr id="3" name="Объект 2"/>
          <p:cNvSpPr>
            <a:spLocks noGrp="1"/>
          </p:cNvSpPr>
          <p:nvPr>
            <p:ph idx="1"/>
          </p:nvPr>
        </p:nvSpPr>
        <p:spPr/>
        <p:txBody>
          <a:bodyPr>
            <a:noAutofit/>
          </a:bodyPr>
          <a:lstStyle>
            <a:lvl1pPr marL="177800" indent="-177800">
              <a:buClr>
                <a:srgbClr val="33A7D4"/>
              </a:buClr>
              <a:buSzPct val="90000"/>
              <a:buFont typeface="Arial" panose="020B0604020202020204" pitchFamily="34" charset="0"/>
              <a:buChar char="•"/>
              <a:defRPr lang="ru-RU" smtClean="0">
                <a:solidFill>
                  <a:schemeClr val="bg1"/>
                </a:solidFill>
              </a:defRPr>
            </a:lvl1pPr>
            <a:lvl2pPr marL="539750" indent="-177800">
              <a:buClr>
                <a:srgbClr val="33A7D4"/>
              </a:buClr>
              <a:buSzPct val="90000"/>
              <a:buFont typeface="Arial" panose="020B0604020202020204" pitchFamily="34" charset="0"/>
              <a:buChar char="•"/>
              <a:defRPr lang="ru-RU" smtClean="0">
                <a:solidFill>
                  <a:schemeClr val="bg1"/>
                </a:solidFill>
              </a:defRPr>
            </a:lvl2pPr>
            <a:lvl3pPr marL="895350" indent="-177800">
              <a:buClr>
                <a:srgbClr val="33A7D4"/>
              </a:buClr>
              <a:buSzPct val="90000"/>
              <a:buFont typeface="Arial" panose="020B0604020202020204" pitchFamily="34" charset="0"/>
              <a:buChar char="•"/>
              <a:defRPr lang="ru-RU" smtClean="0">
                <a:solidFill>
                  <a:schemeClr val="bg1"/>
                </a:solidFill>
              </a:defRPr>
            </a:lvl3pPr>
            <a:lvl4pPr marL="1257300" indent="-177800">
              <a:buClr>
                <a:srgbClr val="33A7D4"/>
              </a:buClr>
              <a:buSzPct val="90000"/>
              <a:buFont typeface="Arial" panose="020B0604020202020204" pitchFamily="34" charset="0"/>
              <a:buChar char="•"/>
              <a:defRPr lang="ru-RU" smtClean="0">
                <a:solidFill>
                  <a:schemeClr val="bg1"/>
                </a:solidFill>
              </a:defRPr>
            </a:lvl4pPr>
            <a:lvl5pPr marL="1612900" indent="-177800">
              <a:buClr>
                <a:srgbClr val="33A7D4"/>
              </a:buClr>
              <a:buSzPct val="90000"/>
              <a:buFont typeface="Arial" panose="020B0604020202020204" pitchFamily="34" charset="0"/>
              <a:buChar char="•"/>
              <a:defRPr lang="ru-RU">
                <a:solidFill>
                  <a:schemeClr val="bg1"/>
                </a:solidFill>
              </a:defRPr>
            </a:lvl5pPr>
          </a:lstStyle>
          <a:p>
            <a:pPr lvl="0">
              <a:buClr>
                <a:srgbClr val="33A7D4"/>
              </a:buClr>
              <a:buSzPct val="90000"/>
            </a:pPr>
            <a:r>
              <a:rPr lang="ru-RU" dirty="0" smtClean="0"/>
              <a:t>Образец текста</a:t>
            </a:r>
          </a:p>
          <a:p>
            <a:pPr lvl="1">
              <a:buClr>
                <a:srgbClr val="33A7D4"/>
              </a:buClr>
              <a:buSzPct val="90000"/>
            </a:pPr>
            <a:r>
              <a:rPr lang="ru-RU" dirty="0" smtClean="0"/>
              <a:t>Второй уровень</a:t>
            </a:r>
          </a:p>
          <a:p>
            <a:pPr lvl="2">
              <a:buClr>
                <a:srgbClr val="33A7D4"/>
              </a:buClr>
              <a:buSzPct val="90000"/>
            </a:pPr>
            <a:r>
              <a:rPr lang="ru-RU" dirty="0" smtClean="0"/>
              <a:t>Третий уровень</a:t>
            </a:r>
          </a:p>
          <a:p>
            <a:pPr lvl="3">
              <a:buClr>
                <a:srgbClr val="33A7D4"/>
              </a:buClr>
              <a:buSzPct val="90000"/>
            </a:pPr>
            <a:r>
              <a:rPr lang="ru-RU" dirty="0" smtClean="0"/>
              <a:t>Четвертый уровень</a:t>
            </a:r>
          </a:p>
          <a:p>
            <a:pPr lvl="4">
              <a:buClr>
                <a:srgbClr val="33A7D4"/>
              </a:buClr>
              <a:buSzPct val="90000"/>
            </a:pPr>
            <a:r>
              <a:rPr lang="ru-RU" dirty="0" smtClean="0"/>
              <a:t>Пятый уровень</a:t>
            </a:r>
            <a:endParaRPr lang="ru-RU" dirty="0"/>
          </a:p>
        </p:txBody>
      </p:sp>
      <p:sp>
        <p:nvSpPr>
          <p:cNvPr id="4" name="Дата 3"/>
          <p:cNvSpPr>
            <a:spLocks noGrp="1"/>
          </p:cNvSpPr>
          <p:nvPr>
            <p:ph type="dt" sz="half" idx="10"/>
          </p:nvPr>
        </p:nvSpPr>
        <p:spPr/>
        <p:txBody>
          <a:bodyPr/>
          <a:lstStyle>
            <a:lvl1pPr>
              <a:defRPr>
                <a:solidFill>
                  <a:schemeClr val="bg1">
                    <a:lumMod val="75000"/>
                  </a:schemeClr>
                </a:solidFill>
              </a:defRPr>
            </a:lvl1pPr>
          </a:lstStyle>
          <a:p>
            <a:fld id="{DCE221E2-0FE2-4601-A2BF-1E359924C1D9}" type="datetime1">
              <a:rPr lang="ru-RU" smtClean="0"/>
              <a:pPr/>
              <a:t>24.04.2018</a:t>
            </a:fld>
            <a:endParaRPr lang="ru-RU"/>
          </a:p>
        </p:txBody>
      </p:sp>
      <p:sp>
        <p:nvSpPr>
          <p:cNvPr id="5" name="Нижний колонтитул 4"/>
          <p:cNvSpPr>
            <a:spLocks noGrp="1"/>
          </p:cNvSpPr>
          <p:nvPr>
            <p:ph type="ftr" sz="quarter" idx="11"/>
          </p:nvPr>
        </p:nvSpPr>
        <p:spPr/>
        <p:txBody>
          <a:bodyPr/>
          <a:lstStyle>
            <a:lvl1pPr>
              <a:defRPr>
                <a:solidFill>
                  <a:schemeClr val="bg1">
                    <a:lumMod val="75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1"/>
                </a:solidFill>
              </a:defRPr>
            </a:lvl1pPr>
          </a:lstStyle>
          <a:p>
            <a:fld id="{ECB804B9-C052-496D-8E25-76A4029B0BE7}" type="slidenum">
              <a:rPr lang="ru-RU" smtClean="0"/>
              <a:pPr/>
              <a:t>‹#›</a:t>
            </a:fld>
            <a:endParaRPr lang="ru-RU"/>
          </a:p>
        </p:txBody>
      </p:sp>
      <p:sp>
        <p:nvSpPr>
          <p:cNvPr id="2" name="Заголовок 1"/>
          <p:cNvSpPr>
            <a:spLocks noGrp="1"/>
          </p:cNvSpPr>
          <p:nvPr>
            <p:ph type="title"/>
          </p:nvPr>
        </p:nvSpPr>
        <p:spPr/>
        <p:txBody>
          <a:bodyPr/>
          <a:lstStyle>
            <a:lvl1pPr>
              <a:defRPr>
                <a:solidFill>
                  <a:schemeClr val="bg1"/>
                </a:solidFill>
              </a:defRPr>
            </a:lvl1pPr>
          </a:lstStyle>
          <a:p>
            <a:r>
              <a:rPr lang="ru-RU" dirty="0" smtClean="0"/>
              <a:t>Образец заголовка</a:t>
            </a:r>
            <a:endParaRPr lang="ru-RU" dirty="0"/>
          </a:p>
        </p:txBody>
      </p:sp>
    </p:spTree>
    <p:extLst>
      <p:ext uri="{BB962C8B-B14F-4D97-AF65-F5344CB8AC3E}">
        <p14:creationId xmlns:p14="http://schemas.microsoft.com/office/powerpoint/2010/main" val="810952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7380312" y="195486"/>
            <a:ext cx="1296144" cy="269618"/>
          </a:xfrm>
          <a:prstGeom prst="rect">
            <a:avLst/>
          </a:prstGeom>
        </p:spPr>
      </p:pic>
      <p:sp>
        <p:nvSpPr>
          <p:cNvPr id="3" name="Объект 2"/>
          <p:cNvSpPr>
            <a:spLocks noGrp="1"/>
          </p:cNvSpPr>
          <p:nvPr>
            <p:ph idx="1"/>
          </p:nvPr>
        </p:nvSpPr>
        <p:spPr/>
        <p:txBody>
          <a:bodyPr>
            <a:noAutofit/>
          </a:bodyPr>
          <a:lstStyle>
            <a:lvl1pPr marL="177800" indent="-177800">
              <a:buClr>
                <a:srgbClr val="33A7D4"/>
              </a:buClr>
              <a:buSzPct val="90000"/>
              <a:buFont typeface="Arial" panose="020B0604020202020204" pitchFamily="34" charset="0"/>
              <a:buChar char="•"/>
              <a:defRPr lang="ru-RU" smtClean="0">
                <a:solidFill>
                  <a:schemeClr val="bg1"/>
                </a:solidFill>
              </a:defRPr>
            </a:lvl1pPr>
            <a:lvl2pPr marL="539750" indent="-177800">
              <a:buClr>
                <a:srgbClr val="33A7D4"/>
              </a:buClr>
              <a:buSzPct val="90000"/>
              <a:buFont typeface="Arial" panose="020B0604020202020204" pitchFamily="34" charset="0"/>
              <a:buChar char="•"/>
              <a:defRPr lang="ru-RU" smtClean="0">
                <a:solidFill>
                  <a:schemeClr val="bg1"/>
                </a:solidFill>
              </a:defRPr>
            </a:lvl2pPr>
            <a:lvl3pPr marL="895350" indent="-177800">
              <a:buClr>
                <a:srgbClr val="33A7D4"/>
              </a:buClr>
              <a:buSzPct val="90000"/>
              <a:buFont typeface="Arial" panose="020B0604020202020204" pitchFamily="34" charset="0"/>
              <a:buChar char="•"/>
              <a:tabLst/>
              <a:defRPr lang="ru-RU" smtClean="0">
                <a:solidFill>
                  <a:schemeClr val="bg1"/>
                </a:solidFill>
              </a:defRPr>
            </a:lvl3pPr>
            <a:lvl4pPr marL="1257300" indent="-177800">
              <a:buClr>
                <a:srgbClr val="33A7D4"/>
              </a:buClr>
              <a:buSzPct val="90000"/>
              <a:buFont typeface="Arial" panose="020B0604020202020204" pitchFamily="34" charset="0"/>
              <a:buChar char="•"/>
              <a:defRPr lang="ru-RU" smtClean="0">
                <a:solidFill>
                  <a:schemeClr val="bg1"/>
                </a:solidFill>
              </a:defRPr>
            </a:lvl4pPr>
            <a:lvl5pPr marL="1612900" indent="-177800">
              <a:buClr>
                <a:srgbClr val="33A7D4"/>
              </a:buClr>
              <a:buSzPct val="90000"/>
              <a:buFont typeface="Arial" panose="020B0604020202020204" pitchFamily="34" charset="0"/>
              <a:buChar char="•"/>
              <a:defRPr lang="ru-RU">
                <a:solidFill>
                  <a:schemeClr val="bg1"/>
                </a:solidFill>
              </a:defRPr>
            </a:lvl5pPr>
          </a:lstStyle>
          <a:p>
            <a:pPr lvl="0">
              <a:buClr>
                <a:srgbClr val="33A7D4"/>
              </a:buClr>
              <a:buSzPct val="90000"/>
            </a:pPr>
            <a:r>
              <a:rPr lang="ru-RU" dirty="0" smtClean="0"/>
              <a:t>Образец текста</a:t>
            </a:r>
          </a:p>
          <a:p>
            <a:pPr lvl="1">
              <a:buClr>
                <a:srgbClr val="33A7D4"/>
              </a:buClr>
              <a:buSzPct val="90000"/>
            </a:pPr>
            <a:r>
              <a:rPr lang="ru-RU" dirty="0" smtClean="0"/>
              <a:t>Второй уровень</a:t>
            </a:r>
          </a:p>
          <a:p>
            <a:pPr lvl="2">
              <a:buClr>
                <a:srgbClr val="33A7D4"/>
              </a:buClr>
              <a:buSzPct val="90000"/>
            </a:pPr>
            <a:r>
              <a:rPr lang="ru-RU" dirty="0" smtClean="0"/>
              <a:t>Третий уровень</a:t>
            </a:r>
          </a:p>
          <a:p>
            <a:pPr lvl="3">
              <a:buClr>
                <a:srgbClr val="33A7D4"/>
              </a:buClr>
              <a:buSzPct val="90000"/>
            </a:pPr>
            <a:r>
              <a:rPr lang="ru-RU" dirty="0" smtClean="0"/>
              <a:t>Четвертый уровень</a:t>
            </a:r>
          </a:p>
          <a:p>
            <a:pPr lvl="4">
              <a:buClr>
                <a:srgbClr val="33A7D4"/>
              </a:buClr>
              <a:buSzPct val="90000"/>
            </a:pPr>
            <a:r>
              <a:rPr lang="ru-RU" dirty="0" smtClean="0"/>
              <a:t>Пятый уровень</a:t>
            </a:r>
            <a:endParaRPr lang="ru-RU" dirty="0"/>
          </a:p>
        </p:txBody>
      </p:sp>
      <p:sp>
        <p:nvSpPr>
          <p:cNvPr id="4" name="Дата 3"/>
          <p:cNvSpPr>
            <a:spLocks noGrp="1"/>
          </p:cNvSpPr>
          <p:nvPr>
            <p:ph type="dt" sz="half" idx="10"/>
          </p:nvPr>
        </p:nvSpPr>
        <p:spPr/>
        <p:txBody>
          <a:bodyPr/>
          <a:lstStyle>
            <a:lvl1pPr>
              <a:defRPr>
                <a:solidFill>
                  <a:schemeClr val="bg1">
                    <a:lumMod val="75000"/>
                  </a:schemeClr>
                </a:solidFill>
              </a:defRPr>
            </a:lvl1pPr>
          </a:lstStyle>
          <a:p>
            <a:fld id="{DCE221E2-0FE2-4601-A2BF-1E359924C1D9}" type="datetime1">
              <a:rPr lang="ru-RU" smtClean="0"/>
              <a:pPr/>
              <a:t>24.04.2018</a:t>
            </a:fld>
            <a:endParaRPr lang="ru-RU"/>
          </a:p>
        </p:txBody>
      </p:sp>
      <p:sp>
        <p:nvSpPr>
          <p:cNvPr id="5" name="Нижний колонтитул 4"/>
          <p:cNvSpPr>
            <a:spLocks noGrp="1"/>
          </p:cNvSpPr>
          <p:nvPr>
            <p:ph type="ftr" sz="quarter" idx="11"/>
          </p:nvPr>
        </p:nvSpPr>
        <p:spPr/>
        <p:txBody>
          <a:bodyPr/>
          <a:lstStyle>
            <a:lvl1pPr>
              <a:defRPr>
                <a:solidFill>
                  <a:schemeClr val="bg1">
                    <a:lumMod val="75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1"/>
                </a:solidFill>
              </a:defRPr>
            </a:lvl1pPr>
          </a:lstStyle>
          <a:p>
            <a:fld id="{ECB804B9-C052-496D-8E25-76A4029B0BE7}" type="slidenum">
              <a:rPr lang="ru-RU" smtClean="0"/>
              <a:pPr/>
              <a:t>‹#›</a:t>
            </a:fld>
            <a:endParaRPr lang="ru-RU"/>
          </a:p>
        </p:txBody>
      </p:sp>
      <p:sp>
        <p:nvSpPr>
          <p:cNvPr id="2" name="Заголовок 1"/>
          <p:cNvSpPr>
            <a:spLocks noGrp="1"/>
          </p:cNvSpPr>
          <p:nvPr>
            <p:ph type="title"/>
          </p:nvPr>
        </p:nvSpPr>
        <p:spPr/>
        <p:txBody>
          <a:bodyPr/>
          <a:lstStyle>
            <a:lvl1pPr>
              <a:defRPr>
                <a:solidFill>
                  <a:schemeClr val="bg1"/>
                </a:solidFill>
              </a:defRPr>
            </a:lvl1pPr>
          </a:lstStyle>
          <a:p>
            <a:r>
              <a:rPr lang="ru-RU" smtClean="0"/>
              <a:t>Образец заголовка</a:t>
            </a:r>
            <a:endParaRPr lang="ru-RU"/>
          </a:p>
        </p:txBody>
      </p:sp>
    </p:spTree>
    <p:extLst>
      <p:ext uri="{BB962C8B-B14F-4D97-AF65-F5344CB8AC3E}">
        <p14:creationId xmlns:p14="http://schemas.microsoft.com/office/powerpoint/2010/main" val="5042983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7380312" y="195486"/>
            <a:ext cx="1296144" cy="269618"/>
          </a:xfrm>
          <a:prstGeom prst="rect">
            <a:avLst/>
          </a:prstGeom>
        </p:spPr>
      </p:pic>
      <p:sp>
        <p:nvSpPr>
          <p:cNvPr id="3" name="Объект 2"/>
          <p:cNvSpPr>
            <a:spLocks noGrp="1"/>
          </p:cNvSpPr>
          <p:nvPr>
            <p:ph idx="1"/>
          </p:nvPr>
        </p:nvSpPr>
        <p:spPr/>
        <p:txBody>
          <a:bodyPr>
            <a:noAutofit/>
          </a:bodyPr>
          <a:lstStyle>
            <a:lvl1pPr marL="177800" indent="-177800">
              <a:buClr>
                <a:srgbClr val="33A7D4"/>
              </a:buClr>
              <a:buSzPct val="90000"/>
              <a:buFont typeface="Arial" panose="020B0604020202020204" pitchFamily="34" charset="0"/>
              <a:buChar char="•"/>
              <a:defRPr lang="ru-RU" smtClean="0">
                <a:solidFill>
                  <a:schemeClr val="bg1"/>
                </a:solidFill>
              </a:defRPr>
            </a:lvl1pPr>
            <a:lvl2pPr marL="539750" indent="-177800">
              <a:buClr>
                <a:srgbClr val="33A7D4"/>
              </a:buClr>
              <a:buSzPct val="90000"/>
              <a:buFont typeface="Arial" panose="020B0604020202020204" pitchFamily="34" charset="0"/>
              <a:buChar char="•"/>
              <a:defRPr lang="ru-RU" smtClean="0">
                <a:solidFill>
                  <a:schemeClr val="bg1"/>
                </a:solidFill>
              </a:defRPr>
            </a:lvl2pPr>
            <a:lvl3pPr marL="895350" indent="-177800">
              <a:buClr>
                <a:srgbClr val="33A7D4"/>
              </a:buClr>
              <a:buSzPct val="90000"/>
              <a:buFont typeface="Arial" panose="020B0604020202020204" pitchFamily="34" charset="0"/>
              <a:buChar char="•"/>
              <a:defRPr lang="ru-RU" smtClean="0">
                <a:solidFill>
                  <a:schemeClr val="bg1"/>
                </a:solidFill>
              </a:defRPr>
            </a:lvl3pPr>
            <a:lvl4pPr marL="1257300" indent="-177800">
              <a:buClr>
                <a:srgbClr val="33A7D4"/>
              </a:buClr>
              <a:buSzPct val="90000"/>
              <a:buFont typeface="Arial" panose="020B0604020202020204" pitchFamily="34" charset="0"/>
              <a:buChar char="•"/>
              <a:defRPr lang="ru-RU" smtClean="0">
                <a:solidFill>
                  <a:schemeClr val="bg1"/>
                </a:solidFill>
              </a:defRPr>
            </a:lvl4pPr>
            <a:lvl5pPr marL="1612900" indent="-177800">
              <a:buClr>
                <a:srgbClr val="33A7D4"/>
              </a:buClr>
              <a:buSzPct val="90000"/>
              <a:buFont typeface="Arial" panose="020B0604020202020204" pitchFamily="34" charset="0"/>
              <a:buChar char="•"/>
              <a:defRPr lang="ru-RU">
                <a:solidFill>
                  <a:schemeClr val="bg1"/>
                </a:solidFill>
              </a:defRPr>
            </a:lvl5pPr>
          </a:lstStyle>
          <a:p>
            <a:pPr lvl="0">
              <a:buClr>
                <a:srgbClr val="33A7D4"/>
              </a:buClr>
              <a:buSzPct val="90000"/>
            </a:pPr>
            <a:r>
              <a:rPr lang="ru-RU" dirty="0" smtClean="0"/>
              <a:t>Образец текста</a:t>
            </a:r>
          </a:p>
          <a:p>
            <a:pPr lvl="1">
              <a:buClr>
                <a:srgbClr val="33A7D4"/>
              </a:buClr>
              <a:buSzPct val="90000"/>
            </a:pPr>
            <a:r>
              <a:rPr lang="ru-RU" dirty="0" smtClean="0"/>
              <a:t>Второй уровень</a:t>
            </a:r>
          </a:p>
          <a:p>
            <a:pPr lvl="2">
              <a:buClr>
                <a:srgbClr val="33A7D4"/>
              </a:buClr>
              <a:buSzPct val="90000"/>
            </a:pPr>
            <a:r>
              <a:rPr lang="ru-RU" dirty="0" smtClean="0"/>
              <a:t>Третий уровень</a:t>
            </a:r>
          </a:p>
          <a:p>
            <a:pPr lvl="3">
              <a:buClr>
                <a:srgbClr val="33A7D4"/>
              </a:buClr>
              <a:buSzPct val="90000"/>
            </a:pPr>
            <a:r>
              <a:rPr lang="ru-RU" dirty="0" smtClean="0"/>
              <a:t>Четвертый уровень</a:t>
            </a:r>
          </a:p>
          <a:p>
            <a:pPr lvl="4">
              <a:buClr>
                <a:srgbClr val="33A7D4"/>
              </a:buClr>
              <a:buSzPct val="90000"/>
            </a:pPr>
            <a:r>
              <a:rPr lang="ru-RU" dirty="0" smtClean="0"/>
              <a:t>Пятый уровень</a:t>
            </a:r>
            <a:endParaRPr lang="ru-RU" dirty="0"/>
          </a:p>
        </p:txBody>
      </p:sp>
      <p:sp>
        <p:nvSpPr>
          <p:cNvPr id="4" name="Дата 3"/>
          <p:cNvSpPr>
            <a:spLocks noGrp="1"/>
          </p:cNvSpPr>
          <p:nvPr>
            <p:ph type="dt" sz="half" idx="10"/>
          </p:nvPr>
        </p:nvSpPr>
        <p:spPr/>
        <p:txBody>
          <a:bodyPr/>
          <a:lstStyle>
            <a:lvl1pPr>
              <a:defRPr>
                <a:solidFill>
                  <a:schemeClr val="bg1">
                    <a:lumMod val="75000"/>
                  </a:schemeClr>
                </a:solidFill>
              </a:defRPr>
            </a:lvl1pPr>
          </a:lstStyle>
          <a:p>
            <a:fld id="{DCE221E2-0FE2-4601-A2BF-1E359924C1D9}" type="datetime1">
              <a:rPr lang="ru-RU" smtClean="0"/>
              <a:pPr/>
              <a:t>24.04.2018</a:t>
            </a:fld>
            <a:endParaRPr lang="ru-RU"/>
          </a:p>
        </p:txBody>
      </p:sp>
      <p:sp>
        <p:nvSpPr>
          <p:cNvPr id="5" name="Нижний колонтитул 4"/>
          <p:cNvSpPr>
            <a:spLocks noGrp="1"/>
          </p:cNvSpPr>
          <p:nvPr>
            <p:ph type="ftr" sz="quarter" idx="11"/>
          </p:nvPr>
        </p:nvSpPr>
        <p:spPr/>
        <p:txBody>
          <a:bodyPr/>
          <a:lstStyle>
            <a:lvl1pPr>
              <a:defRPr>
                <a:solidFill>
                  <a:schemeClr val="bg1">
                    <a:lumMod val="75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1"/>
                </a:solidFill>
              </a:defRPr>
            </a:lvl1pPr>
          </a:lstStyle>
          <a:p>
            <a:fld id="{ECB804B9-C052-496D-8E25-76A4029B0BE7}" type="slidenum">
              <a:rPr lang="ru-RU" smtClean="0"/>
              <a:pPr/>
              <a:t>‹#›</a:t>
            </a:fld>
            <a:endParaRPr lang="ru-RU"/>
          </a:p>
        </p:txBody>
      </p:sp>
      <p:sp>
        <p:nvSpPr>
          <p:cNvPr id="2" name="Заголовок 1"/>
          <p:cNvSpPr>
            <a:spLocks noGrp="1"/>
          </p:cNvSpPr>
          <p:nvPr>
            <p:ph type="title"/>
          </p:nvPr>
        </p:nvSpPr>
        <p:spPr/>
        <p:txBody>
          <a:bodyPr/>
          <a:lstStyle>
            <a:lvl1pPr>
              <a:defRPr>
                <a:solidFill>
                  <a:schemeClr val="bg1"/>
                </a:solidFill>
              </a:defRPr>
            </a:lvl1pPr>
          </a:lstStyle>
          <a:p>
            <a:r>
              <a:rPr lang="ru-RU" dirty="0" smtClean="0"/>
              <a:t>Образец заголовка</a:t>
            </a:r>
            <a:endParaRPr lang="ru-RU" dirty="0"/>
          </a:p>
        </p:txBody>
      </p:sp>
    </p:spTree>
    <p:extLst>
      <p:ext uri="{BB962C8B-B14F-4D97-AF65-F5344CB8AC3E}">
        <p14:creationId xmlns:p14="http://schemas.microsoft.com/office/powerpoint/2010/main" val="36300434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467544" y="915566"/>
            <a:ext cx="8219256" cy="3672408"/>
          </a:xfrm>
          <a:prstGeom prst="rect">
            <a:avLst/>
          </a:prstGeom>
        </p:spPr>
        <p:txBody>
          <a:bodyPr lIns="0" tIns="0" rIns="0" bIns="0">
            <a:noAutofit/>
          </a:bodyPr>
          <a:lstStyle/>
          <a:p>
            <a:pPr lvl="0">
              <a:buClr>
                <a:srgbClr val="33A7D4"/>
              </a:buClr>
              <a:buSzPct val="90000"/>
            </a:pPr>
            <a:r>
              <a:rPr lang="ru-RU" dirty="0" smtClean="0"/>
              <a:t>Образец текста</a:t>
            </a:r>
          </a:p>
          <a:p>
            <a:pPr lvl="1">
              <a:buClr>
                <a:srgbClr val="33A7D4"/>
              </a:buClr>
              <a:buSzPct val="90000"/>
            </a:pPr>
            <a:r>
              <a:rPr lang="ru-RU" dirty="0" smtClean="0"/>
              <a:t>Второй уровень</a:t>
            </a:r>
          </a:p>
          <a:p>
            <a:pPr lvl="2">
              <a:buClr>
                <a:srgbClr val="33A7D4"/>
              </a:buClr>
              <a:buSzPct val="90000"/>
            </a:pPr>
            <a:r>
              <a:rPr lang="ru-RU" dirty="0" smtClean="0"/>
              <a:t>Третий уровень</a:t>
            </a:r>
          </a:p>
          <a:p>
            <a:pPr lvl="3">
              <a:buClr>
                <a:srgbClr val="33A7D4"/>
              </a:buClr>
              <a:buSzPct val="90000"/>
            </a:pPr>
            <a:r>
              <a:rPr lang="ru-RU" dirty="0" smtClean="0"/>
              <a:t>Четвертый уровень</a:t>
            </a:r>
          </a:p>
          <a:p>
            <a:pPr lvl="4">
              <a:buClr>
                <a:srgbClr val="33A7D4"/>
              </a:buClr>
              <a:buSzPct val="90000"/>
            </a:pPr>
            <a:r>
              <a:rPr lang="ru-RU" dirty="0" smtClean="0"/>
              <a:t>Пятый уровень</a:t>
            </a:r>
            <a:endParaRPr lang="ru-RU" dirty="0"/>
          </a:p>
        </p:txBody>
      </p:sp>
      <p:sp>
        <p:nvSpPr>
          <p:cNvPr id="4" name="Дата 3"/>
          <p:cNvSpPr>
            <a:spLocks noGrp="1"/>
          </p:cNvSpPr>
          <p:nvPr>
            <p:ph type="dt" sz="half" idx="2"/>
          </p:nvPr>
        </p:nvSpPr>
        <p:spPr>
          <a:xfrm>
            <a:off x="457200" y="4869656"/>
            <a:ext cx="2133600" cy="273844"/>
          </a:xfrm>
          <a:prstGeom prst="rect">
            <a:avLst/>
          </a:prstGeom>
        </p:spPr>
        <p:txBody>
          <a:bodyPr vert="horz" lIns="0" tIns="45720" rIns="91440" bIns="45720" rtlCol="0" anchor="ctr"/>
          <a:lstStyle>
            <a:lvl1pPr algn="l">
              <a:defRPr sz="8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97E2AC0B-A0AC-4744-B700-E57F2BA51245}" type="datetime1">
              <a:rPr lang="ru-RU" smtClean="0"/>
              <a:pPr/>
              <a:t>24.04.2018</a:t>
            </a:fld>
            <a:endParaRPr lang="ru-RU" dirty="0"/>
          </a:p>
        </p:txBody>
      </p:sp>
      <p:sp>
        <p:nvSpPr>
          <p:cNvPr id="5" name="Нижний колонтитул 4"/>
          <p:cNvSpPr>
            <a:spLocks noGrp="1"/>
          </p:cNvSpPr>
          <p:nvPr>
            <p:ph type="ftr" sz="quarter" idx="3"/>
          </p:nvPr>
        </p:nvSpPr>
        <p:spPr>
          <a:xfrm>
            <a:off x="3124200" y="4869656"/>
            <a:ext cx="2895600" cy="273844"/>
          </a:xfrm>
          <a:prstGeom prst="rect">
            <a:avLst/>
          </a:prstGeom>
        </p:spPr>
        <p:txBody>
          <a:bodyPr vert="horz" lIns="91440" tIns="45720" rIns="91440" bIns="45720" rtlCol="0" anchor="ctr"/>
          <a:lstStyle>
            <a:lvl1pPr algn="ctr">
              <a:defRPr sz="800">
                <a:solidFill>
                  <a:schemeClr val="bg1">
                    <a:lumMod val="7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ru-RU"/>
          </a:p>
        </p:txBody>
      </p:sp>
      <p:sp>
        <p:nvSpPr>
          <p:cNvPr id="6" name="Номер слайда 5"/>
          <p:cNvSpPr>
            <a:spLocks noGrp="1"/>
          </p:cNvSpPr>
          <p:nvPr>
            <p:ph type="sldNum" sz="quarter" idx="4"/>
          </p:nvPr>
        </p:nvSpPr>
        <p:spPr>
          <a:xfrm>
            <a:off x="6553200" y="4869656"/>
            <a:ext cx="2133600" cy="273844"/>
          </a:xfrm>
          <a:prstGeom prst="rect">
            <a:avLst/>
          </a:prstGeom>
        </p:spPr>
        <p:txBody>
          <a:bodyPr vert="horz" lIns="91440" tIns="45720" rIns="0" bIns="45720" rtlCol="0" anchor="ctr"/>
          <a:lstStyle>
            <a:lvl1pPr algn="r">
              <a:defRPr sz="800">
                <a:solidFill>
                  <a:srgbClr val="005791"/>
                </a:solidFill>
                <a:latin typeface="Segoe UI" panose="020B0502040204020203" pitchFamily="34" charset="0"/>
                <a:ea typeface="Segoe UI" panose="020B0502040204020203" pitchFamily="34" charset="0"/>
                <a:cs typeface="Segoe UI" panose="020B0502040204020203" pitchFamily="34" charset="0"/>
              </a:defRPr>
            </a:lvl1pPr>
          </a:lstStyle>
          <a:p>
            <a:fld id="{ECB804B9-C052-496D-8E25-76A4029B0BE7}" type="slidenum">
              <a:rPr lang="ru-RU" smtClean="0"/>
              <a:pPr/>
              <a:t>‹#›</a:t>
            </a:fld>
            <a:endParaRPr lang="ru-RU"/>
          </a:p>
        </p:txBody>
      </p:sp>
      <p:pic>
        <p:nvPicPr>
          <p:cNvPr id="9" name="Рисунок 8"/>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0312" y="195486"/>
            <a:ext cx="1296144" cy="269618"/>
          </a:xfrm>
          <a:prstGeom prst="rect">
            <a:avLst/>
          </a:prstGeom>
        </p:spPr>
      </p:pic>
      <p:sp>
        <p:nvSpPr>
          <p:cNvPr id="10" name="Заголовок 9"/>
          <p:cNvSpPr>
            <a:spLocks noGrp="1"/>
          </p:cNvSpPr>
          <p:nvPr>
            <p:ph type="title"/>
          </p:nvPr>
        </p:nvSpPr>
        <p:spPr>
          <a:xfrm>
            <a:off x="446856" y="5481"/>
            <a:ext cx="6429400" cy="641724"/>
          </a:xfrm>
          <a:prstGeom prst="rect">
            <a:avLst/>
          </a:prstGeom>
        </p:spPr>
        <p:txBody>
          <a:bodyPr vert="horz" lIns="0" tIns="0" rIns="0" bIns="0" rtlCol="0" anchor="ctr">
            <a:noAutofit/>
          </a:bodyPr>
          <a:lstStyle/>
          <a:p>
            <a:r>
              <a:rPr lang="ru-RU" smtClean="0"/>
              <a:t>Образец заголовка</a:t>
            </a:r>
            <a:endParaRPr lang="ru-RU"/>
          </a:p>
        </p:txBody>
      </p:sp>
      <p:cxnSp>
        <p:nvCxnSpPr>
          <p:cNvPr id="8" name="Прямая соединительная линия 7"/>
          <p:cNvCxnSpPr/>
          <p:nvPr userDrawn="1"/>
        </p:nvCxnSpPr>
        <p:spPr>
          <a:xfrm>
            <a:off x="438286" y="658402"/>
            <a:ext cx="8705714" cy="0"/>
          </a:xfrm>
          <a:prstGeom prst="line">
            <a:avLst/>
          </a:prstGeom>
          <a:ln w="6350">
            <a:solidFill>
              <a:srgbClr val="33A7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986721"/>
      </p:ext>
    </p:extLst>
  </p:cSld>
  <p:clrMap bg1="lt1" tx1="dk1" bg2="lt2" tx2="dk2" accent1="accent1" accent2="accent2" accent3="accent3" accent4="accent4" accent5="accent5" accent6="accent6" hlink="hlink" folHlink="folHlink"/>
  <p:sldLayoutIdLst>
    <p:sldLayoutId id="2147483664" r:id="rId1"/>
    <p:sldLayoutId id="2147483650" r:id="rId2"/>
    <p:sldLayoutId id="2147483652" r:id="rId3"/>
    <p:sldLayoutId id="2147483653" r:id="rId4"/>
    <p:sldLayoutId id="2147483654" r:id="rId5"/>
    <p:sldLayoutId id="2147483657" r:id="rId6"/>
    <p:sldLayoutId id="2147483660" r:id="rId7"/>
    <p:sldLayoutId id="2147483663" r:id="rId8"/>
    <p:sldLayoutId id="2147483665" r:id="rId9"/>
    <p:sldLayoutId id="2147483658" r:id="rId10"/>
    <p:sldLayoutId id="2147483661" r:id="rId11"/>
    <p:sldLayoutId id="2147483666" r:id="rId12"/>
    <p:sldLayoutId id="2147483667" r:id="rId13"/>
    <p:sldLayoutId id="2147483668" r:id="rId14"/>
    <p:sldLayoutId id="2147483669" r:id="rId15"/>
    <p:sldLayoutId id="2147483672" r:id="rId16"/>
    <p:sldLayoutId id="2147483673" r:id="rId17"/>
    <p:sldLayoutId id="2147483674" r:id="rId18"/>
    <p:sldLayoutId id="2147483675" r:id="rId19"/>
  </p:sldLayoutIdLst>
  <p:timing>
    <p:tnLst>
      <p:par>
        <p:cTn id="1" dur="indefinite" restart="never" nodeType="tmRoot"/>
      </p:par>
    </p:tnLst>
  </p:timing>
  <p:hf hdr="0"/>
  <p:txStyles>
    <p:titleStyle>
      <a:lvl1pPr algn="l" defTabSz="914400" rtl="0" eaLnBrk="1" latinLnBrk="0" hangingPunct="1">
        <a:spcBef>
          <a:spcPct val="0"/>
        </a:spcBef>
        <a:buNone/>
        <a:defRPr sz="2400" kern="1200">
          <a:solidFill>
            <a:srgbClr val="005791"/>
          </a:solidFill>
          <a:latin typeface="Segoe UI Light" panose="020B0502040204020203" pitchFamily="34" charset="0"/>
          <a:ea typeface="Segoe UI" panose="020B0502040204020203" pitchFamily="34" charset="0"/>
          <a:cs typeface="Segoe UI" panose="020B0502040204020203" pitchFamily="34" charset="0"/>
        </a:defRPr>
      </a:lvl1pPr>
    </p:titleStyle>
    <p:bodyStyle>
      <a:lvl1pPr marL="177800" indent="-177800" algn="l" defTabSz="914400" rtl="0" eaLnBrk="1" latinLnBrk="0" hangingPunct="1">
        <a:spcBef>
          <a:spcPct val="20000"/>
        </a:spcBef>
        <a:buClr>
          <a:srgbClr val="FF0000"/>
        </a:buClr>
        <a:buSzPct val="90000"/>
        <a:buFont typeface="Arial" panose="020B0604020202020204" pitchFamily="34" charset="0"/>
        <a:buChar char="•"/>
        <a:defRPr lang="ru-RU" sz="1800" kern="1200" dirty="0" smtClean="0">
          <a:solidFill>
            <a:schemeClr val="tx1"/>
          </a:solidFill>
          <a:latin typeface="Segoe UI Light" panose="020B0502040204020203" pitchFamily="34" charset="0"/>
          <a:ea typeface="Segoe UI" panose="020B0502040204020203" pitchFamily="34" charset="0"/>
          <a:cs typeface="Segoe UI" panose="020B0502040204020203" pitchFamily="34" charset="0"/>
        </a:defRPr>
      </a:lvl1pPr>
      <a:lvl2pPr marL="539750" indent="-177800" algn="l" defTabSz="914400" rtl="0" eaLnBrk="1" latinLnBrk="0" hangingPunct="1">
        <a:spcBef>
          <a:spcPct val="20000"/>
        </a:spcBef>
        <a:buClr>
          <a:srgbClr val="FF0000"/>
        </a:buClr>
        <a:buSzPct val="90000"/>
        <a:buFont typeface="Arial" panose="020B0604020202020204" pitchFamily="34" charset="0"/>
        <a:buChar char="•"/>
        <a:defRPr lang="ru-RU" sz="1600" kern="1200" dirty="0" smtClean="0">
          <a:solidFill>
            <a:schemeClr val="tx1"/>
          </a:solidFill>
          <a:latin typeface="Segoe UI Light" panose="020B0502040204020203" pitchFamily="34" charset="0"/>
          <a:ea typeface="Segoe UI" panose="020B0502040204020203" pitchFamily="34" charset="0"/>
          <a:cs typeface="Segoe UI" panose="020B0502040204020203" pitchFamily="34" charset="0"/>
        </a:defRPr>
      </a:lvl2pPr>
      <a:lvl3pPr marL="895350" indent="-177800" algn="l" defTabSz="914400" rtl="0" eaLnBrk="1" latinLnBrk="0" hangingPunct="1">
        <a:spcBef>
          <a:spcPct val="20000"/>
        </a:spcBef>
        <a:buClr>
          <a:srgbClr val="FF0000"/>
        </a:buClr>
        <a:buSzPct val="90000"/>
        <a:buFont typeface="Arial" panose="020B0604020202020204" pitchFamily="34" charset="0"/>
        <a:buChar char="•"/>
        <a:defRPr lang="ru-RU" sz="1400" kern="1200" dirty="0" smtClean="0">
          <a:solidFill>
            <a:schemeClr val="tx1"/>
          </a:solidFill>
          <a:latin typeface="Segoe UI Light" panose="020B0502040204020203" pitchFamily="34" charset="0"/>
          <a:ea typeface="Segoe UI" panose="020B0502040204020203" pitchFamily="34" charset="0"/>
          <a:cs typeface="Segoe UI" panose="020B0502040204020203" pitchFamily="34" charset="0"/>
        </a:defRPr>
      </a:lvl3pPr>
      <a:lvl4pPr marL="1257300" indent="-177800" algn="l" defTabSz="914400" rtl="0" eaLnBrk="1" latinLnBrk="0" hangingPunct="1">
        <a:spcBef>
          <a:spcPct val="20000"/>
        </a:spcBef>
        <a:buClr>
          <a:srgbClr val="FF0000"/>
        </a:buClr>
        <a:buSzPct val="90000"/>
        <a:buFont typeface="Arial" panose="020B0604020202020204" pitchFamily="34" charset="0"/>
        <a:buChar char="•"/>
        <a:defRPr lang="ru-RU" sz="1200" kern="1200" dirty="0" smtClean="0">
          <a:solidFill>
            <a:schemeClr val="tx1"/>
          </a:solidFill>
          <a:latin typeface="Segoe UI Light" panose="020B0502040204020203" pitchFamily="34" charset="0"/>
          <a:ea typeface="Segoe UI" panose="020B0502040204020203" pitchFamily="34" charset="0"/>
          <a:cs typeface="Segoe UI" panose="020B0502040204020203" pitchFamily="34" charset="0"/>
        </a:defRPr>
      </a:lvl4pPr>
      <a:lvl5pPr marL="1612900" indent="-177800" algn="l" defTabSz="914400" rtl="0" eaLnBrk="1" latinLnBrk="0" hangingPunct="1">
        <a:spcBef>
          <a:spcPct val="20000"/>
        </a:spcBef>
        <a:buClr>
          <a:srgbClr val="FF0000"/>
        </a:buClr>
        <a:buSzPct val="90000"/>
        <a:buFont typeface="Arial" panose="020B0604020202020204" pitchFamily="34" charset="0"/>
        <a:buChar char="•"/>
        <a:defRPr lang="ru-RU" sz="1200" kern="1200" dirty="0" smtClean="0">
          <a:solidFill>
            <a:schemeClr val="tx1"/>
          </a:solidFill>
          <a:latin typeface="Segoe UI Light"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42.emf"/><Relationship Id="rId1" Type="http://schemas.openxmlformats.org/officeDocument/2006/relationships/slideLayout" Target="../slideLayouts/slideLayout15.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54.jpg"/><Relationship Id="rId7" Type="http://schemas.openxmlformats.org/officeDocument/2006/relationships/image" Target="../media/image58.png"/><Relationship Id="rId2" Type="http://schemas.openxmlformats.org/officeDocument/2006/relationships/image" Target="../media/image53.jpg"/><Relationship Id="rId1" Type="http://schemas.openxmlformats.org/officeDocument/2006/relationships/slideLayout" Target="../slideLayouts/slideLayout14.xml"/><Relationship Id="rId6" Type="http://schemas.openxmlformats.org/officeDocument/2006/relationships/image" Target="../media/image57.jpg"/><Relationship Id="rId5" Type="http://schemas.openxmlformats.org/officeDocument/2006/relationships/image" Target="../media/image56.png"/><Relationship Id="rId4" Type="http://schemas.openxmlformats.org/officeDocument/2006/relationships/image" Target="../media/image55.jpg"/></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5.xml"/><Relationship Id="rId4" Type="http://schemas.openxmlformats.org/officeDocument/2006/relationships/image" Target="../media/image61.jp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63.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62.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62.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62.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62.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62.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21.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diagramColors" Target="../diagrams/colors1.xml"/><Relationship Id="rId11" Type="http://schemas.openxmlformats.org/officeDocument/2006/relationships/image" Target="../media/image79.png"/><Relationship Id="rId5" Type="http://schemas.openxmlformats.org/officeDocument/2006/relationships/diagramQuickStyle" Target="../diagrams/quickStyle1.xml"/><Relationship Id="rId10" Type="http://schemas.openxmlformats.org/officeDocument/2006/relationships/image" Target="../media/image78.png"/><Relationship Id="rId4" Type="http://schemas.openxmlformats.org/officeDocument/2006/relationships/diagramLayout" Target="../diagrams/layout1.xml"/><Relationship Id="rId9" Type="http://schemas.openxmlformats.org/officeDocument/2006/relationships/image" Target="../media/image77.png"/></Relationships>
</file>

<file path=ppt/slides/_rels/slide3.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image" Target="../media/image28.jpg"/><Relationship Id="rId3" Type="http://schemas.openxmlformats.org/officeDocument/2006/relationships/image" Target="../media/image18.jpg"/><Relationship Id="rId7" Type="http://schemas.openxmlformats.org/officeDocument/2006/relationships/image" Target="../media/image22.jpg"/><Relationship Id="rId12" Type="http://schemas.openxmlformats.org/officeDocument/2006/relationships/image" Target="../media/image27.jpg"/><Relationship Id="rId2" Type="http://schemas.openxmlformats.org/officeDocument/2006/relationships/image" Target="../media/image17.jpeg"/><Relationship Id="rId16" Type="http://schemas.openxmlformats.org/officeDocument/2006/relationships/image" Target="../media/image31.jpg"/><Relationship Id="rId1" Type="http://schemas.openxmlformats.org/officeDocument/2006/relationships/slideLayout" Target="../slideLayouts/slideLayout13.xml"/><Relationship Id="rId6" Type="http://schemas.openxmlformats.org/officeDocument/2006/relationships/image" Target="../media/image21.jpg"/><Relationship Id="rId11" Type="http://schemas.openxmlformats.org/officeDocument/2006/relationships/image" Target="../media/image26.jpg"/><Relationship Id="rId5" Type="http://schemas.openxmlformats.org/officeDocument/2006/relationships/image" Target="../media/image20.jpg"/><Relationship Id="rId15" Type="http://schemas.openxmlformats.org/officeDocument/2006/relationships/image" Target="../media/image30.jpg"/><Relationship Id="rId10" Type="http://schemas.openxmlformats.org/officeDocument/2006/relationships/image" Target="../media/image25.jpg"/><Relationship Id="rId4" Type="http://schemas.openxmlformats.org/officeDocument/2006/relationships/image" Target="../media/image19.jpg"/><Relationship Id="rId9" Type="http://schemas.openxmlformats.org/officeDocument/2006/relationships/image" Target="../media/image24.jpg"/><Relationship Id="rId14" Type="http://schemas.openxmlformats.org/officeDocument/2006/relationships/image" Target="../media/image29.jpg"/></Relationships>
</file>

<file path=ppt/slides/_rels/slide30.xml.rels><?xml version="1.0" encoding="UTF-8" standalone="yes"?>
<Relationships xmlns="http://schemas.openxmlformats.org/package/2006/relationships"><Relationship Id="rId8" Type="http://schemas.openxmlformats.org/officeDocument/2006/relationships/image" Target="../media/image86.jp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13.xml"/><Relationship Id="rId6" Type="http://schemas.openxmlformats.org/officeDocument/2006/relationships/image" Target="../media/image84.png"/><Relationship Id="rId11" Type="http://schemas.openxmlformats.org/officeDocument/2006/relationships/image" Target="../media/image89.jpg"/><Relationship Id="rId5" Type="http://schemas.openxmlformats.org/officeDocument/2006/relationships/image" Target="../media/image83.jp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vorobyev.s@prosoft.ru"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41.jpe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295895"/>
            <a:ext cx="5327823" cy="1995280"/>
          </a:xfrm>
        </p:spPr>
      </p:pic>
      <p:sp>
        <p:nvSpPr>
          <p:cNvPr id="3" name="Дата 2"/>
          <p:cNvSpPr>
            <a:spLocks noGrp="1"/>
          </p:cNvSpPr>
          <p:nvPr>
            <p:ph type="dt" sz="half" idx="10"/>
          </p:nvPr>
        </p:nvSpPr>
        <p:spPr/>
        <p:txBody>
          <a:bodyPr/>
          <a:lstStyle/>
          <a:p>
            <a:fld id="{DCE221E2-0FE2-4601-A2BF-1E359924C1D9}" type="datetime1">
              <a:rPr lang="ru-RU" smtClean="0"/>
              <a:t>24.04.2018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B804B9-C052-496D-8E25-76A4029B0BE7}" type="slidenum">
              <a:rPr lang="ru-RU" smtClean="0"/>
              <a:t>1</a:t>
            </a:fld>
            <a:endParaRPr lang="ru-RU"/>
          </a:p>
        </p:txBody>
      </p:sp>
      <p:sp>
        <p:nvSpPr>
          <p:cNvPr id="6" name="Заголовок 5"/>
          <p:cNvSpPr>
            <a:spLocks noGrp="1"/>
          </p:cNvSpPr>
          <p:nvPr>
            <p:ph type="title"/>
          </p:nvPr>
        </p:nvSpPr>
        <p:spPr/>
        <p:txBody>
          <a:bodyPr/>
          <a:lstStyle/>
          <a:p>
            <a:endParaRPr lang="ru-RU" dirty="0"/>
          </a:p>
        </p:txBody>
      </p:sp>
      <p:sp>
        <p:nvSpPr>
          <p:cNvPr id="8" name="TextBox 7"/>
          <p:cNvSpPr txBox="1"/>
          <p:nvPr/>
        </p:nvSpPr>
        <p:spPr>
          <a:xfrm>
            <a:off x="446856" y="2258423"/>
            <a:ext cx="7561854" cy="646331"/>
          </a:xfrm>
          <a:prstGeom prst="rect">
            <a:avLst/>
          </a:prstGeom>
          <a:noFill/>
        </p:spPr>
        <p:txBody>
          <a:bodyPr wrap="square" rtlCol="0">
            <a:spAutoFit/>
          </a:bodyPr>
          <a:lstStyle/>
          <a:p>
            <a:r>
              <a:rPr lang="ru-RU" b="1" dirty="0"/>
              <a:t>Hirschmann: концепция безопасной отказоустойчивой сетевой инфраструктуры для промышленных предприятий</a:t>
            </a:r>
            <a:endParaRPr lang="ru-RU" b="1" dirty="0">
              <a:latin typeface="Verdana" panose="020B0604030504040204" pitchFamily="34" charset="0"/>
              <a:ea typeface="Verdana" panose="020B0604030504040204" pitchFamily="34" charset="0"/>
              <a:cs typeface="Verdana" panose="020B0604030504040204" pitchFamily="34"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722179"/>
            <a:ext cx="3093732" cy="937422"/>
          </a:xfrm>
          <a:prstGeom prst="rect">
            <a:avLst/>
          </a:prstGeom>
        </p:spPr>
      </p:pic>
      <p:pic>
        <p:nvPicPr>
          <p:cNvPr id="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9014" y="3723878"/>
            <a:ext cx="827236" cy="9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4408" y="2501642"/>
            <a:ext cx="539769" cy="91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5368" y="1131590"/>
            <a:ext cx="381805" cy="91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037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RSP Family </a:t>
            </a:r>
            <a:r>
              <a:rPr lang="en-US" b="0" dirty="0" smtClean="0"/>
              <a:t>- DIN Rail Mount Switches</a:t>
            </a:r>
            <a:endParaRPr lang="en-US" b="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745" y="4275688"/>
            <a:ext cx="457200" cy="4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27" name="Group 1026"/>
          <p:cNvGrpSpPr/>
          <p:nvPr/>
        </p:nvGrpSpPr>
        <p:grpSpPr>
          <a:xfrm>
            <a:off x="4695321" y="1385514"/>
            <a:ext cx="777350" cy="1470359"/>
            <a:chOff x="4572775" y="2409808"/>
            <a:chExt cx="1121628" cy="1833726"/>
          </a:xfrm>
        </p:grpSpPr>
        <p:pic>
          <p:nvPicPr>
            <p:cNvPr id="1024" name="Picture 1023"/>
            <p:cNvPicPr>
              <a:picLocks noChangeAspect="1"/>
            </p:cNvPicPr>
            <p:nvPr/>
          </p:nvPicPr>
          <p:blipFill rotWithShape="1">
            <a:blip r:embed="rId3" cstate="print">
              <a:extLst>
                <a:ext uri="{28A0092B-C50C-407E-A947-70E740481C1C}">
                  <a14:useLocalDpi xmlns:a14="http://schemas.microsoft.com/office/drawing/2010/main" val="0"/>
                </a:ext>
              </a:extLst>
            </a:blip>
            <a:srcRect l="13655" t="15200" r="13744" b="16990"/>
            <a:stretch/>
          </p:blipFill>
          <p:spPr>
            <a:xfrm>
              <a:off x="4572775" y="2705855"/>
              <a:ext cx="1121628" cy="1537679"/>
            </a:xfrm>
            <a:prstGeom prst="rect">
              <a:avLst/>
            </a:prstGeom>
          </p:spPr>
        </p:pic>
        <p:sp>
          <p:nvSpPr>
            <p:cNvPr id="159" name="Text Box 26"/>
            <p:cNvSpPr txBox="1">
              <a:spLocks noChangeArrowheads="1"/>
            </p:cNvSpPr>
            <p:nvPr/>
          </p:nvSpPr>
          <p:spPr bwMode="auto">
            <a:xfrm>
              <a:off x="4865750" y="2409808"/>
              <a:ext cx="494880" cy="259090"/>
            </a:xfrm>
            <a:prstGeom prst="rect">
              <a:avLst/>
            </a:prstGeom>
            <a:noFill/>
            <a:ln w="9525">
              <a:noFill/>
              <a:miter lim="800000"/>
              <a:headEnd/>
              <a:tailEnd/>
            </a:ln>
          </p:spPr>
          <p:txBody>
            <a:bodyPr wrap="none" lIns="0" tIns="0" rIns="0" bIns="0">
              <a:spAutoFit/>
            </a:bodyPr>
            <a:lstStyle/>
            <a:p>
              <a:pPr algn="ctr">
                <a:spcBef>
                  <a:spcPct val="20000"/>
                </a:spcBef>
                <a:buFont typeface="Arial" charset="0"/>
                <a:buNone/>
              </a:pPr>
              <a:r>
                <a:rPr lang="en-GB" sz="1350" b="1" dirty="0">
                  <a:solidFill>
                    <a:srgbClr val="333399"/>
                  </a:solidFill>
                  <a:ea typeface="ＭＳ Ｐゴシック" charset="-128"/>
                </a:rPr>
                <a:t>RSPL</a:t>
              </a:r>
            </a:p>
          </p:txBody>
        </p:sp>
      </p:grpSp>
      <p:grpSp>
        <p:nvGrpSpPr>
          <p:cNvPr id="13" name="Group 12"/>
          <p:cNvGrpSpPr/>
          <p:nvPr/>
        </p:nvGrpSpPr>
        <p:grpSpPr>
          <a:xfrm>
            <a:off x="2601440" y="1389610"/>
            <a:ext cx="827978" cy="1521911"/>
            <a:chOff x="1635971" y="2297460"/>
            <a:chExt cx="1103971" cy="2029214"/>
          </a:xfrm>
        </p:grpSpPr>
        <p:pic>
          <p:nvPicPr>
            <p:cNvPr id="3" name="Picture 2" descr="http://belden.picturepark.com/Website/Download.aspx?Purpose=AssetManager&amp;Random=8814b848-06e5-49b8-bb65-90a7755ac458&amp;RelativeDownloadPath=\150612\4vpy45tw\czhvvy5v\RSP_35_Presentatio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62" t="11626" r="20736" b="11543"/>
            <a:stretch/>
          </p:blipFill>
          <p:spPr bwMode="auto">
            <a:xfrm>
              <a:off x="1635971" y="2531327"/>
              <a:ext cx="1103971" cy="179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6"/>
            <p:cNvSpPr txBox="1">
              <a:spLocks noChangeArrowheads="1"/>
            </p:cNvSpPr>
            <p:nvPr/>
          </p:nvSpPr>
          <p:spPr bwMode="auto">
            <a:xfrm>
              <a:off x="1991560" y="2297460"/>
              <a:ext cx="358988" cy="276999"/>
            </a:xfrm>
            <a:prstGeom prst="rect">
              <a:avLst/>
            </a:prstGeom>
            <a:noFill/>
            <a:ln w="9525">
              <a:noFill/>
              <a:miter lim="800000"/>
              <a:headEnd/>
              <a:tailEnd/>
            </a:ln>
          </p:spPr>
          <p:txBody>
            <a:bodyPr wrap="none" lIns="0" tIns="0" rIns="0" bIns="0">
              <a:spAutoFit/>
            </a:bodyPr>
            <a:lstStyle/>
            <a:p>
              <a:pPr algn="ctr">
                <a:spcBef>
                  <a:spcPct val="20000"/>
                </a:spcBef>
                <a:buFont typeface="Arial" charset="0"/>
                <a:buNone/>
              </a:pPr>
              <a:r>
                <a:rPr lang="en-GB" sz="1350" b="1" dirty="0">
                  <a:solidFill>
                    <a:srgbClr val="333399"/>
                  </a:solidFill>
                  <a:ea typeface="ＭＳ Ｐゴシック" charset="-128"/>
                </a:rPr>
                <a:t>RSP</a:t>
              </a:r>
              <a:endParaRPr lang="en-GB" sz="750" b="1" dirty="0">
                <a:solidFill>
                  <a:srgbClr val="333399"/>
                </a:solidFill>
                <a:ea typeface="ＭＳ Ｐゴシック" charset="-128"/>
              </a:endParaRPr>
            </a:p>
          </p:txBody>
        </p:sp>
      </p:grpSp>
      <p:grpSp>
        <p:nvGrpSpPr>
          <p:cNvPr id="11" name="Group 10"/>
          <p:cNvGrpSpPr/>
          <p:nvPr/>
        </p:nvGrpSpPr>
        <p:grpSpPr>
          <a:xfrm>
            <a:off x="7053375" y="1436031"/>
            <a:ext cx="718355" cy="1419842"/>
            <a:chOff x="7471525" y="2276343"/>
            <a:chExt cx="957807" cy="1893122"/>
          </a:xfrm>
        </p:grpSpPr>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1525" y="2621465"/>
              <a:ext cx="957807" cy="15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26"/>
            <p:cNvSpPr txBox="1">
              <a:spLocks noChangeArrowheads="1"/>
            </p:cNvSpPr>
            <p:nvPr/>
          </p:nvSpPr>
          <p:spPr bwMode="auto">
            <a:xfrm>
              <a:off x="7641464" y="2276343"/>
              <a:ext cx="467992" cy="276999"/>
            </a:xfrm>
            <a:prstGeom prst="rect">
              <a:avLst/>
            </a:prstGeom>
            <a:noFill/>
            <a:ln w="9525">
              <a:noFill/>
              <a:miter lim="800000"/>
              <a:headEnd/>
              <a:tailEnd/>
            </a:ln>
          </p:spPr>
          <p:txBody>
            <a:bodyPr wrap="none" lIns="0" tIns="0" rIns="0" bIns="0">
              <a:spAutoFit/>
            </a:bodyPr>
            <a:lstStyle>
              <a:defPPr>
                <a:defRPr lang="en-US"/>
              </a:defPPr>
              <a:lvl1pPr algn="ctr">
                <a:spcBef>
                  <a:spcPct val="20000"/>
                </a:spcBef>
                <a:buFont typeface="Arial" charset="0"/>
                <a:buNone/>
                <a:defRPr b="1">
                  <a:solidFill>
                    <a:srgbClr val="333399"/>
                  </a:solidFill>
                  <a:ea typeface="ＭＳ Ｐゴシック" charset="-128"/>
                </a:defRPr>
              </a:lvl1pPr>
            </a:lstStyle>
            <a:p>
              <a:r>
                <a:rPr lang="en-GB" sz="1350" dirty="0"/>
                <a:t>RSPS</a:t>
              </a:r>
            </a:p>
          </p:txBody>
        </p:sp>
      </p:grpSp>
      <p:grpSp>
        <p:nvGrpSpPr>
          <p:cNvPr id="114" name="Group 113"/>
          <p:cNvGrpSpPr/>
          <p:nvPr/>
        </p:nvGrpSpPr>
        <p:grpSpPr>
          <a:xfrm>
            <a:off x="1316273" y="1483960"/>
            <a:ext cx="1434336" cy="923028"/>
            <a:chOff x="67379" y="2414317"/>
            <a:chExt cx="1912448" cy="1230704"/>
          </a:xfrm>
        </p:grpSpPr>
        <p:pic>
          <p:nvPicPr>
            <p:cNvPr id="4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779" y="3400704"/>
              <a:ext cx="265748" cy="24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009" y="3399276"/>
              <a:ext cx="265748" cy="245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4239" y="3403562"/>
              <a:ext cx="257175" cy="237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18897" y="3399276"/>
              <a:ext cx="260033" cy="245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8834" y="3399276"/>
              <a:ext cx="271463" cy="245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67379" y="2414317"/>
              <a:ext cx="1912448" cy="911154"/>
              <a:chOff x="-55282" y="2414317"/>
              <a:chExt cx="1912448" cy="911154"/>
            </a:xfrm>
          </p:grpSpPr>
          <p:grpSp>
            <p:nvGrpSpPr>
              <p:cNvPr id="2" name="Group 1"/>
              <p:cNvGrpSpPr/>
              <p:nvPr/>
            </p:nvGrpSpPr>
            <p:grpSpPr>
              <a:xfrm>
                <a:off x="-55282" y="2414317"/>
                <a:ext cx="1690692" cy="911154"/>
                <a:chOff x="1484115" y="2187068"/>
                <a:chExt cx="1690692" cy="911154"/>
              </a:xfrm>
            </p:grpSpPr>
            <p:grpSp>
              <p:nvGrpSpPr>
                <p:cNvPr id="39" name="Group 67"/>
                <p:cNvGrpSpPr>
                  <a:grpSpLocks/>
                </p:cNvGrpSpPr>
                <p:nvPr/>
              </p:nvGrpSpPr>
              <p:grpSpPr bwMode="auto">
                <a:xfrm rot="10800000">
                  <a:off x="1484115" y="2691823"/>
                  <a:ext cx="1690692" cy="406399"/>
                  <a:chOff x="2190" y="2866"/>
                  <a:chExt cx="1065" cy="256"/>
                </a:xfrm>
              </p:grpSpPr>
              <p:sp>
                <p:nvSpPr>
                  <p:cNvPr id="40" name="Text Box 26"/>
                  <p:cNvSpPr txBox="1">
                    <a:spLocks noChangeArrowheads="1"/>
                  </p:cNvSpPr>
                  <p:nvPr/>
                </p:nvSpPr>
                <p:spPr bwMode="auto">
                  <a:xfrm rot="10800000">
                    <a:off x="2462" y="2866"/>
                    <a:ext cx="793" cy="256"/>
                  </a:xfrm>
                  <a:prstGeom prst="rect">
                    <a:avLst/>
                  </a:prstGeom>
                  <a:noFill/>
                  <a:ln w="9525">
                    <a:noFill/>
                    <a:miter lim="800000"/>
                    <a:headEnd/>
                    <a:tailEnd/>
                  </a:ln>
                </p:spPr>
                <p:txBody>
                  <a:bodyPr wrap="square" lIns="0" tIns="0" rIns="0" bIns="0">
                    <a:spAutoFit/>
                  </a:bodyPr>
                  <a:lstStyle/>
                  <a:p>
                    <a:pPr algn="r">
                      <a:spcBef>
                        <a:spcPct val="20000"/>
                      </a:spcBef>
                      <a:buFont typeface="Arial" charset="0"/>
                      <a:buNone/>
                    </a:pPr>
                    <a:r>
                      <a:rPr lang="en-GB" sz="900" dirty="0">
                        <a:solidFill>
                          <a:srgbClr val="333399"/>
                        </a:solidFill>
                        <a:ea typeface="ＭＳ Ｐゴシック" charset="-128"/>
                      </a:rPr>
                      <a:t>Layer 2 and</a:t>
                    </a:r>
                  </a:p>
                  <a:p>
                    <a:pPr algn="r">
                      <a:spcBef>
                        <a:spcPct val="20000"/>
                      </a:spcBef>
                      <a:buFont typeface="Arial" charset="0"/>
                      <a:buNone/>
                    </a:pPr>
                    <a:r>
                      <a:rPr lang="en-GB" sz="900" b="1" dirty="0">
                        <a:solidFill>
                          <a:srgbClr val="333399"/>
                        </a:solidFill>
                        <a:ea typeface="ＭＳ Ｐゴシック" charset="-128"/>
                      </a:rPr>
                      <a:t>Layer 3</a:t>
                    </a:r>
                    <a:r>
                      <a:rPr lang="en-GB" sz="900" dirty="0">
                        <a:solidFill>
                          <a:srgbClr val="333399"/>
                        </a:solidFill>
                        <a:ea typeface="ＭＳ Ｐゴシック" charset="-128"/>
                      </a:rPr>
                      <a:t> option</a:t>
                    </a:r>
                  </a:p>
                </p:txBody>
              </p:sp>
              <p:sp>
                <p:nvSpPr>
                  <p:cNvPr id="41" name="Line 64"/>
                  <p:cNvSpPr>
                    <a:spLocks noChangeShapeType="1"/>
                  </p:cNvSpPr>
                  <p:nvPr/>
                </p:nvSpPr>
                <p:spPr bwMode="auto">
                  <a:xfrm flipV="1">
                    <a:off x="2190" y="2988"/>
                    <a:ext cx="186" cy="3"/>
                  </a:xfrm>
                  <a:prstGeom prst="line">
                    <a:avLst/>
                  </a:prstGeom>
                  <a:noFill/>
                  <a:ln w="28575">
                    <a:solidFill>
                      <a:srgbClr val="333399"/>
                    </a:solidFill>
                    <a:prstDash val="sysDot"/>
                    <a:round/>
                    <a:headEnd/>
                    <a:tailEnd/>
                  </a:ln>
                </p:spPr>
                <p:txBody>
                  <a:bodyPr/>
                  <a:lstStyle/>
                  <a:p>
                    <a:endParaRPr lang="en-US" sz="1350"/>
                  </a:p>
                </p:txBody>
              </p:sp>
            </p:grpSp>
            <p:pic>
              <p:nvPicPr>
                <p:cNvPr id="48"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90518" y="2187068"/>
                  <a:ext cx="852488"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1" name="Oval 36"/>
              <p:cNvSpPr>
                <a:spLocks noChangeArrowheads="1"/>
              </p:cNvSpPr>
              <p:nvPr/>
            </p:nvSpPr>
            <p:spPr bwMode="auto">
              <a:xfrm flipH="1">
                <a:off x="1635971" y="3021198"/>
                <a:ext cx="221195" cy="221195"/>
              </a:xfrm>
              <a:prstGeom prst="ellipse">
                <a:avLst/>
              </a:prstGeom>
              <a:solidFill>
                <a:schemeClr val="accent1">
                  <a:alpha val="50195"/>
                </a:schemeClr>
              </a:solidFill>
              <a:ln w="25400">
                <a:solidFill>
                  <a:srgbClr val="FFFFFF"/>
                </a:solidFill>
                <a:round/>
                <a:headEnd/>
                <a:tailEnd/>
              </a:ln>
              <a:effectLst>
                <a:outerShdw dist="38099" dir="2700000" algn="ctr" rotWithShape="0">
                  <a:schemeClr val="tx1">
                    <a:alpha val="50000"/>
                  </a:schemeClr>
                </a:outerShdw>
              </a:effectLst>
            </p:spPr>
            <p:txBody>
              <a:bodyPr wrap="none" anchor="ctr"/>
              <a:lstStyle/>
              <a:p>
                <a:pPr algn="ctr">
                  <a:defRPr/>
                </a:pPr>
                <a:endParaRPr lang="de-DE" sz="1350" dirty="0">
                  <a:ea typeface="ＭＳ Ｐゴシック" pitchFamily="34" charset="-128"/>
                </a:endParaRPr>
              </a:p>
            </p:txBody>
          </p:sp>
        </p:grpSp>
      </p:grpSp>
      <p:grpSp>
        <p:nvGrpSpPr>
          <p:cNvPr id="36" name="Group 35"/>
          <p:cNvGrpSpPr/>
          <p:nvPr/>
        </p:nvGrpSpPr>
        <p:grpSpPr>
          <a:xfrm>
            <a:off x="6572304" y="1001736"/>
            <a:ext cx="1182482" cy="762233"/>
            <a:chOff x="7075419" y="1771352"/>
            <a:chExt cx="1576642" cy="1016310"/>
          </a:xfrm>
        </p:grpSpPr>
        <p:grpSp>
          <p:nvGrpSpPr>
            <p:cNvPr id="22" name="Group 69"/>
            <p:cNvGrpSpPr>
              <a:grpSpLocks/>
            </p:cNvGrpSpPr>
            <p:nvPr/>
          </p:nvGrpSpPr>
          <p:grpSpPr bwMode="auto">
            <a:xfrm rot="10800000">
              <a:off x="7075419" y="1771352"/>
              <a:ext cx="1465266" cy="796926"/>
              <a:chOff x="-2402" y="2759"/>
              <a:chExt cx="923" cy="502"/>
            </a:xfrm>
          </p:grpSpPr>
          <p:sp>
            <p:nvSpPr>
              <p:cNvPr id="23" name="Text Box 28"/>
              <p:cNvSpPr txBox="1">
                <a:spLocks noChangeArrowheads="1"/>
              </p:cNvSpPr>
              <p:nvPr/>
            </p:nvSpPr>
            <p:spPr bwMode="auto">
              <a:xfrm rot="10800000">
                <a:off x="-2217" y="3005"/>
                <a:ext cx="738" cy="256"/>
              </a:xfrm>
              <a:prstGeom prst="rect">
                <a:avLst/>
              </a:prstGeom>
              <a:noFill/>
              <a:ln w="9525">
                <a:noFill/>
                <a:miter lim="800000"/>
                <a:headEnd/>
                <a:tailEnd/>
              </a:ln>
            </p:spPr>
            <p:txBody>
              <a:bodyPr wrap="none" lIns="0" tIns="0" rIns="0" bIns="0">
                <a:spAutoFit/>
              </a:bodyPr>
              <a:lstStyle/>
              <a:p>
                <a:pPr algn="r">
                  <a:spcBef>
                    <a:spcPct val="20000"/>
                  </a:spcBef>
                  <a:buFont typeface="Arial" charset="0"/>
                  <a:buNone/>
                </a:pPr>
                <a:r>
                  <a:rPr lang="en-GB" sz="900" dirty="0">
                    <a:solidFill>
                      <a:srgbClr val="333399"/>
                    </a:solidFill>
                    <a:ea typeface="ＭＳ Ｐゴシック" charset="-128"/>
                  </a:rPr>
                  <a:t>Meets </a:t>
                </a:r>
                <a:r>
                  <a:rPr lang="en-GB" sz="900" b="1" dirty="0">
                    <a:solidFill>
                      <a:srgbClr val="333399"/>
                    </a:solidFill>
                    <a:ea typeface="ＭＳ Ｐゴシック" charset="-128"/>
                  </a:rPr>
                  <a:t>IEC 61850-3</a:t>
                </a:r>
                <a:endParaRPr lang="en-GB" sz="900" dirty="0">
                  <a:solidFill>
                    <a:srgbClr val="333399"/>
                  </a:solidFill>
                  <a:ea typeface="ＭＳ Ｐゴシック" charset="-128"/>
                </a:endParaRPr>
              </a:p>
              <a:p>
                <a:pPr algn="r">
                  <a:spcBef>
                    <a:spcPct val="20000"/>
                  </a:spcBef>
                  <a:buFont typeface="Arial" charset="0"/>
                  <a:buNone/>
                </a:pPr>
                <a:r>
                  <a:rPr lang="en-GB" sz="900" dirty="0">
                    <a:solidFill>
                      <a:srgbClr val="333399"/>
                    </a:solidFill>
                    <a:ea typeface="ＭＳ Ｐゴシック" charset="-128"/>
                  </a:rPr>
                  <a:t> and </a:t>
                </a:r>
                <a:r>
                  <a:rPr lang="en-GB" sz="900" b="1" dirty="0">
                    <a:solidFill>
                      <a:srgbClr val="333399"/>
                    </a:solidFill>
                    <a:ea typeface="ＭＳ Ｐゴシック" charset="-128"/>
                  </a:rPr>
                  <a:t>IEEE 1613</a:t>
                </a:r>
              </a:p>
            </p:txBody>
          </p:sp>
          <p:sp>
            <p:nvSpPr>
              <p:cNvPr id="24" name="Freeform 37"/>
              <p:cNvSpPr>
                <a:spLocks/>
              </p:cNvSpPr>
              <p:nvPr/>
            </p:nvSpPr>
            <p:spPr bwMode="auto">
              <a:xfrm>
                <a:off x="-2402" y="2759"/>
                <a:ext cx="163" cy="374"/>
              </a:xfrm>
              <a:custGeom>
                <a:avLst/>
                <a:gdLst>
                  <a:gd name="T0" fmla="*/ 0 w 953"/>
                  <a:gd name="T1" fmla="*/ 0 h 227"/>
                  <a:gd name="T2" fmla="*/ 0 w 953"/>
                  <a:gd name="T3" fmla="*/ 2575 h 227"/>
                  <a:gd name="T4" fmla="*/ 10225 w 953"/>
                  <a:gd name="T5" fmla="*/ 2575 h 227"/>
                  <a:gd name="T6" fmla="*/ 0 60000 65536"/>
                  <a:gd name="T7" fmla="*/ 0 60000 65536"/>
                  <a:gd name="T8" fmla="*/ 0 60000 65536"/>
                  <a:gd name="T9" fmla="*/ 0 w 953"/>
                  <a:gd name="T10" fmla="*/ 0 h 227"/>
                  <a:gd name="T11" fmla="*/ 953 w 953"/>
                  <a:gd name="T12" fmla="*/ 227 h 227"/>
                </a:gdLst>
                <a:ahLst/>
                <a:cxnLst>
                  <a:cxn ang="T6">
                    <a:pos x="T0" y="T1"/>
                  </a:cxn>
                  <a:cxn ang="T7">
                    <a:pos x="T2" y="T3"/>
                  </a:cxn>
                  <a:cxn ang="T8">
                    <a:pos x="T4" y="T5"/>
                  </a:cxn>
                </a:cxnLst>
                <a:rect l="T9" t="T10" r="T11" b="T12"/>
                <a:pathLst>
                  <a:path w="953" h="227">
                    <a:moveTo>
                      <a:pt x="0" y="0"/>
                    </a:moveTo>
                    <a:lnTo>
                      <a:pt x="0" y="227"/>
                    </a:lnTo>
                    <a:lnTo>
                      <a:pt x="953" y="227"/>
                    </a:lnTo>
                  </a:path>
                </a:pathLst>
              </a:custGeom>
              <a:noFill/>
              <a:ln w="28575" cap="flat" cmpd="sng">
                <a:solidFill>
                  <a:srgbClr val="333399"/>
                </a:solidFill>
                <a:prstDash val="sysDot"/>
                <a:round/>
                <a:headEnd type="none" w="med" len="med"/>
                <a:tailEnd type="none" w="med" len="med"/>
              </a:ln>
            </p:spPr>
            <p:txBody>
              <a:bodyPr/>
              <a:lstStyle/>
              <a:p>
                <a:endParaRPr lang="en-US" sz="1350"/>
              </a:p>
            </p:txBody>
          </p:sp>
        </p:grpSp>
        <p:sp>
          <p:nvSpPr>
            <p:cNvPr id="59" name="Oval 36"/>
            <p:cNvSpPr>
              <a:spLocks noChangeArrowheads="1"/>
            </p:cNvSpPr>
            <p:nvPr/>
          </p:nvSpPr>
          <p:spPr bwMode="auto">
            <a:xfrm flipH="1">
              <a:off x="8430866" y="2566467"/>
              <a:ext cx="221195" cy="221195"/>
            </a:xfrm>
            <a:prstGeom prst="ellipse">
              <a:avLst/>
            </a:prstGeom>
            <a:solidFill>
              <a:schemeClr val="accent1">
                <a:alpha val="50195"/>
              </a:schemeClr>
            </a:solidFill>
            <a:ln w="25400">
              <a:solidFill>
                <a:srgbClr val="FFFFFF"/>
              </a:solidFill>
              <a:round/>
              <a:headEnd/>
              <a:tailEnd/>
            </a:ln>
            <a:effectLst>
              <a:outerShdw dist="38099" dir="2700000" algn="ctr" rotWithShape="0">
                <a:schemeClr val="tx1">
                  <a:alpha val="50000"/>
                </a:schemeClr>
              </a:outerShdw>
            </a:effectLst>
          </p:spPr>
          <p:txBody>
            <a:bodyPr wrap="none" anchor="ctr"/>
            <a:lstStyle/>
            <a:p>
              <a:pPr algn="ctr">
                <a:defRPr/>
              </a:pPr>
              <a:endParaRPr lang="de-DE" sz="1350" dirty="0">
                <a:ea typeface="ＭＳ Ｐゴシック" pitchFamily="34" charset="-128"/>
              </a:endParaRPr>
            </a:p>
          </p:txBody>
        </p:sp>
      </p:grpSp>
      <p:grpSp>
        <p:nvGrpSpPr>
          <p:cNvPr id="100" name="Group 99"/>
          <p:cNvGrpSpPr/>
          <p:nvPr/>
        </p:nvGrpSpPr>
        <p:grpSpPr>
          <a:xfrm>
            <a:off x="4273523" y="1033087"/>
            <a:ext cx="1199149" cy="762233"/>
            <a:chOff x="7053196" y="1771352"/>
            <a:chExt cx="1598865" cy="1016310"/>
          </a:xfrm>
        </p:grpSpPr>
        <p:grpSp>
          <p:nvGrpSpPr>
            <p:cNvPr id="101" name="Group 69"/>
            <p:cNvGrpSpPr>
              <a:grpSpLocks/>
            </p:cNvGrpSpPr>
            <p:nvPr/>
          </p:nvGrpSpPr>
          <p:grpSpPr bwMode="auto">
            <a:xfrm rot="10800000">
              <a:off x="7053196" y="1771352"/>
              <a:ext cx="1487492" cy="796926"/>
              <a:chOff x="-2402" y="2759"/>
              <a:chExt cx="937" cy="502"/>
            </a:xfrm>
          </p:grpSpPr>
          <p:sp>
            <p:nvSpPr>
              <p:cNvPr id="103" name="Text Box 28"/>
              <p:cNvSpPr txBox="1">
                <a:spLocks noChangeArrowheads="1"/>
              </p:cNvSpPr>
              <p:nvPr/>
            </p:nvSpPr>
            <p:spPr bwMode="auto">
              <a:xfrm rot="10800000">
                <a:off x="-2203" y="3005"/>
                <a:ext cx="738" cy="256"/>
              </a:xfrm>
              <a:prstGeom prst="rect">
                <a:avLst/>
              </a:prstGeom>
              <a:noFill/>
              <a:ln w="9525">
                <a:noFill/>
                <a:miter lim="800000"/>
                <a:headEnd/>
                <a:tailEnd/>
              </a:ln>
            </p:spPr>
            <p:txBody>
              <a:bodyPr wrap="none" lIns="0" tIns="0" rIns="0" bIns="0">
                <a:spAutoFit/>
              </a:bodyPr>
              <a:lstStyle/>
              <a:p>
                <a:pPr algn="r">
                  <a:spcBef>
                    <a:spcPct val="20000"/>
                  </a:spcBef>
                  <a:buFont typeface="Arial" charset="0"/>
                  <a:buNone/>
                </a:pPr>
                <a:r>
                  <a:rPr lang="en-GB" sz="900" dirty="0">
                    <a:solidFill>
                      <a:srgbClr val="333399"/>
                    </a:solidFill>
                    <a:ea typeface="ＭＳ Ｐゴシック" charset="-128"/>
                  </a:rPr>
                  <a:t>Meets </a:t>
                </a:r>
                <a:r>
                  <a:rPr lang="en-GB" sz="900" b="1" dirty="0">
                    <a:solidFill>
                      <a:srgbClr val="333399"/>
                    </a:solidFill>
                    <a:ea typeface="ＭＳ Ｐゴシック" charset="-128"/>
                  </a:rPr>
                  <a:t>IEC 61850-3</a:t>
                </a:r>
                <a:endParaRPr lang="en-GB" sz="900" dirty="0">
                  <a:solidFill>
                    <a:srgbClr val="333399"/>
                  </a:solidFill>
                  <a:ea typeface="ＭＳ Ｐゴシック" charset="-128"/>
                </a:endParaRPr>
              </a:p>
              <a:p>
                <a:pPr algn="r">
                  <a:spcBef>
                    <a:spcPct val="20000"/>
                  </a:spcBef>
                  <a:buFont typeface="Arial" charset="0"/>
                  <a:buNone/>
                </a:pPr>
                <a:r>
                  <a:rPr lang="en-GB" sz="900" dirty="0">
                    <a:solidFill>
                      <a:srgbClr val="333399"/>
                    </a:solidFill>
                    <a:ea typeface="ＭＳ Ｐゴシック" charset="-128"/>
                  </a:rPr>
                  <a:t> and </a:t>
                </a:r>
                <a:r>
                  <a:rPr lang="en-GB" sz="900" b="1" dirty="0">
                    <a:solidFill>
                      <a:srgbClr val="333399"/>
                    </a:solidFill>
                    <a:ea typeface="ＭＳ Ｐゴシック" charset="-128"/>
                  </a:rPr>
                  <a:t>IEEE 1613</a:t>
                </a:r>
              </a:p>
            </p:txBody>
          </p:sp>
          <p:sp>
            <p:nvSpPr>
              <p:cNvPr id="104" name="Freeform 37"/>
              <p:cNvSpPr>
                <a:spLocks/>
              </p:cNvSpPr>
              <p:nvPr/>
            </p:nvSpPr>
            <p:spPr bwMode="auto">
              <a:xfrm>
                <a:off x="-2402" y="2759"/>
                <a:ext cx="163" cy="374"/>
              </a:xfrm>
              <a:custGeom>
                <a:avLst/>
                <a:gdLst>
                  <a:gd name="T0" fmla="*/ 0 w 953"/>
                  <a:gd name="T1" fmla="*/ 0 h 227"/>
                  <a:gd name="T2" fmla="*/ 0 w 953"/>
                  <a:gd name="T3" fmla="*/ 2575 h 227"/>
                  <a:gd name="T4" fmla="*/ 10225 w 953"/>
                  <a:gd name="T5" fmla="*/ 2575 h 227"/>
                  <a:gd name="T6" fmla="*/ 0 60000 65536"/>
                  <a:gd name="T7" fmla="*/ 0 60000 65536"/>
                  <a:gd name="T8" fmla="*/ 0 60000 65536"/>
                  <a:gd name="T9" fmla="*/ 0 w 953"/>
                  <a:gd name="T10" fmla="*/ 0 h 227"/>
                  <a:gd name="T11" fmla="*/ 953 w 953"/>
                  <a:gd name="T12" fmla="*/ 227 h 227"/>
                </a:gdLst>
                <a:ahLst/>
                <a:cxnLst>
                  <a:cxn ang="T6">
                    <a:pos x="T0" y="T1"/>
                  </a:cxn>
                  <a:cxn ang="T7">
                    <a:pos x="T2" y="T3"/>
                  </a:cxn>
                  <a:cxn ang="T8">
                    <a:pos x="T4" y="T5"/>
                  </a:cxn>
                </a:cxnLst>
                <a:rect l="T9" t="T10" r="T11" b="T12"/>
                <a:pathLst>
                  <a:path w="953" h="227">
                    <a:moveTo>
                      <a:pt x="0" y="0"/>
                    </a:moveTo>
                    <a:lnTo>
                      <a:pt x="0" y="227"/>
                    </a:lnTo>
                    <a:lnTo>
                      <a:pt x="953" y="227"/>
                    </a:lnTo>
                  </a:path>
                </a:pathLst>
              </a:custGeom>
              <a:noFill/>
              <a:ln w="28575" cap="flat" cmpd="sng">
                <a:solidFill>
                  <a:srgbClr val="333399"/>
                </a:solidFill>
                <a:prstDash val="sysDot"/>
                <a:round/>
                <a:headEnd type="none" w="med" len="med"/>
                <a:tailEnd type="none" w="med" len="med"/>
              </a:ln>
            </p:spPr>
            <p:txBody>
              <a:bodyPr/>
              <a:lstStyle/>
              <a:p>
                <a:endParaRPr lang="en-US" sz="1350"/>
              </a:p>
            </p:txBody>
          </p:sp>
        </p:grpSp>
        <p:sp>
          <p:nvSpPr>
            <p:cNvPr id="102" name="Oval 36"/>
            <p:cNvSpPr>
              <a:spLocks noChangeArrowheads="1"/>
            </p:cNvSpPr>
            <p:nvPr/>
          </p:nvSpPr>
          <p:spPr bwMode="auto">
            <a:xfrm flipH="1">
              <a:off x="8430866" y="2566467"/>
              <a:ext cx="221195" cy="221195"/>
            </a:xfrm>
            <a:prstGeom prst="ellipse">
              <a:avLst/>
            </a:prstGeom>
            <a:solidFill>
              <a:schemeClr val="accent1">
                <a:alpha val="50195"/>
              </a:schemeClr>
            </a:solidFill>
            <a:ln w="25400">
              <a:solidFill>
                <a:srgbClr val="FFFFFF"/>
              </a:solidFill>
              <a:round/>
              <a:headEnd/>
              <a:tailEnd/>
            </a:ln>
            <a:effectLst>
              <a:outerShdw dist="38099" dir="2700000" algn="ctr" rotWithShape="0">
                <a:schemeClr val="tx1">
                  <a:alpha val="50000"/>
                </a:schemeClr>
              </a:outerShdw>
            </a:effectLst>
          </p:spPr>
          <p:txBody>
            <a:bodyPr wrap="none" anchor="ctr"/>
            <a:lstStyle/>
            <a:p>
              <a:pPr algn="ctr">
                <a:defRPr/>
              </a:pPr>
              <a:endParaRPr lang="de-DE" sz="1350" dirty="0">
                <a:ea typeface="ＭＳ Ｐゴシック" pitchFamily="34" charset="-128"/>
              </a:endParaRPr>
            </a:p>
          </p:txBody>
        </p:sp>
      </p:grpSp>
      <p:grpSp>
        <p:nvGrpSpPr>
          <p:cNvPr id="105" name="Group 104"/>
          <p:cNvGrpSpPr/>
          <p:nvPr/>
        </p:nvGrpSpPr>
        <p:grpSpPr>
          <a:xfrm>
            <a:off x="2195173" y="995667"/>
            <a:ext cx="1182479" cy="762233"/>
            <a:chOff x="7075422" y="1771352"/>
            <a:chExt cx="1576639" cy="1016310"/>
          </a:xfrm>
        </p:grpSpPr>
        <p:grpSp>
          <p:nvGrpSpPr>
            <p:cNvPr id="106" name="Group 69"/>
            <p:cNvGrpSpPr>
              <a:grpSpLocks/>
            </p:cNvGrpSpPr>
            <p:nvPr/>
          </p:nvGrpSpPr>
          <p:grpSpPr bwMode="auto">
            <a:xfrm rot="10800000">
              <a:off x="7075422" y="1771352"/>
              <a:ext cx="1465268" cy="796926"/>
              <a:chOff x="-2402" y="2759"/>
              <a:chExt cx="923" cy="502"/>
            </a:xfrm>
          </p:grpSpPr>
          <p:sp>
            <p:nvSpPr>
              <p:cNvPr id="108" name="Text Box 28"/>
              <p:cNvSpPr txBox="1">
                <a:spLocks noChangeArrowheads="1"/>
              </p:cNvSpPr>
              <p:nvPr/>
            </p:nvSpPr>
            <p:spPr bwMode="auto">
              <a:xfrm rot="10800000">
                <a:off x="-2217" y="3005"/>
                <a:ext cx="738" cy="256"/>
              </a:xfrm>
              <a:prstGeom prst="rect">
                <a:avLst/>
              </a:prstGeom>
              <a:noFill/>
              <a:ln w="9525">
                <a:noFill/>
                <a:miter lim="800000"/>
                <a:headEnd/>
                <a:tailEnd/>
              </a:ln>
            </p:spPr>
            <p:txBody>
              <a:bodyPr wrap="none" lIns="0" tIns="0" rIns="0" bIns="0">
                <a:spAutoFit/>
              </a:bodyPr>
              <a:lstStyle/>
              <a:p>
                <a:pPr algn="r">
                  <a:spcBef>
                    <a:spcPct val="20000"/>
                  </a:spcBef>
                  <a:buFont typeface="Arial" charset="0"/>
                  <a:buNone/>
                </a:pPr>
                <a:r>
                  <a:rPr lang="en-GB" sz="900" dirty="0">
                    <a:solidFill>
                      <a:srgbClr val="333399"/>
                    </a:solidFill>
                    <a:ea typeface="ＭＳ Ｐゴシック" charset="-128"/>
                  </a:rPr>
                  <a:t>Meets </a:t>
                </a:r>
                <a:r>
                  <a:rPr lang="en-GB" sz="900" b="1" dirty="0">
                    <a:solidFill>
                      <a:srgbClr val="333399"/>
                    </a:solidFill>
                    <a:ea typeface="ＭＳ Ｐゴシック" charset="-128"/>
                  </a:rPr>
                  <a:t>IEC 61850-3</a:t>
                </a:r>
                <a:endParaRPr lang="en-GB" sz="900" dirty="0">
                  <a:solidFill>
                    <a:srgbClr val="333399"/>
                  </a:solidFill>
                  <a:ea typeface="ＭＳ Ｐゴシック" charset="-128"/>
                </a:endParaRPr>
              </a:p>
              <a:p>
                <a:pPr algn="r">
                  <a:spcBef>
                    <a:spcPct val="20000"/>
                  </a:spcBef>
                  <a:buFont typeface="Arial" charset="0"/>
                  <a:buNone/>
                </a:pPr>
                <a:r>
                  <a:rPr lang="en-GB" sz="900" dirty="0">
                    <a:solidFill>
                      <a:srgbClr val="333399"/>
                    </a:solidFill>
                    <a:ea typeface="ＭＳ Ｐゴシック" charset="-128"/>
                  </a:rPr>
                  <a:t> and </a:t>
                </a:r>
                <a:r>
                  <a:rPr lang="en-GB" sz="900" b="1" dirty="0">
                    <a:solidFill>
                      <a:srgbClr val="333399"/>
                    </a:solidFill>
                    <a:ea typeface="ＭＳ Ｐゴシック" charset="-128"/>
                  </a:rPr>
                  <a:t>IEEE 1613</a:t>
                </a:r>
              </a:p>
            </p:txBody>
          </p:sp>
          <p:sp>
            <p:nvSpPr>
              <p:cNvPr id="109" name="Freeform 37"/>
              <p:cNvSpPr>
                <a:spLocks/>
              </p:cNvSpPr>
              <p:nvPr/>
            </p:nvSpPr>
            <p:spPr bwMode="auto">
              <a:xfrm>
                <a:off x="-2402" y="2759"/>
                <a:ext cx="163" cy="374"/>
              </a:xfrm>
              <a:custGeom>
                <a:avLst/>
                <a:gdLst>
                  <a:gd name="T0" fmla="*/ 0 w 953"/>
                  <a:gd name="T1" fmla="*/ 0 h 227"/>
                  <a:gd name="T2" fmla="*/ 0 w 953"/>
                  <a:gd name="T3" fmla="*/ 2575 h 227"/>
                  <a:gd name="T4" fmla="*/ 10225 w 953"/>
                  <a:gd name="T5" fmla="*/ 2575 h 227"/>
                  <a:gd name="T6" fmla="*/ 0 60000 65536"/>
                  <a:gd name="T7" fmla="*/ 0 60000 65536"/>
                  <a:gd name="T8" fmla="*/ 0 60000 65536"/>
                  <a:gd name="T9" fmla="*/ 0 w 953"/>
                  <a:gd name="T10" fmla="*/ 0 h 227"/>
                  <a:gd name="T11" fmla="*/ 953 w 953"/>
                  <a:gd name="T12" fmla="*/ 227 h 227"/>
                </a:gdLst>
                <a:ahLst/>
                <a:cxnLst>
                  <a:cxn ang="T6">
                    <a:pos x="T0" y="T1"/>
                  </a:cxn>
                  <a:cxn ang="T7">
                    <a:pos x="T2" y="T3"/>
                  </a:cxn>
                  <a:cxn ang="T8">
                    <a:pos x="T4" y="T5"/>
                  </a:cxn>
                </a:cxnLst>
                <a:rect l="T9" t="T10" r="T11" b="T12"/>
                <a:pathLst>
                  <a:path w="953" h="227">
                    <a:moveTo>
                      <a:pt x="0" y="0"/>
                    </a:moveTo>
                    <a:lnTo>
                      <a:pt x="0" y="227"/>
                    </a:lnTo>
                    <a:lnTo>
                      <a:pt x="953" y="227"/>
                    </a:lnTo>
                  </a:path>
                </a:pathLst>
              </a:custGeom>
              <a:noFill/>
              <a:ln w="28575" cap="flat" cmpd="sng">
                <a:solidFill>
                  <a:srgbClr val="333399"/>
                </a:solidFill>
                <a:prstDash val="sysDot"/>
                <a:round/>
                <a:headEnd type="none" w="med" len="med"/>
                <a:tailEnd type="none" w="med" len="med"/>
              </a:ln>
            </p:spPr>
            <p:txBody>
              <a:bodyPr/>
              <a:lstStyle/>
              <a:p>
                <a:endParaRPr lang="en-US" sz="1350"/>
              </a:p>
            </p:txBody>
          </p:sp>
        </p:grpSp>
        <p:sp>
          <p:nvSpPr>
            <p:cNvPr id="107" name="Oval 36"/>
            <p:cNvSpPr>
              <a:spLocks noChangeArrowheads="1"/>
            </p:cNvSpPr>
            <p:nvPr/>
          </p:nvSpPr>
          <p:spPr bwMode="auto">
            <a:xfrm flipH="1">
              <a:off x="8430866" y="2566467"/>
              <a:ext cx="221195" cy="221195"/>
            </a:xfrm>
            <a:prstGeom prst="ellipse">
              <a:avLst/>
            </a:prstGeom>
            <a:solidFill>
              <a:schemeClr val="accent1">
                <a:alpha val="50195"/>
              </a:schemeClr>
            </a:solidFill>
            <a:ln w="25400">
              <a:solidFill>
                <a:srgbClr val="FFFFFF"/>
              </a:solidFill>
              <a:round/>
              <a:headEnd/>
              <a:tailEnd/>
            </a:ln>
            <a:effectLst>
              <a:outerShdw dist="38099" dir="2700000" algn="ctr" rotWithShape="0">
                <a:schemeClr val="tx1">
                  <a:alpha val="50000"/>
                </a:schemeClr>
              </a:outerShdw>
            </a:effectLst>
          </p:spPr>
          <p:txBody>
            <a:bodyPr wrap="none" anchor="ctr"/>
            <a:lstStyle/>
            <a:p>
              <a:pPr algn="ctr">
                <a:defRPr/>
              </a:pPr>
              <a:endParaRPr lang="de-DE" sz="1350" dirty="0">
                <a:ea typeface="ＭＳ Ｐゴシック" pitchFamily="34" charset="-128"/>
              </a:endParaRPr>
            </a:p>
          </p:txBody>
        </p:sp>
      </p:grpSp>
      <p:grpSp>
        <p:nvGrpSpPr>
          <p:cNvPr id="1029" name="Group 1028"/>
          <p:cNvGrpSpPr/>
          <p:nvPr/>
        </p:nvGrpSpPr>
        <p:grpSpPr>
          <a:xfrm>
            <a:off x="6697211" y="2198440"/>
            <a:ext cx="1130522" cy="1503303"/>
            <a:chOff x="7241961" y="3366957"/>
            <a:chExt cx="1507362" cy="2004404"/>
          </a:xfrm>
        </p:grpSpPr>
        <p:grpSp>
          <p:nvGrpSpPr>
            <p:cNvPr id="118" name="Group 117"/>
            <p:cNvGrpSpPr/>
            <p:nvPr/>
          </p:nvGrpSpPr>
          <p:grpSpPr>
            <a:xfrm>
              <a:off x="8146677" y="3366957"/>
              <a:ext cx="602646" cy="2004404"/>
              <a:chOff x="2347331" y="3172405"/>
              <a:chExt cx="602646" cy="2004404"/>
            </a:xfrm>
          </p:grpSpPr>
          <p:sp>
            <p:nvSpPr>
              <p:cNvPr id="119" name="Oval 36"/>
              <p:cNvSpPr>
                <a:spLocks noChangeArrowheads="1"/>
              </p:cNvSpPr>
              <p:nvPr/>
            </p:nvSpPr>
            <p:spPr bwMode="auto">
              <a:xfrm flipH="1">
                <a:off x="2347331" y="3172405"/>
                <a:ext cx="221195" cy="221195"/>
              </a:xfrm>
              <a:prstGeom prst="ellipse">
                <a:avLst/>
              </a:prstGeom>
              <a:solidFill>
                <a:schemeClr val="accent1">
                  <a:alpha val="50195"/>
                </a:schemeClr>
              </a:solidFill>
              <a:ln w="25400">
                <a:solidFill>
                  <a:srgbClr val="FFFFFF"/>
                </a:solidFill>
                <a:round/>
                <a:headEnd/>
                <a:tailEnd/>
              </a:ln>
              <a:effectLst>
                <a:outerShdw dist="38099" dir="2700000" algn="ctr" rotWithShape="0">
                  <a:schemeClr val="tx1">
                    <a:alpha val="50000"/>
                  </a:schemeClr>
                </a:outerShdw>
              </a:effectLst>
            </p:spPr>
            <p:txBody>
              <a:bodyPr wrap="none" anchor="ctr"/>
              <a:lstStyle/>
              <a:p>
                <a:pPr algn="ctr">
                  <a:defRPr/>
                </a:pPr>
                <a:endParaRPr lang="de-DE" sz="1350" dirty="0">
                  <a:ea typeface="ＭＳ Ｐゴシック" pitchFamily="34" charset="-128"/>
                </a:endParaRPr>
              </a:p>
            </p:txBody>
          </p:sp>
          <p:sp>
            <p:nvSpPr>
              <p:cNvPr id="120" name="Freeform 37"/>
              <p:cNvSpPr>
                <a:spLocks/>
              </p:cNvSpPr>
              <p:nvPr/>
            </p:nvSpPr>
            <p:spPr bwMode="auto">
              <a:xfrm rot="5400000" flipV="1">
                <a:off x="1842012" y="4068843"/>
                <a:ext cx="1865534" cy="350397"/>
              </a:xfrm>
              <a:custGeom>
                <a:avLst/>
                <a:gdLst>
                  <a:gd name="T0" fmla="*/ 0 w 953"/>
                  <a:gd name="T1" fmla="*/ 0 h 227"/>
                  <a:gd name="T2" fmla="*/ 0 w 953"/>
                  <a:gd name="T3" fmla="*/ 2575 h 227"/>
                  <a:gd name="T4" fmla="*/ 10225 w 953"/>
                  <a:gd name="T5" fmla="*/ 2575 h 227"/>
                  <a:gd name="T6" fmla="*/ 0 60000 65536"/>
                  <a:gd name="T7" fmla="*/ 0 60000 65536"/>
                  <a:gd name="T8" fmla="*/ 0 60000 65536"/>
                  <a:gd name="T9" fmla="*/ 0 w 953"/>
                  <a:gd name="T10" fmla="*/ 0 h 227"/>
                  <a:gd name="T11" fmla="*/ 953 w 953"/>
                  <a:gd name="T12" fmla="*/ 227 h 227"/>
                </a:gdLst>
                <a:ahLst/>
                <a:cxnLst>
                  <a:cxn ang="T6">
                    <a:pos x="T0" y="T1"/>
                  </a:cxn>
                  <a:cxn ang="T7">
                    <a:pos x="T2" y="T3"/>
                  </a:cxn>
                  <a:cxn ang="T8">
                    <a:pos x="T4" y="T5"/>
                  </a:cxn>
                </a:cxnLst>
                <a:rect l="T9" t="T10" r="T11" b="T12"/>
                <a:pathLst>
                  <a:path w="953" h="227">
                    <a:moveTo>
                      <a:pt x="0" y="0"/>
                    </a:moveTo>
                    <a:lnTo>
                      <a:pt x="0" y="227"/>
                    </a:lnTo>
                    <a:lnTo>
                      <a:pt x="953" y="227"/>
                    </a:lnTo>
                  </a:path>
                </a:pathLst>
              </a:custGeom>
              <a:noFill/>
              <a:ln w="28575" cap="flat" cmpd="sng">
                <a:solidFill>
                  <a:srgbClr val="333399"/>
                </a:solidFill>
                <a:prstDash val="sysDot"/>
                <a:round/>
                <a:headEnd type="none" w="med" len="med"/>
                <a:tailEnd type="none" w="med" len="med"/>
              </a:ln>
            </p:spPr>
            <p:txBody>
              <a:bodyPr/>
              <a:lstStyle/>
              <a:p>
                <a:endParaRPr lang="en-US" sz="1350"/>
              </a:p>
            </p:txBody>
          </p:sp>
        </p:grpSp>
        <p:sp>
          <p:nvSpPr>
            <p:cNvPr id="122" name="Text Box 28"/>
            <p:cNvSpPr txBox="1">
              <a:spLocks noChangeArrowheads="1"/>
            </p:cNvSpPr>
            <p:nvPr/>
          </p:nvSpPr>
          <p:spPr bwMode="auto">
            <a:xfrm rot="10800000" flipV="1">
              <a:off x="7241961" y="4965093"/>
              <a:ext cx="1350797" cy="406265"/>
            </a:xfrm>
            <a:prstGeom prst="rect">
              <a:avLst/>
            </a:prstGeom>
            <a:noFill/>
            <a:ln w="9525">
              <a:noFill/>
              <a:miter lim="800000"/>
              <a:headEnd/>
              <a:tailEnd/>
            </a:ln>
          </p:spPr>
          <p:txBody>
            <a:bodyPr wrap="none" lIns="0" tIns="0" rIns="0" bIns="0">
              <a:spAutoFit/>
            </a:bodyPr>
            <a:lstStyle/>
            <a:p>
              <a:pPr algn="r">
                <a:spcBef>
                  <a:spcPct val="20000"/>
                </a:spcBef>
              </a:pPr>
              <a:r>
                <a:rPr lang="en-GB" sz="900" dirty="0">
                  <a:solidFill>
                    <a:srgbClr val="333399"/>
                  </a:solidFill>
                  <a:ea typeface="ＭＳ Ｐゴシック" charset="-128"/>
                </a:rPr>
                <a:t>Up to 6 FE ports</a:t>
              </a:r>
            </a:p>
            <a:p>
              <a:pPr algn="r">
                <a:spcBef>
                  <a:spcPct val="20000"/>
                </a:spcBef>
              </a:pPr>
              <a:r>
                <a:rPr lang="en-GB" sz="900" dirty="0">
                  <a:solidFill>
                    <a:srgbClr val="333399"/>
                  </a:solidFill>
                  <a:ea typeface="ＭＳ Ｐゴシック" charset="-128"/>
                </a:rPr>
                <a:t>(RJ45 and SFP option)</a:t>
              </a:r>
            </a:p>
          </p:txBody>
        </p:sp>
      </p:grpSp>
      <p:grpSp>
        <p:nvGrpSpPr>
          <p:cNvPr id="5" name="Group 4"/>
          <p:cNvGrpSpPr/>
          <p:nvPr/>
        </p:nvGrpSpPr>
        <p:grpSpPr>
          <a:xfrm>
            <a:off x="1528955" y="2126270"/>
            <a:ext cx="2266972" cy="1733366"/>
            <a:chOff x="514606" y="3082460"/>
            <a:chExt cx="3022630" cy="2311154"/>
          </a:xfrm>
        </p:grpSpPr>
        <p:sp>
          <p:nvSpPr>
            <p:cNvPr id="111" name="Text Box 28"/>
            <p:cNvSpPr txBox="1">
              <a:spLocks noChangeArrowheads="1"/>
            </p:cNvSpPr>
            <p:nvPr/>
          </p:nvSpPr>
          <p:spPr bwMode="auto">
            <a:xfrm rot="10800000" flipV="1">
              <a:off x="514606" y="4987349"/>
              <a:ext cx="2472127" cy="406265"/>
            </a:xfrm>
            <a:prstGeom prst="rect">
              <a:avLst/>
            </a:prstGeom>
            <a:noFill/>
            <a:ln w="9525">
              <a:noFill/>
              <a:miter lim="800000"/>
              <a:headEnd/>
              <a:tailEnd/>
            </a:ln>
          </p:spPr>
          <p:txBody>
            <a:bodyPr wrap="square" lIns="0" tIns="0" rIns="0" bIns="0">
              <a:spAutoFit/>
            </a:bodyPr>
            <a:lstStyle/>
            <a:p>
              <a:pPr algn="r">
                <a:spcBef>
                  <a:spcPct val="20000"/>
                </a:spcBef>
              </a:pPr>
              <a:r>
                <a:rPr lang="en-GB" sz="900" dirty="0">
                  <a:solidFill>
                    <a:srgbClr val="333399"/>
                  </a:solidFill>
                  <a:ea typeface="ＭＳ Ｐゴシック" charset="-128"/>
                </a:rPr>
                <a:t>8 FE </a:t>
              </a:r>
              <a:r>
                <a:rPr lang="en-US" sz="900" dirty="0">
                  <a:solidFill>
                    <a:srgbClr val="333399"/>
                  </a:solidFill>
                  <a:ea typeface="ＭＳ Ｐゴシック" charset="-128"/>
                </a:rPr>
                <a:t>(RJ45 and SFP option) </a:t>
              </a:r>
              <a:r>
                <a:rPr lang="en-GB" sz="900" dirty="0">
                  <a:solidFill>
                    <a:srgbClr val="333399"/>
                  </a:solidFill>
                  <a:ea typeface="ＭＳ Ｐゴシック" charset="-128"/>
                </a:rPr>
                <a:t>ports</a:t>
              </a:r>
            </a:p>
            <a:p>
              <a:pPr algn="r">
                <a:spcBef>
                  <a:spcPct val="20000"/>
                </a:spcBef>
              </a:pPr>
              <a:r>
                <a:rPr lang="en-GB" sz="900" dirty="0">
                  <a:solidFill>
                    <a:srgbClr val="333399"/>
                  </a:solidFill>
                  <a:ea typeface="ＭＳ Ｐゴシック" charset="-128"/>
                </a:rPr>
                <a:t>plus 3 GE SFP slots</a:t>
              </a:r>
            </a:p>
          </p:txBody>
        </p:sp>
        <p:grpSp>
          <p:nvGrpSpPr>
            <p:cNvPr id="1031" name="Group 1030"/>
            <p:cNvGrpSpPr/>
            <p:nvPr/>
          </p:nvGrpSpPr>
          <p:grpSpPr>
            <a:xfrm>
              <a:off x="2488750" y="3082460"/>
              <a:ext cx="1048486" cy="2311153"/>
              <a:chOff x="2347331" y="3172405"/>
              <a:chExt cx="1048486" cy="2311153"/>
            </a:xfrm>
          </p:grpSpPr>
          <p:grpSp>
            <p:nvGrpSpPr>
              <p:cNvPr id="88" name="Group 87"/>
              <p:cNvGrpSpPr/>
              <p:nvPr/>
            </p:nvGrpSpPr>
            <p:grpSpPr>
              <a:xfrm>
                <a:off x="2347331" y="3172405"/>
                <a:ext cx="559809" cy="2311153"/>
                <a:chOff x="2347331" y="3172405"/>
                <a:chExt cx="559809" cy="2311153"/>
              </a:xfrm>
            </p:grpSpPr>
            <p:sp>
              <p:nvSpPr>
                <p:cNvPr id="92" name="Oval 36"/>
                <p:cNvSpPr>
                  <a:spLocks noChangeArrowheads="1"/>
                </p:cNvSpPr>
                <p:nvPr/>
              </p:nvSpPr>
              <p:spPr bwMode="auto">
                <a:xfrm flipH="1">
                  <a:off x="2347331" y="3172405"/>
                  <a:ext cx="221195" cy="221195"/>
                </a:xfrm>
                <a:prstGeom prst="ellipse">
                  <a:avLst/>
                </a:prstGeom>
                <a:solidFill>
                  <a:schemeClr val="accent1">
                    <a:alpha val="50195"/>
                  </a:schemeClr>
                </a:solidFill>
                <a:ln w="25400">
                  <a:solidFill>
                    <a:srgbClr val="FFFFFF"/>
                  </a:solidFill>
                  <a:round/>
                  <a:headEnd/>
                  <a:tailEnd/>
                </a:ln>
                <a:effectLst>
                  <a:outerShdw dist="38099" dir="2700000" algn="ctr" rotWithShape="0">
                    <a:schemeClr val="tx1">
                      <a:alpha val="50000"/>
                    </a:schemeClr>
                  </a:outerShdw>
                </a:effectLst>
              </p:spPr>
              <p:txBody>
                <a:bodyPr wrap="none" anchor="ctr"/>
                <a:lstStyle/>
                <a:p>
                  <a:pPr algn="ctr">
                    <a:defRPr/>
                  </a:pPr>
                  <a:endParaRPr lang="de-DE" sz="1350" dirty="0">
                    <a:ea typeface="ＭＳ Ｐゴシック" pitchFamily="34" charset="-128"/>
                  </a:endParaRPr>
                </a:p>
              </p:txBody>
            </p:sp>
            <p:sp>
              <p:nvSpPr>
                <p:cNvPr id="113" name="Freeform 37"/>
                <p:cNvSpPr>
                  <a:spLocks/>
                </p:cNvSpPr>
                <p:nvPr/>
              </p:nvSpPr>
              <p:spPr bwMode="auto">
                <a:xfrm rot="5400000" flipV="1">
                  <a:off x="1667219" y="4243638"/>
                  <a:ext cx="2172281" cy="307560"/>
                </a:xfrm>
                <a:custGeom>
                  <a:avLst/>
                  <a:gdLst>
                    <a:gd name="T0" fmla="*/ 0 w 953"/>
                    <a:gd name="T1" fmla="*/ 0 h 227"/>
                    <a:gd name="T2" fmla="*/ 0 w 953"/>
                    <a:gd name="T3" fmla="*/ 2575 h 227"/>
                    <a:gd name="T4" fmla="*/ 10225 w 953"/>
                    <a:gd name="T5" fmla="*/ 2575 h 227"/>
                    <a:gd name="T6" fmla="*/ 0 60000 65536"/>
                    <a:gd name="T7" fmla="*/ 0 60000 65536"/>
                    <a:gd name="T8" fmla="*/ 0 60000 65536"/>
                    <a:gd name="T9" fmla="*/ 0 w 953"/>
                    <a:gd name="T10" fmla="*/ 0 h 227"/>
                    <a:gd name="T11" fmla="*/ 953 w 953"/>
                    <a:gd name="T12" fmla="*/ 227 h 227"/>
                  </a:gdLst>
                  <a:ahLst/>
                  <a:cxnLst>
                    <a:cxn ang="T6">
                      <a:pos x="T0" y="T1"/>
                    </a:cxn>
                    <a:cxn ang="T7">
                      <a:pos x="T2" y="T3"/>
                    </a:cxn>
                    <a:cxn ang="T8">
                      <a:pos x="T4" y="T5"/>
                    </a:cxn>
                  </a:cxnLst>
                  <a:rect l="T9" t="T10" r="T11" b="T12"/>
                  <a:pathLst>
                    <a:path w="953" h="227">
                      <a:moveTo>
                        <a:pt x="0" y="0"/>
                      </a:moveTo>
                      <a:lnTo>
                        <a:pt x="0" y="227"/>
                      </a:lnTo>
                      <a:lnTo>
                        <a:pt x="953" y="227"/>
                      </a:lnTo>
                    </a:path>
                  </a:pathLst>
                </a:custGeom>
                <a:noFill/>
                <a:ln w="28575" cap="flat" cmpd="sng">
                  <a:solidFill>
                    <a:srgbClr val="333399"/>
                  </a:solidFill>
                  <a:prstDash val="sysDot"/>
                  <a:round/>
                  <a:headEnd type="none" w="med" len="med"/>
                  <a:tailEnd type="none" w="med" len="med"/>
                </a:ln>
              </p:spPr>
              <p:txBody>
                <a:bodyPr/>
                <a:lstStyle/>
                <a:p>
                  <a:endParaRPr lang="en-US" sz="1350"/>
                </a:p>
              </p:txBody>
            </p:sp>
          </p:grpSp>
          <p:sp>
            <p:nvSpPr>
              <p:cNvPr id="123" name="Text Box 28"/>
              <p:cNvSpPr txBox="1">
                <a:spLocks noChangeArrowheads="1"/>
              </p:cNvSpPr>
              <p:nvPr/>
            </p:nvSpPr>
            <p:spPr bwMode="auto">
              <a:xfrm rot="10800000" flipV="1">
                <a:off x="3395730" y="4031716"/>
                <a:ext cx="87" cy="184665"/>
              </a:xfrm>
              <a:prstGeom prst="rect">
                <a:avLst/>
              </a:prstGeom>
              <a:noFill/>
              <a:ln w="9525">
                <a:noFill/>
                <a:miter lim="800000"/>
                <a:headEnd/>
                <a:tailEnd/>
              </a:ln>
            </p:spPr>
            <p:txBody>
              <a:bodyPr wrap="none" lIns="0" tIns="0" rIns="0" bIns="0">
                <a:spAutoFit/>
              </a:bodyPr>
              <a:lstStyle/>
              <a:p>
                <a:pPr>
                  <a:spcBef>
                    <a:spcPct val="20000"/>
                  </a:spcBef>
                </a:pPr>
                <a:endParaRPr lang="en-GB" sz="900" dirty="0">
                  <a:solidFill>
                    <a:srgbClr val="333399"/>
                  </a:solidFill>
                  <a:ea typeface="ＭＳ Ｐゴシック" charset="-128"/>
                </a:endParaRPr>
              </a:p>
            </p:txBody>
          </p:sp>
        </p:grpSp>
      </p:grpSp>
      <p:grpSp>
        <p:nvGrpSpPr>
          <p:cNvPr id="6" name="Group 5"/>
          <p:cNvGrpSpPr/>
          <p:nvPr/>
        </p:nvGrpSpPr>
        <p:grpSpPr>
          <a:xfrm>
            <a:off x="3219364" y="2280979"/>
            <a:ext cx="2363618" cy="1883357"/>
            <a:chOff x="2768484" y="3288739"/>
            <a:chExt cx="3151491" cy="2511142"/>
          </a:xfrm>
        </p:grpSpPr>
        <p:grpSp>
          <p:nvGrpSpPr>
            <p:cNvPr id="115" name="Group 114"/>
            <p:cNvGrpSpPr/>
            <p:nvPr/>
          </p:nvGrpSpPr>
          <p:grpSpPr>
            <a:xfrm>
              <a:off x="5317335" y="3288739"/>
              <a:ext cx="602640" cy="2511142"/>
              <a:chOff x="2347331" y="3172405"/>
              <a:chExt cx="602640" cy="2511142"/>
            </a:xfrm>
          </p:grpSpPr>
          <p:sp>
            <p:nvSpPr>
              <p:cNvPr id="116" name="Oval 36"/>
              <p:cNvSpPr>
                <a:spLocks noChangeArrowheads="1"/>
              </p:cNvSpPr>
              <p:nvPr/>
            </p:nvSpPr>
            <p:spPr bwMode="auto">
              <a:xfrm flipH="1">
                <a:off x="2347331" y="3172405"/>
                <a:ext cx="221195" cy="221195"/>
              </a:xfrm>
              <a:prstGeom prst="ellipse">
                <a:avLst/>
              </a:prstGeom>
              <a:solidFill>
                <a:schemeClr val="accent1">
                  <a:alpha val="50195"/>
                </a:schemeClr>
              </a:solidFill>
              <a:ln w="25400">
                <a:solidFill>
                  <a:srgbClr val="FFFFFF"/>
                </a:solidFill>
                <a:round/>
                <a:headEnd/>
                <a:tailEnd/>
              </a:ln>
              <a:effectLst>
                <a:outerShdw dist="38099" dir="2700000" algn="ctr" rotWithShape="0">
                  <a:schemeClr val="tx1">
                    <a:alpha val="50000"/>
                  </a:schemeClr>
                </a:outerShdw>
              </a:effectLst>
            </p:spPr>
            <p:txBody>
              <a:bodyPr wrap="none" anchor="ctr"/>
              <a:lstStyle/>
              <a:p>
                <a:pPr algn="ctr">
                  <a:defRPr/>
                </a:pPr>
                <a:endParaRPr lang="de-DE" sz="1350" dirty="0">
                  <a:ea typeface="ＭＳ Ｐゴシック" pitchFamily="34" charset="-128"/>
                </a:endParaRPr>
              </a:p>
            </p:txBody>
          </p:sp>
          <p:sp>
            <p:nvSpPr>
              <p:cNvPr id="117" name="Freeform 37"/>
              <p:cNvSpPr>
                <a:spLocks/>
              </p:cNvSpPr>
              <p:nvPr/>
            </p:nvSpPr>
            <p:spPr bwMode="auto">
              <a:xfrm rot="5400000" flipV="1">
                <a:off x="1588639" y="4322214"/>
                <a:ext cx="2372272" cy="350393"/>
              </a:xfrm>
              <a:custGeom>
                <a:avLst/>
                <a:gdLst>
                  <a:gd name="T0" fmla="*/ 0 w 953"/>
                  <a:gd name="T1" fmla="*/ 0 h 227"/>
                  <a:gd name="T2" fmla="*/ 0 w 953"/>
                  <a:gd name="T3" fmla="*/ 2575 h 227"/>
                  <a:gd name="T4" fmla="*/ 10225 w 953"/>
                  <a:gd name="T5" fmla="*/ 2575 h 227"/>
                  <a:gd name="T6" fmla="*/ 0 60000 65536"/>
                  <a:gd name="T7" fmla="*/ 0 60000 65536"/>
                  <a:gd name="T8" fmla="*/ 0 60000 65536"/>
                  <a:gd name="T9" fmla="*/ 0 w 953"/>
                  <a:gd name="T10" fmla="*/ 0 h 227"/>
                  <a:gd name="T11" fmla="*/ 953 w 953"/>
                  <a:gd name="T12" fmla="*/ 227 h 227"/>
                </a:gdLst>
                <a:ahLst/>
                <a:cxnLst>
                  <a:cxn ang="T6">
                    <a:pos x="T0" y="T1"/>
                  </a:cxn>
                  <a:cxn ang="T7">
                    <a:pos x="T2" y="T3"/>
                  </a:cxn>
                  <a:cxn ang="T8">
                    <a:pos x="T4" y="T5"/>
                  </a:cxn>
                </a:cxnLst>
                <a:rect l="T9" t="T10" r="T11" b="T12"/>
                <a:pathLst>
                  <a:path w="953" h="227">
                    <a:moveTo>
                      <a:pt x="0" y="0"/>
                    </a:moveTo>
                    <a:lnTo>
                      <a:pt x="0" y="227"/>
                    </a:lnTo>
                    <a:lnTo>
                      <a:pt x="953" y="227"/>
                    </a:lnTo>
                  </a:path>
                </a:pathLst>
              </a:custGeom>
              <a:noFill/>
              <a:ln w="28575" cap="flat" cmpd="sng">
                <a:solidFill>
                  <a:srgbClr val="333399"/>
                </a:solidFill>
                <a:prstDash val="sysDot"/>
                <a:round/>
                <a:headEnd type="none" w="med" len="med"/>
                <a:tailEnd type="none" w="med" len="med"/>
              </a:ln>
            </p:spPr>
            <p:txBody>
              <a:bodyPr/>
              <a:lstStyle/>
              <a:p>
                <a:endParaRPr lang="en-US" sz="1350"/>
              </a:p>
            </p:txBody>
          </p:sp>
        </p:grpSp>
        <p:sp>
          <p:nvSpPr>
            <p:cNvPr id="128" name="Text Box 28"/>
            <p:cNvSpPr txBox="1">
              <a:spLocks noChangeArrowheads="1"/>
            </p:cNvSpPr>
            <p:nvPr/>
          </p:nvSpPr>
          <p:spPr bwMode="auto">
            <a:xfrm rot="10800000" flipV="1">
              <a:off x="2768484" y="5393614"/>
              <a:ext cx="3082594" cy="406265"/>
            </a:xfrm>
            <a:prstGeom prst="rect">
              <a:avLst/>
            </a:prstGeom>
            <a:noFill/>
            <a:ln w="9525">
              <a:noFill/>
              <a:miter lim="800000"/>
              <a:headEnd/>
              <a:tailEnd/>
            </a:ln>
          </p:spPr>
          <p:txBody>
            <a:bodyPr wrap="square" lIns="0" tIns="0" rIns="0" bIns="0">
              <a:spAutoFit/>
            </a:bodyPr>
            <a:lstStyle/>
            <a:p>
              <a:pPr algn="r">
                <a:spcBef>
                  <a:spcPct val="20000"/>
                </a:spcBef>
              </a:pPr>
              <a:r>
                <a:rPr lang="en-GB" sz="900" dirty="0">
                  <a:solidFill>
                    <a:srgbClr val="333399"/>
                  </a:solidFill>
                  <a:ea typeface="ＭＳ Ｐゴシック" charset="-128"/>
                </a:rPr>
                <a:t>2 GE combo (RJ45/SFP) ports</a:t>
              </a:r>
            </a:p>
            <a:p>
              <a:pPr algn="r">
                <a:spcBef>
                  <a:spcPct val="20000"/>
                </a:spcBef>
              </a:pPr>
              <a:r>
                <a:rPr lang="en-US" sz="900" dirty="0">
                  <a:solidFill>
                    <a:srgbClr val="333399"/>
                  </a:solidFill>
                  <a:ea typeface="ＭＳ Ｐゴシック" charset="-128"/>
                </a:rPr>
                <a:t>and 8 FE (RJ45 and SFP option) ports</a:t>
              </a:r>
            </a:p>
          </p:txBody>
        </p:sp>
      </p:grpSp>
      <p:grpSp>
        <p:nvGrpSpPr>
          <p:cNvPr id="135" name="Group 134"/>
          <p:cNvGrpSpPr/>
          <p:nvPr/>
        </p:nvGrpSpPr>
        <p:grpSpPr>
          <a:xfrm>
            <a:off x="1556329" y="2380919"/>
            <a:ext cx="1383855" cy="966047"/>
            <a:chOff x="720126" y="3854407"/>
            <a:chExt cx="1845139" cy="1288062"/>
          </a:xfrm>
        </p:grpSpPr>
        <p:sp>
          <p:nvSpPr>
            <p:cNvPr id="136" name="Oval 36"/>
            <p:cNvSpPr>
              <a:spLocks noChangeArrowheads="1"/>
            </p:cNvSpPr>
            <p:nvPr/>
          </p:nvSpPr>
          <p:spPr bwMode="auto">
            <a:xfrm flipH="1">
              <a:off x="2344070" y="3854407"/>
              <a:ext cx="221195" cy="221195"/>
            </a:xfrm>
            <a:prstGeom prst="ellipse">
              <a:avLst/>
            </a:prstGeom>
            <a:solidFill>
              <a:schemeClr val="accent1">
                <a:alpha val="50195"/>
              </a:schemeClr>
            </a:solidFill>
            <a:ln w="25400">
              <a:solidFill>
                <a:srgbClr val="FFFFFF"/>
              </a:solidFill>
              <a:round/>
              <a:headEnd/>
              <a:tailEnd/>
            </a:ln>
            <a:effectLst>
              <a:outerShdw dist="38099" dir="2700000" algn="ctr" rotWithShape="0">
                <a:schemeClr val="tx1">
                  <a:alpha val="50000"/>
                </a:schemeClr>
              </a:outerShdw>
            </a:effectLst>
          </p:spPr>
          <p:txBody>
            <a:bodyPr wrap="none" anchor="ctr"/>
            <a:lstStyle/>
            <a:p>
              <a:pPr algn="ctr">
                <a:defRPr/>
              </a:pPr>
              <a:endParaRPr lang="de-DE" sz="1350" dirty="0">
                <a:ea typeface="ＭＳ Ｐゴシック" pitchFamily="34" charset="-128"/>
              </a:endParaRPr>
            </a:p>
          </p:txBody>
        </p:sp>
        <p:grpSp>
          <p:nvGrpSpPr>
            <p:cNvPr id="137" name="Group 69"/>
            <p:cNvGrpSpPr>
              <a:grpSpLocks/>
            </p:cNvGrpSpPr>
            <p:nvPr/>
          </p:nvGrpSpPr>
          <p:grpSpPr bwMode="auto">
            <a:xfrm rot="10800000" flipV="1">
              <a:off x="720126" y="4093131"/>
              <a:ext cx="1725618" cy="1049338"/>
              <a:chOff x="869" y="3192"/>
              <a:chExt cx="1087" cy="661"/>
            </a:xfrm>
          </p:grpSpPr>
          <p:sp>
            <p:nvSpPr>
              <p:cNvPr id="138" name="Text Box 28"/>
              <p:cNvSpPr txBox="1">
                <a:spLocks noChangeArrowheads="1"/>
              </p:cNvSpPr>
              <p:nvPr/>
            </p:nvSpPr>
            <p:spPr bwMode="auto">
              <a:xfrm>
                <a:off x="1269" y="3597"/>
                <a:ext cx="687" cy="256"/>
              </a:xfrm>
              <a:prstGeom prst="rect">
                <a:avLst/>
              </a:prstGeom>
              <a:noFill/>
              <a:ln w="9525">
                <a:noFill/>
                <a:miter lim="800000"/>
                <a:headEnd/>
                <a:tailEnd/>
              </a:ln>
            </p:spPr>
            <p:txBody>
              <a:bodyPr wrap="none" lIns="0" tIns="0" rIns="0" bIns="0">
                <a:spAutoFit/>
              </a:bodyPr>
              <a:lstStyle/>
              <a:p>
                <a:pPr algn="r">
                  <a:spcBef>
                    <a:spcPct val="20000"/>
                  </a:spcBef>
                </a:pPr>
                <a:r>
                  <a:rPr lang="en-GB" sz="900" dirty="0">
                    <a:solidFill>
                      <a:srgbClr val="333399"/>
                    </a:solidFill>
                    <a:ea typeface="ＭＳ Ｐゴシック" charset="-128"/>
                  </a:rPr>
                  <a:t>LV/HV redundant</a:t>
                </a:r>
              </a:p>
              <a:p>
                <a:pPr algn="r">
                  <a:spcBef>
                    <a:spcPct val="20000"/>
                  </a:spcBef>
                </a:pPr>
                <a:r>
                  <a:rPr lang="en-GB" sz="900" dirty="0">
                    <a:solidFill>
                      <a:srgbClr val="333399"/>
                    </a:solidFill>
                    <a:ea typeface="ＭＳ Ｐゴシック" charset="-128"/>
                  </a:rPr>
                  <a:t>power supply</a:t>
                </a:r>
              </a:p>
            </p:txBody>
          </p:sp>
          <p:sp>
            <p:nvSpPr>
              <p:cNvPr id="139" name="Freeform 37"/>
              <p:cNvSpPr>
                <a:spLocks/>
              </p:cNvSpPr>
              <p:nvPr/>
            </p:nvSpPr>
            <p:spPr bwMode="auto">
              <a:xfrm>
                <a:off x="869" y="3192"/>
                <a:ext cx="335" cy="540"/>
              </a:xfrm>
              <a:custGeom>
                <a:avLst/>
                <a:gdLst>
                  <a:gd name="T0" fmla="*/ 0 w 953"/>
                  <a:gd name="T1" fmla="*/ 0 h 227"/>
                  <a:gd name="T2" fmla="*/ 0 w 953"/>
                  <a:gd name="T3" fmla="*/ 2575 h 227"/>
                  <a:gd name="T4" fmla="*/ 10225 w 953"/>
                  <a:gd name="T5" fmla="*/ 2575 h 227"/>
                  <a:gd name="T6" fmla="*/ 0 60000 65536"/>
                  <a:gd name="T7" fmla="*/ 0 60000 65536"/>
                  <a:gd name="T8" fmla="*/ 0 60000 65536"/>
                  <a:gd name="T9" fmla="*/ 0 w 953"/>
                  <a:gd name="T10" fmla="*/ 0 h 227"/>
                  <a:gd name="T11" fmla="*/ 953 w 953"/>
                  <a:gd name="T12" fmla="*/ 227 h 227"/>
                </a:gdLst>
                <a:ahLst/>
                <a:cxnLst>
                  <a:cxn ang="T6">
                    <a:pos x="T0" y="T1"/>
                  </a:cxn>
                  <a:cxn ang="T7">
                    <a:pos x="T2" y="T3"/>
                  </a:cxn>
                  <a:cxn ang="T8">
                    <a:pos x="T4" y="T5"/>
                  </a:cxn>
                </a:cxnLst>
                <a:rect l="T9" t="T10" r="T11" b="T12"/>
                <a:pathLst>
                  <a:path w="953" h="227">
                    <a:moveTo>
                      <a:pt x="0" y="0"/>
                    </a:moveTo>
                    <a:lnTo>
                      <a:pt x="0" y="227"/>
                    </a:lnTo>
                    <a:lnTo>
                      <a:pt x="953" y="227"/>
                    </a:lnTo>
                  </a:path>
                </a:pathLst>
              </a:custGeom>
              <a:noFill/>
              <a:ln w="28575" cap="flat" cmpd="sng">
                <a:solidFill>
                  <a:srgbClr val="333399"/>
                </a:solidFill>
                <a:prstDash val="sysDot"/>
                <a:round/>
                <a:headEnd type="none" w="med" len="med"/>
                <a:tailEnd type="none" w="med" len="med"/>
              </a:ln>
            </p:spPr>
            <p:txBody>
              <a:bodyPr/>
              <a:lstStyle/>
              <a:p>
                <a:endParaRPr lang="en-US" sz="1350"/>
              </a:p>
            </p:txBody>
          </p:sp>
        </p:grpSp>
      </p:grpSp>
      <p:grpSp>
        <p:nvGrpSpPr>
          <p:cNvPr id="140" name="Group 139"/>
          <p:cNvGrpSpPr/>
          <p:nvPr/>
        </p:nvGrpSpPr>
        <p:grpSpPr>
          <a:xfrm>
            <a:off x="3626446" y="2470866"/>
            <a:ext cx="1364800" cy="875559"/>
            <a:chOff x="745532" y="3854407"/>
            <a:chExt cx="1819733" cy="1167412"/>
          </a:xfrm>
        </p:grpSpPr>
        <p:sp>
          <p:nvSpPr>
            <p:cNvPr id="141" name="Oval 36"/>
            <p:cNvSpPr>
              <a:spLocks noChangeArrowheads="1"/>
            </p:cNvSpPr>
            <p:nvPr/>
          </p:nvSpPr>
          <p:spPr bwMode="auto">
            <a:xfrm flipH="1">
              <a:off x="2344070" y="3854407"/>
              <a:ext cx="221195" cy="221195"/>
            </a:xfrm>
            <a:prstGeom prst="ellipse">
              <a:avLst/>
            </a:prstGeom>
            <a:solidFill>
              <a:schemeClr val="accent1">
                <a:alpha val="50195"/>
              </a:schemeClr>
            </a:solidFill>
            <a:ln w="25400">
              <a:solidFill>
                <a:srgbClr val="FFFFFF"/>
              </a:solidFill>
              <a:round/>
              <a:headEnd/>
              <a:tailEnd/>
            </a:ln>
            <a:effectLst>
              <a:outerShdw dist="38099" dir="2700000" algn="ctr" rotWithShape="0">
                <a:schemeClr val="tx1">
                  <a:alpha val="50000"/>
                </a:schemeClr>
              </a:outerShdw>
            </a:effectLst>
          </p:spPr>
          <p:txBody>
            <a:bodyPr wrap="none" anchor="ctr"/>
            <a:lstStyle/>
            <a:p>
              <a:pPr algn="ctr">
                <a:defRPr/>
              </a:pPr>
              <a:endParaRPr lang="de-DE" sz="1350" dirty="0">
                <a:ea typeface="ＭＳ Ｐゴシック" pitchFamily="34" charset="-128"/>
              </a:endParaRPr>
            </a:p>
          </p:txBody>
        </p:sp>
        <p:grpSp>
          <p:nvGrpSpPr>
            <p:cNvPr id="142" name="Group 69"/>
            <p:cNvGrpSpPr>
              <a:grpSpLocks/>
            </p:cNvGrpSpPr>
            <p:nvPr/>
          </p:nvGrpSpPr>
          <p:grpSpPr bwMode="auto">
            <a:xfrm rot="10800000" flipV="1">
              <a:off x="745532" y="4093131"/>
              <a:ext cx="1700213" cy="928688"/>
              <a:chOff x="869" y="3192"/>
              <a:chExt cx="1071" cy="585"/>
            </a:xfrm>
          </p:grpSpPr>
          <p:sp>
            <p:nvSpPr>
              <p:cNvPr id="143" name="Text Box 28"/>
              <p:cNvSpPr txBox="1">
                <a:spLocks noChangeArrowheads="1"/>
              </p:cNvSpPr>
              <p:nvPr/>
            </p:nvSpPr>
            <p:spPr bwMode="auto">
              <a:xfrm>
                <a:off x="1253" y="3521"/>
                <a:ext cx="687" cy="256"/>
              </a:xfrm>
              <a:prstGeom prst="rect">
                <a:avLst/>
              </a:prstGeom>
              <a:noFill/>
              <a:ln w="9525">
                <a:noFill/>
                <a:miter lim="800000"/>
                <a:headEnd/>
                <a:tailEnd/>
              </a:ln>
            </p:spPr>
            <p:txBody>
              <a:bodyPr wrap="none" lIns="0" tIns="0" rIns="0" bIns="0">
                <a:spAutoFit/>
              </a:bodyPr>
              <a:lstStyle/>
              <a:p>
                <a:pPr algn="r">
                  <a:spcBef>
                    <a:spcPct val="20000"/>
                  </a:spcBef>
                </a:pPr>
                <a:r>
                  <a:rPr lang="en-GB" sz="900" dirty="0">
                    <a:solidFill>
                      <a:srgbClr val="333399"/>
                    </a:solidFill>
                    <a:ea typeface="ＭＳ Ｐゴシック" charset="-128"/>
                  </a:rPr>
                  <a:t>LV/HV redundant</a:t>
                </a:r>
              </a:p>
              <a:p>
                <a:pPr algn="r">
                  <a:spcBef>
                    <a:spcPct val="20000"/>
                  </a:spcBef>
                </a:pPr>
                <a:r>
                  <a:rPr lang="en-GB" sz="900" dirty="0">
                    <a:solidFill>
                      <a:srgbClr val="333399"/>
                    </a:solidFill>
                    <a:ea typeface="ＭＳ Ｐゴシック" charset="-128"/>
                  </a:rPr>
                  <a:t>power supply</a:t>
                </a:r>
              </a:p>
            </p:txBody>
          </p:sp>
          <p:sp>
            <p:nvSpPr>
              <p:cNvPr id="144" name="Freeform 37"/>
              <p:cNvSpPr>
                <a:spLocks/>
              </p:cNvSpPr>
              <p:nvPr/>
            </p:nvSpPr>
            <p:spPr bwMode="auto">
              <a:xfrm>
                <a:off x="869" y="3192"/>
                <a:ext cx="333" cy="457"/>
              </a:xfrm>
              <a:custGeom>
                <a:avLst/>
                <a:gdLst>
                  <a:gd name="T0" fmla="*/ 0 w 953"/>
                  <a:gd name="T1" fmla="*/ 0 h 227"/>
                  <a:gd name="T2" fmla="*/ 0 w 953"/>
                  <a:gd name="T3" fmla="*/ 2575 h 227"/>
                  <a:gd name="T4" fmla="*/ 10225 w 953"/>
                  <a:gd name="T5" fmla="*/ 2575 h 227"/>
                  <a:gd name="T6" fmla="*/ 0 60000 65536"/>
                  <a:gd name="T7" fmla="*/ 0 60000 65536"/>
                  <a:gd name="T8" fmla="*/ 0 60000 65536"/>
                  <a:gd name="T9" fmla="*/ 0 w 953"/>
                  <a:gd name="T10" fmla="*/ 0 h 227"/>
                  <a:gd name="T11" fmla="*/ 953 w 953"/>
                  <a:gd name="T12" fmla="*/ 227 h 227"/>
                </a:gdLst>
                <a:ahLst/>
                <a:cxnLst>
                  <a:cxn ang="T6">
                    <a:pos x="T0" y="T1"/>
                  </a:cxn>
                  <a:cxn ang="T7">
                    <a:pos x="T2" y="T3"/>
                  </a:cxn>
                  <a:cxn ang="T8">
                    <a:pos x="T4" y="T5"/>
                  </a:cxn>
                </a:cxnLst>
                <a:rect l="T9" t="T10" r="T11" b="T12"/>
                <a:pathLst>
                  <a:path w="953" h="227">
                    <a:moveTo>
                      <a:pt x="0" y="0"/>
                    </a:moveTo>
                    <a:lnTo>
                      <a:pt x="0" y="227"/>
                    </a:lnTo>
                    <a:lnTo>
                      <a:pt x="953" y="227"/>
                    </a:lnTo>
                  </a:path>
                </a:pathLst>
              </a:custGeom>
              <a:noFill/>
              <a:ln w="28575" cap="flat" cmpd="sng">
                <a:solidFill>
                  <a:srgbClr val="333399"/>
                </a:solidFill>
                <a:prstDash val="sysDot"/>
                <a:round/>
                <a:headEnd type="none" w="med" len="med"/>
                <a:tailEnd type="none" w="med" len="med"/>
              </a:ln>
            </p:spPr>
            <p:txBody>
              <a:bodyPr/>
              <a:lstStyle/>
              <a:p>
                <a:endParaRPr lang="en-US" sz="1350"/>
              </a:p>
            </p:txBody>
          </p:sp>
        </p:grpSp>
      </p:grpSp>
      <p:grpSp>
        <p:nvGrpSpPr>
          <p:cNvPr id="145" name="Group 144"/>
          <p:cNvGrpSpPr/>
          <p:nvPr/>
        </p:nvGrpSpPr>
        <p:grpSpPr>
          <a:xfrm>
            <a:off x="5923072" y="2436026"/>
            <a:ext cx="1421952" cy="911278"/>
            <a:chOff x="669330" y="3854407"/>
            <a:chExt cx="1895935" cy="1215037"/>
          </a:xfrm>
        </p:grpSpPr>
        <p:sp>
          <p:nvSpPr>
            <p:cNvPr id="146" name="Oval 36"/>
            <p:cNvSpPr>
              <a:spLocks noChangeArrowheads="1"/>
            </p:cNvSpPr>
            <p:nvPr/>
          </p:nvSpPr>
          <p:spPr bwMode="auto">
            <a:xfrm flipH="1">
              <a:off x="2344070" y="3854407"/>
              <a:ext cx="221195" cy="221195"/>
            </a:xfrm>
            <a:prstGeom prst="ellipse">
              <a:avLst/>
            </a:prstGeom>
            <a:solidFill>
              <a:schemeClr val="accent1">
                <a:alpha val="50195"/>
              </a:schemeClr>
            </a:solidFill>
            <a:ln w="25400">
              <a:solidFill>
                <a:srgbClr val="FFFFFF"/>
              </a:solidFill>
              <a:round/>
              <a:headEnd/>
              <a:tailEnd/>
            </a:ln>
            <a:effectLst>
              <a:outerShdw dist="38099" dir="2700000" algn="ctr" rotWithShape="0">
                <a:schemeClr val="tx1">
                  <a:alpha val="50000"/>
                </a:schemeClr>
              </a:outerShdw>
            </a:effectLst>
          </p:spPr>
          <p:txBody>
            <a:bodyPr wrap="none" anchor="ctr"/>
            <a:lstStyle/>
            <a:p>
              <a:pPr algn="ctr">
                <a:defRPr/>
              </a:pPr>
              <a:endParaRPr lang="de-DE" sz="1350" dirty="0">
                <a:ea typeface="ＭＳ Ｐゴシック" pitchFamily="34" charset="-128"/>
              </a:endParaRPr>
            </a:p>
          </p:txBody>
        </p:sp>
        <p:grpSp>
          <p:nvGrpSpPr>
            <p:cNvPr id="147" name="Group 69"/>
            <p:cNvGrpSpPr>
              <a:grpSpLocks/>
            </p:cNvGrpSpPr>
            <p:nvPr/>
          </p:nvGrpSpPr>
          <p:grpSpPr bwMode="auto">
            <a:xfrm rot="10800000" flipV="1">
              <a:off x="669330" y="4093131"/>
              <a:ext cx="1776415" cy="976313"/>
              <a:chOff x="869" y="3192"/>
              <a:chExt cx="1119" cy="615"/>
            </a:xfrm>
          </p:grpSpPr>
          <p:sp>
            <p:nvSpPr>
              <p:cNvPr id="148" name="Text Box 28"/>
              <p:cNvSpPr txBox="1">
                <a:spLocks noChangeArrowheads="1"/>
              </p:cNvSpPr>
              <p:nvPr/>
            </p:nvSpPr>
            <p:spPr bwMode="auto">
              <a:xfrm>
                <a:off x="1301" y="3551"/>
                <a:ext cx="687" cy="256"/>
              </a:xfrm>
              <a:prstGeom prst="rect">
                <a:avLst/>
              </a:prstGeom>
              <a:noFill/>
              <a:ln w="9525">
                <a:noFill/>
                <a:miter lim="800000"/>
                <a:headEnd/>
                <a:tailEnd/>
              </a:ln>
            </p:spPr>
            <p:txBody>
              <a:bodyPr wrap="none" lIns="0" tIns="0" rIns="0" bIns="0">
                <a:spAutoFit/>
              </a:bodyPr>
              <a:lstStyle/>
              <a:p>
                <a:pPr algn="r">
                  <a:spcBef>
                    <a:spcPct val="20000"/>
                  </a:spcBef>
                </a:pPr>
                <a:r>
                  <a:rPr lang="en-GB" sz="900" dirty="0">
                    <a:solidFill>
                      <a:srgbClr val="333399"/>
                    </a:solidFill>
                    <a:ea typeface="ＭＳ Ｐゴシック" charset="-128"/>
                  </a:rPr>
                  <a:t>LV/HV redundant</a:t>
                </a:r>
              </a:p>
              <a:p>
                <a:pPr algn="r">
                  <a:spcBef>
                    <a:spcPct val="20000"/>
                  </a:spcBef>
                </a:pPr>
                <a:r>
                  <a:rPr lang="en-GB" sz="900" dirty="0">
                    <a:solidFill>
                      <a:srgbClr val="333399"/>
                    </a:solidFill>
                    <a:ea typeface="ＭＳ Ｐゴシック" charset="-128"/>
                  </a:rPr>
                  <a:t>power supply</a:t>
                </a:r>
              </a:p>
            </p:txBody>
          </p:sp>
          <p:sp>
            <p:nvSpPr>
              <p:cNvPr id="149" name="Freeform 37"/>
              <p:cNvSpPr>
                <a:spLocks/>
              </p:cNvSpPr>
              <p:nvPr/>
            </p:nvSpPr>
            <p:spPr bwMode="auto">
              <a:xfrm>
                <a:off x="869" y="3192"/>
                <a:ext cx="345" cy="494"/>
              </a:xfrm>
              <a:custGeom>
                <a:avLst/>
                <a:gdLst>
                  <a:gd name="T0" fmla="*/ 0 w 953"/>
                  <a:gd name="T1" fmla="*/ 0 h 227"/>
                  <a:gd name="T2" fmla="*/ 0 w 953"/>
                  <a:gd name="T3" fmla="*/ 2575 h 227"/>
                  <a:gd name="T4" fmla="*/ 10225 w 953"/>
                  <a:gd name="T5" fmla="*/ 2575 h 227"/>
                  <a:gd name="T6" fmla="*/ 0 60000 65536"/>
                  <a:gd name="T7" fmla="*/ 0 60000 65536"/>
                  <a:gd name="T8" fmla="*/ 0 60000 65536"/>
                  <a:gd name="T9" fmla="*/ 0 w 953"/>
                  <a:gd name="T10" fmla="*/ 0 h 227"/>
                  <a:gd name="T11" fmla="*/ 953 w 953"/>
                  <a:gd name="T12" fmla="*/ 227 h 227"/>
                </a:gdLst>
                <a:ahLst/>
                <a:cxnLst>
                  <a:cxn ang="T6">
                    <a:pos x="T0" y="T1"/>
                  </a:cxn>
                  <a:cxn ang="T7">
                    <a:pos x="T2" y="T3"/>
                  </a:cxn>
                  <a:cxn ang="T8">
                    <a:pos x="T4" y="T5"/>
                  </a:cxn>
                </a:cxnLst>
                <a:rect l="T9" t="T10" r="T11" b="T12"/>
                <a:pathLst>
                  <a:path w="953" h="227">
                    <a:moveTo>
                      <a:pt x="0" y="0"/>
                    </a:moveTo>
                    <a:lnTo>
                      <a:pt x="0" y="227"/>
                    </a:lnTo>
                    <a:lnTo>
                      <a:pt x="953" y="227"/>
                    </a:lnTo>
                  </a:path>
                </a:pathLst>
              </a:custGeom>
              <a:noFill/>
              <a:ln w="28575" cap="flat" cmpd="sng">
                <a:solidFill>
                  <a:srgbClr val="333399"/>
                </a:solidFill>
                <a:prstDash val="sysDot"/>
                <a:round/>
                <a:headEnd type="none" w="med" len="med"/>
                <a:tailEnd type="none" w="med" len="med"/>
              </a:ln>
            </p:spPr>
            <p:txBody>
              <a:bodyPr/>
              <a:lstStyle/>
              <a:p>
                <a:endParaRPr lang="en-US" sz="1350"/>
              </a:p>
            </p:txBody>
          </p:sp>
        </p:grpSp>
      </p:grpSp>
      <p:grpSp>
        <p:nvGrpSpPr>
          <p:cNvPr id="1025" name="Group 1024"/>
          <p:cNvGrpSpPr/>
          <p:nvPr/>
        </p:nvGrpSpPr>
        <p:grpSpPr>
          <a:xfrm>
            <a:off x="3840163" y="1516054"/>
            <a:ext cx="962846" cy="813294"/>
            <a:chOff x="3521773" y="2457109"/>
            <a:chExt cx="1283795" cy="1084392"/>
          </a:xfrm>
        </p:grpSpPr>
        <p:grpSp>
          <p:nvGrpSpPr>
            <p:cNvPr id="74" name="Group 73"/>
            <p:cNvGrpSpPr/>
            <p:nvPr/>
          </p:nvGrpSpPr>
          <p:grpSpPr>
            <a:xfrm>
              <a:off x="3521773" y="2457109"/>
              <a:ext cx="1283795" cy="785284"/>
              <a:chOff x="573371" y="2457109"/>
              <a:chExt cx="1283795" cy="785284"/>
            </a:xfrm>
          </p:grpSpPr>
          <p:grpSp>
            <p:nvGrpSpPr>
              <p:cNvPr id="75" name="Group 74"/>
              <p:cNvGrpSpPr/>
              <p:nvPr/>
            </p:nvGrpSpPr>
            <p:grpSpPr>
              <a:xfrm>
                <a:off x="573371" y="2457109"/>
                <a:ext cx="1062040" cy="744501"/>
                <a:chOff x="2112768" y="2229860"/>
                <a:chExt cx="1062040" cy="744501"/>
              </a:xfrm>
            </p:grpSpPr>
            <p:grpSp>
              <p:nvGrpSpPr>
                <p:cNvPr id="77" name="Group 67"/>
                <p:cNvGrpSpPr>
                  <a:grpSpLocks/>
                </p:cNvGrpSpPr>
                <p:nvPr/>
              </p:nvGrpSpPr>
              <p:grpSpPr bwMode="auto">
                <a:xfrm rot="10800000">
                  <a:off x="2112768" y="2790210"/>
                  <a:ext cx="1062040" cy="184151"/>
                  <a:chOff x="2190" y="2944"/>
                  <a:chExt cx="669" cy="116"/>
                </a:xfrm>
              </p:grpSpPr>
              <p:sp>
                <p:nvSpPr>
                  <p:cNvPr id="79" name="Text Box 26"/>
                  <p:cNvSpPr txBox="1">
                    <a:spLocks noChangeArrowheads="1"/>
                  </p:cNvSpPr>
                  <p:nvPr/>
                </p:nvSpPr>
                <p:spPr bwMode="auto">
                  <a:xfrm rot="10800000">
                    <a:off x="2462" y="2944"/>
                    <a:ext cx="397" cy="116"/>
                  </a:xfrm>
                  <a:prstGeom prst="rect">
                    <a:avLst/>
                  </a:prstGeom>
                  <a:noFill/>
                  <a:ln w="9525">
                    <a:noFill/>
                    <a:miter lim="800000"/>
                    <a:headEnd/>
                    <a:tailEnd/>
                  </a:ln>
                </p:spPr>
                <p:txBody>
                  <a:bodyPr wrap="square" lIns="0" tIns="0" rIns="0" bIns="0">
                    <a:spAutoFit/>
                  </a:bodyPr>
                  <a:lstStyle/>
                  <a:p>
                    <a:pPr algn="r">
                      <a:spcBef>
                        <a:spcPct val="20000"/>
                      </a:spcBef>
                      <a:buFont typeface="Arial" charset="0"/>
                      <a:buNone/>
                    </a:pPr>
                    <a:r>
                      <a:rPr lang="en-GB" sz="900" dirty="0">
                        <a:solidFill>
                          <a:srgbClr val="333399"/>
                        </a:solidFill>
                        <a:ea typeface="ＭＳ Ｐゴシック" charset="-128"/>
                      </a:rPr>
                      <a:t>Layer 2</a:t>
                    </a:r>
                  </a:p>
                </p:txBody>
              </p:sp>
              <p:sp>
                <p:nvSpPr>
                  <p:cNvPr id="80" name="Line 64"/>
                  <p:cNvSpPr>
                    <a:spLocks noChangeShapeType="1"/>
                  </p:cNvSpPr>
                  <p:nvPr/>
                </p:nvSpPr>
                <p:spPr bwMode="auto">
                  <a:xfrm flipV="1">
                    <a:off x="2190" y="2988"/>
                    <a:ext cx="222" cy="3"/>
                  </a:xfrm>
                  <a:prstGeom prst="line">
                    <a:avLst/>
                  </a:prstGeom>
                  <a:noFill/>
                  <a:ln w="28575">
                    <a:solidFill>
                      <a:srgbClr val="333399"/>
                    </a:solidFill>
                    <a:prstDash val="sysDot"/>
                    <a:round/>
                    <a:headEnd/>
                    <a:tailEnd/>
                  </a:ln>
                </p:spPr>
                <p:txBody>
                  <a:bodyPr/>
                  <a:lstStyle/>
                  <a:p>
                    <a:endParaRPr lang="en-US" sz="1350"/>
                  </a:p>
                </p:txBody>
              </p:sp>
            </p:grpSp>
            <p:pic>
              <p:nvPicPr>
                <p:cNvPr id="78"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82784" y="2229860"/>
                  <a:ext cx="852488"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6" name="Oval 36"/>
              <p:cNvSpPr>
                <a:spLocks noChangeArrowheads="1"/>
              </p:cNvSpPr>
              <p:nvPr/>
            </p:nvSpPr>
            <p:spPr bwMode="auto">
              <a:xfrm flipH="1">
                <a:off x="1635971" y="3021198"/>
                <a:ext cx="221195" cy="221195"/>
              </a:xfrm>
              <a:prstGeom prst="ellipse">
                <a:avLst/>
              </a:prstGeom>
              <a:solidFill>
                <a:schemeClr val="accent1">
                  <a:alpha val="50195"/>
                </a:schemeClr>
              </a:solidFill>
              <a:ln w="25400">
                <a:solidFill>
                  <a:srgbClr val="FFFFFF"/>
                </a:solidFill>
                <a:round/>
                <a:headEnd/>
                <a:tailEnd/>
              </a:ln>
              <a:effectLst>
                <a:outerShdw dist="38099" dir="2700000" algn="ctr" rotWithShape="0">
                  <a:schemeClr val="tx1">
                    <a:alpha val="50000"/>
                  </a:schemeClr>
                </a:outerShdw>
              </a:effectLst>
            </p:spPr>
            <p:txBody>
              <a:bodyPr wrap="none" anchor="ctr"/>
              <a:lstStyle/>
              <a:p>
                <a:pPr algn="ctr">
                  <a:defRPr/>
                </a:pPr>
                <a:endParaRPr lang="de-DE" sz="1350" dirty="0">
                  <a:ea typeface="ＭＳ Ｐゴシック" pitchFamily="34" charset="-128"/>
                </a:endParaRPr>
              </a:p>
            </p:txBody>
          </p:sp>
        </p:grpSp>
        <p:pic>
          <p:nvPicPr>
            <p:cNvPr id="15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6892" y="3298613"/>
              <a:ext cx="265748" cy="24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1" name="Group 120"/>
          <p:cNvGrpSpPr/>
          <p:nvPr/>
        </p:nvGrpSpPr>
        <p:grpSpPr>
          <a:xfrm>
            <a:off x="6048647" y="1516054"/>
            <a:ext cx="1115516" cy="820925"/>
            <a:chOff x="6377211" y="2457109"/>
            <a:chExt cx="1487354" cy="1094567"/>
          </a:xfrm>
        </p:grpSpPr>
        <p:grpSp>
          <p:nvGrpSpPr>
            <p:cNvPr id="81" name="Group 80"/>
            <p:cNvGrpSpPr/>
            <p:nvPr/>
          </p:nvGrpSpPr>
          <p:grpSpPr>
            <a:xfrm>
              <a:off x="6580770" y="2457109"/>
              <a:ext cx="1283795" cy="785284"/>
              <a:chOff x="573371" y="2457109"/>
              <a:chExt cx="1283795" cy="785284"/>
            </a:xfrm>
          </p:grpSpPr>
          <p:grpSp>
            <p:nvGrpSpPr>
              <p:cNvPr id="82" name="Group 81"/>
              <p:cNvGrpSpPr/>
              <p:nvPr/>
            </p:nvGrpSpPr>
            <p:grpSpPr>
              <a:xfrm>
                <a:off x="573371" y="2457109"/>
                <a:ext cx="1062040" cy="744501"/>
                <a:chOff x="2112768" y="2229860"/>
                <a:chExt cx="1062040" cy="744501"/>
              </a:xfrm>
            </p:grpSpPr>
            <p:grpSp>
              <p:nvGrpSpPr>
                <p:cNvPr id="84" name="Group 67"/>
                <p:cNvGrpSpPr>
                  <a:grpSpLocks/>
                </p:cNvGrpSpPr>
                <p:nvPr/>
              </p:nvGrpSpPr>
              <p:grpSpPr bwMode="auto">
                <a:xfrm rot="10800000">
                  <a:off x="2112768" y="2790210"/>
                  <a:ext cx="1062040" cy="184151"/>
                  <a:chOff x="2190" y="2944"/>
                  <a:chExt cx="669" cy="116"/>
                </a:xfrm>
              </p:grpSpPr>
              <p:sp>
                <p:nvSpPr>
                  <p:cNvPr id="86" name="Text Box 26"/>
                  <p:cNvSpPr txBox="1">
                    <a:spLocks noChangeArrowheads="1"/>
                  </p:cNvSpPr>
                  <p:nvPr/>
                </p:nvSpPr>
                <p:spPr bwMode="auto">
                  <a:xfrm rot="10800000">
                    <a:off x="2462" y="2944"/>
                    <a:ext cx="397" cy="116"/>
                  </a:xfrm>
                  <a:prstGeom prst="rect">
                    <a:avLst/>
                  </a:prstGeom>
                  <a:noFill/>
                  <a:ln w="9525">
                    <a:noFill/>
                    <a:miter lim="800000"/>
                    <a:headEnd/>
                    <a:tailEnd/>
                  </a:ln>
                </p:spPr>
                <p:txBody>
                  <a:bodyPr wrap="square" lIns="0" tIns="0" rIns="0" bIns="0">
                    <a:spAutoFit/>
                  </a:bodyPr>
                  <a:lstStyle/>
                  <a:p>
                    <a:pPr algn="r">
                      <a:spcBef>
                        <a:spcPct val="20000"/>
                      </a:spcBef>
                      <a:buFont typeface="Arial" charset="0"/>
                      <a:buNone/>
                    </a:pPr>
                    <a:r>
                      <a:rPr lang="en-GB" sz="900" dirty="0">
                        <a:solidFill>
                          <a:srgbClr val="333399"/>
                        </a:solidFill>
                        <a:ea typeface="ＭＳ Ｐゴシック" charset="-128"/>
                      </a:rPr>
                      <a:t>Layer 2</a:t>
                    </a:r>
                  </a:p>
                </p:txBody>
              </p:sp>
              <p:sp>
                <p:nvSpPr>
                  <p:cNvPr id="87" name="Line 64"/>
                  <p:cNvSpPr>
                    <a:spLocks noChangeShapeType="1"/>
                  </p:cNvSpPr>
                  <p:nvPr/>
                </p:nvSpPr>
                <p:spPr bwMode="auto">
                  <a:xfrm flipV="1">
                    <a:off x="2190" y="2988"/>
                    <a:ext cx="222" cy="3"/>
                  </a:xfrm>
                  <a:prstGeom prst="line">
                    <a:avLst/>
                  </a:prstGeom>
                  <a:noFill/>
                  <a:ln w="28575">
                    <a:solidFill>
                      <a:srgbClr val="333399"/>
                    </a:solidFill>
                    <a:prstDash val="sysDot"/>
                    <a:round/>
                    <a:headEnd/>
                    <a:tailEnd/>
                  </a:ln>
                </p:spPr>
                <p:txBody>
                  <a:bodyPr/>
                  <a:lstStyle/>
                  <a:p>
                    <a:endParaRPr lang="en-US" sz="1350"/>
                  </a:p>
                </p:txBody>
              </p:sp>
            </p:grpSp>
            <p:pic>
              <p:nvPicPr>
                <p:cNvPr id="85"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82784" y="2229860"/>
                  <a:ext cx="852488"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3" name="Oval 36"/>
              <p:cNvSpPr>
                <a:spLocks noChangeArrowheads="1"/>
              </p:cNvSpPr>
              <p:nvPr/>
            </p:nvSpPr>
            <p:spPr bwMode="auto">
              <a:xfrm flipH="1">
                <a:off x="1635971" y="3021198"/>
                <a:ext cx="221195" cy="221195"/>
              </a:xfrm>
              <a:prstGeom prst="ellipse">
                <a:avLst/>
              </a:prstGeom>
              <a:solidFill>
                <a:schemeClr val="accent1">
                  <a:alpha val="50195"/>
                </a:schemeClr>
              </a:solidFill>
              <a:ln w="25400">
                <a:solidFill>
                  <a:srgbClr val="FFFFFF"/>
                </a:solidFill>
                <a:round/>
                <a:headEnd/>
                <a:tailEnd/>
              </a:ln>
              <a:effectLst>
                <a:outerShdw dist="38099" dir="2700000" algn="ctr" rotWithShape="0">
                  <a:schemeClr val="tx1">
                    <a:alpha val="50000"/>
                  </a:schemeClr>
                </a:outerShdw>
              </a:effectLst>
            </p:spPr>
            <p:txBody>
              <a:bodyPr wrap="none" anchor="ctr"/>
              <a:lstStyle/>
              <a:p>
                <a:pPr algn="ctr">
                  <a:defRPr/>
                </a:pPr>
                <a:endParaRPr lang="de-DE" sz="1350" dirty="0">
                  <a:ea typeface="ＭＳ Ｐゴシック" pitchFamily="34" charset="-128"/>
                </a:endParaRPr>
              </a:p>
            </p:txBody>
          </p:sp>
        </p:grpSp>
        <p:pic>
          <p:nvPicPr>
            <p:cNvPr id="15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7211" y="3307359"/>
              <a:ext cx="265748" cy="24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0441" y="3305931"/>
              <a:ext cx="265748" cy="245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4"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03671" y="3310217"/>
              <a:ext cx="257175" cy="237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5"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29" y="3305931"/>
              <a:ext cx="260033" cy="245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6" name="Group 125"/>
          <p:cNvGrpSpPr/>
          <p:nvPr/>
        </p:nvGrpSpPr>
        <p:grpSpPr>
          <a:xfrm>
            <a:off x="7188017" y="3990872"/>
            <a:ext cx="605112" cy="422612"/>
            <a:chOff x="-258535" y="1003690"/>
            <a:chExt cx="806816" cy="563483"/>
          </a:xfrm>
        </p:grpSpPr>
        <p:pic>
          <p:nvPicPr>
            <p:cNvPr id="127" name="Picture 19"/>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535" y="1003690"/>
              <a:ext cx="806816" cy="56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Text Box 20"/>
            <p:cNvSpPr txBox="1">
              <a:spLocks noChangeArrowheads="1"/>
            </p:cNvSpPr>
            <p:nvPr/>
          </p:nvSpPr>
          <p:spPr bwMode="auto">
            <a:xfrm>
              <a:off x="-227236" y="1059193"/>
              <a:ext cx="7442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675" dirty="0">
                  <a:solidFill>
                    <a:srgbClr val="E50000"/>
                  </a:solidFill>
                </a:rPr>
                <a:t>“</a:t>
              </a:r>
              <a:r>
                <a:rPr lang="en-US" sz="675" b="1" dirty="0">
                  <a:solidFill>
                    <a:srgbClr val="E50000"/>
                  </a:solidFill>
                  <a:latin typeface="Tahoma" pitchFamily="34" charset="0"/>
                </a:rPr>
                <a:t>0ms” </a:t>
              </a:r>
            </a:p>
            <a:p>
              <a:pPr algn="ctr" eaLnBrk="1" hangingPunct="1"/>
              <a:r>
                <a:rPr lang="en-US" sz="675" b="1" dirty="0">
                  <a:solidFill>
                    <a:srgbClr val="E50000"/>
                  </a:solidFill>
                  <a:latin typeface="Tahoma" pitchFamily="34" charset="0"/>
                </a:rPr>
                <a:t>recovery</a:t>
              </a:r>
            </a:p>
          </p:txBody>
        </p:sp>
      </p:grpSp>
    </p:spTree>
    <p:extLst>
      <p:ext uri="{BB962C8B-B14F-4D97-AF65-F5344CB8AC3E}">
        <p14:creationId xmlns:p14="http://schemas.microsoft.com/office/powerpoint/2010/main" val="1550741797"/>
      </p:ext>
    </p:extLst>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par>
                                <p:cTn id="8" presetID="10" presetClass="entr" presetSubtype="0" fill="hold"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fade">
                                      <p:cBhvr>
                                        <p:cTn id="10" dur="500"/>
                                        <p:tgtEl>
                                          <p:spTgt spid="105"/>
                                        </p:tgtEl>
                                      </p:cBhvr>
                                    </p:animEffect>
                                  </p:childTnLst>
                                </p:cTn>
                              </p:par>
                              <p:par>
                                <p:cTn id="11" presetID="10" presetClass="entr" presetSubtype="0" fill="hold" nodeType="with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fade">
                                      <p:cBhvr>
                                        <p:cTn id="13" dur="500"/>
                                        <p:tgtEl>
                                          <p:spTgt spid="135"/>
                                        </p:tgtEl>
                                      </p:cBhvr>
                                    </p:animEffect>
                                  </p:childTnLst>
                                </p:cTn>
                              </p:par>
                              <p:par>
                                <p:cTn id="14" presetID="10" presetClass="entr" presetSubtype="0" fill="hold"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fade">
                                      <p:cBhvr>
                                        <p:cTn id="16" dur="500"/>
                                        <p:tgtEl>
                                          <p:spTgt spid="100"/>
                                        </p:tgtEl>
                                      </p:cBhvr>
                                    </p:animEffect>
                                  </p:childTnLst>
                                </p:cTn>
                              </p:par>
                              <p:par>
                                <p:cTn id="17" presetID="10" presetClass="entr" presetSubtype="0" fill="hold" nodeType="withEffect">
                                  <p:stCondLst>
                                    <p:cond delay="0"/>
                                  </p:stCondLst>
                                  <p:childTnLst>
                                    <p:set>
                                      <p:cBhvr>
                                        <p:cTn id="18" dur="1" fill="hold">
                                          <p:stCondLst>
                                            <p:cond delay="0"/>
                                          </p:stCondLst>
                                        </p:cTn>
                                        <p:tgtEl>
                                          <p:spTgt spid="140"/>
                                        </p:tgtEl>
                                        <p:attrNameLst>
                                          <p:attrName>style.visibility</p:attrName>
                                        </p:attrNameLst>
                                      </p:cBhvr>
                                      <p:to>
                                        <p:strVal val="visible"/>
                                      </p:to>
                                    </p:set>
                                    <p:animEffect transition="in" filter="fade">
                                      <p:cBhvr>
                                        <p:cTn id="19" dur="500"/>
                                        <p:tgtEl>
                                          <p:spTgt spid="140"/>
                                        </p:tgtEl>
                                      </p:cBhvr>
                                    </p:animEffect>
                                  </p:childTnLst>
                                </p:cTn>
                              </p:par>
                              <p:par>
                                <p:cTn id="20" presetID="10" presetClass="entr" presetSubtype="0" fill="hold" nodeType="withEffect">
                                  <p:stCondLst>
                                    <p:cond delay="0"/>
                                  </p:stCondLst>
                                  <p:childTnLst>
                                    <p:set>
                                      <p:cBhvr>
                                        <p:cTn id="21" dur="1" fill="hold">
                                          <p:stCondLst>
                                            <p:cond delay="0"/>
                                          </p:stCondLst>
                                        </p:cTn>
                                        <p:tgtEl>
                                          <p:spTgt spid="1025"/>
                                        </p:tgtEl>
                                        <p:attrNameLst>
                                          <p:attrName>style.visibility</p:attrName>
                                        </p:attrNameLst>
                                      </p:cBhvr>
                                      <p:to>
                                        <p:strVal val="visible"/>
                                      </p:to>
                                    </p:set>
                                    <p:animEffect transition="in" filter="fade">
                                      <p:cBhvr>
                                        <p:cTn id="22" dur="500"/>
                                        <p:tgtEl>
                                          <p:spTgt spid="1025"/>
                                        </p:tgtEl>
                                      </p:cBhvr>
                                    </p:animEffec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fade">
                                      <p:cBhvr>
                                        <p:cTn id="28" dur="500"/>
                                        <p:tgtEl>
                                          <p:spTgt spid="1029"/>
                                        </p:tgtEl>
                                      </p:cBhvr>
                                    </p:animEffect>
                                  </p:childTnLst>
                                </p:cTn>
                              </p:par>
                              <p:par>
                                <p:cTn id="29" presetID="10" presetClass="entr" presetSubtype="0" fill="hold" nodeType="withEffect">
                                  <p:stCondLst>
                                    <p:cond delay="0"/>
                                  </p:stCondLst>
                                  <p:childTnLst>
                                    <p:set>
                                      <p:cBhvr>
                                        <p:cTn id="30" dur="1" fill="hold">
                                          <p:stCondLst>
                                            <p:cond delay="0"/>
                                          </p:stCondLst>
                                        </p:cTn>
                                        <p:tgtEl>
                                          <p:spTgt spid="145"/>
                                        </p:tgtEl>
                                        <p:attrNameLst>
                                          <p:attrName>style.visibility</p:attrName>
                                        </p:attrNameLst>
                                      </p:cBhvr>
                                      <p:to>
                                        <p:strVal val="visible"/>
                                      </p:to>
                                    </p:set>
                                    <p:animEffect transition="in" filter="fade">
                                      <p:cBhvr>
                                        <p:cTn id="31" dur="500"/>
                                        <p:tgtEl>
                                          <p:spTgt spid="145"/>
                                        </p:tgtEl>
                                      </p:cBhvr>
                                    </p:animEffect>
                                  </p:childTnLst>
                                </p:cTn>
                              </p:par>
                              <p:par>
                                <p:cTn id="32" presetID="10" presetClass="entr" presetSubtype="0" fill="hold" nodeType="withEffect">
                                  <p:stCondLst>
                                    <p:cond delay="0"/>
                                  </p:stCondLst>
                                  <p:childTnLst>
                                    <p:set>
                                      <p:cBhvr>
                                        <p:cTn id="33" dur="1" fill="hold">
                                          <p:stCondLst>
                                            <p:cond delay="0"/>
                                          </p:stCondLst>
                                        </p:cTn>
                                        <p:tgtEl>
                                          <p:spTgt spid="121"/>
                                        </p:tgtEl>
                                        <p:attrNameLst>
                                          <p:attrName>style.visibility</p:attrName>
                                        </p:attrNameLst>
                                      </p:cBhvr>
                                      <p:to>
                                        <p:strVal val="visible"/>
                                      </p:to>
                                    </p:set>
                                    <p:animEffect transition="in" filter="fade">
                                      <p:cBhvr>
                                        <p:cTn id="34" dur="500"/>
                                        <p:tgtEl>
                                          <p:spTgt spid="121"/>
                                        </p:tgtEl>
                                      </p:cBhvr>
                                    </p:animEffec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nodeType="withEffect">
                                  <p:stCondLst>
                                    <p:cond delay="0"/>
                                  </p:stCondLst>
                                  <p:childTnLst>
                                    <p:set>
                                      <p:cBhvr>
                                        <p:cTn id="42" dur="1" fill="hold">
                                          <p:stCondLst>
                                            <p:cond delay="0"/>
                                          </p:stCondLst>
                                        </p:cTn>
                                        <p:tgtEl>
                                          <p:spTgt spid="126"/>
                                        </p:tgtEl>
                                        <p:attrNameLst>
                                          <p:attrName>style.visibility</p:attrName>
                                        </p:attrNameLst>
                                      </p:cBhvr>
                                      <p:to>
                                        <p:strVal val="visible"/>
                                      </p:to>
                                    </p:set>
                                    <p:animEffect transition="in" filter="fade">
                                      <p:cBhvr>
                                        <p:cTn id="43"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08332" y="242522"/>
            <a:ext cx="5413031" cy="251479"/>
          </a:xfrm>
          <a:prstGeom prst="rect">
            <a:avLst/>
          </a:prstGeom>
        </p:spPr>
        <p:txBody>
          <a:bodyPr vert="horz" wrap="square" lIns="0" tIns="0" rIns="0" bIns="0" rtlCol="0" anchor="ctr">
            <a:spAutoFit/>
          </a:bodyPr>
          <a:lstStyle/>
          <a:p>
            <a:pPr marL="8645"/>
            <a:r>
              <a:rPr spc="-3" dirty="0"/>
              <a:t>RSP (Rail </a:t>
            </a:r>
            <a:r>
              <a:rPr dirty="0"/>
              <a:t>Switch Power) </a:t>
            </a:r>
            <a:r>
              <a:rPr dirty="0" smtClean="0"/>
              <a:t>–</a:t>
            </a:r>
            <a:r>
              <a:rPr lang="en-US" dirty="0" smtClean="0"/>
              <a:t> </a:t>
            </a:r>
            <a:r>
              <a:rPr spc="-3" dirty="0" smtClean="0"/>
              <a:t>RSP </a:t>
            </a:r>
            <a:r>
              <a:rPr dirty="0"/>
              <a:t>/ </a:t>
            </a:r>
            <a:r>
              <a:rPr spc="-3" dirty="0"/>
              <a:t>RSPL</a:t>
            </a:r>
            <a:r>
              <a:rPr spc="-167" dirty="0"/>
              <a:t> </a:t>
            </a:r>
            <a:r>
              <a:rPr spc="-3" dirty="0"/>
              <a:t>/RSPS</a:t>
            </a:r>
          </a:p>
        </p:txBody>
      </p:sp>
      <p:sp>
        <p:nvSpPr>
          <p:cNvPr id="3" name="object 3"/>
          <p:cNvSpPr/>
          <p:nvPr/>
        </p:nvSpPr>
        <p:spPr>
          <a:xfrm>
            <a:off x="1384694" y="670603"/>
            <a:ext cx="1279848" cy="1756575"/>
          </a:xfrm>
          <a:prstGeom prst="rect">
            <a:avLst/>
          </a:prstGeom>
          <a:blipFill>
            <a:blip r:embed="rId2" cstate="print"/>
            <a:stretch>
              <a:fillRect/>
            </a:stretch>
          </a:blipFill>
        </p:spPr>
        <p:txBody>
          <a:bodyPr wrap="square" lIns="0" tIns="0" rIns="0" bIns="0" rtlCol="0"/>
          <a:lstStyle/>
          <a:p>
            <a:endParaRPr sz="1225"/>
          </a:p>
        </p:txBody>
      </p:sp>
      <p:sp>
        <p:nvSpPr>
          <p:cNvPr id="4" name="object 4"/>
          <p:cNvSpPr txBox="1"/>
          <p:nvPr/>
        </p:nvSpPr>
        <p:spPr>
          <a:xfrm>
            <a:off x="2706429" y="839421"/>
            <a:ext cx="5826011" cy="4132926"/>
          </a:xfrm>
          <a:prstGeom prst="rect">
            <a:avLst/>
          </a:prstGeom>
        </p:spPr>
        <p:txBody>
          <a:bodyPr vert="horz" wrap="square" lIns="0" tIns="0" rIns="0" bIns="0" rtlCol="0">
            <a:spAutoFit/>
          </a:bodyPr>
          <a:lstStyle/>
          <a:p>
            <a:pPr marL="8645"/>
            <a:r>
              <a:rPr sz="1400" b="1" spc="-3" dirty="0" smtClean="0">
                <a:latin typeface="Arial"/>
                <a:cs typeface="Arial"/>
              </a:rPr>
              <a:t>RSP</a:t>
            </a:r>
            <a:endParaRPr lang="ru-RU" sz="1400" b="1" spc="-3" dirty="0" smtClean="0">
              <a:latin typeface="Arial"/>
              <a:cs typeface="Arial"/>
            </a:endParaRPr>
          </a:p>
          <a:p>
            <a:pPr marL="8645"/>
            <a:endParaRPr sz="1089" dirty="0">
              <a:latin typeface="Arial"/>
              <a:cs typeface="Arial"/>
            </a:endParaRPr>
          </a:p>
          <a:p>
            <a:pPr marL="133131" indent="-124486">
              <a:buChar char="•"/>
              <a:tabLst>
                <a:tab pos="133564" algn="l"/>
              </a:tabLst>
            </a:pPr>
            <a:r>
              <a:rPr lang="ru-RU" sz="1200" dirty="0" smtClean="0">
                <a:latin typeface="Arial"/>
                <a:cs typeface="Arial"/>
              </a:rPr>
              <a:t>Расширенные версии возможностью резервирования </a:t>
            </a:r>
            <a:br>
              <a:rPr lang="ru-RU" sz="1200" dirty="0" smtClean="0">
                <a:latin typeface="Arial"/>
                <a:cs typeface="Arial"/>
              </a:rPr>
            </a:br>
            <a:r>
              <a:rPr lang="ru-RU" sz="1200" dirty="0" smtClean="0">
                <a:latin typeface="Arial"/>
                <a:cs typeface="Arial"/>
              </a:rPr>
              <a:t>протоколы </a:t>
            </a:r>
            <a:r>
              <a:rPr sz="1200" spc="-3" dirty="0" smtClean="0">
                <a:latin typeface="Arial"/>
                <a:cs typeface="Arial"/>
              </a:rPr>
              <a:t>(PRP, HSR),</a:t>
            </a:r>
            <a:r>
              <a:rPr sz="1200" dirty="0" smtClean="0">
                <a:latin typeface="Arial"/>
                <a:cs typeface="Arial"/>
              </a:rPr>
              <a:t> Fast</a:t>
            </a:r>
            <a:r>
              <a:rPr sz="1200" spc="-85" dirty="0" smtClean="0">
                <a:latin typeface="Arial"/>
                <a:cs typeface="Arial"/>
              </a:rPr>
              <a:t> </a:t>
            </a:r>
            <a:r>
              <a:rPr sz="1200" spc="-3" dirty="0" smtClean="0">
                <a:latin typeface="Arial"/>
                <a:cs typeface="Arial"/>
              </a:rPr>
              <a:t>MRP</a:t>
            </a:r>
            <a:endParaRPr sz="1200" dirty="0" smtClean="0">
              <a:latin typeface="Arial"/>
              <a:cs typeface="Arial"/>
            </a:endParaRPr>
          </a:p>
          <a:p>
            <a:pPr marL="133131" indent="-124486">
              <a:buChar char="•"/>
              <a:tabLst>
                <a:tab pos="133564" algn="l"/>
              </a:tabLst>
            </a:pPr>
            <a:r>
              <a:rPr lang="ru-RU" sz="1200" dirty="0" smtClean="0">
                <a:latin typeface="Arial"/>
                <a:cs typeface="Arial"/>
              </a:rPr>
              <a:t>Возможность обновления ПО до уровня </a:t>
            </a:r>
            <a:r>
              <a:rPr lang="en-US" sz="1200" dirty="0" smtClean="0">
                <a:latin typeface="Arial"/>
                <a:cs typeface="Arial"/>
              </a:rPr>
              <a:t>L3</a:t>
            </a:r>
            <a:endParaRPr sz="1200" dirty="0" smtClean="0">
              <a:latin typeface="Arial"/>
              <a:cs typeface="Arial"/>
            </a:endParaRPr>
          </a:p>
          <a:p>
            <a:pPr marL="133131" indent="-124486">
              <a:buChar char="•"/>
              <a:tabLst>
                <a:tab pos="133564" algn="l"/>
              </a:tabLst>
            </a:pPr>
            <a:r>
              <a:rPr sz="1200" dirty="0" smtClean="0">
                <a:latin typeface="Arial"/>
                <a:cs typeface="Arial"/>
              </a:rPr>
              <a:t>3x </a:t>
            </a:r>
            <a:r>
              <a:rPr sz="1200" spc="-3" dirty="0" smtClean="0">
                <a:latin typeface="Arial"/>
                <a:cs typeface="Arial"/>
              </a:rPr>
              <a:t>GE </a:t>
            </a:r>
            <a:r>
              <a:rPr lang="ru-RU" sz="1200" dirty="0" smtClean="0">
                <a:latin typeface="Arial"/>
                <a:cs typeface="Arial"/>
              </a:rPr>
              <a:t>порта</a:t>
            </a:r>
            <a:r>
              <a:rPr sz="1200" dirty="0" smtClean="0">
                <a:latin typeface="Arial"/>
                <a:cs typeface="Arial"/>
              </a:rPr>
              <a:t>, </a:t>
            </a:r>
            <a:r>
              <a:rPr lang="ru-RU" sz="1200" dirty="0">
                <a:latin typeface="Arial"/>
                <a:cs typeface="Arial"/>
              </a:rPr>
              <a:t>+</a:t>
            </a:r>
            <a:r>
              <a:rPr sz="1200" dirty="0" smtClean="0">
                <a:latin typeface="Arial"/>
                <a:cs typeface="Arial"/>
              </a:rPr>
              <a:t> 8 </a:t>
            </a:r>
            <a:r>
              <a:rPr sz="1200" spc="-3" dirty="0" smtClean="0">
                <a:latin typeface="Arial"/>
                <a:cs typeface="Arial"/>
              </a:rPr>
              <a:t>FE</a:t>
            </a:r>
            <a:r>
              <a:rPr sz="1200" spc="-75" dirty="0" smtClean="0">
                <a:latin typeface="Arial"/>
                <a:cs typeface="Arial"/>
              </a:rPr>
              <a:t> </a:t>
            </a:r>
            <a:r>
              <a:rPr lang="ru-RU" sz="1200" spc="-75" dirty="0" smtClean="0">
                <a:latin typeface="Arial"/>
                <a:cs typeface="Arial"/>
              </a:rPr>
              <a:t>портов</a:t>
            </a:r>
            <a:endParaRPr sz="1200" dirty="0" smtClean="0">
              <a:latin typeface="Arial"/>
              <a:cs typeface="Arial"/>
            </a:endParaRPr>
          </a:p>
          <a:p>
            <a:pPr marL="8645">
              <a:spcBef>
                <a:spcPts val="568"/>
              </a:spcBef>
              <a:tabLst>
                <a:tab pos="630645" algn="l"/>
              </a:tabLst>
            </a:pPr>
            <a:r>
              <a:rPr lang="ru-RU" sz="1089" b="1" spc="-3" dirty="0" smtClean="0">
                <a:latin typeface="Arial"/>
                <a:cs typeface="Arial"/>
              </a:rPr>
              <a:t/>
            </a:r>
            <a:br>
              <a:rPr lang="ru-RU" sz="1089" b="1" spc="-3" dirty="0" smtClean="0">
                <a:latin typeface="Arial"/>
                <a:cs typeface="Arial"/>
              </a:rPr>
            </a:br>
            <a:r>
              <a:rPr sz="1400" b="1" spc="-3" dirty="0" smtClean="0">
                <a:latin typeface="Arial"/>
                <a:cs typeface="Arial"/>
              </a:rPr>
              <a:t>RSPL</a:t>
            </a:r>
            <a:r>
              <a:rPr lang="ru-RU" sz="1400" b="1" spc="-3" dirty="0" smtClean="0">
                <a:latin typeface="Arial"/>
                <a:cs typeface="Arial"/>
              </a:rPr>
              <a:t> «облегченная» версия </a:t>
            </a:r>
            <a:r>
              <a:rPr sz="1400" b="1" spc="-3" dirty="0" smtClean="0">
                <a:latin typeface="Arial"/>
                <a:cs typeface="Arial"/>
              </a:rPr>
              <a:t>RSP</a:t>
            </a:r>
            <a:endParaRPr lang="ru-RU" sz="1400" b="1" spc="-3" dirty="0" smtClean="0">
              <a:latin typeface="Arial"/>
              <a:cs typeface="Arial"/>
            </a:endParaRPr>
          </a:p>
          <a:p>
            <a:pPr marL="8645">
              <a:spcBef>
                <a:spcPts val="568"/>
              </a:spcBef>
              <a:tabLst>
                <a:tab pos="630645" algn="l"/>
              </a:tabLst>
            </a:pPr>
            <a:endParaRPr lang="ru-RU" sz="1089" dirty="0" smtClean="0">
              <a:latin typeface="Arial"/>
              <a:cs typeface="Arial"/>
            </a:endParaRPr>
          </a:p>
          <a:p>
            <a:pPr marL="133131" indent="-124486">
              <a:buChar char="•"/>
              <a:tabLst>
                <a:tab pos="133564" algn="l"/>
              </a:tabLst>
            </a:pPr>
            <a:r>
              <a:rPr sz="1200" dirty="0" smtClean="0">
                <a:latin typeface="Arial"/>
                <a:cs typeface="Arial"/>
              </a:rPr>
              <a:t>2x </a:t>
            </a:r>
            <a:r>
              <a:rPr sz="1200" spc="-3" dirty="0">
                <a:latin typeface="Arial"/>
                <a:cs typeface="Arial"/>
              </a:rPr>
              <a:t>GE </a:t>
            </a:r>
            <a:r>
              <a:rPr lang="ru-RU" sz="1200" dirty="0" smtClean="0">
                <a:latin typeface="Arial"/>
                <a:cs typeface="Arial"/>
              </a:rPr>
              <a:t>порты +</a:t>
            </a:r>
            <a:r>
              <a:rPr sz="1200" dirty="0" smtClean="0">
                <a:latin typeface="Arial"/>
                <a:cs typeface="Arial"/>
              </a:rPr>
              <a:t> </a:t>
            </a:r>
            <a:r>
              <a:rPr sz="1200" dirty="0">
                <a:latin typeface="Arial"/>
                <a:cs typeface="Arial"/>
              </a:rPr>
              <a:t>8 </a:t>
            </a:r>
            <a:r>
              <a:rPr sz="1200" spc="-3" dirty="0">
                <a:latin typeface="Arial"/>
                <a:cs typeface="Arial"/>
              </a:rPr>
              <a:t>FE</a:t>
            </a:r>
            <a:r>
              <a:rPr sz="1200" spc="-82" dirty="0">
                <a:latin typeface="Arial"/>
                <a:cs typeface="Arial"/>
              </a:rPr>
              <a:t> </a:t>
            </a:r>
            <a:r>
              <a:rPr lang="ru-RU" sz="1200" spc="-82" dirty="0" smtClean="0">
                <a:latin typeface="Arial"/>
                <a:cs typeface="Arial"/>
              </a:rPr>
              <a:t>порты</a:t>
            </a:r>
            <a:endParaRPr sz="1200" dirty="0">
              <a:latin typeface="Arial"/>
              <a:cs typeface="Arial"/>
            </a:endParaRPr>
          </a:p>
          <a:p>
            <a:pPr marL="133131" indent="-124486">
              <a:buChar char="•"/>
              <a:tabLst>
                <a:tab pos="133564" algn="l"/>
              </a:tabLst>
            </a:pPr>
            <a:r>
              <a:rPr sz="1200" spc="-3" dirty="0">
                <a:latin typeface="Arial"/>
                <a:cs typeface="Arial"/>
              </a:rPr>
              <a:t>FE </a:t>
            </a:r>
            <a:r>
              <a:rPr lang="ru-RU" sz="1200" spc="-3" dirty="0" smtClean="0">
                <a:latin typeface="Arial"/>
                <a:cs typeface="Arial"/>
              </a:rPr>
              <a:t>порты:</a:t>
            </a:r>
            <a:r>
              <a:rPr sz="1200" dirty="0" smtClean="0">
                <a:latin typeface="Arial"/>
                <a:cs typeface="Arial"/>
              </a:rPr>
              <a:t> </a:t>
            </a:r>
            <a:r>
              <a:rPr sz="1200" dirty="0">
                <a:latin typeface="Arial"/>
                <a:cs typeface="Arial"/>
              </a:rPr>
              <a:t>2x </a:t>
            </a:r>
            <a:r>
              <a:rPr sz="1200" spc="-3" dirty="0">
                <a:latin typeface="Arial"/>
                <a:cs typeface="Arial"/>
              </a:rPr>
              <a:t>SFP </a:t>
            </a:r>
            <a:r>
              <a:rPr sz="1200" dirty="0">
                <a:latin typeface="Arial"/>
                <a:cs typeface="Arial"/>
              </a:rPr>
              <a:t>/ 6x </a:t>
            </a:r>
            <a:r>
              <a:rPr sz="1200" spc="-3" dirty="0">
                <a:latin typeface="Arial"/>
                <a:cs typeface="Arial"/>
              </a:rPr>
              <a:t>TX, </a:t>
            </a:r>
            <a:r>
              <a:rPr sz="1200" dirty="0">
                <a:latin typeface="Arial"/>
                <a:cs typeface="Arial"/>
              </a:rPr>
              <a:t>4x </a:t>
            </a:r>
            <a:r>
              <a:rPr sz="1200" spc="-3" dirty="0">
                <a:latin typeface="Arial"/>
                <a:cs typeface="Arial"/>
              </a:rPr>
              <a:t>SFP </a:t>
            </a:r>
            <a:r>
              <a:rPr sz="1200" dirty="0">
                <a:latin typeface="Arial"/>
                <a:cs typeface="Arial"/>
              </a:rPr>
              <a:t>/ 4x</a:t>
            </a:r>
            <a:r>
              <a:rPr sz="1200" spc="-92" dirty="0">
                <a:latin typeface="Arial"/>
                <a:cs typeface="Arial"/>
              </a:rPr>
              <a:t> </a:t>
            </a:r>
            <a:r>
              <a:rPr sz="1200" spc="-3" dirty="0">
                <a:latin typeface="Arial"/>
                <a:cs typeface="Arial"/>
              </a:rPr>
              <a:t>TX</a:t>
            </a:r>
            <a:endParaRPr sz="1200" dirty="0">
              <a:latin typeface="Arial"/>
              <a:cs typeface="Arial"/>
            </a:endParaRPr>
          </a:p>
          <a:p>
            <a:pPr marL="133131" indent="-124486">
              <a:buChar char="•"/>
              <a:tabLst>
                <a:tab pos="133564" algn="l"/>
              </a:tabLst>
            </a:pPr>
            <a:r>
              <a:rPr lang="ru-RU" sz="1200" spc="-3" dirty="0" smtClean="0">
                <a:latin typeface="Arial"/>
                <a:cs typeface="Arial"/>
              </a:rPr>
              <a:t>Нет поддержки</a:t>
            </a:r>
            <a:r>
              <a:rPr sz="1200" dirty="0" smtClean="0">
                <a:latin typeface="Arial"/>
                <a:cs typeface="Arial"/>
              </a:rPr>
              <a:t> </a:t>
            </a:r>
            <a:r>
              <a:rPr sz="1200" spc="-3" dirty="0">
                <a:latin typeface="Arial"/>
                <a:cs typeface="Arial"/>
              </a:rPr>
              <a:t>PRP </a:t>
            </a:r>
            <a:r>
              <a:rPr lang="ru-RU" sz="1200" spc="-3" dirty="0" smtClean="0">
                <a:latin typeface="Arial"/>
                <a:cs typeface="Arial"/>
              </a:rPr>
              <a:t>и</a:t>
            </a:r>
            <a:r>
              <a:rPr sz="1200" spc="-61" dirty="0" smtClean="0">
                <a:latin typeface="Arial"/>
                <a:cs typeface="Arial"/>
              </a:rPr>
              <a:t> </a:t>
            </a:r>
            <a:r>
              <a:rPr sz="1200" spc="-3" dirty="0">
                <a:latin typeface="Arial"/>
                <a:cs typeface="Arial"/>
              </a:rPr>
              <a:t>HSR</a:t>
            </a:r>
            <a:endParaRPr sz="1200" dirty="0">
              <a:latin typeface="Arial"/>
              <a:cs typeface="Arial"/>
            </a:endParaRPr>
          </a:p>
          <a:p>
            <a:pPr marL="8645">
              <a:spcBef>
                <a:spcPts val="568"/>
              </a:spcBef>
              <a:tabLst>
                <a:tab pos="630645" algn="l"/>
              </a:tabLst>
            </a:pPr>
            <a:r>
              <a:rPr sz="1400" b="1" spc="-3" dirty="0" smtClean="0">
                <a:latin typeface="Arial"/>
                <a:cs typeface="Arial"/>
              </a:rPr>
              <a:t>RSPS</a:t>
            </a:r>
            <a:r>
              <a:rPr lang="ru-RU" sz="1400" b="1" spc="-3" dirty="0">
                <a:latin typeface="Arial"/>
                <a:cs typeface="Arial"/>
              </a:rPr>
              <a:t> </a:t>
            </a:r>
            <a:r>
              <a:rPr lang="ru-RU" sz="1400" b="1" spc="-3" dirty="0" smtClean="0">
                <a:latin typeface="Arial"/>
                <a:cs typeface="Arial"/>
              </a:rPr>
              <a:t>«</a:t>
            </a:r>
            <a:r>
              <a:rPr sz="1400" b="1" spc="-3" dirty="0" smtClean="0">
                <a:latin typeface="Arial"/>
                <a:cs typeface="Arial"/>
              </a:rPr>
              <a:t>Smart</a:t>
            </a:r>
            <a:r>
              <a:rPr lang="ru-RU" sz="1400" b="1" spc="-3" dirty="0" smtClean="0">
                <a:latin typeface="Arial"/>
                <a:cs typeface="Arial"/>
              </a:rPr>
              <a:t>» тип</a:t>
            </a:r>
            <a:r>
              <a:rPr lang="en-US" sz="1089" b="1" spc="-3" dirty="0" smtClean="0">
                <a:latin typeface="Arial"/>
                <a:cs typeface="Arial"/>
              </a:rPr>
              <a:t/>
            </a:r>
            <a:br>
              <a:rPr lang="en-US" sz="1089" b="1" spc="-3" dirty="0" smtClean="0">
                <a:latin typeface="Arial"/>
                <a:cs typeface="Arial"/>
              </a:rPr>
            </a:br>
            <a:endParaRPr lang="ru-RU" sz="1089" b="1" spc="-3" dirty="0" smtClean="0">
              <a:latin typeface="Arial"/>
              <a:cs typeface="Arial"/>
            </a:endParaRPr>
          </a:p>
          <a:p>
            <a:pPr marL="133131" indent="-124486">
              <a:buChar char="•"/>
              <a:tabLst>
                <a:tab pos="133564" algn="l"/>
              </a:tabLst>
            </a:pPr>
            <a:r>
              <a:rPr lang="ru-RU" sz="1200" dirty="0" smtClean="0">
                <a:latin typeface="Arial"/>
                <a:cs typeface="Arial"/>
              </a:rPr>
              <a:t>Увеличенные возможности защиты.</a:t>
            </a:r>
            <a:endParaRPr sz="1200" dirty="0">
              <a:latin typeface="Arial"/>
              <a:cs typeface="Arial"/>
            </a:endParaRPr>
          </a:p>
          <a:p>
            <a:pPr marL="133131" indent="-124486">
              <a:buChar char="•"/>
              <a:tabLst>
                <a:tab pos="133564" algn="l"/>
              </a:tabLst>
            </a:pPr>
            <a:r>
              <a:rPr lang="ru-RU" sz="1200" dirty="0">
                <a:latin typeface="Arial"/>
                <a:cs typeface="Arial"/>
              </a:rPr>
              <a:t>Расширенные версии возможностью резервирования </a:t>
            </a:r>
            <a:br>
              <a:rPr lang="ru-RU" sz="1200" dirty="0">
                <a:latin typeface="Arial"/>
                <a:cs typeface="Arial"/>
              </a:rPr>
            </a:br>
            <a:r>
              <a:rPr lang="ru-RU" sz="1200" dirty="0">
                <a:latin typeface="Arial"/>
                <a:cs typeface="Arial"/>
              </a:rPr>
              <a:t>протоколы </a:t>
            </a:r>
            <a:r>
              <a:rPr lang="ru-RU" sz="1200" spc="-3" dirty="0">
                <a:latin typeface="Arial"/>
                <a:cs typeface="Arial"/>
              </a:rPr>
              <a:t>(PRP, HSR),</a:t>
            </a:r>
            <a:r>
              <a:rPr lang="ru-RU" sz="1200" dirty="0">
                <a:latin typeface="Arial"/>
                <a:cs typeface="Arial"/>
              </a:rPr>
              <a:t> </a:t>
            </a:r>
            <a:r>
              <a:rPr lang="ru-RU" sz="1200" dirty="0" err="1">
                <a:latin typeface="Arial"/>
                <a:cs typeface="Arial"/>
              </a:rPr>
              <a:t>Fast</a:t>
            </a:r>
            <a:r>
              <a:rPr lang="ru-RU" sz="1200" spc="-85" dirty="0">
                <a:latin typeface="Arial"/>
                <a:cs typeface="Arial"/>
              </a:rPr>
              <a:t> </a:t>
            </a:r>
            <a:r>
              <a:rPr lang="ru-RU" sz="1200" spc="-3" dirty="0">
                <a:latin typeface="Arial"/>
                <a:cs typeface="Arial"/>
              </a:rPr>
              <a:t>MRP</a:t>
            </a:r>
            <a:endParaRPr lang="ru-RU" sz="1200" dirty="0">
              <a:latin typeface="Arial"/>
              <a:cs typeface="Arial"/>
            </a:endParaRPr>
          </a:p>
          <a:p>
            <a:pPr marL="133131" indent="-124486">
              <a:buChar char="•"/>
              <a:tabLst>
                <a:tab pos="133564" algn="l"/>
              </a:tabLst>
            </a:pPr>
            <a:r>
              <a:rPr lang="ru-RU" sz="1200" dirty="0" smtClean="0">
                <a:latin typeface="Arial"/>
                <a:cs typeface="Arial"/>
              </a:rPr>
              <a:t>Точное </a:t>
            </a:r>
            <a:r>
              <a:rPr lang="ru-RU" sz="1200" dirty="0" err="1" smtClean="0">
                <a:latin typeface="Arial"/>
                <a:cs typeface="Arial"/>
              </a:rPr>
              <a:t>журналирование</a:t>
            </a:r>
            <a:r>
              <a:rPr lang="ru-RU" sz="1200" dirty="0" smtClean="0">
                <a:latin typeface="Arial"/>
                <a:cs typeface="Arial"/>
              </a:rPr>
              <a:t> событий</a:t>
            </a:r>
            <a:r>
              <a:rPr sz="1200" spc="-34" dirty="0" smtClean="0">
                <a:latin typeface="Arial"/>
                <a:cs typeface="Arial"/>
              </a:rPr>
              <a:t> </a:t>
            </a:r>
            <a:r>
              <a:rPr sz="1200" spc="-3" dirty="0">
                <a:latin typeface="Arial"/>
                <a:cs typeface="Arial"/>
              </a:rPr>
              <a:t>IEEE1588v2</a:t>
            </a:r>
            <a:endParaRPr sz="1200" dirty="0">
              <a:latin typeface="Arial"/>
              <a:cs typeface="Arial"/>
            </a:endParaRPr>
          </a:p>
          <a:p>
            <a:pPr marL="133131" indent="-124486">
              <a:buChar char="•"/>
              <a:tabLst>
                <a:tab pos="133564" algn="l"/>
              </a:tabLst>
            </a:pPr>
            <a:r>
              <a:rPr sz="1200" spc="-3" dirty="0">
                <a:latin typeface="Arial"/>
                <a:cs typeface="Arial"/>
              </a:rPr>
              <a:t>FE </a:t>
            </a:r>
            <a:r>
              <a:rPr lang="ru-RU" sz="1200" spc="-3" dirty="0" smtClean="0">
                <a:latin typeface="Arial"/>
                <a:cs typeface="Arial"/>
              </a:rPr>
              <a:t>- </a:t>
            </a:r>
            <a:r>
              <a:rPr sz="1200" dirty="0" smtClean="0">
                <a:latin typeface="Arial"/>
                <a:cs typeface="Arial"/>
              </a:rPr>
              <a:t>6 </a:t>
            </a:r>
            <a:r>
              <a:rPr lang="ru-RU" sz="1200" dirty="0" smtClean="0">
                <a:latin typeface="Arial"/>
                <a:cs typeface="Arial"/>
              </a:rPr>
              <a:t>портов</a:t>
            </a:r>
            <a:r>
              <a:rPr sz="1200" dirty="0" smtClean="0">
                <a:latin typeface="Arial"/>
                <a:cs typeface="Arial"/>
              </a:rPr>
              <a:t>, 3</a:t>
            </a:r>
            <a:r>
              <a:rPr lang="ru-RU" sz="1200" dirty="0" smtClean="0">
                <a:latin typeface="Arial"/>
                <a:cs typeface="Arial"/>
              </a:rPr>
              <a:t> версии портов</a:t>
            </a:r>
            <a:r>
              <a:rPr sz="1200" dirty="0" smtClean="0">
                <a:latin typeface="Arial"/>
                <a:cs typeface="Arial"/>
              </a:rPr>
              <a:t>:</a:t>
            </a:r>
            <a:endParaRPr sz="1200" dirty="0">
              <a:latin typeface="Arial"/>
              <a:cs typeface="Arial"/>
            </a:endParaRPr>
          </a:p>
          <a:p>
            <a:pPr marL="132699">
              <a:tabLst>
                <a:tab pos="1046896" algn="l"/>
                <a:tab pos="2844169" algn="l"/>
              </a:tabLst>
            </a:pPr>
            <a:r>
              <a:rPr sz="1200" dirty="0">
                <a:latin typeface="Arial"/>
                <a:cs typeface="Arial"/>
              </a:rPr>
              <a:t>6x 10/100</a:t>
            </a:r>
            <a:r>
              <a:rPr sz="1200" spc="-17" dirty="0">
                <a:latin typeface="Arial"/>
                <a:cs typeface="Arial"/>
              </a:rPr>
              <a:t> </a:t>
            </a:r>
            <a:r>
              <a:rPr sz="1200" spc="-3" dirty="0" smtClean="0">
                <a:latin typeface="Arial"/>
                <a:cs typeface="Arial"/>
              </a:rPr>
              <a:t>TX,</a:t>
            </a:r>
            <a:r>
              <a:rPr sz="1200" dirty="0" smtClean="0">
                <a:latin typeface="Arial"/>
                <a:cs typeface="Arial"/>
              </a:rPr>
              <a:t>2x </a:t>
            </a:r>
            <a:r>
              <a:rPr sz="1200" dirty="0">
                <a:latin typeface="Arial"/>
                <a:cs typeface="Arial"/>
              </a:rPr>
              <a:t>10/100 </a:t>
            </a:r>
            <a:r>
              <a:rPr sz="1200" spc="-3" dirty="0">
                <a:latin typeface="Arial"/>
                <a:cs typeface="Arial"/>
              </a:rPr>
              <a:t>TX </a:t>
            </a:r>
            <a:r>
              <a:rPr sz="1200" dirty="0">
                <a:latin typeface="Arial"/>
                <a:cs typeface="Arial"/>
              </a:rPr>
              <a:t>/</a:t>
            </a:r>
            <a:r>
              <a:rPr sz="1200" spc="-10" dirty="0">
                <a:latin typeface="Arial"/>
                <a:cs typeface="Arial"/>
              </a:rPr>
              <a:t> </a:t>
            </a:r>
            <a:r>
              <a:rPr sz="1200" dirty="0">
                <a:latin typeface="Arial"/>
                <a:cs typeface="Arial"/>
              </a:rPr>
              <a:t>4x </a:t>
            </a:r>
            <a:r>
              <a:rPr sz="1200" spc="-3" dirty="0">
                <a:latin typeface="Arial"/>
                <a:cs typeface="Arial"/>
              </a:rPr>
              <a:t>FE-SFP</a:t>
            </a:r>
            <a:r>
              <a:rPr sz="1200" spc="-3" dirty="0" smtClean="0">
                <a:latin typeface="Arial"/>
                <a:cs typeface="Arial"/>
              </a:rPr>
              <a:t>,</a:t>
            </a:r>
            <a:r>
              <a:rPr lang="ru-RU" sz="1200" spc="-3" dirty="0" smtClean="0">
                <a:latin typeface="Arial"/>
                <a:cs typeface="Arial"/>
              </a:rPr>
              <a:t> </a:t>
            </a:r>
            <a:r>
              <a:rPr sz="1200" spc="-3" dirty="0" smtClean="0">
                <a:latin typeface="Arial"/>
                <a:cs typeface="Arial"/>
              </a:rPr>
              <a:t> </a:t>
            </a:r>
            <a:r>
              <a:rPr sz="1200" dirty="0" smtClean="0">
                <a:latin typeface="Arial"/>
                <a:cs typeface="Arial"/>
              </a:rPr>
              <a:t>4x </a:t>
            </a:r>
            <a:r>
              <a:rPr sz="1200" dirty="0">
                <a:latin typeface="Arial"/>
                <a:cs typeface="Arial"/>
              </a:rPr>
              <a:t>10/100 </a:t>
            </a:r>
            <a:r>
              <a:rPr sz="1200" spc="-3" dirty="0">
                <a:latin typeface="Arial"/>
                <a:cs typeface="Arial"/>
              </a:rPr>
              <a:t>TX </a:t>
            </a:r>
            <a:r>
              <a:rPr sz="1200" dirty="0">
                <a:latin typeface="Arial"/>
                <a:cs typeface="Arial"/>
              </a:rPr>
              <a:t>/ 2x</a:t>
            </a:r>
            <a:r>
              <a:rPr sz="1200" spc="-75" dirty="0">
                <a:latin typeface="Arial"/>
                <a:cs typeface="Arial"/>
              </a:rPr>
              <a:t> </a:t>
            </a:r>
            <a:r>
              <a:rPr sz="1200" spc="-3" dirty="0" smtClean="0">
                <a:latin typeface="Arial"/>
                <a:cs typeface="Arial"/>
              </a:rPr>
              <a:t>FE-SFP</a:t>
            </a:r>
            <a:endParaRPr sz="1200" dirty="0">
              <a:latin typeface="Arial"/>
              <a:cs typeface="Arial"/>
            </a:endParaRPr>
          </a:p>
          <a:p>
            <a:pPr marL="133131" marR="849793" indent="-124486">
              <a:buChar char="•"/>
              <a:tabLst>
                <a:tab pos="133564" algn="l"/>
              </a:tabLst>
            </a:pPr>
            <a:r>
              <a:rPr lang="ru-RU" sz="1200" dirty="0" smtClean="0">
                <a:latin typeface="Arial"/>
                <a:cs typeface="Arial"/>
              </a:rPr>
              <a:t>Технология</a:t>
            </a:r>
            <a:r>
              <a:rPr sz="1200" dirty="0" smtClean="0">
                <a:latin typeface="Arial"/>
                <a:cs typeface="Arial"/>
              </a:rPr>
              <a:t> </a:t>
            </a:r>
            <a:r>
              <a:rPr sz="1200" dirty="0">
                <a:latin typeface="Arial"/>
                <a:cs typeface="Arial"/>
              </a:rPr>
              <a:t>(smart </a:t>
            </a:r>
            <a:r>
              <a:rPr sz="1200" spc="-3" dirty="0">
                <a:latin typeface="Arial"/>
                <a:cs typeface="Arial"/>
              </a:rPr>
              <a:t>Red.-Box</a:t>
            </a:r>
            <a:r>
              <a:rPr sz="1200" spc="-3" dirty="0" smtClean="0">
                <a:latin typeface="Arial"/>
                <a:cs typeface="Arial"/>
              </a:rPr>
              <a:t>)</a:t>
            </a:r>
            <a:endParaRPr sz="1200" dirty="0">
              <a:latin typeface="Arial"/>
              <a:cs typeface="Arial"/>
            </a:endParaRPr>
          </a:p>
        </p:txBody>
      </p:sp>
      <p:sp>
        <p:nvSpPr>
          <p:cNvPr id="5" name="object 5"/>
          <p:cNvSpPr/>
          <p:nvPr/>
        </p:nvSpPr>
        <p:spPr>
          <a:xfrm>
            <a:off x="215805" y="1826394"/>
            <a:ext cx="899812" cy="1321420"/>
          </a:xfrm>
          <a:prstGeom prst="rect">
            <a:avLst/>
          </a:prstGeom>
          <a:blipFill>
            <a:blip r:embed="rId3" cstate="print"/>
            <a:stretch>
              <a:fillRect/>
            </a:stretch>
          </a:blipFill>
        </p:spPr>
        <p:txBody>
          <a:bodyPr wrap="square" lIns="0" tIns="0" rIns="0" bIns="0" rtlCol="0"/>
          <a:lstStyle/>
          <a:p>
            <a:endParaRPr sz="1225"/>
          </a:p>
        </p:txBody>
      </p:sp>
      <p:sp>
        <p:nvSpPr>
          <p:cNvPr id="6" name="object 6"/>
          <p:cNvSpPr/>
          <p:nvPr/>
        </p:nvSpPr>
        <p:spPr>
          <a:xfrm>
            <a:off x="1289753" y="2563354"/>
            <a:ext cx="1445631" cy="1738439"/>
          </a:xfrm>
          <a:prstGeom prst="rect">
            <a:avLst/>
          </a:prstGeom>
          <a:blipFill>
            <a:blip r:embed="rId4" cstate="print"/>
            <a:stretch>
              <a:fillRect/>
            </a:stretch>
          </a:blipFill>
        </p:spPr>
        <p:txBody>
          <a:bodyPr wrap="square" lIns="0" tIns="0" rIns="0" bIns="0" rtlCol="0"/>
          <a:lstStyle/>
          <a:p>
            <a:endParaRPr sz="1225"/>
          </a:p>
        </p:txBody>
      </p:sp>
      <p:sp>
        <p:nvSpPr>
          <p:cNvPr id="7" name="object 7"/>
          <p:cNvSpPr/>
          <p:nvPr/>
        </p:nvSpPr>
        <p:spPr>
          <a:xfrm>
            <a:off x="7638998" y="1059582"/>
            <a:ext cx="279045" cy="256223"/>
          </a:xfrm>
          <a:prstGeom prst="rect">
            <a:avLst/>
          </a:prstGeom>
          <a:blipFill>
            <a:blip r:embed="rId5" cstate="print"/>
            <a:stretch>
              <a:fillRect/>
            </a:stretch>
          </a:blipFill>
        </p:spPr>
        <p:txBody>
          <a:bodyPr wrap="square" lIns="0" tIns="0" rIns="0" bIns="0" rtlCol="0"/>
          <a:lstStyle/>
          <a:p>
            <a:endParaRPr sz="1225"/>
          </a:p>
        </p:txBody>
      </p:sp>
      <p:sp>
        <p:nvSpPr>
          <p:cNvPr id="8" name="object 8"/>
          <p:cNvSpPr/>
          <p:nvPr/>
        </p:nvSpPr>
        <p:spPr>
          <a:xfrm>
            <a:off x="7289413" y="1032610"/>
            <a:ext cx="300829" cy="274896"/>
          </a:xfrm>
          <a:prstGeom prst="rect">
            <a:avLst/>
          </a:prstGeom>
          <a:blipFill>
            <a:blip r:embed="rId6" cstate="print"/>
            <a:stretch>
              <a:fillRect/>
            </a:stretch>
          </a:blipFill>
        </p:spPr>
        <p:txBody>
          <a:bodyPr wrap="square" lIns="0" tIns="0" rIns="0" bIns="0" rtlCol="0"/>
          <a:lstStyle/>
          <a:p>
            <a:endParaRPr sz="1225"/>
          </a:p>
        </p:txBody>
      </p:sp>
      <p:sp>
        <p:nvSpPr>
          <p:cNvPr id="9" name="object 9"/>
          <p:cNvSpPr/>
          <p:nvPr/>
        </p:nvSpPr>
        <p:spPr>
          <a:xfrm>
            <a:off x="7981321" y="1035722"/>
            <a:ext cx="293568" cy="269710"/>
          </a:xfrm>
          <a:prstGeom prst="rect">
            <a:avLst/>
          </a:prstGeom>
          <a:blipFill>
            <a:blip r:embed="rId7" cstate="print"/>
            <a:stretch>
              <a:fillRect/>
            </a:stretch>
          </a:blipFill>
        </p:spPr>
        <p:txBody>
          <a:bodyPr wrap="square" lIns="0" tIns="0" rIns="0" bIns="0" rtlCol="0"/>
          <a:lstStyle/>
          <a:p>
            <a:endParaRPr sz="1225"/>
          </a:p>
        </p:txBody>
      </p:sp>
      <p:pic>
        <p:nvPicPr>
          <p:cNvPr id="20" name="Объект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3860" y="4067654"/>
            <a:ext cx="2520280" cy="943850"/>
          </a:xfrm>
          <a:prstGeom prst="rect">
            <a:avLst/>
          </a:prstGeom>
        </p:spPr>
      </p:pic>
      <p:sp>
        <p:nvSpPr>
          <p:cNvPr id="19" name="object 7"/>
          <p:cNvSpPr/>
          <p:nvPr/>
        </p:nvSpPr>
        <p:spPr>
          <a:xfrm>
            <a:off x="7526966" y="3432574"/>
            <a:ext cx="279045" cy="256223"/>
          </a:xfrm>
          <a:prstGeom prst="rect">
            <a:avLst/>
          </a:prstGeom>
          <a:blipFill>
            <a:blip r:embed="rId5" cstate="print"/>
            <a:stretch>
              <a:fillRect/>
            </a:stretch>
          </a:blipFill>
        </p:spPr>
        <p:txBody>
          <a:bodyPr wrap="square" lIns="0" tIns="0" rIns="0" bIns="0" rtlCol="0"/>
          <a:lstStyle/>
          <a:p>
            <a:endParaRPr sz="1225"/>
          </a:p>
        </p:txBody>
      </p:sp>
      <p:sp>
        <p:nvSpPr>
          <p:cNvPr id="21" name="object 8"/>
          <p:cNvSpPr/>
          <p:nvPr/>
        </p:nvSpPr>
        <p:spPr>
          <a:xfrm>
            <a:off x="7177381" y="3405602"/>
            <a:ext cx="300829" cy="274896"/>
          </a:xfrm>
          <a:prstGeom prst="rect">
            <a:avLst/>
          </a:prstGeom>
          <a:blipFill>
            <a:blip r:embed="rId6" cstate="print"/>
            <a:stretch>
              <a:fillRect/>
            </a:stretch>
          </a:blipFill>
        </p:spPr>
        <p:txBody>
          <a:bodyPr wrap="square" lIns="0" tIns="0" rIns="0" bIns="0" rtlCol="0"/>
          <a:lstStyle/>
          <a:p>
            <a:endParaRPr sz="1225"/>
          </a:p>
        </p:txBody>
      </p:sp>
      <p:sp>
        <p:nvSpPr>
          <p:cNvPr id="22" name="object 9"/>
          <p:cNvSpPr/>
          <p:nvPr/>
        </p:nvSpPr>
        <p:spPr>
          <a:xfrm>
            <a:off x="7869289" y="3408714"/>
            <a:ext cx="293568" cy="269710"/>
          </a:xfrm>
          <a:prstGeom prst="rect">
            <a:avLst/>
          </a:prstGeom>
          <a:blipFill>
            <a:blip r:embed="rId7" cstate="print"/>
            <a:stretch>
              <a:fillRect/>
            </a:stretch>
          </a:blipFill>
        </p:spPr>
        <p:txBody>
          <a:bodyPr wrap="square" lIns="0" tIns="0" rIns="0" bIns="0" rtlCol="0"/>
          <a:lstStyle/>
          <a:p>
            <a:endParaRPr sz="1225"/>
          </a:p>
        </p:txBody>
      </p:sp>
    </p:spTree>
    <p:extLst>
      <p:ext uri="{BB962C8B-B14F-4D97-AF65-F5344CB8AC3E}">
        <p14:creationId xmlns:p14="http://schemas.microsoft.com/office/powerpoint/2010/main" val="9403597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254524820"/>
              </p:ext>
            </p:extLst>
          </p:nvPr>
        </p:nvGraphicFramePr>
        <p:xfrm>
          <a:off x="1309441" y="638714"/>
          <a:ext cx="6480720" cy="4229894"/>
        </p:xfrm>
        <a:graphic>
          <a:graphicData uri="http://schemas.openxmlformats.org/drawingml/2006/table">
            <a:tbl>
              <a:tblPr bandRow="1">
                <a:tableStyleId>{3B4B98B0-60AC-42C2-AFA5-B58CD77FA1E5}</a:tableStyleId>
              </a:tblPr>
              <a:tblGrid>
                <a:gridCol w="1134126"/>
                <a:gridCol w="5346594"/>
              </a:tblGrid>
              <a:tr h="577788">
                <a:tc>
                  <a:txBody>
                    <a:bodyPr/>
                    <a:lstStyle/>
                    <a:p>
                      <a:r>
                        <a:rPr lang="ru-RU" sz="1200" b="1" noProof="0" dirty="0" smtClean="0">
                          <a:solidFill>
                            <a:schemeClr val="accent1"/>
                          </a:solidFill>
                        </a:rPr>
                        <a:t>Базовая платформа</a:t>
                      </a:r>
                      <a:endParaRPr lang="en-US" sz="1200" b="1" noProof="0" dirty="0">
                        <a:solidFill>
                          <a:schemeClr val="accent1"/>
                        </a:solidFill>
                      </a:endParaRPr>
                    </a:p>
                  </a:txBody>
                  <a:tcPr marL="68580" marR="68580" marT="34290" marB="34290" anchor="ctr">
                    <a:lnL>
                      <a:noFill/>
                    </a:lnL>
                    <a:lnR>
                      <a:noFill/>
                    </a:lnR>
                    <a:lnT w="12700" cmpd="sng">
                      <a:noFill/>
                    </a:lnT>
                    <a:lnB>
                      <a:noFill/>
                    </a:lnB>
                    <a:lnTlToBr w="12700" cmpd="sng">
                      <a:noFill/>
                      <a:prstDash val="solid"/>
                    </a:lnTlToBr>
                    <a:lnBlToTr w="12700" cmpd="sng">
                      <a:noFill/>
                      <a:prstDash val="solid"/>
                    </a:lnBlToTr>
                    <a:noFill/>
                  </a:tcPr>
                </a:tc>
                <a:tc>
                  <a:txBody>
                    <a:bodyPr/>
                    <a:lstStyle/>
                    <a:p>
                      <a:r>
                        <a:rPr lang="en-US" sz="1200" b="1" noProof="0" dirty="0" smtClean="0">
                          <a:solidFill>
                            <a:srgbClr val="FF0000"/>
                          </a:solidFill>
                        </a:rPr>
                        <a:t>2x GE/2.5GE</a:t>
                      </a:r>
                      <a:r>
                        <a:rPr lang="en-US" sz="1200" b="1" baseline="0" noProof="0" dirty="0" smtClean="0">
                          <a:solidFill>
                            <a:srgbClr val="FF0000"/>
                          </a:solidFill>
                        </a:rPr>
                        <a:t> </a:t>
                      </a:r>
                      <a:r>
                        <a:rPr lang="en-US" sz="1200" baseline="0" noProof="0" dirty="0" smtClean="0"/>
                        <a:t>SFP slot plus 10x 10/100/1000</a:t>
                      </a:r>
                      <a:r>
                        <a:rPr lang="en-US" sz="1200" noProof="0" dirty="0" smtClean="0"/>
                        <a:t> TX ports or  </a:t>
                      </a:r>
                      <a:br>
                        <a:rPr lang="en-US" sz="1200" noProof="0" dirty="0" smtClean="0"/>
                      </a:br>
                      <a:r>
                        <a:rPr lang="en-US" sz="1200" b="1" noProof="0" dirty="0" smtClean="0">
                          <a:solidFill>
                            <a:srgbClr val="FF0000"/>
                          </a:solidFill>
                        </a:rPr>
                        <a:t>4x GE/2.5GE</a:t>
                      </a:r>
                      <a:r>
                        <a:rPr lang="en-US" sz="1200" b="1" baseline="0" noProof="0" dirty="0" smtClean="0">
                          <a:solidFill>
                            <a:srgbClr val="FF0000"/>
                          </a:solidFill>
                        </a:rPr>
                        <a:t> </a:t>
                      </a:r>
                      <a:r>
                        <a:rPr lang="en-US" sz="1200" baseline="0" noProof="0" dirty="0" smtClean="0"/>
                        <a:t>SFP slot plus 2</a:t>
                      </a:r>
                      <a:r>
                        <a:rPr lang="en-US" sz="1200" noProof="0" dirty="0" smtClean="0"/>
                        <a:t>x FE/GE</a:t>
                      </a:r>
                      <a:r>
                        <a:rPr lang="en-US" sz="1200" baseline="0" noProof="0" dirty="0" smtClean="0"/>
                        <a:t> SFP plus 6x 10/100/1000</a:t>
                      </a:r>
                      <a:r>
                        <a:rPr lang="en-US" sz="1200" noProof="0" dirty="0" smtClean="0"/>
                        <a:t> TX	</a:t>
                      </a:r>
                      <a:endParaRPr lang="en-US" sz="1200" noProof="0" dirty="0"/>
                    </a:p>
                  </a:txBody>
                  <a:tcPr marL="68580" marR="68580" marT="34290" marB="34290" anchor="ctr">
                    <a:lnL>
                      <a:noFill/>
                    </a:lnL>
                    <a:lnR>
                      <a:noFill/>
                    </a:lnR>
                    <a:lnT w="12700" cmpd="sng">
                      <a:noFill/>
                    </a:lnT>
                    <a:lnB>
                      <a:noFill/>
                    </a:lnB>
                    <a:lnTlToBr w="12700" cmpd="sng">
                      <a:noFill/>
                      <a:prstDash val="solid"/>
                    </a:lnTlToBr>
                    <a:lnBlToTr w="12700" cmpd="sng">
                      <a:noFill/>
                      <a:prstDash val="solid"/>
                    </a:lnBlToTr>
                    <a:noFill/>
                  </a:tcPr>
                </a:tc>
              </a:tr>
              <a:tr h="933785">
                <a:tc>
                  <a:txBody>
                    <a:bodyPr/>
                    <a:lstStyle/>
                    <a:p>
                      <a:endParaRPr lang="en-US" sz="1100" b="1" noProof="0" dirty="0">
                        <a:solidFill>
                          <a:schemeClr val="accent1"/>
                        </a:solidFill>
                      </a:endParaRPr>
                    </a:p>
                  </a:txBody>
                  <a:tcPr marL="68580" marR="68580" marT="34290" marB="34290">
                    <a:lnL>
                      <a:noFill/>
                    </a:lnL>
                    <a:lnR>
                      <a:noFill/>
                    </a:lnR>
                    <a:lnT>
                      <a:noFill/>
                    </a:lnT>
                    <a:lnB>
                      <a:noFill/>
                    </a:lnB>
                    <a:lnTlToBr w="12700" cmpd="sng">
                      <a:noFill/>
                      <a:prstDash val="solid"/>
                    </a:lnTlToBr>
                    <a:lnBlToTr w="12700" cmpd="sng">
                      <a:noFill/>
                      <a:prstDash val="solid"/>
                    </a:lnBlToTr>
                  </a:tcPr>
                </a:tc>
                <a:tc>
                  <a:txBody>
                    <a:bodyPr/>
                    <a:lstStyle/>
                    <a:p>
                      <a:endParaRPr lang="en-US" sz="1100" noProof="0" dirty="0" smtClean="0"/>
                    </a:p>
                    <a:p>
                      <a:endParaRPr lang="en-US" sz="1100" noProof="0" dirty="0" smtClean="0"/>
                    </a:p>
                    <a:p>
                      <a:endParaRPr lang="en-US" sz="1100" noProof="0" dirty="0" smtClean="0"/>
                    </a:p>
                    <a:p>
                      <a:endParaRPr lang="en-US" sz="1100" noProof="0" dirty="0" smtClean="0"/>
                    </a:p>
                    <a:p>
                      <a:endParaRPr lang="en-US" sz="1100" noProof="0" dirty="0" smtClean="0"/>
                    </a:p>
                  </a:txBody>
                  <a:tcPr marL="68580" marR="68580" marT="34290" marB="34290" anchor="ctr">
                    <a:lnL>
                      <a:noFill/>
                    </a:lnL>
                    <a:lnR>
                      <a:noFill/>
                    </a:lnR>
                    <a:lnT>
                      <a:noFill/>
                    </a:lnT>
                    <a:lnB>
                      <a:noFill/>
                    </a:lnB>
                    <a:lnTlToBr w="12700" cmpd="sng">
                      <a:noFill/>
                      <a:prstDash val="solid"/>
                    </a:lnTlToBr>
                    <a:lnBlToTr w="12700" cmpd="sng">
                      <a:noFill/>
                      <a:prstDash val="solid"/>
                    </a:lnBlToTr>
                  </a:tcPr>
                </a:tc>
              </a:tr>
              <a:tr h="389141">
                <a:tc>
                  <a:txBody>
                    <a:bodyPr/>
                    <a:lstStyle/>
                    <a:p>
                      <a:r>
                        <a:rPr lang="ru-RU" sz="1400" b="1" noProof="0" dirty="0" smtClean="0">
                          <a:solidFill>
                            <a:schemeClr val="accent1"/>
                          </a:solidFill>
                        </a:rPr>
                        <a:t>Опции</a:t>
                      </a:r>
                      <a:endParaRPr lang="en-US" sz="1400" b="1" noProof="0" dirty="0">
                        <a:solidFill>
                          <a:schemeClr val="accent1"/>
                        </a:solidFill>
                      </a:endParaRPr>
                    </a:p>
                  </a:txBody>
                  <a:tcPr marL="68580" marR="68580" marT="34290" marB="34290" anchor="ctr">
                    <a:lnL>
                      <a:noFill/>
                    </a:lnL>
                    <a:lnR>
                      <a:noFill/>
                    </a:lnR>
                    <a:lnT>
                      <a:noFill/>
                    </a:lnT>
                    <a:lnB>
                      <a:noFill/>
                    </a:lnB>
                    <a:lnTlToBr w="12700" cmpd="sng">
                      <a:noFill/>
                      <a:prstDash val="solid"/>
                    </a:lnTlToBr>
                    <a:lnBlToTr w="12700" cmpd="sng">
                      <a:noFill/>
                      <a:prstDash val="solid"/>
                    </a:lnBlToTr>
                    <a:noFill/>
                  </a:tcPr>
                </a:tc>
                <a:tc>
                  <a:txBody>
                    <a:bodyPr/>
                    <a:lstStyle/>
                    <a:p>
                      <a:r>
                        <a:rPr lang="en-US" sz="1200" noProof="0" dirty="0" smtClean="0"/>
                        <a:t> </a:t>
                      </a:r>
                      <a:r>
                        <a:rPr lang="ru-RU" sz="1200" noProof="0" dirty="0" smtClean="0"/>
                        <a:t>Порты на</a:t>
                      </a:r>
                      <a:r>
                        <a:rPr lang="ru-RU" sz="1200" baseline="0" noProof="0" dirty="0" smtClean="0"/>
                        <a:t> передней и задней панели</a:t>
                      </a:r>
                      <a:endParaRPr lang="en-US" sz="1200" noProof="0" dirty="0" smtClean="0"/>
                    </a:p>
                  </a:txBody>
                  <a:tcPr marL="68580" marR="68580" marT="34290" marB="34290" anchor="ctr">
                    <a:lnL>
                      <a:noFill/>
                    </a:lnL>
                    <a:lnR>
                      <a:noFill/>
                    </a:lnR>
                    <a:lnT>
                      <a:noFill/>
                    </a:lnT>
                    <a:lnB>
                      <a:noFill/>
                    </a:lnB>
                    <a:lnTlToBr w="12700" cmpd="sng">
                      <a:noFill/>
                      <a:prstDash val="solid"/>
                    </a:lnTlToBr>
                    <a:lnBlToTr w="12700" cmpd="sng">
                      <a:noFill/>
                      <a:prstDash val="solid"/>
                    </a:lnBlToTr>
                    <a:noFill/>
                  </a:tcPr>
                </a:tc>
              </a:tr>
              <a:tr h="1080120">
                <a:tc>
                  <a:txBody>
                    <a:bodyPr/>
                    <a:lstStyle/>
                    <a:p>
                      <a:r>
                        <a:rPr lang="ru-RU" sz="1400" b="1" noProof="0" dirty="0" smtClean="0">
                          <a:solidFill>
                            <a:schemeClr val="accent1"/>
                          </a:solidFill>
                        </a:rPr>
                        <a:t>Сменные модули</a:t>
                      </a:r>
                      <a:endParaRPr lang="en-US" sz="1400" b="1" noProof="0" dirty="0">
                        <a:solidFill>
                          <a:schemeClr val="accent1"/>
                        </a:solidFill>
                      </a:endParaRPr>
                    </a:p>
                  </a:txBody>
                  <a:tcPr marL="68580" marR="68580" marT="34290" marB="34290">
                    <a:lnL>
                      <a:noFill/>
                    </a:lnL>
                    <a:lnR>
                      <a:noFill/>
                    </a:lnR>
                    <a:lnT>
                      <a:noFill/>
                    </a:lnT>
                    <a:lnB>
                      <a:noFill/>
                    </a:lnB>
                    <a:lnTlToBr w="12700" cmpd="sng">
                      <a:noFill/>
                      <a:prstDash val="solid"/>
                    </a:lnTlToBr>
                    <a:lnBlToTr w="12700" cmpd="sng">
                      <a:noFill/>
                      <a:prstDash val="solid"/>
                    </a:lnBlToTr>
                  </a:tcPr>
                </a:tc>
                <a:tc>
                  <a:txBody>
                    <a:bodyPr/>
                    <a:lstStyle/>
                    <a:p>
                      <a:pPr>
                        <a:lnSpc>
                          <a:spcPts val="2000"/>
                        </a:lnSpc>
                      </a:pPr>
                      <a:r>
                        <a:rPr lang="en-US" sz="1200" noProof="0" dirty="0" smtClean="0"/>
                        <a:t>8x FE/GE SFP ports</a:t>
                      </a:r>
                    </a:p>
                    <a:p>
                      <a:pPr>
                        <a:lnSpc>
                          <a:spcPts val="2000"/>
                        </a:lnSpc>
                      </a:pPr>
                      <a:r>
                        <a:rPr lang="en-US" sz="1200" noProof="0" dirty="0" smtClean="0"/>
                        <a:t>8x FE/GE TX ports</a:t>
                      </a:r>
                    </a:p>
                    <a:p>
                      <a:pPr>
                        <a:lnSpc>
                          <a:spcPts val="2000"/>
                        </a:lnSpc>
                      </a:pPr>
                      <a:r>
                        <a:rPr lang="en-US" sz="1200" noProof="0" dirty="0" smtClean="0"/>
                        <a:t>4x FE/GE SFP / 4x FE/GE TX</a:t>
                      </a:r>
                    </a:p>
                    <a:p>
                      <a:pPr>
                        <a:lnSpc>
                          <a:spcPts val="2000"/>
                        </a:lnSpc>
                      </a:pPr>
                      <a:r>
                        <a:rPr lang="en-US" sz="1200" noProof="0" dirty="0" smtClean="0"/>
                        <a:t>8x FE ST or SC MM or SM</a:t>
                      </a:r>
                    </a:p>
                    <a:p>
                      <a:pPr>
                        <a:lnSpc>
                          <a:spcPts val="2000"/>
                        </a:lnSpc>
                      </a:pPr>
                      <a:r>
                        <a:rPr lang="en-US" sz="1200" noProof="0" dirty="0" smtClean="0"/>
                        <a:t>4x FE ST or SC MM or SM / 4x FE TX ports</a:t>
                      </a:r>
                    </a:p>
                  </a:txBody>
                  <a:tcPr marL="68580" marR="68580" marT="34290" marB="34290" anchor="ctr">
                    <a:lnL>
                      <a:noFill/>
                    </a:lnL>
                    <a:lnR>
                      <a:noFill/>
                    </a:lnR>
                    <a:lnT>
                      <a:noFill/>
                    </a:lnT>
                    <a:lnB>
                      <a:noFill/>
                    </a:lnB>
                    <a:lnTlToBr w="12700" cmpd="sng">
                      <a:noFill/>
                      <a:prstDash val="solid"/>
                    </a:lnTlToBr>
                    <a:lnBlToTr w="12700" cmpd="sng">
                      <a:noFill/>
                      <a:prstDash val="solid"/>
                    </a:lnBlToTr>
                  </a:tcPr>
                </a:tc>
              </a:tr>
              <a:tr h="278130">
                <a:tc>
                  <a:txBody>
                    <a:bodyPr/>
                    <a:lstStyle/>
                    <a:p>
                      <a:r>
                        <a:rPr lang="en-US" sz="1400" b="1" noProof="0" dirty="0" smtClean="0">
                          <a:solidFill>
                            <a:schemeClr val="accent1"/>
                          </a:solidFill>
                        </a:rPr>
                        <a:t>Max. </a:t>
                      </a:r>
                      <a:r>
                        <a:rPr lang="ru-RU" sz="1400" b="1" noProof="0" dirty="0" smtClean="0">
                          <a:solidFill>
                            <a:schemeClr val="accent1"/>
                          </a:solidFill>
                        </a:rPr>
                        <a:t>Кол</a:t>
                      </a:r>
                      <a:r>
                        <a:rPr lang="ru-RU" sz="1400" b="1" baseline="0" noProof="0" dirty="0" smtClean="0">
                          <a:solidFill>
                            <a:schemeClr val="accent1"/>
                          </a:solidFill>
                        </a:rPr>
                        <a:t> портов</a:t>
                      </a:r>
                      <a:endParaRPr lang="en-US" sz="1400" b="1" noProof="0" dirty="0">
                        <a:solidFill>
                          <a:schemeClr val="accent1"/>
                        </a:solidFill>
                      </a:endParaRPr>
                    </a:p>
                  </a:txBody>
                  <a:tcPr marL="68580" marR="68580" marT="34290" marB="34290">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t>28</a:t>
                      </a:r>
                      <a:r>
                        <a:rPr lang="en-US" sz="1200" baseline="0" noProof="0" dirty="0" smtClean="0"/>
                        <a:t> ports thereof max 2.5 GE fiber ports, max</a:t>
                      </a:r>
                      <a:r>
                        <a:rPr lang="en-US" sz="1200" noProof="0" dirty="0" smtClean="0"/>
                        <a:t> 28 GE/FE ports</a:t>
                      </a:r>
                    </a:p>
                  </a:txBody>
                  <a:tcPr marL="68580" marR="68580" marT="34290" marB="34290" anchor="ctr">
                    <a:lnL>
                      <a:noFill/>
                    </a:lnL>
                    <a:lnR>
                      <a:noFill/>
                    </a:lnR>
                    <a:lnT>
                      <a:noFill/>
                    </a:lnT>
                    <a:lnB>
                      <a:noFill/>
                    </a:lnB>
                    <a:lnTlToBr w="12700" cmpd="sng">
                      <a:noFill/>
                      <a:prstDash val="solid"/>
                    </a:lnTlToBr>
                    <a:lnBlToTr w="12700" cmpd="sng">
                      <a:noFill/>
                      <a:prstDash val="solid"/>
                    </a:lnBlToTr>
                    <a:noFill/>
                  </a:tcPr>
                </a:tc>
              </a:tr>
              <a:tr h="278130">
                <a:tc>
                  <a:txBody>
                    <a:bodyPr/>
                    <a:lstStyle/>
                    <a:p>
                      <a:r>
                        <a:rPr lang="en-US" sz="1400" b="1" noProof="0" dirty="0" smtClean="0">
                          <a:solidFill>
                            <a:schemeClr val="accent1"/>
                          </a:solidFill>
                        </a:rPr>
                        <a:t>Max. </a:t>
                      </a:r>
                      <a:r>
                        <a:rPr lang="ru-RU" sz="1400" b="1" noProof="0" dirty="0" smtClean="0">
                          <a:solidFill>
                            <a:schemeClr val="accent1"/>
                          </a:solidFill>
                        </a:rPr>
                        <a:t>Кол</a:t>
                      </a:r>
                      <a:r>
                        <a:rPr lang="ru-RU" sz="1400" b="1" baseline="0" noProof="0" dirty="0" smtClean="0">
                          <a:solidFill>
                            <a:schemeClr val="accent1"/>
                          </a:solidFill>
                        </a:rPr>
                        <a:t> оптики</a:t>
                      </a:r>
                      <a:endParaRPr lang="en-US" sz="1400" b="1" noProof="0" dirty="0">
                        <a:solidFill>
                          <a:schemeClr val="accent1"/>
                        </a:solidFill>
                      </a:endParaRPr>
                    </a:p>
                  </a:txBody>
                  <a:tcPr marL="68580" marR="68580" marT="34290" marB="34290">
                    <a:lnL>
                      <a:noFill/>
                    </a:lnL>
                    <a:lnR>
                      <a:noFill/>
                    </a:lnR>
                    <a:lnT>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t>22, 18 GE/FE plus 4x 2.5 GE/1GE </a:t>
                      </a:r>
                    </a:p>
                  </a:txBody>
                  <a:tcPr marL="68580" marR="68580" marT="34290" marB="34290" anchor="ctr">
                    <a:lnL>
                      <a:noFill/>
                    </a:lnL>
                    <a:lnR>
                      <a:noFill/>
                    </a:lnR>
                    <a:lnT>
                      <a:noFill/>
                    </a:lnT>
                    <a:lnB w="12700" cmpd="sng">
                      <a:noFill/>
                    </a:lnB>
                    <a:lnTlToBr w="12700" cmpd="sng">
                      <a:noFill/>
                      <a:prstDash val="solid"/>
                    </a:lnTlToBr>
                    <a:lnBlToTr w="12700" cmpd="sng">
                      <a:noFill/>
                      <a:prstDash val="solid"/>
                    </a:lnBlToTr>
                  </a:tcPr>
                </a:tc>
              </a:tr>
            </a:tbl>
          </a:graphicData>
        </a:graphic>
      </p:graphicFrame>
      <p:sp>
        <p:nvSpPr>
          <p:cNvPr id="3" name="Titel 2"/>
          <p:cNvSpPr>
            <a:spLocks noGrp="1"/>
          </p:cNvSpPr>
          <p:nvPr>
            <p:ph type="title"/>
          </p:nvPr>
        </p:nvSpPr>
        <p:spPr>
          <a:xfrm>
            <a:off x="1277634" y="87474"/>
            <a:ext cx="5426943" cy="407135"/>
          </a:xfrm>
        </p:spPr>
        <p:txBody>
          <a:bodyPr/>
          <a:lstStyle/>
          <a:p>
            <a:r>
              <a:rPr lang="ru-RU" sz="1630" b="1" dirty="0" smtClean="0">
                <a:latin typeface="Arial" pitchFamily="34" charset="0"/>
                <a:ea typeface="+mn-ea"/>
                <a:cs typeface="+mn-cs"/>
              </a:rPr>
              <a:t>Новый </a:t>
            </a:r>
            <a:r>
              <a:rPr lang="en-US" sz="1630" b="1" dirty="0" smtClean="0">
                <a:latin typeface="Arial" pitchFamily="34" charset="0"/>
                <a:ea typeface="+mn-ea"/>
                <a:cs typeface="+mn-cs"/>
              </a:rPr>
              <a:t>GRS1040</a:t>
            </a:r>
            <a:r>
              <a:rPr lang="ru-RU" sz="1630" b="1" dirty="0" smtClean="0">
                <a:latin typeface="Arial" pitchFamily="34" charset="0"/>
                <a:ea typeface="+mn-ea"/>
                <a:cs typeface="+mn-cs"/>
              </a:rPr>
              <a:t> – ответ современным вызовам</a:t>
            </a:r>
            <a:endParaRPr lang="de-DE" sz="1630" b="1" dirty="0">
              <a:latin typeface="Arial" pitchFamily="34" charset="0"/>
              <a:ea typeface="+mn-ea"/>
              <a:cs typeface="+mn-cs"/>
            </a:endParaRPr>
          </a:p>
        </p:txBody>
      </p:sp>
      <p:pic>
        <p:nvPicPr>
          <p:cNvPr id="2"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0691" y="1211179"/>
            <a:ext cx="4746442" cy="550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7846" y="1707654"/>
            <a:ext cx="4854454" cy="598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Gerade Verbindung 6"/>
          <p:cNvCxnSpPr/>
          <p:nvPr/>
        </p:nvCxnSpPr>
        <p:spPr>
          <a:xfrm flipH="1">
            <a:off x="6192180" y="2193708"/>
            <a:ext cx="620409" cy="6480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Abgerundetes Rechteck 8"/>
          <p:cNvSpPr/>
          <p:nvPr/>
        </p:nvSpPr>
        <p:spPr>
          <a:xfrm>
            <a:off x="5058054" y="2841780"/>
            <a:ext cx="1296144" cy="648072"/>
          </a:xfrm>
          <a:prstGeom prst="roundRect">
            <a:avLst/>
          </a:prstGeom>
          <a:solidFill>
            <a:schemeClr val="accent1">
              <a:alpha val="7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t>независимый</a:t>
            </a:r>
            <a:endParaRPr lang="en-US" sz="1350" dirty="0"/>
          </a:p>
          <a:p>
            <a:pPr algn="ctr"/>
            <a:r>
              <a:rPr lang="ru-RU" sz="1350" dirty="0"/>
              <a:t>Порт управления</a:t>
            </a:r>
            <a:endParaRPr lang="en-US" sz="1350" dirty="0"/>
          </a:p>
        </p:txBody>
      </p:sp>
      <p:sp>
        <p:nvSpPr>
          <p:cNvPr id="10" name="Ellipse 9"/>
          <p:cNvSpPr/>
          <p:nvPr/>
        </p:nvSpPr>
        <p:spPr>
          <a:xfrm>
            <a:off x="6650571" y="1869672"/>
            <a:ext cx="324036" cy="3240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Ellipse 11"/>
          <p:cNvSpPr/>
          <p:nvPr/>
        </p:nvSpPr>
        <p:spPr>
          <a:xfrm>
            <a:off x="2951820" y="1383618"/>
            <a:ext cx="324036" cy="3240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3" name="Gerade Verbindung 12"/>
          <p:cNvCxnSpPr>
            <a:stCxn id="12" idx="5"/>
          </p:cNvCxnSpPr>
          <p:nvPr/>
        </p:nvCxnSpPr>
        <p:spPr>
          <a:xfrm>
            <a:off x="3228402" y="1660200"/>
            <a:ext cx="2950374" cy="11815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Рисунок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026211"/>
            <a:ext cx="3213553" cy="1085252"/>
          </a:xfrm>
          <a:prstGeom prst="rect">
            <a:avLst/>
          </a:prstGeom>
        </p:spPr>
      </p:pic>
    </p:spTree>
    <p:extLst>
      <p:ext uri="{BB962C8B-B14F-4D97-AF65-F5344CB8AC3E}">
        <p14:creationId xmlns:p14="http://schemas.microsoft.com/office/powerpoint/2010/main" val="29830621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3860" y="4067654"/>
            <a:ext cx="2520280" cy="943850"/>
          </a:xfrm>
        </p:spPr>
      </p:pic>
      <p:sp>
        <p:nvSpPr>
          <p:cNvPr id="3" name="Дата 2"/>
          <p:cNvSpPr>
            <a:spLocks noGrp="1"/>
          </p:cNvSpPr>
          <p:nvPr>
            <p:ph type="dt" sz="half" idx="10"/>
          </p:nvPr>
        </p:nvSpPr>
        <p:spPr/>
        <p:txBody>
          <a:bodyPr/>
          <a:lstStyle/>
          <a:p>
            <a:fld id="{DCE221E2-0FE2-4601-A2BF-1E359924C1D9}" type="datetime1">
              <a:rPr lang="ru-RU" smtClean="0"/>
              <a:t>24.04.2018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B804B9-C052-496D-8E25-76A4029B0BE7}" type="slidenum">
              <a:rPr lang="ru-RU" smtClean="0"/>
              <a:t>13</a:t>
            </a:fld>
            <a:endParaRPr lang="ru-RU"/>
          </a:p>
        </p:txBody>
      </p:sp>
      <p:sp>
        <p:nvSpPr>
          <p:cNvPr id="9" name="Заголовок 5"/>
          <p:cNvSpPr txBox="1">
            <a:spLocks/>
          </p:cNvSpPr>
          <p:nvPr/>
        </p:nvSpPr>
        <p:spPr>
          <a:xfrm>
            <a:off x="1403648" y="1275606"/>
            <a:ext cx="6336704" cy="2088232"/>
          </a:xfrm>
          <a:prstGeom prst="rect">
            <a:avLst/>
          </a:prstGeom>
        </p:spPr>
        <p:txBody>
          <a:bodyPr vert="horz" lIns="0" tIns="0" rIns="0" bIns="0" rtlCol="0" anchor="ctr">
            <a:noAutofit/>
          </a:bodyPr>
          <a:lstStyle>
            <a:lvl1pPr algn="l" defTabSz="914400" rtl="0" eaLnBrk="1" latinLnBrk="0" hangingPunct="1">
              <a:spcBef>
                <a:spcPct val="0"/>
              </a:spcBef>
              <a:buNone/>
              <a:defRPr sz="2400" kern="1200">
                <a:solidFill>
                  <a:srgbClr val="005791"/>
                </a:solidFill>
                <a:latin typeface="Segoe UI Light" panose="020B0502040204020203" pitchFamily="34" charset="0"/>
                <a:ea typeface="Segoe UI" panose="020B0502040204020203" pitchFamily="34" charset="0"/>
                <a:cs typeface="Segoe UI" panose="020B0502040204020203" pitchFamily="34" charset="0"/>
              </a:defRPr>
            </a:lvl1pPr>
          </a:lstStyle>
          <a:p>
            <a:pPr algn="ctr">
              <a:lnSpc>
                <a:spcPct val="200000"/>
              </a:lnSpc>
            </a:pPr>
            <a:r>
              <a:rPr lang="ru-RU" sz="1600" dirty="0" smtClean="0"/>
              <a:t/>
            </a:r>
            <a:br>
              <a:rPr lang="ru-RU" sz="1600" dirty="0" smtClean="0"/>
            </a:br>
            <a:r>
              <a:rPr lang="ru-RU" sz="2800" b="1" dirty="0" smtClean="0"/>
              <a:t>Технологии </a:t>
            </a:r>
            <a:r>
              <a:rPr lang="ru-RU" sz="2800" b="1" dirty="0"/>
              <a:t>резервирования</a:t>
            </a:r>
            <a:r>
              <a:rPr lang="en-US" sz="2800" b="1" dirty="0" smtClean="0"/>
              <a:t/>
            </a:r>
            <a:br>
              <a:rPr lang="en-US" sz="2800" b="1" dirty="0" smtClean="0"/>
            </a:br>
            <a:endParaRPr lang="ru-RU" sz="2800" b="1" dirty="0"/>
          </a:p>
        </p:txBody>
      </p:sp>
    </p:spTree>
    <p:extLst>
      <p:ext uri="{BB962C8B-B14F-4D97-AF65-F5344CB8AC3E}">
        <p14:creationId xmlns:p14="http://schemas.microsoft.com/office/powerpoint/2010/main" val="283842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57350" y="1022157"/>
            <a:ext cx="5657850" cy="3598069"/>
            <a:chOff x="685800" y="1968500"/>
            <a:chExt cx="7543800" cy="4797425"/>
          </a:xfrm>
        </p:grpSpPr>
        <p:grpSp>
          <p:nvGrpSpPr>
            <p:cNvPr id="7171" name="Group 3"/>
            <p:cNvGrpSpPr>
              <a:grpSpLocks/>
            </p:cNvGrpSpPr>
            <p:nvPr/>
          </p:nvGrpSpPr>
          <p:grpSpPr bwMode="auto">
            <a:xfrm>
              <a:off x="4589463" y="1968500"/>
              <a:ext cx="1979612" cy="1285875"/>
              <a:chOff x="2939" y="1340"/>
              <a:chExt cx="1449" cy="930"/>
            </a:xfrm>
          </p:grpSpPr>
          <p:grpSp>
            <p:nvGrpSpPr>
              <p:cNvPr id="7172" name="Group 4"/>
              <p:cNvGrpSpPr>
                <a:grpSpLocks/>
              </p:cNvGrpSpPr>
              <p:nvPr/>
            </p:nvGrpSpPr>
            <p:grpSpPr bwMode="auto">
              <a:xfrm>
                <a:off x="4107" y="1340"/>
                <a:ext cx="281" cy="602"/>
                <a:chOff x="4151" y="1546"/>
                <a:chExt cx="802" cy="1718"/>
              </a:xfrm>
            </p:grpSpPr>
            <p:sp>
              <p:nvSpPr>
                <p:cNvPr id="7173" name="Freeform 5"/>
                <p:cNvSpPr>
                  <a:spLocks/>
                </p:cNvSpPr>
                <p:nvPr/>
              </p:nvSpPr>
              <p:spPr bwMode="auto">
                <a:xfrm>
                  <a:off x="4153" y="1782"/>
                  <a:ext cx="400" cy="1482"/>
                </a:xfrm>
                <a:custGeom>
                  <a:avLst/>
                  <a:gdLst>
                    <a:gd name="T0" fmla="*/ 0 w 400"/>
                    <a:gd name="T1" fmla="*/ 1250 h 1482"/>
                    <a:gd name="T2" fmla="*/ 400 w 400"/>
                    <a:gd name="T3" fmla="*/ 1482 h 1482"/>
                    <a:gd name="T4" fmla="*/ 400 w 400"/>
                    <a:gd name="T5" fmla="*/ 232 h 1482"/>
                    <a:gd name="T6" fmla="*/ 0 w 400"/>
                    <a:gd name="T7" fmla="*/ 0 h 1482"/>
                    <a:gd name="T8" fmla="*/ 0 w 400"/>
                    <a:gd name="T9" fmla="*/ 1250 h 1482"/>
                  </a:gdLst>
                  <a:ahLst/>
                  <a:cxnLst>
                    <a:cxn ang="0">
                      <a:pos x="T0" y="T1"/>
                    </a:cxn>
                    <a:cxn ang="0">
                      <a:pos x="T2" y="T3"/>
                    </a:cxn>
                    <a:cxn ang="0">
                      <a:pos x="T4" y="T5"/>
                    </a:cxn>
                    <a:cxn ang="0">
                      <a:pos x="T6" y="T7"/>
                    </a:cxn>
                    <a:cxn ang="0">
                      <a:pos x="T8" y="T9"/>
                    </a:cxn>
                  </a:cxnLst>
                  <a:rect l="0" t="0" r="r" b="b"/>
                  <a:pathLst>
                    <a:path w="400" h="1482">
                      <a:moveTo>
                        <a:pt x="0" y="1250"/>
                      </a:moveTo>
                      <a:lnTo>
                        <a:pt x="400" y="1482"/>
                      </a:lnTo>
                      <a:lnTo>
                        <a:pt x="400" y="232"/>
                      </a:lnTo>
                      <a:lnTo>
                        <a:pt x="0" y="0"/>
                      </a:lnTo>
                      <a:lnTo>
                        <a:pt x="0" y="125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174" name="Freeform 6"/>
                <p:cNvSpPr>
                  <a:spLocks/>
                </p:cNvSpPr>
                <p:nvPr/>
              </p:nvSpPr>
              <p:spPr bwMode="auto">
                <a:xfrm>
                  <a:off x="4553" y="1774"/>
                  <a:ext cx="400" cy="1490"/>
                </a:xfrm>
                <a:custGeom>
                  <a:avLst/>
                  <a:gdLst>
                    <a:gd name="T0" fmla="*/ 400 w 400"/>
                    <a:gd name="T1" fmla="*/ 1258 h 1490"/>
                    <a:gd name="T2" fmla="*/ 0 w 400"/>
                    <a:gd name="T3" fmla="*/ 1490 h 1490"/>
                    <a:gd name="T4" fmla="*/ 0 w 400"/>
                    <a:gd name="T5" fmla="*/ 232 h 1490"/>
                    <a:gd name="T6" fmla="*/ 400 w 400"/>
                    <a:gd name="T7" fmla="*/ 0 h 1490"/>
                    <a:gd name="T8" fmla="*/ 400 w 400"/>
                    <a:gd name="T9" fmla="*/ 1258 h 1490"/>
                  </a:gdLst>
                  <a:ahLst/>
                  <a:cxnLst>
                    <a:cxn ang="0">
                      <a:pos x="T0" y="T1"/>
                    </a:cxn>
                    <a:cxn ang="0">
                      <a:pos x="T2" y="T3"/>
                    </a:cxn>
                    <a:cxn ang="0">
                      <a:pos x="T4" y="T5"/>
                    </a:cxn>
                    <a:cxn ang="0">
                      <a:pos x="T6" y="T7"/>
                    </a:cxn>
                    <a:cxn ang="0">
                      <a:pos x="T8" y="T9"/>
                    </a:cxn>
                  </a:cxnLst>
                  <a:rect l="0" t="0" r="r" b="b"/>
                  <a:pathLst>
                    <a:path w="400" h="1490">
                      <a:moveTo>
                        <a:pt x="400" y="1258"/>
                      </a:moveTo>
                      <a:lnTo>
                        <a:pt x="0" y="1490"/>
                      </a:lnTo>
                      <a:lnTo>
                        <a:pt x="0" y="232"/>
                      </a:lnTo>
                      <a:lnTo>
                        <a:pt x="400" y="0"/>
                      </a:lnTo>
                      <a:lnTo>
                        <a:pt x="400" y="125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175" name="Freeform 7"/>
                <p:cNvSpPr>
                  <a:spLocks/>
                </p:cNvSpPr>
                <p:nvPr/>
              </p:nvSpPr>
              <p:spPr bwMode="auto">
                <a:xfrm>
                  <a:off x="4151" y="1546"/>
                  <a:ext cx="796" cy="458"/>
                </a:xfrm>
                <a:custGeom>
                  <a:avLst/>
                  <a:gdLst>
                    <a:gd name="T0" fmla="*/ 394 w 796"/>
                    <a:gd name="T1" fmla="*/ 458 h 458"/>
                    <a:gd name="T2" fmla="*/ 796 w 796"/>
                    <a:gd name="T3" fmla="*/ 226 h 458"/>
                    <a:gd name="T4" fmla="*/ 396 w 796"/>
                    <a:gd name="T5" fmla="*/ 0 h 458"/>
                    <a:gd name="T6" fmla="*/ 392 w 796"/>
                    <a:gd name="T7" fmla="*/ 2 h 458"/>
                    <a:gd name="T8" fmla="*/ 0 w 796"/>
                    <a:gd name="T9" fmla="*/ 226 h 458"/>
                    <a:gd name="T10" fmla="*/ 394 w 796"/>
                    <a:gd name="T11" fmla="*/ 458 h 458"/>
                  </a:gdLst>
                  <a:ahLst/>
                  <a:cxnLst>
                    <a:cxn ang="0">
                      <a:pos x="T0" y="T1"/>
                    </a:cxn>
                    <a:cxn ang="0">
                      <a:pos x="T2" y="T3"/>
                    </a:cxn>
                    <a:cxn ang="0">
                      <a:pos x="T4" y="T5"/>
                    </a:cxn>
                    <a:cxn ang="0">
                      <a:pos x="T6" y="T7"/>
                    </a:cxn>
                    <a:cxn ang="0">
                      <a:pos x="T8" y="T9"/>
                    </a:cxn>
                    <a:cxn ang="0">
                      <a:pos x="T10" y="T11"/>
                    </a:cxn>
                  </a:cxnLst>
                  <a:rect l="0" t="0" r="r" b="b"/>
                  <a:pathLst>
                    <a:path w="796" h="458">
                      <a:moveTo>
                        <a:pt x="394" y="458"/>
                      </a:moveTo>
                      <a:lnTo>
                        <a:pt x="796" y="226"/>
                      </a:lnTo>
                      <a:lnTo>
                        <a:pt x="396" y="0"/>
                      </a:lnTo>
                      <a:lnTo>
                        <a:pt x="392" y="2"/>
                      </a:lnTo>
                      <a:lnTo>
                        <a:pt x="0" y="226"/>
                      </a:lnTo>
                      <a:lnTo>
                        <a:pt x="394" y="458"/>
                      </a:lnTo>
                      <a:close/>
                    </a:path>
                  </a:pathLst>
                </a:custGeom>
                <a:solidFill>
                  <a:srgbClr val="FFFFFF"/>
                </a:solidFill>
                <a:ln w="12700">
                  <a:solidFill>
                    <a:srgbClr val="000000"/>
                  </a:solidFill>
                  <a:prstDash val="solid"/>
                  <a:round/>
                  <a:headEnd/>
                  <a:tailEnd/>
                </a:ln>
              </p:spPr>
              <p:txBody>
                <a:bodyPr/>
                <a:lstStyle/>
                <a:p>
                  <a:endParaRPr lang="en-US" sz="1350"/>
                </a:p>
              </p:txBody>
            </p:sp>
          </p:grpSp>
          <p:grpSp>
            <p:nvGrpSpPr>
              <p:cNvPr id="7176" name="Group 8"/>
              <p:cNvGrpSpPr>
                <a:grpSpLocks/>
              </p:cNvGrpSpPr>
              <p:nvPr/>
            </p:nvGrpSpPr>
            <p:grpSpPr bwMode="auto">
              <a:xfrm>
                <a:off x="2939" y="1440"/>
                <a:ext cx="1428" cy="830"/>
                <a:chOff x="2355" y="588"/>
                <a:chExt cx="2372" cy="1378"/>
              </a:xfrm>
            </p:grpSpPr>
            <p:sp>
              <p:nvSpPr>
                <p:cNvPr id="7177" name="Freeform 9"/>
                <p:cNvSpPr>
                  <a:spLocks/>
                </p:cNvSpPr>
                <p:nvPr/>
              </p:nvSpPr>
              <p:spPr bwMode="auto">
                <a:xfrm>
                  <a:off x="2759" y="1506"/>
                  <a:ext cx="256" cy="460"/>
                </a:xfrm>
                <a:custGeom>
                  <a:avLst/>
                  <a:gdLst>
                    <a:gd name="T0" fmla="*/ 256 w 256"/>
                    <a:gd name="T1" fmla="*/ 306 h 460"/>
                    <a:gd name="T2" fmla="*/ 0 w 256"/>
                    <a:gd name="T3" fmla="*/ 460 h 460"/>
                    <a:gd name="T4" fmla="*/ 0 w 256"/>
                    <a:gd name="T5" fmla="*/ 156 h 460"/>
                    <a:gd name="T6" fmla="*/ 256 w 256"/>
                    <a:gd name="T7" fmla="*/ 0 h 460"/>
                    <a:gd name="T8" fmla="*/ 256 w 256"/>
                    <a:gd name="T9" fmla="*/ 306 h 460"/>
                  </a:gdLst>
                  <a:ahLst/>
                  <a:cxnLst>
                    <a:cxn ang="0">
                      <a:pos x="T0" y="T1"/>
                    </a:cxn>
                    <a:cxn ang="0">
                      <a:pos x="T2" y="T3"/>
                    </a:cxn>
                    <a:cxn ang="0">
                      <a:pos x="T4" y="T5"/>
                    </a:cxn>
                    <a:cxn ang="0">
                      <a:pos x="T6" y="T7"/>
                    </a:cxn>
                    <a:cxn ang="0">
                      <a:pos x="T8" y="T9"/>
                    </a:cxn>
                  </a:cxnLst>
                  <a:rect l="0" t="0" r="r" b="b"/>
                  <a:pathLst>
                    <a:path w="256" h="460">
                      <a:moveTo>
                        <a:pt x="256" y="306"/>
                      </a:moveTo>
                      <a:lnTo>
                        <a:pt x="0" y="460"/>
                      </a:lnTo>
                      <a:lnTo>
                        <a:pt x="0" y="156"/>
                      </a:lnTo>
                      <a:lnTo>
                        <a:pt x="256" y="0"/>
                      </a:lnTo>
                      <a:lnTo>
                        <a:pt x="256" y="30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178" name="Freeform 10"/>
                <p:cNvSpPr>
                  <a:spLocks/>
                </p:cNvSpPr>
                <p:nvPr/>
              </p:nvSpPr>
              <p:spPr bwMode="auto">
                <a:xfrm>
                  <a:off x="2361" y="632"/>
                  <a:ext cx="1770" cy="1026"/>
                </a:xfrm>
                <a:custGeom>
                  <a:avLst/>
                  <a:gdLst>
                    <a:gd name="T0" fmla="*/ 402 w 1770"/>
                    <a:gd name="T1" fmla="*/ 1026 h 1026"/>
                    <a:gd name="T2" fmla="*/ 0 w 1770"/>
                    <a:gd name="T3" fmla="*/ 794 h 1026"/>
                    <a:gd name="T4" fmla="*/ 1374 w 1770"/>
                    <a:gd name="T5" fmla="*/ 0 h 1026"/>
                    <a:gd name="T6" fmla="*/ 1380 w 1770"/>
                    <a:gd name="T7" fmla="*/ 2 h 1026"/>
                    <a:gd name="T8" fmla="*/ 1770 w 1770"/>
                    <a:gd name="T9" fmla="*/ 226 h 1026"/>
                    <a:gd name="T10" fmla="*/ 402 w 1770"/>
                    <a:gd name="T11" fmla="*/ 1026 h 1026"/>
                  </a:gdLst>
                  <a:ahLst/>
                  <a:cxnLst>
                    <a:cxn ang="0">
                      <a:pos x="T0" y="T1"/>
                    </a:cxn>
                    <a:cxn ang="0">
                      <a:pos x="T2" y="T3"/>
                    </a:cxn>
                    <a:cxn ang="0">
                      <a:pos x="T4" y="T5"/>
                    </a:cxn>
                    <a:cxn ang="0">
                      <a:pos x="T6" y="T7"/>
                    </a:cxn>
                    <a:cxn ang="0">
                      <a:pos x="T8" y="T9"/>
                    </a:cxn>
                    <a:cxn ang="0">
                      <a:pos x="T10" y="T11"/>
                    </a:cxn>
                  </a:cxnLst>
                  <a:rect l="0" t="0" r="r" b="b"/>
                  <a:pathLst>
                    <a:path w="1770" h="1026">
                      <a:moveTo>
                        <a:pt x="402" y="1026"/>
                      </a:moveTo>
                      <a:lnTo>
                        <a:pt x="0" y="794"/>
                      </a:lnTo>
                      <a:lnTo>
                        <a:pt x="1374" y="0"/>
                      </a:lnTo>
                      <a:lnTo>
                        <a:pt x="1380" y="2"/>
                      </a:lnTo>
                      <a:lnTo>
                        <a:pt x="1770" y="226"/>
                      </a:lnTo>
                      <a:lnTo>
                        <a:pt x="402" y="102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179" name="Freeform 11"/>
                <p:cNvSpPr>
                  <a:spLocks/>
                </p:cNvSpPr>
                <p:nvPr/>
              </p:nvSpPr>
              <p:spPr bwMode="auto">
                <a:xfrm>
                  <a:off x="2355" y="1424"/>
                  <a:ext cx="400" cy="536"/>
                </a:xfrm>
                <a:custGeom>
                  <a:avLst/>
                  <a:gdLst>
                    <a:gd name="T0" fmla="*/ 0 w 400"/>
                    <a:gd name="T1" fmla="*/ 304 h 536"/>
                    <a:gd name="T2" fmla="*/ 400 w 400"/>
                    <a:gd name="T3" fmla="*/ 536 h 536"/>
                    <a:gd name="T4" fmla="*/ 400 w 400"/>
                    <a:gd name="T5" fmla="*/ 230 h 536"/>
                    <a:gd name="T6" fmla="*/ 0 w 400"/>
                    <a:gd name="T7" fmla="*/ 0 h 536"/>
                    <a:gd name="T8" fmla="*/ 0 w 400"/>
                    <a:gd name="T9" fmla="*/ 304 h 536"/>
                  </a:gdLst>
                  <a:ahLst/>
                  <a:cxnLst>
                    <a:cxn ang="0">
                      <a:pos x="T0" y="T1"/>
                    </a:cxn>
                    <a:cxn ang="0">
                      <a:pos x="T2" y="T3"/>
                    </a:cxn>
                    <a:cxn ang="0">
                      <a:pos x="T4" y="T5"/>
                    </a:cxn>
                    <a:cxn ang="0">
                      <a:pos x="T6" y="T7"/>
                    </a:cxn>
                    <a:cxn ang="0">
                      <a:pos x="T8" y="T9"/>
                    </a:cxn>
                  </a:cxnLst>
                  <a:rect l="0" t="0" r="r" b="b"/>
                  <a:pathLst>
                    <a:path w="400" h="536">
                      <a:moveTo>
                        <a:pt x="0" y="304"/>
                      </a:moveTo>
                      <a:lnTo>
                        <a:pt x="400" y="536"/>
                      </a:lnTo>
                      <a:lnTo>
                        <a:pt x="400" y="230"/>
                      </a:lnTo>
                      <a:lnTo>
                        <a:pt x="0" y="0"/>
                      </a:lnTo>
                      <a:lnTo>
                        <a:pt x="0" y="304"/>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180" name="Freeform 12"/>
                <p:cNvSpPr>
                  <a:spLocks/>
                </p:cNvSpPr>
                <p:nvPr/>
              </p:nvSpPr>
              <p:spPr bwMode="auto">
                <a:xfrm>
                  <a:off x="4327" y="1200"/>
                  <a:ext cx="400" cy="536"/>
                </a:xfrm>
                <a:custGeom>
                  <a:avLst/>
                  <a:gdLst>
                    <a:gd name="T0" fmla="*/ 400 w 400"/>
                    <a:gd name="T1" fmla="*/ 306 h 536"/>
                    <a:gd name="T2" fmla="*/ 0 w 400"/>
                    <a:gd name="T3" fmla="*/ 536 h 536"/>
                    <a:gd name="T4" fmla="*/ 0 w 400"/>
                    <a:gd name="T5" fmla="*/ 232 h 536"/>
                    <a:gd name="T6" fmla="*/ 400 w 400"/>
                    <a:gd name="T7" fmla="*/ 0 h 536"/>
                    <a:gd name="T8" fmla="*/ 400 w 400"/>
                    <a:gd name="T9" fmla="*/ 306 h 536"/>
                  </a:gdLst>
                  <a:ahLst/>
                  <a:cxnLst>
                    <a:cxn ang="0">
                      <a:pos x="T0" y="T1"/>
                    </a:cxn>
                    <a:cxn ang="0">
                      <a:pos x="T2" y="T3"/>
                    </a:cxn>
                    <a:cxn ang="0">
                      <a:pos x="T4" y="T5"/>
                    </a:cxn>
                    <a:cxn ang="0">
                      <a:pos x="T6" y="T7"/>
                    </a:cxn>
                    <a:cxn ang="0">
                      <a:pos x="T8" y="T9"/>
                    </a:cxn>
                  </a:cxnLst>
                  <a:rect l="0" t="0" r="r" b="b"/>
                  <a:pathLst>
                    <a:path w="400" h="536">
                      <a:moveTo>
                        <a:pt x="400" y="306"/>
                      </a:moveTo>
                      <a:lnTo>
                        <a:pt x="0" y="536"/>
                      </a:lnTo>
                      <a:lnTo>
                        <a:pt x="0" y="232"/>
                      </a:lnTo>
                      <a:lnTo>
                        <a:pt x="400" y="0"/>
                      </a:lnTo>
                      <a:lnTo>
                        <a:pt x="400" y="30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181" name="Freeform 13"/>
                <p:cNvSpPr>
                  <a:spLocks/>
                </p:cNvSpPr>
                <p:nvPr/>
              </p:nvSpPr>
              <p:spPr bwMode="auto">
                <a:xfrm>
                  <a:off x="3729" y="856"/>
                  <a:ext cx="998" cy="580"/>
                </a:xfrm>
                <a:custGeom>
                  <a:avLst/>
                  <a:gdLst>
                    <a:gd name="T0" fmla="*/ 598 w 998"/>
                    <a:gd name="T1" fmla="*/ 580 h 580"/>
                    <a:gd name="T2" fmla="*/ 0 w 998"/>
                    <a:gd name="T3" fmla="*/ 234 h 580"/>
                    <a:gd name="T4" fmla="*/ 404 w 998"/>
                    <a:gd name="T5" fmla="*/ 0 h 580"/>
                    <a:gd name="T6" fmla="*/ 608 w 998"/>
                    <a:gd name="T7" fmla="*/ 120 h 580"/>
                    <a:gd name="T8" fmla="*/ 998 w 998"/>
                    <a:gd name="T9" fmla="*/ 344 h 580"/>
                    <a:gd name="T10" fmla="*/ 598 w 998"/>
                    <a:gd name="T11" fmla="*/ 580 h 580"/>
                  </a:gdLst>
                  <a:ahLst/>
                  <a:cxnLst>
                    <a:cxn ang="0">
                      <a:pos x="T0" y="T1"/>
                    </a:cxn>
                    <a:cxn ang="0">
                      <a:pos x="T2" y="T3"/>
                    </a:cxn>
                    <a:cxn ang="0">
                      <a:pos x="T4" y="T5"/>
                    </a:cxn>
                    <a:cxn ang="0">
                      <a:pos x="T6" y="T7"/>
                    </a:cxn>
                    <a:cxn ang="0">
                      <a:pos x="T8" y="T9"/>
                    </a:cxn>
                    <a:cxn ang="0">
                      <a:pos x="T10" y="T11"/>
                    </a:cxn>
                  </a:cxnLst>
                  <a:rect l="0" t="0" r="r" b="b"/>
                  <a:pathLst>
                    <a:path w="998" h="580">
                      <a:moveTo>
                        <a:pt x="598" y="580"/>
                      </a:moveTo>
                      <a:lnTo>
                        <a:pt x="0" y="234"/>
                      </a:lnTo>
                      <a:lnTo>
                        <a:pt x="404" y="0"/>
                      </a:lnTo>
                      <a:lnTo>
                        <a:pt x="608" y="120"/>
                      </a:lnTo>
                      <a:lnTo>
                        <a:pt x="998" y="344"/>
                      </a:lnTo>
                      <a:lnTo>
                        <a:pt x="598" y="58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182" name="Freeform 14"/>
                <p:cNvSpPr>
                  <a:spLocks/>
                </p:cNvSpPr>
                <p:nvPr/>
              </p:nvSpPr>
              <p:spPr bwMode="auto">
                <a:xfrm>
                  <a:off x="4043" y="1274"/>
                  <a:ext cx="284" cy="468"/>
                </a:xfrm>
                <a:custGeom>
                  <a:avLst/>
                  <a:gdLst>
                    <a:gd name="T0" fmla="*/ 0 w 284"/>
                    <a:gd name="T1" fmla="*/ 306 h 468"/>
                    <a:gd name="T2" fmla="*/ 284 w 284"/>
                    <a:gd name="T3" fmla="*/ 468 h 468"/>
                    <a:gd name="T4" fmla="*/ 284 w 284"/>
                    <a:gd name="T5" fmla="*/ 162 h 468"/>
                    <a:gd name="T6" fmla="*/ 0 w 284"/>
                    <a:gd name="T7" fmla="*/ 0 h 468"/>
                    <a:gd name="T8" fmla="*/ 0 w 284"/>
                    <a:gd name="T9" fmla="*/ 306 h 468"/>
                  </a:gdLst>
                  <a:ahLst/>
                  <a:cxnLst>
                    <a:cxn ang="0">
                      <a:pos x="T0" y="T1"/>
                    </a:cxn>
                    <a:cxn ang="0">
                      <a:pos x="T2" y="T3"/>
                    </a:cxn>
                    <a:cxn ang="0">
                      <a:pos x="T4" y="T5"/>
                    </a:cxn>
                    <a:cxn ang="0">
                      <a:pos x="T6" y="T7"/>
                    </a:cxn>
                    <a:cxn ang="0">
                      <a:pos x="T8" y="T9"/>
                    </a:cxn>
                  </a:cxnLst>
                  <a:rect l="0" t="0" r="r" b="b"/>
                  <a:pathLst>
                    <a:path w="284" h="468">
                      <a:moveTo>
                        <a:pt x="0" y="306"/>
                      </a:moveTo>
                      <a:lnTo>
                        <a:pt x="284" y="468"/>
                      </a:lnTo>
                      <a:lnTo>
                        <a:pt x="284" y="162"/>
                      </a:lnTo>
                      <a:lnTo>
                        <a:pt x="0" y="0"/>
                      </a:lnTo>
                      <a:lnTo>
                        <a:pt x="0" y="30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183" name="Freeform 15"/>
                <p:cNvSpPr>
                  <a:spLocks/>
                </p:cNvSpPr>
                <p:nvPr/>
              </p:nvSpPr>
              <p:spPr bwMode="auto">
                <a:xfrm>
                  <a:off x="4247" y="1076"/>
                  <a:ext cx="154" cy="94"/>
                </a:xfrm>
                <a:custGeom>
                  <a:avLst/>
                  <a:gdLst>
                    <a:gd name="T0" fmla="*/ 68 w 154"/>
                    <a:gd name="T1" fmla="*/ 0 h 94"/>
                    <a:gd name="T2" fmla="*/ 154 w 154"/>
                    <a:gd name="T3" fmla="*/ 50 h 94"/>
                    <a:gd name="T4" fmla="*/ 88 w 154"/>
                    <a:gd name="T5" fmla="*/ 94 h 94"/>
                    <a:gd name="T6" fmla="*/ 0 w 154"/>
                    <a:gd name="T7" fmla="*/ 42 h 94"/>
                    <a:gd name="T8" fmla="*/ 68 w 154"/>
                    <a:gd name="T9" fmla="*/ 0 h 94"/>
                  </a:gdLst>
                  <a:ahLst/>
                  <a:cxnLst>
                    <a:cxn ang="0">
                      <a:pos x="T0" y="T1"/>
                    </a:cxn>
                    <a:cxn ang="0">
                      <a:pos x="T2" y="T3"/>
                    </a:cxn>
                    <a:cxn ang="0">
                      <a:pos x="T4" y="T5"/>
                    </a:cxn>
                    <a:cxn ang="0">
                      <a:pos x="T6" y="T7"/>
                    </a:cxn>
                    <a:cxn ang="0">
                      <a:pos x="T8" y="T9"/>
                    </a:cxn>
                  </a:cxnLst>
                  <a:rect l="0" t="0" r="r" b="b"/>
                  <a:pathLst>
                    <a:path w="154" h="94">
                      <a:moveTo>
                        <a:pt x="68" y="0"/>
                      </a:moveTo>
                      <a:lnTo>
                        <a:pt x="154" y="50"/>
                      </a:lnTo>
                      <a:lnTo>
                        <a:pt x="88" y="94"/>
                      </a:lnTo>
                      <a:lnTo>
                        <a:pt x="0" y="42"/>
                      </a:lnTo>
                      <a:lnTo>
                        <a:pt x="68"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184" name="Freeform 16"/>
                <p:cNvSpPr>
                  <a:spLocks/>
                </p:cNvSpPr>
                <p:nvPr/>
              </p:nvSpPr>
              <p:spPr bwMode="auto">
                <a:xfrm>
                  <a:off x="4433" y="890"/>
                  <a:ext cx="20" cy="312"/>
                </a:xfrm>
                <a:custGeom>
                  <a:avLst/>
                  <a:gdLst>
                    <a:gd name="T0" fmla="*/ 18 w 20"/>
                    <a:gd name="T1" fmla="*/ 300 h 312"/>
                    <a:gd name="T2" fmla="*/ 0 w 20"/>
                    <a:gd name="T3" fmla="*/ 312 h 312"/>
                    <a:gd name="T4" fmla="*/ 0 w 20"/>
                    <a:gd name="T5" fmla="*/ 8 h 312"/>
                    <a:gd name="T6" fmla="*/ 20 w 20"/>
                    <a:gd name="T7" fmla="*/ 0 h 312"/>
                    <a:gd name="T8" fmla="*/ 18 w 20"/>
                    <a:gd name="T9" fmla="*/ 300 h 312"/>
                  </a:gdLst>
                  <a:ahLst/>
                  <a:cxnLst>
                    <a:cxn ang="0">
                      <a:pos x="T0" y="T1"/>
                    </a:cxn>
                    <a:cxn ang="0">
                      <a:pos x="T2" y="T3"/>
                    </a:cxn>
                    <a:cxn ang="0">
                      <a:pos x="T4" y="T5"/>
                    </a:cxn>
                    <a:cxn ang="0">
                      <a:pos x="T6" y="T7"/>
                    </a:cxn>
                    <a:cxn ang="0">
                      <a:pos x="T8" y="T9"/>
                    </a:cxn>
                  </a:cxnLst>
                  <a:rect l="0" t="0" r="r" b="b"/>
                  <a:pathLst>
                    <a:path w="20" h="312">
                      <a:moveTo>
                        <a:pt x="18" y="300"/>
                      </a:moveTo>
                      <a:lnTo>
                        <a:pt x="0" y="312"/>
                      </a:lnTo>
                      <a:lnTo>
                        <a:pt x="0" y="8"/>
                      </a:lnTo>
                      <a:lnTo>
                        <a:pt x="20" y="0"/>
                      </a:lnTo>
                      <a:lnTo>
                        <a:pt x="18" y="300"/>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185" name="Freeform 17"/>
                <p:cNvSpPr>
                  <a:spLocks/>
                </p:cNvSpPr>
                <p:nvPr/>
              </p:nvSpPr>
              <p:spPr bwMode="auto">
                <a:xfrm>
                  <a:off x="4211" y="756"/>
                  <a:ext cx="242" cy="142"/>
                </a:xfrm>
                <a:custGeom>
                  <a:avLst/>
                  <a:gdLst>
                    <a:gd name="T0" fmla="*/ 224 w 242"/>
                    <a:gd name="T1" fmla="*/ 142 h 142"/>
                    <a:gd name="T2" fmla="*/ 242 w 242"/>
                    <a:gd name="T3" fmla="*/ 132 h 142"/>
                    <a:gd name="T4" fmla="*/ 18 w 242"/>
                    <a:gd name="T5" fmla="*/ 0 h 142"/>
                    <a:gd name="T6" fmla="*/ 10 w 242"/>
                    <a:gd name="T7" fmla="*/ 4 h 142"/>
                    <a:gd name="T8" fmla="*/ 0 w 242"/>
                    <a:gd name="T9" fmla="*/ 10 h 142"/>
                    <a:gd name="T10" fmla="*/ 224 w 242"/>
                    <a:gd name="T11" fmla="*/ 142 h 142"/>
                  </a:gdLst>
                  <a:ahLst/>
                  <a:cxnLst>
                    <a:cxn ang="0">
                      <a:pos x="T0" y="T1"/>
                    </a:cxn>
                    <a:cxn ang="0">
                      <a:pos x="T2" y="T3"/>
                    </a:cxn>
                    <a:cxn ang="0">
                      <a:pos x="T4" y="T5"/>
                    </a:cxn>
                    <a:cxn ang="0">
                      <a:pos x="T6" y="T7"/>
                    </a:cxn>
                    <a:cxn ang="0">
                      <a:pos x="T8" y="T9"/>
                    </a:cxn>
                    <a:cxn ang="0">
                      <a:pos x="T10" y="T11"/>
                    </a:cxn>
                  </a:cxnLst>
                  <a:rect l="0" t="0" r="r" b="b"/>
                  <a:pathLst>
                    <a:path w="242" h="142">
                      <a:moveTo>
                        <a:pt x="224" y="142"/>
                      </a:moveTo>
                      <a:lnTo>
                        <a:pt x="242" y="132"/>
                      </a:lnTo>
                      <a:lnTo>
                        <a:pt x="18" y="0"/>
                      </a:lnTo>
                      <a:lnTo>
                        <a:pt x="10" y="4"/>
                      </a:lnTo>
                      <a:lnTo>
                        <a:pt x="0" y="10"/>
                      </a:lnTo>
                      <a:lnTo>
                        <a:pt x="224" y="14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186" name="Freeform 18"/>
                <p:cNvSpPr>
                  <a:spLocks/>
                </p:cNvSpPr>
                <p:nvPr/>
              </p:nvSpPr>
              <p:spPr bwMode="auto">
                <a:xfrm>
                  <a:off x="4211" y="770"/>
                  <a:ext cx="222" cy="432"/>
                </a:xfrm>
                <a:custGeom>
                  <a:avLst/>
                  <a:gdLst>
                    <a:gd name="T0" fmla="*/ 0 w 222"/>
                    <a:gd name="T1" fmla="*/ 302 h 432"/>
                    <a:gd name="T2" fmla="*/ 222 w 222"/>
                    <a:gd name="T3" fmla="*/ 432 h 432"/>
                    <a:gd name="T4" fmla="*/ 222 w 222"/>
                    <a:gd name="T5" fmla="*/ 128 h 432"/>
                    <a:gd name="T6" fmla="*/ 0 w 222"/>
                    <a:gd name="T7" fmla="*/ 0 h 432"/>
                    <a:gd name="T8" fmla="*/ 0 w 222"/>
                    <a:gd name="T9" fmla="*/ 302 h 432"/>
                  </a:gdLst>
                  <a:ahLst/>
                  <a:cxnLst>
                    <a:cxn ang="0">
                      <a:pos x="T0" y="T1"/>
                    </a:cxn>
                    <a:cxn ang="0">
                      <a:pos x="T2" y="T3"/>
                    </a:cxn>
                    <a:cxn ang="0">
                      <a:pos x="T4" y="T5"/>
                    </a:cxn>
                    <a:cxn ang="0">
                      <a:pos x="T6" y="T7"/>
                    </a:cxn>
                    <a:cxn ang="0">
                      <a:pos x="T8" y="T9"/>
                    </a:cxn>
                  </a:cxnLst>
                  <a:rect l="0" t="0" r="r" b="b"/>
                  <a:pathLst>
                    <a:path w="222" h="432">
                      <a:moveTo>
                        <a:pt x="0" y="302"/>
                      </a:moveTo>
                      <a:lnTo>
                        <a:pt x="222" y="432"/>
                      </a:lnTo>
                      <a:lnTo>
                        <a:pt x="222" y="128"/>
                      </a:lnTo>
                      <a:lnTo>
                        <a:pt x="0" y="0"/>
                      </a:lnTo>
                      <a:lnTo>
                        <a:pt x="0" y="30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187" name="Freeform 19"/>
                <p:cNvSpPr>
                  <a:spLocks/>
                </p:cNvSpPr>
                <p:nvPr/>
              </p:nvSpPr>
              <p:spPr bwMode="auto">
                <a:xfrm>
                  <a:off x="4227" y="802"/>
                  <a:ext cx="190" cy="368"/>
                </a:xfrm>
                <a:custGeom>
                  <a:avLst/>
                  <a:gdLst>
                    <a:gd name="T0" fmla="*/ 0 w 190"/>
                    <a:gd name="T1" fmla="*/ 258 h 368"/>
                    <a:gd name="T2" fmla="*/ 190 w 190"/>
                    <a:gd name="T3" fmla="*/ 368 h 368"/>
                    <a:gd name="T4" fmla="*/ 190 w 190"/>
                    <a:gd name="T5" fmla="*/ 108 h 368"/>
                    <a:gd name="T6" fmla="*/ 0 w 190"/>
                    <a:gd name="T7" fmla="*/ 0 h 368"/>
                    <a:gd name="T8" fmla="*/ 0 w 190"/>
                    <a:gd name="T9" fmla="*/ 258 h 368"/>
                  </a:gdLst>
                  <a:ahLst/>
                  <a:cxnLst>
                    <a:cxn ang="0">
                      <a:pos x="T0" y="T1"/>
                    </a:cxn>
                    <a:cxn ang="0">
                      <a:pos x="T2" y="T3"/>
                    </a:cxn>
                    <a:cxn ang="0">
                      <a:pos x="T4" y="T5"/>
                    </a:cxn>
                    <a:cxn ang="0">
                      <a:pos x="T6" y="T7"/>
                    </a:cxn>
                    <a:cxn ang="0">
                      <a:pos x="T8" y="T9"/>
                    </a:cxn>
                  </a:cxnLst>
                  <a:rect l="0" t="0" r="r" b="b"/>
                  <a:pathLst>
                    <a:path w="190" h="368">
                      <a:moveTo>
                        <a:pt x="0" y="258"/>
                      </a:moveTo>
                      <a:lnTo>
                        <a:pt x="190" y="368"/>
                      </a:lnTo>
                      <a:lnTo>
                        <a:pt x="190" y="108"/>
                      </a:lnTo>
                      <a:lnTo>
                        <a:pt x="0" y="0"/>
                      </a:lnTo>
                      <a:lnTo>
                        <a:pt x="0" y="25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188" name="Freeform 20"/>
                <p:cNvSpPr>
                  <a:spLocks/>
                </p:cNvSpPr>
                <p:nvPr/>
              </p:nvSpPr>
              <p:spPr bwMode="auto">
                <a:xfrm>
                  <a:off x="4061" y="1072"/>
                  <a:ext cx="308" cy="208"/>
                </a:xfrm>
                <a:custGeom>
                  <a:avLst/>
                  <a:gdLst>
                    <a:gd name="T0" fmla="*/ 224 w 308"/>
                    <a:gd name="T1" fmla="*/ 208 h 208"/>
                    <a:gd name="T2" fmla="*/ 0 w 308"/>
                    <a:gd name="T3" fmla="*/ 80 h 208"/>
                    <a:gd name="T4" fmla="*/ 90 w 308"/>
                    <a:gd name="T5" fmla="*/ 0 h 208"/>
                    <a:gd name="T6" fmla="*/ 92 w 308"/>
                    <a:gd name="T7" fmla="*/ 0 h 208"/>
                    <a:gd name="T8" fmla="*/ 308 w 308"/>
                    <a:gd name="T9" fmla="*/ 126 h 208"/>
                    <a:gd name="T10" fmla="*/ 224 w 308"/>
                    <a:gd name="T11" fmla="*/ 208 h 208"/>
                  </a:gdLst>
                  <a:ahLst/>
                  <a:cxnLst>
                    <a:cxn ang="0">
                      <a:pos x="T0" y="T1"/>
                    </a:cxn>
                    <a:cxn ang="0">
                      <a:pos x="T2" y="T3"/>
                    </a:cxn>
                    <a:cxn ang="0">
                      <a:pos x="T4" y="T5"/>
                    </a:cxn>
                    <a:cxn ang="0">
                      <a:pos x="T6" y="T7"/>
                    </a:cxn>
                    <a:cxn ang="0">
                      <a:pos x="T8" y="T9"/>
                    </a:cxn>
                    <a:cxn ang="0">
                      <a:pos x="T10" y="T11"/>
                    </a:cxn>
                  </a:cxnLst>
                  <a:rect l="0" t="0" r="r" b="b"/>
                  <a:pathLst>
                    <a:path w="308" h="208">
                      <a:moveTo>
                        <a:pt x="224" y="208"/>
                      </a:moveTo>
                      <a:lnTo>
                        <a:pt x="0" y="80"/>
                      </a:lnTo>
                      <a:lnTo>
                        <a:pt x="90" y="0"/>
                      </a:lnTo>
                      <a:lnTo>
                        <a:pt x="92" y="0"/>
                      </a:lnTo>
                      <a:lnTo>
                        <a:pt x="308" y="126"/>
                      </a:lnTo>
                      <a:lnTo>
                        <a:pt x="224" y="20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189" name="Freeform 21"/>
                <p:cNvSpPr>
                  <a:spLocks/>
                </p:cNvSpPr>
                <p:nvPr/>
              </p:nvSpPr>
              <p:spPr bwMode="auto">
                <a:xfrm>
                  <a:off x="4087" y="1092"/>
                  <a:ext cx="206" cy="140"/>
                </a:xfrm>
                <a:custGeom>
                  <a:avLst/>
                  <a:gdLst>
                    <a:gd name="T0" fmla="*/ 150 w 206"/>
                    <a:gd name="T1" fmla="*/ 140 h 140"/>
                    <a:gd name="T2" fmla="*/ 0 w 206"/>
                    <a:gd name="T3" fmla="*/ 54 h 140"/>
                    <a:gd name="T4" fmla="*/ 60 w 206"/>
                    <a:gd name="T5" fmla="*/ 0 h 140"/>
                    <a:gd name="T6" fmla="*/ 62 w 206"/>
                    <a:gd name="T7" fmla="*/ 2 h 140"/>
                    <a:gd name="T8" fmla="*/ 206 w 206"/>
                    <a:gd name="T9" fmla="*/ 84 h 140"/>
                    <a:gd name="T10" fmla="*/ 150 w 206"/>
                    <a:gd name="T11" fmla="*/ 140 h 140"/>
                  </a:gdLst>
                  <a:ahLst/>
                  <a:cxnLst>
                    <a:cxn ang="0">
                      <a:pos x="T0" y="T1"/>
                    </a:cxn>
                    <a:cxn ang="0">
                      <a:pos x="T2" y="T3"/>
                    </a:cxn>
                    <a:cxn ang="0">
                      <a:pos x="T4" y="T5"/>
                    </a:cxn>
                    <a:cxn ang="0">
                      <a:pos x="T6" y="T7"/>
                    </a:cxn>
                    <a:cxn ang="0">
                      <a:pos x="T8" y="T9"/>
                    </a:cxn>
                    <a:cxn ang="0">
                      <a:pos x="T10" y="T11"/>
                    </a:cxn>
                  </a:cxnLst>
                  <a:rect l="0" t="0" r="r" b="b"/>
                  <a:pathLst>
                    <a:path w="206" h="140">
                      <a:moveTo>
                        <a:pt x="150" y="140"/>
                      </a:moveTo>
                      <a:lnTo>
                        <a:pt x="0" y="54"/>
                      </a:lnTo>
                      <a:lnTo>
                        <a:pt x="60" y="0"/>
                      </a:lnTo>
                      <a:lnTo>
                        <a:pt x="62" y="2"/>
                      </a:lnTo>
                      <a:lnTo>
                        <a:pt x="206" y="84"/>
                      </a:lnTo>
                      <a:lnTo>
                        <a:pt x="150" y="1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190" name="Freeform 22"/>
                <p:cNvSpPr>
                  <a:spLocks/>
                </p:cNvSpPr>
                <p:nvPr/>
              </p:nvSpPr>
              <p:spPr bwMode="auto">
                <a:xfrm>
                  <a:off x="4247" y="1182"/>
                  <a:ext cx="96" cy="76"/>
                </a:xfrm>
                <a:custGeom>
                  <a:avLst/>
                  <a:gdLst>
                    <a:gd name="T0" fmla="*/ 38 w 96"/>
                    <a:gd name="T1" fmla="*/ 76 h 76"/>
                    <a:gd name="T2" fmla="*/ 0 w 96"/>
                    <a:gd name="T3" fmla="*/ 54 h 76"/>
                    <a:gd name="T4" fmla="*/ 58 w 96"/>
                    <a:gd name="T5" fmla="*/ 0 h 76"/>
                    <a:gd name="T6" fmla="*/ 60 w 96"/>
                    <a:gd name="T7" fmla="*/ 2 h 76"/>
                    <a:gd name="T8" fmla="*/ 96 w 96"/>
                    <a:gd name="T9" fmla="*/ 20 h 76"/>
                    <a:gd name="T10" fmla="*/ 38 w 96"/>
                    <a:gd name="T11" fmla="*/ 76 h 76"/>
                  </a:gdLst>
                  <a:ahLst/>
                  <a:cxnLst>
                    <a:cxn ang="0">
                      <a:pos x="T0" y="T1"/>
                    </a:cxn>
                    <a:cxn ang="0">
                      <a:pos x="T2" y="T3"/>
                    </a:cxn>
                    <a:cxn ang="0">
                      <a:pos x="T4" y="T5"/>
                    </a:cxn>
                    <a:cxn ang="0">
                      <a:pos x="T6" y="T7"/>
                    </a:cxn>
                    <a:cxn ang="0">
                      <a:pos x="T8" y="T9"/>
                    </a:cxn>
                    <a:cxn ang="0">
                      <a:pos x="T10" y="T11"/>
                    </a:cxn>
                  </a:cxnLst>
                  <a:rect l="0" t="0" r="r" b="b"/>
                  <a:pathLst>
                    <a:path w="96" h="76">
                      <a:moveTo>
                        <a:pt x="38" y="76"/>
                      </a:moveTo>
                      <a:lnTo>
                        <a:pt x="0" y="54"/>
                      </a:lnTo>
                      <a:lnTo>
                        <a:pt x="58" y="0"/>
                      </a:lnTo>
                      <a:lnTo>
                        <a:pt x="60" y="2"/>
                      </a:lnTo>
                      <a:lnTo>
                        <a:pt x="96" y="20"/>
                      </a:lnTo>
                      <a:lnTo>
                        <a:pt x="38" y="7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191" name="Freeform 23"/>
                <p:cNvSpPr>
                  <a:spLocks/>
                </p:cNvSpPr>
                <p:nvPr/>
              </p:nvSpPr>
              <p:spPr bwMode="auto">
                <a:xfrm>
                  <a:off x="2673" y="1310"/>
                  <a:ext cx="154" cy="94"/>
                </a:xfrm>
                <a:custGeom>
                  <a:avLst/>
                  <a:gdLst>
                    <a:gd name="T0" fmla="*/ 86 w 154"/>
                    <a:gd name="T1" fmla="*/ 0 h 94"/>
                    <a:gd name="T2" fmla="*/ 0 w 154"/>
                    <a:gd name="T3" fmla="*/ 50 h 94"/>
                    <a:gd name="T4" fmla="*/ 64 w 154"/>
                    <a:gd name="T5" fmla="*/ 94 h 94"/>
                    <a:gd name="T6" fmla="*/ 154 w 154"/>
                    <a:gd name="T7" fmla="*/ 42 h 94"/>
                    <a:gd name="T8" fmla="*/ 86 w 154"/>
                    <a:gd name="T9" fmla="*/ 0 h 94"/>
                  </a:gdLst>
                  <a:ahLst/>
                  <a:cxnLst>
                    <a:cxn ang="0">
                      <a:pos x="T0" y="T1"/>
                    </a:cxn>
                    <a:cxn ang="0">
                      <a:pos x="T2" y="T3"/>
                    </a:cxn>
                    <a:cxn ang="0">
                      <a:pos x="T4" y="T5"/>
                    </a:cxn>
                    <a:cxn ang="0">
                      <a:pos x="T6" y="T7"/>
                    </a:cxn>
                    <a:cxn ang="0">
                      <a:pos x="T8" y="T9"/>
                    </a:cxn>
                  </a:cxnLst>
                  <a:rect l="0" t="0" r="r" b="b"/>
                  <a:pathLst>
                    <a:path w="154" h="94">
                      <a:moveTo>
                        <a:pt x="86" y="0"/>
                      </a:moveTo>
                      <a:lnTo>
                        <a:pt x="0" y="50"/>
                      </a:lnTo>
                      <a:lnTo>
                        <a:pt x="64" y="94"/>
                      </a:lnTo>
                      <a:lnTo>
                        <a:pt x="154" y="42"/>
                      </a:lnTo>
                      <a:lnTo>
                        <a:pt x="86"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192" name="Freeform 24"/>
                <p:cNvSpPr>
                  <a:spLocks/>
                </p:cNvSpPr>
                <p:nvPr/>
              </p:nvSpPr>
              <p:spPr bwMode="auto">
                <a:xfrm>
                  <a:off x="2619" y="1122"/>
                  <a:ext cx="22" cy="314"/>
                </a:xfrm>
                <a:custGeom>
                  <a:avLst/>
                  <a:gdLst>
                    <a:gd name="T0" fmla="*/ 2 w 22"/>
                    <a:gd name="T1" fmla="*/ 300 h 314"/>
                    <a:gd name="T2" fmla="*/ 22 w 22"/>
                    <a:gd name="T3" fmla="*/ 314 h 314"/>
                    <a:gd name="T4" fmla="*/ 22 w 22"/>
                    <a:gd name="T5" fmla="*/ 10 h 314"/>
                    <a:gd name="T6" fmla="*/ 0 w 22"/>
                    <a:gd name="T7" fmla="*/ 0 h 314"/>
                    <a:gd name="T8" fmla="*/ 2 w 22"/>
                    <a:gd name="T9" fmla="*/ 300 h 314"/>
                  </a:gdLst>
                  <a:ahLst/>
                  <a:cxnLst>
                    <a:cxn ang="0">
                      <a:pos x="T0" y="T1"/>
                    </a:cxn>
                    <a:cxn ang="0">
                      <a:pos x="T2" y="T3"/>
                    </a:cxn>
                    <a:cxn ang="0">
                      <a:pos x="T4" y="T5"/>
                    </a:cxn>
                    <a:cxn ang="0">
                      <a:pos x="T6" y="T7"/>
                    </a:cxn>
                    <a:cxn ang="0">
                      <a:pos x="T8" y="T9"/>
                    </a:cxn>
                  </a:cxnLst>
                  <a:rect l="0" t="0" r="r" b="b"/>
                  <a:pathLst>
                    <a:path w="22" h="314">
                      <a:moveTo>
                        <a:pt x="2" y="300"/>
                      </a:moveTo>
                      <a:lnTo>
                        <a:pt x="22" y="314"/>
                      </a:lnTo>
                      <a:lnTo>
                        <a:pt x="22" y="10"/>
                      </a:lnTo>
                      <a:lnTo>
                        <a:pt x="0" y="0"/>
                      </a:lnTo>
                      <a:lnTo>
                        <a:pt x="2" y="30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193" name="Freeform 25"/>
                <p:cNvSpPr>
                  <a:spLocks/>
                </p:cNvSpPr>
                <p:nvPr/>
              </p:nvSpPr>
              <p:spPr bwMode="auto">
                <a:xfrm>
                  <a:off x="2621" y="990"/>
                  <a:ext cx="242" cy="142"/>
                </a:xfrm>
                <a:custGeom>
                  <a:avLst/>
                  <a:gdLst>
                    <a:gd name="T0" fmla="*/ 18 w 242"/>
                    <a:gd name="T1" fmla="*/ 142 h 142"/>
                    <a:gd name="T2" fmla="*/ 0 w 242"/>
                    <a:gd name="T3" fmla="*/ 132 h 142"/>
                    <a:gd name="T4" fmla="*/ 222 w 242"/>
                    <a:gd name="T5" fmla="*/ 0 h 142"/>
                    <a:gd name="T6" fmla="*/ 232 w 242"/>
                    <a:gd name="T7" fmla="*/ 4 h 142"/>
                    <a:gd name="T8" fmla="*/ 242 w 242"/>
                    <a:gd name="T9" fmla="*/ 10 h 142"/>
                    <a:gd name="T10" fmla="*/ 18 w 242"/>
                    <a:gd name="T11" fmla="*/ 142 h 142"/>
                  </a:gdLst>
                  <a:ahLst/>
                  <a:cxnLst>
                    <a:cxn ang="0">
                      <a:pos x="T0" y="T1"/>
                    </a:cxn>
                    <a:cxn ang="0">
                      <a:pos x="T2" y="T3"/>
                    </a:cxn>
                    <a:cxn ang="0">
                      <a:pos x="T4" y="T5"/>
                    </a:cxn>
                    <a:cxn ang="0">
                      <a:pos x="T6" y="T7"/>
                    </a:cxn>
                    <a:cxn ang="0">
                      <a:pos x="T8" y="T9"/>
                    </a:cxn>
                    <a:cxn ang="0">
                      <a:pos x="T10" y="T11"/>
                    </a:cxn>
                  </a:cxnLst>
                  <a:rect l="0" t="0" r="r" b="b"/>
                  <a:pathLst>
                    <a:path w="242" h="142">
                      <a:moveTo>
                        <a:pt x="18" y="142"/>
                      </a:moveTo>
                      <a:lnTo>
                        <a:pt x="0" y="132"/>
                      </a:lnTo>
                      <a:lnTo>
                        <a:pt x="222" y="0"/>
                      </a:lnTo>
                      <a:lnTo>
                        <a:pt x="232" y="4"/>
                      </a:lnTo>
                      <a:lnTo>
                        <a:pt x="242" y="10"/>
                      </a:lnTo>
                      <a:lnTo>
                        <a:pt x="18" y="14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194" name="Freeform 26"/>
                <p:cNvSpPr>
                  <a:spLocks/>
                </p:cNvSpPr>
                <p:nvPr/>
              </p:nvSpPr>
              <p:spPr bwMode="auto">
                <a:xfrm>
                  <a:off x="2639" y="1004"/>
                  <a:ext cx="224" cy="430"/>
                </a:xfrm>
                <a:custGeom>
                  <a:avLst/>
                  <a:gdLst>
                    <a:gd name="T0" fmla="*/ 224 w 224"/>
                    <a:gd name="T1" fmla="*/ 302 h 430"/>
                    <a:gd name="T2" fmla="*/ 0 w 224"/>
                    <a:gd name="T3" fmla="*/ 430 h 430"/>
                    <a:gd name="T4" fmla="*/ 0 w 224"/>
                    <a:gd name="T5" fmla="*/ 128 h 430"/>
                    <a:gd name="T6" fmla="*/ 224 w 224"/>
                    <a:gd name="T7" fmla="*/ 0 h 430"/>
                    <a:gd name="T8" fmla="*/ 224 w 224"/>
                    <a:gd name="T9" fmla="*/ 302 h 430"/>
                  </a:gdLst>
                  <a:ahLst/>
                  <a:cxnLst>
                    <a:cxn ang="0">
                      <a:pos x="T0" y="T1"/>
                    </a:cxn>
                    <a:cxn ang="0">
                      <a:pos x="T2" y="T3"/>
                    </a:cxn>
                    <a:cxn ang="0">
                      <a:pos x="T4" y="T5"/>
                    </a:cxn>
                    <a:cxn ang="0">
                      <a:pos x="T6" y="T7"/>
                    </a:cxn>
                    <a:cxn ang="0">
                      <a:pos x="T8" y="T9"/>
                    </a:cxn>
                  </a:cxnLst>
                  <a:rect l="0" t="0" r="r" b="b"/>
                  <a:pathLst>
                    <a:path w="224" h="430">
                      <a:moveTo>
                        <a:pt x="224" y="302"/>
                      </a:moveTo>
                      <a:lnTo>
                        <a:pt x="0" y="430"/>
                      </a:lnTo>
                      <a:lnTo>
                        <a:pt x="0" y="128"/>
                      </a:lnTo>
                      <a:lnTo>
                        <a:pt x="224" y="0"/>
                      </a:lnTo>
                      <a:lnTo>
                        <a:pt x="224" y="302"/>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195" name="Freeform 27"/>
                <p:cNvSpPr>
                  <a:spLocks/>
                </p:cNvSpPr>
                <p:nvPr/>
              </p:nvSpPr>
              <p:spPr bwMode="auto">
                <a:xfrm>
                  <a:off x="2657" y="1034"/>
                  <a:ext cx="188" cy="370"/>
                </a:xfrm>
                <a:custGeom>
                  <a:avLst/>
                  <a:gdLst>
                    <a:gd name="T0" fmla="*/ 188 w 188"/>
                    <a:gd name="T1" fmla="*/ 260 h 370"/>
                    <a:gd name="T2" fmla="*/ 0 w 188"/>
                    <a:gd name="T3" fmla="*/ 370 h 370"/>
                    <a:gd name="T4" fmla="*/ 0 w 188"/>
                    <a:gd name="T5" fmla="*/ 110 h 370"/>
                    <a:gd name="T6" fmla="*/ 188 w 188"/>
                    <a:gd name="T7" fmla="*/ 0 h 370"/>
                    <a:gd name="T8" fmla="*/ 188 w 188"/>
                    <a:gd name="T9" fmla="*/ 260 h 370"/>
                  </a:gdLst>
                  <a:ahLst/>
                  <a:cxnLst>
                    <a:cxn ang="0">
                      <a:pos x="T0" y="T1"/>
                    </a:cxn>
                    <a:cxn ang="0">
                      <a:pos x="T2" y="T3"/>
                    </a:cxn>
                    <a:cxn ang="0">
                      <a:pos x="T4" y="T5"/>
                    </a:cxn>
                    <a:cxn ang="0">
                      <a:pos x="T6" y="T7"/>
                    </a:cxn>
                    <a:cxn ang="0">
                      <a:pos x="T8" y="T9"/>
                    </a:cxn>
                  </a:cxnLst>
                  <a:rect l="0" t="0" r="r" b="b"/>
                  <a:pathLst>
                    <a:path w="188" h="370">
                      <a:moveTo>
                        <a:pt x="188" y="260"/>
                      </a:moveTo>
                      <a:lnTo>
                        <a:pt x="0" y="370"/>
                      </a:lnTo>
                      <a:lnTo>
                        <a:pt x="0" y="110"/>
                      </a:lnTo>
                      <a:lnTo>
                        <a:pt x="188" y="0"/>
                      </a:lnTo>
                      <a:lnTo>
                        <a:pt x="188" y="26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196" name="Freeform 28"/>
                <p:cNvSpPr>
                  <a:spLocks/>
                </p:cNvSpPr>
                <p:nvPr/>
              </p:nvSpPr>
              <p:spPr bwMode="auto">
                <a:xfrm>
                  <a:off x="2703" y="1304"/>
                  <a:ext cx="308" cy="210"/>
                </a:xfrm>
                <a:custGeom>
                  <a:avLst/>
                  <a:gdLst>
                    <a:gd name="T0" fmla="*/ 86 w 308"/>
                    <a:gd name="T1" fmla="*/ 210 h 210"/>
                    <a:gd name="T2" fmla="*/ 308 w 308"/>
                    <a:gd name="T3" fmla="*/ 82 h 210"/>
                    <a:gd name="T4" fmla="*/ 220 w 308"/>
                    <a:gd name="T5" fmla="*/ 0 h 210"/>
                    <a:gd name="T6" fmla="*/ 216 w 308"/>
                    <a:gd name="T7" fmla="*/ 2 h 210"/>
                    <a:gd name="T8" fmla="*/ 0 w 308"/>
                    <a:gd name="T9" fmla="*/ 126 h 210"/>
                    <a:gd name="T10" fmla="*/ 86 w 308"/>
                    <a:gd name="T11" fmla="*/ 210 h 210"/>
                  </a:gdLst>
                  <a:ahLst/>
                  <a:cxnLst>
                    <a:cxn ang="0">
                      <a:pos x="T0" y="T1"/>
                    </a:cxn>
                    <a:cxn ang="0">
                      <a:pos x="T2" y="T3"/>
                    </a:cxn>
                    <a:cxn ang="0">
                      <a:pos x="T4" y="T5"/>
                    </a:cxn>
                    <a:cxn ang="0">
                      <a:pos x="T6" y="T7"/>
                    </a:cxn>
                    <a:cxn ang="0">
                      <a:pos x="T8" y="T9"/>
                    </a:cxn>
                    <a:cxn ang="0">
                      <a:pos x="T10" y="T11"/>
                    </a:cxn>
                  </a:cxnLst>
                  <a:rect l="0" t="0" r="r" b="b"/>
                  <a:pathLst>
                    <a:path w="308" h="210">
                      <a:moveTo>
                        <a:pt x="86" y="210"/>
                      </a:moveTo>
                      <a:lnTo>
                        <a:pt x="308" y="82"/>
                      </a:lnTo>
                      <a:lnTo>
                        <a:pt x="220" y="0"/>
                      </a:lnTo>
                      <a:lnTo>
                        <a:pt x="216" y="2"/>
                      </a:lnTo>
                      <a:lnTo>
                        <a:pt x="0" y="126"/>
                      </a:lnTo>
                      <a:lnTo>
                        <a:pt x="86"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197" name="Freeform 29"/>
                <p:cNvSpPr>
                  <a:spLocks/>
                </p:cNvSpPr>
                <p:nvPr/>
              </p:nvSpPr>
              <p:spPr bwMode="auto">
                <a:xfrm>
                  <a:off x="2779" y="1326"/>
                  <a:ext cx="206" cy="138"/>
                </a:xfrm>
                <a:custGeom>
                  <a:avLst/>
                  <a:gdLst>
                    <a:gd name="T0" fmla="*/ 58 w 206"/>
                    <a:gd name="T1" fmla="*/ 138 h 138"/>
                    <a:gd name="T2" fmla="*/ 206 w 206"/>
                    <a:gd name="T3" fmla="*/ 54 h 138"/>
                    <a:gd name="T4" fmla="*/ 146 w 206"/>
                    <a:gd name="T5" fmla="*/ 0 h 138"/>
                    <a:gd name="T6" fmla="*/ 144 w 206"/>
                    <a:gd name="T7" fmla="*/ 0 h 138"/>
                    <a:gd name="T8" fmla="*/ 0 w 206"/>
                    <a:gd name="T9" fmla="*/ 84 h 138"/>
                    <a:gd name="T10" fmla="*/ 58 w 206"/>
                    <a:gd name="T11" fmla="*/ 138 h 138"/>
                  </a:gdLst>
                  <a:ahLst/>
                  <a:cxnLst>
                    <a:cxn ang="0">
                      <a:pos x="T0" y="T1"/>
                    </a:cxn>
                    <a:cxn ang="0">
                      <a:pos x="T2" y="T3"/>
                    </a:cxn>
                    <a:cxn ang="0">
                      <a:pos x="T4" y="T5"/>
                    </a:cxn>
                    <a:cxn ang="0">
                      <a:pos x="T6" y="T7"/>
                    </a:cxn>
                    <a:cxn ang="0">
                      <a:pos x="T8" y="T9"/>
                    </a:cxn>
                    <a:cxn ang="0">
                      <a:pos x="T10" y="T11"/>
                    </a:cxn>
                  </a:cxnLst>
                  <a:rect l="0" t="0" r="r" b="b"/>
                  <a:pathLst>
                    <a:path w="206" h="138">
                      <a:moveTo>
                        <a:pt x="58" y="138"/>
                      </a:moveTo>
                      <a:lnTo>
                        <a:pt x="206" y="54"/>
                      </a:lnTo>
                      <a:lnTo>
                        <a:pt x="146" y="0"/>
                      </a:lnTo>
                      <a:lnTo>
                        <a:pt x="144" y="0"/>
                      </a:lnTo>
                      <a:lnTo>
                        <a:pt x="0" y="84"/>
                      </a:lnTo>
                      <a:lnTo>
                        <a:pt x="58" y="13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198" name="Freeform 30"/>
                <p:cNvSpPr>
                  <a:spLocks/>
                </p:cNvSpPr>
                <p:nvPr/>
              </p:nvSpPr>
              <p:spPr bwMode="auto">
                <a:xfrm>
                  <a:off x="2731" y="1416"/>
                  <a:ext cx="96" cy="76"/>
                </a:xfrm>
                <a:custGeom>
                  <a:avLst/>
                  <a:gdLst>
                    <a:gd name="T0" fmla="*/ 56 w 96"/>
                    <a:gd name="T1" fmla="*/ 76 h 76"/>
                    <a:gd name="T2" fmla="*/ 96 w 96"/>
                    <a:gd name="T3" fmla="*/ 54 h 76"/>
                    <a:gd name="T4" fmla="*/ 36 w 96"/>
                    <a:gd name="T5" fmla="*/ 0 h 76"/>
                    <a:gd name="T6" fmla="*/ 34 w 96"/>
                    <a:gd name="T7" fmla="*/ 0 h 76"/>
                    <a:gd name="T8" fmla="*/ 0 w 96"/>
                    <a:gd name="T9" fmla="*/ 20 h 76"/>
                    <a:gd name="T10" fmla="*/ 56 w 96"/>
                    <a:gd name="T11" fmla="*/ 76 h 76"/>
                  </a:gdLst>
                  <a:ahLst/>
                  <a:cxnLst>
                    <a:cxn ang="0">
                      <a:pos x="T0" y="T1"/>
                    </a:cxn>
                    <a:cxn ang="0">
                      <a:pos x="T2" y="T3"/>
                    </a:cxn>
                    <a:cxn ang="0">
                      <a:pos x="T4" y="T5"/>
                    </a:cxn>
                    <a:cxn ang="0">
                      <a:pos x="T6" y="T7"/>
                    </a:cxn>
                    <a:cxn ang="0">
                      <a:pos x="T8" y="T9"/>
                    </a:cxn>
                    <a:cxn ang="0">
                      <a:pos x="T10" y="T11"/>
                    </a:cxn>
                  </a:cxnLst>
                  <a:rect l="0" t="0" r="r" b="b"/>
                  <a:pathLst>
                    <a:path w="96" h="76">
                      <a:moveTo>
                        <a:pt x="56" y="76"/>
                      </a:moveTo>
                      <a:lnTo>
                        <a:pt x="96" y="54"/>
                      </a:lnTo>
                      <a:lnTo>
                        <a:pt x="36" y="0"/>
                      </a:lnTo>
                      <a:lnTo>
                        <a:pt x="34" y="0"/>
                      </a:lnTo>
                      <a:lnTo>
                        <a:pt x="0" y="20"/>
                      </a:lnTo>
                      <a:lnTo>
                        <a:pt x="56" y="7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199" name="Freeform 31"/>
                <p:cNvSpPr>
                  <a:spLocks/>
                </p:cNvSpPr>
                <p:nvPr/>
              </p:nvSpPr>
              <p:spPr bwMode="auto">
                <a:xfrm>
                  <a:off x="3943" y="908"/>
                  <a:ext cx="154" cy="94"/>
                </a:xfrm>
                <a:custGeom>
                  <a:avLst/>
                  <a:gdLst>
                    <a:gd name="T0" fmla="*/ 68 w 154"/>
                    <a:gd name="T1" fmla="*/ 0 h 94"/>
                    <a:gd name="T2" fmla="*/ 154 w 154"/>
                    <a:gd name="T3" fmla="*/ 50 h 94"/>
                    <a:gd name="T4" fmla="*/ 88 w 154"/>
                    <a:gd name="T5" fmla="*/ 94 h 94"/>
                    <a:gd name="T6" fmla="*/ 0 w 154"/>
                    <a:gd name="T7" fmla="*/ 42 h 94"/>
                    <a:gd name="T8" fmla="*/ 68 w 154"/>
                    <a:gd name="T9" fmla="*/ 0 h 94"/>
                  </a:gdLst>
                  <a:ahLst/>
                  <a:cxnLst>
                    <a:cxn ang="0">
                      <a:pos x="T0" y="T1"/>
                    </a:cxn>
                    <a:cxn ang="0">
                      <a:pos x="T2" y="T3"/>
                    </a:cxn>
                    <a:cxn ang="0">
                      <a:pos x="T4" y="T5"/>
                    </a:cxn>
                    <a:cxn ang="0">
                      <a:pos x="T6" y="T7"/>
                    </a:cxn>
                    <a:cxn ang="0">
                      <a:pos x="T8" y="T9"/>
                    </a:cxn>
                  </a:cxnLst>
                  <a:rect l="0" t="0" r="r" b="b"/>
                  <a:pathLst>
                    <a:path w="154" h="94">
                      <a:moveTo>
                        <a:pt x="68" y="0"/>
                      </a:moveTo>
                      <a:lnTo>
                        <a:pt x="154" y="50"/>
                      </a:lnTo>
                      <a:lnTo>
                        <a:pt x="88" y="94"/>
                      </a:lnTo>
                      <a:lnTo>
                        <a:pt x="0" y="42"/>
                      </a:lnTo>
                      <a:lnTo>
                        <a:pt x="68"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00" name="Freeform 32"/>
                <p:cNvSpPr>
                  <a:spLocks/>
                </p:cNvSpPr>
                <p:nvPr/>
              </p:nvSpPr>
              <p:spPr bwMode="auto">
                <a:xfrm>
                  <a:off x="4129" y="722"/>
                  <a:ext cx="20" cy="312"/>
                </a:xfrm>
                <a:custGeom>
                  <a:avLst/>
                  <a:gdLst>
                    <a:gd name="T0" fmla="*/ 18 w 20"/>
                    <a:gd name="T1" fmla="*/ 300 h 312"/>
                    <a:gd name="T2" fmla="*/ 0 w 20"/>
                    <a:gd name="T3" fmla="*/ 312 h 312"/>
                    <a:gd name="T4" fmla="*/ 0 w 20"/>
                    <a:gd name="T5" fmla="*/ 8 h 312"/>
                    <a:gd name="T6" fmla="*/ 20 w 20"/>
                    <a:gd name="T7" fmla="*/ 0 h 312"/>
                    <a:gd name="T8" fmla="*/ 18 w 20"/>
                    <a:gd name="T9" fmla="*/ 300 h 312"/>
                  </a:gdLst>
                  <a:ahLst/>
                  <a:cxnLst>
                    <a:cxn ang="0">
                      <a:pos x="T0" y="T1"/>
                    </a:cxn>
                    <a:cxn ang="0">
                      <a:pos x="T2" y="T3"/>
                    </a:cxn>
                    <a:cxn ang="0">
                      <a:pos x="T4" y="T5"/>
                    </a:cxn>
                    <a:cxn ang="0">
                      <a:pos x="T6" y="T7"/>
                    </a:cxn>
                    <a:cxn ang="0">
                      <a:pos x="T8" y="T9"/>
                    </a:cxn>
                  </a:cxnLst>
                  <a:rect l="0" t="0" r="r" b="b"/>
                  <a:pathLst>
                    <a:path w="20" h="312">
                      <a:moveTo>
                        <a:pt x="18" y="300"/>
                      </a:moveTo>
                      <a:lnTo>
                        <a:pt x="0" y="312"/>
                      </a:lnTo>
                      <a:lnTo>
                        <a:pt x="0" y="8"/>
                      </a:lnTo>
                      <a:lnTo>
                        <a:pt x="20" y="0"/>
                      </a:lnTo>
                      <a:lnTo>
                        <a:pt x="18" y="300"/>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201" name="Freeform 33"/>
                <p:cNvSpPr>
                  <a:spLocks/>
                </p:cNvSpPr>
                <p:nvPr/>
              </p:nvSpPr>
              <p:spPr bwMode="auto">
                <a:xfrm>
                  <a:off x="3907" y="588"/>
                  <a:ext cx="242" cy="142"/>
                </a:xfrm>
                <a:custGeom>
                  <a:avLst/>
                  <a:gdLst>
                    <a:gd name="T0" fmla="*/ 224 w 242"/>
                    <a:gd name="T1" fmla="*/ 142 h 142"/>
                    <a:gd name="T2" fmla="*/ 242 w 242"/>
                    <a:gd name="T3" fmla="*/ 132 h 142"/>
                    <a:gd name="T4" fmla="*/ 18 w 242"/>
                    <a:gd name="T5" fmla="*/ 0 h 142"/>
                    <a:gd name="T6" fmla="*/ 10 w 242"/>
                    <a:gd name="T7" fmla="*/ 4 h 142"/>
                    <a:gd name="T8" fmla="*/ 0 w 242"/>
                    <a:gd name="T9" fmla="*/ 10 h 142"/>
                    <a:gd name="T10" fmla="*/ 224 w 242"/>
                    <a:gd name="T11" fmla="*/ 142 h 142"/>
                  </a:gdLst>
                  <a:ahLst/>
                  <a:cxnLst>
                    <a:cxn ang="0">
                      <a:pos x="T0" y="T1"/>
                    </a:cxn>
                    <a:cxn ang="0">
                      <a:pos x="T2" y="T3"/>
                    </a:cxn>
                    <a:cxn ang="0">
                      <a:pos x="T4" y="T5"/>
                    </a:cxn>
                    <a:cxn ang="0">
                      <a:pos x="T6" y="T7"/>
                    </a:cxn>
                    <a:cxn ang="0">
                      <a:pos x="T8" y="T9"/>
                    </a:cxn>
                    <a:cxn ang="0">
                      <a:pos x="T10" y="T11"/>
                    </a:cxn>
                  </a:cxnLst>
                  <a:rect l="0" t="0" r="r" b="b"/>
                  <a:pathLst>
                    <a:path w="242" h="142">
                      <a:moveTo>
                        <a:pt x="224" y="142"/>
                      </a:moveTo>
                      <a:lnTo>
                        <a:pt x="242" y="132"/>
                      </a:lnTo>
                      <a:lnTo>
                        <a:pt x="18" y="0"/>
                      </a:lnTo>
                      <a:lnTo>
                        <a:pt x="10" y="4"/>
                      </a:lnTo>
                      <a:lnTo>
                        <a:pt x="0" y="10"/>
                      </a:lnTo>
                      <a:lnTo>
                        <a:pt x="224" y="14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02" name="Freeform 34"/>
                <p:cNvSpPr>
                  <a:spLocks/>
                </p:cNvSpPr>
                <p:nvPr/>
              </p:nvSpPr>
              <p:spPr bwMode="auto">
                <a:xfrm>
                  <a:off x="3907" y="602"/>
                  <a:ext cx="222" cy="432"/>
                </a:xfrm>
                <a:custGeom>
                  <a:avLst/>
                  <a:gdLst>
                    <a:gd name="T0" fmla="*/ 0 w 222"/>
                    <a:gd name="T1" fmla="*/ 302 h 432"/>
                    <a:gd name="T2" fmla="*/ 222 w 222"/>
                    <a:gd name="T3" fmla="*/ 432 h 432"/>
                    <a:gd name="T4" fmla="*/ 222 w 222"/>
                    <a:gd name="T5" fmla="*/ 128 h 432"/>
                    <a:gd name="T6" fmla="*/ 0 w 222"/>
                    <a:gd name="T7" fmla="*/ 0 h 432"/>
                    <a:gd name="T8" fmla="*/ 0 w 222"/>
                    <a:gd name="T9" fmla="*/ 302 h 432"/>
                  </a:gdLst>
                  <a:ahLst/>
                  <a:cxnLst>
                    <a:cxn ang="0">
                      <a:pos x="T0" y="T1"/>
                    </a:cxn>
                    <a:cxn ang="0">
                      <a:pos x="T2" y="T3"/>
                    </a:cxn>
                    <a:cxn ang="0">
                      <a:pos x="T4" y="T5"/>
                    </a:cxn>
                    <a:cxn ang="0">
                      <a:pos x="T6" y="T7"/>
                    </a:cxn>
                    <a:cxn ang="0">
                      <a:pos x="T8" y="T9"/>
                    </a:cxn>
                  </a:cxnLst>
                  <a:rect l="0" t="0" r="r" b="b"/>
                  <a:pathLst>
                    <a:path w="222" h="432">
                      <a:moveTo>
                        <a:pt x="0" y="302"/>
                      </a:moveTo>
                      <a:lnTo>
                        <a:pt x="222" y="432"/>
                      </a:lnTo>
                      <a:lnTo>
                        <a:pt x="222" y="128"/>
                      </a:lnTo>
                      <a:lnTo>
                        <a:pt x="0" y="0"/>
                      </a:lnTo>
                      <a:lnTo>
                        <a:pt x="0" y="30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03" name="Freeform 35"/>
                <p:cNvSpPr>
                  <a:spLocks/>
                </p:cNvSpPr>
                <p:nvPr/>
              </p:nvSpPr>
              <p:spPr bwMode="auto">
                <a:xfrm>
                  <a:off x="3923" y="634"/>
                  <a:ext cx="190" cy="368"/>
                </a:xfrm>
                <a:custGeom>
                  <a:avLst/>
                  <a:gdLst>
                    <a:gd name="T0" fmla="*/ 0 w 190"/>
                    <a:gd name="T1" fmla="*/ 258 h 368"/>
                    <a:gd name="T2" fmla="*/ 190 w 190"/>
                    <a:gd name="T3" fmla="*/ 368 h 368"/>
                    <a:gd name="T4" fmla="*/ 190 w 190"/>
                    <a:gd name="T5" fmla="*/ 108 h 368"/>
                    <a:gd name="T6" fmla="*/ 0 w 190"/>
                    <a:gd name="T7" fmla="*/ 0 h 368"/>
                    <a:gd name="T8" fmla="*/ 0 w 190"/>
                    <a:gd name="T9" fmla="*/ 258 h 368"/>
                  </a:gdLst>
                  <a:ahLst/>
                  <a:cxnLst>
                    <a:cxn ang="0">
                      <a:pos x="T0" y="T1"/>
                    </a:cxn>
                    <a:cxn ang="0">
                      <a:pos x="T2" y="T3"/>
                    </a:cxn>
                    <a:cxn ang="0">
                      <a:pos x="T4" y="T5"/>
                    </a:cxn>
                    <a:cxn ang="0">
                      <a:pos x="T6" y="T7"/>
                    </a:cxn>
                    <a:cxn ang="0">
                      <a:pos x="T8" y="T9"/>
                    </a:cxn>
                  </a:cxnLst>
                  <a:rect l="0" t="0" r="r" b="b"/>
                  <a:pathLst>
                    <a:path w="190" h="368">
                      <a:moveTo>
                        <a:pt x="0" y="258"/>
                      </a:moveTo>
                      <a:lnTo>
                        <a:pt x="190" y="368"/>
                      </a:lnTo>
                      <a:lnTo>
                        <a:pt x="190" y="108"/>
                      </a:lnTo>
                      <a:lnTo>
                        <a:pt x="0" y="0"/>
                      </a:lnTo>
                      <a:lnTo>
                        <a:pt x="0" y="25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204" name="Freeform 36"/>
                <p:cNvSpPr>
                  <a:spLocks/>
                </p:cNvSpPr>
                <p:nvPr/>
              </p:nvSpPr>
              <p:spPr bwMode="auto">
                <a:xfrm>
                  <a:off x="3757" y="904"/>
                  <a:ext cx="308" cy="208"/>
                </a:xfrm>
                <a:custGeom>
                  <a:avLst/>
                  <a:gdLst>
                    <a:gd name="T0" fmla="*/ 224 w 308"/>
                    <a:gd name="T1" fmla="*/ 208 h 208"/>
                    <a:gd name="T2" fmla="*/ 0 w 308"/>
                    <a:gd name="T3" fmla="*/ 80 h 208"/>
                    <a:gd name="T4" fmla="*/ 90 w 308"/>
                    <a:gd name="T5" fmla="*/ 0 h 208"/>
                    <a:gd name="T6" fmla="*/ 92 w 308"/>
                    <a:gd name="T7" fmla="*/ 0 h 208"/>
                    <a:gd name="T8" fmla="*/ 308 w 308"/>
                    <a:gd name="T9" fmla="*/ 126 h 208"/>
                    <a:gd name="T10" fmla="*/ 224 w 308"/>
                    <a:gd name="T11" fmla="*/ 208 h 208"/>
                  </a:gdLst>
                  <a:ahLst/>
                  <a:cxnLst>
                    <a:cxn ang="0">
                      <a:pos x="T0" y="T1"/>
                    </a:cxn>
                    <a:cxn ang="0">
                      <a:pos x="T2" y="T3"/>
                    </a:cxn>
                    <a:cxn ang="0">
                      <a:pos x="T4" y="T5"/>
                    </a:cxn>
                    <a:cxn ang="0">
                      <a:pos x="T6" y="T7"/>
                    </a:cxn>
                    <a:cxn ang="0">
                      <a:pos x="T8" y="T9"/>
                    </a:cxn>
                    <a:cxn ang="0">
                      <a:pos x="T10" y="T11"/>
                    </a:cxn>
                  </a:cxnLst>
                  <a:rect l="0" t="0" r="r" b="b"/>
                  <a:pathLst>
                    <a:path w="308" h="208">
                      <a:moveTo>
                        <a:pt x="224" y="208"/>
                      </a:moveTo>
                      <a:lnTo>
                        <a:pt x="0" y="80"/>
                      </a:lnTo>
                      <a:lnTo>
                        <a:pt x="90" y="0"/>
                      </a:lnTo>
                      <a:lnTo>
                        <a:pt x="92" y="0"/>
                      </a:lnTo>
                      <a:lnTo>
                        <a:pt x="308" y="126"/>
                      </a:lnTo>
                      <a:lnTo>
                        <a:pt x="224" y="20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05" name="Freeform 37"/>
                <p:cNvSpPr>
                  <a:spLocks/>
                </p:cNvSpPr>
                <p:nvPr/>
              </p:nvSpPr>
              <p:spPr bwMode="auto">
                <a:xfrm>
                  <a:off x="3783" y="924"/>
                  <a:ext cx="206" cy="140"/>
                </a:xfrm>
                <a:custGeom>
                  <a:avLst/>
                  <a:gdLst>
                    <a:gd name="T0" fmla="*/ 150 w 206"/>
                    <a:gd name="T1" fmla="*/ 140 h 140"/>
                    <a:gd name="T2" fmla="*/ 0 w 206"/>
                    <a:gd name="T3" fmla="*/ 54 h 140"/>
                    <a:gd name="T4" fmla="*/ 60 w 206"/>
                    <a:gd name="T5" fmla="*/ 0 h 140"/>
                    <a:gd name="T6" fmla="*/ 62 w 206"/>
                    <a:gd name="T7" fmla="*/ 2 h 140"/>
                    <a:gd name="T8" fmla="*/ 206 w 206"/>
                    <a:gd name="T9" fmla="*/ 84 h 140"/>
                    <a:gd name="T10" fmla="*/ 150 w 206"/>
                    <a:gd name="T11" fmla="*/ 140 h 140"/>
                  </a:gdLst>
                  <a:ahLst/>
                  <a:cxnLst>
                    <a:cxn ang="0">
                      <a:pos x="T0" y="T1"/>
                    </a:cxn>
                    <a:cxn ang="0">
                      <a:pos x="T2" y="T3"/>
                    </a:cxn>
                    <a:cxn ang="0">
                      <a:pos x="T4" y="T5"/>
                    </a:cxn>
                    <a:cxn ang="0">
                      <a:pos x="T6" y="T7"/>
                    </a:cxn>
                    <a:cxn ang="0">
                      <a:pos x="T8" y="T9"/>
                    </a:cxn>
                    <a:cxn ang="0">
                      <a:pos x="T10" y="T11"/>
                    </a:cxn>
                  </a:cxnLst>
                  <a:rect l="0" t="0" r="r" b="b"/>
                  <a:pathLst>
                    <a:path w="206" h="140">
                      <a:moveTo>
                        <a:pt x="150" y="140"/>
                      </a:moveTo>
                      <a:lnTo>
                        <a:pt x="0" y="54"/>
                      </a:lnTo>
                      <a:lnTo>
                        <a:pt x="60" y="0"/>
                      </a:lnTo>
                      <a:lnTo>
                        <a:pt x="62" y="2"/>
                      </a:lnTo>
                      <a:lnTo>
                        <a:pt x="206" y="84"/>
                      </a:lnTo>
                      <a:lnTo>
                        <a:pt x="150" y="1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206" name="Freeform 38"/>
                <p:cNvSpPr>
                  <a:spLocks/>
                </p:cNvSpPr>
                <p:nvPr/>
              </p:nvSpPr>
              <p:spPr bwMode="auto">
                <a:xfrm>
                  <a:off x="3943" y="1014"/>
                  <a:ext cx="96" cy="76"/>
                </a:xfrm>
                <a:custGeom>
                  <a:avLst/>
                  <a:gdLst>
                    <a:gd name="T0" fmla="*/ 38 w 96"/>
                    <a:gd name="T1" fmla="*/ 76 h 76"/>
                    <a:gd name="T2" fmla="*/ 0 w 96"/>
                    <a:gd name="T3" fmla="*/ 54 h 76"/>
                    <a:gd name="T4" fmla="*/ 58 w 96"/>
                    <a:gd name="T5" fmla="*/ 0 h 76"/>
                    <a:gd name="T6" fmla="*/ 60 w 96"/>
                    <a:gd name="T7" fmla="*/ 2 h 76"/>
                    <a:gd name="T8" fmla="*/ 96 w 96"/>
                    <a:gd name="T9" fmla="*/ 20 h 76"/>
                    <a:gd name="T10" fmla="*/ 38 w 96"/>
                    <a:gd name="T11" fmla="*/ 76 h 76"/>
                  </a:gdLst>
                  <a:ahLst/>
                  <a:cxnLst>
                    <a:cxn ang="0">
                      <a:pos x="T0" y="T1"/>
                    </a:cxn>
                    <a:cxn ang="0">
                      <a:pos x="T2" y="T3"/>
                    </a:cxn>
                    <a:cxn ang="0">
                      <a:pos x="T4" y="T5"/>
                    </a:cxn>
                    <a:cxn ang="0">
                      <a:pos x="T6" y="T7"/>
                    </a:cxn>
                    <a:cxn ang="0">
                      <a:pos x="T8" y="T9"/>
                    </a:cxn>
                    <a:cxn ang="0">
                      <a:pos x="T10" y="T11"/>
                    </a:cxn>
                  </a:cxnLst>
                  <a:rect l="0" t="0" r="r" b="b"/>
                  <a:pathLst>
                    <a:path w="96" h="76">
                      <a:moveTo>
                        <a:pt x="38" y="76"/>
                      </a:moveTo>
                      <a:lnTo>
                        <a:pt x="0" y="54"/>
                      </a:lnTo>
                      <a:lnTo>
                        <a:pt x="58" y="0"/>
                      </a:lnTo>
                      <a:lnTo>
                        <a:pt x="60" y="2"/>
                      </a:lnTo>
                      <a:lnTo>
                        <a:pt x="96" y="20"/>
                      </a:lnTo>
                      <a:lnTo>
                        <a:pt x="38" y="7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207" name="Freeform 39"/>
                <p:cNvSpPr>
                  <a:spLocks/>
                </p:cNvSpPr>
                <p:nvPr/>
              </p:nvSpPr>
              <p:spPr bwMode="auto">
                <a:xfrm>
                  <a:off x="2989" y="1122"/>
                  <a:ext cx="154" cy="94"/>
                </a:xfrm>
                <a:custGeom>
                  <a:avLst/>
                  <a:gdLst>
                    <a:gd name="T0" fmla="*/ 86 w 154"/>
                    <a:gd name="T1" fmla="*/ 0 h 94"/>
                    <a:gd name="T2" fmla="*/ 0 w 154"/>
                    <a:gd name="T3" fmla="*/ 50 h 94"/>
                    <a:gd name="T4" fmla="*/ 64 w 154"/>
                    <a:gd name="T5" fmla="*/ 94 h 94"/>
                    <a:gd name="T6" fmla="*/ 154 w 154"/>
                    <a:gd name="T7" fmla="*/ 42 h 94"/>
                    <a:gd name="T8" fmla="*/ 86 w 154"/>
                    <a:gd name="T9" fmla="*/ 0 h 94"/>
                  </a:gdLst>
                  <a:ahLst/>
                  <a:cxnLst>
                    <a:cxn ang="0">
                      <a:pos x="T0" y="T1"/>
                    </a:cxn>
                    <a:cxn ang="0">
                      <a:pos x="T2" y="T3"/>
                    </a:cxn>
                    <a:cxn ang="0">
                      <a:pos x="T4" y="T5"/>
                    </a:cxn>
                    <a:cxn ang="0">
                      <a:pos x="T6" y="T7"/>
                    </a:cxn>
                    <a:cxn ang="0">
                      <a:pos x="T8" y="T9"/>
                    </a:cxn>
                  </a:cxnLst>
                  <a:rect l="0" t="0" r="r" b="b"/>
                  <a:pathLst>
                    <a:path w="154" h="94">
                      <a:moveTo>
                        <a:pt x="86" y="0"/>
                      </a:moveTo>
                      <a:lnTo>
                        <a:pt x="0" y="50"/>
                      </a:lnTo>
                      <a:lnTo>
                        <a:pt x="64" y="94"/>
                      </a:lnTo>
                      <a:lnTo>
                        <a:pt x="154" y="42"/>
                      </a:lnTo>
                      <a:lnTo>
                        <a:pt x="86"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08" name="Freeform 40"/>
                <p:cNvSpPr>
                  <a:spLocks/>
                </p:cNvSpPr>
                <p:nvPr/>
              </p:nvSpPr>
              <p:spPr bwMode="auto">
                <a:xfrm>
                  <a:off x="2935" y="934"/>
                  <a:ext cx="22" cy="314"/>
                </a:xfrm>
                <a:custGeom>
                  <a:avLst/>
                  <a:gdLst>
                    <a:gd name="T0" fmla="*/ 2 w 22"/>
                    <a:gd name="T1" fmla="*/ 300 h 314"/>
                    <a:gd name="T2" fmla="*/ 22 w 22"/>
                    <a:gd name="T3" fmla="*/ 314 h 314"/>
                    <a:gd name="T4" fmla="*/ 22 w 22"/>
                    <a:gd name="T5" fmla="*/ 10 h 314"/>
                    <a:gd name="T6" fmla="*/ 0 w 22"/>
                    <a:gd name="T7" fmla="*/ 0 h 314"/>
                    <a:gd name="T8" fmla="*/ 2 w 22"/>
                    <a:gd name="T9" fmla="*/ 300 h 314"/>
                  </a:gdLst>
                  <a:ahLst/>
                  <a:cxnLst>
                    <a:cxn ang="0">
                      <a:pos x="T0" y="T1"/>
                    </a:cxn>
                    <a:cxn ang="0">
                      <a:pos x="T2" y="T3"/>
                    </a:cxn>
                    <a:cxn ang="0">
                      <a:pos x="T4" y="T5"/>
                    </a:cxn>
                    <a:cxn ang="0">
                      <a:pos x="T6" y="T7"/>
                    </a:cxn>
                    <a:cxn ang="0">
                      <a:pos x="T8" y="T9"/>
                    </a:cxn>
                  </a:cxnLst>
                  <a:rect l="0" t="0" r="r" b="b"/>
                  <a:pathLst>
                    <a:path w="22" h="314">
                      <a:moveTo>
                        <a:pt x="2" y="300"/>
                      </a:moveTo>
                      <a:lnTo>
                        <a:pt x="22" y="314"/>
                      </a:lnTo>
                      <a:lnTo>
                        <a:pt x="22" y="10"/>
                      </a:lnTo>
                      <a:lnTo>
                        <a:pt x="0" y="0"/>
                      </a:lnTo>
                      <a:lnTo>
                        <a:pt x="2" y="30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09" name="Freeform 41"/>
                <p:cNvSpPr>
                  <a:spLocks/>
                </p:cNvSpPr>
                <p:nvPr/>
              </p:nvSpPr>
              <p:spPr bwMode="auto">
                <a:xfrm>
                  <a:off x="2937" y="802"/>
                  <a:ext cx="242" cy="142"/>
                </a:xfrm>
                <a:custGeom>
                  <a:avLst/>
                  <a:gdLst>
                    <a:gd name="T0" fmla="*/ 18 w 242"/>
                    <a:gd name="T1" fmla="*/ 142 h 142"/>
                    <a:gd name="T2" fmla="*/ 0 w 242"/>
                    <a:gd name="T3" fmla="*/ 132 h 142"/>
                    <a:gd name="T4" fmla="*/ 222 w 242"/>
                    <a:gd name="T5" fmla="*/ 0 h 142"/>
                    <a:gd name="T6" fmla="*/ 232 w 242"/>
                    <a:gd name="T7" fmla="*/ 4 h 142"/>
                    <a:gd name="T8" fmla="*/ 242 w 242"/>
                    <a:gd name="T9" fmla="*/ 10 h 142"/>
                    <a:gd name="T10" fmla="*/ 18 w 242"/>
                    <a:gd name="T11" fmla="*/ 142 h 142"/>
                  </a:gdLst>
                  <a:ahLst/>
                  <a:cxnLst>
                    <a:cxn ang="0">
                      <a:pos x="T0" y="T1"/>
                    </a:cxn>
                    <a:cxn ang="0">
                      <a:pos x="T2" y="T3"/>
                    </a:cxn>
                    <a:cxn ang="0">
                      <a:pos x="T4" y="T5"/>
                    </a:cxn>
                    <a:cxn ang="0">
                      <a:pos x="T6" y="T7"/>
                    </a:cxn>
                    <a:cxn ang="0">
                      <a:pos x="T8" y="T9"/>
                    </a:cxn>
                    <a:cxn ang="0">
                      <a:pos x="T10" y="T11"/>
                    </a:cxn>
                  </a:cxnLst>
                  <a:rect l="0" t="0" r="r" b="b"/>
                  <a:pathLst>
                    <a:path w="242" h="142">
                      <a:moveTo>
                        <a:pt x="18" y="142"/>
                      </a:moveTo>
                      <a:lnTo>
                        <a:pt x="0" y="132"/>
                      </a:lnTo>
                      <a:lnTo>
                        <a:pt x="222" y="0"/>
                      </a:lnTo>
                      <a:lnTo>
                        <a:pt x="232" y="4"/>
                      </a:lnTo>
                      <a:lnTo>
                        <a:pt x="242" y="10"/>
                      </a:lnTo>
                      <a:lnTo>
                        <a:pt x="18" y="14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10" name="Freeform 42"/>
                <p:cNvSpPr>
                  <a:spLocks/>
                </p:cNvSpPr>
                <p:nvPr/>
              </p:nvSpPr>
              <p:spPr bwMode="auto">
                <a:xfrm>
                  <a:off x="2955" y="816"/>
                  <a:ext cx="224" cy="430"/>
                </a:xfrm>
                <a:custGeom>
                  <a:avLst/>
                  <a:gdLst>
                    <a:gd name="T0" fmla="*/ 224 w 224"/>
                    <a:gd name="T1" fmla="*/ 302 h 430"/>
                    <a:gd name="T2" fmla="*/ 0 w 224"/>
                    <a:gd name="T3" fmla="*/ 430 h 430"/>
                    <a:gd name="T4" fmla="*/ 0 w 224"/>
                    <a:gd name="T5" fmla="*/ 128 h 430"/>
                    <a:gd name="T6" fmla="*/ 224 w 224"/>
                    <a:gd name="T7" fmla="*/ 0 h 430"/>
                    <a:gd name="T8" fmla="*/ 224 w 224"/>
                    <a:gd name="T9" fmla="*/ 302 h 430"/>
                  </a:gdLst>
                  <a:ahLst/>
                  <a:cxnLst>
                    <a:cxn ang="0">
                      <a:pos x="T0" y="T1"/>
                    </a:cxn>
                    <a:cxn ang="0">
                      <a:pos x="T2" y="T3"/>
                    </a:cxn>
                    <a:cxn ang="0">
                      <a:pos x="T4" y="T5"/>
                    </a:cxn>
                    <a:cxn ang="0">
                      <a:pos x="T6" y="T7"/>
                    </a:cxn>
                    <a:cxn ang="0">
                      <a:pos x="T8" y="T9"/>
                    </a:cxn>
                  </a:cxnLst>
                  <a:rect l="0" t="0" r="r" b="b"/>
                  <a:pathLst>
                    <a:path w="224" h="430">
                      <a:moveTo>
                        <a:pt x="224" y="302"/>
                      </a:moveTo>
                      <a:lnTo>
                        <a:pt x="0" y="430"/>
                      </a:lnTo>
                      <a:lnTo>
                        <a:pt x="0" y="128"/>
                      </a:lnTo>
                      <a:lnTo>
                        <a:pt x="224" y="0"/>
                      </a:lnTo>
                      <a:lnTo>
                        <a:pt x="224" y="302"/>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211" name="Freeform 43"/>
                <p:cNvSpPr>
                  <a:spLocks/>
                </p:cNvSpPr>
                <p:nvPr/>
              </p:nvSpPr>
              <p:spPr bwMode="auto">
                <a:xfrm>
                  <a:off x="2973" y="846"/>
                  <a:ext cx="188" cy="370"/>
                </a:xfrm>
                <a:custGeom>
                  <a:avLst/>
                  <a:gdLst>
                    <a:gd name="T0" fmla="*/ 188 w 188"/>
                    <a:gd name="T1" fmla="*/ 260 h 370"/>
                    <a:gd name="T2" fmla="*/ 0 w 188"/>
                    <a:gd name="T3" fmla="*/ 370 h 370"/>
                    <a:gd name="T4" fmla="*/ 0 w 188"/>
                    <a:gd name="T5" fmla="*/ 110 h 370"/>
                    <a:gd name="T6" fmla="*/ 188 w 188"/>
                    <a:gd name="T7" fmla="*/ 0 h 370"/>
                    <a:gd name="T8" fmla="*/ 188 w 188"/>
                    <a:gd name="T9" fmla="*/ 260 h 370"/>
                  </a:gdLst>
                  <a:ahLst/>
                  <a:cxnLst>
                    <a:cxn ang="0">
                      <a:pos x="T0" y="T1"/>
                    </a:cxn>
                    <a:cxn ang="0">
                      <a:pos x="T2" y="T3"/>
                    </a:cxn>
                    <a:cxn ang="0">
                      <a:pos x="T4" y="T5"/>
                    </a:cxn>
                    <a:cxn ang="0">
                      <a:pos x="T6" y="T7"/>
                    </a:cxn>
                    <a:cxn ang="0">
                      <a:pos x="T8" y="T9"/>
                    </a:cxn>
                  </a:cxnLst>
                  <a:rect l="0" t="0" r="r" b="b"/>
                  <a:pathLst>
                    <a:path w="188" h="370">
                      <a:moveTo>
                        <a:pt x="188" y="260"/>
                      </a:moveTo>
                      <a:lnTo>
                        <a:pt x="0" y="370"/>
                      </a:lnTo>
                      <a:lnTo>
                        <a:pt x="0" y="110"/>
                      </a:lnTo>
                      <a:lnTo>
                        <a:pt x="188" y="0"/>
                      </a:lnTo>
                      <a:lnTo>
                        <a:pt x="188" y="26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212" name="Freeform 44"/>
                <p:cNvSpPr>
                  <a:spLocks/>
                </p:cNvSpPr>
                <p:nvPr/>
              </p:nvSpPr>
              <p:spPr bwMode="auto">
                <a:xfrm>
                  <a:off x="3019" y="1116"/>
                  <a:ext cx="308" cy="210"/>
                </a:xfrm>
                <a:custGeom>
                  <a:avLst/>
                  <a:gdLst>
                    <a:gd name="T0" fmla="*/ 86 w 308"/>
                    <a:gd name="T1" fmla="*/ 210 h 210"/>
                    <a:gd name="T2" fmla="*/ 308 w 308"/>
                    <a:gd name="T3" fmla="*/ 82 h 210"/>
                    <a:gd name="T4" fmla="*/ 220 w 308"/>
                    <a:gd name="T5" fmla="*/ 0 h 210"/>
                    <a:gd name="T6" fmla="*/ 216 w 308"/>
                    <a:gd name="T7" fmla="*/ 2 h 210"/>
                    <a:gd name="T8" fmla="*/ 0 w 308"/>
                    <a:gd name="T9" fmla="*/ 126 h 210"/>
                    <a:gd name="T10" fmla="*/ 86 w 308"/>
                    <a:gd name="T11" fmla="*/ 210 h 210"/>
                  </a:gdLst>
                  <a:ahLst/>
                  <a:cxnLst>
                    <a:cxn ang="0">
                      <a:pos x="T0" y="T1"/>
                    </a:cxn>
                    <a:cxn ang="0">
                      <a:pos x="T2" y="T3"/>
                    </a:cxn>
                    <a:cxn ang="0">
                      <a:pos x="T4" y="T5"/>
                    </a:cxn>
                    <a:cxn ang="0">
                      <a:pos x="T6" y="T7"/>
                    </a:cxn>
                    <a:cxn ang="0">
                      <a:pos x="T8" y="T9"/>
                    </a:cxn>
                    <a:cxn ang="0">
                      <a:pos x="T10" y="T11"/>
                    </a:cxn>
                  </a:cxnLst>
                  <a:rect l="0" t="0" r="r" b="b"/>
                  <a:pathLst>
                    <a:path w="308" h="210">
                      <a:moveTo>
                        <a:pt x="86" y="210"/>
                      </a:moveTo>
                      <a:lnTo>
                        <a:pt x="308" y="82"/>
                      </a:lnTo>
                      <a:lnTo>
                        <a:pt x="220" y="0"/>
                      </a:lnTo>
                      <a:lnTo>
                        <a:pt x="216" y="2"/>
                      </a:lnTo>
                      <a:lnTo>
                        <a:pt x="0" y="126"/>
                      </a:lnTo>
                      <a:lnTo>
                        <a:pt x="86"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13" name="Freeform 45"/>
                <p:cNvSpPr>
                  <a:spLocks/>
                </p:cNvSpPr>
                <p:nvPr/>
              </p:nvSpPr>
              <p:spPr bwMode="auto">
                <a:xfrm>
                  <a:off x="3095" y="1138"/>
                  <a:ext cx="206" cy="138"/>
                </a:xfrm>
                <a:custGeom>
                  <a:avLst/>
                  <a:gdLst>
                    <a:gd name="T0" fmla="*/ 58 w 206"/>
                    <a:gd name="T1" fmla="*/ 138 h 138"/>
                    <a:gd name="T2" fmla="*/ 206 w 206"/>
                    <a:gd name="T3" fmla="*/ 54 h 138"/>
                    <a:gd name="T4" fmla="*/ 146 w 206"/>
                    <a:gd name="T5" fmla="*/ 0 h 138"/>
                    <a:gd name="T6" fmla="*/ 144 w 206"/>
                    <a:gd name="T7" fmla="*/ 0 h 138"/>
                    <a:gd name="T8" fmla="*/ 0 w 206"/>
                    <a:gd name="T9" fmla="*/ 84 h 138"/>
                    <a:gd name="T10" fmla="*/ 58 w 206"/>
                    <a:gd name="T11" fmla="*/ 138 h 138"/>
                  </a:gdLst>
                  <a:ahLst/>
                  <a:cxnLst>
                    <a:cxn ang="0">
                      <a:pos x="T0" y="T1"/>
                    </a:cxn>
                    <a:cxn ang="0">
                      <a:pos x="T2" y="T3"/>
                    </a:cxn>
                    <a:cxn ang="0">
                      <a:pos x="T4" y="T5"/>
                    </a:cxn>
                    <a:cxn ang="0">
                      <a:pos x="T6" y="T7"/>
                    </a:cxn>
                    <a:cxn ang="0">
                      <a:pos x="T8" y="T9"/>
                    </a:cxn>
                    <a:cxn ang="0">
                      <a:pos x="T10" y="T11"/>
                    </a:cxn>
                  </a:cxnLst>
                  <a:rect l="0" t="0" r="r" b="b"/>
                  <a:pathLst>
                    <a:path w="206" h="138">
                      <a:moveTo>
                        <a:pt x="58" y="138"/>
                      </a:moveTo>
                      <a:lnTo>
                        <a:pt x="206" y="54"/>
                      </a:lnTo>
                      <a:lnTo>
                        <a:pt x="146" y="0"/>
                      </a:lnTo>
                      <a:lnTo>
                        <a:pt x="144" y="0"/>
                      </a:lnTo>
                      <a:lnTo>
                        <a:pt x="0" y="84"/>
                      </a:lnTo>
                      <a:lnTo>
                        <a:pt x="58" y="13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214" name="Freeform 46"/>
                <p:cNvSpPr>
                  <a:spLocks/>
                </p:cNvSpPr>
                <p:nvPr/>
              </p:nvSpPr>
              <p:spPr bwMode="auto">
                <a:xfrm>
                  <a:off x="3047" y="1228"/>
                  <a:ext cx="96" cy="76"/>
                </a:xfrm>
                <a:custGeom>
                  <a:avLst/>
                  <a:gdLst>
                    <a:gd name="T0" fmla="*/ 56 w 96"/>
                    <a:gd name="T1" fmla="*/ 76 h 76"/>
                    <a:gd name="T2" fmla="*/ 96 w 96"/>
                    <a:gd name="T3" fmla="*/ 54 h 76"/>
                    <a:gd name="T4" fmla="*/ 36 w 96"/>
                    <a:gd name="T5" fmla="*/ 0 h 76"/>
                    <a:gd name="T6" fmla="*/ 34 w 96"/>
                    <a:gd name="T7" fmla="*/ 0 h 76"/>
                    <a:gd name="T8" fmla="*/ 0 w 96"/>
                    <a:gd name="T9" fmla="*/ 20 h 76"/>
                    <a:gd name="T10" fmla="*/ 56 w 96"/>
                    <a:gd name="T11" fmla="*/ 76 h 76"/>
                  </a:gdLst>
                  <a:ahLst/>
                  <a:cxnLst>
                    <a:cxn ang="0">
                      <a:pos x="T0" y="T1"/>
                    </a:cxn>
                    <a:cxn ang="0">
                      <a:pos x="T2" y="T3"/>
                    </a:cxn>
                    <a:cxn ang="0">
                      <a:pos x="T4" y="T5"/>
                    </a:cxn>
                    <a:cxn ang="0">
                      <a:pos x="T6" y="T7"/>
                    </a:cxn>
                    <a:cxn ang="0">
                      <a:pos x="T8" y="T9"/>
                    </a:cxn>
                    <a:cxn ang="0">
                      <a:pos x="T10" y="T11"/>
                    </a:cxn>
                  </a:cxnLst>
                  <a:rect l="0" t="0" r="r" b="b"/>
                  <a:pathLst>
                    <a:path w="96" h="76">
                      <a:moveTo>
                        <a:pt x="56" y="76"/>
                      </a:moveTo>
                      <a:lnTo>
                        <a:pt x="96" y="54"/>
                      </a:lnTo>
                      <a:lnTo>
                        <a:pt x="36" y="0"/>
                      </a:lnTo>
                      <a:lnTo>
                        <a:pt x="34" y="0"/>
                      </a:lnTo>
                      <a:lnTo>
                        <a:pt x="0" y="20"/>
                      </a:lnTo>
                      <a:lnTo>
                        <a:pt x="56" y="7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215" name="Freeform 47"/>
                <p:cNvSpPr>
                  <a:spLocks/>
                </p:cNvSpPr>
                <p:nvPr/>
              </p:nvSpPr>
              <p:spPr bwMode="auto">
                <a:xfrm>
                  <a:off x="3301" y="946"/>
                  <a:ext cx="154" cy="94"/>
                </a:xfrm>
                <a:custGeom>
                  <a:avLst/>
                  <a:gdLst>
                    <a:gd name="T0" fmla="*/ 86 w 154"/>
                    <a:gd name="T1" fmla="*/ 0 h 94"/>
                    <a:gd name="T2" fmla="*/ 0 w 154"/>
                    <a:gd name="T3" fmla="*/ 50 h 94"/>
                    <a:gd name="T4" fmla="*/ 64 w 154"/>
                    <a:gd name="T5" fmla="*/ 94 h 94"/>
                    <a:gd name="T6" fmla="*/ 154 w 154"/>
                    <a:gd name="T7" fmla="*/ 42 h 94"/>
                    <a:gd name="T8" fmla="*/ 86 w 154"/>
                    <a:gd name="T9" fmla="*/ 0 h 94"/>
                  </a:gdLst>
                  <a:ahLst/>
                  <a:cxnLst>
                    <a:cxn ang="0">
                      <a:pos x="T0" y="T1"/>
                    </a:cxn>
                    <a:cxn ang="0">
                      <a:pos x="T2" y="T3"/>
                    </a:cxn>
                    <a:cxn ang="0">
                      <a:pos x="T4" y="T5"/>
                    </a:cxn>
                    <a:cxn ang="0">
                      <a:pos x="T6" y="T7"/>
                    </a:cxn>
                    <a:cxn ang="0">
                      <a:pos x="T8" y="T9"/>
                    </a:cxn>
                  </a:cxnLst>
                  <a:rect l="0" t="0" r="r" b="b"/>
                  <a:pathLst>
                    <a:path w="154" h="94">
                      <a:moveTo>
                        <a:pt x="86" y="0"/>
                      </a:moveTo>
                      <a:lnTo>
                        <a:pt x="0" y="50"/>
                      </a:lnTo>
                      <a:lnTo>
                        <a:pt x="64" y="94"/>
                      </a:lnTo>
                      <a:lnTo>
                        <a:pt x="154" y="42"/>
                      </a:lnTo>
                      <a:lnTo>
                        <a:pt x="86"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16" name="Freeform 48"/>
                <p:cNvSpPr>
                  <a:spLocks/>
                </p:cNvSpPr>
                <p:nvPr/>
              </p:nvSpPr>
              <p:spPr bwMode="auto">
                <a:xfrm>
                  <a:off x="3247" y="758"/>
                  <a:ext cx="22" cy="314"/>
                </a:xfrm>
                <a:custGeom>
                  <a:avLst/>
                  <a:gdLst>
                    <a:gd name="T0" fmla="*/ 2 w 22"/>
                    <a:gd name="T1" fmla="*/ 300 h 314"/>
                    <a:gd name="T2" fmla="*/ 22 w 22"/>
                    <a:gd name="T3" fmla="*/ 314 h 314"/>
                    <a:gd name="T4" fmla="*/ 22 w 22"/>
                    <a:gd name="T5" fmla="*/ 10 h 314"/>
                    <a:gd name="T6" fmla="*/ 0 w 22"/>
                    <a:gd name="T7" fmla="*/ 0 h 314"/>
                    <a:gd name="T8" fmla="*/ 2 w 22"/>
                    <a:gd name="T9" fmla="*/ 300 h 314"/>
                  </a:gdLst>
                  <a:ahLst/>
                  <a:cxnLst>
                    <a:cxn ang="0">
                      <a:pos x="T0" y="T1"/>
                    </a:cxn>
                    <a:cxn ang="0">
                      <a:pos x="T2" y="T3"/>
                    </a:cxn>
                    <a:cxn ang="0">
                      <a:pos x="T4" y="T5"/>
                    </a:cxn>
                    <a:cxn ang="0">
                      <a:pos x="T6" y="T7"/>
                    </a:cxn>
                    <a:cxn ang="0">
                      <a:pos x="T8" y="T9"/>
                    </a:cxn>
                  </a:cxnLst>
                  <a:rect l="0" t="0" r="r" b="b"/>
                  <a:pathLst>
                    <a:path w="22" h="314">
                      <a:moveTo>
                        <a:pt x="2" y="300"/>
                      </a:moveTo>
                      <a:lnTo>
                        <a:pt x="22" y="314"/>
                      </a:lnTo>
                      <a:lnTo>
                        <a:pt x="22" y="10"/>
                      </a:lnTo>
                      <a:lnTo>
                        <a:pt x="0" y="0"/>
                      </a:lnTo>
                      <a:lnTo>
                        <a:pt x="2" y="30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17" name="Freeform 49"/>
                <p:cNvSpPr>
                  <a:spLocks/>
                </p:cNvSpPr>
                <p:nvPr/>
              </p:nvSpPr>
              <p:spPr bwMode="auto">
                <a:xfrm>
                  <a:off x="3249" y="626"/>
                  <a:ext cx="242" cy="142"/>
                </a:xfrm>
                <a:custGeom>
                  <a:avLst/>
                  <a:gdLst>
                    <a:gd name="T0" fmla="*/ 18 w 242"/>
                    <a:gd name="T1" fmla="*/ 142 h 142"/>
                    <a:gd name="T2" fmla="*/ 0 w 242"/>
                    <a:gd name="T3" fmla="*/ 132 h 142"/>
                    <a:gd name="T4" fmla="*/ 222 w 242"/>
                    <a:gd name="T5" fmla="*/ 0 h 142"/>
                    <a:gd name="T6" fmla="*/ 232 w 242"/>
                    <a:gd name="T7" fmla="*/ 4 h 142"/>
                    <a:gd name="T8" fmla="*/ 242 w 242"/>
                    <a:gd name="T9" fmla="*/ 10 h 142"/>
                    <a:gd name="T10" fmla="*/ 18 w 242"/>
                    <a:gd name="T11" fmla="*/ 142 h 142"/>
                  </a:gdLst>
                  <a:ahLst/>
                  <a:cxnLst>
                    <a:cxn ang="0">
                      <a:pos x="T0" y="T1"/>
                    </a:cxn>
                    <a:cxn ang="0">
                      <a:pos x="T2" y="T3"/>
                    </a:cxn>
                    <a:cxn ang="0">
                      <a:pos x="T4" y="T5"/>
                    </a:cxn>
                    <a:cxn ang="0">
                      <a:pos x="T6" y="T7"/>
                    </a:cxn>
                    <a:cxn ang="0">
                      <a:pos x="T8" y="T9"/>
                    </a:cxn>
                    <a:cxn ang="0">
                      <a:pos x="T10" y="T11"/>
                    </a:cxn>
                  </a:cxnLst>
                  <a:rect l="0" t="0" r="r" b="b"/>
                  <a:pathLst>
                    <a:path w="242" h="142">
                      <a:moveTo>
                        <a:pt x="18" y="142"/>
                      </a:moveTo>
                      <a:lnTo>
                        <a:pt x="0" y="132"/>
                      </a:lnTo>
                      <a:lnTo>
                        <a:pt x="222" y="0"/>
                      </a:lnTo>
                      <a:lnTo>
                        <a:pt x="232" y="4"/>
                      </a:lnTo>
                      <a:lnTo>
                        <a:pt x="242" y="10"/>
                      </a:lnTo>
                      <a:lnTo>
                        <a:pt x="18" y="14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18" name="Freeform 50"/>
                <p:cNvSpPr>
                  <a:spLocks/>
                </p:cNvSpPr>
                <p:nvPr/>
              </p:nvSpPr>
              <p:spPr bwMode="auto">
                <a:xfrm>
                  <a:off x="3267" y="640"/>
                  <a:ext cx="224" cy="430"/>
                </a:xfrm>
                <a:custGeom>
                  <a:avLst/>
                  <a:gdLst>
                    <a:gd name="T0" fmla="*/ 224 w 224"/>
                    <a:gd name="T1" fmla="*/ 302 h 430"/>
                    <a:gd name="T2" fmla="*/ 0 w 224"/>
                    <a:gd name="T3" fmla="*/ 430 h 430"/>
                    <a:gd name="T4" fmla="*/ 0 w 224"/>
                    <a:gd name="T5" fmla="*/ 128 h 430"/>
                    <a:gd name="T6" fmla="*/ 224 w 224"/>
                    <a:gd name="T7" fmla="*/ 0 h 430"/>
                    <a:gd name="T8" fmla="*/ 224 w 224"/>
                    <a:gd name="T9" fmla="*/ 302 h 430"/>
                  </a:gdLst>
                  <a:ahLst/>
                  <a:cxnLst>
                    <a:cxn ang="0">
                      <a:pos x="T0" y="T1"/>
                    </a:cxn>
                    <a:cxn ang="0">
                      <a:pos x="T2" y="T3"/>
                    </a:cxn>
                    <a:cxn ang="0">
                      <a:pos x="T4" y="T5"/>
                    </a:cxn>
                    <a:cxn ang="0">
                      <a:pos x="T6" y="T7"/>
                    </a:cxn>
                    <a:cxn ang="0">
                      <a:pos x="T8" y="T9"/>
                    </a:cxn>
                  </a:cxnLst>
                  <a:rect l="0" t="0" r="r" b="b"/>
                  <a:pathLst>
                    <a:path w="224" h="430">
                      <a:moveTo>
                        <a:pt x="224" y="302"/>
                      </a:moveTo>
                      <a:lnTo>
                        <a:pt x="0" y="430"/>
                      </a:lnTo>
                      <a:lnTo>
                        <a:pt x="0" y="128"/>
                      </a:lnTo>
                      <a:lnTo>
                        <a:pt x="224" y="0"/>
                      </a:lnTo>
                      <a:lnTo>
                        <a:pt x="224" y="302"/>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219" name="Freeform 51"/>
                <p:cNvSpPr>
                  <a:spLocks/>
                </p:cNvSpPr>
                <p:nvPr/>
              </p:nvSpPr>
              <p:spPr bwMode="auto">
                <a:xfrm>
                  <a:off x="3285" y="670"/>
                  <a:ext cx="188" cy="370"/>
                </a:xfrm>
                <a:custGeom>
                  <a:avLst/>
                  <a:gdLst>
                    <a:gd name="T0" fmla="*/ 188 w 188"/>
                    <a:gd name="T1" fmla="*/ 260 h 370"/>
                    <a:gd name="T2" fmla="*/ 0 w 188"/>
                    <a:gd name="T3" fmla="*/ 370 h 370"/>
                    <a:gd name="T4" fmla="*/ 0 w 188"/>
                    <a:gd name="T5" fmla="*/ 110 h 370"/>
                    <a:gd name="T6" fmla="*/ 188 w 188"/>
                    <a:gd name="T7" fmla="*/ 0 h 370"/>
                    <a:gd name="T8" fmla="*/ 188 w 188"/>
                    <a:gd name="T9" fmla="*/ 260 h 370"/>
                  </a:gdLst>
                  <a:ahLst/>
                  <a:cxnLst>
                    <a:cxn ang="0">
                      <a:pos x="T0" y="T1"/>
                    </a:cxn>
                    <a:cxn ang="0">
                      <a:pos x="T2" y="T3"/>
                    </a:cxn>
                    <a:cxn ang="0">
                      <a:pos x="T4" y="T5"/>
                    </a:cxn>
                    <a:cxn ang="0">
                      <a:pos x="T6" y="T7"/>
                    </a:cxn>
                    <a:cxn ang="0">
                      <a:pos x="T8" y="T9"/>
                    </a:cxn>
                  </a:cxnLst>
                  <a:rect l="0" t="0" r="r" b="b"/>
                  <a:pathLst>
                    <a:path w="188" h="370">
                      <a:moveTo>
                        <a:pt x="188" y="260"/>
                      </a:moveTo>
                      <a:lnTo>
                        <a:pt x="0" y="370"/>
                      </a:lnTo>
                      <a:lnTo>
                        <a:pt x="0" y="110"/>
                      </a:lnTo>
                      <a:lnTo>
                        <a:pt x="188" y="0"/>
                      </a:lnTo>
                      <a:lnTo>
                        <a:pt x="188" y="26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220" name="Freeform 52"/>
                <p:cNvSpPr>
                  <a:spLocks/>
                </p:cNvSpPr>
                <p:nvPr/>
              </p:nvSpPr>
              <p:spPr bwMode="auto">
                <a:xfrm>
                  <a:off x="3331" y="940"/>
                  <a:ext cx="308" cy="210"/>
                </a:xfrm>
                <a:custGeom>
                  <a:avLst/>
                  <a:gdLst>
                    <a:gd name="T0" fmla="*/ 86 w 308"/>
                    <a:gd name="T1" fmla="*/ 210 h 210"/>
                    <a:gd name="T2" fmla="*/ 308 w 308"/>
                    <a:gd name="T3" fmla="*/ 82 h 210"/>
                    <a:gd name="T4" fmla="*/ 220 w 308"/>
                    <a:gd name="T5" fmla="*/ 0 h 210"/>
                    <a:gd name="T6" fmla="*/ 216 w 308"/>
                    <a:gd name="T7" fmla="*/ 2 h 210"/>
                    <a:gd name="T8" fmla="*/ 0 w 308"/>
                    <a:gd name="T9" fmla="*/ 126 h 210"/>
                    <a:gd name="T10" fmla="*/ 86 w 308"/>
                    <a:gd name="T11" fmla="*/ 210 h 210"/>
                  </a:gdLst>
                  <a:ahLst/>
                  <a:cxnLst>
                    <a:cxn ang="0">
                      <a:pos x="T0" y="T1"/>
                    </a:cxn>
                    <a:cxn ang="0">
                      <a:pos x="T2" y="T3"/>
                    </a:cxn>
                    <a:cxn ang="0">
                      <a:pos x="T4" y="T5"/>
                    </a:cxn>
                    <a:cxn ang="0">
                      <a:pos x="T6" y="T7"/>
                    </a:cxn>
                    <a:cxn ang="0">
                      <a:pos x="T8" y="T9"/>
                    </a:cxn>
                    <a:cxn ang="0">
                      <a:pos x="T10" y="T11"/>
                    </a:cxn>
                  </a:cxnLst>
                  <a:rect l="0" t="0" r="r" b="b"/>
                  <a:pathLst>
                    <a:path w="308" h="210">
                      <a:moveTo>
                        <a:pt x="86" y="210"/>
                      </a:moveTo>
                      <a:lnTo>
                        <a:pt x="308" y="82"/>
                      </a:lnTo>
                      <a:lnTo>
                        <a:pt x="220" y="0"/>
                      </a:lnTo>
                      <a:lnTo>
                        <a:pt x="216" y="2"/>
                      </a:lnTo>
                      <a:lnTo>
                        <a:pt x="0" y="126"/>
                      </a:lnTo>
                      <a:lnTo>
                        <a:pt x="86"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21" name="Freeform 53"/>
                <p:cNvSpPr>
                  <a:spLocks/>
                </p:cNvSpPr>
                <p:nvPr/>
              </p:nvSpPr>
              <p:spPr bwMode="auto">
                <a:xfrm>
                  <a:off x="3407" y="962"/>
                  <a:ext cx="206" cy="138"/>
                </a:xfrm>
                <a:custGeom>
                  <a:avLst/>
                  <a:gdLst>
                    <a:gd name="T0" fmla="*/ 58 w 206"/>
                    <a:gd name="T1" fmla="*/ 138 h 138"/>
                    <a:gd name="T2" fmla="*/ 206 w 206"/>
                    <a:gd name="T3" fmla="*/ 54 h 138"/>
                    <a:gd name="T4" fmla="*/ 146 w 206"/>
                    <a:gd name="T5" fmla="*/ 0 h 138"/>
                    <a:gd name="T6" fmla="*/ 144 w 206"/>
                    <a:gd name="T7" fmla="*/ 0 h 138"/>
                    <a:gd name="T8" fmla="*/ 0 w 206"/>
                    <a:gd name="T9" fmla="*/ 84 h 138"/>
                    <a:gd name="T10" fmla="*/ 58 w 206"/>
                    <a:gd name="T11" fmla="*/ 138 h 138"/>
                  </a:gdLst>
                  <a:ahLst/>
                  <a:cxnLst>
                    <a:cxn ang="0">
                      <a:pos x="T0" y="T1"/>
                    </a:cxn>
                    <a:cxn ang="0">
                      <a:pos x="T2" y="T3"/>
                    </a:cxn>
                    <a:cxn ang="0">
                      <a:pos x="T4" y="T5"/>
                    </a:cxn>
                    <a:cxn ang="0">
                      <a:pos x="T6" y="T7"/>
                    </a:cxn>
                    <a:cxn ang="0">
                      <a:pos x="T8" y="T9"/>
                    </a:cxn>
                    <a:cxn ang="0">
                      <a:pos x="T10" y="T11"/>
                    </a:cxn>
                  </a:cxnLst>
                  <a:rect l="0" t="0" r="r" b="b"/>
                  <a:pathLst>
                    <a:path w="206" h="138">
                      <a:moveTo>
                        <a:pt x="58" y="138"/>
                      </a:moveTo>
                      <a:lnTo>
                        <a:pt x="206" y="54"/>
                      </a:lnTo>
                      <a:lnTo>
                        <a:pt x="146" y="0"/>
                      </a:lnTo>
                      <a:lnTo>
                        <a:pt x="144" y="0"/>
                      </a:lnTo>
                      <a:lnTo>
                        <a:pt x="0" y="84"/>
                      </a:lnTo>
                      <a:lnTo>
                        <a:pt x="58" y="13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222" name="Freeform 54"/>
                <p:cNvSpPr>
                  <a:spLocks/>
                </p:cNvSpPr>
                <p:nvPr/>
              </p:nvSpPr>
              <p:spPr bwMode="auto">
                <a:xfrm>
                  <a:off x="3359" y="1052"/>
                  <a:ext cx="96" cy="76"/>
                </a:xfrm>
                <a:custGeom>
                  <a:avLst/>
                  <a:gdLst>
                    <a:gd name="T0" fmla="*/ 56 w 96"/>
                    <a:gd name="T1" fmla="*/ 76 h 76"/>
                    <a:gd name="T2" fmla="*/ 96 w 96"/>
                    <a:gd name="T3" fmla="*/ 54 h 76"/>
                    <a:gd name="T4" fmla="*/ 36 w 96"/>
                    <a:gd name="T5" fmla="*/ 0 h 76"/>
                    <a:gd name="T6" fmla="*/ 34 w 96"/>
                    <a:gd name="T7" fmla="*/ 0 h 76"/>
                    <a:gd name="T8" fmla="*/ 0 w 96"/>
                    <a:gd name="T9" fmla="*/ 20 h 76"/>
                    <a:gd name="T10" fmla="*/ 56 w 96"/>
                    <a:gd name="T11" fmla="*/ 76 h 76"/>
                  </a:gdLst>
                  <a:ahLst/>
                  <a:cxnLst>
                    <a:cxn ang="0">
                      <a:pos x="T0" y="T1"/>
                    </a:cxn>
                    <a:cxn ang="0">
                      <a:pos x="T2" y="T3"/>
                    </a:cxn>
                    <a:cxn ang="0">
                      <a:pos x="T4" y="T5"/>
                    </a:cxn>
                    <a:cxn ang="0">
                      <a:pos x="T6" y="T7"/>
                    </a:cxn>
                    <a:cxn ang="0">
                      <a:pos x="T8" y="T9"/>
                    </a:cxn>
                    <a:cxn ang="0">
                      <a:pos x="T10" y="T11"/>
                    </a:cxn>
                  </a:cxnLst>
                  <a:rect l="0" t="0" r="r" b="b"/>
                  <a:pathLst>
                    <a:path w="96" h="76">
                      <a:moveTo>
                        <a:pt x="56" y="76"/>
                      </a:moveTo>
                      <a:lnTo>
                        <a:pt x="96" y="54"/>
                      </a:lnTo>
                      <a:lnTo>
                        <a:pt x="36" y="0"/>
                      </a:lnTo>
                      <a:lnTo>
                        <a:pt x="34" y="0"/>
                      </a:lnTo>
                      <a:lnTo>
                        <a:pt x="0" y="20"/>
                      </a:lnTo>
                      <a:lnTo>
                        <a:pt x="56" y="7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sp>
          <p:nvSpPr>
            <p:cNvPr id="7228" name="Line 60"/>
            <p:cNvSpPr>
              <a:spLocks noChangeShapeType="1"/>
            </p:cNvSpPr>
            <p:nvPr/>
          </p:nvSpPr>
          <p:spPr bwMode="auto">
            <a:xfrm>
              <a:off x="1079500" y="3752850"/>
              <a:ext cx="1228725" cy="715963"/>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grpSp>
          <p:nvGrpSpPr>
            <p:cNvPr id="7229" name="Group 61"/>
            <p:cNvGrpSpPr>
              <a:grpSpLocks/>
            </p:cNvGrpSpPr>
            <p:nvPr/>
          </p:nvGrpSpPr>
          <p:grpSpPr bwMode="auto">
            <a:xfrm>
              <a:off x="685800" y="2503488"/>
              <a:ext cx="1971675" cy="1392237"/>
              <a:chOff x="432" y="1577"/>
              <a:chExt cx="1242" cy="877"/>
            </a:xfrm>
          </p:grpSpPr>
          <p:grpSp>
            <p:nvGrpSpPr>
              <p:cNvPr id="7230" name="Group 62"/>
              <p:cNvGrpSpPr>
                <a:grpSpLocks/>
              </p:cNvGrpSpPr>
              <p:nvPr/>
            </p:nvGrpSpPr>
            <p:grpSpPr bwMode="auto">
              <a:xfrm>
                <a:off x="711" y="1577"/>
                <a:ext cx="775" cy="720"/>
                <a:chOff x="3439" y="189"/>
                <a:chExt cx="2402" cy="2206"/>
              </a:xfrm>
            </p:grpSpPr>
            <p:sp>
              <p:nvSpPr>
                <p:cNvPr id="7231" name="Freeform 63"/>
                <p:cNvSpPr>
                  <a:spLocks/>
                </p:cNvSpPr>
                <p:nvPr/>
              </p:nvSpPr>
              <p:spPr bwMode="auto">
                <a:xfrm>
                  <a:off x="3441" y="577"/>
                  <a:ext cx="1800" cy="1466"/>
                </a:xfrm>
                <a:custGeom>
                  <a:avLst/>
                  <a:gdLst>
                    <a:gd name="T0" fmla="*/ 1800 w 1800"/>
                    <a:gd name="T1" fmla="*/ 434 h 1466"/>
                    <a:gd name="T2" fmla="*/ 0 w 1800"/>
                    <a:gd name="T3" fmla="*/ 1466 h 1466"/>
                    <a:gd name="T4" fmla="*/ 0 w 1800"/>
                    <a:gd name="T5" fmla="*/ 1032 h 1466"/>
                    <a:gd name="T6" fmla="*/ 1800 w 1800"/>
                    <a:gd name="T7" fmla="*/ 0 h 1466"/>
                    <a:gd name="T8" fmla="*/ 1800 w 1800"/>
                    <a:gd name="T9" fmla="*/ 434 h 1466"/>
                  </a:gdLst>
                  <a:ahLst/>
                  <a:cxnLst>
                    <a:cxn ang="0">
                      <a:pos x="T0" y="T1"/>
                    </a:cxn>
                    <a:cxn ang="0">
                      <a:pos x="T2" y="T3"/>
                    </a:cxn>
                    <a:cxn ang="0">
                      <a:pos x="T4" y="T5"/>
                    </a:cxn>
                    <a:cxn ang="0">
                      <a:pos x="T6" y="T7"/>
                    </a:cxn>
                    <a:cxn ang="0">
                      <a:pos x="T8" y="T9"/>
                    </a:cxn>
                  </a:cxnLst>
                  <a:rect l="0" t="0" r="r" b="b"/>
                  <a:pathLst>
                    <a:path w="1800" h="1466">
                      <a:moveTo>
                        <a:pt x="1800" y="434"/>
                      </a:moveTo>
                      <a:lnTo>
                        <a:pt x="0" y="1466"/>
                      </a:lnTo>
                      <a:lnTo>
                        <a:pt x="0" y="1032"/>
                      </a:lnTo>
                      <a:lnTo>
                        <a:pt x="1800" y="0"/>
                      </a:lnTo>
                      <a:lnTo>
                        <a:pt x="1800" y="434"/>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232" name="Freeform 64"/>
                <p:cNvSpPr>
                  <a:spLocks/>
                </p:cNvSpPr>
                <p:nvPr/>
              </p:nvSpPr>
              <p:spPr bwMode="auto">
                <a:xfrm>
                  <a:off x="4839" y="573"/>
                  <a:ext cx="996" cy="578"/>
                </a:xfrm>
                <a:custGeom>
                  <a:avLst/>
                  <a:gdLst>
                    <a:gd name="T0" fmla="*/ 594 w 996"/>
                    <a:gd name="T1" fmla="*/ 578 h 578"/>
                    <a:gd name="T2" fmla="*/ 996 w 996"/>
                    <a:gd name="T3" fmla="*/ 346 h 578"/>
                    <a:gd name="T4" fmla="*/ 396 w 996"/>
                    <a:gd name="T5" fmla="*/ 0 h 578"/>
                    <a:gd name="T6" fmla="*/ 392 w 996"/>
                    <a:gd name="T7" fmla="*/ 2 h 578"/>
                    <a:gd name="T8" fmla="*/ 0 w 996"/>
                    <a:gd name="T9" fmla="*/ 226 h 578"/>
                    <a:gd name="T10" fmla="*/ 594 w 996"/>
                    <a:gd name="T11" fmla="*/ 578 h 578"/>
                  </a:gdLst>
                  <a:ahLst/>
                  <a:cxnLst>
                    <a:cxn ang="0">
                      <a:pos x="T0" y="T1"/>
                    </a:cxn>
                    <a:cxn ang="0">
                      <a:pos x="T2" y="T3"/>
                    </a:cxn>
                    <a:cxn ang="0">
                      <a:pos x="T4" y="T5"/>
                    </a:cxn>
                    <a:cxn ang="0">
                      <a:pos x="T6" y="T7"/>
                    </a:cxn>
                    <a:cxn ang="0">
                      <a:pos x="T8" y="T9"/>
                    </a:cxn>
                    <a:cxn ang="0">
                      <a:pos x="T10" y="T11"/>
                    </a:cxn>
                  </a:cxnLst>
                  <a:rect l="0" t="0" r="r" b="b"/>
                  <a:pathLst>
                    <a:path w="996" h="578">
                      <a:moveTo>
                        <a:pt x="594" y="578"/>
                      </a:moveTo>
                      <a:lnTo>
                        <a:pt x="996" y="346"/>
                      </a:lnTo>
                      <a:lnTo>
                        <a:pt x="396" y="0"/>
                      </a:lnTo>
                      <a:lnTo>
                        <a:pt x="392" y="2"/>
                      </a:lnTo>
                      <a:lnTo>
                        <a:pt x="0" y="226"/>
                      </a:lnTo>
                      <a:lnTo>
                        <a:pt x="594" y="5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33" name="Freeform 65"/>
                <p:cNvSpPr>
                  <a:spLocks/>
                </p:cNvSpPr>
                <p:nvPr/>
              </p:nvSpPr>
              <p:spPr bwMode="auto">
                <a:xfrm>
                  <a:off x="3441" y="1601"/>
                  <a:ext cx="592" cy="794"/>
                </a:xfrm>
                <a:custGeom>
                  <a:avLst/>
                  <a:gdLst>
                    <a:gd name="T0" fmla="*/ 0 w 592"/>
                    <a:gd name="T1" fmla="*/ 450 h 794"/>
                    <a:gd name="T2" fmla="*/ 592 w 592"/>
                    <a:gd name="T3" fmla="*/ 794 h 794"/>
                    <a:gd name="T4" fmla="*/ 592 w 592"/>
                    <a:gd name="T5" fmla="*/ 344 h 794"/>
                    <a:gd name="T6" fmla="*/ 0 w 592"/>
                    <a:gd name="T7" fmla="*/ 0 h 794"/>
                    <a:gd name="T8" fmla="*/ 0 w 592"/>
                    <a:gd name="T9" fmla="*/ 450 h 794"/>
                  </a:gdLst>
                  <a:ahLst/>
                  <a:cxnLst>
                    <a:cxn ang="0">
                      <a:pos x="T0" y="T1"/>
                    </a:cxn>
                    <a:cxn ang="0">
                      <a:pos x="T2" y="T3"/>
                    </a:cxn>
                    <a:cxn ang="0">
                      <a:pos x="T4" y="T5"/>
                    </a:cxn>
                    <a:cxn ang="0">
                      <a:pos x="T6" y="T7"/>
                    </a:cxn>
                    <a:cxn ang="0">
                      <a:pos x="T8" y="T9"/>
                    </a:cxn>
                  </a:cxnLst>
                  <a:rect l="0" t="0" r="r" b="b"/>
                  <a:pathLst>
                    <a:path w="592" h="794">
                      <a:moveTo>
                        <a:pt x="0" y="450"/>
                      </a:moveTo>
                      <a:lnTo>
                        <a:pt x="592" y="794"/>
                      </a:lnTo>
                      <a:lnTo>
                        <a:pt x="592" y="344"/>
                      </a:lnTo>
                      <a:lnTo>
                        <a:pt x="0" y="0"/>
                      </a:lnTo>
                      <a:lnTo>
                        <a:pt x="0" y="45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34" name="Freeform 66"/>
                <p:cNvSpPr>
                  <a:spLocks/>
                </p:cNvSpPr>
                <p:nvPr/>
              </p:nvSpPr>
              <p:spPr bwMode="auto">
                <a:xfrm>
                  <a:off x="4041" y="921"/>
                  <a:ext cx="1800" cy="1466"/>
                </a:xfrm>
                <a:custGeom>
                  <a:avLst/>
                  <a:gdLst>
                    <a:gd name="T0" fmla="*/ 1800 w 1800"/>
                    <a:gd name="T1" fmla="*/ 434 h 1466"/>
                    <a:gd name="T2" fmla="*/ 0 w 1800"/>
                    <a:gd name="T3" fmla="*/ 1466 h 1466"/>
                    <a:gd name="T4" fmla="*/ 0 w 1800"/>
                    <a:gd name="T5" fmla="*/ 1032 h 1466"/>
                    <a:gd name="T6" fmla="*/ 1800 w 1800"/>
                    <a:gd name="T7" fmla="*/ 0 h 1466"/>
                    <a:gd name="T8" fmla="*/ 1800 w 1800"/>
                    <a:gd name="T9" fmla="*/ 434 h 1466"/>
                  </a:gdLst>
                  <a:ahLst/>
                  <a:cxnLst>
                    <a:cxn ang="0">
                      <a:pos x="T0" y="T1"/>
                    </a:cxn>
                    <a:cxn ang="0">
                      <a:pos x="T2" y="T3"/>
                    </a:cxn>
                    <a:cxn ang="0">
                      <a:pos x="T4" y="T5"/>
                    </a:cxn>
                    <a:cxn ang="0">
                      <a:pos x="T6" y="T7"/>
                    </a:cxn>
                    <a:cxn ang="0">
                      <a:pos x="T8" y="T9"/>
                    </a:cxn>
                  </a:cxnLst>
                  <a:rect l="0" t="0" r="r" b="b"/>
                  <a:pathLst>
                    <a:path w="1800" h="1466">
                      <a:moveTo>
                        <a:pt x="1800" y="434"/>
                      </a:moveTo>
                      <a:lnTo>
                        <a:pt x="0" y="1466"/>
                      </a:lnTo>
                      <a:lnTo>
                        <a:pt x="0" y="1032"/>
                      </a:lnTo>
                      <a:lnTo>
                        <a:pt x="1800" y="0"/>
                      </a:lnTo>
                      <a:lnTo>
                        <a:pt x="1800" y="434"/>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235" name="Freeform 67"/>
                <p:cNvSpPr>
                  <a:spLocks/>
                </p:cNvSpPr>
                <p:nvPr/>
              </p:nvSpPr>
              <p:spPr bwMode="auto">
                <a:xfrm>
                  <a:off x="3439" y="1373"/>
                  <a:ext cx="996" cy="578"/>
                </a:xfrm>
                <a:custGeom>
                  <a:avLst/>
                  <a:gdLst>
                    <a:gd name="T0" fmla="*/ 594 w 996"/>
                    <a:gd name="T1" fmla="*/ 578 h 578"/>
                    <a:gd name="T2" fmla="*/ 996 w 996"/>
                    <a:gd name="T3" fmla="*/ 346 h 578"/>
                    <a:gd name="T4" fmla="*/ 396 w 996"/>
                    <a:gd name="T5" fmla="*/ 0 h 578"/>
                    <a:gd name="T6" fmla="*/ 392 w 996"/>
                    <a:gd name="T7" fmla="*/ 2 h 578"/>
                    <a:gd name="T8" fmla="*/ 0 w 996"/>
                    <a:gd name="T9" fmla="*/ 226 h 578"/>
                    <a:gd name="T10" fmla="*/ 594 w 996"/>
                    <a:gd name="T11" fmla="*/ 578 h 578"/>
                  </a:gdLst>
                  <a:ahLst/>
                  <a:cxnLst>
                    <a:cxn ang="0">
                      <a:pos x="T0" y="T1"/>
                    </a:cxn>
                    <a:cxn ang="0">
                      <a:pos x="T2" y="T3"/>
                    </a:cxn>
                    <a:cxn ang="0">
                      <a:pos x="T4" y="T5"/>
                    </a:cxn>
                    <a:cxn ang="0">
                      <a:pos x="T6" y="T7"/>
                    </a:cxn>
                    <a:cxn ang="0">
                      <a:pos x="T8" y="T9"/>
                    </a:cxn>
                    <a:cxn ang="0">
                      <a:pos x="T10" y="T11"/>
                    </a:cxn>
                  </a:cxnLst>
                  <a:rect l="0" t="0" r="r" b="b"/>
                  <a:pathLst>
                    <a:path w="996" h="578">
                      <a:moveTo>
                        <a:pt x="594" y="578"/>
                      </a:moveTo>
                      <a:lnTo>
                        <a:pt x="996" y="346"/>
                      </a:lnTo>
                      <a:lnTo>
                        <a:pt x="396" y="0"/>
                      </a:lnTo>
                      <a:lnTo>
                        <a:pt x="392" y="2"/>
                      </a:lnTo>
                      <a:lnTo>
                        <a:pt x="0" y="226"/>
                      </a:lnTo>
                      <a:lnTo>
                        <a:pt x="594" y="5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36" name="Freeform 68"/>
                <p:cNvSpPr>
                  <a:spLocks/>
                </p:cNvSpPr>
                <p:nvPr/>
              </p:nvSpPr>
              <p:spPr bwMode="auto">
                <a:xfrm>
                  <a:off x="4743" y="189"/>
                  <a:ext cx="996" cy="578"/>
                </a:xfrm>
                <a:custGeom>
                  <a:avLst/>
                  <a:gdLst>
                    <a:gd name="T0" fmla="*/ 594 w 996"/>
                    <a:gd name="T1" fmla="*/ 578 h 578"/>
                    <a:gd name="T2" fmla="*/ 996 w 996"/>
                    <a:gd name="T3" fmla="*/ 346 h 578"/>
                    <a:gd name="T4" fmla="*/ 396 w 996"/>
                    <a:gd name="T5" fmla="*/ 0 h 578"/>
                    <a:gd name="T6" fmla="*/ 392 w 996"/>
                    <a:gd name="T7" fmla="*/ 2 h 578"/>
                    <a:gd name="T8" fmla="*/ 0 w 996"/>
                    <a:gd name="T9" fmla="*/ 226 h 578"/>
                    <a:gd name="T10" fmla="*/ 594 w 996"/>
                    <a:gd name="T11" fmla="*/ 578 h 578"/>
                  </a:gdLst>
                  <a:ahLst/>
                  <a:cxnLst>
                    <a:cxn ang="0">
                      <a:pos x="T0" y="T1"/>
                    </a:cxn>
                    <a:cxn ang="0">
                      <a:pos x="T2" y="T3"/>
                    </a:cxn>
                    <a:cxn ang="0">
                      <a:pos x="T4" y="T5"/>
                    </a:cxn>
                    <a:cxn ang="0">
                      <a:pos x="T6" y="T7"/>
                    </a:cxn>
                    <a:cxn ang="0">
                      <a:pos x="T8" y="T9"/>
                    </a:cxn>
                    <a:cxn ang="0">
                      <a:pos x="T10" y="T11"/>
                    </a:cxn>
                  </a:cxnLst>
                  <a:rect l="0" t="0" r="r" b="b"/>
                  <a:pathLst>
                    <a:path w="996" h="578">
                      <a:moveTo>
                        <a:pt x="594" y="578"/>
                      </a:moveTo>
                      <a:lnTo>
                        <a:pt x="996" y="346"/>
                      </a:lnTo>
                      <a:lnTo>
                        <a:pt x="396" y="0"/>
                      </a:lnTo>
                      <a:lnTo>
                        <a:pt x="392" y="2"/>
                      </a:lnTo>
                      <a:lnTo>
                        <a:pt x="0" y="226"/>
                      </a:lnTo>
                      <a:lnTo>
                        <a:pt x="594" y="5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37" name="Freeform 69"/>
                <p:cNvSpPr>
                  <a:spLocks/>
                </p:cNvSpPr>
                <p:nvPr/>
              </p:nvSpPr>
              <p:spPr bwMode="auto">
                <a:xfrm>
                  <a:off x="5337" y="545"/>
                  <a:ext cx="408" cy="666"/>
                </a:xfrm>
                <a:custGeom>
                  <a:avLst/>
                  <a:gdLst>
                    <a:gd name="T0" fmla="*/ 408 w 408"/>
                    <a:gd name="T1" fmla="*/ 434 h 666"/>
                    <a:gd name="T2" fmla="*/ 0 w 408"/>
                    <a:gd name="T3" fmla="*/ 666 h 666"/>
                    <a:gd name="T4" fmla="*/ 0 w 408"/>
                    <a:gd name="T5" fmla="*/ 232 h 666"/>
                    <a:gd name="T6" fmla="*/ 408 w 408"/>
                    <a:gd name="T7" fmla="*/ 0 h 666"/>
                    <a:gd name="T8" fmla="*/ 408 w 408"/>
                    <a:gd name="T9" fmla="*/ 434 h 666"/>
                  </a:gdLst>
                  <a:ahLst/>
                  <a:cxnLst>
                    <a:cxn ang="0">
                      <a:pos x="T0" y="T1"/>
                    </a:cxn>
                    <a:cxn ang="0">
                      <a:pos x="T2" y="T3"/>
                    </a:cxn>
                    <a:cxn ang="0">
                      <a:pos x="T4" y="T5"/>
                    </a:cxn>
                    <a:cxn ang="0">
                      <a:pos x="T6" y="T7"/>
                    </a:cxn>
                    <a:cxn ang="0">
                      <a:pos x="T8" y="T9"/>
                    </a:cxn>
                  </a:cxnLst>
                  <a:rect l="0" t="0" r="r" b="b"/>
                  <a:pathLst>
                    <a:path w="408" h="666">
                      <a:moveTo>
                        <a:pt x="408" y="434"/>
                      </a:moveTo>
                      <a:lnTo>
                        <a:pt x="0" y="666"/>
                      </a:lnTo>
                      <a:lnTo>
                        <a:pt x="0" y="232"/>
                      </a:lnTo>
                      <a:lnTo>
                        <a:pt x="408" y="0"/>
                      </a:lnTo>
                      <a:lnTo>
                        <a:pt x="408" y="434"/>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238" name="Freeform 70"/>
                <p:cNvSpPr>
                  <a:spLocks/>
                </p:cNvSpPr>
                <p:nvPr/>
              </p:nvSpPr>
              <p:spPr bwMode="auto">
                <a:xfrm>
                  <a:off x="4737" y="417"/>
                  <a:ext cx="592" cy="794"/>
                </a:xfrm>
                <a:custGeom>
                  <a:avLst/>
                  <a:gdLst>
                    <a:gd name="T0" fmla="*/ 0 w 592"/>
                    <a:gd name="T1" fmla="*/ 450 h 794"/>
                    <a:gd name="T2" fmla="*/ 592 w 592"/>
                    <a:gd name="T3" fmla="*/ 794 h 794"/>
                    <a:gd name="T4" fmla="*/ 592 w 592"/>
                    <a:gd name="T5" fmla="*/ 344 h 794"/>
                    <a:gd name="T6" fmla="*/ 0 w 592"/>
                    <a:gd name="T7" fmla="*/ 0 h 794"/>
                    <a:gd name="T8" fmla="*/ 0 w 592"/>
                    <a:gd name="T9" fmla="*/ 450 h 794"/>
                  </a:gdLst>
                  <a:ahLst/>
                  <a:cxnLst>
                    <a:cxn ang="0">
                      <a:pos x="T0" y="T1"/>
                    </a:cxn>
                    <a:cxn ang="0">
                      <a:pos x="T2" y="T3"/>
                    </a:cxn>
                    <a:cxn ang="0">
                      <a:pos x="T4" y="T5"/>
                    </a:cxn>
                    <a:cxn ang="0">
                      <a:pos x="T6" y="T7"/>
                    </a:cxn>
                    <a:cxn ang="0">
                      <a:pos x="T8" y="T9"/>
                    </a:cxn>
                  </a:cxnLst>
                  <a:rect l="0" t="0" r="r" b="b"/>
                  <a:pathLst>
                    <a:path w="592" h="794">
                      <a:moveTo>
                        <a:pt x="0" y="450"/>
                      </a:moveTo>
                      <a:lnTo>
                        <a:pt x="592" y="794"/>
                      </a:lnTo>
                      <a:lnTo>
                        <a:pt x="592" y="344"/>
                      </a:lnTo>
                      <a:lnTo>
                        <a:pt x="0" y="0"/>
                      </a:lnTo>
                      <a:lnTo>
                        <a:pt x="0" y="45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39" name="Freeform 71"/>
                <p:cNvSpPr>
                  <a:spLocks/>
                </p:cNvSpPr>
                <p:nvPr/>
              </p:nvSpPr>
              <p:spPr bwMode="auto">
                <a:xfrm>
                  <a:off x="4191" y="1061"/>
                  <a:ext cx="1140" cy="666"/>
                </a:xfrm>
                <a:custGeom>
                  <a:avLst/>
                  <a:gdLst>
                    <a:gd name="T0" fmla="*/ 250 w 1140"/>
                    <a:gd name="T1" fmla="*/ 666 h 666"/>
                    <a:gd name="T2" fmla="*/ 1140 w 1140"/>
                    <a:gd name="T3" fmla="*/ 146 h 666"/>
                    <a:gd name="T4" fmla="*/ 884 w 1140"/>
                    <a:gd name="T5" fmla="*/ 0 h 666"/>
                    <a:gd name="T6" fmla="*/ 392 w 1140"/>
                    <a:gd name="T7" fmla="*/ 290 h 666"/>
                    <a:gd name="T8" fmla="*/ 0 w 1140"/>
                    <a:gd name="T9" fmla="*/ 514 h 666"/>
                    <a:gd name="T10" fmla="*/ 250 w 1140"/>
                    <a:gd name="T11" fmla="*/ 666 h 666"/>
                  </a:gdLst>
                  <a:ahLst/>
                  <a:cxnLst>
                    <a:cxn ang="0">
                      <a:pos x="T0" y="T1"/>
                    </a:cxn>
                    <a:cxn ang="0">
                      <a:pos x="T2" y="T3"/>
                    </a:cxn>
                    <a:cxn ang="0">
                      <a:pos x="T4" y="T5"/>
                    </a:cxn>
                    <a:cxn ang="0">
                      <a:pos x="T6" y="T7"/>
                    </a:cxn>
                    <a:cxn ang="0">
                      <a:pos x="T8" y="T9"/>
                    </a:cxn>
                    <a:cxn ang="0">
                      <a:pos x="T10" y="T11"/>
                    </a:cxn>
                  </a:cxnLst>
                  <a:rect l="0" t="0" r="r" b="b"/>
                  <a:pathLst>
                    <a:path w="1140" h="666">
                      <a:moveTo>
                        <a:pt x="250" y="666"/>
                      </a:moveTo>
                      <a:lnTo>
                        <a:pt x="1140" y="146"/>
                      </a:lnTo>
                      <a:lnTo>
                        <a:pt x="884" y="0"/>
                      </a:lnTo>
                      <a:lnTo>
                        <a:pt x="392" y="290"/>
                      </a:lnTo>
                      <a:lnTo>
                        <a:pt x="0" y="514"/>
                      </a:lnTo>
                      <a:lnTo>
                        <a:pt x="250" y="66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40" name="Freeform 72"/>
                <p:cNvSpPr>
                  <a:spLocks/>
                </p:cNvSpPr>
                <p:nvPr/>
              </p:nvSpPr>
              <p:spPr bwMode="auto">
                <a:xfrm>
                  <a:off x="3839" y="861"/>
                  <a:ext cx="1140" cy="666"/>
                </a:xfrm>
                <a:custGeom>
                  <a:avLst/>
                  <a:gdLst>
                    <a:gd name="T0" fmla="*/ 250 w 1140"/>
                    <a:gd name="T1" fmla="*/ 666 h 666"/>
                    <a:gd name="T2" fmla="*/ 1140 w 1140"/>
                    <a:gd name="T3" fmla="*/ 146 h 666"/>
                    <a:gd name="T4" fmla="*/ 884 w 1140"/>
                    <a:gd name="T5" fmla="*/ 0 h 666"/>
                    <a:gd name="T6" fmla="*/ 392 w 1140"/>
                    <a:gd name="T7" fmla="*/ 290 h 666"/>
                    <a:gd name="T8" fmla="*/ 0 w 1140"/>
                    <a:gd name="T9" fmla="*/ 514 h 666"/>
                    <a:gd name="T10" fmla="*/ 250 w 1140"/>
                    <a:gd name="T11" fmla="*/ 666 h 666"/>
                  </a:gdLst>
                  <a:ahLst/>
                  <a:cxnLst>
                    <a:cxn ang="0">
                      <a:pos x="T0" y="T1"/>
                    </a:cxn>
                    <a:cxn ang="0">
                      <a:pos x="T2" y="T3"/>
                    </a:cxn>
                    <a:cxn ang="0">
                      <a:pos x="T4" y="T5"/>
                    </a:cxn>
                    <a:cxn ang="0">
                      <a:pos x="T6" y="T7"/>
                    </a:cxn>
                    <a:cxn ang="0">
                      <a:pos x="T8" y="T9"/>
                    </a:cxn>
                    <a:cxn ang="0">
                      <a:pos x="T10" y="T11"/>
                    </a:cxn>
                  </a:cxnLst>
                  <a:rect l="0" t="0" r="r" b="b"/>
                  <a:pathLst>
                    <a:path w="1140" h="666">
                      <a:moveTo>
                        <a:pt x="250" y="666"/>
                      </a:moveTo>
                      <a:lnTo>
                        <a:pt x="1140" y="146"/>
                      </a:lnTo>
                      <a:lnTo>
                        <a:pt x="884" y="0"/>
                      </a:lnTo>
                      <a:lnTo>
                        <a:pt x="392" y="290"/>
                      </a:lnTo>
                      <a:lnTo>
                        <a:pt x="0" y="514"/>
                      </a:lnTo>
                      <a:lnTo>
                        <a:pt x="250" y="66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41" name="Freeform 73"/>
                <p:cNvSpPr>
                  <a:spLocks/>
                </p:cNvSpPr>
                <p:nvPr/>
              </p:nvSpPr>
              <p:spPr bwMode="auto">
                <a:xfrm>
                  <a:off x="4357" y="931"/>
                  <a:ext cx="474" cy="276"/>
                </a:xfrm>
                <a:custGeom>
                  <a:avLst/>
                  <a:gdLst>
                    <a:gd name="T0" fmla="*/ 282 w 474"/>
                    <a:gd name="T1" fmla="*/ 276 h 276"/>
                    <a:gd name="T2" fmla="*/ 474 w 474"/>
                    <a:gd name="T3" fmla="*/ 166 h 276"/>
                    <a:gd name="T4" fmla="*/ 188 w 474"/>
                    <a:gd name="T5" fmla="*/ 0 h 276"/>
                    <a:gd name="T6" fmla="*/ 186 w 474"/>
                    <a:gd name="T7" fmla="*/ 2 h 276"/>
                    <a:gd name="T8" fmla="*/ 0 w 474"/>
                    <a:gd name="T9" fmla="*/ 108 h 276"/>
                    <a:gd name="T10" fmla="*/ 282 w 474"/>
                    <a:gd name="T11" fmla="*/ 276 h 276"/>
                  </a:gdLst>
                  <a:ahLst/>
                  <a:cxnLst>
                    <a:cxn ang="0">
                      <a:pos x="T0" y="T1"/>
                    </a:cxn>
                    <a:cxn ang="0">
                      <a:pos x="T2" y="T3"/>
                    </a:cxn>
                    <a:cxn ang="0">
                      <a:pos x="T4" y="T5"/>
                    </a:cxn>
                    <a:cxn ang="0">
                      <a:pos x="T6" y="T7"/>
                    </a:cxn>
                    <a:cxn ang="0">
                      <a:pos x="T8" y="T9"/>
                    </a:cxn>
                    <a:cxn ang="0">
                      <a:pos x="T10" y="T11"/>
                    </a:cxn>
                  </a:cxnLst>
                  <a:rect l="0" t="0" r="r" b="b"/>
                  <a:pathLst>
                    <a:path w="474" h="276">
                      <a:moveTo>
                        <a:pt x="282" y="276"/>
                      </a:moveTo>
                      <a:lnTo>
                        <a:pt x="474" y="166"/>
                      </a:lnTo>
                      <a:lnTo>
                        <a:pt x="188" y="0"/>
                      </a:lnTo>
                      <a:lnTo>
                        <a:pt x="186" y="2"/>
                      </a:lnTo>
                      <a:lnTo>
                        <a:pt x="0" y="108"/>
                      </a:lnTo>
                      <a:lnTo>
                        <a:pt x="282" y="27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42" name="Freeform 74"/>
                <p:cNvSpPr>
                  <a:spLocks/>
                </p:cNvSpPr>
                <p:nvPr/>
              </p:nvSpPr>
              <p:spPr bwMode="auto">
                <a:xfrm>
                  <a:off x="4639" y="1101"/>
                  <a:ext cx="194" cy="318"/>
                </a:xfrm>
                <a:custGeom>
                  <a:avLst/>
                  <a:gdLst>
                    <a:gd name="T0" fmla="*/ 194 w 194"/>
                    <a:gd name="T1" fmla="*/ 208 h 318"/>
                    <a:gd name="T2" fmla="*/ 0 w 194"/>
                    <a:gd name="T3" fmla="*/ 318 h 318"/>
                    <a:gd name="T4" fmla="*/ 0 w 194"/>
                    <a:gd name="T5" fmla="*/ 110 h 318"/>
                    <a:gd name="T6" fmla="*/ 194 w 194"/>
                    <a:gd name="T7" fmla="*/ 0 h 318"/>
                    <a:gd name="T8" fmla="*/ 194 w 194"/>
                    <a:gd name="T9" fmla="*/ 208 h 318"/>
                  </a:gdLst>
                  <a:ahLst/>
                  <a:cxnLst>
                    <a:cxn ang="0">
                      <a:pos x="T0" y="T1"/>
                    </a:cxn>
                    <a:cxn ang="0">
                      <a:pos x="T2" y="T3"/>
                    </a:cxn>
                    <a:cxn ang="0">
                      <a:pos x="T4" y="T5"/>
                    </a:cxn>
                    <a:cxn ang="0">
                      <a:pos x="T6" y="T7"/>
                    </a:cxn>
                    <a:cxn ang="0">
                      <a:pos x="T8" y="T9"/>
                    </a:cxn>
                  </a:cxnLst>
                  <a:rect l="0" t="0" r="r" b="b"/>
                  <a:pathLst>
                    <a:path w="194" h="318">
                      <a:moveTo>
                        <a:pt x="194" y="208"/>
                      </a:moveTo>
                      <a:lnTo>
                        <a:pt x="0" y="318"/>
                      </a:lnTo>
                      <a:lnTo>
                        <a:pt x="0" y="110"/>
                      </a:lnTo>
                      <a:lnTo>
                        <a:pt x="194" y="0"/>
                      </a:lnTo>
                      <a:lnTo>
                        <a:pt x="194" y="20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243" name="Freeform 75"/>
                <p:cNvSpPr>
                  <a:spLocks/>
                </p:cNvSpPr>
                <p:nvPr/>
              </p:nvSpPr>
              <p:spPr bwMode="auto">
                <a:xfrm>
                  <a:off x="4353" y="1041"/>
                  <a:ext cx="282" cy="378"/>
                </a:xfrm>
                <a:custGeom>
                  <a:avLst/>
                  <a:gdLst>
                    <a:gd name="T0" fmla="*/ 0 w 282"/>
                    <a:gd name="T1" fmla="*/ 214 h 378"/>
                    <a:gd name="T2" fmla="*/ 282 w 282"/>
                    <a:gd name="T3" fmla="*/ 378 h 378"/>
                    <a:gd name="T4" fmla="*/ 282 w 282"/>
                    <a:gd name="T5" fmla="*/ 164 h 378"/>
                    <a:gd name="T6" fmla="*/ 0 w 282"/>
                    <a:gd name="T7" fmla="*/ 0 h 378"/>
                    <a:gd name="T8" fmla="*/ 0 w 282"/>
                    <a:gd name="T9" fmla="*/ 214 h 378"/>
                  </a:gdLst>
                  <a:ahLst/>
                  <a:cxnLst>
                    <a:cxn ang="0">
                      <a:pos x="T0" y="T1"/>
                    </a:cxn>
                    <a:cxn ang="0">
                      <a:pos x="T2" y="T3"/>
                    </a:cxn>
                    <a:cxn ang="0">
                      <a:pos x="T4" y="T5"/>
                    </a:cxn>
                    <a:cxn ang="0">
                      <a:pos x="T6" y="T7"/>
                    </a:cxn>
                    <a:cxn ang="0">
                      <a:pos x="T8" y="T9"/>
                    </a:cxn>
                  </a:cxnLst>
                  <a:rect l="0" t="0" r="r" b="b"/>
                  <a:pathLst>
                    <a:path w="282" h="378">
                      <a:moveTo>
                        <a:pt x="0" y="214"/>
                      </a:moveTo>
                      <a:lnTo>
                        <a:pt x="282" y="378"/>
                      </a:lnTo>
                      <a:lnTo>
                        <a:pt x="282" y="164"/>
                      </a:lnTo>
                      <a:lnTo>
                        <a:pt x="0" y="0"/>
                      </a:lnTo>
                      <a:lnTo>
                        <a:pt x="0" y="214"/>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44" name="Line 76"/>
                <p:cNvSpPr>
                  <a:spLocks noChangeShapeType="1"/>
                </p:cNvSpPr>
                <p:nvPr/>
              </p:nvSpPr>
              <p:spPr bwMode="auto">
                <a:xfrm>
                  <a:off x="4977" y="1007"/>
                  <a:ext cx="1" cy="1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245" name="Freeform 77"/>
                <p:cNvSpPr>
                  <a:spLocks/>
                </p:cNvSpPr>
                <p:nvPr/>
              </p:nvSpPr>
              <p:spPr bwMode="auto">
                <a:xfrm>
                  <a:off x="4913" y="679"/>
                  <a:ext cx="278" cy="264"/>
                </a:xfrm>
                <a:custGeom>
                  <a:avLst/>
                  <a:gdLst>
                    <a:gd name="T0" fmla="*/ 8 w 278"/>
                    <a:gd name="T1" fmla="*/ 78 h 264"/>
                    <a:gd name="T2" fmla="*/ 2 w 278"/>
                    <a:gd name="T3" fmla="*/ 104 h 264"/>
                    <a:gd name="T4" fmla="*/ 0 w 278"/>
                    <a:gd name="T5" fmla="*/ 130 h 264"/>
                    <a:gd name="T6" fmla="*/ 4 w 278"/>
                    <a:gd name="T7" fmla="*/ 156 h 264"/>
                    <a:gd name="T8" fmla="*/ 12 w 278"/>
                    <a:gd name="T9" fmla="*/ 180 h 264"/>
                    <a:gd name="T10" fmla="*/ 24 w 278"/>
                    <a:gd name="T11" fmla="*/ 202 h 264"/>
                    <a:gd name="T12" fmla="*/ 42 w 278"/>
                    <a:gd name="T13" fmla="*/ 222 h 264"/>
                    <a:gd name="T14" fmla="*/ 64 w 278"/>
                    <a:gd name="T15" fmla="*/ 240 h 264"/>
                    <a:gd name="T16" fmla="*/ 88 w 278"/>
                    <a:gd name="T17" fmla="*/ 252 h 264"/>
                    <a:gd name="T18" fmla="*/ 102 w 278"/>
                    <a:gd name="T19" fmla="*/ 258 h 264"/>
                    <a:gd name="T20" fmla="*/ 130 w 278"/>
                    <a:gd name="T21" fmla="*/ 264 h 264"/>
                    <a:gd name="T22" fmla="*/ 156 w 278"/>
                    <a:gd name="T23" fmla="*/ 264 h 264"/>
                    <a:gd name="T24" fmla="*/ 182 w 278"/>
                    <a:gd name="T25" fmla="*/ 260 h 264"/>
                    <a:gd name="T26" fmla="*/ 208 w 278"/>
                    <a:gd name="T27" fmla="*/ 250 h 264"/>
                    <a:gd name="T28" fmla="*/ 228 w 278"/>
                    <a:gd name="T29" fmla="*/ 236 h 264"/>
                    <a:gd name="T30" fmla="*/ 248 w 278"/>
                    <a:gd name="T31" fmla="*/ 220 h 264"/>
                    <a:gd name="T32" fmla="*/ 262 w 278"/>
                    <a:gd name="T33" fmla="*/ 198 h 264"/>
                    <a:gd name="T34" fmla="*/ 268 w 278"/>
                    <a:gd name="T35" fmla="*/ 186 h 264"/>
                    <a:gd name="T36" fmla="*/ 276 w 278"/>
                    <a:gd name="T37" fmla="*/ 160 h 264"/>
                    <a:gd name="T38" fmla="*/ 278 w 278"/>
                    <a:gd name="T39" fmla="*/ 134 h 264"/>
                    <a:gd name="T40" fmla="*/ 274 w 278"/>
                    <a:gd name="T41" fmla="*/ 110 h 264"/>
                    <a:gd name="T42" fmla="*/ 266 w 278"/>
                    <a:gd name="T43" fmla="*/ 84 h 264"/>
                    <a:gd name="T44" fmla="*/ 252 w 278"/>
                    <a:gd name="T45" fmla="*/ 62 h 264"/>
                    <a:gd name="T46" fmla="*/ 236 w 278"/>
                    <a:gd name="T47" fmla="*/ 42 h 264"/>
                    <a:gd name="T48" fmla="*/ 214 w 278"/>
                    <a:gd name="T49" fmla="*/ 24 h 264"/>
                    <a:gd name="T50" fmla="*/ 188 w 278"/>
                    <a:gd name="T51" fmla="*/ 12 h 264"/>
                    <a:gd name="T52" fmla="*/ 174 w 278"/>
                    <a:gd name="T53" fmla="*/ 6 h 264"/>
                    <a:gd name="T54" fmla="*/ 148 w 278"/>
                    <a:gd name="T55" fmla="*/ 2 h 264"/>
                    <a:gd name="T56" fmla="*/ 120 w 278"/>
                    <a:gd name="T57" fmla="*/ 0 h 264"/>
                    <a:gd name="T58" fmla="*/ 94 w 278"/>
                    <a:gd name="T59" fmla="*/ 4 h 264"/>
                    <a:gd name="T60" fmla="*/ 70 w 278"/>
                    <a:gd name="T61" fmla="*/ 14 h 264"/>
                    <a:gd name="T62" fmla="*/ 48 w 278"/>
                    <a:gd name="T63" fmla="*/ 28 h 264"/>
                    <a:gd name="T64" fmla="*/ 30 w 278"/>
                    <a:gd name="T65" fmla="*/ 46 h 264"/>
                    <a:gd name="T66" fmla="*/ 14 w 278"/>
                    <a:gd name="T67" fmla="*/ 66 h 264"/>
                    <a:gd name="T68" fmla="*/ 8 w 278"/>
                    <a:gd name="T69" fmla="*/ 7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8" h="264">
                      <a:moveTo>
                        <a:pt x="8" y="78"/>
                      </a:moveTo>
                      <a:lnTo>
                        <a:pt x="8" y="78"/>
                      </a:lnTo>
                      <a:lnTo>
                        <a:pt x="4" y="92"/>
                      </a:lnTo>
                      <a:lnTo>
                        <a:pt x="2" y="104"/>
                      </a:lnTo>
                      <a:lnTo>
                        <a:pt x="0" y="116"/>
                      </a:lnTo>
                      <a:lnTo>
                        <a:pt x="0" y="130"/>
                      </a:lnTo>
                      <a:lnTo>
                        <a:pt x="0" y="142"/>
                      </a:lnTo>
                      <a:lnTo>
                        <a:pt x="4" y="156"/>
                      </a:lnTo>
                      <a:lnTo>
                        <a:pt x="6" y="168"/>
                      </a:lnTo>
                      <a:lnTo>
                        <a:pt x="12" y="180"/>
                      </a:lnTo>
                      <a:lnTo>
                        <a:pt x="18" y="192"/>
                      </a:lnTo>
                      <a:lnTo>
                        <a:pt x="24" y="202"/>
                      </a:lnTo>
                      <a:lnTo>
                        <a:pt x="32" y="212"/>
                      </a:lnTo>
                      <a:lnTo>
                        <a:pt x="42" y="222"/>
                      </a:lnTo>
                      <a:lnTo>
                        <a:pt x="52" y="232"/>
                      </a:lnTo>
                      <a:lnTo>
                        <a:pt x="64" y="240"/>
                      </a:lnTo>
                      <a:lnTo>
                        <a:pt x="76" y="246"/>
                      </a:lnTo>
                      <a:lnTo>
                        <a:pt x="88" y="252"/>
                      </a:lnTo>
                      <a:lnTo>
                        <a:pt x="88" y="252"/>
                      </a:lnTo>
                      <a:lnTo>
                        <a:pt x="102" y="258"/>
                      </a:lnTo>
                      <a:lnTo>
                        <a:pt x="116" y="262"/>
                      </a:lnTo>
                      <a:lnTo>
                        <a:pt x="130" y="264"/>
                      </a:lnTo>
                      <a:lnTo>
                        <a:pt x="144" y="264"/>
                      </a:lnTo>
                      <a:lnTo>
                        <a:pt x="156" y="264"/>
                      </a:lnTo>
                      <a:lnTo>
                        <a:pt x="170" y="262"/>
                      </a:lnTo>
                      <a:lnTo>
                        <a:pt x="182" y="260"/>
                      </a:lnTo>
                      <a:lnTo>
                        <a:pt x="196" y="256"/>
                      </a:lnTo>
                      <a:lnTo>
                        <a:pt x="208" y="250"/>
                      </a:lnTo>
                      <a:lnTo>
                        <a:pt x="218" y="244"/>
                      </a:lnTo>
                      <a:lnTo>
                        <a:pt x="228" y="236"/>
                      </a:lnTo>
                      <a:lnTo>
                        <a:pt x="238" y="228"/>
                      </a:lnTo>
                      <a:lnTo>
                        <a:pt x="248" y="220"/>
                      </a:lnTo>
                      <a:lnTo>
                        <a:pt x="256" y="210"/>
                      </a:lnTo>
                      <a:lnTo>
                        <a:pt x="262" y="198"/>
                      </a:lnTo>
                      <a:lnTo>
                        <a:pt x="268" y="186"/>
                      </a:lnTo>
                      <a:lnTo>
                        <a:pt x="268" y="186"/>
                      </a:lnTo>
                      <a:lnTo>
                        <a:pt x="272" y="174"/>
                      </a:lnTo>
                      <a:lnTo>
                        <a:pt x="276" y="160"/>
                      </a:lnTo>
                      <a:lnTo>
                        <a:pt x="278" y="148"/>
                      </a:lnTo>
                      <a:lnTo>
                        <a:pt x="278" y="134"/>
                      </a:lnTo>
                      <a:lnTo>
                        <a:pt x="276" y="122"/>
                      </a:lnTo>
                      <a:lnTo>
                        <a:pt x="274" y="110"/>
                      </a:lnTo>
                      <a:lnTo>
                        <a:pt x="270" y="96"/>
                      </a:lnTo>
                      <a:lnTo>
                        <a:pt x="266" y="84"/>
                      </a:lnTo>
                      <a:lnTo>
                        <a:pt x="260" y="74"/>
                      </a:lnTo>
                      <a:lnTo>
                        <a:pt x="252" y="62"/>
                      </a:lnTo>
                      <a:lnTo>
                        <a:pt x="244" y="52"/>
                      </a:lnTo>
                      <a:lnTo>
                        <a:pt x="236" y="42"/>
                      </a:lnTo>
                      <a:lnTo>
                        <a:pt x="224" y="32"/>
                      </a:lnTo>
                      <a:lnTo>
                        <a:pt x="214" y="24"/>
                      </a:lnTo>
                      <a:lnTo>
                        <a:pt x="202" y="18"/>
                      </a:lnTo>
                      <a:lnTo>
                        <a:pt x="188" y="12"/>
                      </a:lnTo>
                      <a:lnTo>
                        <a:pt x="188" y="12"/>
                      </a:lnTo>
                      <a:lnTo>
                        <a:pt x="174" y="6"/>
                      </a:lnTo>
                      <a:lnTo>
                        <a:pt x="162" y="4"/>
                      </a:lnTo>
                      <a:lnTo>
                        <a:pt x="148" y="2"/>
                      </a:lnTo>
                      <a:lnTo>
                        <a:pt x="134" y="0"/>
                      </a:lnTo>
                      <a:lnTo>
                        <a:pt x="120" y="0"/>
                      </a:lnTo>
                      <a:lnTo>
                        <a:pt x="108" y="2"/>
                      </a:lnTo>
                      <a:lnTo>
                        <a:pt x="94" y="4"/>
                      </a:lnTo>
                      <a:lnTo>
                        <a:pt x="82" y="8"/>
                      </a:lnTo>
                      <a:lnTo>
                        <a:pt x="70" y="14"/>
                      </a:lnTo>
                      <a:lnTo>
                        <a:pt x="58" y="20"/>
                      </a:lnTo>
                      <a:lnTo>
                        <a:pt x="48" y="28"/>
                      </a:lnTo>
                      <a:lnTo>
                        <a:pt x="38" y="36"/>
                      </a:lnTo>
                      <a:lnTo>
                        <a:pt x="30" y="46"/>
                      </a:lnTo>
                      <a:lnTo>
                        <a:pt x="22" y="56"/>
                      </a:lnTo>
                      <a:lnTo>
                        <a:pt x="14" y="66"/>
                      </a:lnTo>
                      <a:lnTo>
                        <a:pt x="8" y="78"/>
                      </a:lnTo>
                      <a:lnTo>
                        <a:pt x="8" y="7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246" name="Freeform 78"/>
                <p:cNvSpPr>
                  <a:spLocks/>
                </p:cNvSpPr>
                <p:nvPr/>
              </p:nvSpPr>
              <p:spPr bwMode="auto">
                <a:xfrm>
                  <a:off x="4881" y="703"/>
                  <a:ext cx="278" cy="264"/>
                </a:xfrm>
                <a:custGeom>
                  <a:avLst/>
                  <a:gdLst>
                    <a:gd name="T0" fmla="*/ 8 w 278"/>
                    <a:gd name="T1" fmla="*/ 78 h 264"/>
                    <a:gd name="T2" fmla="*/ 2 w 278"/>
                    <a:gd name="T3" fmla="*/ 104 h 264"/>
                    <a:gd name="T4" fmla="*/ 0 w 278"/>
                    <a:gd name="T5" fmla="*/ 130 h 264"/>
                    <a:gd name="T6" fmla="*/ 4 w 278"/>
                    <a:gd name="T7" fmla="*/ 156 h 264"/>
                    <a:gd name="T8" fmla="*/ 12 w 278"/>
                    <a:gd name="T9" fmla="*/ 180 h 264"/>
                    <a:gd name="T10" fmla="*/ 24 w 278"/>
                    <a:gd name="T11" fmla="*/ 202 h 264"/>
                    <a:gd name="T12" fmla="*/ 42 w 278"/>
                    <a:gd name="T13" fmla="*/ 222 h 264"/>
                    <a:gd name="T14" fmla="*/ 64 w 278"/>
                    <a:gd name="T15" fmla="*/ 240 h 264"/>
                    <a:gd name="T16" fmla="*/ 88 w 278"/>
                    <a:gd name="T17" fmla="*/ 252 h 264"/>
                    <a:gd name="T18" fmla="*/ 102 w 278"/>
                    <a:gd name="T19" fmla="*/ 258 h 264"/>
                    <a:gd name="T20" fmla="*/ 130 w 278"/>
                    <a:gd name="T21" fmla="*/ 264 h 264"/>
                    <a:gd name="T22" fmla="*/ 156 w 278"/>
                    <a:gd name="T23" fmla="*/ 264 h 264"/>
                    <a:gd name="T24" fmla="*/ 182 w 278"/>
                    <a:gd name="T25" fmla="*/ 260 h 264"/>
                    <a:gd name="T26" fmla="*/ 208 w 278"/>
                    <a:gd name="T27" fmla="*/ 250 h 264"/>
                    <a:gd name="T28" fmla="*/ 228 w 278"/>
                    <a:gd name="T29" fmla="*/ 236 h 264"/>
                    <a:gd name="T30" fmla="*/ 248 w 278"/>
                    <a:gd name="T31" fmla="*/ 220 h 264"/>
                    <a:gd name="T32" fmla="*/ 262 w 278"/>
                    <a:gd name="T33" fmla="*/ 198 h 264"/>
                    <a:gd name="T34" fmla="*/ 268 w 278"/>
                    <a:gd name="T35" fmla="*/ 186 h 264"/>
                    <a:gd name="T36" fmla="*/ 276 w 278"/>
                    <a:gd name="T37" fmla="*/ 160 h 264"/>
                    <a:gd name="T38" fmla="*/ 278 w 278"/>
                    <a:gd name="T39" fmla="*/ 134 h 264"/>
                    <a:gd name="T40" fmla="*/ 274 w 278"/>
                    <a:gd name="T41" fmla="*/ 110 h 264"/>
                    <a:gd name="T42" fmla="*/ 266 w 278"/>
                    <a:gd name="T43" fmla="*/ 84 h 264"/>
                    <a:gd name="T44" fmla="*/ 252 w 278"/>
                    <a:gd name="T45" fmla="*/ 62 h 264"/>
                    <a:gd name="T46" fmla="*/ 236 w 278"/>
                    <a:gd name="T47" fmla="*/ 42 h 264"/>
                    <a:gd name="T48" fmla="*/ 214 w 278"/>
                    <a:gd name="T49" fmla="*/ 24 h 264"/>
                    <a:gd name="T50" fmla="*/ 188 w 278"/>
                    <a:gd name="T51" fmla="*/ 12 h 264"/>
                    <a:gd name="T52" fmla="*/ 174 w 278"/>
                    <a:gd name="T53" fmla="*/ 6 h 264"/>
                    <a:gd name="T54" fmla="*/ 148 w 278"/>
                    <a:gd name="T55" fmla="*/ 2 h 264"/>
                    <a:gd name="T56" fmla="*/ 120 w 278"/>
                    <a:gd name="T57" fmla="*/ 0 h 264"/>
                    <a:gd name="T58" fmla="*/ 94 w 278"/>
                    <a:gd name="T59" fmla="*/ 4 h 264"/>
                    <a:gd name="T60" fmla="*/ 70 w 278"/>
                    <a:gd name="T61" fmla="*/ 14 h 264"/>
                    <a:gd name="T62" fmla="*/ 48 w 278"/>
                    <a:gd name="T63" fmla="*/ 28 h 264"/>
                    <a:gd name="T64" fmla="*/ 30 w 278"/>
                    <a:gd name="T65" fmla="*/ 46 h 264"/>
                    <a:gd name="T66" fmla="*/ 14 w 278"/>
                    <a:gd name="T67" fmla="*/ 66 h 264"/>
                    <a:gd name="T68" fmla="*/ 8 w 278"/>
                    <a:gd name="T69" fmla="*/ 7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8" h="264">
                      <a:moveTo>
                        <a:pt x="8" y="78"/>
                      </a:moveTo>
                      <a:lnTo>
                        <a:pt x="8" y="78"/>
                      </a:lnTo>
                      <a:lnTo>
                        <a:pt x="4" y="92"/>
                      </a:lnTo>
                      <a:lnTo>
                        <a:pt x="2" y="104"/>
                      </a:lnTo>
                      <a:lnTo>
                        <a:pt x="0" y="116"/>
                      </a:lnTo>
                      <a:lnTo>
                        <a:pt x="0" y="130"/>
                      </a:lnTo>
                      <a:lnTo>
                        <a:pt x="0" y="142"/>
                      </a:lnTo>
                      <a:lnTo>
                        <a:pt x="4" y="156"/>
                      </a:lnTo>
                      <a:lnTo>
                        <a:pt x="6" y="168"/>
                      </a:lnTo>
                      <a:lnTo>
                        <a:pt x="12" y="180"/>
                      </a:lnTo>
                      <a:lnTo>
                        <a:pt x="18" y="192"/>
                      </a:lnTo>
                      <a:lnTo>
                        <a:pt x="24" y="202"/>
                      </a:lnTo>
                      <a:lnTo>
                        <a:pt x="32" y="212"/>
                      </a:lnTo>
                      <a:lnTo>
                        <a:pt x="42" y="222"/>
                      </a:lnTo>
                      <a:lnTo>
                        <a:pt x="52" y="232"/>
                      </a:lnTo>
                      <a:lnTo>
                        <a:pt x="64" y="240"/>
                      </a:lnTo>
                      <a:lnTo>
                        <a:pt x="76" y="246"/>
                      </a:lnTo>
                      <a:lnTo>
                        <a:pt x="88" y="252"/>
                      </a:lnTo>
                      <a:lnTo>
                        <a:pt x="88" y="252"/>
                      </a:lnTo>
                      <a:lnTo>
                        <a:pt x="102" y="258"/>
                      </a:lnTo>
                      <a:lnTo>
                        <a:pt x="116" y="262"/>
                      </a:lnTo>
                      <a:lnTo>
                        <a:pt x="130" y="264"/>
                      </a:lnTo>
                      <a:lnTo>
                        <a:pt x="144" y="264"/>
                      </a:lnTo>
                      <a:lnTo>
                        <a:pt x="156" y="264"/>
                      </a:lnTo>
                      <a:lnTo>
                        <a:pt x="170" y="262"/>
                      </a:lnTo>
                      <a:lnTo>
                        <a:pt x="182" y="260"/>
                      </a:lnTo>
                      <a:lnTo>
                        <a:pt x="196" y="256"/>
                      </a:lnTo>
                      <a:lnTo>
                        <a:pt x="208" y="250"/>
                      </a:lnTo>
                      <a:lnTo>
                        <a:pt x="218" y="244"/>
                      </a:lnTo>
                      <a:lnTo>
                        <a:pt x="228" y="236"/>
                      </a:lnTo>
                      <a:lnTo>
                        <a:pt x="238" y="228"/>
                      </a:lnTo>
                      <a:lnTo>
                        <a:pt x="248" y="220"/>
                      </a:lnTo>
                      <a:lnTo>
                        <a:pt x="256" y="210"/>
                      </a:lnTo>
                      <a:lnTo>
                        <a:pt x="262" y="198"/>
                      </a:lnTo>
                      <a:lnTo>
                        <a:pt x="268" y="186"/>
                      </a:lnTo>
                      <a:lnTo>
                        <a:pt x="268" y="186"/>
                      </a:lnTo>
                      <a:lnTo>
                        <a:pt x="272" y="174"/>
                      </a:lnTo>
                      <a:lnTo>
                        <a:pt x="276" y="160"/>
                      </a:lnTo>
                      <a:lnTo>
                        <a:pt x="278" y="148"/>
                      </a:lnTo>
                      <a:lnTo>
                        <a:pt x="278" y="134"/>
                      </a:lnTo>
                      <a:lnTo>
                        <a:pt x="276" y="122"/>
                      </a:lnTo>
                      <a:lnTo>
                        <a:pt x="274" y="110"/>
                      </a:lnTo>
                      <a:lnTo>
                        <a:pt x="270" y="96"/>
                      </a:lnTo>
                      <a:lnTo>
                        <a:pt x="266" y="84"/>
                      </a:lnTo>
                      <a:lnTo>
                        <a:pt x="260" y="74"/>
                      </a:lnTo>
                      <a:lnTo>
                        <a:pt x="252" y="62"/>
                      </a:lnTo>
                      <a:lnTo>
                        <a:pt x="244" y="52"/>
                      </a:lnTo>
                      <a:lnTo>
                        <a:pt x="236" y="42"/>
                      </a:lnTo>
                      <a:lnTo>
                        <a:pt x="224" y="32"/>
                      </a:lnTo>
                      <a:lnTo>
                        <a:pt x="214" y="24"/>
                      </a:lnTo>
                      <a:lnTo>
                        <a:pt x="202" y="18"/>
                      </a:lnTo>
                      <a:lnTo>
                        <a:pt x="188" y="12"/>
                      </a:lnTo>
                      <a:lnTo>
                        <a:pt x="188" y="12"/>
                      </a:lnTo>
                      <a:lnTo>
                        <a:pt x="174" y="6"/>
                      </a:lnTo>
                      <a:lnTo>
                        <a:pt x="162" y="4"/>
                      </a:lnTo>
                      <a:lnTo>
                        <a:pt x="148" y="2"/>
                      </a:lnTo>
                      <a:lnTo>
                        <a:pt x="134" y="0"/>
                      </a:lnTo>
                      <a:lnTo>
                        <a:pt x="120" y="0"/>
                      </a:lnTo>
                      <a:lnTo>
                        <a:pt x="108" y="2"/>
                      </a:lnTo>
                      <a:lnTo>
                        <a:pt x="94" y="4"/>
                      </a:lnTo>
                      <a:lnTo>
                        <a:pt x="82" y="8"/>
                      </a:lnTo>
                      <a:lnTo>
                        <a:pt x="70" y="14"/>
                      </a:lnTo>
                      <a:lnTo>
                        <a:pt x="58" y="20"/>
                      </a:lnTo>
                      <a:lnTo>
                        <a:pt x="48" y="28"/>
                      </a:lnTo>
                      <a:lnTo>
                        <a:pt x="38" y="36"/>
                      </a:lnTo>
                      <a:lnTo>
                        <a:pt x="30" y="46"/>
                      </a:lnTo>
                      <a:lnTo>
                        <a:pt x="22" y="56"/>
                      </a:lnTo>
                      <a:lnTo>
                        <a:pt x="14" y="66"/>
                      </a:lnTo>
                      <a:lnTo>
                        <a:pt x="8" y="78"/>
                      </a:lnTo>
                      <a:lnTo>
                        <a:pt x="8" y="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47" name="Freeform 79"/>
                <p:cNvSpPr>
                  <a:spLocks/>
                </p:cNvSpPr>
                <p:nvPr/>
              </p:nvSpPr>
              <p:spPr bwMode="auto">
                <a:xfrm>
                  <a:off x="4867" y="947"/>
                  <a:ext cx="308" cy="180"/>
                </a:xfrm>
                <a:custGeom>
                  <a:avLst/>
                  <a:gdLst>
                    <a:gd name="T0" fmla="*/ 184 w 308"/>
                    <a:gd name="T1" fmla="*/ 180 h 180"/>
                    <a:gd name="T2" fmla="*/ 308 w 308"/>
                    <a:gd name="T3" fmla="*/ 108 h 180"/>
                    <a:gd name="T4" fmla="*/ 122 w 308"/>
                    <a:gd name="T5" fmla="*/ 0 h 180"/>
                    <a:gd name="T6" fmla="*/ 120 w 308"/>
                    <a:gd name="T7" fmla="*/ 2 h 180"/>
                    <a:gd name="T8" fmla="*/ 0 w 308"/>
                    <a:gd name="T9" fmla="*/ 70 h 180"/>
                    <a:gd name="T10" fmla="*/ 184 w 308"/>
                    <a:gd name="T11" fmla="*/ 180 h 180"/>
                  </a:gdLst>
                  <a:ahLst/>
                  <a:cxnLst>
                    <a:cxn ang="0">
                      <a:pos x="T0" y="T1"/>
                    </a:cxn>
                    <a:cxn ang="0">
                      <a:pos x="T2" y="T3"/>
                    </a:cxn>
                    <a:cxn ang="0">
                      <a:pos x="T4" y="T5"/>
                    </a:cxn>
                    <a:cxn ang="0">
                      <a:pos x="T6" y="T7"/>
                    </a:cxn>
                    <a:cxn ang="0">
                      <a:pos x="T8" y="T9"/>
                    </a:cxn>
                    <a:cxn ang="0">
                      <a:pos x="T10" y="T11"/>
                    </a:cxn>
                  </a:cxnLst>
                  <a:rect l="0" t="0" r="r" b="b"/>
                  <a:pathLst>
                    <a:path w="308" h="180">
                      <a:moveTo>
                        <a:pt x="184" y="180"/>
                      </a:moveTo>
                      <a:lnTo>
                        <a:pt x="308" y="108"/>
                      </a:lnTo>
                      <a:lnTo>
                        <a:pt x="122" y="0"/>
                      </a:lnTo>
                      <a:lnTo>
                        <a:pt x="120" y="2"/>
                      </a:lnTo>
                      <a:lnTo>
                        <a:pt x="0" y="70"/>
                      </a:lnTo>
                      <a:lnTo>
                        <a:pt x="184" y="18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48" name="Freeform 80"/>
                <p:cNvSpPr>
                  <a:spLocks/>
                </p:cNvSpPr>
                <p:nvPr/>
              </p:nvSpPr>
              <p:spPr bwMode="auto">
                <a:xfrm>
                  <a:off x="5051" y="1059"/>
                  <a:ext cx="126" cy="204"/>
                </a:xfrm>
                <a:custGeom>
                  <a:avLst/>
                  <a:gdLst>
                    <a:gd name="T0" fmla="*/ 126 w 126"/>
                    <a:gd name="T1" fmla="*/ 134 h 204"/>
                    <a:gd name="T2" fmla="*/ 0 w 126"/>
                    <a:gd name="T3" fmla="*/ 204 h 204"/>
                    <a:gd name="T4" fmla="*/ 0 w 126"/>
                    <a:gd name="T5" fmla="*/ 70 h 204"/>
                    <a:gd name="T6" fmla="*/ 126 w 126"/>
                    <a:gd name="T7" fmla="*/ 0 h 204"/>
                    <a:gd name="T8" fmla="*/ 126 w 126"/>
                    <a:gd name="T9" fmla="*/ 134 h 204"/>
                  </a:gdLst>
                  <a:ahLst/>
                  <a:cxnLst>
                    <a:cxn ang="0">
                      <a:pos x="T0" y="T1"/>
                    </a:cxn>
                    <a:cxn ang="0">
                      <a:pos x="T2" y="T3"/>
                    </a:cxn>
                    <a:cxn ang="0">
                      <a:pos x="T4" y="T5"/>
                    </a:cxn>
                    <a:cxn ang="0">
                      <a:pos x="T6" y="T7"/>
                    </a:cxn>
                    <a:cxn ang="0">
                      <a:pos x="T8" y="T9"/>
                    </a:cxn>
                  </a:cxnLst>
                  <a:rect l="0" t="0" r="r" b="b"/>
                  <a:pathLst>
                    <a:path w="126" h="204">
                      <a:moveTo>
                        <a:pt x="126" y="134"/>
                      </a:moveTo>
                      <a:lnTo>
                        <a:pt x="0" y="204"/>
                      </a:lnTo>
                      <a:lnTo>
                        <a:pt x="0" y="70"/>
                      </a:lnTo>
                      <a:lnTo>
                        <a:pt x="126" y="0"/>
                      </a:lnTo>
                      <a:lnTo>
                        <a:pt x="126" y="134"/>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249" name="Freeform 81"/>
                <p:cNvSpPr>
                  <a:spLocks/>
                </p:cNvSpPr>
                <p:nvPr/>
              </p:nvSpPr>
              <p:spPr bwMode="auto">
                <a:xfrm>
                  <a:off x="4865" y="1019"/>
                  <a:ext cx="184" cy="244"/>
                </a:xfrm>
                <a:custGeom>
                  <a:avLst/>
                  <a:gdLst>
                    <a:gd name="T0" fmla="*/ 0 w 184"/>
                    <a:gd name="T1" fmla="*/ 138 h 244"/>
                    <a:gd name="T2" fmla="*/ 184 w 184"/>
                    <a:gd name="T3" fmla="*/ 244 h 244"/>
                    <a:gd name="T4" fmla="*/ 184 w 184"/>
                    <a:gd name="T5" fmla="*/ 106 h 244"/>
                    <a:gd name="T6" fmla="*/ 0 w 184"/>
                    <a:gd name="T7" fmla="*/ 0 h 244"/>
                    <a:gd name="T8" fmla="*/ 0 w 184"/>
                    <a:gd name="T9" fmla="*/ 138 h 244"/>
                  </a:gdLst>
                  <a:ahLst/>
                  <a:cxnLst>
                    <a:cxn ang="0">
                      <a:pos x="T0" y="T1"/>
                    </a:cxn>
                    <a:cxn ang="0">
                      <a:pos x="T2" y="T3"/>
                    </a:cxn>
                    <a:cxn ang="0">
                      <a:pos x="T4" y="T5"/>
                    </a:cxn>
                    <a:cxn ang="0">
                      <a:pos x="T6" y="T7"/>
                    </a:cxn>
                    <a:cxn ang="0">
                      <a:pos x="T8" y="T9"/>
                    </a:cxn>
                  </a:cxnLst>
                  <a:rect l="0" t="0" r="r" b="b"/>
                  <a:pathLst>
                    <a:path w="184" h="244">
                      <a:moveTo>
                        <a:pt x="0" y="138"/>
                      </a:moveTo>
                      <a:lnTo>
                        <a:pt x="184" y="244"/>
                      </a:lnTo>
                      <a:lnTo>
                        <a:pt x="184" y="106"/>
                      </a:lnTo>
                      <a:lnTo>
                        <a:pt x="0" y="0"/>
                      </a:lnTo>
                      <a:lnTo>
                        <a:pt x="0" y="13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50" name="Freeform 82"/>
                <p:cNvSpPr>
                  <a:spLocks/>
                </p:cNvSpPr>
                <p:nvPr/>
              </p:nvSpPr>
              <p:spPr bwMode="auto">
                <a:xfrm>
                  <a:off x="3615" y="1373"/>
                  <a:ext cx="474" cy="276"/>
                </a:xfrm>
                <a:custGeom>
                  <a:avLst/>
                  <a:gdLst>
                    <a:gd name="T0" fmla="*/ 284 w 474"/>
                    <a:gd name="T1" fmla="*/ 276 h 276"/>
                    <a:gd name="T2" fmla="*/ 474 w 474"/>
                    <a:gd name="T3" fmla="*/ 166 h 276"/>
                    <a:gd name="T4" fmla="*/ 190 w 474"/>
                    <a:gd name="T5" fmla="*/ 0 h 276"/>
                    <a:gd name="T6" fmla="*/ 186 w 474"/>
                    <a:gd name="T7" fmla="*/ 2 h 276"/>
                    <a:gd name="T8" fmla="*/ 0 w 474"/>
                    <a:gd name="T9" fmla="*/ 110 h 276"/>
                    <a:gd name="T10" fmla="*/ 284 w 474"/>
                    <a:gd name="T11" fmla="*/ 276 h 276"/>
                  </a:gdLst>
                  <a:ahLst/>
                  <a:cxnLst>
                    <a:cxn ang="0">
                      <a:pos x="T0" y="T1"/>
                    </a:cxn>
                    <a:cxn ang="0">
                      <a:pos x="T2" y="T3"/>
                    </a:cxn>
                    <a:cxn ang="0">
                      <a:pos x="T4" y="T5"/>
                    </a:cxn>
                    <a:cxn ang="0">
                      <a:pos x="T6" y="T7"/>
                    </a:cxn>
                    <a:cxn ang="0">
                      <a:pos x="T8" y="T9"/>
                    </a:cxn>
                    <a:cxn ang="0">
                      <a:pos x="T10" y="T11"/>
                    </a:cxn>
                  </a:cxnLst>
                  <a:rect l="0" t="0" r="r" b="b"/>
                  <a:pathLst>
                    <a:path w="474" h="276">
                      <a:moveTo>
                        <a:pt x="284" y="276"/>
                      </a:moveTo>
                      <a:lnTo>
                        <a:pt x="474" y="166"/>
                      </a:lnTo>
                      <a:lnTo>
                        <a:pt x="190" y="0"/>
                      </a:lnTo>
                      <a:lnTo>
                        <a:pt x="186" y="2"/>
                      </a:lnTo>
                      <a:lnTo>
                        <a:pt x="0" y="110"/>
                      </a:lnTo>
                      <a:lnTo>
                        <a:pt x="284" y="27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51" name="Freeform 83"/>
                <p:cNvSpPr>
                  <a:spLocks/>
                </p:cNvSpPr>
                <p:nvPr/>
              </p:nvSpPr>
              <p:spPr bwMode="auto">
                <a:xfrm>
                  <a:off x="3899" y="1545"/>
                  <a:ext cx="194" cy="316"/>
                </a:xfrm>
                <a:custGeom>
                  <a:avLst/>
                  <a:gdLst>
                    <a:gd name="T0" fmla="*/ 194 w 194"/>
                    <a:gd name="T1" fmla="*/ 206 h 316"/>
                    <a:gd name="T2" fmla="*/ 0 w 194"/>
                    <a:gd name="T3" fmla="*/ 316 h 316"/>
                    <a:gd name="T4" fmla="*/ 0 w 194"/>
                    <a:gd name="T5" fmla="*/ 110 h 316"/>
                    <a:gd name="T6" fmla="*/ 194 w 194"/>
                    <a:gd name="T7" fmla="*/ 0 h 316"/>
                    <a:gd name="T8" fmla="*/ 194 w 194"/>
                    <a:gd name="T9" fmla="*/ 206 h 316"/>
                  </a:gdLst>
                  <a:ahLst/>
                  <a:cxnLst>
                    <a:cxn ang="0">
                      <a:pos x="T0" y="T1"/>
                    </a:cxn>
                    <a:cxn ang="0">
                      <a:pos x="T2" y="T3"/>
                    </a:cxn>
                    <a:cxn ang="0">
                      <a:pos x="T4" y="T5"/>
                    </a:cxn>
                    <a:cxn ang="0">
                      <a:pos x="T6" y="T7"/>
                    </a:cxn>
                    <a:cxn ang="0">
                      <a:pos x="T8" y="T9"/>
                    </a:cxn>
                  </a:cxnLst>
                  <a:rect l="0" t="0" r="r" b="b"/>
                  <a:pathLst>
                    <a:path w="194" h="316">
                      <a:moveTo>
                        <a:pt x="194" y="206"/>
                      </a:moveTo>
                      <a:lnTo>
                        <a:pt x="0" y="316"/>
                      </a:lnTo>
                      <a:lnTo>
                        <a:pt x="0" y="110"/>
                      </a:lnTo>
                      <a:lnTo>
                        <a:pt x="194" y="0"/>
                      </a:lnTo>
                      <a:lnTo>
                        <a:pt x="194" y="20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252" name="Freeform 84"/>
                <p:cNvSpPr>
                  <a:spLocks/>
                </p:cNvSpPr>
                <p:nvPr/>
              </p:nvSpPr>
              <p:spPr bwMode="auto">
                <a:xfrm>
                  <a:off x="3613" y="1483"/>
                  <a:ext cx="282" cy="378"/>
                </a:xfrm>
                <a:custGeom>
                  <a:avLst/>
                  <a:gdLst>
                    <a:gd name="T0" fmla="*/ 0 w 282"/>
                    <a:gd name="T1" fmla="*/ 214 h 378"/>
                    <a:gd name="T2" fmla="*/ 282 w 282"/>
                    <a:gd name="T3" fmla="*/ 378 h 378"/>
                    <a:gd name="T4" fmla="*/ 282 w 282"/>
                    <a:gd name="T5" fmla="*/ 164 h 378"/>
                    <a:gd name="T6" fmla="*/ 0 w 282"/>
                    <a:gd name="T7" fmla="*/ 0 h 378"/>
                    <a:gd name="T8" fmla="*/ 0 w 282"/>
                    <a:gd name="T9" fmla="*/ 214 h 378"/>
                  </a:gdLst>
                  <a:ahLst/>
                  <a:cxnLst>
                    <a:cxn ang="0">
                      <a:pos x="T0" y="T1"/>
                    </a:cxn>
                    <a:cxn ang="0">
                      <a:pos x="T2" y="T3"/>
                    </a:cxn>
                    <a:cxn ang="0">
                      <a:pos x="T4" y="T5"/>
                    </a:cxn>
                    <a:cxn ang="0">
                      <a:pos x="T6" y="T7"/>
                    </a:cxn>
                    <a:cxn ang="0">
                      <a:pos x="T8" y="T9"/>
                    </a:cxn>
                  </a:cxnLst>
                  <a:rect l="0" t="0" r="r" b="b"/>
                  <a:pathLst>
                    <a:path w="282" h="378">
                      <a:moveTo>
                        <a:pt x="0" y="214"/>
                      </a:moveTo>
                      <a:lnTo>
                        <a:pt x="282" y="378"/>
                      </a:lnTo>
                      <a:lnTo>
                        <a:pt x="282" y="164"/>
                      </a:lnTo>
                      <a:lnTo>
                        <a:pt x="0" y="0"/>
                      </a:lnTo>
                      <a:lnTo>
                        <a:pt x="0" y="214"/>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53" name="Line 85"/>
                <p:cNvSpPr>
                  <a:spLocks noChangeShapeType="1"/>
                </p:cNvSpPr>
                <p:nvPr/>
              </p:nvSpPr>
              <p:spPr bwMode="auto">
                <a:xfrm flipH="1">
                  <a:off x="4025" y="191"/>
                  <a:ext cx="1110" cy="6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254" name="Line 86"/>
                <p:cNvSpPr>
                  <a:spLocks noChangeShapeType="1"/>
                </p:cNvSpPr>
                <p:nvPr/>
              </p:nvSpPr>
              <p:spPr bwMode="auto">
                <a:xfrm>
                  <a:off x="4025" y="805"/>
                  <a:ext cx="1" cy="4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255" name="Line 87"/>
                <p:cNvSpPr>
                  <a:spLocks noChangeShapeType="1"/>
                </p:cNvSpPr>
                <p:nvPr/>
              </p:nvSpPr>
              <p:spPr bwMode="auto">
                <a:xfrm>
                  <a:off x="4025" y="805"/>
                  <a:ext cx="496" cy="24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256" name="Line 88"/>
                <p:cNvSpPr>
                  <a:spLocks noChangeShapeType="1"/>
                </p:cNvSpPr>
                <p:nvPr/>
              </p:nvSpPr>
              <p:spPr bwMode="auto">
                <a:xfrm>
                  <a:off x="4521" y="1053"/>
                  <a:ext cx="168" cy="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257" name="Line 89"/>
                <p:cNvSpPr>
                  <a:spLocks noChangeShapeType="1"/>
                </p:cNvSpPr>
                <p:nvPr/>
              </p:nvSpPr>
              <p:spPr bwMode="auto">
                <a:xfrm flipH="1" flipV="1">
                  <a:off x="4049" y="1245"/>
                  <a:ext cx="640" cy="3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258" name="Line 90"/>
                <p:cNvSpPr>
                  <a:spLocks noChangeShapeType="1"/>
                </p:cNvSpPr>
                <p:nvPr/>
              </p:nvSpPr>
              <p:spPr bwMode="auto">
                <a:xfrm flipV="1">
                  <a:off x="4521" y="677"/>
                  <a:ext cx="648" cy="37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259" name="Line 91"/>
                <p:cNvSpPr>
                  <a:spLocks noChangeShapeType="1"/>
                </p:cNvSpPr>
                <p:nvPr/>
              </p:nvSpPr>
              <p:spPr bwMode="auto">
                <a:xfrm>
                  <a:off x="5169" y="677"/>
                  <a:ext cx="144" cy="49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grpSp>
          <p:grpSp>
            <p:nvGrpSpPr>
              <p:cNvPr id="7260" name="Group 92"/>
              <p:cNvGrpSpPr>
                <a:grpSpLocks/>
              </p:cNvGrpSpPr>
              <p:nvPr/>
            </p:nvGrpSpPr>
            <p:grpSpPr bwMode="auto">
              <a:xfrm>
                <a:off x="432" y="1682"/>
                <a:ext cx="576" cy="772"/>
                <a:chOff x="3133" y="616"/>
                <a:chExt cx="1298" cy="1720"/>
              </a:xfrm>
            </p:grpSpPr>
            <p:sp>
              <p:nvSpPr>
                <p:cNvPr id="7261" name="Freeform 93"/>
                <p:cNvSpPr>
                  <a:spLocks/>
                </p:cNvSpPr>
                <p:nvPr/>
              </p:nvSpPr>
              <p:spPr bwMode="auto">
                <a:xfrm>
                  <a:off x="3135" y="1798"/>
                  <a:ext cx="400" cy="538"/>
                </a:xfrm>
                <a:custGeom>
                  <a:avLst/>
                  <a:gdLst>
                    <a:gd name="T0" fmla="*/ 0 w 400"/>
                    <a:gd name="T1" fmla="*/ 306 h 538"/>
                    <a:gd name="T2" fmla="*/ 400 w 400"/>
                    <a:gd name="T3" fmla="*/ 538 h 538"/>
                    <a:gd name="T4" fmla="*/ 400 w 400"/>
                    <a:gd name="T5" fmla="*/ 232 h 538"/>
                    <a:gd name="T6" fmla="*/ 0 w 400"/>
                    <a:gd name="T7" fmla="*/ 0 h 538"/>
                    <a:gd name="T8" fmla="*/ 0 w 400"/>
                    <a:gd name="T9" fmla="*/ 306 h 538"/>
                  </a:gdLst>
                  <a:ahLst/>
                  <a:cxnLst>
                    <a:cxn ang="0">
                      <a:pos x="T0" y="T1"/>
                    </a:cxn>
                    <a:cxn ang="0">
                      <a:pos x="T2" y="T3"/>
                    </a:cxn>
                    <a:cxn ang="0">
                      <a:pos x="T4" y="T5"/>
                    </a:cxn>
                    <a:cxn ang="0">
                      <a:pos x="T6" y="T7"/>
                    </a:cxn>
                    <a:cxn ang="0">
                      <a:pos x="T8" y="T9"/>
                    </a:cxn>
                  </a:cxnLst>
                  <a:rect l="0" t="0" r="r" b="b"/>
                  <a:pathLst>
                    <a:path w="400" h="538">
                      <a:moveTo>
                        <a:pt x="0" y="306"/>
                      </a:moveTo>
                      <a:lnTo>
                        <a:pt x="400" y="538"/>
                      </a:lnTo>
                      <a:lnTo>
                        <a:pt x="400" y="232"/>
                      </a:lnTo>
                      <a:lnTo>
                        <a:pt x="0" y="0"/>
                      </a:lnTo>
                      <a:lnTo>
                        <a:pt x="0" y="30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62" name="Freeform 94"/>
                <p:cNvSpPr>
                  <a:spLocks/>
                </p:cNvSpPr>
                <p:nvPr/>
              </p:nvSpPr>
              <p:spPr bwMode="auto">
                <a:xfrm>
                  <a:off x="3535" y="1798"/>
                  <a:ext cx="400" cy="538"/>
                </a:xfrm>
                <a:custGeom>
                  <a:avLst/>
                  <a:gdLst>
                    <a:gd name="T0" fmla="*/ 400 w 400"/>
                    <a:gd name="T1" fmla="*/ 306 h 538"/>
                    <a:gd name="T2" fmla="*/ 0 w 400"/>
                    <a:gd name="T3" fmla="*/ 538 h 538"/>
                    <a:gd name="T4" fmla="*/ 0 w 400"/>
                    <a:gd name="T5" fmla="*/ 232 h 538"/>
                    <a:gd name="T6" fmla="*/ 400 w 400"/>
                    <a:gd name="T7" fmla="*/ 0 h 538"/>
                    <a:gd name="T8" fmla="*/ 400 w 400"/>
                    <a:gd name="T9" fmla="*/ 306 h 538"/>
                  </a:gdLst>
                  <a:ahLst/>
                  <a:cxnLst>
                    <a:cxn ang="0">
                      <a:pos x="T0" y="T1"/>
                    </a:cxn>
                    <a:cxn ang="0">
                      <a:pos x="T2" y="T3"/>
                    </a:cxn>
                    <a:cxn ang="0">
                      <a:pos x="T4" y="T5"/>
                    </a:cxn>
                    <a:cxn ang="0">
                      <a:pos x="T6" y="T7"/>
                    </a:cxn>
                    <a:cxn ang="0">
                      <a:pos x="T8" y="T9"/>
                    </a:cxn>
                  </a:cxnLst>
                  <a:rect l="0" t="0" r="r" b="b"/>
                  <a:pathLst>
                    <a:path w="400" h="538">
                      <a:moveTo>
                        <a:pt x="400" y="306"/>
                      </a:moveTo>
                      <a:lnTo>
                        <a:pt x="0" y="538"/>
                      </a:lnTo>
                      <a:lnTo>
                        <a:pt x="0" y="232"/>
                      </a:lnTo>
                      <a:lnTo>
                        <a:pt x="400" y="0"/>
                      </a:lnTo>
                      <a:lnTo>
                        <a:pt x="400" y="30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263" name="Freeform 95"/>
                <p:cNvSpPr>
                  <a:spLocks/>
                </p:cNvSpPr>
                <p:nvPr/>
              </p:nvSpPr>
              <p:spPr bwMode="auto">
                <a:xfrm>
                  <a:off x="3133" y="1578"/>
                  <a:ext cx="796" cy="458"/>
                </a:xfrm>
                <a:custGeom>
                  <a:avLst/>
                  <a:gdLst>
                    <a:gd name="T0" fmla="*/ 394 w 796"/>
                    <a:gd name="T1" fmla="*/ 458 h 458"/>
                    <a:gd name="T2" fmla="*/ 796 w 796"/>
                    <a:gd name="T3" fmla="*/ 226 h 458"/>
                    <a:gd name="T4" fmla="*/ 396 w 796"/>
                    <a:gd name="T5" fmla="*/ 0 h 458"/>
                    <a:gd name="T6" fmla="*/ 392 w 796"/>
                    <a:gd name="T7" fmla="*/ 2 h 458"/>
                    <a:gd name="T8" fmla="*/ 0 w 796"/>
                    <a:gd name="T9" fmla="*/ 226 h 458"/>
                    <a:gd name="T10" fmla="*/ 394 w 796"/>
                    <a:gd name="T11" fmla="*/ 458 h 458"/>
                  </a:gdLst>
                  <a:ahLst/>
                  <a:cxnLst>
                    <a:cxn ang="0">
                      <a:pos x="T0" y="T1"/>
                    </a:cxn>
                    <a:cxn ang="0">
                      <a:pos x="T2" y="T3"/>
                    </a:cxn>
                    <a:cxn ang="0">
                      <a:pos x="T4" y="T5"/>
                    </a:cxn>
                    <a:cxn ang="0">
                      <a:pos x="T6" y="T7"/>
                    </a:cxn>
                    <a:cxn ang="0">
                      <a:pos x="T8" y="T9"/>
                    </a:cxn>
                    <a:cxn ang="0">
                      <a:pos x="T10" y="T11"/>
                    </a:cxn>
                  </a:cxnLst>
                  <a:rect l="0" t="0" r="r" b="b"/>
                  <a:pathLst>
                    <a:path w="796" h="458">
                      <a:moveTo>
                        <a:pt x="394" y="458"/>
                      </a:moveTo>
                      <a:lnTo>
                        <a:pt x="796" y="226"/>
                      </a:lnTo>
                      <a:lnTo>
                        <a:pt x="396" y="0"/>
                      </a:lnTo>
                      <a:lnTo>
                        <a:pt x="392" y="2"/>
                      </a:lnTo>
                      <a:lnTo>
                        <a:pt x="0" y="226"/>
                      </a:lnTo>
                      <a:lnTo>
                        <a:pt x="394" y="45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64" name="Freeform 96"/>
                <p:cNvSpPr>
                  <a:spLocks/>
                </p:cNvSpPr>
                <p:nvPr/>
              </p:nvSpPr>
              <p:spPr bwMode="auto">
                <a:xfrm>
                  <a:off x="3313" y="1692"/>
                  <a:ext cx="432" cy="216"/>
                </a:xfrm>
                <a:custGeom>
                  <a:avLst/>
                  <a:gdLst>
                    <a:gd name="T0" fmla="*/ 432 w 432"/>
                    <a:gd name="T1" fmla="*/ 0 h 216"/>
                    <a:gd name="T2" fmla="*/ 432 w 432"/>
                    <a:gd name="T3" fmla="*/ 134 h 216"/>
                    <a:gd name="T4" fmla="*/ 432 w 432"/>
                    <a:gd name="T5" fmla="*/ 134 h 216"/>
                    <a:gd name="T6" fmla="*/ 430 w 432"/>
                    <a:gd name="T7" fmla="*/ 142 h 216"/>
                    <a:gd name="T8" fmla="*/ 428 w 432"/>
                    <a:gd name="T9" fmla="*/ 150 h 216"/>
                    <a:gd name="T10" fmla="*/ 422 w 432"/>
                    <a:gd name="T11" fmla="*/ 158 h 216"/>
                    <a:gd name="T12" fmla="*/ 414 w 432"/>
                    <a:gd name="T13" fmla="*/ 166 h 216"/>
                    <a:gd name="T14" fmla="*/ 406 w 432"/>
                    <a:gd name="T15" fmla="*/ 174 h 216"/>
                    <a:gd name="T16" fmla="*/ 394 w 432"/>
                    <a:gd name="T17" fmla="*/ 180 h 216"/>
                    <a:gd name="T18" fmla="*/ 368 w 432"/>
                    <a:gd name="T19" fmla="*/ 192 h 216"/>
                    <a:gd name="T20" fmla="*/ 336 w 432"/>
                    <a:gd name="T21" fmla="*/ 202 h 216"/>
                    <a:gd name="T22" fmla="*/ 300 w 432"/>
                    <a:gd name="T23" fmla="*/ 210 h 216"/>
                    <a:gd name="T24" fmla="*/ 260 w 432"/>
                    <a:gd name="T25" fmla="*/ 214 h 216"/>
                    <a:gd name="T26" fmla="*/ 216 w 432"/>
                    <a:gd name="T27" fmla="*/ 216 h 216"/>
                    <a:gd name="T28" fmla="*/ 216 w 432"/>
                    <a:gd name="T29" fmla="*/ 216 h 216"/>
                    <a:gd name="T30" fmla="*/ 172 w 432"/>
                    <a:gd name="T31" fmla="*/ 214 h 216"/>
                    <a:gd name="T32" fmla="*/ 132 w 432"/>
                    <a:gd name="T33" fmla="*/ 210 h 216"/>
                    <a:gd name="T34" fmla="*/ 94 w 432"/>
                    <a:gd name="T35" fmla="*/ 202 h 216"/>
                    <a:gd name="T36" fmla="*/ 62 w 432"/>
                    <a:gd name="T37" fmla="*/ 192 h 216"/>
                    <a:gd name="T38" fmla="*/ 36 w 432"/>
                    <a:gd name="T39" fmla="*/ 180 h 216"/>
                    <a:gd name="T40" fmla="*/ 26 w 432"/>
                    <a:gd name="T41" fmla="*/ 174 h 216"/>
                    <a:gd name="T42" fmla="*/ 16 w 432"/>
                    <a:gd name="T43" fmla="*/ 166 h 216"/>
                    <a:gd name="T44" fmla="*/ 10 w 432"/>
                    <a:gd name="T45" fmla="*/ 158 h 216"/>
                    <a:gd name="T46" fmla="*/ 4 w 432"/>
                    <a:gd name="T47" fmla="*/ 150 h 216"/>
                    <a:gd name="T48" fmla="*/ 0 w 432"/>
                    <a:gd name="T49" fmla="*/ 142 h 216"/>
                    <a:gd name="T50" fmla="*/ 0 w 432"/>
                    <a:gd name="T51" fmla="*/ 134 h 216"/>
                    <a:gd name="T52" fmla="*/ 0 w 432"/>
                    <a:gd name="T53" fmla="*/ 0 h 216"/>
                    <a:gd name="T54" fmla="*/ 432 w 432"/>
                    <a:gd name="T5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2" h="216">
                      <a:moveTo>
                        <a:pt x="432" y="0"/>
                      </a:moveTo>
                      <a:lnTo>
                        <a:pt x="432" y="134"/>
                      </a:lnTo>
                      <a:lnTo>
                        <a:pt x="432" y="134"/>
                      </a:lnTo>
                      <a:lnTo>
                        <a:pt x="430" y="142"/>
                      </a:lnTo>
                      <a:lnTo>
                        <a:pt x="428" y="150"/>
                      </a:lnTo>
                      <a:lnTo>
                        <a:pt x="422" y="158"/>
                      </a:lnTo>
                      <a:lnTo>
                        <a:pt x="414" y="166"/>
                      </a:lnTo>
                      <a:lnTo>
                        <a:pt x="406" y="174"/>
                      </a:lnTo>
                      <a:lnTo>
                        <a:pt x="394" y="180"/>
                      </a:lnTo>
                      <a:lnTo>
                        <a:pt x="368" y="192"/>
                      </a:lnTo>
                      <a:lnTo>
                        <a:pt x="336" y="202"/>
                      </a:lnTo>
                      <a:lnTo>
                        <a:pt x="300" y="210"/>
                      </a:lnTo>
                      <a:lnTo>
                        <a:pt x="260" y="214"/>
                      </a:lnTo>
                      <a:lnTo>
                        <a:pt x="216" y="216"/>
                      </a:lnTo>
                      <a:lnTo>
                        <a:pt x="216" y="216"/>
                      </a:lnTo>
                      <a:lnTo>
                        <a:pt x="172" y="214"/>
                      </a:lnTo>
                      <a:lnTo>
                        <a:pt x="132" y="210"/>
                      </a:lnTo>
                      <a:lnTo>
                        <a:pt x="94" y="202"/>
                      </a:lnTo>
                      <a:lnTo>
                        <a:pt x="62" y="192"/>
                      </a:lnTo>
                      <a:lnTo>
                        <a:pt x="36" y="180"/>
                      </a:lnTo>
                      <a:lnTo>
                        <a:pt x="26" y="174"/>
                      </a:lnTo>
                      <a:lnTo>
                        <a:pt x="16" y="166"/>
                      </a:lnTo>
                      <a:lnTo>
                        <a:pt x="10" y="158"/>
                      </a:lnTo>
                      <a:lnTo>
                        <a:pt x="4" y="150"/>
                      </a:lnTo>
                      <a:lnTo>
                        <a:pt x="0" y="142"/>
                      </a:lnTo>
                      <a:lnTo>
                        <a:pt x="0" y="134"/>
                      </a:lnTo>
                      <a:lnTo>
                        <a:pt x="0" y="0"/>
                      </a:lnTo>
                      <a:lnTo>
                        <a:pt x="432"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65" name="Freeform 97"/>
                <p:cNvSpPr>
                  <a:spLocks/>
                </p:cNvSpPr>
                <p:nvPr/>
              </p:nvSpPr>
              <p:spPr bwMode="auto">
                <a:xfrm>
                  <a:off x="3313" y="1614"/>
                  <a:ext cx="434" cy="164"/>
                </a:xfrm>
                <a:custGeom>
                  <a:avLst/>
                  <a:gdLst>
                    <a:gd name="T0" fmla="*/ 434 w 434"/>
                    <a:gd name="T1" fmla="*/ 82 h 164"/>
                    <a:gd name="T2" fmla="*/ 434 w 434"/>
                    <a:gd name="T3" fmla="*/ 82 h 164"/>
                    <a:gd name="T4" fmla="*/ 432 w 434"/>
                    <a:gd name="T5" fmla="*/ 90 h 164"/>
                    <a:gd name="T6" fmla="*/ 428 w 434"/>
                    <a:gd name="T7" fmla="*/ 98 h 164"/>
                    <a:gd name="T8" fmla="*/ 424 w 434"/>
                    <a:gd name="T9" fmla="*/ 106 h 164"/>
                    <a:gd name="T10" fmla="*/ 416 w 434"/>
                    <a:gd name="T11" fmla="*/ 114 h 164"/>
                    <a:gd name="T12" fmla="*/ 406 w 434"/>
                    <a:gd name="T13" fmla="*/ 122 h 164"/>
                    <a:gd name="T14" fmla="*/ 396 w 434"/>
                    <a:gd name="T15" fmla="*/ 128 h 164"/>
                    <a:gd name="T16" fmla="*/ 370 w 434"/>
                    <a:gd name="T17" fmla="*/ 140 h 164"/>
                    <a:gd name="T18" fmla="*/ 338 w 434"/>
                    <a:gd name="T19" fmla="*/ 150 h 164"/>
                    <a:gd name="T20" fmla="*/ 302 w 434"/>
                    <a:gd name="T21" fmla="*/ 158 h 164"/>
                    <a:gd name="T22" fmla="*/ 260 w 434"/>
                    <a:gd name="T23" fmla="*/ 162 h 164"/>
                    <a:gd name="T24" fmla="*/ 218 w 434"/>
                    <a:gd name="T25" fmla="*/ 164 h 164"/>
                    <a:gd name="T26" fmla="*/ 218 w 434"/>
                    <a:gd name="T27" fmla="*/ 164 h 164"/>
                    <a:gd name="T28" fmla="*/ 174 w 434"/>
                    <a:gd name="T29" fmla="*/ 162 h 164"/>
                    <a:gd name="T30" fmla="*/ 134 w 434"/>
                    <a:gd name="T31" fmla="*/ 158 h 164"/>
                    <a:gd name="T32" fmla="*/ 96 w 434"/>
                    <a:gd name="T33" fmla="*/ 150 h 164"/>
                    <a:gd name="T34" fmla="*/ 64 w 434"/>
                    <a:gd name="T35" fmla="*/ 140 h 164"/>
                    <a:gd name="T36" fmla="*/ 38 w 434"/>
                    <a:gd name="T37" fmla="*/ 128 h 164"/>
                    <a:gd name="T38" fmla="*/ 28 w 434"/>
                    <a:gd name="T39" fmla="*/ 122 h 164"/>
                    <a:gd name="T40" fmla="*/ 18 w 434"/>
                    <a:gd name="T41" fmla="*/ 114 h 164"/>
                    <a:gd name="T42" fmla="*/ 12 w 434"/>
                    <a:gd name="T43" fmla="*/ 106 h 164"/>
                    <a:gd name="T44" fmla="*/ 6 w 434"/>
                    <a:gd name="T45" fmla="*/ 98 h 164"/>
                    <a:gd name="T46" fmla="*/ 2 w 434"/>
                    <a:gd name="T47" fmla="*/ 90 h 164"/>
                    <a:gd name="T48" fmla="*/ 2 w 434"/>
                    <a:gd name="T49" fmla="*/ 82 h 164"/>
                    <a:gd name="T50" fmla="*/ 0 w 434"/>
                    <a:gd name="T51" fmla="*/ 82 h 164"/>
                    <a:gd name="T52" fmla="*/ 0 w 434"/>
                    <a:gd name="T53" fmla="*/ 82 h 164"/>
                    <a:gd name="T54" fmla="*/ 2 w 434"/>
                    <a:gd name="T55" fmla="*/ 72 h 164"/>
                    <a:gd name="T56" fmla="*/ 6 w 434"/>
                    <a:gd name="T57" fmla="*/ 64 h 164"/>
                    <a:gd name="T58" fmla="*/ 10 w 434"/>
                    <a:gd name="T59" fmla="*/ 56 h 164"/>
                    <a:gd name="T60" fmla="*/ 18 w 434"/>
                    <a:gd name="T61" fmla="*/ 50 h 164"/>
                    <a:gd name="T62" fmla="*/ 28 w 434"/>
                    <a:gd name="T63" fmla="*/ 42 h 164"/>
                    <a:gd name="T64" fmla="*/ 38 w 434"/>
                    <a:gd name="T65" fmla="*/ 36 h 164"/>
                    <a:gd name="T66" fmla="*/ 64 w 434"/>
                    <a:gd name="T67" fmla="*/ 24 h 164"/>
                    <a:gd name="T68" fmla="*/ 96 w 434"/>
                    <a:gd name="T69" fmla="*/ 14 h 164"/>
                    <a:gd name="T70" fmla="*/ 132 w 434"/>
                    <a:gd name="T71" fmla="*/ 6 h 164"/>
                    <a:gd name="T72" fmla="*/ 174 w 434"/>
                    <a:gd name="T73" fmla="*/ 2 h 164"/>
                    <a:gd name="T74" fmla="*/ 216 w 434"/>
                    <a:gd name="T75" fmla="*/ 0 h 164"/>
                    <a:gd name="T76" fmla="*/ 216 w 434"/>
                    <a:gd name="T77" fmla="*/ 0 h 164"/>
                    <a:gd name="T78" fmla="*/ 260 w 434"/>
                    <a:gd name="T79" fmla="*/ 2 h 164"/>
                    <a:gd name="T80" fmla="*/ 300 w 434"/>
                    <a:gd name="T81" fmla="*/ 6 h 164"/>
                    <a:gd name="T82" fmla="*/ 338 w 434"/>
                    <a:gd name="T83" fmla="*/ 14 h 164"/>
                    <a:gd name="T84" fmla="*/ 370 w 434"/>
                    <a:gd name="T85" fmla="*/ 24 h 164"/>
                    <a:gd name="T86" fmla="*/ 396 w 434"/>
                    <a:gd name="T87" fmla="*/ 36 h 164"/>
                    <a:gd name="T88" fmla="*/ 406 w 434"/>
                    <a:gd name="T89" fmla="*/ 42 h 164"/>
                    <a:gd name="T90" fmla="*/ 416 w 434"/>
                    <a:gd name="T91" fmla="*/ 50 h 164"/>
                    <a:gd name="T92" fmla="*/ 422 w 434"/>
                    <a:gd name="T93" fmla="*/ 56 h 164"/>
                    <a:gd name="T94" fmla="*/ 428 w 434"/>
                    <a:gd name="T95" fmla="*/ 64 h 164"/>
                    <a:gd name="T96" fmla="*/ 432 w 434"/>
                    <a:gd name="T97" fmla="*/ 72 h 164"/>
                    <a:gd name="T98" fmla="*/ 432 w 434"/>
                    <a:gd name="T99" fmla="*/ 82 h 164"/>
                    <a:gd name="T100" fmla="*/ 434 w 434"/>
                    <a:gd name="T101"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4" h="164">
                      <a:moveTo>
                        <a:pt x="434" y="82"/>
                      </a:moveTo>
                      <a:lnTo>
                        <a:pt x="434" y="82"/>
                      </a:lnTo>
                      <a:lnTo>
                        <a:pt x="432" y="90"/>
                      </a:lnTo>
                      <a:lnTo>
                        <a:pt x="428" y="98"/>
                      </a:lnTo>
                      <a:lnTo>
                        <a:pt x="424" y="106"/>
                      </a:lnTo>
                      <a:lnTo>
                        <a:pt x="416" y="114"/>
                      </a:lnTo>
                      <a:lnTo>
                        <a:pt x="406" y="122"/>
                      </a:lnTo>
                      <a:lnTo>
                        <a:pt x="396" y="128"/>
                      </a:lnTo>
                      <a:lnTo>
                        <a:pt x="370" y="140"/>
                      </a:lnTo>
                      <a:lnTo>
                        <a:pt x="338" y="150"/>
                      </a:lnTo>
                      <a:lnTo>
                        <a:pt x="302" y="158"/>
                      </a:lnTo>
                      <a:lnTo>
                        <a:pt x="260" y="162"/>
                      </a:lnTo>
                      <a:lnTo>
                        <a:pt x="218" y="164"/>
                      </a:lnTo>
                      <a:lnTo>
                        <a:pt x="218" y="164"/>
                      </a:lnTo>
                      <a:lnTo>
                        <a:pt x="174" y="162"/>
                      </a:lnTo>
                      <a:lnTo>
                        <a:pt x="134" y="158"/>
                      </a:lnTo>
                      <a:lnTo>
                        <a:pt x="96" y="150"/>
                      </a:lnTo>
                      <a:lnTo>
                        <a:pt x="64" y="140"/>
                      </a:lnTo>
                      <a:lnTo>
                        <a:pt x="38" y="128"/>
                      </a:lnTo>
                      <a:lnTo>
                        <a:pt x="28" y="122"/>
                      </a:lnTo>
                      <a:lnTo>
                        <a:pt x="18" y="114"/>
                      </a:lnTo>
                      <a:lnTo>
                        <a:pt x="12" y="106"/>
                      </a:lnTo>
                      <a:lnTo>
                        <a:pt x="6" y="98"/>
                      </a:lnTo>
                      <a:lnTo>
                        <a:pt x="2" y="90"/>
                      </a:lnTo>
                      <a:lnTo>
                        <a:pt x="2" y="82"/>
                      </a:lnTo>
                      <a:lnTo>
                        <a:pt x="0" y="82"/>
                      </a:lnTo>
                      <a:lnTo>
                        <a:pt x="0" y="82"/>
                      </a:lnTo>
                      <a:lnTo>
                        <a:pt x="2" y="72"/>
                      </a:lnTo>
                      <a:lnTo>
                        <a:pt x="6" y="64"/>
                      </a:lnTo>
                      <a:lnTo>
                        <a:pt x="10" y="56"/>
                      </a:lnTo>
                      <a:lnTo>
                        <a:pt x="18" y="50"/>
                      </a:lnTo>
                      <a:lnTo>
                        <a:pt x="28" y="42"/>
                      </a:lnTo>
                      <a:lnTo>
                        <a:pt x="38" y="36"/>
                      </a:lnTo>
                      <a:lnTo>
                        <a:pt x="64" y="24"/>
                      </a:lnTo>
                      <a:lnTo>
                        <a:pt x="96" y="14"/>
                      </a:lnTo>
                      <a:lnTo>
                        <a:pt x="132" y="6"/>
                      </a:lnTo>
                      <a:lnTo>
                        <a:pt x="174" y="2"/>
                      </a:lnTo>
                      <a:lnTo>
                        <a:pt x="216" y="0"/>
                      </a:lnTo>
                      <a:lnTo>
                        <a:pt x="216" y="0"/>
                      </a:lnTo>
                      <a:lnTo>
                        <a:pt x="260" y="2"/>
                      </a:lnTo>
                      <a:lnTo>
                        <a:pt x="300" y="6"/>
                      </a:lnTo>
                      <a:lnTo>
                        <a:pt x="338" y="14"/>
                      </a:lnTo>
                      <a:lnTo>
                        <a:pt x="370" y="24"/>
                      </a:lnTo>
                      <a:lnTo>
                        <a:pt x="396" y="36"/>
                      </a:lnTo>
                      <a:lnTo>
                        <a:pt x="406" y="42"/>
                      </a:lnTo>
                      <a:lnTo>
                        <a:pt x="416" y="50"/>
                      </a:lnTo>
                      <a:lnTo>
                        <a:pt x="422" y="56"/>
                      </a:lnTo>
                      <a:lnTo>
                        <a:pt x="428" y="64"/>
                      </a:lnTo>
                      <a:lnTo>
                        <a:pt x="432" y="72"/>
                      </a:lnTo>
                      <a:lnTo>
                        <a:pt x="432" y="82"/>
                      </a:lnTo>
                      <a:lnTo>
                        <a:pt x="434" y="8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66" name="Freeform 98"/>
                <p:cNvSpPr>
                  <a:spLocks/>
                </p:cNvSpPr>
                <p:nvPr/>
              </p:nvSpPr>
              <p:spPr bwMode="auto">
                <a:xfrm>
                  <a:off x="3259" y="848"/>
                  <a:ext cx="104" cy="208"/>
                </a:xfrm>
                <a:custGeom>
                  <a:avLst/>
                  <a:gdLst>
                    <a:gd name="T0" fmla="*/ 104 w 104"/>
                    <a:gd name="T1" fmla="*/ 208 h 208"/>
                    <a:gd name="T2" fmla="*/ 40 w 104"/>
                    <a:gd name="T3" fmla="*/ 208 h 208"/>
                    <a:gd name="T4" fmla="*/ 40 w 104"/>
                    <a:gd name="T5" fmla="*/ 208 h 208"/>
                    <a:gd name="T6" fmla="*/ 32 w 104"/>
                    <a:gd name="T7" fmla="*/ 206 h 208"/>
                    <a:gd name="T8" fmla="*/ 24 w 104"/>
                    <a:gd name="T9" fmla="*/ 200 h 208"/>
                    <a:gd name="T10" fmla="*/ 18 w 104"/>
                    <a:gd name="T11" fmla="*/ 190 h 208"/>
                    <a:gd name="T12" fmla="*/ 12 w 104"/>
                    <a:gd name="T13" fmla="*/ 178 h 208"/>
                    <a:gd name="T14" fmla="*/ 6 w 104"/>
                    <a:gd name="T15" fmla="*/ 162 h 208"/>
                    <a:gd name="T16" fmla="*/ 4 w 104"/>
                    <a:gd name="T17" fmla="*/ 144 h 208"/>
                    <a:gd name="T18" fmla="*/ 2 w 104"/>
                    <a:gd name="T19" fmla="*/ 124 h 208"/>
                    <a:gd name="T20" fmla="*/ 0 w 104"/>
                    <a:gd name="T21" fmla="*/ 104 h 208"/>
                    <a:gd name="T22" fmla="*/ 0 w 104"/>
                    <a:gd name="T23" fmla="*/ 104 h 208"/>
                    <a:gd name="T24" fmla="*/ 2 w 104"/>
                    <a:gd name="T25" fmla="*/ 82 h 208"/>
                    <a:gd name="T26" fmla="*/ 4 w 104"/>
                    <a:gd name="T27" fmla="*/ 62 h 208"/>
                    <a:gd name="T28" fmla="*/ 6 w 104"/>
                    <a:gd name="T29" fmla="*/ 46 h 208"/>
                    <a:gd name="T30" fmla="*/ 12 w 104"/>
                    <a:gd name="T31" fmla="*/ 30 h 208"/>
                    <a:gd name="T32" fmla="*/ 18 w 104"/>
                    <a:gd name="T33" fmla="*/ 16 h 208"/>
                    <a:gd name="T34" fmla="*/ 24 w 104"/>
                    <a:gd name="T35" fmla="*/ 8 h 208"/>
                    <a:gd name="T36" fmla="*/ 32 w 104"/>
                    <a:gd name="T37" fmla="*/ 2 h 208"/>
                    <a:gd name="T38" fmla="*/ 40 w 104"/>
                    <a:gd name="T39" fmla="*/ 0 h 208"/>
                    <a:gd name="T40" fmla="*/ 104 w 104"/>
                    <a:gd name="T41" fmla="*/ 0 h 208"/>
                    <a:gd name="T42" fmla="*/ 104 w 104"/>
                    <a:gd name="T4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208">
                      <a:moveTo>
                        <a:pt x="104" y="208"/>
                      </a:moveTo>
                      <a:lnTo>
                        <a:pt x="40" y="208"/>
                      </a:lnTo>
                      <a:lnTo>
                        <a:pt x="40" y="208"/>
                      </a:lnTo>
                      <a:lnTo>
                        <a:pt x="32" y="206"/>
                      </a:lnTo>
                      <a:lnTo>
                        <a:pt x="24" y="200"/>
                      </a:lnTo>
                      <a:lnTo>
                        <a:pt x="18" y="190"/>
                      </a:lnTo>
                      <a:lnTo>
                        <a:pt x="12" y="178"/>
                      </a:lnTo>
                      <a:lnTo>
                        <a:pt x="6" y="162"/>
                      </a:lnTo>
                      <a:lnTo>
                        <a:pt x="4" y="144"/>
                      </a:lnTo>
                      <a:lnTo>
                        <a:pt x="2" y="124"/>
                      </a:lnTo>
                      <a:lnTo>
                        <a:pt x="0" y="104"/>
                      </a:lnTo>
                      <a:lnTo>
                        <a:pt x="0" y="104"/>
                      </a:lnTo>
                      <a:lnTo>
                        <a:pt x="2" y="82"/>
                      </a:lnTo>
                      <a:lnTo>
                        <a:pt x="4" y="62"/>
                      </a:lnTo>
                      <a:lnTo>
                        <a:pt x="6" y="46"/>
                      </a:lnTo>
                      <a:lnTo>
                        <a:pt x="12" y="30"/>
                      </a:lnTo>
                      <a:lnTo>
                        <a:pt x="18" y="16"/>
                      </a:lnTo>
                      <a:lnTo>
                        <a:pt x="24" y="8"/>
                      </a:lnTo>
                      <a:lnTo>
                        <a:pt x="32" y="2"/>
                      </a:lnTo>
                      <a:lnTo>
                        <a:pt x="40" y="0"/>
                      </a:lnTo>
                      <a:lnTo>
                        <a:pt x="104" y="0"/>
                      </a:lnTo>
                      <a:lnTo>
                        <a:pt x="104" y="20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67" name="Freeform 99"/>
                <p:cNvSpPr>
                  <a:spLocks/>
                </p:cNvSpPr>
                <p:nvPr/>
              </p:nvSpPr>
              <p:spPr bwMode="auto">
                <a:xfrm>
                  <a:off x="3323" y="848"/>
                  <a:ext cx="78" cy="208"/>
                </a:xfrm>
                <a:custGeom>
                  <a:avLst/>
                  <a:gdLst>
                    <a:gd name="T0" fmla="*/ 38 w 78"/>
                    <a:gd name="T1" fmla="*/ 208 h 208"/>
                    <a:gd name="T2" fmla="*/ 38 w 78"/>
                    <a:gd name="T3" fmla="*/ 208 h 208"/>
                    <a:gd name="T4" fmla="*/ 30 w 78"/>
                    <a:gd name="T5" fmla="*/ 206 h 208"/>
                    <a:gd name="T6" fmla="*/ 24 w 78"/>
                    <a:gd name="T7" fmla="*/ 200 h 208"/>
                    <a:gd name="T8" fmla="*/ 16 w 78"/>
                    <a:gd name="T9" fmla="*/ 190 h 208"/>
                    <a:gd name="T10" fmla="*/ 10 w 78"/>
                    <a:gd name="T11" fmla="*/ 178 h 208"/>
                    <a:gd name="T12" fmla="*/ 6 w 78"/>
                    <a:gd name="T13" fmla="*/ 162 h 208"/>
                    <a:gd name="T14" fmla="*/ 2 w 78"/>
                    <a:gd name="T15" fmla="*/ 144 h 208"/>
                    <a:gd name="T16" fmla="*/ 0 w 78"/>
                    <a:gd name="T17" fmla="*/ 126 h 208"/>
                    <a:gd name="T18" fmla="*/ 0 w 78"/>
                    <a:gd name="T19" fmla="*/ 104 h 208"/>
                    <a:gd name="T20" fmla="*/ 0 w 78"/>
                    <a:gd name="T21" fmla="*/ 104 h 208"/>
                    <a:gd name="T22" fmla="*/ 0 w 78"/>
                    <a:gd name="T23" fmla="*/ 84 h 208"/>
                    <a:gd name="T24" fmla="*/ 2 w 78"/>
                    <a:gd name="T25" fmla="*/ 64 h 208"/>
                    <a:gd name="T26" fmla="*/ 6 w 78"/>
                    <a:gd name="T27" fmla="*/ 46 h 208"/>
                    <a:gd name="T28" fmla="*/ 10 w 78"/>
                    <a:gd name="T29" fmla="*/ 30 h 208"/>
                    <a:gd name="T30" fmla="*/ 16 w 78"/>
                    <a:gd name="T31" fmla="*/ 18 h 208"/>
                    <a:gd name="T32" fmla="*/ 24 w 78"/>
                    <a:gd name="T33" fmla="*/ 8 h 208"/>
                    <a:gd name="T34" fmla="*/ 30 w 78"/>
                    <a:gd name="T35" fmla="*/ 2 h 208"/>
                    <a:gd name="T36" fmla="*/ 38 w 78"/>
                    <a:gd name="T37" fmla="*/ 0 h 208"/>
                    <a:gd name="T38" fmla="*/ 40 w 78"/>
                    <a:gd name="T39" fmla="*/ 0 h 208"/>
                    <a:gd name="T40" fmla="*/ 40 w 78"/>
                    <a:gd name="T41" fmla="*/ 0 h 208"/>
                    <a:gd name="T42" fmla="*/ 46 w 78"/>
                    <a:gd name="T43" fmla="*/ 2 h 208"/>
                    <a:gd name="T44" fmla="*/ 54 w 78"/>
                    <a:gd name="T45" fmla="*/ 8 h 208"/>
                    <a:gd name="T46" fmla="*/ 62 w 78"/>
                    <a:gd name="T47" fmla="*/ 18 h 208"/>
                    <a:gd name="T48" fmla="*/ 66 w 78"/>
                    <a:gd name="T49" fmla="*/ 30 h 208"/>
                    <a:gd name="T50" fmla="*/ 72 w 78"/>
                    <a:gd name="T51" fmla="*/ 46 h 208"/>
                    <a:gd name="T52" fmla="*/ 76 w 78"/>
                    <a:gd name="T53" fmla="*/ 64 h 208"/>
                    <a:gd name="T54" fmla="*/ 78 w 78"/>
                    <a:gd name="T55" fmla="*/ 82 h 208"/>
                    <a:gd name="T56" fmla="*/ 78 w 78"/>
                    <a:gd name="T57" fmla="*/ 104 h 208"/>
                    <a:gd name="T58" fmla="*/ 78 w 78"/>
                    <a:gd name="T59" fmla="*/ 104 h 208"/>
                    <a:gd name="T60" fmla="*/ 78 w 78"/>
                    <a:gd name="T61" fmla="*/ 126 h 208"/>
                    <a:gd name="T62" fmla="*/ 76 w 78"/>
                    <a:gd name="T63" fmla="*/ 144 h 208"/>
                    <a:gd name="T64" fmla="*/ 72 w 78"/>
                    <a:gd name="T65" fmla="*/ 162 h 208"/>
                    <a:gd name="T66" fmla="*/ 66 w 78"/>
                    <a:gd name="T67" fmla="*/ 178 h 208"/>
                    <a:gd name="T68" fmla="*/ 62 w 78"/>
                    <a:gd name="T69" fmla="*/ 190 h 208"/>
                    <a:gd name="T70" fmla="*/ 54 w 78"/>
                    <a:gd name="T71" fmla="*/ 200 h 208"/>
                    <a:gd name="T72" fmla="*/ 46 w 78"/>
                    <a:gd name="T73" fmla="*/ 206 h 208"/>
                    <a:gd name="T74" fmla="*/ 40 w 78"/>
                    <a:gd name="T75" fmla="*/ 208 h 208"/>
                    <a:gd name="T76" fmla="*/ 38 w 78"/>
                    <a:gd name="T7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208">
                      <a:moveTo>
                        <a:pt x="38" y="208"/>
                      </a:moveTo>
                      <a:lnTo>
                        <a:pt x="38" y="208"/>
                      </a:lnTo>
                      <a:lnTo>
                        <a:pt x="30" y="206"/>
                      </a:lnTo>
                      <a:lnTo>
                        <a:pt x="24" y="200"/>
                      </a:lnTo>
                      <a:lnTo>
                        <a:pt x="16" y="190"/>
                      </a:lnTo>
                      <a:lnTo>
                        <a:pt x="10" y="178"/>
                      </a:lnTo>
                      <a:lnTo>
                        <a:pt x="6" y="162"/>
                      </a:lnTo>
                      <a:lnTo>
                        <a:pt x="2" y="144"/>
                      </a:lnTo>
                      <a:lnTo>
                        <a:pt x="0" y="126"/>
                      </a:lnTo>
                      <a:lnTo>
                        <a:pt x="0" y="104"/>
                      </a:lnTo>
                      <a:lnTo>
                        <a:pt x="0" y="104"/>
                      </a:lnTo>
                      <a:lnTo>
                        <a:pt x="0" y="84"/>
                      </a:lnTo>
                      <a:lnTo>
                        <a:pt x="2" y="64"/>
                      </a:lnTo>
                      <a:lnTo>
                        <a:pt x="6" y="46"/>
                      </a:lnTo>
                      <a:lnTo>
                        <a:pt x="10" y="30"/>
                      </a:lnTo>
                      <a:lnTo>
                        <a:pt x="16" y="18"/>
                      </a:lnTo>
                      <a:lnTo>
                        <a:pt x="24" y="8"/>
                      </a:lnTo>
                      <a:lnTo>
                        <a:pt x="30" y="2"/>
                      </a:lnTo>
                      <a:lnTo>
                        <a:pt x="38" y="0"/>
                      </a:lnTo>
                      <a:lnTo>
                        <a:pt x="40" y="0"/>
                      </a:lnTo>
                      <a:lnTo>
                        <a:pt x="40" y="0"/>
                      </a:lnTo>
                      <a:lnTo>
                        <a:pt x="46" y="2"/>
                      </a:lnTo>
                      <a:lnTo>
                        <a:pt x="54" y="8"/>
                      </a:lnTo>
                      <a:lnTo>
                        <a:pt x="62" y="18"/>
                      </a:lnTo>
                      <a:lnTo>
                        <a:pt x="66" y="30"/>
                      </a:lnTo>
                      <a:lnTo>
                        <a:pt x="72" y="46"/>
                      </a:lnTo>
                      <a:lnTo>
                        <a:pt x="76" y="64"/>
                      </a:lnTo>
                      <a:lnTo>
                        <a:pt x="78" y="82"/>
                      </a:lnTo>
                      <a:lnTo>
                        <a:pt x="78" y="104"/>
                      </a:lnTo>
                      <a:lnTo>
                        <a:pt x="78" y="104"/>
                      </a:lnTo>
                      <a:lnTo>
                        <a:pt x="78" y="126"/>
                      </a:lnTo>
                      <a:lnTo>
                        <a:pt x="76" y="144"/>
                      </a:lnTo>
                      <a:lnTo>
                        <a:pt x="72" y="162"/>
                      </a:lnTo>
                      <a:lnTo>
                        <a:pt x="66" y="178"/>
                      </a:lnTo>
                      <a:lnTo>
                        <a:pt x="62" y="190"/>
                      </a:lnTo>
                      <a:lnTo>
                        <a:pt x="54" y="200"/>
                      </a:lnTo>
                      <a:lnTo>
                        <a:pt x="46" y="206"/>
                      </a:lnTo>
                      <a:lnTo>
                        <a:pt x="40" y="208"/>
                      </a:lnTo>
                      <a:lnTo>
                        <a:pt x="38" y="20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68" name="Freeform 100"/>
                <p:cNvSpPr>
                  <a:spLocks/>
                </p:cNvSpPr>
                <p:nvPr/>
              </p:nvSpPr>
              <p:spPr bwMode="auto">
                <a:xfrm>
                  <a:off x="3301" y="642"/>
                  <a:ext cx="646" cy="478"/>
                </a:xfrm>
                <a:custGeom>
                  <a:avLst/>
                  <a:gdLst>
                    <a:gd name="T0" fmla="*/ 588 w 646"/>
                    <a:gd name="T1" fmla="*/ 252 h 478"/>
                    <a:gd name="T2" fmla="*/ 588 w 646"/>
                    <a:gd name="T3" fmla="*/ 252 h 478"/>
                    <a:gd name="T4" fmla="*/ 80 w 646"/>
                    <a:gd name="T5" fmla="*/ 470 h 478"/>
                    <a:gd name="T6" fmla="*/ 80 w 646"/>
                    <a:gd name="T7" fmla="*/ 470 h 478"/>
                    <a:gd name="T8" fmla="*/ 78 w 646"/>
                    <a:gd name="T9" fmla="*/ 474 h 478"/>
                    <a:gd name="T10" fmla="*/ 78 w 646"/>
                    <a:gd name="T11" fmla="*/ 474 h 478"/>
                    <a:gd name="T12" fmla="*/ 70 w 646"/>
                    <a:gd name="T13" fmla="*/ 478 h 478"/>
                    <a:gd name="T14" fmla="*/ 62 w 646"/>
                    <a:gd name="T15" fmla="*/ 478 h 478"/>
                    <a:gd name="T16" fmla="*/ 54 w 646"/>
                    <a:gd name="T17" fmla="*/ 476 h 478"/>
                    <a:gd name="T18" fmla="*/ 48 w 646"/>
                    <a:gd name="T19" fmla="*/ 474 h 478"/>
                    <a:gd name="T20" fmla="*/ 40 w 646"/>
                    <a:gd name="T21" fmla="*/ 470 h 478"/>
                    <a:gd name="T22" fmla="*/ 34 w 646"/>
                    <a:gd name="T23" fmla="*/ 462 h 478"/>
                    <a:gd name="T24" fmla="*/ 28 w 646"/>
                    <a:gd name="T25" fmla="*/ 456 h 478"/>
                    <a:gd name="T26" fmla="*/ 22 w 646"/>
                    <a:gd name="T27" fmla="*/ 446 h 478"/>
                    <a:gd name="T28" fmla="*/ 12 w 646"/>
                    <a:gd name="T29" fmla="*/ 424 h 478"/>
                    <a:gd name="T30" fmla="*/ 6 w 646"/>
                    <a:gd name="T31" fmla="*/ 396 h 478"/>
                    <a:gd name="T32" fmla="*/ 2 w 646"/>
                    <a:gd name="T33" fmla="*/ 364 h 478"/>
                    <a:gd name="T34" fmla="*/ 0 w 646"/>
                    <a:gd name="T35" fmla="*/ 330 h 478"/>
                    <a:gd name="T36" fmla="*/ 0 w 646"/>
                    <a:gd name="T37" fmla="*/ 330 h 478"/>
                    <a:gd name="T38" fmla="*/ 0 w 646"/>
                    <a:gd name="T39" fmla="*/ 302 h 478"/>
                    <a:gd name="T40" fmla="*/ 2 w 646"/>
                    <a:gd name="T41" fmla="*/ 272 h 478"/>
                    <a:gd name="T42" fmla="*/ 6 w 646"/>
                    <a:gd name="T43" fmla="*/ 244 h 478"/>
                    <a:gd name="T44" fmla="*/ 14 w 646"/>
                    <a:gd name="T45" fmla="*/ 214 h 478"/>
                    <a:gd name="T46" fmla="*/ 24 w 646"/>
                    <a:gd name="T47" fmla="*/ 184 h 478"/>
                    <a:gd name="T48" fmla="*/ 30 w 646"/>
                    <a:gd name="T49" fmla="*/ 172 h 478"/>
                    <a:gd name="T50" fmla="*/ 38 w 646"/>
                    <a:gd name="T51" fmla="*/ 158 h 478"/>
                    <a:gd name="T52" fmla="*/ 46 w 646"/>
                    <a:gd name="T53" fmla="*/ 146 h 478"/>
                    <a:gd name="T54" fmla="*/ 56 w 646"/>
                    <a:gd name="T55" fmla="*/ 134 h 478"/>
                    <a:gd name="T56" fmla="*/ 66 w 646"/>
                    <a:gd name="T57" fmla="*/ 124 h 478"/>
                    <a:gd name="T58" fmla="*/ 78 w 646"/>
                    <a:gd name="T59" fmla="*/ 116 h 478"/>
                    <a:gd name="T60" fmla="*/ 78 w 646"/>
                    <a:gd name="T61" fmla="*/ 116 h 478"/>
                    <a:gd name="T62" fmla="*/ 80 w 646"/>
                    <a:gd name="T63" fmla="*/ 112 h 478"/>
                    <a:gd name="T64" fmla="*/ 80 w 646"/>
                    <a:gd name="T65" fmla="*/ 112 h 478"/>
                    <a:gd name="T66" fmla="*/ 606 w 646"/>
                    <a:gd name="T67" fmla="*/ 0 h 478"/>
                    <a:gd name="T68" fmla="*/ 606 w 646"/>
                    <a:gd name="T69" fmla="*/ 0 h 478"/>
                    <a:gd name="T70" fmla="*/ 588 w 646"/>
                    <a:gd name="T71" fmla="*/ 4 h 478"/>
                    <a:gd name="T72" fmla="*/ 588 w 646"/>
                    <a:gd name="T73" fmla="*/ 4 h 478"/>
                    <a:gd name="T74" fmla="*/ 594 w 646"/>
                    <a:gd name="T75" fmla="*/ 2 h 478"/>
                    <a:gd name="T76" fmla="*/ 600 w 646"/>
                    <a:gd name="T77" fmla="*/ 2 h 478"/>
                    <a:gd name="T78" fmla="*/ 606 w 646"/>
                    <a:gd name="T79" fmla="*/ 2 h 478"/>
                    <a:gd name="T80" fmla="*/ 612 w 646"/>
                    <a:gd name="T81" fmla="*/ 4 h 478"/>
                    <a:gd name="T82" fmla="*/ 622 w 646"/>
                    <a:gd name="T83" fmla="*/ 12 h 478"/>
                    <a:gd name="T84" fmla="*/ 630 w 646"/>
                    <a:gd name="T85" fmla="*/ 24 h 478"/>
                    <a:gd name="T86" fmla="*/ 636 w 646"/>
                    <a:gd name="T87" fmla="*/ 38 h 478"/>
                    <a:gd name="T88" fmla="*/ 642 w 646"/>
                    <a:gd name="T89" fmla="*/ 58 h 478"/>
                    <a:gd name="T90" fmla="*/ 646 w 646"/>
                    <a:gd name="T91" fmla="*/ 78 h 478"/>
                    <a:gd name="T92" fmla="*/ 646 w 646"/>
                    <a:gd name="T93" fmla="*/ 104 h 478"/>
                    <a:gd name="T94" fmla="*/ 646 w 646"/>
                    <a:gd name="T95" fmla="*/ 104 h 478"/>
                    <a:gd name="T96" fmla="*/ 646 w 646"/>
                    <a:gd name="T97" fmla="*/ 128 h 478"/>
                    <a:gd name="T98" fmla="*/ 642 w 646"/>
                    <a:gd name="T99" fmla="*/ 154 h 478"/>
                    <a:gd name="T100" fmla="*/ 636 w 646"/>
                    <a:gd name="T101" fmla="*/ 176 h 478"/>
                    <a:gd name="T102" fmla="*/ 630 w 646"/>
                    <a:gd name="T103" fmla="*/ 198 h 478"/>
                    <a:gd name="T104" fmla="*/ 622 w 646"/>
                    <a:gd name="T105" fmla="*/ 216 h 478"/>
                    <a:gd name="T106" fmla="*/ 612 w 646"/>
                    <a:gd name="T107" fmla="*/ 232 h 478"/>
                    <a:gd name="T108" fmla="*/ 600 w 646"/>
                    <a:gd name="T109" fmla="*/ 244 h 478"/>
                    <a:gd name="T110" fmla="*/ 588 w 646"/>
                    <a:gd name="T111" fmla="*/ 252 h 478"/>
                    <a:gd name="T112" fmla="*/ 588 w 646"/>
                    <a:gd name="T113" fmla="*/ 25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6" h="478">
                      <a:moveTo>
                        <a:pt x="588" y="252"/>
                      </a:moveTo>
                      <a:lnTo>
                        <a:pt x="588" y="252"/>
                      </a:lnTo>
                      <a:lnTo>
                        <a:pt x="80" y="470"/>
                      </a:lnTo>
                      <a:lnTo>
                        <a:pt x="80" y="470"/>
                      </a:lnTo>
                      <a:lnTo>
                        <a:pt x="78" y="474"/>
                      </a:lnTo>
                      <a:lnTo>
                        <a:pt x="78" y="474"/>
                      </a:lnTo>
                      <a:lnTo>
                        <a:pt x="70" y="478"/>
                      </a:lnTo>
                      <a:lnTo>
                        <a:pt x="62" y="478"/>
                      </a:lnTo>
                      <a:lnTo>
                        <a:pt x="54" y="476"/>
                      </a:lnTo>
                      <a:lnTo>
                        <a:pt x="48" y="474"/>
                      </a:lnTo>
                      <a:lnTo>
                        <a:pt x="40" y="470"/>
                      </a:lnTo>
                      <a:lnTo>
                        <a:pt x="34" y="462"/>
                      </a:lnTo>
                      <a:lnTo>
                        <a:pt x="28" y="456"/>
                      </a:lnTo>
                      <a:lnTo>
                        <a:pt x="22" y="446"/>
                      </a:lnTo>
                      <a:lnTo>
                        <a:pt x="12" y="424"/>
                      </a:lnTo>
                      <a:lnTo>
                        <a:pt x="6" y="396"/>
                      </a:lnTo>
                      <a:lnTo>
                        <a:pt x="2" y="364"/>
                      </a:lnTo>
                      <a:lnTo>
                        <a:pt x="0" y="330"/>
                      </a:lnTo>
                      <a:lnTo>
                        <a:pt x="0" y="330"/>
                      </a:lnTo>
                      <a:lnTo>
                        <a:pt x="0" y="302"/>
                      </a:lnTo>
                      <a:lnTo>
                        <a:pt x="2" y="272"/>
                      </a:lnTo>
                      <a:lnTo>
                        <a:pt x="6" y="244"/>
                      </a:lnTo>
                      <a:lnTo>
                        <a:pt x="14" y="214"/>
                      </a:lnTo>
                      <a:lnTo>
                        <a:pt x="24" y="184"/>
                      </a:lnTo>
                      <a:lnTo>
                        <a:pt x="30" y="172"/>
                      </a:lnTo>
                      <a:lnTo>
                        <a:pt x="38" y="158"/>
                      </a:lnTo>
                      <a:lnTo>
                        <a:pt x="46" y="146"/>
                      </a:lnTo>
                      <a:lnTo>
                        <a:pt x="56" y="134"/>
                      </a:lnTo>
                      <a:lnTo>
                        <a:pt x="66" y="124"/>
                      </a:lnTo>
                      <a:lnTo>
                        <a:pt x="78" y="116"/>
                      </a:lnTo>
                      <a:lnTo>
                        <a:pt x="78" y="116"/>
                      </a:lnTo>
                      <a:lnTo>
                        <a:pt x="80" y="112"/>
                      </a:lnTo>
                      <a:lnTo>
                        <a:pt x="80" y="112"/>
                      </a:lnTo>
                      <a:lnTo>
                        <a:pt x="606" y="0"/>
                      </a:lnTo>
                      <a:lnTo>
                        <a:pt x="606" y="0"/>
                      </a:lnTo>
                      <a:lnTo>
                        <a:pt x="588" y="4"/>
                      </a:lnTo>
                      <a:lnTo>
                        <a:pt x="588" y="4"/>
                      </a:lnTo>
                      <a:lnTo>
                        <a:pt x="594" y="2"/>
                      </a:lnTo>
                      <a:lnTo>
                        <a:pt x="600" y="2"/>
                      </a:lnTo>
                      <a:lnTo>
                        <a:pt x="606" y="2"/>
                      </a:lnTo>
                      <a:lnTo>
                        <a:pt x="612" y="4"/>
                      </a:lnTo>
                      <a:lnTo>
                        <a:pt x="622" y="12"/>
                      </a:lnTo>
                      <a:lnTo>
                        <a:pt x="630" y="24"/>
                      </a:lnTo>
                      <a:lnTo>
                        <a:pt x="636" y="38"/>
                      </a:lnTo>
                      <a:lnTo>
                        <a:pt x="642" y="58"/>
                      </a:lnTo>
                      <a:lnTo>
                        <a:pt x="646" y="78"/>
                      </a:lnTo>
                      <a:lnTo>
                        <a:pt x="646" y="104"/>
                      </a:lnTo>
                      <a:lnTo>
                        <a:pt x="646" y="104"/>
                      </a:lnTo>
                      <a:lnTo>
                        <a:pt x="646" y="128"/>
                      </a:lnTo>
                      <a:lnTo>
                        <a:pt x="642" y="154"/>
                      </a:lnTo>
                      <a:lnTo>
                        <a:pt x="636" y="176"/>
                      </a:lnTo>
                      <a:lnTo>
                        <a:pt x="630" y="198"/>
                      </a:lnTo>
                      <a:lnTo>
                        <a:pt x="622" y="216"/>
                      </a:lnTo>
                      <a:lnTo>
                        <a:pt x="612" y="232"/>
                      </a:lnTo>
                      <a:lnTo>
                        <a:pt x="600" y="244"/>
                      </a:lnTo>
                      <a:lnTo>
                        <a:pt x="588" y="252"/>
                      </a:lnTo>
                      <a:lnTo>
                        <a:pt x="588" y="25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69" name="Freeform 101"/>
                <p:cNvSpPr>
                  <a:spLocks/>
                </p:cNvSpPr>
                <p:nvPr/>
              </p:nvSpPr>
              <p:spPr bwMode="auto">
                <a:xfrm>
                  <a:off x="3349" y="648"/>
                  <a:ext cx="648" cy="478"/>
                </a:xfrm>
                <a:custGeom>
                  <a:avLst/>
                  <a:gdLst>
                    <a:gd name="T0" fmla="*/ 590 w 648"/>
                    <a:gd name="T1" fmla="*/ 252 h 478"/>
                    <a:gd name="T2" fmla="*/ 590 w 648"/>
                    <a:gd name="T3" fmla="*/ 252 h 478"/>
                    <a:gd name="T4" fmla="*/ 82 w 648"/>
                    <a:gd name="T5" fmla="*/ 472 h 478"/>
                    <a:gd name="T6" fmla="*/ 82 w 648"/>
                    <a:gd name="T7" fmla="*/ 472 h 478"/>
                    <a:gd name="T8" fmla="*/ 80 w 648"/>
                    <a:gd name="T9" fmla="*/ 476 h 478"/>
                    <a:gd name="T10" fmla="*/ 80 w 648"/>
                    <a:gd name="T11" fmla="*/ 476 h 478"/>
                    <a:gd name="T12" fmla="*/ 72 w 648"/>
                    <a:gd name="T13" fmla="*/ 478 h 478"/>
                    <a:gd name="T14" fmla="*/ 64 w 648"/>
                    <a:gd name="T15" fmla="*/ 478 h 478"/>
                    <a:gd name="T16" fmla="*/ 56 w 648"/>
                    <a:gd name="T17" fmla="*/ 478 h 478"/>
                    <a:gd name="T18" fmla="*/ 50 w 648"/>
                    <a:gd name="T19" fmla="*/ 474 h 478"/>
                    <a:gd name="T20" fmla="*/ 42 w 648"/>
                    <a:gd name="T21" fmla="*/ 470 h 478"/>
                    <a:gd name="T22" fmla="*/ 36 w 648"/>
                    <a:gd name="T23" fmla="*/ 464 h 478"/>
                    <a:gd name="T24" fmla="*/ 30 w 648"/>
                    <a:gd name="T25" fmla="*/ 456 h 478"/>
                    <a:gd name="T26" fmla="*/ 24 w 648"/>
                    <a:gd name="T27" fmla="*/ 446 h 478"/>
                    <a:gd name="T28" fmla="*/ 14 w 648"/>
                    <a:gd name="T29" fmla="*/ 424 h 478"/>
                    <a:gd name="T30" fmla="*/ 8 w 648"/>
                    <a:gd name="T31" fmla="*/ 396 h 478"/>
                    <a:gd name="T32" fmla="*/ 2 w 648"/>
                    <a:gd name="T33" fmla="*/ 366 h 478"/>
                    <a:gd name="T34" fmla="*/ 0 w 648"/>
                    <a:gd name="T35" fmla="*/ 330 h 478"/>
                    <a:gd name="T36" fmla="*/ 0 w 648"/>
                    <a:gd name="T37" fmla="*/ 330 h 478"/>
                    <a:gd name="T38" fmla="*/ 2 w 648"/>
                    <a:gd name="T39" fmla="*/ 302 h 478"/>
                    <a:gd name="T40" fmla="*/ 4 w 648"/>
                    <a:gd name="T41" fmla="*/ 274 h 478"/>
                    <a:gd name="T42" fmla="*/ 8 w 648"/>
                    <a:gd name="T43" fmla="*/ 244 h 478"/>
                    <a:gd name="T44" fmla="*/ 14 w 648"/>
                    <a:gd name="T45" fmla="*/ 214 h 478"/>
                    <a:gd name="T46" fmla="*/ 24 w 648"/>
                    <a:gd name="T47" fmla="*/ 186 h 478"/>
                    <a:gd name="T48" fmla="*/ 32 w 648"/>
                    <a:gd name="T49" fmla="*/ 172 h 478"/>
                    <a:gd name="T50" fmla="*/ 38 w 648"/>
                    <a:gd name="T51" fmla="*/ 158 h 478"/>
                    <a:gd name="T52" fmla="*/ 48 w 648"/>
                    <a:gd name="T53" fmla="*/ 146 h 478"/>
                    <a:gd name="T54" fmla="*/ 56 w 648"/>
                    <a:gd name="T55" fmla="*/ 136 h 478"/>
                    <a:gd name="T56" fmla="*/ 68 w 648"/>
                    <a:gd name="T57" fmla="*/ 126 h 478"/>
                    <a:gd name="T58" fmla="*/ 80 w 648"/>
                    <a:gd name="T59" fmla="*/ 116 h 478"/>
                    <a:gd name="T60" fmla="*/ 80 w 648"/>
                    <a:gd name="T61" fmla="*/ 116 h 478"/>
                    <a:gd name="T62" fmla="*/ 82 w 648"/>
                    <a:gd name="T63" fmla="*/ 112 h 478"/>
                    <a:gd name="T64" fmla="*/ 82 w 648"/>
                    <a:gd name="T65" fmla="*/ 112 h 478"/>
                    <a:gd name="T66" fmla="*/ 606 w 648"/>
                    <a:gd name="T67" fmla="*/ 0 h 478"/>
                    <a:gd name="T68" fmla="*/ 606 w 648"/>
                    <a:gd name="T69" fmla="*/ 0 h 478"/>
                    <a:gd name="T70" fmla="*/ 590 w 648"/>
                    <a:gd name="T71" fmla="*/ 6 h 478"/>
                    <a:gd name="T72" fmla="*/ 590 w 648"/>
                    <a:gd name="T73" fmla="*/ 6 h 478"/>
                    <a:gd name="T74" fmla="*/ 596 w 648"/>
                    <a:gd name="T75" fmla="*/ 4 h 478"/>
                    <a:gd name="T76" fmla="*/ 602 w 648"/>
                    <a:gd name="T77" fmla="*/ 2 h 478"/>
                    <a:gd name="T78" fmla="*/ 608 w 648"/>
                    <a:gd name="T79" fmla="*/ 4 h 478"/>
                    <a:gd name="T80" fmla="*/ 612 w 648"/>
                    <a:gd name="T81" fmla="*/ 6 h 478"/>
                    <a:gd name="T82" fmla="*/ 622 w 648"/>
                    <a:gd name="T83" fmla="*/ 12 h 478"/>
                    <a:gd name="T84" fmla="*/ 632 w 648"/>
                    <a:gd name="T85" fmla="*/ 24 h 478"/>
                    <a:gd name="T86" fmla="*/ 638 w 648"/>
                    <a:gd name="T87" fmla="*/ 40 h 478"/>
                    <a:gd name="T88" fmla="*/ 644 w 648"/>
                    <a:gd name="T89" fmla="*/ 58 h 478"/>
                    <a:gd name="T90" fmla="*/ 646 w 648"/>
                    <a:gd name="T91" fmla="*/ 80 h 478"/>
                    <a:gd name="T92" fmla="*/ 648 w 648"/>
                    <a:gd name="T93" fmla="*/ 104 h 478"/>
                    <a:gd name="T94" fmla="*/ 648 w 648"/>
                    <a:gd name="T95" fmla="*/ 104 h 478"/>
                    <a:gd name="T96" fmla="*/ 646 w 648"/>
                    <a:gd name="T97" fmla="*/ 130 h 478"/>
                    <a:gd name="T98" fmla="*/ 644 w 648"/>
                    <a:gd name="T99" fmla="*/ 154 h 478"/>
                    <a:gd name="T100" fmla="*/ 638 w 648"/>
                    <a:gd name="T101" fmla="*/ 178 h 478"/>
                    <a:gd name="T102" fmla="*/ 632 w 648"/>
                    <a:gd name="T103" fmla="*/ 198 h 478"/>
                    <a:gd name="T104" fmla="*/ 622 w 648"/>
                    <a:gd name="T105" fmla="*/ 218 h 478"/>
                    <a:gd name="T106" fmla="*/ 612 w 648"/>
                    <a:gd name="T107" fmla="*/ 234 h 478"/>
                    <a:gd name="T108" fmla="*/ 602 w 648"/>
                    <a:gd name="T109" fmla="*/ 244 h 478"/>
                    <a:gd name="T110" fmla="*/ 590 w 648"/>
                    <a:gd name="T111" fmla="*/ 252 h 478"/>
                    <a:gd name="T112" fmla="*/ 590 w 648"/>
                    <a:gd name="T113" fmla="*/ 25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8" h="478">
                      <a:moveTo>
                        <a:pt x="590" y="252"/>
                      </a:moveTo>
                      <a:lnTo>
                        <a:pt x="590" y="252"/>
                      </a:lnTo>
                      <a:lnTo>
                        <a:pt x="82" y="472"/>
                      </a:lnTo>
                      <a:lnTo>
                        <a:pt x="82" y="472"/>
                      </a:lnTo>
                      <a:lnTo>
                        <a:pt x="80" y="476"/>
                      </a:lnTo>
                      <a:lnTo>
                        <a:pt x="80" y="476"/>
                      </a:lnTo>
                      <a:lnTo>
                        <a:pt x="72" y="478"/>
                      </a:lnTo>
                      <a:lnTo>
                        <a:pt x="64" y="478"/>
                      </a:lnTo>
                      <a:lnTo>
                        <a:pt x="56" y="478"/>
                      </a:lnTo>
                      <a:lnTo>
                        <a:pt x="50" y="474"/>
                      </a:lnTo>
                      <a:lnTo>
                        <a:pt x="42" y="470"/>
                      </a:lnTo>
                      <a:lnTo>
                        <a:pt x="36" y="464"/>
                      </a:lnTo>
                      <a:lnTo>
                        <a:pt x="30" y="456"/>
                      </a:lnTo>
                      <a:lnTo>
                        <a:pt x="24" y="446"/>
                      </a:lnTo>
                      <a:lnTo>
                        <a:pt x="14" y="424"/>
                      </a:lnTo>
                      <a:lnTo>
                        <a:pt x="8" y="396"/>
                      </a:lnTo>
                      <a:lnTo>
                        <a:pt x="2" y="366"/>
                      </a:lnTo>
                      <a:lnTo>
                        <a:pt x="0" y="330"/>
                      </a:lnTo>
                      <a:lnTo>
                        <a:pt x="0" y="330"/>
                      </a:lnTo>
                      <a:lnTo>
                        <a:pt x="2" y="302"/>
                      </a:lnTo>
                      <a:lnTo>
                        <a:pt x="4" y="274"/>
                      </a:lnTo>
                      <a:lnTo>
                        <a:pt x="8" y="244"/>
                      </a:lnTo>
                      <a:lnTo>
                        <a:pt x="14" y="214"/>
                      </a:lnTo>
                      <a:lnTo>
                        <a:pt x="24" y="186"/>
                      </a:lnTo>
                      <a:lnTo>
                        <a:pt x="32" y="172"/>
                      </a:lnTo>
                      <a:lnTo>
                        <a:pt x="38" y="158"/>
                      </a:lnTo>
                      <a:lnTo>
                        <a:pt x="48" y="146"/>
                      </a:lnTo>
                      <a:lnTo>
                        <a:pt x="56" y="136"/>
                      </a:lnTo>
                      <a:lnTo>
                        <a:pt x="68" y="126"/>
                      </a:lnTo>
                      <a:lnTo>
                        <a:pt x="80" y="116"/>
                      </a:lnTo>
                      <a:lnTo>
                        <a:pt x="80" y="116"/>
                      </a:lnTo>
                      <a:lnTo>
                        <a:pt x="82" y="112"/>
                      </a:lnTo>
                      <a:lnTo>
                        <a:pt x="82" y="112"/>
                      </a:lnTo>
                      <a:lnTo>
                        <a:pt x="606" y="0"/>
                      </a:lnTo>
                      <a:lnTo>
                        <a:pt x="606" y="0"/>
                      </a:lnTo>
                      <a:lnTo>
                        <a:pt x="590" y="6"/>
                      </a:lnTo>
                      <a:lnTo>
                        <a:pt x="590" y="6"/>
                      </a:lnTo>
                      <a:lnTo>
                        <a:pt x="596" y="4"/>
                      </a:lnTo>
                      <a:lnTo>
                        <a:pt x="602" y="2"/>
                      </a:lnTo>
                      <a:lnTo>
                        <a:pt x="608" y="4"/>
                      </a:lnTo>
                      <a:lnTo>
                        <a:pt x="612" y="6"/>
                      </a:lnTo>
                      <a:lnTo>
                        <a:pt x="622" y="12"/>
                      </a:lnTo>
                      <a:lnTo>
                        <a:pt x="632" y="24"/>
                      </a:lnTo>
                      <a:lnTo>
                        <a:pt x="638" y="40"/>
                      </a:lnTo>
                      <a:lnTo>
                        <a:pt x="644" y="58"/>
                      </a:lnTo>
                      <a:lnTo>
                        <a:pt x="646" y="80"/>
                      </a:lnTo>
                      <a:lnTo>
                        <a:pt x="648" y="104"/>
                      </a:lnTo>
                      <a:lnTo>
                        <a:pt x="648" y="104"/>
                      </a:lnTo>
                      <a:lnTo>
                        <a:pt x="646" y="130"/>
                      </a:lnTo>
                      <a:lnTo>
                        <a:pt x="644" y="154"/>
                      </a:lnTo>
                      <a:lnTo>
                        <a:pt x="638" y="178"/>
                      </a:lnTo>
                      <a:lnTo>
                        <a:pt x="632" y="198"/>
                      </a:lnTo>
                      <a:lnTo>
                        <a:pt x="622" y="218"/>
                      </a:lnTo>
                      <a:lnTo>
                        <a:pt x="612" y="234"/>
                      </a:lnTo>
                      <a:lnTo>
                        <a:pt x="602" y="244"/>
                      </a:lnTo>
                      <a:lnTo>
                        <a:pt x="590" y="252"/>
                      </a:lnTo>
                      <a:lnTo>
                        <a:pt x="590" y="252"/>
                      </a:lnTo>
                      <a:close/>
                    </a:path>
                  </a:pathLst>
                </a:custGeom>
                <a:solidFill>
                  <a:srgbClr val="CCCCCC"/>
                </a:solidFill>
                <a:ln w="12700">
                  <a:solidFill>
                    <a:srgbClr val="000000"/>
                  </a:solidFill>
                  <a:prstDash val="solid"/>
                  <a:round/>
                  <a:headEnd/>
                  <a:tailEnd/>
                </a:ln>
              </p:spPr>
              <p:txBody>
                <a:bodyPr/>
                <a:lstStyle/>
                <a:p>
                  <a:endParaRPr lang="en-US" sz="1350"/>
                </a:p>
              </p:txBody>
            </p:sp>
            <p:sp>
              <p:nvSpPr>
                <p:cNvPr id="7270" name="Freeform 102"/>
                <p:cNvSpPr>
                  <a:spLocks/>
                </p:cNvSpPr>
                <p:nvPr/>
              </p:nvSpPr>
              <p:spPr bwMode="auto">
                <a:xfrm>
                  <a:off x="3431" y="840"/>
                  <a:ext cx="210" cy="884"/>
                </a:xfrm>
                <a:custGeom>
                  <a:avLst/>
                  <a:gdLst>
                    <a:gd name="T0" fmla="*/ 210 w 210"/>
                    <a:gd name="T1" fmla="*/ 0 h 884"/>
                    <a:gd name="T2" fmla="*/ 206 w 210"/>
                    <a:gd name="T3" fmla="*/ 856 h 884"/>
                    <a:gd name="T4" fmla="*/ 206 w 210"/>
                    <a:gd name="T5" fmla="*/ 856 h 884"/>
                    <a:gd name="T6" fmla="*/ 204 w 210"/>
                    <a:gd name="T7" fmla="*/ 860 h 884"/>
                    <a:gd name="T8" fmla="*/ 198 w 210"/>
                    <a:gd name="T9" fmla="*/ 866 h 884"/>
                    <a:gd name="T10" fmla="*/ 190 w 210"/>
                    <a:gd name="T11" fmla="*/ 870 h 884"/>
                    <a:gd name="T12" fmla="*/ 176 w 210"/>
                    <a:gd name="T13" fmla="*/ 874 h 884"/>
                    <a:gd name="T14" fmla="*/ 144 w 210"/>
                    <a:gd name="T15" fmla="*/ 880 h 884"/>
                    <a:gd name="T16" fmla="*/ 104 w 210"/>
                    <a:gd name="T17" fmla="*/ 884 h 884"/>
                    <a:gd name="T18" fmla="*/ 104 w 210"/>
                    <a:gd name="T19" fmla="*/ 884 h 884"/>
                    <a:gd name="T20" fmla="*/ 64 w 210"/>
                    <a:gd name="T21" fmla="*/ 882 h 884"/>
                    <a:gd name="T22" fmla="*/ 32 w 210"/>
                    <a:gd name="T23" fmla="*/ 878 h 884"/>
                    <a:gd name="T24" fmla="*/ 18 w 210"/>
                    <a:gd name="T25" fmla="*/ 874 h 884"/>
                    <a:gd name="T26" fmla="*/ 10 w 210"/>
                    <a:gd name="T27" fmla="*/ 870 h 884"/>
                    <a:gd name="T28" fmla="*/ 4 w 210"/>
                    <a:gd name="T29" fmla="*/ 866 h 884"/>
                    <a:gd name="T30" fmla="*/ 0 w 210"/>
                    <a:gd name="T31" fmla="*/ 860 h 884"/>
                    <a:gd name="T32" fmla="*/ 4 w 210"/>
                    <a:gd name="T33" fmla="*/ 4 h 884"/>
                    <a:gd name="T34" fmla="*/ 210 w 210"/>
                    <a:gd name="T35"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884">
                      <a:moveTo>
                        <a:pt x="210" y="0"/>
                      </a:moveTo>
                      <a:lnTo>
                        <a:pt x="206" y="856"/>
                      </a:lnTo>
                      <a:lnTo>
                        <a:pt x="206" y="856"/>
                      </a:lnTo>
                      <a:lnTo>
                        <a:pt x="204" y="860"/>
                      </a:lnTo>
                      <a:lnTo>
                        <a:pt x="198" y="866"/>
                      </a:lnTo>
                      <a:lnTo>
                        <a:pt x="190" y="870"/>
                      </a:lnTo>
                      <a:lnTo>
                        <a:pt x="176" y="874"/>
                      </a:lnTo>
                      <a:lnTo>
                        <a:pt x="144" y="880"/>
                      </a:lnTo>
                      <a:lnTo>
                        <a:pt x="104" y="884"/>
                      </a:lnTo>
                      <a:lnTo>
                        <a:pt x="104" y="884"/>
                      </a:lnTo>
                      <a:lnTo>
                        <a:pt x="64" y="882"/>
                      </a:lnTo>
                      <a:lnTo>
                        <a:pt x="32" y="878"/>
                      </a:lnTo>
                      <a:lnTo>
                        <a:pt x="18" y="874"/>
                      </a:lnTo>
                      <a:lnTo>
                        <a:pt x="10" y="870"/>
                      </a:lnTo>
                      <a:lnTo>
                        <a:pt x="4" y="866"/>
                      </a:lnTo>
                      <a:lnTo>
                        <a:pt x="0" y="860"/>
                      </a:lnTo>
                      <a:lnTo>
                        <a:pt x="4" y="4"/>
                      </a:lnTo>
                      <a:lnTo>
                        <a:pt x="210"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71" name="Freeform 103"/>
                <p:cNvSpPr>
                  <a:spLocks/>
                </p:cNvSpPr>
                <p:nvPr/>
              </p:nvSpPr>
              <p:spPr bwMode="auto">
                <a:xfrm>
                  <a:off x="3401" y="842"/>
                  <a:ext cx="456" cy="210"/>
                </a:xfrm>
                <a:custGeom>
                  <a:avLst/>
                  <a:gdLst>
                    <a:gd name="T0" fmla="*/ 456 w 456"/>
                    <a:gd name="T1" fmla="*/ 210 h 210"/>
                    <a:gd name="T2" fmla="*/ 38 w 456"/>
                    <a:gd name="T3" fmla="*/ 208 h 210"/>
                    <a:gd name="T4" fmla="*/ 38 w 456"/>
                    <a:gd name="T5" fmla="*/ 208 h 210"/>
                    <a:gd name="T6" fmla="*/ 30 w 456"/>
                    <a:gd name="T7" fmla="*/ 206 h 210"/>
                    <a:gd name="T8" fmla="*/ 24 w 456"/>
                    <a:gd name="T9" fmla="*/ 200 h 210"/>
                    <a:gd name="T10" fmla="*/ 16 w 456"/>
                    <a:gd name="T11" fmla="*/ 190 h 210"/>
                    <a:gd name="T12" fmla="*/ 12 w 456"/>
                    <a:gd name="T13" fmla="*/ 178 h 210"/>
                    <a:gd name="T14" fmla="*/ 6 w 456"/>
                    <a:gd name="T15" fmla="*/ 162 h 210"/>
                    <a:gd name="T16" fmla="*/ 2 w 456"/>
                    <a:gd name="T17" fmla="*/ 144 h 210"/>
                    <a:gd name="T18" fmla="*/ 0 w 456"/>
                    <a:gd name="T19" fmla="*/ 126 h 210"/>
                    <a:gd name="T20" fmla="*/ 0 w 456"/>
                    <a:gd name="T21" fmla="*/ 104 h 210"/>
                    <a:gd name="T22" fmla="*/ 0 w 456"/>
                    <a:gd name="T23" fmla="*/ 104 h 210"/>
                    <a:gd name="T24" fmla="*/ 0 w 456"/>
                    <a:gd name="T25" fmla="*/ 84 h 210"/>
                    <a:gd name="T26" fmla="*/ 2 w 456"/>
                    <a:gd name="T27" fmla="*/ 64 h 210"/>
                    <a:gd name="T28" fmla="*/ 6 w 456"/>
                    <a:gd name="T29" fmla="*/ 46 h 210"/>
                    <a:gd name="T30" fmla="*/ 12 w 456"/>
                    <a:gd name="T31" fmla="*/ 30 h 210"/>
                    <a:gd name="T32" fmla="*/ 16 w 456"/>
                    <a:gd name="T33" fmla="*/ 18 h 210"/>
                    <a:gd name="T34" fmla="*/ 24 w 456"/>
                    <a:gd name="T35" fmla="*/ 8 h 210"/>
                    <a:gd name="T36" fmla="*/ 30 w 456"/>
                    <a:gd name="T37" fmla="*/ 2 h 210"/>
                    <a:gd name="T38" fmla="*/ 38 w 456"/>
                    <a:gd name="T39" fmla="*/ 0 h 210"/>
                    <a:gd name="T40" fmla="*/ 456 w 456"/>
                    <a:gd name="T41" fmla="*/ 0 h 210"/>
                    <a:gd name="T42" fmla="*/ 456 w 456"/>
                    <a:gd name="T4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6" h="210">
                      <a:moveTo>
                        <a:pt x="456" y="210"/>
                      </a:moveTo>
                      <a:lnTo>
                        <a:pt x="38" y="208"/>
                      </a:lnTo>
                      <a:lnTo>
                        <a:pt x="38" y="208"/>
                      </a:lnTo>
                      <a:lnTo>
                        <a:pt x="30" y="206"/>
                      </a:lnTo>
                      <a:lnTo>
                        <a:pt x="24" y="200"/>
                      </a:lnTo>
                      <a:lnTo>
                        <a:pt x="16" y="190"/>
                      </a:lnTo>
                      <a:lnTo>
                        <a:pt x="12" y="178"/>
                      </a:lnTo>
                      <a:lnTo>
                        <a:pt x="6" y="162"/>
                      </a:lnTo>
                      <a:lnTo>
                        <a:pt x="2" y="144"/>
                      </a:lnTo>
                      <a:lnTo>
                        <a:pt x="0" y="126"/>
                      </a:lnTo>
                      <a:lnTo>
                        <a:pt x="0" y="104"/>
                      </a:lnTo>
                      <a:lnTo>
                        <a:pt x="0" y="104"/>
                      </a:lnTo>
                      <a:lnTo>
                        <a:pt x="0" y="84"/>
                      </a:lnTo>
                      <a:lnTo>
                        <a:pt x="2" y="64"/>
                      </a:lnTo>
                      <a:lnTo>
                        <a:pt x="6" y="46"/>
                      </a:lnTo>
                      <a:lnTo>
                        <a:pt x="12" y="30"/>
                      </a:lnTo>
                      <a:lnTo>
                        <a:pt x="16" y="18"/>
                      </a:lnTo>
                      <a:lnTo>
                        <a:pt x="24" y="8"/>
                      </a:lnTo>
                      <a:lnTo>
                        <a:pt x="30" y="2"/>
                      </a:lnTo>
                      <a:lnTo>
                        <a:pt x="38" y="0"/>
                      </a:lnTo>
                      <a:lnTo>
                        <a:pt x="456" y="0"/>
                      </a:lnTo>
                      <a:lnTo>
                        <a:pt x="456"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72" name="Freeform 104"/>
                <p:cNvSpPr>
                  <a:spLocks/>
                </p:cNvSpPr>
                <p:nvPr/>
              </p:nvSpPr>
              <p:spPr bwMode="auto">
                <a:xfrm>
                  <a:off x="3815" y="842"/>
                  <a:ext cx="80" cy="210"/>
                </a:xfrm>
                <a:custGeom>
                  <a:avLst/>
                  <a:gdLst>
                    <a:gd name="T0" fmla="*/ 40 w 80"/>
                    <a:gd name="T1" fmla="*/ 210 h 210"/>
                    <a:gd name="T2" fmla="*/ 40 w 80"/>
                    <a:gd name="T3" fmla="*/ 210 h 210"/>
                    <a:gd name="T4" fmla="*/ 32 w 80"/>
                    <a:gd name="T5" fmla="*/ 208 h 210"/>
                    <a:gd name="T6" fmla="*/ 24 w 80"/>
                    <a:gd name="T7" fmla="*/ 202 h 210"/>
                    <a:gd name="T8" fmla="*/ 18 w 80"/>
                    <a:gd name="T9" fmla="*/ 192 h 210"/>
                    <a:gd name="T10" fmla="*/ 12 w 80"/>
                    <a:gd name="T11" fmla="*/ 178 h 210"/>
                    <a:gd name="T12" fmla="*/ 8 w 80"/>
                    <a:gd name="T13" fmla="*/ 164 h 210"/>
                    <a:gd name="T14" fmla="*/ 4 w 80"/>
                    <a:gd name="T15" fmla="*/ 146 h 210"/>
                    <a:gd name="T16" fmla="*/ 2 w 80"/>
                    <a:gd name="T17" fmla="*/ 126 h 210"/>
                    <a:gd name="T18" fmla="*/ 0 w 80"/>
                    <a:gd name="T19" fmla="*/ 106 h 210"/>
                    <a:gd name="T20" fmla="*/ 0 w 80"/>
                    <a:gd name="T21" fmla="*/ 106 h 210"/>
                    <a:gd name="T22" fmla="*/ 2 w 80"/>
                    <a:gd name="T23" fmla="*/ 84 h 210"/>
                    <a:gd name="T24" fmla="*/ 4 w 80"/>
                    <a:gd name="T25" fmla="*/ 64 h 210"/>
                    <a:gd name="T26" fmla="*/ 8 w 80"/>
                    <a:gd name="T27" fmla="*/ 46 h 210"/>
                    <a:gd name="T28" fmla="*/ 12 w 80"/>
                    <a:gd name="T29" fmla="*/ 32 h 210"/>
                    <a:gd name="T30" fmla="*/ 18 w 80"/>
                    <a:gd name="T31" fmla="*/ 18 h 210"/>
                    <a:gd name="T32" fmla="*/ 24 w 80"/>
                    <a:gd name="T33" fmla="*/ 8 h 210"/>
                    <a:gd name="T34" fmla="*/ 32 w 80"/>
                    <a:gd name="T35" fmla="*/ 2 h 210"/>
                    <a:gd name="T36" fmla="*/ 40 w 80"/>
                    <a:gd name="T37" fmla="*/ 0 h 210"/>
                    <a:gd name="T38" fmla="*/ 40 w 80"/>
                    <a:gd name="T39" fmla="*/ 0 h 210"/>
                    <a:gd name="T40" fmla="*/ 40 w 80"/>
                    <a:gd name="T41" fmla="*/ 0 h 210"/>
                    <a:gd name="T42" fmla="*/ 48 w 80"/>
                    <a:gd name="T43" fmla="*/ 2 h 210"/>
                    <a:gd name="T44" fmla="*/ 56 w 80"/>
                    <a:gd name="T45" fmla="*/ 8 h 210"/>
                    <a:gd name="T46" fmla="*/ 62 w 80"/>
                    <a:gd name="T47" fmla="*/ 18 h 210"/>
                    <a:gd name="T48" fmla="*/ 68 w 80"/>
                    <a:gd name="T49" fmla="*/ 32 h 210"/>
                    <a:gd name="T50" fmla="*/ 74 w 80"/>
                    <a:gd name="T51" fmla="*/ 46 h 210"/>
                    <a:gd name="T52" fmla="*/ 76 w 80"/>
                    <a:gd name="T53" fmla="*/ 64 h 210"/>
                    <a:gd name="T54" fmla="*/ 80 w 80"/>
                    <a:gd name="T55" fmla="*/ 84 h 210"/>
                    <a:gd name="T56" fmla="*/ 80 w 80"/>
                    <a:gd name="T57" fmla="*/ 104 h 210"/>
                    <a:gd name="T58" fmla="*/ 80 w 80"/>
                    <a:gd name="T59" fmla="*/ 104 h 210"/>
                    <a:gd name="T60" fmla="*/ 80 w 80"/>
                    <a:gd name="T61" fmla="*/ 126 h 210"/>
                    <a:gd name="T62" fmla="*/ 76 w 80"/>
                    <a:gd name="T63" fmla="*/ 146 h 210"/>
                    <a:gd name="T64" fmla="*/ 74 w 80"/>
                    <a:gd name="T65" fmla="*/ 164 h 210"/>
                    <a:gd name="T66" fmla="*/ 68 w 80"/>
                    <a:gd name="T67" fmla="*/ 178 h 210"/>
                    <a:gd name="T68" fmla="*/ 62 w 80"/>
                    <a:gd name="T69" fmla="*/ 192 h 210"/>
                    <a:gd name="T70" fmla="*/ 56 w 80"/>
                    <a:gd name="T71" fmla="*/ 202 h 210"/>
                    <a:gd name="T72" fmla="*/ 48 w 80"/>
                    <a:gd name="T73" fmla="*/ 208 h 210"/>
                    <a:gd name="T74" fmla="*/ 40 w 80"/>
                    <a:gd name="T75" fmla="*/ 210 h 210"/>
                    <a:gd name="T76" fmla="*/ 40 w 80"/>
                    <a:gd name="T7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210">
                      <a:moveTo>
                        <a:pt x="40" y="210"/>
                      </a:moveTo>
                      <a:lnTo>
                        <a:pt x="40" y="210"/>
                      </a:lnTo>
                      <a:lnTo>
                        <a:pt x="32" y="208"/>
                      </a:lnTo>
                      <a:lnTo>
                        <a:pt x="24" y="202"/>
                      </a:lnTo>
                      <a:lnTo>
                        <a:pt x="18" y="192"/>
                      </a:lnTo>
                      <a:lnTo>
                        <a:pt x="12" y="178"/>
                      </a:lnTo>
                      <a:lnTo>
                        <a:pt x="8" y="164"/>
                      </a:lnTo>
                      <a:lnTo>
                        <a:pt x="4" y="146"/>
                      </a:lnTo>
                      <a:lnTo>
                        <a:pt x="2" y="126"/>
                      </a:lnTo>
                      <a:lnTo>
                        <a:pt x="0" y="106"/>
                      </a:lnTo>
                      <a:lnTo>
                        <a:pt x="0" y="106"/>
                      </a:lnTo>
                      <a:lnTo>
                        <a:pt x="2" y="84"/>
                      </a:lnTo>
                      <a:lnTo>
                        <a:pt x="4" y="64"/>
                      </a:lnTo>
                      <a:lnTo>
                        <a:pt x="8" y="46"/>
                      </a:lnTo>
                      <a:lnTo>
                        <a:pt x="12" y="32"/>
                      </a:lnTo>
                      <a:lnTo>
                        <a:pt x="18" y="18"/>
                      </a:lnTo>
                      <a:lnTo>
                        <a:pt x="24" y="8"/>
                      </a:lnTo>
                      <a:lnTo>
                        <a:pt x="32" y="2"/>
                      </a:lnTo>
                      <a:lnTo>
                        <a:pt x="40" y="0"/>
                      </a:lnTo>
                      <a:lnTo>
                        <a:pt x="40" y="0"/>
                      </a:lnTo>
                      <a:lnTo>
                        <a:pt x="40" y="0"/>
                      </a:lnTo>
                      <a:lnTo>
                        <a:pt x="48" y="2"/>
                      </a:lnTo>
                      <a:lnTo>
                        <a:pt x="56" y="8"/>
                      </a:lnTo>
                      <a:lnTo>
                        <a:pt x="62" y="18"/>
                      </a:lnTo>
                      <a:lnTo>
                        <a:pt x="68" y="32"/>
                      </a:lnTo>
                      <a:lnTo>
                        <a:pt x="74" y="46"/>
                      </a:lnTo>
                      <a:lnTo>
                        <a:pt x="76" y="64"/>
                      </a:lnTo>
                      <a:lnTo>
                        <a:pt x="80" y="84"/>
                      </a:lnTo>
                      <a:lnTo>
                        <a:pt x="80" y="104"/>
                      </a:lnTo>
                      <a:lnTo>
                        <a:pt x="80" y="104"/>
                      </a:lnTo>
                      <a:lnTo>
                        <a:pt x="80" y="126"/>
                      </a:lnTo>
                      <a:lnTo>
                        <a:pt x="76" y="146"/>
                      </a:lnTo>
                      <a:lnTo>
                        <a:pt x="74" y="164"/>
                      </a:lnTo>
                      <a:lnTo>
                        <a:pt x="68" y="178"/>
                      </a:lnTo>
                      <a:lnTo>
                        <a:pt x="62" y="192"/>
                      </a:lnTo>
                      <a:lnTo>
                        <a:pt x="56" y="202"/>
                      </a:lnTo>
                      <a:lnTo>
                        <a:pt x="48" y="208"/>
                      </a:lnTo>
                      <a:lnTo>
                        <a:pt x="40" y="210"/>
                      </a:lnTo>
                      <a:lnTo>
                        <a:pt x="40"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73" name="Freeform 105"/>
                <p:cNvSpPr>
                  <a:spLocks/>
                </p:cNvSpPr>
                <p:nvPr/>
              </p:nvSpPr>
              <p:spPr bwMode="auto">
                <a:xfrm>
                  <a:off x="3919" y="616"/>
                  <a:ext cx="464" cy="554"/>
                </a:xfrm>
                <a:custGeom>
                  <a:avLst/>
                  <a:gdLst>
                    <a:gd name="T0" fmla="*/ 286 w 464"/>
                    <a:gd name="T1" fmla="*/ 526 h 554"/>
                    <a:gd name="T2" fmla="*/ 286 w 464"/>
                    <a:gd name="T3" fmla="*/ 526 h 554"/>
                    <a:gd name="T4" fmla="*/ 10 w 464"/>
                    <a:gd name="T5" fmla="*/ 110 h 554"/>
                    <a:gd name="T6" fmla="*/ 10 w 464"/>
                    <a:gd name="T7" fmla="*/ 110 h 554"/>
                    <a:gd name="T8" fmla="*/ 8 w 464"/>
                    <a:gd name="T9" fmla="*/ 110 h 554"/>
                    <a:gd name="T10" fmla="*/ 8 w 464"/>
                    <a:gd name="T11" fmla="*/ 110 h 554"/>
                    <a:gd name="T12" fmla="*/ 4 w 464"/>
                    <a:gd name="T13" fmla="*/ 102 h 554"/>
                    <a:gd name="T14" fmla="*/ 0 w 464"/>
                    <a:gd name="T15" fmla="*/ 96 h 554"/>
                    <a:gd name="T16" fmla="*/ 0 w 464"/>
                    <a:gd name="T17" fmla="*/ 88 h 554"/>
                    <a:gd name="T18" fmla="*/ 0 w 464"/>
                    <a:gd name="T19" fmla="*/ 82 h 554"/>
                    <a:gd name="T20" fmla="*/ 4 w 464"/>
                    <a:gd name="T21" fmla="*/ 68 h 554"/>
                    <a:gd name="T22" fmla="*/ 12 w 464"/>
                    <a:gd name="T23" fmla="*/ 54 h 554"/>
                    <a:gd name="T24" fmla="*/ 26 w 464"/>
                    <a:gd name="T25" fmla="*/ 40 h 554"/>
                    <a:gd name="T26" fmla="*/ 42 w 464"/>
                    <a:gd name="T27" fmla="*/ 30 h 554"/>
                    <a:gd name="T28" fmla="*/ 64 w 464"/>
                    <a:gd name="T29" fmla="*/ 20 h 554"/>
                    <a:gd name="T30" fmla="*/ 88 w 464"/>
                    <a:gd name="T31" fmla="*/ 10 h 554"/>
                    <a:gd name="T32" fmla="*/ 88 w 464"/>
                    <a:gd name="T33" fmla="*/ 10 h 554"/>
                    <a:gd name="T34" fmla="*/ 106 w 464"/>
                    <a:gd name="T35" fmla="*/ 6 h 554"/>
                    <a:gd name="T36" fmla="*/ 126 w 464"/>
                    <a:gd name="T37" fmla="*/ 2 h 554"/>
                    <a:gd name="T38" fmla="*/ 148 w 464"/>
                    <a:gd name="T39" fmla="*/ 0 h 554"/>
                    <a:gd name="T40" fmla="*/ 170 w 464"/>
                    <a:gd name="T41" fmla="*/ 2 h 554"/>
                    <a:gd name="T42" fmla="*/ 192 w 464"/>
                    <a:gd name="T43" fmla="*/ 4 h 554"/>
                    <a:gd name="T44" fmla="*/ 214 w 464"/>
                    <a:gd name="T45" fmla="*/ 12 h 554"/>
                    <a:gd name="T46" fmla="*/ 224 w 464"/>
                    <a:gd name="T47" fmla="*/ 18 h 554"/>
                    <a:gd name="T48" fmla="*/ 234 w 464"/>
                    <a:gd name="T49" fmla="*/ 24 h 554"/>
                    <a:gd name="T50" fmla="*/ 244 w 464"/>
                    <a:gd name="T51" fmla="*/ 32 h 554"/>
                    <a:gd name="T52" fmla="*/ 254 w 464"/>
                    <a:gd name="T53" fmla="*/ 42 h 554"/>
                    <a:gd name="T54" fmla="*/ 254 w 464"/>
                    <a:gd name="T55" fmla="*/ 42 h 554"/>
                    <a:gd name="T56" fmla="*/ 256 w 464"/>
                    <a:gd name="T57" fmla="*/ 42 h 554"/>
                    <a:gd name="T58" fmla="*/ 256 w 464"/>
                    <a:gd name="T59" fmla="*/ 42 h 554"/>
                    <a:gd name="T60" fmla="*/ 464 w 464"/>
                    <a:gd name="T61" fmla="*/ 492 h 554"/>
                    <a:gd name="T62" fmla="*/ 464 w 464"/>
                    <a:gd name="T63" fmla="*/ 492 h 554"/>
                    <a:gd name="T64" fmla="*/ 456 w 464"/>
                    <a:gd name="T65" fmla="*/ 478 h 554"/>
                    <a:gd name="T66" fmla="*/ 456 w 464"/>
                    <a:gd name="T67" fmla="*/ 478 h 554"/>
                    <a:gd name="T68" fmla="*/ 460 w 464"/>
                    <a:gd name="T69" fmla="*/ 488 h 554"/>
                    <a:gd name="T70" fmla="*/ 462 w 464"/>
                    <a:gd name="T71" fmla="*/ 498 h 554"/>
                    <a:gd name="T72" fmla="*/ 460 w 464"/>
                    <a:gd name="T73" fmla="*/ 508 h 554"/>
                    <a:gd name="T74" fmla="*/ 454 w 464"/>
                    <a:gd name="T75" fmla="*/ 518 h 554"/>
                    <a:gd name="T76" fmla="*/ 444 w 464"/>
                    <a:gd name="T77" fmla="*/ 528 h 554"/>
                    <a:gd name="T78" fmla="*/ 434 w 464"/>
                    <a:gd name="T79" fmla="*/ 536 h 554"/>
                    <a:gd name="T80" fmla="*/ 420 w 464"/>
                    <a:gd name="T81" fmla="*/ 542 h 554"/>
                    <a:gd name="T82" fmla="*/ 402 w 464"/>
                    <a:gd name="T83" fmla="*/ 548 h 554"/>
                    <a:gd name="T84" fmla="*/ 402 w 464"/>
                    <a:gd name="T85" fmla="*/ 548 h 554"/>
                    <a:gd name="T86" fmla="*/ 384 w 464"/>
                    <a:gd name="T87" fmla="*/ 552 h 554"/>
                    <a:gd name="T88" fmla="*/ 368 w 464"/>
                    <a:gd name="T89" fmla="*/ 554 h 554"/>
                    <a:gd name="T90" fmla="*/ 350 w 464"/>
                    <a:gd name="T91" fmla="*/ 554 h 554"/>
                    <a:gd name="T92" fmla="*/ 334 w 464"/>
                    <a:gd name="T93" fmla="*/ 552 h 554"/>
                    <a:gd name="T94" fmla="*/ 318 w 464"/>
                    <a:gd name="T95" fmla="*/ 548 h 554"/>
                    <a:gd name="T96" fmla="*/ 306 w 464"/>
                    <a:gd name="T97" fmla="*/ 542 h 554"/>
                    <a:gd name="T98" fmla="*/ 294 w 464"/>
                    <a:gd name="T99" fmla="*/ 534 h 554"/>
                    <a:gd name="T100" fmla="*/ 286 w 464"/>
                    <a:gd name="T101" fmla="*/ 526 h 554"/>
                    <a:gd name="T102" fmla="*/ 286 w 464"/>
                    <a:gd name="T103" fmla="*/ 526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4" h="554">
                      <a:moveTo>
                        <a:pt x="286" y="526"/>
                      </a:moveTo>
                      <a:lnTo>
                        <a:pt x="286" y="526"/>
                      </a:lnTo>
                      <a:lnTo>
                        <a:pt x="10" y="110"/>
                      </a:lnTo>
                      <a:lnTo>
                        <a:pt x="10" y="110"/>
                      </a:lnTo>
                      <a:lnTo>
                        <a:pt x="8" y="110"/>
                      </a:lnTo>
                      <a:lnTo>
                        <a:pt x="8" y="110"/>
                      </a:lnTo>
                      <a:lnTo>
                        <a:pt x="4" y="102"/>
                      </a:lnTo>
                      <a:lnTo>
                        <a:pt x="0" y="96"/>
                      </a:lnTo>
                      <a:lnTo>
                        <a:pt x="0" y="88"/>
                      </a:lnTo>
                      <a:lnTo>
                        <a:pt x="0" y="82"/>
                      </a:lnTo>
                      <a:lnTo>
                        <a:pt x="4" y="68"/>
                      </a:lnTo>
                      <a:lnTo>
                        <a:pt x="12" y="54"/>
                      </a:lnTo>
                      <a:lnTo>
                        <a:pt x="26" y="40"/>
                      </a:lnTo>
                      <a:lnTo>
                        <a:pt x="42" y="30"/>
                      </a:lnTo>
                      <a:lnTo>
                        <a:pt x="64" y="20"/>
                      </a:lnTo>
                      <a:lnTo>
                        <a:pt x="88" y="10"/>
                      </a:lnTo>
                      <a:lnTo>
                        <a:pt x="88" y="10"/>
                      </a:lnTo>
                      <a:lnTo>
                        <a:pt x="106" y="6"/>
                      </a:lnTo>
                      <a:lnTo>
                        <a:pt x="126" y="2"/>
                      </a:lnTo>
                      <a:lnTo>
                        <a:pt x="148" y="0"/>
                      </a:lnTo>
                      <a:lnTo>
                        <a:pt x="170" y="2"/>
                      </a:lnTo>
                      <a:lnTo>
                        <a:pt x="192" y="4"/>
                      </a:lnTo>
                      <a:lnTo>
                        <a:pt x="214" y="12"/>
                      </a:lnTo>
                      <a:lnTo>
                        <a:pt x="224" y="18"/>
                      </a:lnTo>
                      <a:lnTo>
                        <a:pt x="234" y="24"/>
                      </a:lnTo>
                      <a:lnTo>
                        <a:pt x="244" y="32"/>
                      </a:lnTo>
                      <a:lnTo>
                        <a:pt x="254" y="42"/>
                      </a:lnTo>
                      <a:lnTo>
                        <a:pt x="254" y="42"/>
                      </a:lnTo>
                      <a:lnTo>
                        <a:pt x="256" y="42"/>
                      </a:lnTo>
                      <a:lnTo>
                        <a:pt x="256" y="42"/>
                      </a:lnTo>
                      <a:lnTo>
                        <a:pt x="464" y="492"/>
                      </a:lnTo>
                      <a:lnTo>
                        <a:pt x="464" y="492"/>
                      </a:lnTo>
                      <a:lnTo>
                        <a:pt x="456" y="478"/>
                      </a:lnTo>
                      <a:lnTo>
                        <a:pt x="456" y="478"/>
                      </a:lnTo>
                      <a:lnTo>
                        <a:pt x="460" y="488"/>
                      </a:lnTo>
                      <a:lnTo>
                        <a:pt x="462" y="498"/>
                      </a:lnTo>
                      <a:lnTo>
                        <a:pt x="460" y="508"/>
                      </a:lnTo>
                      <a:lnTo>
                        <a:pt x="454" y="518"/>
                      </a:lnTo>
                      <a:lnTo>
                        <a:pt x="444" y="528"/>
                      </a:lnTo>
                      <a:lnTo>
                        <a:pt x="434" y="536"/>
                      </a:lnTo>
                      <a:lnTo>
                        <a:pt x="420" y="542"/>
                      </a:lnTo>
                      <a:lnTo>
                        <a:pt x="402" y="548"/>
                      </a:lnTo>
                      <a:lnTo>
                        <a:pt x="402" y="548"/>
                      </a:lnTo>
                      <a:lnTo>
                        <a:pt x="384" y="552"/>
                      </a:lnTo>
                      <a:lnTo>
                        <a:pt x="368" y="554"/>
                      </a:lnTo>
                      <a:lnTo>
                        <a:pt x="350" y="554"/>
                      </a:lnTo>
                      <a:lnTo>
                        <a:pt x="334" y="552"/>
                      </a:lnTo>
                      <a:lnTo>
                        <a:pt x="318" y="548"/>
                      </a:lnTo>
                      <a:lnTo>
                        <a:pt x="306" y="542"/>
                      </a:lnTo>
                      <a:lnTo>
                        <a:pt x="294" y="534"/>
                      </a:lnTo>
                      <a:lnTo>
                        <a:pt x="286" y="526"/>
                      </a:lnTo>
                      <a:lnTo>
                        <a:pt x="286" y="52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74" name="Freeform 106"/>
                <p:cNvSpPr>
                  <a:spLocks/>
                </p:cNvSpPr>
                <p:nvPr/>
              </p:nvSpPr>
              <p:spPr bwMode="auto">
                <a:xfrm>
                  <a:off x="3555" y="640"/>
                  <a:ext cx="602" cy="506"/>
                </a:xfrm>
                <a:custGeom>
                  <a:avLst/>
                  <a:gdLst>
                    <a:gd name="T0" fmla="*/ 548 w 602"/>
                    <a:gd name="T1" fmla="*/ 266 h 506"/>
                    <a:gd name="T2" fmla="*/ 548 w 602"/>
                    <a:gd name="T3" fmla="*/ 266 h 506"/>
                    <a:gd name="T4" fmla="*/ 76 w 602"/>
                    <a:gd name="T5" fmla="*/ 498 h 506"/>
                    <a:gd name="T6" fmla="*/ 76 w 602"/>
                    <a:gd name="T7" fmla="*/ 498 h 506"/>
                    <a:gd name="T8" fmla="*/ 74 w 602"/>
                    <a:gd name="T9" fmla="*/ 504 h 506"/>
                    <a:gd name="T10" fmla="*/ 74 w 602"/>
                    <a:gd name="T11" fmla="*/ 504 h 506"/>
                    <a:gd name="T12" fmla="*/ 66 w 602"/>
                    <a:gd name="T13" fmla="*/ 506 h 506"/>
                    <a:gd name="T14" fmla="*/ 58 w 602"/>
                    <a:gd name="T15" fmla="*/ 506 h 506"/>
                    <a:gd name="T16" fmla="*/ 52 w 602"/>
                    <a:gd name="T17" fmla="*/ 506 h 506"/>
                    <a:gd name="T18" fmla="*/ 44 w 602"/>
                    <a:gd name="T19" fmla="*/ 502 h 506"/>
                    <a:gd name="T20" fmla="*/ 38 w 602"/>
                    <a:gd name="T21" fmla="*/ 498 h 506"/>
                    <a:gd name="T22" fmla="*/ 32 w 602"/>
                    <a:gd name="T23" fmla="*/ 490 h 506"/>
                    <a:gd name="T24" fmla="*/ 22 w 602"/>
                    <a:gd name="T25" fmla="*/ 472 h 506"/>
                    <a:gd name="T26" fmla="*/ 12 w 602"/>
                    <a:gd name="T27" fmla="*/ 450 h 506"/>
                    <a:gd name="T28" fmla="*/ 6 w 602"/>
                    <a:gd name="T29" fmla="*/ 420 h 506"/>
                    <a:gd name="T30" fmla="*/ 2 w 602"/>
                    <a:gd name="T31" fmla="*/ 386 h 506"/>
                    <a:gd name="T32" fmla="*/ 0 w 602"/>
                    <a:gd name="T33" fmla="*/ 348 h 506"/>
                    <a:gd name="T34" fmla="*/ 0 w 602"/>
                    <a:gd name="T35" fmla="*/ 348 h 506"/>
                    <a:gd name="T36" fmla="*/ 0 w 602"/>
                    <a:gd name="T37" fmla="*/ 320 h 506"/>
                    <a:gd name="T38" fmla="*/ 2 w 602"/>
                    <a:gd name="T39" fmla="*/ 290 h 506"/>
                    <a:gd name="T40" fmla="*/ 6 w 602"/>
                    <a:gd name="T41" fmla="*/ 258 h 506"/>
                    <a:gd name="T42" fmla="*/ 12 w 602"/>
                    <a:gd name="T43" fmla="*/ 226 h 506"/>
                    <a:gd name="T44" fmla="*/ 22 w 602"/>
                    <a:gd name="T45" fmla="*/ 196 h 506"/>
                    <a:gd name="T46" fmla="*/ 34 w 602"/>
                    <a:gd name="T47" fmla="*/ 168 h 506"/>
                    <a:gd name="T48" fmla="*/ 42 w 602"/>
                    <a:gd name="T49" fmla="*/ 154 h 506"/>
                    <a:gd name="T50" fmla="*/ 52 w 602"/>
                    <a:gd name="T51" fmla="*/ 142 h 506"/>
                    <a:gd name="T52" fmla="*/ 62 w 602"/>
                    <a:gd name="T53" fmla="*/ 132 h 506"/>
                    <a:gd name="T54" fmla="*/ 74 w 602"/>
                    <a:gd name="T55" fmla="*/ 122 h 506"/>
                    <a:gd name="T56" fmla="*/ 74 w 602"/>
                    <a:gd name="T57" fmla="*/ 122 h 506"/>
                    <a:gd name="T58" fmla="*/ 76 w 602"/>
                    <a:gd name="T59" fmla="*/ 118 h 506"/>
                    <a:gd name="T60" fmla="*/ 76 w 602"/>
                    <a:gd name="T61" fmla="*/ 118 h 506"/>
                    <a:gd name="T62" fmla="*/ 564 w 602"/>
                    <a:gd name="T63" fmla="*/ 0 h 506"/>
                    <a:gd name="T64" fmla="*/ 564 w 602"/>
                    <a:gd name="T65" fmla="*/ 0 h 506"/>
                    <a:gd name="T66" fmla="*/ 548 w 602"/>
                    <a:gd name="T67" fmla="*/ 4 h 506"/>
                    <a:gd name="T68" fmla="*/ 548 w 602"/>
                    <a:gd name="T69" fmla="*/ 4 h 506"/>
                    <a:gd name="T70" fmla="*/ 554 w 602"/>
                    <a:gd name="T71" fmla="*/ 2 h 506"/>
                    <a:gd name="T72" fmla="*/ 560 w 602"/>
                    <a:gd name="T73" fmla="*/ 2 h 506"/>
                    <a:gd name="T74" fmla="*/ 564 w 602"/>
                    <a:gd name="T75" fmla="*/ 2 h 506"/>
                    <a:gd name="T76" fmla="*/ 570 w 602"/>
                    <a:gd name="T77" fmla="*/ 4 h 506"/>
                    <a:gd name="T78" fmla="*/ 578 w 602"/>
                    <a:gd name="T79" fmla="*/ 12 h 506"/>
                    <a:gd name="T80" fmla="*/ 586 w 602"/>
                    <a:gd name="T81" fmla="*/ 24 h 506"/>
                    <a:gd name="T82" fmla="*/ 592 w 602"/>
                    <a:gd name="T83" fmla="*/ 40 h 506"/>
                    <a:gd name="T84" fmla="*/ 598 w 602"/>
                    <a:gd name="T85" fmla="*/ 60 h 506"/>
                    <a:gd name="T86" fmla="*/ 602 w 602"/>
                    <a:gd name="T87" fmla="*/ 84 h 506"/>
                    <a:gd name="T88" fmla="*/ 602 w 602"/>
                    <a:gd name="T89" fmla="*/ 110 h 506"/>
                    <a:gd name="T90" fmla="*/ 602 w 602"/>
                    <a:gd name="T91" fmla="*/ 110 h 506"/>
                    <a:gd name="T92" fmla="*/ 602 w 602"/>
                    <a:gd name="T93" fmla="*/ 136 h 506"/>
                    <a:gd name="T94" fmla="*/ 598 w 602"/>
                    <a:gd name="T95" fmla="*/ 162 h 506"/>
                    <a:gd name="T96" fmla="*/ 592 w 602"/>
                    <a:gd name="T97" fmla="*/ 188 h 506"/>
                    <a:gd name="T98" fmla="*/ 586 w 602"/>
                    <a:gd name="T99" fmla="*/ 210 h 506"/>
                    <a:gd name="T100" fmla="*/ 578 w 602"/>
                    <a:gd name="T101" fmla="*/ 230 h 506"/>
                    <a:gd name="T102" fmla="*/ 570 w 602"/>
                    <a:gd name="T103" fmla="*/ 246 h 506"/>
                    <a:gd name="T104" fmla="*/ 560 w 602"/>
                    <a:gd name="T105" fmla="*/ 258 h 506"/>
                    <a:gd name="T106" fmla="*/ 548 w 602"/>
                    <a:gd name="T107" fmla="*/ 266 h 506"/>
                    <a:gd name="T108" fmla="*/ 548 w 602"/>
                    <a:gd name="T109" fmla="*/ 26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2" h="506">
                      <a:moveTo>
                        <a:pt x="548" y="266"/>
                      </a:moveTo>
                      <a:lnTo>
                        <a:pt x="548" y="266"/>
                      </a:lnTo>
                      <a:lnTo>
                        <a:pt x="76" y="498"/>
                      </a:lnTo>
                      <a:lnTo>
                        <a:pt x="76" y="498"/>
                      </a:lnTo>
                      <a:lnTo>
                        <a:pt x="74" y="504"/>
                      </a:lnTo>
                      <a:lnTo>
                        <a:pt x="74" y="504"/>
                      </a:lnTo>
                      <a:lnTo>
                        <a:pt x="66" y="506"/>
                      </a:lnTo>
                      <a:lnTo>
                        <a:pt x="58" y="506"/>
                      </a:lnTo>
                      <a:lnTo>
                        <a:pt x="52" y="506"/>
                      </a:lnTo>
                      <a:lnTo>
                        <a:pt x="44" y="502"/>
                      </a:lnTo>
                      <a:lnTo>
                        <a:pt x="38" y="498"/>
                      </a:lnTo>
                      <a:lnTo>
                        <a:pt x="32" y="490"/>
                      </a:lnTo>
                      <a:lnTo>
                        <a:pt x="22" y="472"/>
                      </a:lnTo>
                      <a:lnTo>
                        <a:pt x="12" y="450"/>
                      </a:lnTo>
                      <a:lnTo>
                        <a:pt x="6" y="420"/>
                      </a:lnTo>
                      <a:lnTo>
                        <a:pt x="2" y="386"/>
                      </a:lnTo>
                      <a:lnTo>
                        <a:pt x="0" y="348"/>
                      </a:lnTo>
                      <a:lnTo>
                        <a:pt x="0" y="348"/>
                      </a:lnTo>
                      <a:lnTo>
                        <a:pt x="0" y="320"/>
                      </a:lnTo>
                      <a:lnTo>
                        <a:pt x="2" y="290"/>
                      </a:lnTo>
                      <a:lnTo>
                        <a:pt x="6" y="258"/>
                      </a:lnTo>
                      <a:lnTo>
                        <a:pt x="12" y="226"/>
                      </a:lnTo>
                      <a:lnTo>
                        <a:pt x="22" y="196"/>
                      </a:lnTo>
                      <a:lnTo>
                        <a:pt x="34" y="168"/>
                      </a:lnTo>
                      <a:lnTo>
                        <a:pt x="42" y="154"/>
                      </a:lnTo>
                      <a:lnTo>
                        <a:pt x="52" y="142"/>
                      </a:lnTo>
                      <a:lnTo>
                        <a:pt x="62" y="132"/>
                      </a:lnTo>
                      <a:lnTo>
                        <a:pt x="74" y="122"/>
                      </a:lnTo>
                      <a:lnTo>
                        <a:pt x="74" y="122"/>
                      </a:lnTo>
                      <a:lnTo>
                        <a:pt x="76" y="118"/>
                      </a:lnTo>
                      <a:lnTo>
                        <a:pt x="76" y="118"/>
                      </a:lnTo>
                      <a:lnTo>
                        <a:pt x="564" y="0"/>
                      </a:lnTo>
                      <a:lnTo>
                        <a:pt x="564" y="0"/>
                      </a:lnTo>
                      <a:lnTo>
                        <a:pt x="548" y="4"/>
                      </a:lnTo>
                      <a:lnTo>
                        <a:pt x="548" y="4"/>
                      </a:lnTo>
                      <a:lnTo>
                        <a:pt x="554" y="2"/>
                      </a:lnTo>
                      <a:lnTo>
                        <a:pt x="560" y="2"/>
                      </a:lnTo>
                      <a:lnTo>
                        <a:pt x="564" y="2"/>
                      </a:lnTo>
                      <a:lnTo>
                        <a:pt x="570" y="4"/>
                      </a:lnTo>
                      <a:lnTo>
                        <a:pt x="578" y="12"/>
                      </a:lnTo>
                      <a:lnTo>
                        <a:pt x="586" y="24"/>
                      </a:lnTo>
                      <a:lnTo>
                        <a:pt x="592" y="40"/>
                      </a:lnTo>
                      <a:lnTo>
                        <a:pt x="598" y="60"/>
                      </a:lnTo>
                      <a:lnTo>
                        <a:pt x="602" y="84"/>
                      </a:lnTo>
                      <a:lnTo>
                        <a:pt x="602" y="110"/>
                      </a:lnTo>
                      <a:lnTo>
                        <a:pt x="602" y="110"/>
                      </a:lnTo>
                      <a:lnTo>
                        <a:pt x="602" y="136"/>
                      </a:lnTo>
                      <a:lnTo>
                        <a:pt x="598" y="162"/>
                      </a:lnTo>
                      <a:lnTo>
                        <a:pt x="592" y="188"/>
                      </a:lnTo>
                      <a:lnTo>
                        <a:pt x="586" y="210"/>
                      </a:lnTo>
                      <a:lnTo>
                        <a:pt x="578" y="230"/>
                      </a:lnTo>
                      <a:lnTo>
                        <a:pt x="570" y="246"/>
                      </a:lnTo>
                      <a:lnTo>
                        <a:pt x="560" y="258"/>
                      </a:lnTo>
                      <a:lnTo>
                        <a:pt x="548" y="266"/>
                      </a:lnTo>
                      <a:lnTo>
                        <a:pt x="548" y="26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75" name="Freeform 107"/>
                <p:cNvSpPr>
                  <a:spLocks/>
                </p:cNvSpPr>
                <p:nvPr/>
              </p:nvSpPr>
              <p:spPr bwMode="auto">
                <a:xfrm>
                  <a:off x="4293" y="1192"/>
                  <a:ext cx="138" cy="186"/>
                </a:xfrm>
                <a:custGeom>
                  <a:avLst/>
                  <a:gdLst>
                    <a:gd name="T0" fmla="*/ 68 w 138"/>
                    <a:gd name="T1" fmla="*/ 76 h 186"/>
                    <a:gd name="T2" fmla="*/ 82 w 138"/>
                    <a:gd name="T3" fmla="*/ 180 h 186"/>
                    <a:gd name="T4" fmla="*/ 68 w 138"/>
                    <a:gd name="T5" fmla="*/ 186 h 186"/>
                    <a:gd name="T6" fmla="*/ 34 w 138"/>
                    <a:gd name="T7" fmla="*/ 88 h 186"/>
                    <a:gd name="T8" fmla="*/ 18 w 138"/>
                    <a:gd name="T9" fmla="*/ 92 h 186"/>
                    <a:gd name="T10" fmla="*/ 0 w 138"/>
                    <a:gd name="T11" fmla="*/ 34 h 186"/>
                    <a:gd name="T12" fmla="*/ 98 w 138"/>
                    <a:gd name="T13" fmla="*/ 0 h 186"/>
                    <a:gd name="T14" fmla="*/ 118 w 138"/>
                    <a:gd name="T15" fmla="*/ 60 h 186"/>
                    <a:gd name="T16" fmla="*/ 104 w 138"/>
                    <a:gd name="T17" fmla="*/ 64 h 186"/>
                    <a:gd name="T18" fmla="*/ 104 w 138"/>
                    <a:gd name="T19" fmla="*/ 66 h 186"/>
                    <a:gd name="T20" fmla="*/ 138 w 138"/>
                    <a:gd name="T21" fmla="*/ 164 h 186"/>
                    <a:gd name="T22" fmla="*/ 122 w 138"/>
                    <a:gd name="T23" fmla="*/ 170 h 186"/>
                    <a:gd name="T24" fmla="*/ 68 w 138"/>
                    <a:gd name="T25" fmla="*/ 7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86">
                      <a:moveTo>
                        <a:pt x="68" y="76"/>
                      </a:moveTo>
                      <a:lnTo>
                        <a:pt x="82" y="180"/>
                      </a:lnTo>
                      <a:lnTo>
                        <a:pt x="68" y="186"/>
                      </a:lnTo>
                      <a:lnTo>
                        <a:pt x="34" y="88"/>
                      </a:lnTo>
                      <a:lnTo>
                        <a:pt x="18" y="92"/>
                      </a:lnTo>
                      <a:lnTo>
                        <a:pt x="0" y="34"/>
                      </a:lnTo>
                      <a:lnTo>
                        <a:pt x="98" y="0"/>
                      </a:lnTo>
                      <a:lnTo>
                        <a:pt x="118" y="60"/>
                      </a:lnTo>
                      <a:lnTo>
                        <a:pt x="104" y="64"/>
                      </a:lnTo>
                      <a:lnTo>
                        <a:pt x="104" y="66"/>
                      </a:lnTo>
                      <a:lnTo>
                        <a:pt x="138" y="164"/>
                      </a:lnTo>
                      <a:lnTo>
                        <a:pt x="122" y="170"/>
                      </a:lnTo>
                      <a:lnTo>
                        <a:pt x="68" y="7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76" name="Freeform 108"/>
                <p:cNvSpPr>
                  <a:spLocks/>
                </p:cNvSpPr>
                <p:nvPr/>
              </p:nvSpPr>
              <p:spPr bwMode="auto">
                <a:xfrm>
                  <a:off x="4209" y="1078"/>
                  <a:ext cx="194" cy="162"/>
                </a:xfrm>
                <a:custGeom>
                  <a:avLst/>
                  <a:gdLst>
                    <a:gd name="T0" fmla="*/ 194 w 194"/>
                    <a:gd name="T1" fmla="*/ 80 h 162"/>
                    <a:gd name="T2" fmla="*/ 194 w 194"/>
                    <a:gd name="T3" fmla="*/ 80 h 162"/>
                    <a:gd name="T4" fmla="*/ 192 w 194"/>
                    <a:gd name="T5" fmla="*/ 98 h 162"/>
                    <a:gd name="T6" fmla="*/ 186 w 194"/>
                    <a:gd name="T7" fmla="*/ 112 h 162"/>
                    <a:gd name="T8" fmla="*/ 178 w 194"/>
                    <a:gd name="T9" fmla="*/ 126 h 162"/>
                    <a:gd name="T10" fmla="*/ 166 w 194"/>
                    <a:gd name="T11" fmla="*/ 138 h 162"/>
                    <a:gd name="T12" fmla="*/ 152 w 194"/>
                    <a:gd name="T13" fmla="*/ 148 h 162"/>
                    <a:gd name="T14" fmla="*/ 134 w 194"/>
                    <a:gd name="T15" fmla="*/ 156 h 162"/>
                    <a:gd name="T16" fmla="*/ 116 w 194"/>
                    <a:gd name="T17" fmla="*/ 160 h 162"/>
                    <a:gd name="T18" fmla="*/ 98 w 194"/>
                    <a:gd name="T19" fmla="*/ 162 h 162"/>
                    <a:gd name="T20" fmla="*/ 98 w 194"/>
                    <a:gd name="T21" fmla="*/ 162 h 162"/>
                    <a:gd name="T22" fmla="*/ 78 w 194"/>
                    <a:gd name="T23" fmla="*/ 160 h 162"/>
                    <a:gd name="T24" fmla="*/ 60 w 194"/>
                    <a:gd name="T25" fmla="*/ 156 h 162"/>
                    <a:gd name="T26" fmla="*/ 44 w 194"/>
                    <a:gd name="T27" fmla="*/ 148 h 162"/>
                    <a:gd name="T28" fmla="*/ 30 w 194"/>
                    <a:gd name="T29" fmla="*/ 138 h 162"/>
                    <a:gd name="T30" fmla="*/ 18 w 194"/>
                    <a:gd name="T31" fmla="*/ 126 h 162"/>
                    <a:gd name="T32" fmla="*/ 8 w 194"/>
                    <a:gd name="T33" fmla="*/ 112 h 162"/>
                    <a:gd name="T34" fmla="*/ 2 w 194"/>
                    <a:gd name="T35" fmla="*/ 98 h 162"/>
                    <a:gd name="T36" fmla="*/ 0 w 194"/>
                    <a:gd name="T37" fmla="*/ 80 h 162"/>
                    <a:gd name="T38" fmla="*/ 0 w 194"/>
                    <a:gd name="T39" fmla="*/ 80 h 162"/>
                    <a:gd name="T40" fmla="*/ 2 w 194"/>
                    <a:gd name="T41" fmla="*/ 64 h 162"/>
                    <a:gd name="T42" fmla="*/ 8 w 194"/>
                    <a:gd name="T43" fmla="*/ 48 h 162"/>
                    <a:gd name="T44" fmla="*/ 18 w 194"/>
                    <a:gd name="T45" fmla="*/ 36 h 162"/>
                    <a:gd name="T46" fmla="*/ 30 w 194"/>
                    <a:gd name="T47" fmla="*/ 22 h 162"/>
                    <a:gd name="T48" fmla="*/ 44 w 194"/>
                    <a:gd name="T49" fmla="*/ 14 h 162"/>
                    <a:gd name="T50" fmla="*/ 60 w 194"/>
                    <a:gd name="T51" fmla="*/ 6 h 162"/>
                    <a:gd name="T52" fmla="*/ 78 w 194"/>
                    <a:gd name="T53" fmla="*/ 0 h 162"/>
                    <a:gd name="T54" fmla="*/ 98 w 194"/>
                    <a:gd name="T55" fmla="*/ 0 h 162"/>
                    <a:gd name="T56" fmla="*/ 98 w 194"/>
                    <a:gd name="T57" fmla="*/ 0 h 162"/>
                    <a:gd name="T58" fmla="*/ 116 w 194"/>
                    <a:gd name="T59" fmla="*/ 0 h 162"/>
                    <a:gd name="T60" fmla="*/ 134 w 194"/>
                    <a:gd name="T61" fmla="*/ 6 h 162"/>
                    <a:gd name="T62" fmla="*/ 152 w 194"/>
                    <a:gd name="T63" fmla="*/ 14 h 162"/>
                    <a:gd name="T64" fmla="*/ 166 w 194"/>
                    <a:gd name="T65" fmla="*/ 22 h 162"/>
                    <a:gd name="T66" fmla="*/ 178 w 194"/>
                    <a:gd name="T67" fmla="*/ 36 h 162"/>
                    <a:gd name="T68" fmla="*/ 186 w 194"/>
                    <a:gd name="T69" fmla="*/ 48 h 162"/>
                    <a:gd name="T70" fmla="*/ 192 w 194"/>
                    <a:gd name="T71" fmla="*/ 64 h 162"/>
                    <a:gd name="T72" fmla="*/ 194 w 194"/>
                    <a:gd name="T73" fmla="*/ 80 h 162"/>
                    <a:gd name="T74" fmla="*/ 194 w 194"/>
                    <a:gd name="T75" fmla="*/ 8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4" h="162">
                      <a:moveTo>
                        <a:pt x="194" y="80"/>
                      </a:moveTo>
                      <a:lnTo>
                        <a:pt x="194" y="80"/>
                      </a:lnTo>
                      <a:lnTo>
                        <a:pt x="192" y="98"/>
                      </a:lnTo>
                      <a:lnTo>
                        <a:pt x="186" y="112"/>
                      </a:lnTo>
                      <a:lnTo>
                        <a:pt x="178" y="126"/>
                      </a:lnTo>
                      <a:lnTo>
                        <a:pt x="166" y="138"/>
                      </a:lnTo>
                      <a:lnTo>
                        <a:pt x="152" y="148"/>
                      </a:lnTo>
                      <a:lnTo>
                        <a:pt x="134" y="156"/>
                      </a:lnTo>
                      <a:lnTo>
                        <a:pt x="116" y="160"/>
                      </a:lnTo>
                      <a:lnTo>
                        <a:pt x="98" y="162"/>
                      </a:lnTo>
                      <a:lnTo>
                        <a:pt x="98" y="162"/>
                      </a:lnTo>
                      <a:lnTo>
                        <a:pt x="78" y="160"/>
                      </a:lnTo>
                      <a:lnTo>
                        <a:pt x="60" y="156"/>
                      </a:lnTo>
                      <a:lnTo>
                        <a:pt x="44" y="148"/>
                      </a:lnTo>
                      <a:lnTo>
                        <a:pt x="30" y="138"/>
                      </a:lnTo>
                      <a:lnTo>
                        <a:pt x="18" y="126"/>
                      </a:lnTo>
                      <a:lnTo>
                        <a:pt x="8" y="112"/>
                      </a:lnTo>
                      <a:lnTo>
                        <a:pt x="2" y="98"/>
                      </a:lnTo>
                      <a:lnTo>
                        <a:pt x="0" y="80"/>
                      </a:lnTo>
                      <a:lnTo>
                        <a:pt x="0" y="80"/>
                      </a:lnTo>
                      <a:lnTo>
                        <a:pt x="2" y="64"/>
                      </a:lnTo>
                      <a:lnTo>
                        <a:pt x="8" y="48"/>
                      </a:lnTo>
                      <a:lnTo>
                        <a:pt x="18" y="36"/>
                      </a:lnTo>
                      <a:lnTo>
                        <a:pt x="30" y="22"/>
                      </a:lnTo>
                      <a:lnTo>
                        <a:pt x="44" y="14"/>
                      </a:lnTo>
                      <a:lnTo>
                        <a:pt x="60" y="6"/>
                      </a:lnTo>
                      <a:lnTo>
                        <a:pt x="78" y="0"/>
                      </a:lnTo>
                      <a:lnTo>
                        <a:pt x="98" y="0"/>
                      </a:lnTo>
                      <a:lnTo>
                        <a:pt x="98" y="0"/>
                      </a:lnTo>
                      <a:lnTo>
                        <a:pt x="116" y="0"/>
                      </a:lnTo>
                      <a:lnTo>
                        <a:pt x="134" y="6"/>
                      </a:lnTo>
                      <a:lnTo>
                        <a:pt x="152" y="14"/>
                      </a:lnTo>
                      <a:lnTo>
                        <a:pt x="166" y="22"/>
                      </a:lnTo>
                      <a:lnTo>
                        <a:pt x="178" y="36"/>
                      </a:lnTo>
                      <a:lnTo>
                        <a:pt x="186" y="48"/>
                      </a:lnTo>
                      <a:lnTo>
                        <a:pt x="192" y="64"/>
                      </a:lnTo>
                      <a:lnTo>
                        <a:pt x="194" y="80"/>
                      </a:lnTo>
                      <a:lnTo>
                        <a:pt x="194" y="8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77" name="Line 109"/>
                <p:cNvSpPr>
                  <a:spLocks noChangeShapeType="1"/>
                </p:cNvSpPr>
                <p:nvPr/>
              </p:nvSpPr>
              <p:spPr bwMode="auto">
                <a:xfrm>
                  <a:off x="3495" y="928"/>
                  <a:ext cx="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278" name="Freeform 110"/>
                <p:cNvSpPr>
                  <a:spLocks/>
                </p:cNvSpPr>
                <p:nvPr/>
              </p:nvSpPr>
              <p:spPr bwMode="auto">
                <a:xfrm>
                  <a:off x="3603" y="644"/>
                  <a:ext cx="602" cy="506"/>
                </a:xfrm>
                <a:custGeom>
                  <a:avLst/>
                  <a:gdLst>
                    <a:gd name="T0" fmla="*/ 548 w 602"/>
                    <a:gd name="T1" fmla="*/ 266 h 506"/>
                    <a:gd name="T2" fmla="*/ 548 w 602"/>
                    <a:gd name="T3" fmla="*/ 266 h 506"/>
                    <a:gd name="T4" fmla="*/ 76 w 602"/>
                    <a:gd name="T5" fmla="*/ 498 h 506"/>
                    <a:gd name="T6" fmla="*/ 76 w 602"/>
                    <a:gd name="T7" fmla="*/ 498 h 506"/>
                    <a:gd name="T8" fmla="*/ 74 w 602"/>
                    <a:gd name="T9" fmla="*/ 504 h 506"/>
                    <a:gd name="T10" fmla="*/ 74 w 602"/>
                    <a:gd name="T11" fmla="*/ 504 h 506"/>
                    <a:gd name="T12" fmla="*/ 66 w 602"/>
                    <a:gd name="T13" fmla="*/ 506 h 506"/>
                    <a:gd name="T14" fmla="*/ 58 w 602"/>
                    <a:gd name="T15" fmla="*/ 506 h 506"/>
                    <a:gd name="T16" fmla="*/ 52 w 602"/>
                    <a:gd name="T17" fmla="*/ 506 h 506"/>
                    <a:gd name="T18" fmla="*/ 44 w 602"/>
                    <a:gd name="T19" fmla="*/ 502 h 506"/>
                    <a:gd name="T20" fmla="*/ 38 w 602"/>
                    <a:gd name="T21" fmla="*/ 498 h 506"/>
                    <a:gd name="T22" fmla="*/ 32 w 602"/>
                    <a:gd name="T23" fmla="*/ 490 h 506"/>
                    <a:gd name="T24" fmla="*/ 22 w 602"/>
                    <a:gd name="T25" fmla="*/ 472 h 506"/>
                    <a:gd name="T26" fmla="*/ 12 w 602"/>
                    <a:gd name="T27" fmla="*/ 450 h 506"/>
                    <a:gd name="T28" fmla="*/ 6 w 602"/>
                    <a:gd name="T29" fmla="*/ 420 h 506"/>
                    <a:gd name="T30" fmla="*/ 2 w 602"/>
                    <a:gd name="T31" fmla="*/ 386 h 506"/>
                    <a:gd name="T32" fmla="*/ 0 w 602"/>
                    <a:gd name="T33" fmla="*/ 348 h 506"/>
                    <a:gd name="T34" fmla="*/ 0 w 602"/>
                    <a:gd name="T35" fmla="*/ 348 h 506"/>
                    <a:gd name="T36" fmla="*/ 0 w 602"/>
                    <a:gd name="T37" fmla="*/ 320 h 506"/>
                    <a:gd name="T38" fmla="*/ 2 w 602"/>
                    <a:gd name="T39" fmla="*/ 290 h 506"/>
                    <a:gd name="T40" fmla="*/ 6 w 602"/>
                    <a:gd name="T41" fmla="*/ 258 h 506"/>
                    <a:gd name="T42" fmla="*/ 12 w 602"/>
                    <a:gd name="T43" fmla="*/ 226 h 506"/>
                    <a:gd name="T44" fmla="*/ 22 w 602"/>
                    <a:gd name="T45" fmla="*/ 196 h 506"/>
                    <a:gd name="T46" fmla="*/ 34 w 602"/>
                    <a:gd name="T47" fmla="*/ 168 h 506"/>
                    <a:gd name="T48" fmla="*/ 42 w 602"/>
                    <a:gd name="T49" fmla="*/ 154 h 506"/>
                    <a:gd name="T50" fmla="*/ 52 w 602"/>
                    <a:gd name="T51" fmla="*/ 142 h 506"/>
                    <a:gd name="T52" fmla="*/ 62 w 602"/>
                    <a:gd name="T53" fmla="*/ 132 h 506"/>
                    <a:gd name="T54" fmla="*/ 74 w 602"/>
                    <a:gd name="T55" fmla="*/ 122 h 506"/>
                    <a:gd name="T56" fmla="*/ 74 w 602"/>
                    <a:gd name="T57" fmla="*/ 122 h 506"/>
                    <a:gd name="T58" fmla="*/ 76 w 602"/>
                    <a:gd name="T59" fmla="*/ 118 h 506"/>
                    <a:gd name="T60" fmla="*/ 76 w 602"/>
                    <a:gd name="T61" fmla="*/ 118 h 506"/>
                    <a:gd name="T62" fmla="*/ 564 w 602"/>
                    <a:gd name="T63" fmla="*/ 0 h 506"/>
                    <a:gd name="T64" fmla="*/ 564 w 602"/>
                    <a:gd name="T65" fmla="*/ 0 h 506"/>
                    <a:gd name="T66" fmla="*/ 548 w 602"/>
                    <a:gd name="T67" fmla="*/ 4 h 506"/>
                    <a:gd name="T68" fmla="*/ 548 w 602"/>
                    <a:gd name="T69" fmla="*/ 4 h 506"/>
                    <a:gd name="T70" fmla="*/ 554 w 602"/>
                    <a:gd name="T71" fmla="*/ 2 h 506"/>
                    <a:gd name="T72" fmla="*/ 560 w 602"/>
                    <a:gd name="T73" fmla="*/ 2 h 506"/>
                    <a:gd name="T74" fmla="*/ 564 w 602"/>
                    <a:gd name="T75" fmla="*/ 2 h 506"/>
                    <a:gd name="T76" fmla="*/ 570 w 602"/>
                    <a:gd name="T77" fmla="*/ 4 h 506"/>
                    <a:gd name="T78" fmla="*/ 578 w 602"/>
                    <a:gd name="T79" fmla="*/ 12 h 506"/>
                    <a:gd name="T80" fmla="*/ 586 w 602"/>
                    <a:gd name="T81" fmla="*/ 24 h 506"/>
                    <a:gd name="T82" fmla="*/ 592 w 602"/>
                    <a:gd name="T83" fmla="*/ 40 h 506"/>
                    <a:gd name="T84" fmla="*/ 598 w 602"/>
                    <a:gd name="T85" fmla="*/ 60 h 506"/>
                    <a:gd name="T86" fmla="*/ 602 w 602"/>
                    <a:gd name="T87" fmla="*/ 84 h 506"/>
                    <a:gd name="T88" fmla="*/ 602 w 602"/>
                    <a:gd name="T89" fmla="*/ 110 h 506"/>
                    <a:gd name="T90" fmla="*/ 602 w 602"/>
                    <a:gd name="T91" fmla="*/ 110 h 506"/>
                    <a:gd name="T92" fmla="*/ 602 w 602"/>
                    <a:gd name="T93" fmla="*/ 136 h 506"/>
                    <a:gd name="T94" fmla="*/ 598 w 602"/>
                    <a:gd name="T95" fmla="*/ 162 h 506"/>
                    <a:gd name="T96" fmla="*/ 592 w 602"/>
                    <a:gd name="T97" fmla="*/ 188 h 506"/>
                    <a:gd name="T98" fmla="*/ 586 w 602"/>
                    <a:gd name="T99" fmla="*/ 210 h 506"/>
                    <a:gd name="T100" fmla="*/ 578 w 602"/>
                    <a:gd name="T101" fmla="*/ 230 h 506"/>
                    <a:gd name="T102" fmla="*/ 570 w 602"/>
                    <a:gd name="T103" fmla="*/ 246 h 506"/>
                    <a:gd name="T104" fmla="*/ 560 w 602"/>
                    <a:gd name="T105" fmla="*/ 258 h 506"/>
                    <a:gd name="T106" fmla="*/ 548 w 602"/>
                    <a:gd name="T107" fmla="*/ 266 h 506"/>
                    <a:gd name="T108" fmla="*/ 548 w 602"/>
                    <a:gd name="T109" fmla="*/ 26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2" h="506">
                      <a:moveTo>
                        <a:pt x="548" y="266"/>
                      </a:moveTo>
                      <a:lnTo>
                        <a:pt x="548" y="266"/>
                      </a:lnTo>
                      <a:lnTo>
                        <a:pt x="76" y="498"/>
                      </a:lnTo>
                      <a:lnTo>
                        <a:pt x="76" y="498"/>
                      </a:lnTo>
                      <a:lnTo>
                        <a:pt x="74" y="504"/>
                      </a:lnTo>
                      <a:lnTo>
                        <a:pt x="74" y="504"/>
                      </a:lnTo>
                      <a:lnTo>
                        <a:pt x="66" y="506"/>
                      </a:lnTo>
                      <a:lnTo>
                        <a:pt x="58" y="506"/>
                      </a:lnTo>
                      <a:lnTo>
                        <a:pt x="52" y="506"/>
                      </a:lnTo>
                      <a:lnTo>
                        <a:pt x="44" y="502"/>
                      </a:lnTo>
                      <a:lnTo>
                        <a:pt x="38" y="498"/>
                      </a:lnTo>
                      <a:lnTo>
                        <a:pt x="32" y="490"/>
                      </a:lnTo>
                      <a:lnTo>
                        <a:pt x="22" y="472"/>
                      </a:lnTo>
                      <a:lnTo>
                        <a:pt x="12" y="450"/>
                      </a:lnTo>
                      <a:lnTo>
                        <a:pt x="6" y="420"/>
                      </a:lnTo>
                      <a:lnTo>
                        <a:pt x="2" y="386"/>
                      </a:lnTo>
                      <a:lnTo>
                        <a:pt x="0" y="348"/>
                      </a:lnTo>
                      <a:lnTo>
                        <a:pt x="0" y="348"/>
                      </a:lnTo>
                      <a:lnTo>
                        <a:pt x="0" y="320"/>
                      </a:lnTo>
                      <a:lnTo>
                        <a:pt x="2" y="290"/>
                      </a:lnTo>
                      <a:lnTo>
                        <a:pt x="6" y="258"/>
                      </a:lnTo>
                      <a:lnTo>
                        <a:pt x="12" y="226"/>
                      </a:lnTo>
                      <a:lnTo>
                        <a:pt x="22" y="196"/>
                      </a:lnTo>
                      <a:lnTo>
                        <a:pt x="34" y="168"/>
                      </a:lnTo>
                      <a:lnTo>
                        <a:pt x="42" y="154"/>
                      </a:lnTo>
                      <a:lnTo>
                        <a:pt x="52" y="142"/>
                      </a:lnTo>
                      <a:lnTo>
                        <a:pt x="62" y="132"/>
                      </a:lnTo>
                      <a:lnTo>
                        <a:pt x="74" y="122"/>
                      </a:lnTo>
                      <a:lnTo>
                        <a:pt x="74" y="122"/>
                      </a:lnTo>
                      <a:lnTo>
                        <a:pt x="76" y="118"/>
                      </a:lnTo>
                      <a:lnTo>
                        <a:pt x="76" y="118"/>
                      </a:lnTo>
                      <a:lnTo>
                        <a:pt x="564" y="0"/>
                      </a:lnTo>
                      <a:lnTo>
                        <a:pt x="564" y="0"/>
                      </a:lnTo>
                      <a:lnTo>
                        <a:pt x="548" y="4"/>
                      </a:lnTo>
                      <a:lnTo>
                        <a:pt x="548" y="4"/>
                      </a:lnTo>
                      <a:lnTo>
                        <a:pt x="554" y="2"/>
                      </a:lnTo>
                      <a:lnTo>
                        <a:pt x="560" y="2"/>
                      </a:lnTo>
                      <a:lnTo>
                        <a:pt x="564" y="2"/>
                      </a:lnTo>
                      <a:lnTo>
                        <a:pt x="570" y="4"/>
                      </a:lnTo>
                      <a:lnTo>
                        <a:pt x="578" y="12"/>
                      </a:lnTo>
                      <a:lnTo>
                        <a:pt x="586" y="24"/>
                      </a:lnTo>
                      <a:lnTo>
                        <a:pt x="592" y="40"/>
                      </a:lnTo>
                      <a:lnTo>
                        <a:pt x="598" y="60"/>
                      </a:lnTo>
                      <a:lnTo>
                        <a:pt x="602" y="84"/>
                      </a:lnTo>
                      <a:lnTo>
                        <a:pt x="602" y="110"/>
                      </a:lnTo>
                      <a:lnTo>
                        <a:pt x="602" y="110"/>
                      </a:lnTo>
                      <a:lnTo>
                        <a:pt x="602" y="136"/>
                      </a:lnTo>
                      <a:lnTo>
                        <a:pt x="598" y="162"/>
                      </a:lnTo>
                      <a:lnTo>
                        <a:pt x="592" y="188"/>
                      </a:lnTo>
                      <a:lnTo>
                        <a:pt x="586" y="210"/>
                      </a:lnTo>
                      <a:lnTo>
                        <a:pt x="578" y="230"/>
                      </a:lnTo>
                      <a:lnTo>
                        <a:pt x="570" y="246"/>
                      </a:lnTo>
                      <a:lnTo>
                        <a:pt x="560" y="258"/>
                      </a:lnTo>
                      <a:lnTo>
                        <a:pt x="548" y="266"/>
                      </a:lnTo>
                      <a:lnTo>
                        <a:pt x="548" y="26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279" name="Freeform 111"/>
                <p:cNvSpPr>
                  <a:spLocks/>
                </p:cNvSpPr>
                <p:nvPr/>
              </p:nvSpPr>
              <p:spPr bwMode="auto">
                <a:xfrm>
                  <a:off x="3631" y="808"/>
                  <a:ext cx="106" cy="268"/>
                </a:xfrm>
                <a:custGeom>
                  <a:avLst/>
                  <a:gdLst>
                    <a:gd name="T0" fmla="*/ 106 w 106"/>
                    <a:gd name="T1" fmla="*/ 108 h 268"/>
                    <a:gd name="T2" fmla="*/ 106 w 106"/>
                    <a:gd name="T3" fmla="*/ 108 h 268"/>
                    <a:gd name="T4" fmla="*/ 106 w 106"/>
                    <a:gd name="T5" fmla="*/ 134 h 268"/>
                    <a:gd name="T6" fmla="*/ 102 w 106"/>
                    <a:gd name="T7" fmla="*/ 162 h 268"/>
                    <a:gd name="T8" fmla="*/ 98 w 106"/>
                    <a:gd name="T9" fmla="*/ 186 h 268"/>
                    <a:gd name="T10" fmla="*/ 92 w 106"/>
                    <a:gd name="T11" fmla="*/ 208 h 268"/>
                    <a:gd name="T12" fmla="*/ 84 w 106"/>
                    <a:gd name="T13" fmla="*/ 228 h 268"/>
                    <a:gd name="T14" fmla="*/ 74 w 106"/>
                    <a:gd name="T15" fmla="*/ 244 h 268"/>
                    <a:gd name="T16" fmla="*/ 64 w 106"/>
                    <a:gd name="T17" fmla="*/ 258 h 268"/>
                    <a:gd name="T18" fmla="*/ 54 w 106"/>
                    <a:gd name="T19" fmla="*/ 266 h 268"/>
                    <a:gd name="T20" fmla="*/ 54 w 106"/>
                    <a:gd name="T21" fmla="*/ 266 h 268"/>
                    <a:gd name="T22" fmla="*/ 48 w 106"/>
                    <a:gd name="T23" fmla="*/ 268 h 268"/>
                    <a:gd name="T24" fmla="*/ 42 w 106"/>
                    <a:gd name="T25" fmla="*/ 268 h 268"/>
                    <a:gd name="T26" fmla="*/ 38 w 106"/>
                    <a:gd name="T27" fmla="*/ 268 h 268"/>
                    <a:gd name="T28" fmla="*/ 32 w 106"/>
                    <a:gd name="T29" fmla="*/ 266 h 268"/>
                    <a:gd name="T30" fmla="*/ 24 w 106"/>
                    <a:gd name="T31" fmla="*/ 258 h 268"/>
                    <a:gd name="T32" fmla="*/ 16 w 106"/>
                    <a:gd name="T33" fmla="*/ 246 h 268"/>
                    <a:gd name="T34" fmla="*/ 8 w 106"/>
                    <a:gd name="T35" fmla="*/ 230 h 268"/>
                    <a:gd name="T36" fmla="*/ 4 w 106"/>
                    <a:gd name="T37" fmla="*/ 210 h 268"/>
                    <a:gd name="T38" fmla="*/ 0 w 106"/>
                    <a:gd name="T39" fmla="*/ 186 h 268"/>
                    <a:gd name="T40" fmla="*/ 0 w 106"/>
                    <a:gd name="T41" fmla="*/ 160 h 268"/>
                    <a:gd name="T42" fmla="*/ 0 w 106"/>
                    <a:gd name="T43" fmla="*/ 160 h 268"/>
                    <a:gd name="T44" fmla="*/ 0 w 106"/>
                    <a:gd name="T45" fmla="*/ 134 h 268"/>
                    <a:gd name="T46" fmla="*/ 4 w 106"/>
                    <a:gd name="T47" fmla="*/ 108 h 268"/>
                    <a:gd name="T48" fmla="*/ 8 w 106"/>
                    <a:gd name="T49" fmla="*/ 84 h 268"/>
                    <a:gd name="T50" fmla="*/ 16 w 106"/>
                    <a:gd name="T51" fmla="*/ 60 h 268"/>
                    <a:gd name="T52" fmla="*/ 24 w 106"/>
                    <a:gd name="T53" fmla="*/ 40 h 268"/>
                    <a:gd name="T54" fmla="*/ 32 w 106"/>
                    <a:gd name="T55" fmla="*/ 24 h 268"/>
                    <a:gd name="T56" fmla="*/ 42 w 106"/>
                    <a:gd name="T57" fmla="*/ 12 h 268"/>
                    <a:gd name="T58" fmla="*/ 54 w 106"/>
                    <a:gd name="T59" fmla="*/ 4 h 268"/>
                    <a:gd name="T60" fmla="*/ 54 w 106"/>
                    <a:gd name="T61" fmla="*/ 4 h 268"/>
                    <a:gd name="T62" fmla="*/ 58 w 106"/>
                    <a:gd name="T63" fmla="*/ 2 h 268"/>
                    <a:gd name="T64" fmla="*/ 64 w 106"/>
                    <a:gd name="T65" fmla="*/ 0 h 268"/>
                    <a:gd name="T66" fmla="*/ 70 w 106"/>
                    <a:gd name="T67" fmla="*/ 2 h 268"/>
                    <a:gd name="T68" fmla="*/ 74 w 106"/>
                    <a:gd name="T69" fmla="*/ 4 h 268"/>
                    <a:gd name="T70" fmla="*/ 84 w 106"/>
                    <a:gd name="T71" fmla="*/ 10 h 268"/>
                    <a:gd name="T72" fmla="*/ 92 w 106"/>
                    <a:gd name="T73" fmla="*/ 22 h 268"/>
                    <a:gd name="T74" fmla="*/ 98 w 106"/>
                    <a:gd name="T75" fmla="*/ 40 h 268"/>
                    <a:gd name="T76" fmla="*/ 102 w 106"/>
                    <a:gd name="T77" fmla="*/ 58 h 268"/>
                    <a:gd name="T78" fmla="*/ 106 w 106"/>
                    <a:gd name="T79" fmla="*/ 82 h 268"/>
                    <a:gd name="T80" fmla="*/ 106 w 106"/>
                    <a:gd name="T81" fmla="*/ 108 h 268"/>
                    <a:gd name="T82" fmla="*/ 106 w 106"/>
                    <a:gd name="T83" fmla="*/ 10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268">
                      <a:moveTo>
                        <a:pt x="106" y="108"/>
                      </a:moveTo>
                      <a:lnTo>
                        <a:pt x="106" y="108"/>
                      </a:lnTo>
                      <a:lnTo>
                        <a:pt x="106" y="134"/>
                      </a:lnTo>
                      <a:lnTo>
                        <a:pt x="102" y="162"/>
                      </a:lnTo>
                      <a:lnTo>
                        <a:pt x="98" y="186"/>
                      </a:lnTo>
                      <a:lnTo>
                        <a:pt x="92" y="208"/>
                      </a:lnTo>
                      <a:lnTo>
                        <a:pt x="84" y="228"/>
                      </a:lnTo>
                      <a:lnTo>
                        <a:pt x="74" y="244"/>
                      </a:lnTo>
                      <a:lnTo>
                        <a:pt x="64" y="258"/>
                      </a:lnTo>
                      <a:lnTo>
                        <a:pt x="54" y="266"/>
                      </a:lnTo>
                      <a:lnTo>
                        <a:pt x="54" y="266"/>
                      </a:lnTo>
                      <a:lnTo>
                        <a:pt x="48" y="268"/>
                      </a:lnTo>
                      <a:lnTo>
                        <a:pt x="42" y="268"/>
                      </a:lnTo>
                      <a:lnTo>
                        <a:pt x="38" y="268"/>
                      </a:lnTo>
                      <a:lnTo>
                        <a:pt x="32" y="266"/>
                      </a:lnTo>
                      <a:lnTo>
                        <a:pt x="24" y="258"/>
                      </a:lnTo>
                      <a:lnTo>
                        <a:pt x="16" y="246"/>
                      </a:lnTo>
                      <a:lnTo>
                        <a:pt x="8" y="230"/>
                      </a:lnTo>
                      <a:lnTo>
                        <a:pt x="4" y="210"/>
                      </a:lnTo>
                      <a:lnTo>
                        <a:pt x="0" y="186"/>
                      </a:lnTo>
                      <a:lnTo>
                        <a:pt x="0" y="160"/>
                      </a:lnTo>
                      <a:lnTo>
                        <a:pt x="0" y="160"/>
                      </a:lnTo>
                      <a:lnTo>
                        <a:pt x="0" y="134"/>
                      </a:lnTo>
                      <a:lnTo>
                        <a:pt x="4" y="108"/>
                      </a:lnTo>
                      <a:lnTo>
                        <a:pt x="8" y="84"/>
                      </a:lnTo>
                      <a:lnTo>
                        <a:pt x="16" y="60"/>
                      </a:lnTo>
                      <a:lnTo>
                        <a:pt x="24" y="40"/>
                      </a:lnTo>
                      <a:lnTo>
                        <a:pt x="32" y="24"/>
                      </a:lnTo>
                      <a:lnTo>
                        <a:pt x="42" y="12"/>
                      </a:lnTo>
                      <a:lnTo>
                        <a:pt x="54" y="4"/>
                      </a:lnTo>
                      <a:lnTo>
                        <a:pt x="54" y="4"/>
                      </a:lnTo>
                      <a:lnTo>
                        <a:pt x="58" y="2"/>
                      </a:lnTo>
                      <a:lnTo>
                        <a:pt x="64" y="0"/>
                      </a:lnTo>
                      <a:lnTo>
                        <a:pt x="70" y="2"/>
                      </a:lnTo>
                      <a:lnTo>
                        <a:pt x="74" y="4"/>
                      </a:lnTo>
                      <a:lnTo>
                        <a:pt x="84" y="10"/>
                      </a:lnTo>
                      <a:lnTo>
                        <a:pt x="92" y="22"/>
                      </a:lnTo>
                      <a:lnTo>
                        <a:pt x="98" y="40"/>
                      </a:lnTo>
                      <a:lnTo>
                        <a:pt x="102" y="58"/>
                      </a:lnTo>
                      <a:lnTo>
                        <a:pt x="106" y="82"/>
                      </a:lnTo>
                      <a:lnTo>
                        <a:pt x="106" y="108"/>
                      </a:lnTo>
                      <a:lnTo>
                        <a:pt x="106" y="10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280" name="Freeform 112"/>
                <p:cNvSpPr>
                  <a:spLocks/>
                </p:cNvSpPr>
                <p:nvPr/>
              </p:nvSpPr>
              <p:spPr bwMode="auto">
                <a:xfrm>
                  <a:off x="3649" y="846"/>
                  <a:ext cx="102" cy="210"/>
                </a:xfrm>
                <a:custGeom>
                  <a:avLst/>
                  <a:gdLst>
                    <a:gd name="T0" fmla="*/ 102 w 102"/>
                    <a:gd name="T1" fmla="*/ 210 h 210"/>
                    <a:gd name="T2" fmla="*/ 38 w 102"/>
                    <a:gd name="T3" fmla="*/ 210 h 210"/>
                    <a:gd name="T4" fmla="*/ 38 w 102"/>
                    <a:gd name="T5" fmla="*/ 210 h 210"/>
                    <a:gd name="T6" fmla="*/ 30 w 102"/>
                    <a:gd name="T7" fmla="*/ 208 h 210"/>
                    <a:gd name="T8" fmla="*/ 24 w 102"/>
                    <a:gd name="T9" fmla="*/ 202 h 210"/>
                    <a:gd name="T10" fmla="*/ 16 w 102"/>
                    <a:gd name="T11" fmla="*/ 192 h 210"/>
                    <a:gd name="T12" fmla="*/ 10 w 102"/>
                    <a:gd name="T13" fmla="*/ 180 h 210"/>
                    <a:gd name="T14" fmla="*/ 6 w 102"/>
                    <a:gd name="T15" fmla="*/ 164 h 210"/>
                    <a:gd name="T16" fmla="*/ 2 w 102"/>
                    <a:gd name="T17" fmla="*/ 146 h 210"/>
                    <a:gd name="T18" fmla="*/ 0 w 102"/>
                    <a:gd name="T19" fmla="*/ 126 h 210"/>
                    <a:gd name="T20" fmla="*/ 0 w 102"/>
                    <a:gd name="T21" fmla="*/ 106 h 210"/>
                    <a:gd name="T22" fmla="*/ 0 w 102"/>
                    <a:gd name="T23" fmla="*/ 106 h 210"/>
                    <a:gd name="T24" fmla="*/ 0 w 102"/>
                    <a:gd name="T25" fmla="*/ 84 h 210"/>
                    <a:gd name="T26" fmla="*/ 2 w 102"/>
                    <a:gd name="T27" fmla="*/ 64 h 210"/>
                    <a:gd name="T28" fmla="*/ 6 w 102"/>
                    <a:gd name="T29" fmla="*/ 46 h 210"/>
                    <a:gd name="T30" fmla="*/ 10 w 102"/>
                    <a:gd name="T31" fmla="*/ 32 h 210"/>
                    <a:gd name="T32" fmla="*/ 16 w 102"/>
                    <a:gd name="T33" fmla="*/ 18 h 210"/>
                    <a:gd name="T34" fmla="*/ 24 w 102"/>
                    <a:gd name="T35" fmla="*/ 10 h 210"/>
                    <a:gd name="T36" fmla="*/ 30 w 102"/>
                    <a:gd name="T37" fmla="*/ 4 h 210"/>
                    <a:gd name="T38" fmla="*/ 38 w 102"/>
                    <a:gd name="T39" fmla="*/ 0 h 210"/>
                    <a:gd name="T40" fmla="*/ 102 w 102"/>
                    <a:gd name="T41" fmla="*/ 2 h 210"/>
                    <a:gd name="T42" fmla="*/ 102 w 102"/>
                    <a:gd name="T4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210">
                      <a:moveTo>
                        <a:pt x="102" y="210"/>
                      </a:moveTo>
                      <a:lnTo>
                        <a:pt x="38" y="210"/>
                      </a:lnTo>
                      <a:lnTo>
                        <a:pt x="38" y="210"/>
                      </a:lnTo>
                      <a:lnTo>
                        <a:pt x="30" y="208"/>
                      </a:lnTo>
                      <a:lnTo>
                        <a:pt x="24" y="202"/>
                      </a:lnTo>
                      <a:lnTo>
                        <a:pt x="16" y="192"/>
                      </a:lnTo>
                      <a:lnTo>
                        <a:pt x="10" y="180"/>
                      </a:lnTo>
                      <a:lnTo>
                        <a:pt x="6" y="164"/>
                      </a:lnTo>
                      <a:lnTo>
                        <a:pt x="2" y="146"/>
                      </a:lnTo>
                      <a:lnTo>
                        <a:pt x="0" y="126"/>
                      </a:lnTo>
                      <a:lnTo>
                        <a:pt x="0" y="106"/>
                      </a:lnTo>
                      <a:lnTo>
                        <a:pt x="0" y="106"/>
                      </a:lnTo>
                      <a:lnTo>
                        <a:pt x="0" y="84"/>
                      </a:lnTo>
                      <a:lnTo>
                        <a:pt x="2" y="64"/>
                      </a:lnTo>
                      <a:lnTo>
                        <a:pt x="6" y="46"/>
                      </a:lnTo>
                      <a:lnTo>
                        <a:pt x="10" y="32"/>
                      </a:lnTo>
                      <a:lnTo>
                        <a:pt x="16" y="18"/>
                      </a:lnTo>
                      <a:lnTo>
                        <a:pt x="24" y="10"/>
                      </a:lnTo>
                      <a:lnTo>
                        <a:pt x="30" y="4"/>
                      </a:lnTo>
                      <a:lnTo>
                        <a:pt x="38" y="0"/>
                      </a:lnTo>
                      <a:lnTo>
                        <a:pt x="102" y="2"/>
                      </a:lnTo>
                      <a:lnTo>
                        <a:pt x="102"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81" name="Freeform 113"/>
                <p:cNvSpPr>
                  <a:spLocks/>
                </p:cNvSpPr>
                <p:nvPr/>
              </p:nvSpPr>
              <p:spPr bwMode="auto">
                <a:xfrm>
                  <a:off x="3711" y="848"/>
                  <a:ext cx="80" cy="208"/>
                </a:xfrm>
                <a:custGeom>
                  <a:avLst/>
                  <a:gdLst>
                    <a:gd name="T0" fmla="*/ 40 w 80"/>
                    <a:gd name="T1" fmla="*/ 208 h 208"/>
                    <a:gd name="T2" fmla="*/ 40 w 80"/>
                    <a:gd name="T3" fmla="*/ 208 h 208"/>
                    <a:gd name="T4" fmla="*/ 32 w 80"/>
                    <a:gd name="T5" fmla="*/ 206 h 208"/>
                    <a:gd name="T6" fmla="*/ 24 w 80"/>
                    <a:gd name="T7" fmla="*/ 200 h 208"/>
                    <a:gd name="T8" fmla="*/ 18 w 80"/>
                    <a:gd name="T9" fmla="*/ 190 h 208"/>
                    <a:gd name="T10" fmla="*/ 12 w 80"/>
                    <a:gd name="T11" fmla="*/ 178 h 208"/>
                    <a:gd name="T12" fmla="*/ 6 w 80"/>
                    <a:gd name="T13" fmla="*/ 162 h 208"/>
                    <a:gd name="T14" fmla="*/ 4 w 80"/>
                    <a:gd name="T15" fmla="*/ 144 h 208"/>
                    <a:gd name="T16" fmla="*/ 0 w 80"/>
                    <a:gd name="T17" fmla="*/ 126 h 208"/>
                    <a:gd name="T18" fmla="*/ 0 w 80"/>
                    <a:gd name="T19" fmla="*/ 104 h 208"/>
                    <a:gd name="T20" fmla="*/ 0 w 80"/>
                    <a:gd name="T21" fmla="*/ 104 h 208"/>
                    <a:gd name="T22" fmla="*/ 0 w 80"/>
                    <a:gd name="T23" fmla="*/ 84 h 208"/>
                    <a:gd name="T24" fmla="*/ 4 w 80"/>
                    <a:gd name="T25" fmla="*/ 64 h 208"/>
                    <a:gd name="T26" fmla="*/ 6 w 80"/>
                    <a:gd name="T27" fmla="*/ 46 h 208"/>
                    <a:gd name="T28" fmla="*/ 12 w 80"/>
                    <a:gd name="T29" fmla="*/ 30 h 208"/>
                    <a:gd name="T30" fmla="*/ 18 w 80"/>
                    <a:gd name="T31" fmla="*/ 18 h 208"/>
                    <a:gd name="T32" fmla="*/ 24 w 80"/>
                    <a:gd name="T33" fmla="*/ 8 h 208"/>
                    <a:gd name="T34" fmla="*/ 32 w 80"/>
                    <a:gd name="T35" fmla="*/ 2 h 208"/>
                    <a:gd name="T36" fmla="*/ 40 w 80"/>
                    <a:gd name="T37" fmla="*/ 0 h 208"/>
                    <a:gd name="T38" fmla="*/ 40 w 80"/>
                    <a:gd name="T39" fmla="*/ 0 h 208"/>
                    <a:gd name="T40" fmla="*/ 40 w 80"/>
                    <a:gd name="T41" fmla="*/ 0 h 208"/>
                    <a:gd name="T42" fmla="*/ 48 w 80"/>
                    <a:gd name="T43" fmla="*/ 2 h 208"/>
                    <a:gd name="T44" fmla="*/ 56 w 80"/>
                    <a:gd name="T45" fmla="*/ 8 h 208"/>
                    <a:gd name="T46" fmla="*/ 62 w 80"/>
                    <a:gd name="T47" fmla="*/ 18 h 208"/>
                    <a:gd name="T48" fmla="*/ 68 w 80"/>
                    <a:gd name="T49" fmla="*/ 30 h 208"/>
                    <a:gd name="T50" fmla="*/ 72 w 80"/>
                    <a:gd name="T51" fmla="*/ 46 h 208"/>
                    <a:gd name="T52" fmla="*/ 76 w 80"/>
                    <a:gd name="T53" fmla="*/ 64 h 208"/>
                    <a:gd name="T54" fmla="*/ 78 w 80"/>
                    <a:gd name="T55" fmla="*/ 82 h 208"/>
                    <a:gd name="T56" fmla="*/ 80 w 80"/>
                    <a:gd name="T57" fmla="*/ 104 h 208"/>
                    <a:gd name="T58" fmla="*/ 80 w 80"/>
                    <a:gd name="T59" fmla="*/ 104 h 208"/>
                    <a:gd name="T60" fmla="*/ 78 w 80"/>
                    <a:gd name="T61" fmla="*/ 124 h 208"/>
                    <a:gd name="T62" fmla="*/ 76 w 80"/>
                    <a:gd name="T63" fmla="*/ 144 h 208"/>
                    <a:gd name="T64" fmla="*/ 72 w 80"/>
                    <a:gd name="T65" fmla="*/ 162 h 208"/>
                    <a:gd name="T66" fmla="*/ 68 w 80"/>
                    <a:gd name="T67" fmla="*/ 178 h 208"/>
                    <a:gd name="T68" fmla="*/ 62 w 80"/>
                    <a:gd name="T69" fmla="*/ 190 h 208"/>
                    <a:gd name="T70" fmla="*/ 56 w 80"/>
                    <a:gd name="T71" fmla="*/ 200 h 208"/>
                    <a:gd name="T72" fmla="*/ 48 w 80"/>
                    <a:gd name="T73" fmla="*/ 206 h 208"/>
                    <a:gd name="T74" fmla="*/ 40 w 80"/>
                    <a:gd name="T75" fmla="*/ 208 h 208"/>
                    <a:gd name="T76" fmla="*/ 40 w 80"/>
                    <a:gd name="T7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208">
                      <a:moveTo>
                        <a:pt x="40" y="208"/>
                      </a:moveTo>
                      <a:lnTo>
                        <a:pt x="40" y="208"/>
                      </a:lnTo>
                      <a:lnTo>
                        <a:pt x="32" y="206"/>
                      </a:lnTo>
                      <a:lnTo>
                        <a:pt x="24" y="200"/>
                      </a:lnTo>
                      <a:lnTo>
                        <a:pt x="18" y="190"/>
                      </a:lnTo>
                      <a:lnTo>
                        <a:pt x="12" y="178"/>
                      </a:lnTo>
                      <a:lnTo>
                        <a:pt x="6" y="162"/>
                      </a:lnTo>
                      <a:lnTo>
                        <a:pt x="4" y="144"/>
                      </a:lnTo>
                      <a:lnTo>
                        <a:pt x="0" y="126"/>
                      </a:lnTo>
                      <a:lnTo>
                        <a:pt x="0" y="104"/>
                      </a:lnTo>
                      <a:lnTo>
                        <a:pt x="0" y="104"/>
                      </a:lnTo>
                      <a:lnTo>
                        <a:pt x="0" y="84"/>
                      </a:lnTo>
                      <a:lnTo>
                        <a:pt x="4" y="64"/>
                      </a:lnTo>
                      <a:lnTo>
                        <a:pt x="6" y="46"/>
                      </a:lnTo>
                      <a:lnTo>
                        <a:pt x="12" y="30"/>
                      </a:lnTo>
                      <a:lnTo>
                        <a:pt x="18" y="18"/>
                      </a:lnTo>
                      <a:lnTo>
                        <a:pt x="24" y="8"/>
                      </a:lnTo>
                      <a:lnTo>
                        <a:pt x="32" y="2"/>
                      </a:lnTo>
                      <a:lnTo>
                        <a:pt x="40" y="0"/>
                      </a:lnTo>
                      <a:lnTo>
                        <a:pt x="40" y="0"/>
                      </a:lnTo>
                      <a:lnTo>
                        <a:pt x="40" y="0"/>
                      </a:lnTo>
                      <a:lnTo>
                        <a:pt x="48" y="2"/>
                      </a:lnTo>
                      <a:lnTo>
                        <a:pt x="56" y="8"/>
                      </a:lnTo>
                      <a:lnTo>
                        <a:pt x="62" y="18"/>
                      </a:lnTo>
                      <a:lnTo>
                        <a:pt x="68" y="30"/>
                      </a:lnTo>
                      <a:lnTo>
                        <a:pt x="72" y="46"/>
                      </a:lnTo>
                      <a:lnTo>
                        <a:pt x="76" y="64"/>
                      </a:lnTo>
                      <a:lnTo>
                        <a:pt x="78" y="82"/>
                      </a:lnTo>
                      <a:lnTo>
                        <a:pt x="80" y="104"/>
                      </a:lnTo>
                      <a:lnTo>
                        <a:pt x="80" y="104"/>
                      </a:lnTo>
                      <a:lnTo>
                        <a:pt x="78" y="124"/>
                      </a:lnTo>
                      <a:lnTo>
                        <a:pt x="76" y="144"/>
                      </a:lnTo>
                      <a:lnTo>
                        <a:pt x="72" y="162"/>
                      </a:lnTo>
                      <a:lnTo>
                        <a:pt x="68" y="178"/>
                      </a:lnTo>
                      <a:lnTo>
                        <a:pt x="62" y="190"/>
                      </a:lnTo>
                      <a:lnTo>
                        <a:pt x="56" y="200"/>
                      </a:lnTo>
                      <a:lnTo>
                        <a:pt x="48" y="206"/>
                      </a:lnTo>
                      <a:lnTo>
                        <a:pt x="40" y="208"/>
                      </a:lnTo>
                      <a:lnTo>
                        <a:pt x="40" y="20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282" name="Freeform 114"/>
                <p:cNvSpPr>
                  <a:spLocks/>
                </p:cNvSpPr>
                <p:nvPr/>
              </p:nvSpPr>
              <p:spPr bwMode="auto">
                <a:xfrm>
                  <a:off x="4093" y="702"/>
                  <a:ext cx="68" cy="140"/>
                </a:xfrm>
                <a:custGeom>
                  <a:avLst/>
                  <a:gdLst>
                    <a:gd name="T0" fmla="*/ 68 w 68"/>
                    <a:gd name="T1" fmla="*/ 140 h 140"/>
                    <a:gd name="T2" fmla="*/ 26 w 68"/>
                    <a:gd name="T3" fmla="*/ 140 h 140"/>
                    <a:gd name="T4" fmla="*/ 26 w 68"/>
                    <a:gd name="T5" fmla="*/ 140 h 140"/>
                    <a:gd name="T6" fmla="*/ 20 w 68"/>
                    <a:gd name="T7" fmla="*/ 138 h 140"/>
                    <a:gd name="T8" fmla="*/ 16 w 68"/>
                    <a:gd name="T9" fmla="*/ 134 h 140"/>
                    <a:gd name="T10" fmla="*/ 10 w 68"/>
                    <a:gd name="T11" fmla="*/ 128 h 140"/>
                    <a:gd name="T12" fmla="*/ 6 w 68"/>
                    <a:gd name="T13" fmla="*/ 118 h 140"/>
                    <a:gd name="T14" fmla="*/ 2 w 68"/>
                    <a:gd name="T15" fmla="*/ 96 h 140"/>
                    <a:gd name="T16" fmla="*/ 0 w 68"/>
                    <a:gd name="T17" fmla="*/ 70 h 140"/>
                    <a:gd name="T18" fmla="*/ 0 w 68"/>
                    <a:gd name="T19" fmla="*/ 70 h 140"/>
                    <a:gd name="T20" fmla="*/ 2 w 68"/>
                    <a:gd name="T21" fmla="*/ 44 h 140"/>
                    <a:gd name="T22" fmla="*/ 6 w 68"/>
                    <a:gd name="T23" fmla="*/ 22 h 140"/>
                    <a:gd name="T24" fmla="*/ 10 w 68"/>
                    <a:gd name="T25" fmla="*/ 12 h 140"/>
                    <a:gd name="T26" fmla="*/ 16 w 68"/>
                    <a:gd name="T27" fmla="*/ 6 h 140"/>
                    <a:gd name="T28" fmla="*/ 20 w 68"/>
                    <a:gd name="T29" fmla="*/ 2 h 140"/>
                    <a:gd name="T30" fmla="*/ 26 w 68"/>
                    <a:gd name="T31" fmla="*/ 0 h 140"/>
                    <a:gd name="T32" fmla="*/ 68 w 68"/>
                    <a:gd name="T33" fmla="*/ 2 h 140"/>
                    <a:gd name="T34" fmla="*/ 68 w 68"/>
                    <a:gd name="T3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140">
                      <a:moveTo>
                        <a:pt x="68" y="140"/>
                      </a:moveTo>
                      <a:lnTo>
                        <a:pt x="26" y="140"/>
                      </a:lnTo>
                      <a:lnTo>
                        <a:pt x="26" y="140"/>
                      </a:lnTo>
                      <a:lnTo>
                        <a:pt x="20" y="138"/>
                      </a:lnTo>
                      <a:lnTo>
                        <a:pt x="16" y="134"/>
                      </a:lnTo>
                      <a:lnTo>
                        <a:pt x="10" y="128"/>
                      </a:lnTo>
                      <a:lnTo>
                        <a:pt x="6" y="118"/>
                      </a:lnTo>
                      <a:lnTo>
                        <a:pt x="2" y="96"/>
                      </a:lnTo>
                      <a:lnTo>
                        <a:pt x="0" y="70"/>
                      </a:lnTo>
                      <a:lnTo>
                        <a:pt x="0" y="70"/>
                      </a:lnTo>
                      <a:lnTo>
                        <a:pt x="2" y="44"/>
                      </a:lnTo>
                      <a:lnTo>
                        <a:pt x="6" y="22"/>
                      </a:lnTo>
                      <a:lnTo>
                        <a:pt x="10" y="12"/>
                      </a:lnTo>
                      <a:lnTo>
                        <a:pt x="16" y="6"/>
                      </a:lnTo>
                      <a:lnTo>
                        <a:pt x="20" y="2"/>
                      </a:lnTo>
                      <a:lnTo>
                        <a:pt x="26" y="0"/>
                      </a:lnTo>
                      <a:lnTo>
                        <a:pt x="68" y="2"/>
                      </a:lnTo>
                      <a:lnTo>
                        <a:pt x="68" y="14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83" name="Freeform 115"/>
                <p:cNvSpPr>
                  <a:spLocks/>
                </p:cNvSpPr>
                <p:nvPr/>
              </p:nvSpPr>
              <p:spPr bwMode="auto">
                <a:xfrm>
                  <a:off x="4133" y="704"/>
                  <a:ext cx="54" cy="138"/>
                </a:xfrm>
                <a:custGeom>
                  <a:avLst/>
                  <a:gdLst>
                    <a:gd name="T0" fmla="*/ 26 w 54"/>
                    <a:gd name="T1" fmla="*/ 138 h 138"/>
                    <a:gd name="T2" fmla="*/ 26 w 54"/>
                    <a:gd name="T3" fmla="*/ 138 h 138"/>
                    <a:gd name="T4" fmla="*/ 22 w 54"/>
                    <a:gd name="T5" fmla="*/ 136 h 138"/>
                    <a:gd name="T6" fmla="*/ 16 w 54"/>
                    <a:gd name="T7" fmla="*/ 132 h 138"/>
                    <a:gd name="T8" fmla="*/ 12 w 54"/>
                    <a:gd name="T9" fmla="*/ 126 h 138"/>
                    <a:gd name="T10" fmla="*/ 8 w 54"/>
                    <a:gd name="T11" fmla="*/ 118 h 138"/>
                    <a:gd name="T12" fmla="*/ 2 w 54"/>
                    <a:gd name="T13" fmla="*/ 96 h 138"/>
                    <a:gd name="T14" fmla="*/ 0 w 54"/>
                    <a:gd name="T15" fmla="*/ 68 h 138"/>
                    <a:gd name="T16" fmla="*/ 0 w 54"/>
                    <a:gd name="T17" fmla="*/ 68 h 138"/>
                    <a:gd name="T18" fmla="*/ 2 w 54"/>
                    <a:gd name="T19" fmla="*/ 42 h 138"/>
                    <a:gd name="T20" fmla="*/ 8 w 54"/>
                    <a:gd name="T21" fmla="*/ 20 h 138"/>
                    <a:gd name="T22" fmla="*/ 12 w 54"/>
                    <a:gd name="T23" fmla="*/ 12 h 138"/>
                    <a:gd name="T24" fmla="*/ 16 w 54"/>
                    <a:gd name="T25" fmla="*/ 4 h 138"/>
                    <a:gd name="T26" fmla="*/ 22 w 54"/>
                    <a:gd name="T27" fmla="*/ 0 h 138"/>
                    <a:gd name="T28" fmla="*/ 26 w 54"/>
                    <a:gd name="T29" fmla="*/ 0 h 138"/>
                    <a:gd name="T30" fmla="*/ 28 w 54"/>
                    <a:gd name="T31" fmla="*/ 0 h 138"/>
                    <a:gd name="T32" fmla="*/ 28 w 54"/>
                    <a:gd name="T33" fmla="*/ 0 h 138"/>
                    <a:gd name="T34" fmla="*/ 32 w 54"/>
                    <a:gd name="T35" fmla="*/ 0 h 138"/>
                    <a:gd name="T36" fmla="*/ 38 w 54"/>
                    <a:gd name="T37" fmla="*/ 4 h 138"/>
                    <a:gd name="T38" fmla="*/ 42 w 54"/>
                    <a:gd name="T39" fmla="*/ 12 h 138"/>
                    <a:gd name="T40" fmla="*/ 46 w 54"/>
                    <a:gd name="T41" fmla="*/ 20 h 138"/>
                    <a:gd name="T42" fmla="*/ 52 w 54"/>
                    <a:gd name="T43" fmla="*/ 42 h 138"/>
                    <a:gd name="T44" fmla="*/ 54 w 54"/>
                    <a:gd name="T45" fmla="*/ 68 h 138"/>
                    <a:gd name="T46" fmla="*/ 54 w 54"/>
                    <a:gd name="T47" fmla="*/ 68 h 138"/>
                    <a:gd name="T48" fmla="*/ 52 w 54"/>
                    <a:gd name="T49" fmla="*/ 96 h 138"/>
                    <a:gd name="T50" fmla="*/ 46 w 54"/>
                    <a:gd name="T51" fmla="*/ 118 h 138"/>
                    <a:gd name="T52" fmla="*/ 42 w 54"/>
                    <a:gd name="T53" fmla="*/ 126 h 138"/>
                    <a:gd name="T54" fmla="*/ 38 w 54"/>
                    <a:gd name="T55" fmla="*/ 132 h 138"/>
                    <a:gd name="T56" fmla="*/ 32 w 54"/>
                    <a:gd name="T57" fmla="*/ 136 h 138"/>
                    <a:gd name="T58" fmla="*/ 28 w 54"/>
                    <a:gd name="T59" fmla="*/ 138 h 138"/>
                    <a:gd name="T60" fmla="*/ 26 w 54"/>
                    <a:gd name="T61"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138">
                      <a:moveTo>
                        <a:pt x="26" y="138"/>
                      </a:moveTo>
                      <a:lnTo>
                        <a:pt x="26" y="138"/>
                      </a:lnTo>
                      <a:lnTo>
                        <a:pt x="22" y="136"/>
                      </a:lnTo>
                      <a:lnTo>
                        <a:pt x="16" y="132"/>
                      </a:lnTo>
                      <a:lnTo>
                        <a:pt x="12" y="126"/>
                      </a:lnTo>
                      <a:lnTo>
                        <a:pt x="8" y="118"/>
                      </a:lnTo>
                      <a:lnTo>
                        <a:pt x="2" y="96"/>
                      </a:lnTo>
                      <a:lnTo>
                        <a:pt x="0" y="68"/>
                      </a:lnTo>
                      <a:lnTo>
                        <a:pt x="0" y="68"/>
                      </a:lnTo>
                      <a:lnTo>
                        <a:pt x="2" y="42"/>
                      </a:lnTo>
                      <a:lnTo>
                        <a:pt x="8" y="20"/>
                      </a:lnTo>
                      <a:lnTo>
                        <a:pt x="12" y="12"/>
                      </a:lnTo>
                      <a:lnTo>
                        <a:pt x="16" y="4"/>
                      </a:lnTo>
                      <a:lnTo>
                        <a:pt x="22" y="0"/>
                      </a:lnTo>
                      <a:lnTo>
                        <a:pt x="26" y="0"/>
                      </a:lnTo>
                      <a:lnTo>
                        <a:pt x="28" y="0"/>
                      </a:lnTo>
                      <a:lnTo>
                        <a:pt x="28" y="0"/>
                      </a:lnTo>
                      <a:lnTo>
                        <a:pt x="32" y="0"/>
                      </a:lnTo>
                      <a:lnTo>
                        <a:pt x="38" y="4"/>
                      </a:lnTo>
                      <a:lnTo>
                        <a:pt x="42" y="12"/>
                      </a:lnTo>
                      <a:lnTo>
                        <a:pt x="46" y="20"/>
                      </a:lnTo>
                      <a:lnTo>
                        <a:pt x="52" y="42"/>
                      </a:lnTo>
                      <a:lnTo>
                        <a:pt x="54" y="68"/>
                      </a:lnTo>
                      <a:lnTo>
                        <a:pt x="54" y="68"/>
                      </a:lnTo>
                      <a:lnTo>
                        <a:pt x="52" y="96"/>
                      </a:lnTo>
                      <a:lnTo>
                        <a:pt x="46" y="118"/>
                      </a:lnTo>
                      <a:lnTo>
                        <a:pt x="42" y="126"/>
                      </a:lnTo>
                      <a:lnTo>
                        <a:pt x="38" y="132"/>
                      </a:lnTo>
                      <a:lnTo>
                        <a:pt x="32" y="136"/>
                      </a:lnTo>
                      <a:lnTo>
                        <a:pt x="28" y="138"/>
                      </a:lnTo>
                      <a:lnTo>
                        <a:pt x="26" y="138"/>
                      </a:lnTo>
                      <a:close/>
                    </a:path>
                  </a:pathLst>
                </a:custGeom>
                <a:solidFill>
                  <a:srgbClr val="EEEEEE"/>
                </a:solidFill>
                <a:ln w="12700">
                  <a:solidFill>
                    <a:srgbClr val="000000"/>
                  </a:solidFill>
                  <a:prstDash val="solid"/>
                  <a:round/>
                  <a:headEnd/>
                  <a:tailEnd/>
                </a:ln>
              </p:spPr>
              <p:txBody>
                <a:bodyPr/>
                <a:lstStyle/>
                <a:p>
                  <a:endParaRPr lang="en-US" sz="1350"/>
                </a:p>
              </p:txBody>
            </p:sp>
          </p:grpSp>
          <p:grpSp>
            <p:nvGrpSpPr>
              <p:cNvPr id="7284" name="Group 116"/>
              <p:cNvGrpSpPr>
                <a:grpSpLocks/>
              </p:cNvGrpSpPr>
              <p:nvPr/>
            </p:nvGrpSpPr>
            <p:grpSpPr bwMode="auto">
              <a:xfrm>
                <a:off x="1101" y="1601"/>
                <a:ext cx="573" cy="759"/>
                <a:chOff x="1650" y="1122"/>
                <a:chExt cx="1296" cy="1718"/>
              </a:xfrm>
            </p:grpSpPr>
            <p:sp>
              <p:nvSpPr>
                <p:cNvPr id="7285" name="Freeform 117"/>
                <p:cNvSpPr>
                  <a:spLocks/>
                </p:cNvSpPr>
                <p:nvPr/>
              </p:nvSpPr>
              <p:spPr bwMode="auto">
                <a:xfrm>
                  <a:off x="2546" y="2304"/>
                  <a:ext cx="400" cy="536"/>
                </a:xfrm>
                <a:custGeom>
                  <a:avLst/>
                  <a:gdLst>
                    <a:gd name="T0" fmla="*/ 400 w 400"/>
                    <a:gd name="T1" fmla="*/ 306 h 536"/>
                    <a:gd name="T2" fmla="*/ 0 w 400"/>
                    <a:gd name="T3" fmla="*/ 536 h 536"/>
                    <a:gd name="T4" fmla="*/ 0 w 400"/>
                    <a:gd name="T5" fmla="*/ 232 h 536"/>
                    <a:gd name="T6" fmla="*/ 400 w 400"/>
                    <a:gd name="T7" fmla="*/ 0 h 536"/>
                    <a:gd name="T8" fmla="*/ 400 w 400"/>
                    <a:gd name="T9" fmla="*/ 306 h 536"/>
                  </a:gdLst>
                  <a:ahLst/>
                  <a:cxnLst>
                    <a:cxn ang="0">
                      <a:pos x="T0" y="T1"/>
                    </a:cxn>
                    <a:cxn ang="0">
                      <a:pos x="T2" y="T3"/>
                    </a:cxn>
                    <a:cxn ang="0">
                      <a:pos x="T4" y="T5"/>
                    </a:cxn>
                    <a:cxn ang="0">
                      <a:pos x="T6" y="T7"/>
                    </a:cxn>
                    <a:cxn ang="0">
                      <a:pos x="T8" y="T9"/>
                    </a:cxn>
                  </a:cxnLst>
                  <a:rect l="0" t="0" r="r" b="b"/>
                  <a:pathLst>
                    <a:path w="400" h="536">
                      <a:moveTo>
                        <a:pt x="400" y="306"/>
                      </a:moveTo>
                      <a:lnTo>
                        <a:pt x="0" y="536"/>
                      </a:lnTo>
                      <a:lnTo>
                        <a:pt x="0" y="232"/>
                      </a:lnTo>
                      <a:lnTo>
                        <a:pt x="400" y="0"/>
                      </a:lnTo>
                      <a:lnTo>
                        <a:pt x="400" y="30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286" name="Freeform 118"/>
                <p:cNvSpPr>
                  <a:spLocks/>
                </p:cNvSpPr>
                <p:nvPr/>
              </p:nvSpPr>
              <p:spPr bwMode="auto">
                <a:xfrm>
                  <a:off x="2146" y="2304"/>
                  <a:ext cx="400" cy="536"/>
                </a:xfrm>
                <a:custGeom>
                  <a:avLst/>
                  <a:gdLst>
                    <a:gd name="T0" fmla="*/ 0 w 400"/>
                    <a:gd name="T1" fmla="*/ 306 h 536"/>
                    <a:gd name="T2" fmla="*/ 400 w 400"/>
                    <a:gd name="T3" fmla="*/ 536 h 536"/>
                    <a:gd name="T4" fmla="*/ 400 w 400"/>
                    <a:gd name="T5" fmla="*/ 232 h 536"/>
                    <a:gd name="T6" fmla="*/ 0 w 400"/>
                    <a:gd name="T7" fmla="*/ 0 h 536"/>
                    <a:gd name="T8" fmla="*/ 0 w 400"/>
                    <a:gd name="T9" fmla="*/ 306 h 536"/>
                  </a:gdLst>
                  <a:ahLst/>
                  <a:cxnLst>
                    <a:cxn ang="0">
                      <a:pos x="T0" y="T1"/>
                    </a:cxn>
                    <a:cxn ang="0">
                      <a:pos x="T2" y="T3"/>
                    </a:cxn>
                    <a:cxn ang="0">
                      <a:pos x="T4" y="T5"/>
                    </a:cxn>
                    <a:cxn ang="0">
                      <a:pos x="T6" y="T7"/>
                    </a:cxn>
                    <a:cxn ang="0">
                      <a:pos x="T8" y="T9"/>
                    </a:cxn>
                  </a:cxnLst>
                  <a:rect l="0" t="0" r="r" b="b"/>
                  <a:pathLst>
                    <a:path w="400" h="536">
                      <a:moveTo>
                        <a:pt x="0" y="306"/>
                      </a:moveTo>
                      <a:lnTo>
                        <a:pt x="400" y="536"/>
                      </a:lnTo>
                      <a:lnTo>
                        <a:pt x="400" y="232"/>
                      </a:lnTo>
                      <a:lnTo>
                        <a:pt x="0" y="0"/>
                      </a:lnTo>
                      <a:lnTo>
                        <a:pt x="0" y="30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87" name="Freeform 119"/>
                <p:cNvSpPr>
                  <a:spLocks/>
                </p:cNvSpPr>
                <p:nvPr/>
              </p:nvSpPr>
              <p:spPr bwMode="auto">
                <a:xfrm>
                  <a:off x="2152" y="2084"/>
                  <a:ext cx="794" cy="458"/>
                </a:xfrm>
                <a:custGeom>
                  <a:avLst/>
                  <a:gdLst>
                    <a:gd name="T0" fmla="*/ 402 w 794"/>
                    <a:gd name="T1" fmla="*/ 458 h 458"/>
                    <a:gd name="T2" fmla="*/ 0 w 794"/>
                    <a:gd name="T3" fmla="*/ 226 h 458"/>
                    <a:gd name="T4" fmla="*/ 398 w 794"/>
                    <a:gd name="T5" fmla="*/ 0 h 458"/>
                    <a:gd name="T6" fmla="*/ 404 w 794"/>
                    <a:gd name="T7" fmla="*/ 2 h 458"/>
                    <a:gd name="T8" fmla="*/ 794 w 794"/>
                    <a:gd name="T9" fmla="*/ 226 h 458"/>
                    <a:gd name="T10" fmla="*/ 402 w 794"/>
                    <a:gd name="T11" fmla="*/ 458 h 458"/>
                  </a:gdLst>
                  <a:ahLst/>
                  <a:cxnLst>
                    <a:cxn ang="0">
                      <a:pos x="T0" y="T1"/>
                    </a:cxn>
                    <a:cxn ang="0">
                      <a:pos x="T2" y="T3"/>
                    </a:cxn>
                    <a:cxn ang="0">
                      <a:pos x="T4" y="T5"/>
                    </a:cxn>
                    <a:cxn ang="0">
                      <a:pos x="T6" y="T7"/>
                    </a:cxn>
                    <a:cxn ang="0">
                      <a:pos x="T8" y="T9"/>
                    </a:cxn>
                    <a:cxn ang="0">
                      <a:pos x="T10" y="T11"/>
                    </a:cxn>
                  </a:cxnLst>
                  <a:rect l="0" t="0" r="r" b="b"/>
                  <a:pathLst>
                    <a:path w="794" h="458">
                      <a:moveTo>
                        <a:pt x="402" y="458"/>
                      </a:moveTo>
                      <a:lnTo>
                        <a:pt x="0" y="226"/>
                      </a:lnTo>
                      <a:lnTo>
                        <a:pt x="398" y="0"/>
                      </a:lnTo>
                      <a:lnTo>
                        <a:pt x="404" y="2"/>
                      </a:lnTo>
                      <a:lnTo>
                        <a:pt x="794" y="226"/>
                      </a:lnTo>
                      <a:lnTo>
                        <a:pt x="402" y="45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88" name="Freeform 120"/>
                <p:cNvSpPr>
                  <a:spLocks/>
                </p:cNvSpPr>
                <p:nvPr/>
              </p:nvSpPr>
              <p:spPr bwMode="auto">
                <a:xfrm>
                  <a:off x="2334" y="2198"/>
                  <a:ext cx="434" cy="216"/>
                </a:xfrm>
                <a:custGeom>
                  <a:avLst/>
                  <a:gdLst>
                    <a:gd name="T0" fmla="*/ 0 w 434"/>
                    <a:gd name="T1" fmla="*/ 0 h 216"/>
                    <a:gd name="T2" fmla="*/ 2 w 434"/>
                    <a:gd name="T3" fmla="*/ 134 h 216"/>
                    <a:gd name="T4" fmla="*/ 2 w 434"/>
                    <a:gd name="T5" fmla="*/ 134 h 216"/>
                    <a:gd name="T6" fmla="*/ 4 w 434"/>
                    <a:gd name="T7" fmla="*/ 142 h 216"/>
                    <a:gd name="T8" fmla="*/ 6 w 434"/>
                    <a:gd name="T9" fmla="*/ 150 h 216"/>
                    <a:gd name="T10" fmla="*/ 12 w 434"/>
                    <a:gd name="T11" fmla="*/ 158 h 216"/>
                    <a:gd name="T12" fmla="*/ 20 w 434"/>
                    <a:gd name="T13" fmla="*/ 166 h 216"/>
                    <a:gd name="T14" fmla="*/ 28 w 434"/>
                    <a:gd name="T15" fmla="*/ 172 h 216"/>
                    <a:gd name="T16" fmla="*/ 38 w 434"/>
                    <a:gd name="T17" fmla="*/ 180 h 216"/>
                    <a:gd name="T18" fmla="*/ 66 w 434"/>
                    <a:gd name="T19" fmla="*/ 192 h 216"/>
                    <a:gd name="T20" fmla="*/ 98 w 434"/>
                    <a:gd name="T21" fmla="*/ 202 h 216"/>
                    <a:gd name="T22" fmla="*/ 134 w 434"/>
                    <a:gd name="T23" fmla="*/ 210 h 216"/>
                    <a:gd name="T24" fmla="*/ 174 w 434"/>
                    <a:gd name="T25" fmla="*/ 214 h 216"/>
                    <a:gd name="T26" fmla="*/ 218 w 434"/>
                    <a:gd name="T27" fmla="*/ 216 h 216"/>
                    <a:gd name="T28" fmla="*/ 218 w 434"/>
                    <a:gd name="T29" fmla="*/ 216 h 216"/>
                    <a:gd name="T30" fmla="*/ 262 w 434"/>
                    <a:gd name="T31" fmla="*/ 214 h 216"/>
                    <a:gd name="T32" fmla="*/ 302 w 434"/>
                    <a:gd name="T33" fmla="*/ 210 h 216"/>
                    <a:gd name="T34" fmla="*/ 338 w 434"/>
                    <a:gd name="T35" fmla="*/ 202 h 216"/>
                    <a:gd name="T36" fmla="*/ 370 w 434"/>
                    <a:gd name="T37" fmla="*/ 192 h 216"/>
                    <a:gd name="T38" fmla="*/ 396 w 434"/>
                    <a:gd name="T39" fmla="*/ 180 h 216"/>
                    <a:gd name="T40" fmla="*/ 408 w 434"/>
                    <a:gd name="T41" fmla="*/ 172 h 216"/>
                    <a:gd name="T42" fmla="*/ 416 w 434"/>
                    <a:gd name="T43" fmla="*/ 166 h 216"/>
                    <a:gd name="T44" fmla="*/ 424 w 434"/>
                    <a:gd name="T45" fmla="*/ 158 h 216"/>
                    <a:gd name="T46" fmla="*/ 430 w 434"/>
                    <a:gd name="T47" fmla="*/ 150 h 216"/>
                    <a:gd name="T48" fmla="*/ 432 w 434"/>
                    <a:gd name="T49" fmla="*/ 142 h 216"/>
                    <a:gd name="T50" fmla="*/ 434 w 434"/>
                    <a:gd name="T51" fmla="*/ 134 h 216"/>
                    <a:gd name="T52" fmla="*/ 432 w 434"/>
                    <a:gd name="T53" fmla="*/ 0 h 216"/>
                    <a:gd name="T54" fmla="*/ 0 w 434"/>
                    <a:gd name="T5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4" h="216">
                      <a:moveTo>
                        <a:pt x="0" y="0"/>
                      </a:moveTo>
                      <a:lnTo>
                        <a:pt x="2" y="134"/>
                      </a:lnTo>
                      <a:lnTo>
                        <a:pt x="2" y="134"/>
                      </a:lnTo>
                      <a:lnTo>
                        <a:pt x="4" y="142"/>
                      </a:lnTo>
                      <a:lnTo>
                        <a:pt x="6" y="150"/>
                      </a:lnTo>
                      <a:lnTo>
                        <a:pt x="12" y="158"/>
                      </a:lnTo>
                      <a:lnTo>
                        <a:pt x="20" y="166"/>
                      </a:lnTo>
                      <a:lnTo>
                        <a:pt x="28" y="172"/>
                      </a:lnTo>
                      <a:lnTo>
                        <a:pt x="38" y="180"/>
                      </a:lnTo>
                      <a:lnTo>
                        <a:pt x="66" y="192"/>
                      </a:lnTo>
                      <a:lnTo>
                        <a:pt x="98" y="202"/>
                      </a:lnTo>
                      <a:lnTo>
                        <a:pt x="134" y="210"/>
                      </a:lnTo>
                      <a:lnTo>
                        <a:pt x="174" y="214"/>
                      </a:lnTo>
                      <a:lnTo>
                        <a:pt x="218" y="216"/>
                      </a:lnTo>
                      <a:lnTo>
                        <a:pt x="218" y="216"/>
                      </a:lnTo>
                      <a:lnTo>
                        <a:pt x="262" y="214"/>
                      </a:lnTo>
                      <a:lnTo>
                        <a:pt x="302" y="210"/>
                      </a:lnTo>
                      <a:lnTo>
                        <a:pt x="338" y="202"/>
                      </a:lnTo>
                      <a:lnTo>
                        <a:pt x="370" y="192"/>
                      </a:lnTo>
                      <a:lnTo>
                        <a:pt x="396" y="180"/>
                      </a:lnTo>
                      <a:lnTo>
                        <a:pt x="408" y="172"/>
                      </a:lnTo>
                      <a:lnTo>
                        <a:pt x="416" y="166"/>
                      </a:lnTo>
                      <a:lnTo>
                        <a:pt x="424" y="158"/>
                      </a:lnTo>
                      <a:lnTo>
                        <a:pt x="430" y="150"/>
                      </a:lnTo>
                      <a:lnTo>
                        <a:pt x="432" y="142"/>
                      </a:lnTo>
                      <a:lnTo>
                        <a:pt x="434" y="134"/>
                      </a:lnTo>
                      <a:lnTo>
                        <a:pt x="432" y="0"/>
                      </a:lnTo>
                      <a:lnTo>
                        <a:pt x="0"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89" name="Freeform 121"/>
                <p:cNvSpPr>
                  <a:spLocks/>
                </p:cNvSpPr>
                <p:nvPr/>
              </p:nvSpPr>
              <p:spPr bwMode="auto">
                <a:xfrm>
                  <a:off x="2334" y="2120"/>
                  <a:ext cx="432" cy="164"/>
                </a:xfrm>
                <a:custGeom>
                  <a:avLst/>
                  <a:gdLst>
                    <a:gd name="T0" fmla="*/ 0 w 432"/>
                    <a:gd name="T1" fmla="*/ 82 h 164"/>
                    <a:gd name="T2" fmla="*/ 0 w 432"/>
                    <a:gd name="T3" fmla="*/ 82 h 164"/>
                    <a:gd name="T4" fmla="*/ 2 w 432"/>
                    <a:gd name="T5" fmla="*/ 90 h 164"/>
                    <a:gd name="T6" fmla="*/ 4 w 432"/>
                    <a:gd name="T7" fmla="*/ 98 h 164"/>
                    <a:gd name="T8" fmla="*/ 10 w 432"/>
                    <a:gd name="T9" fmla="*/ 106 h 164"/>
                    <a:gd name="T10" fmla="*/ 18 w 432"/>
                    <a:gd name="T11" fmla="*/ 114 h 164"/>
                    <a:gd name="T12" fmla="*/ 26 w 432"/>
                    <a:gd name="T13" fmla="*/ 120 h 164"/>
                    <a:gd name="T14" fmla="*/ 38 w 432"/>
                    <a:gd name="T15" fmla="*/ 128 h 164"/>
                    <a:gd name="T16" fmla="*/ 64 w 432"/>
                    <a:gd name="T17" fmla="*/ 140 h 164"/>
                    <a:gd name="T18" fmla="*/ 96 w 432"/>
                    <a:gd name="T19" fmla="*/ 150 h 164"/>
                    <a:gd name="T20" fmla="*/ 132 w 432"/>
                    <a:gd name="T21" fmla="*/ 158 h 164"/>
                    <a:gd name="T22" fmla="*/ 172 w 432"/>
                    <a:gd name="T23" fmla="*/ 162 h 164"/>
                    <a:gd name="T24" fmla="*/ 216 w 432"/>
                    <a:gd name="T25" fmla="*/ 164 h 164"/>
                    <a:gd name="T26" fmla="*/ 216 w 432"/>
                    <a:gd name="T27" fmla="*/ 164 h 164"/>
                    <a:gd name="T28" fmla="*/ 260 w 432"/>
                    <a:gd name="T29" fmla="*/ 162 h 164"/>
                    <a:gd name="T30" fmla="*/ 300 w 432"/>
                    <a:gd name="T31" fmla="*/ 158 h 164"/>
                    <a:gd name="T32" fmla="*/ 336 w 432"/>
                    <a:gd name="T33" fmla="*/ 150 h 164"/>
                    <a:gd name="T34" fmla="*/ 368 w 432"/>
                    <a:gd name="T35" fmla="*/ 140 h 164"/>
                    <a:gd name="T36" fmla="*/ 396 w 432"/>
                    <a:gd name="T37" fmla="*/ 128 h 164"/>
                    <a:gd name="T38" fmla="*/ 406 w 432"/>
                    <a:gd name="T39" fmla="*/ 120 h 164"/>
                    <a:gd name="T40" fmla="*/ 416 w 432"/>
                    <a:gd name="T41" fmla="*/ 114 h 164"/>
                    <a:gd name="T42" fmla="*/ 422 w 432"/>
                    <a:gd name="T43" fmla="*/ 106 h 164"/>
                    <a:gd name="T44" fmla="*/ 428 w 432"/>
                    <a:gd name="T45" fmla="*/ 98 h 164"/>
                    <a:gd name="T46" fmla="*/ 432 w 432"/>
                    <a:gd name="T47" fmla="*/ 90 h 164"/>
                    <a:gd name="T48" fmla="*/ 432 w 432"/>
                    <a:gd name="T49" fmla="*/ 82 h 164"/>
                    <a:gd name="T50" fmla="*/ 432 w 432"/>
                    <a:gd name="T51" fmla="*/ 80 h 164"/>
                    <a:gd name="T52" fmla="*/ 432 w 432"/>
                    <a:gd name="T53" fmla="*/ 80 h 164"/>
                    <a:gd name="T54" fmla="*/ 432 w 432"/>
                    <a:gd name="T55" fmla="*/ 72 h 164"/>
                    <a:gd name="T56" fmla="*/ 428 w 432"/>
                    <a:gd name="T57" fmla="*/ 64 h 164"/>
                    <a:gd name="T58" fmla="*/ 422 w 432"/>
                    <a:gd name="T59" fmla="*/ 56 h 164"/>
                    <a:gd name="T60" fmla="*/ 416 w 432"/>
                    <a:gd name="T61" fmla="*/ 50 h 164"/>
                    <a:gd name="T62" fmla="*/ 406 w 432"/>
                    <a:gd name="T63" fmla="*/ 42 h 164"/>
                    <a:gd name="T64" fmla="*/ 396 w 432"/>
                    <a:gd name="T65" fmla="*/ 36 h 164"/>
                    <a:gd name="T66" fmla="*/ 370 w 432"/>
                    <a:gd name="T67" fmla="*/ 24 h 164"/>
                    <a:gd name="T68" fmla="*/ 338 w 432"/>
                    <a:gd name="T69" fmla="*/ 14 h 164"/>
                    <a:gd name="T70" fmla="*/ 300 w 432"/>
                    <a:gd name="T71" fmla="*/ 6 h 164"/>
                    <a:gd name="T72" fmla="*/ 260 w 432"/>
                    <a:gd name="T73" fmla="*/ 2 h 164"/>
                    <a:gd name="T74" fmla="*/ 216 w 432"/>
                    <a:gd name="T75" fmla="*/ 0 h 164"/>
                    <a:gd name="T76" fmla="*/ 216 w 432"/>
                    <a:gd name="T77" fmla="*/ 0 h 164"/>
                    <a:gd name="T78" fmla="*/ 174 w 432"/>
                    <a:gd name="T79" fmla="*/ 2 h 164"/>
                    <a:gd name="T80" fmla="*/ 132 w 432"/>
                    <a:gd name="T81" fmla="*/ 6 h 164"/>
                    <a:gd name="T82" fmla="*/ 96 w 432"/>
                    <a:gd name="T83" fmla="*/ 14 h 164"/>
                    <a:gd name="T84" fmla="*/ 64 w 432"/>
                    <a:gd name="T85" fmla="*/ 24 h 164"/>
                    <a:gd name="T86" fmla="*/ 38 w 432"/>
                    <a:gd name="T87" fmla="*/ 36 h 164"/>
                    <a:gd name="T88" fmla="*/ 26 w 432"/>
                    <a:gd name="T89" fmla="*/ 42 h 164"/>
                    <a:gd name="T90" fmla="*/ 18 w 432"/>
                    <a:gd name="T91" fmla="*/ 50 h 164"/>
                    <a:gd name="T92" fmla="*/ 10 w 432"/>
                    <a:gd name="T93" fmla="*/ 56 h 164"/>
                    <a:gd name="T94" fmla="*/ 6 w 432"/>
                    <a:gd name="T95" fmla="*/ 64 h 164"/>
                    <a:gd name="T96" fmla="*/ 2 w 432"/>
                    <a:gd name="T97" fmla="*/ 72 h 164"/>
                    <a:gd name="T98" fmla="*/ 0 w 432"/>
                    <a:gd name="T99" fmla="*/ 80 h 164"/>
                    <a:gd name="T100" fmla="*/ 0 w 432"/>
                    <a:gd name="T101"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2" h="164">
                      <a:moveTo>
                        <a:pt x="0" y="82"/>
                      </a:moveTo>
                      <a:lnTo>
                        <a:pt x="0" y="82"/>
                      </a:lnTo>
                      <a:lnTo>
                        <a:pt x="2" y="90"/>
                      </a:lnTo>
                      <a:lnTo>
                        <a:pt x="4" y="98"/>
                      </a:lnTo>
                      <a:lnTo>
                        <a:pt x="10" y="106"/>
                      </a:lnTo>
                      <a:lnTo>
                        <a:pt x="18" y="114"/>
                      </a:lnTo>
                      <a:lnTo>
                        <a:pt x="26" y="120"/>
                      </a:lnTo>
                      <a:lnTo>
                        <a:pt x="38" y="128"/>
                      </a:lnTo>
                      <a:lnTo>
                        <a:pt x="64" y="140"/>
                      </a:lnTo>
                      <a:lnTo>
                        <a:pt x="96" y="150"/>
                      </a:lnTo>
                      <a:lnTo>
                        <a:pt x="132" y="158"/>
                      </a:lnTo>
                      <a:lnTo>
                        <a:pt x="172" y="162"/>
                      </a:lnTo>
                      <a:lnTo>
                        <a:pt x="216" y="164"/>
                      </a:lnTo>
                      <a:lnTo>
                        <a:pt x="216" y="164"/>
                      </a:lnTo>
                      <a:lnTo>
                        <a:pt x="260" y="162"/>
                      </a:lnTo>
                      <a:lnTo>
                        <a:pt x="300" y="158"/>
                      </a:lnTo>
                      <a:lnTo>
                        <a:pt x="336" y="150"/>
                      </a:lnTo>
                      <a:lnTo>
                        <a:pt x="368" y="140"/>
                      </a:lnTo>
                      <a:lnTo>
                        <a:pt x="396" y="128"/>
                      </a:lnTo>
                      <a:lnTo>
                        <a:pt x="406" y="120"/>
                      </a:lnTo>
                      <a:lnTo>
                        <a:pt x="416" y="114"/>
                      </a:lnTo>
                      <a:lnTo>
                        <a:pt x="422" y="106"/>
                      </a:lnTo>
                      <a:lnTo>
                        <a:pt x="428" y="98"/>
                      </a:lnTo>
                      <a:lnTo>
                        <a:pt x="432" y="90"/>
                      </a:lnTo>
                      <a:lnTo>
                        <a:pt x="432" y="82"/>
                      </a:lnTo>
                      <a:lnTo>
                        <a:pt x="432" y="80"/>
                      </a:lnTo>
                      <a:lnTo>
                        <a:pt x="432" y="80"/>
                      </a:lnTo>
                      <a:lnTo>
                        <a:pt x="432" y="72"/>
                      </a:lnTo>
                      <a:lnTo>
                        <a:pt x="428" y="64"/>
                      </a:lnTo>
                      <a:lnTo>
                        <a:pt x="422" y="56"/>
                      </a:lnTo>
                      <a:lnTo>
                        <a:pt x="416" y="50"/>
                      </a:lnTo>
                      <a:lnTo>
                        <a:pt x="406" y="42"/>
                      </a:lnTo>
                      <a:lnTo>
                        <a:pt x="396" y="36"/>
                      </a:lnTo>
                      <a:lnTo>
                        <a:pt x="370" y="24"/>
                      </a:lnTo>
                      <a:lnTo>
                        <a:pt x="338" y="14"/>
                      </a:lnTo>
                      <a:lnTo>
                        <a:pt x="300" y="6"/>
                      </a:lnTo>
                      <a:lnTo>
                        <a:pt x="260" y="2"/>
                      </a:lnTo>
                      <a:lnTo>
                        <a:pt x="216" y="0"/>
                      </a:lnTo>
                      <a:lnTo>
                        <a:pt x="216" y="0"/>
                      </a:lnTo>
                      <a:lnTo>
                        <a:pt x="174" y="2"/>
                      </a:lnTo>
                      <a:lnTo>
                        <a:pt x="132" y="6"/>
                      </a:lnTo>
                      <a:lnTo>
                        <a:pt x="96" y="14"/>
                      </a:lnTo>
                      <a:lnTo>
                        <a:pt x="64" y="24"/>
                      </a:lnTo>
                      <a:lnTo>
                        <a:pt x="38" y="36"/>
                      </a:lnTo>
                      <a:lnTo>
                        <a:pt x="26" y="42"/>
                      </a:lnTo>
                      <a:lnTo>
                        <a:pt x="18" y="50"/>
                      </a:lnTo>
                      <a:lnTo>
                        <a:pt x="10" y="56"/>
                      </a:lnTo>
                      <a:lnTo>
                        <a:pt x="6" y="64"/>
                      </a:lnTo>
                      <a:lnTo>
                        <a:pt x="2" y="72"/>
                      </a:lnTo>
                      <a:lnTo>
                        <a:pt x="0" y="80"/>
                      </a:lnTo>
                      <a:lnTo>
                        <a:pt x="0" y="8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90" name="Freeform 122"/>
                <p:cNvSpPr>
                  <a:spLocks/>
                </p:cNvSpPr>
                <p:nvPr/>
              </p:nvSpPr>
              <p:spPr bwMode="auto">
                <a:xfrm>
                  <a:off x="2718" y="1352"/>
                  <a:ext cx="104" cy="210"/>
                </a:xfrm>
                <a:custGeom>
                  <a:avLst/>
                  <a:gdLst>
                    <a:gd name="T0" fmla="*/ 0 w 104"/>
                    <a:gd name="T1" fmla="*/ 210 h 210"/>
                    <a:gd name="T2" fmla="*/ 64 w 104"/>
                    <a:gd name="T3" fmla="*/ 210 h 210"/>
                    <a:gd name="T4" fmla="*/ 64 w 104"/>
                    <a:gd name="T5" fmla="*/ 210 h 210"/>
                    <a:gd name="T6" fmla="*/ 72 w 104"/>
                    <a:gd name="T7" fmla="*/ 208 h 210"/>
                    <a:gd name="T8" fmla="*/ 80 w 104"/>
                    <a:gd name="T9" fmla="*/ 202 h 210"/>
                    <a:gd name="T10" fmla="*/ 86 w 104"/>
                    <a:gd name="T11" fmla="*/ 192 h 210"/>
                    <a:gd name="T12" fmla="*/ 92 w 104"/>
                    <a:gd name="T13" fmla="*/ 178 h 210"/>
                    <a:gd name="T14" fmla="*/ 96 w 104"/>
                    <a:gd name="T15" fmla="*/ 164 h 210"/>
                    <a:gd name="T16" fmla="*/ 100 w 104"/>
                    <a:gd name="T17" fmla="*/ 146 h 210"/>
                    <a:gd name="T18" fmla="*/ 102 w 104"/>
                    <a:gd name="T19" fmla="*/ 126 h 210"/>
                    <a:gd name="T20" fmla="*/ 104 w 104"/>
                    <a:gd name="T21" fmla="*/ 106 h 210"/>
                    <a:gd name="T22" fmla="*/ 104 w 104"/>
                    <a:gd name="T23" fmla="*/ 106 h 210"/>
                    <a:gd name="T24" fmla="*/ 102 w 104"/>
                    <a:gd name="T25" fmla="*/ 84 h 210"/>
                    <a:gd name="T26" fmla="*/ 100 w 104"/>
                    <a:gd name="T27" fmla="*/ 64 h 210"/>
                    <a:gd name="T28" fmla="*/ 96 w 104"/>
                    <a:gd name="T29" fmla="*/ 46 h 210"/>
                    <a:gd name="T30" fmla="*/ 92 w 104"/>
                    <a:gd name="T31" fmla="*/ 32 h 210"/>
                    <a:gd name="T32" fmla="*/ 86 w 104"/>
                    <a:gd name="T33" fmla="*/ 18 h 210"/>
                    <a:gd name="T34" fmla="*/ 80 w 104"/>
                    <a:gd name="T35" fmla="*/ 8 h 210"/>
                    <a:gd name="T36" fmla="*/ 72 w 104"/>
                    <a:gd name="T37" fmla="*/ 2 h 210"/>
                    <a:gd name="T38" fmla="*/ 64 w 104"/>
                    <a:gd name="T39" fmla="*/ 0 h 210"/>
                    <a:gd name="T40" fmla="*/ 0 w 104"/>
                    <a:gd name="T41" fmla="*/ 2 h 210"/>
                    <a:gd name="T42" fmla="*/ 0 w 104"/>
                    <a:gd name="T4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210">
                      <a:moveTo>
                        <a:pt x="0" y="210"/>
                      </a:moveTo>
                      <a:lnTo>
                        <a:pt x="64" y="210"/>
                      </a:lnTo>
                      <a:lnTo>
                        <a:pt x="64" y="210"/>
                      </a:lnTo>
                      <a:lnTo>
                        <a:pt x="72" y="208"/>
                      </a:lnTo>
                      <a:lnTo>
                        <a:pt x="80" y="202"/>
                      </a:lnTo>
                      <a:lnTo>
                        <a:pt x="86" y="192"/>
                      </a:lnTo>
                      <a:lnTo>
                        <a:pt x="92" y="178"/>
                      </a:lnTo>
                      <a:lnTo>
                        <a:pt x="96" y="164"/>
                      </a:lnTo>
                      <a:lnTo>
                        <a:pt x="100" y="146"/>
                      </a:lnTo>
                      <a:lnTo>
                        <a:pt x="102" y="126"/>
                      </a:lnTo>
                      <a:lnTo>
                        <a:pt x="104" y="106"/>
                      </a:lnTo>
                      <a:lnTo>
                        <a:pt x="104" y="106"/>
                      </a:lnTo>
                      <a:lnTo>
                        <a:pt x="102" y="84"/>
                      </a:lnTo>
                      <a:lnTo>
                        <a:pt x="100" y="64"/>
                      </a:lnTo>
                      <a:lnTo>
                        <a:pt x="96" y="46"/>
                      </a:lnTo>
                      <a:lnTo>
                        <a:pt x="92" y="32"/>
                      </a:lnTo>
                      <a:lnTo>
                        <a:pt x="86" y="18"/>
                      </a:lnTo>
                      <a:lnTo>
                        <a:pt x="80" y="8"/>
                      </a:lnTo>
                      <a:lnTo>
                        <a:pt x="72" y="2"/>
                      </a:lnTo>
                      <a:lnTo>
                        <a:pt x="64" y="0"/>
                      </a:lnTo>
                      <a:lnTo>
                        <a:pt x="0" y="2"/>
                      </a:lnTo>
                      <a:lnTo>
                        <a:pt x="0" y="210"/>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291" name="Freeform 123"/>
                <p:cNvSpPr>
                  <a:spLocks/>
                </p:cNvSpPr>
                <p:nvPr/>
              </p:nvSpPr>
              <p:spPr bwMode="auto">
                <a:xfrm>
                  <a:off x="2680" y="1354"/>
                  <a:ext cx="78" cy="208"/>
                </a:xfrm>
                <a:custGeom>
                  <a:avLst/>
                  <a:gdLst>
                    <a:gd name="T0" fmla="*/ 38 w 78"/>
                    <a:gd name="T1" fmla="*/ 208 h 208"/>
                    <a:gd name="T2" fmla="*/ 38 w 78"/>
                    <a:gd name="T3" fmla="*/ 208 h 208"/>
                    <a:gd name="T4" fmla="*/ 46 w 78"/>
                    <a:gd name="T5" fmla="*/ 206 h 208"/>
                    <a:gd name="T6" fmla="*/ 54 w 78"/>
                    <a:gd name="T7" fmla="*/ 200 h 208"/>
                    <a:gd name="T8" fmla="*/ 62 w 78"/>
                    <a:gd name="T9" fmla="*/ 190 h 208"/>
                    <a:gd name="T10" fmla="*/ 66 w 78"/>
                    <a:gd name="T11" fmla="*/ 178 h 208"/>
                    <a:gd name="T12" fmla="*/ 72 w 78"/>
                    <a:gd name="T13" fmla="*/ 162 h 208"/>
                    <a:gd name="T14" fmla="*/ 76 w 78"/>
                    <a:gd name="T15" fmla="*/ 144 h 208"/>
                    <a:gd name="T16" fmla="*/ 78 w 78"/>
                    <a:gd name="T17" fmla="*/ 124 h 208"/>
                    <a:gd name="T18" fmla="*/ 78 w 78"/>
                    <a:gd name="T19" fmla="*/ 104 h 208"/>
                    <a:gd name="T20" fmla="*/ 78 w 78"/>
                    <a:gd name="T21" fmla="*/ 104 h 208"/>
                    <a:gd name="T22" fmla="*/ 78 w 78"/>
                    <a:gd name="T23" fmla="*/ 82 h 208"/>
                    <a:gd name="T24" fmla="*/ 76 w 78"/>
                    <a:gd name="T25" fmla="*/ 64 h 208"/>
                    <a:gd name="T26" fmla="*/ 72 w 78"/>
                    <a:gd name="T27" fmla="*/ 46 h 208"/>
                    <a:gd name="T28" fmla="*/ 66 w 78"/>
                    <a:gd name="T29" fmla="*/ 30 h 208"/>
                    <a:gd name="T30" fmla="*/ 62 w 78"/>
                    <a:gd name="T31" fmla="*/ 18 h 208"/>
                    <a:gd name="T32" fmla="*/ 54 w 78"/>
                    <a:gd name="T33" fmla="*/ 8 h 208"/>
                    <a:gd name="T34" fmla="*/ 46 w 78"/>
                    <a:gd name="T35" fmla="*/ 2 h 208"/>
                    <a:gd name="T36" fmla="*/ 38 w 78"/>
                    <a:gd name="T37" fmla="*/ 0 h 208"/>
                    <a:gd name="T38" fmla="*/ 38 w 78"/>
                    <a:gd name="T39" fmla="*/ 0 h 208"/>
                    <a:gd name="T40" fmla="*/ 38 w 78"/>
                    <a:gd name="T41" fmla="*/ 0 h 208"/>
                    <a:gd name="T42" fmla="*/ 30 w 78"/>
                    <a:gd name="T43" fmla="*/ 2 h 208"/>
                    <a:gd name="T44" fmla="*/ 24 w 78"/>
                    <a:gd name="T45" fmla="*/ 8 h 208"/>
                    <a:gd name="T46" fmla="*/ 16 w 78"/>
                    <a:gd name="T47" fmla="*/ 18 h 208"/>
                    <a:gd name="T48" fmla="*/ 10 w 78"/>
                    <a:gd name="T49" fmla="*/ 30 h 208"/>
                    <a:gd name="T50" fmla="*/ 6 w 78"/>
                    <a:gd name="T51" fmla="*/ 46 h 208"/>
                    <a:gd name="T52" fmla="*/ 2 w 78"/>
                    <a:gd name="T53" fmla="*/ 64 h 208"/>
                    <a:gd name="T54" fmla="*/ 0 w 78"/>
                    <a:gd name="T55" fmla="*/ 82 h 208"/>
                    <a:gd name="T56" fmla="*/ 0 w 78"/>
                    <a:gd name="T57" fmla="*/ 104 h 208"/>
                    <a:gd name="T58" fmla="*/ 0 w 78"/>
                    <a:gd name="T59" fmla="*/ 104 h 208"/>
                    <a:gd name="T60" fmla="*/ 0 w 78"/>
                    <a:gd name="T61" fmla="*/ 124 h 208"/>
                    <a:gd name="T62" fmla="*/ 2 w 78"/>
                    <a:gd name="T63" fmla="*/ 144 h 208"/>
                    <a:gd name="T64" fmla="*/ 6 w 78"/>
                    <a:gd name="T65" fmla="*/ 162 h 208"/>
                    <a:gd name="T66" fmla="*/ 10 w 78"/>
                    <a:gd name="T67" fmla="*/ 178 h 208"/>
                    <a:gd name="T68" fmla="*/ 16 w 78"/>
                    <a:gd name="T69" fmla="*/ 190 h 208"/>
                    <a:gd name="T70" fmla="*/ 24 w 78"/>
                    <a:gd name="T71" fmla="*/ 200 h 208"/>
                    <a:gd name="T72" fmla="*/ 30 w 78"/>
                    <a:gd name="T73" fmla="*/ 206 h 208"/>
                    <a:gd name="T74" fmla="*/ 38 w 78"/>
                    <a:gd name="T75" fmla="*/ 208 h 208"/>
                    <a:gd name="T76" fmla="*/ 38 w 78"/>
                    <a:gd name="T7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208">
                      <a:moveTo>
                        <a:pt x="38" y="208"/>
                      </a:moveTo>
                      <a:lnTo>
                        <a:pt x="38" y="208"/>
                      </a:lnTo>
                      <a:lnTo>
                        <a:pt x="46" y="206"/>
                      </a:lnTo>
                      <a:lnTo>
                        <a:pt x="54" y="200"/>
                      </a:lnTo>
                      <a:lnTo>
                        <a:pt x="62" y="190"/>
                      </a:lnTo>
                      <a:lnTo>
                        <a:pt x="66" y="178"/>
                      </a:lnTo>
                      <a:lnTo>
                        <a:pt x="72" y="162"/>
                      </a:lnTo>
                      <a:lnTo>
                        <a:pt x="76" y="144"/>
                      </a:lnTo>
                      <a:lnTo>
                        <a:pt x="78" y="124"/>
                      </a:lnTo>
                      <a:lnTo>
                        <a:pt x="78" y="104"/>
                      </a:lnTo>
                      <a:lnTo>
                        <a:pt x="78" y="104"/>
                      </a:lnTo>
                      <a:lnTo>
                        <a:pt x="78" y="82"/>
                      </a:lnTo>
                      <a:lnTo>
                        <a:pt x="76" y="64"/>
                      </a:lnTo>
                      <a:lnTo>
                        <a:pt x="72" y="46"/>
                      </a:lnTo>
                      <a:lnTo>
                        <a:pt x="66" y="30"/>
                      </a:lnTo>
                      <a:lnTo>
                        <a:pt x="62" y="18"/>
                      </a:lnTo>
                      <a:lnTo>
                        <a:pt x="54" y="8"/>
                      </a:lnTo>
                      <a:lnTo>
                        <a:pt x="46" y="2"/>
                      </a:lnTo>
                      <a:lnTo>
                        <a:pt x="38" y="0"/>
                      </a:lnTo>
                      <a:lnTo>
                        <a:pt x="38" y="0"/>
                      </a:lnTo>
                      <a:lnTo>
                        <a:pt x="38" y="0"/>
                      </a:lnTo>
                      <a:lnTo>
                        <a:pt x="30" y="2"/>
                      </a:lnTo>
                      <a:lnTo>
                        <a:pt x="24" y="8"/>
                      </a:lnTo>
                      <a:lnTo>
                        <a:pt x="16" y="18"/>
                      </a:lnTo>
                      <a:lnTo>
                        <a:pt x="10" y="30"/>
                      </a:lnTo>
                      <a:lnTo>
                        <a:pt x="6" y="46"/>
                      </a:lnTo>
                      <a:lnTo>
                        <a:pt x="2" y="64"/>
                      </a:lnTo>
                      <a:lnTo>
                        <a:pt x="0" y="82"/>
                      </a:lnTo>
                      <a:lnTo>
                        <a:pt x="0" y="104"/>
                      </a:lnTo>
                      <a:lnTo>
                        <a:pt x="0" y="104"/>
                      </a:lnTo>
                      <a:lnTo>
                        <a:pt x="0" y="124"/>
                      </a:lnTo>
                      <a:lnTo>
                        <a:pt x="2" y="144"/>
                      </a:lnTo>
                      <a:lnTo>
                        <a:pt x="6" y="162"/>
                      </a:lnTo>
                      <a:lnTo>
                        <a:pt x="10" y="178"/>
                      </a:lnTo>
                      <a:lnTo>
                        <a:pt x="16" y="190"/>
                      </a:lnTo>
                      <a:lnTo>
                        <a:pt x="24" y="200"/>
                      </a:lnTo>
                      <a:lnTo>
                        <a:pt x="30" y="206"/>
                      </a:lnTo>
                      <a:lnTo>
                        <a:pt x="38" y="208"/>
                      </a:lnTo>
                      <a:lnTo>
                        <a:pt x="38" y="20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292" name="Freeform 124"/>
                <p:cNvSpPr>
                  <a:spLocks/>
                </p:cNvSpPr>
                <p:nvPr/>
              </p:nvSpPr>
              <p:spPr bwMode="auto">
                <a:xfrm>
                  <a:off x="2132" y="1148"/>
                  <a:ext cx="648" cy="478"/>
                </a:xfrm>
                <a:custGeom>
                  <a:avLst/>
                  <a:gdLst>
                    <a:gd name="T0" fmla="*/ 58 w 648"/>
                    <a:gd name="T1" fmla="*/ 252 h 478"/>
                    <a:gd name="T2" fmla="*/ 58 w 648"/>
                    <a:gd name="T3" fmla="*/ 252 h 478"/>
                    <a:gd name="T4" fmla="*/ 566 w 648"/>
                    <a:gd name="T5" fmla="*/ 470 h 478"/>
                    <a:gd name="T6" fmla="*/ 566 w 648"/>
                    <a:gd name="T7" fmla="*/ 470 h 478"/>
                    <a:gd name="T8" fmla="*/ 568 w 648"/>
                    <a:gd name="T9" fmla="*/ 474 h 478"/>
                    <a:gd name="T10" fmla="*/ 568 w 648"/>
                    <a:gd name="T11" fmla="*/ 474 h 478"/>
                    <a:gd name="T12" fmla="*/ 578 w 648"/>
                    <a:gd name="T13" fmla="*/ 476 h 478"/>
                    <a:gd name="T14" fmla="*/ 584 w 648"/>
                    <a:gd name="T15" fmla="*/ 478 h 478"/>
                    <a:gd name="T16" fmla="*/ 592 w 648"/>
                    <a:gd name="T17" fmla="*/ 476 h 478"/>
                    <a:gd name="T18" fmla="*/ 600 w 648"/>
                    <a:gd name="T19" fmla="*/ 474 h 478"/>
                    <a:gd name="T20" fmla="*/ 606 w 648"/>
                    <a:gd name="T21" fmla="*/ 468 h 478"/>
                    <a:gd name="T22" fmla="*/ 614 w 648"/>
                    <a:gd name="T23" fmla="*/ 462 h 478"/>
                    <a:gd name="T24" fmla="*/ 620 w 648"/>
                    <a:gd name="T25" fmla="*/ 454 h 478"/>
                    <a:gd name="T26" fmla="*/ 624 w 648"/>
                    <a:gd name="T27" fmla="*/ 446 h 478"/>
                    <a:gd name="T28" fmla="*/ 634 w 648"/>
                    <a:gd name="T29" fmla="*/ 424 h 478"/>
                    <a:gd name="T30" fmla="*/ 642 w 648"/>
                    <a:gd name="T31" fmla="*/ 396 h 478"/>
                    <a:gd name="T32" fmla="*/ 646 w 648"/>
                    <a:gd name="T33" fmla="*/ 364 h 478"/>
                    <a:gd name="T34" fmla="*/ 648 w 648"/>
                    <a:gd name="T35" fmla="*/ 328 h 478"/>
                    <a:gd name="T36" fmla="*/ 648 w 648"/>
                    <a:gd name="T37" fmla="*/ 328 h 478"/>
                    <a:gd name="T38" fmla="*/ 648 w 648"/>
                    <a:gd name="T39" fmla="*/ 302 h 478"/>
                    <a:gd name="T40" fmla="*/ 646 w 648"/>
                    <a:gd name="T41" fmla="*/ 272 h 478"/>
                    <a:gd name="T42" fmla="*/ 642 w 648"/>
                    <a:gd name="T43" fmla="*/ 242 h 478"/>
                    <a:gd name="T44" fmla="*/ 634 w 648"/>
                    <a:gd name="T45" fmla="*/ 214 h 478"/>
                    <a:gd name="T46" fmla="*/ 624 w 648"/>
                    <a:gd name="T47" fmla="*/ 184 h 478"/>
                    <a:gd name="T48" fmla="*/ 618 w 648"/>
                    <a:gd name="T49" fmla="*/ 170 h 478"/>
                    <a:gd name="T50" fmla="*/ 610 w 648"/>
                    <a:gd name="T51" fmla="*/ 158 h 478"/>
                    <a:gd name="T52" fmla="*/ 602 w 648"/>
                    <a:gd name="T53" fmla="*/ 146 h 478"/>
                    <a:gd name="T54" fmla="*/ 592 w 648"/>
                    <a:gd name="T55" fmla="*/ 134 h 478"/>
                    <a:gd name="T56" fmla="*/ 582 w 648"/>
                    <a:gd name="T57" fmla="*/ 124 h 478"/>
                    <a:gd name="T58" fmla="*/ 568 w 648"/>
                    <a:gd name="T59" fmla="*/ 114 h 478"/>
                    <a:gd name="T60" fmla="*/ 568 w 648"/>
                    <a:gd name="T61" fmla="*/ 114 h 478"/>
                    <a:gd name="T62" fmla="*/ 566 w 648"/>
                    <a:gd name="T63" fmla="*/ 112 h 478"/>
                    <a:gd name="T64" fmla="*/ 566 w 648"/>
                    <a:gd name="T65" fmla="*/ 112 h 478"/>
                    <a:gd name="T66" fmla="*/ 42 w 648"/>
                    <a:gd name="T67" fmla="*/ 0 h 478"/>
                    <a:gd name="T68" fmla="*/ 42 w 648"/>
                    <a:gd name="T69" fmla="*/ 0 h 478"/>
                    <a:gd name="T70" fmla="*/ 58 w 648"/>
                    <a:gd name="T71" fmla="*/ 4 h 478"/>
                    <a:gd name="T72" fmla="*/ 58 w 648"/>
                    <a:gd name="T73" fmla="*/ 4 h 478"/>
                    <a:gd name="T74" fmla="*/ 52 w 648"/>
                    <a:gd name="T75" fmla="*/ 2 h 478"/>
                    <a:gd name="T76" fmla="*/ 46 w 648"/>
                    <a:gd name="T77" fmla="*/ 2 h 478"/>
                    <a:gd name="T78" fmla="*/ 42 w 648"/>
                    <a:gd name="T79" fmla="*/ 2 h 478"/>
                    <a:gd name="T80" fmla="*/ 36 w 648"/>
                    <a:gd name="T81" fmla="*/ 4 h 478"/>
                    <a:gd name="T82" fmla="*/ 26 w 648"/>
                    <a:gd name="T83" fmla="*/ 12 h 478"/>
                    <a:gd name="T84" fmla="*/ 18 w 648"/>
                    <a:gd name="T85" fmla="*/ 24 h 478"/>
                    <a:gd name="T86" fmla="*/ 10 w 648"/>
                    <a:gd name="T87" fmla="*/ 38 h 478"/>
                    <a:gd name="T88" fmla="*/ 6 w 648"/>
                    <a:gd name="T89" fmla="*/ 56 h 478"/>
                    <a:gd name="T90" fmla="*/ 2 w 648"/>
                    <a:gd name="T91" fmla="*/ 78 h 478"/>
                    <a:gd name="T92" fmla="*/ 0 w 648"/>
                    <a:gd name="T93" fmla="*/ 104 h 478"/>
                    <a:gd name="T94" fmla="*/ 0 w 648"/>
                    <a:gd name="T95" fmla="*/ 104 h 478"/>
                    <a:gd name="T96" fmla="*/ 2 w 648"/>
                    <a:gd name="T97" fmla="*/ 128 h 478"/>
                    <a:gd name="T98" fmla="*/ 6 w 648"/>
                    <a:gd name="T99" fmla="*/ 154 h 478"/>
                    <a:gd name="T100" fmla="*/ 10 w 648"/>
                    <a:gd name="T101" fmla="*/ 176 h 478"/>
                    <a:gd name="T102" fmla="*/ 18 w 648"/>
                    <a:gd name="T103" fmla="*/ 198 h 478"/>
                    <a:gd name="T104" fmla="*/ 26 w 648"/>
                    <a:gd name="T105" fmla="*/ 216 h 478"/>
                    <a:gd name="T106" fmla="*/ 36 w 648"/>
                    <a:gd name="T107" fmla="*/ 232 h 478"/>
                    <a:gd name="T108" fmla="*/ 46 w 648"/>
                    <a:gd name="T109" fmla="*/ 244 h 478"/>
                    <a:gd name="T110" fmla="*/ 58 w 648"/>
                    <a:gd name="T111" fmla="*/ 252 h 478"/>
                    <a:gd name="T112" fmla="*/ 58 w 648"/>
                    <a:gd name="T113" fmla="*/ 25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8" h="478">
                      <a:moveTo>
                        <a:pt x="58" y="252"/>
                      </a:moveTo>
                      <a:lnTo>
                        <a:pt x="58" y="252"/>
                      </a:lnTo>
                      <a:lnTo>
                        <a:pt x="566" y="470"/>
                      </a:lnTo>
                      <a:lnTo>
                        <a:pt x="566" y="470"/>
                      </a:lnTo>
                      <a:lnTo>
                        <a:pt x="568" y="474"/>
                      </a:lnTo>
                      <a:lnTo>
                        <a:pt x="568" y="474"/>
                      </a:lnTo>
                      <a:lnTo>
                        <a:pt x="578" y="476"/>
                      </a:lnTo>
                      <a:lnTo>
                        <a:pt x="584" y="478"/>
                      </a:lnTo>
                      <a:lnTo>
                        <a:pt x="592" y="476"/>
                      </a:lnTo>
                      <a:lnTo>
                        <a:pt x="600" y="474"/>
                      </a:lnTo>
                      <a:lnTo>
                        <a:pt x="606" y="468"/>
                      </a:lnTo>
                      <a:lnTo>
                        <a:pt x="614" y="462"/>
                      </a:lnTo>
                      <a:lnTo>
                        <a:pt x="620" y="454"/>
                      </a:lnTo>
                      <a:lnTo>
                        <a:pt x="624" y="446"/>
                      </a:lnTo>
                      <a:lnTo>
                        <a:pt x="634" y="424"/>
                      </a:lnTo>
                      <a:lnTo>
                        <a:pt x="642" y="396"/>
                      </a:lnTo>
                      <a:lnTo>
                        <a:pt x="646" y="364"/>
                      </a:lnTo>
                      <a:lnTo>
                        <a:pt x="648" y="328"/>
                      </a:lnTo>
                      <a:lnTo>
                        <a:pt x="648" y="328"/>
                      </a:lnTo>
                      <a:lnTo>
                        <a:pt x="648" y="302"/>
                      </a:lnTo>
                      <a:lnTo>
                        <a:pt x="646" y="272"/>
                      </a:lnTo>
                      <a:lnTo>
                        <a:pt x="642" y="242"/>
                      </a:lnTo>
                      <a:lnTo>
                        <a:pt x="634" y="214"/>
                      </a:lnTo>
                      <a:lnTo>
                        <a:pt x="624" y="184"/>
                      </a:lnTo>
                      <a:lnTo>
                        <a:pt x="618" y="170"/>
                      </a:lnTo>
                      <a:lnTo>
                        <a:pt x="610" y="158"/>
                      </a:lnTo>
                      <a:lnTo>
                        <a:pt x="602" y="146"/>
                      </a:lnTo>
                      <a:lnTo>
                        <a:pt x="592" y="134"/>
                      </a:lnTo>
                      <a:lnTo>
                        <a:pt x="582" y="124"/>
                      </a:lnTo>
                      <a:lnTo>
                        <a:pt x="568" y="114"/>
                      </a:lnTo>
                      <a:lnTo>
                        <a:pt x="568" y="114"/>
                      </a:lnTo>
                      <a:lnTo>
                        <a:pt x="566" y="112"/>
                      </a:lnTo>
                      <a:lnTo>
                        <a:pt x="566" y="112"/>
                      </a:lnTo>
                      <a:lnTo>
                        <a:pt x="42" y="0"/>
                      </a:lnTo>
                      <a:lnTo>
                        <a:pt x="42" y="0"/>
                      </a:lnTo>
                      <a:lnTo>
                        <a:pt x="58" y="4"/>
                      </a:lnTo>
                      <a:lnTo>
                        <a:pt x="58" y="4"/>
                      </a:lnTo>
                      <a:lnTo>
                        <a:pt x="52" y="2"/>
                      </a:lnTo>
                      <a:lnTo>
                        <a:pt x="46" y="2"/>
                      </a:lnTo>
                      <a:lnTo>
                        <a:pt x="42" y="2"/>
                      </a:lnTo>
                      <a:lnTo>
                        <a:pt x="36" y="4"/>
                      </a:lnTo>
                      <a:lnTo>
                        <a:pt x="26" y="12"/>
                      </a:lnTo>
                      <a:lnTo>
                        <a:pt x="18" y="24"/>
                      </a:lnTo>
                      <a:lnTo>
                        <a:pt x="10" y="38"/>
                      </a:lnTo>
                      <a:lnTo>
                        <a:pt x="6" y="56"/>
                      </a:lnTo>
                      <a:lnTo>
                        <a:pt x="2" y="78"/>
                      </a:lnTo>
                      <a:lnTo>
                        <a:pt x="0" y="104"/>
                      </a:lnTo>
                      <a:lnTo>
                        <a:pt x="0" y="104"/>
                      </a:lnTo>
                      <a:lnTo>
                        <a:pt x="2" y="128"/>
                      </a:lnTo>
                      <a:lnTo>
                        <a:pt x="6" y="154"/>
                      </a:lnTo>
                      <a:lnTo>
                        <a:pt x="10" y="176"/>
                      </a:lnTo>
                      <a:lnTo>
                        <a:pt x="18" y="198"/>
                      </a:lnTo>
                      <a:lnTo>
                        <a:pt x="26" y="216"/>
                      </a:lnTo>
                      <a:lnTo>
                        <a:pt x="36" y="232"/>
                      </a:lnTo>
                      <a:lnTo>
                        <a:pt x="46" y="244"/>
                      </a:lnTo>
                      <a:lnTo>
                        <a:pt x="58" y="252"/>
                      </a:lnTo>
                      <a:lnTo>
                        <a:pt x="58" y="252"/>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293" name="Freeform 125"/>
                <p:cNvSpPr>
                  <a:spLocks/>
                </p:cNvSpPr>
                <p:nvPr/>
              </p:nvSpPr>
              <p:spPr bwMode="auto">
                <a:xfrm>
                  <a:off x="2084" y="1154"/>
                  <a:ext cx="646" cy="478"/>
                </a:xfrm>
                <a:custGeom>
                  <a:avLst/>
                  <a:gdLst>
                    <a:gd name="T0" fmla="*/ 58 w 646"/>
                    <a:gd name="T1" fmla="*/ 252 h 478"/>
                    <a:gd name="T2" fmla="*/ 58 w 646"/>
                    <a:gd name="T3" fmla="*/ 252 h 478"/>
                    <a:gd name="T4" fmla="*/ 566 w 646"/>
                    <a:gd name="T5" fmla="*/ 470 h 478"/>
                    <a:gd name="T6" fmla="*/ 566 w 646"/>
                    <a:gd name="T7" fmla="*/ 470 h 478"/>
                    <a:gd name="T8" fmla="*/ 568 w 646"/>
                    <a:gd name="T9" fmla="*/ 474 h 478"/>
                    <a:gd name="T10" fmla="*/ 568 w 646"/>
                    <a:gd name="T11" fmla="*/ 474 h 478"/>
                    <a:gd name="T12" fmla="*/ 576 w 646"/>
                    <a:gd name="T13" fmla="*/ 478 h 478"/>
                    <a:gd name="T14" fmla="*/ 584 w 646"/>
                    <a:gd name="T15" fmla="*/ 478 h 478"/>
                    <a:gd name="T16" fmla="*/ 592 w 646"/>
                    <a:gd name="T17" fmla="*/ 476 h 478"/>
                    <a:gd name="T18" fmla="*/ 598 w 646"/>
                    <a:gd name="T19" fmla="*/ 474 h 478"/>
                    <a:gd name="T20" fmla="*/ 606 w 646"/>
                    <a:gd name="T21" fmla="*/ 470 h 478"/>
                    <a:gd name="T22" fmla="*/ 612 w 646"/>
                    <a:gd name="T23" fmla="*/ 464 h 478"/>
                    <a:gd name="T24" fmla="*/ 618 w 646"/>
                    <a:gd name="T25" fmla="*/ 456 h 478"/>
                    <a:gd name="T26" fmla="*/ 624 w 646"/>
                    <a:gd name="T27" fmla="*/ 446 h 478"/>
                    <a:gd name="T28" fmla="*/ 634 w 646"/>
                    <a:gd name="T29" fmla="*/ 424 h 478"/>
                    <a:gd name="T30" fmla="*/ 640 w 646"/>
                    <a:gd name="T31" fmla="*/ 396 h 478"/>
                    <a:gd name="T32" fmla="*/ 646 w 646"/>
                    <a:gd name="T33" fmla="*/ 364 h 478"/>
                    <a:gd name="T34" fmla="*/ 646 w 646"/>
                    <a:gd name="T35" fmla="*/ 330 h 478"/>
                    <a:gd name="T36" fmla="*/ 646 w 646"/>
                    <a:gd name="T37" fmla="*/ 330 h 478"/>
                    <a:gd name="T38" fmla="*/ 646 w 646"/>
                    <a:gd name="T39" fmla="*/ 302 h 478"/>
                    <a:gd name="T40" fmla="*/ 644 w 646"/>
                    <a:gd name="T41" fmla="*/ 274 h 478"/>
                    <a:gd name="T42" fmla="*/ 640 w 646"/>
                    <a:gd name="T43" fmla="*/ 244 h 478"/>
                    <a:gd name="T44" fmla="*/ 632 w 646"/>
                    <a:gd name="T45" fmla="*/ 214 h 478"/>
                    <a:gd name="T46" fmla="*/ 622 w 646"/>
                    <a:gd name="T47" fmla="*/ 186 h 478"/>
                    <a:gd name="T48" fmla="*/ 616 w 646"/>
                    <a:gd name="T49" fmla="*/ 172 h 478"/>
                    <a:gd name="T50" fmla="*/ 608 w 646"/>
                    <a:gd name="T51" fmla="*/ 158 h 478"/>
                    <a:gd name="T52" fmla="*/ 600 w 646"/>
                    <a:gd name="T53" fmla="*/ 146 h 478"/>
                    <a:gd name="T54" fmla="*/ 590 w 646"/>
                    <a:gd name="T55" fmla="*/ 136 h 478"/>
                    <a:gd name="T56" fmla="*/ 580 w 646"/>
                    <a:gd name="T57" fmla="*/ 124 h 478"/>
                    <a:gd name="T58" fmla="*/ 568 w 646"/>
                    <a:gd name="T59" fmla="*/ 116 h 478"/>
                    <a:gd name="T60" fmla="*/ 568 w 646"/>
                    <a:gd name="T61" fmla="*/ 116 h 478"/>
                    <a:gd name="T62" fmla="*/ 566 w 646"/>
                    <a:gd name="T63" fmla="*/ 112 h 478"/>
                    <a:gd name="T64" fmla="*/ 566 w 646"/>
                    <a:gd name="T65" fmla="*/ 112 h 478"/>
                    <a:gd name="T66" fmla="*/ 40 w 646"/>
                    <a:gd name="T67" fmla="*/ 0 h 478"/>
                    <a:gd name="T68" fmla="*/ 40 w 646"/>
                    <a:gd name="T69" fmla="*/ 0 h 478"/>
                    <a:gd name="T70" fmla="*/ 58 w 646"/>
                    <a:gd name="T71" fmla="*/ 6 h 478"/>
                    <a:gd name="T72" fmla="*/ 58 w 646"/>
                    <a:gd name="T73" fmla="*/ 6 h 478"/>
                    <a:gd name="T74" fmla="*/ 52 w 646"/>
                    <a:gd name="T75" fmla="*/ 4 h 478"/>
                    <a:gd name="T76" fmla="*/ 46 w 646"/>
                    <a:gd name="T77" fmla="*/ 2 h 478"/>
                    <a:gd name="T78" fmla="*/ 40 w 646"/>
                    <a:gd name="T79" fmla="*/ 4 h 478"/>
                    <a:gd name="T80" fmla="*/ 34 w 646"/>
                    <a:gd name="T81" fmla="*/ 6 h 478"/>
                    <a:gd name="T82" fmla="*/ 24 w 646"/>
                    <a:gd name="T83" fmla="*/ 12 h 478"/>
                    <a:gd name="T84" fmla="*/ 16 w 646"/>
                    <a:gd name="T85" fmla="*/ 24 h 478"/>
                    <a:gd name="T86" fmla="*/ 10 w 646"/>
                    <a:gd name="T87" fmla="*/ 38 h 478"/>
                    <a:gd name="T88" fmla="*/ 4 w 646"/>
                    <a:gd name="T89" fmla="*/ 58 h 478"/>
                    <a:gd name="T90" fmla="*/ 0 w 646"/>
                    <a:gd name="T91" fmla="*/ 80 h 478"/>
                    <a:gd name="T92" fmla="*/ 0 w 646"/>
                    <a:gd name="T93" fmla="*/ 104 h 478"/>
                    <a:gd name="T94" fmla="*/ 0 w 646"/>
                    <a:gd name="T95" fmla="*/ 104 h 478"/>
                    <a:gd name="T96" fmla="*/ 0 w 646"/>
                    <a:gd name="T97" fmla="*/ 130 h 478"/>
                    <a:gd name="T98" fmla="*/ 4 w 646"/>
                    <a:gd name="T99" fmla="*/ 154 h 478"/>
                    <a:gd name="T100" fmla="*/ 10 w 646"/>
                    <a:gd name="T101" fmla="*/ 178 h 478"/>
                    <a:gd name="T102" fmla="*/ 16 w 646"/>
                    <a:gd name="T103" fmla="*/ 198 h 478"/>
                    <a:gd name="T104" fmla="*/ 24 w 646"/>
                    <a:gd name="T105" fmla="*/ 218 h 478"/>
                    <a:gd name="T106" fmla="*/ 34 w 646"/>
                    <a:gd name="T107" fmla="*/ 232 h 478"/>
                    <a:gd name="T108" fmla="*/ 46 w 646"/>
                    <a:gd name="T109" fmla="*/ 244 h 478"/>
                    <a:gd name="T110" fmla="*/ 58 w 646"/>
                    <a:gd name="T111" fmla="*/ 252 h 478"/>
                    <a:gd name="T112" fmla="*/ 58 w 646"/>
                    <a:gd name="T113" fmla="*/ 25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6" h="478">
                      <a:moveTo>
                        <a:pt x="58" y="252"/>
                      </a:moveTo>
                      <a:lnTo>
                        <a:pt x="58" y="252"/>
                      </a:lnTo>
                      <a:lnTo>
                        <a:pt x="566" y="470"/>
                      </a:lnTo>
                      <a:lnTo>
                        <a:pt x="566" y="470"/>
                      </a:lnTo>
                      <a:lnTo>
                        <a:pt x="568" y="474"/>
                      </a:lnTo>
                      <a:lnTo>
                        <a:pt x="568" y="474"/>
                      </a:lnTo>
                      <a:lnTo>
                        <a:pt x="576" y="478"/>
                      </a:lnTo>
                      <a:lnTo>
                        <a:pt x="584" y="478"/>
                      </a:lnTo>
                      <a:lnTo>
                        <a:pt x="592" y="476"/>
                      </a:lnTo>
                      <a:lnTo>
                        <a:pt x="598" y="474"/>
                      </a:lnTo>
                      <a:lnTo>
                        <a:pt x="606" y="470"/>
                      </a:lnTo>
                      <a:lnTo>
                        <a:pt x="612" y="464"/>
                      </a:lnTo>
                      <a:lnTo>
                        <a:pt x="618" y="456"/>
                      </a:lnTo>
                      <a:lnTo>
                        <a:pt x="624" y="446"/>
                      </a:lnTo>
                      <a:lnTo>
                        <a:pt x="634" y="424"/>
                      </a:lnTo>
                      <a:lnTo>
                        <a:pt x="640" y="396"/>
                      </a:lnTo>
                      <a:lnTo>
                        <a:pt x="646" y="364"/>
                      </a:lnTo>
                      <a:lnTo>
                        <a:pt x="646" y="330"/>
                      </a:lnTo>
                      <a:lnTo>
                        <a:pt x="646" y="330"/>
                      </a:lnTo>
                      <a:lnTo>
                        <a:pt x="646" y="302"/>
                      </a:lnTo>
                      <a:lnTo>
                        <a:pt x="644" y="274"/>
                      </a:lnTo>
                      <a:lnTo>
                        <a:pt x="640" y="244"/>
                      </a:lnTo>
                      <a:lnTo>
                        <a:pt x="632" y="214"/>
                      </a:lnTo>
                      <a:lnTo>
                        <a:pt x="622" y="186"/>
                      </a:lnTo>
                      <a:lnTo>
                        <a:pt x="616" y="172"/>
                      </a:lnTo>
                      <a:lnTo>
                        <a:pt x="608" y="158"/>
                      </a:lnTo>
                      <a:lnTo>
                        <a:pt x="600" y="146"/>
                      </a:lnTo>
                      <a:lnTo>
                        <a:pt x="590" y="136"/>
                      </a:lnTo>
                      <a:lnTo>
                        <a:pt x="580" y="124"/>
                      </a:lnTo>
                      <a:lnTo>
                        <a:pt x="568" y="116"/>
                      </a:lnTo>
                      <a:lnTo>
                        <a:pt x="568" y="116"/>
                      </a:lnTo>
                      <a:lnTo>
                        <a:pt x="566" y="112"/>
                      </a:lnTo>
                      <a:lnTo>
                        <a:pt x="566" y="112"/>
                      </a:lnTo>
                      <a:lnTo>
                        <a:pt x="40" y="0"/>
                      </a:lnTo>
                      <a:lnTo>
                        <a:pt x="40" y="0"/>
                      </a:lnTo>
                      <a:lnTo>
                        <a:pt x="58" y="6"/>
                      </a:lnTo>
                      <a:lnTo>
                        <a:pt x="58" y="6"/>
                      </a:lnTo>
                      <a:lnTo>
                        <a:pt x="52" y="4"/>
                      </a:lnTo>
                      <a:lnTo>
                        <a:pt x="46" y="2"/>
                      </a:lnTo>
                      <a:lnTo>
                        <a:pt x="40" y="4"/>
                      </a:lnTo>
                      <a:lnTo>
                        <a:pt x="34" y="6"/>
                      </a:lnTo>
                      <a:lnTo>
                        <a:pt x="24" y="12"/>
                      </a:lnTo>
                      <a:lnTo>
                        <a:pt x="16" y="24"/>
                      </a:lnTo>
                      <a:lnTo>
                        <a:pt x="10" y="38"/>
                      </a:lnTo>
                      <a:lnTo>
                        <a:pt x="4" y="58"/>
                      </a:lnTo>
                      <a:lnTo>
                        <a:pt x="0" y="80"/>
                      </a:lnTo>
                      <a:lnTo>
                        <a:pt x="0" y="104"/>
                      </a:lnTo>
                      <a:lnTo>
                        <a:pt x="0" y="104"/>
                      </a:lnTo>
                      <a:lnTo>
                        <a:pt x="0" y="130"/>
                      </a:lnTo>
                      <a:lnTo>
                        <a:pt x="4" y="154"/>
                      </a:lnTo>
                      <a:lnTo>
                        <a:pt x="10" y="178"/>
                      </a:lnTo>
                      <a:lnTo>
                        <a:pt x="16" y="198"/>
                      </a:lnTo>
                      <a:lnTo>
                        <a:pt x="24" y="218"/>
                      </a:lnTo>
                      <a:lnTo>
                        <a:pt x="34" y="232"/>
                      </a:lnTo>
                      <a:lnTo>
                        <a:pt x="46" y="244"/>
                      </a:lnTo>
                      <a:lnTo>
                        <a:pt x="58" y="252"/>
                      </a:lnTo>
                      <a:lnTo>
                        <a:pt x="58" y="25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94" name="Freeform 126"/>
                <p:cNvSpPr>
                  <a:spLocks/>
                </p:cNvSpPr>
                <p:nvPr/>
              </p:nvSpPr>
              <p:spPr bwMode="auto">
                <a:xfrm>
                  <a:off x="2440" y="1346"/>
                  <a:ext cx="208" cy="884"/>
                </a:xfrm>
                <a:custGeom>
                  <a:avLst/>
                  <a:gdLst>
                    <a:gd name="T0" fmla="*/ 0 w 208"/>
                    <a:gd name="T1" fmla="*/ 0 h 884"/>
                    <a:gd name="T2" fmla="*/ 2 w 208"/>
                    <a:gd name="T3" fmla="*/ 854 h 884"/>
                    <a:gd name="T4" fmla="*/ 2 w 208"/>
                    <a:gd name="T5" fmla="*/ 854 h 884"/>
                    <a:gd name="T6" fmla="*/ 4 w 208"/>
                    <a:gd name="T7" fmla="*/ 860 h 884"/>
                    <a:gd name="T8" fmla="*/ 10 w 208"/>
                    <a:gd name="T9" fmla="*/ 866 h 884"/>
                    <a:gd name="T10" fmla="*/ 20 w 208"/>
                    <a:gd name="T11" fmla="*/ 870 h 884"/>
                    <a:gd name="T12" fmla="*/ 32 w 208"/>
                    <a:gd name="T13" fmla="*/ 874 h 884"/>
                    <a:gd name="T14" fmla="*/ 66 w 208"/>
                    <a:gd name="T15" fmla="*/ 880 h 884"/>
                    <a:gd name="T16" fmla="*/ 106 w 208"/>
                    <a:gd name="T17" fmla="*/ 884 h 884"/>
                    <a:gd name="T18" fmla="*/ 106 w 208"/>
                    <a:gd name="T19" fmla="*/ 884 h 884"/>
                    <a:gd name="T20" fmla="*/ 146 w 208"/>
                    <a:gd name="T21" fmla="*/ 882 h 884"/>
                    <a:gd name="T22" fmla="*/ 178 w 208"/>
                    <a:gd name="T23" fmla="*/ 878 h 884"/>
                    <a:gd name="T24" fmla="*/ 190 w 208"/>
                    <a:gd name="T25" fmla="*/ 874 h 884"/>
                    <a:gd name="T26" fmla="*/ 200 w 208"/>
                    <a:gd name="T27" fmla="*/ 870 h 884"/>
                    <a:gd name="T28" fmla="*/ 206 w 208"/>
                    <a:gd name="T29" fmla="*/ 866 h 884"/>
                    <a:gd name="T30" fmla="*/ 208 w 208"/>
                    <a:gd name="T31" fmla="*/ 860 h 884"/>
                    <a:gd name="T32" fmla="*/ 206 w 208"/>
                    <a:gd name="T33" fmla="*/ 4 h 884"/>
                    <a:gd name="T34" fmla="*/ 0 w 208"/>
                    <a:gd name="T35"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884">
                      <a:moveTo>
                        <a:pt x="0" y="0"/>
                      </a:moveTo>
                      <a:lnTo>
                        <a:pt x="2" y="854"/>
                      </a:lnTo>
                      <a:lnTo>
                        <a:pt x="2" y="854"/>
                      </a:lnTo>
                      <a:lnTo>
                        <a:pt x="4" y="860"/>
                      </a:lnTo>
                      <a:lnTo>
                        <a:pt x="10" y="866"/>
                      </a:lnTo>
                      <a:lnTo>
                        <a:pt x="20" y="870"/>
                      </a:lnTo>
                      <a:lnTo>
                        <a:pt x="32" y="874"/>
                      </a:lnTo>
                      <a:lnTo>
                        <a:pt x="66" y="880"/>
                      </a:lnTo>
                      <a:lnTo>
                        <a:pt x="106" y="884"/>
                      </a:lnTo>
                      <a:lnTo>
                        <a:pt x="106" y="884"/>
                      </a:lnTo>
                      <a:lnTo>
                        <a:pt x="146" y="882"/>
                      </a:lnTo>
                      <a:lnTo>
                        <a:pt x="178" y="878"/>
                      </a:lnTo>
                      <a:lnTo>
                        <a:pt x="190" y="874"/>
                      </a:lnTo>
                      <a:lnTo>
                        <a:pt x="200" y="870"/>
                      </a:lnTo>
                      <a:lnTo>
                        <a:pt x="206" y="866"/>
                      </a:lnTo>
                      <a:lnTo>
                        <a:pt x="208" y="860"/>
                      </a:lnTo>
                      <a:lnTo>
                        <a:pt x="206" y="4"/>
                      </a:lnTo>
                      <a:lnTo>
                        <a:pt x="0"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95" name="Freeform 127"/>
                <p:cNvSpPr>
                  <a:spLocks/>
                </p:cNvSpPr>
                <p:nvPr/>
              </p:nvSpPr>
              <p:spPr bwMode="auto">
                <a:xfrm>
                  <a:off x="2224" y="1348"/>
                  <a:ext cx="456" cy="210"/>
                </a:xfrm>
                <a:custGeom>
                  <a:avLst/>
                  <a:gdLst>
                    <a:gd name="T0" fmla="*/ 0 w 456"/>
                    <a:gd name="T1" fmla="*/ 210 h 210"/>
                    <a:gd name="T2" fmla="*/ 416 w 456"/>
                    <a:gd name="T3" fmla="*/ 208 h 210"/>
                    <a:gd name="T4" fmla="*/ 416 w 456"/>
                    <a:gd name="T5" fmla="*/ 208 h 210"/>
                    <a:gd name="T6" fmla="*/ 424 w 456"/>
                    <a:gd name="T7" fmla="*/ 206 h 210"/>
                    <a:gd name="T8" fmla="*/ 432 w 456"/>
                    <a:gd name="T9" fmla="*/ 200 h 210"/>
                    <a:gd name="T10" fmla="*/ 438 w 456"/>
                    <a:gd name="T11" fmla="*/ 190 h 210"/>
                    <a:gd name="T12" fmla="*/ 444 w 456"/>
                    <a:gd name="T13" fmla="*/ 178 h 210"/>
                    <a:gd name="T14" fmla="*/ 450 w 456"/>
                    <a:gd name="T15" fmla="*/ 162 h 210"/>
                    <a:gd name="T16" fmla="*/ 452 w 456"/>
                    <a:gd name="T17" fmla="*/ 144 h 210"/>
                    <a:gd name="T18" fmla="*/ 456 w 456"/>
                    <a:gd name="T19" fmla="*/ 126 h 210"/>
                    <a:gd name="T20" fmla="*/ 456 w 456"/>
                    <a:gd name="T21" fmla="*/ 104 h 210"/>
                    <a:gd name="T22" fmla="*/ 456 w 456"/>
                    <a:gd name="T23" fmla="*/ 104 h 210"/>
                    <a:gd name="T24" fmla="*/ 456 w 456"/>
                    <a:gd name="T25" fmla="*/ 84 h 210"/>
                    <a:gd name="T26" fmla="*/ 452 w 456"/>
                    <a:gd name="T27" fmla="*/ 64 h 210"/>
                    <a:gd name="T28" fmla="*/ 450 w 456"/>
                    <a:gd name="T29" fmla="*/ 46 h 210"/>
                    <a:gd name="T30" fmla="*/ 444 w 456"/>
                    <a:gd name="T31" fmla="*/ 30 h 210"/>
                    <a:gd name="T32" fmla="*/ 438 w 456"/>
                    <a:gd name="T33" fmla="*/ 18 h 210"/>
                    <a:gd name="T34" fmla="*/ 432 w 456"/>
                    <a:gd name="T35" fmla="*/ 8 h 210"/>
                    <a:gd name="T36" fmla="*/ 424 w 456"/>
                    <a:gd name="T37" fmla="*/ 2 h 210"/>
                    <a:gd name="T38" fmla="*/ 416 w 456"/>
                    <a:gd name="T39" fmla="*/ 0 h 210"/>
                    <a:gd name="T40" fmla="*/ 0 w 456"/>
                    <a:gd name="T41" fmla="*/ 0 h 210"/>
                    <a:gd name="T42" fmla="*/ 0 w 456"/>
                    <a:gd name="T4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6" h="210">
                      <a:moveTo>
                        <a:pt x="0" y="210"/>
                      </a:moveTo>
                      <a:lnTo>
                        <a:pt x="416" y="208"/>
                      </a:lnTo>
                      <a:lnTo>
                        <a:pt x="416" y="208"/>
                      </a:lnTo>
                      <a:lnTo>
                        <a:pt x="424" y="206"/>
                      </a:lnTo>
                      <a:lnTo>
                        <a:pt x="432" y="200"/>
                      </a:lnTo>
                      <a:lnTo>
                        <a:pt x="438" y="190"/>
                      </a:lnTo>
                      <a:lnTo>
                        <a:pt x="444" y="178"/>
                      </a:lnTo>
                      <a:lnTo>
                        <a:pt x="450" y="162"/>
                      </a:lnTo>
                      <a:lnTo>
                        <a:pt x="452" y="144"/>
                      </a:lnTo>
                      <a:lnTo>
                        <a:pt x="456" y="126"/>
                      </a:lnTo>
                      <a:lnTo>
                        <a:pt x="456" y="104"/>
                      </a:lnTo>
                      <a:lnTo>
                        <a:pt x="456" y="104"/>
                      </a:lnTo>
                      <a:lnTo>
                        <a:pt x="456" y="84"/>
                      </a:lnTo>
                      <a:lnTo>
                        <a:pt x="452" y="64"/>
                      </a:lnTo>
                      <a:lnTo>
                        <a:pt x="450" y="46"/>
                      </a:lnTo>
                      <a:lnTo>
                        <a:pt x="444" y="30"/>
                      </a:lnTo>
                      <a:lnTo>
                        <a:pt x="438" y="18"/>
                      </a:lnTo>
                      <a:lnTo>
                        <a:pt x="432" y="8"/>
                      </a:lnTo>
                      <a:lnTo>
                        <a:pt x="424" y="2"/>
                      </a:lnTo>
                      <a:lnTo>
                        <a:pt x="416" y="0"/>
                      </a:lnTo>
                      <a:lnTo>
                        <a:pt x="0" y="0"/>
                      </a:lnTo>
                      <a:lnTo>
                        <a:pt x="0"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96" name="Freeform 128"/>
                <p:cNvSpPr>
                  <a:spLocks/>
                </p:cNvSpPr>
                <p:nvPr/>
              </p:nvSpPr>
              <p:spPr bwMode="auto">
                <a:xfrm>
                  <a:off x="2186" y="1348"/>
                  <a:ext cx="78" cy="210"/>
                </a:xfrm>
                <a:custGeom>
                  <a:avLst/>
                  <a:gdLst>
                    <a:gd name="T0" fmla="*/ 40 w 78"/>
                    <a:gd name="T1" fmla="*/ 210 h 210"/>
                    <a:gd name="T2" fmla="*/ 40 w 78"/>
                    <a:gd name="T3" fmla="*/ 210 h 210"/>
                    <a:gd name="T4" fmla="*/ 48 w 78"/>
                    <a:gd name="T5" fmla="*/ 208 h 210"/>
                    <a:gd name="T6" fmla="*/ 54 w 78"/>
                    <a:gd name="T7" fmla="*/ 202 h 210"/>
                    <a:gd name="T8" fmla="*/ 62 w 78"/>
                    <a:gd name="T9" fmla="*/ 192 h 210"/>
                    <a:gd name="T10" fmla="*/ 68 w 78"/>
                    <a:gd name="T11" fmla="*/ 178 h 210"/>
                    <a:gd name="T12" fmla="*/ 72 w 78"/>
                    <a:gd name="T13" fmla="*/ 164 h 210"/>
                    <a:gd name="T14" fmla="*/ 76 w 78"/>
                    <a:gd name="T15" fmla="*/ 146 h 210"/>
                    <a:gd name="T16" fmla="*/ 78 w 78"/>
                    <a:gd name="T17" fmla="*/ 126 h 210"/>
                    <a:gd name="T18" fmla="*/ 78 w 78"/>
                    <a:gd name="T19" fmla="*/ 104 h 210"/>
                    <a:gd name="T20" fmla="*/ 78 w 78"/>
                    <a:gd name="T21" fmla="*/ 104 h 210"/>
                    <a:gd name="T22" fmla="*/ 78 w 78"/>
                    <a:gd name="T23" fmla="*/ 84 h 210"/>
                    <a:gd name="T24" fmla="*/ 76 w 78"/>
                    <a:gd name="T25" fmla="*/ 64 h 210"/>
                    <a:gd name="T26" fmla="*/ 72 w 78"/>
                    <a:gd name="T27" fmla="*/ 46 h 210"/>
                    <a:gd name="T28" fmla="*/ 68 w 78"/>
                    <a:gd name="T29" fmla="*/ 32 h 210"/>
                    <a:gd name="T30" fmla="*/ 62 w 78"/>
                    <a:gd name="T31" fmla="*/ 18 h 210"/>
                    <a:gd name="T32" fmla="*/ 54 w 78"/>
                    <a:gd name="T33" fmla="*/ 8 h 210"/>
                    <a:gd name="T34" fmla="*/ 48 w 78"/>
                    <a:gd name="T35" fmla="*/ 2 h 210"/>
                    <a:gd name="T36" fmla="*/ 40 w 78"/>
                    <a:gd name="T37" fmla="*/ 0 h 210"/>
                    <a:gd name="T38" fmla="*/ 38 w 78"/>
                    <a:gd name="T39" fmla="*/ 0 h 210"/>
                    <a:gd name="T40" fmla="*/ 38 w 78"/>
                    <a:gd name="T41" fmla="*/ 0 h 210"/>
                    <a:gd name="T42" fmla="*/ 30 w 78"/>
                    <a:gd name="T43" fmla="*/ 2 h 210"/>
                    <a:gd name="T44" fmla="*/ 24 w 78"/>
                    <a:gd name="T45" fmla="*/ 8 h 210"/>
                    <a:gd name="T46" fmla="*/ 16 w 78"/>
                    <a:gd name="T47" fmla="*/ 18 h 210"/>
                    <a:gd name="T48" fmla="*/ 12 w 78"/>
                    <a:gd name="T49" fmla="*/ 30 h 210"/>
                    <a:gd name="T50" fmla="*/ 6 w 78"/>
                    <a:gd name="T51" fmla="*/ 46 h 210"/>
                    <a:gd name="T52" fmla="*/ 2 w 78"/>
                    <a:gd name="T53" fmla="*/ 64 h 210"/>
                    <a:gd name="T54" fmla="*/ 0 w 78"/>
                    <a:gd name="T55" fmla="*/ 84 h 210"/>
                    <a:gd name="T56" fmla="*/ 0 w 78"/>
                    <a:gd name="T57" fmla="*/ 104 h 210"/>
                    <a:gd name="T58" fmla="*/ 0 w 78"/>
                    <a:gd name="T59" fmla="*/ 104 h 210"/>
                    <a:gd name="T60" fmla="*/ 0 w 78"/>
                    <a:gd name="T61" fmla="*/ 126 h 210"/>
                    <a:gd name="T62" fmla="*/ 2 w 78"/>
                    <a:gd name="T63" fmla="*/ 146 h 210"/>
                    <a:gd name="T64" fmla="*/ 6 w 78"/>
                    <a:gd name="T65" fmla="*/ 164 h 210"/>
                    <a:gd name="T66" fmla="*/ 12 w 78"/>
                    <a:gd name="T67" fmla="*/ 178 h 210"/>
                    <a:gd name="T68" fmla="*/ 16 w 78"/>
                    <a:gd name="T69" fmla="*/ 192 h 210"/>
                    <a:gd name="T70" fmla="*/ 24 w 78"/>
                    <a:gd name="T71" fmla="*/ 200 h 210"/>
                    <a:gd name="T72" fmla="*/ 30 w 78"/>
                    <a:gd name="T73" fmla="*/ 206 h 210"/>
                    <a:gd name="T74" fmla="*/ 38 w 78"/>
                    <a:gd name="T75" fmla="*/ 210 h 210"/>
                    <a:gd name="T76" fmla="*/ 40 w 78"/>
                    <a:gd name="T7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210">
                      <a:moveTo>
                        <a:pt x="40" y="210"/>
                      </a:moveTo>
                      <a:lnTo>
                        <a:pt x="40" y="210"/>
                      </a:lnTo>
                      <a:lnTo>
                        <a:pt x="48" y="208"/>
                      </a:lnTo>
                      <a:lnTo>
                        <a:pt x="54" y="202"/>
                      </a:lnTo>
                      <a:lnTo>
                        <a:pt x="62" y="192"/>
                      </a:lnTo>
                      <a:lnTo>
                        <a:pt x="68" y="178"/>
                      </a:lnTo>
                      <a:lnTo>
                        <a:pt x="72" y="164"/>
                      </a:lnTo>
                      <a:lnTo>
                        <a:pt x="76" y="146"/>
                      </a:lnTo>
                      <a:lnTo>
                        <a:pt x="78" y="126"/>
                      </a:lnTo>
                      <a:lnTo>
                        <a:pt x="78" y="104"/>
                      </a:lnTo>
                      <a:lnTo>
                        <a:pt x="78" y="104"/>
                      </a:lnTo>
                      <a:lnTo>
                        <a:pt x="78" y="84"/>
                      </a:lnTo>
                      <a:lnTo>
                        <a:pt x="76" y="64"/>
                      </a:lnTo>
                      <a:lnTo>
                        <a:pt x="72" y="46"/>
                      </a:lnTo>
                      <a:lnTo>
                        <a:pt x="68" y="32"/>
                      </a:lnTo>
                      <a:lnTo>
                        <a:pt x="62" y="18"/>
                      </a:lnTo>
                      <a:lnTo>
                        <a:pt x="54" y="8"/>
                      </a:lnTo>
                      <a:lnTo>
                        <a:pt x="48" y="2"/>
                      </a:lnTo>
                      <a:lnTo>
                        <a:pt x="40" y="0"/>
                      </a:lnTo>
                      <a:lnTo>
                        <a:pt x="38" y="0"/>
                      </a:lnTo>
                      <a:lnTo>
                        <a:pt x="38" y="0"/>
                      </a:lnTo>
                      <a:lnTo>
                        <a:pt x="30" y="2"/>
                      </a:lnTo>
                      <a:lnTo>
                        <a:pt x="24" y="8"/>
                      </a:lnTo>
                      <a:lnTo>
                        <a:pt x="16" y="18"/>
                      </a:lnTo>
                      <a:lnTo>
                        <a:pt x="12" y="30"/>
                      </a:lnTo>
                      <a:lnTo>
                        <a:pt x="6" y="46"/>
                      </a:lnTo>
                      <a:lnTo>
                        <a:pt x="2" y="64"/>
                      </a:lnTo>
                      <a:lnTo>
                        <a:pt x="0" y="84"/>
                      </a:lnTo>
                      <a:lnTo>
                        <a:pt x="0" y="104"/>
                      </a:lnTo>
                      <a:lnTo>
                        <a:pt x="0" y="104"/>
                      </a:lnTo>
                      <a:lnTo>
                        <a:pt x="0" y="126"/>
                      </a:lnTo>
                      <a:lnTo>
                        <a:pt x="2" y="146"/>
                      </a:lnTo>
                      <a:lnTo>
                        <a:pt x="6" y="164"/>
                      </a:lnTo>
                      <a:lnTo>
                        <a:pt x="12" y="178"/>
                      </a:lnTo>
                      <a:lnTo>
                        <a:pt x="16" y="192"/>
                      </a:lnTo>
                      <a:lnTo>
                        <a:pt x="24" y="200"/>
                      </a:lnTo>
                      <a:lnTo>
                        <a:pt x="30" y="206"/>
                      </a:lnTo>
                      <a:lnTo>
                        <a:pt x="38" y="210"/>
                      </a:lnTo>
                      <a:lnTo>
                        <a:pt x="40"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97" name="Freeform 129"/>
                <p:cNvSpPr>
                  <a:spLocks/>
                </p:cNvSpPr>
                <p:nvPr/>
              </p:nvSpPr>
              <p:spPr bwMode="auto">
                <a:xfrm>
                  <a:off x="1698" y="1122"/>
                  <a:ext cx="464" cy="554"/>
                </a:xfrm>
                <a:custGeom>
                  <a:avLst/>
                  <a:gdLst>
                    <a:gd name="T0" fmla="*/ 178 w 464"/>
                    <a:gd name="T1" fmla="*/ 524 h 554"/>
                    <a:gd name="T2" fmla="*/ 178 w 464"/>
                    <a:gd name="T3" fmla="*/ 524 h 554"/>
                    <a:gd name="T4" fmla="*/ 454 w 464"/>
                    <a:gd name="T5" fmla="*/ 110 h 554"/>
                    <a:gd name="T6" fmla="*/ 454 w 464"/>
                    <a:gd name="T7" fmla="*/ 110 h 554"/>
                    <a:gd name="T8" fmla="*/ 456 w 464"/>
                    <a:gd name="T9" fmla="*/ 110 h 554"/>
                    <a:gd name="T10" fmla="*/ 456 w 464"/>
                    <a:gd name="T11" fmla="*/ 110 h 554"/>
                    <a:gd name="T12" fmla="*/ 460 w 464"/>
                    <a:gd name="T13" fmla="*/ 102 h 554"/>
                    <a:gd name="T14" fmla="*/ 462 w 464"/>
                    <a:gd name="T15" fmla="*/ 96 h 554"/>
                    <a:gd name="T16" fmla="*/ 464 w 464"/>
                    <a:gd name="T17" fmla="*/ 88 h 554"/>
                    <a:gd name="T18" fmla="*/ 464 w 464"/>
                    <a:gd name="T19" fmla="*/ 82 h 554"/>
                    <a:gd name="T20" fmla="*/ 460 w 464"/>
                    <a:gd name="T21" fmla="*/ 68 h 554"/>
                    <a:gd name="T22" fmla="*/ 450 w 464"/>
                    <a:gd name="T23" fmla="*/ 54 h 554"/>
                    <a:gd name="T24" fmla="*/ 438 w 464"/>
                    <a:gd name="T25" fmla="*/ 40 h 554"/>
                    <a:gd name="T26" fmla="*/ 420 w 464"/>
                    <a:gd name="T27" fmla="*/ 28 h 554"/>
                    <a:gd name="T28" fmla="*/ 400 w 464"/>
                    <a:gd name="T29" fmla="*/ 18 h 554"/>
                    <a:gd name="T30" fmla="*/ 376 w 464"/>
                    <a:gd name="T31" fmla="*/ 10 h 554"/>
                    <a:gd name="T32" fmla="*/ 376 w 464"/>
                    <a:gd name="T33" fmla="*/ 10 h 554"/>
                    <a:gd name="T34" fmla="*/ 358 w 464"/>
                    <a:gd name="T35" fmla="*/ 6 h 554"/>
                    <a:gd name="T36" fmla="*/ 338 w 464"/>
                    <a:gd name="T37" fmla="*/ 2 h 554"/>
                    <a:gd name="T38" fmla="*/ 316 w 464"/>
                    <a:gd name="T39" fmla="*/ 0 h 554"/>
                    <a:gd name="T40" fmla="*/ 294 w 464"/>
                    <a:gd name="T41" fmla="*/ 2 h 554"/>
                    <a:gd name="T42" fmla="*/ 272 w 464"/>
                    <a:gd name="T43" fmla="*/ 4 h 554"/>
                    <a:gd name="T44" fmla="*/ 250 w 464"/>
                    <a:gd name="T45" fmla="*/ 12 h 554"/>
                    <a:gd name="T46" fmla="*/ 240 w 464"/>
                    <a:gd name="T47" fmla="*/ 18 h 554"/>
                    <a:gd name="T48" fmla="*/ 228 w 464"/>
                    <a:gd name="T49" fmla="*/ 24 h 554"/>
                    <a:gd name="T50" fmla="*/ 220 w 464"/>
                    <a:gd name="T51" fmla="*/ 32 h 554"/>
                    <a:gd name="T52" fmla="*/ 210 w 464"/>
                    <a:gd name="T53" fmla="*/ 40 h 554"/>
                    <a:gd name="T54" fmla="*/ 210 w 464"/>
                    <a:gd name="T55" fmla="*/ 40 h 554"/>
                    <a:gd name="T56" fmla="*/ 206 w 464"/>
                    <a:gd name="T57" fmla="*/ 42 h 554"/>
                    <a:gd name="T58" fmla="*/ 206 w 464"/>
                    <a:gd name="T59" fmla="*/ 42 h 554"/>
                    <a:gd name="T60" fmla="*/ 0 w 464"/>
                    <a:gd name="T61" fmla="*/ 492 h 554"/>
                    <a:gd name="T62" fmla="*/ 0 w 464"/>
                    <a:gd name="T63" fmla="*/ 492 h 554"/>
                    <a:gd name="T64" fmla="*/ 8 w 464"/>
                    <a:gd name="T65" fmla="*/ 478 h 554"/>
                    <a:gd name="T66" fmla="*/ 8 w 464"/>
                    <a:gd name="T67" fmla="*/ 478 h 554"/>
                    <a:gd name="T68" fmla="*/ 2 w 464"/>
                    <a:gd name="T69" fmla="*/ 488 h 554"/>
                    <a:gd name="T70" fmla="*/ 2 w 464"/>
                    <a:gd name="T71" fmla="*/ 498 h 554"/>
                    <a:gd name="T72" fmla="*/ 4 w 464"/>
                    <a:gd name="T73" fmla="*/ 508 h 554"/>
                    <a:gd name="T74" fmla="*/ 10 w 464"/>
                    <a:gd name="T75" fmla="*/ 518 h 554"/>
                    <a:gd name="T76" fmla="*/ 18 w 464"/>
                    <a:gd name="T77" fmla="*/ 528 h 554"/>
                    <a:gd name="T78" fmla="*/ 30 w 464"/>
                    <a:gd name="T79" fmla="*/ 536 h 554"/>
                    <a:gd name="T80" fmla="*/ 44 w 464"/>
                    <a:gd name="T81" fmla="*/ 542 h 554"/>
                    <a:gd name="T82" fmla="*/ 60 w 464"/>
                    <a:gd name="T83" fmla="*/ 548 h 554"/>
                    <a:gd name="T84" fmla="*/ 60 w 464"/>
                    <a:gd name="T85" fmla="*/ 548 h 554"/>
                    <a:gd name="T86" fmla="*/ 78 w 464"/>
                    <a:gd name="T87" fmla="*/ 552 h 554"/>
                    <a:gd name="T88" fmla="*/ 96 w 464"/>
                    <a:gd name="T89" fmla="*/ 554 h 554"/>
                    <a:gd name="T90" fmla="*/ 114 w 464"/>
                    <a:gd name="T91" fmla="*/ 554 h 554"/>
                    <a:gd name="T92" fmla="*/ 130 w 464"/>
                    <a:gd name="T93" fmla="*/ 552 h 554"/>
                    <a:gd name="T94" fmla="*/ 144 w 464"/>
                    <a:gd name="T95" fmla="*/ 548 h 554"/>
                    <a:gd name="T96" fmla="*/ 158 w 464"/>
                    <a:gd name="T97" fmla="*/ 542 h 554"/>
                    <a:gd name="T98" fmla="*/ 168 w 464"/>
                    <a:gd name="T99" fmla="*/ 534 h 554"/>
                    <a:gd name="T100" fmla="*/ 178 w 464"/>
                    <a:gd name="T101" fmla="*/ 524 h 554"/>
                    <a:gd name="T102" fmla="*/ 178 w 464"/>
                    <a:gd name="T103" fmla="*/ 52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4" h="554">
                      <a:moveTo>
                        <a:pt x="178" y="524"/>
                      </a:moveTo>
                      <a:lnTo>
                        <a:pt x="178" y="524"/>
                      </a:lnTo>
                      <a:lnTo>
                        <a:pt x="454" y="110"/>
                      </a:lnTo>
                      <a:lnTo>
                        <a:pt x="454" y="110"/>
                      </a:lnTo>
                      <a:lnTo>
                        <a:pt x="456" y="110"/>
                      </a:lnTo>
                      <a:lnTo>
                        <a:pt x="456" y="110"/>
                      </a:lnTo>
                      <a:lnTo>
                        <a:pt x="460" y="102"/>
                      </a:lnTo>
                      <a:lnTo>
                        <a:pt x="462" y="96"/>
                      </a:lnTo>
                      <a:lnTo>
                        <a:pt x="464" y="88"/>
                      </a:lnTo>
                      <a:lnTo>
                        <a:pt x="464" y="82"/>
                      </a:lnTo>
                      <a:lnTo>
                        <a:pt x="460" y="68"/>
                      </a:lnTo>
                      <a:lnTo>
                        <a:pt x="450" y="54"/>
                      </a:lnTo>
                      <a:lnTo>
                        <a:pt x="438" y="40"/>
                      </a:lnTo>
                      <a:lnTo>
                        <a:pt x="420" y="28"/>
                      </a:lnTo>
                      <a:lnTo>
                        <a:pt x="400" y="18"/>
                      </a:lnTo>
                      <a:lnTo>
                        <a:pt x="376" y="10"/>
                      </a:lnTo>
                      <a:lnTo>
                        <a:pt x="376" y="10"/>
                      </a:lnTo>
                      <a:lnTo>
                        <a:pt x="358" y="6"/>
                      </a:lnTo>
                      <a:lnTo>
                        <a:pt x="338" y="2"/>
                      </a:lnTo>
                      <a:lnTo>
                        <a:pt x="316" y="0"/>
                      </a:lnTo>
                      <a:lnTo>
                        <a:pt x="294" y="2"/>
                      </a:lnTo>
                      <a:lnTo>
                        <a:pt x="272" y="4"/>
                      </a:lnTo>
                      <a:lnTo>
                        <a:pt x="250" y="12"/>
                      </a:lnTo>
                      <a:lnTo>
                        <a:pt x="240" y="18"/>
                      </a:lnTo>
                      <a:lnTo>
                        <a:pt x="228" y="24"/>
                      </a:lnTo>
                      <a:lnTo>
                        <a:pt x="220" y="32"/>
                      </a:lnTo>
                      <a:lnTo>
                        <a:pt x="210" y="40"/>
                      </a:lnTo>
                      <a:lnTo>
                        <a:pt x="210" y="40"/>
                      </a:lnTo>
                      <a:lnTo>
                        <a:pt x="206" y="42"/>
                      </a:lnTo>
                      <a:lnTo>
                        <a:pt x="206" y="42"/>
                      </a:lnTo>
                      <a:lnTo>
                        <a:pt x="0" y="492"/>
                      </a:lnTo>
                      <a:lnTo>
                        <a:pt x="0" y="492"/>
                      </a:lnTo>
                      <a:lnTo>
                        <a:pt x="8" y="478"/>
                      </a:lnTo>
                      <a:lnTo>
                        <a:pt x="8" y="478"/>
                      </a:lnTo>
                      <a:lnTo>
                        <a:pt x="2" y="488"/>
                      </a:lnTo>
                      <a:lnTo>
                        <a:pt x="2" y="498"/>
                      </a:lnTo>
                      <a:lnTo>
                        <a:pt x="4" y="508"/>
                      </a:lnTo>
                      <a:lnTo>
                        <a:pt x="10" y="518"/>
                      </a:lnTo>
                      <a:lnTo>
                        <a:pt x="18" y="528"/>
                      </a:lnTo>
                      <a:lnTo>
                        <a:pt x="30" y="536"/>
                      </a:lnTo>
                      <a:lnTo>
                        <a:pt x="44" y="542"/>
                      </a:lnTo>
                      <a:lnTo>
                        <a:pt x="60" y="548"/>
                      </a:lnTo>
                      <a:lnTo>
                        <a:pt x="60" y="548"/>
                      </a:lnTo>
                      <a:lnTo>
                        <a:pt x="78" y="552"/>
                      </a:lnTo>
                      <a:lnTo>
                        <a:pt x="96" y="554"/>
                      </a:lnTo>
                      <a:lnTo>
                        <a:pt x="114" y="554"/>
                      </a:lnTo>
                      <a:lnTo>
                        <a:pt x="130" y="552"/>
                      </a:lnTo>
                      <a:lnTo>
                        <a:pt x="144" y="548"/>
                      </a:lnTo>
                      <a:lnTo>
                        <a:pt x="158" y="542"/>
                      </a:lnTo>
                      <a:lnTo>
                        <a:pt x="168" y="534"/>
                      </a:lnTo>
                      <a:lnTo>
                        <a:pt x="178" y="524"/>
                      </a:lnTo>
                      <a:lnTo>
                        <a:pt x="178" y="524"/>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298" name="Freeform 130"/>
                <p:cNvSpPr>
                  <a:spLocks/>
                </p:cNvSpPr>
                <p:nvPr/>
              </p:nvSpPr>
              <p:spPr bwMode="auto">
                <a:xfrm>
                  <a:off x="1924" y="1146"/>
                  <a:ext cx="602" cy="506"/>
                </a:xfrm>
                <a:custGeom>
                  <a:avLst/>
                  <a:gdLst>
                    <a:gd name="T0" fmla="*/ 54 w 602"/>
                    <a:gd name="T1" fmla="*/ 266 h 506"/>
                    <a:gd name="T2" fmla="*/ 54 w 602"/>
                    <a:gd name="T3" fmla="*/ 266 h 506"/>
                    <a:gd name="T4" fmla="*/ 526 w 602"/>
                    <a:gd name="T5" fmla="*/ 498 h 506"/>
                    <a:gd name="T6" fmla="*/ 526 w 602"/>
                    <a:gd name="T7" fmla="*/ 498 h 506"/>
                    <a:gd name="T8" fmla="*/ 528 w 602"/>
                    <a:gd name="T9" fmla="*/ 502 h 506"/>
                    <a:gd name="T10" fmla="*/ 528 w 602"/>
                    <a:gd name="T11" fmla="*/ 502 h 506"/>
                    <a:gd name="T12" fmla="*/ 536 w 602"/>
                    <a:gd name="T13" fmla="*/ 506 h 506"/>
                    <a:gd name="T14" fmla="*/ 542 w 602"/>
                    <a:gd name="T15" fmla="*/ 506 h 506"/>
                    <a:gd name="T16" fmla="*/ 550 w 602"/>
                    <a:gd name="T17" fmla="*/ 506 h 506"/>
                    <a:gd name="T18" fmla="*/ 556 w 602"/>
                    <a:gd name="T19" fmla="*/ 502 h 506"/>
                    <a:gd name="T20" fmla="*/ 564 w 602"/>
                    <a:gd name="T21" fmla="*/ 498 h 506"/>
                    <a:gd name="T22" fmla="*/ 570 w 602"/>
                    <a:gd name="T23" fmla="*/ 490 h 506"/>
                    <a:gd name="T24" fmla="*/ 580 w 602"/>
                    <a:gd name="T25" fmla="*/ 472 h 506"/>
                    <a:gd name="T26" fmla="*/ 590 w 602"/>
                    <a:gd name="T27" fmla="*/ 448 h 506"/>
                    <a:gd name="T28" fmla="*/ 596 w 602"/>
                    <a:gd name="T29" fmla="*/ 420 h 506"/>
                    <a:gd name="T30" fmla="*/ 600 w 602"/>
                    <a:gd name="T31" fmla="*/ 386 h 506"/>
                    <a:gd name="T32" fmla="*/ 602 w 602"/>
                    <a:gd name="T33" fmla="*/ 348 h 506"/>
                    <a:gd name="T34" fmla="*/ 602 w 602"/>
                    <a:gd name="T35" fmla="*/ 348 h 506"/>
                    <a:gd name="T36" fmla="*/ 602 w 602"/>
                    <a:gd name="T37" fmla="*/ 320 h 506"/>
                    <a:gd name="T38" fmla="*/ 600 w 602"/>
                    <a:gd name="T39" fmla="*/ 290 h 506"/>
                    <a:gd name="T40" fmla="*/ 596 w 602"/>
                    <a:gd name="T41" fmla="*/ 258 h 506"/>
                    <a:gd name="T42" fmla="*/ 588 w 602"/>
                    <a:gd name="T43" fmla="*/ 226 h 506"/>
                    <a:gd name="T44" fmla="*/ 580 w 602"/>
                    <a:gd name="T45" fmla="*/ 196 h 506"/>
                    <a:gd name="T46" fmla="*/ 566 w 602"/>
                    <a:gd name="T47" fmla="*/ 168 h 506"/>
                    <a:gd name="T48" fmla="*/ 558 w 602"/>
                    <a:gd name="T49" fmla="*/ 154 h 506"/>
                    <a:gd name="T50" fmla="*/ 550 w 602"/>
                    <a:gd name="T51" fmla="*/ 142 h 506"/>
                    <a:gd name="T52" fmla="*/ 540 w 602"/>
                    <a:gd name="T53" fmla="*/ 132 h 506"/>
                    <a:gd name="T54" fmla="*/ 528 w 602"/>
                    <a:gd name="T55" fmla="*/ 122 h 506"/>
                    <a:gd name="T56" fmla="*/ 528 w 602"/>
                    <a:gd name="T57" fmla="*/ 122 h 506"/>
                    <a:gd name="T58" fmla="*/ 526 w 602"/>
                    <a:gd name="T59" fmla="*/ 118 h 506"/>
                    <a:gd name="T60" fmla="*/ 526 w 602"/>
                    <a:gd name="T61" fmla="*/ 118 h 506"/>
                    <a:gd name="T62" fmla="*/ 38 w 602"/>
                    <a:gd name="T63" fmla="*/ 0 h 506"/>
                    <a:gd name="T64" fmla="*/ 38 w 602"/>
                    <a:gd name="T65" fmla="*/ 0 h 506"/>
                    <a:gd name="T66" fmla="*/ 54 w 602"/>
                    <a:gd name="T67" fmla="*/ 4 h 506"/>
                    <a:gd name="T68" fmla="*/ 54 w 602"/>
                    <a:gd name="T69" fmla="*/ 4 h 506"/>
                    <a:gd name="T70" fmla="*/ 48 w 602"/>
                    <a:gd name="T71" fmla="*/ 2 h 506"/>
                    <a:gd name="T72" fmla="*/ 42 w 602"/>
                    <a:gd name="T73" fmla="*/ 2 h 506"/>
                    <a:gd name="T74" fmla="*/ 38 w 602"/>
                    <a:gd name="T75" fmla="*/ 2 h 506"/>
                    <a:gd name="T76" fmla="*/ 32 w 602"/>
                    <a:gd name="T77" fmla="*/ 4 h 506"/>
                    <a:gd name="T78" fmla="*/ 22 w 602"/>
                    <a:gd name="T79" fmla="*/ 12 h 506"/>
                    <a:gd name="T80" fmla="*/ 16 w 602"/>
                    <a:gd name="T81" fmla="*/ 24 h 506"/>
                    <a:gd name="T82" fmla="*/ 8 w 602"/>
                    <a:gd name="T83" fmla="*/ 40 h 506"/>
                    <a:gd name="T84" fmla="*/ 4 w 602"/>
                    <a:gd name="T85" fmla="*/ 60 h 506"/>
                    <a:gd name="T86" fmla="*/ 0 w 602"/>
                    <a:gd name="T87" fmla="*/ 84 h 506"/>
                    <a:gd name="T88" fmla="*/ 0 w 602"/>
                    <a:gd name="T89" fmla="*/ 108 h 506"/>
                    <a:gd name="T90" fmla="*/ 0 w 602"/>
                    <a:gd name="T91" fmla="*/ 108 h 506"/>
                    <a:gd name="T92" fmla="*/ 0 w 602"/>
                    <a:gd name="T93" fmla="*/ 136 h 506"/>
                    <a:gd name="T94" fmla="*/ 4 w 602"/>
                    <a:gd name="T95" fmla="*/ 162 h 506"/>
                    <a:gd name="T96" fmla="*/ 8 w 602"/>
                    <a:gd name="T97" fmla="*/ 186 h 506"/>
                    <a:gd name="T98" fmla="*/ 16 w 602"/>
                    <a:gd name="T99" fmla="*/ 210 h 506"/>
                    <a:gd name="T100" fmla="*/ 22 w 602"/>
                    <a:gd name="T101" fmla="*/ 230 h 506"/>
                    <a:gd name="T102" fmla="*/ 32 w 602"/>
                    <a:gd name="T103" fmla="*/ 246 h 506"/>
                    <a:gd name="T104" fmla="*/ 42 w 602"/>
                    <a:gd name="T105" fmla="*/ 258 h 506"/>
                    <a:gd name="T106" fmla="*/ 54 w 602"/>
                    <a:gd name="T107" fmla="*/ 266 h 506"/>
                    <a:gd name="T108" fmla="*/ 54 w 602"/>
                    <a:gd name="T109" fmla="*/ 26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2" h="506">
                      <a:moveTo>
                        <a:pt x="54" y="266"/>
                      </a:moveTo>
                      <a:lnTo>
                        <a:pt x="54" y="266"/>
                      </a:lnTo>
                      <a:lnTo>
                        <a:pt x="526" y="498"/>
                      </a:lnTo>
                      <a:lnTo>
                        <a:pt x="526" y="498"/>
                      </a:lnTo>
                      <a:lnTo>
                        <a:pt x="528" y="502"/>
                      </a:lnTo>
                      <a:lnTo>
                        <a:pt x="528" y="502"/>
                      </a:lnTo>
                      <a:lnTo>
                        <a:pt x="536" y="506"/>
                      </a:lnTo>
                      <a:lnTo>
                        <a:pt x="542" y="506"/>
                      </a:lnTo>
                      <a:lnTo>
                        <a:pt x="550" y="506"/>
                      </a:lnTo>
                      <a:lnTo>
                        <a:pt x="556" y="502"/>
                      </a:lnTo>
                      <a:lnTo>
                        <a:pt x="564" y="498"/>
                      </a:lnTo>
                      <a:lnTo>
                        <a:pt x="570" y="490"/>
                      </a:lnTo>
                      <a:lnTo>
                        <a:pt x="580" y="472"/>
                      </a:lnTo>
                      <a:lnTo>
                        <a:pt x="590" y="448"/>
                      </a:lnTo>
                      <a:lnTo>
                        <a:pt x="596" y="420"/>
                      </a:lnTo>
                      <a:lnTo>
                        <a:pt x="600" y="386"/>
                      </a:lnTo>
                      <a:lnTo>
                        <a:pt x="602" y="348"/>
                      </a:lnTo>
                      <a:lnTo>
                        <a:pt x="602" y="348"/>
                      </a:lnTo>
                      <a:lnTo>
                        <a:pt x="602" y="320"/>
                      </a:lnTo>
                      <a:lnTo>
                        <a:pt x="600" y="290"/>
                      </a:lnTo>
                      <a:lnTo>
                        <a:pt x="596" y="258"/>
                      </a:lnTo>
                      <a:lnTo>
                        <a:pt x="588" y="226"/>
                      </a:lnTo>
                      <a:lnTo>
                        <a:pt x="580" y="196"/>
                      </a:lnTo>
                      <a:lnTo>
                        <a:pt x="566" y="168"/>
                      </a:lnTo>
                      <a:lnTo>
                        <a:pt x="558" y="154"/>
                      </a:lnTo>
                      <a:lnTo>
                        <a:pt x="550" y="142"/>
                      </a:lnTo>
                      <a:lnTo>
                        <a:pt x="540" y="132"/>
                      </a:lnTo>
                      <a:lnTo>
                        <a:pt x="528" y="122"/>
                      </a:lnTo>
                      <a:lnTo>
                        <a:pt x="528" y="122"/>
                      </a:lnTo>
                      <a:lnTo>
                        <a:pt x="526" y="118"/>
                      </a:lnTo>
                      <a:lnTo>
                        <a:pt x="526" y="118"/>
                      </a:lnTo>
                      <a:lnTo>
                        <a:pt x="38" y="0"/>
                      </a:lnTo>
                      <a:lnTo>
                        <a:pt x="38" y="0"/>
                      </a:lnTo>
                      <a:lnTo>
                        <a:pt x="54" y="4"/>
                      </a:lnTo>
                      <a:lnTo>
                        <a:pt x="54" y="4"/>
                      </a:lnTo>
                      <a:lnTo>
                        <a:pt x="48" y="2"/>
                      </a:lnTo>
                      <a:lnTo>
                        <a:pt x="42" y="2"/>
                      </a:lnTo>
                      <a:lnTo>
                        <a:pt x="38" y="2"/>
                      </a:lnTo>
                      <a:lnTo>
                        <a:pt x="32" y="4"/>
                      </a:lnTo>
                      <a:lnTo>
                        <a:pt x="22" y="12"/>
                      </a:lnTo>
                      <a:lnTo>
                        <a:pt x="16" y="24"/>
                      </a:lnTo>
                      <a:lnTo>
                        <a:pt x="8" y="40"/>
                      </a:lnTo>
                      <a:lnTo>
                        <a:pt x="4" y="60"/>
                      </a:lnTo>
                      <a:lnTo>
                        <a:pt x="0" y="84"/>
                      </a:lnTo>
                      <a:lnTo>
                        <a:pt x="0" y="108"/>
                      </a:lnTo>
                      <a:lnTo>
                        <a:pt x="0" y="108"/>
                      </a:lnTo>
                      <a:lnTo>
                        <a:pt x="0" y="136"/>
                      </a:lnTo>
                      <a:lnTo>
                        <a:pt x="4" y="162"/>
                      </a:lnTo>
                      <a:lnTo>
                        <a:pt x="8" y="186"/>
                      </a:lnTo>
                      <a:lnTo>
                        <a:pt x="16" y="210"/>
                      </a:lnTo>
                      <a:lnTo>
                        <a:pt x="22" y="230"/>
                      </a:lnTo>
                      <a:lnTo>
                        <a:pt x="32" y="246"/>
                      </a:lnTo>
                      <a:lnTo>
                        <a:pt x="42" y="258"/>
                      </a:lnTo>
                      <a:lnTo>
                        <a:pt x="54" y="266"/>
                      </a:lnTo>
                      <a:lnTo>
                        <a:pt x="54" y="26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299" name="Freeform 131"/>
                <p:cNvSpPr>
                  <a:spLocks/>
                </p:cNvSpPr>
                <p:nvPr/>
              </p:nvSpPr>
              <p:spPr bwMode="auto">
                <a:xfrm>
                  <a:off x="1650" y="1698"/>
                  <a:ext cx="138" cy="186"/>
                </a:xfrm>
                <a:custGeom>
                  <a:avLst/>
                  <a:gdLst>
                    <a:gd name="T0" fmla="*/ 68 w 138"/>
                    <a:gd name="T1" fmla="*/ 76 h 186"/>
                    <a:gd name="T2" fmla="*/ 54 w 138"/>
                    <a:gd name="T3" fmla="*/ 180 h 186"/>
                    <a:gd name="T4" fmla="*/ 70 w 138"/>
                    <a:gd name="T5" fmla="*/ 186 h 186"/>
                    <a:gd name="T6" fmla="*/ 104 w 138"/>
                    <a:gd name="T7" fmla="*/ 88 h 186"/>
                    <a:gd name="T8" fmla="*/ 118 w 138"/>
                    <a:gd name="T9" fmla="*/ 92 h 186"/>
                    <a:gd name="T10" fmla="*/ 138 w 138"/>
                    <a:gd name="T11" fmla="*/ 34 h 186"/>
                    <a:gd name="T12" fmla="*/ 40 w 138"/>
                    <a:gd name="T13" fmla="*/ 0 h 186"/>
                    <a:gd name="T14" fmla="*/ 20 w 138"/>
                    <a:gd name="T15" fmla="*/ 60 h 186"/>
                    <a:gd name="T16" fmla="*/ 34 w 138"/>
                    <a:gd name="T17" fmla="*/ 64 h 186"/>
                    <a:gd name="T18" fmla="*/ 32 w 138"/>
                    <a:gd name="T19" fmla="*/ 66 h 186"/>
                    <a:gd name="T20" fmla="*/ 0 w 138"/>
                    <a:gd name="T21" fmla="*/ 164 h 186"/>
                    <a:gd name="T22" fmla="*/ 16 w 138"/>
                    <a:gd name="T23" fmla="*/ 170 h 186"/>
                    <a:gd name="T24" fmla="*/ 68 w 138"/>
                    <a:gd name="T25" fmla="*/ 7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86">
                      <a:moveTo>
                        <a:pt x="68" y="76"/>
                      </a:moveTo>
                      <a:lnTo>
                        <a:pt x="54" y="180"/>
                      </a:lnTo>
                      <a:lnTo>
                        <a:pt x="70" y="186"/>
                      </a:lnTo>
                      <a:lnTo>
                        <a:pt x="104" y="88"/>
                      </a:lnTo>
                      <a:lnTo>
                        <a:pt x="118" y="92"/>
                      </a:lnTo>
                      <a:lnTo>
                        <a:pt x="138" y="34"/>
                      </a:lnTo>
                      <a:lnTo>
                        <a:pt x="40" y="0"/>
                      </a:lnTo>
                      <a:lnTo>
                        <a:pt x="20" y="60"/>
                      </a:lnTo>
                      <a:lnTo>
                        <a:pt x="34" y="64"/>
                      </a:lnTo>
                      <a:lnTo>
                        <a:pt x="32" y="66"/>
                      </a:lnTo>
                      <a:lnTo>
                        <a:pt x="0" y="164"/>
                      </a:lnTo>
                      <a:lnTo>
                        <a:pt x="16" y="170"/>
                      </a:lnTo>
                      <a:lnTo>
                        <a:pt x="68" y="7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00" name="Freeform 132"/>
                <p:cNvSpPr>
                  <a:spLocks/>
                </p:cNvSpPr>
                <p:nvPr/>
              </p:nvSpPr>
              <p:spPr bwMode="auto">
                <a:xfrm>
                  <a:off x="1678" y="1582"/>
                  <a:ext cx="192" cy="164"/>
                </a:xfrm>
                <a:custGeom>
                  <a:avLst/>
                  <a:gdLst>
                    <a:gd name="T0" fmla="*/ 0 w 192"/>
                    <a:gd name="T1" fmla="*/ 82 h 164"/>
                    <a:gd name="T2" fmla="*/ 0 w 192"/>
                    <a:gd name="T3" fmla="*/ 82 h 164"/>
                    <a:gd name="T4" fmla="*/ 2 w 192"/>
                    <a:gd name="T5" fmla="*/ 98 h 164"/>
                    <a:gd name="T6" fmla="*/ 8 w 192"/>
                    <a:gd name="T7" fmla="*/ 114 h 164"/>
                    <a:gd name="T8" fmla="*/ 16 w 192"/>
                    <a:gd name="T9" fmla="*/ 128 h 164"/>
                    <a:gd name="T10" fmla="*/ 28 w 192"/>
                    <a:gd name="T11" fmla="*/ 140 h 164"/>
                    <a:gd name="T12" fmla="*/ 42 w 192"/>
                    <a:gd name="T13" fmla="*/ 150 h 164"/>
                    <a:gd name="T14" fmla="*/ 58 w 192"/>
                    <a:gd name="T15" fmla="*/ 158 h 164"/>
                    <a:gd name="T16" fmla="*/ 76 w 192"/>
                    <a:gd name="T17" fmla="*/ 162 h 164"/>
                    <a:gd name="T18" fmla="*/ 96 w 192"/>
                    <a:gd name="T19" fmla="*/ 164 h 164"/>
                    <a:gd name="T20" fmla="*/ 96 w 192"/>
                    <a:gd name="T21" fmla="*/ 164 h 164"/>
                    <a:gd name="T22" fmla="*/ 116 w 192"/>
                    <a:gd name="T23" fmla="*/ 162 h 164"/>
                    <a:gd name="T24" fmla="*/ 134 w 192"/>
                    <a:gd name="T25" fmla="*/ 158 h 164"/>
                    <a:gd name="T26" fmla="*/ 150 w 192"/>
                    <a:gd name="T27" fmla="*/ 150 h 164"/>
                    <a:gd name="T28" fmla="*/ 164 w 192"/>
                    <a:gd name="T29" fmla="*/ 140 h 164"/>
                    <a:gd name="T30" fmla="*/ 176 w 192"/>
                    <a:gd name="T31" fmla="*/ 128 h 164"/>
                    <a:gd name="T32" fmla="*/ 184 w 192"/>
                    <a:gd name="T33" fmla="*/ 114 h 164"/>
                    <a:gd name="T34" fmla="*/ 190 w 192"/>
                    <a:gd name="T35" fmla="*/ 98 h 164"/>
                    <a:gd name="T36" fmla="*/ 192 w 192"/>
                    <a:gd name="T37" fmla="*/ 82 h 164"/>
                    <a:gd name="T38" fmla="*/ 192 w 192"/>
                    <a:gd name="T39" fmla="*/ 82 h 164"/>
                    <a:gd name="T40" fmla="*/ 190 w 192"/>
                    <a:gd name="T41" fmla="*/ 66 h 164"/>
                    <a:gd name="T42" fmla="*/ 184 w 192"/>
                    <a:gd name="T43" fmla="*/ 50 h 164"/>
                    <a:gd name="T44" fmla="*/ 176 w 192"/>
                    <a:gd name="T45" fmla="*/ 36 h 164"/>
                    <a:gd name="T46" fmla="*/ 164 w 192"/>
                    <a:gd name="T47" fmla="*/ 24 h 164"/>
                    <a:gd name="T48" fmla="*/ 150 w 192"/>
                    <a:gd name="T49" fmla="*/ 14 h 164"/>
                    <a:gd name="T50" fmla="*/ 134 w 192"/>
                    <a:gd name="T51" fmla="*/ 8 h 164"/>
                    <a:gd name="T52" fmla="*/ 116 w 192"/>
                    <a:gd name="T53" fmla="*/ 2 h 164"/>
                    <a:gd name="T54" fmla="*/ 96 w 192"/>
                    <a:gd name="T55" fmla="*/ 0 h 164"/>
                    <a:gd name="T56" fmla="*/ 96 w 192"/>
                    <a:gd name="T57" fmla="*/ 0 h 164"/>
                    <a:gd name="T58" fmla="*/ 76 w 192"/>
                    <a:gd name="T59" fmla="*/ 2 h 164"/>
                    <a:gd name="T60" fmla="*/ 58 w 192"/>
                    <a:gd name="T61" fmla="*/ 8 h 164"/>
                    <a:gd name="T62" fmla="*/ 42 w 192"/>
                    <a:gd name="T63" fmla="*/ 14 h 164"/>
                    <a:gd name="T64" fmla="*/ 28 w 192"/>
                    <a:gd name="T65" fmla="*/ 24 h 164"/>
                    <a:gd name="T66" fmla="*/ 16 w 192"/>
                    <a:gd name="T67" fmla="*/ 36 h 164"/>
                    <a:gd name="T68" fmla="*/ 8 w 192"/>
                    <a:gd name="T69" fmla="*/ 50 h 164"/>
                    <a:gd name="T70" fmla="*/ 2 w 192"/>
                    <a:gd name="T71" fmla="*/ 66 h 164"/>
                    <a:gd name="T72" fmla="*/ 0 w 192"/>
                    <a:gd name="T73" fmla="*/ 82 h 164"/>
                    <a:gd name="T74" fmla="*/ 0 w 192"/>
                    <a:gd name="T75"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64">
                      <a:moveTo>
                        <a:pt x="0" y="82"/>
                      </a:moveTo>
                      <a:lnTo>
                        <a:pt x="0" y="82"/>
                      </a:lnTo>
                      <a:lnTo>
                        <a:pt x="2" y="98"/>
                      </a:lnTo>
                      <a:lnTo>
                        <a:pt x="8" y="114"/>
                      </a:lnTo>
                      <a:lnTo>
                        <a:pt x="16" y="128"/>
                      </a:lnTo>
                      <a:lnTo>
                        <a:pt x="28" y="140"/>
                      </a:lnTo>
                      <a:lnTo>
                        <a:pt x="42" y="150"/>
                      </a:lnTo>
                      <a:lnTo>
                        <a:pt x="58" y="158"/>
                      </a:lnTo>
                      <a:lnTo>
                        <a:pt x="76" y="162"/>
                      </a:lnTo>
                      <a:lnTo>
                        <a:pt x="96" y="164"/>
                      </a:lnTo>
                      <a:lnTo>
                        <a:pt x="96" y="164"/>
                      </a:lnTo>
                      <a:lnTo>
                        <a:pt x="116" y="162"/>
                      </a:lnTo>
                      <a:lnTo>
                        <a:pt x="134" y="158"/>
                      </a:lnTo>
                      <a:lnTo>
                        <a:pt x="150" y="150"/>
                      </a:lnTo>
                      <a:lnTo>
                        <a:pt x="164" y="140"/>
                      </a:lnTo>
                      <a:lnTo>
                        <a:pt x="176" y="128"/>
                      </a:lnTo>
                      <a:lnTo>
                        <a:pt x="184" y="114"/>
                      </a:lnTo>
                      <a:lnTo>
                        <a:pt x="190" y="98"/>
                      </a:lnTo>
                      <a:lnTo>
                        <a:pt x="192" y="82"/>
                      </a:lnTo>
                      <a:lnTo>
                        <a:pt x="192" y="82"/>
                      </a:lnTo>
                      <a:lnTo>
                        <a:pt x="190" y="66"/>
                      </a:lnTo>
                      <a:lnTo>
                        <a:pt x="184" y="50"/>
                      </a:lnTo>
                      <a:lnTo>
                        <a:pt x="176" y="36"/>
                      </a:lnTo>
                      <a:lnTo>
                        <a:pt x="164" y="24"/>
                      </a:lnTo>
                      <a:lnTo>
                        <a:pt x="150" y="14"/>
                      </a:lnTo>
                      <a:lnTo>
                        <a:pt x="134" y="8"/>
                      </a:lnTo>
                      <a:lnTo>
                        <a:pt x="116" y="2"/>
                      </a:lnTo>
                      <a:lnTo>
                        <a:pt x="96" y="0"/>
                      </a:lnTo>
                      <a:lnTo>
                        <a:pt x="96" y="0"/>
                      </a:lnTo>
                      <a:lnTo>
                        <a:pt x="76" y="2"/>
                      </a:lnTo>
                      <a:lnTo>
                        <a:pt x="58" y="8"/>
                      </a:lnTo>
                      <a:lnTo>
                        <a:pt x="42" y="14"/>
                      </a:lnTo>
                      <a:lnTo>
                        <a:pt x="28" y="24"/>
                      </a:lnTo>
                      <a:lnTo>
                        <a:pt x="16" y="36"/>
                      </a:lnTo>
                      <a:lnTo>
                        <a:pt x="8" y="50"/>
                      </a:lnTo>
                      <a:lnTo>
                        <a:pt x="2" y="66"/>
                      </a:lnTo>
                      <a:lnTo>
                        <a:pt x="0" y="82"/>
                      </a:lnTo>
                      <a:lnTo>
                        <a:pt x="0" y="8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01" name="Line 133"/>
                <p:cNvSpPr>
                  <a:spLocks noChangeShapeType="1"/>
                </p:cNvSpPr>
                <p:nvPr/>
              </p:nvSpPr>
              <p:spPr bwMode="auto">
                <a:xfrm>
                  <a:off x="2586" y="1434"/>
                  <a:ext cx="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302" name="Freeform 134"/>
                <p:cNvSpPr>
                  <a:spLocks/>
                </p:cNvSpPr>
                <p:nvPr/>
              </p:nvSpPr>
              <p:spPr bwMode="auto">
                <a:xfrm>
                  <a:off x="1876" y="1150"/>
                  <a:ext cx="602" cy="506"/>
                </a:xfrm>
                <a:custGeom>
                  <a:avLst/>
                  <a:gdLst>
                    <a:gd name="T0" fmla="*/ 54 w 602"/>
                    <a:gd name="T1" fmla="*/ 266 h 506"/>
                    <a:gd name="T2" fmla="*/ 54 w 602"/>
                    <a:gd name="T3" fmla="*/ 266 h 506"/>
                    <a:gd name="T4" fmla="*/ 526 w 602"/>
                    <a:gd name="T5" fmla="*/ 498 h 506"/>
                    <a:gd name="T6" fmla="*/ 526 w 602"/>
                    <a:gd name="T7" fmla="*/ 498 h 506"/>
                    <a:gd name="T8" fmla="*/ 528 w 602"/>
                    <a:gd name="T9" fmla="*/ 502 h 506"/>
                    <a:gd name="T10" fmla="*/ 528 w 602"/>
                    <a:gd name="T11" fmla="*/ 502 h 506"/>
                    <a:gd name="T12" fmla="*/ 536 w 602"/>
                    <a:gd name="T13" fmla="*/ 506 h 506"/>
                    <a:gd name="T14" fmla="*/ 542 w 602"/>
                    <a:gd name="T15" fmla="*/ 506 h 506"/>
                    <a:gd name="T16" fmla="*/ 550 w 602"/>
                    <a:gd name="T17" fmla="*/ 506 h 506"/>
                    <a:gd name="T18" fmla="*/ 556 w 602"/>
                    <a:gd name="T19" fmla="*/ 502 h 506"/>
                    <a:gd name="T20" fmla="*/ 564 w 602"/>
                    <a:gd name="T21" fmla="*/ 498 h 506"/>
                    <a:gd name="T22" fmla="*/ 570 w 602"/>
                    <a:gd name="T23" fmla="*/ 490 h 506"/>
                    <a:gd name="T24" fmla="*/ 580 w 602"/>
                    <a:gd name="T25" fmla="*/ 472 h 506"/>
                    <a:gd name="T26" fmla="*/ 590 w 602"/>
                    <a:gd name="T27" fmla="*/ 448 h 506"/>
                    <a:gd name="T28" fmla="*/ 596 w 602"/>
                    <a:gd name="T29" fmla="*/ 420 h 506"/>
                    <a:gd name="T30" fmla="*/ 600 w 602"/>
                    <a:gd name="T31" fmla="*/ 386 h 506"/>
                    <a:gd name="T32" fmla="*/ 602 w 602"/>
                    <a:gd name="T33" fmla="*/ 348 h 506"/>
                    <a:gd name="T34" fmla="*/ 602 w 602"/>
                    <a:gd name="T35" fmla="*/ 348 h 506"/>
                    <a:gd name="T36" fmla="*/ 602 w 602"/>
                    <a:gd name="T37" fmla="*/ 320 h 506"/>
                    <a:gd name="T38" fmla="*/ 600 w 602"/>
                    <a:gd name="T39" fmla="*/ 290 h 506"/>
                    <a:gd name="T40" fmla="*/ 596 w 602"/>
                    <a:gd name="T41" fmla="*/ 258 h 506"/>
                    <a:gd name="T42" fmla="*/ 588 w 602"/>
                    <a:gd name="T43" fmla="*/ 226 h 506"/>
                    <a:gd name="T44" fmla="*/ 580 w 602"/>
                    <a:gd name="T45" fmla="*/ 196 h 506"/>
                    <a:gd name="T46" fmla="*/ 566 w 602"/>
                    <a:gd name="T47" fmla="*/ 168 h 506"/>
                    <a:gd name="T48" fmla="*/ 558 w 602"/>
                    <a:gd name="T49" fmla="*/ 154 h 506"/>
                    <a:gd name="T50" fmla="*/ 550 w 602"/>
                    <a:gd name="T51" fmla="*/ 142 h 506"/>
                    <a:gd name="T52" fmla="*/ 540 w 602"/>
                    <a:gd name="T53" fmla="*/ 132 h 506"/>
                    <a:gd name="T54" fmla="*/ 528 w 602"/>
                    <a:gd name="T55" fmla="*/ 122 h 506"/>
                    <a:gd name="T56" fmla="*/ 528 w 602"/>
                    <a:gd name="T57" fmla="*/ 122 h 506"/>
                    <a:gd name="T58" fmla="*/ 526 w 602"/>
                    <a:gd name="T59" fmla="*/ 118 h 506"/>
                    <a:gd name="T60" fmla="*/ 526 w 602"/>
                    <a:gd name="T61" fmla="*/ 118 h 506"/>
                    <a:gd name="T62" fmla="*/ 38 w 602"/>
                    <a:gd name="T63" fmla="*/ 0 h 506"/>
                    <a:gd name="T64" fmla="*/ 38 w 602"/>
                    <a:gd name="T65" fmla="*/ 0 h 506"/>
                    <a:gd name="T66" fmla="*/ 54 w 602"/>
                    <a:gd name="T67" fmla="*/ 4 h 506"/>
                    <a:gd name="T68" fmla="*/ 54 w 602"/>
                    <a:gd name="T69" fmla="*/ 4 h 506"/>
                    <a:gd name="T70" fmla="*/ 48 w 602"/>
                    <a:gd name="T71" fmla="*/ 2 h 506"/>
                    <a:gd name="T72" fmla="*/ 42 w 602"/>
                    <a:gd name="T73" fmla="*/ 2 h 506"/>
                    <a:gd name="T74" fmla="*/ 38 w 602"/>
                    <a:gd name="T75" fmla="*/ 2 h 506"/>
                    <a:gd name="T76" fmla="*/ 32 w 602"/>
                    <a:gd name="T77" fmla="*/ 4 h 506"/>
                    <a:gd name="T78" fmla="*/ 22 w 602"/>
                    <a:gd name="T79" fmla="*/ 12 h 506"/>
                    <a:gd name="T80" fmla="*/ 16 w 602"/>
                    <a:gd name="T81" fmla="*/ 24 h 506"/>
                    <a:gd name="T82" fmla="*/ 8 w 602"/>
                    <a:gd name="T83" fmla="*/ 40 h 506"/>
                    <a:gd name="T84" fmla="*/ 4 w 602"/>
                    <a:gd name="T85" fmla="*/ 60 h 506"/>
                    <a:gd name="T86" fmla="*/ 0 w 602"/>
                    <a:gd name="T87" fmla="*/ 84 h 506"/>
                    <a:gd name="T88" fmla="*/ 0 w 602"/>
                    <a:gd name="T89" fmla="*/ 108 h 506"/>
                    <a:gd name="T90" fmla="*/ 0 w 602"/>
                    <a:gd name="T91" fmla="*/ 108 h 506"/>
                    <a:gd name="T92" fmla="*/ 0 w 602"/>
                    <a:gd name="T93" fmla="*/ 136 h 506"/>
                    <a:gd name="T94" fmla="*/ 4 w 602"/>
                    <a:gd name="T95" fmla="*/ 162 h 506"/>
                    <a:gd name="T96" fmla="*/ 8 w 602"/>
                    <a:gd name="T97" fmla="*/ 186 h 506"/>
                    <a:gd name="T98" fmla="*/ 16 w 602"/>
                    <a:gd name="T99" fmla="*/ 210 h 506"/>
                    <a:gd name="T100" fmla="*/ 22 w 602"/>
                    <a:gd name="T101" fmla="*/ 230 h 506"/>
                    <a:gd name="T102" fmla="*/ 32 w 602"/>
                    <a:gd name="T103" fmla="*/ 246 h 506"/>
                    <a:gd name="T104" fmla="*/ 42 w 602"/>
                    <a:gd name="T105" fmla="*/ 258 h 506"/>
                    <a:gd name="T106" fmla="*/ 54 w 602"/>
                    <a:gd name="T107" fmla="*/ 266 h 506"/>
                    <a:gd name="T108" fmla="*/ 54 w 602"/>
                    <a:gd name="T109" fmla="*/ 26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2" h="506">
                      <a:moveTo>
                        <a:pt x="54" y="266"/>
                      </a:moveTo>
                      <a:lnTo>
                        <a:pt x="54" y="266"/>
                      </a:lnTo>
                      <a:lnTo>
                        <a:pt x="526" y="498"/>
                      </a:lnTo>
                      <a:lnTo>
                        <a:pt x="526" y="498"/>
                      </a:lnTo>
                      <a:lnTo>
                        <a:pt x="528" y="502"/>
                      </a:lnTo>
                      <a:lnTo>
                        <a:pt x="528" y="502"/>
                      </a:lnTo>
                      <a:lnTo>
                        <a:pt x="536" y="506"/>
                      </a:lnTo>
                      <a:lnTo>
                        <a:pt x="542" y="506"/>
                      </a:lnTo>
                      <a:lnTo>
                        <a:pt x="550" y="506"/>
                      </a:lnTo>
                      <a:lnTo>
                        <a:pt x="556" y="502"/>
                      </a:lnTo>
                      <a:lnTo>
                        <a:pt x="564" y="498"/>
                      </a:lnTo>
                      <a:lnTo>
                        <a:pt x="570" y="490"/>
                      </a:lnTo>
                      <a:lnTo>
                        <a:pt x="580" y="472"/>
                      </a:lnTo>
                      <a:lnTo>
                        <a:pt x="590" y="448"/>
                      </a:lnTo>
                      <a:lnTo>
                        <a:pt x="596" y="420"/>
                      </a:lnTo>
                      <a:lnTo>
                        <a:pt x="600" y="386"/>
                      </a:lnTo>
                      <a:lnTo>
                        <a:pt x="602" y="348"/>
                      </a:lnTo>
                      <a:lnTo>
                        <a:pt x="602" y="348"/>
                      </a:lnTo>
                      <a:lnTo>
                        <a:pt x="602" y="320"/>
                      </a:lnTo>
                      <a:lnTo>
                        <a:pt x="600" y="290"/>
                      </a:lnTo>
                      <a:lnTo>
                        <a:pt x="596" y="258"/>
                      </a:lnTo>
                      <a:lnTo>
                        <a:pt x="588" y="226"/>
                      </a:lnTo>
                      <a:lnTo>
                        <a:pt x="580" y="196"/>
                      </a:lnTo>
                      <a:lnTo>
                        <a:pt x="566" y="168"/>
                      </a:lnTo>
                      <a:lnTo>
                        <a:pt x="558" y="154"/>
                      </a:lnTo>
                      <a:lnTo>
                        <a:pt x="550" y="142"/>
                      </a:lnTo>
                      <a:lnTo>
                        <a:pt x="540" y="132"/>
                      </a:lnTo>
                      <a:lnTo>
                        <a:pt x="528" y="122"/>
                      </a:lnTo>
                      <a:lnTo>
                        <a:pt x="528" y="122"/>
                      </a:lnTo>
                      <a:lnTo>
                        <a:pt x="526" y="118"/>
                      </a:lnTo>
                      <a:lnTo>
                        <a:pt x="526" y="118"/>
                      </a:lnTo>
                      <a:lnTo>
                        <a:pt x="38" y="0"/>
                      </a:lnTo>
                      <a:lnTo>
                        <a:pt x="38" y="0"/>
                      </a:lnTo>
                      <a:lnTo>
                        <a:pt x="54" y="4"/>
                      </a:lnTo>
                      <a:lnTo>
                        <a:pt x="54" y="4"/>
                      </a:lnTo>
                      <a:lnTo>
                        <a:pt x="48" y="2"/>
                      </a:lnTo>
                      <a:lnTo>
                        <a:pt x="42" y="2"/>
                      </a:lnTo>
                      <a:lnTo>
                        <a:pt x="38" y="2"/>
                      </a:lnTo>
                      <a:lnTo>
                        <a:pt x="32" y="4"/>
                      </a:lnTo>
                      <a:lnTo>
                        <a:pt x="22" y="12"/>
                      </a:lnTo>
                      <a:lnTo>
                        <a:pt x="16" y="24"/>
                      </a:lnTo>
                      <a:lnTo>
                        <a:pt x="8" y="40"/>
                      </a:lnTo>
                      <a:lnTo>
                        <a:pt x="4" y="60"/>
                      </a:lnTo>
                      <a:lnTo>
                        <a:pt x="0" y="84"/>
                      </a:lnTo>
                      <a:lnTo>
                        <a:pt x="0" y="108"/>
                      </a:lnTo>
                      <a:lnTo>
                        <a:pt x="0" y="108"/>
                      </a:lnTo>
                      <a:lnTo>
                        <a:pt x="0" y="136"/>
                      </a:lnTo>
                      <a:lnTo>
                        <a:pt x="4" y="162"/>
                      </a:lnTo>
                      <a:lnTo>
                        <a:pt x="8" y="186"/>
                      </a:lnTo>
                      <a:lnTo>
                        <a:pt x="16" y="210"/>
                      </a:lnTo>
                      <a:lnTo>
                        <a:pt x="22" y="230"/>
                      </a:lnTo>
                      <a:lnTo>
                        <a:pt x="32" y="246"/>
                      </a:lnTo>
                      <a:lnTo>
                        <a:pt x="42" y="258"/>
                      </a:lnTo>
                      <a:lnTo>
                        <a:pt x="54" y="266"/>
                      </a:lnTo>
                      <a:lnTo>
                        <a:pt x="54" y="26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03" name="Freeform 135"/>
                <p:cNvSpPr>
                  <a:spLocks/>
                </p:cNvSpPr>
                <p:nvPr/>
              </p:nvSpPr>
              <p:spPr bwMode="auto">
                <a:xfrm>
                  <a:off x="2342" y="1314"/>
                  <a:ext cx="108" cy="268"/>
                </a:xfrm>
                <a:custGeom>
                  <a:avLst/>
                  <a:gdLst>
                    <a:gd name="T0" fmla="*/ 0 w 108"/>
                    <a:gd name="T1" fmla="*/ 108 h 268"/>
                    <a:gd name="T2" fmla="*/ 0 w 108"/>
                    <a:gd name="T3" fmla="*/ 108 h 268"/>
                    <a:gd name="T4" fmla="*/ 2 w 108"/>
                    <a:gd name="T5" fmla="*/ 134 h 268"/>
                    <a:gd name="T6" fmla="*/ 4 w 108"/>
                    <a:gd name="T7" fmla="*/ 160 h 268"/>
                    <a:gd name="T8" fmla="*/ 10 w 108"/>
                    <a:gd name="T9" fmla="*/ 186 h 268"/>
                    <a:gd name="T10" fmla="*/ 16 w 108"/>
                    <a:gd name="T11" fmla="*/ 208 h 268"/>
                    <a:gd name="T12" fmla="*/ 24 w 108"/>
                    <a:gd name="T13" fmla="*/ 228 h 268"/>
                    <a:gd name="T14" fmla="*/ 34 w 108"/>
                    <a:gd name="T15" fmla="*/ 244 h 268"/>
                    <a:gd name="T16" fmla="*/ 44 w 108"/>
                    <a:gd name="T17" fmla="*/ 258 h 268"/>
                    <a:gd name="T18" fmla="*/ 54 w 108"/>
                    <a:gd name="T19" fmla="*/ 266 h 268"/>
                    <a:gd name="T20" fmla="*/ 54 w 108"/>
                    <a:gd name="T21" fmla="*/ 266 h 268"/>
                    <a:gd name="T22" fmla="*/ 60 w 108"/>
                    <a:gd name="T23" fmla="*/ 268 h 268"/>
                    <a:gd name="T24" fmla="*/ 66 w 108"/>
                    <a:gd name="T25" fmla="*/ 268 h 268"/>
                    <a:gd name="T26" fmla="*/ 70 w 108"/>
                    <a:gd name="T27" fmla="*/ 268 h 268"/>
                    <a:gd name="T28" fmla="*/ 76 w 108"/>
                    <a:gd name="T29" fmla="*/ 266 h 268"/>
                    <a:gd name="T30" fmla="*/ 84 w 108"/>
                    <a:gd name="T31" fmla="*/ 258 h 268"/>
                    <a:gd name="T32" fmla="*/ 92 w 108"/>
                    <a:gd name="T33" fmla="*/ 246 h 268"/>
                    <a:gd name="T34" fmla="*/ 98 w 108"/>
                    <a:gd name="T35" fmla="*/ 230 h 268"/>
                    <a:gd name="T36" fmla="*/ 104 w 108"/>
                    <a:gd name="T37" fmla="*/ 210 h 268"/>
                    <a:gd name="T38" fmla="*/ 108 w 108"/>
                    <a:gd name="T39" fmla="*/ 186 h 268"/>
                    <a:gd name="T40" fmla="*/ 108 w 108"/>
                    <a:gd name="T41" fmla="*/ 160 h 268"/>
                    <a:gd name="T42" fmla="*/ 108 w 108"/>
                    <a:gd name="T43" fmla="*/ 160 h 268"/>
                    <a:gd name="T44" fmla="*/ 108 w 108"/>
                    <a:gd name="T45" fmla="*/ 134 h 268"/>
                    <a:gd name="T46" fmla="*/ 104 w 108"/>
                    <a:gd name="T47" fmla="*/ 108 h 268"/>
                    <a:gd name="T48" fmla="*/ 98 w 108"/>
                    <a:gd name="T49" fmla="*/ 82 h 268"/>
                    <a:gd name="T50" fmla="*/ 92 w 108"/>
                    <a:gd name="T51" fmla="*/ 60 h 268"/>
                    <a:gd name="T52" fmla="*/ 84 w 108"/>
                    <a:gd name="T53" fmla="*/ 40 h 268"/>
                    <a:gd name="T54" fmla="*/ 76 w 108"/>
                    <a:gd name="T55" fmla="*/ 24 h 268"/>
                    <a:gd name="T56" fmla="*/ 66 w 108"/>
                    <a:gd name="T57" fmla="*/ 12 h 268"/>
                    <a:gd name="T58" fmla="*/ 54 w 108"/>
                    <a:gd name="T59" fmla="*/ 2 h 268"/>
                    <a:gd name="T60" fmla="*/ 54 w 108"/>
                    <a:gd name="T61" fmla="*/ 2 h 268"/>
                    <a:gd name="T62" fmla="*/ 48 w 108"/>
                    <a:gd name="T63" fmla="*/ 0 h 268"/>
                    <a:gd name="T64" fmla="*/ 44 w 108"/>
                    <a:gd name="T65" fmla="*/ 0 h 268"/>
                    <a:gd name="T66" fmla="*/ 38 w 108"/>
                    <a:gd name="T67" fmla="*/ 2 h 268"/>
                    <a:gd name="T68" fmla="*/ 34 w 108"/>
                    <a:gd name="T69" fmla="*/ 2 h 268"/>
                    <a:gd name="T70" fmla="*/ 24 w 108"/>
                    <a:gd name="T71" fmla="*/ 10 h 268"/>
                    <a:gd name="T72" fmla="*/ 16 w 108"/>
                    <a:gd name="T73" fmla="*/ 22 h 268"/>
                    <a:gd name="T74" fmla="*/ 10 w 108"/>
                    <a:gd name="T75" fmla="*/ 38 h 268"/>
                    <a:gd name="T76" fmla="*/ 4 w 108"/>
                    <a:gd name="T77" fmla="*/ 58 h 268"/>
                    <a:gd name="T78" fmla="*/ 2 w 108"/>
                    <a:gd name="T79" fmla="*/ 82 h 268"/>
                    <a:gd name="T80" fmla="*/ 0 w 108"/>
                    <a:gd name="T81" fmla="*/ 108 h 268"/>
                    <a:gd name="T82" fmla="*/ 0 w 108"/>
                    <a:gd name="T83" fmla="*/ 10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268">
                      <a:moveTo>
                        <a:pt x="0" y="108"/>
                      </a:moveTo>
                      <a:lnTo>
                        <a:pt x="0" y="108"/>
                      </a:lnTo>
                      <a:lnTo>
                        <a:pt x="2" y="134"/>
                      </a:lnTo>
                      <a:lnTo>
                        <a:pt x="4" y="160"/>
                      </a:lnTo>
                      <a:lnTo>
                        <a:pt x="10" y="186"/>
                      </a:lnTo>
                      <a:lnTo>
                        <a:pt x="16" y="208"/>
                      </a:lnTo>
                      <a:lnTo>
                        <a:pt x="24" y="228"/>
                      </a:lnTo>
                      <a:lnTo>
                        <a:pt x="34" y="244"/>
                      </a:lnTo>
                      <a:lnTo>
                        <a:pt x="44" y="258"/>
                      </a:lnTo>
                      <a:lnTo>
                        <a:pt x="54" y="266"/>
                      </a:lnTo>
                      <a:lnTo>
                        <a:pt x="54" y="266"/>
                      </a:lnTo>
                      <a:lnTo>
                        <a:pt x="60" y="268"/>
                      </a:lnTo>
                      <a:lnTo>
                        <a:pt x="66" y="268"/>
                      </a:lnTo>
                      <a:lnTo>
                        <a:pt x="70" y="268"/>
                      </a:lnTo>
                      <a:lnTo>
                        <a:pt x="76" y="266"/>
                      </a:lnTo>
                      <a:lnTo>
                        <a:pt x="84" y="258"/>
                      </a:lnTo>
                      <a:lnTo>
                        <a:pt x="92" y="246"/>
                      </a:lnTo>
                      <a:lnTo>
                        <a:pt x="98" y="230"/>
                      </a:lnTo>
                      <a:lnTo>
                        <a:pt x="104" y="210"/>
                      </a:lnTo>
                      <a:lnTo>
                        <a:pt x="108" y="186"/>
                      </a:lnTo>
                      <a:lnTo>
                        <a:pt x="108" y="160"/>
                      </a:lnTo>
                      <a:lnTo>
                        <a:pt x="108" y="160"/>
                      </a:lnTo>
                      <a:lnTo>
                        <a:pt x="108" y="134"/>
                      </a:lnTo>
                      <a:lnTo>
                        <a:pt x="104" y="108"/>
                      </a:lnTo>
                      <a:lnTo>
                        <a:pt x="98" y="82"/>
                      </a:lnTo>
                      <a:lnTo>
                        <a:pt x="92" y="60"/>
                      </a:lnTo>
                      <a:lnTo>
                        <a:pt x="84" y="40"/>
                      </a:lnTo>
                      <a:lnTo>
                        <a:pt x="76" y="24"/>
                      </a:lnTo>
                      <a:lnTo>
                        <a:pt x="66" y="12"/>
                      </a:lnTo>
                      <a:lnTo>
                        <a:pt x="54" y="2"/>
                      </a:lnTo>
                      <a:lnTo>
                        <a:pt x="54" y="2"/>
                      </a:lnTo>
                      <a:lnTo>
                        <a:pt x="48" y="0"/>
                      </a:lnTo>
                      <a:lnTo>
                        <a:pt x="44" y="0"/>
                      </a:lnTo>
                      <a:lnTo>
                        <a:pt x="38" y="2"/>
                      </a:lnTo>
                      <a:lnTo>
                        <a:pt x="34" y="2"/>
                      </a:lnTo>
                      <a:lnTo>
                        <a:pt x="24" y="10"/>
                      </a:lnTo>
                      <a:lnTo>
                        <a:pt x="16" y="22"/>
                      </a:lnTo>
                      <a:lnTo>
                        <a:pt x="10" y="38"/>
                      </a:lnTo>
                      <a:lnTo>
                        <a:pt x="4" y="58"/>
                      </a:lnTo>
                      <a:lnTo>
                        <a:pt x="2" y="82"/>
                      </a:lnTo>
                      <a:lnTo>
                        <a:pt x="0" y="108"/>
                      </a:lnTo>
                      <a:lnTo>
                        <a:pt x="0" y="10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04" name="Freeform 136"/>
                <p:cNvSpPr>
                  <a:spLocks/>
                </p:cNvSpPr>
                <p:nvPr/>
              </p:nvSpPr>
              <p:spPr bwMode="auto">
                <a:xfrm>
                  <a:off x="2328" y="1352"/>
                  <a:ext cx="104" cy="210"/>
                </a:xfrm>
                <a:custGeom>
                  <a:avLst/>
                  <a:gdLst>
                    <a:gd name="T0" fmla="*/ 0 w 104"/>
                    <a:gd name="T1" fmla="*/ 210 h 210"/>
                    <a:gd name="T2" fmla="*/ 64 w 104"/>
                    <a:gd name="T3" fmla="*/ 210 h 210"/>
                    <a:gd name="T4" fmla="*/ 64 w 104"/>
                    <a:gd name="T5" fmla="*/ 210 h 210"/>
                    <a:gd name="T6" fmla="*/ 72 w 104"/>
                    <a:gd name="T7" fmla="*/ 208 h 210"/>
                    <a:gd name="T8" fmla="*/ 80 w 104"/>
                    <a:gd name="T9" fmla="*/ 202 h 210"/>
                    <a:gd name="T10" fmla="*/ 88 w 104"/>
                    <a:gd name="T11" fmla="*/ 192 h 210"/>
                    <a:gd name="T12" fmla="*/ 92 w 104"/>
                    <a:gd name="T13" fmla="*/ 178 h 210"/>
                    <a:gd name="T14" fmla="*/ 98 w 104"/>
                    <a:gd name="T15" fmla="*/ 164 h 210"/>
                    <a:gd name="T16" fmla="*/ 102 w 104"/>
                    <a:gd name="T17" fmla="*/ 146 h 210"/>
                    <a:gd name="T18" fmla="*/ 104 w 104"/>
                    <a:gd name="T19" fmla="*/ 126 h 210"/>
                    <a:gd name="T20" fmla="*/ 104 w 104"/>
                    <a:gd name="T21" fmla="*/ 106 h 210"/>
                    <a:gd name="T22" fmla="*/ 104 w 104"/>
                    <a:gd name="T23" fmla="*/ 106 h 210"/>
                    <a:gd name="T24" fmla="*/ 104 w 104"/>
                    <a:gd name="T25" fmla="*/ 84 h 210"/>
                    <a:gd name="T26" fmla="*/ 102 w 104"/>
                    <a:gd name="T27" fmla="*/ 64 h 210"/>
                    <a:gd name="T28" fmla="*/ 98 w 104"/>
                    <a:gd name="T29" fmla="*/ 46 h 210"/>
                    <a:gd name="T30" fmla="*/ 92 w 104"/>
                    <a:gd name="T31" fmla="*/ 32 h 210"/>
                    <a:gd name="T32" fmla="*/ 88 w 104"/>
                    <a:gd name="T33" fmla="*/ 18 h 210"/>
                    <a:gd name="T34" fmla="*/ 80 w 104"/>
                    <a:gd name="T35" fmla="*/ 8 h 210"/>
                    <a:gd name="T36" fmla="*/ 72 w 104"/>
                    <a:gd name="T37" fmla="*/ 2 h 210"/>
                    <a:gd name="T38" fmla="*/ 64 w 104"/>
                    <a:gd name="T39" fmla="*/ 0 h 210"/>
                    <a:gd name="T40" fmla="*/ 0 w 104"/>
                    <a:gd name="T41" fmla="*/ 2 h 210"/>
                    <a:gd name="T42" fmla="*/ 0 w 104"/>
                    <a:gd name="T4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210">
                      <a:moveTo>
                        <a:pt x="0" y="210"/>
                      </a:moveTo>
                      <a:lnTo>
                        <a:pt x="64" y="210"/>
                      </a:lnTo>
                      <a:lnTo>
                        <a:pt x="64" y="210"/>
                      </a:lnTo>
                      <a:lnTo>
                        <a:pt x="72" y="208"/>
                      </a:lnTo>
                      <a:lnTo>
                        <a:pt x="80" y="202"/>
                      </a:lnTo>
                      <a:lnTo>
                        <a:pt x="88" y="192"/>
                      </a:lnTo>
                      <a:lnTo>
                        <a:pt x="92" y="178"/>
                      </a:lnTo>
                      <a:lnTo>
                        <a:pt x="98" y="164"/>
                      </a:lnTo>
                      <a:lnTo>
                        <a:pt x="102" y="146"/>
                      </a:lnTo>
                      <a:lnTo>
                        <a:pt x="104" y="126"/>
                      </a:lnTo>
                      <a:lnTo>
                        <a:pt x="104" y="106"/>
                      </a:lnTo>
                      <a:lnTo>
                        <a:pt x="104" y="106"/>
                      </a:lnTo>
                      <a:lnTo>
                        <a:pt x="104" y="84"/>
                      </a:lnTo>
                      <a:lnTo>
                        <a:pt x="102" y="64"/>
                      </a:lnTo>
                      <a:lnTo>
                        <a:pt x="98" y="46"/>
                      </a:lnTo>
                      <a:lnTo>
                        <a:pt x="92" y="32"/>
                      </a:lnTo>
                      <a:lnTo>
                        <a:pt x="88" y="18"/>
                      </a:lnTo>
                      <a:lnTo>
                        <a:pt x="80" y="8"/>
                      </a:lnTo>
                      <a:lnTo>
                        <a:pt x="72" y="2"/>
                      </a:lnTo>
                      <a:lnTo>
                        <a:pt x="64" y="0"/>
                      </a:lnTo>
                      <a:lnTo>
                        <a:pt x="0" y="2"/>
                      </a:lnTo>
                      <a:lnTo>
                        <a:pt x="0" y="210"/>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305" name="Freeform 137"/>
                <p:cNvSpPr>
                  <a:spLocks/>
                </p:cNvSpPr>
                <p:nvPr/>
              </p:nvSpPr>
              <p:spPr bwMode="auto">
                <a:xfrm>
                  <a:off x="2290" y="1354"/>
                  <a:ext cx="80" cy="208"/>
                </a:xfrm>
                <a:custGeom>
                  <a:avLst/>
                  <a:gdLst>
                    <a:gd name="T0" fmla="*/ 40 w 80"/>
                    <a:gd name="T1" fmla="*/ 208 h 208"/>
                    <a:gd name="T2" fmla="*/ 40 w 80"/>
                    <a:gd name="T3" fmla="*/ 208 h 208"/>
                    <a:gd name="T4" fmla="*/ 48 w 80"/>
                    <a:gd name="T5" fmla="*/ 206 h 208"/>
                    <a:gd name="T6" fmla="*/ 56 w 80"/>
                    <a:gd name="T7" fmla="*/ 200 h 208"/>
                    <a:gd name="T8" fmla="*/ 62 w 80"/>
                    <a:gd name="T9" fmla="*/ 190 h 208"/>
                    <a:gd name="T10" fmla="*/ 68 w 80"/>
                    <a:gd name="T11" fmla="*/ 178 h 208"/>
                    <a:gd name="T12" fmla="*/ 72 w 80"/>
                    <a:gd name="T13" fmla="*/ 162 h 208"/>
                    <a:gd name="T14" fmla="*/ 76 w 80"/>
                    <a:gd name="T15" fmla="*/ 144 h 208"/>
                    <a:gd name="T16" fmla="*/ 78 w 80"/>
                    <a:gd name="T17" fmla="*/ 124 h 208"/>
                    <a:gd name="T18" fmla="*/ 80 w 80"/>
                    <a:gd name="T19" fmla="*/ 104 h 208"/>
                    <a:gd name="T20" fmla="*/ 80 w 80"/>
                    <a:gd name="T21" fmla="*/ 104 h 208"/>
                    <a:gd name="T22" fmla="*/ 78 w 80"/>
                    <a:gd name="T23" fmla="*/ 82 h 208"/>
                    <a:gd name="T24" fmla="*/ 76 w 80"/>
                    <a:gd name="T25" fmla="*/ 64 h 208"/>
                    <a:gd name="T26" fmla="*/ 72 w 80"/>
                    <a:gd name="T27" fmla="*/ 46 h 208"/>
                    <a:gd name="T28" fmla="*/ 68 w 80"/>
                    <a:gd name="T29" fmla="*/ 30 h 208"/>
                    <a:gd name="T30" fmla="*/ 62 w 80"/>
                    <a:gd name="T31" fmla="*/ 18 h 208"/>
                    <a:gd name="T32" fmla="*/ 56 w 80"/>
                    <a:gd name="T33" fmla="*/ 8 h 208"/>
                    <a:gd name="T34" fmla="*/ 48 w 80"/>
                    <a:gd name="T35" fmla="*/ 2 h 208"/>
                    <a:gd name="T36" fmla="*/ 40 w 80"/>
                    <a:gd name="T37" fmla="*/ 0 h 208"/>
                    <a:gd name="T38" fmla="*/ 40 w 80"/>
                    <a:gd name="T39" fmla="*/ 0 h 208"/>
                    <a:gd name="T40" fmla="*/ 40 w 80"/>
                    <a:gd name="T41" fmla="*/ 0 h 208"/>
                    <a:gd name="T42" fmla="*/ 32 w 80"/>
                    <a:gd name="T43" fmla="*/ 2 h 208"/>
                    <a:gd name="T44" fmla="*/ 24 w 80"/>
                    <a:gd name="T45" fmla="*/ 8 h 208"/>
                    <a:gd name="T46" fmla="*/ 18 w 80"/>
                    <a:gd name="T47" fmla="*/ 18 h 208"/>
                    <a:gd name="T48" fmla="*/ 12 w 80"/>
                    <a:gd name="T49" fmla="*/ 30 h 208"/>
                    <a:gd name="T50" fmla="*/ 6 w 80"/>
                    <a:gd name="T51" fmla="*/ 46 h 208"/>
                    <a:gd name="T52" fmla="*/ 4 w 80"/>
                    <a:gd name="T53" fmla="*/ 64 h 208"/>
                    <a:gd name="T54" fmla="*/ 0 w 80"/>
                    <a:gd name="T55" fmla="*/ 82 h 208"/>
                    <a:gd name="T56" fmla="*/ 0 w 80"/>
                    <a:gd name="T57" fmla="*/ 104 h 208"/>
                    <a:gd name="T58" fmla="*/ 0 w 80"/>
                    <a:gd name="T59" fmla="*/ 104 h 208"/>
                    <a:gd name="T60" fmla="*/ 0 w 80"/>
                    <a:gd name="T61" fmla="*/ 124 h 208"/>
                    <a:gd name="T62" fmla="*/ 4 w 80"/>
                    <a:gd name="T63" fmla="*/ 144 h 208"/>
                    <a:gd name="T64" fmla="*/ 6 w 80"/>
                    <a:gd name="T65" fmla="*/ 162 h 208"/>
                    <a:gd name="T66" fmla="*/ 12 w 80"/>
                    <a:gd name="T67" fmla="*/ 178 h 208"/>
                    <a:gd name="T68" fmla="*/ 18 w 80"/>
                    <a:gd name="T69" fmla="*/ 190 h 208"/>
                    <a:gd name="T70" fmla="*/ 24 w 80"/>
                    <a:gd name="T71" fmla="*/ 200 h 208"/>
                    <a:gd name="T72" fmla="*/ 32 w 80"/>
                    <a:gd name="T73" fmla="*/ 206 h 208"/>
                    <a:gd name="T74" fmla="*/ 40 w 80"/>
                    <a:gd name="T75" fmla="*/ 208 h 208"/>
                    <a:gd name="T76" fmla="*/ 40 w 80"/>
                    <a:gd name="T7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208">
                      <a:moveTo>
                        <a:pt x="40" y="208"/>
                      </a:moveTo>
                      <a:lnTo>
                        <a:pt x="40" y="208"/>
                      </a:lnTo>
                      <a:lnTo>
                        <a:pt x="48" y="206"/>
                      </a:lnTo>
                      <a:lnTo>
                        <a:pt x="56" y="200"/>
                      </a:lnTo>
                      <a:lnTo>
                        <a:pt x="62" y="190"/>
                      </a:lnTo>
                      <a:lnTo>
                        <a:pt x="68" y="178"/>
                      </a:lnTo>
                      <a:lnTo>
                        <a:pt x="72" y="162"/>
                      </a:lnTo>
                      <a:lnTo>
                        <a:pt x="76" y="144"/>
                      </a:lnTo>
                      <a:lnTo>
                        <a:pt x="78" y="124"/>
                      </a:lnTo>
                      <a:lnTo>
                        <a:pt x="80" y="104"/>
                      </a:lnTo>
                      <a:lnTo>
                        <a:pt x="80" y="104"/>
                      </a:lnTo>
                      <a:lnTo>
                        <a:pt x="78" y="82"/>
                      </a:lnTo>
                      <a:lnTo>
                        <a:pt x="76" y="64"/>
                      </a:lnTo>
                      <a:lnTo>
                        <a:pt x="72" y="46"/>
                      </a:lnTo>
                      <a:lnTo>
                        <a:pt x="68" y="30"/>
                      </a:lnTo>
                      <a:lnTo>
                        <a:pt x="62" y="18"/>
                      </a:lnTo>
                      <a:lnTo>
                        <a:pt x="56" y="8"/>
                      </a:lnTo>
                      <a:lnTo>
                        <a:pt x="48" y="2"/>
                      </a:lnTo>
                      <a:lnTo>
                        <a:pt x="40" y="0"/>
                      </a:lnTo>
                      <a:lnTo>
                        <a:pt x="40" y="0"/>
                      </a:lnTo>
                      <a:lnTo>
                        <a:pt x="40" y="0"/>
                      </a:lnTo>
                      <a:lnTo>
                        <a:pt x="32" y="2"/>
                      </a:lnTo>
                      <a:lnTo>
                        <a:pt x="24" y="8"/>
                      </a:lnTo>
                      <a:lnTo>
                        <a:pt x="18" y="18"/>
                      </a:lnTo>
                      <a:lnTo>
                        <a:pt x="12" y="30"/>
                      </a:lnTo>
                      <a:lnTo>
                        <a:pt x="6" y="46"/>
                      </a:lnTo>
                      <a:lnTo>
                        <a:pt x="4" y="64"/>
                      </a:lnTo>
                      <a:lnTo>
                        <a:pt x="0" y="82"/>
                      </a:lnTo>
                      <a:lnTo>
                        <a:pt x="0" y="104"/>
                      </a:lnTo>
                      <a:lnTo>
                        <a:pt x="0" y="104"/>
                      </a:lnTo>
                      <a:lnTo>
                        <a:pt x="0" y="124"/>
                      </a:lnTo>
                      <a:lnTo>
                        <a:pt x="4" y="144"/>
                      </a:lnTo>
                      <a:lnTo>
                        <a:pt x="6" y="162"/>
                      </a:lnTo>
                      <a:lnTo>
                        <a:pt x="12" y="178"/>
                      </a:lnTo>
                      <a:lnTo>
                        <a:pt x="18" y="190"/>
                      </a:lnTo>
                      <a:lnTo>
                        <a:pt x="24" y="200"/>
                      </a:lnTo>
                      <a:lnTo>
                        <a:pt x="32" y="206"/>
                      </a:lnTo>
                      <a:lnTo>
                        <a:pt x="40" y="208"/>
                      </a:lnTo>
                      <a:lnTo>
                        <a:pt x="40" y="20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06" name="Freeform 138"/>
                <p:cNvSpPr>
                  <a:spLocks/>
                </p:cNvSpPr>
                <p:nvPr/>
              </p:nvSpPr>
              <p:spPr bwMode="auto">
                <a:xfrm>
                  <a:off x="1920" y="1208"/>
                  <a:ext cx="68" cy="140"/>
                </a:xfrm>
                <a:custGeom>
                  <a:avLst/>
                  <a:gdLst>
                    <a:gd name="T0" fmla="*/ 0 w 68"/>
                    <a:gd name="T1" fmla="*/ 140 h 140"/>
                    <a:gd name="T2" fmla="*/ 42 w 68"/>
                    <a:gd name="T3" fmla="*/ 138 h 140"/>
                    <a:gd name="T4" fmla="*/ 42 w 68"/>
                    <a:gd name="T5" fmla="*/ 138 h 140"/>
                    <a:gd name="T6" fmla="*/ 48 w 68"/>
                    <a:gd name="T7" fmla="*/ 138 h 140"/>
                    <a:gd name="T8" fmla="*/ 52 w 68"/>
                    <a:gd name="T9" fmla="*/ 134 h 140"/>
                    <a:gd name="T10" fmla="*/ 56 w 68"/>
                    <a:gd name="T11" fmla="*/ 128 h 140"/>
                    <a:gd name="T12" fmla="*/ 60 w 68"/>
                    <a:gd name="T13" fmla="*/ 118 h 140"/>
                    <a:gd name="T14" fmla="*/ 66 w 68"/>
                    <a:gd name="T15" fmla="*/ 96 h 140"/>
                    <a:gd name="T16" fmla="*/ 68 w 68"/>
                    <a:gd name="T17" fmla="*/ 70 h 140"/>
                    <a:gd name="T18" fmla="*/ 68 w 68"/>
                    <a:gd name="T19" fmla="*/ 70 h 140"/>
                    <a:gd name="T20" fmla="*/ 66 w 68"/>
                    <a:gd name="T21" fmla="*/ 42 h 140"/>
                    <a:gd name="T22" fmla="*/ 60 w 68"/>
                    <a:gd name="T23" fmla="*/ 20 h 140"/>
                    <a:gd name="T24" fmla="*/ 56 w 68"/>
                    <a:gd name="T25" fmla="*/ 12 h 140"/>
                    <a:gd name="T26" fmla="*/ 52 w 68"/>
                    <a:gd name="T27" fmla="*/ 6 h 140"/>
                    <a:gd name="T28" fmla="*/ 48 w 68"/>
                    <a:gd name="T29" fmla="*/ 2 h 140"/>
                    <a:gd name="T30" fmla="*/ 42 w 68"/>
                    <a:gd name="T31" fmla="*/ 0 h 140"/>
                    <a:gd name="T32" fmla="*/ 0 w 68"/>
                    <a:gd name="T33" fmla="*/ 2 h 140"/>
                    <a:gd name="T34" fmla="*/ 0 w 68"/>
                    <a:gd name="T3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140">
                      <a:moveTo>
                        <a:pt x="0" y="140"/>
                      </a:moveTo>
                      <a:lnTo>
                        <a:pt x="42" y="138"/>
                      </a:lnTo>
                      <a:lnTo>
                        <a:pt x="42" y="138"/>
                      </a:lnTo>
                      <a:lnTo>
                        <a:pt x="48" y="138"/>
                      </a:lnTo>
                      <a:lnTo>
                        <a:pt x="52" y="134"/>
                      </a:lnTo>
                      <a:lnTo>
                        <a:pt x="56" y="128"/>
                      </a:lnTo>
                      <a:lnTo>
                        <a:pt x="60" y="118"/>
                      </a:lnTo>
                      <a:lnTo>
                        <a:pt x="66" y="96"/>
                      </a:lnTo>
                      <a:lnTo>
                        <a:pt x="68" y="70"/>
                      </a:lnTo>
                      <a:lnTo>
                        <a:pt x="68" y="70"/>
                      </a:lnTo>
                      <a:lnTo>
                        <a:pt x="66" y="42"/>
                      </a:lnTo>
                      <a:lnTo>
                        <a:pt x="60" y="20"/>
                      </a:lnTo>
                      <a:lnTo>
                        <a:pt x="56" y="12"/>
                      </a:lnTo>
                      <a:lnTo>
                        <a:pt x="52" y="6"/>
                      </a:lnTo>
                      <a:lnTo>
                        <a:pt x="48" y="2"/>
                      </a:lnTo>
                      <a:lnTo>
                        <a:pt x="42" y="0"/>
                      </a:lnTo>
                      <a:lnTo>
                        <a:pt x="0" y="2"/>
                      </a:lnTo>
                      <a:lnTo>
                        <a:pt x="0" y="140"/>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307" name="Freeform 139"/>
                <p:cNvSpPr>
                  <a:spLocks/>
                </p:cNvSpPr>
                <p:nvPr/>
              </p:nvSpPr>
              <p:spPr bwMode="auto">
                <a:xfrm>
                  <a:off x="1894" y="1210"/>
                  <a:ext cx="52" cy="138"/>
                </a:xfrm>
                <a:custGeom>
                  <a:avLst/>
                  <a:gdLst>
                    <a:gd name="T0" fmla="*/ 26 w 52"/>
                    <a:gd name="T1" fmla="*/ 138 h 138"/>
                    <a:gd name="T2" fmla="*/ 26 w 52"/>
                    <a:gd name="T3" fmla="*/ 138 h 138"/>
                    <a:gd name="T4" fmla="*/ 32 w 52"/>
                    <a:gd name="T5" fmla="*/ 136 h 138"/>
                    <a:gd name="T6" fmla="*/ 36 w 52"/>
                    <a:gd name="T7" fmla="*/ 132 h 138"/>
                    <a:gd name="T8" fmla="*/ 42 w 52"/>
                    <a:gd name="T9" fmla="*/ 126 h 138"/>
                    <a:gd name="T10" fmla="*/ 46 w 52"/>
                    <a:gd name="T11" fmla="*/ 118 h 138"/>
                    <a:gd name="T12" fmla="*/ 50 w 52"/>
                    <a:gd name="T13" fmla="*/ 96 h 138"/>
                    <a:gd name="T14" fmla="*/ 52 w 52"/>
                    <a:gd name="T15" fmla="*/ 68 h 138"/>
                    <a:gd name="T16" fmla="*/ 52 w 52"/>
                    <a:gd name="T17" fmla="*/ 68 h 138"/>
                    <a:gd name="T18" fmla="*/ 50 w 52"/>
                    <a:gd name="T19" fmla="*/ 42 h 138"/>
                    <a:gd name="T20" fmla="*/ 46 w 52"/>
                    <a:gd name="T21" fmla="*/ 20 h 138"/>
                    <a:gd name="T22" fmla="*/ 42 w 52"/>
                    <a:gd name="T23" fmla="*/ 10 h 138"/>
                    <a:gd name="T24" fmla="*/ 36 w 52"/>
                    <a:gd name="T25" fmla="*/ 4 h 138"/>
                    <a:gd name="T26" fmla="*/ 32 w 52"/>
                    <a:gd name="T27" fmla="*/ 0 h 138"/>
                    <a:gd name="T28" fmla="*/ 26 w 52"/>
                    <a:gd name="T29" fmla="*/ 0 h 138"/>
                    <a:gd name="T30" fmla="*/ 26 w 52"/>
                    <a:gd name="T31" fmla="*/ 0 h 138"/>
                    <a:gd name="T32" fmla="*/ 26 w 52"/>
                    <a:gd name="T33" fmla="*/ 0 h 138"/>
                    <a:gd name="T34" fmla="*/ 22 w 52"/>
                    <a:gd name="T35" fmla="*/ 0 h 138"/>
                    <a:gd name="T36" fmla="*/ 16 w 52"/>
                    <a:gd name="T37" fmla="*/ 4 h 138"/>
                    <a:gd name="T38" fmla="*/ 12 w 52"/>
                    <a:gd name="T39" fmla="*/ 10 h 138"/>
                    <a:gd name="T40" fmla="*/ 8 w 52"/>
                    <a:gd name="T41" fmla="*/ 20 h 138"/>
                    <a:gd name="T42" fmla="*/ 2 w 52"/>
                    <a:gd name="T43" fmla="*/ 42 h 138"/>
                    <a:gd name="T44" fmla="*/ 0 w 52"/>
                    <a:gd name="T45" fmla="*/ 68 h 138"/>
                    <a:gd name="T46" fmla="*/ 0 w 52"/>
                    <a:gd name="T47" fmla="*/ 68 h 138"/>
                    <a:gd name="T48" fmla="*/ 2 w 52"/>
                    <a:gd name="T49" fmla="*/ 96 h 138"/>
                    <a:gd name="T50" fmla="*/ 8 w 52"/>
                    <a:gd name="T51" fmla="*/ 118 h 138"/>
                    <a:gd name="T52" fmla="*/ 12 w 52"/>
                    <a:gd name="T53" fmla="*/ 126 h 138"/>
                    <a:gd name="T54" fmla="*/ 16 w 52"/>
                    <a:gd name="T55" fmla="*/ 132 h 138"/>
                    <a:gd name="T56" fmla="*/ 22 w 52"/>
                    <a:gd name="T57" fmla="*/ 136 h 138"/>
                    <a:gd name="T58" fmla="*/ 26 w 52"/>
                    <a:gd name="T59" fmla="*/ 138 h 138"/>
                    <a:gd name="T60" fmla="*/ 26 w 52"/>
                    <a:gd name="T61"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138">
                      <a:moveTo>
                        <a:pt x="26" y="138"/>
                      </a:moveTo>
                      <a:lnTo>
                        <a:pt x="26" y="138"/>
                      </a:lnTo>
                      <a:lnTo>
                        <a:pt x="32" y="136"/>
                      </a:lnTo>
                      <a:lnTo>
                        <a:pt x="36" y="132"/>
                      </a:lnTo>
                      <a:lnTo>
                        <a:pt x="42" y="126"/>
                      </a:lnTo>
                      <a:lnTo>
                        <a:pt x="46" y="118"/>
                      </a:lnTo>
                      <a:lnTo>
                        <a:pt x="50" y="96"/>
                      </a:lnTo>
                      <a:lnTo>
                        <a:pt x="52" y="68"/>
                      </a:lnTo>
                      <a:lnTo>
                        <a:pt x="52" y="68"/>
                      </a:lnTo>
                      <a:lnTo>
                        <a:pt x="50" y="42"/>
                      </a:lnTo>
                      <a:lnTo>
                        <a:pt x="46" y="20"/>
                      </a:lnTo>
                      <a:lnTo>
                        <a:pt x="42" y="10"/>
                      </a:lnTo>
                      <a:lnTo>
                        <a:pt x="36" y="4"/>
                      </a:lnTo>
                      <a:lnTo>
                        <a:pt x="32" y="0"/>
                      </a:lnTo>
                      <a:lnTo>
                        <a:pt x="26" y="0"/>
                      </a:lnTo>
                      <a:lnTo>
                        <a:pt x="26" y="0"/>
                      </a:lnTo>
                      <a:lnTo>
                        <a:pt x="26" y="0"/>
                      </a:lnTo>
                      <a:lnTo>
                        <a:pt x="22" y="0"/>
                      </a:lnTo>
                      <a:lnTo>
                        <a:pt x="16" y="4"/>
                      </a:lnTo>
                      <a:lnTo>
                        <a:pt x="12" y="10"/>
                      </a:lnTo>
                      <a:lnTo>
                        <a:pt x="8" y="20"/>
                      </a:lnTo>
                      <a:lnTo>
                        <a:pt x="2" y="42"/>
                      </a:lnTo>
                      <a:lnTo>
                        <a:pt x="0" y="68"/>
                      </a:lnTo>
                      <a:lnTo>
                        <a:pt x="0" y="68"/>
                      </a:lnTo>
                      <a:lnTo>
                        <a:pt x="2" y="96"/>
                      </a:lnTo>
                      <a:lnTo>
                        <a:pt x="8" y="118"/>
                      </a:lnTo>
                      <a:lnTo>
                        <a:pt x="12" y="126"/>
                      </a:lnTo>
                      <a:lnTo>
                        <a:pt x="16" y="132"/>
                      </a:lnTo>
                      <a:lnTo>
                        <a:pt x="22" y="136"/>
                      </a:lnTo>
                      <a:lnTo>
                        <a:pt x="26" y="138"/>
                      </a:lnTo>
                      <a:lnTo>
                        <a:pt x="26" y="138"/>
                      </a:lnTo>
                      <a:close/>
                    </a:path>
                  </a:pathLst>
                </a:custGeom>
                <a:solidFill>
                  <a:srgbClr val="FFFFFF"/>
                </a:solidFill>
                <a:ln w="12700">
                  <a:solidFill>
                    <a:srgbClr val="000000"/>
                  </a:solidFill>
                  <a:prstDash val="solid"/>
                  <a:round/>
                  <a:headEnd/>
                  <a:tailEnd/>
                </a:ln>
              </p:spPr>
              <p:txBody>
                <a:bodyPr/>
                <a:lstStyle/>
                <a:p>
                  <a:endParaRPr lang="en-US" sz="1350"/>
                </a:p>
              </p:txBody>
            </p:sp>
          </p:grpSp>
        </p:grpSp>
        <p:sp>
          <p:nvSpPr>
            <p:cNvPr id="7308" name="Line 140"/>
            <p:cNvSpPr>
              <a:spLocks noChangeShapeType="1"/>
            </p:cNvSpPr>
            <p:nvPr/>
          </p:nvSpPr>
          <p:spPr bwMode="auto">
            <a:xfrm flipH="1">
              <a:off x="3022600" y="3857625"/>
              <a:ext cx="177800" cy="101600"/>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309" name="Line 141"/>
            <p:cNvSpPr>
              <a:spLocks noChangeShapeType="1"/>
            </p:cNvSpPr>
            <p:nvPr/>
          </p:nvSpPr>
          <p:spPr bwMode="auto">
            <a:xfrm>
              <a:off x="2530475" y="3667125"/>
              <a:ext cx="495300" cy="288925"/>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310" name="Line 142"/>
            <p:cNvSpPr>
              <a:spLocks noChangeShapeType="1"/>
            </p:cNvSpPr>
            <p:nvPr/>
          </p:nvSpPr>
          <p:spPr bwMode="auto">
            <a:xfrm>
              <a:off x="1743075" y="3467100"/>
              <a:ext cx="1103313" cy="644525"/>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311" name="Line 143"/>
            <p:cNvSpPr>
              <a:spLocks noChangeShapeType="1"/>
            </p:cNvSpPr>
            <p:nvPr/>
          </p:nvSpPr>
          <p:spPr bwMode="auto">
            <a:xfrm flipH="1">
              <a:off x="2838450" y="3905250"/>
              <a:ext cx="371475" cy="212725"/>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312" name="Line 144"/>
            <p:cNvSpPr>
              <a:spLocks noChangeShapeType="1"/>
            </p:cNvSpPr>
            <p:nvPr/>
          </p:nvSpPr>
          <p:spPr bwMode="auto">
            <a:xfrm flipH="1">
              <a:off x="2308225" y="3924300"/>
              <a:ext cx="958850" cy="547688"/>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313" name="Line 145"/>
            <p:cNvSpPr>
              <a:spLocks noChangeShapeType="1"/>
            </p:cNvSpPr>
            <p:nvPr/>
          </p:nvSpPr>
          <p:spPr bwMode="auto">
            <a:xfrm flipH="1">
              <a:off x="2744788" y="5505450"/>
              <a:ext cx="598487" cy="342900"/>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314" name="Line 146"/>
            <p:cNvSpPr>
              <a:spLocks noChangeShapeType="1"/>
            </p:cNvSpPr>
            <p:nvPr/>
          </p:nvSpPr>
          <p:spPr bwMode="auto">
            <a:xfrm flipH="1">
              <a:off x="2025650" y="5553075"/>
              <a:ext cx="1327150" cy="758825"/>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315" name="Line 147"/>
            <p:cNvSpPr>
              <a:spLocks noChangeShapeType="1"/>
            </p:cNvSpPr>
            <p:nvPr/>
          </p:nvSpPr>
          <p:spPr bwMode="auto">
            <a:xfrm flipH="1">
              <a:off x="1806575" y="5572125"/>
              <a:ext cx="1603375" cy="917575"/>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316" name="Line 148"/>
            <p:cNvSpPr>
              <a:spLocks noChangeShapeType="1"/>
            </p:cNvSpPr>
            <p:nvPr/>
          </p:nvSpPr>
          <p:spPr bwMode="auto">
            <a:xfrm>
              <a:off x="1171575" y="6105525"/>
              <a:ext cx="647700" cy="377825"/>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317" name="Line 149"/>
            <p:cNvSpPr>
              <a:spLocks noChangeShapeType="1"/>
            </p:cNvSpPr>
            <p:nvPr/>
          </p:nvSpPr>
          <p:spPr bwMode="auto">
            <a:xfrm>
              <a:off x="1019175" y="5715000"/>
              <a:ext cx="1006475" cy="587375"/>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318" name="Line 150"/>
            <p:cNvSpPr>
              <a:spLocks noChangeShapeType="1"/>
            </p:cNvSpPr>
            <p:nvPr/>
          </p:nvSpPr>
          <p:spPr bwMode="auto">
            <a:xfrm>
              <a:off x="2295525" y="5591175"/>
              <a:ext cx="447675" cy="261938"/>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319" name="Line 151"/>
            <p:cNvSpPr>
              <a:spLocks noChangeShapeType="1"/>
            </p:cNvSpPr>
            <p:nvPr/>
          </p:nvSpPr>
          <p:spPr bwMode="auto">
            <a:xfrm flipH="1">
              <a:off x="1905000" y="5591175"/>
              <a:ext cx="406400" cy="233363"/>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grpSp>
          <p:nvGrpSpPr>
            <p:cNvPr id="7320" name="Group 152"/>
            <p:cNvGrpSpPr>
              <a:grpSpLocks/>
            </p:cNvGrpSpPr>
            <p:nvPr/>
          </p:nvGrpSpPr>
          <p:grpSpPr bwMode="auto">
            <a:xfrm>
              <a:off x="685800" y="5078413"/>
              <a:ext cx="1757363" cy="1360487"/>
              <a:chOff x="432" y="3199"/>
              <a:chExt cx="1107" cy="857"/>
            </a:xfrm>
          </p:grpSpPr>
          <p:grpSp>
            <p:nvGrpSpPr>
              <p:cNvPr id="7321" name="Group 153"/>
              <p:cNvGrpSpPr>
                <a:grpSpLocks/>
              </p:cNvGrpSpPr>
              <p:nvPr/>
            </p:nvGrpSpPr>
            <p:grpSpPr bwMode="auto">
              <a:xfrm>
                <a:off x="432" y="3377"/>
                <a:ext cx="298" cy="365"/>
                <a:chOff x="432" y="3377"/>
                <a:chExt cx="298" cy="365"/>
              </a:xfrm>
            </p:grpSpPr>
            <p:sp>
              <p:nvSpPr>
                <p:cNvPr id="7322" name="Freeform 154"/>
                <p:cNvSpPr>
                  <a:spLocks/>
                </p:cNvSpPr>
                <p:nvPr/>
              </p:nvSpPr>
              <p:spPr bwMode="auto">
                <a:xfrm flipH="1">
                  <a:off x="432" y="3377"/>
                  <a:ext cx="197" cy="117"/>
                </a:xfrm>
                <a:custGeom>
                  <a:avLst/>
                  <a:gdLst>
                    <a:gd name="T0" fmla="*/ 396 w 550"/>
                    <a:gd name="T1" fmla="*/ 324 h 324"/>
                    <a:gd name="T2" fmla="*/ 0 w 550"/>
                    <a:gd name="T3" fmla="*/ 90 h 324"/>
                    <a:gd name="T4" fmla="*/ 158 w 550"/>
                    <a:gd name="T5" fmla="*/ 0 h 324"/>
                    <a:gd name="T6" fmla="*/ 160 w 550"/>
                    <a:gd name="T7" fmla="*/ 2 h 324"/>
                    <a:gd name="T8" fmla="*/ 550 w 550"/>
                    <a:gd name="T9" fmla="*/ 232 h 324"/>
                    <a:gd name="T10" fmla="*/ 396 w 550"/>
                    <a:gd name="T11" fmla="*/ 324 h 324"/>
                  </a:gdLst>
                  <a:ahLst/>
                  <a:cxnLst>
                    <a:cxn ang="0">
                      <a:pos x="T0" y="T1"/>
                    </a:cxn>
                    <a:cxn ang="0">
                      <a:pos x="T2" y="T3"/>
                    </a:cxn>
                    <a:cxn ang="0">
                      <a:pos x="T4" y="T5"/>
                    </a:cxn>
                    <a:cxn ang="0">
                      <a:pos x="T6" y="T7"/>
                    </a:cxn>
                    <a:cxn ang="0">
                      <a:pos x="T8" y="T9"/>
                    </a:cxn>
                    <a:cxn ang="0">
                      <a:pos x="T10" y="T11"/>
                    </a:cxn>
                  </a:cxnLst>
                  <a:rect l="0" t="0" r="r" b="b"/>
                  <a:pathLst>
                    <a:path w="550" h="324">
                      <a:moveTo>
                        <a:pt x="396" y="324"/>
                      </a:moveTo>
                      <a:lnTo>
                        <a:pt x="0" y="90"/>
                      </a:lnTo>
                      <a:lnTo>
                        <a:pt x="158" y="0"/>
                      </a:lnTo>
                      <a:lnTo>
                        <a:pt x="160" y="2"/>
                      </a:lnTo>
                      <a:lnTo>
                        <a:pt x="550" y="232"/>
                      </a:lnTo>
                      <a:lnTo>
                        <a:pt x="396" y="324"/>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23" name="Freeform 155"/>
                <p:cNvSpPr>
                  <a:spLocks/>
                </p:cNvSpPr>
                <p:nvPr/>
              </p:nvSpPr>
              <p:spPr bwMode="auto">
                <a:xfrm flipH="1">
                  <a:off x="490" y="3408"/>
                  <a:ext cx="140" cy="222"/>
                </a:xfrm>
                <a:custGeom>
                  <a:avLst/>
                  <a:gdLst>
                    <a:gd name="T0" fmla="*/ 0 w 390"/>
                    <a:gd name="T1" fmla="*/ 376 h 614"/>
                    <a:gd name="T2" fmla="*/ 390 w 390"/>
                    <a:gd name="T3" fmla="*/ 614 h 614"/>
                    <a:gd name="T4" fmla="*/ 390 w 390"/>
                    <a:gd name="T5" fmla="*/ 238 h 614"/>
                    <a:gd name="T6" fmla="*/ 0 w 390"/>
                    <a:gd name="T7" fmla="*/ 0 h 614"/>
                    <a:gd name="T8" fmla="*/ 0 w 390"/>
                    <a:gd name="T9" fmla="*/ 376 h 614"/>
                  </a:gdLst>
                  <a:ahLst/>
                  <a:cxnLst>
                    <a:cxn ang="0">
                      <a:pos x="T0" y="T1"/>
                    </a:cxn>
                    <a:cxn ang="0">
                      <a:pos x="T2" y="T3"/>
                    </a:cxn>
                    <a:cxn ang="0">
                      <a:pos x="T4" y="T5"/>
                    </a:cxn>
                    <a:cxn ang="0">
                      <a:pos x="T6" y="T7"/>
                    </a:cxn>
                    <a:cxn ang="0">
                      <a:pos x="T8" y="T9"/>
                    </a:cxn>
                  </a:cxnLst>
                  <a:rect l="0" t="0" r="r" b="b"/>
                  <a:pathLst>
                    <a:path w="390" h="614">
                      <a:moveTo>
                        <a:pt x="0" y="376"/>
                      </a:moveTo>
                      <a:lnTo>
                        <a:pt x="390" y="614"/>
                      </a:lnTo>
                      <a:lnTo>
                        <a:pt x="390" y="238"/>
                      </a:lnTo>
                      <a:lnTo>
                        <a:pt x="0" y="0"/>
                      </a:lnTo>
                      <a:lnTo>
                        <a:pt x="0" y="37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24" name="Freeform 156"/>
                <p:cNvSpPr>
                  <a:spLocks/>
                </p:cNvSpPr>
                <p:nvPr/>
              </p:nvSpPr>
              <p:spPr bwMode="auto">
                <a:xfrm flipH="1">
                  <a:off x="432" y="3459"/>
                  <a:ext cx="57" cy="171"/>
                </a:xfrm>
                <a:custGeom>
                  <a:avLst/>
                  <a:gdLst>
                    <a:gd name="T0" fmla="*/ 158 w 158"/>
                    <a:gd name="T1" fmla="*/ 378 h 474"/>
                    <a:gd name="T2" fmla="*/ 0 w 158"/>
                    <a:gd name="T3" fmla="*/ 474 h 474"/>
                    <a:gd name="T4" fmla="*/ 0 w 158"/>
                    <a:gd name="T5" fmla="*/ 96 h 474"/>
                    <a:gd name="T6" fmla="*/ 158 w 158"/>
                    <a:gd name="T7" fmla="*/ 0 h 474"/>
                    <a:gd name="T8" fmla="*/ 158 w 158"/>
                    <a:gd name="T9" fmla="*/ 378 h 474"/>
                  </a:gdLst>
                  <a:ahLst/>
                  <a:cxnLst>
                    <a:cxn ang="0">
                      <a:pos x="T0" y="T1"/>
                    </a:cxn>
                    <a:cxn ang="0">
                      <a:pos x="T2" y="T3"/>
                    </a:cxn>
                    <a:cxn ang="0">
                      <a:pos x="T4" y="T5"/>
                    </a:cxn>
                    <a:cxn ang="0">
                      <a:pos x="T6" y="T7"/>
                    </a:cxn>
                    <a:cxn ang="0">
                      <a:pos x="T8" y="T9"/>
                    </a:cxn>
                  </a:cxnLst>
                  <a:rect l="0" t="0" r="r" b="b"/>
                  <a:pathLst>
                    <a:path w="158" h="474">
                      <a:moveTo>
                        <a:pt x="158" y="378"/>
                      </a:moveTo>
                      <a:lnTo>
                        <a:pt x="0" y="474"/>
                      </a:lnTo>
                      <a:lnTo>
                        <a:pt x="0" y="96"/>
                      </a:lnTo>
                      <a:lnTo>
                        <a:pt x="158" y="0"/>
                      </a:lnTo>
                      <a:lnTo>
                        <a:pt x="158" y="37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325" name="Freeform 157"/>
                <p:cNvSpPr>
                  <a:spLocks/>
                </p:cNvSpPr>
                <p:nvPr/>
              </p:nvSpPr>
              <p:spPr bwMode="auto">
                <a:xfrm flipH="1">
                  <a:off x="439" y="3490"/>
                  <a:ext cx="41" cy="124"/>
                </a:xfrm>
                <a:custGeom>
                  <a:avLst/>
                  <a:gdLst>
                    <a:gd name="T0" fmla="*/ 114 w 114"/>
                    <a:gd name="T1" fmla="*/ 272 h 342"/>
                    <a:gd name="T2" fmla="*/ 0 w 114"/>
                    <a:gd name="T3" fmla="*/ 342 h 342"/>
                    <a:gd name="T4" fmla="*/ 0 w 114"/>
                    <a:gd name="T5" fmla="*/ 68 h 342"/>
                    <a:gd name="T6" fmla="*/ 114 w 114"/>
                    <a:gd name="T7" fmla="*/ 0 h 342"/>
                    <a:gd name="T8" fmla="*/ 114 w 114"/>
                    <a:gd name="T9" fmla="*/ 272 h 342"/>
                  </a:gdLst>
                  <a:ahLst/>
                  <a:cxnLst>
                    <a:cxn ang="0">
                      <a:pos x="T0" y="T1"/>
                    </a:cxn>
                    <a:cxn ang="0">
                      <a:pos x="T2" y="T3"/>
                    </a:cxn>
                    <a:cxn ang="0">
                      <a:pos x="T4" y="T5"/>
                    </a:cxn>
                    <a:cxn ang="0">
                      <a:pos x="T6" y="T7"/>
                    </a:cxn>
                    <a:cxn ang="0">
                      <a:pos x="T8" y="T9"/>
                    </a:cxn>
                  </a:cxnLst>
                  <a:rect l="0" t="0" r="r" b="b"/>
                  <a:pathLst>
                    <a:path w="114" h="342">
                      <a:moveTo>
                        <a:pt x="114" y="272"/>
                      </a:moveTo>
                      <a:lnTo>
                        <a:pt x="0" y="342"/>
                      </a:lnTo>
                      <a:lnTo>
                        <a:pt x="0" y="68"/>
                      </a:lnTo>
                      <a:lnTo>
                        <a:pt x="114" y="0"/>
                      </a:lnTo>
                      <a:lnTo>
                        <a:pt x="114" y="272"/>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326" name="Freeform 158"/>
                <p:cNvSpPr>
                  <a:spLocks/>
                </p:cNvSpPr>
                <p:nvPr/>
              </p:nvSpPr>
              <p:spPr bwMode="auto">
                <a:xfrm flipH="1">
                  <a:off x="596" y="3609"/>
                  <a:ext cx="100" cy="61"/>
                </a:xfrm>
                <a:custGeom>
                  <a:avLst/>
                  <a:gdLst>
                    <a:gd name="T0" fmla="*/ 154 w 278"/>
                    <a:gd name="T1" fmla="*/ 0 h 168"/>
                    <a:gd name="T2" fmla="*/ 0 w 278"/>
                    <a:gd name="T3" fmla="*/ 90 h 168"/>
                    <a:gd name="T4" fmla="*/ 118 w 278"/>
                    <a:gd name="T5" fmla="*/ 168 h 168"/>
                    <a:gd name="T6" fmla="*/ 278 w 278"/>
                    <a:gd name="T7" fmla="*/ 74 h 168"/>
                    <a:gd name="T8" fmla="*/ 154 w 278"/>
                    <a:gd name="T9" fmla="*/ 0 h 168"/>
                  </a:gdLst>
                  <a:ahLst/>
                  <a:cxnLst>
                    <a:cxn ang="0">
                      <a:pos x="T0" y="T1"/>
                    </a:cxn>
                    <a:cxn ang="0">
                      <a:pos x="T2" y="T3"/>
                    </a:cxn>
                    <a:cxn ang="0">
                      <a:pos x="T4" y="T5"/>
                    </a:cxn>
                    <a:cxn ang="0">
                      <a:pos x="T6" y="T7"/>
                    </a:cxn>
                    <a:cxn ang="0">
                      <a:pos x="T8" y="T9"/>
                    </a:cxn>
                  </a:cxnLst>
                  <a:rect l="0" t="0" r="r" b="b"/>
                  <a:pathLst>
                    <a:path w="278" h="168">
                      <a:moveTo>
                        <a:pt x="154" y="0"/>
                      </a:moveTo>
                      <a:lnTo>
                        <a:pt x="0" y="90"/>
                      </a:lnTo>
                      <a:lnTo>
                        <a:pt x="118" y="168"/>
                      </a:lnTo>
                      <a:lnTo>
                        <a:pt x="278" y="74"/>
                      </a:lnTo>
                      <a:lnTo>
                        <a:pt x="154"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27" name="Freeform 159"/>
                <p:cNvSpPr>
                  <a:spLocks/>
                </p:cNvSpPr>
                <p:nvPr/>
              </p:nvSpPr>
              <p:spPr bwMode="auto">
                <a:xfrm flipH="1">
                  <a:off x="716" y="3487"/>
                  <a:ext cx="14" cy="204"/>
                </a:xfrm>
                <a:custGeom>
                  <a:avLst/>
                  <a:gdLst>
                    <a:gd name="T0" fmla="*/ 2 w 38"/>
                    <a:gd name="T1" fmla="*/ 542 h 564"/>
                    <a:gd name="T2" fmla="*/ 38 w 38"/>
                    <a:gd name="T3" fmla="*/ 564 h 564"/>
                    <a:gd name="T4" fmla="*/ 38 w 38"/>
                    <a:gd name="T5" fmla="*/ 18 h 564"/>
                    <a:gd name="T6" fmla="*/ 0 w 38"/>
                    <a:gd name="T7" fmla="*/ 0 h 564"/>
                    <a:gd name="T8" fmla="*/ 2 w 38"/>
                    <a:gd name="T9" fmla="*/ 542 h 564"/>
                  </a:gdLst>
                  <a:ahLst/>
                  <a:cxnLst>
                    <a:cxn ang="0">
                      <a:pos x="T0" y="T1"/>
                    </a:cxn>
                    <a:cxn ang="0">
                      <a:pos x="T2" y="T3"/>
                    </a:cxn>
                    <a:cxn ang="0">
                      <a:pos x="T4" y="T5"/>
                    </a:cxn>
                    <a:cxn ang="0">
                      <a:pos x="T6" y="T7"/>
                    </a:cxn>
                    <a:cxn ang="0">
                      <a:pos x="T8" y="T9"/>
                    </a:cxn>
                  </a:cxnLst>
                  <a:rect l="0" t="0" r="r" b="b"/>
                  <a:pathLst>
                    <a:path w="38" h="564">
                      <a:moveTo>
                        <a:pt x="2" y="542"/>
                      </a:moveTo>
                      <a:lnTo>
                        <a:pt x="38" y="564"/>
                      </a:lnTo>
                      <a:lnTo>
                        <a:pt x="38" y="18"/>
                      </a:lnTo>
                      <a:lnTo>
                        <a:pt x="0" y="0"/>
                      </a:lnTo>
                      <a:lnTo>
                        <a:pt x="2" y="54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28" name="Freeform 160"/>
                <p:cNvSpPr>
                  <a:spLocks/>
                </p:cNvSpPr>
                <p:nvPr/>
              </p:nvSpPr>
              <p:spPr bwMode="auto">
                <a:xfrm flipH="1">
                  <a:off x="573" y="3401"/>
                  <a:ext cx="156" cy="92"/>
                </a:xfrm>
                <a:custGeom>
                  <a:avLst/>
                  <a:gdLst>
                    <a:gd name="T0" fmla="*/ 32 w 436"/>
                    <a:gd name="T1" fmla="*/ 254 h 254"/>
                    <a:gd name="T2" fmla="*/ 0 w 436"/>
                    <a:gd name="T3" fmla="*/ 236 h 254"/>
                    <a:gd name="T4" fmla="*/ 402 w 436"/>
                    <a:gd name="T5" fmla="*/ 0 h 254"/>
                    <a:gd name="T6" fmla="*/ 418 w 436"/>
                    <a:gd name="T7" fmla="*/ 6 h 254"/>
                    <a:gd name="T8" fmla="*/ 436 w 436"/>
                    <a:gd name="T9" fmla="*/ 16 h 254"/>
                    <a:gd name="T10" fmla="*/ 32 w 436"/>
                    <a:gd name="T11" fmla="*/ 254 h 254"/>
                  </a:gdLst>
                  <a:ahLst/>
                  <a:cxnLst>
                    <a:cxn ang="0">
                      <a:pos x="T0" y="T1"/>
                    </a:cxn>
                    <a:cxn ang="0">
                      <a:pos x="T2" y="T3"/>
                    </a:cxn>
                    <a:cxn ang="0">
                      <a:pos x="T4" y="T5"/>
                    </a:cxn>
                    <a:cxn ang="0">
                      <a:pos x="T6" y="T7"/>
                    </a:cxn>
                    <a:cxn ang="0">
                      <a:pos x="T8" y="T9"/>
                    </a:cxn>
                    <a:cxn ang="0">
                      <a:pos x="T10" y="T11"/>
                    </a:cxn>
                  </a:cxnLst>
                  <a:rect l="0" t="0" r="r" b="b"/>
                  <a:pathLst>
                    <a:path w="436" h="254">
                      <a:moveTo>
                        <a:pt x="32" y="254"/>
                      </a:moveTo>
                      <a:lnTo>
                        <a:pt x="0" y="236"/>
                      </a:lnTo>
                      <a:lnTo>
                        <a:pt x="402" y="0"/>
                      </a:lnTo>
                      <a:lnTo>
                        <a:pt x="418" y="6"/>
                      </a:lnTo>
                      <a:lnTo>
                        <a:pt x="436" y="16"/>
                      </a:lnTo>
                      <a:lnTo>
                        <a:pt x="32" y="254"/>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29" name="Freeform 161"/>
                <p:cNvSpPr>
                  <a:spLocks/>
                </p:cNvSpPr>
                <p:nvPr/>
              </p:nvSpPr>
              <p:spPr bwMode="auto">
                <a:xfrm flipH="1">
                  <a:off x="573" y="3410"/>
                  <a:ext cx="143" cy="280"/>
                </a:xfrm>
                <a:custGeom>
                  <a:avLst/>
                  <a:gdLst>
                    <a:gd name="T0" fmla="*/ 400 w 400"/>
                    <a:gd name="T1" fmla="*/ 546 h 776"/>
                    <a:gd name="T2" fmla="*/ 0 w 400"/>
                    <a:gd name="T3" fmla="*/ 776 h 776"/>
                    <a:gd name="T4" fmla="*/ 0 w 400"/>
                    <a:gd name="T5" fmla="*/ 230 h 776"/>
                    <a:gd name="T6" fmla="*/ 400 w 400"/>
                    <a:gd name="T7" fmla="*/ 0 h 776"/>
                    <a:gd name="T8" fmla="*/ 400 w 400"/>
                    <a:gd name="T9" fmla="*/ 546 h 776"/>
                  </a:gdLst>
                  <a:ahLst/>
                  <a:cxnLst>
                    <a:cxn ang="0">
                      <a:pos x="T0" y="T1"/>
                    </a:cxn>
                    <a:cxn ang="0">
                      <a:pos x="T2" y="T3"/>
                    </a:cxn>
                    <a:cxn ang="0">
                      <a:pos x="T4" y="T5"/>
                    </a:cxn>
                    <a:cxn ang="0">
                      <a:pos x="T6" y="T7"/>
                    </a:cxn>
                    <a:cxn ang="0">
                      <a:pos x="T8" y="T9"/>
                    </a:cxn>
                  </a:cxnLst>
                  <a:rect l="0" t="0" r="r" b="b"/>
                  <a:pathLst>
                    <a:path w="400" h="776">
                      <a:moveTo>
                        <a:pt x="400" y="546"/>
                      </a:moveTo>
                      <a:lnTo>
                        <a:pt x="0" y="776"/>
                      </a:lnTo>
                      <a:lnTo>
                        <a:pt x="0" y="230"/>
                      </a:lnTo>
                      <a:lnTo>
                        <a:pt x="400" y="0"/>
                      </a:lnTo>
                      <a:lnTo>
                        <a:pt x="400" y="54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330" name="Freeform 162"/>
                <p:cNvSpPr>
                  <a:spLocks/>
                </p:cNvSpPr>
                <p:nvPr/>
              </p:nvSpPr>
              <p:spPr bwMode="auto">
                <a:xfrm flipH="1">
                  <a:off x="584" y="3430"/>
                  <a:ext cx="122" cy="240"/>
                </a:xfrm>
                <a:custGeom>
                  <a:avLst/>
                  <a:gdLst>
                    <a:gd name="T0" fmla="*/ 342 w 342"/>
                    <a:gd name="T1" fmla="*/ 466 h 664"/>
                    <a:gd name="T2" fmla="*/ 0 w 342"/>
                    <a:gd name="T3" fmla="*/ 664 h 664"/>
                    <a:gd name="T4" fmla="*/ 0 w 342"/>
                    <a:gd name="T5" fmla="*/ 198 h 664"/>
                    <a:gd name="T6" fmla="*/ 342 w 342"/>
                    <a:gd name="T7" fmla="*/ 0 h 664"/>
                    <a:gd name="T8" fmla="*/ 342 w 342"/>
                    <a:gd name="T9" fmla="*/ 466 h 664"/>
                  </a:gdLst>
                  <a:ahLst/>
                  <a:cxnLst>
                    <a:cxn ang="0">
                      <a:pos x="T0" y="T1"/>
                    </a:cxn>
                    <a:cxn ang="0">
                      <a:pos x="T2" y="T3"/>
                    </a:cxn>
                    <a:cxn ang="0">
                      <a:pos x="T4" y="T5"/>
                    </a:cxn>
                    <a:cxn ang="0">
                      <a:pos x="T6" y="T7"/>
                    </a:cxn>
                    <a:cxn ang="0">
                      <a:pos x="T8" y="T9"/>
                    </a:cxn>
                  </a:cxnLst>
                  <a:rect l="0" t="0" r="r" b="b"/>
                  <a:pathLst>
                    <a:path w="342" h="664">
                      <a:moveTo>
                        <a:pt x="342" y="466"/>
                      </a:moveTo>
                      <a:lnTo>
                        <a:pt x="0" y="664"/>
                      </a:lnTo>
                      <a:lnTo>
                        <a:pt x="0" y="198"/>
                      </a:lnTo>
                      <a:lnTo>
                        <a:pt x="342" y="0"/>
                      </a:lnTo>
                      <a:lnTo>
                        <a:pt x="342" y="46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331" name="Freeform 163"/>
                <p:cNvSpPr>
                  <a:spLocks/>
                </p:cNvSpPr>
                <p:nvPr/>
              </p:nvSpPr>
              <p:spPr bwMode="auto">
                <a:xfrm flipH="1">
                  <a:off x="477" y="3605"/>
                  <a:ext cx="199" cy="137"/>
                </a:xfrm>
                <a:custGeom>
                  <a:avLst/>
                  <a:gdLst>
                    <a:gd name="T0" fmla="*/ 154 w 556"/>
                    <a:gd name="T1" fmla="*/ 378 h 378"/>
                    <a:gd name="T2" fmla="*/ 556 w 556"/>
                    <a:gd name="T3" fmla="*/ 146 h 378"/>
                    <a:gd name="T4" fmla="*/ 396 w 556"/>
                    <a:gd name="T5" fmla="*/ 0 h 378"/>
                    <a:gd name="T6" fmla="*/ 390 w 556"/>
                    <a:gd name="T7" fmla="*/ 4 h 378"/>
                    <a:gd name="T8" fmla="*/ 0 w 556"/>
                    <a:gd name="T9" fmla="*/ 228 h 378"/>
                    <a:gd name="T10" fmla="*/ 154 w 556"/>
                    <a:gd name="T11" fmla="*/ 378 h 378"/>
                  </a:gdLst>
                  <a:ahLst/>
                  <a:cxnLst>
                    <a:cxn ang="0">
                      <a:pos x="T0" y="T1"/>
                    </a:cxn>
                    <a:cxn ang="0">
                      <a:pos x="T2" y="T3"/>
                    </a:cxn>
                    <a:cxn ang="0">
                      <a:pos x="T4" y="T5"/>
                    </a:cxn>
                    <a:cxn ang="0">
                      <a:pos x="T6" y="T7"/>
                    </a:cxn>
                    <a:cxn ang="0">
                      <a:pos x="T8" y="T9"/>
                    </a:cxn>
                    <a:cxn ang="0">
                      <a:pos x="T10" y="T11"/>
                    </a:cxn>
                  </a:cxnLst>
                  <a:rect l="0" t="0" r="r" b="b"/>
                  <a:pathLst>
                    <a:path w="556" h="378">
                      <a:moveTo>
                        <a:pt x="154" y="378"/>
                      </a:moveTo>
                      <a:lnTo>
                        <a:pt x="556" y="146"/>
                      </a:lnTo>
                      <a:lnTo>
                        <a:pt x="396" y="0"/>
                      </a:lnTo>
                      <a:lnTo>
                        <a:pt x="390" y="4"/>
                      </a:lnTo>
                      <a:lnTo>
                        <a:pt x="0" y="228"/>
                      </a:lnTo>
                      <a:lnTo>
                        <a:pt x="154" y="3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32" name="Freeform 164"/>
                <p:cNvSpPr>
                  <a:spLocks/>
                </p:cNvSpPr>
                <p:nvPr/>
              </p:nvSpPr>
              <p:spPr bwMode="auto">
                <a:xfrm flipH="1">
                  <a:off x="494" y="3619"/>
                  <a:ext cx="133" cy="91"/>
                </a:xfrm>
                <a:custGeom>
                  <a:avLst/>
                  <a:gdLst>
                    <a:gd name="T0" fmla="*/ 102 w 370"/>
                    <a:gd name="T1" fmla="*/ 252 h 252"/>
                    <a:gd name="T2" fmla="*/ 370 w 370"/>
                    <a:gd name="T3" fmla="*/ 98 h 252"/>
                    <a:gd name="T4" fmla="*/ 264 w 370"/>
                    <a:gd name="T5" fmla="*/ 0 h 252"/>
                    <a:gd name="T6" fmla="*/ 260 w 370"/>
                    <a:gd name="T7" fmla="*/ 2 h 252"/>
                    <a:gd name="T8" fmla="*/ 0 w 370"/>
                    <a:gd name="T9" fmla="*/ 152 h 252"/>
                    <a:gd name="T10" fmla="*/ 102 w 370"/>
                    <a:gd name="T11" fmla="*/ 252 h 252"/>
                  </a:gdLst>
                  <a:ahLst/>
                  <a:cxnLst>
                    <a:cxn ang="0">
                      <a:pos x="T0" y="T1"/>
                    </a:cxn>
                    <a:cxn ang="0">
                      <a:pos x="T2" y="T3"/>
                    </a:cxn>
                    <a:cxn ang="0">
                      <a:pos x="T4" y="T5"/>
                    </a:cxn>
                    <a:cxn ang="0">
                      <a:pos x="T6" y="T7"/>
                    </a:cxn>
                    <a:cxn ang="0">
                      <a:pos x="T8" y="T9"/>
                    </a:cxn>
                    <a:cxn ang="0">
                      <a:pos x="T10" y="T11"/>
                    </a:cxn>
                  </a:cxnLst>
                  <a:rect l="0" t="0" r="r" b="b"/>
                  <a:pathLst>
                    <a:path w="370" h="252">
                      <a:moveTo>
                        <a:pt x="102" y="252"/>
                      </a:moveTo>
                      <a:lnTo>
                        <a:pt x="370" y="98"/>
                      </a:lnTo>
                      <a:lnTo>
                        <a:pt x="264" y="0"/>
                      </a:lnTo>
                      <a:lnTo>
                        <a:pt x="260" y="2"/>
                      </a:lnTo>
                      <a:lnTo>
                        <a:pt x="0" y="152"/>
                      </a:lnTo>
                      <a:lnTo>
                        <a:pt x="102" y="25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333" name="Freeform 165"/>
                <p:cNvSpPr>
                  <a:spLocks/>
                </p:cNvSpPr>
                <p:nvPr/>
              </p:nvSpPr>
              <p:spPr bwMode="auto">
                <a:xfrm flipH="1">
                  <a:off x="597" y="3678"/>
                  <a:ext cx="61" cy="50"/>
                </a:xfrm>
                <a:custGeom>
                  <a:avLst/>
                  <a:gdLst>
                    <a:gd name="T0" fmla="*/ 102 w 172"/>
                    <a:gd name="T1" fmla="*/ 138 h 138"/>
                    <a:gd name="T2" fmla="*/ 172 w 172"/>
                    <a:gd name="T3" fmla="*/ 98 h 138"/>
                    <a:gd name="T4" fmla="*/ 66 w 172"/>
                    <a:gd name="T5" fmla="*/ 0 h 138"/>
                    <a:gd name="T6" fmla="*/ 62 w 172"/>
                    <a:gd name="T7" fmla="*/ 2 h 138"/>
                    <a:gd name="T8" fmla="*/ 0 w 172"/>
                    <a:gd name="T9" fmla="*/ 38 h 138"/>
                    <a:gd name="T10" fmla="*/ 102 w 172"/>
                    <a:gd name="T11" fmla="*/ 138 h 138"/>
                  </a:gdLst>
                  <a:ahLst/>
                  <a:cxnLst>
                    <a:cxn ang="0">
                      <a:pos x="T0" y="T1"/>
                    </a:cxn>
                    <a:cxn ang="0">
                      <a:pos x="T2" y="T3"/>
                    </a:cxn>
                    <a:cxn ang="0">
                      <a:pos x="T4" y="T5"/>
                    </a:cxn>
                    <a:cxn ang="0">
                      <a:pos x="T6" y="T7"/>
                    </a:cxn>
                    <a:cxn ang="0">
                      <a:pos x="T8" y="T9"/>
                    </a:cxn>
                    <a:cxn ang="0">
                      <a:pos x="T10" y="T11"/>
                    </a:cxn>
                  </a:cxnLst>
                  <a:rect l="0" t="0" r="r" b="b"/>
                  <a:pathLst>
                    <a:path w="172" h="138">
                      <a:moveTo>
                        <a:pt x="102" y="138"/>
                      </a:moveTo>
                      <a:lnTo>
                        <a:pt x="172" y="98"/>
                      </a:lnTo>
                      <a:lnTo>
                        <a:pt x="66" y="0"/>
                      </a:lnTo>
                      <a:lnTo>
                        <a:pt x="62" y="2"/>
                      </a:lnTo>
                      <a:lnTo>
                        <a:pt x="0" y="38"/>
                      </a:lnTo>
                      <a:lnTo>
                        <a:pt x="102" y="13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nvGrpSpPr>
              <p:cNvPr id="7334" name="Group 166"/>
              <p:cNvGrpSpPr>
                <a:grpSpLocks/>
              </p:cNvGrpSpPr>
              <p:nvPr/>
            </p:nvGrpSpPr>
            <p:grpSpPr bwMode="auto">
              <a:xfrm>
                <a:off x="737" y="3199"/>
                <a:ext cx="802" cy="746"/>
                <a:chOff x="737" y="3199"/>
                <a:chExt cx="802" cy="746"/>
              </a:xfrm>
            </p:grpSpPr>
            <p:sp>
              <p:nvSpPr>
                <p:cNvPr id="7335" name="Freeform 167"/>
                <p:cNvSpPr>
                  <a:spLocks/>
                </p:cNvSpPr>
                <p:nvPr/>
              </p:nvSpPr>
              <p:spPr bwMode="auto">
                <a:xfrm>
                  <a:off x="937" y="3330"/>
                  <a:ext cx="601" cy="496"/>
                </a:xfrm>
                <a:custGeom>
                  <a:avLst/>
                  <a:gdLst>
                    <a:gd name="T0" fmla="*/ 0 w 1800"/>
                    <a:gd name="T1" fmla="*/ 434 h 1466"/>
                    <a:gd name="T2" fmla="*/ 1800 w 1800"/>
                    <a:gd name="T3" fmla="*/ 1466 h 1466"/>
                    <a:gd name="T4" fmla="*/ 1800 w 1800"/>
                    <a:gd name="T5" fmla="*/ 1032 h 1466"/>
                    <a:gd name="T6" fmla="*/ 0 w 1800"/>
                    <a:gd name="T7" fmla="*/ 0 h 1466"/>
                    <a:gd name="T8" fmla="*/ 0 w 1800"/>
                    <a:gd name="T9" fmla="*/ 434 h 1466"/>
                  </a:gdLst>
                  <a:ahLst/>
                  <a:cxnLst>
                    <a:cxn ang="0">
                      <a:pos x="T0" y="T1"/>
                    </a:cxn>
                    <a:cxn ang="0">
                      <a:pos x="T2" y="T3"/>
                    </a:cxn>
                    <a:cxn ang="0">
                      <a:pos x="T4" y="T5"/>
                    </a:cxn>
                    <a:cxn ang="0">
                      <a:pos x="T6" y="T7"/>
                    </a:cxn>
                    <a:cxn ang="0">
                      <a:pos x="T8" y="T9"/>
                    </a:cxn>
                  </a:cxnLst>
                  <a:rect l="0" t="0" r="r" b="b"/>
                  <a:pathLst>
                    <a:path w="1800" h="1466">
                      <a:moveTo>
                        <a:pt x="0" y="434"/>
                      </a:moveTo>
                      <a:lnTo>
                        <a:pt x="1800" y="1466"/>
                      </a:lnTo>
                      <a:lnTo>
                        <a:pt x="1800" y="1032"/>
                      </a:lnTo>
                      <a:lnTo>
                        <a:pt x="0" y="0"/>
                      </a:lnTo>
                      <a:lnTo>
                        <a:pt x="0" y="434"/>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336" name="Freeform 168"/>
                <p:cNvSpPr>
                  <a:spLocks/>
                </p:cNvSpPr>
                <p:nvPr/>
              </p:nvSpPr>
              <p:spPr bwMode="auto">
                <a:xfrm>
                  <a:off x="740" y="3329"/>
                  <a:ext cx="332" cy="195"/>
                </a:xfrm>
                <a:custGeom>
                  <a:avLst/>
                  <a:gdLst>
                    <a:gd name="T0" fmla="*/ 400 w 994"/>
                    <a:gd name="T1" fmla="*/ 578 h 578"/>
                    <a:gd name="T2" fmla="*/ 0 w 994"/>
                    <a:gd name="T3" fmla="*/ 346 h 578"/>
                    <a:gd name="T4" fmla="*/ 598 w 994"/>
                    <a:gd name="T5" fmla="*/ 0 h 578"/>
                    <a:gd name="T6" fmla="*/ 604 w 994"/>
                    <a:gd name="T7" fmla="*/ 2 h 578"/>
                    <a:gd name="T8" fmla="*/ 994 w 994"/>
                    <a:gd name="T9" fmla="*/ 226 h 578"/>
                    <a:gd name="T10" fmla="*/ 400 w 994"/>
                    <a:gd name="T11" fmla="*/ 578 h 578"/>
                  </a:gdLst>
                  <a:ahLst/>
                  <a:cxnLst>
                    <a:cxn ang="0">
                      <a:pos x="T0" y="T1"/>
                    </a:cxn>
                    <a:cxn ang="0">
                      <a:pos x="T2" y="T3"/>
                    </a:cxn>
                    <a:cxn ang="0">
                      <a:pos x="T4" y="T5"/>
                    </a:cxn>
                    <a:cxn ang="0">
                      <a:pos x="T6" y="T7"/>
                    </a:cxn>
                    <a:cxn ang="0">
                      <a:pos x="T8" y="T9"/>
                    </a:cxn>
                    <a:cxn ang="0">
                      <a:pos x="T10" y="T11"/>
                    </a:cxn>
                  </a:cxnLst>
                  <a:rect l="0" t="0" r="r" b="b"/>
                  <a:pathLst>
                    <a:path w="994" h="578">
                      <a:moveTo>
                        <a:pt x="400" y="578"/>
                      </a:moveTo>
                      <a:lnTo>
                        <a:pt x="0" y="346"/>
                      </a:lnTo>
                      <a:lnTo>
                        <a:pt x="598" y="0"/>
                      </a:lnTo>
                      <a:lnTo>
                        <a:pt x="604" y="2"/>
                      </a:lnTo>
                      <a:lnTo>
                        <a:pt x="994" y="226"/>
                      </a:lnTo>
                      <a:lnTo>
                        <a:pt x="400" y="5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37" name="Freeform 169"/>
                <p:cNvSpPr>
                  <a:spLocks/>
                </p:cNvSpPr>
                <p:nvPr/>
              </p:nvSpPr>
              <p:spPr bwMode="auto">
                <a:xfrm>
                  <a:off x="1341" y="3676"/>
                  <a:ext cx="198" cy="269"/>
                </a:xfrm>
                <a:custGeom>
                  <a:avLst/>
                  <a:gdLst>
                    <a:gd name="T0" fmla="*/ 592 w 592"/>
                    <a:gd name="T1" fmla="*/ 450 h 794"/>
                    <a:gd name="T2" fmla="*/ 0 w 592"/>
                    <a:gd name="T3" fmla="*/ 794 h 794"/>
                    <a:gd name="T4" fmla="*/ 0 w 592"/>
                    <a:gd name="T5" fmla="*/ 344 h 794"/>
                    <a:gd name="T6" fmla="*/ 592 w 592"/>
                    <a:gd name="T7" fmla="*/ 0 h 794"/>
                    <a:gd name="T8" fmla="*/ 592 w 592"/>
                    <a:gd name="T9" fmla="*/ 450 h 794"/>
                  </a:gdLst>
                  <a:ahLst/>
                  <a:cxnLst>
                    <a:cxn ang="0">
                      <a:pos x="T0" y="T1"/>
                    </a:cxn>
                    <a:cxn ang="0">
                      <a:pos x="T2" y="T3"/>
                    </a:cxn>
                    <a:cxn ang="0">
                      <a:pos x="T4" y="T5"/>
                    </a:cxn>
                    <a:cxn ang="0">
                      <a:pos x="T6" y="T7"/>
                    </a:cxn>
                    <a:cxn ang="0">
                      <a:pos x="T8" y="T9"/>
                    </a:cxn>
                  </a:cxnLst>
                  <a:rect l="0" t="0" r="r" b="b"/>
                  <a:pathLst>
                    <a:path w="592" h="794">
                      <a:moveTo>
                        <a:pt x="592" y="450"/>
                      </a:moveTo>
                      <a:lnTo>
                        <a:pt x="0" y="794"/>
                      </a:lnTo>
                      <a:lnTo>
                        <a:pt x="0" y="344"/>
                      </a:lnTo>
                      <a:lnTo>
                        <a:pt x="592" y="0"/>
                      </a:lnTo>
                      <a:lnTo>
                        <a:pt x="592" y="450"/>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338" name="Freeform 170"/>
                <p:cNvSpPr>
                  <a:spLocks/>
                </p:cNvSpPr>
                <p:nvPr/>
              </p:nvSpPr>
              <p:spPr bwMode="auto">
                <a:xfrm>
                  <a:off x="737" y="3447"/>
                  <a:ext cx="601" cy="495"/>
                </a:xfrm>
                <a:custGeom>
                  <a:avLst/>
                  <a:gdLst>
                    <a:gd name="T0" fmla="*/ 0 w 1800"/>
                    <a:gd name="T1" fmla="*/ 434 h 1466"/>
                    <a:gd name="T2" fmla="*/ 1800 w 1800"/>
                    <a:gd name="T3" fmla="*/ 1466 h 1466"/>
                    <a:gd name="T4" fmla="*/ 1800 w 1800"/>
                    <a:gd name="T5" fmla="*/ 1032 h 1466"/>
                    <a:gd name="T6" fmla="*/ 0 w 1800"/>
                    <a:gd name="T7" fmla="*/ 0 h 1466"/>
                    <a:gd name="T8" fmla="*/ 0 w 1800"/>
                    <a:gd name="T9" fmla="*/ 434 h 1466"/>
                  </a:gdLst>
                  <a:ahLst/>
                  <a:cxnLst>
                    <a:cxn ang="0">
                      <a:pos x="T0" y="T1"/>
                    </a:cxn>
                    <a:cxn ang="0">
                      <a:pos x="T2" y="T3"/>
                    </a:cxn>
                    <a:cxn ang="0">
                      <a:pos x="T4" y="T5"/>
                    </a:cxn>
                    <a:cxn ang="0">
                      <a:pos x="T6" y="T7"/>
                    </a:cxn>
                    <a:cxn ang="0">
                      <a:pos x="T8" y="T9"/>
                    </a:cxn>
                  </a:cxnLst>
                  <a:rect l="0" t="0" r="r" b="b"/>
                  <a:pathLst>
                    <a:path w="1800" h="1466">
                      <a:moveTo>
                        <a:pt x="0" y="434"/>
                      </a:moveTo>
                      <a:lnTo>
                        <a:pt x="1800" y="1466"/>
                      </a:lnTo>
                      <a:lnTo>
                        <a:pt x="1800" y="1032"/>
                      </a:lnTo>
                      <a:lnTo>
                        <a:pt x="0" y="0"/>
                      </a:lnTo>
                      <a:lnTo>
                        <a:pt x="0" y="434"/>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39" name="Freeform 171"/>
                <p:cNvSpPr>
                  <a:spLocks/>
                </p:cNvSpPr>
                <p:nvPr/>
              </p:nvSpPr>
              <p:spPr bwMode="auto">
                <a:xfrm>
                  <a:off x="1207" y="3599"/>
                  <a:ext cx="332" cy="196"/>
                </a:xfrm>
                <a:custGeom>
                  <a:avLst/>
                  <a:gdLst>
                    <a:gd name="T0" fmla="*/ 400 w 994"/>
                    <a:gd name="T1" fmla="*/ 578 h 578"/>
                    <a:gd name="T2" fmla="*/ 0 w 994"/>
                    <a:gd name="T3" fmla="*/ 346 h 578"/>
                    <a:gd name="T4" fmla="*/ 598 w 994"/>
                    <a:gd name="T5" fmla="*/ 0 h 578"/>
                    <a:gd name="T6" fmla="*/ 604 w 994"/>
                    <a:gd name="T7" fmla="*/ 2 h 578"/>
                    <a:gd name="T8" fmla="*/ 994 w 994"/>
                    <a:gd name="T9" fmla="*/ 226 h 578"/>
                    <a:gd name="T10" fmla="*/ 400 w 994"/>
                    <a:gd name="T11" fmla="*/ 578 h 578"/>
                  </a:gdLst>
                  <a:ahLst/>
                  <a:cxnLst>
                    <a:cxn ang="0">
                      <a:pos x="T0" y="T1"/>
                    </a:cxn>
                    <a:cxn ang="0">
                      <a:pos x="T2" y="T3"/>
                    </a:cxn>
                    <a:cxn ang="0">
                      <a:pos x="T4" y="T5"/>
                    </a:cxn>
                    <a:cxn ang="0">
                      <a:pos x="T6" y="T7"/>
                    </a:cxn>
                    <a:cxn ang="0">
                      <a:pos x="T8" y="T9"/>
                    </a:cxn>
                    <a:cxn ang="0">
                      <a:pos x="T10" y="T11"/>
                    </a:cxn>
                  </a:cxnLst>
                  <a:rect l="0" t="0" r="r" b="b"/>
                  <a:pathLst>
                    <a:path w="994" h="578">
                      <a:moveTo>
                        <a:pt x="400" y="578"/>
                      </a:moveTo>
                      <a:lnTo>
                        <a:pt x="0" y="346"/>
                      </a:lnTo>
                      <a:lnTo>
                        <a:pt x="598" y="0"/>
                      </a:lnTo>
                      <a:lnTo>
                        <a:pt x="604" y="2"/>
                      </a:lnTo>
                      <a:lnTo>
                        <a:pt x="994" y="226"/>
                      </a:lnTo>
                      <a:lnTo>
                        <a:pt x="400" y="5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40" name="Freeform 172"/>
                <p:cNvSpPr>
                  <a:spLocks/>
                </p:cNvSpPr>
                <p:nvPr/>
              </p:nvSpPr>
              <p:spPr bwMode="auto">
                <a:xfrm>
                  <a:off x="772" y="3199"/>
                  <a:ext cx="332" cy="195"/>
                </a:xfrm>
                <a:custGeom>
                  <a:avLst/>
                  <a:gdLst>
                    <a:gd name="T0" fmla="*/ 400 w 994"/>
                    <a:gd name="T1" fmla="*/ 578 h 578"/>
                    <a:gd name="T2" fmla="*/ 0 w 994"/>
                    <a:gd name="T3" fmla="*/ 346 h 578"/>
                    <a:gd name="T4" fmla="*/ 598 w 994"/>
                    <a:gd name="T5" fmla="*/ 0 h 578"/>
                    <a:gd name="T6" fmla="*/ 604 w 994"/>
                    <a:gd name="T7" fmla="*/ 2 h 578"/>
                    <a:gd name="T8" fmla="*/ 994 w 994"/>
                    <a:gd name="T9" fmla="*/ 226 h 578"/>
                    <a:gd name="T10" fmla="*/ 400 w 994"/>
                    <a:gd name="T11" fmla="*/ 578 h 578"/>
                  </a:gdLst>
                  <a:ahLst/>
                  <a:cxnLst>
                    <a:cxn ang="0">
                      <a:pos x="T0" y="T1"/>
                    </a:cxn>
                    <a:cxn ang="0">
                      <a:pos x="T2" y="T3"/>
                    </a:cxn>
                    <a:cxn ang="0">
                      <a:pos x="T4" y="T5"/>
                    </a:cxn>
                    <a:cxn ang="0">
                      <a:pos x="T6" y="T7"/>
                    </a:cxn>
                    <a:cxn ang="0">
                      <a:pos x="T8" y="T9"/>
                    </a:cxn>
                    <a:cxn ang="0">
                      <a:pos x="T10" y="T11"/>
                    </a:cxn>
                  </a:cxnLst>
                  <a:rect l="0" t="0" r="r" b="b"/>
                  <a:pathLst>
                    <a:path w="994" h="578">
                      <a:moveTo>
                        <a:pt x="400" y="578"/>
                      </a:moveTo>
                      <a:lnTo>
                        <a:pt x="0" y="346"/>
                      </a:lnTo>
                      <a:lnTo>
                        <a:pt x="598" y="0"/>
                      </a:lnTo>
                      <a:lnTo>
                        <a:pt x="604" y="2"/>
                      </a:lnTo>
                      <a:lnTo>
                        <a:pt x="994" y="226"/>
                      </a:lnTo>
                      <a:lnTo>
                        <a:pt x="400" y="5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41" name="Freeform 173"/>
                <p:cNvSpPr>
                  <a:spLocks/>
                </p:cNvSpPr>
                <p:nvPr/>
              </p:nvSpPr>
              <p:spPr bwMode="auto">
                <a:xfrm>
                  <a:off x="769" y="3319"/>
                  <a:ext cx="136" cy="226"/>
                </a:xfrm>
                <a:custGeom>
                  <a:avLst/>
                  <a:gdLst>
                    <a:gd name="T0" fmla="*/ 0 w 408"/>
                    <a:gd name="T1" fmla="*/ 434 h 666"/>
                    <a:gd name="T2" fmla="*/ 408 w 408"/>
                    <a:gd name="T3" fmla="*/ 666 h 666"/>
                    <a:gd name="T4" fmla="*/ 408 w 408"/>
                    <a:gd name="T5" fmla="*/ 232 h 666"/>
                    <a:gd name="T6" fmla="*/ 0 w 408"/>
                    <a:gd name="T7" fmla="*/ 0 h 666"/>
                    <a:gd name="T8" fmla="*/ 0 w 408"/>
                    <a:gd name="T9" fmla="*/ 434 h 666"/>
                  </a:gdLst>
                  <a:ahLst/>
                  <a:cxnLst>
                    <a:cxn ang="0">
                      <a:pos x="T0" y="T1"/>
                    </a:cxn>
                    <a:cxn ang="0">
                      <a:pos x="T2" y="T3"/>
                    </a:cxn>
                    <a:cxn ang="0">
                      <a:pos x="T4" y="T5"/>
                    </a:cxn>
                    <a:cxn ang="0">
                      <a:pos x="T6" y="T7"/>
                    </a:cxn>
                    <a:cxn ang="0">
                      <a:pos x="T8" y="T9"/>
                    </a:cxn>
                  </a:cxnLst>
                  <a:rect l="0" t="0" r="r" b="b"/>
                  <a:pathLst>
                    <a:path w="408" h="666">
                      <a:moveTo>
                        <a:pt x="0" y="434"/>
                      </a:moveTo>
                      <a:lnTo>
                        <a:pt x="408" y="666"/>
                      </a:lnTo>
                      <a:lnTo>
                        <a:pt x="408" y="232"/>
                      </a:lnTo>
                      <a:lnTo>
                        <a:pt x="0" y="0"/>
                      </a:lnTo>
                      <a:lnTo>
                        <a:pt x="0" y="434"/>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42" name="Freeform 174"/>
                <p:cNvSpPr>
                  <a:spLocks/>
                </p:cNvSpPr>
                <p:nvPr/>
              </p:nvSpPr>
              <p:spPr bwMode="auto">
                <a:xfrm>
                  <a:off x="908" y="3276"/>
                  <a:ext cx="198" cy="269"/>
                </a:xfrm>
                <a:custGeom>
                  <a:avLst/>
                  <a:gdLst>
                    <a:gd name="T0" fmla="*/ 592 w 592"/>
                    <a:gd name="T1" fmla="*/ 450 h 794"/>
                    <a:gd name="T2" fmla="*/ 0 w 592"/>
                    <a:gd name="T3" fmla="*/ 794 h 794"/>
                    <a:gd name="T4" fmla="*/ 0 w 592"/>
                    <a:gd name="T5" fmla="*/ 344 h 794"/>
                    <a:gd name="T6" fmla="*/ 592 w 592"/>
                    <a:gd name="T7" fmla="*/ 0 h 794"/>
                    <a:gd name="T8" fmla="*/ 592 w 592"/>
                    <a:gd name="T9" fmla="*/ 450 h 794"/>
                  </a:gdLst>
                  <a:ahLst/>
                  <a:cxnLst>
                    <a:cxn ang="0">
                      <a:pos x="T0" y="T1"/>
                    </a:cxn>
                    <a:cxn ang="0">
                      <a:pos x="T2" y="T3"/>
                    </a:cxn>
                    <a:cxn ang="0">
                      <a:pos x="T4" y="T5"/>
                    </a:cxn>
                    <a:cxn ang="0">
                      <a:pos x="T6" y="T7"/>
                    </a:cxn>
                    <a:cxn ang="0">
                      <a:pos x="T8" y="T9"/>
                    </a:cxn>
                  </a:cxnLst>
                  <a:rect l="0" t="0" r="r" b="b"/>
                  <a:pathLst>
                    <a:path w="592" h="794">
                      <a:moveTo>
                        <a:pt x="592" y="450"/>
                      </a:moveTo>
                      <a:lnTo>
                        <a:pt x="0" y="794"/>
                      </a:lnTo>
                      <a:lnTo>
                        <a:pt x="0" y="344"/>
                      </a:lnTo>
                      <a:lnTo>
                        <a:pt x="592" y="0"/>
                      </a:lnTo>
                      <a:lnTo>
                        <a:pt x="592" y="450"/>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343" name="Freeform 175"/>
                <p:cNvSpPr>
                  <a:spLocks/>
                </p:cNvSpPr>
                <p:nvPr/>
              </p:nvSpPr>
              <p:spPr bwMode="auto">
                <a:xfrm>
                  <a:off x="908" y="3494"/>
                  <a:ext cx="380" cy="225"/>
                </a:xfrm>
                <a:custGeom>
                  <a:avLst/>
                  <a:gdLst>
                    <a:gd name="T0" fmla="*/ 888 w 1138"/>
                    <a:gd name="T1" fmla="*/ 666 h 666"/>
                    <a:gd name="T2" fmla="*/ 0 w 1138"/>
                    <a:gd name="T3" fmla="*/ 146 h 666"/>
                    <a:gd name="T4" fmla="*/ 254 w 1138"/>
                    <a:gd name="T5" fmla="*/ 0 h 666"/>
                    <a:gd name="T6" fmla="*/ 748 w 1138"/>
                    <a:gd name="T7" fmla="*/ 290 h 666"/>
                    <a:gd name="T8" fmla="*/ 1138 w 1138"/>
                    <a:gd name="T9" fmla="*/ 514 h 666"/>
                    <a:gd name="T10" fmla="*/ 888 w 1138"/>
                    <a:gd name="T11" fmla="*/ 666 h 666"/>
                  </a:gdLst>
                  <a:ahLst/>
                  <a:cxnLst>
                    <a:cxn ang="0">
                      <a:pos x="T0" y="T1"/>
                    </a:cxn>
                    <a:cxn ang="0">
                      <a:pos x="T2" y="T3"/>
                    </a:cxn>
                    <a:cxn ang="0">
                      <a:pos x="T4" y="T5"/>
                    </a:cxn>
                    <a:cxn ang="0">
                      <a:pos x="T6" y="T7"/>
                    </a:cxn>
                    <a:cxn ang="0">
                      <a:pos x="T8" y="T9"/>
                    </a:cxn>
                    <a:cxn ang="0">
                      <a:pos x="T10" y="T11"/>
                    </a:cxn>
                  </a:cxnLst>
                  <a:rect l="0" t="0" r="r" b="b"/>
                  <a:pathLst>
                    <a:path w="1138" h="666">
                      <a:moveTo>
                        <a:pt x="888" y="666"/>
                      </a:moveTo>
                      <a:lnTo>
                        <a:pt x="0" y="146"/>
                      </a:lnTo>
                      <a:lnTo>
                        <a:pt x="254" y="0"/>
                      </a:lnTo>
                      <a:lnTo>
                        <a:pt x="748" y="290"/>
                      </a:lnTo>
                      <a:lnTo>
                        <a:pt x="1138" y="514"/>
                      </a:lnTo>
                      <a:lnTo>
                        <a:pt x="888" y="66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44" name="Freeform 176"/>
                <p:cNvSpPr>
                  <a:spLocks/>
                </p:cNvSpPr>
                <p:nvPr/>
              </p:nvSpPr>
              <p:spPr bwMode="auto">
                <a:xfrm>
                  <a:off x="1025" y="3426"/>
                  <a:ext cx="380" cy="225"/>
                </a:xfrm>
                <a:custGeom>
                  <a:avLst/>
                  <a:gdLst>
                    <a:gd name="T0" fmla="*/ 888 w 1138"/>
                    <a:gd name="T1" fmla="*/ 666 h 666"/>
                    <a:gd name="T2" fmla="*/ 0 w 1138"/>
                    <a:gd name="T3" fmla="*/ 146 h 666"/>
                    <a:gd name="T4" fmla="*/ 254 w 1138"/>
                    <a:gd name="T5" fmla="*/ 0 h 666"/>
                    <a:gd name="T6" fmla="*/ 748 w 1138"/>
                    <a:gd name="T7" fmla="*/ 290 h 666"/>
                    <a:gd name="T8" fmla="*/ 1138 w 1138"/>
                    <a:gd name="T9" fmla="*/ 514 h 666"/>
                    <a:gd name="T10" fmla="*/ 888 w 1138"/>
                    <a:gd name="T11" fmla="*/ 666 h 666"/>
                  </a:gdLst>
                  <a:ahLst/>
                  <a:cxnLst>
                    <a:cxn ang="0">
                      <a:pos x="T0" y="T1"/>
                    </a:cxn>
                    <a:cxn ang="0">
                      <a:pos x="T2" y="T3"/>
                    </a:cxn>
                    <a:cxn ang="0">
                      <a:pos x="T4" y="T5"/>
                    </a:cxn>
                    <a:cxn ang="0">
                      <a:pos x="T6" y="T7"/>
                    </a:cxn>
                    <a:cxn ang="0">
                      <a:pos x="T8" y="T9"/>
                    </a:cxn>
                    <a:cxn ang="0">
                      <a:pos x="T10" y="T11"/>
                    </a:cxn>
                  </a:cxnLst>
                  <a:rect l="0" t="0" r="r" b="b"/>
                  <a:pathLst>
                    <a:path w="1138" h="666">
                      <a:moveTo>
                        <a:pt x="888" y="666"/>
                      </a:moveTo>
                      <a:lnTo>
                        <a:pt x="0" y="146"/>
                      </a:lnTo>
                      <a:lnTo>
                        <a:pt x="254" y="0"/>
                      </a:lnTo>
                      <a:lnTo>
                        <a:pt x="748" y="290"/>
                      </a:lnTo>
                      <a:lnTo>
                        <a:pt x="1138" y="514"/>
                      </a:lnTo>
                      <a:lnTo>
                        <a:pt x="888" y="66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45" name="Freeform 177"/>
                <p:cNvSpPr>
                  <a:spLocks/>
                </p:cNvSpPr>
                <p:nvPr/>
              </p:nvSpPr>
              <p:spPr bwMode="auto">
                <a:xfrm>
                  <a:off x="1075" y="3450"/>
                  <a:ext cx="158" cy="93"/>
                </a:xfrm>
                <a:custGeom>
                  <a:avLst/>
                  <a:gdLst>
                    <a:gd name="T0" fmla="*/ 192 w 474"/>
                    <a:gd name="T1" fmla="*/ 276 h 276"/>
                    <a:gd name="T2" fmla="*/ 0 w 474"/>
                    <a:gd name="T3" fmla="*/ 166 h 276"/>
                    <a:gd name="T4" fmla="*/ 286 w 474"/>
                    <a:gd name="T5" fmla="*/ 0 h 276"/>
                    <a:gd name="T6" fmla="*/ 288 w 474"/>
                    <a:gd name="T7" fmla="*/ 2 h 276"/>
                    <a:gd name="T8" fmla="*/ 474 w 474"/>
                    <a:gd name="T9" fmla="*/ 108 h 276"/>
                    <a:gd name="T10" fmla="*/ 192 w 474"/>
                    <a:gd name="T11" fmla="*/ 276 h 276"/>
                  </a:gdLst>
                  <a:ahLst/>
                  <a:cxnLst>
                    <a:cxn ang="0">
                      <a:pos x="T0" y="T1"/>
                    </a:cxn>
                    <a:cxn ang="0">
                      <a:pos x="T2" y="T3"/>
                    </a:cxn>
                    <a:cxn ang="0">
                      <a:pos x="T4" y="T5"/>
                    </a:cxn>
                    <a:cxn ang="0">
                      <a:pos x="T6" y="T7"/>
                    </a:cxn>
                    <a:cxn ang="0">
                      <a:pos x="T8" y="T9"/>
                    </a:cxn>
                    <a:cxn ang="0">
                      <a:pos x="T10" y="T11"/>
                    </a:cxn>
                  </a:cxnLst>
                  <a:rect l="0" t="0" r="r" b="b"/>
                  <a:pathLst>
                    <a:path w="474" h="276">
                      <a:moveTo>
                        <a:pt x="192" y="276"/>
                      </a:moveTo>
                      <a:lnTo>
                        <a:pt x="0" y="166"/>
                      </a:lnTo>
                      <a:lnTo>
                        <a:pt x="286" y="0"/>
                      </a:lnTo>
                      <a:lnTo>
                        <a:pt x="288" y="2"/>
                      </a:lnTo>
                      <a:lnTo>
                        <a:pt x="474" y="108"/>
                      </a:lnTo>
                      <a:lnTo>
                        <a:pt x="192" y="27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46" name="Freeform 178"/>
                <p:cNvSpPr>
                  <a:spLocks/>
                </p:cNvSpPr>
                <p:nvPr/>
              </p:nvSpPr>
              <p:spPr bwMode="auto">
                <a:xfrm>
                  <a:off x="1074" y="3507"/>
                  <a:ext cx="65" cy="108"/>
                </a:xfrm>
                <a:custGeom>
                  <a:avLst/>
                  <a:gdLst>
                    <a:gd name="T0" fmla="*/ 0 w 196"/>
                    <a:gd name="T1" fmla="*/ 208 h 318"/>
                    <a:gd name="T2" fmla="*/ 196 w 196"/>
                    <a:gd name="T3" fmla="*/ 318 h 318"/>
                    <a:gd name="T4" fmla="*/ 196 w 196"/>
                    <a:gd name="T5" fmla="*/ 110 h 318"/>
                    <a:gd name="T6" fmla="*/ 0 w 196"/>
                    <a:gd name="T7" fmla="*/ 0 h 318"/>
                    <a:gd name="T8" fmla="*/ 0 w 196"/>
                    <a:gd name="T9" fmla="*/ 208 h 318"/>
                  </a:gdLst>
                  <a:ahLst/>
                  <a:cxnLst>
                    <a:cxn ang="0">
                      <a:pos x="T0" y="T1"/>
                    </a:cxn>
                    <a:cxn ang="0">
                      <a:pos x="T2" y="T3"/>
                    </a:cxn>
                    <a:cxn ang="0">
                      <a:pos x="T4" y="T5"/>
                    </a:cxn>
                    <a:cxn ang="0">
                      <a:pos x="T6" y="T7"/>
                    </a:cxn>
                    <a:cxn ang="0">
                      <a:pos x="T8" y="T9"/>
                    </a:cxn>
                  </a:cxnLst>
                  <a:rect l="0" t="0" r="r" b="b"/>
                  <a:pathLst>
                    <a:path w="196" h="318">
                      <a:moveTo>
                        <a:pt x="0" y="208"/>
                      </a:moveTo>
                      <a:lnTo>
                        <a:pt x="196" y="318"/>
                      </a:lnTo>
                      <a:lnTo>
                        <a:pt x="196" y="110"/>
                      </a:lnTo>
                      <a:lnTo>
                        <a:pt x="0" y="0"/>
                      </a:lnTo>
                      <a:lnTo>
                        <a:pt x="0" y="20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47" name="Freeform 179"/>
                <p:cNvSpPr>
                  <a:spLocks/>
                </p:cNvSpPr>
                <p:nvPr/>
              </p:nvSpPr>
              <p:spPr bwMode="auto">
                <a:xfrm>
                  <a:off x="1140" y="3487"/>
                  <a:ext cx="94" cy="128"/>
                </a:xfrm>
                <a:custGeom>
                  <a:avLst/>
                  <a:gdLst>
                    <a:gd name="T0" fmla="*/ 282 w 282"/>
                    <a:gd name="T1" fmla="*/ 214 h 378"/>
                    <a:gd name="T2" fmla="*/ 0 w 282"/>
                    <a:gd name="T3" fmla="*/ 378 h 378"/>
                    <a:gd name="T4" fmla="*/ 0 w 282"/>
                    <a:gd name="T5" fmla="*/ 164 h 378"/>
                    <a:gd name="T6" fmla="*/ 282 w 282"/>
                    <a:gd name="T7" fmla="*/ 0 h 378"/>
                    <a:gd name="T8" fmla="*/ 282 w 282"/>
                    <a:gd name="T9" fmla="*/ 214 h 378"/>
                  </a:gdLst>
                  <a:ahLst/>
                  <a:cxnLst>
                    <a:cxn ang="0">
                      <a:pos x="T0" y="T1"/>
                    </a:cxn>
                    <a:cxn ang="0">
                      <a:pos x="T2" y="T3"/>
                    </a:cxn>
                    <a:cxn ang="0">
                      <a:pos x="T4" y="T5"/>
                    </a:cxn>
                    <a:cxn ang="0">
                      <a:pos x="T6" y="T7"/>
                    </a:cxn>
                    <a:cxn ang="0">
                      <a:pos x="T8" y="T9"/>
                    </a:cxn>
                  </a:cxnLst>
                  <a:rect l="0" t="0" r="r" b="b"/>
                  <a:pathLst>
                    <a:path w="282" h="378">
                      <a:moveTo>
                        <a:pt x="282" y="214"/>
                      </a:moveTo>
                      <a:lnTo>
                        <a:pt x="0" y="378"/>
                      </a:lnTo>
                      <a:lnTo>
                        <a:pt x="0" y="164"/>
                      </a:lnTo>
                      <a:lnTo>
                        <a:pt x="282" y="0"/>
                      </a:lnTo>
                      <a:lnTo>
                        <a:pt x="282" y="214"/>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348" name="Line 180"/>
                <p:cNvSpPr>
                  <a:spLocks noChangeShapeType="1"/>
                </p:cNvSpPr>
                <p:nvPr/>
              </p:nvSpPr>
              <p:spPr bwMode="auto">
                <a:xfrm>
                  <a:off x="1026" y="3476"/>
                  <a:ext cx="0"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349" name="Freeform 181"/>
                <p:cNvSpPr>
                  <a:spLocks/>
                </p:cNvSpPr>
                <p:nvPr/>
              </p:nvSpPr>
              <p:spPr bwMode="auto">
                <a:xfrm>
                  <a:off x="955" y="3365"/>
                  <a:ext cx="93" cy="89"/>
                </a:xfrm>
                <a:custGeom>
                  <a:avLst/>
                  <a:gdLst>
                    <a:gd name="T0" fmla="*/ 268 w 278"/>
                    <a:gd name="T1" fmla="*/ 78 h 264"/>
                    <a:gd name="T2" fmla="*/ 276 w 278"/>
                    <a:gd name="T3" fmla="*/ 104 h 264"/>
                    <a:gd name="T4" fmla="*/ 278 w 278"/>
                    <a:gd name="T5" fmla="*/ 130 h 264"/>
                    <a:gd name="T6" fmla="*/ 274 w 278"/>
                    <a:gd name="T7" fmla="*/ 156 h 264"/>
                    <a:gd name="T8" fmla="*/ 266 w 278"/>
                    <a:gd name="T9" fmla="*/ 180 h 264"/>
                    <a:gd name="T10" fmla="*/ 252 w 278"/>
                    <a:gd name="T11" fmla="*/ 202 h 264"/>
                    <a:gd name="T12" fmla="*/ 234 w 278"/>
                    <a:gd name="T13" fmla="*/ 222 h 264"/>
                    <a:gd name="T14" fmla="*/ 214 w 278"/>
                    <a:gd name="T15" fmla="*/ 240 h 264"/>
                    <a:gd name="T16" fmla="*/ 188 w 278"/>
                    <a:gd name="T17" fmla="*/ 252 h 264"/>
                    <a:gd name="T18" fmla="*/ 174 w 278"/>
                    <a:gd name="T19" fmla="*/ 258 h 264"/>
                    <a:gd name="T20" fmla="*/ 148 w 278"/>
                    <a:gd name="T21" fmla="*/ 264 h 264"/>
                    <a:gd name="T22" fmla="*/ 120 w 278"/>
                    <a:gd name="T23" fmla="*/ 264 h 264"/>
                    <a:gd name="T24" fmla="*/ 94 w 278"/>
                    <a:gd name="T25" fmla="*/ 260 h 264"/>
                    <a:gd name="T26" fmla="*/ 70 w 278"/>
                    <a:gd name="T27" fmla="*/ 250 h 264"/>
                    <a:gd name="T28" fmla="*/ 48 w 278"/>
                    <a:gd name="T29" fmla="*/ 236 h 264"/>
                    <a:gd name="T30" fmla="*/ 30 w 278"/>
                    <a:gd name="T31" fmla="*/ 220 h 264"/>
                    <a:gd name="T32" fmla="*/ 14 w 278"/>
                    <a:gd name="T33" fmla="*/ 198 h 264"/>
                    <a:gd name="T34" fmla="*/ 8 w 278"/>
                    <a:gd name="T35" fmla="*/ 186 h 264"/>
                    <a:gd name="T36" fmla="*/ 0 w 278"/>
                    <a:gd name="T37" fmla="*/ 160 h 264"/>
                    <a:gd name="T38" fmla="*/ 0 w 278"/>
                    <a:gd name="T39" fmla="*/ 134 h 264"/>
                    <a:gd name="T40" fmla="*/ 2 w 278"/>
                    <a:gd name="T41" fmla="*/ 110 h 264"/>
                    <a:gd name="T42" fmla="*/ 12 w 278"/>
                    <a:gd name="T43" fmla="*/ 84 h 264"/>
                    <a:gd name="T44" fmla="*/ 24 w 278"/>
                    <a:gd name="T45" fmla="*/ 62 h 264"/>
                    <a:gd name="T46" fmla="*/ 42 w 278"/>
                    <a:gd name="T47" fmla="*/ 42 h 264"/>
                    <a:gd name="T48" fmla="*/ 64 w 278"/>
                    <a:gd name="T49" fmla="*/ 24 h 264"/>
                    <a:gd name="T50" fmla="*/ 88 w 278"/>
                    <a:gd name="T51" fmla="*/ 12 h 264"/>
                    <a:gd name="T52" fmla="*/ 102 w 278"/>
                    <a:gd name="T53" fmla="*/ 6 h 264"/>
                    <a:gd name="T54" fmla="*/ 130 w 278"/>
                    <a:gd name="T55" fmla="*/ 2 h 264"/>
                    <a:gd name="T56" fmla="*/ 156 w 278"/>
                    <a:gd name="T57" fmla="*/ 0 h 264"/>
                    <a:gd name="T58" fmla="*/ 182 w 278"/>
                    <a:gd name="T59" fmla="*/ 4 h 264"/>
                    <a:gd name="T60" fmla="*/ 206 w 278"/>
                    <a:gd name="T61" fmla="*/ 14 h 264"/>
                    <a:gd name="T62" fmla="*/ 228 w 278"/>
                    <a:gd name="T63" fmla="*/ 28 h 264"/>
                    <a:gd name="T64" fmla="*/ 248 w 278"/>
                    <a:gd name="T65" fmla="*/ 46 h 264"/>
                    <a:gd name="T66" fmla="*/ 262 w 278"/>
                    <a:gd name="T67" fmla="*/ 66 h 264"/>
                    <a:gd name="T68" fmla="*/ 268 w 278"/>
                    <a:gd name="T69" fmla="*/ 7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8" h="264">
                      <a:moveTo>
                        <a:pt x="268" y="78"/>
                      </a:moveTo>
                      <a:lnTo>
                        <a:pt x="268" y="78"/>
                      </a:lnTo>
                      <a:lnTo>
                        <a:pt x="272" y="92"/>
                      </a:lnTo>
                      <a:lnTo>
                        <a:pt x="276" y="104"/>
                      </a:lnTo>
                      <a:lnTo>
                        <a:pt x="278" y="116"/>
                      </a:lnTo>
                      <a:lnTo>
                        <a:pt x="278" y="130"/>
                      </a:lnTo>
                      <a:lnTo>
                        <a:pt x="276" y="142"/>
                      </a:lnTo>
                      <a:lnTo>
                        <a:pt x="274" y="156"/>
                      </a:lnTo>
                      <a:lnTo>
                        <a:pt x="270" y="168"/>
                      </a:lnTo>
                      <a:lnTo>
                        <a:pt x="266" y="180"/>
                      </a:lnTo>
                      <a:lnTo>
                        <a:pt x="260" y="192"/>
                      </a:lnTo>
                      <a:lnTo>
                        <a:pt x="252" y="202"/>
                      </a:lnTo>
                      <a:lnTo>
                        <a:pt x="244" y="212"/>
                      </a:lnTo>
                      <a:lnTo>
                        <a:pt x="234" y="222"/>
                      </a:lnTo>
                      <a:lnTo>
                        <a:pt x="224" y="232"/>
                      </a:lnTo>
                      <a:lnTo>
                        <a:pt x="214" y="240"/>
                      </a:lnTo>
                      <a:lnTo>
                        <a:pt x="202" y="246"/>
                      </a:lnTo>
                      <a:lnTo>
                        <a:pt x="188" y="252"/>
                      </a:lnTo>
                      <a:lnTo>
                        <a:pt x="188" y="252"/>
                      </a:lnTo>
                      <a:lnTo>
                        <a:pt x="174" y="258"/>
                      </a:lnTo>
                      <a:lnTo>
                        <a:pt x="160" y="262"/>
                      </a:lnTo>
                      <a:lnTo>
                        <a:pt x="148" y="264"/>
                      </a:lnTo>
                      <a:lnTo>
                        <a:pt x="134" y="264"/>
                      </a:lnTo>
                      <a:lnTo>
                        <a:pt x="120" y="264"/>
                      </a:lnTo>
                      <a:lnTo>
                        <a:pt x="106" y="262"/>
                      </a:lnTo>
                      <a:lnTo>
                        <a:pt x="94" y="260"/>
                      </a:lnTo>
                      <a:lnTo>
                        <a:pt x="82" y="256"/>
                      </a:lnTo>
                      <a:lnTo>
                        <a:pt x="70" y="250"/>
                      </a:lnTo>
                      <a:lnTo>
                        <a:pt x="58" y="244"/>
                      </a:lnTo>
                      <a:lnTo>
                        <a:pt x="48" y="236"/>
                      </a:lnTo>
                      <a:lnTo>
                        <a:pt x="38" y="228"/>
                      </a:lnTo>
                      <a:lnTo>
                        <a:pt x="30" y="220"/>
                      </a:lnTo>
                      <a:lnTo>
                        <a:pt x="22" y="210"/>
                      </a:lnTo>
                      <a:lnTo>
                        <a:pt x="14" y="198"/>
                      </a:lnTo>
                      <a:lnTo>
                        <a:pt x="8" y="186"/>
                      </a:lnTo>
                      <a:lnTo>
                        <a:pt x="8" y="186"/>
                      </a:lnTo>
                      <a:lnTo>
                        <a:pt x="4" y="174"/>
                      </a:lnTo>
                      <a:lnTo>
                        <a:pt x="0" y="160"/>
                      </a:lnTo>
                      <a:lnTo>
                        <a:pt x="0" y="148"/>
                      </a:lnTo>
                      <a:lnTo>
                        <a:pt x="0" y="134"/>
                      </a:lnTo>
                      <a:lnTo>
                        <a:pt x="0" y="122"/>
                      </a:lnTo>
                      <a:lnTo>
                        <a:pt x="2" y="110"/>
                      </a:lnTo>
                      <a:lnTo>
                        <a:pt x="6" y="96"/>
                      </a:lnTo>
                      <a:lnTo>
                        <a:pt x="12" y="84"/>
                      </a:lnTo>
                      <a:lnTo>
                        <a:pt x="18" y="74"/>
                      </a:lnTo>
                      <a:lnTo>
                        <a:pt x="24" y="62"/>
                      </a:lnTo>
                      <a:lnTo>
                        <a:pt x="32" y="52"/>
                      </a:lnTo>
                      <a:lnTo>
                        <a:pt x="42" y="42"/>
                      </a:lnTo>
                      <a:lnTo>
                        <a:pt x="52" y="32"/>
                      </a:lnTo>
                      <a:lnTo>
                        <a:pt x="64" y="24"/>
                      </a:lnTo>
                      <a:lnTo>
                        <a:pt x="76" y="18"/>
                      </a:lnTo>
                      <a:lnTo>
                        <a:pt x="88" y="12"/>
                      </a:lnTo>
                      <a:lnTo>
                        <a:pt x="88" y="12"/>
                      </a:lnTo>
                      <a:lnTo>
                        <a:pt x="102" y="6"/>
                      </a:lnTo>
                      <a:lnTo>
                        <a:pt x="116" y="4"/>
                      </a:lnTo>
                      <a:lnTo>
                        <a:pt x="130" y="2"/>
                      </a:lnTo>
                      <a:lnTo>
                        <a:pt x="142" y="0"/>
                      </a:lnTo>
                      <a:lnTo>
                        <a:pt x="156" y="0"/>
                      </a:lnTo>
                      <a:lnTo>
                        <a:pt x="170" y="2"/>
                      </a:lnTo>
                      <a:lnTo>
                        <a:pt x="182" y="4"/>
                      </a:lnTo>
                      <a:lnTo>
                        <a:pt x="194" y="8"/>
                      </a:lnTo>
                      <a:lnTo>
                        <a:pt x="206" y="14"/>
                      </a:lnTo>
                      <a:lnTo>
                        <a:pt x="218" y="20"/>
                      </a:lnTo>
                      <a:lnTo>
                        <a:pt x="228" y="28"/>
                      </a:lnTo>
                      <a:lnTo>
                        <a:pt x="238" y="36"/>
                      </a:lnTo>
                      <a:lnTo>
                        <a:pt x="248" y="46"/>
                      </a:lnTo>
                      <a:lnTo>
                        <a:pt x="256" y="56"/>
                      </a:lnTo>
                      <a:lnTo>
                        <a:pt x="262" y="66"/>
                      </a:lnTo>
                      <a:lnTo>
                        <a:pt x="268" y="78"/>
                      </a:lnTo>
                      <a:lnTo>
                        <a:pt x="268" y="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50" name="Freeform 182"/>
                <p:cNvSpPr>
                  <a:spLocks/>
                </p:cNvSpPr>
                <p:nvPr/>
              </p:nvSpPr>
              <p:spPr bwMode="auto">
                <a:xfrm>
                  <a:off x="965" y="3373"/>
                  <a:ext cx="93" cy="89"/>
                </a:xfrm>
                <a:custGeom>
                  <a:avLst/>
                  <a:gdLst>
                    <a:gd name="T0" fmla="*/ 268 w 278"/>
                    <a:gd name="T1" fmla="*/ 78 h 264"/>
                    <a:gd name="T2" fmla="*/ 276 w 278"/>
                    <a:gd name="T3" fmla="*/ 104 h 264"/>
                    <a:gd name="T4" fmla="*/ 278 w 278"/>
                    <a:gd name="T5" fmla="*/ 130 h 264"/>
                    <a:gd name="T6" fmla="*/ 274 w 278"/>
                    <a:gd name="T7" fmla="*/ 156 h 264"/>
                    <a:gd name="T8" fmla="*/ 266 w 278"/>
                    <a:gd name="T9" fmla="*/ 180 h 264"/>
                    <a:gd name="T10" fmla="*/ 252 w 278"/>
                    <a:gd name="T11" fmla="*/ 202 h 264"/>
                    <a:gd name="T12" fmla="*/ 234 w 278"/>
                    <a:gd name="T13" fmla="*/ 222 h 264"/>
                    <a:gd name="T14" fmla="*/ 214 w 278"/>
                    <a:gd name="T15" fmla="*/ 240 h 264"/>
                    <a:gd name="T16" fmla="*/ 188 w 278"/>
                    <a:gd name="T17" fmla="*/ 252 h 264"/>
                    <a:gd name="T18" fmla="*/ 174 w 278"/>
                    <a:gd name="T19" fmla="*/ 258 h 264"/>
                    <a:gd name="T20" fmla="*/ 148 w 278"/>
                    <a:gd name="T21" fmla="*/ 264 h 264"/>
                    <a:gd name="T22" fmla="*/ 120 w 278"/>
                    <a:gd name="T23" fmla="*/ 264 h 264"/>
                    <a:gd name="T24" fmla="*/ 94 w 278"/>
                    <a:gd name="T25" fmla="*/ 260 h 264"/>
                    <a:gd name="T26" fmla="*/ 70 w 278"/>
                    <a:gd name="T27" fmla="*/ 250 h 264"/>
                    <a:gd name="T28" fmla="*/ 48 w 278"/>
                    <a:gd name="T29" fmla="*/ 236 h 264"/>
                    <a:gd name="T30" fmla="*/ 30 w 278"/>
                    <a:gd name="T31" fmla="*/ 220 h 264"/>
                    <a:gd name="T32" fmla="*/ 14 w 278"/>
                    <a:gd name="T33" fmla="*/ 198 h 264"/>
                    <a:gd name="T34" fmla="*/ 8 w 278"/>
                    <a:gd name="T35" fmla="*/ 186 h 264"/>
                    <a:gd name="T36" fmla="*/ 0 w 278"/>
                    <a:gd name="T37" fmla="*/ 160 h 264"/>
                    <a:gd name="T38" fmla="*/ 0 w 278"/>
                    <a:gd name="T39" fmla="*/ 134 h 264"/>
                    <a:gd name="T40" fmla="*/ 2 w 278"/>
                    <a:gd name="T41" fmla="*/ 110 h 264"/>
                    <a:gd name="T42" fmla="*/ 12 w 278"/>
                    <a:gd name="T43" fmla="*/ 84 h 264"/>
                    <a:gd name="T44" fmla="*/ 24 w 278"/>
                    <a:gd name="T45" fmla="*/ 62 h 264"/>
                    <a:gd name="T46" fmla="*/ 42 w 278"/>
                    <a:gd name="T47" fmla="*/ 42 h 264"/>
                    <a:gd name="T48" fmla="*/ 64 w 278"/>
                    <a:gd name="T49" fmla="*/ 24 h 264"/>
                    <a:gd name="T50" fmla="*/ 88 w 278"/>
                    <a:gd name="T51" fmla="*/ 12 h 264"/>
                    <a:gd name="T52" fmla="*/ 102 w 278"/>
                    <a:gd name="T53" fmla="*/ 6 h 264"/>
                    <a:gd name="T54" fmla="*/ 130 w 278"/>
                    <a:gd name="T55" fmla="*/ 2 h 264"/>
                    <a:gd name="T56" fmla="*/ 156 w 278"/>
                    <a:gd name="T57" fmla="*/ 0 h 264"/>
                    <a:gd name="T58" fmla="*/ 182 w 278"/>
                    <a:gd name="T59" fmla="*/ 4 h 264"/>
                    <a:gd name="T60" fmla="*/ 206 w 278"/>
                    <a:gd name="T61" fmla="*/ 14 h 264"/>
                    <a:gd name="T62" fmla="*/ 228 w 278"/>
                    <a:gd name="T63" fmla="*/ 28 h 264"/>
                    <a:gd name="T64" fmla="*/ 248 w 278"/>
                    <a:gd name="T65" fmla="*/ 46 h 264"/>
                    <a:gd name="T66" fmla="*/ 262 w 278"/>
                    <a:gd name="T67" fmla="*/ 66 h 264"/>
                    <a:gd name="T68" fmla="*/ 268 w 278"/>
                    <a:gd name="T69" fmla="*/ 7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8" h="264">
                      <a:moveTo>
                        <a:pt x="268" y="78"/>
                      </a:moveTo>
                      <a:lnTo>
                        <a:pt x="268" y="78"/>
                      </a:lnTo>
                      <a:lnTo>
                        <a:pt x="272" y="92"/>
                      </a:lnTo>
                      <a:lnTo>
                        <a:pt x="276" y="104"/>
                      </a:lnTo>
                      <a:lnTo>
                        <a:pt x="278" y="116"/>
                      </a:lnTo>
                      <a:lnTo>
                        <a:pt x="278" y="130"/>
                      </a:lnTo>
                      <a:lnTo>
                        <a:pt x="276" y="142"/>
                      </a:lnTo>
                      <a:lnTo>
                        <a:pt x="274" y="156"/>
                      </a:lnTo>
                      <a:lnTo>
                        <a:pt x="270" y="168"/>
                      </a:lnTo>
                      <a:lnTo>
                        <a:pt x="266" y="180"/>
                      </a:lnTo>
                      <a:lnTo>
                        <a:pt x="260" y="192"/>
                      </a:lnTo>
                      <a:lnTo>
                        <a:pt x="252" y="202"/>
                      </a:lnTo>
                      <a:lnTo>
                        <a:pt x="244" y="212"/>
                      </a:lnTo>
                      <a:lnTo>
                        <a:pt x="234" y="222"/>
                      </a:lnTo>
                      <a:lnTo>
                        <a:pt x="224" y="232"/>
                      </a:lnTo>
                      <a:lnTo>
                        <a:pt x="214" y="240"/>
                      </a:lnTo>
                      <a:lnTo>
                        <a:pt x="202" y="246"/>
                      </a:lnTo>
                      <a:lnTo>
                        <a:pt x="188" y="252"/>
                      </a:lnTo>
                      <a:lnTo>
                        <a:pt x="188" y="252"/>
                      </a:lnTo>
                      <a:lnTo>
                        <a:pt x="174" y="258"/>
                      </a:lnTo>
                      <a:lnTo>
                        <a:pt x="160" y="262"/>
                      </a:lnTo>
                      <a:lnTo>
                        <a:pt x="148" y="264"/>
                      </a:lnTo>
                      <a:lnTo>
                        <a:pt x="134" y="264"/>
                      </a:lnTo>
                      <a:lnTo>
                        <a:pt x="120" y="264"/>
                      </a:lnTo>
                      <a:lnTo>
                        <a:pt x="106" y="262"/>
                      </a:lnTo>
                      <a:lnTo>
                        <a:pt x="94" y="260"/>
                      </a:lnTo>
                      <a:lnTo>
                        <a:pt x="82" y="256"/>
                      </a:lnTo>
                      <a:lnTo>
                        <a:pt x="70" y="250"/>
                      </a:lnTo>
                      <a:lnTo>
                        <a:pt x="58" y="244"/>
                      </a:lnTo>
                      <a:lnTo>
                        <a:pt x="48" y="236"/>
                      </a:lnTo>
                      <a:lnTo>
                        <a:pt x="38" y="228"/>
                      </a:lnTo>
                      <a:lnTo>
                        <a:pt x="30" y="220"/>
                      </a:lnTo>
                      <a:lnTo>
                        <a:pt x="22" y="210"/>
                      </a:lnTo>
                      <a:lnTo>
                        <a:pt x="14" y="198"/>
                      </a:lnTo>
                      <a:lnTo>
                        <a:pt x="8" y="186"/>
                      </a:lnTo>
                      <a:lnTo>
                        <a:pt x="8" y="186"/>
                      </a:lnTo>
                      <a:lnTo>
                        <a:pt x="4" y="174"/>
                      </a:lnTo>
                      <a:lnTo>
                        <a:pt x="0" y="160"/>
                      </a:lnTo>
                      <a:lnTo>
                        <a:pt x="0" y="148"/>
                      </a:lnTo>
                      <a:lnTo>
                        <a:pt x="0" y="134"/>
                      </a:lnTo>
                      <a:lnTo>
                        <a:pt x="0" y="122"/>
                      </a:lnTo>
                      <a:lnTo>
                        <a:pt x="2" y="110"/>
                      </a:lnTo>
                      <a:lnTo>
                        <a:pt x="6" y="96"/>
                      </a:lnTo>
                      <a:lnTo>
                        <a:pt x="12" y="84"/>
                      </a:lnTo>
                      <a:lnTo>
                        <a:pt x="18" y="74"/>
                      </a:lnTo>
                      <a:lnTo>
                        <a:pt x="24" y="62"/>
                      </a:lnTo>
                      <a:lnTo>
                        <a:pt x="32" y="52"/>
                      </a:lnTo>
                      <a:lnTo>
                        <a:pt x="42" y="42"/>
                      </a:lnTo>
                      <a:lnTo>
                        <a:pt x="52" y="32"/>
                      </a:lnTo>
                      <a:lnTo>
                        <a:pt x="64" y="24"/>
                      </a:lnTo>
                      <a:lnTo>
                        <a:pt x="76" y="18"/>
                      </a:lnTo>
                      <a:lnTo>
                        <a:pt x="88" y="12"/>
                      </a:lnTo>
                      <a:lnTo>
                        <a:pt x="88" y="12"/>
                      </a:lnTo>
                      <a:lnTo>
                        <a:pt x="102" y="6"/>
                      </a:lnTo>
                      <a:lnTo>
                        <a:pt x="116" y="4"/>
                      </a:lnTo>
                      <a:lnTo>
                        <a:pt x="130" y="2"/>
                      </a:lnTo>
                      <a:lnTo>
                        <a:pt x="142" y="0"/>
                      </a:lnTo>
                      <a:lnTo>
                        <a:pt x="156" y="0"/>
                      </a:lnTo>
                      <a:lnTo>
                        <a:pt x="170" y="2"/>
                      </a:lnTo>
                      <a:lnTo>
                        <a:pt x="182" y="4"/>
                      </a:lnTo>
                      <a:lnTo>
                        <a:pt x="194" y="8"/>
                      </a:lnTo>
                      <a:lnTo>
                        <a:pt x="206" y="14"/>
                      </a:lnTo>
                      <a:lnTo>
                        <a:pt x="218" y="20"/>
                      </a:lnTo>
                      <a:lnTo>
                        <a:pt x="228" y="28"/>
                      </a:lnTo>
                      <a:lnTo>
                        <a:pt x="238" y="36"/>
                      </a:lnTo>
                      <a:lnTo>
                        <a:pt x="248" y="46"/>
                      </a:lnTo>
                      <a:lnTo>
                        <a:pt x="256" y="56"/>
                      </a:lnTo>
                      <a:lnTo>
                        <a:pt x="262" y="66"/>
                      </a:lnTo>
                      <a:lnTo>
                        <a:pt x="268" y="78"/>
                      </a:lnTo>
                      <a:lnTo>
                        <a:pt x="268" y="7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351" name="Freeform 183"/>
                <p:cNvSpPr>
                  <a:spLocks/>
                </p:cNvSpPr>
                <p:nvPr/>
              </p:nvSpPr>
              <p:spPr bwMode="auto">
                <a:xfrm>
                  <a:off x="959" y="3455"/>
                  <a:ext cx="103" cy="61"/>
                </a:xfrm>
                <a:custGeom>
                  <a:avLst/>
                  <a:gdLst>
                    <a:gd name="T0" fmla="*/ 126 w 308"/>
                    <a:gd name="T1" fmla="*/ 180 h 180"/>
                    <a:gd name="T2" fmla="*/ 0 w 308"/>
                    <a:gd name="T3" fmla="*/ 108 h 180"/>
                    <a:gd name="T4" fmla="*/ 186 w 308"/>
                    <a:gd name="T5" fmla="*/ 0 h 180"/>
                    <a:gd name="T6" fmla="*/ 188 w 308"/>
                    <a:gd name="T7" fmla="*/ 2 h 180"/>
                    <a:gd name="T8" fmla="*/ 308 w 308"/>
                    <a:gd name="T9" fmla="*/ 70 h 180"/>
                    <a:gd name="T10" fmla="*/ 126 w 308"/>
                    <a:gd name="T11" fmla="*/ 180 h 180"/>
                  </a:gdLst>
                  <a:ahLst/>
                  <a:cxnLst>
                    <a:cxn ang="0">
                      <a:pos x="T0" y="T1"/>
                    </a:cxn>
                    <a:cxn ang="0">
                      <a:pos x="T2" y="T3"/>
                    </a:cxn>
                    <a:cxn ang="0">
                      <a:pos x="T4" y="T5"/>
                    </a:cxn>
                    <a:cxn ang="0">
                      <a:pos x="T6" y="T7"/>
                    </a:cxn>
                    <a:cxn ang="0">
                      <a:pos x="T8" y="T9"/>
                    </a:cxn>
                    <a:cxn ang="0">
                      <a:pos x="T10" y="T11"/>
                    </a:cxn>
                  </a:cxnLst>
                  <a:rect l="0" t="0" r="r" b="b"/>
                  <a:pathLst>
                    <a:path w="308" h="180">
                      <a:moveTo>
                        <a:pt x="126" y="180"/>
                      </a:moveTo>
                      <a:lnTo>
                        <a:pt x="0" y="108"/>
                      </a:lnTo>
                      <a:lnTo>
                        <a:pt x="186" y="0"/>
                      </a:lnTo>
                      <a:lnTo>
                        <a:pt x="188" y="2"/>
                      </a:lnTo>
                      <a:lnTo>
                        <a:pt x="308" y="70"/>
                      </a:lnTo>
                      <a:lnTo>
                        <a:pt x="126" y="18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52" name="Freeform 184"/>
                <p:cNvSpPr>
                  <a:spLocks/>
                </p:cNvSpPr>
                <p:nvPr/>
              </p:nvSpPr>
              <p:spPr bwMode="auto">
                <a:xfrm>
                  <a:off x="959" y="3493"/>
                  <a:ext cx="42" cy="69"/>
                </a:xfrm>
                <a:custGeom>
                  <a:avLst/>
                  <a:gdLst>
                    <a:gd name="T0" fmla="*/ 0 w 128"/>
                    <a:gd name="T1" fmla="*/ 134 h 204"/>
                    <a:gd name="T2" fmla="*/ 128 w 128"/>
                    <a:gd name="T3" fmla="*/ 204 h 204"/>
                    <a:gd name="T4" fmla="*/ 128 w 128"/>
                    <a:gd name="T5" fmla="*/ 70 h 204"/>
                    <a:gd name="T6" fmla="*/ 0 w 128"/>
                    <a:gd name="T7" fmla="*/ 0 h 204"/>
                    <a:gd name="T8" fmla="*/ 0 w 128"/>
                    <a:gd name="T9" fmla="*/ 134 h 204"/>
                  </a:gdLst>
                  <a:ahLst/>
                  <a:cxnLst>
                    <a:cxn ang="0">
                      <a:pos x="T0" y="T1"/>
                    </a:cxn>
                    <a:cxn ang="0">
                      <a:pos x="T2" y="T3"/>
                    </a:cxn>
                    <a:cxn ang="0">
                      <a:pos x="T4" y="T5"/>
                    </a:cxn>
                    <a:cxn ang="0">
                      <a:pos x="T6" y="T7"/>
                    </a:cxn>
                    <a:cxn ang="0">
                      <a:pos x="T8" y="T9"/>
                    </a:cxn>
                  </a:cxnLst>
                  <a:rect l="0" t="0" r="r" b="b"/>
                  <a:pathLst>
                    <a:path w="128" h="204">
                      <a:moveTo>
                        <a:pt x="0" y="134"/>
                      </a:moveTo>
                      <a:lnTo>
                        <a:pt x="128" y="204"/>
                      </a:lnTo>
                      <a:lnTo>
                        <a:pt x="128" y="70"/>
                      </a:lnTo>
                      <a:lnTo>
                        <a:pt x="0" y="0"/>
                      </a:lnTo>
                      <a:lnTo>
                        <a:pt x="0" y="134"/>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53" name="Freeform 185"/>
                <p:cNvSpPr>
                  <a:spLocks/>
                </p:cNvSpPr>
                <p:nvPr/>
              </p:nvSpPr>
              <p:spPr bwMode="auto">
                <a:xfrm>
                  <a:off x="1002" y="3480"/>
                  <a:ext cx="61" cy="82"/>
                </a:xfrm>
                <a:custGeom>
                  <a:avLst/>
                  <a:gdLst>
                    <a:gd name="T0" fmla="*/ 182 w 182"/>
                    <a:gd name="T1" fmla="*/ 138 h 244"/>
                    <a:gd name="T2" fmla="*/ 0 w 182"/>
                    <a:gd name="T3" fmla="*/ 244 h 244"/>
                    <a:gd name="T4" fmla="*/ 0 w 182"/>
                    <a:gd name="T5" fmla="*/ 106 h 244"/>
                    <a:gd name="T6" fmla="*/ 182 w 182"/>
                    <a:gd name="T7" fmla="*/ 0 h 244"/>
                    <a:gd name="T8" fmla="*/ 182 w 182"/>
                    <a:gd name="T9" fmla="*/ 138 h 244"/>
                  </a:gdLst>
                  <a:ahLst/>
                  <a:cxnLst>
                    <a:cxn ang="0">
                      <a:pos x="T0" y="T1"/>
                    </a:cxn>
                    <a:cxn ang="0">
                      <a:pos x="T2" y="T3"/>
                    </a:cxn>
                    <a:cxn ang="0">
                      <a:pos x="T4" y="T5"/>
                    </a:cxn>
                    <a:cxn ang="0">
                      <a:pos x="T6" y="T7"/>
                    </a:cxn>
                    <a:cxn ang="0">
                      <a:pos x="T8" y="T9"/>
                    </a:cxn>
                  </a:cxnLst>
                  <a:rect l="0" t="0" r="r" b="b"/>
                  <a:pathLst>
                    <a:path w="182" h="244">
                      <a:moveTo>
                        <a:pt x="182" y="138"/>
                      </a:moveTo>
                      <a:lnTo>
                        <a:pt x="0" y="244"/>
                      </a:lnTo>
                      <a:lnTo>
                        <a:pt x="0" y="106"/>
                      </a:lnTo>
                      <a:lnTo>
                        <a:pt x="182" y="0"/>
                      </a:lnTo>
                      <a:lnTo>
                        <a:pt x="182" y="13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354" name="Freeform 186"/>
                <p:cNvSpPr>
                  <a:spLocks/>
                </p:cNvSpPr>
                <p:nvPr/>
              </p:nvSpPr>
              <p:spPr bwMode="auto">
                <a:xfrm>
                  <a:off x="1322" y="3599"/>
                  <a:ext cx="158" cy="94"/>
                </a:xfrm>
                <a:custGeom>
                  <a:avLst/>
                  <a:gdLst>
                    <a:gd name="T0" fmla="*/ 192 w 474"/>
                    <a:gd name="T1" fmla="*/ 276 h 276"/>
                    <a:gd name="T2" fmla="*/ 0 w 474"/>
                    <a:gd name="T3" fmla="*/ 166 h 276"/>
                    <a:gd name="T4" fmla="*/ 286 w 474"/>
                    <a:gd name="T5" fmla="*/ 0 h 276"/>
                    <a:gd name="T6" fmla="*/ 288 w 474"/>
                    <a:gd name="T7" fmla="*/ 2 h 276"/>
                    <a:gd name="T8" fmla="*/ 474 w 474"/>
                    <a:gd name="T9" fmla="*/ 110 h 276"/>
                    <a:gd name="T10" fmla="*/ 192 w 474"/>
                    <a:gd name="T11" fmla="*/ 276 h 276"/>
                  </a:gdLst>
                  <a:ahLst/>
                  <a:cxnLst>
                    <a:cxn ang="0">
                      <a:pos x="T0" y="T1"/>
                    </a:cxn>
                    <a:cxn ang="0">
                      <a:pos x="T2" y="T3"/>
                    </a:cxn>
                    <a:cxn ang="0">
                      <a:pos x="T4" y="T5"/>
                    </a:cxn>
                    <a:cxn ang="0">
                      <a:pos x="T6" y="T7"/>
                    </a:cxn>
                    <a:cxn ang="0">
                      <a:pos x="T8" y="T9"/>
                    </a:cxn>
                    <a:cxn ang="0">
                      <a:pos x="T10" y="T11"/>
                    </a:cxn>
                  </a:cxnLst>
                  <a:rect l="0" t="0" r="r" b="b"/>
                  <a:pathLst>
                    <a:path w="474" h="276">
                      <a:moveTo>
                        <a:pt x="192" y="276"/>
                      </a:moveTo>
                      <a:lnTo>
                        <a:pt x="0" y="166"/>
                      </a:lnTo>
                      <a:lnTo>
                        <a:pt x="286" y="0"/>
                      </a:lnTo>
                      <a:lnTo>
                        <a:pt x="288" y="2"/>
                      </a:lnTo>
                      <a:lnTo>
                        <a:pt x="474" y="110"/>
                      </a:lnTo>
                      <a:lnTo>
                        <a:pt x="192" y="27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55" name="Freeform 187"/>
                <p:cNvSpPr>
                  <a:spLocks/>
                </p:cNvSpPr>
                <p:nvPr/>
              </p:nvSpPr>
              <p:spPr bwMode="auto">
                <a:xfrm>
                  <a:off x="1321" y="3658"/>
                  <a:ext cx="65" cy="106"/>
                </a:xfrm>
                <a:custGeom>
                  <a:avLst/>
                  <a:gdLst>
                    <a:gd name="T0" fmla="*/ 0 w 194"/>
                    <a:gd name="T1" fmla="*/ 206 h 316"/>
                    <a:gd name="T2" fmla="*/ 194 w 194"/>
                    <a:gd name="T3" fmla="*/ 316 h 316"/>
                    <a:gd name="T4" fmla="*/ 194 w 194"/>
                    <a:gd name="T5" fmla="*/ 110 h 316"/>
                    <a:gd name="T6" fmla="*/ 0 w 194"/>
                    <a:gd name="T7" fmla="*/ 0 h 316"/>
                    <a:gd name="T8" fmla="*/ 0 w 194"/>
                    <a:gd name="T9" fmla="*/ 206 h 316"/>
                  </a:gdLst>
                  <a:ahLst/>
                  <a:cxnLst>
                    <a:cxn ang="0">
                      <a:pos x="T0" y="T1"/>
                    </a:cxn>
                    <a:cxn ang="0">
                      <a:pos x="T2" y="T3"/>
                    </a:cxn>
                    <a:cxn ang="0">
                      <a:pos x="T4" y="T5"/>
                    </a:cxn>
                    <a:cxn ang="0">
                      <a:pos x="T6" y="T7"/>
                    </a:cxn>
                    <a:cxn ang="0">
                      <a:pos x="T8" y="T9"/>
                    </a:cxn>
                  </a:cxnLst>
                  <a:rect l="0" t="0" r="r" b="b"/>
                  <a:pathLst>
                    <a:path w="194" h="316">
                      <a:moveTo>
                        <a:pt x="0" y="206"/>
                      </a:moveTo>
                      <a:lnTo>
                        <a:pt x="194" y="316"/>
                      </a:lnTo>
                      <a:lnTo>
                        <a:pt x="194" y="110"/>
                      </a:lnTo>
                      <a:lnTo>
                        <a:pt x="0" y="0"/>
                      </a:lnTo>
                      <a:lnTo>
                        <a:pt x="0" y="20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56" name="Freeform 188"/>
                <p:cNvSpPr>
                  <a:spLocks/>
                </p:cNvSpPr>
                <p:nvPr/>
              </p:nvSpPr>
              <p:spPr bwMode="auto">
                <a:xfrm>
                  <a:off x="1387" y="3637"/>
                  <a:ext cx="95" cy="127"/>
                </a:xfrm>
                <a:custGeom>
                  <a:avLst/>
                  <a:gdLst>
                    <a:gd name="T0" fmla="*/ 282 w 282"/>
                    <a:gd name="T1" fmla="*/ 214 h 378"/>
                    <a:gd name="T2" fmla="*/ 0 w 282"/>
                    <a:gd name="T3" fmla="*/ 378 h 378"/>
                    <a:gd name="T4" fmla="*/ 0 w 282"/>
                    <a:gd name="T5" fmla="*/ 164 h 378"/>
                    <a:gd name="T6" fmla="*/ 282 w 282"/>
                    <a:gd name="T7" fmla="*/ 0 h 378"/>
                    <a:gd name="T8" fmla="*/ 282 w 282"/>
                    <a:gd name="T9" fmla="*/ 214 h 378"/>
                  </a:gdLst>
                  <a:ahLst/>
                  <a:cxnLst>
                    <a:cxn ang="0">
                      <a:pos x="T0" y="T1"/>
                    </a:cxn>
                    <a:cxn ang="0">
                      <a:pos x="T2" y="T3"/>
                    </a:cxn>
                    <a:cxn ang="0">
                      <a:pos x="T4" y="T5"/>
                    </a:cxn>
                    <a:cxn ang="0">
                      <a:pos x="T6" y="T7"/>
                    </a:cxn>
                    <a:cxn ang="0">
                      <a:pos x="T8" y="T9"/>
                    </a:cxn>
                  </a:cxnLst>
                  <a:rect l="0" t="0" r="r" b="b"/>
                  <a:pathLst>
                    <a:path w="282" h="378">
                      <a:moveTo>
                        <a:pt x="282" y="214"/>
                      </a:moveTo>
                      <a:lnTo>
                        <a:pt x="0" y="378"/>
                      </a:lnTo>
                      <a:lnTo>
                        <a:pt x="0" y="164"/>
                      </a:lnTo>
                      <a:lnTo>
                        <a:pt x="282" y="0"/>
                      </a:lnTo>
                      <a:lnTo>
                        <a:pt x="282" y="214"/>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357" name="Line 189"/>
                <p:cNvSpPr>
                  <a:spLocks noChangeShapeType="1"/>
                </p:cNvSpPr>
                <p:nvPr/>
              </p:nvSpPr>
              <p:spPr bwMode="auto">
                <a:xfrm>
                  <a:off x="973" y="3200"/>
                  <a:ext cx="370" cy="2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358" name="Line 190"/>
                <p:cNvSpPr>
                  <a:spLocks noChangeShapeType="1"/>
                </p:cNvSpPr>
                <p:nvPr/>
              </p:nvSpPr>
              <p:spPr bwMode="auto">
                <a:xfrm>
                  <a:off x="1343" y="3407"/>
                  <a:ext cx="1" cy="1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359" name="Line 191"/>
                <p:cNvSpPr>
                  <a:spLocks noChangeShapeType="1"/>
                </p:cNvSpPr>
                <p:nvPr/>
              </p:nvSpPr>
              <p:spPr bwMode="auto">
                <a:xfrm flipH="1">
                  <a:off x="1178" y="3407"/>
                  <a:ext cx="165" cy="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360" name="Line 192"/>
                <p:cNvSpPr>
                  <a:spLocks noChangeShapeType="1"/>
                </p:cNvSpPr>
                <p:nvPr/>
              </p:nvSpPr>
              <p:spPr bwMode="auto">
                <a:xfrm flipH="1">
                  <a:off x="1122" y="3491"/>
                  <a:ext cx="56" cy="17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361" name="Line 193"/>
                <p:cNvSpPr>
                  <a:spLocks noChangeShapeType="1"/>
                </p:cNvSpPr>
                <p:nvPr/>
              </p:nvSpPr>
              <p:spPr bwMode="auto">
                <a:xfrm flipV="1">
                  <a:off x="1122" y="3556"/>
                  <a:ext cx="213" cy="1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362" name="Line 194"/>
                <p:cNvSpPr>
                  <a:spLocks noChangeShapeType="1"/>
                </p:cNvSpPr>
                <p:nvPr/>
              </p:nvSpPr>
              <p:spPr bwMode="auto">
                <a:xfrm flipH="1" flipV="1">
                  <a:off x="961" y="3364"/>
                  <a:ext cx="217"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363" name="Line 195"/>
                <p:cNvSpPr>
                  <a:spLocks noChangeShapeType="1"/>
                </p:cNvSpPr>
                <p:nvPr/>
              </p:nvSpPr>
              <p:spPr bwMode="auto">
                <a:xfrm flipH="1">
                  <a:off x="913" y="3364"/>
                  <a:ext cx="48" cy="1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grpSp>
          <p:grpSp>
            <p:nvGrpSpPr>
              <p:cNvPr id="7364" name="Group 196"/>
              <p:cNvGrpSpPr>
                <a:grpSpLocks/>
              </p:cNvGrpSpPr>
              <p:nvPr/>
            </p:nvGrpSpPr>
            <p:grpSpPr bwMode="auto">
              <a:xfrm>
                <a:off x="690" y="3284"/>
                <a:ext cx="576" cy="772"/>
                <a:chOff x="690" y="3284"/>
                <a:chExt cx="576" cy="772"/>
              </a:xfrm>
            </p:grpSpPr>
            <p:sp>
              <p:nvSpPr>
                <p:cNvPr id="7365" name="Freeform 197"/>
                <p:cNvSpPr>
                  <a:spLocks/>
                </p:cNvSpPr>
                <p:nvPr/>
              </p:nvSpPr>
              <p:spPr bwMode="auto">
                <a:xfrm>
                  <a:off x="691" y="3815"/>
                  <a:ext cx="177" cy="241"/>
                </a:xfrm>
                <a:custGeom>
                  <a:avLst/>
                  <a:gdLst>
                    <a:gd name="T0" fmla="*/ 0 w 400"/>
                    <a:gd name="T1" fmla="*/ 306 h 538"/>
                    <a:gd name="T2" fmla="*/ 400 w 400"/>
                    <a:gd name="T3" fmla="*/ 538 h 538"/>
                    <a:gd name="T4" fmla="*/ 400 w 400"/>
                    <a:gd name="T5" fmla="*/ 232 h 538"/>
                    <a:gd name="T6" fmla="*/ 0 w 400"/>
                    <a:gd name="T7" fmla="*/ 0 h 538"/>
                    <a:gd name="T8" fmla="*/ 0 w 400"/>
                    <a:gd name="T9" fmla="*/ 306 h 538"/>
                  </a:gdLst>
                  <a:ahLst/>
                  <a:cxnLst>
                    <a:cxn ang="0">
                      <a:pos x="T0" y="T1"/>
                    </a:cxn>
                    <a:cxn ang="0">
                      <a:pos x="T2" y="T3"/>
                    </a:cxn>
                    <a:cxn ang="0">
                      <a:pos x="T4" y="T5"/>
                    </a:cxn>
                    <a:cxn ang="0">
                      <a:pos x="T6" y="T7"/>
                    </a:cxn>
                    <a:cxn ang="0">
                      <a:pos x="T8" y="T9"/>
                    </a:cxn>
                  </a:cxnLst>
                  <a:rect l="0" t="0" r="r" b="b"/>
                  <a:pathLst>
                    <a:path w="400" h="538">
                      <a:moveTo>
                        <a:pt x="0" y="306"/>
                      </a:moveTo>
                      <a:lnTo>
                        <a:pt x="400" y="538"/>
                      </a:lnTo>
                      <a:lnTo>
                        <a:pt x="400" y="232"/>
                      </a:lnTo>
                      <a:lnTo>
                        <a:pt x="0" y="0"/>
                      </a:lnTo>
                      <a:lnTo>
                        <a:pt x="0" y="30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66" name="Freeform 198"/>
                <p:cNvSpPr>
                  <a:spLocks/>
                </p:cNvSpPr>
                <p:nvPr/>
              </p:nvSpPr>
              <p:spPr bwMode="auto">
                <a:xfrm>
                  <a:off x="868" y="3815"/>
                  <a:ext cx="178" cy="241"/>
                </a:xfrm>
                <a:custGeom>
                  <a:avLst/>
                  <a:gdLst>
                    <a:gd name="T0" fmla="*/ 400 w 400"/>
                    <a:gd name="T1" fmla="*/ 306 h 538"/>
                    <a:gd name="T2" fmla="*/ 0 w 400"/>
                    <a:gd name="T3" fmla="*/ 538 h 538"/>
                    <a:gd name="T4" fmla="*/ 0 w 400"/>
                    <a:gd name="T5" fmla="*/ 232 h 538"/>
                    <a:gd name="T6" fmla="*/ 400 w 400"/>
                    <a:gd name="T7" fmla="*/ 0 h 538"/>
                    <a:gd name="T8" fmla="*/ 400 w 400"/>
                    <a:gd name="T9" fmla="*/ 306 h 538"/>
                  </a:gdLst>
                  <a:ahLst/>
                  <a:cxnLst>
                    <a:cxn ang="0">
                      <a:pos x="T0" y="T1"/>
                    </a:cxn>
                    <a:cxn ang="0">
                      <a:pos x="T2" y="T3"/>
                    </a:cxn>
                    <a:cxn ang="0">
                      <a:pos x="T4" y="T5"/>
                    </a:cxn>
                    <a:cxn ang="0">
                      <a:pos x="T6" y="T7"/>
                    </a:cxn>
                    <a:cxn ang="0">
                      <a:pos x="T8" y="T9"/>
                    </a:cxn>
                  </a:cxnLst>
                  <a:rect l="0" t="0" r="r" b="b"/>
                  <a:pathLst>
                    <a:path w="400" h="538">
                      <a:moveTo>
                        <a:pt x="400" y="306"/>
                      </a:moveTo>
                      <a:lnTo>
                        <a:pt x="0" y="538"/>
                      </a:lnTo>
                      <a:lnTo>
                        <a:pt x="0" y="232"/>
                      </a:lnTo>
                      <a:lnTo>
                        <a:pt x="400" y="0"/>
                      </a:lnTo>
                      <a:lnTo>
                        <a:pt x="400" y="30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367" name="Freeform 199"/>
                <p:cNvSpPr>
                  <a:spLocks/>
                </p:cNvSpPr>
                <p:nvPr/>
              </p:nvSpPr>
              <p:spPr bwMode="auto">
                <a:xfrm>
                  <a:off x="690" y="3716"/>
                  <a:ext cx="353" cy="205"/>
                </a:xfrm>
                <a:custGeom>
                  <a:avLst/>
                  <a:gdLst>
                    <a:gd name="T0" fmla="*/ 394 w 796"/>
                    <a:gd name="T1" fmla="*/ 458 h 458"/>
                    <a:gd name="T2" fmla="*/ 796 w 796"/>
                    <a:gd name="T3" fmla="*/ 226 h 458"/>
                    <a:gd name="T4" fmla="*/ 396 w 796"/>
                    <a:gd name="T5" fmla="*/ 0 h 458"/>
                    <a:gd name="T6" fmla="*/ 392 w 796"/>
                    <a:gd name="T7" fmla="*/ 2 h 458"/>
                    <a:gd name="T8" fmla="*/ 0 w 796"/>
                    <a:gd name="T9" fmla="*/ 226 h 458"/>
                    <a:gd name="T10" fmla="*/ 394 w 796"/>
                    <a:gd name="T11" fmla="*/ 458 h 458"/>
                  </a:gdLst>
                  <a:ahLst/>
                  <a:cxnLst>
                    <a:cxn ang="0">
                      <a:pos x="T0" y="T1"/>
                    </a:cxn>
                    <a:cxn ang="0">
                      <a:pos x="T2" y="T3"/>
                    </a:cxn>
                    <a:cxn ang="0">
                      <a:pos x="T4" y="T5"/>
                    </a:cxn>
                    <a:cxn ang="0">
                      <a:pos x="T6" y="T7"/>
                    </a:cxn>
                    <a:cxn ang="0">
                      <a:pos x="T8" y="T9"/>
                    </a:cxn>
                    <a:cxn ang="0">
                      <a:pos x="T10" y="T11"/>
                    </a:cxn>
                  </a:cxnLst>
                  <a:rect l="0" t="0" r="r" b="b"/>
                  <a:pathLst>
                    <a:path w="796" h="458">
                      <a:moveTo>
                        <a:pt x="394" y="458"/>
                      </a:moveTo>
                      <a:lnTo>
                        <a:pt x="796" y="226"/>
                      </a:lnTo>
                      <a:lnTo>
                        <a:pt x="396" y="0"/>
                      </a:lnTo>
                      <a:lnTo>
                        <a:pt x="392" y="2"/>
                      </a:lnTo>
                      <a:lnTo>
                        <a:pt x="0" y="226"/>
                      </a:lnTo>
                      <a:lnTo>
                        <a:pt x="394" y="45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68" name="Freeform 200"/>
                <p:cNvSpPr>
                  <a:spLocks/>
                </p:cNvSpPr>
                <p:nvPr/>
              </p:nvSpPr>
              <p:spPr bwMode="auto">
                <a:xfrm>
                  <a:off x="770" y="3767"/>
                  <a:ext cx="192" cy="97"/>
                </a:xfrm>
                <a:custGeom>
                  <a:avLst/>
                  <a:gdLst>
                    <a:gd name="T0" fmla="*/ 432 w 432"/>
                    <a:gd name="T1" fmla="*/ 0 h 216"/>
                    <a:gd name="T2" fmla="*/ 432 w 432"/>
                    <a:gd name="T3" fmla="*/ 134 h 216"/>
                    <a:gd name="T4" fmla="*/ 432 w 432"/>
                    <a:gd name="T5" fmla="*/ 134 h 216"/>
                    <a:gd name="T6" fmla="*/ 430 w 432"/>
                    <a:gd name="T7" fmla="*/ 142 h 216"/>
                    <a:gd name="T8" fmla="*/ 428 w 432"/>
                    <a:gd name="T9" fmla="*/ 150 h 216"/>
                    <a:gd name="T10" fmla="*/ 422 w 432"/>
                    <a:gd name="T11" fmla="*/ 158 h 216"/>
                    <a:gd name="T12" fmla="*/ 414 w 432"/>
                    <a:gd name="T13" fmla="*/ 166 h 216"/>
                    <a:gd name="T14" fmla="*/ 406 w 432"/>
                    <a:gd name="T15" fmla="*/ 174 h 216"/>
                    <a:gd name="T16" fmla="*/ 394 w 432"/>
                    <a:gd name="T17" fmla="*/ 180 h 216"/>
                    <a:gd name="T18" fmla="*/ 368 w 432"/>
                    <a:gd name="T19" fmla="*/ 192 h 216"/>
                    <a:gd name="T20" fmla="*/ 336 w 432"/>
                    <a:gd name="T21" fmla="*/ 202 h 216"/>
                    <a:gd name="T22" fmla="*/ 300 w 432"/>
                    <a:gd name="T23" fmla="*/ 210 h 216"/>
                    <a:gd name="T24" fmla="*/ 260 w 432"/>
                    <a:gd name="T25" fmla="*/ 214 h 216"/>
                    <a:gd name="T26" fmla="*/ 216 w 432"/>
                    <a:gd name="T27" fmla="*/ 216 h 216"/>
                    <a:gd name="T28" fmla="*/ 216 w 432"/>
                    <a:gd name="T29" fmla="*/ 216 h 216"/>
                    <a:gd name="T30" fmla="*/ 172 w 432"/>
                    <a:gd name="T31" fmla="*/ 214 h 216"/>
                    <a:gd name="T32" fmla="*/ 132 w 432"/>
                    <a:gd name="T33" fmla="*/ 210 h 216"/>
                    <a:gd name="T34" fmla="*/ 94 w 432"/>
                    <a:gd name="T35" fmla="*/ 202 h 216"/>
                    <a:gd name="T36" fmla="*/ 62 w 432"/>
                    <a:gd name="T37" fmla="*/ 192 h 216"/>
                    <a:gd name="T38" fmla="*/ 36 w 432"/>
                    <a:gd name="T39" fmla="*/ 180 h 216"/>
                    <a:gd name="T40" fmla="*/ 26 w 432"/>
                    <a:gd name="T41" fmla="*/ 174 h 216"/>
                    <a:gd name="T42" fmla="*/ 16 w 432"/>
                    <a:gd name="T43" fmla="*/ 166 h 216"/>
                    <a:gd name="T44" fmla="*/ 10 w 432"/>
                    <a:gd name="T45" fmla="*/ 158 h 216"/>
                    <a:gd name="T46" fmla="*/ 4 w 432"/>
                    <a:gd name="T47" fmla="*/ 150 h 216"/>
                    <a:gd name="T48" fmla="*/ 0 w 432"/>
                    <a:gd name="T49" fmla="*/ 142 h 216"/>
                    <a:gd name="T50" fmla="*/ 0 w 432"/>
                    <a:gd name="T51" fmla="*/ 134 h 216"/>
                    <a:gd name="T52" fmla="*/ 0 w 432"/>
                    <a:gd name="T53" fmla="*/ 0 h 216"/>
                    <a:gd name="T54" fmla="*/ 432 w 432"/>
                    <a:gd name="T5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2" h="216">
                      <a:moveTo>
                        <a:pt x="432" y="0"/>
                      </a:moveTo>
                      <a:lnTo>
                        <a:pt x="432" y="134"/>
                      </a:lnTo>
                      <a:lnTo>
                        <a:pt x="432" y="134"/>
                      </a:lnTo>
                      <a:lnTo>
                        <a:pt x="430" y="142"/>
                      </a:lnTo>
                      <a:lnTo>
                        <a:pt x="428" y="150"/>
                      </a:lnTo>
                      <a:lnTo>
                        <a:pt x="422" y="158"/>
                      </a:lnTo>
                      <a:lnTo>
                        <a:pt x="414" y="166"/>
                      </a:lnTo>
                      <a:lnTo>
                        <a:pt x="406" y="174"/>
                      </a:lnTo>
                      <a:lnTo>
                        <a:pt x="394" y="180"/>
                      </a:lnTo>
                      <a:lnTo>
                        <a:pt x="368" y="192"/>
                      </a:lnTo>
                      <a:lnTo>
                        <a:pt x="336" y="202"/>
                      </a:lnTo>
                      <a:lnTo>
                        <a:pt x="300" y="210"/>
                      </a:lnTo>
                      <a:lnTo>
                        <a:pt x="260" y="214"/>
                      </a:lnTo>
                      <a:lnTo>
                        <a:pt x="216" y="216"/>
                      </a:lnTo>
                      <a:lnTo>
                        <a:pt x="216" y="216"/>
                      </a:lnTo>
                      <a:lnTo>
                        <a:pt x="172" y="214"/>
                      </a:lnTo>
                      <a:lnTo>
                        <a:pt x="132" y="210"/>
                      </a:lnTo>
                      <a:lnTo>
                        <a:pt x="94" y="202"/>
                      </a:lnTo>
                      <a:lnTo>
                        <a:pt x="62" y="192"/>
                      </a:lnTo>
                      <a:lnTo>
                        <a:pt x="36" y="180"/>
                      </a:lnTo>
                      <a:lnTo>
                        <a:pt x="26" y="174"/>
                      </a:lnTo>
                      <a:lnTo>
                        <a:pt x="16" y="166"/>
                      </a:lnTo>
                      <a:lnTo>
                        <a:pt x="10" y="158"/>
                      </a:lnTo>
                      <a:lnTo>
                        <a:pt x="4" y="150"/>
                      </a:lnTo>
                      <a:lnTo>
                        <a:pt x="0" y="142"/>
                      </a:lnTo>
                      <a:lnTo>
                        <a:pt x="0" y="134"/>
                      </a:lnTo>
                      <a:lnTo>
                        <a:pt x="0" y="0"/>
                      </a:lnTo>
                      <a:lnTo>
                        <a:pt x="432"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69" name="Freeform 201"/>
                <p:cNvSpPr>
                  <a:spLocks/>
                </p:cNvSpPr>
                <p:nvPr/>
              </p:nvSpPr>
              <p:spPr bwMode="auto">
                <a:xfrm>
                  <a:off x="770" y="3732"/>
                  <a:ext cx="192" cy="74"/>
                </a:xfrm>
                <a:custGeom>
                  <a:avLst/>
                  <a:gdLst>
                    <a:gd name="T0" fmla="*/ 434 w 434"/>
                    <a:gd name="T1" fmla="*/ 82 h 164"/>
                    <a:gd name="T2" fmla="*/ 434 w 434"/>
                    <a:gd name="T3" fmla="*/ 82 h 164"/>
                    <a:gd name="T4" fmla="*/ 432 w 434"/>
                    <a:gd name="T5" fmla="*/ 90 h 164"/>
                    <a:gd name="T6" fmla="*/ 428 w 434"/>
                    <a:gd name="T7" fmla="*/ 98 h 164"/>
                    <a:gd name="T8" fmla="*/ 424 w 434"/>
                    <a:gd name="T9" fmla="*/ 106 h 164"/>
                    <a:gd name="T10" fmla="*/ 416 w 434"/>
                    <a:gd name="T11" fmla="*/ 114 h 164"/>
                    <a:gd name="T12" fmla="*/ 406 w 434"/>
                    <a:gd name="T13" fmla="*/ 122 h 164"/>
                    <a:gd name="T14" fmla="*/ 396 w 434"/>
                    <a:gd name="T15" fmla="*/ 128 h 164"/>
                    <a:gd name="T16" fmla="*/ 370 w 434"/>
                    <a:gd name="T17" fmla="*/ 140 h 164"/>
                    <a:gd name="T18" fmla="*/ 338 w 434"/>
                    <a:gd name="T19" fmla="*/ 150 h 164"/>
                    <a:gd name="T20" fmla="*/ 302 w 434"/>
                    <a:gd name="T21" fmla="*/ 158 h 164"/>
                    <a:gd name="T22" fmla="*/ 260 w 434"/>
                    <a:gd name="T23" fmla="*/ 162 h 164"/>
                    <a:gd name="T24" fmla="*/ 218 w 434"/>
                    <a:gd name="T25" fmla="*/ 164 h 164"/>
                    <a:gd name="T26" fmla="*/ 218 w 434"/>
                    <a:gd name="T27" fmla="*/ 164 h 164"/>
                    <a:gd name="T28" fmla="*/ 174 w 434"/>
                    <a:gd name="T29" fmla="*/ 162 h 164"/>
                    <a:gd name="T30" fmla="*/ 134 w 434"/>
                    <a:gd name="T31" fmla="*/ 158 h 164"/>
                    <a:gd name="T32" fmla="*/ 96 w 434"/>
                    <a:gd name="T33" fmla="*/ 150 h 164"/>
                    <a:gd name="T34" fmla="*/ 64 w 434"/>
                    <a:gd name="T35" fmla="*/ 140 h 164"/>
                    <a:gd name="T36" fmla="*/ 38 w 434"/>
                    <a:gd name="T37" fmla="*/ 128 h 164"/>
                    <a:gd name="T38" fmla="*/ 28 w 434"/>
                    <a:gd name="T39" fmla="*/ 122 h 164"/>
                    <a:gd name="T40" fmla="*/ 18 w 434"/>
                    <a:gd name="T41" fmla="*/ 114 h 164"/>
                    <a:gd name="T42" fmla="*/ 12 w 434"/>
                    <a:gd name="T43" fmla="*/ 106 h 164"/>
                    <a:gd name="T44" fmla="*/ 6 w 434"/>
                    <a:gd name="T45" fmla="*/ 98 h 164"/>
                    <a:gd name="T46" fmla="*/ 2 w 434"/>
                    <a:gd name="T47" fmla="*/ 90 h 164"/>
                    <a:gd name="T48" fmla="*/ 2 w 434"/>
                    <a:gd name="T49" fmla="*/ 82 h 164"/>
                    <a:gd name="T50" fmla="*/ 0 w 434"/>
                    <a:gd name="T51" fmla="*/ 82 h 164"/>
                    <a:gd name="T52" fmla="*/ 0 w 434"/>
                    <a:gd name="T53" fmla="*/ 82 h 164"/>
                    <a:gd name="T54" fmla="*/ 2 w 434"/>
                    <a:gd name="T55" fmla="*/ 72 h 164"/>
                    <a:gd name="T56" fmla="*/ 6 w 434"/>
                    <a:gd name="T57" fmla="*/ 64 h 164"/>
                    <a:gd name="T58" fmla="*/ 10 w 434"/>
                    <a:gd name="T59" fmla="*/ 56 h 164"/>
                    <a:gd name="T60" fmla="*/ 18 w 434"/>
                    <a:gd name="T61" fmla="*/ 50 h 164"/>
                    <a:gd name="T62" fmla="*/ 28 w 434"/>
                    <a:gd name="T63" fmla="*/ 42 h 164"/>
                    <a:gd name="T64" fmla="*/ 38 w 434"/>
                    <a:gd name="T65" fmla="*/ 36 h 164"/>
                    <a:gd name="T66" fmla="*/ 64 w 434"/>
                    <a:gd name="T67" fmla="*/ 24 h 164"/>
                    <a:gd name="T68" fmla="*/ 96 w 434"/>
                    <a:gd name="T69" fmla="*/ 14 h 164"/>
                    <a:gd name="T70" fmla="*/ 132 w 434"/>
                    <a:gd name="T71" fmla="*/ 6 h 164"/>
                    <a:gd name="T72" fmla="*/ 174 w 434"/>
                    <a:gd name="T73" fmla="*/ 2 h 164"/>
                    <a:gd name="T74" fmla="*/ 216 w 434"/>
                    <a:gd name="T75" fmla="*/ 0 h 164"/>
                    <a:gd name="T76" fmla="*/ 216 w 434"/>
                    <a:gd name="T77" fmla="*/ 0 h 164"/>
                    <a:gd name="T78" fmla="*/ 260 w 434"/>
                    <a:gd name="T79" fmla="*/ 2 h 164"/>
                    <a:gd name="T80" fmla="*/ 300 w 434"/>
                    <a:gd name="T81" fmla="*/ 6 h 164"/>
                    <a:gd name="T82" fmla="*/ 338 w 434"/>
                    <a:gd name="T83" fmla="*/ 14 h 164"/>
                    <a:gd name="T84" fmla="*/ 370 w 434"/>
                    <a:gd name="T85" fmla="*/ 24 h 164"/>
                    <a:gd name="T86" fmla="*/ 396 w 434"/>
                    <a:gd name="T87" fmla="*/ 36 h 164"/>
                    <a:gd name="T88" fmla="*/ 406 w 434"/>
                    <a:gd name="T89" fmla="*/ 42 h 164"/>
                    <a:gd name="T90" fmla="*/ 416 w 434"/>
                    <a:gd name="T91" fmla="*/ 50 h 164"/>
                    <a:gd name="T92" fmla="*/ 422 w 434"/>
                    <a:gd name="T93" fmla="*/ 56 h 164"/>
                    <a:gd name="T94" fmla="*/ 428 w 434"/>
                    <a:gd name="T95" fmla="*/ 64 h 164"/>
                    <a:gd name="T96" fmla="*/ 432 w 434"/>
                    <a:gd name="T97" fmla="*/ 72 h 164"/>
                    <a:gd name="T98" fmla="*/ 432 w 434"/>
                    <a:gd name="T99" fmla="*/ 82 h 164"/>
                    <a:gd name="T100" fmla="*/ 434 w 434"/>
                    <a:gd name="T101"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4" h="164">
                      <a:moveTo>
                        <a:pt x="434" y="82"/>
                      </a:moveTo>
                      <a:lnTo>
                        <a:pt x="434" y="82"/>
                      </a:lnTo>
                      <a:lnTo>
                        <a:pt x="432" y="90"/>
                      </a:lnTo>
                      <a:lnTo>
                        <a:pt x="428" y="98"/>
                      </a:lnTo>
                      <a:lnTo>
                        <a:pt x="424" y="106"/>
                      </a:lnTo>
                      <a:lnTo>
                        <a:pt x="416" y="114"/>
                      </a:lnTo>
                      <a:lnTo>
                        <a:pt x="406" y="122"/>
                      </a:lnTo>
                      <a:lnTo>
                        <a:pt x="396" y="128"/>
                      </a:lnTo>
                      <a:lnTo>
                        <a:pt x="370" y="140"/>
                      </a:lnTo>
                      <a:lnTo>
                        <a:pt x="338" y="150"/>
                      </a:lnTo>
                      <a:lnTo>
                        <a:pt x="302" y="158"/>
                      </a:lnTo>
                      <a:lnTo>
                        <a:pt x="260" y="162"/>
                      </a:lnTo>
                      <a:lnTo>
                        <a:pt x="218" y="164"/>
                      </a:lnTo>
                      <a:lnTo>
                        <a:pt x="218" y="164"/>
                      </a:lnTo>
                      <a:lnTo>
                        <a:pt x="174" y="162"/>
                      </a:lnTo>
                      <a:lnTo>
                        <a:pt x="134" y="158"/>
                      </a:lnTo>
                      <a:lnTo>
                        <a:pt x="96" y="150"/>
                      </a:lnTo>
                      <a:lnTo>
                        <a:pt x="64" y="140"/>
                      </a:lnTo>
                      <a:lnTo>
                        <a:pt x="38" y="128"/>
                      </a:lnTo>
                      <a:lnTo>
                        <a:pt x="28" y="122"/>
                      </a:lnTo>
                      <a:lnTo>
                        <a:pt x="18" y="114"/>
                      </a:lnTo>
                      <a:lnTo>
                        <a:pt x="12" y="106"/>
                      </a:lnTo>
                      <a:lnTo>
                        <a:pt x="6" y="98"/>
                      </a:lnTo>
                      <a:lnTo>
                        <a:pt x="2" y="90"/>
                      </a:lnTo>
                      <a:lnTo>
                        <a:pt x="2" y="82"/>
                      </a:lnTo>
                      <a:lnTo>
                        <a:pt x="0" y="82"/>
                      </a:lnTo>
                      <a:lnTo>
                        <a:pt x="0" y="82"/>
                      </a:lnTo>
                      <a:lnTo>
                        <a:pt x="2" y="72"/>
                      </a:lnTo>
                      <a:lnTo>
                        <a:pt x="6" y="64"/>
                      </a:lnTo>
                      <a:lnTo>
                        <a:pt x="10" y="56"/>
                      </a:lnTo>
                      <a:lnTo>
                        <a:pt x="18" y="50"/>
                      </a:lnTo>
                      <a:lnTo>
                        <a:pt x="28" y="42"/>
                      </a:lnTo>
                      <a:lnTo>
                        <a:pt x="38" y="36"/>
                      </a:lnTo>
                      <a:lnTo>
                        <a:pt x="64" y="24"/>
                      </a:lnTo>
                      <a:lnTo>
                        <a:pt x="96" y="14"/>
                      </a:lnTo>
                      <a:lnTo>
                        <a:pt x="132" y="6"/>
                      </a:lnTo>
                      <a:lnTo>
                        <a:pt x="174" y="2"/>
                      </a:lnTo>
                      <a:lnTo>
                        <a:pt x="216" y="0"/>
                      </a:lnTo>
                      <a:lnTo>
                        <a:pt x="216" y="0"/>
                      </a:lnTo>
                      <a:lnTo>
                        <a:pt x="260" y="2"/>
                      </a:lnTo>
                      <a:lnTo>
                        <a:pt x="300" y="6"/>
                      </a:lnTo>
                      <a:lnTo>
                        <a:pt x="338" y="14"/>
                      </a:lnTo>
                      <a:lnTo>
                        <a:pt x="370" y="24"/>
                      </a:lnTo>
                      <a:lnTo>
                        <a:pt x="396" y="36"/>
                      </a:lnTo>
                      <a:lnTo>
                        <a:pt x="406" y="42"/>
                      </a:lnTo>
                      <a:lnTo>
                        <a:pt x="416" y="50"/>
                      </a:lnTo>
                      <a:lnTo>
                        <a:pt x="422" y="56"/>
                      </a:lnTo>
                      <a:lnTo>
                        <a:pt x="428" y="64"/>
                      </a:lnTo>
                      <a:lnTo>
                        <a:pt x="432" y="72"/>
                      </a:lnTo>
                      <a:lnTo>
                        <a:pt x="432" y="82"/>
                      </a:lnTo>
                      <a:lnTo>
                        <a:pt x="434" y="8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70" name="Freeform 202"/>
                <p:cNvSpPr>
                  <a:spLocks/>
                </p:cNvSpPr>
                <p:nvPr/>
              </p:nvSpPr>
              <p:spPr bwMode="auto">
                <a:xfrm>
                  <a:off x="746" y="3388"/>
                  <a:ext cx="46" cy="93"/>
                </a:xfrm>
                <a:custGeom>
                  <a:avLst/>
                  <a:gdLst>
                    <a:gd name="T0" fmla="*/ 104 w 104"/>
                    <a:gd name="T1" fmla="*/ 208 h 208"/>
                    <a:gd name="T2" fmla="*/ 40 w 104"/>
                    <a:gd name="T3" fmla="*/ 208 h 208"/>
                    <a:gd name="T4" fmla="*/ 40 w 104"/>
                    <a:gd name="T5" fmla="*/ 208 h 208"/>
                    <a:gd name="T6" fmla="*/ 32 w 104"/>
                    <a:gd name="T7" fmla="*/ 206 h 208"/>
                    <a:gd name="T8" fmla="*/ 24 w 104"/>
                    <a:gd name="T9" fmla="*/ 200 h 208"/>
                    <a:gd name="T10" fmla="*/ 18 w 104"/>
                    <a:gd name="T11" fmla="*/ 190 h 208"/>
                    <a:gd name="T12" fmla="*/ 12 w 104"/>
                    <a:gd name="T13" fmla="*/ 178 h 208"/>
                    <a:gd name="T14" fmla="*/ 6 w 104"/>
                    <a:gd name="T15" fmla="*/ 162 h 208"/>
                    <a:gd name="T16" fmla="*/ 4 w 104"/>
                    <a:gd name="T17" fmla="*/ 144 h 208"/>
                    <a:gd name="T18" fmla="*/ 2 w 104"/>
                    <a:gd name="T19" fmla="*/ 124 h 208"/>
                    <a:gd name="T20" fmla="*/ 0 w 104"/>
                    <a:gd name="T21" fmla="*/ 104 h 208"/>
                    <a:gd name="T22" fmla="*/ 0 w 104"/>
                    <a:gd name="T23" fmla="*/ 104 h 208"/>
                    <a:gd name="T24" fmla="*/ 2 w 104"/>
                    <a:gd name="T25" fmla="*/ 82 h 208"/>
                    <a:gd name="T26" fmla="*/ 4 w 104"/>
                    <a:gd name="T27" fmla="*/ 62 h 208"/>
                    <a:gd name="T28" fmla="*/ 6 w 104"/>
                    <a:gd name="T29" fmla="*/ 46 h 208"/>
                    <a:gd name="T30" fmla="*/ 12 w 104"/>
                    <a:gd name="T31" fmla="*/ 30 h 208"/>
                    <a:gd name="T32" fmla="*/ 18 w 104"/>
                    <a:gd name="T33" fmla="*/ 16 h 208"/>
                    <a:gd name="T34" fmla="*/ 24 w 104"/>
                    <a:gd name="T35" fmla="*/ 8 h 208"/>
                    <a:gd name="T36" fmla="*/ 32 w 104"/>
                    <a:gd name="T37" fmla="*/ 2 h 208"/>
                    <a:gd name="T38" fmla="*/ 40 w 104"/>
                    <a:gd name="T39" fmla="*/ 0 h 208"/>
                    <a:gd name="T40" fmla="*/ 104 w 104"/>
                    <a:gd name="T41" fmla="*/ 0 h 208"/>
                    <a:gd name="T42" fmla="*/ 104 w 104"/>
                    <a:gd name="T4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208">
                      <a:moveTo>
                        <a:pt x="104" y="208"/>
                      </a:moveTo>
                      <a:lnTo>
                        <a:pt x="40" y="208"/>
                      </a:lnTo>
                      <a:lnTo>
                        <a:pt x="40" y="208"/>
                      </a:lnTo>
                      <a:lnTo>
                        <a:pt x="32" y="206"/>
                      </a:lnTo>
                      <a:lnTo>
                        <a:pt x="24" y="200"/>
                      </a:lnTo>
                      <a:lnTo>
                        <a:pt x="18" y="190"/>
                      </a:lnTo>
                      <a:lnTo>
                        <a:pt x="12" y="178"/>
                      </a:lnTo>
                      <a:lnTo>
                        <a:pt x="6" y="162"/>
                      </a:lnTo>
                      <a:lnTo>
                        <a:pt x="4" y="144"/>
                      </a:lnTo>
                      <a:lnTo>
                        <a:pt x="2" y="124"/>
                      </a:lnTo>
                      <a:lnTo>
                        <a:pt x="0" y="104"/>
                      </a:lnTo>
                      <a:lnTo>
                        <a:pt x="0" y="104"/>
                      </a:lnTo>
                      <a:lnTo>
                        <a:pt x="2" y="82"/>
                      </a:lnTo>
                      <a:lnTo>
                        <a:pt x="4" y="62"/>
                      </a:lnTo>
                      <a:lnTo>
                        <a:pt x="6" y="46"/>
                      </a:lnTo>
                      <a:lnTo>
                        <a:pt x="12" y="30"/>
                      </a:lnTo>
                      <a:lnTo>
                        <a:pt x="18" y="16"/>
                      </a:lnTo>
                      <a:lnTo>
                        <a:pt x="24" y="8"/>
                      </a:lnTo>
                      <a:lnTo>
                        <a:pt x="32" y="2"/>
                      </a:lnTo>
                      <a:lnTo>
                        <a:pt x="40" y="0"/>
                      </a:lnTo>
                      <a:lnTo>
                        <a:pt x="104" y="0"/>
                      </a:lnTo>
                      <a:lnTo>
                        <a:pt x="104" y="20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71" name="Freeform 203"/>
                <p:cNvSpPr>
                  <a:spLocks/>
                </p:cNvSpPr>
                <p:nvPr/>
              </p:nvSpPr>
              <p:spPr bwMode="auto">
                <a:xfrm>
                  <a:off x="774" y="3388"/>
                  <a:ext cx="35" cy="93"/>
                </a:xfrm>
                <a:custGeom>
                  <a:avLst/>
                  <a:gdLst>
                    <a:gd name="T0" fmla="*/ 38 w 78"/>
                    <a:gd name="T1" fmla="*/ 208 h 208"/>
                    <a:gd name="T2" fmla="*/ 38 w 78"/>
                    <a:gd name="T3" fmla="*/ 208 h 208"/>
                    <a:gd name="T4" fmla="*/ 30 w 78"/>
                    <a:gd name="T5" fmla="*/ 206 h 208"/>
                    <a:gd name="T6" fmla="*/ 24 w 78"/>
                    <a:gd name="T7" fmla="*/ 200 h 208"/>
                    <a:gd name="T8" fmla="*/ 16 w 78"/>
                    <a:gd name="T9" fmla="*/ 190 h 208"/>
                    <a:gd name="T10" fmla="*/ 10 w 78"/>
                    <a:gd name="T11" fmla="*/ 178 h 208"/>
                    <a:gd name="T12" fmla="*/ 6 w 78"/>
                    <a:gd name="T13" fmla="*/ 162 h 208"/>
                    <a:gd name="T14" fmla="*/ 2 w 78"/>
                    <a:gd name="T15" fmla="*/ 144 h 208"/>
                    <a:gd name="T16" fmla="*/ 0 w 78"/>
                    <a:gd name="T17" fmla="*/ 126 h 208"/>
                    <a:gd name="T18" fmla="*/ 0 w 78"/>
                    <a:gd name="T19" fmla="*/ 104 h 208"/>
                    <a:gd name="T20" fmla="*/ 0 w 78"/>
                    <a:gd name="T21" fmla="*/ 104 h 208"/>
                    <a:gd name="T22" fmla="*/ 0 w 78"/>
                    <a:gd name="T23" fmla="*/ 84 h 208"/>
                    <a:gd name="T24" fmla="*/ 2 w 78"/>
                    <a:gd name="T25" fmla="*/ 64 h 208"/>
                    <a:gd name="T26" fmla="*/ 6 w 78"/>
                    <a:gd name="T27" fmla="*/ 46 h 208"/>
                    <a:gd name="T28" fmla="*/ 10 w 78"/>
                    <a:gd name="T29" fmla="*/ 30 h 208"/>
                    <a:gd name="T30" fmla="*/ 16 w 78"/>
                    <a:gd name="T31" fmla="*/ 18 h 208"/>
                    <a:gd name="T32" fmla="*/ 24 w 78"/>
                    <a:gd name="T33" fmla="*/ 8 h 208"/>
                    <a:gd name="T34" fmla="*/ 30 w 78"/>
                    <a:gd name="T35" fmla="*/ 2 h 208"/>
                    <a:gd name="T36" fmla="*/ 38 w 78"/>
                    <a:gd name="T37" fmla="*/ 0 h 208"/>
                    <a:gd name="T38" fmla="*/ 40 w 78"/>
                    <a:gd name="T39" fmla="*/ 0 h 208"/>
                    <a:gd name="T40" fmla="*/ 40 w 78"/>
                    <a:gd name="T41" fmla="*/ 0 h 208"/>
                    <a:gd name="T42" fmla="*/ 46 w 78"/>
                    <a:gd name="T43" fmla="*/ 2 h 208"/>
                    <a:gd name="T44" fmla="*/ 54 w 78"/>
                    <a:gd name="T45" fmla="*/ 8 h 208"/>
                    <a:gd name="T46" fmla="*/ 62 w 78"/>
                    <a:gd name="T47" fmla="*/ 18 h 208"/>
                    <a:gd name="T48" fmla="*/ 66 w 78"/>
                    <a:gd name="T49" fmla="*/ 30 h 208"/>
                    <a:gd name="T50" fmla="*/ 72 w 78"/>
                    <a:gd name="T51" fmla="*/ 46 h 208"/>
                    <a:gd name="T52" fmla="*/ 76 w 78"/>
                    <a:gd name="T53" fmla="*/ 64 h 208"/>
                    <a:gd name="T54" fmla="*/ 78 w 78"/>
                    <a:gd name="T55" fmla="*/ 82 h 208"/>
                    <a:gd name="T56" fmla="*/ 78 w 78"/>
                    <a:gd name="T57" fmla="*/ 104 h 208"/>
                    <a:gd name="T58" fmla="*/ 78 w 78"/>
                    <a:gd name="T59" fmla="*/ 104 h 208"/>
                    <a:gd name="T60" fmla="*/ 78 w 78"/>
                    <a:gd name="T61" fmla="*/ 126 h 208"/>
                    <a:gd name="T62" fmla="*/ 76 w 78"/>
                    <a:gd name="T63" fmla="*/ 144 h 208"/>
                    <a:gd name="T64" fmla="*/ 72 w 78"/>
                    <a:gd name="T65" fmla="*/ 162 h 208"/>
                    <a:gd name="T66" fmla="*/ 66 w 78"/>
                    <a:gd name="T67" fmla="*/ 178 h 208"/>
                    <a:gd name="T68" fmla="*/ 62 w 78"/>
                    <a:gd name="T69" fmla="*/ 190 h 208"/>
                    <a:gd name="T70" fmla="*/ 54 w 78"/>
                    <a:gd name="T71" fmla="*/ 200 h 208"/>
                    <a:gd name="T72" fmla="*/ 46 w 78"/>
                    <a:gd name="T73" fmla="*/ 206 h 208"/>
                    <a:gd name="T74" fmla="*/ 40 w 78"/>
                    <a:gd name="T75" fmla="*/ 208 h 208"/>
                    <a:gd name="T76" fmla="*/ 38 w 78"/>
                    <a:gd name="T7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208">
                      <a:moveTo>
                        <a:pt x="38" y="208"/>
                      </a:moveTo>
                      <a:lnTo>
                        <a:pt x="38" y="208"/>
                      </a:lnTo>
                      <a:lnTo>
                        <a:pt x="30" y="206"/>
                      </a:lnTo>
                      <a:lnTo>
                        <a:pt x="24" y="200"/>
                      </a:lnTo>
                      <a:lnTo>
                        <a:pt x="16" y="190"/>
                      </a:lnTo>
                      <a:lnTo>
                        <a:pt x="10" y="178"/>
                      </a:lnTo>
                      <a:lnTo>
                        <a:pt x="6" y="162"/>
                      </a:lnTo>
                      <a:lnTo>
                        <a:pt x="2" y="144"/>
                      </a:lnTo>
                      <a:lnTo>
                        <a:pt x="0" y="126"/>
                      </a:lnTo>
                      <a:lnTo>
                        <a:pt x="0" y="104"/>
                      </a:lnTo>
                      <a:lnTo>
                        <a:pt x="0" y="104"/>
                      </a:lnTo>
                      <a:lnTo>
                        <a:pt x="0" y="84"/>
                      </a:lnTo>
                      <a:lnTo>
                        <a:pt x="2" y="64"/>
                      </a:lnTo>
                      <a:lnTo>
                        <a:pt x="6" y="46"/>
                      </a:lnTo>
                      <a:lnTo>
                        <a:pt x="10" y="30"/>
                      </a:lnTo>
                      <a:lnTo>
                        <a:pt x="16" y="18"/>
                      </a:lnTo>
                      <a:lnTo>
                        <a:pt x="24" y="8"/>
                      </a:lnTo>
                      <a:lnTo>
                        <a:pt x="30" y="2"/>
                      </a:lnTo>
                      <a:lnTo>
                        <a:pt x="38" y="0"/>
                      </a:lnTo>
                      <a:lnTo>
                        <a:pt x="40" y="0"/>
                      </a:lnTo>
                      <a:lnTo>
                        <a:pt x="40" y="0"/>
                      </a:lnTo>
                      <a:lnTo>
                        <a:pt x="46" y="2"/>
                      </a:lnTo>
                      <a:lnTo>
                        <a:pt x="54" y="8"/>
                      </a:lnTo>
                      <a:lnTo>
                        <a:pt x="62" y="18"/>
                      </a:lnTo>
                      <a:lnTo>
                        <a:pt x="66" y="30"/>
                      </a:lnTo>
                      <a:lnTo>
                        <a:pt x="72" y="46"/>
                      </a:lnTo>
                      <a:lnTo>
                        <a:pt x="76" y="64"/>
                      </a:lnTo>
                      <a:lnTo>
                        <a:pt x="78" y="82"/>
                      </a:lnTo>
                      <a:lnTo>
                        <a:pt x="78" y="104"/>
                      </a:lnTo>
                      <a:lnTo>
                        <a:pt x="78" y="104"/>
                      </a:lnTo>
                      <a:lnTo>
                        <a:pt x="78" y="126"/>
                      </a:lnTo>
                      <a:lnTo>
                        <a:pt x="76" y="144"/>
                      </a:lnTo>
                      <a:lnTo>
                        <a:pt x="72" y="162"/>
                      </a:lnTo>
                      <a:lnTo>
                        <a:pt x="66" y="178"/>
                      </a:lnTo>
                      <a:lnTo>
                        <a:pt x="62" y="190"/>
                      </a:lnTo>
                      <a:lnTo>
                        <a:pt x="54" y="200"/>
                      </a:lnTo>
                      <a:lnTo>
                        <a:pt x="46" y="206"/>
                      </a:lnTo>
                      <a:lnTo>
                        <a:pt x="40" y="208"/>
                      </a:lnTo>
                      <a:lnTo>
                        <a:pt x="38" y="20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72" name="Freeform 204"/>
                <p:cNvSpPr>
                  <a:spLocks/>
                </p:cNvSpPr>
                <p:nvPr/>
              </p:nvSpPr>
              <p:spPr bwMode="auto">
                <a:xfrm>
                  <a:off x="765" y="3296"/>
                  <a:ext cx="286" cy="214"/>
                </a:xfrm>
                <a:custGeom>
                  <a:avLst/>
                  <a:gdLst>
                    <a:gd name="T0" fmla="*/ 588 w 646"/>
                    <a:gd name="T1" fmla="*/ 252 h 478"/>
                    <a:gd name="T2" fmla="*/ 588 w 646"/>
                    <a:gd name="T3" fmla="*/ 252 h 478"/>
                    <a:gd name="T4" fmla="*/ 80 w 646"/>
                    <a:gd name="T5" fmla="*/ 470 h 478"/>
                    <a:gd name="T6" fmla="*/ 80 w 646"/>
                    <a:gd name="T7" fmla="*/ 470 h 478"/>
                    <a:gd name="T8" fmla="*/ 78 w 646"/>
                    <a:gd name="T9" fmla="*/ 474 h 478"/>
                    <a:gd name="T10" fmla="*/ 78 w 646"/>
                    <a:gd name="T11" fmla="*/ 474 h 478"/>
                    <a:gd name="T12" fmla="*/ 70 w 646"/>
                    <a:gd name="T13" fmla="*/ 478 h 478"/>
                    <a:gd name="T14" fmla="*/ 62 w 646"/>
                    <a:gd name="T15" fmla="*/ 478 h 478"/>
                    <a:gd name="T16" fmla="*/ 54 w 646"/>
                    <a:gd name="T17" fmla="*/ 476 h 478"/>
                    <a:gd name="T18" fmla="*/ 48 w 646"/>
                    <a:gd name="T19" fmla="*/ 474 h 478"/>
                    <a:gd name="T20" fmla="*/ 40 w 646"/>
                    <a:gd name="T21" fmla="*/ 470 h 478"/>
                    <a:gd name="T22" fmla="*/ 34 w 646"/>
                    <a:gd name="T23" fmla="*/ 462 h 478"/>
                    <a:gd name="T24" fmla="*/ 28 w 646"/>
                    <a:gd name="T25" fmla="*/ 456 h 478"/>
                    <a:gd name="T26" fmla="*/ 22 w 646"/>
                    <a:gd name="T27" fmla="*/ 446 h 478"/>
                    <a:gd name="T28" fmla="*/ 12 w 646"/>
                    <a:gd name="T29" fmla="*/ 424 h 478"/>
                    <a:gd name="T30" fmla="*/ 6 w 646"/>
                    <a:gd name="T31" fmla="*/ 396 h 478"/>
                    <a:gd name="T32" fmla="*/ 2 w 646"/>
                    <a:gd name="T33" fmla="*/ 364 h 478"/>
                    <a:gd name="T34" fmla="*/ 0 w 646"/>
                    <a:gd name="T35" fmla="*/ 330 h 478"/>
                    <a:gd name="T36" fmla="*/ 0 w 646"/>
                    <a:gd name="T37" fmla="*/ 330 h 478"/>
                    <a:gd name="T38" fmla="*/ 0 w 646"/>
                    <a:gd name="T39" fmla="*/ 302 h 478"/>
                    <a:gd name="T40" fmla="*/ 2 w 646"/>
                    <a:gd name="T41" fmla="*/ 272 h 478"/>
                    <a:gd name="T42" fmla="*/ 6 w 646"/>
                    <a:gd name="T43" fmla="*/ 244 h 478"/>
                    <a:gd name="T44" fmla="*/ 14 w 646"/>
                    <a:gd name="T45" fmla="*/ 214 h 478"/>
                    <a:gd name="T46" fmla="*/ 24 w 646"/>
                    <a:gd name="T47" fmla="*/ 184 h 478"/>
                    <a:gd name="T48" fmla="*/ 30 w 646"/>
                    <a:gd name="T49" fmla="*/ 172 h 478"/>
                    <a:gd name="T50" fmla="*/ 38 w 646"/>
                    <a:gd name="T51" fmla="*/ 158 h 478"/>
                    <a:gd name="T52" fmla="*/ 46 w 646"/>
                    <a:gd name="T53" fmla="*/ 146 h 478"/>
                    <a:gd name="T54" fmla="*/ 56 w 646"/>
                    <a:gd name="T55" fmla="*/ 134 h 478"/>
                    <a:gd name="T56" fmla="*/ 66 w 646"/>
                    <a:gd name="T57" fmla="*/ 124 h 478"/>
                    <a:gd name="T58" fmla="*/ 78 w 646"/>
                    <a:gd name="T59" fmla="*/ 116 h 478"/>
                    <a:gd name="T60" fmla="*/ 78 w 646"/>
                    <a:gd name="T61" fmla="*/ 116 h 478"/>
                    <a:gd name="T62" fmla="*/ 80 w 646"/>
                    <a:gd name="T63" fmla="*/ 112 h 478"/>
                    <a:gd name="T64" fmla="*/ 80 w 646"/>
                    <a:gd name="T65" fmla="*/ 112 h 478"/>
                    <a:gd name="T66" fmla="*/ 606 w 646"/>
                    <a:gd name="T67" fmla="*/ 0 h 478"/>
                    <a:gd name="T68" fmla="*/ 606 w 646"/>
                    <a:gd name="T69" fmla="*/ 0 h 478"/>
                    <a:gd name="T70" fmla="*/ 588 w 646"/>
                    <a:gd name="T71" fmla="*/ 4 h 478"/>
                    <a:gd name="T72" fmla="*/ 588 w 646"/>
                    <a:gd name="T73" fmla="*/ 4 h 478"/>
                    <a:gd name="T74" fmla="*/ 594 w 646"/>
                    <a:gd name="T75" fmla="*/ 2 h 478"/>
                    <a:gd name="T76" fmla="*/ 600 w 646"/>
                    <a:gd name="T77" fmla="*/ 2 h 478"/>
                    <a:gd name="T78" fmla="*/ 606 w 646"/>
                    <a:gd name="T79" fmla="*/ 2 h 478"/>
                    <a:gd name="T80" fmla="*/ 612 w 646"/>
                    <a:gd name="T81" fmla="*/ 4 h 478"/>
                    <a:gd name="T82" fmla="*/ 622 w 646"/>
                    <a:gd name="T83" fmla="*/ 12 h 478"/>
                    <a:gd name="T84" fmla="*/ 630 w 646"/>
                    <a:gd name="T85" fmla="*/ 24 h 478"/>
                    <a:gd name="T86" fmla="*/ 636 w 646"/>
                    <a:gd name="T87" fmla="*/ 38 h 478"/>
                    <a:gd name="T88" fmla="*/ 642 w 646"/>
                    <a:gd name="T89" fmla="*/ 58 h 478"/>
                    <a:gd name="T90" fmla="*/ 646 w 646"/>
                    <a:gd name="T91" fmla="*/ 78 h 478"/>
                    <a:gd name="T92" fmla="*/ 646 w 646"/>
                    <a:gd name="T93" fmla="*/ 104 h 478"/>
                    <a:gd name="T94" fmla="*/ 646 w 646"/>
                    <a:gd name="T95" fmla="*/ 104 h 478"/>
                    <a:gd name="T96" fmla="*/ 646 w 646"/>
                    <a:gd name="T97" fmla="*/ 128 h 478"/>
                    <a:gd name="T98" fmla="*/ 642 w 646"/>
                    <a:gd name="T99" fmla="*/ 154 h 478"/>
                    <a:gd name="T100" fmla="*/ 636 w 646"/>
                    <a:gd name="T101" fmla="*/ 176 h 478"/>
                    <a:gd name="T102" fmla="*/ 630 w 646"/>
                    <a:gd name="T103" fmla="*/ 198 h 478"/>
                    <a:gd name="T104" fmla="*/ 622 w 646"/>
                    <a:gd name="T105" fmla="*/ 216 h 478"/>
                    <a:gd name="T106" fmla="*/ 612 w 646"/>
                    <a:gd name="T107" fmla="*/ 232 h 478"/>
                    <a:gd name="T108" fmla="*/ 600 w 646"/>
                    <a:gd name="T109" fmla="*/ 244 h 478"/>
                    <a:gd name="T110" fmla="*/ 588 w 646"/>
                    <a:gd name="T111" fmla="*/ 252 h 478"/>
                    <a:gd name="T112" fmla="*/ 588 w 646"/>
                    <a:gd name="T113" fmla="*/ 25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6" h="478">
                      <a:moveTo>
                        <a:pt x="588" y="252"/>
                      </a:moveTo>
                      <a:lnTo>
                        <a:pt x="588" y="252"/>
                      </a:lnTo>
                      <a:lnTo>
                        <a:pt x="80" y="470"/>
                      </a:lnTo>
                      <a:lnTo>
                        <a:pt x="80" y="470"/>
                      </a:lnTo>
                      <a:lnTo>
                        <a:pt x="78" y="474"/>
                      </a:lnTo>
                      <a:lnTo>
                        <a:pt x="78" y="474"/>
                      </a:lnTo>
                      <a:lnTo>
                        <a:pt x="70" y="478"/>
                      </a:lnTo>
                      <a:lnTo>
                        <a:pt x="62" y="478"/>
                      </a:lnTo>
                      <a:lnTo>
                        <a:pt x="54" y="476"/>
                      </a:lnTo>
                      <a:lnTo>
                        <a:pt x="48" y="474"/>
                      </a:lnTo>
                      <a:lnTo>
                        <a:pt x="40" y="470"/>
                      </a:lnTo>
                      <a:lnTo>
                        <a:pt x="34" y="462"/>
                      </a:lnTo>
                      <a:lnTo>
                        <a:pt x="28" y="456"/>
                      </a:lnTo>
                      <a:lnTo>
                        <a:pt x="22" y="446"/>
                      </a:lnTo>
                      <a:lnTo>
                        <a:pt x="12" y="424"/>
                      </a:lnTo>
                      <a:lnTo>
                        <a:pt x="6" y="396"/>
                      </a:lnTo>
                      <a:lnTo>
                        <a:pt x="2" y="364"/>
                      </a:lnTo>
                      <a:lnTo>
                        <a:pt x="0" y="330"/>
                      </a:lnTo>
                      <a:lnTo>
                        <a:pt x="0" y="330"/>
                      </a:lnTo>
                      <a:lnTo>
                        <a:pt x="0" y="302"/>
                      </a:lnTo>
                      <a:lnTo>
                        <a:pt x="2" y="272"/>
                      </a:lnTo>
                      <a:lnTo>
                        <a:pt x="6" y="244"/>
                      </a:lnTo>
                      <a:lnTo>
                        <a:pt x="14" y="214"/>
                      </a:lnTo>
                      <a:lnTo>
                        <a:pt x="24" y="184"/>
                      </a:lnTo>
                      <a:lnTo>
                        <a:pt x="30" y="172"/>
                      </a:lnTo>
                      <a:lnTo>
                        <a:pt x="38" y="158"/>
                      </a:lnTo>
                      <a:lnTo>
                        <a:pt x="46" y="146"/>
                      </a:lnTo>
                      <a:lnTo>
                        <a:pt x="56" y="134"/>
                      </a:lnTo>
                      <a:lnTo>
                        <a:pt x="66" y="124"/>
                      </a:lnTo>
                      <a:lnTo>
                        <a:pt x="78" y="116"/>
                      </a:lnTo>
                      <a:lnTo>
                        <a:pt x="78" y="116"/>
                      </a:lnTo>
                      <a:lnTo>
                        <a:pt x="80" y="112"/>
                      </a:lnTo>
                      <a:lnTo>
                        <a:pt x="80" y="112"/>
                      </a:lnTo>
                      <a:lnTo>
                        <a:pt x="606" y="0"/>
                      </a:lnTo>
                      <a:lnTo>
                        <a:pt x="606" y="0"/>
                      </a:lnTo>
                      <a:lnTo>
                        <a:pt x="588" y="4"/>
                      </a:lnTo>
                      <a:lnTo>
                        <a:pt x="588" y="4"/>
                      </a:lnTo>
                      <a:lnTo>
                        <a:pt x="594" y="2"/>
                      </a:lnTo>
                      <a:lnTo>
                        <a:pt x="600" y="2"/>
                      </a:lnTo>
                      <a:lnTo>
                        <a:pt x="606" y="2"/>
                      </a:lnTo>
                      <a:lnTo>
                        <a:pt x="612" y="4"/>
                      </a:lnTo>
                      <a:lnTo>
                        <a:pt x="622" y="12"/>
                      </a:lnTo>
                      <a:lnTo>
                        <a:pt x="630" y="24"/>
                      </a:lnTo>
                      <a:lnTo>
                        <a:pt x="636" y="38"/>
                      </a:lnTo>
                      <a:lnTo>
                        <a:pt x="642" y="58"/>
                      </a:lnTo>
                      <a:lnTo>
                        <a:pt x="646" y="78"/>
                      </a:lnTo>
                      <a:lnTo>
                        <a:pt x="646" y="104"/>
                      </a:lnTo>
                      <a:lnTo>
                        <a:pt x="646" y="104"/>
                      </a:lnTo>
                      <a:lnTo>
                        <a:pt x="646" y="128"/>
                      </a:lnTo>
                      <a:lnTo>
                        <a:pt x="642" y="154"/>
                      </a:lnTo>
                      <a:lnTo>
                        <a:pt x="636" y="176"/>
                      </a:lnTo>
                      <a:lnTo>
                        <a:pt x="630" y="198"/>
                      </a:lnTo>
                      <a:lnTo>
                        <a:pt x="622" y="216"/>
                      </a:lnTo>
                      <a:lnTo>
                        <a:pt x="612" y="232"/>
                      </a:lnTo>
                      <a:lnTo>
                        <a:pt x="600" y="244"/>
                      </a:lnTo>
                      <a:lnTo>
                        <a:pt x="588" y="252"/>
                      </a:lnTo>
                      <a:lnTo>
                        <a:pt x="588" y="25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73" name="Freeform 205"/>
                <p:cNvSpPr>
                  <a:spLocks/>
                </p:cNvSpPr>
                <p:nvPr/>
              </p:nvSpPr>
              <p:spPr bwMode="auto">
                <a:xfrm>
                  <a:off x="786" y="3298"/>
                  <a:ext cx="287" cy="215"/>
                </a:xfrm>
                <a:custGeom>
                  <a:avLst/>
                  <a:gdLst>
                    <a:gd name="T0" fmla="*/ 590 w 648"/>
                    <a:gd name="T1" fmla="*/ 252 h 478"/>
                    <a:gd name="T2" fmla="*/ 590 w 648"/>
                    <a:gd name="T3" fmla="*/ 252 h 478"/>
                    <a:gd name="T4" fmla="*/ 82 w 648"/>
                    <a:gd name="T5" fmla="*/ 472 h 478"/>
                    <a:gd name="T6" fmla="*/ 82 w 648"/>
                    <a:gd name="T7" fmla="*/ 472 h 478"/>
                    <a:gd name="T8" fmla="*/ 80 w 648"/>
                    <a:gd name="T9" fmla="*/ 476 h 478"/>
                    <a:gd name="T10" fmla="*/ 80 w 648"/>
                    <a:gd name="T11" fmla="*/ 476 h 478"/>
                    <a:gd name="T12" fmla="*/ 72 w 648"/>
                    <a:gd name="T13" fmla="*/ 478 h 478"/>
                    <a:gd name="T14" fmla="*/ 64 w 648"/>
                    <a:gd name="T15" fmla="*/ 478 h 478"/>
                    <a:gd name="T16" fmla="*/ 56 w 648"/>
                    <a:gd name="T17" fmla="*/ 478 h 478"/>
                    <a:gd name="T18" fmla="*/ 50 w 648"/>
                    <a:gd name="T19" fmla="*/ 474 h 478"/>
                    <a:gd name="T20" fmla="*/ 42 w 648"/>
                    <a:gd name="T21" fmla="*/ 470 h 478"/>
                    <a:gd name="T22" fmla="*/ 36 w 648"/>
                    <a:gd name="T23" fmla="*/ 464 h 478"/>
                    <a:gd name="T24" fmla="*/ 30 w 648"/>
                    <a:gd name="T25" fmla="*/ 456 h 478"/>
                    <a:gd name="T26" fmla="*/ 24 w 648"/>
                    <a:gd name="T27" fmla="*/ 446 h 478"/>
                    <a:gd name="T28" fmla="*/ 14 w 648"/>
                    <a:gd name="T29" fmla="*/ 424 h 478"/>
                    <a:gd name="T30" fmla="*/ 8 w 648"/>
                    <a:gd name="T31" fmla="*/ 396 h 478"/>
                    <a:gd name="T32" fmla="*/ 2 w 648"/>
                    <a:gd name="T33" fmla="*/ 366 h 478"/>
                    <a:gd name="T34" fmla="*/ 0 w 648"/>
                    <a:gd name="T35" fmla="*/ 330 h 478"/>
                    <a:gd name="T36" fmla="*/ 0 w 648"/>
                    <a:gd name="T37" fmla="*/ 330 h 478"/>
                    <a:gd name="T38" fmla="*/ 2 w 648"/>
                    <a:gd name="T39" fmla="*/ 302 h 478"/>
                    <a:gd name="T40" fmla="*/ 4 w 648"/>
                    <a:gd name="T41" fmla="*/ 274 h 478"/>
                    <a:gd name="T42" fmla="*/ 8 w 648"/>
                    <a:gd name="T43" fmla="*/ 244 h 478"/>
                    <a:gd name="T44" fmla="*/ 14 w 648"/>
                    <a:gd name="T45" fmla="*/ 214 h 478"/>
                    <a:gd name="T46" fmla="*/ 24 w 648"/>
                    <a:gd name="T47" fmla="*/ 186 h 478"/>
                    <a:gd name="T48" fmla="*/ 32 w 648"/>
                    <a:gd name="T49" fmla="*/ 172 h 478"/>
                    <a:gd name="T50" fmla="*/ 38 w 648"/>
                    <a:gd name="T51" fmla="*/ 158 h 478"/>
                    <a:gd name="T52" fmla="*/ 48 w 648"/>
                    <a:gd name="T53" fmla="*/ 146 h 478"/>
                    <a:gd name="T54" fmla="*/ 56 w 648"/>
                    <a:gd name="T55" fmla="*/ 136 h 478"/>
                    <a:gd name="T56" fmla="*/ 68 w 648"/>
                    <a:gd name="T57" fmla="*/ 126 h 478"/>
                    <a:gd name="T58" fmla="*/ 80 w 648"/>
                    <a:gd name="T59" fmla="*/ 116 h 478"/>
                    <a:gd name="T60" fmla="*/ 80 w 648"/>
                    <a:gd name="T61" fmla="*/ 116 h 478"/>
                    <a:gd name="T62" fmla="*/ 82 w 648"/>
                    <a:gd name="T63" fmla="*/ 112 h 478"/>
                    <a:gd name="T64" fmla="*/ 82 w 648"/>
                    <a:gd name="T65" fmla="*/ 112 h 478"/>
                    <a:gd name="T66" fmla="*/ 606 w 648"/>
                    <a:gd name="T67" fmla="*/ 0 h 478"/>
                    <a:gd name="T68" fmla="*/ 606 w 648"/>
                    <a:gd name="T69" fmla="*/ 0 h 478"/>
                    <a:gd name="T70" fmla="*/ 590 w 648"/>
                    <a:gd name="T71" fmla="*/ 6 h 478"/>
                    <a:gd name="T72" fmla="*/ 590 w 648"/>
                    <a:gd name="T73" fmla="*/ 6 h 478"/>
                    <a:gd name="T74" fmla="*/ 596 w 648"/>
                    <a:gd name="T75" fmla="*/ 4 h 478"/>
                    <a:gd name="T76" fmla="*/ 602 w 648"/>
                    <a:gd name="T77" fmla="*/ 2 h 478"/>
                    <a:gd name="T78" fmla="*/ 608 w 648"/>
                    <a:gd name="T79" fmla="*/ 4 h 478"/>
                    <a:gd name="T80" fmla="*/ 612 w 648"/>
                    <a:gd name="T81" fmla="*/ 6 h 478"/>
                    <a:gd name="T82" fmla="*/ 622 w 648"/>
                    <a:gd name="T83" fmla="*/ 12 h 478"/>
                    <a:gd name="T84" fmla="*/ 632 w 648"/>
                    <a:gd name="T85" fmla="*/ 24 h 478"/>
                    <a:gd name="T86" fmla="*/ 638 w 648"/>
                    <a:gd name="T87" fmla="*/ 40 h 478"/>
                    <a:gd name="T88" fmla="*/ 644 w 648"/>
                    <a:gd name="T89" fmla="*/ 58 h 478"/>
                    <a:gd name="T90" fmla="*/ 646 w 648"/>
                    <a:gd name="T91" fmla="*/ 80 h 478"/>
                    <a:gd name="T92" fmla="*/ 648 w 648"/>
                    <a:gd name="T93" fmla="*/ 104 h 478"/>
                    <a:gd name="T94" fmla="*/ 648 w 648"/>
                    <a:gd name="T95" fmla="*/ 104 h 478"/>
                    <a:gd name="T96" fmla="*/ 646 w 648"/>
                    <a:gd name="T97" fmla="*/ 130 h 478"/>
                    <a:gd name="T98" fmla="*/ 644 w 648"/>
                    <a:gd name="T99" fmla="*/ 154 h 478"/>
                    <a:gd name="T100" fmla="*/ 638 w 648"/>
                    <a:gd name="T101" fmla="*/ 178 h 478"/>
                    <a:gd name="T102" fmla="*/ 632 w 648"/>
                    <a:gd name="T103" fmla="*/ 198 h 478"/>
                    <a:gd name="T104" fmla="*/ 622 w 648"/>
                    <a:gd name="T105" fmla="*/ 218 h 478"/>
                    <a:gd name="T106" fmla="*/ 612 w 648"/>
                    <a:gd name="T107" fmla="*/ 234 h 478"/>
                    <a:gd name="T108" fmla="*/ 602 w 648"/>
                    <a:gd name="T109" fmla="*/ 244 h 478"/>
                    <a:gd name="T110" fmla="*/ 590 w 648"/>
                    <a:gd name="T111" fmla="*/ 252 h 478"/>
                    <a:gd name="T112" fmla="*/ 590 w 648"/>
                    <a:gd name="T113" fmla="*/ 25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8" h="478">
                      <a:moveTo>
                        <a:pt x="590" y="252"/>
                      </a:moveTo>
                      <a:lnTo>
                        <a:pt x="590" y="252"/>
                      </a:lnTo>
                      <a:lnTo>
                        <a:pt x="82" y="472"/>
                      </a:lnTo>
                      <a:lnTo>
                        <a:pt x="82" y="472"/>
                      </a:lnTo>
                      <a:lnTo>
                        <a:pt x="80" y="476"/>
                      </a:lnTo>
                      <a:lnTo>
                        <a:pt x="80" y="476"/>
                      </a:lnTo>
                      <a:lnTo>
                        <a:pt x="72" y="478"/>
                      </a:lnTo>
                      <a:lnTo>
                        <a:pt x="64" y="478"/>
                      </a:lnTo>
                      <a:lnTo>
                        <a:pt x="56" y="478"/>
                      </a:lnTo>
                      <a:lnTo>
                        <a:pt x="50" y="474"/>
                      </a:lnTo>
                      <a:lnTo>
                        <a:pt x="42" y="470"/>
                      </a:lnTo>
                      <a:lnTo>
                        <a:pt x="36" y="464"/>
                      </a:lnTo>
                      <a:lnTo>
                        <a:pt x="30" y="456"/>
                      </a:lnTo>
                      <a:lnTo>
                        <a:pt x="24" y="446"/>
                      </a:lnTo>
                      <a:lnTo>
                        <a:pt x="14" y="424"/>
                      </a:lnTo>
                      <a:lnTo>
                        <a:pt x="8" y="396"/>
                      </a:lnTo>
                      <a:lnTo>
                        <a:pt x="2" y="366"/>
                      </a:lnTo>
                      <a:lnTo>
                        <a:pt x="0" y="330"/>
                      </a:lnTo>
                      <a:lnTo>
                        <a:pt x="0" y="330"/>
                      </a:lnTo>
                      <a:lnTo>
                        <a:pt x="2" y="302"/>
                      </a:lnTo>
                      <a:lnTo>
                        <a:pt x="4" y="274"/>
                      </a:lnTo>
                      <a:lnTo>
                        <a:pt x="8" y="244"/>
                      </a:lnTo>
                      <a:lnTo>
                        <a:pt x="14" y="214"/>
                      </a:lnTo>
                      <a:lnTo>
                        <a:pt x="24" y="186"/>
                      </a:lnTo>
                      <a:lnTo>
                        <a:pt x="32" y="172"/>
                      </a:lnTo>
                      <a:lnTo>
                        <a:pt x="38" y="158"/>
                      </a:lnTo>
                      <a:lnTo>
                        <a:pt x="48" y="146"/>
                      </a:lnTo>
                      <a:lnTo>
                        <a:pt x="56" y="136"/>
                      </a:lnTo>
                      <a:lnTo>
                        <a:pt x="68" y="126"/>
                      </a:lnTo>
                      <a:lnTo>
                        <a:pt x="80" y="116"/>
                      </a:lnTo>
                      <a:lnTo>
                        <a:pt x="80" y="116"/>
                      </a:lnTo>
                      <a:lnTo>
                        <a:pt x="82" y="112"/>
                      </a:lnTo>
                      <a:lnTo>
                        <a:pt x="82" y="112"/>
                      </a:lnTo>
                      <a:lnTo>
                        <a:pt x="606" y="0"/>
                      </a:lnTo>
                      <a:lnTo>
                        <a:pt x="606" y="0"/>
                      </a:lnTo>
                      <a:lnTo>
                        <a:pt x="590" y="6"/>
                      </a:lnTo>
                      <a:lnTo>
                        <a:pt x="590" y="6"/>
                      </a:lnTo>
                      <a:lnTo>
                        <a:pt x="596" y="4"/>
                      </a:lnTo>
                      <a:lnTo>
                        <a:pt x="602" y="2"/>
                      </a:lnTo>
                      <a:lnTo>
                        <a:pt x="608" y="4"/>
                      </a:lnTo>
                      <a:lnTo>
                        <a:pt x="612" y="6"/>
                      </a:lnTo>
                      <a:lnTo>
                        <a:pt x="622" y="12"/>
                      </a:lnTo>
                      <a:lnTo>
                        <a:pt x="632" y="24"/>
                      </a:lnTo>
                      <a:lnTo>
                        <a:pt x="638" y="40"/>
                      </a:lnTo>
                      <a:lnTo>
                        <a:pt x="644" y="58"/>
                      </a:lnTo>
                      <a:lnTo>
                        <a:pt x="646" y="80"/>
                      </a:lnTo>
                      <a:lnTo>
                        <a:pt x="648" y="104"/>
                      </a:lnTo>
                      <a:lnTo>
                        <a:pt x="648" y="104"/>
                      </a:lnTo>
                      <a:lnTo>
                        <a:pt x="646" y="130"/>
                      </a:lnTo>
                      <a:lnTo>
                        <a:pt x="644" y="154"/>
                      </a:lnTo>
                      <a:lnTo>
                        <a:pt x="638" y="178"/>
                      </a:lnTo>
                      <a:lnTo>
                        <a:pt x="632" y="198"/>
                      </a:lnTo>
                      <a:lnTo>
                        <a:pt x="622" y="218"/>
                      </a:lnTo>
                      <a:lnTo>
                        <a:pt x="612" y="234"/>
                      </a:lnTo>
                      <a:lnTo>
                        <a:pt x="602" y="244"/>
                      </a:lnTo>
                      <a:lnTo>
                        <a:pt x="590" y="252"/>
                      </a:lnTo>
                      <a:lnTo>
                        <a:pt x="590" y="252"/>
                      </a:lnTo>
                      <a:close/>
                    </a:path>
                  </a:pathLst>
                </a:custGeom>
                <a:solidFill>
                  <a:srgbClr val="CCCCCC"/>
                </a:solidFill>
                <a:ln w="12700">
                  <a:solidFill>
                    <a:srgbClr val="000000"/>
                  </a:solidFill>
                  <a:prstDash val="solid"/>
                  <a:round/>
                  <a:headEnd/>
                  <a:tailEnd/>
                </a:ln>
              </p:spPr>
              <p:txBody>
                <a:bodyPr/>
                <a:lstStyle/>
                <a:p>
                  <a:endParaRPr lang="en-US" sz="1350"/>
                </a:p>
              </p:txBody>
            </p:sp>
            <p:sp>
              <p:nvSpPr>
                <p:cNvPr id="7374" name="Freeform 206"/>
                <p:cNvSpPr>
                  <a:spLocks/>
                </p:cNvSpPr>
                <p:nvPr/>
              </p:nvSpPr>
              <p:spPr bwMode="auto">
                <a:xfrm>
                  <a:off x="822" y="3385"/>
                  <a:ext cx="93" cy="396"/>
                </a:xfrm>
                <a:custGeom>
                  <a:avLst/>
                  <a:gdLst>
                    <a:gd name="T0" fmla="*/ 210 w 210"/>
                    <a:gd name="T1" fmla="*/ 0 h 884"/>
                    <a:gd name="T2" fmla="*/ 206 w 210"/>
                    <a:gd name="T3" fmla="*/ 856 h 884"/>
                    <a:gd name="T4" fmla="*/ 206 w 210"/>
                    <a:gd name="T5" fmla="*/ 856 h 884"/>
                    <a:gd name="T6" fmla="*/ 204 w 210"/>
                    <a:gd name="T7" fmla="*/ 860 h 884"/>
                    <a:gd name="T8" fmla="*/ 198 w 210"/>
                    <a:gd name="T9" fmla="*/ 866 h 884"/>
                    <a:gd name="T10" fmla="*/ 190 w 210"/>
                    <a:gd name="T11" fmla="*/ 870 h 884"/>
                    <a:gd name="T12" fmla="*/ 176 w 210"/>
                    <a:gd name="T13" fmla="*/ 874 h 884"/>
                    <a:gd name="T14" fmla="*/ 144 w 210"/>
                    <a:gd name="T15" fmla="*/ 880 h 884"/>
                    <a:gd name="T16" fmla="*/ 104 w 210"/>
                    <a:gd name="T17" fmla="*/ 884 h 884"/>
                    <a:gd name="T18" fmla="*/ 104 w 210"/>
                    <a:gd name="T19" fmla="*/ 884 h 884"/>
                    <a:gd name="T20" fmla="*/ 64 w 210"/>
                    <a:gd name="T21" fmla="*/ 882 h 884"/>
                    <a:gd name="T22" fmla="*/ 32 w 210"/>
                    <a:gd name="T23" fmla="*/ 878 h 884"/>
                    <a:gd name="T24" fmla="*/ 18 w 210"/>
                    <a:gd name="T25" fmla="*/ 874 h 884"/>
                    <a:gd name="T26" fmla="*/ 10 w 210"/>
                    <a:gd name="T27" fmla="*/ 870 h 884"/>
                    <a:gd name="T28" fmla="*/ 4 w 210"/>
                    <a:gd name="T29" fmla="*/ 866 h 884"/>
                    <a:gd name="T30" fmla="*/ 0 w 210"/>
                    <a:gd name="T31" fmla="*/ 860 h 884"/>
                    <a:gd name="T32" fmla="*/ 4 w 210"/>
                    <a:gd name="T33" fmla="*/ 4 h 884"/>
                    <a:gd name="T34" fmla="*/ 210 w 210"/>
                    <a:gd name="T35"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884">
                      <a:moveTo>
                        <a:pt x="210" y="0"/>
                      </a:moveTo>
                      <a:lnTo>
                        <a:pt x="206" y="856"/>
                      </a:lnTo>
                      <a:lnTo>
                        <a:pt x="206" y="856"/>
                      </a:lnTo>
                      <a:lnTo>
                        <a:pt x="204" y="860"/>
                      </a:lnTo>
                      <a:lnTo>
                        <a:pt x="198" y="866"/>
                      </a:lnTo>
                      <a:lnTo>
                        <a:pt x="190" y="870"/>
                      </a:lnTo>
                      <a:lnTo>
                        <a:pt x="176" y="874"/>
                      </a:lnTo>
                      <a:lnTo>
                        <a:pt x="144" y="880"/>
                      </a:lnTo>
                      <a:lnTo>
                        <a:pt x="104" y="884"/>
                      </a:lnTo>
                      <a:lnTo>
                        <a:pt x="104" y="884"/>
                      </a:lnTo>
                      <a:lnTo>
                        <a:pt x="64" y="882"/>
                      </a:lnTo>
                      <a:lnTo>
                        <a:pt x="32" y="878"/>
                      </a:lnTo>
                      <a:lnTo>
                        <a:pt x="18" y="874"/>
                      </a:lnTo>
                      <a:lnTo>
                        <a:pt x="10" y="870"/>
                      </a:lnTo>
                      <a:lnTo>
                        <a:pt x="4" y="866"/>
                      </a:lnTo>
                      <a:lnTo>
                        <a:pt x="0" y="860"/>
                      </a:lnTo>
                      <a:lnTo>
                        <a:pt x="4" y="4"/>
                      </a:lnTo>
                      <a:lnTo>
                        <a:pt x="210"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75" name="Freeform 207"/>
                <p:cNvSpPr>
                  <a:spLocks/>
                </p:cNvSpPr>
                <p:nvPr/>
              </p:nvSpPr>
              <p:spPr bwMode="auto">
                <a:xfrm>
                  <a:off x="809" y="3385"/>
                  <a:ext cx="202" cy="95"/>
                </a:xfrm>
                <a:custGeom>
                  <a:avLst/>
                  <a:gdLst>
                    <a:gd name="T0" fmla="*/ 456 w 456"/>
                    <a:gd name="T1" fmla="*/ 210 h 210"/>
                    <a:gd name="T2" fmla="*/ 38 w 456"/>
                    <a:gd name="T3" fmla="*/ 208 h 210"/>
                    <a:gd name="T4" fmla="*/ 38 w 456"/>
                    <a:gd name="T5" fmla="*/ 208 h 210"/>
                    <a:gd name="T6" fmla="*/ 30 w 456"/>
                    <a:gd name="T7" fmla="*/ 206 h 210"/>
                    <a:gd name="T8" fmla="*/ 24 w 456"/>
                    <a:gd name="T9" fmla="*/ 200 h 210"/>
                    <a:gd name="T10" fmla="*/ 16 w 456"/>
                    <a:gd name="T11" fmla="*/ 190 h 210"/>
                    <a:gd name="T12" fmla="*/ 12 w 456"/>
                    <a:gd name="T13" fmla="*/ 178 h 210"/>
                    <a:gd name="T14" fmla="*/ 6 w 456"/>
                    <a:gd name="T15" fmla="*/ 162 h 210"/>
                    <a:gd name="T16" fmla="*/ 2 w 456"/>
                    <a:gd name="T17" fmla="*/ 144 h 210"/>
                    <a:gd name="T18" fmla="*/ 0 w 456"/>
                    <a:gd name="T19" fmla="*/ 126 h 210"/>
                    <a:gd name="T20" fmla="*/ 0 w 456"/>
                    <a:gd name="T21" fmla="*/ 104 h 210"/>
                    <a:gd name="T22" fmla="*/ 0 w 456"/>
                    <a:gd name="T23" fmla="*/ 104 h 210"/>
                    <a:gd name="T24" fmla="*/ 0 w 456"/>
                    <a:gd name="T25" fmla="*/ 84 h 210"/>
                    <a:gd name="T26" fmla="*/ 2 w 456"/>
                    <a:gd name="T27" fmla="*/ 64 h 210"/>
                    <a:gd name="T28" fmla="*/ 6 w 456"/>
                    <a:gd name="T29" fmla="*/ 46 h 210"/>
                    <a:gd name="T30" fmla="*/ 12 w 456"/>
                    <a:gd name="T31" fmla="*/ 30 h 210"/>
                    <a:gd name="T32" fmla="*/ 16 w 456"/>
                    <a:gd name="T33" fmla="*/ 18 h 210"/>
                    <a:gd name="T34" fmla="*/ 24 w 456"/>
                    <a:gd name="T35" fmla="*/ 8 h 210"/>
                    <a:gd name="T36" fmla="*/ 30 w 456"/>
                    <a:gd name="T37" fmla="*/ 2 h 210"/>
                    <a:gd name="T38" fmla="*/ 38 w 456"/>
                    <a:gd name="T39" fmla="*/ 0 h 210"/>
                    <a:gd name="T40" fmla="*/ 456 w 456"/>
                    <a:gd name="T41" fmla="*/ 0 h 210"/>
                    <a:gd name="T42" fmla="*/ 456 w 456"/>
                    <a:gd name="T4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6" h="210">
                      <a:moveTo>
                        <a:pt x="456" y="210"/>
                      </a:moveTo>
                      <a:lnTo>
                        <a:pt x="38" y="208"/>
                      </a:lnTo>
                      <a:lnTo>
                        <a:pt x="38" y="208"/>
                      </a:lnTo>
                      <a:lnTo>
                        <a:pt x="30" y="206"/>
                      </a:lnTo>
                      <a:lnTo>
                        <a:pt x="24" y="200"/>
                      </a:lnTo>
                      <a:lnTo>
                        <a:pt x="16" y="190"/>
                      </a:lnTo>
                      <a:lnTo>
                        <a:pt x="12" y="178"/>
                      </a:lnTo>
                      <a:lnTo>
                        <a:pt x="6" y="162"/>
                      </a:lnTo>
                      <a:lnTo>
                        <a:pt x="2" y="144"/>
                      </a:lnTo>
                      <a:lnTo>
                        <a:pt x="0" y="126"/>
                      </a:lnTo>
                      <a:lnTo>
                        <a:pt x="0" y="104"/>
                      </a:lnTo>
                      <a:lnTo>
                        <a:pt x="0" y="104"/>
                      </a:lnTo>
                      <a:lnTo>
                        <a:pt x="0" y="84"/>
                      </a:lnTo>
                      <a:lnTo>
                        <a:pt x="2" y="64"/>
                      </a:lnTo>
                      <a:lnTo>
                        <a:pt x="6" y="46"/>
                      </a:lnTo>
                      <a:lnTo>
                        <a:pt x="12" y="30"/>
                      </a:lnTo>
                      <a:lnTo>
                        <a:pt x="16" y="18"/>
                      </a:lnTo>
                      <a:lnTo>
                        <a:pt x="24" y="8"/>
                      </a:lnTo>
                      <a:lnTo>
                        <a:pt x="30" y="2"/>
                      </a:lnTo>
                      <a:lnTo>
                        <a:pt x="38" y="0"/>
                      </a:lnTo>
                      <a:lnTo>
                        <a:pt x="456" y="0"/>
                      </a:lnTo>
                      <a:lnTo>
                        <a:pt x="456"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76" name="Freeform 208"/>
                <p:cNvSpPr>
                  <a:spLocks/>
                </p:cNvSpPr>
                <p:nvPr/>
              </p:nvSpPr>
              <p:spPr bwMode="auto">
                <a:xfrm>
                  <a:off x="993" y="3385"/>
                  <a:ext cx="35" cy="95"/>
                </a:xfrm>
                <a:custGeom>
                  <a:avLst/>
                  <a:gdLst>
                    <a:gd name="T0" fmla="*/ 40 w 80"/>
                    <a:gd name="T1" fmla="*/ 210 h 210"/>
                    <a:gd name="T2" fmla="*/ 40 w 80"/>
                    <a:gd name="T3" fmla="*/ 210 h 210"/>
                    <a:gd name="T4" fmla="*/ 32 w 80"/>
                    <a:gd name="T5" fmla="*/ 208 h 210"/>
                    <a:gd name="T6" fmla="*/ 24 w 80"/>
                    <a:gd name="T7" fmla="*/ 202 h 210"/>
                    <a:gd name="T8" fmla="*/ 18 w 80"/>
                    <a:gd name="T9" fmla="*/ 192 h 210"/>
                    <a:gd name="T10" fmla="*/ 12 w 80"/>
                    <a:gd name="T11" fmla="*/ 178 h 210"/>
                    <a:gd name="T12" fmla="*/ 8 w 80"/>
                    <a:gd name="T13" fmla="*/ 164 h 210"/>
                    <a:gd name="T14" fmla="*/ 4 w 80"/>
                    <a:gd name="T15" fmla="*/ 146 h 210"/>
                    <a:gd name="T16" fmla="*/ 2 w 80"/>
                    <a:gd name="T17" fmla="*/ 126 h 210"/>
                    <a:gd name="T18" fmla="*/ 0 w 80"/>
                    <a:gd name="T19" fmla="*/ 106 h 210"/>
                    <a:gd name="T20" fmla="*/ 0 w 80"/>
                    <a:gd name="T21" fmla="*/ 106 h 210"/>
                    <a:gd name="T22" fmla="*/ 2 w 80"/>
                    <a:gd name="T23" fmla="*/ 84 h 210"/>
                    <a:gd name="T24" fmla="*/ 4 w 80"/>
                    <a:gd name="T25" fmla="*/ 64 h 210"/>
                    <a:gd name="T26" fmla="*/ 8 w 80"/>
                    <a:gd name="T27" fmla="*/ 46 h 210"/>
                    <a:gd name="T28" fmla="*/ 12 w 80"/>
                    <a:gd name="T29" fmla="*/ 32 h 210"/>
                    <a:gd name="T30" fmla="*/ 18 w 80"/>
                    <a:gd name="T31" fmla="*/ 18 h 210"/>
                    <a:gd name="T32" fmla="*/ 24 w 80"/>
                    <a:gd name="T33" fmla="*/ 8 h 210"/>
                    <a:gd name="T34" fmla="*/ 32 w 80"/>
                    <a:gd name="T35" fmla="*/ 2 h 210"/>
                    <a:gd name="T36" fmla="*/ 40 w 80"/>
                    <a:gd name="T37" fmla="*/ 0 h 210"/>
                    <a:gd name="T38" fmla="*/ 40 w 80"/>
                    <a:gd name="T39" fmla="*/ 0 h 210"/>
                    <a:gd name="T40" fmla="*/ 40 w 80"/>
                    <a:gd name="T41" fmla="*/ 0 h 210"/>
                    <a:gd name="T42" fmla="*/ 48 w 80"/>
                    <a:gd name="T43" fmla="*/ 2 h 210"/>
                    <a:gd name="T44" fmla="*/ 56 w 80"/>
                    <a:gd name="T45" fmla="*/ 8 h 210"/>
                    <a:gd name="T46" fmla="*/ 62 w 80"/>
                    <a:gd name="T47" fmla="*/ 18 h 210"/>
                    <a:gd name="T48" fmla="*/ 68 w 80"/>
                    <a:gd name="T49" fmla="*/ 32 h 210"/>
                    <a:gd name="T50" fmla="*/ 74 w 80"/>
                    <a:gd name="T51" fmla="*/ 46 h 210"/>
                    <a:gd name="T52" fmla="*/ 76 w 80"/>
                    <a:gd name="T53" fmla="*/ 64 h 210"/>
                    <a:gd name="T54" fmla="*/ 80 w 80"/>
                    <a:gd name="T55" fmla="*/ 84 h 210"/>
                    <a:gd name="T56" fmla="*/ 80 w 80"/>
                    <a:gd name="T57" fmla="*/ 104 h 210"/>
                    <a:gd name="T58" fmla="*/ 80 w 80"/>
                    <a:gd name="T59" fmla="*/ 104 h 210"/>
                    <a:gd name="T60" fmla="*/ 80 w 80"/>
                    <a:gd name="T61" fmla="*/ 126 h 210"/>
                    <a:gd name="T62" fmla="*/ 76 w 80"/>
                    <a:gd name="T63" fmla="*/ 146 h 210"/>
                    <a:gd name="T64" fmla="*/ 74 w 80"/>
                    <a:gd name="T65" fmla="*/ 164 h 210"/>
                    <a:gd name="T66" fmla="*/ 68 w 80"/>
                    <a:gd name="T67" fmla="*/ 178 h 210"/>
                    <a:gd name="T68" fmla="*/ 62 w 80"/>
                    <a:gd name="T69" fmla="*/ 192 h 210"/>
                    <a:gd name="T70" fmla="*/ 56 w 80"/>
                    <a:gd name="T71" fmla="*/ 202 h 210"/>
                    <a:gd name="T72" fmla="*/ 48 w 80"/>
                    <a:gd name="T73" fmla="*/ 208 h 210"/>
                    <a:gd name="T74" fmla="*/ 40 w 80"/>
                    <a:gd name="T75" fmla="*/ 210 h 210"/>
                    <a:gd name="T76" fmla="*/ 40 w 80"/>
                    <a:gd name="T7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210">
                      <a:moveTo>
                        <a:pt x="40" y="210"/>
                      </a:moveTo>
                      <a:lnTo>
                        <a:pt x="40" y="210"/>
                      </a:lnTo>
                      <a:lnTo>
                        <a:pt x="32" y="208"/>
                      </a:lnTo>
                      <a:lnTo>
                        <a:pt x="24" y="202"/>
                      </a:lnTo>
                      <a:lnTo>
                        <a:pt x="18" y="192"/>
                      </a:lnTo>
                      <a:lnTo>
                        <a:pt x="12" y="178"/>
                      </a:lnTo>
                      <a:lnTo>
                        <a:pt x="8" y="164"/>
                      </a:lnTo>
                      <a:lnTo>
                        <a:pt x="4" y="146"/>
                      </a:lnTo>
                      <a:lnTo>
                        <a:pt x="2" y="126"/>
                      </a:lnTo>
                      <a:lnTo>
                        <a:pt x="0" y="106"/>
                      </a:lnTo>
                      <a:lnTo>
                        <a:pt x="0" y="106"/>
                      </a:lnTo>
                      <a:lnTo>
                        <a:pt x="2" y="84"/>
                      </a:lnTo>
                      <a:lnTo>
                        <a:pt x="4" y="64"/>
                      </a:lnTo>
                      <a:lnTo>
                        <a:pt x="8" y="46"/>
                      </a:lnTo>
                      <a:lnTo>
                        <a:pt x="12" y="32"/>
                      </a:lnTo>
                      <a:lnTo>
                        <a:pt x="18" y="18"/>
                      </a:lnTo>
                      <a:lnTo>
                        <a:pt x="24" y="8"/>
                      </a:lnTo>
                      <a:lnTo>
                        <a:pt x="32" y="2"/>
                      </a:lnTo>
                      <a:lnTo>
                        <a:pt x="40" y="0"/>
                      </a:lnTo>
                      <a:lnTo>
                        <a:pt x="40" y="0"/>
                      </a:lnTo>
                      <a:lnTo>
                        <a:pt x="40" y="0"/>
                      </a:lnTo>
                      <a:lnTo>
                        <a:pt x="48" y="2"/>
                      </a:lnTo>
                      <a:lnTo>
                        <a:pt x="56" y="8"/>
                      </a:lnTo>
                      <a:lnTo>
                        <a:pt x="62" y="18"/>
                      </a:lnTo>
                      <a:lnTo>
                        <a:pt x="68" y="32"/>
                      </a:lnTo>
                      <a:lnTo>
                        <a:pt x="74" y="46"/>
                      </a:lnTo>
                      <a:lnTo>
                        <a:pt x="76" y="64"/>
                      </a:lnTo>
                      <a:lnTo>
                        <a:pt x="80" y="84"/>
                      </a:lnTo>
                      <a:lnTo>
                        <a:pt x="80" y="104"/>
                      </a:lnTo>
                      <a:lnTo>
                        <a:pt x="80" y="104"/>
                      </a:lnTo>
                      <a:lnTo>
                        <a:pt x="80" y="126"/>
                      </a:lnTo>
                      <a:lnTo>
                        <a:pt x="76" y="146"/>
                      </a:lnTo>
                      <a:lnTo>
                        <a:pt x="74" y="164"/>
                      </a:lnTo>
                      <a:lnTo>
                        <a:pt x="68" y="178"/>
                      </a:lnTo>
                      <a:lnTo>
                        <a:pt x="62" y="192"/>
                      </a:lnTo>
                      <a:lnTo>
                        <a:pt x="56" y="202"/>
                      </a:lnTo>
                      <a:lnTo>
                        <a:pt x="48" y="208"/>
                      </a:lnTo>
                      <a:lnTo>
                        <a:pt x="40" y="210"/>
                      </a:lnTo>
                      <a:lnTo>
                        <a:pt x="40"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77" name="Freeform 209"/>
                <p:cNvSpPr>
                  <a:spLocks/>
                </p:cNvSpPr>
                <p:nvPr/>
              </p:nvSpPr>
              <p:spPr bwMode="auto">
                <a:xfrm>
                  <a:off x="1039" y="3284"/>
                  <a:ext cx="206" cy="249"/>
                </a:xfrm>
                <a:custGeom>
                  <a:avLst/>
                  <a:gdLst>
                    <a:gd name="T0" fmla="*/ 286 w 464"/>
                    <a:gd name="T1" fmla="*/ 526 h 554"/>
                    <a:gd name="T2" fmla="*/ 286 w 464"/>
                    <a:gd name="T3" fmla="*/ 526 h 554"/>
                    <a:gd name="T4" fmla="*/ 10 w 464"/>
                    <a:gd name="T5" fmla="*/ 110 h 554"/>
                    <a:gd name="T6" fmla="*/ 10 w 464"/>
                    <a:gd name="T7" fmla="*/ 110 h 554"/>
                    <a:gd name="T8" fmla="*/ 8 w 464"/>
                    <a:gd name="T9" fmla="*/ 110 h 554"/>
                    <a:gd name="T10" fmla="*/ 8 w 464"/>
                    <a:gd name="T11" fmla="*/ 110 h 554"/>
                    <a:gd name="T12" fmla="*/ 4 w 464"/>
                    <a:gd name="T13" fmla="*/ 102 h 554"/>
                    <a:gd name="T14" fmla="*/ 0 w 464"/>
                    <a:gd name="T15" fmla="*/ 96 h 554"/>
                    <a:gd name="T16" fmla="*/ 0 w 464"/>
                    <a:gd name="T17" fmla="*/ 88 h 554"/>
                    <a:gd name="T18" fmla="*/ 0 w 464"/>
                    <a:gd name="T19" fmla="*/ 82 h 554"/>
                    <a:gd name="T20" fmla="*/ 4 w 464"/>
                    <a:gd name="T21" fmla="*/ 68 h 554"/>
                    <a:gd name="T22" fmla="*/ 12 w 464"/>
                    <a:gd name="T23" fmla="*/ 54 h 554"/>
                    <a:gd name="T24" fmla="*/ 26 w 464"/>
                    <a:gd name="T25" fmla="*/ 40 h 554"/>
                    <a:gd name="T26" fmla="*/ 42 w 464"/>
                    <a:gd name="T27" fmla="*/ 30 h 554"/>
                    <a:gd name="T28" fmla="*/ 64 w 464"/>
                    <a:gd name="T29" fmla="*/ 20 h 554"/>
                    <a:gd name="T30" fmla="*/ 88 w 464"/>
                    <a:gd name="T31" fmla="*/ 10 h 554"/>
                    <a:gd name="T32" fmla="*/ 88 w 464"/>
                    <a:gd name="T33" fmla="*/ 10 h 554"/>
                    <a:gd name="T34" fmla="*/ 106 w 464"/>
                    <a:gd name="T35" fmla="*/ 6 h 554"/>
                    <a:gd name="T36" fmla="*/ 126 w 464"/>
                    <a:gd name="T37" fmla="*/ 2 h 554"/>
                    <a:gd name="T38" fmla="*/ 148 w 464"/>
                    <a:gd name="T39" fmla="*/ 0 h 554"/>
                    <a:gd name="T40" fmla="*/ 170 w 464"/>
                    <a:gd name="T41" fmla="*/ 2 h 554"/>
                    <a:gd name="T42" fmla="*/ 192 w 464"/>
                    <a:gd name="T43" fmla="*/ 4 h 554"/>
                    <a:gd name="T44" fmla="*/ 214 w 464"/>
                    <a:gd name="T45" fmla="*/ 12 h 554"/>
                    <a:gd name="T46" fmla="*/ 224 w 464"/>
                    <a:gd name="T47" fmla="*/ 18 h 554"/>
                    <a:gd name="T48" fmla="*/ 234 w 464"/>
                    <a:gd name="T49" fmla="*/ 24 h 554"/>
                    <a:gd name="T50" fmla="*/ 244 w 464"/>
                    <a:gd name="T51" fmla="*/ 32 h 554"/>
                    <a:gd name="T52" fmla="*/ 254 w 464"/>
                    <a:gd name="T53" fmla="*/ 42 h 554"/>
                    <a:gd name="T54" fmla="*/ 254 w 464"/>
                    <a:gd name="T55" fmla="*/ 42 h 554"/>
                    <a:gd name="T56" fmla="*/ 256 w 464"/>
                    <a:gd name="T57" fmla="*/ 42 h 554"/>
                    <a:gd name="T58" fmla="*/ 256 w 464"/>
                    <a:gd name="T59" fmla="*/ 42 h 554"/>
                    <a:gd name="T60" fmla="*/ 464 w 464"/>
                    <a:gd name="T61" fmla="*/ 492 h 554"/>
                    <a:gd name="T62" fmla="*/ 464 w 464"/>
                    <a:gd name="T63" fmla="*/ 492 h 554"/>
                    <a:gd name="T64" fmla="*/ 456 w 464"/>
                    <a:gd name="T65" fmla="*/ 478 h 554"/>
                    <a:gd name="T66" fmla="*/ 456 w 464"/>
                    <a:gd name="T67" fmla="*/ 478 h 554"/>
                    <a:gd name="T68" fmla="*/ 460 w 464"/>
                    <a:gd name="T69" fmla="*/ 488 h 554"/>
                    <a:gd name="T70" fmla="*/ 462 w 464"/>
                    <a:gd name="T71" fmla="*/ 498 h 554"/>
                    <a:gd name="T72" fmla="*/ 460 w 464"/>
                    <a:gd name="T73" fmla="*/ 508 h 554"/>
                    <a:gd name="T74" fmla="*/ 454 w 464"/>
                    <a:gd name="T75" fmla="*/ 518 h 554"/>
                    <a:gd name="T76" fmla="*/ 444 w 464"/>
                    <a:gd name="T77" fmla="*/ 528 h 554"/>
                    <a:gd name="T78" fmla="*/ 434 w 464"/>
                    <a:gd name="T79" fmla="*/ 536 h 554"/>
                    <a:gd name="T80" fmla="*/ 420 w 464"/>
                    <a:gd name="T81" fmla="*/ 542 h 554"/>
                    <a:gd name="T82" fmla="*/ 402 w 464"/>
                    <a:gd name="T83" fmla="*/ 548 h 554"/>
                    <a:gd name="T84" fmla="*/ 402 w 464"/>
                    <a:gd name="T85" fmla="*/ 548 h 554"/>
                    <a:gd name="T86" fmla="*/ 384 w 464"/>
                    <a:gd name="T87" fmla="*/ 552 h 554"/>
                    <a:gd name="T88" fmla="*/ 368 w 464"/>
                    <a:gd name="T89" fmla="*/ 554 h 554"/>
                    <a:gd name="T90" fmla="*/ 350 w 464"/>
                    <a:gd name="T91" fmla="*/ 554 h 554"/>
                    <a:gd name="T92" fmla="*/ 334 w 464"/>
                    <a:gd name="T93" fmla="*/ 552 h 554"/>
                    <a:gd name="T94" fmla="*/ 318 w 464"/>
                    <a:gd name="T95" fmla="*/ 548 h 554"/>
                    <a:gd name="T96" fmla="*/ 306 w 464"/>
                    <a:gd name="T97" fmla="*/ 542 h 554"/>
                    <a:gd name="T98" fmla="*/ 294 w 464"/>
                    <a:gd name="T99" fmla="*/ 534 h 554"/>
                    <a:gd name="T100" fmla="*/ 286 w 464"/>
                    <a:gd name="T101" fmla="*/ 526 h 554"/>
                    <a:gd name="T102" fmla="*/ 286 w 464"/>
                    <a:gd name="T103" fmla="*/ 526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4" h="554">
                      <a:moveTo>
                        <a:pt x="286" y="526"/>
                      </a:moveTo>
                      <a:lnTo>
                        <a:pt x="286" y="526"/>
                      </a:lnTo>
                      <a:lnTo>
                        <a:pt x="10" y="110"/>
                      </a:lnTo>
                      <a:lnTo>
                        <a:pt x="10" y="110"/>
                      </a:lnTo>
                      <a:lnTo>
                        <a:pt x="8" y="110"/>
                      </a:lnTo>
                      <a:lnTo>
                        <a:pt x="8" y="110"/>
                      </a:lnTo>
                      <a:lnTo>
                        <a:pt x="4" y="102"/>
                      </a:lnTo>
                      <a:lnTo>
                        <a:pt x="0" y="96"/>
                      </a:lnTo>
                      <a:lnTo>
                        <a:pt x="0" y="88"/>
                      </a:lnTo>
                      <a:lnTo>
                        <a:pt x="0" y="82"/>
                      </a:lnTo>
                      <a:lnTo>
                        <a:pt x="4" y="68"/>
                      </a:lnTo>
                      <a:lnTo>
                        <a:pt x="12" y="54"/>
                      </a:lnTo>
                      <a:lnTo>
                        <a:pt x="26" y="40"/>
                      </a:lnTo>
                      <a:lnTo>
                        <a:pt x="42" y="30"/>
                      </a:lnTo>
                      <a:lnTo>
                        <a:pt x="64" y="20"/>
                      </a:lnTo>
                      <a:lnTo>
                        <a:pt x="88" y="10"/>
                      </a:lnTo>
                      <a:lnTo>
                        <a:pt x="88" y="10"/>
                      </a:lnTo>
                      <a:lnTo>
                        <a:pt x="106" y="6"/>
                      </a:lnTo>
                      <a:lnTo>
                        <a:pt x="126" y="2"/>
                      </a:lnTo>
                      <a:lnTo>
                        <a:pt x="148" y="0"/>
                      </a:lnTo>
                      <a:lnTo>
                        <a:pt x="170" y="2"/>
                      </a:lnTo>
                      <a:lnTo>
                        <a:pt x="192" y="4"/>
                      </a:lnTo>
                      <a:lnTo>
                        <a:pt x="214" y="12"/>
                      </a:lnTo>
                      <a:lnTo>
                        <a:pt x="224" y="18"/>
                      </a:lnTo>
                      <a:lnTo>
                        <a:pt x="234" y="24"/>
                      </a:lnTo>
                      <a:lnTo>
                        <a:pt x="244" y="32"/>
                      </a:lnTo>
                      <a:lnTo>
                        <a:pt x="254" y="42"/>
                      </a:lnTo>
                      <a:lnTo>
                        <a:pt x="254" y="42"/>
                      </a:lnTo>
                      <a:lnTo>
                        <a:pt x="256" y="42"/>
                      </a:lnTo>
                      <a:lnTo>
                        <a:pt x="256" y="42"/>
                      </a:lnTo>
                      <a:lnTo>
                        <a:pt x="464" y="492"/>
                      </a:lnTo>
                      <a:lnTo>
                        <a:pt x="464" y="492"/>
                      </a:lnTo>
                      <a:lnTo>
                        <a:pt x="456" y="478"/>
                      </a:lnTo>
                      <a:lnTo>
                        <a:pt x="456" y="478"/>
                      </a:lnTo>
                      <a:lnTo>
                        <a:pt x="460" y="488"/>
                      </a:lnTo>
                      <a:lnTo>
                        <a:pt x="462" y="498"/>
                      </a:lnTo>
                      <a:lnTo>
                        <a:pt x="460" y="508"/>
                      </a:lnTo>
                      <a:lnTo>
                        <a:pt x="454" y="518"/>
                      </a:lnTo>
                      <a:lnTo>
                        <a:pt x="444" y="528"/>
                      </a:lnTo>
                      <a:lnTo>
                        <a:pt x="434" y="536"/>
                      </a:lnTo>
                      <a:lnTo>
                        <a:pt x="420" y="542"/>
                      </a:lnTo>
                      <a:lnTo>
                        <a:pt x="402" y="548"/>
                      </a:lnTo>
                      <a:lnTo>
                        <a:pt x="402" y="548"/>
                      </a:lnTo>
                      <a:lnTo>
                        <a:pt x="384" y="552"/>
                      </a:lnTo>
                      <a:lnTo>
                        <a:pt x="368" y="554"/>
                      </a:lnTo>
                      <a:lnTo>
                        <a:pt x="350" y="554"/>
                      </a:lnTo>
                      <a:lnTo>
                        <a:pt x="334" y="552"/>
                      </a:lnTo>
                      <a:lnTo>
                        <a:pt x="318" y="548"/>
                      </a:lnTo>
                      <a:lnTo>
                        <a:pt x="306" y="542"/>
                      </a:lnTo>
                      <a:lnTo>
                        <a:pt x="294" y="534"/>
                      </a:lnTo>
                      <a:lnTo>
                        <a:pt x="286" y="526"/>
                      </a:lnTo>
                      <a:lnTo>
                        <a:pt x="286" y="52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78" name="Freeform 210"/>
                <p:cNvSpPr>
                  <a:spLocks/>
                </p:cNvSpPr>
                <p:nvPr/>
              </p:nvSpPr>
              <p:spPr bwMode="auto">
                <a:xfrm>
                  <a:off x="877" y="3295"/>
                  <a:ext cx="267" cy="227"/>
                </a:xfrm>
                <a:custGeom>
                  <a:avLst/>
                  <a:gdLst>
                    <a:gd name="T0" fmla="*/ 548 w 602"/>
                    <a:gd name="T1" fmla="*/ 266 h 506"/>
                    <a:gd name="T2" fmla="*/ 548 w 602"/>
                    <a:gd name="T3" fmla="*/ 266 h 506"/>
                    <a:gd name="T4" fmla="*/ 76 w 602"/>
                    <a:gd name="T5" fmla="*/ 498 h 506"/>
                    <a:gd name="T6" fmla="*/ 76 w 602"/>
                    <a:gd name="T7" fmla="*/ 498 h 506"/>
                    <a:gd name="T8" fmla="*/ 74 w 602"/>
                    <a:gd name="T9" fmla="*/ 504 h 506"/>
                    <a:gd name="T10" fmla="*/ 74 w 602"/>
                    <a:gd name="T11" fmla="*/ 504 h 506"/>
                    <a:gd name="T12" fmla="*/ 66 w 602"/>
                    <a:gd name="T13" fmla="*/ 506 h 506"/>
                    <a:gd name="T14" fmla="*/ 58 w 602"/>
                    <a:gd name="T15" fmla="*/ 506 h 506"/>
                    <a:gd name="T16" fmla="*/ 52 w 602"/>
                    <a:gd name="T17" fmla="*/ 506 h 506"/>
                    <a:gd name="T18" fmla="*/ 44 w 602"/>
                    <a:gd name="T19" fmla="*/ 502 h 506"/>
                    <a:gd name="T20" fmla="*/ 38 w 602"/>
                    <a:gd name="T21" fmla="*/ 498 h 506"/>
                    <a:gd name="T22" fmla="*/ 32 w 602"/>
                    <a:gd name="T23" fmla="*/ 490 h 506"/>
                    <a:gd name="T24" fmla="*/ 22 w 602"/>
                    <a:gd name="T25" fmla="*/ 472 h 506"/>
                    <a:gd name="T26" fmla="*/ 12 w 602"/>
                    <a:gd name="T27" fmla="*/ 450 h 506"/>
                    <a:gd name="T28" fmla="*/ 6 w 602"/>
                    <a:gd name="T29" fmla="*/ 420 h 506"/>
                    <a:gd name="T30" fmla="*/ 2 w 602"/>
                    <a:gd name="T31" fmla="*/ 386 h 506"/>
                    <a:gd name="T32" fmla="*/ 0 w 602"/>
                    <a:gd name="T33" fmla="*/ 348 h 506"/>
                    <a:gd name="T34" fmla="*/ 0 w 602"/>
                    <a:gd name="T35" fmla="*/ 348 h 506"/>
                    <a:gd name="T36" fmla="*/ 0 w 602"/>
                    <a:gd name="T37" fmla="*/ 320 h 506"/>
                    <a:gd name="T38" fmla="*/ 2 w 602"/>
                    <a:gd name="T39" fmla="*/ 290 h 506"/>
                    <a:gd name="T40" fmla="*/ 6 w 602"/>
                    <a:gd name="T41" fmla="*/ 258 h 506"/>
                    <a:gd name="T42" fmla="*/ 12 w 602"/>
                    <a:gd name="T43" fmla="*/ 226 h 506"/>
                    <a:gd name="T44" fmla="*/ 22 w 602"/>
                    <a:gd name="T45" fmla="*/ 196 h 506"/>
                    <a:gd name="T46" fmla="*/ 34 w 602"/>
                    <a:gd name="T47" fmla="*/ 168 h 506"/>
                    <a:gd name="T48" fmla="*/ 42 w 602"/>
                    <a:gd name="T49" fmla="*/ 154 h 506"/>
                    <a:gd name="T50" fmla="*/ 52 w 602"/>
                    <a:gd name="T51" fmla="*/ 142 h 506"/>
                    <a:gd name="T52" fmla="*/ 62 w 602"/>
                    <a:gd name="T53" fmla="*/ 132 h 506"/>
                    <a:gd name="T54" fmla="*/ 74 w 602"/>
                    <a:gd name="T55" fmla="*/ 122 h 506"/>
                    <a:gd name="T56" fmla="*/ 74 w 602"/>
                    <a:gd name="T57" fmla="*/ 122 h 506"/>
                    <a:gd name="T58" fmla="*/ 76 w 602"/>
                    <a:gd name="T59" fmla="*/ 118 h 506"/>
                    <a:gd name="T60" fmla="*/ 76 w 602"/>
                    <a:gd name="T61" fmla="*/ 118 h 506"/>
                    <a:gd name="T62" fmla="*/ 564 w 602"/>
                    <a:gd name="T63" fmla="*/ 0 h 506"/>
                    <a:gd name="T64" fmla="*/ 564 w 602"/>
                    <a:gd name="T65" fmla="*/ 0 h 506"/>
                    <a:gd name="T66" fmla="*/ 548 w 602"/>
                    <a:gd name="T67" fmla="*/ 4 h 506"/>
                    <a:gd name="T68" fmla="*/ 548 w 602"/>
                    <a:gd name="T69" fmla="*/ 4 h 506"/>
                    <a:gd name="T70" fmla="*/ 554 w 602"/>
                    <a:gd name="T71" fmla="*/ 2 h 506"/>
                    <a:gd name="T72" fmla="*/ 560 w 602"/>
                    <a:gd name="T73" fmla="*/ 2 h 506"/>
                    <a:gd name="T74" fmla="*/ 564 w 602"/>
                    <a:gd name="T75" fmla="*/ 2 h 506"/>
                    <a:gd name="T76" fmla="*/ 570 w 602"/>
                    <a:gd name="T77" fmla="*/ 4 h 506"/>
                    <a:gd name="T78" fmla="*/ 578 w 602"/>
                    <a:gd name="T79" fmla="*/ 12 h 506"/>
                    <a:gd name="T80" fmla="*/ 586 w 602"/>
                    <a:gd name="T81" fmla="*/ 24 h 506"/>
                    <a:gd name="T82" fmla="*/ 592 w 602"/>
                    <a:gd name="T83" fmla="*/ 40 h 506"/>
                    <a:gd name="T84" fmla="*/ 598 w 602"/>
                    <a:gd name="T85" fmla="*/ 60 h 506"/>
                    <a:gd name="T86" fmla="*/ 602 w 602"/>
                    <a:gd name="T87" fmla="*/ 84 h 506"/>
                    <a:gd name="T88" fmla="*/ 602 w 602"/>
                    <a:gd name="T89" fmla="*/ 110 h 506"/>
                    <a:gd name="T90" fmla="*/ 602 w 602"/>
                    <a:gd name="T91" fmla="*/ 110 h 506"/>
                    <a:gd name="T92" fmla="*/ 602 w 602"/>
                    <a:gd name="T93" fmla="*/ 136 h 506"/>
                    <a:gd name="T94" fmla="*/ 598 w 602"/>
                    <a:gd name="T95" fmla="*/ 162 h 506"/>
                    <a:gd name="T96" fmla="*/ 592 w 602"/>
                    <a:gd name="T97" fmla="*/ 188 h 506"/>
                    <a:gd name="T98" fmla="*/ 586 w 602"/>
                    <a:gd name="T99" fmla="*/ 210 h 506"/>
                    <a:gd name="T100" fmla="*/ 578 w 602"/>
                    <a:gd name="T101" fmla="*/ 230 h 506"/>
                    <a:gd name="T102" fmla="*/ 570 w 602"/>
                    <a:gd name="T103" fmla="*/ 246 h 506"/>
                    <a:gd name="T104" fmla="*/ 560 w 602"/>
                    <a:gd name="T105" fmla="*/ 258 h 506"/>
                    <a:gd name="T106" fmla="*/ 548 w 602"/>
                    <a:gd name="T107" fmla="*/ 266 h 506"/>
                    <a:gd name="T108" fmla="*/ 548 w 602"/>
                    <a:gd name="T109" fmla="*/ 26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2" h="506">
                      <a:moveTo>
                        <a:pt x="548" y="266"/>
                      </a:moveTo>
                      <a:lnTo>
                        <a:pt x="548" y="266"/>
                      </a:lnTo>
                      <a:lnTo>
                        <a:pt x="76" y="498"/>
                      </a:lnTo>
                      <a:lnTo>
                        <a:pt x="76" y="498"/>
                      </a:lnTo>
                      <a:lnTo>
                        <a:pt x="74" y="504"/>
                      </a:lnTo>
                      <a:lnTo>
                        <a:pt x="74" y="504"/>
                      </a:lnTo>
                      <a:lnTo>
                        <a:pt x="66" y="506"/>
                      </a:lnTo>
                      <a:lnTo>
                        <a:pt x="58" y="506"/>
                      </a:lnTo>
                      <a:lnTo>
                        <a:pt x="52" y="506"/>
                      </a:lnTo>
                      <a:lnTo>
                        <a:pt x="44" y="502"/>
                      </a:lnTo>
                      <a:lnTo>
                        <a:pt x="38" y="498"/>
                      </a:lnTo>
                      <a:lnTo>
                        <a:pt x="32" y="490"/>
                      </a:lnTo>
                      <a:lnTo>
                        <a:pt x="22" y="472"/>
                      </a:lnTo>
                      <a:lnTo>
                        <a:pt x="12" y="450"/>
                      </a:lnTo>
                      <a:lnTo>
                        <a:pt x="6" y="420"/>
                      </a:lnTo>
                      <a:lnTo>
                        <a:pt x="2" y="386"/>
                      </a:lnTo>
                      <a:lnTo>
                        <a:pt x="0" y="348"/>
                      </a:lnTo>
                      <a:lnTo>
                        <a:pt x="0" y="348"/>
                      </a:lnTo>
                      <a:lnTo>
                        <a:pt x="0" y="320"/>
                      </a:lnTo>
                      <a:lnTo>
                        <a:pt x="2" y="290"/>
                      </a:lnTo>
                      <a:lnTo>
                        <a:pt x="6" y="258"/>
                      </a:lnTo>
                      <a:lnTo>
                        <a:pt x="12" y="226"/>
                      </a:lnTo>
                      <a:lnTo>
                        <a:pt x="22" y="196"/>
                      </a:lnTo>
                      <a:lnTo>
                        <a:pt x="34" y="168"/>
                      </a:lnTo>
                      <a:lnTo>
                        <a:pt x="42" y="154"/>
                      </a:lnTo>
                      <a:lnTo>
                        <a:pt x="52" y="142"/>
                      </a:lnTo>
                      <a:lnTo>
                        <a:pt x="62" y="132"/>
                      </a:lnTo>
                      <a:lnTo>
                        <a:pt x="74" y="122"/>
                      </a:lnTo>
                      <a:lnTo>
                        <a:pt x="74" y="122"/>
                      </a:lnTo>
                      <a:lnTo>
                        <a:pt x="76" y="118"/>
                      </a:lnTo>
                      <a:lnTo>
                        <a:pt x="76" y="118"/>
                      </a:lnTo>
                      <a:lnTo>
                        <a:pt x="564" y="0"/>
                      </a:lnTo>
                      <a:lnTo>
                        <a:pt x="564" y="0"/>
                      </a:lnTo>
                      <a:lnTo>
                        <a:pt x="548" y="4"/>
                      </a:lnTo>
                      <a:lnTo>
                        <a:pt x="548" y="4"/>
                      </a:lnTo>
                      <a:lnTo>
                        <a:pt x="554" y="2"/>
                      </a:lnTo>
                      <a:lnTo>
                        <a:pt x="560" y="2"/>
                      </a:lnTo>
                      <a:lnTo>
                        <a:pt x="564" y="2"/>
                      </a:lnTo>
                      <a:lnTo>
                        <a:pt x="570" y="4"/>
                      </a:lnTo>
                      <a:lnTo>
                        <a:pt x="578" y="12"/>
                      </a:lnTo>
                      <a:lnTo>
                        <a:pt x="586" y="24"/>
                      </a:lnTo>
                      <a:lnTo>
                        <a:pt x="592" y="40"/>
                      </a:lnTo>
                      <a:lnTo>
                        <a:pt x="598" y="60"/>
                      </a:lnTo>
                      <a:lnTo>
                        <a:pt x="602" y="84"/>
                      </a:lnTo>
                      <a:lnTo>
                        <a:pt x="602" y="110"/>
                      </a:lnTo>
                      <a:lnTo>
                        <a:pt x="602" y="110"/>
                      </a:lnTo>
                      <a:lnTo>
                        <a:pt x="602" y="136"/>
                      </a:lnTo>
                      <a:lnTo>
                        <a:pt x="598" y="162"/>
                      </a:lnTo>
                      <a:lnTo>
                        <a:pt x="592" y="188"/>
                      </a:lnTo>
                      <a:lnTo>
                        <a:pt x="586" y="210"/>
                      </a:lnTo>
                      <a:lnTo>
                        <a:pt x="578" y="230"/>
                      </a:lnTo>
                      <a:lnTo>
                        <a:pt x="570" y="246"/>
                      </a:lnTo>
                      <a:lnTo>
                        <a:pt x="560" y="258"/>
                      </a:lnTo>
                      <a:lnTo>
                        <a:pt x="548" y="266"/>
                      </a:lnTo>
                      <a:lnTo>
                        <a:pt x="548" y="26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79" name="Freeform 211"/>
                <p:cNvSpPr>
                  <a:spLocks/>
                </p:cNvSpPr>
                <p:nvPr/>
              </p:nvSpPr>
              <p:spPr bwMode="auto">
                <a:xfrm>
                  <a:off x="1205" y="3543"/>
                  <a:ext cx="61" cy="83"/>
                </a:xfrm>
                <a:custGeom>
                  <a:avLst/>
                  <a:gdLst>
                    <a:gd name="T0" fmla="*/ 68 w 138"/>
                    <a:gd name="T1" fmla="*/ 76 h 186"/>
                    <a:gd name="T2" fmla="*/ 82 w 138"/>
                    <a:gd name="T3" fmla="*/ 180 h 186"/>
                    <a:gd name="T4" fmla="*/ 68 w 138"/>
                    <a:gd name="T5" fmla="*/ 186 h 186"/>
                    <a:gd name="T6" fmla="*/ 34 w 138"/>
                    <a:gd name="T7" fmla="*/ 88 h 186"/>
                    <a:gd name="T8" fmla="*/ 18 w 138"/>
                    <a:gd name="T9" fmla="*/ 92 h 186"/>
                    <a:gd name="T10" fmla="*/ 0 w 138"/>
                    <a:gd name="T11" fmla="*/ 34 h 186"/>
                    <a:gd name="T12" fmla="*/ 98 w 138"/>
                    <a:gd name="T13" fmla="*/ 0 h 186"/>
                    <a:gd name="T14" fmla="*/ 118 w 138"/>
                    <a:gd name="T15" fmla="*/ 60 h 186"/>
                    <a:gd name="T16" fmla="*/ 104 w 138"/>
                    <a:gd name="T17" fmla="*/ 64 h 186"/>
                    <a:gd name="T18" fmla="*/ 104 w 138"/>
                    <a:gd name="T19" fmla="*/ 66 h 186"/>
                    <a:gd name="T20" fmla="*/ 138 w 138"/>
                    <a:gd name="T21" fmla="*/ 164 h 186"/>
                    <a:gd name="T22" fmla="*/ 122 w 138"/>
                    <a:gd name="T23" fmla="*/ 170 h 186"/>
                    <a:gd name="T24" fmla="*/ 68 w 138"/>
                    <a:gd name="T25" fmla="*/ 7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86">
                      <a:moveTo>
                        <a:pt x="68" y="76"/>
                      </a:moveTo>
                      <a:lnTo>
                        <a:pt x="82" y="180"/>
                      </a:lnTo>
                      <a:lnTo>
                        <a:pt x="68" y="186"/>
                      </a:lnTo>
                      <a:lnTo>
                        <a:pt x="34" y="88"/>
                      </a:lnTo>
                      <a:lnTo>
                        <a:pt x="18" y="92"/>
                      </a:lnTo>
                      <a:lnTo>
                        <a:pt x="0" y="34"/>
                      </a:lnTo>
                      <a:lnTo>
                        <a:pt x="98" y="0"/>
                      </a:lnTo>
                      <a:lnTo>
                        <a:pt x="118" y="60"/>
                      </a:lnTo>
                      <a:lnTo>
                        <a:pt x="104" y="64"/>
                      </a:lnTo>
                      <a:lnTo>
                        <a:pt x="104" y="66"/>
                      </a:lnTo>
                      <a:lnTo>
                        <a:pt x="138" y="164"/>
                      </a:lnTo>
                      <a:lnTo>
                        <a:pt x="122" y="170"/>
                      </a:lnTo>
                      <a:lnTo>
                        <a:pt x="68" y="7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80" name="Freeform 212"/>
                <p:cNvSpPr>
                  <a:spLocks/>
                </p:cNvSpPr>
                <p:nvPr/>
              </p:nvSpPr>
              <p:spPr bwMode="auto">
                <a:xfrm>
                  <a:off x="1167" y="3491"/>
                  <a:ext cx="87" cy="73"/>
                </a:xfrm>
                <a:custGeom>
                  <a:avLst/>
                  <a:gdLst>
                    <a:gd name="T0" fmla="*/ 194 w 194"/>
                    <a:gd name="T1" fmla="*/ 80 h 162"/>
                    <a:gd name="T2" fmla="*/ 194 w 194"/>
                    <a:gd name="T3" fmla="*/ 80 h 162"/>
                    <a:gd name="T4" fmla="*/ 192 w 194"/>
                    <a:gd name="T5" fmla="*/ 98 h 162"/>
                    <a:gd name="T6" fmla="*/ 186 w 194"/>
                    <a:gd name="T7" fmla="*/ 112 h 162"/>
                    <a:gd name="T8" fmla="*/ 178 w 194"/>
                    <a:gd name="T9" fmla="*/ 126 h 162"/>
                    <a:gd name="T10" fmla="*/ 166 w 194"/>
                    <a:gd name="T11" fmla="*/ 138 h 162"/>
                    <a:gd name="T12" fmla="*/ 152 w 194"/>
                    <a:gd name="T13" fmla="*/ 148 h 162"/>
                    <a:gd name="T14" fmla="*/ 134 w 194"/>
                    <a:gd name="T15" fmla="*/ 156 h 162"/>
                    <a:gd name="T16" fmla="*/ 116 w 194"/>
                    <a:gd name="T17" fmla="*/ 160 h 162"/>
                    <a:gd name="T18" fmla="*/ 98 w 194"/>
                    <a:gd name="T19" fmla="*/ 162 h 162"/>
                    <a:gd name="T20" fmla="*/ 98 w 194"/>
                    <a:gd name="T21" fmla="*/ 162 h 162"/>
                    <a:gd name="T22" fmla="*/ 78 w 194"/>
                    <a:gd name="T23" fmla="*/ 160 h 162"/>
                    <a:gd name="T24" fmla="*/ 60 w 194"/>
                    <a:gd name="T25" fmla="*/ 156 h 162"/>
                    <a:gd name="T26" fmla="*/ 44 w 194"/>
                    <a:gd name="T27" fmla="*/ 148 h 162"/>
                    <a:gd name="T28" fmla="*/ 30 w 194"/>
                    <a:gd name="T29" fmla="*/ 138 h 162"/>
                    <a:gd name="T30" fmla="*/ 18 w 194"/>
                    <a:gd name="T31" fmla="*/ 126 h 162"/>
                    <a:gd name="T32" fmla="*/ 8 w 194"/>
                    <a:gd name="T33" fmla="*/ 112 h 162"/>
                    <a:gd name="T34" fmla="*/ 2 w 194"/>
                    <a:gd name="T35" fmla="*/ 98 h 162"/>
                    <a:gd name="T36" fmla="*/ 0 w 194"/>
                    <a:gd name="T37" fmla="*/ 80 h 162"/>
                    <a:gd name="T38" fmla="*/ 0 w 194"/>
                    <a:gd name="T39" fmla="*/ 80 h 162"/>
                    <a:gd name="T40" fmla="*/ 2 w 194"/>
                    <a:gd name="T41" fmla="*/ 64 h 162"/>
                    <a:gd name="T42" fmla="*/ 8 w 194"/>
                    <a:gd name="T43" fmla="*/ 48 h 162"/>
                    <a:gd name="T44" fmla="*/ 18 w 194"/>
                    <a:gd name="T45" fmla="*/ 36 h 162"/>
                    <a:gd name="T46" fmla="*/ 30 w 194"/>
                    <a:gd name="T47" fmla="*/ 22 h 162"/>
                    <a:gd name="T48" fmla="*/ 44 w 194"/>
                    <a:gd name="T49" fmla="*/ 14 h 162"/>
                    <a:gd name="T50" fmla="*/ 60 w 194"/>
                    <a:gd name="T51" fmla="*/ 6 h 162"/>
                    <a:gd name="T52" fmla="*/ 78 w 194"/>
                    <a:gd name="T53" fmla="*/ 0 h 162"/>
                    <a:gd name="T54" fmla="*/ 98 w 194"/>
                    <a:gd name="T55" fmla="*/ 0 h 162"/>
                    <a:gd name="T56" fmla="*/ 98 w 194"/>
                    <a:gd name="T57" fmla="*/ 0 h 162"/>
                    <a:gd name="T58" fmla="*/ 116 w 194"/>
                    <a:gd name="T59" fmla="*/ 0 h 162"/>
                    <a:gd name="T60" fmla="*/ 134 w 194"/>
                    <a:gd name="T61" fmla="*/ 6 h 162"/>
                    <a:gd name="T62" fmla="*/ 152 w 194"/>
                    <a:gd name="T63" fmla="*/ 14 h 162"/>
                    <a:gd name="T64" fmla="*/ 166 w 194"/>
                    <a:gd name="T65" fmla="*/ 22 h 162"/>
                    <a:gd name="T66" fmla="*/ 178 w 194"/>
                    <a:gd name="T67" fmla="*/ 36 h 162"/>
                    <a:gd name="T68" fmla="*/ 186 w 194"/>
                    <a:gd name="T69" fmla="*/ 48 h 162"/>
                    <a:gd name="T70" fmla="*/ 192 w 194"/>
                    <a:gd name="T71" fmla="*/ 64 h 162"/>
                    <a:gd name="T72" fmla="*/ 194 w 194"/>
                    <a:gd name="T73" fmla="*/ 80 h 162"/>
                    <a:gd name="T74" fmla="*/ 194 w 194"/>
                    <a:gd name="T75" fmla="*/ 8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4" h="162">
                      <a:moveTo>
                        <a:pt x="194" y="80"/>
                      </a:moveTo>
                      <a:lnTo>
                        <a:pt x="194" y="80"/>
                      </a:lnTo>
                      <a:lnTo>
                        <a:pt x="192" y="98"/>
                      </a:lnTo>
                      <a:lnTo>
                        <a:pt x="186" y="112"/>
                      </a:lnTo>
                      <a:lnTo>
                        <a:pt x="178" y="126"/>
                      </a:lnTo>
                      <a:lnTo>
                        <a:pt x="166" y="138"/>
                      </a:lnTo>
                      <a:lnTo>
                        <a:pt x="152" y="148"/>
                      </a:lnTo>
                      <a:lnTo>
                        <a:pt x="134" y="156"/>
                      </a:lnTo>
                      <a:lnTo>
                        <a:pt x="116" y="160"/>
                      </a:lnTo>
                      <a:lnTo>
                        <a:pt x="98" y="162"/>
                      </a:lnTo>
                      <a:lnTo>
                        <a:pt x="98" y="162"/>
                      </a:lnTo>
                      <a:lnTo>
                        <a:pt x="78" y="160"/>
                      </a:lnTo>
                      <a:lnTo>
                        <a:pt x="60" y="156"/>
                      </a:lnTo>
                      <a:lnTo>
                        <a:pt x="44" y="148"/>
                      </a:lnTo>
                      <a:lnTo>
                        <a:pt x="30" y="138"/>
                      </a:lnTo>
                      <a:lnTo>
                        <a:pt x="18" y="126"/>
                      </a:lnTo>
                      <a:lnTo>
                        <a:pt x="8" y="112"/>
                      </a:lnTo>
                      <a:lnTo>
                        <a:pt x="2" y="98"/>
                      </a:lnTo>
                      <a:lnTo>
                        <a:pt x="0" y="80"/>
                      </a:lnTo>
                      <a:lnTo>
                        <a:pt x="0" y="80"/>
                      </a:lnTo>
                      <a:lnTo>
                        <a:pt x="2" y="64"/>
                      </a:lnTo>
                      <a:lnTo>
                        <a:pt x="8" y="48"/>
                      </a:lnTo>
                      <a:lnTo>
                        <a:pt x="18" y="36"/>
                      </a:lnTo>
                      <a:lnTo>
                        <a:pt x="30" y="22"/>
                      </a:lnTo>
                      <a:lnTo>
                        <a:pt x="44" y="14"/>
                      </a:lnTo>
                      <a:lnTo>
                        <a:pt x="60" y="6"/>
                      </a:lnTo>
                      <a:lnTo>
                        <a:pt x="78" y="0"/>
                      </a:lnTo>
                      <a:lnTo>
                        <a:pt x="98" y="0"/>
                      </a:lnTo>
                      <a:lnTo>
                        <a:pt x="98" y="0"/>
                      </a:lnTo>
                      <a:lnTo>
                        <a:pt x="116" y="0"/>
                      </a:lnTo>
                      <a:lnTo>
                        <a:pt x="134" y="6"/>
                      </a:lnTo>
                      <a:lnTo>
                        <a:pt x="152" y="14"/>
                      </a:lnTo>
                      <a:lnTo>
                        <a:pt x="166" y="22"/>
                      </a:lnTo>
                      <a:lnTo>
                        <a:pt x="178" y="36"/>
                      </a:lnTo>
                      <a:lnTo>
                        <a:pt x="186" y="48"/>
                      </a:lnTo>
                      <a:lnTo>
                        <a:pt x="192" y="64"/>
                      </a:lnTo>
                      <a:lnTo>
                        <a:pt x="194" y="80"/>
                      </a:lnTo>
                      <a:lnTo>
                        <a:pt x="194" y="8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81" name="Line 213"/>
                <p:cNvSpPr>
                  <a:spLocks noChangeShapeType="1"/>
                </p:cNvSpPr>
                <p:nvPr/>
              </p:nvSpPr>
              <p:spPr bwMode="auto">
                <a:xfrm>
                  <a:off x="851" y="3424"/>
                  <a:ext cx="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382" name="Freeform 214"/>
                <p:cNvSpPr>
                  <a:spLocks/>
                </p:cNvSpPr>
                <p:nvPr/>
              </p:nvSpPr>
              <p:spPr bwMode="auto">
                <a:xfrm>
                  <a:off x="899" y="3297"/>
                  <a:ext cx="267" cy="227"/>
                </a:xfrm>
                <a:custGeom>
                  <a:avLst/>
                  <a:gdLst>
                    <a:gd name="T0" fmla="*/ 548 w 602"/>
                    <a:gd name="T1" fmla="*/ 266 h 506"/>
                    <a:gd name="T2" fmla="*/ 548 w 602"/>
                    <a:gd name="T3" fmla="*/ 266 h 506"/>
                    <a:gd name="T4" fmla="*/ 76 w 602"/>
                    <a:gd name="T5" fmla="*/ 498 h 506"/>
                    <a:gd name="T6" fmla="*/ 76 w 602"/>
                    <a:gd name="T7" fmla="*/ 498 h 506"/>
                    <a:gd name="T8" fmla="*/ 74 w 602"/>
                    <a:gd name="T9" fmla="*/ 504 h 506"/>
                    <a:gd name="T10" fmla="*/ 74 w 602"/>
                    <a:gd name="T11" fmla="*/ 504 h 506"/>
                    <a:gd name="T12" fmla="*/ 66 w 602"/>
                    <a:gd name="T13" fmla="*/ 506 h 506"/>
                    <a:gd name="T14" fmla="*/ 58 w 602"/>
                    <a:gd name="T15" fmla="*/ 506 h 506"/>
                    <a:gd name="T16" fmla="*/ 52 w 602"/>
                    <a:gd name="T17" fmla="*/ 506 h 506"/>
                    <a:gd name="T18" fmla="*/ 44 w 602"/>
                    <a:gd name="T19" fmla="*/ 502 h 506"/>
                    <a:gd name="T20" fmla="*/ 38 w 602"/>
                    <a:gd name="T21" fmla="*/ 498 h 506"/>
                    <a:gd name="T22" fmla="*/ 32 w 602"/>
                    <a:gd name="T23" fmla="*/ 490 h 506"/>
                    <a:gd name="T24" fmla="*/ 22 w 602"/>
                    <a:gd name="T25" fmla="*/ 472 h 506"/>
                    <a:gd name="T26" fmla="*/ 12 w 602"/>
                    <a:gd name="T27" fmla="*/ 450 h 506"/>
                    <a:gd name="T28" fmla="*/ 6 w 602"/>
                    <a:gd name="T29" fmla="*/ 420 h 506"/>
                    <a:gd name="T30" fmla="*/ 2 w 602"/>
                    <a:gd name="T31" fmla="*/ 386 h 506"/>
                    <a:gd name="T32" fmla="*/ 0 w 602"/>
                    <a:gd name="T33" fmla="*/ 348 h 506"/>
                    <a:gd name="T34" fmla="*/ 0 w 602"/>
                    <a:gd name="T35" fmla="*/ 348 h 506"/>
                    <a:gd name="T36" fmla="*/ 0 w 602"/>
                    <a:gd name="T37" fmla="*/ 320 h 506"/>
                    <a:gd name="T38" fmla="*/ 2 w 602"/>
                    <a:gd name="T39" fmla="*/ 290 h 506"/>
                    <a:gd name="T40" fmla="*/ 6 w 602"/>
                    <a:gd name="T41" fmla="*/ 258 h 506"/>
                    <a:gd name="T42" fmla="*/ 12 w 602"/>
                    <a:gd name="T43" fmla="*/ 226 h 506"/>
                    <a:gd name="T44" fmla="*/ 22 w 602"/>
                    <a:gd name="T45" fmla="*/ 196 h 506"/>
                    <a:gd name="T46" fmla="*/ 34 w 602"/>
                    <a:gd name="T47" fmla="*/ 168 h 506"/>
                    <a:gd name="T48" fmla="*/ 42 w 602"/>
                    <a:gd name="T49" fmla="*/ 154 h 506"/>
                    <a:gd name="T50" fmla="*/ 52 w 602"/>
                    <a:gd name="T51" fmla="*/ 142 h 506"/>
                    <a:gd name="T52" fmla="*/ 62 w 602"/>
                    <a:gd name="T53" fmla="*/ 132 h 506"/>
                    <a:gd name="T54" fmla="*/ 74 w 602"/>
                    <a:gd name="T55" fmla="*/ 122 h 506"/>
                    <a:gd name="T56" fmla="*/ 74 w 602"/>
                    <a:gd name="T57" fmla="*/ 122 h 506"/>
                    <a:gd name="T58" fmla="*/ 76 w 602"/>
                    <a:gd name="T59" fmla="*/ 118 h 506"/>
                    <a:gd name="T60" fmla="*/ 76 w 602"/>
                    <a:gd name="T61" fmla="*/ 118 h 506"/>
                    <a:gd name="T62" fmla="*/ 564 w 602"/>
                    <a:gd name="T63" fmla="*/ 0 h 506"/>
                    <a:gd name="T64" fmla="*/ 564 w 602"/>
                    <a:gd name="T65" fmla="*/ 0 h 506"/>
                    <a:gd name="T66" fmla="*/ 548 w 602"/>
                    <a:gd name="T67" fmla="*/ 4 h 506"/>
                    <a:gd name="T68" fmla="*/ 548 w 602"/>
                    <a:gd name="T69" fmla="*/ 4 h 506"/>
                    <a:gd name="T70" fmla="*/ 554 w 602"/>
                    <a:gd name="T71" fmla="*/ 2 h 506"/>
                    <a:gd name="T72" fmla="*/ 560 w 602"/>
                    <a:gd name="T73" fmla="*/ 2 h 506"/>
                    <a:gd name="T74" fmla="*/ 564 w 602"/>
                    <a:gd name="T75" fmla="*/ 2 h 506"/>
                    <a:gd name="T76" fmla="*/ 570 w 602"/>
                    <a:gd name="T77" fmla="*/ 4 h 506"/>
                    <a:gd name="T78" fmla="*/ 578 w 602"/>
                    <a:gd name="T79" fmla="*/ 12 h 506"/>
                    <a:gd name="T80" fmla="*/ 586 w 602"/>
                    <a:gd name="T81" fmla="*/ 24 h 506"/>
                    <a:gd name="T82" fmla="*/ 592 w 602"/>
                    <a:gd name="T83" fmla="*/ 40 h 506"/>
                    <a:gd name="T84" fmla="*/ 598 w 602"/>
                    <a:gd name="T85" fmla="*/ 60 h 506"/>
                    <a:gd name="T86" fmla="*/ 602 w 602"/>
                    <a:gd name="T87" fmla="*/ 84 h 506"/>
                    <a:gd name="T88" fmla="*/ 602 w 602"/>
                    <a:gd name="T89" fmla="*/ 110 h 506"/>
                    <a:gd name="T90" fmla="*/ 602 w 602"/>
                    <a:gd name="T91" fmla="*/ 110 h 506"/>
                    <a:gd name="T92" fmla="*/ 602 w 602"/>
                    <a:gd name="T93" fmla="*/ 136 h 506"/>
                    <a:gd name="T94" fmla="*/ 598 w 602"/>
                    <a:gd name="T95" fmla="*/ 162 h 506"/>
                    <a:gd name="T96" fmla="*/ 592 w 602"/>
                    <a:gd name="T97" fmla="*/ 188 h 506"/>
                    <a:gd name="T98" fmla="*/ 586 w 602"/>
                    <a:gd name="T99" fmla="*/ 210 h 506"/>
                    <a:gd name="T100" fmla="*/ 578 w 602"/>
                    <a:gd name="T101" fmla="*/ 230 h 506"/>
                    <a:gd name="T102" fmla="*/ 570 w 602"/>
                    <a:gd name="T103" fmla="*/ 246 h 506"/>
                    <a:gd name="T104" fmla="*/ 560 w 602"/>
                    <a:gd name="T105" fmla="*/ 258 h 506"/>
                    <a:gd name="T106" fmla="*/ 548 w 602"/>
                    <a:gd name="T107" fmla="*/ 266 h 506"/>
                    <a:gd name="T108" fmla="*/ 548 w 602"/>
                    <a:gd name="T109" fmla="*/ 26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2" h="506">
                      <a:moveTo>
                        <a:pt x="548" y="266"/>
                      </a:moveTo>
                      <a:lnTo>
                        <a:pt x="548" y="266"/>
                      </a:lnTo>
                      <a:lnTo>
                        <a:pt x="76" y="498"/>
                      </a:lnTo>
                      <a:lnTo>
                        <a:pt x="76" y="498"/>
                      </a:lnTo>
                      <a:lnTo>
                        <a:pt x="74" y="504"/>
                      </a:lnTo>
                      <a:lnTo>
                        <a:pt x="74" y="504"/>
                      </a:lnTo>
                      <a:lnTo>
                        <a:pt x="66" y="506"/>
                      </a:lnTo>
                      <a:lnTo>
                        <a:pt x="58" y="506"/>
                      </a:lnTo>
                      <a:lnTo>
                        <a:pt x="52" y="506"/>
                      </a:lnTo>
                      <a:lnTo>
                        <a:pt x="44" y="502"/>
                      </a:lnTo>
                      <a:lnTo>
                        <a:pt x="38" y="498"/>
                      </a:lnTo>
                      <a:lnTo>
                        <a:pt x="32" y="490"/>
                      </a:lnTo>
                      <a:lnTo>
                        <a:pt x="22" y="472"/>
                      </a:lnTo>
                      <a:lnTo>
                        <a:pt x="12" y="450"/>
                      </a:lnTo>
                      <a:lnTo>
                        <a:pt x="6" y="420"/>
                      </a:lnTo>
                      <a:lnTo>
                        <a:pt x="2" y="386"/>
                      </a:lnTo>
                      <a:lnTo>
                        <a:pt x="0" y="348"/>
                      </a:lnTo>
                      <a:lnTo>
                        <a:pt x="0" y="348"/>
                      </a:lnTo>
                      <a:lnTo>
                        <a:pt x="0" y="320"/>
                      </a:lnTo>
                      <a:lnTo>
                        <a:pt x="2" y="290"/>
                      </a:lnTo>
                      <a:lnTo>
                        <a:pt x="6" y="258"/>
                      </a:lnTo>
                      <a:lnTo>
                        <a:pt x="12" y="226"/>
                      </a:lnTo>
                      <a:lnTo>
                        <a:pt x="22" y="196"/>
                      </a:lnTo>
                      <a:lnTo>
                        <a:pt x="34" y="168"/>
                      </a:lnTo>
                      <a:lnTo>
                        <a:pt x="42" y="154"/>
                      </a:lnTo>
                      <a:lnTo>
                        <a:pt x="52" y="142"/>
                      </a:lnTo>
                      <a:lnTo>
                        <a:pt x="62" y="132"/>
                      </a:lnTo>
                      <a:lnTo>
                        <a:pt x="74" y="122"/>
                      </a:lnTo>
                      <a:lnTo>
                        <a:pt x="74" y="122"/>
                      </a:lnTo>
                      <a:lnTo>
                        <a:pt x="76" y="118"/>
                      </a:lnTo>
                      <a:lnTo>
                        <a:pt x="76" y="118"/>
                      </a:lnTo>
                      <a:lnTo>
                        <a:pt x="564" y="0"/>
                      </a:lnTo>
                      <a:lnTo>
                        <a:pt x="564" y="0"/>
                      </a:lnTo>
                      <a:lnTo>
                        <a:pt x="548" y="4"/>
                      </a:lnTo>
                      <a:lnTo>
                        <a:pt x="548" y="4"/>
                      </a:lnTo>
                      <a:lnTo>
                        <a:pt x="554" y="2"/>
                      </a:lnTo>
                      <a:lnTo>
                        <a:pt x="560" y="2"/>
                      </a:lnTo>
                      <a:lnTo>
                        <a:pt x="564" y="2"/>
                      </a:lnTo>
                      <a:lnTo>
                        <a:pt x="570" y="4"/>
                      </a:lnTo>
                      <a:lnTo>
                        <a:pt x="578" y="12"/>
                      </a:lnTo>
                      <a:lnTo>
                        <a:pt x="586" y="24"/>
                      </a:lnTo>
                      <a:lnTo>
                        <a:pt x="592" y="40"/>
                      </a:lnTo>
                      <a:lnTo>
                        <a:pt x="598" y="60"/>
                      </a:lnTo>
                      <a:lnTo>
                        <a:pt x="602" y="84"/>
                      </a:lnTo>
                      <a:lnTo>
                        <a:pt x="602" y="110"/>
                      </a:lnTo>
                      <a:lnTo>
                        <a:pt x="602" y="110"/>
                      </a:lnTo>
                      <a:lnTo>
                        <a:pt x="602" y="136"/>
                      </a:lnTo>
                      <a:lnTo>
                        <a:pt x="598" y="162"/>
                      </a:lnTo>
                      <a:lnTo>
                        <a:pt x="592" y="188"/>
                      </a:lnTo>
                      <a:lnTo>
                        <a:pt x="586" y="210"/>
                      </a:lnTo>
                      <a:lnTo>
                        <a:pt x="578" y="230"/>
                      </a:lnTo>
                      <a:lnTo>
                        <a:pt x="570" y="246"/>
                      </a:lnTo>
                      <a:lnTo>
                        <a:pt x="560" y="258"/>
                      </a:lnTo>
                      <a:lnTo>
                        <a:pt x="548" y="266"/>
                      </a:lnTo>
                      <a:lnTo>
                        <a:pt x="548" y="26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383" name="Freeform 215"/>
                <p:cNvSpPr>
                  <a:spLocks/>
                </p:cNvSpPr>
                <p:nvPr/>
              </p:nvSpPr>
              <p:spPr bwMode="auto">
                <a:xfrm>
                  <a:off x="911" y="3370"/>
                  <a:ext cx="47" cy="120"/>
                </a:xfrm>
                <a:custGeom>
                  <a:avLst/>
                  <a:gdLst>
                    <a:gd name="T0" fmla="*/ 106 w 106"/>
                    <a:gd name="T1" fmla="*/ 108 h 268"/>
                    <a:gd name="T2" fmla="*/ 106 w 106"/>
                    <a:gd name="T3" fmla="*/ 108 h 268"/>
                    <a:gd name="T4" fmla="*/ 106 w 106"/>
                    <a:gd name="T5" fmla="*/ 134 h 268"/>
                    <a:gd name="T6" fmla="*/ 102 w 106"/>
                    <a:gd name="T7" fmla="*/ 162 h 268"/>
                    <a:gd name="T8" fmla="*/ 98 w 106"/>
                    <a:gd name="T9" fmla="*/ 186 h 268"/>
                    <a:gd name="T10" fmla="*/ 92 w 106"/>
                    <a:gd name="T11" fmla="*/ 208 h 268"/>
                    <a:gd name="T12" fmla="*/ 84 w 106"/>
                    <a:gd name="T13" fmla="*/ 228 h 268"/>
                    <a:gd name="T14" fmla="*/ 74 w 106"/>
                    <a:gd name="T15" fmla="*/ 244 h 268"/>
                    <a:gd name="T16" fmla="*/ 64 w 106"/>
                    <a:gd name="T17" fmla="*/ 258 h 268"/>
                    <a:gd name="T18" fmla="*/ 54 w 106"/>
                    <a:gd name="T19" fmla="*/ 266 h 268"/>
                    <a:gd name="T20" fmla="*/ 54 w 106"/>
                    <a:gd name="T21" fmla="*/ 266 h 268"/>
                    <a:gd name="T22" fmla="*/ 48 w 106"/>
                    <a:gd name="T23" fmla="*/ 268 h 268"/>
                    <a:gd name="T24" fmla="*/ 42 w 106"/>
                    <a:gd name="T25" fmla="*/ 268 h 268"/>
                    <a:gd name="T26" fmla="*/ 38 w 106"/>
                    <a:gd name="T27" fmla="*/ 268 h 268"/>
                    <a:gd name="T28" fmla="*/ 32 w 106"/>
                    <a:gd name="T29" fmla="*/ 266 h 268"/>
                    <a:gd name="T30" fmla="*/ 24 w 106"/>
                    <a:gd name="T31" fmla="*/ 258 h 268"/>
                    <a:gd name="T32" fmla="*/ 16 w 106"/>
                    <a:gd name="T33" fmla="*/ 246 h 268"/>
                    <a:gd name="T34" fmla="*/ 8 w 106"/>
                    <a:gd name="T35" fmla="*/ 230 h 268"/>
                    <a:gd name="T36" fmla="*/ 4 w 106"/>
                    <a:gd name="T37" fmla="*/ 210 h 268"/>
                    <a:gd name="T38" fmla="*/ 0 w 106"/>
                    <a:gd name="T39" fmla="*/ 186 h 268"/>
                    <a:gd name="T40" fmla="*/ 0 w 106"/>
                    <a:gd name="T41" fmla="*/ 160 h 268"/>
                    <a:gd name="T42" fmla="*/ 0 w 106"/>
                    <a:gd name="T43" fmla="*/ 160 h 268"/>
                    <a:gd name="T44" fmla="*/ 0 w 106"/>
                    <a:gd name="T45" fmla="*/ 134 h 268"/>
                    <a:gd name="T46" fmla="*/ 4 w 106"/>
                    <a:gd name="T47" fmla="*/ 108 h 268"/>
                    <a:gd name="T48" fmla="*/ 8 w 106"/>
                    <a:gd name="T49" fmla="*/ 84 h 268"/>
                    <a:gd name="T50" fmla="*/ 16 w 106"/>
                    <a:gd name="T51" fmla="*/ 60 h 268"/>
                    <a:gd name="T52" fmla="*/ 24 w 106"/>
                    <a:gd name="T53" fmla="*/ 40 h 268"/>
                    <a:gd name="T54" fmla="*/ 32 w 106"/>
                    <a:gd name="T55" fmla="*/ 24 h 268"/>
                    <a:gd name="T56" fmla="*/ 42 w 106"/>
                    <a:gd name="T57" fmla="*/ 12 h 268"/>
                    <a:gd name="T58" fmla="*/ 54 w 106"/>
                    <a:gd name="T59" fmla="*/ 4 h 268"/>
                    <a:gd name="T60" fmla="*/ 54 w 106"/>
                    <a:gd name="T61" fmla="*/ 4 h 268"/>
                    <a:gd name="T62" fmla="*/ 58 w 106"/>
                    <a:gd name="T63" fmla="*/ 2 h 268"/>
                    <a:gd name="T64" fmla="*/ 64 w 106"/>
                    <a:gd name="T65" fmla="*/ 0 h 268"/>
                    <a:gd name="T66" fmla="*/ 70 w 106"/>
                    <a:gd name="T67" fmla="*/ 2 h 268"/>
                    <a:gd name="T68" fmla="*/ 74 w 106"/>
                    <a:gd name="T69" fmla="*/ 4 h 268"/>
                    <a:gd name="T70" fmla="*/ 84 w 106"/>
                    <a:gd name="T71" fmla="*/ 10 h 268"/>
                    <a:gd name="T72" fmla="*/ 92 w 106"/>
                    <a:gd name="T73" fmla="*/ 22 h 268"/>
                    <a:gd name="T74" fmla="*/ 98 w 106"/>
                    <a:gd name="T75" fmla="*/ 40 h 268"/>
                    <a:gd name="T76" fmla="*/ 102 w 106"/>
                    <a:gd name="T77" fmla="*/ 58 h 268"/>
                    <a:gd name="T78" fmla="*/ 106 w 106"/>
                    <a:gd name="T79" fmla="*/ 82 h 268"/>
                    <a:gd name="T80" fmla="*/ 106 w 106"/>
                    <a:gd name="T81" fmla="*/ 108 h 268"/>
                    <a:gd name="T82" fmla="*/ 106 w 106"/>
                    <a:gd name="T83" fmla="*/ 10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268">
                      <a:moveTo>
                        <a:pt x="106" y="108"/>
                      </a:moveTo>
                      <a:lnTo>
                        <a:pt x="106" y="108"/>
                      </a:lnTo>
                      <a:lnTo>
                        <a:pt x="106" y="134"/>
                      </a:lnTo>
                      <a:lnTo>
                        <a:pt x="102" y="162"/>
                      </a:lnTo>
                      <a:lnTo>
                        <a:pt x="98" y="186"/>
                      </a:lnTo>
                      <a:lnTo>
                        <a:pt x="92" y="208"/>
                      </a:lnTo>
                      <a:lnTo>
                        <a:pt x="84" y="228"/>
                      </a:lnTo>
                      <a:lnTo>
                        <a:pt x="74" y="244"/>
                      </a:lnTo>
                      <a:lnTo>
                        <a:pt x="64" y="258"/>
                      </a:lnTo>
                      <a:lnTo>
                        <a:pt x="54" y="266"/>
                      </a:lnTo>
                      <a:lnTo>
                        <a:pt x="54" y="266"/>
                      </a:lnTo>
                      <a:lnTo>
                        <a:pt x="48" y="268"/>
                      </a:lnTo>
                      <a:lnTo>
                        <a:pt x="42" y="268"/>
                      </a:lnTo>
                      <a:lnTo>
                        <a:pt x="38" y="268"/>
                      </a:lnTo>
                      <a:lnTo>
                        <a:pt x="32" y="266"/>
                      </a:lnTo>
                      <a:lnTo>
                        <a:pt x="24" y="258"/>
                      </a:lnTo>
                      <a:lnTo>
                        <a:pt x="16" y="246"/>
                      </a:lnTo>
                      <a:lnTo>
                        <a:pt x="8" y="230"/>
                      </a:lnTo>
                      <a:lnTo>
                        <a:pt x="4" y="210"/>
                      </a:lnTo>
                      <a:lnTo>
                        <a:pt x="0" y="186"/>
                      </a:lnTo>
                      <a:lnTo>
                        <a:pt x="0" y="160"/>
                      </a:lnTo>
                      <a:lnTo>
                        <a:pt x="0" y="160"/>
                      </a:lnTo>
                      <a:lnTo>
                        <a:pt x="0" y="134"/>
                      </a:lnTo>
                      <a:lnTo>
                        <a:pt x="4" y="108"/>
                      </a:lnTo>
                      <a:lnTo>
                        <a:pt x="8" y="84"/>
                      </a:lnTo>
                      <a:lnTo>
                        <a:pt x="16" y="60"/>
                      </a:lnTo>
                      <a:lnTo>
                        <a:pt x="24" y="40"/>
                      </a:lnTo>
                      <a:lnTo>
                        <a:pt x="32" y="24"/>
                      </a:lnTo>
                      <a:lnTo>
                        <a:pt x="42" y="12"/>
                      </a:lnTo>
                      <a:lnTo>
                        <a:pt x="54" y="4"/>
                      </a:lnTo>
                      <a:lnTo>
                        <a:pt x="54" y="4"/>
                      </a:lnTo>
                      <a:lnTo>
                        <a:pt x="58" y="2"/>
                      </a:lnTo>
                      <a:lnTo>
                        <a:pt x="64" y="0"/>
                      </a:lnTo>
                      <a:lnTo>
                        <a:pt x="70" y="2"/>
                      </a:lnTo>
                      <a:lnTo>
                        <a:pt x="74" y="4"/>
                      </a:lnTo>
                      <a:lnTo>
                        <a:pt x="84" y="10"/>
                      </a:lnTo>
                      <a:lnTo>
                        <a:pt x="92" y="22"/>
                      </a:lnTo>
                      <a:lnTo>
                        <a:pt x="98" y="40"/>
                      </a:lnTo>
                      <a:lnTo>
                        <a:pt x="102" y="58"/>
                      </a:lnTo>
                      <a:lnTo>
                        <a:pt x="106" y="82"/>
                      </a:lnTo>
                      <a:lnTo>
                        <a:pt x="106" y="108"/>
                      </a:lnTo>
                      <a:lnTo>
                        <a:pt x="106" y="10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384" name="Freeform 216"/>
                <p:cNvSpPr>
                  <a:spLocks/>
                </p:cNvSpPr>
                <p:nvPr/>
              </p:nvSpPr>
              <p:spPr bwMode="auto">
                <a:xfrm>
                  <a:off x="919" y="3387"/>
                  <a:ext cx="45" cy="94"/>
                </a:xfrm>
                <a:custGeom>
                  <a:avLst/>
                  <a:gdLst>
                    <a:gd name="T0" fmla="*/ 102 w 102"/>
                    <a:gd name="T1" fmla="*/ 210 h 210"/>
                    <a:gd name="T2" fmla="*/ 38 w 102"/>
                    <a:gd name="T3" fmla="*/ 210 h 210"/>
                    <a:gd name="T4" fmla="*/ 38 w 102"/>
                    <a:gd name="T5" fmla="*/ 210 h 210"/>
                    <a:gd name="T6" fmla="*/ 30 w 102"/>
                    <a:gd name="T7" fmla="*/ 208 h 210"/>
                    <a:gd name="T8" fmla="*/ 24 w 102"/>
                    <a:gd name="T9" fmla="*/ 202 h 210"/>
                    <a:gd name="T10" fmla="*/ 16 w 102"/>
                    <a:gd name="T11" fmla="*/ 192 h 210"/>
                    <a:gd name="T12" fmla="*/ 10 w 102"/>
                    <a:gd name="T13" fmla="*/ 180 h 210"/>
                    <a:gd name="T14" fmla="*/ 6 w 102"/>
                    <a:gd name="T15" fmla="*/ 164 h 210"/>
                    <a:gd name="T16" fmla="*/ 2 w 102"/>
                    <a:gd name="T17" fmla="*/ 146 h 210"/>
                    <a:gd name="T18" fmla="*/ 0 w 102"/>
                    <a:gd name="T19" fmla="*/ 126 h 210"/>
                    <a:gd name="T20" fmla="*/ 0 w 102"/>
                    <a:gd name="T21" fmla="*/ 106 h 210"/>
                    <a:gd name="T22" fmla="*/ 0 w 102"/>
                    <a:gd name="T23" fmla="*/ 106 h 210"/>
                    <a:gd name="T24" fmla="*/ 0 w 102"/>
                    <a:gd name="T25" fmla="*/ 84 h 210"/>
                    <a:gd name="T26" fmla="*/ 2 w 102"/>
                    <a:gd name="T27" fmla="*/ 64 h 210"/>
                    <a:gd name="T28" fmla="*/ 6 w 102"/>
                    <a:gd name="T29" fmla="*/ 46 h 210"/>
                    <a:gd name="T30" fmla="*/ 10 w 102"/>
                    <a:gd name="T31" fmla="*/ 32 h 210"/>
                    <a:gd name="T32" fmla="*/ 16 w 102"/>
                    <a:gd name="T33" fmla="*/ 18 h 210"/>
                    <a:gd name="T34" fmla="*/ 24 w 102"/>
                    <a:gd name="T35" fmla="*/ 10 h 210"/>
                    <a:gd name="T36" fmla="*/ 30 w 102"/>
                    <a:gd name="T37" fmla="*/ 4 h 210"/>
                    <a:gd name="T38" fmla="*/ 38 w 102"/>
                    <a:gd name="T39" fmla="*/ 0 h 210"/>
                    <a:gd name="T40" fmla="*/ 102 w 102"/>
                    <a:gd name="T41" fmla="*/ 2 h 210"/>
                    <a:gd name="T42" fmla="*/ 102 w 102"/>
                    <a:gd name="T4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210">
                      <a:moveTo>
                        <a:pt x="102" y="210"/>
                      </a:moveTo>
                      <a:lnTo>
                        <a:pt x="38" y="210"/>
                      </a:lnTo>
                      <a:lnTo>
                        <a:pt x="38" y="210"/>
                      </a:lnTo>
                      <a:lnTo>
                        <a:pt x="30" y="208"/>
                      </a:lnTo>
                      <a:lnTo>
                        <a:pt x="24" y="202"/>
                      </a:lnTo>
                      <a:lnTo>
                        <a:pt x="16" y="192"/>
                      </a:lnTo>
                      <a:lnTo>
                        <a:pt x="10" y="180"/>
                      </a:lnTo>
                      <a:lnTo>
                        <a:pt x="6" y="164"/>
                      </a:lnTo>
                      <a:lnTo>
                        <a:pt x="2" y="146"/>
                      </a:lnTo>
                      <a:lnTo>
                        <a:pt x="0" y="126"/>
                      </a:lnTo>
                      <a:lnTo>
                        <a:pt x="0" y="106"/>
                      </a:lnTo>
                      <a:lnTo>
                        <a:pt x="0" y="106"/>
                      </a:lnTo>
                      <a:lnTo>
                        <a:pt x="0" y="84"/>
                      </a:lnTo>
                      <a:lnTo>
                        <a:pt x="2" y="64"/>
                      </a:lnTo>
                      <a:lnTo>
                        <a:pt x="6" y="46"/>
                      </a:lnTo>
                      <a:lnTo>
                        <a:pt x="10" y="32"/>
                      </a:lnTo>
                      <a:lnTo>
                        <a:pt x="16" y="18"/>
                      </a:lnTo>
                      <a:lnTo>
                        <a:pt x="24" y="10"/>
                      </a:lnTo>
                      <a:lnTo>
                        <a:pt x="30" y="4"/>
                      </a:lnTo>
                      <a:lnTo>
                        <a:pt x="38" y="0"/>
                      </a:lnTo>
                      <a:lnTo>
                        <a:pt x="102" y="2"/>
                      </a:lnTo>
                      <a:lnTo>
                        <a:pt x="102"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85" name="Freeform 217"/>
                <p:cNvSpPr>
                  <a:spLocks/>
                </p:cNvSpPr>
                <p:nvPr/>
              </p:nvSpPr>
              <p:spPr bwMode="auto">
                <a:xfrm>
                  <a:off x="946" y="3388"/>
                  <a:ext cx="36" cy="93"/>
                </a:xfrm>
                <a:custGeom>
                  <a:avLst/>
                  <a:gdLst>
                    <a:gd name="T0" fmla="*/ 40 w 80"/>
                    <a:gd name="T1" fmla="*/ 208 h 208"/>
                    <a:gd name="T2" fmla="*/ 40 w 80"/>
                    <a:gd name="T3" fmla="*/ 208 h 208"/>
                    <a:gd name="T4" fmla="*/ 32 w 80"/>
                    <a:gd name="T5" fmla="*/ 206 h 208"/>
                    <a:gd name="T6" fmla="*/ 24 w 80"/>
                    <a:gd name="T7" fmla="*/ 200 h 208"/>
                    <a:gd name="T8" fmla="*/ 18 w 80"/>
                    <a:gd name="T9" fmla="*/ 190 h 208"/>
                    <a:gd name="T10" fmla="*/ 12 w 80"/>
                    <a:gd name="T11" fmla="*/ 178 h 208"/>
                    <a:gd name="T12" fmla="*/ 6 w 80"/>
                    <a:gd name="T13" fmla="*/ 162 h 208"/>
                    <a:gd name="T14" fmla="*/ 4 w 80"/>
                    <a:gd name="T15" fmla="*/ 144 h 208"/>
                    <a:gd name="T16" fmla="*/ 0 w 80"/>
                    <a:gd name="T17" fmla="*/ 126 h 208"/>
                    <a:gd name="T18" fmla="*/ 0 w 80"/>
                    <a:gd name="T19" fmla="*/ 104 h 208"/>
                    <a:gd name="T20" fmla="*/ 0 w 80"/>
                    <a:gd name="T21" fmla="*/ 104 h 208"/>
                    <a:gd name="T22" fmla="*/ 0 w 80"/>
                    <a:gd name="T23" fmla="*/ 84 h 208"/>
                    <a:gd name="T24" fmla="*/ 4 w 80"/>
                    <a:gd name="T25" fmla="*/ 64 h 208"/>
                    <a:gd name="T26" fmla="*/ 6 w 80"/>
                    <a:gd name="T27" fmla="*/ 46 h 208"/>
                    <a:gd name="T28" fmla="*/ 12 w 80"/>
                    <a:gd name="T29" fmla="*/ 30 h 208"/>
                    <a:gd name="T30" fmla="*/ 18 w 80"/>
                    <a:gd name="T31" fmla="*/ 18 h 208"/>
                    <a:gd name="T32" fmla="*/ 24 w 80"/>
                    <a:gd name="T33" fmla="*/ 8 h 208"/>
                    <a:gd name="T34" fmla="*/ 32 w 80"/>
                    <a:gd name="T35" fmla="*/ 2 h 208"/>
                    <a:gd name="T36" fmla="*/ 40 w 80"/>
                    <a:gd name="T37" fmla="*/ 0 h 208"/>
                    <a:gd name="T38" fmla="*/ 40 w 80"/>
                    <a:gd name="T39" fmla="*/ 0 h 208"/>
                    <a:gd name="T40" fmla="*/ 40 w 80"/>
                    <a:gd name="T41" fmla="*/ 0 h 208"/>
                    <a:gd name="T42" fmla="*/ 48 w 80"/>
                    <a:gd name="T43" fmla="*/ 2 h 208"/>
                    <a:gd name="T44" fmla="*/ 56 w 80"/>
                    <a:gd name="T45" fmla="*/ 8 h 208"/>
                    <a:gd name="T46" fmla="*/ 62 w 80"/>
                    <a:gd name="T47" fmla="*/ 18 h 208"/>
                    <a:gd name="T48" fmla="*/ 68 w 80"/>
                    <a:gd name="T49" fmla="*/ 30 h 208"/>
                    <a:gd name="T50" fmla="*/ 72 w 80"/>
                    <a:gd name="T51" fmla="*/ 46 h 208"/>
                    <a:gd name="T52" fmla="*/ 76 w 80"/>
                    <a:gd name="T53" fmla="*/ 64 h 208"/>
                    <a:gd name="T54" fmla="*/ 78 w 80"/>
                    <a:gd name="T55" fmla="*/ 82 h 208"/>
                    <a:gd name="T56" fmla="*/ 80 w 80"/>
                    <a:gd name="T57" fmla="*/ 104 h 208"/>
                    <a:gd name="T58" fmla="*/ 80 w 80"/>
                    <a:gd name="T59" fmla="*/ 104 h 208"/>
                    <a:gd name="T60" fmla="*/ 78 w 80"/>
                    <a:gd name="T61" fmla="*/ 124 h 208"/>
                    <a:gd name="T62" fmla="*/ 76 w 80"/>
                    <a:gd name="T63" fmla="*/ 144 h 208"/>
                    <a:gd name="T64" fmla="*/ 72 w 80"/>
                    <a:gd name="T65" fmla="*/ 162 h 208"/>
                    <a:gd name="T66" fmla="*/ 68 w 80"/>
                    <a:gd name="T67" fmla="*/ 178 h 208"/>
                    <a:gd name="T68" fmla="*/ 62 w 80"/>
                    <a:gd name="T69" fmla="*/ 190 h 208"/>
                    <a:gd name="T70" fmla="*/ 56 w 80"/>
                    <a:gd name="T71" fmla="*/ 200 h 208"/>
                    <a:gd name="T72" fmla="*/ 48 w 80"/>
                    <a:gd name="T73" fmla="*/ 206 h 208"/>
                    <a:gd name="T74" fmla="*/ 40 w 80"/>
                    <a:gd name="T75" fmla="*/ 208 h 208"/>
                    <a:gd name="T76" fmla="*/ 40 w 80"/>
                    <a:gd name="T7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208">
                      <a:moveTo>
                        <a:pt x="40" y="208"/>
                      </a:moveTo>
                      <a:lnTo>
                        <a:pt x="40" y="208"/>
                      </a:lnTo>
                      <a:lnTo>
                        <a:pt x="32" y="206"/>
                      </a:lnTo>
                      <a:lnTo>
                        <a:pt x="24" y="200"/>
                      </a:lnTo>
                      <a:lnTo>
                        <a:pt x="18" y="190"/>
                      </a:lnTo>
                      <a:lnTo>
                        <a:pt x="12" y="178"/>
                      </a:lnTo>
                      <a:lnTo>
                        <a:pt x="6" y="162"/>
                      </a:lnTo>
                      <a:lnTo>
                        <a:pt x="4" y="144"/>
                      </a:lnTo>
                      <a:lnTo>
                        <a:pt x="0" y="126"/>
                      </a:lnTo>
                      <a:lnTo>
                        <a:pt x="0" y="104"/>
                      </a:lnTo>
                      <a:lnTo>
                        <a:pt x="0" y="104"/>
                      </a:lnTo>
                      <a:lnTo>
                        <a:pt x="0" y="84"/>
                      </a:lnTo>
                      <a:lnTo>
                        <a:pt x="4" y="64"/>
                      </a:lnTo>
                      <a:lnTo>
                        <a:pt x="6" y="46"/>
                      </a:lnTo>
                      <a:lnTo>
                        <a:pt x="12" y="30"/>
                      </a:lnTo>
                      <a:lnTo>
                        <a:pt x="18" y="18"/>
                      </a:lnTo>
                      <a:lnTo>
                        <a:pt x="24" y="8"/>
                      </a:lnTo>
                      <a:lnTo>
                        <a:pt x="32" y="2"/>
                      </a:lnTo>
                      <a:lnTo>
                        <a:pt x="40" y="0"/>
                      </a:lnTo>
                      <a:lnTo>
                        <a:pt x="40" y="0"/>
                      </a:lnTo>
                      <a:lnTo>
                        <a:pt x="40" y="0"/>
                      </a:lnTo>
                      <a:lnTo>
                        <a:pt x="48" y="2"/>
                      </a:lnTo>
                      <a:lnTo>
                        <a:pt x="56" y="8"/>
                      </a:lnTo>
                      <a:lnTo>
                        <a:pt x="62" y="18"/>
                      </a:lnTo>
                      <a:lnTo>
                        <a:pt x="68" y="30"/>
                      </a:lnTo>
                      <a:lnTo>
                        <a:pt x="72" y="46"/>
                      </a:lnTo>
                      <a:lnTo>
                        <a:pt x="76" y="64"/>
                      </a:lnTo>
                      <a:lnTo>
                        <a:pt x="78" y="82"/>
                      </a:lnTo>
                      <a:lnTo>
                        <a:pt x="80" y="104"/>
                      </a:lnTo>
                      <a:lnTo>
                        <a:pt x="80" y="104"/>
                      </a:lnTo>
                      <a:lnTo>
                        <a:pt x="78" y="124"/>
                      </a:lnTo>
                      <a:lnTo>
                        <a:pt x="76" y="144"/>
                      </a:lnTo>
                      <a:lnTo>
                        <a:pt x="72" y="162"/>
                      </a:lnTo>
                      <a:lnTo>
                        <a:pt x="68" y="178"/>
                      </a:lnTo>
                      <a:lnTo>
                        <a:pt x="62" y="190"/>
                      </a:lnTo>
                      <a:lnTo>
                        <a:pt x="56" y="200"/>
                      </a:lnTo>
                      <a:lnTo>
                        <a:pt x="48" y="206"/>
                      </a:lnTo>
                      <a:lnTo>
                        <a:pt x="40" y="208"/>
                      </a:lnTo>
                      <a:lnTo>
                        <a:pt x="40" y="20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386" name="Freeform 218"/>
                <p:cNvSpPr>
                  <a:spLocks/>
                </p:cNvSpPr>
                <p:nvPr/>
              </p:nvSpPr>
              <p:spPr bwMode="auto">
                <a:xfrm>
                  <a:off x="1116" y="3323"/>
                  <a:ext cx="30" cy="62"/>
                </a:xfrm>
                <a:custGeom>
                  <a:avLst/>
                  <a:gdLst>
                    <a:gd name="T0" fmla="*/ 68 w 68"/>
                    <a:gd name="T1" fmla="*/ 140 h 140"/>
                    <a:gd name="T2" fmla="*/ 26 w 68"/>
                    <a:gd name="T3" fmla="*/ 140 h 140"/>
                    <a:gd name="T4" fmla="*/ 26 w 68"/>
                    <a:gd name="T5" fmla="*/ 140 h 140"/>
                    <a:gd name="T6" fmla="*/ 20 w 68"/>
                    <a:gd name="T7" fmla="*/ 138 h 140"/>
                    <a:gd name="T8" fmla="*/ 16 w 68"/>
                    <a:gd name="T9" fmla="*/ 134 h 140"/>
                    <a:gd name="T10" fmla="*/ 10 w 68"/>
                    <a:gd name="T11" fmla="*/ 128 h 140"/>
                    <a:gd name="T12" fmla="*/ 6 w 68"/>
                    <a:gd name="T13" fmla="*/ 118 h 140"/>
                    <a:gd name="T14" fmla="*/ 2 w 68"/>
                    <a:gd name="T15" fmla="*/ 96 h 140"/>
                    <a:gd name="T16" fmla="*/ 0 w 68"/>
                    <a:gd name="T17" fmla="*/ 70 h 140"/>
                    <a:gd name="T18" fmla="*/ 0 w 68"/>
                    <a:gd name="T19" fmla="*/ 70 h 140"/>
                    <a:gd name="T20" fmla="*/ 2 w 68"/>
                    <a:gd name="T21" fmla="*/ 44 h 140"/>
                    <a:gd name="T22" fmla="*/ 6 w 68"/>
                    <a:gd name="T23" fmla="*/ 22 h 140"/>
                    <a:gd name="T24" fmla="*/ 10 w 68"/>
                    <a:gd name="T25" fmla="*/ 12 h 140"/>
                    <a:gd name="T26" fmla="*/ 16 w 68"/>
                    <a:gd name="T27" fmla="*/ 6 h 140"/>
                    <a:gd name="T28" fmla="*/ 20 w 68"/>
                    <a:gd name="T29" fmla="*/ 2 h 140"/>
                    <a:gd name="T30" fmla="*/ 26 w 68"/>
                    <a:gd name="T31" fmla="*/ 0 h 140"/>
                    <a:gd name="T32" fmla="*/ 68 w 68"/>
                    <a:gd name="T33" fmla="*/ 2 h 140"/>
                    <a:gd name="T34" fmla="*/ 68 w 68"/>
                    <a:gd name="T3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140">
                      <a:moveTo>
                        <a:pt x="68" y="140"/>
                      </a:moveTo>
                      <a:lnTo>
                        <a:pt x="26" y="140"/>
                      </a:lnTo>
                      <a:lnTo>
                        <a:pt x="26" y="140"/>
                      </a:lnTo>
                      <a:lnTo>
                        <a:pt x="20" y="138"/>
                      </a:lnTo>
                      <a:lnTo>
                        <a:pt x="16" y="134"/>
                      </a:lnTo>
                      <a:lnTo>
                        <a:pt x="10" y="128"/>
                      </a:lnTo>
                      <a:lnTo>
                        <a:pt x="6" y="118"/>
                      </a:lnTo>
                      <a:lnTo>
                        <a:pt x="2" y="96"/>
                      </a:lnTo>
                      <a:lnTo>
                        <a:pt x="0" y="70"/>
                      </a:lnTo>
                      <a:lnTo>
                        <a:pt x="0" y="70"/>
                      </a:lnTo>
                      <a:lnTo>
                        <a:pt x="2" y="44"/>
                      </a:lnTo>
                      <a:lnTo>
                        <a:pt x="6" y="22"/>
                      </a:lnTo>
                      <a:lnTo>
                        <a:pt x="10" y="12"/>
                      </a:lnTo>
                      <a:lnTo>
                        <a:pt x="16" y="6"/>
                      </a:lnTo>
                      <a:lnTo>
                        <a:pt x="20" y="2"/>
                      </a:lnTo>
                      <a:lnTo>
                        <a:pt x="26" y="0"/>
                      </a:lnTo>
                      <a:lnTo>
                        <a:pt x="68" y="2"/>
                      </a:lnTo>
                      <a:lnTo>
                        <a:pt x="68" y="14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387" name="Freeform 219"/>
                <p:cNvSpPr>
                  <a:spLocks/>
                </p:cNvSpPr>
                <p:nvPr/>
              </p:nvSpPr>
              <p:spPr bwMode="auto">
                <a:xfrm>
                  <a:off x="1134" y="3323"/>
                  <a:ext cx="24" cy="62"/>
                </a:xfrm>
                <a:custGeom>
                  <a:avLst/>
                  <a:gdLst>
                    <a:gd name="T0" fmla="*/ 26 w 54"/>
                    <a:gd name="T1" fmla="*/ 138 h 138"/>
                    <a:gd name="T2" fmla="*/ 26 w 54"/>
                    <a:gd name="T3" fmla="*/ 138 h 138"/>
                    <a:gd name="T4" fmla="*/ 22 w 54"/>
                    <a:gd name="T5" fmla="*/ 136 h 138"/>
                    <a:gd name="T6" fmla="*/ 16 w 54"/>
                    <a:gd name="T7" fmla="*/ 132 h 138"/>
                    <a:gd name="T8" fmla="*/ 12 w 54"/>
                    <a:gd name="T9" fmla="*/ 126 h 138"/>
                    <a:gd name="T10" fmla="*/ 8 w 54"/>
                    <a:gd name="T11" fmla="*/ 118 h 138"/>
                    <a:gd name="T12" fmla="*/ 2 w 54"/>
                    <a:gd name="T13" fmla="*/ 96 h 138"/>
                    <a:gd name="T14" fmla="*/ 0 w 54"/>
                    <a:gd name="T15" fmla="*/ 68 h 138"/>
                    <a:gd name="T16" fmla="*/ 0 w 54"/>
                    <a:gd name="T17" fmla="*/ 68 h 138"/>
                    <a:gd name="T18" fmla="*/ 2 w 54"/>
                    <a:gd name="T19" fmla="*/ 42 h 138"/>
                    <a:gd name="T20" fmla="*/ 8 w 54"/>
                    <a:gd name="T21" fmla="*/ 20 h 138"/>
                    <a:gd name="T22" fmla="*/ 12 w 54"/>
                    <a:gd name="T23" fmla="*/ 12 h 138"/>
                    <a:gd name="T24" fmla="*/ 16 w 54"/>
                    <a:gd name="T25" fmla="*/ 4 h 138"/>
                    <a:gd name="T26" fmla="*/ 22 w 54"/>
                    <a:gd name="T27" fmla="*/ 0 h 138"/>
                    <a:gd name="T28" fmla="*/ 26 w 54"/>
                    <a:gd name="T29" fmla="*/ 0 h 138"/>
                    <a:gd name="T30" fmla="*/ 28 w 54"/>
                    <a:gd name="T31" fmla="*/ 0 h 138"/>
                    <a:gd name="T32" fmla="*/ 28 w 54"/>
                    <a:gd name="T33" fmla="*/ 0 h 138"/>
                    <a:gd name="T34" fmla="*/ 32 w 54"/>
                    <a:gd name="T35" fmla="*/ 0 h 138"/>
                    <a:gd name="T36" fmla="*/ 38 w 54"/>
                    <a:gd name="T37" fmla="*/ 4 h 138"/>
                    <a:gd name="T38" fmla="*/ 42 w 54"/>
                    <a:gd name="T39" fmla="*/ 12 h 138"/>
                    <a:gd name="T40" fmla="*/ 46 w 54"/>
                    <a:gd name="T41" fmla="*/ 20 h 138"/>
                    <a:gd name="T42" fmla="*/ 52 w 54"/>
                    <a:gd name="T43" fmla="*/ 42 h 138"/>
                    <a:gd name="T44" fmla="*/ 54 w 54"/>
                    <a:gd name="T45" fmla="*/ 68 h 138"/>
                    <a:gd name="T46" fmla="*/ 54 w 54"/>
                    <a:gd name="T47" fmla="*/ 68 h 138"/>
                    <a:gd name="T48" fmla="*/ 52 w 54"/>
                    <a:gd name="T49" fmla="*/ 96 h 138"/>
                    <a:gd name="T50" fmla="*/ 46 w 54"/>
                    <a:gd name="T51" fmla="*/ 118 h 138"/>
                    <a:gd name="T52" fmla="*/ 42 w 54"/>
                    <a:gd name="T53" fmla="*/ 126 h 138"/>
                    <a:gd name="T54" fmla="*/ 38 w 54"/>
                    <a:gd name="T55" fmla="*/ 132 h 138"/>
                    <a:gd name="T56" fmla="*/ 32 w 54"/>
                    <a:gd name="T57" fmla="*/ 136 h 138"/>
                    <a:gd name="T58" fmla="*/ 28 w 54"/>
                    <a:gd name="T59" fmla="*/ 138 h 138"/>
                    <a:gd name="T60" fmla="*/ 26 w 54"/>
                    <a:gd name="T61"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138">
                      <a:moveTo>
                        <a:pt x="26" y="138"/>
                      </a:moveTo>
                      <a:lnTo>
                        <a:pt x="26" y="138"/>
                      </a:lnTo>
                      <a:lnTo>
                        <a:pt x="22" y="136"/>
                      </a:lnTo>
                      <a:lnTo>
                        <a:pt x="16" y="132"/>
                      </a:lnTo>
                      <a:lnTo>
                        <a:pt x="12" y="126"/>
                      </a:lnTo>
                      <a:lnTo>
                        <a:pt x="8" y="118"/>
                      </a:lnTo>
                      <a:lnTo>
                        <a:pt x="2" y="96"/>
                      </a:lnTo>
                      <a:lnTo>
                        <a:pt x="0" y="68"/>
                      </a:lnTo>
                      <a:lnTo>
                        <a:pt x="0" y="68"/>
                      </a:lnTo>
                      <a:lnTo>
                        <a:pt x="2" y="42"/>
                      </a:lnTo>
                      <a:lnTo>
                        <a:pt x="8" y="20"/>
                      </a:lnTo>
                      <a:lnTo>
                        <a:pt x="12" y="12"/>
                      </a:lnTo>
                      <a:lnTo>
                        <a:pt x="16" y="4"/>
                      </a:lnTo>
                      <a:lnTo>
                        <a:pt x="22" y="0"/>
                      </a:lnTo>
                      <a:lnTo>
                        <a:pt x="26" y="0"/>
                      </a:lnTo>
                      <a:lnTo>
                        <a:pt x="28" y="0"/>
                      </a:lnTo>
                      <a:lnTo>
                        <a:pt x="28" y="0"/>
                      </a:lnTo>
                      <a:lnTo>
                        <a:pt x="32" y="0"/>
                      </a:lnTo>
                      <a:lnTo>
                        <a:pt x="38" y="4"/>
                      </a:lnTo>
                      <a:lnTo>
                        <a:pt x="42" y="12"/>
                      </a:lnTo>
                      <a:lnTo>
                        <a:pt x="46" y="20"/>
                      </a:lnTo>
                      <a:lnTo>
                        <a:pt x="52" y="42"/>
                      </a:lnTo>
                      <a:lnTo>
                        <a:pt x="54" y="68"/>
                      </a:lnTo>
                      <a:lnTo>
                        <a:pt x="54" y="68"/>
                      </a:lnTo>
                      <a:lnTo>
                        <a:pt x="52" y="96"/>
                      </a:lnTo>
                      <a:lnTo>
                        <a:pt x="46" y="118"/>
                      </a:lnTo>
                      <a:lnTo>
                        <a:pt x="42" y="126"/>
                      </a:lnTo>
                      <a:lnTo>
                        <a:pt x="38" y="132"/>
                      </a:lnTo>
                      <a:lnTo>
                        <a:pt x="32" y="136"/>
                      </a:lnTo>
                      <a:lnTo>
                        <a:pt x="28" y="138"/>
                      </a:lnTo>
                      <a:lnTo>
                        <a:pt x="26" y="138"/>
                      </a:lnTo>
                      <a:close/>
                    </a:path>
                  </a:pathLst>
                </a:custGeom>
                <a:solidFill>
                  <a:srgbClr val="EEEEEE"/>
                </a:solidFill>
                <a:ln w="12700">
                  <a:solidFill>
                    <a:srgbClr val="000000"/>
                  </a:solidFill>
                  <a:prstDash val="solid"/>
                  <a:round/>
                  <a:headEnd/>
                  <a:tailEnd/>
                </a:ln>
              </p:spPr>
              <p:txBody>
                <a:bodyPr/>
                <a:lstStyle/>
                <a:p>
                  <a:endParaRPr lang="en-US" sz="1350"/>
                </a:p>
              </p:txBody>
            </p:sp>
          </p:grpSp>
        </p:grpSp>
        <p:grpSp>
          <p:nvGrpSpPr>
            <p:cNvPr id="7388" name="Group 220"/>
            <p:cNvGrpSpPr>
              <a:grpSpLocks/>
            </p:cNvGrpSpPr>
            <p:nvPr/>
          </p:nvGrpSpPr>
          <p:grpSpPr bwMode="auto">
            <a:xfrm>
              <a:off x="4924425" y="5114925"/>
              <a:ext cx="3255963" cy="1651000"/>
              <a:chOff x="3102" y="3222"/>
              <a:chExt cx="2051" cy="1040"/>
            </a:xfrm>
          </p:grpSpPr>
          <p:sp>
            <p:nvSpPr>
              <p:cNvPr id="7389" name="Line 221"/>
              <p:cNvSpPr>
                <a:spLocks noChangeShapeType="1"/>
              </p:cNvSpPr>
              <p:nvPr/>
            </p:nvSpPr>
            <p:spPr bwMode="auto">
              <a:xfrm flipH="1">
                <a:off x="4128" y="3226"/>
                <a:ext cx="320" cy="183"/>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390" name="Line 222"/>
              <p:cNvSpPr>
                <a:spLocks noChangeShapeType="1"/>
              </p:cNvSpPr>
              <p:nvPr/>
            </p:nvSpPr>
            <p:spPr bwMode="auto">
              <a:xfrm>
                <a:off x="4450" y="3222"/>
                <a:ext cx="703" cy="410"/>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391" name="Line 223"/>
              <p:cNvSpPr>
                <a:spLocks noChangeShapeType="1"/>
              </p:cNvSpPr>
              <p:nvPr/>
            </p:nvSpPr>
            <p:spPr bwMode="auto">
              <a:xfrm flipH="1">
                <a:off x="3102" y="3236"/>
                <a:ext cx="984" cy="562"/>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392" name="Line 224"/>
              <p:cNvSpPr>
                <a:spLocks noChangeShapeType="1"/>
              </p:cNvSpPr>
              <p:nvPr/>
            </p:nvSpPr>
            <p:spPr bwMode="auto">
              <a:xfrm flipH="1">
                <a:off x="3452" y="3252"/>
                <a:ext cx="664" cy="380"/>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393" name="Line 225"/>
              <p:cNvSpPr>
                <a:spLocks noChangeShapeType="1"/>
              </p:cNvSpPr>
              <p:nvPr/>
            </p:nvSpPr>
            <p:spPr bwMode="auto">
              <a:xfrm flipH="1">
                <a:off x="3838" y="3264"/>
                <a:ext cx="314" cy="180"/>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394" name="Line 226"/>
              <p:cNvSpPr>
                <a:spLocks noChangeShapeType="1"/>
              </p:cNvSpPr>
              <p:nvPr/>
            </p:nvSpPr>
            <p:spPr bwMode="auto">
              <a:xfrm>
                <a:off x="3102" y="3796"/>
                <a:ext cx="795" cy="464"/>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395" name="Line 227"/>
              <p:cNvSpPr>
                <a:spLocks noChangeShapeType="1"/>
              </p:cNvSpPr>
              <p:nvPr/>
            </p:nvSpPr>
            <p:spPr bwMode="auto">
              <a:xfrm>
                <a:off x="3458" y="3634"/>
                <a:ext cx="576" cy="336"/>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396" name="Line 228"/>
              <p:cNvSpPr>
                <a:spLocks noChangeShapeType="1"/>
              </p:cNvSpPr>
              <p:nvPr/>
            </p:nvSpPr>
            <p:spPr bwMode="auto">
              <a:xfrm>
                <a:off x="3839" y="3444"/>
                <a:ext cx="607" cy="354"/>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397" name="Line 229"/>
              <p:cNvSpPr>
                <a:spLocks noChangeShapeType="1"/>
              </p:cNvSpPr>
              <p:nvPr/>
            </p:nvSpPr>
            <p:spPr bwMode="auto">
              <a:xfrm flipH="1">
                <a:off x="3899" y="3729"/>
                <a:ext cx="931" cy="533"/>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grpSp>
        <p:sp>
          <p:nvSpPr>
            <p:cNvPr id="7398" name="Line 230"/>
            <p:cNvSpPr>
              <a:spLocks noChangeShapeType="1"/>
            </p:cNvSpPr>
            <p:nvPr/>
          </p:nvSpPr>
          <p:spPr bwMode="auto">
            <a:xfrm flipH="1">
              <a:off x="6118225" y="5203825"/>
              <a:ext cx="498475" cy="285750"/>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grpSp>
          <p:nvGrpSpPr>
            <p:cNvPr id="7399" name="Group 231"/>
            <p:cNvGrpSpPr>
              <a:grpSpLocks/>
            </p:cNvGrpSpPr>
            <p:nvPr/>
          </p:nvGrpSpPr>
          <p:grpSpPr bwMode="auto">
            <a:xfrm>
              <a:off x="6019800" y="5046663"/>
              <a:ext cx="2209800" cy="1392237"/>
              <a:chOff x="3379" y="2850"/>
              <a:chExt cx="1617" cy="1006"/>
            </a:xfrm>
          </p:grpSpPr>
          <p:grpSp>
            <p:nvGrpSpPr>
              <p:cNvPr id="7400" name="Group 232"/>
              <p:cNvGrpSpPr>
                <a:grpSpLocks/>
              </p:cNvGrpSpPr>
              <p:nvPr/>
            </p:nvGrpSpPr>
            <p:grpSpPr bwMode="auto">
              <a:xfrm>
                <a:off x="4715" y="2852"/>
                <a:ext cx="281" cy="602"/>
                <a:chOff x="4151" y="1546"/>
                <a:chExt cx="802" cy="1718"/>
              </a:xfrm>
            </p:grpSpPr>
            <p:sp>
              <p:nvSpPr>
                <p:cNvPr id="7401" name="Freeform 233"/>
                <p:cNvSpPr>
                  <a:spLocks/>
                </p:cNvSpPr>
                <p:nvPr/>
              </p:nvSpPr>
              <p:spPr bwMode="auto">
                <a:xfrm>
                  <a:off x="4153" y="1782"/>
                  <a:ext cx="400" cy="1482"/>
                </a:xfrm>
                <a:custGeom>
                  <a:avLst/>
                  <a:gdLst>
                    <a:gd name="T0" fmla="*/ 0 w 400"/>
                    <a:gd name="T1" fmla="*/ 1250 h 1482"/>
                    <a:gd name="T2" fmla="*/ 400 w 400"/>
                    <a:gd name="T3" fmla="*/ 1482 h 1482"/>
                    <a:gd name="T4" fmla="*/ 400 w 400"/>
                    <a:gd name="T5" fmla="*/ 232 h 1482"/>
                    <a:gd name="T6" fmla="*/ 0 w 400"/>
                    <a:gd name="T7" fmla="*/ 0 h 1482"/>
                    <a:gd name="T8" fmla="*/ 0 w 400"/>
                    <a:gd name="T9" fmla="*/ 1250 h 1482"/>
                  </a:gdLst>
                  <a:ahLst/>
                  <a:cxnLst>
                    <a:cxn ang="0">
                      <a:pos x="T0" y="T1"/>
                    </a:cxn>
                    <a:cxn ang="0">
                      <a:pos x="T2" y="T3"/>
                    </a:cxn>
                    <a:cxn ang="0">
                      <a:pos x="T4" y="T5"/>
                    </a:cxn>
                    <a:cxn ang="0">
                      <a:pos x="T6" y="T7"/>
                    </a:cxn>
                    <a:cxn ang="0">
                      <a:pos x="T8" y="T9"/>
                    </a:cxn>
                  </a:cxnLst>
                  <a:rect l="0" t="0" r="r" b="b"/>
                  <a:pathLst>
                    <a:path w="400" h="1482">
                      <a:moveTo>
                        <a:pt x="0" y="1250"/>
                      </a:moveTo>
                      <a:lnTo>
                        <a:pt x="400" y="1482"/>
                      </a:lnTo>
                      <a:lnTo>
                        <a:pt x="400" y="232"/>
                      </a:lnTo>
                      <a:lnTo>
                        <a:pt x="0" y="0"/>
                      </a:lnTo>
                      <a:lnTo>
                        <a:pt x="0" y="125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02" name="Freeform 234"/>
                <p:cNvSpPr>
                  <a:spLocks/>
                </p:cNvSpPr>
                <p:nvPr/>
              </p:nvSpPr>
              <p:spPr bwMode="auto">
                <a:xfrm>
                  <a:off x="4553" y="1774"/>
                  <a:ext cx="400" cy="1490"/>
                </a:xfrm>
                <a:custGeom>
                  <a:avLst/>
                  <a:gdLst>
                    <a:gd name="T0" fmla="*/ 400 w 400"/>
                    <a:gd name="T1" fmla="*/ 1258 h 1490"/>
                    <a:gd name="T2" fmla="*/ 0 w 400"/>
                    <a:gd name="T3" fmla="*/ 1490 h 1490"/>
                    <a:gd name="T4" fmla="*/ 0 w 400"/>
                    <a:gd name="T5" fmla="*/ 232 h 1490"/>
                    <a:gd name="T6" fmla="*/ 400 w 400"/>
                    <a:gd name="T7" fmla="*/ 0 h 1490"/>
                    <a:gd name="T8" fmla="*/ 400 w 400"/>
                    <a:gd name="T9" fmla="*/ 1258 h 1490"/>
                  </a:gdLst>
                  <a:ahLst/>
                  <a:cxnLst>
                    <a:cxn ang="0">
                      <a:pos x="T0" y="T1"/>
                    </a:cxn>
                    <a:cxn ang="0">
                      <a:pos x="T2" y="T3"/>
                    </a:cxn>
                    <a:cxn ang="0">
                      <a:pos x="T4" y="T5"/>
                    </a:cxn>
                    <a:cxn ang="0">
                      <a:pos x="T6" y="T7"/>
                    </a:cxn>
                    <a:cxn ang="0">
                      <a:pos x="T8" y="T9"/>
                    </a:cxn>
                  </a:cxnLst>
                  <a:rect l="0" t="0" r="r" b="b"/>
                  <a:pathLst>
                    <a:path w="400" h="1490">
                      <a:moveTo>
                        <a:pt x="400" y="1258"/>
                      </a:moveTo>
                      <a:lnTo>
                        <a:pt x="0" y="1490"/>
                      </a:lnTo>
                      <a:lnTo>
                        <a:pt x="0" y="232"/>
                      </a:lnTo>
                      <a:lnTo>
                        <a:pt x="400" y="0"/>
                      </a:lnTo>
                      <a:lnTo>
                        <a:pt x="400" y="125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403" name="Freeform 235"/>
                <p:cNvSpPr>
                  <a:spLocks/>
                </p:cNvSpPr>
                <p:nvPr/>
              </p:nvSpPr>
              <p:spPr bwMode="auto">
                <a:xfrm>
                  <a:off x="4151" y="1546"/>
                  <a:ext cx="796" cy="458"/>
                </a:xfrm>
                <a:custGeom>
                  <a:avLst/>
                  <a:gdLst>
                    <a:gd name="T0" fmla="*/ 394 w 796"/>
                    <a:gd name="T1" fmla="*/ 458 h 458"/>
                    <a:gd name="T2" fmla="*/ 796 w 796"/>
                    <a:gd name="T3" fmla="*/ 226 h 458"/>
                    <a:gd name="T4" fmla="*/ 396 w 796"/>
                    <a:gd name="T5" fmla="*/ 0 h 458"/>
                    <a:gd name="T6" fmla="*/ 392 w 796"/>
                    <a:gd name="T7" fmla="*/ 2 h 458"/>
                    <a:gd name="T8" fmla="*/ 0 w 796"/>
                    <a:gd name="T9" fmla="*/ 226 h 458"/>
                    <a:gd name="T10" fmla="*/ 394 w 796"/>
                    <a:gd name="T11" fmla="*/ 458 h 458"/>
                  </a:gdLst>
                  <a:ahLst/>
                  <a:cxnLst>
                    <a:cxn ang="0">
                      <a:pos x="T0" y="T1"/>
                    </a:cxn>
                    <a:cxn ang="0">
                      <a:pos x="T2" y="T3"/>
                    </a:cxn>
                    <a:cxn ang="0">
                      <a:pos x="T4" y="T5"/>
                    </a:cxn>
                    <a:cxn ang="0">
                      <a:pos x="T6" y="T7"/>
                    </a:cxn>
                    <a:cxn ang="0">
                      <a:pos x="T8" y="T9"/>
                    </a:cxn>
                    <a:cxn ang="0">
                      <a:pos x="T10" y="T11"/>
                    </a:cxn>
                  </a:cxnLst>
                  <a:rect l="0" t="0" r="r" b="b"/>
                  <a:pathLst>
                    <a:path w="796" h="458">
                      <a:moveTo>
                        <a:pt x="394" y="458"/>
                      </a:moveTo>
                      <a:lnTo>
                        <a:pt x="796" y="226"/>
                      </a:lnTo>
                      <a:lnTo>
                        <a:pt x="396" y="0"/>
                      </a:lnTo>
                      <a:lnTo>
                        <a:pt x="392" y="2"/>
                      </a:lnTo>
                      <a:lnTo>
                        <a:pt x="0" y="226"/>
                      </a:lnTo>
                      <a:lnTo>
                        <a:pt x="394" y="458"/>
                      </a:lnTo>
                      <a:close/>
                    </a:path>
                  </a:pathLst>
                </a:custGeom>
                <a:solidFill>
                  <a:srgbClr val="FFFFFF"/>
                </a:solidFill>
                <a:ln w="12700">
                  <a:solidFill>
                    <a:srgbClr val="000000"/>
                  </a:solidFill>
                  <a:prstDash val="solid"/>
                  <a:round/>
                  <a:headEnd/>
                  <a:tailEnd/>
                </a:ln>
              </p:spPr>
              <p:txBody>
                <a:bodyPr/>
                <a:lstStyle/>
                <a:p>
                  <a:endParaRPr lang="en-US" sz="1350"/>
                </a:p>
              </p:txBody>
            </p:sp>
          </p:grpSp>
          <p:grpSp>
            <p:nvGrpSpPr>
              <p:cNvPr id="7404" name="Group 236"/>
              <p:cNvGrpSpPr>
                <a:grpSpLocks/>
              </p:cNvGrpSpPr>
              <p:nvPr/>
            </p:nvGrpSpPr>
            <p:grpSpPr bwMode="auto">
              <a:xfrm>
                <a:off x="3703" y="2850"/>
                <a:ext cx="900" cy="826"/>
                <a:chOff x="3439" y="189"/>
                <a:chExt cx="2402" cy="2206"/>
              </a:xfrm>
            </p:grpSpPr>
            <p:sp>
              <p:nvSpPr>
                <p:cNvPr id="7405" name="Freeform 237"/>
                <p:cNvSpPr>
                  <a:spLocks/>
                </p:cNvSpPr>
                <p:nvPr/>
              </p:nvSpPr>
              <p:spPr bwMode="auto">
                <a:xfrm>
                  <a:off x="3441" y="577"/>
                  <a:ext cx="1800" cy="1466"/>
                </a:xfrm>
                <a:custGeom>
                  <a:avLst/>
                  <a:gdLst>
                    <a:gd name="T0" fmla="*/ 1800 w 1800"/>
                    <a:gd name="T1" fmla="*/ 434 h 1466"/>
                    <a:gd name="T2" fmla="*/ 0 w 1800"/>
                    <a:gd name="T3" fmla="*/ 1466 h 1466"/>
                    <a:gd name="T4" fmla="*/ 0 w 1800"/>
                    <a:gd name="T5" fmla="*/ 1032 h 1466"/>
                    <a:gd name="T6" fmla="*/ 1800 w 1800"/>
                    <a:gd name="T7" fmla="*/ 0 h 1466"/>
                    <a:gd name="T8" fmla="*/ 1800 w 1800"/>
                    <a:gd name="T9" fmla="*/ 434 h 1466"/>
                  </a:gdLst>
                  <a:ahLst/>
                  <a:cxnLst>
                    <a:cxn ang="0">
                      <a:pos x="T0" y="T1"/>
                    </a:cxn>
                    <a:cxn ang="0">
                      <a:pos x="T2" y="T3"/>
                    </a:cxn>
                    <a:cxn ang="0">
                      <a:pos x="T4" y="T5"/>
                    </a:cxn>
                    <a:cxn ang="0">
                      <a:pos x="T6" y="T7"/>
                    </a:cxn>
                    <a:cxn ang="0">
                      <a:pos x="T8" y="T9"/>
                    </a:cxn>
                  </a:cxnLst>
                  <a:rect l="0" t="0" r="r" b="b"/>
                  <a:pathLst>
                    <a:path w="1800" h="1466">
                      <a:moveTo>
                        <a:pt x="1800" y="434"/>
                      </a:moveTo>
                      <a:lnTo>
                        <a:pt x="0" y="1466"/>
                      </a:lnTo>
                      <a:lnTo>
                        <a:pt x="0" y="1032"/>
                      </a:lnTo>
                      <a:lnTo>
                        <a:pt x="1800" y="0"/>
                      </a:lnTo>
                      <a:lnTo>
                        <a:pt x="1800" y="434"/>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406" name="Freeform 238"/>
                <p:cNvSpPr>
                  <a:spLocks/>
                </p:cNvSpPr>
                <p:nvPr/>
              </p:nvSpPr>
              <p:spPr bwMode="auto">
                <a:xfrm>
                  <a:off x="4839" y="573"/>
                  <a:ext cx="996" cy="578"/>
                </a:xfrm>
                <a:custGeom>
                  <a:avLst/>
                  <a:gdLst>
                    <a:gd name="T0" fmla="*/ 594 w 996"/>
                    <a:gd name="T1" fmla="*/ 578 h 578"/>
                    <a:gd name="T2" fmla="*/ 996 w 996"/>
                    <a:gd name="T3" fmla="*/ 346 h 578"/>
                    <a:gd name="T4" fmla="*/ 396 w 996"/>
                    <a:gd name="T5" fmla="*/ 0 h 578"/>
                    <a:gd name="T6" fmla="*/ 392 w 996"/>
                    <a:gd name="T7" fmla="*/ 2 h 578"/>
                    <a:gd name="T8" fmla="*/ 0 w 996"/>
                    <a:gd name="T9" fmla="*/ 226 h 578"/>
                    <a:gd name="T10" fmla="*/ 594 w 996"/>
                    <a:gd name="T11" fmla="*/ 578 h 578"/>
                  </a:gdLst>
                  <a:ahLst/>
                  <a:cxnLst>
                    <a:cxn ang="0">
                      <a:pos x="T0" y="T1"/>
                    </a:cxn>
                    <a:cxn ang="0">
                      <a:pos x="T2" y="T3"/>
                    </a:cxn>
                    <a:cxn ang="0">
                      <a:pos x="T4" y="T5"/>
                    </a:cxn>
                    <a:cxn ang="0">
                      <a:pos x="T6" y="T7"/>
                    </a:cxn>
                    <a:cxn ang="0">
                      <a:pos x="T8" y="T9"/>
                    </a:cxn>
                    <a:cxn ang="0">
                      <a:pos x="T10" y="T11"/>
                    </a:cxn>
                  </a:cxnLst>
                  <a:rect l="0" t="0" r="r" b="b"/>
                  <a:pathLst>
                    <a:path w="996" h="578">
                      <a:moveTo>
                        <a:pt x="594" y="578"/>
                      </a:moveTo>
                      <a:lnTo>
                        <a:pt x="996" y="346"/>
                      </a:lnTo>
                      <a:lnTo>
                        <a:pt x="396" y="0"/>
                      </a:lnTo>
                      <a:lnTo>
                        <a:pt x="392" y="2"/>
                      </a:lnTo>
                      <a:lnTo>
                        <a:pt x="0" y="226"/>
                      </a:lnTo>
                      <a:lnTo>
                        <a:pt x="594" y="5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07" name="Freeform 239"/>
                <p:cNvSpPr>
                  <a:spLocks/>
                </p:cNvSpPr>
                <p:nvPr/>
              </p:nvSpPr>
              <p:spPr bwMode="auto">
                <a:xfrm>
                  <a:off x="3441" y="1601"/>
                  <a:ext cx="592" cy="794"/>
                </a:xfrm>
                <a:custGeom>
                  <a:avLst/>
                  <a:gdLst>
                    <a:gd name="T0" fmla="*/ 0 w 592"/>
                    <a:gd name="T1" fmla="*/ 450 h 794"/>
                    <a:gd name="T2" fmla="*/ 592 w 592"/>
                    <a:gd name="T3" fmla="*/ 794 h 794"/>
                    <a:gd name="T4" fmla="*/ 592 w 592"/>
                    <a:gd name="T5" fmla="*/ 344 h 794"/>
                    <a:gd name="T6" fmla="*/ 0 w 592"/>
                    <a:gd name="T7" fmla="*/ 0 h 794"/>
                    <a:gd name="T8" fmla="*/ 0 w 592"/>
                    <a:gd name="T9" fmla="*/ 450 h 794"/>
                  </a:gdLst>
                  <a:ahLst/>
                  <a:cxnLst>
                    <a:cxn ang="0">
                      <a:pos x="T0" y="T1"/>
                    </a:cxn>
                    <a:cxn ang="0">
                      <a:pos x="T2" y="T3"/>
                    </a:cxn>
                    <a:cxn ang="0">
                      <a:pos x="T4" y="T5"/>
                    </a:cxn>
                    <a:cxn ang="0">
                      <a:pos x="T6" y="T7"/>
                    </a:cxn>
                    <a:cxn ang="0">
                      <a:pos x="T8" y="T9"/>
                    </a:cxn>
                  </a:cxnLst>
                  <a:rect l="0" t="0" r="r" b="b"/>
                  <a:pathLst>
                    <a:path w="592" h="794">
                      <a:moveTo>
                        <a:pt x="0" y="450"/>
                      </a:moveTo>
                      <a:lnTo>
                        <a:pt x="592" y="794"/>
                      </a:lnTo>
                      <a:lnTo>
                        <a:pt x="592" y="344"/>
                      </a:lnTo>
                      <a:lnTo>
                        <a:pt x="0" y="0"/>
                      </a:lnTo>
                      <a:lnTo>
                        <a:pt x="0" y="45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08" name="Freeform 240"/>
                <p:cNvSpPr>
                  <a:spLocks/>
                </p:cNvSpPr>
                <p:nvPr/>
              </p:nvSpPr>
              <p:spPr bwMode="auto">
                <a:xfrm>
                  <a:off x="4041" y="921"/>
                  <a:ext cx="1800" cy="1466"/>
                </a:xfrm>
                <a:custGeom>
                  <a:avLst/>
                  <a:gdLst>
                    <a:gd name="T0" fmla="*/ 1800 w 1800"/>
                    <a:gd name="T1" fmla="*/ 434 h 1466"/>
                    <a:gd name="T2" fmla="*/ 0 w 1800"/>
                    <a:gd name="T3" fmla="*/ 1466 h 1466"/>
                    <a:gd name="T4" fmla="*/ 0 w 1800"/>
                    <a:gd name="T5" fmla="*/ 1032 h 1466"/>
                    <a:gd name="T6" fmla="*/ 1800 w 1800"/>
                    <a:gd name="T7" fmla="*/ 0 h 1466"/>
                    <a:gd name="T8" fmla="*/ 1800 w 1800"/>
                    <a:gd name="T9" fmla="*/ 434 h 1466"/>
                  </a:gdLst>
                  <a:ahLst/>
                  <a:cxnLst>
                    <a:cxn ang="0">
                      <a:pos x="T0" y="T1"/>
                    </a:cxn>
                    <a:cxn ang="0">
                      <a:pos x="T2" y="T3"/>
                    </a:cxn>
                    <a:cxn ang="0">
                      <a:pos x="T4" y="T5"/>
                    </a:cxn>
                    <a:cxn ang="0">
                      <a:pos x="T6" y="T7"/>
                    </a:cxn>
                    <a:cxn ang="0">
                      <a:pos x="T8" y="T9"/>
                    </a:cxn>
                  </a:cxnLst>
                  <a:rect l="0" t="0" r="r" b="b"/>
                  <a:pathLst>
                    <a:path w="1800" h="1466">
                      <a:moveTo>
                        <a:pt x="1800" y="434"/>
                      </a:moveTo>
                      <a:lnTo>
                        <a:pt x="0" y="1466"/>
                      </a:lnTo>
                      <a:lnTo>
                        <a:pt x="0" y="1032"/>
                      </a:lnTo>
                      <a:lnTo>
                        <a:pt x="1800" y="0"/>
                      </a:lnTo>
                      <a:lnTo>
                        <a:pt x="1800" y="434"/>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409" name="Freeform 241"/>
                <p:cNvSpPr>
                  <a:spLocks/>
                </p:cNvSpPr>
                <p:nvPr/>
              </p:nvSpPr>
              <p:spPr bwMode="auto">
                <a:xfrm>
                  <a:off x="3439" y="1373"/>
                  <a:ext cx="996" cy="578"/>
                </a:xfrm>
                <a:custGeom>
                  <a:avLst/>
                  <a:gdLst>
                    <a:gd name="T0" fmla="*/ 594 w 996"/>
                    <a:gd name="T1" fmla="*/ 578 h 578"/>
                    <a:gd name="T2" fmla="*/ 996 w 996"/>
                    <a:gd name="T3" fmla="*/ 346 h 578"/>
                    <a:gd name="T4" fmla="*/ 396 w 996"/>
                    <a:gd name="T5" fmla="*/ 0 h 578"/>
                    <a:gd name="T6" fmla="*/ 392 w 996"/>
                    <a:gd name="T7" fmla="*/ 2 h 578"/>
                    <a:gd name="T8" fmla="*/ 0 w 996"/>
                    <a:gd name="T9" fmla="*/ 226 h 578"/>
                    <a:gd name="T10" fmla="*/ 594 w 996"/>
                    <a:gd name="T11" fmla="*/ 578 h 578"/>
                  </a:gdLst>
                  <a:ahLst/>
                  <a:cxnLst>
                    <a:cxn ang="0">
                      <a:pos x="T0" y="T1"/>
                    </a:cxn>
                    <a:cxn ang="0">
                      <a:pos x="T2" y="T3"/>
                    </a:cxn>
                    <a:cxn ang="0">
                      <a:pos x="T4" y="T5"/>
                    </a:cxn>
                    <a:cxn ang="0">
                      <a:pos x="T6" y="T7"/>
                    </a:cxn>
                    <a:cxn ang="0">
                      <a:pos x="T8" y="T9"/>
                    </a:cxn>
                    <a:cxn ang="0">
                      <a:pos x="T10" y="T11"/>
                    </a:cxn>
                  </a:cxnLst>
                  <a:rect l="0" t="0" r="r" b="b"/>
                  <a:pathLst>
                    <a:path w="996" h="578">
                      <a:moveTo>
                        <a:pt x="594" y="578"/>
                      </a:moveTo>
                      <a:lnTo>
                        <a:pt x="996" y="346"/>
                      </a:lnTo>
                      <a:lnTo>
                        <a:pt x="396" y="0"/>
                      </a:lnTo>
                      <a:lnTo>
                        <a:pt x="392" y="2"/>
                      </a:lnTo>
                      <a:lnTo>
                        <a:pt x="0" y="226"/>
                      </a:lnTo>
                      <a:lnTo>
                        <a:pt x="594" y="5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10" name="Freeform 242"/>
                <p:cNvSpPr>
                  <a:spLocks/>
                </p:cNvSpPr>
                <p:nvPr/>
              </p:nvSpPr>
              <p:spPr bwMode="auto">
                <a:xfrm>
                  <a:off x="4743" y="189"/>
                  <a:ext cx="996" cy="578"/>
                </a:xfrm>
                <a:custGeom>
                  <a:avLst/>
                  <a:gdLst>
                    <a:gd name="T0" fmla="*/ 594 w 996"/>
                    <a:gd name="T1" fmla="*/ 578 h 578"/>
                    <a:gd name="T2" fmla="*/ 996 w 996"/>
                    <a:gd name="T3" fmla="*/ 346 h 578"/>
                    <a:gd name="T4" fmla="*/ 396 w 996"/>
                    <a:gd name="T5" fmla="*/ 0 h 578"/>
                    <a:gd name="T6" fmla="*/ 392 w 996"/>
                    <a:gd name="T7" fmla="*/ 2 h 578"/>
                    <a:gd name="T8" fmla="*/ 0 w 996"/>
                    <a:gd name="T9" fmla="*/ 226 h 578"/>
                    <a:gd name="T10" fmla="*/ 594 w 996"/>
                    <a:gd name="T11" fmla="*/ 578 h 578"/>
                  </a:gdLst>
                  <a:ahLst/>
                  <a:cxnLst>
                    <a:cxn ang="0">
                      <a:pos x="T0" y="T1"/>
                    </a:cxn>
                    <a:cxn ang="0">
                      <a:pos x="T2" y="T3"/>
                    </a:cxn>
                    <a:cxn ang="0">
                      <a:pos x="T4" y="T5"/>
                    </a:cxn>
                    <a:cxn ang="0">
                      <a:pos x="T6" y="T7"/>
                    </a:cxn>
                    <a:cxn ang="0">
                      <a:pos x="T8" y="T9"/>
                    </a:cxn>
                    <a:cxn ang="0">
                      <a:pos x="T10" y="T11"/>
                    </a:cxn>
                  </a:cxnLst>
                  <a:rect l="0" t="0" r="r" b="b"/>
                  <a:pathLst>
                    <a:path w="996" h="578">
                      <a:moveTo>
                        <a:pt x="594" y="578"/>
                      </a:moveTo>
                      <a:lnTo>
                        <a:pt x="996" y="346"/>
                      </a:lnTo>
                      <a:lnTo>
                        <a:pt x="396" y="0"/>
                      </a:lnTo>
                      <a:lnTo>
                        <a:pt x="392" y="2"/>
                      </a:lnTo>
                      <a:lnTo>
                        <a:pt x="0" y="226"/>
                      </a:lnTo>
                      <a:lnTo>
                        <a:pt x="594" y="5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11" name="Freeform 243"/>
                <p:cNvSpPr>
                  <a:spLocks/>
                </p:cNvSpPr>
                <p:nvPr/>
              </p:nvSpPr>
              <p:spPr bwMode="auto">
                <a:xfrm>
                  <a:off x="5337" y="545"/>
                  <a:ext cx="408" cy="666"/>
                </a:xfrm>
                <a:custGeom>
                  <a:avLst/>
                  <a:gdLst>
                    <a:gd name="T0" fmla="*/ 408 w 408"/>
                    <a:gd name="T1" fmla="*/ 434 h 666"/>
                    <a:gd name="T2" fmla="*/ 0 w 408"/>
                    <a:gd name="T3" fmla="*/ 666 h 666"/>
                    <a:gd name="T4" fmla="*/ 0 w 408"/>
                    <a:gd name="T5" fmla="*/ 232 h 666"/>
                    <a:gd name="T6" fmla="*/ 408 w 408"/>
                    <a:gd name="T7" fmla="*/ 0 h 666"/>
                    <a:gd name="T8" fmla="*/ 408 w 408"/>
                    <a:gd name="T9" fmla="*/ 434 h 666"/>
                  </a:gdLst>
                  <a:ahLst/>
                  <a:cxnLst>
                    <a:cxn ang="0">
                      <a:pos x="T0" y="T1"/>
                    </a:cxn>
                    <a:cxn ang="0">
                      <a:pos x="T2" y="T3"/>
                    </a:cxn>
                    <a:cxn ang="0">
                      <a:pos x="T4" y="T5"/>
                    </a:cxn>
                    <a:cxn ang="0">
                      <a:pos x="T6" y="T7"/>
                    </a:cxn>
                    <a:cxn ang="0">
                      <a:pos x="T8" y="T9"/>
                    </a:cxn>
                  </a:cxnLst>
                  <a:rect l="0" t="0" r="r" b="b"/>
                  <a:pathLst>
                    <a:path w="408" h="666">
                      <a:moveTo>
                        <a:pt x="408" y="434"/>
                      </a:moveTo>
                      <a:lnTo>
                        <a:pt x="0" y="666"/>
                      </a:lnTo>
                      <a:lnTo>
                        <a:pt x="0" y="232"/>
                      </a:lnTo>
                      <a:lnTo>
                        <a:pt x="408" y="0"/>
                      </a:lnTo>
                      <a:lnTo>
                        <a:pt x="408" y="434"/>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412" name="Freeform 244"/>
                <p:cNvSpPr>
                  <a:spLocks/>
                </p:cNvSpPr>
                <p:nvPr/>
              </p:nvSpPr>
              <p:spPr bwMode="auto">
                <a:xfrm>
                  <a:off x="4737" y="417"/>
                  <a:ext cx="592" cy="794"/>
                </a:xfrm>
                <a:custGeom>
                  <a:avLst/>
                  <a:gdLst>
                    <a:gd name="T0" fmla="*/ 0 w 592"/>
                    <a:gd name="T1" fmla="*/ 450 h 794"/>
                    <a:gd name="T2" fmla="*/ 592 w 592"/>
                    <a:gd name="T3" fmla="*/ 794 h 794"/>
                    <a:gd name="T4" fmla="*/ 592 w 592"/>
                    <a:gd name="T5" fmla="*/ 344 h 794"/>
                    <a:gd name="T6" fmla="*/ 0 w 592"/>
                    <a:gd name="T7" fmla="*/ 0 h 794"/>
                    <a:gd name="T8" fmla="*/ 0 w 592"/>
                    <a:gd name="T9" fmla="*/ 450 h 794"/>
                  </a:gdLst>
                  <a:ahLst/>
                  <a:cxnLst>
                    <a:cxn ang="0">
                      <a:pos x="T0" y="T1"/>
                    </a:cxn>
                    <a:cxn ang="0">
                      <a:pos x="T2" y="T3"/>
                    </a:cxn>
                    <a:cxn ang="0">
                      <a:pos x="T4" y="T5"/>
                    </a:cxn>
                    <a:cxn ang="0">
                      <a:pos x="T6" y="T7"/>
                    </a:cxn>
                    <a:cxn ang="0">
                      <a:pos x="T8" y="T9"/>
                    </a:cxn>
                  </a:cxnLst>
                  <a:rect l="0" t="0" r="r" b="b"/>
                  <a:pathLst>
                    <a:path w="592" h="794">
                      <a:moveTo>
                        <a:pt x="0" y="450"/>
                      </a:moveTo>
                      <a:lnTo>
                        <a:pt x="592" y="794"/>
                      </a:lnTo>
                      <a:lnTo>
                        <a:pt x="592" y="344"/>
                      </a:lnTo>
                      <a:lnTo>
                        <a:pt x="0" y="0"/>
                      </a:lnTo>
                      <a:lnTo>
                        <a:pt x="0" y="45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13" name="Freeform 245"/>
                <p:cNvSpPr>
                  <a:spLocks/>
                </p:cNvSpPr>
                <p:nvPr/>
              </p:nvSpPr>
              <p:spPr bwMode="auto">
                <a:xfrm>
                  <a:off x="4191" y="1061"/>
                  <a:ext cx="1140" cy="666"/>
                </a:xfrm>
                <a:custGeom>
                  <a:avLst/>
                  <a:gdLst>
                    <a:gd name="T0" fmla="*/ 250 w 1140"/>
                    <a:gd name="T1" fmla="*/ 666 h 666"/>
                    <a:gd name="T2" fmla="*/ 1140 w 1140"/>
                    <a:gd name="T3" fmla="*/ 146 h 666"/>
                    <a:gd name="T4" fmla="*/ 884 w 1140"/>
                    <a:gd name="T5" fmla="*/ 0 h 666"/>
                    <a:gd name="T6" fmla="*/ 392 w 1140"/>
                    <a:gd name="T7" fmla="*/ 290 h 666"/>
                    <a:gd name="T8" fmla="*/ 0 w 1140"/>
                    <a:gd name="T9" fmla="*/ 514 h 666"/>
                    <a:gd name="T10" fmla="*/ 250 w 1140"/>
                    <a:gd name="T11" fmla="*/ 666 h 666"/>
                  </a:gdLst>
                  <a:ahLst/>
                  <a:cxnLst>
                    <a:cxn ang="0">
                      <a:pos x="T0" y="T1"/>
                    </a:cxn>
                    <a:cxn ang="0">
                      <a:pos x="T2" y="T3"/>
                    </a:cxn>
                    <a:cxn ang="0">
                      <a:pos x="T4" y="T5"/>
                    </a:cxn>
                    <a:cxn ang="0">
                      <a:pos x="T6" y="T7"/>
                    </a:cxn>
                    <a:cxn ang="0">
                      <a:pos x="T8" y="T9"/>
                    </a:cxn>
                    <a:cxn ang="0">
                      <a:pos x="T10" y="T11"/>
                    </a:cxn>
                  </a:cxnLst>
                  <a:rect l="0" t="0" r="r" b="b"/>
                  <a:pathLst>
                    <a:path w="1140" h="666">
                      <a:moveTo>
                        <a:pt x="250" y="666"/>
                      </a:moveTo>
                      <a:lnTo>
                        <a:pt x="1140" y="146"/>
                      </a:lnTo>
                      <a:lnTo>
                        <a:pt x="884" y="0"/>
                      </a:lnTo>
                      <a:lnTo>
                        <a:pt x="392" y="290"/>
                      </a:lnTo>
                      <a:lnTo>
                        <a:pt x="0" y="514"/>
                      </a:lnTo>
                      <a:lnTo>
                        <a:pt x="250" y="66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14" name="Freeform 246"/>
                <p:cNvSpPr>
                  <a:spLocks/>
                </p:cNvSpPr>
                <p:nvPr/>
              </p:nvSpPr>
              <p:spPr bwMode="auto">
                <a:xfrm>
                  <a:off x="3839" y="861"/>
                  <a:ext cx="1140" cy="666"/>
                </a:xfrm>
                <a:custGeom>
                  <a:avLst/>
                  <a:gdLst>
                    <a:gd name="T0" fmla="*/ 250 w 1140"/>
                    <a:gd name="T1" fmla="*/ 666 h 666"/>
                    <a:gd name="T2" fmla="*/ 1140 w 1140"/>
                    <a:gd name="T3" fmla="*/ 146 h 666"/>
                    <a:gd name="T4" fmla="*/ 884 w 1140"/>
                    <a:gd name="T5" fmla="*/ 0 h 666"/>
                    <a:gd name="T6" fmla="*/ 392 w 1140"/>
                    <a:gd name="T7" fmla="*/ 290 h 666"/>
                    <a:gd name="T8" fmla="*/ 0 w 1140"/>
                    <a:gd name="T9" fmla="*/ 514 h 666"/>
                    <a:gd name="T10" fmla="*/ 250 w 1140"/>
                    <a:gd name="T11" fmla="*/ 666 h 666"/>
                  </a:gdLst>
                  <a:ahLst/>
                  <a:cxnLst>
                    <a:cxn ang="0">
                      <a:pos x="T0" y="T1"/>
                    </a:cxn>
                    <a:cxn ang="0">
                      <a:pos x="T2" y="T3"/>
                    </a:cxn>
                    <a:cxn ang="0">
                      <a:pos x="T4" y="T5"/>
                    </a:cxn>
                    <a:cxn ang="0">
                      <a:pos x="T6" y="T7"/>
                    </a:cxn>
                    <a:cxn ang="0">
                      <a:pos x="T8" y="T9"/>
                    </a:cxn>
                    <a:cxn ang="0">
                      <a:pos x="T10" y="T11"/>
                    </a:cxn>
                  </a:cxnLst>
                  <a:rect l="0" t="0" r="r" b="b"/>
                  <a:pathLst>
                    <a:path w="1140" h="666">
                      <a:moveTo>
                        <a:pt x="250" y="666"/>
                      </a:moveTo>
                      <a:lnTo>
                        <a:pt x="1140" y="146"/>
                      </a:lnTo>
                      <a:lnTo>
                        <a:pt x="884" y="0"/>
                      </a:lnTo>
                      <a:lnTo>
                        <a:pt x="392" y="290"/>
                      </a:lnTo>
                      <a:lnTo>
                        <a:pt x="0" y="514"/>
                      </a:lnTo>
                      <a:lnTo>
                        <a:pt x="250" y="66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15" name="Freeform 247"/>
                <p:cNvSpPr>
                  <a:spLocks/>
                </p:cNvSpPr>
                <p:nvPr/>
              </p:nvSpPr>
              <p:spPr bwMode="auto">
                <a:xfrm>
                  <a:off x="4357" y="931"/>
                  <a:ext cx="474" cy="276"/>
                </a:xfrm>
                <a:custGeom>
                  <a:avLst/>
                  <a:gdLst>
                    <a:gd name="T0" fmla="*/ 282 w 474"/>
                    <a:gd name="T1" fmla="*/ 276 h 276"/>
                    <a:gd name="T2" fmla="*/ 474 w 474"/>
                    <a:gd name="T3" fmla="*/ 166 h 276"/>
                    <a:gd name="T4" fmla="*/ 188 w 474"/>
                    <a:gd name="T5" fmla="*/ 0 h 276"/>
                    <a:gd name="T6" fmla="*/ 186 w 474"/>
                    <a:gd name="T7" fmla="*/ 2 h 276"/>
                    <a:gd name="T8" fmla="*/ 0 w 474"/>
                    <a:gd name="T9" fmla="*/ 108 h 276"/>
                    <a:gd name="T10" fmla="*/ 282 w 474"/>
                    <a:gd name="T11" fmla="*/ 276 h 276"/>
                  </a:gdLst>
                  <a:ahLst/>
                  <a:cxnLst>
                    <a:cxn ang="0">
                      <a:pos x="T0" y="T1"/>
                    </a:cxn>
                    <a:cxn ang="0">
                      <a:pos x="T2" y="T3"/>
                    </a:cxn>
                    <a:cxn ang="0">
                      <a:pos x="T4" y="T5"/>
                    </a:cxn>
                    <a:cxn ang="0">
                      <a:pos x="T6" y="T7"/>
                    </a:cxn>
                    <a:cxn ang="0">
                      <a:pos x="T8" y="T9"/>
                    </a:cxn>
                    <a:cxn ang="0">
                      <a:pos x="T10" y="T11"/>
                    </a:cxn>
                  </a:cxnLst>
                  <a:rect l="0" t="0" r="r" b="b"/>
                  <a:pathLst>
                    <a:path w="474" h="276">
                      <a:moveTo>
                        <a:pt x="282" y="276"/>
                      </a:moveTo>
                      <a:lnTo>
                        <a:pt x="474" y="166"/>
                      </a:lnTo>
                      <a:lnTo>
                        <a:pt x="188" y="0"/>
                      </a:lnTo>
                      <a:lnTo>
                        <a:pt x="186" y="2"/>
                      </a:lnTo>
                      <a:lnTo>
                        <a:pt x="0" y="108"/>
                      </a:lnTo>
                      <a:lnTo>
                        <a:pt x="282" y="27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16" name="Freeform 248"/>
                <p:cNvSpPr>
                  <a:spLocks/>
                </p:cNvSpPr>
                <p:nvPr/>
              </p:nvSpPr>
              <p:spPr bwMode="auto">
                <a:xfrm>
                  <a:off x="4639" y="1101"/>
                  <a:ext cx="194" cy="318"/>
                </a:xfrm>
                <a:custGeom>
                  <a:avLst/>
                  <a:gdLst>
                    <a:gd name="T0" fmla="*/ 194 w 194"/>
                    <a:gd name="T1" fmla="*/ 208 h 318"/>
                    <a:gd name="T2" fmla="*/ 0 w 194"/>
                    <a:gd name="T3" fmla="*/ 318 h 318"/>
                    <a:gd name="T4" fmla="*/ 0 w 194"/>
                    <a:gd name="T5" fmla="*/ 110 h 318"/>
                    <a:gd name="T6" fmla="*/ 194 w 194"/>
                    <a:gd name="T7" fmla="*/ 0 h 318"/>
                    <a:gd name="T8" fmla="*/ 194 w 194"/>
                    <a:gd name="T9" fmla="*/ 208 h 318"/>
                  </a:gdLst>
                  <a:ahLst/>
                  <a:cxnLst>
                    <a:cxn ang="0">
                      <a:pos x="T0" y="T1"/>
                    </a:cxn>
                    <a:cxn ang="0">
                      <a:pos x="T2" y="T3"/>
                    </a:cxn>
                    <a:cxn ang="0">
                      <a:pos x="T4" y="T5"/>
                    </a:cxn>
                    <a:cxn ang="0">
                      <a:pos x="T6" y="T7"/>
                    </a:cxn>
                    <a:cxn ang="0">
                      <a:pos x="T8" y="T9"/>
                    </a:cxn>
                  </a:cxnLst>
                  <a:rect l="0" t="0" r="r" b="b"/>
                  <a:pathLst>
                    <a:path w="194" h="318">
                      <a:moveTo>
                        <a:pt x="194" y="208"/>
                      </a:moveTo>
                      <a:lnTo>
                        <a:pt x="0" y="318"/>
                      </a:lnTo>
                      <a:lnTo>
                        <a:pt x="0" y="110"/>
                      </a:lnTo>
                      <a:lnTo>
                        <a:pt x="194" y="0"/>
                      </a:lnTo>
                      <a:lnTo>
                        <a:pt x="194" y="20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417" name="Freeform 249"/>
                <p:cNvSpPr>
                  <a:spLocks/>
                </p:cNvSpPr>
                <p:nvPr/>
              </p:nvSpPr>
              <p:spPr bwMode="auto">
                <a:xfrm>
                  <a:off x="4353" y="1041"/>
                  <a:ext cx="282" cy="378"/>
                </a:xfrm>
                <a:custGeom>
                  <a:avLst/>
                  <a:gdLst>
                    <a:gd name="T0" fmla="*/ 0 w 282"/>
                    <a:gd name="T1" fmla="*/ 214 h 378"/>
                    <a:gd name="T2" fmla="*/ 282 w 282"/>
                    <a:gd name="T3" fmla="*/ 378 h 378"/>
                    <a:gd name="T4" fmla="*/ 282 w 282"/>
                    <a:gd name="T5" fmla="*/ 164 h 378"/>
                    <a:gd name="T6" fmla="*/ 0 w 282"/>
                    <a:gd name="T7" fmla="*/ 0 h 378"/>
                    <a:gd name="T8" fmla="*/ 0 w 282"/>
                    <a:gd name="T9" fmla="*/ 214 h 378"/>
                  </a:gdLst>
                  <a:ahLst/>
                  <a:cxnLst>
                    <a:cxn ang="0">
                      <a:pos x="T0" y="T1"/>
                    </a:cxn>
                    <a:cxn ang="0">
                      <a:pos x="T2" y="T3"/>
                    </a:cxn>
                    <a:cxn ang="0">
                      <a:pos x="T4" y="T5"/>
                    </a:cxn>
                    <a:cxn ang="0">
                      <a:pos x="T6" y="T7"/>
                    </a:cxn>
                    <a:cxn ang="0">
                      <a:pos x="T8" y="T9"/>
                    </a:cxn>
                  </a:cxnLst>
                  <a:rect l="0" t="0" r="r" b="b"/>
                  <a:pathLst>
                    <a:path w="282" h="378">
                      <a:moveTo>
                        <a:pt x="0" y="214"/>
                      </a:moveTo>
                      <a:lnTo>
                        <a:pt x="282" y="378"/>
                      </a:lnTo>
                      <a:lnTo>
                        <a:pt x="282" y="164"/>
                      </a:lnTo>
                      <a:lnTo>
                        <a:pt x="0" y="0"/>
                      </a:lnTo>
                      <a:lnTo>
                        <a:pt x="0" y="214"/>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18" name="Line 250"/>
                <p:cNvSpPr>
                  <a:spLocks noChangeShapeType="1"/>
                </p:cNvSpPr>
                <p:nvPr/>
              </p:nvSpPr>
              <p:spPr bwMode="auto">
                <a:xfrm>
                  <a:off x="4977" y="1007"/>
                  <a:ext cx="1" cy="1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419" name="Freeform 251"/>
                <p:cNvSpPr>
                  <a:spLocks/>
                </p:cNvSpPr>
                <p:nvPr/>
              </p:nvSpPr>
              <p:spPr bwMode="auto">
                <a:xfrm>
                  <a:off x="4913" y="679"/>
                  <a:ext cx="278" cy="264"/>
                </a:xfrm>
                <a:custGeom>
                  <a:avLst/>
                  <a:gdLst>
                    <a:gd name="T0" fmla="*/ 8 w 278"/>
                    <a:gd name="T1" fmla="*/ 78 h 264"/>
                    <a:gd name="T2" fmla="*/ 2 w 278"/>
                    <a:gd name="T3" fmla="*/ 104 h 264"/>
                    <a:gd name="T4" fmla="*/ 0 w 278"/>
                    <a:gd name="T5" fmla="*/ 130 h 264"/>
                    <a:gd name="T6" fmla="*/ 4 w 278"/>
                    <a:gd name="T7" fmla="*/ 156 h 264"/>
                    <a:gd name="T8" fmla="*/ 12 w 278"/>
                    <a:gd name="T9" fmla="*/ 180 h 264"/>
                    <a:gd name="T10" fmla="*/ 24 w 278"/>
                    <a:gd name="T11" fmla="*/ 202 h 264"/>
                    <a:gd name="T12" fmla="*/ 42 w 278"/>
                    <a:gd name="T13" fmla="*/ 222 h 264"/>
                    <a:gd name="T14" fmla="*/ 64 w 278"/>
                    <a:gd name="T15" fmla="*/ 240 h 264"/>
                    <a:gd name="T16" fmla="*/ 88 w 278"/>
                    <a:gd name="T17" fmla="*/ 252 h 264"/>
                    <a:gd name="T18" fmla="*/ 102 w 278"/>
                    <a:gd name="T19" fmla="*/ 258 h 264"/>
                    <a:gd name="T20" fmla="*/ 130 w 278"/>
                    <a:gd name="T21" fmla="*/ 264 h 264"/>
                    <a:gd name="T22" fmla="*/ 156 w 278"/>
                    <a:gd name="T23" fmla="*/ 264 h 264"/>
                    <a:gd name="T24" fmla="*/ 182 w 278"/>
                    <a:gd name="T25" fmla="*/ 260 h 264"/>
                    <a:gd name="T26" fmla="*/ 208 w 278"/>
                    <a:gd name="T27" fmla="*/ 250 h 264"/>
                    <a:gd name="T28" fmla="*/ 228 w 278"/>
                    <a:gd name="T29" fmla="*/ 236 h 264"/>
                    <a:gd name="T30" fmla="*/ 248 w 278"/>
                    <a:gd name="T31" fmla="*/ 220 h 264"/>
                    <a:gd name="T32" fmla="*/ 262 w 278"/>
                    <a:gd name="T33" fmla="*/ 198 h 264"/>
                    <a:gd name="T34" fmla="*/ 268 w 278"/>
                    <a:gd name="T35" fmla="*/ 186 h 264"/>
                    <a:gd name="T36" fmla="*/ 276 w 278"/>
                    <a:gd name="T37" fmla="*/ 160 h 264"/>
                    <a:gd name="T38" fmla="*/ 278 w 278"/>
                    <a:gd name="T39" fmla="*/ 134 h 264"/>
                    <a:gd name="T40" fmla="*/ 274 w 278"/>
                    <a:gd name="T41" fmla="*/ 110 h 264"/>
                    <a:gd name="T42" fmla="*/ 266 w 278"/>
                    <a:gd name="T43" fmla="*/ 84 h 264"/>
                    <a:gd name="T44" fmla="*/ 252 w 278"/>
                    <a:gd name="T45" fmla="*/ 62 h 264"/>
                    <a:gd name="T46" fmla="*/ 236 w 278"/>
                    <a:gd name="T47" fmla="*/ 42 h 264"/>
                    <a:gd name="T48" fmla="*/ 214 w 278"/>
                    <a:gd name="T49" fmla="*/ 24 h 264"/>
                    <a:gd name="T50" fmla="*/ 188 w 278"/>
                    <a:gd name="T51" fmla="*/ 12 h 264"/>
                    <a:gd name="T52" fmla="*/ 174 w 278"/>
                    <a:gd name="T53" fmla="*/ 6 h 264"/>
                    <a:gd name="T54" fmla="*/ 148 w 278"/>
                    <a:gd name="T55" fmla="*/ 2 h 264"/>
                    <a:gd name="T56" fmla="*/ 120 w 278"/>
                    <a:gd name="T57" fmla="*/ 0 h 264"/>
                    <a:gd name="T58" fmla="*/ 94 w 278"/>
                    <a:gd name="T59" fmla="*/ 4 h 264"/>
                    <a:gd name="T60" fmla="*/ 70 w 278"/>
                    <a:gd name="T61" fmla="*/ 14 h 264"/>
                    <a:gd name="T62" fmla="*/ 48 w 278"/>
                    <a:gd name="T63" fmla="*/ 28 h 264"/>
                    <a:gd name="T64" fmla="*/ 30 w 278"/>
                    <a:gd name="T65" fmla="*/ 46 h 264"/>
                    <a:gd name="T66" fmla="*/ 14 w 278"/>
                    <a:gd name="T67" fmla="*/ 66 h 264"/>
                    <a:gd name="T68" fmla="*/ 8 w 278"/>
                    <a:gd name="T69" fmla="*/ 7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8" h="264">
                      <a:moveTo>
                        <a:pt x="8" y="78"/>
                      </a:moveTo>
                      <a:lnTo>
                        <a:pt x="8" y="78"/>
                      </a:lnTo>
                      <a:lnTo>
                        <a:pt x="4" y="92"/>
                      </a:lnTo>
                      <a:lnTo>
                        <a:pt x="2" y="104"/>
                      </a:lnTo>
                      <a:lnTo>
                        <a:pt x="0" y="116"/>
                      </a:lnTo>
                      <a:lnTo>
                        <a:pt x="0" y="130"/>
                      </a:lnTo>
                      <a:lnTo>
                        <a:pt x="0" y="142"/>
                      </a:lnTo>
                      <a:lnTo>
                        <a:pt x="4" y="156"/>
                      </a:lnTo>
                      <a:lnTo>
                        <a:pt x="6" y="168"/>
                      </a:lnTo>
                      <a:lnTo>
                        <a:pt x="12" y="180"/>
                      </a:lnTo>
                      <a:lnTo>
                        <a:pt x="18" y="192"/>
                      </a:lnTo>
                      <a:lnTo>
                        <a:pt x="24" y="202"/>
                      </a:lnTo>
                      <a:lnTo>
                        <a:pt x="32" y="212"/>
                      </a:lnTo>
                      <a:lnTo>
                        <a:pt x="42" y="222"/>
                      </a:lnTo>
                      <a:lnTo>
                        <a:pt x="52" y="232"/>
                      </a:lnTo>
                      <a:lnTo>
                        <a:pt x="64" y="240"/>
                      </a:lnTo>
                      <a:lnTo>
                        <a:pt x="76" y="246"/>
                      </a:lnTo>
                      <a:lnTo>
                        <a:pt x="88" y="252"/>
                      </a:lnTo>
                      <a:lnTo>
                        <a:pt x="88" y="252"/>
                      </a:lnTo>
                      <a:lnTo>
                        <a:pt x="102" y="258"/>
                      </a:lnTo>
                      <a:lnTo>
                        <a:pt x="116" y="262"/>
                      </a:lnTo>
                      <a:lnTo>
                        <a:pt x="130" y="264"/>
                      </a:lnTo>
                      <a:lnTo>
                        <a:pt x="144" y="264"/>
                      </a:lnTo>
                      <a:lnTo>
                        <a:pt x="156" y="264"/>
                      </a:lnTo>
                      <a:lnTo>
                        <a:pt x="170" y="262"/>
                      </a:lnTo>
                      <a:lnTo>
                        <a:pt x="182" y="260"/>
                      </a:lnTo>
                      <a:lnTo>
                        <a:pt x="196" y="256"/>
                      </a:lnTo>
                      <a:lnTo>
                        <a:pt x="208" y="250"/>
                      </a:lnTo>
                      <a:lnTo>
                        <a:pt x="218" y="244"/>
                      </a:lnTo>
                      <a:lnTo>
                        <a:pt x="228" y="236"/>
                      </a:lnTo>
                      <a:lnTo>
                        <a:pt x="238" y="228"/>
                      </a:lnTo>
                      <a:lnTo>
                        <a:pt x="248" y="220"/>
                      </a:lnTo>
                      <a:lnTo>
                        <a:pt x="256" y="210"/>
                      </a:lnTo>
                      <a:lnTo>
                        <a:pt x="262" y="198"/>
                      </a:lnTo>
                      <a:lnTo>
                        <a:pt x="268" y="186"/>
                      </a:lnTo>
                      <a:lnTo>
                        <a:pt x="268" y="186"/>
                      </a:lnTo>
                      <a:lnTo>
                        <a:pt x="272" y="174"/>
                      </a:lnTo>
                      <a:lnTo>
                        <a:pt x="276" y="160"/>
                      </a:lnTo>
                      <a:lnTo>
                        <a:pt x="278" y="148"/>
                      </a:lnTo>
                      <a:lnTo>
                        <a:pt x="278" y="134"/>
                      </a:lnTo>
                      <a:lnTo>
                        <a:pt x="276" y="122"/>
                      </a:lnTo>
                      <a:lnTo>
                        <a:pt x="274" y="110"/>
                      </a:lnTo>
                      <a:lnTo>
                        <a:pt x="270" y="96"/>
                      </a:lnTo>
                      <a:lnTo>
                        <a:pt x="266" y="84"/>
                      </a:lnTo>
                      <a:lnTo>
                        <a:pt x="260" y="74"/>
                      </a:lnTo>
                      <a:lnTo>
                        <a:pt x="252" y="62"/>
                      </a:lnTo>
                      <a:lnTo>
                        <a:pt x="244" y="52"/>
                      </a:lnTo>
                      <a:lnTo>
                        <a:pt x="236" y="42"/>
                      </a:lnTo>
                      <a:lnTo>
                        <a:pt x="224" y="32"/>
                      </a:lnTo>
                      <a:lnTo>
                        <a:pt x="214" y="24"/>
                      </a:lnTo>
                      <a:lnTo>
                        <a:pt x="202" y="18"/>
                      </a:lnTo>
                      <a:lnTo>
                        <a:pt x="188" y="12"/>
                      </a:lnTo>
                      <a:lnTo>
                        <a:pt x="188" y="12"/>
                      </a:lnTo>
                      <a:lnTo>
                        <a:pt x="174" y="6"/>
                      </a:lnTo>
                      <a:lnTo>
                        <a:pt x="162" y="4"/>
                      </a:lnTo>
                      <a:lnTo>
                        <a:pt x="148" y="2"/>
                      </a:lnTo>
                      <a:lnTo>
                        <a:pt x="134" y="0"/>
                      </a:lnTo>
                      <a:lnTo>
                        <a:pt x="120" y="0"/>
                      </a:lnTo>
                      <a:lnTo>
                        <a:pt x="108" y="2"/>
                      </a:lnTo>
                      <a:lnTo>
                        <a:pt x="94" y="4"/>
                      </a:lnTo>
                      <a:lnTo>
                        <a:pt x="82" y="8"/>
                      </a:lnTo>
                      <a:lnTo>
                        <a:pt x="70" y="14"/>
                      </a:lnTo>
                      <a:lnTo>
                        <a:pt x="58" y="20"/>
                      </a:lnTo>
                      <a:lnTo>
                        <a:pt x="48" y="28"/>
                      </a:lnTo>
                      <a:lnTo>
                        <a:pt x="38" y="36"/>
                      </a:lnTo>
                      <a:lnTo>
                        <a:pt x="30" y="46"/>
                      </a:lnTo>
                      <a:lnTo>
                        <a:pt x="22" y="56"/>
                      </a:lnTo>
                      <a:lnTo>
                        <a:pt x="14" y="66"/>
                      </a:lnTo>
                      <a:lnTo>
                        <a:pt x="8" y="78"/>
                      </a:lnTo>
                      <a:lnTo>
                        <a:pt x="8" y="7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420" name="Freeform 252"/>
                <p:cNvSpPr>
                  <a:spLocks/>
                </p:cNvSpPr>
                <p:nvPr/>
              </p:nvSpPr>
              <p:spPr bwMode="auto">
                <a:xfrm>
                  <a:off x="4881" y="703"/>
                  <a:ext cx="278" cy="264"/>
                </a:xfrm>
                <a:custGeom>
                  <a:avLst/>
                  <a:gdLst>
                    <a:gd name="T0" fmla="*/ 8 w 278"/>
                    <a:gd name="T1" fmla="*/ 78 h 264"/>
                    <a:gd name="T2" fmla="*/ 2 w 278"/>
                    <a:gd name="T3" fmla="*/ 104 h 264"/>
                    <a:gd name="T4" fmla="*/ 0 w 278"/>
                    <a:gd name="T5" fmla="*/ 130 h 264"/>
                    <a:gd name="T6" fmla="*/ 4 w 278"/>
                    <a:gd name="T7" fmla="*/ 156 h 264"/>
                    <a:gd name="T8" fmla="*/ 12 w 278"/>
                    <a:gd name="T9" fmla="*/ 180 h 264"/>
                    <a:gd name="T10" fmla="*/ 24 w 278"/>
                    <a:gd name="T11" fmla="*/ 202 h 264"/>
                    <a:gd name="T12" fmla="*/ 42 w 278"/>
                    <a:gd name="T13" fmla="*/ 222 h 264"/>
                    <a:gd name="T14" fmla="*/ 64 w 278"/>
                    <a:gd name="T15" fmla="*/ 240 h 264"/>
                    <a:gd name="T16" fmla="*/ 88 w 278"/>
                    <a:gd name="T17" fmla="*/ 252 h 264"/>
                    <a:gd name="T18" fmla="*/ 102 w 278"/>
                    <a:gd name="T19" fmla="*/ 258 h 264"/>
                    <a:gd name="T20" fmla="*/ 130 w 278"/>
                    <a:gd name="T21" fmla="*/ 264 h 264"/>
                    <a:gd name="T22" fmla="*/ 156 w 278"/>
                    <a:gd name="T23" fmla="*/ 264 h 264"/>
                    <a:gd name="T24" fmla="*/ 182 w 278"/>
                    <a:gd name="T25" fmla="*/ 260 h 264"/>
                    <a:gd name="T26" fmla="*/ 208 w 278"/>
                    <a:gd name="T27" fmla="*/ 250 h 264"/>
                    <a:gd name="T28" fmla="*/ 228 w 278"/>
                    <a:gd name="T29" fmla="*/ 236 h 264"/>
                    <a:gd name="T30" fmla="*/ 248 w 278"/>
                    <a:gd name="T31" fmla="*/ 220 h 264"/>
                    <a:gd name="T32" fmla="*/ 262 w 278"/>
                    <a:gd name="T33" fmla="*/ 198 h 264"/>
                    <a:gd name="T34" fmla="*/ 268 w 278"/>
                    <a:gd name="T35" fmla="*/ 186 h 264"/>
                    <a:gd name="T36" fmla="*/ 276 w 278"/>
                    <a:gd name="T37" fmla="*/ 160 h 264"/>
                    <a:gd name="T38" fmla="*/ 278 w 278"/>
                    <a:gd name="T39" fmla="*/ 134 h 264"/>
                    <a:gd name="T40" fmla="*/ 274 w 278"/>
                    <a:gd name="T41" fmla="*/ 110 h 264"/>
                    <a:gd name="T42" fmla="*/ 266 w 278"/>
                    <a:gd name="T43" fmla="*/ 84 h 264"/>
                    <a:gd name="T44" fmla="*/ 252 w 278"/>
                    <a:gd name="T45" fmla="*/ 62 h 264"/>
                    <a:gd name="T46" fmla="*/ 236 w 278"/>
                    <a:gd name="T47" fmla="*/ 42 h 264"/>
                    <a:gd name="T48" fmla="*/ 214 w 278"/>
                    <a:gd name="T49" fmla="*/ 24 h 264"/>
                    <a:gd name="T50" fmla="*/ 188 w 278"/>
                    <a:gd name="T51" fmla="*/ 12 h 264"/>
                    <a:gd name="T52" fmla="*/ 174 w 278"/>
                    <a:gd name="T53" fmla="*/ 6 h 264"/>
                    <a:gd name="T54" fmla="*/ 148 w 278"/>
                    <a:gd name="T55" fmla="*/ 2 h 264"/>
                    <a:gd name="T56" fmla="*/ 120 w 278"/>
                    <a:gd name="T57" fmla="*/ 0 h 264"/>
                    <a:gd name="T58" fmla="*/ 94 w 278"/>
                    <a:gd name="T59" fmla="*/ 4 h 264"/>
                    <a:gd name="T60" fmla="*/ 70 w 278"/>
                    <a:gd name="T61" fmla="*/ 14 h 264"/>
                    <a:gd name="T62" fmla="*/ 48 w 278"/>
                    <a:gd name="T63" fmla="*/ 28 h 264"/>
                    <a:gd name="T64" fmla="*/ 30 w 278"/>
                    <a:gd name="T65" fmla="*/ 46 h 264"/>
                    <a:gd name="T66" fmla="*/ 14 w 278"/>
                    <a:gd name="T67" fmla="*/ 66 h 264"/>
                    <a:gd name="T68" fmla="*/ 8 w 278"/>
                    <a:gd name="T69" fmla="*/ 7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8" h="264">
                      <a:moveTo>
                        <a:pt x="8" y="78"/>
                      </a:moveTo>
                      <a:lnTo>
                        <a:pt x="8" y="78"/>
                      </a:lnTo>
                      <a:lnTo>
                        <a:pt x="4" y="92"/>
                      </a:lnTo>
                      <a:lnTo>
                        <a:pt x="2" y="104"/>
                      </a:lnTo>
                      <a:lnTo>
                        <a:pt x="0" y="116"/>
                      </a:lnTo>
                      <a:lnTo>
                        <a:pt x="0" y="130"/>
                      </a:lnTo>
                      <a:lnTo>
                        <a:pt x="0" y="142"/>
                      </a:lnTo>
                      <a:lnTo>
                        <a:pt x="4" y="156"/>
                      </a:lnTo>
                      <a:lnTo>
                        <a:pt x="6" y="168"/>
                      </a:lnTo>
                      <a:lnTo>
                        <a:pt x="12" y="180"/>
                      </a:lnTo>
                      <a:lnTo>
                        <a:pt x="18" y="192"/>
                      </a:lnTo>
                      <a:lnTo>
                        <a:pt x="24" y="202"/>
                      </a:lnTo>
                      <a:lnTo>
                        <a:pt x="32" y="212"/>
                      </a:lnTo>
                      <a:lnTo>
                        <a:pt x="42" y="222"/>
                      </a:lnTo>
                      <a:lnTo>
                        <a:pt x="52" y="232"/>
                      </a:lnTo>
                      <a:lnTo>
                        <a:pt x="64" y="240"/>
                      </a:lnTo>
                      <a:lnTo>
                        <a:pt x="76" y="246"/>
                      </a:lnTo>
                      <a:lnTo>
                        <a:pt x="88" y="252"/>
                      </a:lnTo>
                      <a:lnTo>
                        <a:pt x="88" y="252"/>
                      </a:lnTo>
                      <a:lnTo>
                        <a:pt x="102" y="258"/>
                      </a:lnTo>
                      <a:lnTo>
                        <a:pt x="116" y="262"/>
                      </a:lnTo>
                      <a:lnTo>
                        <a:pt x="130" y="264"/>
                      </a:lnTo>
                      <a:lnTo>
                        <a:pt x="144" y="264"/>
                      </a:lnTo>
                      <a:lnTo>
                        <a:pt x="156" y="264"/>
                      </a:lnTo>
                      <a:lnTo>
                        <a:pt x="170" y="262"/>
                      </a:lnTo>
                      <a:lnTo>
                        <a:pt x="182" y="260"/>
                      </a:lnTo>
                      <a:lnTo>
                        <a:pt x="196" y="256"/>
                      </a:lnTo>
                      <a:lnTo>
                        <a:pt x="208" y="250"/>
                      </a:lnTo>
                      <a:lnTo>
                        <a:pt x="218" y="244"/>
                      </a:lnTo>
                      <a:lnTo>
                        <a:pt x="228" y="236"/>
                      </a:lnTo>
                      <a:lnTo>
                        <a:pt x="238" y="228"/>
                      </a:lnTo>
                      <a:lnTo>
                        <a:pt x="248" y="220"/>
                      </a:lnTo>
                      <a:lnTo>
                        <a:pt x="256" y="210"/>
                      </a:lnTo>
                      <a:lnTo>
                        <a:pt x="262" y="198"/>
                      </a:lnTo>
                      <a:lnTo>
                        <a:pt x="268" y="186"/>
                      </a:lnTo>
                      <a:lnTo>
                        <a:pt x="268" y="186"/>
                      </a:lnTo>
                      <a:lnTo>
                        <a:pt x="272" y="174"/>
                      </a:lnTo>
                      <a:lnTo>
                        <a:pt x="276" y="160"/>
                      </a:lnTo>
                      <a:lnTo>
                        <a:pt x="278" y="148"/>
                      </a:lnTo>
                      <a:lnTo>
                        <a:pt x="278" y="134"/>
                      </a:lnTo>
                      <a:lnTo>
                        <a:pt x="276" y="122"/>
                      </a:lnTo>
                      <a:lnTo>
                        <a:pt x="274" y="110"/>
                      </a:lnTo>
                      <a:lnTo>
                        <a:pt x="270" y="96"/>
                      </a:lnTo>
                      <a:lnTo>
                        <a:pt x="266" y="84"/>
                      </a:lnTo>
                      <a:lnTo>
                        <a:pt x="260" y="74"/>
                      </a:lnTo>
                      <a:lnTo>
                        <a:pt x="252" y="62"/>
                      </a:lnTo>
                      <a:lnTo>
                        <a:pt x="244" y="52"/>
                      </a:lnTo>
                      <a:lnTo>
                        <a:pt x="236" y="42"/>
                      </a:lnTo>
                      <a:lnTo>
                        <a:pt x="224" y="32"/>
                      </a:lnTo>
                      <a:lnTo>
                        <a:pt x="214" y="24"/>
                      </a:lnTo>
                      <a:lnTo>
                        <a:pt x="202" y="18"/>
                      </a:lnTo>
                      <a:lnTo>
                        <a:pt x="188" y="12"/>
                      </a:lnTo>
                      <a:lnTo>
                        <a:pt x="188" y="12"/>
                      </a:lnTo>
                      <a:lnTo>
                        <a:pt x="174" y="6"/>
                      </a:lnTo>
                      <a:lnTo>
                        <a:pt x="162" y="4"/>
                      </a:lnTo>
                      <a:lnTo>
                        <a:pt x="148" y="2"/>
                      </a:lnTo>
                      <a:lnTo>
                        <a:pt x="134" y="0"/>
                      </a:lnTo>
                      <a:lnTo>
                        <a:pt x="120" y="0"/>
                      </a:lnTo>
                      <a:lnTo>
                        <a:pt x="108" y="2"/>
                      </a:lnTo>
                      <a:lnTo>
                        <a:pt x="94" y="4"/>
                      </a:lnTo>
                      <a:lnTo>
                        <a:pt x="82" y="8"/>
                      </a:lnTo>
                      <a:lnTo>
                        <a:pt x="70" y="14"/>
                      </a:lnTo>
                      <a:lnTo>
                        <a:pt x="58" y="20"/>
                      </a:lnTo>
                      <a:lnTo>
                        <a:pt x="48" y="28"/>
                      </a:lnTo>
                      <a:lnTo>
                        <a:pt x="38" y="36"/>
                      </a:lnTo>
                      <a:lnTo>
                        <a:pt x="30" y="46"/>
                      </a:lnTo>
                      <a:lnTo>
                        <a:pt x="22" y="56"/>
                      </a:lnTo>
                      <a:lnTo>
                        <a:pt x="14" y="66"/>
                      </a:lnTo>
                      <a:lnTo>
                        <a:pt x="8" y="78"/>
                      </a:lnTo>
                      <a:lnTo>
                        <a:pt x="8" y="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21" name="Freeform 253"/>
                <p:cNvSpPr>
                  <a:spLocks/>
                </p:cNvSpPr>
                <p:nvPr/>
              </p:nvSpPr>
              <p:spPr bwMode="auto">
                <a:xfrm>
                  <a:off x="4867" y="947"/>
                  <a:ext cx="308" cy="180"/>
                </a:xfrm>
                <a:custGeom>
                  <a:avLst/>
                  <a:gdLst>
                    <a:gd name="T0" fmla="*/ 184 w 308"/>
                    <a:gd name="T1" fmla="*/ 180 h 180"/>
                    <a:gd name="T2" fmla="*/ 308 w 308"/>
                    <a:gd name="T3" fmla="*/ 108 h 180"/>
                    <a:gd name="T4" fmla="*/ 122 w 308"/>
                    <a:gd name="T5" fmla="*/ 0 h 180"/>
                    <a:gd name="T6" fmla="*/ 120 w 308"/>
                    <a:gd name="T7" fmla="*/ 2 h 180"/>
                    <a:gd name="T8" fmla="*/ 0 w 308"/>
                    <a:gd name="T9" fmla="*/ 70 h 180"/>
                    <a:gd name="T10" fmla="*/ 184 w 308"/>
                    <a:gd name="T11" fmla="*/ 180 h 180"/>
                  </a:gdLst>
                  <a:ahLst/>
                  <a:cxnLst>
                    <a:cxn ang="0">
                      <a:pos x="T0" y="T1"/>
                    </a:cxn>
                    <a:cxn ang="0">
                      <a:pos x="T2" y="T3"/>
                    </a:cxn>
                    <a:cxn ang="0">
                      <a:pos x="T4" y="T5"/>
                    </a:cxn>
                    <a:cxn ang="0">
                      <a:pos x="T6" y="T7"/>
                    </a:cxn>
                    <a:cxn ang="0">
                      <a:pos x="T8" y="T9"/>
                    </a:cxn>
                    <a:cxn ang="0">
                      <a:pos x="T10" y="T11"/>
                    </a:cxn>
                  </a:cxnLst>
                  <a:rect l="0" t="0" r="r" b="b"/>
                  <a:pathLst>
                    <a:path w="308" h="180">
                      <a:moveTo>
                        <a:pt x="184" y="180"/>
                      </a:moveTo>
                      <a:lnTo>
                        <a:pt x="308" y="108"/>
                      </a:lnTo>
                      <a:lnTo>
                        <a:pt x="122" y="0"/>
                      </a:lnTo>
                      <a:lnTo>
                        <a:pt x="120" y="2"/>
                      </a:lnTo>
                      <a:lnTo>
                        <a:pt x="0" y="70"/>
                      </a:lnTo>
                      <a:lnTo>
                        <a:pt x="184" y="18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22" name="Freeform 254"/>
                <p:cNvSpPr>
                  <a:spLocks/>
                </p:cNvSpPr>
                <p:nvPr/>
              </p:nvSpPr>
              <p:spPr bwMode="auto">
                <a:xfrm>
                  <a:off x="5051" y="1059"/>
                  <a:ext cx="126" cy="204"/>
                </a:xfrm>
                <a:custGeom>
                  <a:avLst/>
                  <a:gdLst>
                    <a:gd name="T0" fmla="*/ 126 w 126"/>
                    <a:gd name="T1" fmla="*/ 134 h 204"/>
                    <a:gd name="T2" fmla="*/ 0 w 126"/>
                    <a:gd name="T3" fmla="*/ 204 h 204"/>
                    <a:gd name="T4" fmla="*/ 0 w 126"/>
                    <a:gd name="T5" fmla="*/ 70 h 204"/>
                    <a:gd name="T6" fmla="*/ 126 w 126"/>
                    <a:gd name="T7" fmla="*/ 0 h 204"/>
                    <a:gd name="T8" fmla="*/ 126 w 126"/>
                    <a:gd name="T9" fmla="*/ 134 h 204"/>
                  </a:gdLst>
                  <a:ahLst/>
                  <a:cxnLst>
                    <a:cxn ang="0">
                      <a:pos x="T0" y="T1"/>
                    </a:cxn>
                    <a:cxn ang="0">
                      <a:pos x="T2" y="T3"/>
                    </a:cxn>
                    <a:cxn ang="0">
                      <a:pos x="T4" y="T5"/>
                    </a:cxn>
                    <a:cxn ang="0">
                      <a:pos x="T6" y="T7"/>
                    </a:cxn>
                    <a:cxn ang="0">
                      <a:pos x="T8" y="T9"/>
                    </a:cxn>
                  </a:cxnLst>
                  <a:rect l="0" t="0" r="r" b="b"/>
                  <a:pathLst>
                    <a:path w="126" h="204">
                      <a:moveTo>
                        <a:pt x="126" y="134"/>
                      </a:moveTo>
                      <a:lnTo>
                        <a:pt x="0" y="204"/>
                      </a:lnTo>
                      <a:lnTo>
                        <a:pt x="0" y="70"/>
                      </a:lnTo>
                      <a:lnTo>
                        <a:pt x="126" y="0"/>
                      </a:lnTo>
                      <a:lnTo>
                        <a:pt x="126" y="134"/>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423" name="Freeform 255"/>
                <p:cNvSpPr>
                  <a:spLocks/>
                </p:cNvSpPr>
                <p:nvPr/>
              </p:nvSpPr>
              <p:spPr bwMode="auto">
                <a:xfrm>
                  <a:off x="4865" y="1019"/>
                  <a:ext cx="184" cy="244"/>
                </a:xfrm>
                <a:custGeom>
                  <a:avLst/>
                  <a:gdLst>
                    <a:gd name="T0" fmla="*/ 0 w 184"/>
                    <a:gd name="T1" fmla="*/ 138 h 244"/>
                    <a:gd name="T2" fmla="*/ 184 w 184"/>
                    <a:gd name="T3" fmla="*/ 244 h 244"/>
                    <a:gd name="T4" fmla="*/ 184 w 184"/>
                    <a:gd name="T5" fmla="*/ 106 h 244"/>
                    <a:gd name="T6" fmla="*/ 0 w 184"/>
                    <a:gd name="T7" fmla="*/ 0 h 244"/>
                    <a:gd name="T8" fmla="*/ 0 w 184"/>
                    <a:gd name="T9" fmla="*/ 138 h 244"/>
                  </a:gdLst>
                  <a:ahLst/>
                  <a:cxnLst>
                    <a:cxn ang="0">
                      <a:pos x="T0" y="T1"/>
                    </a:cxn>
                    <a:cxn ang="0">
                      <a:pos x="T2" y="T3"/>
                    </a:cxn>
                    <a:cxn ang="0">
                      <a:pos x="T4" y="T5"/>
                    </a:cxn>
                    <a:cxn ang="0">
                      <a:pos x="T6" y="T7"/>
                    </a:cxn>
                    <a:cxn ang="0">
                      <a:pos x="T8" y="T9"/>
                    </a:cxn>
                  </a:cxnLst>
                  <a:rect l="0" t="0" r="r" b="b"/>
                  <a:pathLst>
                    <a:path w="184" h="244">
                      <a:moveTo>
                        <a:pt x="0" y="138"/>
                      </a:moveTo>
                      <a:lnTo>
                        <a:pt x="184" y="244"/>
                      </a:lnTo>
                      <a:lnTo>
                        <a:pt x="184" y="106"/>
                      </a:lnTo>
                      <a:lnTo>
                        <a:pt x="0" y="0"/>
                      </a:lnTo>
                      <a:lnTo>
                        <a:pt x="0" y="13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24" name="Freeform 256"/>
                <p:cNvSpPr>
                  <a:spLocks/>
                </p:cNvSpPr>
                <p:nvPr/>
              </p:nvSpPr>
              <p:spPr bwMode="auto">
                <a:xfrm>
                  <a:off x="3615" y="1373"/>
                  <a:ext cx="474" cy="276"/>
                </a:xfrm>
                <a:custGeom>
                  <a:avLst/>
                  <a:gdLst>
                    <a:gd name="T0" fmla="*/ 284 w 474"/>
                    <a:gd name="T1" fmla="*/ 276 h 276"/>
                    <a:gd name="T2" fmla="*/ 474 w 474"/>
                    <a:gd name="T3" fmla="*/ 166 h 276"/>
                    <a:gd name="T4" fmla="*/ 190 w 474"/>
                    <a:gd name="T5" fmla="*/ 0 h 276"/>
                    <a:gd name="T6" fmla="*/ 186 w 474"/>
                    <a:gd name="T7" fmla="*/ 2 h 276"/>
                    <a:gd name="T8" fmla="*/ 0 w 474"/>
                    <a:gd name="T9" fmla="*/ 110 h 276"/>
                    <a:gd name="T10" fmla="*/ 284 w 474"/>
                    <a:gd name="T11" fmla="*/ 276 h 276"/>
                  </a:gdLst>
                  <a:ahLst/>
                  <a:cxnLst>
                    <a:cxn ang="0">
                      <a:pos x="T0" y="T1"/>
                    </a:cxn>
                    <a:cxn ang="0">
                      <a:pos x="T2" y="T3"/>
                    </a:cxn>
                    <a:cxn ang="0">
                      <a:pos x="T4" y="T5"/>
                    </a:cxn>
                    <a:cxn ang="0">
                      <a:pos x="T6" y="T7"/>
                    </a:cxn>
                    <a:cxn ang="0">
                      <a:pos x="T8" y="T9"/>
                    </a:cxn>
                    <a:cxn ang="0">
                      <a:pos x="T10" y="T11"/>
                    </a:cxn>
                  </a:cxnLst>
                  <a:rect l="0" t="0" r="r" b="b"/>
                  <a:pathLst>
                    <a:path w="474" h="276">
                      <a:moveTo>
                        <a:pt x="284" y="276"/>
                      </a:moveTo>
                      <a:lnTo>
                        <a:pt x="474" y="166"/>
                      </a:lnTo>
                      <a:lnTo>
                        <a:pt x="190" y="0"/>
                      </a:lnTo>
                      <a:lnTo>
                        <a:pt x="186" y="2"/>
                      </a:lnTo>
                      <a:lnTo>
                        <a:pt x="0" y="110"/>
                      </a:lnTo>
                      <a:lnTo>
                        <a:pt x="284" y="27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25" name="Freeform 257"/>
                <p:cNvSpPr>
                  <a:spLocks/>
                </p:cNvSpPr>
                <p:nvPr/>
              </p:nvSpPr>
              <p:spPr bwMode="auto">
                <a:xfrm>
                  <a:off x="3899" y="1545"/>
                  <a:ext cx="194" cy="316"/>
                </a:xfrm>
                <a:custGeom>
                  <a:avLst/>
                  <a:gdLst>
                    <a:gd name="T0" fmla="*/ 194 w 194"/>
                    <a:gd name="T1" fmla="*/ 206 h 316"/>
                    <a:gd name="T2" fmla="*/ 0 w 194"/>
                    <a:gd name="T3" fmla="*/ 316 h 316"/>
                    <a:gd name="T4" fmla="*/ 0 w 194"/>
                    <a:gd name="T5" fmla="*/ 110 h 316"/>
                    <a:gd name="T6" fmla="*/ 194 w 194"/>
                    <a:gd name="T7" fmla="*/ 0 h 316"/>
                    <a:gd name="T8" fmla="*/ 194 w 194"/>
                    <a:gd name="T9" fmla="*/ 206 h 316"/>
                  </a:gdLst>
                  <a:ahLst/>
                  <a:cxnLst>
                    <a:cxn ang="0">
                      <a:pos x="T0" y="T1"/>
                    </a:cxn>
                    <a:cxn ang="0">
                      <a:pos x="T2" y="T3"/>
                    </a:cxn>
                    <a:cxn ang="0">
                      <a:pos x="T4" y="T5"/>
                    </a:cxn>
                    <a:cxn ang="0">
                      <a:pos x="T6" y="T7"/>
                    </a:cxn>
                    <a:cxn ang="0">
                      <a:pos x="T8" y="T9"/>
                    </a:cxn>
                  </a:cxnLst>
                  <a:rect l="0" t="0" r="r" b="b"/>
                  <a:pathLst>
                    <a:path w="194" h="316">
                      <a:moveTo>
                        <a:pt x="194" y="206"/>
                      </a:moveTo>
                      <a:lnTo>
                        <a:pt x="0" y="316"/>
                      </a:lnTo>
                      <a:lnTo>
                        <a:pt x="0" y="110"/>
                      </a:lnTo>
                      <a:lnTo>
                        <a:pt x="194" y="0"/>
                      </a:lnTo>
                      <a:lnTo>
                        <a:pt x="194" y="20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426" name="Freeform 258"/>
                <p:cNvSpPr>
                  <a:spLocks/>
                </p:cNvSpPr>
                <p:nvPr/>
              </p:nvSpPr>
              <p:spPr bwMode="auto">
                <a:xfrm>
                  <a:off x="3613" y="1483"/>
                  <a:ext cx="282" cy="378"/>
                </a:xfrm>
                <a:custGeom>
                  <a:avLst/>
                  <a:gdLst>
                    <a:gd name="T0" fmla="*/ 0 w 282"/>
                    <a:gd name="T1" fmla="*/ 214 h 378"/>
                    <a:gd name="T2" fmla="*/ 282 w 282"/>
                    <a:gd name="T3" fmla="*/ 378 h 378"/>
                    <a:gd name="T4" fmla="*/ 282 w 282"/>
                    <a:gd name="T5" fmla="*/ 164 h 378"/>
                    <a:gd name="T6" fmla="*/ 0 w 282"/>
                    <a:gd name="T7" fmla="*/ 0 h 378"/>
                    <a:gd name="T8" fmla="*/ 0 w 282"/>
                    <a:gd name="T9" fmla="*/ 214 h 378"/>
                  </a:gdLst>
                  <a:ahLst/>
                  <a:cxnLst>
                    <a:cxn ang="0">
                      <a:pos x="T0" y="T1"/>
                    </a:cxn>
                    <a:cxn ang="0">
                      <a:pos x="T2" y="T3"/>
                    </a:cxn>
                    <a:cxn ang="0">
                      <a:pos x="T4" y="T5"/>
                    </a:cxn>
                    <a:cxn ang="0">
                      <a:pos x="T6" y="T7"/>
                    </a:cxn>
                    <a:cxn ang="0">
                      <a:pos x="T8" y="T9"/>
                    </a:cxn>
                  </a:cxnLst>
                  <a:rect l="0" t="0" r="r" b="b"/>
                  <a:pathLst>
                    <a:path w="282" h="378">
                      <a:moveTo>
                        <a:pt x="0" y="214"/>
                      </a:moveTo>
                      <a:lnTo>
                        <a:pt x="282" y="378"/>
                      </a:lnTo>
                      <a:lnTo>
                        <a:pt x="282" y="164"/>
                      </a:lnTo>
                      <a:lnTo>
                        <a:pt x="0" y="0"/>
                      </a:lnTo>
                      <a:lnTo>
                        <a:pt x="0" y="214"/>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27" name="Line 259"/>
                <p:cNvSpPr>
                  <a:spLocks noChangeShapeType="1"/>
                </p:cNvSpPr>
                <p:nvPr/>
              </p:nvSpPr>
              <p:spPr bwMode="auto">
                <a:xfrm flipH="1">
                  <a:off x="4025" y="191"/>
                  <a:ext cx="1110" cy="6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428" name="Line 260"/>
                <p:cNvSpPr>
                  <a:spLocks noChangeShapeType="1"/>
                </p:cNvSpPr>
                <p:nvPr/>
              </p:nvSpPr>
              <p:spPr bwMode="auto">
                <a:xfrm>
                  <a:off x="4025" y="805"/>
                  <a:ext cx="1" cy="4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429" name="Line 261"/>
                <p:cNvSpPr>
                  <a:spLocks noChangeShapeType="1"/>
                </p:cNvSpPr>
                <p:nvPr/>
              </p:nvSpPr>
              <p:spPr bwMode="auto">
                <a:xfrm>
                  <a:off x="4025" y="805"/>
                  <a:ext cx="496" cy="24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430" name="Line 262"/>
                <p:cNvSpPr>
                  <a:spLocks noChangeShapeType="1"/>
                </p:cNvSpPr>
                <p:nvPr/>
              </p:nvSpPr>
              <p:spPr bwMode="auto">
                <a:xfrm>
                  <a:off x="4521" y="1053"/>
                  <a:ext cx="168" cy="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431" name="Line 263"/>
                <p:cNvSpPr>
                  <a:spLocks noChangeShapeType="1"/>
                </p:cNvSpPr>
                <p:nvPr/>
              </p:nvSpPr>
              <p:spPr bwMode="auto">
                <a:xfrm flipH="1" flipV="1">
                  <a:off x="4049" y="1245"/>
                  <a:ext cx="640" cy="3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432" name="Line 264"/>
                <p:cNvSpPr>
                  <a:spLocks noChangeShapeType="1"/>
                </p:cNvSpPr>
                <p:nvPr/>
              </p:nvSpPr>
              <p:spPr bwMode="auto">
                <a:xfrm flipV="1">
                  <a:off x="4521" y="677"/>
                  <a:ext cx="648" cy="37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433" name="Line 265"/>
                <p:cNvSpPr>
                  <a:spLocks noChangeShapeType="1"/>
                </p:cNvSpPr>
                <p:nvPr/>
              </p:nvSpPr>
              <p:spPr bwMode="auto">
                <a:xfrm>
                  <a:off x="5169" y="677"/>
                  <a:ext cx="144" cy="49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grpSp>
          <p:grpSp>
            <p:nvGrpSpPr>
              <p:cNvPr id="7434" name="Group 266"/>
              <p:cNvGrpSpPr>
                <a:grpSpLocks/>
              </p:cNvGrpSpPr>
              <p:nvPr/>
            </p:nvGrpSpPr>
            <p:grpSpPr bwMode="auto">
              <a:xfrm flipH="1">
                <a:off x="4324" y="3400"/>
                <a:ext cx="337" cy="427"/>
                <a:chOff x="2301" y="552"/>
                <a:chExt cx="810" cy="1026"/>
              </a:xfrm>
            </p:grpSpPr>
            <p:sp>
              <p:nvSpPr>
                <p:cNvPr id="7435" name="Freeform 267"/>
                <p:cNvSpPr>
                  <a:spLocks/>
                </p:cNvSpPr>
                <p:nvPr/>
              </p:nvSpPr>
              <p:spPr bwMode="auto">
                <a:xfrm>
                  <a:off x="2301" y="552"/>
                  <a:ext cx="550" cy="324"/>
                </a:xfrm>
                <a:custGeom>
                  <a:avLst/>
                  <a:gdLst>
                    <a:gd name="T0" fmla="*/ 154 w 550"/>
                    <a:gd name="T1" fmla="*/ 324 h 324"/>
                    <a:gd name="T2" fmla="*/ 550 w 550"/>
                    <a:gd name="T3" fmla="*/ 90 h 324"/>
                    <a:gd name="T4" fmla="*/ 392 w 550"/>
                    <a:gd name="T5" fmla="*/ 0 h 324"/>
                    <a:gd name="T6" fmla="*/ 390 w 550"/>
                    <a:gd name="T7" fmla="*/ 2 h 324"/>
                    <a:gd name="T8" fmla="*/ 0 w 550"/>
                    <a:gd name="T9" fmla="*/ 232 h 324"/>
                    <a:gd name="T10" fmla="*/ 154 w 550"/>
                    <a:gd name="T11" fmla="*/ 324 h 324"/>
                  </a:gdLst>
                  <a:ahLst/>
                  <a:cxnLst>
                    <a:cxn ang="0">
                      <a:pos x="T0" y="T1"/>
                    </a:cxn>
                    <a:cxn ang="0">
                      <a:pos x="T2" y="T3"/>
                    </a:cxn>
                    <a:cxn ang="0">
                      <a:pos x="T4" y="T5"/>
                    </a:cxn>
                    <a:cxn ang="0">
                      <a:pos x="T6" y="T7"/>
                    </a:cxn>
                    <a:cxn ang="0">
                      <a:pos x="T8" y="T9"/>
                    </a:cxn>
                    <a:cxn ang="0">
                      <a:pos x="T10" y="T11"/>
                    </a:cxn>
                  </a:cxnLst>
                  <a:rect l="0" t="0" r="r" b="b"/>
                  <a:pathLst>
                    <a:path w="550" h="324">
                      <a:moveTo>
                        <a:pt x="154" y="324"/>
                      </a:moveTo>
                      <a:lnTo>
                        <a:pt x="550" y="90"/>
                      </a:lnTo>
                      <a:lnTo>
                        <a:pt x="392" y="0"/>
                      </a:lnTo>
                      <a:lnTo>
                        <a:pt x="390" y="2"/>
                      </a:lnTo>
                      <a:lnTo>
                        <a:pt x="0" y="232"/>
                      </a:lnTo>
                      <a:lnTo>
                        <a:pt x="154" y="324"/>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36" name="Freeform 268"/>
                <p:cNvSpPr>
                  <a:spLocks/>
                </p:cNvSpPr>
                <p:nvPr/>
              </p:nvSpPr>
              <p:spPr bwMode="auto">
                <a:xfrm>
                  <a:off x="2463" y="638"/>
                  <a:ext cx="390" cy="614"/>
                </a:xfrm>
                <a:custGeom>
                  <a:avLst/>
                  <a:gdLst>
                    <a:gd name="T0" fmla="*/ 390 w 390"/>
                    <a:gd name="T1" fmla="*/ 376 h 614"/>
                    <a:gd name="T2" fmla="*/ 0 w 390"/>
                    <a:gd name="T3" fmla="*/ 614 h 614"/>
                    <a:gd name="T4" fmla="*/ 0 w 390"/>
                    <a:gd name="T5" fmla="*/ 238 h 614"/>
                    <a:gd name="T6" fmla="*/ 390 w 390"/>
                    <a:gd name="T7" fmla="*/ 0 h 614"/>
                    <a:gd name="T8" fmla="*/ 390 w 390"/>
                    <a:gd name="T9" fmla="*/ 376 h 614"/>
                  </a:gdLst>
                  <a:ahLst/>
                  <a:cxnLst>
                    <a:cxn ang="0">
                      <a:pos x="T0" y="T1"/>
                    </a:cxn>
                    <a:cxn ang="0">
                      <a:pos x="T2" y="T3"/>
                    </a:cxn>
                    <a:cxn ang="0">
                      <a:pos x="T4" y="T5"/>
                    </a:cxn>
                    <a:cxn ang="0">
                      <a:pos x="T6" y="T7"/>
                    </a:cxn>
                    <a:cxn ang="0">
                      <a:pos x="T8" y="T9"/>
                    </a:cxn>
                  </a:cxnLst>
                  <a:rect l="0" t="0" r="r" b="b"/>
                  <a:pathLst>
                    <a:path w="390" h="614">
                      <a:moveTo>
                        <a:pt x="390" y="376"/>
                      </a:moveTo>
                      <a:lnTo>
                        <a:pt x="0" y="614"/>
                      </a:lnTo>
                      <a:lnTo>
                        <a:pt x="0" y="238"/>
                      </a:lnTo>
                      <a:lnTo>
                        <a:pt x="390" y="0"/>
                      </a:lnTo>
                      <a:lnTo>
                        <a:pt x="390" y="37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437" name="Freeform 269"/>
                <p:cNvSpPr>
                  <a:spLocks/>
                </p:cNvSpPr>
                <p:nvPr/>
              </p:nvSpPr>
              <p:spPr bwMode="auto">
                <a:xfrm>
                  <a:off x="2301" y="778"/>
                  <a:ext cx="158" cy="474"/>
                </a:xfrm>
                <a:custGeom>
                  <a:avLst/>
                  <a:gdLst>
                    <a:gd name="T0" fmla="*/ 0 w 158"/>
                    <a:gd name="T1" fmla="*/ 378 h 474"/>
                    <a:gd name="T2" fmla="*/ 158 w 158"/>
                    <a:gd name="T3" fmla="*/ 474 h 474"/>
                    <a:gd name="T4" fmla="*/ 158 w 158"/>
                    <a:gd name="T5" fmla="*/ 96 h 474"/>
                    <a:gd name="T6" fmla="*/ 0 w 158"/>
                    <a:gd name="T7" fmla="*/ 0 h 474"/>
                    <a:gd name="T8" fmla="*/ 0 w 158"/>
                    <a:gd name="T9" fmla="*/ 378 h 474"/>
                  </a:gdLst>
                  <a:ahLst/>
                  <a:cxnLst>
                    <a:cxn ang="0">
                      <a:pos x="T0" y="T1"/>
                    </a:cxn>
                    <a:cxn ang="0">
                      <a:pos x="T2" y="T3"/>
                    </a:cxn>
                    <a:cxn ang="0">
                      <a:pos x="T4" y="T5"/>
                    </a:cxn>
                    <a:cxn ang="0">
                      <a:pos x="T6" y="T7"/>
                    </a:cxn>
                    <a:cxn ang="0">
                      <a:pos x="T8" y="T9"/>
                    </a:cxn>
                  </a:cxnLst>
                  <a:rect l="0" t="0" r="r" b="b"/>
                  <a:pathLst>
                    <a:path w="158" h="474">
                      <a:moveTo>
                        <a:pt x="0" y="378"/>
                      </a:moveTo>
                      <a:lnTo>
                        <a:pt x="158" y="474"/>
                      </a:lnTo>
                      <a:lnTo>
                        <a:pt x="158" y="96"/>
                      </a:lnTo>
                      <a:lnTo>
                        <a:pt x="0" y="0"/>
                      </a:lnTo>
                      <a:lnTo>
                        <a:pt x="0" y="3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38" name="Freeform 270"/>
                <p:cNvSpPr>
                  <a:spLocks/>
                </p:cNvSpPr>
                <p:nvPr/>
              </p:nvSpPr>
              <p:spPr bwMode="auto">
                <a:xfrm>
                  <a:off x="2321" y="866"/>
                  <a:ext cx="114" cy="342"/>
                </a:xfrm>
                <a:custGeom>
                  <a:avLst/>
                  <a:gdLst>
                    <a:gd name="T0" fmla="*/ 0 w 114"/>
                    <a:gd name="T1" fmla="*/ 272 h 342"/>
                    <a:gd name="T2" fmla="*/ 114 w 114"/>
                    <a:gd name="T3" fmla="*/ 342 h 342"/>
                    <a:gd name="T4" fmla="*/ 114 w 114"/>
                    <a:gd name="T5" fmla="*/ 68 h 342"/>
                    <a:gd name="T6" fmla="*/ 0 w 114"/>
                    <a:gd name="T7" fmla="*/ 0 h 342"/>
                    <a:gd name="T8" fmla="*/ 0 w 114"/>
                    <a:gd name="T9" fmla="*/ 272 h 342"/>
                  </a:gdLst>
                  <a:ahLst/>
                  <a:cxnLst>
                    <a:cxn ang="0">
                      <a:pos x="T0" y="T1"/>
                    </a:cxn>
                    <a:cxn ang="0">
                      <a:pos x="T2" y="T3"/>
                    </a:cxn>
                    <a:cxn ang="0">
                      <a:pos x="T4" y="T5"/>
                    </a:cxn>
                    <a:cxn ang="0">
                      <a:pos x="T6" y="T7"/>
                    </a:cxn>
                    <a:cxn ang="0">
                      <a:pos x="T8" y="T9"/>
                    </a:cxn>
                  </a:cxnLst>
                  <a:rect l="0" t="0" r="r" b="b"/>
                  <a:pathLst>
                    <a:path w="114" h="342">
                      <a:moveTo>
                        <a:pt x="0" y="272"/>
                      </a:moveTo>
                      <a:lnTo>
                        <a:pt x="114" y="342"/>
                      </a:lnTo>
                      <a:lnTo>
                        <a:pt x="114" y="68"/>
                      </a:lnTo>
                      <a:lnTo>
                        <a:pt x="0" y="0"/>
                      </a:lnTo>
                      <a:lnTo>
                        <a:pt x="0" y="27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39" name="Freeform 271"/>
                <p:cNvSpPr>
                  <a:spLocks/>
                </p:cNvSpPr>
                <p:nvPr/>
              </p:nvSpPr>
              <p:spPr bwMode="auto">
                <a:xfrm>
                  <a:off x="2739" y="1212"/>
                  <a:ext cx="276" cy="168"/>
                </a:xfrm>
                <a:custGeom>
                  <a:avLst/>
                  <a:gdLst>
                    <a:gd name="T0" fmla="*/ 122 w 276"/>
                    <a:gd name="T1" fmla="*/ 0 h 168"/>
                    <a:gd name="T2" fmla="*/ 276 w 276"/>
                    <a:gd name="T3" fmla="*/ 90 h 168"/>
                    <a:gd name="T4" fmla="*/ 160 w 276"/>
                    <a:gd name="T5" fmla="*/ 168 h 168"/>
                    <a:gd name="T6" fmla="*/ 0 w 276"/>
                    <a:gd name="T7" fmla="*/ 74 h 168"/>
                    <a:gd name="T8" fmla="*/ 122 w 276"/>
                    <a:gd name="T9" fmla="*/ 0 h 168"/>
                  </a:gdLst>
                  <a:ahLst/>
                  <a:cxnLst>
                    <a:cxn ang="0">
                      <a:pos x="T0" y="T1"/>
                    </a:cxn>
                    <a:cxn ang="0">
                      <a:pos x="T2" y="T3"/>
                    </a:cxn>
                    <a:cxn ang="0">
                      <a:pos x="T4" y="T5"/>
                    </a:cxn>
                    <a:cxn ang="0">
                      <a:pos x="T6" y="T7"/>
                    </a:cxn>
                    <a:cxn ang="0">
                      <a:pos x="T8" y="T9"/>
                    </a:cxn>
                  </a:cxnLst>
                  <a:rect l="0" t="0" r="r" b="b"/>
                  <a:pathLst>
                    <a:path w="276" h="168">
                      <a:moveTo>
                        <a:pt x="122" y="0"/>
                      </a:moveTo>
                      <a:lnTo>
                        <a:pt x="276" y="90"/>
                      </a:lnTo>
                      <a:lnTo>
                        <a:pt x="160" y="168"/>
                      </a:lnTo>
                      <a:lnTo>
                        <a:pt x="0" y="74"/>
                      </a:lnTo>
                      <a:lnTo>
                        <a:pt x="122"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40" name="Freeform 272"/>
                <p:cNvSpPr>
                  <a:spLocks/>
                </p:cNvSpPr>
                <p:nvPr/>
              </p:nvSpPr>
              <p:spPr bwMode="auto">
                <a:xfrm>
                  <a:off x="3073" y="874"/>
                  <a:ext cx="38" cy="564"/>
                </a:xfrm>
                <a:custGeom>
                  <a:avLst/>
                  <a:gdLst>
                    <a:gd name="T0" fmla="*/ 36 w 38"/>
                    <a:gd name="T1" fmla="*/ 540 h 564"/>
                    <a:gd name="T2" fmla="*/ 0 w 38"/>
                    <a:gd name="T3" fmla="*/ 564 h 564"/>
                    <a:gd name="T4" fmla="*/ 0 w 38"/>
                    <a:gd name="T5" fmla="*/ 18 h 564"/>
                    <a:gd name="T6" fmla="*/ 38 w 38"/>
                    <a:gd name="T7" fmla="*/ 0 h 564"/>
                    <a:gd name="T8" fmla="*/ 36 w 38"/>
                    <a:gd name="T9" fmla="*/ 540 h 564"/>
                  </a:gdLst>
                  <a:ahLst/>
                  <a:cxnLst>
                    <a:cxn ang="0">
                      <a:pos x="T0" y="T1"/>
                    </a:cxn>
                    <a:cxn ang="0">
                      <a:pos x="T2" y="T3"/>
                    </a:cxn>
                    <a:cxn ang="0">
                      <a:pos x="T4" y="T5"/>
                    </a:cxn>
                    <a:cxn ang="0">
                      <a:pos x="T6" y="T7"/>
                    </a:cxn>
                    <a:cxn ang="0">
                      <a:pos x="T8" y="T9"/>
                    </a:cxn>
                  </a:cxnLst>
                  <a:rect l="0" t="0" r="r" b="b"/>
                  <a:pathLst>
                    <a:path w="38" h="564">
                      <a:moveTo>
                        <a:pt x="36" y="540"/>
                      </a:moveTo>
                      <a:lnTo>
                        <a:pt x="0" y="564"/>
                      </a:lnTo>
                      <a:lnTo>
                        <a:pt x="0" y="18"/>
                      </a:lnTo>
                      <a:lnTo>
                        <a:pt x="38" y="0"/>
                      </a:lnTo>
                      <a:lnTo>
                        <a:pt x="36" y="540"/>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441" name="Freeform 273"/>
                <p:cNvSpPr>
                  <a:spLocks/>
                </p:cNvSpPr>
                <p:nvPr/>
              </p:nvSpPr>
              <p:spPr bwMode="auto">
                <a:xfrm>
                  <a:off x="2673" y="634"/>
                  <a:ext cx="438" cy="256"/>
                </a:xfrm>
                <a:custGeom>
                  <a:avLst/>
                  <a:gdLst>
                    <a:gd name="T0" fmla="*/ 404 w 438"/>
                    <a:gd name="T1" fmla="*/ 256 h 256"/>
                    <a:gd name="T2" fmla="*/ 438 w 438"/>
                    <a:gd name="T3" fmla="*/ 238 h 256"/>
                    <a:gd name="T4" fmla="*/ 34 w 438"/>
                    <a:gd name="T5" fmla="*/ 0 h 256"/>
                    <a:gd name="T6" fmla="*/ 20 w 438"/>
                    <a:gd name="T7" fmla="*/ 8 h 256"/>
                    <a:gd name="T8" fmla="*/ 0 w 438"/>
                    <a:gd name="T9" fmla="*/ 18 h 256"/>
                    <a:gd name="T10" fmla="*/ 404 w 438"/>
                    <a:gd name="T11" fmla="*/ 256 h 256"/>
                  </a:gdLst>
                  <a:ahLst/>
                  <a:cxnLst>
                    <a:cxn ang="0">
                      <a:pos x="T0" y="T1"/>
                    </a:cxn>
                    <a:cxn ang="0">
                      <a:pos x="T2" y="T3"/>
                    </a:cxn>
                    <a:cxn ang="0">
                      <a:pos x="T4" y="T5"/>
                    </a:cxn>
                    <a:cxn ang="0">
                      <a:pos x="T6" y="T7"/>
                    </a:cxn>
                    <a:cxn ang="0">
                      <a:pos x="T8" y="T9"/>
                    </a:cxn>
                    <a:cxn ang="0">
                      <a:pos x="T10" y="T11"/>
                    </a:cxn>
                  </a:cxnLst>
                  <a:rect l="0" t="0" r="r" b="b"/>
                  <a:pathLst>
                    <a:path w="438" h="256">
                      <a:moveTo>
                        <a:pt x="404" y="256"/>
                      </a:moveTo>
                      <a:lnTo>
                        <a:pt x="438" y="238"/>
                      </a:lnTo>
                      <a:lnTo>
                        <a:pt x="34" y="0"/>
                      </a:lnTo>
                      <a:lnTo>
                        <a:pt x="20" y="8"/>
                      </a:lnTo>
                      <a:lnTo>
                        <a:pt x="0" y="18"/>
                      </a:lnTo>
                      <a:lnTo>
                        <a:pt x="404" y="25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42" name="Freeform 274"/>
                <p:cNvSpPr>
                  <a:spLocks/>
                </p:cNvSpPr>
                <p:nvPr/>
              </p:nvSpPr>
              <p:spPr bwMode="auto">
                <a:xfrm>
                  <a:off x="2675" y="658"/>
                  <a:ext cx="400" cy="778"/>
                </a:xfrm>
                <a:custGeom>
                  <a:avLst/>
                  <a:gdLst>
                    <a:gd name="T0" fmla="*/ 0 w 400"/>
                    <a:gd name="T1" fmla="*/ 546 h 778"/>
                    <a:gd name="T2" fmla="*/ 400 w 400"/>
                    <a:gd name="T3" fmla="*/ 778 h 778"/>
                    <a:gd name="T4" fmla="*/ 400 w 400"/>
                    <a:gd name="T5" fmla="*/ 232 h 778"/>
                    <a:gd name="T6" fmla="*/ 0 w 400"/>
                    <a:gd name="T7" fmla="*/ 0 h 778"/>
                    <a:gd name="T8" fmla="*/ 0 w 400"/>
                    <a:gd name="T9" fmla="*/ 546 h 778"/>
                  </a:gdLst>
                  <a:ahLst/>
                  <a:cxnLst>
                    <a:cxn ang="0">
                      <a:pos x="T0" y="T1"/>
                    </a:cxn>
                    <a:cxn ang="0">
                      <a:pos x="T2" y="T3"/>
                    </a:cxn>
                    <a:cxn ang="0">
                      <a:pos x="T4" y="T5"/>
                    </a:cxn>
                    <a:cxn ang="0">
                      <a:pos x="T6" y="T7"/>
                    </a:cxn>
                    <a:cxn ang="0">
                      <a:pos x="T8" y="T9"/>
                    </a:cxn>
                  </a:cxnLst>
                  <a:rect l="0" t="0" r="r" b="b"/>
                  <a:pathLst>
                    <a:path w="400" h="778">
                      <a:moveTo>
                        <a:pt x="0" y="546"/>
                      </a:moveTo>
                      <a:lnTo>
                        <a:pt x="400" y="778"/>
                      </a:lnTo>
                      <a:lnTo>
                        <a:pt x="400" y="232"/>
                      </a:lnTo>
                      <a:lnTo>
                        <a:pt x="0" y="0"/>
                      </a:lnTo>
                      <a:lnTo>
                        <a:pt x="0" y="54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43" name="Freeform 275"/>
                <p:cNvSpPr>
                  <a:spLocks/>
                </p:cNvSpPr>
                <p:nvPr/>
              </p:nvSpPr>
              <p:spPr bwMode="auto">
                <a:xfrm>
                  <a:off x="2703" y="714"/>
                  <a:ext cx="342" cy="664"/>
                </a:xfrm>
                <a:custGeom>
                  <a:avLst/>
                  <a:gdLst>
                    <a:gd name="T0" fmla="*/ 0 w 342"/>
                    <a:gd name="T1" fmla="*/ 468 h 664"/>
                    <a:gd name="T2" fmla="*/ 342 w 342"/>
                    <a:gd name="T3" fmla="*/ 664 h 664"/>
                    <a:gd name="T4" fmla="*/ 342 w 342"/>
                    <a:gd name="T5" fmla="*/ 198 h 664"/>
                    <a:gd name="T6" fmla="*/ 0 w 342"/>
                    <a:gd name="T7" fmla="*/ 0 h 664"/>
                    <a:gd name="T8" fmla="*/ 0 w 342"/>
                    <a:gd name="T9" fmla="*/ 468 h 664"/>
                  </a:gdLst>
                  <a:ahLst/>
                  <a:cxnLst>
                    <a:cxn ang="0">
                      <a:pos x="T0" y="T1"/>
                    </a:cxn>
                    <a:cxn ang="0">
                      <a:pos x="T2" y="T3"/>
                    </a:cxn>
                    <a:cxn ang="0">
                      <a:pos x="T4" y="T5"/>
                    </a:cxn>
                    <a:cxn ang="0">
                      <a:pos x="T6" y="T7"/>
                    </a:cxn>
                    <a:cxn ang="0">
                      <a:pos x="T8" y="T9"/>
                    </a:cxn>
                  </a:cxnLst>
                  <a:rect l="0" t="0" r="r" b="b"/>
                  <a:pathLst>
                    <a:path w="342" h="664">
                      <a:moveTo>
                        <a:pt x="0" y="468"/>
                      </a:moveTo>
                      <a:lnTo>
                        <a:pt x="342" y="664"/>
                      </a:lnTo>
                      <a:lnTo>
                        <a:pt x="342" y="198"/>
                      </a:lnTo>
                      <a:lnTo>
                        <a:pt x="0" y="0"/>
                      </a:lnTo>
                      <a:lnTo>
                        <a:pt x="0" y="46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444" name="Freeform 276"/>
                <p:cNvSpPr>
                  <a:spLocks/>
                </p:cNvSpPr>
                <p:nvPr/>
              </p:nvSpPr>
              <p:spPr bwMode="auto">
                <a:xfrm>
                  <a:off x="2405" y="1202"/>
                  <a:ext cx="556" cy="376"/>
                </a:xfrm>
                <a:custGeom>
                  <a:avLst/>
                  <a:gdLst>
                    <a:gd name="T0" fmla="*/ 402 w 556"/>
                    <a:gd name="T1" fmla="*/ 376 h 376"/>
                    <a:gd name="T2" fmla="*/ 0 w 556"/>
                    <a:gd name="T3" fmla="*/ 146 h 376"/>
                    <a:gd name="T4" fmla="*/ 160 w 556"/>
                    <a:gd name="T5" fmla="*/ 0 h 376"/>
                    <a:gd name="T6" fmla="*/ 166 w 556"/>
                    <a:gd name="T7" fmla="*/ 2 h 376"/>
                    <a:gd name="T8" fmla="*/ 556 w 556"/>
                    <a:gd name="T9" fmla="*/ 228 h 376"/>
                    <a:gd name="T10" fmla="*/ 402 w 556"/>
                    <a:gd name="T11" fmla="*/ 376 h 376"/>
                  </a:gdLst>
                  <a:ahLst/>
                  <a:cxnLst>
                    <a:cxn ang="0">
                      <a:pos x="T0" y="T1"/>
                    </a:cxn>
                    <a:cxn ang="0">
                      <a:pos x="T2" y="T3"/>
                    </a:cxn>
                    <a:cxn ang="0">
                      <a:pos x="T4" y="T5"/>
                    </a:cxn>
                    <a:cxn ang="0">
                      <a:pos x="T6" y="T7"/>
                    </a:cxn>
                    <a:cxn ang="0">
                      <a:pos x="T8" y="T9"/>
                    </a:cxn>
                    <a:cxn ang="0">
                      <a:pos x="T10" y="T11"/>
                    </a:cxn>
                  </a:cxnLst>
                  <a:rect l="0" t="0" r="r" b="b"/>
                  <a:pathLst>
                    <a:path w="556" h="376">
                      <a:moveTo>
                        <a:pt x="402" y="376"/>
                      </a:moveTo>
                      <a:lnTo>
                        <a:pt x="0" y="146"/>
                      </a:lnTo>
                      <a:lnTo>
                        <a:pt x="160" y="0"/>
                      </a:lnTo>
                      <a:lnTo>
                        <a:pt x="166" y="2"/>
                      </a:lnTo>
                      <a:lnTo>
                        <a:pt x="556" y="228"/>
                      </a:lnTo>
                      <a:lnTo>
                        <a:pt x="402" y="37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45" name="Freeform 277"/>
                <p:cNvSpPr>
                  <a:spLocks/>
                </p:cNvSpPr>
                <p:nvPr/>
              </p:nvSpPr>
              <p:spPr bwMode="auto">
                <a:xfrm>
                  <a:off x="2453" y="1240"/>
                  <a:ext cx="370" cy="250"/>
                </a:xfrm>
                <a:custGeom>
                  <a:avLst/>
                  <a:gdLst>
                    <a:gd name="T0" fmla="*/ 268 w 370"/>
                    <a:gd name="T1" fmla="*/ 250 h 250"/>
                    <a:gd name="T2" fmla="*/ 0 w 370"/>
                    <a:gd name="T3" fmla="*/ 96 h 250"/>
                    <a:gd name="T4" fmla="*/ 108 w 370"/>
                    <a:gd name="T5" fmla="*/ 0 h 250"/>
                    <a:gd name="T6" fmla="*/ 110 w 370"/>
                    <a:gd name="T7" fmla="*/ 0 h 250"/>
                    <a:gd name="T8" fmla="*/ 370 w 370"/>
                    <a:gd name="T9" fmla="*/ 150 h 250"/>
                    <a:gd name="T10" fmla="*/ 268 w 370"/>
                    <a:gd name="T11" fmla="*/ 250 h 250"/>
                  </a:gdLst>
                  <a:ahLst/>
                  <a:cxnLst>
                    <a:cxn ang="0">
                      <a:pos x="T0" y="T1"/>
                    </a:cxn>
                    <a:cxn ang="0">
                      <a:pos x="T2" y="T3"/>
                    </a:cxn>
                    <a:cxn ang="0">
                      <a:pos x="T4" y="T5"/>
                    </a:cxn>
                    <a:cxn ang="0">
                      <a:pos x="T6" y="T7"/>
                    </a:cxn>
                    <a:cxn ang="0">
                      <a:pos x="T8" y="T9"/>
                    </a:cxn>
                    <a:cxn ang="0">
                      <a:pos x="T10" y="T11"/>
                    </a:cxn>
                  </a:cxnLst>
                  <a:rect l="0" t="0" r="r" b="b"/>
                  <a:pathLst>
                    <a:path w="370" h="250">
                      <a:moveTo>
                        <a:pt x="268" y="250"/>
                      </a:moveTo>
                      <a:lnTo>
                        <a:pt x="0" y="96"/>
                      </a:lnTo>
                      <a:lnTo>
                        <a:pt x="108" y="0"/>
                      </a:lnTo>
                      <a:lnTo>
                        <a:pt x="110" y="0"/>
                      </a:lnTo>
                      <a:lnTo>
                        <a:pt x="370" y="150"/>
                      </a:lnTo>
                      <a:lnTo>
                        <a:pt x="268" y="25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446" name="Freeform 278"/>
                <p:cNvSpPr>
                  <a:spLocks/>
                </p:cNvSpPr>
                <p:nvPr/>
              </p:nvSpPr>
              <p:spPr bwMode="auto">
                <a:xfrm>
                  <a:off x="2739" y="1402"/>
                  <a:ext cx="172" cy="136"/>
                </a:xfrm>
                <a:custGeom>
                  <a:avLst/>
                  <a:gdLst>
                    <a:gd name="T0" fmla="*/ 70 w 172"/>
                    <a:gd name="T1" fmla="*/ 136 h 136"/>
                    <a:gd name="T2" fmla="*/ 0 w 172"/>
                    <a:gd name="T3" fmla="*/ 96 h 136"/>
                    <a:gd name="T4" fmla="*/ 108 w 172"/>
                    <a:gd name="T5" fmla="*/ 0 h 136"/>
                    <a:gd name="T6" fmla="*/ 110 w 172"/>
                    <a:gd name="T7" fmla="*/ 2 h 136"/>
                    <a:gd name="T8" fmla="*/ 172 w 172"/>
                    <a:gd name="T9" fmla="*/ 36 h 136"/>
                    <a:gd name="T10" fmla="*/ 70 w 172"/>
                    <a:gd name="T11" fmla="*/ 136 h 136"/>
                  </a:gdLst>
                  <a:ahLst/>
                  <a:cxnLst>
                    <a:cxn ang="0">
                      <a:pos x="T0" y="T1"/>
                    </a:cxn>
                    <a:cxn ang="0">
                      <a:pos x="T2" y="T3"/>
                    </a:cxn>
                    <a:cxn ang="0">
                      <a:pos x="T4" y="T5"/>
                    </a:cxn>
                    <a:cxn ang="0">
                      <a:pos x="T6" y="T7"/>
                    </a:cxn>
                    <a:cxn ang="0">
                      <a:pos x="T8" y="T9"/>
                    </a:cxn>
                    <a:cxn ang="0">
                      <a:pos x="T10" y="T11"/>
                    </a:cxn>
                  </a:cxnLst>
                  <a:rect l="0" t="0" r="r" b="b"/>
                  <a:pathLst>
                    <a:path w="172" h="136">
                      <a:moveTo>
                        <a:pt x="70" y="136"/>
                      </a:moveTo>
                      <a:lnTo>
                        <a:pt x="0" y="96"/>
                      </a:lnTo>
                      <a:lnTo>
                        <a:pt x="108" y="0"/>
                      </a:lnTo>
                      <a:lnTo>
                        <a:pt x="110" y="2"/>
                      </a:lnTo>
                      <a:lnTo>
                        <a:pt x="172" y="36"/>
                      </a:lnTo>
                      <a:lnTo>
                        <a:pt x="70" y="13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nvGrpSpPr>
              <p:cNvPr id="7447" name="Group 279"/>
              <p:cNvGrpSpPr>
                <a:grpSpLocks/>
              </p:cNvGrpSpPr>
              <p:nvPr/>
            </p:nvGrpSpPr>
            <p:grpSpPr bwMode="auto">
              <a:xfrm>
                <a:off x="3379" y="2970"/>
                <a:ext cx="669" cy="886"/>
                <a:chOff x="3133" y="616"/>
                <a:chExt cx="1298" cy="1720"/>
              </a:xfrm>
            </p:grpSpPr>
            <p:sp>
              <p:nvSpPr>
                <p:cNvPr id="7448" name="Freeform 280"/>
                <p:cNvSpPr>
                  <a:spLocks/>
                </p:cNvSpPr>
                <p:nvPr/>
              </p:nvSpPr>
              <p:spPr bwMode="auto">
                <a:xfrm>
                  <a:off x="3135" y="1798"/>
                  <a:ext cx="400" cy="538"/>
                </a:xfrm>
                <a:custGeom>
                  <a:avLst/>
                  <a:gdLst>
                    <a:gd name="T0" fmla="*/ 0 w 400"/>
                    <a:gd name="T1" fmla="*/ 306 h 538"/>
                    <a:gd name="T2" fmla="*/ 400 w 400"/>
                    <a:gd name="T3" fmla="*/ 538 h 538"/>
                    <a:gd name="T4" fmla="*/ 400 w 400"/>
                    <a:gd name="T5" fmla="*/ 232 h 538"/>
                    <a:gd name="T6" fmla="*/ 0 w 400"/>
                    <a:gd name="T7" fmla="*/ 0 h 538"/>
                    <a:gd name="T8" fmla="*/ 0 w 400"/>
                    <a:gd name="T9" fmla="*/ 306 h 538"/>
                  </a:gdLst>
                  <a:ahLst/>
                  <a:cxnLst>
                    <a:cxn ang="0">
                      <a:pos x="T0" y="T1"/>
                    </a:cxn>
                    <a:cxn ang="0">
                      <a:pos x="T2" y="T3"/>
                    </a:cxn>
                    <a:cxn ang="0">
                      <a:pos x="T4" y="T5"/>
                    </a:cxn>
                    <a:cxn ang="0">
                      <a:pos x="T6" y="T7"/>
                    </a:cxn>
                    <a:cxn ang="0">
                      <a:pos x="T8" y="T9"/>
                    </a:cxn>
                  </a:cxnLst>
                  <a:rect l="0" t="0" r="r" b="b"/>
                  <a:pathLst>
                    <a:path w="400" h="538">
                      <a:moveTo>
                        <a:pt x="0" y="306"/>
                      </a:moveTo>
                      <a:lnTo>
                        <a:pt x="400" y="538"/>
                      </a:lnTo>
                      <a:lnTo>
                        <a:pt x="400" y="232"/>
                      </a:lnTo>
                      <a:lnTo>
                        <a:pt x="0" y="0"/>
                      </a:lnTo>
                      <a:lnTo>
                        <a:pt x="0" y="30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49" name="Freeform 281"/>
                <p:cNvSpPr>
                  <a:spLocks/>
                </p:cNvSpPr>
                <p:nvPr/>
              </p:nvSpPr>
              <p:spPr bwMode="auto">
                <a:xfrm>
                  <a:off x="3535" y="1798"/>
                  <a:ext cx="400" cy="538"/>
                </a:xfrm>
                <a:custGeom>
                  <a:avLst/>
                  <a:gdLst>
                    <a:gd name="T0" fmla="*/ 400 w 400"/>
                    <a:gd name="T1" fmla="*/ 306 h 538"/>
                    <a:gd name="T2" fmla="*/ 0 w 400"/>
                    <a:gd name="T3" fmla="*/ 538 h 538"/>
                    <a:gd name="T4" fmla="*/ 0 w 400"/>
                    <a:gd name="T5" fmla="*/ 232 h 538"/>
                    <a:gd name="T6" fmla="*/ 400 w 400"/>
                    <a:gd name="T7" fmla="*/ 0 h 538"/>
                    <a:gd name="T8" fmla="*/ 400 w 400"/>
                    <a:gd name="T9" fmla="*/ 306 h 538"/>
                  </a:gdLst>
                  <a:ahLst/>
                  <a:cxnLst>
                    <a:cxn ang="0">
                      <a:pos x="T0" y="T1"/>
                    </a:cxn>
                    <a:cxn ang="0">
                      <a:pos x="T2" y="T3"/>
                    </a:cxn>
                    <a:cxn ang="0">
                      <a:pos x="T4" y="T5"/>
                    </a:cxn>
                    <a:cxn ang="0">
                      <a:pos x="T6" y="T7"/>
                    </a:cxn>
                    <a:cxn ang="0">
                      <a:pos x="T8" y="T9"/>
                    </a:cxn>
                  </a:cxnLst>
                  <a:rect l="0" t="0" r="r" b="b"/>
                  <a:pathLst>
                    <a:path w="400" h="538">
                      <a:moveTo>
                        <a:pt x="400" y="306"/>
                      </a:moveTo>
                      <a:lnTo>
                        <a:pt x="0" y="538"/>
                      </a:lnTo>
                      <a:lnTo>
                        <a:pt x="0" y="232"/>
                      </a:lnTo>
                      <a:lnTo>
                        <a:pt x="400" y="0"/>
                      </a:lnTo>
                      <a:lnTo>
                        <a:pt x="400" y="30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450" name="Freeform 282"/>
                <p:cNvSpPr>
                  <a:spLocks/>
                </p:cNvSpPr>
                <p:nvPr/>
              </p:nvSpPr>
              <p:spPr bwMode="auto">
                <a:xfrm>
                  <a:off x="3133" y="1578"/>
                  <a:ext cx="796" cy="458"/>
                </a:xfrm>
                <a:custGeom>
                  <a:avLst/>
                  <a:gdLst>
                    <a:gd name="T0" fmla="*/ 394 w 796"/>
                    <a:gd name="T1" fmla="*/ 458 h 458"/>
                    <a:gd name="T2" fmla="*/ 796 w 796"/>
                    <a:gd name="T3" fmla="*/ 226 h 458"/>
                    <a:gd name="T4" fmla="*/ 396 w 796"/>
                    <a:gd name="T5" fmla="*/ 0 h 458"/>
                    <a:gd name="T6" fmla="*/ 392 w 796"/>
                    <a:gd name="T7" fmla="*/ 2 h 458"/>
                    <a:gd name="T8" fmla="*/ 0 w 796"/>
                    <a:gd name="T9" fmla="*/ 226 h 458"/>
                    <a:gd name="T10" fmla="*/ 394 w 796"/>
                    <a:gd name="T11" fmla="*/ 458 h 458"/>
                  </a:gdLst>
                  <a:ahLst/>
                  <a:cxnLst>
                    <a:cxn ang="0">
                      <a:pos x="T0" y="T1"/>
                    </a:cxn>
                    <a:cxn ang="0">
                      <a:pos x="T2" y="T3"/>
                    </a:cxn>
                    <a:cxn ang="0">
                      <a:pos x="T4" y="T5"/>
                    </a:cxn>
                    <a:cxn ang="0">
                      <a:pos x="T6" y="T7"/>
                    </a:cxn>
                    <a:cxn ang="0">
                      <a:pos x="T8" y="T9"/>
                    </a:cxn>
                    <a:cxn ang="0">
                      <a:pos x="T10" y="T11"/>
                    </a:cxn>
                  </a:cxnLst>
                  <a:rect l="0" t="0" r="r" b="b"/>
                  <a:pathLst>
                    <a:path w="796" h="458">
                      <a:moveTo>
                        <a:pt x="394" y="458"/>
                      </a:moveTo>
                      <a:lnTo>
                        <a:pt x="796" y="226"/>
                      </a:lnTo>
                      <a:lnTo>
                        <a:pt x="396" y="0"/>
                      </a:lnTo>
                      <a:lnTo>
                        <a:pt x="392" y="2"/>
                      </a:lnTo>
                      <a:lnTo>
                        <a:pt x="0" y="226"/>
                      </a:lnTo>
                      <a:lnTo>
                        <a:pt x="394" y="45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51" name="Freeform 283"/>
                <p:cNvSpPr>
                  <a:spLocks/>
                </p:cNvSpPr>
                <p:nvPr/>
              </p:nvSpPr>
              <p:spPr bwMode="auto">
                <a:xfrm>
                  <a:off x="3313" y="1692"/>
                  <a:ext cx="432" cy="216"/>
                </a:xfrm>
                <a:custGeom>
                  <a:avLst/>
                  <a:gdLst>
                    <a:gd name="T0" fmla="*/ 432 w 432"/>
                    <a:gd name="T1" fmla="*/ 0 h 216"/>
                    <a:gd name="T2" fmla="*/ 432 w 432"/>
                    <a:gd name="T3" fmla="*/ 134 h 216"/>
                    <a:gd name="T4" fmla="*/ 432 w 432"/>
                    <a:gd name="T5" fmla="*/ 134 h 216"/>
                    <a:gd name="T6" fmla="*/ 430 w 432"/>
                    <a:gd name="T7" fmla="*/ 142 h 216"/>
                    <a:gd name="T8" fmla="*/ 428 w 432"/>
                    <a:gd name="T9" fmla="*/ 150 h 216"/>
                    <a:gd name="T10" fmla="*/ 422 w 432"/>
                    <a:gd name="T11" fmla="*/ 158 h 216"/>
                    <a:gd name="T12" fmla="*/ 414 w 432"/>
                    <a:gd name="T13" fmla="*/ 166 h 216"/>
                    <a:gd name="T14" fmla="*/ 406 w 432"/>
                    <a:gd name="T15" fmla="*/ 174 h 216"/>
                    <a:gd name="T16" fmla="*/ 394 w 432"/>
                    <a:gd name="T17" fmla="*/ 180 h 216"/>
                    <a:gd name="T18" fmla="*/ 368 w 432"/>
                    <a:gd name="T19" fmla="*/ 192 h 216"/>
                    <a:gd name="T20" fmla="*/ 336 w 432"/>
                    <a:gd name="T21" fmla="*/ 202 h 216"/>
                    <a:gd name="T22" fmla="*/ 300 w 432"/>
                    <a:gd name="T23" fmla="*/ 210 h 216"/>
                    <a:gd name="T24" fmla="*/ 260 w 432"/>
                    <a:gd name="T25" fmla="*/ 214 h 216"/>
                    <a:gd name="T26" fmla="*/ 216 w 432"/>
                    <a:gd name="T27" fmla="*/ 216 h 216"/>
                    <a:gd name="T28" fmla="*/ 216 w 432"/>
                    <a:gd name="T29" fmla="*/ 216 h 216"/>
                    <a:gd name="T30" fmla="*/ 172 w 432"/>
                    <a:gd name="T31" fmla="*/ 214 h 216"/>
                    <a:gd name="T32" fmla="*/ 132 w 432"/>
                    <a:gd name="T33" fmla="*/ 210 h 216"/>
                    <a:gd name="T34" fmla="*/ 94 w 432"/>
                    <a:gd name="T35" fmla="*/ 202 h 216"/>
                    <a:gd name="T36" fmla="*/ 62 w 432"/>
                    <a:gd name="T37" fmla="*/ 192 h 216"/>
                    <a:gd name="T38" fmla="*/ 36 w 432"/>
                    <a:gd name="T39" fmla="*/ 180 h 216"/>
                    <a:gd name="T40" fmla="*/ 26 w 432"/>
                    <a:gd name="T41" fmla="*/ 174 h 216"/>
                    <a:gd name="T42" fmla="*/ 16 w 432"/>
                    <a:gd name="T43" fmla="*/ 166 h 216"/>
                    <a:gd name="T44" fmla="*/ 10 w 432"/>
                    <a:gd name="T45" fmla="*/ 158 h 216"/>
                    <a:gd name="T46" fmla="*/ 4 w 432"/>
                    <a:gd name="T47" fmla="*/ 150 h 216"/>
                    <a:gd name="T48" fmla="*/ 0 w 432"/>
                    <a:gd name="T49" fmla="*/ 142 h 216"/>
                    <a:gd name="T50" fmla="*/ 0 w 432"/>
                    <a:gd name="T51" fmla="*/ 134 h 216"/>
                    <a:gd name="T52" fmla="*/ 0 w 432"/>
                    <a:gd name="T53" fmla="*/ 0 h 216"/>
                    <a:gd name="T54" fmla="*/ 432 w 432"/>
                    <a:gd name="T5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2" h="216">
                      <a:moveTo>
                        <a:pt x="432" y="0"/>
                      </a:moveTo>
                      <a:lnTo>
                        <a:pt x="432" y="134"/>
                      </a:lnTo>
                      <a:lnTo>
                        <a:pt x="432" y="134"/>
                      </a:lnTo>
                      <a:lnTo>
                        <a:pt x="430" y="142"/>
                      </a:lnTo>
                      <a:lnTo>
                        <a:pt x="428" y="150"/>
                      </a:lnTo>
                      <a:lnTo>
                        <a:pt x="422" y="158"/>
                      </a:lnTo>
                      <a:lnTo>
                        <a:pt x="414" y="166"/>
                      </a:lnTo>
                      <a:lnTo>
                        <a:pt x="406" y="174"/>
                      </a:lnTo>
                      <a:lnTo>
                        <a:pt x="394" y="180"/>
                      </a:lnTo>
                      <a:lnTo>
                        <a:pt x="368" y="192"/>
                      </a:lnTo>
                      <a:lnTo>
                        <a:pt x="336" y="202"/>
                      </a:lnTo>
                      <a:lnTo>
                        <a:pt x="300" y="210"/>
                      </a:lnTo>
                      <a:lnTo>
                        <a:pt x="260" y="214"/>
                      </a:lnTo>
                      <a:lnTo>
                        <a:pt x="216" y="216"/>
                      </a:lnTo>
                      <a:lnTo>
                        <a:pt x="216" y="216"/>
                      </a:lnTo>
                      <a:lnTo>
                        <a:pt x="172" y="214"/>
                      </a:lnTo>
                      <a:lnTo>
                        <a:pt x="132" y="210"/>
                      </a:lnTo>
                      <a:lnTo>
                        <a:pt x="94" y="202"/>
                      </a:lnTo>
                      <a:lnTo>
                        <a:pt x="62" y="192"/>
                      </a:lnTo>
                      <a:lnTo>
                        <a:pt x="36" y="180"/>
                      </a:lnTo>
                      <a:lnTo>
                        <a:pt x="26" y="174"/>
                      </a:lnTo>
                      <a:lnTo>
                        <a:pt x="16" y="166"/>
                      </a:lnTo>
                      <a:lnTo>
                        <a:pt x="10" y="158"/>
                      </a:lnTo>
                      <a:lnTo>
                        <a:pt x="4" y="150"/>
                      </a:lnTo>
                      <a:lnTo>
                        <a:pt x="0" y="142"/>
                      </a:lnTo>
                      <a:lnTo>
                        <a:pt x="0" y="134"/>
                      </a:lnTo>
                      <a:lnTo>
                        <a:pt x="0" y="0"/>
                      </a:lnTo>
                      <a:lnTo>
                        <a:pt x="432"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52" name="Freeform 284"/>
                <p:cNvSpPr>
                  <a:spLocks/>
                </p:cNvSpPr>
                <p:nvPr/>
              </p:nvSpPr>
              <p:spPr bwMode="auto">
                <a:xfrm>
                  <a:off x="3313" y="1614"/>
                  <a:ext cx="434" cy="164"/>
                </a:xfrm>
                <a:custGeom>
                  <a:avLst/>
                  <a:gdLst>
                    <a:gd name="T0" fmla="*/ 434 w 434"/>
                    <a:gd name="T1" fmla="*/ 82 h 164"/>
                    <a:gd name="T2" fmla="*/ 434 w 434"/>
                    <a:gd name="T3" fmla="*/ 82 h 164"/>
                    <a:gd name="T4" fmla="*/ 432 w 434"/>
                    <a:gd name="T5" fmla="*/ 90 h 164"/>
                    <a:gd name="T6" fmla="*/ 428 w 434"/>
                    <a:gd name="T7" fmla="*/ 98 h 164"/>
                    <a:gd name="T8" fmla="*/ 424 w 434"/>
                    <a:gd name="T9" fmla="*/ 106 h 164"/>
                    <a:gd name="T10" fmla="*/ 416 w 434"/>
                    <a:gd name="T11" fmla="*/ 114 h 164"/>
                    <a:gd name="T12" fmla="*/ 406 w 434"/>
                    <a:gd name="T13" fmla="*/ 122 h 164"/>
                    <a:gd name="T14" fmla="*/ 396 w 434"/>
                    <a:gd name="T15" fmla="*/ 128 h 164"/>
                    <a:gd name="T16" fmla="*/ 370 w 434"/>
                    <a:gd name="T17" fmla="*/ 140 h 164"/>
                    <a:gd name="T18" fmla="*/ 338 w 434"/>
                    <a:gd name="T19" fmla="*/ 150 h 164"/>
                    <a:gd name="T20" fmla="*/ 302 w 434"/>
                    <a:gd name="T21" fmla="*/ 158 h 164"/>
                    <a:gd name="T22" fmla="*/ 260 w 434"/>
                    <a:gd name="T23" fmla="*/ 162 h 164"/>
                    <a:gd name="T24" fmla="*/ 218 w 434"/>
                    <a:gd name="T25" fmla="*/ 164 h 164"/>
                    <a:gd name="T26" fmla="*/ 218 w 434"/>
                    <a:gd name="T27" fmla="*/ 164 h 164"/>
                    <a:gd name="T28" fmla="*/ 174 w 434"/>
                    <a:gd name="T29" fmla="*/ 162 h 164"/>
                    <a:gd name="T30" fmla="*/ 134 w 434"/>
                    <a:gd name="T31" fmla="*/ 158 h 164"/>
                    <a:gd name="T32" fmla="*/ 96 w 434"/>
                    <a:gd name="T33" fmla="*/ 150 h 164"/>
                    <a:gd name="T34" fmla="*/ 64 w 434"/>
                    <a:gd name="T35" fmla="*/ 140 h 164"/>
                    <a:gd name="T36" fmla="*/ 38 w 434"/>
                    <a:gd name="T37" fmla="*/ 128 h 164"/>
                    <a:gd name="T38" fmla="*/ 28 w 434"/>
                    <a:gd name="T39" fmla="*/ 122 h 164"/>
                    <a:gd name="T40" fmla="*/ 18 w 434"/>
                    <a:gd name="T41" fmla="*/ 114 h 164"/>
                    <a:gd name="T42" fmla="*/ 12 w 434"/>
                    <a:gd name="T43" fmla="*/ 106 h 164"/>
                    <a:gd name="T44" fmla="*/ 6 w 434"/>
                    <a:gd name="T45" fmla="*/ 98 h 164"/>
                    <a:gd name="T46" fmla="*/ 2 w 434"/>
                    <a:gd name="T47" fmla="*/ 90 h 164"/>
                    <a:gd name="T48" fmla="*/ 2 w 434"/>
                    <a:gd name="T49" fmla="*/ 82 h 164"/>
                    <a:gd name="T50" fmla="*/ 0 w 434"/>
                    <a:gd name="T51" fmla="*/ 82 h 164"/>
                    <a:gd name="T52" fmla="*/ 0 w 434"/>
                    <a:gd name="T53" fmla="*/ 82 h 164"/>
                    <a:gd name="T54" fmla="*/ 2 w 434"/>
                    <a:gd name="T55" fmla="*/ 72 h 164"/>
                    <a:gd name="T56" fmla="*/ 6 w 434"/>
                    <a:gd name="T57" fmla="*/ 64 h 164"/>
                    <a:gd name="T58" fmla="*/ 10 w 434"/>
                    <a:gd name="T59" fmla="*/ 56 h 164"/>
                    <a:gd name="T60" fmla="*/ 18 w 434"/>
                    <a:gd name="T61" fmla="*/ 50 h 164"/>
                    <a:gd name="T62" fmla="*/ 28 w 434"/>
                    <a:gd name="T63" fmla="*/ 42 h 164"/>
                    <a:gd name="T64" fmla="*/ 38 w 434"/>
                    <a:gd name="T65" fmla="*/ 36 h 164"/>
                    <a:gd name="T66" fmla="*/ 64 w 434"/>
                    <a:gd name="T67" fmla="*/ 24 h 164"/>
                    <a:gd name="T68" fmla="*/ 96 w 434"/>
                    <a:gd name="T69" fmla="*/ 14 h 164"/>
                    <a:gd name="T70" fmla="*/ 132 w 434"/>
                    <a:gd name="T71" fmla="*/ 6 h 164"/>
                    <a:gd name="T72" fmla="*/ 174 w 434"/>
                    <a:gd name="T73" fmla="*/ 2 h 164"/>
                    <a:gd name="T74" fmla="*/ 216 w 434"/>
                    <a:gd name="T75" fmla="*/ 0 h 164"/>
                    <a:gd name="T76" fmla="*/ 216 w 434"/>
                    <a:gd name="T77" fmla="*/ 0 h 164"/>
                    <a:gd name="T78" fmla="*/ 260 w 434"/>
                    <a:gd name="T79" fmla="*/ 2 h 164"/>
                    <a:gd name="T80" fmla="*/ 300 w 434"/>
                    <a:gd name="T81" fmla="*/ 6 h 164"/>
                    <a:gd name="T82" fmla="*/ 338 w 434"/>
                    <a:gd name="T83" fmla="*/ 14 h 164"/>
                    <a:gd name="T84" fmla="*/ 370 w 434"/>
                    <a:gd name="T85" fmla="*/ 24 h 164"/>
                    <a:gd name="T86" fmla="*/ 396 w 434"/>
                    <a:gd name="T87" fmla="*/ 36 h 164"/>
                    <a:gd name="T88" fmla="*/ 406 w 434"/>
                    <a:gd name="T89" fmla="*/ 42 h 164"/>
                    <a:gd name="T90" fmla="*/ 416 w 434"/>
                    <a:gd name="T91" fmla="*/ 50 h 164"/>
                    <a:gd name="T92" fmla="*/ 422 w 434"/>
                    <a:gd name="T93" fmla="*/ 56 h 164"/>
                    <a:gd name="T94" fmla="*/ 428 w 434"/>
                    <a:gd name="T95" fmla="*/ 64 h 164"/>
                    <a:gd name="T96" fmla="*/ 432 w 434"/>
                    <a:gd name="T97" fmla="*/ 72 h 164"/>
                    <a:gd name="T98" fmla="*/ 432 w 434"/>
                    <a:gd name="T99" fmla="*/ 82 h 164"/>
                    <a:gd name="T100" fmla="*/ 434 w 434"/>
                    <a:gd name="T101"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4" h="164">
                      <a:moveTo>
                        <a:pt x="434" y="82"/>
                      </a:moveTo>
                      <a:lnTo>
                        <a:pt x="434" y="82"/>
                      </a:lnTo>
                      <a:lnTo>
                        <a:pt x="432" y="90"/>
                      </a:lnTo>
                      <a:lnTo>
                        <a:pt x="428" y="98"/>
                      </a:lnTo>
                      <a:lnTo>
                        <a:pt x="424" y="106"/>
                      </a:lnTo>
                      <a:lnTo>
                        <a:pt x="416" y="114"/>
                      </a:lnTo>
                      <a:lnTo>
                        <a:pt x="406" y="122"/>
                      </a:lnTo>
                      <a:lnTo>
                        <a:pt x="396" y="128"/>
                      </a:lnTo>
                      <a:lnTo>
                        <a:pt x="370" y="140"/>
                      </a:lnTo>
                      <a:lnTo>
                        <a:pt x="338" y="150"/>
                      </a:lnTo>
                      <a:lnTo>
                        <a:pt x="302" y="158"/>
                      </a:lnTo>
                      <a:lnTo>
                        <a:pt x="260" y="162"/>
                      </a:lnTo>
                      <a:lnTo>
                        <a:pt x="218" y="164"/>
                      </a:lnTo>
                      <a:lnTo>
                        <a:pt x="218" y="164"/>
                      </a:lnTo>
                      <a:lnTo>
                        <a:pt x="174" y="162"/>
                      </a:lnTo>
                      <a:lnTo>
                        <a:pt x="134" y="158"/>
                      </a:lnTo>
                      <a:lnTo>
                        <a:pt x="96" y="150"/>
                      </a:lnTo>
                      <a:lnTo>
                        <a:pt x="64" y="140"/>
                      </a:lnTo>
                      <a:lnTo>
                        <a:pt x="38" y="128"/>
                      </a:lnTo>
                      <a:lnTo>
                        <a:pt x="28" y="122"/>
                      </a:lnTo>
                      <a:lnTo>
                        <a:pt x="18" y="114"/>
                      </a:lnTo>
                      <a:lnTo>
                        <a:pt x="12" y="106"/>
                      </a:lnTo>
                      <a:lnTo>
                        <a:pt x="6" y="98"/>
                      </a:lnTo>
                      <a:lnTo>
                        <a:pt x="2" y="90"/>
                      </a:lnTo>
                      <a:lnTo>
                        <a:pt x="2" y="82"/>
                      </a:lnTo>
                      <a:lnTo>
                        <a:pt x="0" y="82"/>
                      </a:lnTo>
                      <a:lnTo>
                        <a:pt x="0" y="82"/>
                      </a:lnTo>
                      <a:lnTo>
                        <a:pt x="2" y="72"/>
                      </a:lnTo>
                      <a:lnTo>
                        <a:pt x="6" y="64"/>
                      </a:lnTo>
                      <a:lnTo>
                        <a:pt x="10" y="56"/>
                      </a:lnTo>
                      <a:lnTo>
                        <a:pt x="18" y="50"/>
                      </a:lnTo>
                      <a:lnTo>
                        <a:pt x="28" y="42"/>
                      </a:lnTo>
                      <a:lnTo>
                        <a:pt x="38" y="36"/>
                      </a:lnTo>
                      <a:lnTo>
                        <a:pt x="64" y="24"/>
                      </a:lnTo>
                      <a:lnTo>
                        <a:pt x="96" y="14"/>
                      </a:lnTo>
                      <a:lnTo>
                        <a:pt x="132" y="6"/>
                      </a:lnTo>
                      <a:lnTo>
                        <a:pt x="174" y="2"/>
                      </a:lnTo>
                      <a:lnTo>
                        <a:pt x="216" y="0"/>
                      </a:lnTo>
                      <a:lnTo>
                        <a:pt x="216" y="0"/>
                      </a:lnTo>
                      <a:lnTo>
                        <a:pt x="260" y="2"/>
                      </a:lnTo>
                      <a:lnTo>
                        <a:pt x="300" y="6"/>
                      </a:lnTo>
                      <a:lnTo>
                        <a:pt x="338" y="14"/>
                      </a:lnTo>
                      <a:lnTo>
                        <a:pt x="370" y="24"/>
                      </a:lnTo>
                      <a:lnTo>
                        <a:pt x="396" y="36"/>
                      </a:lnTo>
                      <a:lnTo>
                        <a:pt x="406" y="42"/>
                      </a:lnTo>
                      <a:lnTo>
                        <a:pt x="416" y="50"/>
                      </a:lnTo>
                      <a:lnTo>
                        <a:pt x="422" y="56"/>
                      </a:lnTo>
                      <a:lnTo>
                        <a:pt x="428" y="64"/>
                      </a:lnTo>
                      <a:lnTo>
                        <a:pt x="432" y="72"/>
                      </a:lnTo>
                      <a:lnTo>
                        <a:pt x="432" y="82"/>
                      </a:lnTo>
                      <a:lnTo>
                        <a:pt x="434" y="8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53" name="Freeform 285"/>
                <p:cNvSpPr>
                  <a:spLocks/>
                </p:cNvSpPr>
                <p:nvPr/>
              </p:nvSpPr>
              <p:spPr bwMode="auto">
                <a:xfrm>
                  <a:off x="3259" y="848"/>
                  <a:ext cx="104" cy="208"/>
                </a:xfrm>
                <a:custGeom>
                  <a:avLst/>
                  <a:gdLst>
                    <a:gd name="T0" fmla="*/ 104 w 104"/>
                    <a:gd name="T1" fmla="*/ 208 h 208"/>
                    <a:gd name="T2" fmla="*/ 40 w 104"/>
                    <a:gd name="T3" fmla="*/ 208 h 208"/>
                    <a:gd name="T4" fmla="*/ 40 w 104"/>
                    <a:gd name="T5" fmla="*/ 208 h 208"/>
                    <a:gd name="T6" fmla="*/ 32 w 104"/>
                    <a:gd name="T7" fmla="*/ 206 h 208"/>
                    <a:gd name="T8" fmla="*/ 24 w 104"/>
                    <a:gd name="T9" fmla="*/ 200 h 208"/>
                    <a:gd name="T10" fmla="*/ 18 w 104"/>
                    <a:gd name="T11" fmla="*/ 190 h 208"/>
                    <a:gd name="T12" fmla="*/ 12 w 104"/>
                    <a:gd name="T13" fmla="*/ 178 h 208"/>
                    <a:gd name="T14" fmla="*/ 6 w 104"/>
                    <a:gd name="T15" fmla="*/ 162 h 208"/>
                    <a:gd name="T16" fmla="*/ 4 w 104"/>
                    <a:gd name="T17" fmla="*/ 144 h 208"/>
                    <a:gd name="T18" fmla="*/ 2 w 104"/>
                    <a:gd name="T19" fmla="*/ 124 h 208"/>
                    <a:gd name="T20" fmla="*/ 0 w 104"/>
                    <a:gd name="T21" fmla="*/ 104 h 208"/>
                    <a:gd name="T22" fmla="*/ 0 w 104"/>
                    <a:gd name="T23" fmla="*/ 104 h 208"/>
                    <a:gd name="T24" fmla="*/ 2 w 104"/>
                    <a:gd name="T25" fmla="*/ 82 h 208"/>
                    <a:gd name="T26" fmla="*/ 4 w 104"/>
                    <a:gd name="T27" fmla="*/ 62 h 208"/>
                    <a:gd name="T28" fmla="*/ 6 w 104"/>
                    <a:gd name="T29" fmla="*/ 46 h 208"/>
                    <a:gd name="T30" fmla="*/ 12 w 104"/>
                    <a:gd name="T31" fmla="*/ 30 h 208"/>
                    <a:gd name="T32" fmla="*/ 18 w 104"/>
                    <a:gd name="T33" fmla="*/ 16 h 208"/>
                    <a:gd name="T34" fmla="*/ 24 w 104"/>
                    <a:gd name="T35" fmla="*/ 8 h 208"/>
                    <a:gd name="T36" fmla="*/ 32 w 104"/>
                    <a:gd name="T37" fmla="*/ 2 h 208"/>
                    <a:gd name="T38" fmla="*/ 40 w 104"/>
                    <a:gd name="T39" fmla="*/ 0 h 208"/>
                    <a:gd name="T40" fmla="*/ 104 w 104"/>
                    <a:gd name="T41" fmla="*/ 0 h 208"/>
                    <a:gd name="T42" fmla="*/ 104 w 104"/>
                    <a:gd name="T4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208">
                      <a:moveTo>
                        <a:pt x="104" y="208"/>
                      </a:moveTo>
                      <a:lnTo>
                        <a:pt x="40" y="208"/>
                      </a:lnTo>
                      <a:lnTo>
                        <a:pt x="40" y="208"/>
                      </a:lnTo>
                      <a:lnTo>
                        <a:pt x="32" y="206"/>
                      </a:lnTo>
                      <a:lnTo>
                        <a:pt x="24" y="200"/>
                      </a:lnTo>
                      <a:lnTo>
                        <a:pt x="18" y="190"/>
                      </a:lnTo>
                      <a:lnTo>
                        <a:pt x="12" y="178"/>
                      </a:lnTo>
                      <a:lnTo>
                        <a:pt x="6" y="162"/>
                      </a:lnTo>
                      <a:lnTo>
                        <a:pt x="4" y="144"/>
                      </a:lnTo>
                      <a:lnTo>
                        <a:pt x="2" y="124"/>
                      </a:lnTo>
                      <a:lnTo>
                        <a:pt x="0" y="104"/>
                      </a:lnTo>
                      <a:lnTo>
                        <a:pt x="0" y="104"/>
                      </a:lnTo>
                      <a:lnTo>
                        <a:pt x="2" y="82"/>
                      </a:lnTo>
                      <a:lnTo>
                        <a:pt x="4" y="62"/>
                      </a:lnTo>
                      <a:lnTo>
                        <a:pt x="6" y="46"/>
                      </a:lnTo>
                      <a:lnTo>
                        <a:pt x="12" y="30"/>
                      </a:lnTo>
                      <a:lnTo>
                        <a:pt x="18" y="16"/>
                      </a:lnTo>
                      <a:lnTo>
                        <a:pt x="24" y="8"/>
                      </a:lnTo>
                      <a:lnTo>
                        <a:pt x="32" y="2"/>
                      </a:lnTo>
                      <a:lnTo>
                        <a:pt x="40" y="0"/>
                      </a:lnTo>
                      <a:lnTo>
                        <a:pt x="104" y="0"/>
                      </a:lnTo>
                      <a:lnTo>
                        <a:pt x="104" y="20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54" name="Freeform 286"/>
                <p:cNvSpPr>
                  <a:spLocks/>
                </p:cNvSpPr>
                <p:nvPr/>
              </p:nvSpPr>
              <p:spPr bwMode="auto">
                <a:xfrm>
                  <a:off x="3323" y="848"/>
                  <a:ext cx="78" cy="208"/>
                </a:xfrm>
                <a:custGeom>
                  <a:avLst/>
                  <a:gdLst>
                    <a:gd name="T0" fmla="*/ 38 w 78"/>
                    <a:gd name="T1" fmla="*/ 208 h 208"/>
                    <a:gd name="T2" fmla="*/ 38 w 78"/>
                    <a:gd name="T3" fmla="*/ 208 h 208"/>
                    <a:gd name="T4" fmla="*/ 30 w 78"/>
                    <a:gd name="T5" fmla="*/ 206 h 208"/>
                    <a:gd name="T6" fmla="*/ 24 w 78"/>
                    <a:gd name="T7" fmla="*/ 200 h 208"/>
                    <a:gd name="T8" fmla="*/ 16 w 78"/>
                    <a:gd name="T9" fmla="*/ 190 h 208"/>
                    <a:gd name="T10" fmla="*/ 10 w 78"/>
                    <a:gd name="T11" fmla="*/ 178 h 208"/>
                    <a:gd name="T12" fmla="*/ 6 w 78"/>
                    <a:gd name="T13" fmla="*/ 162 h 208"/>
                    <a:gd name="T14" fmla="*/ 2 w 78"/>
                    <a:gd name="T15" fmla="*/ 144 h 208"/>
                    <a:gd name="T16" fmla="*/ 0 w 78"/>
                    <a:gd name="T17" fmla="*/ 126 h 208"/>
                    <a:gd name="T18" fmla="*/ 0 w 78"/>
                    <a:gd name="T19" fmla="*/ 104 h 208"/>
                    <a:gd name="T20" fmla="*/ 0 w 78"/>
                    <a:gd name="T21" fmla="*/ 104 h 208"/>
                    <a:gd name="T22" fmla="*/ 0 w 78"/>
                    <a:gd name="T23" fmla="*/ 84 h 208"/>
                    <a:gd name="T24" fmla="*/ 2 w 78"/>
                    <a:gd name="T25" fmla="*/ 64 h 208"/>
                    <a:gd name="T26" fmla="*/ 6 w 78"/>
                    <a:gd name="T27" fmla="*/ 46 h 208"/>
                    <a:gd name="T28" fmla="*/ 10 w 78"/>
                    <a:gd name="T29" fmla="*/ 30 h 208"/>
                    <a:gd name="T30" fmla="*/ 16 w 78"/>
                    <a:gd name="T31" fmla="*/ 18 h 208"/>
                    <a:gd name="T32" fmla="*/ 24 w 78"/>
                    <a:gd name="T33" fmla="*/ 8 h 208"/>
                    <a:gd name="T34" fmla="*/ 30 w 78"/>
                    <a:gd name="T35" fmla="*/ 2 h 208"/>
                    <a:gd name="T36" fmla="*/ 38 w 78"/>
                    <a:gd name="T37" fmla="*/ 0 h 208"/>
                    <a:gd name="T38" fmla="*/ 40 w 78"/>
                    <a:gd name="T39" fmla="*/ 0 h 208"/>
                    <a:gd name="T40" fmla="*/ 40 w 78"/>
                    <a:gd name="T41" fmla="*/ 0 h 208"/>
                    <a:gd name="T42" fmla="*/ 46 w 78"/>
                    <a:gd name="T43" fmla="*/ 2 h 208"/>
                    <a:gd name="T44" fmla="*/ 54 w 78"/>
                    <a:gd name="T45" fmla="*/ 8 h 208"/>
                    <a:gd name="T46" fmla="*/ 62 w 78"/>
                    <a:gd name="T47" fmla="*/ 18 h 208"/>
                    <a:gd name="T48" fmla="*/ 66 w 78"/>
                    <a:gd name="T49" fmla="*/ 30 h 208"/>
                    <a:gd name="T50" fmla="*/ 72 w 78"/>
                    <a:gd name="T51" fmla="*/ 46 h 208"/>
                    <a:gd name="T52" fmla="*/ 76 w 78"/>
                    <a:gd name="T53" fmla="*/ 64 h 208"/>
                    <a:gd name="T54" fmla="*/ 78 w 78"/>
                    <a:gd name="T55" fmla="*/ 82 h 208"/>
                    <a:gd name="T56" fmla="*/ 78 w 78"/>
                    <a:gd name="T57" fmla="*/ 104 h 208"/>
                    <a:gd name="T58" fmla="*/ 78 w 78"/>
                    <a:gd name="T59" fmla="*/ 104 h 208"/>
                    <a:gd name="T60" fmla="*/ 78 w 78"/>
                    <a:gd name="T61" fmla="*/ 126 h 208"/>
                    <a:gd name="T62" fmla="*/ 76 w 78"/>
                    <a:gd name="T63" fmla="*/ 144 h 208"/>
                    <a:gd name="T64" fmla="*/ 72 w 78"/>
                    <a:gd name="T65" fmla="*/ 162 h 208"/>
                    <a:gd name="T66" fmla="*/ 66 w 78"/>
                    <a:gd name="T67" fmla="*/ 178 h 208"/>
                    <a:gd name="T68" fmla="*/ 62 w 78"/>
                    <a:gd name="T69" fmla="*/ 190 h 208"/>
                    <a:gd name="T70" fmla="*/ 54 w 78"/>
                    <a:gd name="T71" fmla="*/ 200 h 208"/>
                    <a:gd name="T72" fmla="*/ 46 w 78"/>
                    <a:gd name="T73" fmla="*/ 206 h 208"/>
                    <a:gd name="T74" fmla="*/ 40 w 78"/>
                    <a:gd name="T75" fmla="*/ 208 h 208"/>
                    <a:gd name="T76" fmla="*/ 38 w 78"/>
                    <a:gd name="T7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208">
                      <a:moveTo>
                        <a:pt x="38" y="208"/>
                      </a:moveTo>
                      <a:lnTo>
                        <a:pt x="38" y="208"/>
                      </a:lnTo>
                      <a:lnTo>
                        <a:pt x="30" y="206"/>
                      </a:lnTo>
                      <a:lnTo>
                        <a:pt x="24" y="200"/>
                      </a:lnTo>
                      <a:lnTo>
                        <a:pt x="16" y="190"/>
                      </a:lnTo>
                      <a:lnTo>
                        <a:pt x="10" y="178"/>
                      </a:lnTo>
                      <a:lnTo>
                        <a:pt x="6" y="162"/>
                      </a:lnTo>
                      <a:lnTo>
                        <a:pt x="2" y="144"/>
                      </a:lnTo>
                      <a:lnTo>
                        <a:pt x="0" y="126"/>
                      </a:lnTo>
                      <a:lnTo>
                        <a:pt x="0" y="104"/>
                      </a:lnTo>
                      <a:lnTo>
                        <a:pt x="0" y="104"/>
                      </a:lnTo>
                      <a:lnTo>
                        <a:pt x="0" y="84"/>
                      </a:lnTo>
                      <a:lnTo>
                        <a:pt x="2" y="64"/>
                      </a:lnTo>
                      <a:lnTo>
                        <a:pt x="6" y="46"/>
                      </a:lnTo>
                      <a:lnTo>
                        <a:pt x="10" y="30"/>
                      </a:lnTo>
                      <a:lnTo>
                        <a:pt x="16" y="18"/>
                      </a:lnTo>
                      <a:lnTo>
                        <a:pt x="24" y="8"/>
                      </a:lnTo>
                      <a:lnTo>
                        <a:pt x="30" y="2"/>
                      </a:lnTo>
                      <a:lnTo>
                        <a:pt x="38" y="0"/>
                      </a:lnTo>
                      <a:lnTo>
                        <a:pt x="40" y="0"/>
                      </a:lnTo>
                      <a:lnTo>
                        <a:pt x="40" y="0"/>
                      </a:lnTo>
                      <a:lnTo>
                        <a:pt x="46" y="2"/>
                      </a:lnTo>
                      <a:lnTo>
                        <a:pt x="54" y="8"/>
                      </a:lnTo>
                      <a:lnTo>
                        <a:pt x="62" y="18"/>
                      </a:lnTo>
                      <a:lnTo>
                        <a:pt x="66" y="30"/>
                      </a:lnTo>
                      <a:lnTo>
                        <a:pt x="72" y="46"/>
                      </a:lnTo>
                      <a:lnTo>
                        <a:pt x="76" y="64"/>
                      </a:lnTo>
                      <a:lnTo>
                        <a:pt x="78" y="82"/>
                      </a:lnTo>
                      <a:lnTo>
                        <a:pt x="78" y="104"/>
                      </a:lnTo>
                      <a:lnTo>
                        <a:pt x="78" y="104"/>
                      </a:lnTo>
                      <a:lnTo>
                        <a:pt x="78" y="126"/>
                      </a:lnTo>
                      <a:lnTo>
                        <a:pt x="76" y="144"/>
                      </a:lnTo>
                      <a:lnTo>
                        <a:pt x="72" y="162"/>
                      </a:lnTo>
                      <a:lnTo>
                        <a:pt x="66" y="178"/>
                      </a:lnTo>
                      <a:lnTo>
                        <a:pt x="62" y="190"/>
                      </a:lnTo>
                      <a:lnTo>
                        <a:pt x="54" y="200"/>
                      </a:lnTo>
                      <a:lnTo>
                        <a:pt x="46" y="206"/>
                      </a:lnTo>
                      <a:lnTo>
                        <a:pt x="40" y="208"/>
                      </a:lnTo>
                      <a:lnTo>
                        <a:pt x="38" y="20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55" name="Freeform 287"/>
                <p:cNvSpPr>
                  <a:spLocks/>
                </p:cNvSpPr>
                <p:nvPr/>
              </p:nvSpPr>
              <p:spPr bwMode="auto">
                <a:xfrm>
                  <a:off x="3301" y="642"/>
                  <a:ext cx="646" cy="478"/>
                </a:xfrm>
                <a:custGeom>
                  <a:avLst/>
                  <a:gdLst>
                    <a:gd name="T0" fmla="*/ 588 w 646"/>
                    <a:gd name="T1" fmla="*/ 252 h 478"/>
                    <a:gd name="T2" fmla="*/ 588 w 646"/>
                    <a:gd name="T3" fmla="*/ 252 h 478"/>
                    <a:gd name="T4" fmla="*/ 80 w 646"/>
                    <a:gd name="T5" fmla="*/ 470 h 478"/>
                    <a:gd name="T6" fmla="*/ 80 w 646"/>
                    <a:gd name="T7" fmla="*/ 470 h 478"/>
                    <a:gd name="T8" fmla="*/ 78 w 646"/>
                    <a:gd name="T9" fmla="*/ 474 h 478"/>
                    <a:gd name="T10" fmla="*/ 78 w 646"/>
                    <a:gd name="T11" fmla="*/ 474 h 478"/>
                    <a:gd name="T12" fmla="*/ 70 w 646"/>
                    <a:gd name="T13" fmla="*/ 478 h 478"/>
                    <a:gd name="T14" fmla="*/ 62 w 646"/>
                    <a:gd name="T15" fmla="*/ 478 h 478"/>
                    <a:gd name="T16" fmla="*/ 54 w 646"/>
                    <a:gd name="T17" fmla="*/ 476 h 478"/>
                    <a:gd name="T18" fmla="*/ 48 w 646"/>
                    <a:gd name="T19" fmla="*/ 474 h 478"/>
                    <a:gd name="T20" fmla="*/ 40 w 646"/>
                    <a:gd name="T21" fmla="*/ 470 h 478"/>
                    <a:gd name="T22" fmla="*/ 34 w 646"/>
                    <a:gd name="T23" fmla="*/ 462 h 478"/>
                    <a:gd name="T24" fmla="*/ 28 w 646"/>
                    <a:gd name="T25" fmla="*/ 456 h 478"/>
                    <a:gd name="T26" fmla="*/ 22 w 646"/>
                    <a:gd name="T27" fmla="*/ 446 h 478"/>
                    <a:gd name="T28" fmla="*/ 12 w 646"/>
                    <a:gd name="T29" fmla="*/ 424 h 478"/>
                    <a:gd name="T30" fmla="*/ 6 w 646"/>
                    <a:gd name="T31" fmla="*/ 396 h 478"/>
                    <a:gd name="T32" fmla="*/ 2 w 646"/>
                    <a:gd name="T33" fmla="*/ 364 h 478"/>
                    <a:gd name="T34" fmla="*/ 0 w 646"/>
                    <a:gd name="T35" fmla="*/ 330 h 478"/>
                    <a:gd name="T36" fmla="*/ 0 w 646"/>
                    <a:gd name="T37" fmla="*/ 330 h 478"/>
                    <a:gd name="T38" fmla="*/ 0 w 646"/>
                    <a:gd name="T39" fmla="*/ 302 h 478"/>
                    <a:gd name="T40" fmla="*/ 2 w 646"/>
                    <a:gd name="T41" fmla="*/ 272 h 478"/>
                    <a:gd name="T42" fmla="*/ 6 w 646"/>
                    <a:gd name="T43" fmla="*/ 244 h 478"/>
                    <a:gd name="T44" fmla="*/ 14 w 646"/>
                    <a:gd name="T45" fmla="*/ 214 h 478"/>
                    <a:gd name="T46" fmla="*/ 24 w 646"/>
                    <a:gd name="T47" fmla="*/ 184 h 478"/>
                    <a:gd name="T48" fmla="*/ 30 w 646"/>
                    <a:gd name="T49" fmla="*/ 172 h 478"/>
                    <a:gd name="T50" fmla="*/ 38 w 646"/>
                    <a:gd name="T51" fmla="*/ 158 h 478"/>
                    <a:gd name="T52" fmla="*/ 46 w 646"/>
                    <a:gd name="T53" fmla="*/ 146 h 478"/>
                    <a:gd name="T54" fmla="*/ 56 w 646"/>
                    <a:gd name="T55" fmla="*/ 134 h 478"/>
                    <a:gd name="T56" fmla="*/ 66 w 646"/>
                    <a:gd name="T57" fmla="*/ 124 h 478"/>
                    <a:gd name="T58" fmla="*/ 78 w 646"/>
                    <a:gd name="T59" fmla="*/ 116 h 478"/>
                    <a:gd name="T60" fmla="*/ 78 w 646"/>
                    <a:gd name="T61" fmla="*/ 116 h 478"/>
                    <a:gd name="T62" fmla="*/ 80 w 646"/>
                    <a:gd name="T63" fmla="*/ 112 h 478"/>
                    <a:gd name="T64" fmla="*/ 80 w 646"/>
                    <a:gd name="T65" fmla="*/ 112 h 478"/>
                    <a:gd name="T66" fmla="*/ 606 w 646"/>
                    <a:gd name="T67" fmla="*/ 0 h 478"/>
                    <a:gd name="T68" fmla="*/ 606 w 646"/>
                    <a:gd name="T69" fmla="*/ 0 h 478"/>
                    <a:gd name="T70" fmla="*/ 588 w 646"/>
                    <a:gd name="T71" fmla="*/ 4 h 478"/>
                    <a:gd name="T72" fmla="*/ 588 w 646"/>
                    <a:gd name="T73" fmla="*/ 4 h 478"/>
                    <a:gd name="T74" fmla="*/ 594 w 646"/>
                    <a:gd name="T75" fmla="*/ 2 h 478"/>
                    <a:gd name="T76" fmla="*/ 600 w 646"/>
                    <a:gd name="T77" fmla="*/ 2 h 478"/>
                    <a:gd name="T78" fmla="*/ 606 w 646"/>
                    <a:gd name="T79" fmla="*/ 2 h 478"/>
                    <a:gd name="T80" fmla="*/ 612 w 646"/>
                    <a:gd name="T81" fmla="*/ 4 h 478"/>
                    <a:gd name="T82" fmla="*/ 622 w 646"/>
                    <a:gd name="T83" fmla="*/ 12 h 478"/>
                    <a:gd name="T84" fmla="*/ 630 w 646"/>
                    <a:gd name="T85" fmla="*/ 24 h 478"/>
                    <a:gd name="T86" fmla="*/ 636 w 646"/>
                    <a:gd name="T87" fmla="*/ 38 h 478"/>
                    <a:gd name="T88" fmla="*/ 642 w 646"/>
                    <a:gd name="T89" fmla="*/ 58 h 478"/>
                    <a:gd name="T90" fmla="*/ 646 w 646"/>
                    <a:gd name="T91" fmla="*/ 78 h 478"/>
                    <a:gd name="T92" fmla="*/ 646 w 646"/>
                    <a:gd name="T93" fmla="*/ 104 h 478"/>
                    <a:gd name="T94" fmla="*/ 646 w 646"/>
                    <a:gd name="T95" fmla="*/ 104 h 478"/>
                    <a:gd name="T96" fmla="*/ 646 w 646"/>
                    <a:gd name="T97" fmla="*/ 128 h 478"/>
                    <a:gd name="T98" fmla="*/ 642 w 646"/>
                    <a:gd name="T99" fmla="*/ 154 h 478"/>
                    <a:gd name="T100" fmla="*/ 636 w 646"/>
                    <a:gd name="T101" fmla="*/ 176 h 478"/>
                    <a:gd name="T102" fmla="*/ 630 w 646"/>
                    <a:gd name="T103" fmla="*/ 198 h 478"/>
                    <a:gd name="T104" fmla="*/ 622 w 646"/>
                    <a:gd name="T105" fmla="*/ 216 h 478"/>
                    <a:gd name="T106" fmla="*/ 612 w 646"/>
                    <a:gd name="T107" fmla="*/ 232 h 478"/>
                    <a:gd name="T108" fmla="*/ 600 w 646"/>
                    <a:gd name="T109" fmla="*/ 244 h 478"/>
                    <a:gd name="T110" fmla="*/ 588 w 646"/>
                    <a:gd name="T111" fmla="*/ 252 h 478"/>
                    <a:gd name="T112" fmla="*/ 588 w 646"/>
                    <a:gd name="T113" fmla="*/ 25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6" h="478">
                      <a:moveTo>
                        <a:pt x="588" y="252"/>
                      </a:moveTo>
                      <a:lnTo>
                        <a:pt x="588" y="252"/>
                      </a:lnTo>
                      <a:lnTo>
                        <a:pt x="80" y="470"/>
                      </a:lnTo>
                      <a:lnTo>
                        <a:pt x="80" y="470"/>
                      </a:lnTo>
                      <a:lnTo>
                        <a:pt x="78" y="474"/>
                      </a:lnTo>
                      <a:lnTo>
                        <a:pt x="78" y="474"/>
                      </a:lnTo>
                      <a:lnTo>
                        <a:pt x="70" y="478"/>
                      </a:lnTo>
                      <a:lnTo>
                        <a:pt x="62" y="478"/>
                      </a:lnTo>
                      <a:lnTo>
                        <a:pt x="54" y="476"/>
                      </a:lnTo>
                      <a:lnTo>
                        <a:pt x="48" y="474"/>
                      </a:lnTo>
                      <a:lnTo>
                        <a:pt x="40" y="470"/>
                      </a:lnTo>
                      <a:lnTo>
                        <a:pt x="34" y="462"/>
                      </a:lnTo>
                      <a:lnTo>
                        <a:pt x="28" y="456"/>
                      </a:lnTo>
                      <a:lnTo>
                        <a:pt x="22" y="446"/>
                      </a:lnTo>
                      <a:lnTo>
                        <a:pt x="12" y="424"/>
                      </a:lnTo>
                      <a:lnTo>
                        <a:pt x="6" y="396"/>
                      </a:lnTo>
                      <a:lnTo>
                        <a:pt x="2" y="364"/>
                      </a:lnTo>
                      <a:lnTo>
                        <a:pt x="0" y="330"/>
                      </a:lnTo>
                      <a:lnTo>
                        <a:pt x="0" y="330"/>
                      </a:lnTo>
                      <a:lnTo>
                        <a:pt x="0" y="302"/>
                      </a:lnTo>
                      <a:lnTo>
                        <a:pt x="2" y="272"/>
                      </a:lnTo>
                      <a:lnTo>
                        <a:pt x="6" y="244"/>
                      </a:lnTo>
                      <a:lnTo>
                        <a:pt x="14" y="214"/>
                      </a:lnTo>
                      <a:lnTo>
                        <a:pt x="24" y="184"/>
                      </a:lnTo>
                      <a:lnTo>
                        <a:pt x="30" y="172"/>
                      </a:lnTo>
                      <a:lnTo>
                        <a:pt x="38" y="158"/>
                      </a:lnTo>
                      <a:lnTo>
                        <a:pt x="46" y="146"/>
                      </a:lnTo>
                      <a:lnTo>
                        <a:pt x="56" y="134"/>
                      </a:lnTo>
                      <a:lnTo>
                        <a:pt x="66" y="124"/>
                      </a:lnTo>
                      <a:lnTo>
                        <a:pt x="78" y="116"/>
                      </a:lnTo>
                      <a:lnTo>
                        <a:pt x="78" y="116"/>
                      </a:lnTo>
                      <a:lnTo>
                        <a:pt x="80" y="112"/>
                      </a:lnTo>
                      <a:lnTo>
                        <a:pt x="80" y="112"/>
                      </a:lnTo>
                      <a:lnTo>
                        <a:pt x="606" y="0"/>
                      </a:lnTo>
                      <a:lnTo>
                        <a:pt x="606" y="0"/>
                      </a:lnTo>
                      <a:lnTo>
                        <a:pt x="588" y="4"/>
                      </a:lnTo>
                      <a:lnTo>
                        <a:pt x="588" y="4"/>
                      </a:lnTo>
                      <a:lnTo>
                        <a:pt x="594" y="2"/>
                      </a:lnTo>
                      <a:lnTo>
                        <a:pt x="600" y="2"/>
                      </a:lnTo>
                      <a:lnTo>
                        <a:pt x="606" y="2"/>
                      </a:lnTo>
                      <a:lnTo>
                        <a:pt x="612" y="4"/>
                      </a:lnTo>
                      <a:lnTo>
                        <a:pt x="622" y="12"/>
                      </a:lnTo>
                      <a:lnTo>
                        <a:pt x="630" y="24"/>
                      </a:lnTo>
                      <a:lnTo>
                        <a:pt x="636" y="38"/>
                      </a:lnTo>
                      <a:lnTo>
                        <a:pt x="642" y="58"/>
                      </a:lnTo>
                      <a:lnTo>
                        <a:pt x="646" y="78"/>
                      </a:lnTo>
                      <a:lnTo>
                        <a:pt x="646" y="104"/>
                      </a:lnTo>
                      <a:lnTo>
                        <a:pt x="646" y="104"/>
                      </a:lnTo>
                      <a:lnTo>
                        <a:pt x="646" y="128"/>
                      </a:lnTo>
                      <a:lnTo>
                        <a:pt x="642" y="154"/>
                      </a:lnTo>
                      <a:lnTo>
                        <a:pt x="636" y="176"/>
                      </a:lnTo>
                      <a:lnTo>
                        <a:pt x="630" y="198"/>
                      </a:lnTo>
                      <a:lnTo>
                        <a:pt x="622" y="216"/>
                      </a:lnTo>
                      <a:lnTo>
                        <a:pt x="612" y="232"/>
                      </a:lnTo>
                      <a:lnTo>
                        <a:pt x="600" y="244"/>
                      </a:lnTo>
                      <a:lnTo>
                        <a:pt x="588" y="252"/>
                      </a:lnTo>
                      <a:lnTo>
                        <a:pt x="588" y="25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56" name="Freeform 288"/>
                <p:cNvSpPr>
                  <a:spLocks/>
                </p:cNvSpPr>
                <p:nvPr/>
              </p:nvSpPr>
              <p:spPr bwMode="auto">
                <a:xfrm>
                  <a:off x="3349" y="648"/>
                  <a:ext cx="648" cy="478"/>
                </a:xfrm>
                <a:custGeom>
                  <a:avLst/>
                  <a:gdLst>
                    <a:gd name="T0" fmla="*/ 590 w 648"/>
                    <a:gd name="T1" fmla="*/ 252 h 478"/>
                    <a:gd name="T2" fmla="*/ 590 w 648"/>
                    <a:gd name="T3" fmla="*/ 252 h 478"/>
                    <a:gd name="T4" fmla="*/ 82 w 648"/>
                    <a:gd name="T5" fmla="*/ 472 h 478"/>
                    <a:gd name="T6" fmla="*/ 82 w 648"/>
                    <a:gd name="T7" fmla="*/ 472 h 478"/>
                    <a:gd name="T8" fmla="*/ 80 w 648"/>
                    <a:gd name="T9" fmla="*/ 476 h 478"/>
                    <a:gd name="T10" fmla="*/ 80 w 648"/>
                    <a:gd name="T11" fmla="*/ 476 h 478"/>
                    <a:gd name="T12" fmla="*/ 72 w 648"/>
                    <a:gd name="T13" fmla="*/ 478 h 478"/>
                    <a:gd name="T14" fmla="*/ 64 w 648"/>
                    <a:gd name="T15" fmla="*/ 478 h 478"/>
                    <a:gd name="T16" fmla="*/ 56 w 648"/>
                    <a:gd name="T17" fmla="*/ 478 h 478"/>
                    <a:gd name="T18" fmla="*/ 50 w 648"/>
                    <a:gd name="T19" fmla="*/ 474 h 478"/>
                    <a:gd name="T20" fmla="*/ 42 w 648"/>
                    <a:gd name="T21" fmla="*/ 470 h 478"/>
                    <a:gd name="T22" fmla="*/ 36 w 648"/>
                    <a:gd name="T23" fmla="*/ 464 h 478"/>
                    <a:gd name="T24" fmla="*/ 30 w 648"/>
                    <a:gd name="T25" fmla="*/ 456 h 478"/>
                    <a:gd name="T26" fmla="*/ 24 w 648"/>
                    <a:gd name="T27" fmla="*/ 446 h 478"/>
                    <a:gd name="T28" fmla="*/ 14 w 648"/>
                    <a:gd name="T29" fmla="*/ 424 h 478"/>
                    <a:gd name="T30" fmla="*/ 8 w 648"/>
                    <a:gd name="T31" fmla="*/ 396 h 478"/>
                    <a:gd name="T32" fmla="*/ 2 w 648"/>
                    <a:gd name="T33" fmla="*/ 366 h 478"/>
                    <a:gd name="T34" fmla="*/ 0 w 648"/>
                    <a:gd name="T35" fmla="*/ 330 h 478"/>
                    <a:gd name="T36" fmla="*/ 0 w 648"/>
                    <a:gd name="T37" fmla="*/ 330 h 478"/>
                    <a:gd name="T38" fmla="*/ 2 w 648"/>
                    <a:gd name="T39" fmla="*/ 302 h 478"/>
                    <a:gd name="T40" fmla="*/ 4 w 648"/>
                    <a:gd name="T41" fmla="*/ 274 h 478"/>
                    <a:gd name="T42" fmla="*/ 8 w 648"/>
                    <a:gd name="T43" fmla="*/ 244 h 478"/>
                    <a:gd name="T44" fmla="*/ 14 w 648"/>
                    <a:gd name="T45" fmla="*/ 214 h 478"/>
                    <a:gd name="T46" fmla="*/ 24 w 648"/>
                    <a:gd name="T47" fmla="*/ 186 h 478"/>
                    <a:gd name="T48" fmla="*/ 32 w 648"/>
                    <a:gd name="T49" fmla="*/ 172 h 478"/>
                    <a:gd name="T50" fmla="*/ 38 w 648"/>
                    <a:gd name="T51" fmla="*/ 158 h 478"/>
                    <a:gd name="T52" fmla="*/ 48 w 648"/>
                    <a:gd name="T53" fmla="*/ 146 h 478"/>
                    <a:gd name="T54" fmla="*/ 56 w 648"/>
                    <a:gd name="T55" fmla="*/ 136 h 478"/>
                    <a:gd name="T56" fmla="*/ 68 w 648"/>
                    <a:gd name="T57" fmla="*/ 126 h 478"/>
                    <a:gd name="T58" fmla="*/ 80 w 648"/>
                    <a:gd name="T59" fmla="*/ 116 h 478"/>
                    <a:gd name="T60" fmla="*/ 80 w 648"/>
                    <a:gd name="T61" fmla="*/ 116 h 478"/>
                    <a:gd name="T62" fmla="*/ 82 w 648"/>
                    <a:gd name="T63" fmla="*/ 112 h 478"/>
                    <a:gd name="T64" fmla="*/ 82 w 648"/>
                    <a:gd name="T65" fmla="*/ 112 h 478"/>
                    <a:gd name="T66" fmla="*/ 606 w 648"/>
                    <a:gd name="T67" fmla="*/ 0 h 478"/>
                    <a:gd name="T68" fmla="*/ 606 w 648"/>
                    <a:gd name="T69" fmla="*/ 0 h 478"/>
                    <a:gd name="T70" fmla="*/ 590 w 648"/>
                    <a:gd name="T71" fmla="*/ 6 h 478"/>
                    <a:gd name="T72" fmla="*/ 590 w 648"/>
                    <a:gd name="T73" fmla="*/ 6 h 478"/>
                    <a:gd name="T74" fmla="*/ 596 w 648"/>
                    <a:gd name="T75" fmla="*/ 4 h 478"/>
                    <a:gd name="T76" fmla="*/ 602 w 648"/>
                    <a:gd name="T77" fmla="*/ 2 h 478"/>
                    <a:gd name="T78" fmla="*/ 608 w 648"/>
                    <a:gd name="T79" fmla="*/ 4 h 478"/>
                    <a:gd name="T80" fmla="*/ 612 w 648"/>
                    <a:gd name="T81" fmla="*/ 6 h 478"/>
                    <a:gd name="T82" fmla="*/ 622 w 648"/>
                    <a:gd name="T83" fmla="*/ 12 h 478"/>
                    <a:gd name="T84" fmla="*/ 632 w 648"/>
                    <a:gd name="T85" fmla="*/ 24 h 478"/>
                    <a:gd name="T86" fmla="*/ 638 w 648"/>
                    <a:gd name="T87" fmla="*/ 40 h 478"/>
                    <a:gd name="T88" fmla="*/ 644 w 648"/>
                    <a:gd name="T89" fmla="*/ 58 h 478"/>
                    <a:gd name="T90" fmla="*/ 646 w 648"/>
                    <a:gd name="T91" fmla="*/ 80 h 478"/>
                    <a:gd name="T92" fmla="*/ 648 w 648"/>
                    <a:gd name="T93" fmla="*/ 104 h 478"/>
                    <a:gd name="T94" fmla="*/ 648 w 648"/>
                    <a:gd name="T95" fmla="*/ 104 h 478"/>
                    <a:gd name="T96" fmla="*/ 646 w 648"/>
                    <a:gd name="T97" fmla="*/ 130 h 478"/>
                    <a:gd name="T98" fmla="*/ 644 w 648"/>
                    <a:gd name="T99" fmla="*/ 154 h 478"/>
                    <a:gd name="T100" fmla="*/ 638 w 648"/>
                    <a:gd name="T101" fmla="*/ 178 h 478"/>
                    <a:gd name="T102" fmla="*/ 632 w 648"/>
                    <a:gd name="T103" fmla="*/ 198 h 478"/>
                    <a:gd name="T104" fmla="*/ 622 w 648"/>
                    <a:gd name="T105" fmla="*/ 218 h 478"/>
                    <a:gd name="T106" fmla="*/ 612 w 648"/>
                    <a:gd name="T107" fmla="*/ 234 h 478"/>
                    <a:gd name="T108" fmla="*/ 602 w 648"/>
                    <a:gd name="T109" fmla="*/ 244 h 478"/>
                    <a:gd name="T110" fmla="*/ 590 w 648"/>
                    <a:gd name="T111" fmla="*/ 252 h 478"/>
                    <a:gd name="T112" fmla="*/ 590 w 648"/>
                    <a:gd name="T113" fmla="*/ 25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8" h="478">
                      <a:moveTo>
                        <a:pt x="590" y="252"/>
                      </a:moveTo>
                      <a:lnTo>
                        <a:pt x="590" y="252"/>
                      </a:lnTo>
                      <a:lnTo>
                        <a:pt x="82" y="472"/>
                      </a:lnTo>
                      <a:lnTo>
                        <a:pt x="82" y="472"/>
                      </a:lnTo>
                      <a:lnTo>
                        <a:pt x="80" y="476"/>
                      </a:lnTo>
                      <a:lnTo>
                        <a:pt x="80" y="476"/>
                      </a:lnTo>
                      <a:lnTo>
                        <a:pt x="72" y="478"/>
                      </a:lnTo>
                      <a:lnTo>
                        <a:pt x="64" y="478"/>
                      </a:lnTo>
                      <a:lnTo>
                        <a:pt x="56" y="478"/>
                      </a:lnTo>
                      <a:lnTo>
                        <a:pt x="50" y="474"/>
                      </a:lnTo>
                      <a:lnTo>
                        <a:pt x="42" y="470"/>
                      </a:lnTo>
                      <a:lnTo>
                        <a:pt x="36" y="464"/>
                      </a:lnTo>
                      <a:lnTo>
                        <a:pt x="30" y="456"/>
                      </a:lnTo>
                      <a:lnTo>
                        <a:pt x="24" y="446"/>
                      </a:lnTo>
                      <a:lnTo>
                        <a:pt x="14" y="424"/>
                      </a:lnTo>
                      <a:lnTo>
                        <a:pt x="8" y="396"/>
                      </a:lnTo>
                      <a:lnTo>
                        <a:pt x="2" y="366"/>
                      </a:lnTo>
                      <a:lnTo>
                        <a:pt x="0" y="330"/>
                      </a:lnTo>
                      <a:lnTo>
                        <a:pt x="0" y="330"/>
                      </a:lnTo>
                      <a:lnTo>
                        <a:pt x="2" y="302"/>
                      </a:lnTo>
                      <a:lnTo>
                        <a:pt x="4" y="274"/>
                      </a:lnTo>
                      <a:lnTo>
                        <a:pt x="8" y="244"/>
                      </a:lnTo>
                      <a:lnTo>
                        <a:pt x="14" y="214"/>
                      </a:lnTo>
                      <a:lnTo>
                        <a:pt x="24" y="186"/>
                      </a:lnTo>
                      <a:lnTo>
                        <a:pt x="32" y="172"/>
                      </a:lnTo>
                      <a:lnTo>
                        <a:pt x="38" y="158"/>
                      </a:lnTo>
                      <a:lnTo>
                        <a:pt x="48" y="146"/>
                      </a:lnTo>
                      <a:lnTo>
                        <a:pt x="56" y="136"/>
                      </a:lnTo>
                      <a:lnTo>
                        <a:pt x="68" y="126"/>
                      </a:lnTo>
                      <a:lnTo>
                        <a:pt x="80" y="116"/>
                      </a:lnTo>
                      <a:lnTo>
                        <a:pt x="80" y="116"/>
                      </a:lnTo>
                      <a:lnTo>
                        <a:pt x="82" y="112"/>
                      </a:lnTo>
                      <a:lnTo>
                        <a:pt x="82" y="112"/>
                      </a:lnTo>
                      <a:lnTo>
                        <a:pt x="606" y="0"/>
                      </a:lnTo>
                      <a:lnTo>
                        <a:pt x="606" y="0"/>
                      </a:lnTo>
                      <a:lnTo>
                        <a:pt x="590" y="6"/>
                      </a:lnTo>
                      <a:lnTo>
                        <a:pt x="590" y="6"/>
                      </a:lnTo>
                      <a:lnTo>
                        <a:pt x="596" y="4"/>
                      </a:lnTo>
                      <a:lnTo>
                        <a:pt x="602" y="2"/>
                      </a:lnTo>
                      <a:lnTo>
                        <a:pt x="608" y="4"/>
                      </a:lnTo>
                      <a:lnTo>
                        <a:pt x="612" y="6"/>
                      </a:lnTo>
                      <a:lnTo>
                        <a:pt x="622" y="12"/>
                      </a:lnTo>
                      <a:lnTo>
                        <a:pt x="632" y="24"/>
                      </a:lnTo>
                      <a:lnTo>
                        <a:pt x="638" y="40"/>
                      </a:lnTo>
                      <a:lnTo>
                        <a:pt x="644" y="58"/>
                      </a:lnTo>
                      <a:lnTo>
                        <a:pt x="646" y="80"/>
                      </a:lnTo>
                      <a:lnTo>
                        <a:pt x="648" y="104"/>
                      </a:lnTo>
                      <a:lnTo>
                        <a:pt x="648" y="104"/>
                      </a:lnTo>
                      <a:lnTo>
                        <a:pt x="646" y="130"/>
                      </a:lnTo>
                      <a:lnTo>
                        <a:pt x="644" y="154"/>
                      </a:lnTo>
                      <a:lnTo>
                        <a:pt x="638" y="178"/>
                      </a:lnTo>
                      <a:lnTo>
                        <a:pt x="632" y="198"/>
                      </a:lnTo>
                      <a:lnTo>
                        <a:pt x="622" y="218"/>
                      </a:lnTo>
                      <a:lnTo>
                        <a:pt x="612" y="234"/>
                      </a:lnTo>
                      <a:lnTo>
                        <a:pt x="602" y="244"/>
                      </a:lnTo>
                      <a:lnTo>
                        <a:pt x="590" y="252"/>
                      </a:lnTo>
                      <a:lnTo>
                        <a:pt x="590" y="252"/>
                      </a:lnTo>
                      <a:close/>
                    </a:path>
                  </a:pathLst>
                </a:custGeom>
                <a:solidFill>
                  <a:srgbClr val="CCCCCC"/>
                </a:solidFill>
                <a:ln w="12700">
                  <a:solidFill>
                    <a:srgbClr val="000000"/>
                  </a:solidFill>
                  <a:prstDash val="solid"/>
                  <a:round/>
                  <a:headEnd/>
                  <a:tailEnd/>
                </a:ln>
              </p:spPr>
              <p:txBody>
                <a:bodyPr/>
                <a:lstStyle/>
                <a:p>
                  <a:endParaRPr lang="en-US" sz="1350"/>
                </a:p>
              </p:txBody>
            </p:sp>
            <p:sp>
              <p:nvSpPr>
                <p:cNvPr id="7457" name="Freeform 289"/>
                <p:cNvSpPr>
                  <a:spLocks/>
                </p:cNvSpPr>
                <p:nvPr/>
              </p:nvSpPr>
              <p:spPr bwMode="auto">
                <a:xfrm>
                  <a:off x="3431" y="840"/>
                  <a:ext cx="210" cy="884"/>
                </a:xfrm>
                <a:custGeom>
                  <a:avLst/>
                  <a:gdLst>
                    <a:gd name="T0" fmla="*/ 210 w 210"/>
                    <a:gd name="T1" fmla="*/ 0 h 884"/>
                    <a:gd name="T2" fmla="*/ 206 w 210"/>
                    <a:gd name="T3" fmla="*/ 856 h 884"/>
                    <a:gd name="T4" fmla="*/ 206 w 210"/>
                    <a:gd name="T5" fmla="*/ 856 h 884"/>
                    <a:gd name="T6" fmla="*/ 204 w 210"/>
                    <a:gd name="T7" fmla="*/ 860 h 884"/>
                    <a:gd name="T8" fmla="*/ 198 w 210"/>
                    <a:gd name="T9" fmla="*/ 866 h 884"/>
                    <a:gd name="T10" fmla="*/ 190 w 210"/>
                    <a:gd name="T11" fmla="*/ 870 h 884"/>
                    <a:gd name="T12" fmla="*/ 176 w 210"/>
                    <a:gd name="T13" fmla="*/ 874 h 884"/>
                    <a:gd name="T14" fmla="*/ 144 w 210"/>
                    <a:gd name="T15" fmla="*/ 880 h 884"/>
                    <a:gd name="T16" fmla="*/ 104 w 210"/>
                    <a:gd name="T17" fmla="*/ 884 h 884"/>
                    <a:gd name="T18" fmla="*/ 104 w 210"/>
                    <a:gd name="T19" fmla="*/ 884 h 884"/>
                    <a:gd name="T20" fmla="*/ 64 w 210"/>
                    <a:gd name="T21" fmla="*/ 882 h 884"/>
                    <a:gd name="T22" fmla="*/ 32 w 210"/>
                    <a:gd name="T23" fmla="*/ 878 h 884"/>
                    <a:gd name="T24" fmla="*/ 18 w 210"/>
                    <a:gd name="T25" fmla="*/ 874 h 884"/>
                    <a:gd name="T26" fmla="*/ 10 w 210"/>
                    <a:gd name="T27" fmla="*/ 870 h 884"/>
                    <a:gd name="T28" fmla="*/ 4 w 210"/>
                    <a:gd name="T29" fmla="*/ 866 h 884"/>
                    <a:gd name="T30" fmla="*/ 0 w 210"/>
                    <a:gd name="T31" fmla="*/ 860 h 884"/>
                    <a:gd name="T32" fmla="*/ 4 w 210"/>
                    <a:gd name="T33" fmla="*/ 4 h 884"/>
                    <a:gd name="T34" fmla="*/ 210 w 210"/>
                    <a:gd name="T35"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884">
                      <a:moveTo>
                        <a:pt x="210" y="0"/>
                      </a:moveTo>
                      <a:lnTo>
                        <a:pt x="206" y="856"/>
                      </a:lnTo>
                      <a:lnTo>
                        <a:pt x="206" y="856"/>
                      </a:lnTo>
                      <a:lnTo>
                        <a:pt x="204" y="860"/>
                      </a:lnTo>
                      <a:lnTo>
                        <a:pt x="198" y="866"/>
                      </a:lnTo>
                      <a:lnTo>
                        <a:pt x="190" y="870"/>
                      </a:lnTo>
                      <a:lnTo>
                        <a:pt x="176" y="874"/>
                      </a:lnTo>
                      <a:lnTo>
                        <a:pt x="144" y="880"/>
                      </a:lnTo>
                      <a:lnTo>
                        <a:pt x="104" y="884"/>
                      </a:lnTo>
                      <a:lnTo>
                        <a:pt x="104" y="884"/>
                      </a:lnTo>
                      <a:lnTo>
                        <a:pt x="64" y="882"/>
                      </a:lnTo>
                      <a:lnTo>
                        <a:pt x="32" y="878"/>
                      </a:lnTo>
                      <a:lnTo>
                        <a:pt x="18" y="874"/>
                      </a:lnTo>
                      <a:lnTo>
                        <a:pt x="10" y="870"/>
                      </a:lnTo>
                      <a:lnTo>
                        <a:pt x="4" y="866"/>
                      </a:lnTo>
                      <a:lnTo>
                        <a:pt x="0" y="860"/>
                      </a:lnTo>
                      <a:lnTo>
                        <a:pt x="4" y="4"/>
                      </a:lnTo>
                      <a:lnTo>
                        <a:pt x="210"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58" name="Freeform 290"/>
                <p:cNvSpPr>
                  <a:spLocks/>
                </p:cNvSpPr>
                <p:nvPr/>
              </p:nvSpPr>
              <p:spPr bwMode="auto">
                <a:xfrm>
                  <a:off x="3401" y="842"/>
                  <a:ext cx="456" cy="210"/>
                </a:xfrm>
                <a:custGeom>
                  <a:avLst/>
                  <a:gdLst>
                    <a:gd name="T0" fmla="*/ 456 w 456"/>
                    <a:gd name="T1" fmla="*/ 210 h 210"/>
                    <a:gd name="T2" fmla="*/ 38 w 456"/>
                    <a:gd name="T3" fmla="*/ 208 h 210"/>
                    <a:gd name="T4" fmla="*/ 38 w 456"/>
                    <a:gd name="T5" fmla="*/ 208 h 210"/>
                    <a:gd name="T6" fmla="*/ 30 w 456"/>
                    <a:gd name="T7" fmla="*/ 206 h 210"/>
                    <a:gd name="T8" fmla="*/ 24 w 456"/>
                    <a:gd name="T9" fmla="*/ 200 h 210"/>
                    <a:gd name="T10" fmla="*/ 16 w 456"/>
                    <a:gd name="T11" fmla="*/ 190 h 210"/>
                    <a:gd name="T12" fmla="*/ 12 w 456"/>
                    <a:gd name="T13" fmla="*/ 178 h 210"/>
                    <a:gd name="T14" fmla="*/ 6 w 456"/>
                    <a:gd name="T15" fmla="*/ 162 h 210"/>
                    <a:gd name="T16" fmla="*/ 2 w 456"/>
                    <a:gd name="T17" fmla="*/ 144 h 210"/>
                    <a:gd name="T18" fmla="*/ 0 w 456"/>
                    <a:gd name="T19" fmla="*/ 126 h 210"/>
                    <a:gd name="T20" fmla="*/ 0 w 456"/>
                    <a:gd name="T21" fmla="*/ 104 h 210"/>
                    <a:gd name="T22" fmla="*/ 0 w 456"/>
                    <a:gd name="T23" fmla="*/ 104 h 210"/>
                    <a:gd name="T24" fmla="*/ 0 w 456"/>
                    <a:gd name="T25" fmla="*/ 84 h 210"/>
                    <a:gd name="T26" fmla="*/ 2 w 456"/>
                    <a:gd name="T27" fmla="*/ 64 h 210"/>
                    <a:gd name="T28" fmla="*/ 6 w 456"/>
                    <a:gd name="T29" fmla="*/ 46 h 210"/>
                    <a:gd name="T30" fmla="*/ 12 w 456"/>
                    <a:gd name="T31" fmla="*/ 30 h 210"/>
                    <a:gd name="T32" fmla="*/ 16 w 456"/>
                    <a:gd name="T33" fmla="*/ 18 h 210"/>
                    <a:gd name="T34" fmla="*/ 24 w 456"/>
                    <a:gd name="T35" fmla="*/ 8 h 210"/>
                    <a:gd name="T36" fmla="*/ 30 w 456"/>
                    <a:gd name="T37" fmla="*/ 2 h 210"/>
                    <a:gd name="T38" fmla="*/ 38 w 456"/>
                    <a:gd name="T39" fmla="*/ 0 h 210"/>
                    <a:gd name="T40" fmla="*/ 456 w 456"/>
                    <a:gd name="T41" fmla="*/ 0 h 210"/>
                    <a:gd name="T42" fmla="*/ 456 w 456"/>
                    <a:gd name="T4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6" h="210">
                      <a:moveTo>
                        <a:pt x="456" y="210"/>
                      </a:moveTo>
                      <a:lnTo>
                        <a:pt x="38" y="208"/>
                      </a:lnTo>
                      <a:lnTo>
                        <a:pt x="38" y="208"/>
                      </a:lnTo>
                      <a:lnTo>
                        <a:pt x="30" y="206"/>
                      </a:lnTo>
                      <a:lnTo>
                        <a:pt x="24" y="200"/>
                      </a:lnTo>
                      <a:lnTo>
                        <a:pt x="16" y="190"/>
                      </a:lnTo>
                      <a:lnTo>
                        <a:pt x="12" y="178"/>
                      </a:lnTo>
                      <a:lnTo>
                        <a:pt x="6" y="162"/>
                      </a:lnTo>
                      <a:lnTo>
                        <a:pt x="2" y="144"/>
                      </a:lnTo>
                      <a:lnTo>
                        <a:pt x="0" y="126"/>
                      </a:lnTo>
                      <a:lnTo>
                        <a:pt x="0" y="104"/>
                      </a:lnTo>
                      <a:lnTo>
                        <a:pt x="0" y="104"/>
                      </a:lnTo>
                      <a:lnTo>
                        <a:pt x="0" y="84"/>
                      </a:lnTo>
                      <a:lnTo>
                        <a:pt x="2" y="64"/>
                      </a:lnTo>
                      <a:lnTo>
                        <a:pt x="6" y="46"/>
                      </a:lnTo>
                      <a:lnTo>
                        <a:pt x="12" y="30"/>
                      </a:lnTo>
                      <a:lnTo>
                        <a:pt x="16" y="18"/>
                      </a:lnTo>
                      <a:lnTo>
                        <a:pt x="24" y="8"/>
                      </a:lnTo>
                      <a:lnTo>
                        <a:pt x="30" y="2"/>
                      </a:lnTo>
                      <a:lnTo>
                        <a:pt x="38" y="0"/>
                      </a:lnTo>
                      <a:lnTo>
                        <a:pt x="456" y="0"/>
                      </a:lnTo>
                      <a:lnTo>
                        <a:pt x="456"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59" name="Freeform 291"/>
                <p:cNvSpPr>
                  <a:spLocks/>
                </p:cNvSpPr>
                <p:nvPr/>
              </p:nvSpPr>
              <p:spPr bwMode="auto">
                <a:xfrm>
                  <a:off x="3815" y="842"/>
                  <a:ext cx="80" cy="210"/>
                </a:xfrm>
                <a:custGeom>
                  <a:avLst/>
                  <a:gdLst>
                    <a:gd name="T0" fmla="*/ 40 w 80"/>
                    <a:gd name="T1" fmla="*/ 210 h 210"/>
                    <a:gd name="T2" fmla="*/ 40 w 80"/>
                    <a:gd name="T3" fmla="*/ 210 h 210"/>
                    <a:gd name="T4" fmla="*/ 32 w 80"/>
                    <a:gd name="T5" fmla="*/ 208 h 210"/>
                    <a:gd name="T6" fmla="*/ 24 w 80"/>
                    <a:gd name="T7" fmla="*/ 202 h 210"/>
                    <a:gd name="T8" fmla="*/ 18 w 80"/>
                    <a:gd name="T9" fmla="*/ 192 h 210"/>
                    <a:gd name="T10" fmla="*/ 12 w 80"/>
                    <a:gd name="T11" fmla="*/ 178 h 210"/>
                    <a:gd name="T12" fmla="*/ 8 w 80"/>
                    <a:gd name="T13" fmla="*/ 164 h 210"/>
                    <a:gd name="T14" fmla="*/ 4 w 80"/>
                    <a:gd name="T15" fmla="*/ 146 h 210"/>
                    <a:gd name="T16" fmla="*/ 2 w 80"/>
                    <a:gd name="T17" fmla="*/ 126 h 210"/>
                    <a:gd name="T18" fmla="*/ 0 w 80"/>
                    <a:gd name="T19" fmla="*/ 106 h 210"/>
                    <a:gd name="T20" fmla="*/ 0 w 80"/>
                    <a:gd name="T21" fmla="*/ 106 h 210"/>
                    <a:gd name="T22" fmla="*/ 2 w 80"/>
                    <a:gd name="T23" fmla="*/ 84 h 210"/>
                    <a:gd name="T24" fmla="*/ 4 w 80"/>
                    <a:gd name="T25" fmla="*/ 64 h 210"/>
                    <a:gd name="T26" fmla="*/ 8 w 80"/>
                    <a:gd name="T27" fmla="*/ 46 h 210"/>
                    <a:gd name="T28" fmla="*/ 12 w 80"/>
                    <a:gd name="T29" fmla="*/ 32 h 210"/>
                    <a:gd name="T30" fmla="*/ 18 w 80"/>
                    <a:gd name="T31" fmla="*/ 18 h 210"/>
                    <a:gd name="T32" fmla="*/ 24 w 80"/>
                    <a:gd name="T33" fmla="*/ 8 h 210"/>
                    <a:gd name="T34" fmla="*/ 32 w 80"/>
                    <a:gd name="T35" fmla="*/ 2 h 210"/>
                    <a:gd name="T36" fmla="*/ 40 w 80"/>
                    <a:gd name="T37" fmla="*/ 0 h 210"/>
                    <a:gd name="T38" fmla="*/ 40 w 80"/>
                    <a:gd name="T39" fmla="*/ 0 h 210"/>
                    <a:gd name="T40" fmla="*/ 40 w 80"/>
                    <a:gd name="T41" fmla="*/ 0 h 210"/>
                    <a:gd name="T42" fmla="*/ 48 w 80"/>
                    <a:gd name="T43" fmla="*/ 2 h 210"/>
                    <a:gd name="T44" fmla="*/ 56 w 80"/>
                    <a:gd name="T45" fmla="*/ 8 h 210"/>
                    <a:gd name="T46" fmla="*/ 62 w 80"/>
                    <a:gd name="T47" fmla="*/ 18 h 210"/>
                    <a:gd name="T48" fmla="*/ 68 w 80"/>
                    <a:gd name="T49" fmla="*/ 32 h 210"/>
                    <a:gd name="T50" fmla="*/ 74 w 80"/>
                    <a:gd name="T51" fmla="*/ 46 h 210"/>
                    <a:gd name="T52" fmla="*/ 76 w 80"/>
                    <a:gd name="T53" fmla="*/ 64 h 210"/>
                    <a:gd name="T54" fmla="*/ 80 w 80"/>
                    <a:gd name="T55" fmla="*/ 84 h 210"/>
                    <a:gd name="T56" fmla="*/ 80 w 80"/>
                    <a:gd name="T57" fmla="*/ 104 h 210"/>
                    <a:gd name="T58" fmla="*/ 80 w 80"/>
                    <a:gd name="T59" fmla="*/ 104 h 210"/>
                    <a:gd name="T60" fmla="*/ 80 w 80"/>
                    <a:gd name="T61" fmla="*/ 126 h 210"/>
                    <a:gd name="T62" fmla="*/ 76 w 80"/>
                    <a:gd name="T63" fmla="*/ 146 h 210"/>
                    <a:gd name="T64" fmla="*/ 74 w 80"/>
                    <a:gd name="T65" fmla="*/ 164 h 210"/>
                    <a:gd name="T66" fmla="*/ 68 w 80"/>
                    <a:gd name="T67" fmla="*/ 178 h 210"/>
                    <a:gd name="T68" fmla="*/ 62 w 80"/>
                    <a:gd name="T69" fmla="*/ 192 h 210"/>
                    <a:gd name="T70" fmla="*/ 56 w 80"/>
                    <a:gd name="T71" fmla="*/ 202 h 210"/>
                    <a:gd name="T72" fmla="*/ 48 w 80"/>
                    <a:gd name="T73" fmla="*/ 208 h 210"/>
                    <a:gd name="T74" fmla="*/ 40 w 80"/>
                    <a:gd name="T75" fmla="*/ 210 h 210"/>
                    <a:gd name="T76" fmla="*/ 40 w 80"/>
                    <a:gd name="T7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210">
                      <a:moveTo>
                        <a:pt x="40" y="210"/>
                      </a:moveTo>
                      <a:lnTo>
                        <a:pt x="40" y="210"/>
                      </a:lnTo>
                      <a:lnTo>
                        <a:pt x="32" y="208"/>
                      </a:lnTo>
                      <a:lnTo>
                        <a:pt x="24" y="202"/>
                      </a:lnTo>
                      <a:lnTo>
                        <a:pt x="18" y="192"/>
                      </a:lnTo>
                      <a:lnTo>
                        <a:pt x="12" y="178"/>
                      </a:lnTo>
                      <a:lnTo>
                        <a:pt x="8" y="164"/>
                      </a:lnTo>
                      <a:lnTo>
                        <a:pt x="4" y="146"/>
                      </a:lnTo>
                      <a:lnTo>
                        <a:pt x="2" y="126"/>
                      </a:lnTo>
                      <a:lnTo>
                        <a:pt x="0" y="106"/>
                      </a:lnTo>
                      <a:lnTo>
                        <a:pt x="0" y="106"/>
                      </a:lnTo>
                      <a:lnTo>
                        <a:pt x="2" y="84"/>
                      </a:lnTo>
                      <a:lnTo>
                        <a:pt x="4" y="64"/>
                      </a:lnTo>
                      <a:lnTo>
                        <a:pt x="8" y="46"/>
                      </a:lnTo>
                      <a:lnTo>
                        <a:pt x="12" y="32"/>
                      </a:lnTo>
                      <a:lnTo>
                        <a:pt x="18" y="18"/>
                      </a:lnTo>
                      <a:lnTo>
                        <a:pt x="24" y="8"/>
                      </a:lnTo>
                      <a:lnTo>
                        <a:pt x="32" y="2"/>
                      </a:lnTo>
                      <a:lnTo>
                        <a:pt x="40" y="0"/>
                      </a:lnTo>
                      <a:lnTo>
                        <a:pt x="40" y="0"/>
                      </a:lnTo>
                      <a:lnTo>
                        <a:pt x="40" y="0"/>
                      </a:lnTo>
                      <a:lnTo>
                        <a:pt x="48" y="2"/>
                      </a:lnTo>
                      <a:lnTo>
                        <a:pt x="56" y="8"/>
                      </a:lnTo>
                      <a:lnTo>
                        <a:pt x="62" y="18"/>
                      </a:lnTo>
                      <a:lnTo>
                        <a:pt x="68" y="32"/>
                      </a:lnTo>
                      <a:lnTo>
                        <a:pt x="74" y="46"/>
                      </a:lnTo>
                      <a:lnTo>
                        <a:pt x="76" y="64"/>
                      </a:lnTo>
                      <a:lnTo>
                        <a:pt x="80" y="84"/>
                      </a:lnTo>
                      <a:lnTo>
                        <a:pt x="80" y="104"/>
                      </a:lnTo>
                      <a:lnTo>
                        <a:pt x="80" y="104"/>
                      </a:lnTo>
                      <a:lnTo>
                        <a:pt x="80" y="126"/>
                      </a:lnTo>
                      <a:lnTo>
                        <a:pt x="76" y="146"/>
                      </a:lnTo>
                      <a:lnTo>
                        <a:pt x="74" y="164"/>
                      </a:lnTo>
                      <a:lnTo>
                        <a:pt x="68" y="178"/>
                      </a:lnTo>
                      <a:lnTo>
                        <a:pt x="62" y="192"/>
                      </a:lnTo>
                      <a:lnTo>
                        <a:pt x="56" y="202"/>
                      </a:lnTo>
                      <a:lnTo>
                        <a:pt x="48" y="208"/>
                      </a:lnTo>
                      <a:lnTo>
                        <a:pt x="40" y="210"/>
                      </a:lnTo>
                      <a:lnTo>
                        <a:pt x="40"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60" name="Freeform 292"/>
                <p:cNvSpPr>
                  <a:spLocks/>
                </p:cNvSpPr>
                <p:nvPr/>
              </p:nvSpPr>
              <p:spPr bwMode="auto">
                <a:xfrm>
                  <a:off x="3919" y="616"/>
                  <a:ext cx="464" cy="554"/>
                </a:xfrm>
                <a:custGeom>
                  <a:avLst/>
                  <a:gdLst>
                    <a:gd name="T0" fmla="*/ 286 w 464"/>
                    <a:gd name="T1" fmla="*/ 526 h 554"/>
                    <a:gd name="T2" fmla="*/ 286 w 464"/>
                    <a:gd name="T3" fmla="*/ 526 h 554"/>
                    <a:gd name="T4" fmla="*/ 10 w 464"/>
                    <a:gd name="T5" fmla="*/ 110 h 554"/>
                    <a:gd name="T6" fmla="*/ 10 w 464"/>
                    <a:gd name="T7" fmla="*/ 110 h 554"/>
                    <a:gd name="T8" fmla="*/ 8 w 464"/>
                    <a:gd name="T9" fmla="*/ 110 h 554"/>
                    <a:gd name="T10" fmla="*/ 8 w 464"/>
                    <a:gd name="T11" fmla="*/ 110 h 554"/>
                    <a:gd name="T12" fmla="*/ 4 w 464"/>
                    <a:gd name="T13" fmla="*/ 102 h 554"/>
                    <a:gd name="T14" fmla="*/ 0 w 464"/>
                    <a:gd name="T15" fmla="*/ 96 h 554"/>
                    <a:gd name="T16" fmla="*/ 0 w 464"/>
                    <a:gd name="T17" fmla="*/ 88 h 554"/>
                    <a:gd name="T18" fmla="*/ 0 w 464"/>
                    <a:gd name="T19" fmla="*/ 82 h 554"/>
                    <a:gd name="T20" fmla="*/ 4 w 464"/>
                    <a:gd name="T21" fmla="*/ 68 h 554"/>
                    <a:gd name="T22" fmla="*/ 12 w 464"/>
                    <a:gd name="T23" fmla="*/ 54 h 554"/>
                    <a:gd name="T24" fmla="*/ 26 w 464"/>
                    <a:gd name="T25" fmla="*/ 40 h 554"/>
                    <a:gd name="T26" fmla="*/ 42 w 464"/>
                    <a:gd name="T27" fmla="*/ 30 h 554"/>
                    <a:gd name="T28" fmla="*/ 64 w 464"/>
                    <a:gd name="T29" fmla="*/ 20 h 554"/>
                    <a:gd name="T30" fmla="*/ 88 w 464"/>
                    <a:gd name="T31" fmla="*/ 10 h 554"/>
                    <a:gd name="T32" fmla="*/ 88 w 464"/>
                    <a:gd name="T33" fmla="*/ 10 h 554"/>
                    <a:gd name="T34" fmla="*/ 106 w 464"/>
                    <a:gd name="T35" fmla="*/ 6 h 554"/>
                    <a:gd name="T36" fmla="*/ 126 w 464"/>
                    <a:gd name="T37" fmla="*/ 2 h 554"/>
                    <a:gd name="T38" fmla="*/ 148 w 464"/>
                    <a:gd name="T39" fmla="*/ 0 h 554"/>
                    <a:gd name="T40" fmla="*/ 170 w 464"/>
                    <a:gd name="T41" fmla="*/ 2 h 554"/>
                    <a:gd name="T42" fmla="*/ 192 w 464"/>
                    <a:gd name="T43" fmla="*/ 4 h 554"/>
                    <a:gd name="T44" fmla="*/ 214 w 464"/>
                    <a:gd name="T45" fmla="*/ 12 h 554"/>
                    <a:gd name="T46" fmla="*/ 224 w 464"/>
                    <a:gd name="T47" fmla="*/ 18 h 554"/>
                    <a:gd name="T48" fmla="*/ 234 w 464"/>
                    <a:gd name="T49" fmla="*/ 24 h 554"/>
                    <a:gd name="T50" fmla="*/ 244 w 464"/>
                    <a:gd name="T51" fmla="*/ 32 h 554"/>
                    <a:gd name="T52" fmla="*/ 254 w 464"/>
                    <a:gd name="T53" fmla="*/ 42 h 554"/>
                    <a:gd name="T54" fmla="*/ 254 w 464"/>
                    <a:gd name="T55" fmla="*/ 42 h 554"/>
                    <a:gd name="T56" fmla="*/ 256 w 464"/>
                    <a:gd name="T57" fmla="*/ 42 h 554"/>
                    <a:gd name="T58" fmla="*/ 256 w 464"/>
                    <a:gd name="T59" fmla="*/ 42 h 554"/>
                    <a:gd name="T60" fmla="*/ 464 w 464"/>
                    <a:gd name="T61" fmla="*/ 492 h 554"/>
                    <a:gd name="T62" fmla="*/ 464 w 464"/>
                    <a:gd name="T63" fmla="*/ 492 h 554"/>
                    <a:gd name="T64" fmla="*/ 456 w 464"/>
                    <a:gd name="T65" fmla="*/ 478 h 554"/>
                    <a:gd name="T66" fmla="*/ 456 w 464"/>
                    <a:gd name="T67" fmla="*/ 478 h 554"/>
                    <a:gd name="T68" fmla="*/ 460 w 464"/>
                    <a:gd name="T69" fmla="*/ 488 h 554"/>
                    <a:gd name="T70" fmla="*/ 462 w 464"/>
                    <a:gd name="T71" fmla="*/ 498 h 554"/>
                    <a:gd name="T72" fmla="*/ 460 w 464"/>
                    <a:gd name="T73" fmla="*/ 508 h 554"/>
                    <a:gd name="T74" fmla="*/ 454 w 464"/>
                    <a:gd name="T75" fmla="*/ 518 h 554"/>
                    <a:gd name="T76" fmla="*/ 444 w 464"/>
                    <a:gd name="T77" fmla="*/ 528 h 554"/>
                    <a:gd name="T78" fmla="*/ 434 w 464"/>
                    <a:gd name="T79" fmla="*/ 536 h 554"/>
                    <a:gd name="T80" fmla="*/ 420 w 464"/>
                    <a:gd name="T81" fmla="*/ 542 h 554"/>
                    <a:gd name="T82" fmla="*/ 402 w 464"/>
                    <a:gd name="T83" fmla="*/ 548 h 554"/>
                    <a:gd name="T84" fmla="*/ 402 w 464"/>
                    <a:gd name="T85" fmla="*/ 548 h 554"/>
                    <a:gd name="T86" fmla="*/ 384 w 464"/>
                    <a:gd name="T87" fmla="*/ 552 h 554"/>
                    <a:gd name="T88" fmla="*/ 368 w 464"/>
                    <a:gd name="T89" fmla="*/ 554 h 554"/>
                    <a:gd name="T90" fmla="*/ 350 w 464"/>
                    <a:gd name="T91" fmla="*/ 554 h 554"/>
                    <a:gd name="T92" fmla="*/ 334 w 464"/>
                    <a:gd name="T93" fmla="*/ 552 h 554"/>
                    <a:gd name="T94" fmla="*/ 318 w 464"/>
                    <a:gd name="T95" fmla="*/ 548 h 554"/>
                    <a:gd name="T96" fmla="*/ 306 w 464"/>
                    <a:gd name="T97" fmla="*/ 542 h 554"/>
                    <a:gd name="T98" fmla="*/ 294 w 464"/>
                    <a:gd name="T99" fmla="*/ 534 h 554"/>
                    <a:gd name="T100" fmla="*/ 286 w 464"/>
                    <a:gd name="T101" fmla="*/ 526 h 554"/>
                    <a:gd name="T102" fmla="*/ 286 w 464"/>
                    <a:gd name="T103" fmla="*/ 526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4" h="554">
                      <a:moveTo>
                        <a:pt x="286" y="526"/>
                      </a:moveTo>
                      <a:lnTo>
                        <a:pt x="286" y="526"/>
                      </a:lnTo>
                      <a:lnTo>
                        <a:pt x="10" y="110"/>
                      </a:lnTo>
                      <a:lnTo>
                        <a:pt x="10" y="110"/>
                      </a:lnTo>
                      <a:lnTo>
                        <a:pt x="8" y="110"/>
                      </a:lnTo>
                      <a:lnTo>
                        <a:pt x="8" y="110"/>
                      </a:lnTo>
                      <a:lnTo>
                        <a:pt x="4" y="102"/>
                      </a:lnTo>
                      <a:lnTo>
                        <a:pt x="0" y="96"/>
                      </a:lnTo>
                      <a:lnTo>
                        <a:pt x="0" y="88"/>
                      </a:lnTo>
                      <a:lnTo>
                        <a:pt x="0" y="82"/>
                      </a:lnTo>
                      <a:lnTo>
                        <a:pt x="4" y="68"/>
                      </a:lnTo>
                      <a:lnTo>
                        <a:pt x="12" y="54"/>
                      </a:lnTo>
                      <a:lnTo>
                        <a:pt x="26" y="40"/>
                      </a:lnTo>
                      <a:lnTo>
                        <a:pt x="42" y="30"/>
                      </a:lnTo>
                      <a:lnTo>
                        <a:pt x="64" y="20"/>
                      </a:lnTo>
                      <a:lnTo>
                        <a:pt x="88" y="10"/>
                      </a:lnTo>
                      <a:lnTo>
                        <a:pt x="88" y="10"/>
                      </a:lnTo>
                      <a:lnTo>
                        <a:pt x="106" y="6"/>
                      </a:lnTo>
                      <a:lnTo>
                        <a:pt x="126" y="2"/>
                      </a:lnTo>
                      <a:lnTo>
                        <a:pt x="148" y="0"/>
                      </a:lnTo>
                      <a:lnTo>
                        <a:pt x="170" y="2"/>
                      </a:lnTo>
                      <a:lnTo>
                        <a:pt x="192" y="4"/>
                      </a:lnTo>
                      <a:lnTo>
                        <a:pt x="214" y="12"/>
                      </a:lnTo>
                      <a:lnTo>
                        <a:pt x="224" y="18"/>
                      </a:lnTo>
                      <a:lnTo>
                        <a:pt x="234" y="24"/>
                      </a:lnTo>
                      <a:lnTo>
                        <a:pt x="244" y="32"/>
                      </a:lnTo>
                      <a:lnTo>
                        <a:pt x="254" y="42"/>
                      </a:lnTo>
                      <a:lnTo>
                        <a:pt x="254" y="42"/>
                      </a:lnTo>
                      <a:lnTo>
                        <a:pt x="256" y="42"/>
                      </a:lnTo>
                      <a:lnTo>
                        <a:pt x="256" y="42"/>
                      </a:lnTo>
                      <a:lnTo>
                        <a:pt x="464" y="492"/>
                      </a:lnTo>
                      <a:lnTo>
                        <a:pt x="464" y="492"/>
                      </a:lnTo>
                      <a:lnTo>
                        <a:pt x="456" y="478"/>
                      </a:lnTo>
                      <a:lnTo>
                        <a:pt x="456" y="478"/>
                      </a:lnTo>
                      <a:lnTo>
                        <a:pt x="460" y="488"/>
                      </a:lnTo>
                      <a:lnTo>
                        <a:pt x="462" y="498"/>
                      </a:lnTo>
                      <a:lnTo>
                        <a:pt x="460" y="508"/>
                      </a:lnTo>
                      <a:lnTo>
                        <a:pt x="454" y="518"/>
                      </a:lnTo>
                      <a:lnTo>
                        <a:pt x="444" y="528"/>
                      </a:lnTo>
                      <a:lnTo>
                        <a:pt x="434" y="536"/>
                      </a:lnTo>
                      <a:lnTo>
                        <a:pt x="420" y="542"/>
                      </a:lnTo>
                      <a:lnTo>
                        <a:pt x="402" y="548"/>
                      </a:lnTo>
                      <a:lnTo>
                        <a:pt x="402" y="548"/>
                      </a:lnTo>
                      <a:lnTo>
                        <a:pt x="384" y="552"/>
                      </a:lnTo>
                      <a:lnTo>
                        <a:pt x="368" y="554"/>
                      </a:lnTo>
                      <a:lnTo>
                        <a:pt x="350" y="554"/>
                      </a:lnTo>
                      <a:lnTo>
                        <a:pt x="334" y="552"/>
                      </a:lnTo>
                      <a:lnTo>
                        <a:pt x="318" y="548"/>
                      </a:lnTo>
                      <a:lnTo>
                        <a:pt x="306" y="542"/>
                      </a:lnTo>
                      <a:lnTo>
                        <a:pt x="294" y="534"/>
                      </a:lnTo>
                      <a:lnTo>
                        <a:pt x="286" y="526"/>
                      </a:lnTo>
                      <a:lnTo>
                        <a:pt x="286" y="52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61" name="Freeform 293"/>
                <p:cNvSpPr>
                  <a:spLocks/>
                </p:cNvSpPr>
                <p:nvPr/>
              </p:nvSpPr>
              <p:spPr bwMode="auto">
                <a:xfrm>
                  <a:off x="3555" y="640"/>
                  <a:ext cx="602" cy="506"/>
                </a:xfrm>
                <a:custGeom>
                  <a:avLst/>
                  <a:gdLst>
                    <a:gd name="T0" fmla="*/ 548 w 602"/>
                    <a:gd name="T1" fmla="*/ 266 h 506"/>
                    <a:gd name="T2" fmla="*/ 548 w 602"/>
                    <a:gd name="T3" fmla="*/ 266 h 506"/>
                    <a:gd name="T4" fmla="*/ 76 w 602"/>
                    <a:gd name="T5" fmla="*/ 498 h 506"/>
                    <a:gd name="T6" fmla="*/ 76 w 602"/>
                    <a:gd name="T7" fmla="*/ 498 h 506"/>
                    <a:gd name="T8" fmla="*/ 74 w 602"/>
                    <a:gd name="T9" fmla="*/ 504 h 506"/>
                    <a:gd name="T10" fmla="*/ 74 w 602"/>
                    <a:gd name="T11" fmla="*/ 504 h 506"/>
                    <a:gd name="T12" fmla="*/ 66 w 602"/>
                    <a:gd name="T13" fmla="*/ 506 h 506"/>
                    <a:gd name="T14" fmla="*/ 58 w 602"/>
                    <a:gd name="T15" fmla="*/ 506 h 506"/>
                    <a:gd name="T16" fmla="*/ 52 w 602"/>
                    <a:gd name="T17" fmla="*/ 506 h 506"/>
                    <a:gd name="T18" fmla="*/ 44 w 602"/>
                    <a:gd name="T19" fmla="*/ 502 h 506"/>
                    <a:gd name="T20" fmla="*/ 38 w 602"/>
                    <a:gd name="T21" fmla="*/ 498 h 506"/>
                    <a:gd name="T22" fmla="*/ 32 w 602"/>
                    <a:gd name="T23" fmla="*/ 490 h 506"/>
                    <a:gd name="T24" fmla="*/ 22 w 602"/>
                    <a:gd name="T25" fmla="*/ 472 h 506"/>
                    <a:gd name="T26" fmla="*/ 12 w 602"/>
                    <a:gd name="T27" fmla="*/ 450 h 506"/>
                    <a:gd name="T28" fmla="*/ 6 w 602"/>
                    <a:gd name="T29" fmla="*/ 420 h 506"/>
                    <a:gd name="T30" fmla="*/ 2 w 602"/>
                    <a:gd name="T31" fmla="*/ 386 h 506"/>
                    <a:gd name="T32" fmla="*/ 0 w 602"/>
                    <a:gd name="T33" fmla="*/ 348 h 506"/>
                    <a:gd name="T34" fmla="*/ 0 w 602"/>
                    <a:gd name="T35" fmla="*/ 348 h 506"/>
                    <a:gd name="T36" fmla="*/ 0 w 602"/>
                    <a:gd name="T37" fmla="*/ 320 h 506"/>
                    <a:gd name="T38" fmla="*/ 2 w 602"/>
                    <a:gd name="T39" fmla="*/ 290 h 506"/>
                    <a:gd name="T40" fmla="*/ 6 w 602"/>
                    <a:gd name="T41" fmla="*/ 258 h 506"/>
                    <a:gd name="T42" fmla="*/ 12 w 602"/>
                    <a:gd name="T43" fmla="*/ 226 h 506"/>
                    <a:gd name="T44" fmla="*/ 22 w 602"/>
                    <a:gd name="T45" fmla="*/ 196 h 506"/>
                    <a:gd name="T46" fmla="*/ 34 w 602"/>
                    <a:gd name="T47" fmla="*/ 168 h 506"/>
                    <a:gd name="T48" fmla="*/ 42 w 602"/>
                    <a:gd name="T49" fmla="*/ 154 h 506"/>
                    <a:gd name="T50" fmla="*/ 52 w 602"/>
                    <a:gd name="T51" fmla="*/ 142 h 506"/>
                    <a:gd name="T52" fmla="*/ 62 w 602"/>
                    <a:gd name="T53" fmla="*/ 132 h 506"/>
                    <a:gd name="T54" fmla="*/ 74 w 602"/>
                    <a:gd name="T55" fmla="*/ 122 h 506"/>
                    <a:gd name="T56" fmla="*/ 74 w 602"/>
                    <a:gd name="T57" fmla="*/ 122 h 506"/>
                    <a:gd name="T58" fmla="*/ 76 w 602"/>
                    <a:gd name="T59" fmla="*/ 118 h 506"/>
                    <a:gd name="T60" fmla="*/ 76 w 602"/>
                    <a:gd name="T61" fmla="*/ 118 h 506"/>
                    <a:gd name="T62" fmla="*/ 564 w 602"/>
                    <a:gd name="T63" fmla="*/ 0 h 506"/>
                    <a:gd name="T64" fmla="*/ 564 w 602"/>
                    <a:gd name="T65" fmla="*/ 0 h 506"/>
                    <a:gd name="T66" fmla="*/ 548 w 602"/>
                    <a:gd name="T67" fmla="*/ 4 h 506"/>
                    <a:gd name="T68" fmla="*/ 548 w 602"/>
                    <a:gd name="T69" fmla="*/ 4 h 506"/>
                    <a:gd name="T70" fmla="*/ 554 w 602"/>
                    <a:gd name="T71" fmla="*/ 2 h 506"/>
                    <a:gd name="T72" fmla="*/ 560 w 602"/>
                    <a:gd name="T73" fmla="*/ 2 h 506"/>
                    <a:gd name="T74" fmla="*/ 564 w 602"/>
                    <a:gd name="T75" fmla="*/ 2 h 506"/>
                    <a:gd name="T76" fmla="*/ 570 w 602"/>
                    <a:gd name="T77" fmla="*/ 4 h 506"/>
                    <a:gd name="T78" fmla="*/ 578 w 602"/>
                    <a:gd name="T79" fmla="*/ 12 h 506"/>
                    <a:gd name="T80" fmla="*/ 586 w 602"/>
                    <a:gd name="T81" fmla="*/ 24 h 506"/>
                    <a:gd name="T82" fmla="*/ 592 w 602"/>
                    <a:gd name="T83" fmla="*/ 40 h 506"/>
                    <a:gd name="T84" fmla="*/ 598 w 602"/>
                    <a:gd name="T85" fmla="*/ 60 h 506"/>
                    <a:gd name="T86" fmla="*/ 602 w 602"/>
                    <a:gd name="T87" fmla="*/ 84 h 506"/>
                    <a:gd name="T88" fmla="*/ 602 w 602"/>
                    <a:gd name="T89" fmla="*/ 110 h 506"/>
                    <a:gd name="T90" fmla="*/ 602 w 602"/>
                    <a:gd name="T91" fmla="*/ 110 h 506"/>
                    <a:gd name="T92" fmla="*/ 602 w 602"/>
                    <a:gd name="T93" fmla="*/ 136 h 506"/>
                    <a:gd name="T94" fmla="*/ 598 w 602"/>
                    <a:gd name="T95" fmla="*/ 162 h 506"/>
                    <a:gd name="T96" fmla="*/ 592 w 602"/>
                    <a:gd name="T97" fmla="*/ 188 h 506"/>
                    <a:gd name="T98" fmla="*/ 586 w 602"/>
                    <a:gd name="T99" fmla="*/ 210 h 506"/>
                    <a:gd name="T100" fmla="*/ 578 w 602"/>
                    <a:gd name="T101" fmla="*/ 230 h 506"/>
                    <a:gd name="T102" fmla="*/ 570 w 602"/>
                    <a:gd name="T103" fmla="*/ 246 h 506"/>
                    <a:gd name="T104" fmla="*/ 560 w 602"/>
                    <a:gd name="T105" fmla="*/ 258 h 506"/>
                    <a:gd name="T106" fmla="*/ 548 w 602"/>
                    <a:gd name="T107" fmla="*/ 266 h 506"/>
                    <a:gd name="T108" fmla="*/ 548 w 602"/>
                    <a:gd name="T109" fmla="*/ 26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2" h="506">
                      <a:moveTo>
                        <a:pt x="548" y="266"/>
                      </a:moveTo>
                      <a:lnTo>
                        <a:pt x="548" y="266"/>
                      </a:lnTo>
                      <a:lnTo>
                        <a:pt x="76" y="498"/>
                      </a:lnTo>
                      <a:lnTo>
                        <a:pt x="76" y="498"/>
                      </a:lnTo>
                      <a:lnTo>
                        <a:pt x="74" y="504"/>
                      </a:lnTo>
                      <a:lnTo>
                        <a:pt x="74" y="504"/>
                      </a:lnTo>
                      <a:lnTo>
                        <a:pt x="66" y="506"/>
                      </a:lnTo>
                      <a:lnTo>
                        <a:pt x="58" y="506"/>
                      </a:lnTo>
                      <a:lnTo>
                        <a:pt x="52" y="506"/>
                      </a:lnTo>
                      <a:lnTo>
                        <a:pt x="44" y="502"/>
                      </a:lnTo>
                      <a:lnTo>
                        <a:pt x="38" y="498"/>
                      </a:lnTo>
                      <a:lnTo>
                        <a:pt x="32" y="490"/>
                      </a:lnTo>
                      <a:lnTo>
                        <a:pt x="22" y="472"/>
                      </a:lnTo>
                      <a:lnTo>
                        <a:pt x="12" y="450"/>
                      </a:lnTo>
                      <a:lnTo>
                        <a:pt x="6" y="420"/>
                      </a:lnTo>
                      <a:lnTo>
                        <a:pt x="2" y="386"/>
                      </a:lnTo>
                      <a:lnTo>
                        <a:pt x="0" y="348"/>
                      </a:lnTo>
                      <a:lnTo>
                        <a:pt x="0" y="348"/>
                      </a:lnTo>
                      <a:lnTo>
                        <a:pt x="0" y="320"/>
                      </a:lnTo>
                      <a:lnTo>
                        <a:pt x="2" y="290"/>
                      </a:lnTo>
                      <a:lnTo>
                        <a:pt x="6" y="258"/>
                      </a:lnTo>
                      <a:lnTo>
                        <a:pt x="12" y="226"/>
                      </a:lnTo>
                      <a:lnTo>
                        <a:pt x="22" y="196"/>
                      </a:lnTo>
                      <a:lnTo>
                        <a:pt x="34" y="168"/>
                      </a:lnTo>
                      <a:lnTo>
                        <a:pt x="42" y="154"/>
                      </a:lnTo>
                      <a:lnTo>
                        <a:pt x="52" y="142"/>
                      </a:lnTo>
                      <a:lnTo>
                        <a:pt x="62" y="132"/>
                      </a:lnTo>
                      <a:lnTo>
                        <a:pt x="74" y="122"/>
                      </a:lnTo>
                      <a:lnTo>
                        <a:pt x="74" y="122"/>
                      </a:lnTo>
                      <a:lnTo>
                        <a:pt x="76" y="118"/>
                      </a:lnTo>
                      <a:lnTo>
                        <a:pt x="76" y="118"/>
                      </a:lnTo>
                      <a:lnTo>
                        <a:pt x="564" y="0"/>
                      </a:lnTo>
                      <a:lnTo>
                        <a:pt x="564" y="0"/>
                      </a:lnTo>
                      <a:lnTo>
                        <a:pt x="548" y="4"/>
                      </a:lnTo>
                      <a:lnTo>
                        <a:pt x="548" y="4"/>
                      </a:lnTo>
                      <a:lnTo>
                        <a:pt x="554" y="2"/>
                      </a:lnTo>
                      <a:lnTo>
                        <a:pt x="560" y="2"/>
                      </a:lnTo>
                      <a:lnTo>
                        <a:pt x="564" y="2"/>
                      </a:lnTo>
                      <a:lnTo>
                        <a:pt x="570" y="4"/>
                      </a:lnTo>
                      <a:lnTo>
                        <a:pt x="578" y="12"/>
                      </a:lnTo>
                      <a:lnTo>
                        <a:pt x="586" y="24"/>
                      </a:lnTo>
                      <a:lnTo>
                        <a:pt x="592" y="40"/>
                      </a:lnTo>
                      <a:lnTo>
                        <a:pt x="598" y="60"/>
                      </a:lnTo>
                      <a:lnTo>
                        <a:pt x="602" y="84"/>
                      </a:lnTo>
                      <a:lnTo>
                        <a:pt x="602" y="110"/>
                      </a:lnTo>
                      <a:lnTo>
                        <a:pt x="602" y="110"/>
                      </a:lnTo>
                      <a:lnTo>
                        <a:pt x="602" y="136"/>
                      </a:lnTo>
                      <a:lnTo>
                        <a:pt x="598" y="162"/>
                      </a:lnTo>
                      <a:lnTo>
                        <a:pt x="592" y="188"/>
                      </a:lnTo>
                      <a:lnTo>
                        <a:pt x="586" y="210"/>
                      </a:lnTo>
                      <a:lnTo>
                        <a:pt x="578" y="230"/>
                      </a:lnTo>
                      <a:lnTo>
                        <a:pt x="570" y="246"/>
                      </a:lnTo>
                      <a:lnTo>
                        <a:pt x="560" y="258"/>
                      </a:lnTo>
                      <a:lnTo>
                        <a:pt x="548" y="266"/>
                      </a:lnTo>
                      <a:lnTo>
                        <a:pt x="548" y="26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62" name="Freeform 294"/>
                <p:cNvSpPr>
                  <a:spLocks/>
                </p:cNvSpPr>
                <p:nvPr/>
              </p:nvSpPr>
              <p:spPr bwMode="auto">
                <a:xfrm>
                  <a:off x="4293" y="1192"/>
                  <a:ext cx="138" cy="186"/>
                </a:xfrm>
                <a:custGeom>
                  <a:avLst/>
                  <a:gdLst>
                    <a:gd name="T0" fmla="*/ 68 w 138"/>
                    <a:gd name="T1" fmla="*/ 76 h 186"/>
                    <a:gd name="T2" fmla="*/ 82 w 138"/>
                    <a:gd name="T3" fmla="*/ 180 h 186"/>
                    <a:gd name="T4" fmla="*/ 68 w 138"/>
                    <a:gd name="T5" fmla="*/ 186 h 186"/>
                    <a:gd name="T6" fmla="*/ 34 w 138"/>
                    <a:gd name="T7" fmla="*/ 88 h 186"/>
                    <a:gd name="T8" fmla="*/ 18 w 138"/>
                    <a:gd name="T9" fmla="*/ 92 h 186"/>
                    <a:gd name="T10" fmla="*/ 0 w 138"/>
                    <a:gd name="T11" fmla="*/ 34 h 186"/>
                    <a:gd name="T12" fmla="*/ 98 w 138"/>
                    <a:gd name="T13" fmla="*/ 0 h 186"/>
                    <a:gd name="T14" fmla="*/ 118 w 138"/>
                    <a:gd name="T15" fmla="*/ 60 h 186"/>
                    <a:gd name="T16" fmla="*/ 104 w 138"/>
                    <a:gd name="T17" fmla="*/ 64 h 186"/>
                    <a:gd name="T18" fmla="*/ 104 w 138"/>
                    <a:gd name="T19" fmla="*/ 66 h 186"/>
                    <a:gd name="T20" fmla="*/ 138 w 138"/>
                    <a:gd name="T21" fmla="*/ 164 h 186"/>
                    <a:gd name="T22" fmla="*/ 122 w 138"/>
                    <a:gd name="T23" fmla="*/ 170 h 186"/>
                    <a:gd name="T24" fmla="*/ 68 w 138"/>
                    <a:gd name="T25" fmla="*/ 7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86">
                      <a:moveTo>
                        <a:pt x="68" y="76"/>
                      </a:moveTo>
                      <a:lnTo>
                        <a:pt x="82" y="180"/>
                      </a:lnTo>
                      <a:lnTo>
                        <a:pt x="68" y="186"/>
                      </a:lnTo>
                      <a:lnTo>
                        <a:pt x="34" y="88"/>
                      </a:lnTo>
                      <a:lnTo>
                        <a:pt x="18" y="92"/>
                      </a:lnTo>
                      <a:lnTo>
                        <a:pt x="0" y="34"/>
                      </a:lnTo>
                      <a:lnTo>
                        <a:pt x="98" y="0"/>
                      </a:lnTo>
                      <a:lnTo>
                        <a:pt x="118" y="60"/>
                      </a:lnTo>
                      <a:lnTo>
                        <a:pt x="104" y="64"/>
                      </a:lnTo>
                      <a:lnTo>
                        <a:pt x="104" y="66"/>
                      </a:lnTo>
                      <a:lnTo>
                        <a:pt x="138" y="164"/>
                      </a:lnTo>
                      <a:lnTo>
                        <a:pt x="122" y="170"/>
                      </a:lnTo>
                      <a:lnTo>
                        <a:pt x="68" y="7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63" name="Freeform 295"/>
                <p:cNvSpPr>
                  <a:spLocks/>
                </p:cNvSpPr>
                <p:nvPr/>
              </p:nvSpPr>
              <p:spPr bwMode="auto">
                <a:xfrm>
                  <a:off x="4209" y="1078"/>
                  <a:ext cx="194" cy="162"/>
                </a:xfrm>
                <a:custGeom>
                  <a:avLst/>
                  <a:gdLst>
                    <a:gd name="T0" fmla="*/ 194 w 194"/>
                    <a:gd name="T1" fmla="*/ 80 h 162"/>
                    <a:gd name="T2" fmla="*/ 194 w 194"/>
                    <a:gd name="T3" fmla="*/ 80 h 162"/>
                    <a:gd name="T4" fmla="*/ 192 w 194"/>
                    <a:gd name="T5" fmla="*/ 98 h 162"/>
                    <a:gd name="T6" fmla="*/ 186 w 194"/>
                    <a:gd name="T7" fmla="*/ 112 h 162"/>
                    <a:gd name="T8" fmla="*/ 178 w 194"/>
                    <a:gd name="T9" fmla="*/ 126 h 162"/>
                    <a:gd name="T10" fmla="*/ 166 w 194"/>
                    <a:gd name="T11" fmla="*/ 138 h 162"/>
                    <a:gd name="T12" fmla="*/ 152 w 194"/>
                    <a:gd name="T13" fmla="*/ 148 h 162"/>
                    <a:gd name="T14" fmla="*/ 134 w 194"/>
                    <a:gd name="T15" fmla="*/ 156 h 162"/>
                    <a:gd name="T16" fmla="*/ 116 w 194"/>
                    <a:gd name="T17" fmla="*/ 160 h 162"/>
                    <a:gd name="T18" fmla="*/ 98 w 194"/>
                    <a:gd name="T19" fmla="*/ 162 h 162"/>
                    <a:gd name="T20" fmla="*/ 98 w 194"/>
                    <a:gd name="T21" fmla="*/ 162 h 162"/>
                    <a:gd name="T22" fmla="*/ 78 w 194"/>
                    <a:gd name="T23" fmla="*/ 160 h 162"/>
                    <a:gd name="T24" fmla="*/ 60 w 194"/>
                    <a:gd name="T25" fmla="*/ 156 h 162"/>
                    <a:gd name="T26" fmla="*/ 44 w 194"/>
                    <a:gd name="T27" fmla="*/ 148 h 162"/>
                    <a:gd name="T28" fmla="*/ 30 w 194"/>
                    <a:gd name="T29" fmla="*/ 138 h 162"/>
                    <a:gd name="T30" fmla="*/ 18 w 194"/>
                    <a:gd name="T31" fmla="*/ 126 h 162"/>
                    <a:gd name="T32" fmla="*/ 8 w 194"/>
                    <a:gd name="T33" fmla="*/ 112 h 162"/>
                    <a:gd name="T34" fmla="*/ 2 w 194"/>
                    <a:gd name="T35" fmla="*/ 98 h 162"/>
                    <a:gd name="T36" fmla="*/ 0 w 194"/>
                    <a:gd name="T37" fmla="*/ 80 h 162"/>
                    <a:gd name="T38" fmla="*/ 0 w 194"/>
                    <a:gd name="T39" fmla="*/ 80 h 162"/>
                    <a:gd name="T40" fmla="*/ 2 w 194"/>
                    <a:gd name="T41" fmla="*/ 64 h 162"/>
                    <a:gd name="T42" fmla="*/ 8 w 194"/>
                    <a:gd name="T43" fmla="*/ 48 h 162"/>
                    <a:gd name="T44" fmla="*/ 18 w 194"/>
                    <a:gd name="T45" fmla="*/ 36 h 162"/>
                    <a:gd name="T46" fmla="*/ 30 w 194"/>
                    <a:gd name="T47" fmla="*/ 22 h 162"/>
                    <a:gd name="T48" fmla="*/ 44 w 194"/>
                    <a:gd name="T49" fmla="*/ 14 h 162"/>
                    <a:gd name="T50" fmla="*/ 60 w 194"/>
                    <a:gd name="T51" fmla="*/ 6 h 162"/>
                    <a:gd name="T52" fmla="*/ 78 w 194"/>
                    <a:gd name="T53" fmla="*/ 0 h 162"/>
                    <a:gd name="T54" fmla="*/ 98 w 194"/>
                    <a:gd name="T55" fmla="*/ 0 h 162"/>
                    <a:gd name="T56" fmla="*/ 98 w 194"/>
                    <a:gd name="T57" fmla="*/ 0 h 162"/>
                    <a:gd name="T58" fmla="*/ 116 w 194"/>
                    <a:gd name="T59" fmla="*/ 0 h 162"/>
                    <a:gd name="T60" fmla="*/ 134 w 194"/>
                    <a:gd name="T61" fmla="*/ 6 h 162"/>
                    <a:gd name="T62" fmla="*/ 152 w 194"/>
                    <a:gd name="T63" fmla="*/ 14 h 162"/>
                    <a:gd name="T64" fmla="*/ 166 w 194"/>
                    <a:gd name="T65" fmla="*/ 22 h 162"/>
                    <a:gd name="T66" fmla="*/ 178 w 194"/>
                    <a:gd name="T67" fmla="*/ 36 h 162"/>
                    <a:gd name="T68" fmla="*/ 186 w 194"/>
                    <a:gd name="T69" fmla="*/ 48 h 162"/>
                    <a:gd name="T70" fmla="*/ 192 w 194"/>
                    <a:gd name="T71" fmla="*/ 64 h 162"/>
                    <a:gd name="T72" fmla="*/ 194 w 194"/>
                    <a:gd name="T73" fmla="*/ 80 h 162"/>
                    <a:gd name="T74" fmla="*/ 194 w 194"/>
                    <a:gd name="T75" fmla="*/ 8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4" h="162">
                      <a:moveTo>
                        <a:pt x="194" y="80"/>
                      </a:moveTo>
                      <a:lnTo>
                        <a:pt x="194" y="80"/>
                      </a:lnTo>
                      <a:lnTo>
                        <a:pt x="192" y="98"/>
                      </a:lnTo>
                      <a:lnTo>
                        <a:pt x="186" y="112"/>
                      </a:lnTo>
                      <a:lnTo>
                        <a:pt x="178" y="126"/>
                      </a:lnTo>
                      <a:lnTo>
                        <a:pt x="166" y="138"/>
                      </a:lnTo>
                      <a:lnTo>
                        <a:pt x="152" y="148"/>
                      </a:lnTo>
                      <a:lnTo>
                        <a:pt x="134" y="156"/>
                      </a:lnTo>
                      <a:lnTo>
                        <a:pt x="116" y="160"/>
                      </a:lnTo>
                      <a:lnTo>
                        <a:pt x="98" y="162"/>
                      </a:lnTo>
                      <a:lnTo>
                        <a:pt x="98" y="162"/>
                      </a:lnTo>
                      <a:lnTo>
                        <a:pt x="78" y="160"/>
                      </a:lnTo>
                      <a:lnTo>
                        <a:pt x="60" y="156"/>
                      </a:lnTo>
                      <a:lnTo>
                        <a:pt x="44" y="148"/>
                      </a:lnTo>
                      <a:lnTo>
                        <a:pt x="30" y="138"/>
                      </a:lnTo>
                      <a:lnTo>
                        <a:pt x="18" y="126"/>
                      </a:lnTo>
                      <a:lnTo>
                        <a:pt x="8" y="112"/>
                      </a:lnTo>
                      <a:lnTo>
                        <a:pt x="2" y="98"/>
                      </a:lnTo>
                      <a:lnTo>
                        <a:pt x="0" y="80"/>
                      </a:lnTo>
                      <a:lnTo>
                        <a:pt x="0" y="80"/>
                      </a:lnTo>
                      <a:lnTo>
                        <a:pt x="2" y="64"/>
                      </a:lnTo>
                      <a:lnTo>
                        <a:pt x="8" y="48"/>
                      </a:lnTo>
                      <a:lnTo>
                        <a:pt x="18" y="36"/>
                      </a:lnTo>
                      <a:lnTo>
                        <a:pt x="30" y="22"/>
                      </a:lnTo>
                      <a:lnTo>
                        <a:pt x="44" y="14"/>
                      </a:lnTo>
                      <a:lnTo>
                        <a:pt x="60" y="6"/>
                      </a:lnTo>
                      <a:lnTo>
                        <a:pt x="78" y="0"/>
                      </a:lnTo>
                      <a:lnTo>
                        <a:pt x="98" y="0"/>
                      </a:lnTo>
                      <a:lnTo>
                        <a:pt x="98" y="0"/>
                      </a:lnTo>
                      <a:lnTo>
                        <a:pt x="116" y="0"/>
                      </a:lnTo>
                      <a:lnTo>
                        <a:pt x="134" y="6"/>
                      </a:lnTo>
                      <a:lnTo>
                        <a:pt x="152" y="14"/>
                      </a:lnTo>
                      <a:lnTo>
                        <a:pt x="166" y="22"/>
                      </a:lnTo>
                      <a:lnTo>
                        <a:pt x="178" y="36"/>
                      </a:lnTo>
                      <a:lnTo>
                        <a:pt x="186" y="48"/>
                      </a:lnTo>
                      <a:lnTo>
                        <a:pt x="192" y="64"/>
                      </a:lnTo>
                      <a:lnTo>
                        <a:pt x="194" y="80"/>
                      </a:lnTo>
                      <a:lnTo>
                        <a:pt x="194" y="8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64" name="Line 296"/>
                <p:cNvSpPr>
                  <a:spLocks noChangeShapeType="1"/>
                </p:cNvSpPr>
                <p:nvPr/>
              </p:nvSpPr>
              <p:spPr bwMode="auto">
                <a:xfrm>
                  <a:off x="3495" y="928"/>
                  <a:ext cx="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7465" name="Freeform 297"/>
                <p:cNvSpPr>
                  <a:spLocks/>
                </p:cNvSpPr>
                <p:nvPr/>
              </p:nvSpPr>
              <p:spPr bwMode="auto">
                <a:xfrm>
                  <a:off x="3603" y="644"/>
                  <a:ext cx="602" cy="506"/>
                </a:xfrm>
                <a:custGeom>
                  <a:avLst/>
                  <a:gdLst>
                    <a:gd name="T0" fmla="*/ 548 w 602"/>
                    <a:gd name="T1" fmla="*/ 266 h 506"/>
                    <a:gd name="T2" fmla="*/ 548 w 602"/>
                    <a:gd name="T3" fmla="*/ 266 h 506"/>
                    <a:gd name="T4" fmla="*/ 76 w 602"/>
                    <a:gd name="T5" fmla="*/ 498 h 506"/>
                    <a:gd name="T6" fmla="*/ 76 w 602"/>
                    <a:gd name="T7" fmla="*/ 498 h 506"/>
                    <a:gd name="T8" fmla="*/ 74 w 602"/>
                    <a:gd name="T9" fmla="*/ 504 h 506"/>
                    <a:gd name="T10" fmla="*/ 74 w 602"/>
                    <a:gd name="T11" fmla="*/ 504 h 506"/>
                    <a:gd name="T12" fmla="*/ 66 w 602"/>
                    <a:gd name="T13" fmla="*/ 506 h 506"/>
                    <a:gd name="T14" fmla="*/ 58 w 602"/>
                    <a:gd name="T15" fmla="*/ 506 h 506"/>
                    <a:gd name="T16" fmla="*/ 52 w 602"/>
                    <a:gd name="T17" fmla="*/ 506 h 506"/>
                    <a:gd name="T18" fmla="*/ 44 w 602"/>
                    <a:gd name="T19" fmla="*/ 502 h 506"/>
                    <a:gd name="T20" fmla="*/ 38 w 602"/>
                    <a:gd name="T21" fmla="*/ 498 h 506"/>
                    <a:gd name="T22" fmla="*/ 32 w 602"/>
                    <a:gd name="T23" fmla="*/ 490 h 506"/>
                    <a:gd name="T24" fmla="*/ 22 w 602"/>
                    <a:gd name="T25" fmla="*/ 472 h 506"/>
                    <a:gd name="T26" fmla="*/ 12 w 602"/>
                    <a:gd name="T27" fmla="*/ 450 h 506"/>
                    <a:gd name="T28" fmla="*/ 6 w 602"/>
                    <a:gd name="T29" fmla="*/ 420 h 506"/>
                    <a:gd name="T30" fmla="*/ 2 w 602"/>
                    <a:gd name="T31" fmla="*/ 386 h 506"/>
                    <a:gd name="T32" fmla="*/ 0 w 602"/>
                    <a:gd name="T33" fmla="*/ 348 h 506"/>
                    <a:gd name="T34" fmla="*/ 0 w 602"/>
                    <a:gd name="T35" fmla="*/ 348 h 506"/>
                    <a:gd name="T36" fmla="*/ 0 w 602"/>
                    <a:gd name="T37" fmla="*/ 320 h 506"/>
                    <a:gd name="T38" fmla="*/ 2 w 602"/>
                    <a:gd name="T39" fmla="*/ 290 h 506"/>
                    <a:gd name="T40" fmla="*/ 6 w 602"/>
                    <a:gd name="T41" fmla="*/ 258 h 506"/>
                    <a:gd name="T42" fmla="*/ 12 w 602"/>
                    <a:gd name="T43" fmla="*/ 226 h 506"/>
                    <a:gd name="T44" fmla="*/ 22 w 602"/>
                    <a:gd name="T45" fmla="*/ 196 h 506"/>
                    <a:gd name="T46" fmla="*/ 34 w 602"/>
                    <a:gd name="T47" fmla="*/ 168 h 506"/>
                    <a:gd name="T48" fmla="*/ 42 w 602"/>
                    <a:gd name="T49" fmla="*/ 154 h 506"/>
                    <a:gd name="T50" fmla="*/ 52 w 602"/>
                    <a:gd name="T51" fmla="*/ 142 h 506"/>
                    <a:gd name="T52" fmla="*/ 62 w 602"/>
                    <a:gd name="T53" fmla="*/ 132 h 506"/>
                    <a:gd name="T54" fmla="*/ 74 w 602"/>
                    <a:gd name="T55" fmla="*/ 122 h 506"/>
                    <a:gd name="T56" fmla="*/ 74 w 602"/>
                    <a:gd name="T57" fmla="*/ 122 h 506"/>
                    <a:gd name="T58" fmla="*/ 76 w 602"/>
                    <a:gd name="T59" fmla="*/ 118 h 506"/>
                    <a:gd name="T60" fmla="*/ 76 w 602"/>
                    <a:gd name="T61" fmla="*/ 118 h 506"/>
                    <a:gd name="T62" fmla="*/ 564 w 602"/>
                    <a:gd name="T63" fmla="*/ 0 h 506"/>
                    <a:gd name="T64" fmla="*/ 564 w 602"/>
                    <a:gd name="T65" fmla="*/ 0 h 506"/>
                    <a:gd name="T66" fmla="*/ 548 w 602"/>
                    <a:gd name="T67" fmla="*/ 4 h 506"/>
                    <a:gd name="T68" fmla="*/ 548 w 602"/>
                    <a:gd name="T69" fmla="*/ 4 h 506"/>
                    <a:gd name="T70" fmla="*/ 554 w 602"/>
                    <a:gd name="T71" fmla="*/ 2 h 506"/>
                    <a:gd name="T72" fmla="*/ 560 w 602"/>
                    <a:gd name="T73" fmla="*/ 2 h 506"/>
                    <a:gd name="T74" fmla="*/ 564 w 602"/>
                    <a:gd name="T75" fmla="*/ 2 h 506"/>
                    <a:gd name="T76" fmla="*/ 570 w 602"/>
                    <a:gd name="T77" fmla="*/ 4 h 506"/>
                    <a:gd name="T78" fmla="*/ 578 w 602"/>
                    <a:gd name="T79" fmla="*/ 12 h 506"/>
                    <a:gd name="T80" fmla="*/ 586 w 602"/>
                    <a:gd name="T81" fmla="*/ 24 h 506"/>
                    <a:gd name="T82" fmla="*/ 592 w 602"/>
                    <a:gd name="T83" fmla="*/ 40 h 506"/>
                    <a:gd name="T84" fmla="*/ 598 w 602"/>
                    <a:gd name="T85" fmla="*/ 60 h 506"/>
                    <a:gd name="T86" fmla="*/ 602 w 602"/>
                    <a:gd name="T87" fmla="*/ 84 h 506"/>
                    <a:gd name="T88" fmla="*/ 602 w 602"/>
                    <a:gd name="T89" fmla="*/ 110 h 506"/>
                    <a:gd name="T90" fmla="*/ 602 w 602"/>
                    <a:gd name="T91" fmla="*/ 110 h 506"/>
                    <a:gd name="T92" fmla="*/ 602 w 602"/>
                    <a:gd name="T93" fmla="*/ 136 h 506"/>
                    <a:gd name="T94" fmla="*/ 598 w 602"/>
                    <a:gd name="T95" fmla="*/ 162 h 506"/>
                    <a:gd name="T96" fmla="*/ 592 w 602"/>
                    <a:gd name="T97" fmla="*/ 188 h 506"/>
                    <a:gd name="T98" fmla="*/ 586 w 602"/>
                    <a:gd name="T99" fmla="*/ 210 h 506"/>
                    <a:gd name="T100" fmla="*/ 578 w 602"/>
                    <a:gd name="T101" fmla="*/ 230 h 506"/>
                    <a:gd name="T102" fmla="*/ 570 w 602"/>
                    <a:gd name="T103" fmla="*/ 246 h 506"/>
                    <a:gd name="T104" fmla="*/ 560 w 602"/>
                    <a:gd name="T105" fmla="*/ 258 h 506"/>
                    <a:gd name="T106" fmla="*/ 548 w 602"/>
                    <a:gd name="T107" fmla="*/ 266 h 506"/>
                    <a:gd name="T108" fmla="*/ 548 w 602"/>
                    <a:gd name="T109" fmla="*/ 26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2" h="506">
                      <a:moveTo>
                        <a:pt x="548" y="266"/>
                      </a:moveTo>
                      <a:lnTo>
                        <a:pt x="548" y="266"/>
                      </a:lnTo>
                      <a:lnTo>
                        <a:pt x="76" y="498"/>
                      </a:lnTo>
                      <a:lnTo>
                        <a:pt x="76" y="498"/>
                      </a:lnTo>
                      <a:lnTo>
                        <a:pt x="74" y="504"/>
                      </a:lnTo>
                      <a:lnTo>
                        <a:pt x="74" y="504"/>
                      </a:lnTo>
                      <a:lnTo>
                        <a:pt x="66" y="506"/>
                      </a:lnTo>
                      <a:lnTo>
                        <a:pt x="58" y="506"/>
                      </a:lnTo>
                      <a:lnTo>
                        <a:pt x="52" y="506"/>
                      </a:lnTo>
                      <a:lnTo>
                        <a:pt x="44" y="502"/>
                      </a:lnTo>
                      <a:lnTo>
                        <a:pt x="38" y="498"/>
                      </a:lnTo>
                      <a:lnTo>
                        <a:pt x="32" y="490"/>
                      </a:lnTo>
                      <a:lnTo>
                        <a:pt x="22" y="472"/>
                      </a:lnTo>
                      <a:lnTo>
                        <a:pt x="12" y="450"/>
                      </a:lnTo>
                      <a:lnTo>
                        <a:pt x="6" y="420"/>
                      </a:lnTo>
                      <a:lnTo>
                        <a:pt x="2" y="386"/>
                      </a:lnTo>
                      <a:lnTo>
                        <a:pt x="0" y="348"/>
                      </a:lnTo>
                      <a:lnTo>
                        <a:pt x="0" y="348"/>
                      </a:lnTo>
                      <a:lnTo>
                        <a:pt x="0" y="320"/>
                      </a:lnTo>
                      <a:lnTo>
                        <a:pt x="2" y="290"/>
                      </a:lnTo>
                      <a:lnTo>
                        <a:pt x="6" y="258"/>
                      </a:lnTo>
                      <a:lnTo>
                        <a:pt x="12" y="226"/>
                      </a:lnTo>
                      <a:lnTo>
                        <a:pt x="22" y="196"/>
                      </a:lnTo>
                      <a:lnTo>
                        <a:pt x="34" y="168"/>
                      </a:lnTo>
                      <a:lnTo>
                        <a:pt x="42" y="154"/>
                      </a:lnTo>
                      <a:lnTo>
                        <a:pt x="52" y="142"/>
                      </a:lnTo>
                      <a:lnTo>
                        <a:pt x="62" y="132"/>
                      </a:lnTo>
                      <a:lnTo>
                        <a:pt x="74" y="122"/>
                      </a:lnTo>
                      <a:lnTo>
                        <a:pt x="74" y="122"/>
                      </a:lnTo>
                      <a:lnTo>
                        <a:pt x="76" y="118"/>
                      </a:lnTo>
                      <a:lnTo>
                        <a:pt x="76" y="118"/>
                      </a:lnTo>
                      <a:lnTo>
                        <a:pt x="564" y="0"/>
                      </a:lnTo>
                      <a:lnTo>
                        <a:pt x="564" y="0"/>
                      </a:lnTo>
                      <a:lnTo>
                        <a:pt x="548" y="4"/>
                      </a:lnTo>
                      <a:lnTo>
                        <a:pt x="548" y="4"/>
                      </a:lnTo>
                      <a:lnTo>
                        <a:pt x="554" y="2"/>
                      </a:lnTo>
                      <a:lnTo>
                        <a:pt x="560" y="2"/>
                      </a:lnTo>
                      <a:lnTo>
                        <a:pt x="564" y="2"/>
                      </a:lnTo>
                      <a:lnTo>
                        <a:pt x="570" y="4"/>
                      </a:lnTo>
                      <a:lnTo>
                        <a:pt x="578" y="12"/>
                      </a:lnTo>
                      <a:lnTo>
                        <a:pt x="586" y="24"/>
                      </a:lnTo>
                      <a:lnTo>
                        <a:pt x="592" y="40"/>
                      </a:lnTo>
                      <a:lnTo>
                        <a:pt x="598" y="60"/>
                      </a:lnTo>
                      <a:lnTo>
                        <a:pt x="602" y="84"/>
                      </a:lnTo>
                      <a:lnTo>
                        <a:pt x="602" y="110"/>
                      </a:lnTo>
                      <a:lnTo>
                        <a:pt x="602" y="110"/>
                      </a:lnTo>
                      <a:lnTo>
                        <a:pt x="602" y="136"/>
                      </a:lnTo>
                      <a:lnTo>
                        <a:pt x="598" y="162"/>
                      </a:lnTo>
                      <a:lnTo>
                        <a:pt x="592" y="188"/>
                      </a:lnTo>
                      <a:lnTo>
                        <a:pt x="586" y="210"/>
                      </a:lnTo>
                      <a:lnTo>
                        <a:pt x="578" y="230"/>
                      </a:lnTo>
                      <a:lnTo>
                        <a:pt x="570" y="246"/>
                      </a:lnTo>
                      <a:lnTo>
                        <a:pt x="560" y="258"/>
                      </a:lnTo>
                      <a:lnTo>
                        <a:pt x="548" y="266"/>
                      </a:lnTo>
                      <a:lnTo>
                        <a:pt x="548" y="26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466" name="Freeform 298"/>
                <p:cNvSpPr>
                  <a:spLocks/>
                </p:cNvSpPr>
                <p:nvPr/>
              </p:nvSpPr>
              <p:spPr bwMode="auto">
                <a:xfrm>
                  <a:off x="3631" y="808"/>
                  <a:ext cx="106" cy="268"/>
                </a:xfrm>
                <a:custGeom>
                  <a:avLst/>
                  <a:gdLst>
                    <a:gd name="T0" fmla="*/ 106 w 106"/>
                    <a:gd name="T1" fmla="*/ 108 h 268"/>
                    <a:gd name="T2" fmla="*/ 106 w 106"/>
                    <a:gd name="T3" fmla="*/ 108 h 268"/>
                    <a:gd name="T4" fmla="*/ 106 w 106"/>
                    <a:gd name="T5" fmla="*/ 134 h 268"/>
                    <a:gd name="T6" fmla="*/ 102 w 106"/>
                    <a:gd name="T7" fmla="*/ 162 h 268"/>
                    <a:gd name="T8" fmla="*/ 98 w 106"/>
                    <a:gd name="T9" fmla="*/ 186 h 268"/>
                    <a:gd name="T10" fmla="*/ 92 w 106"/>
                    <a:gd name="T11" fmla="*/ 208 h 268"/>
                    <a:gd name="T12" fmla="*/ 84 w 106"/>
                    <a:gd name="T13" fmla="*/ 228 h 268"/>
                    <a:gd name="T14" fmla="*/ 74 w 106"/>
                    <a:gd name="T15" fmla="*/ 244 h 268"/>
                    <a:gd name="T16" fmla="*/ 64 w 106"/>
                    <a:gd name="T17" fmla="*/ 258 h 268"/>
                    <a:gd name="T18" fmla="*/ 54 w 106"/>
                    <a:gd name="T19" fmla="*/ 266 h 268"/>
                    <a:gd name="T20" fmla="*/ 54 w 106"/>
                    <a:gd name="T21" fmla="*/ 266 h 268"/>
                    <a:gd name="T22" fmla="*/ 48 w 106"/>
                    <a:gd name="T23" fmla="*/ 268 h 268"/>
                    <a:gd name="T24" fmla="*/ 42 w 106"/>
                    <a:gd name="T25" fmla="*/ 268 h 268"/>
                    <a:gd name="T26" fmla="*/ 38 w 106"/>
                    <a:gd name="T27" fmla="*/ 268 h 268"/>
                    <a:gd name="T28" fmla="*/ 32 w 106"/>
                    <a:gd name="T29" fmla="*/ 266 h 268"/>
                    <a:gd name="T30" fmla="*/ 24 w 106"/>
                    <a:gd name="T31" fmla="*/ 258 h 268"/>
                    <a:gd name="T32" fmla="*/ 16 w 106"/>
                    <a:gd name="T33" fmla="*/ 246 h 268"/>
                    <a:gd name="T34" fmla="*/ 8 w 106"/>
                    <a:gd name="T35" fmla="*/ 230 h 268"/>
                    <a:gd name="T36" fmla="*/ 4 w 106"/>
                    <a:gd name="T37" fmla="*/ 210 h 268"/>
                    <a:gd name="T38" fmla="*/ 0 w 106"/>
                    <a:gd name="T39" fmla="*/ 186 h 268"/>
                    <a:gd name="T40" fmla="*/ 0 w 106"/>
                    <a:gd name="T41" fmla="*/ 160 h 268"/>
                    <a:gd name="T42" fmla="*/ 0 w 106"/>
                    <a:gd name="T43" fmla="*/ 160 h 268"/>
                    <a:gd name="T44" fmla="*/ 0 w 106"/>
                    <a:gd name="T45" fmla="*/ 134 h 268"/>
                    <a:gd name="T46" fmla="*/ 4 w 106"/>
                    <a:gd name="T47" fmla="*/ 108 h 268"/>
                    <a:gd name="T48" fmla="*/ 8 w 106"/>
                    <a:gd name="T49" fmla="*/ 84 h 268"/>
                    <a:gd name="T50" fmla="*/ 16 w 106"/>
                    <a:gd name="T51" fmla="*/ 60 h 268"/>
                    <a:gd name="T52" fmla="*/ 24 w 106"/>
                    <a:gd name="T53" fmla="*/ 40 h 268"/>
                    <a:gd name="T54" fmla="*/ 32 w 106"/>
                    <a:gd name="T55" fmla="*/ 24 h 268"/>
                    <a:gd name="T56" fmla="*/ 42 w 106"/>
                    <a:gd name="T57" fmla="*/ 12 h 268"/>
                    <a:gd name="T58" fmla="*/ 54 w 106"/>
                    <a:gd name="T59" fmla="*/ 4 h 268"/>
                    <a:gd name="T60" fmla="*/ 54 w 106"/>
                    <a:gd name="T61" fmla="*/ 4 h 268"/>
                    <a:gd name="T62" fmla="*/ 58 w 106"/>
                    <a:gd name="T63" fmla="*/ 2 h 268"/>
                    <a:gd name="T64" fmla="*/ 64 w 106"/>
                    <a:gd name="T65" fmla="*/ 0 h 268"/>
                    <a:gd name="T66" fmla="*/ 70 w 106"/>
                    <a:gd name="T67" fmla="*/ 2 h 268"/>
                    <a:gd name="T68" fmla="*/ 74 w 106"/>
                    <a:gd name="T69" fmla="*/ 4 h 268"/>
                    <a:gd name="T70" fmla="*/ 84 w 106"/>
                    <a:gd name="T71" fmla="*/ 10 h 268"/>
                    <a:gd name="T72" fmla="*/ 92 w 106"/>
                    <a:gd name="T73" fmla="*/ 22 h 268"/>
                    <a:gd name="T74" fmla="*/ 98 w 106"/>
                    <a:gd name="T75" fmla="*/ 40 h 268"/>
                    <a:gd name="T76" fmla="*/ 102 w 106"/>
                    <a:gd name="T77" fmla="*/ 58 h 268"/>
                    <a:gd name="T78" fmla="*/ 106 w 106"/>
                    <a:gd name="T79" fmla="*/ 82 h 268"/>
                    <a:gd name="T80" fmla="*/ 106 w 106"/>
                    <a:gd name="T81" fmla="*/ 108 h 268"/>
                    <a:gd name="T82" fmla="*/ 106 w 106"/>
                    <a:gd name="T83" fmla="*/ 10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268">
                      <a:moveTo>
                        <a:pt x="106" y="108"/>
                      </a:moveTo>
                      <a:lnTo>
                        <a:pt x="106" y="108"/>
                      </a:lnTo>
                      <a:lnTo>
                        <a:pt x="106" y="134"/>
                      </a:lnTo>
                      <a:lnTo>
                        <a:pt x="102" y="162"/>
                      </a:lnTo>
                      <a:lnTo>
                        <a:pt x="98" y="186"/>
                      </a:lnTo>
                      <a:lnTo>
                        <a:pt x="92" y="208"/>
                      </a:lnTo>
                      <a:lnTo>
                        <a:pt x="84" y="228"/>
                      </a:lnTo>
                      <a:lnTo>
                        <a:pt x="74" y="244"/>
                      </a:lnTo>
                      <a:lnTo>
                        <a:pt x="64" y="258"/>
                      </a:lnTo>
                      <a:lnTo>
                        <a:pt x="54" y="266"/>
                      </a:lnTo>
                      <a:lnTo>
                        <a:pt x="54" y="266"/>
                      </a:lnTo>
                      <a:lnTo>
                        <a:pt x="48" y="268"/>
                      </a:lnTo>
                      <a:lnTo>
                        <a:pt x="42" y="268"/>
                      </a:lnTo>
                      <a:lnTo>
                        <a:pt x="38" y="268"/>
                      </a:lnTo>
                      <a:lnTo>
                        <a:pt x="32" y="266"/>
                      </a:lnTo>
                      <a:lnTo>
                        <a:pt x="24" y="258"/>
                      </a:lnTo>
                      <a:lnTo>
                        <a:pt x="16" y="246"/>
                      </a:lnTo>
                      <a:lnTo>
                        <a:pt x="8" y="230"/>
                      </a:lnTo>
                      <a:lnTo>
                        <a:pt x="4" y="210"/>
                      </a:lnTo>
                      <a:lnTo>
                        <a:pt x="0" y="186"/>
                      </a:lnTo>
                      <a:lnTo>
                        <a:pt x="0" y="160"/>
                      </a:lnTo>
                      <a:lnTo>
                        <a:pt x="0" y="160"/>
                      </a:lnTo>
                      <a:lnTo>
                        <a:pt x="0" y="134"/>
                      </a:lnTo>
                      <a:lnTo>
                        <a:pt x="4" y="108"/>
                      </a:lnTo>
                      <a:lnTo>
                        <a:pt x="8" y="84"/>
                      </a:lnTo>
                      <a:lnTo>
                        <a:pt x="16" y="60"/>
                      </a:lnTo>
                      <a:lnTo>
                        <a:pt x="24" y="40"/>
                      </a:lnTo>
                      <a:lnTo>
                        <a:pt x="32" y="24"/>
                      </a:lnTo>
                      <a:lnTo>
                        <a:pt x="42" y="12"/>
                      </a:lnTo>
                      <a:lnTo>
                        <a:pt x="54" y="4"/>
                      </a:lnTo>
                      <a:lnTo>
                        <a:pt x="54" y="4"/>
                      </a:lnTo>
                      <a:lnTo>
                        <a:pt x="58" y="2"/>
                      </a:lnTo>
                      <a:lnTo>
                        <a:pt x="64" y="0"/>
                      </a:lnTo>
                      <a:lnTo>
                        <a:pt x="70" y="2"/>
                      </a:lnTo>
                      <a:lnTo>
                        <a:pt x="74" y="4"/>
                      </a:lnTo>
                      <a:lnTo>
                        <a:pt x="84" y="10"/>
                      </a:lnTo>
                      <a:lnTo>
                        <a:pt x="92" y="22"/>
                      </a:lnTo>
                      <a:lnTo>
                        <a:pt x="98" y="40"/>
                      </a:lnTo>
                      <a:lnTo>
                        <a:pt x="102" y="58"/>
                      </a:lnTo>
                      <a:lnTo>
                        <a:pt x="106" y="82"/>
                      </a:lnTo>
                      <a:lnTo>
                        <a:pt x="106" y="108"/>
                      </a:lnTo>
                      <a:lnTo>
                        <a:pt x="106" y="10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467" name="Freeform 299"/>
                <p:cNvSpPr>
                  <a:spLocks/>
                </p:cNvSpPr>
                <p:nvPr/>
              </p:nvSpPr>
              <p:spPr bwMode="auto">
                <a:xfrm>
                  <a:off x="3649" y="846"/>
                  <a:ext cx="102" cy="210"/>
                </a:xfrm>
                <a:custGeom>
                  <a:avLst/>
                  <a:gdLst>
                    <a:gd name="T0" fmla="*/ 102 w 102"/>
                    <a:gd name="T1" fmla="*/ 210 h 210"/>
                    <a:gd name="T2" fmla="*/ 38 w 102"/>
                    <a:gd name="T3" fmla="*/ 210 h 210"/>
                    <a:gd name="T4" fmla="*/ 38 w 102"/>
                    <a:gd name="T5" fmla="*/ 210 h 210"/>
                    <a:gd name="T6" fmla="*/ 30 w 102"/>
                    <a:gd name="T7" fmla="*/ 208 h 210"/>
                    <a:gd name="T8" fmla="*/ 24 w 102"/>
                    <a:gd name="T9" fmla="*/ 202 h 210"/>
                    <a:gd name="T10" fmla="*/ 16 w 102"/>
                    <a:gd name="T11" fmla="*/ 192 h 210"/>
                    <a:gd name="T12" fmla="*/ 10 w 102"/>
                    <a:gd name="T13" fmla="*/ 180 h 210"/>
                    <a:gd name="T14" fmla="*/ 6 w 102"/>
                    <a:gd name="T15" fmla="*/ 164 h 210"/>
                    <a:gd name="T16" fmla="*/ 2 w 102"/>
                    <a:gd name="T17" fmla="*/ 146 h 210"/>
                    <a:gd name="T18" fmla="*/ 0 w 102"/>
                    <a:gd name="T19" fmla="*/ 126 h 210"/>
                    <a:gd name="T20" fmla="*/ 0 w 102"/>
                    <a:gd name="T21" fmla="*/ 106 h 210"/>
                    <a:gd name="T22" fmla="*/ 0 w 102"/>
                    <a:gd name="T23" fmla="*/ 106 h 210"/>
                    <a:gd name="T24" fmla="*/ 0 w 102"/>
                    <a:gd name="T25" fmla="*/ 84 h 210"/>
                    <a:gd name="T26" fmla="*/ 2 w 102"/>
                    <a:gd name="T27" fmla="*/ 64 h 210"/>
                    <a:gd name="T28" fmla="*/ 6 w 102"/>
                    <a:gd name="T29" fmla="*/ 46 h 210"/>
                    <a:gd name="T30" fmla="*/ 10 w 102"/>
                    <a:gd name="T31" fmla="*/ 32 h 210"/>
                    <a:gd name="T32" fmla="*/ 16 w 102"/>
                    <a:gd name="T33" fmla="*/ 18 h 210"/>
                    <a:gd name="T34" fmla="*/ 24 w 102"/>
                    <a:gd name="T35" fmla="*/ 10 h 210"/>
                    <a:gd name="T36" fmla="*/ 30 w 102"/>
                    <a:gd name="T37" fmla="*/ 4 h 210"/>
                    <a:gd name="T38" fmla="*/ 38 w 102"/>
                    <a:gd name="T39" fmla="*/ 0 h 210"/>
                    <a:gd name="T40" fmla="*/ 102 w 102"/>
                    <a:gd name="T41" fmla="*/ 2 h 210"/>
                    <a:gd name="T42" fmla="*/ 102 w 102"/>
                    <a:gd name="T4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210">
                      <a:moveTo>
                        <a:pt x="102" y="210"/>
                      </a:moveTo>
                      <a:lnTo>
                        <a:pt x="38" y="210"/>
                      </a:lnTo>
                      <a:lnTo>
                        <a:pt x="38" y="210"/>
                      </a:lnTo>
                      <a:lnTo>
                        <a:pt x="30" y="208"/>
                      </a:lnTo>
                      <a:lnTo>
                        <a:pt x="24" y="202"/>
                      </a:lnTo>
                      <a:lnTo>
                        <a:pt x="16" y="192"/>
                      </a:lnTo>
                      <a:lnTo>
                        <a:pt x="10" y="180"/>
                      </a:lnTo>
                      <a:lnTo>
                        <a:pt x="6" y="164"/>
                      </a:lnTo>
                      <a:lnTo>
                        <a:pt x="2" y="146"/>
                      </a:lnTo>
                      <a:lnTo>
                        <a:pt x="0" y="126"/>
                      </a:lnTo>
                      <a:lnTo>
                        <a:pt x="0" y="106"/>
                      </a:lnTo>
                      <a:lnTo>
                        <a:pt x="0" y="106"/>
                      </a:lnTo>
                      <a:lnTo>
                        <a:pt x="0" y="84"/>
                      </a:lnTo>
                      <a:lnTo>
                        <a:pt x="2" y="64"/>
                      </a:lnTo>
                      <a:lnTo>
                        <a:pt x="6" y="46"/>
                      </a:lnTo>
                      <a:lnTo>
                        <a:pt x="10" y="32"/>
                      </a:lnTo>
                      <a:lnTo>
                        <a:pt x="16" y="18"/>
                      </a:lnTo>
                      <a:lnTo>
                        <a:pt x="24" y="10"/>
                      </a:lnTo>
                      <a:lnTo>
                        <a:pt x="30" y="4"/>
                      </a:lnTo>
                      <a:lnTo>
                        <a:pt x="38" y="0"/>
                      </a:lnTo>
                      <a:lnTo>
                        <a:pt x="102" y="2"/>
                      </a:lnTo>
                      <a:lnTo>
                        <a:pt x="102"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68" name="Freeform 300"/>
                <p:cNvSpPr>
                  <a:spLocks/>
                </p:cNvSpPr>
                <p:nvPr/>
              </p:nvSpPr>
              <p:spPr bwMode="auto">
                <a:xfrm>
                  <a:off x="3711" y="848"/>
                  <a:ext cx="80" cy="208"/>
                </a:xfrm>
                <a:custGeom>
                  <a:avLst/>
                  <a:gdLst>
                    <a:gd name="T0" fmla="*/ 40 w 80"/>
                    <a:gd name="T1" fmla="*/ 208 h 208"/>
                    <a:gd name="T2" fmla="*/ 40 w 80"/>
                    <a:gd name="T3" fmla="*/ 208 h 208"/>
                    <a:gd name="T4" fmla="*/ 32 w 80"/>
                    <a:gd name="T5" fmla="*/ 206 h 208"/>
                    <a:gd name="T6" fmla="*/ 24 w 80"/>
                    <a:gd name="T7" fmla="*/ 200 h 208"/>
                    <a:gd name="T8" fmla="*/ 18 w 80"/>
                    <a:gd name="T9" fmla="*/ 190 h 208"/>
                    <a:gd name="T10" fmla="*/ 12 w 80"/>
                    <a:gd name="T11" fmla="*/ 178 h 208"/>
                    <a:gd name="T12" fmla="*/ 6 w 80"/>
                    <a:gd name="T13" fmla="*/ 162 h 208"/>
                    <a:gd name="T14" fmla="*/ 4 w 80"/>
                    <a:gd name="T15" fmla="*/ 144 h 208"/>
                    <a:gd name="T16" fmla="*/ 0 w 80"/>
                    <a:gd name="T17" fmla="*/ 126 h 208"/>
                    <a:gd name="T18" fmla="*/ 0 w 80"/>
                    <a:gd name="T19" fmla="*/ 104 h 208"/>
                    <a:gd name="T20" fmla="*/ 0 w 80"/>
                    <a:gd name="T21" fmla="*/ 104 h 208"/>
                    <a:gd name="T22" fmla="*/ 0 w 80"/>
                    <a:gd name="T23" fmla="*/ 84 h 208"/>
                    <a:gd name="T24" fmla="*/ 4 w 80"/>
                    <a:gd name="T25" fmla="*/ 64 h 208"/>
                    <a:gd name="T26" fmla="*/ 6 w 80"/>
                    <a:gd name="T27" fmla="*/ 46 h 208"/>
                    <a:gd name="T28" fmla="*/ 12 w 80"/>
                    <a:gd name="T29" fmla="*/ 30 h 208"/>
                    <a:gd name="T30" fmla="*/ 18 w 80"/>
                    <a:gd name="T31" fmla="*/ 18 h 208"/>
                    <a:gd name="T32" fmla="*/ 24 w 80"/>
                    <a:gd name="T33" fmla="*/ 8 h 208"/>
                    <a:gd name="T34" fmla="*/ 32 w 80"/>
                    <a:gd name="T35" fmla="*/ 2 h 208"/>
                    <a:gd name="T36" fmla="*/ 40 w 80"/>
                    <a:gd name="T37" fmla="*/ 0 h 208"/>
                    <a:gd name="T38" fmla="*/ 40 w 80"/>
                    <a:gd name="T39" fmla="*/ 0 h 208"/>
                    <a:gd name="T40" fmla="*/ 40 w 80"/>
                    <a:gd name="T41" fmla="*/ 0 h 208"/>
                    <a:gd name="T42" fmla="*/ 48 w 80"/>
                    <a:gd name="T43" fmla="*/ 2 h 208"/>
                    <a:gd name="T44" fmla="*/ 56 w 80"/>
                    <a:gd name="T45" fmla="*/ 8 h 208"/>
                    <a:gd name="T46" fmla="*/ 62 w 80"/>
                    <a:gd name="T47" fmla="*/ 18 h 208"/>
                    <a:gd name="T48" fmla="*/ 68 w 80"/>
                    <a:gd name="T49" fmla="*/ 30 h 208"/>
                    <a:gd name="T50" fmla="*/ 72 w 80"/>
                    <a:gd name="T51" fmla="*/ 46 h 208"/>
                    <a:gd name="T52" fmla="*/ 76 w 80"/>
                    <a:gd name="T53" fmla="*/ 64 h 208"/>
                    <a:gd name="T54" fmla="*/ 78 w 80"/>
                    <a:gd name="T55" fmla="*/ 82 h 208"/>
                    <a:gd name="T56" fmla="*/ 80 w 80"/>
                    <a:gd name="T57" fmla="*/ 104 h 208"/>
                    <a:gd name="T58" fmla="*/ 80 w 80"/>
                    <a:gd name="T59" fmla="*/ 104 h 208"/>
                    <a:gd name="T60" fmla="*/ 78 w 80"/>
                    <a:gd name="T61" fmla="*/ 124 h 208"/>
                    <a:gd name="T62" fmla="*/ 76 w 80"/>
                    <a:gd name="T63" fmla="*/ 144 h 208"/>
                    <a:gd name="T64" fmla="*/ 72 w 80"/>
                    <a:gd name="T65" fmla="*/ 162 h 208"/>
                    <a:gd name="T66" fmla="*/ 68 w 80"/>
                    <a:gd name="T67" fmla="*/ 178 h 208"/>
                    <a:gd name="T68" fmla="*/ 62 w 80"/>
                    <a:gd name="T69" fmla="*/ 190 h 208"/>
                    <a:gd name="T70" fmla="*/ 56 w 80"/>
                    <a:gd name="T71" fmla="*/ 200 h 208"/>
                    <a:gd name="T72" fmla="*/ 48 w 80"/>
                    <a:gd name="T73" fmla="*/ 206 h 208"/>
                    <a:gd name="T74" fmla="*/ 40 w 80"/>
                    <a:gd name="T75" fmla="*/ 208 h 208"/>
                    <a:gd name="T76" fmla="*/ 40 w 80"/>
                    <a:gd name="T7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208">
                      <a:moveTo>
                        <a:pt x="40" y="208"/>
                      </a:moveTo>
                      <a:lnTo>
                        <a:pt x="40" y="208"/>
                      </a:lnTo>
                      <a:lnTo>
                        <a:pt x="32" y="206"/>
                      </a:lnTo>
                      <a:lnTo>
                        <a:pt x="24" y="200"/>
                      </a:lnTo>
                      <a:lnTo>
                        <a:pt x="18" y="190"/>
                      </a:lnTo>
                      <a:lnTo>
                        <a:pt x="12" y="178"/>
                      </a:lnTo>
                      <a:lnTo>
                        <a:pt x="6" y="162"/>
                      </a:lnTo>
                      <a:lnTo>
                        <a:pt x="4" y="144"/>
                      </a:lnTo>
                      <a:lnTo>
                        <a:pt x="0" y="126"/>
                      </a:lnTo>
                      <a:lnTo>
                        <a:pt x="0" y="104"/>
                      </a:lnTo>
                      <a:lnTo>
                        <a:pt x="0" y="104"/>
                      </a:lnTo>
                      <a:lnTo>
                        <a:pt x="0" y="84"/>
                      </a:lnTo>
                      <a:lnTo>
                        <a:pt x="4" y="64"/>
                      </a:lnTo>
                      <a:lnTo>
                        <a:pt x="6" y="46"/>
                      </a:lnTo>
                      <a:lnTo>
                        <a:pt x="12" y="30"/>
                      </a:lnTo>
                      <a:lnTo>
                        <a:pt x="18" y="18"/>
                      </a:lnTo>
                      <a:lnTo>
                        <a:pt x="24" y="8"/>
                      </a:lnTo>
                      <a:lnTo>
                        <a:pt x="32" y="2"/>
                      </a:lnTo>
                      <a:lnTo>
                        <a:pt x="40" y="0"/>
                      </a:lnTo>
                      <a:lnTo>
                        <a:pt x="40" y="0"/>
                      </a:lnTo>
                      <a:lnTo>
                        <a:pt x="40" y="0"/>
                      </a:lnTo>
                      <a:lnTo>
                        <a:pt x="48" y="2"/>
                      </a:lnTo>
                      <a:lnTo>
                        <a:pt x="56" y="8"/>
                      </a:lnTo>
                      <a:lnTo>
                        <a:pt x="62" y="18"/>
                      </a:lnTo>
                      <a:lnTo>
                        <a:pt x="68" y="30"/>
                      </a:lnTo>
                      <a:lnTo>
                        <a:pt x="72" y="46"/>
                      </a:lnTo>
                      <a:lnTo>
                        <a:pt x="76" y="64"/>
                      </a:lnTo>
                      <a:lnTo>
                        <a:pt x="78" y="82"/>
                      </a:lnTo>
                      <a:lnTo>
                        <a:pt x="80" y="104"/>
                      </a:lnTo>
                      <a:lnTo>
                        <a:pt x="80" y="104"/>
                      </a:lnTo>
                      <a:lnTo>
                        <a:pt x="78" y="124"/>
                      </a:lnTo>
                      <a:lnTo>
                        <a:pt x="76" y="144"/>
                      </a:lnTo>
                      <a:lnTo>
                        <a:pt x="72" y="162"/>
                      </a:lnTo>
                      <a:lnTo>
                        <a:pt x="68" y="178"/>
                      </a:lnTo>
                      <a:lnTo>
                        <a:pt x="62" y="190"/>
                      </a:lnTo>
                      <a:lnTo>
                        <a:pt x="56" y="200"/>
                      </a:lnTo>
                      <a:lnTo>
                        <a:pt x="48" y="206"/>
                      </a:lnTo>
                      <a:lnTo>
                        <a:pt x="40" y="208"/>
                      </a:lnTo>
                      <a:lnTo>
                        <a:pt x="40" y="20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7469" name="Freeform 301"/>
                <p:cNvSpPr>
                  <a:spLocks/>
                </p:cNvSpPr>
                <p:nvPr/>
              </p:nvSpPr>
              <p:spPr bwMode="auto">
                <a:xfrm>
                  <a:off x="4093" y="702"/>
                  <a:ext cx="68" cy="140"/>
                </a:xfrm>
                <a:custGeom>
                  <a:avLst/>
                  <a:gdLst>
                    <a:gd name="T0" fmla="*/ 68 w 68"/>
                    <a:gd name="T1" fmla="*/ 140 h 140"/>
                    <a:gd name="T2" fmla="*/ 26 w 68"/>
                    <a:gd name="T3" fmla="*/ 140 h 140"/>
                    <a:gd name="T4" fmla="*/ 26 w 68"/>
                    <a:gd name="T5" fmla="*/ 140 h 140"/>
                    <a:gd name="T6" fmla="*/ 20 w 68"/>
                    <a:gd name="T7" fmla="*/ 138 h 140"/>
                    <a:gd name="T8" fmla="*/ 16 w 68"/>
                    <a:gd name="T9" fmla="*/ 134 h 140"/>
                    <a:gd name="T10" fmla="*/ 10 w 68"/>
                    <a:gd name="T11" fmla="*/ 128 h 140"/>
                    <a:gd name="T12" fmla="*/ 6 w 68"/>
                    <a:gd name="T13" fmla="*/ 118 h 140"/>
                    <a:gd name="T14" fmla="*/ 2 w 68"/>
                    <a:gd name="T15" fmla="*/ 96 h 140"/>
                    <a:gd name="T16" fmla="*/ 0 w 68"/>
                    <a:gd name="T17" fmla="*/ 70 h 140"/>
                    <a:gd name="T18" fmla="*/ 0 w 68"/>
                    <a:gd name="T19" fmla="*/ 70 h 140"/>
                    <a:gd name="T20" fmla="*/ 2 w 68"/>
                    <a:gd name="T21" fmla="*/ 44 h 140"/>
                    <a:gd name="T22" fmla="*/ 6 w 68"/>
                    <a:gd name="T23" fmla="*/ 22 h 140"/>
                    <a:gd name="T24" fmla="*/ 10 w 68"/>
                    <a:gd name="T25" fmla="*/ 12 h 140"/>
                    <a:gd name="T26" fmla="*/ 16 w 68"/>
                    <a:gd name="T27" fmla="*/ 6 h 140"/>
                    <a:gd name="T28" fmla="*/ 20 w 68"/>
                    <a:gd name="T29" fmla="*/ 2 h 140"/>
                    <a:gd name="T30" fmla="*/ 26 w 68"/>
                    <a:gd name="T31" fmla="*/ 0 h 140"/>
                    <a:gd name="T32" fmla="*/ 68 w 68"/>
                    <a:gd name="T33" fmla="*/ 2 h 140"/>
                    <a:gd name="T34" fmla="*/ 68 w 68"/>
                    <a:gd name="T3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140">
                      <a:moveTo>
                        <a:pt x="68" y="140"/>
                      </a:moveTo>
                      <a:lnTo>
                        <a:pt x="26" y="140"/>
                      </a:lnTo>
                      <a:lnTo>
                        <a:pt x="26" y="140"/>
                      </a:lnTo>
                      <a:lnTo>
                        <a:pt x="20" y="138"/>
                      </a:lnTo>
                      <a:lnTo>
                        <a:pt x="16" y="134"/>
                      </a:lnTo>
                      <a:lnTo>
                        <a:pt x="10" y="128"/>
                      </a:lnTo>
                      <a:lnTo>
                        <a:pt x="6" y="118"/>
                      </a:lnTo>
                      <a:lnTo>
                        <a:pt x="2" y="96"/>
                      </a:lnTo>
                      <a:lnTo>
                        <a:pt x="0" y="70"/>
                      </a:lnTo>
                      <a:lnTo>
                        <a:pt x="0" y="70"/>
                      </a:lnTo>
                      <a:lnTo>
                        <a:pt x="2" y="44"/>
                      </a:lnTo>
                      <a:lnTo>
                        <a:pt x="6" y="22"/>
                      </a:lnTo>
                      <a:lnTo>
                        <a:pt x="10" y="12"/>
                      </a:lnTo>
                      <a:lnTo>
                        <a:pt x="16" y="6"/>
                      </a:lnTo>
                      <a:lnTo>
                        <a:pt x="20" y="2"/>
                      </a:lnTo>
                      <a:lnTo>
                        <a:pt x="26" y="0"/>
                      </a:lnTo>
                      <a:lnTo>
                        <a:pt x="68" y="2"/>
                      </a:lnTo>
                      <a:lnTo>
                        <a:pt x="68" y="14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7470" name="Freeform 302"/>
                <p:cNvSpPr>
                  <a:spLocks/>
                </p:cNvSpPr>
                <p:nvPr/>
              </p:nvSpPr>
              <p:spPr bwMode="auto">
                <a:xfrm>
                  <a:off x="4133" y="704"/>
                  <a:ext cx="54" cy="138"/>
                </a:xfrm>
                <a:custGeom>
                  <a:avLst/>
                  <a:gdLst>
                    <a:gd name="T0" fmla="*/ 26 w 54"/>
                    <a:gd name="T1" fmla="*/ 138 h 138"/>
                    <a:gd name="T2" fmla="*/ 26 w 54"/>
                    <a:gd name="T3" fmla="*/ 138 h 138"/>
                    <a:gd name="T4" fmla="*/ 22 w 54"/>
                    <a:gd name="T5" fmla="*/ 136 h 138"/>
                    <a:gd name="T6" fmla="*/ 16 w 54"/>
                    <a:gd name="T7" fmla="*/ 132 h 138"/>
                    <a:gd name="T8" fmla="*/ 12 w 54"/>
                    <a:gd name="T9" fmla="*/ 126 h 138"/>
                    <a:gd name="T10" fmla="*/ 8 w 54"/>
                    <a:gd name="T11" fmla="*/ 118 h 138"/>
                    <a:gd name="T12" fmla="*/ 2 w 54"/>
                    <a:gd name="T13" fmla="*/ 96 h 138"/>
                    <a:gd name="T14" fmla="*/ 0 w 54"/>
                    <a:gd name="T15" fmla="*/ 68 h 138"/>
                    <a:gd name="T16" fmla="*/ 0 w 54"/>
                    <a:gd name="T17" fmla="*/ 68 h 138"/>
                    <a:gd name="T18" fmla="*/ 2 w 54"/>
                    <a:gd name="T19" fmla="*/ 42 h 138"/>
                    <a:gd name="T20" fmla="*/ 8 w 54"/>
                    <a:gd name="T21" fmla="*/ 20 h 138"/>
                    <a:gd name="T22" fmla="*/ 12 w 54"/>
                    <a:gd name="T23" fmla="*/ 12 h 138"/>
                    <a:gd name="T24" fmla="*/ 16 w 54"/>
                    <a:gd name="T25" fmla="*/ 4 h 138"/>
                    <a:gd name="T26" fmla="*/ 22 w 54"/>
                    <a:gd name="T27" fmla="*/ 0 h 138"/>
                    <a:gd name="T28" fmla="*/ 26 w 54"/>
                    <a:gd name="T29" fmla="*/ 0 h 138"/>
                    <a:gd name="T30" fmla="*/ 28 w 54"/>
                    <a:gd name="T31" fmla="*/ 0 h 138"/>
                    <a:gd name="T32" fmla="*/ 28 w 54"/>
                    <a:gd name="T33" fmla="*/ 0 h 138"/>
                    <a:gd name="T34" fmla="*/ 32 w 54"/>
                    <a:gd name="T35" fmla="*/ 0 h 138"/>
                    <a:gd name="T36" fmla="*/ 38 w 54"/>
                    <a:gd name="T37" fmla="*/ 4 h 138"/>
                    <a:gd name="T38" fmla="*/ 42 w 54"/>
                    <a:gd name="T39" fmla="*/ 12 h 138"/>
                    <a:gd name="T40" fmla="*/ 46 w 54"/>
                    <a:gd name="T41" fmla="*/ 20 h 138"/>
                    <a:gd name="T42" fmla="*/ 52 w 54"/>
                    <a:gd name="T43" fmla="*/ 42 h 138"/>
                    <a:gd name="T44" fmla="*/ 54 w 54"/>
                    <a:gd name="T45" fmla="*/ 68 h 138"/>
                    <a:gd name="T46" fmla="*/ 54 w 54"/>
                    <a:gd name="T47" fmla="*/ 68 h 138"/>
                    <a:gd name="T48" fmla="*/ 52 w 54"/>
                    <a:gd name="T49" fmla="*/ 96 h 138"/>
                    <a:gd name="T50" fmla="*/ 46 w 54"/>
                    <a:gd name="T51" fmla="*/ 118 h 138"/>
                    <a:gd name="T52" fmla="*/ 42 w 54"/>
                    <a:gd name="T53" fmla="*/ 126 h 138"/>
                    <a:gd name="T54" fmla="*/ 38 w 54"/>
                    <a:gd name="T55" fmla="*/ 132 h 138"/>
                    <a:gd name="T56" fmla="*/ 32 w 54"/>
                    <a:gd name="T57" fmla="*/ 136 h 138"/>
                    <a:gd name="T58" fmla="*/ 28 w 54"/>
                    <a:gd name="T59" fmla="*/ 138 h 138"/>
                    <a:gd name="T60" fmla="*/ 26 w 54"/>
                    <a:gd name="T61"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138">
                      <a:moveTo>
                        <a:pt x="26" y="138"/>
                      </a:moveTo>
                      <a:lnTo>
                        <a:pt x="26" y="138"/>
                      </a:lnTo>
                      <a:lnTo>
                        <a:pt x="22" y="136"/>
                      </a:lnTo>
                      <a:lnTo>
                        <a:pt x="16" y="132"/>
                      </a:lnTo>
                      <a:lnTo>
                        <a:pt x="12" y="126"/>
                      </a:lnTo>
                      <a:lnTo>
                        <a:pt x="8" y="118"/>
                      </a:lnTo>
                      <a:lnTo>
                        <a:pt x="2" y="96"/>
                      </a:lnTo>
                      <a:lnTo>
                        <a:pt x="0" y="68"/>
                      </a:lnTo>
                      <a:lnTo>
                        <a:pt x="0" y="68"/>
                      </a:lnTo>
                      <a:lnTo>
                        <a:pt x="2" y="42"/>
                      </a:lnTo>
                      <a:lnTo>
                        <a:pt x="8" y="20"/>
                      </a:lnTo>
                      <a:lnTo>
                        <a:pt x="12" y="12"/>
                      </a:lnTo>
                      <a:lnTo>
                        <a:pt x="16" y="4"/>
                      </a:lnTo>
                      <a:lnTo>
                        <a:pt x="22" y="0"/>
                      </a:lnTo>
                      <a:lnTo>
                        <a:pt x="26" y="0"/>
                      </a:lnTo>
                      <a:lnTo>
                        <a:pt x="28" y="0"/>
                      </a:lnTo>
                      <a:lnTo>
                        <a:pt x="28" y="0"/>
                      </a:lnTo>
                      <a:lnTo>
                        <a:pt x="32" y="0"/>
                      </a:lnTo>
                      <a:lnTo>
                        <a:pt x="38" y="4"/>
                      </a:lnTo>
                      <a:lnTo>
                        <a:pt x="42" y="12"/>
                      </a:lnTo>
                      <a:lnTo>
                        <a:pt x="46" y="20"/>
                      </a:lnTo>
                      <a:lnTo>
                        <a:pt x="52" y="42"/>
                      </a:lnTo>
                      <a:lnTo>
                        <a:pt x="54" y="68"/>
                      </a:lnTo>
                      <a:lnTo>
                        <a:pt x="54" y="68"/>
                      </a:lnTo>
                      <a:lnTo>
                        <a:pt x="52" y="96"/>
                      </a:lnTo>
                      <a:lnTo>
                        <a:pt x="46" y="118"/>
                      </a:lnTo>
                      <a:lnTo>
                        <a:pt x="42" y="126"/>
                      </a:lnTo>
                      <a:lnTo>
                        <a:pt x="38" y="132"/>
                      </a:lnTo>
                      <a:lnTo>
                        <a:pt x="32" y="136"/>
                      </a:lnTo>
                      <a:lnTo>
                        <a:pt x="28" y="138"/>
                      </a:lnTo>
                      <a:lnTo>
                        <a:pt x="26" y="138"/>
                      </a:lnTo>
                      <a:close/>
                    </a:path>
                  </a:pathLst>
                </a:custGeom>
                <a:solidFill>
                  <a:srgbClr val="EEEEEE"/>
                </a:solidFill>
                <a:ln w="12700">
                  <a:solidFill>
                    <a:srgbClr val="000000"/>
                  </a:solidFill>
                  <a:prstDash val="solid"/>
                  <a:round/>
                  <a:headEnd/>
                  <a:tailEnd/>
                </a:ln>
              </p:spPr>
              <p:txBody>
                <a:bodyPr/>
                <a:lstStyle/>
                <a:p>
                  <a:endParaRPr lang="en-US" sz="1350"/>
                </a:p>
              </p:txBody>
            </p:sp>
          </p:grpSp>
        </p:grpSp>
        <p:grpSp>
          <p:nvGrpSpPr>
            <p:cNvPr id="7471" name="Group 303"/>
            <p:cNvGrpSpPr>
              <a:grpSpLocks/>
            </p:cNvGrpSpPr>
            <p:nvPr/>
          </p:nvGrpSpPr>
          <p:grpSpPr bwMode="auto">
            <a:xfrm>
              <a:off x="3503613" y="2095500"/>
              <a:ext cx="3983037" cy="1928813"/>
              <a:chOff x="2207" y="1320"/>
              <a:chExt cx="2509" cy="1215"/>
            </a:xfrm>
          </p:grpSpPr>
          <p:sp>
            <p:nvSpPr>
              <p:cNvPr id="7472" name="Line 304"/>
              <p:cNvSpPr>
                <a:spLocks noChangeShapeType="1"/>
              </p:cNvSpPr>
              <p:nvPr/>
            </p:nvSpPr>
            <p:spPr bwMode="auto">
              <a:xfrm>
                <a:off x="3136" y="1320"/>
                <a:ext cx="350" cy="204"/>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473" name="Line 305"/>
              <p:cNvSpPr>
                <a:spLocks noChangeShapeType="1"/>
              </p:cNvSpPr>
              <p:nvPr/>
            </p:nvSpPr>
            <p:spPr bwMode="auto">
              <a:xfrm>
                <a:off x="3042" y="1454"/>
                <a:ext cx="294" cy="172"/>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474" name="Line 306"/>
              <p:cNvSpPr>
                <a:spLocks noChangeShapeType="1"/>
              </p:cNvSpPr>
              <p:nvPr/>
            </p:nvSpPr>
            <p:spPr bwMode="auto">
              <a:xfrm>
                <a:off x="2926" y="1608"/>
                <a:ext cx="244" cy="142"/>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475" name="Line 307"/>
              <p:cNvSpPr>
                <a:spLocks noChangeShapeType="1"/>
              </p:cNvSpPr>
              <p:nvPr/>
            </p:nvSpPr>
            <p:spPr bwMode="auto">
              <a:xfrm flipH="1">
                <a:off x="2405" y="1456"/>
                <a:ext cx="643" cy="368"/>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476" name="Line 308"/>
              <p:cNvSpPr>
                <a:spLocks noChangeShapeType="1"/>
              </p:cNvSpPr>
              <p:nvPr/>
            </p:nvSpPr>
            <p:spPr bwMode="auto">
              <a:xfrm flipH="1">
                <a:off x="2583" y="1606"/>
                <a:ext cx="347" cy="199"/>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477" name="Line 309"/>
              <p:cNvSpPr>
                <a:spLocks noChangeShapeType="1"/>
              </p:cNvSpPr>
              <p:nvPr/>
            </p:nvSpPr>
            <p:spPr bwMode="auto">
              <a:xfrm flipH="1">
                <a:off x="2207" y="1320"/>
                <a:ext cx="930" cy="532"/>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478" name="Line 310"/>
              <p:cNvSpPr>
                <a:spLocks noChangeShapeType="1"/>
              </p:cNvSpPr>
              <p:nvPr/>
            </p:nvSpPr>
            <p:spPr bwMode="auto">
              <a:xfrm>
                <a:off x="2578" y="1802"/>
                <a:ext cx="954" cy="556"/>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479" name="Line 311"/>
              <p:cNvSpPr>
                <a:spLocks noChangeShapeType="1"/>
              </p:cNvSpPr>
              <p:nvPr/>
            </p:nvSpPr>
            <p:spPr bwMode="auto">
              <a:xfrm>
                <a:off x="2404" y="1822"/>
                <a:ext cx="1050" cy="612"/>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480" name="Line 312"/>
              <p:cNvSpPr>
                <a:spLocks noChangeShapeType="1"/>
              </p:cNvSpPr>
              <p:nvPr/>
            </p:nvSpPr>
            <p:spPr bwMode="auto">
              <a:xfrm>
                <a:off x="2208" y="1848"/>
                <a:ext cx="1153" cy="672"/>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481" name="Line 313"/>
              <p:cNvSpPr>
                <a:spLocks noChangeShapeType="1"/>
              </p:cNvSpPr>
              <p:nvPr/>
            </p:nvSpPr>
            <p:spPr bwMode="auto">
              <a:xfrm flipH="1">
                <a:off x="3526" y="2262"/>
                <a:ext cx="164" cy="94"/>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482" name="Line 314"/>
              <p:cNvSpPr>
                <a:spLocks noChangeShapeType="1"/>
              </p:cNvSpPr>
              <p:nvPr/>
            </p:nvSpPr>
            <p:spPr bwMode="auto">
              <a:xfrm flipH="1">
                <a:off x="3451" y="2292"/>
                <a:ext cx="245" cy="140"/>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483" name="Line 315"/>
              <p:cNvSpPr>
                <a:spLocks noChangeShapeType="1"/>
              </p:cNvSpPr>
              <p:nvPr/>
            </p:nvSpPr>
            <p:spPr bwMode="auto">
              <a:xfrm flipH="1">
                <a:off x="3355" y="2304"/>
                <a:ext cx="377" cy="216"/>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484" name="Line 316"/>
              <p:cNvSpPr>
                <a:spLocks noChangeShapeType="1"/>
              </p:cNvSpPr>
              <p:nvPr/>
            </p:nvSpPr>
            <p:spPr bwMode="auto">
              <a:xfrm>
                <a:off x="4068" y="1626"/>
                <a:ext cx="648" cy="378"/>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485" name="Line 317"/>
              <p:cNvSpPr>
                <a:spLocks noChangeShapeType="1"/>
              </p:cNvSpPr>
              <p:nvPr/>
            </p:nvSpPr>
            <p:spPr bwMode="auto">
              <a:xfrm flipH="1">
                <a:off x="3768" y="1999"/>
                <a:ext cx="938" cy="536"/>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486" name="Line 318"/>
              <p:cNvSpPr>
                <a:spLocks noChangeShapeType="1"/>
              </p:cNvSpPr>
              <p:nvPr/>
            </p:nvSpPr>
            <p:spPr bwMode="auto">
              <a:xfrm flipH="1">
                <a:off x="3580" y="2322"/>
                <a:ext cx="182" cy="104"/>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7487" name="Line 319"/>
              <p:cNvSpPr>
                <a:spLocks noChangeShapeType="1"/>
              </p:cNvSpPr>
              <p:nvPr/>
            </p:nvSpPr>
            <p:spPr bwMode="auto">
              <a:xfrm>
                <a:off x="3588" y="2424"/>
                <a:ext cx="184" cy="107"/>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grpSp>
      </p:grpSp>
      <p:pic>
        <p:nvPicPr>
          <p:cNvPr id="333" name="Picture 4" descr="C:\Users\sven\Box Sync\Work - Sync\Marketing Materials\Pictures\Hirschmann\RSB20\RSB20_8TX_Presentation.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172" b="99023" l="2521" r="97479"/>
                    </a14:imgEffect>
                  </a14:imgLayer>
                </a14:imgProps>
              </a:ext>
              <a:ext uri="{28A0092B-C50C-407E-A947-70E740481C1C}">
                <a14:useLocalDpi xmlns:a14="http://schemas.microsoft.com/office/drawing/2010/main" val="0"/>
              </a:ext>
            </a:extLst>
          </a:blip>
          <a:srcRect/>
          <a:stretch>
            <a:fillRect/>
          </a:stretch>
        </p:blipFill>
        <p:spPr bwMode="auto">
          <a:xfrm>
            <a:off x="3496075" y="3121831"/>
            <a:ext cx="408776" cy="879269"/>
          </a:xfrm>
          <a:prstGeom prst="rect">
            <a:avLst/>
          </a:prstGeom>
          <a:noFill/>
          <a:extLst>
            <a:ext uri="{909E8E84-426E-40DD-AFC4-6F175D3DCCD1}">
              <a14:hiddenFill xmlns:a14="http://schemas.microsoft.com/office/drawing/2010/main">
                <a:solidFill>
                  <a:srgbClr val="FFFFFF"/>
                </a:solidFill>
              </a14:hiddenFill>
            </a:ext>
          </a:extLst>
        </p:spPr>
      </p:pic>
      <p:pic>
        <p:nvPicPr>
          <p:cNvPr id="334" name="Picture 4" descr="C:\Users\sven\Box Sync\Work - Sync\Marketing Materials\Pictures\Hirschmann\RSB20\RSB20_8TX_Presentation.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172" b="99023" l="2521" r="97479"/>
                    </a14:imgEffect>
                  </a14:imgLayer>
                </a14:imgProps>
              </a:ext>
              <a:ext uri="{28A0092B-C50C-407E-A947-70E740481C1C}">
                <a14:useLocalDpi xmlns:a14="http://schemas.microsoft.com/office/drawing/2010/main" val="0"/>
              </a:ext>
            </a:extLst>
          </a:blip>
          <a:srcRect/>
          <a:stretch>
            <a:fillRect/>
          </a:stretch>
        </p:blipFill>
        <p:spPr bwMode="auto">
          <a:xfrm>
            <a:off x="5412716" y="1704241"/>
            <a:ext cx="408776" cy="879269"/>
          </a:xfrm>
          <a:prstGeom prst="rect">
            <a:avLst/>
          </a:prstGeom>
          <a:noFill/>
          <a:extLst>
            <a:ext uri="{909E8E84-426E-40DD-AFC4-6F175D3DCCD1}">
              <a14:hiddenFill xmlns:a14="http://schemas.microsoft.com/office/drawing/2010/main">
                <a:solidFill>
                  <a:srgbClr val="FFFFFF"/>
                </a:solidFill>
              </a14:hiddenFill>
            </a:ext>
          </a:extLst>
        </p:spPr>
      </p:pic>
      <p:pic>
        <p:nvPicPr>
          <p:cNvPr id="335" name="Picture 4" descr="C:\Users\sven\Box Sync\Work - Sync\Marketing Materials\Pictures\Hirschmann\RSB20\RSB20_8TX_Presentation.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172" b="99023" l="2521" r="97479"/>
                    </a14:imgEffect>
                  </a14:imgLayer>
                </a14:imgProps>
              </a:ext>
              <a:ext uri="{28A0092B-C50C-407E-A947-70E740481C1C}">
                <a14:useLocalDpi xmlns:a14="http://schemas.microsoft.com/office/drawing/2010/main" val="0"/>
              </a:ext>
            </a:extLst>
          </a:blip>
          <a:srcRect/>
          <a:stretch>
            <a:fillRect/>
          </a:stretch>
        </p:blipFill>
        <p:spPr bwMode="auto">
          <a:xfrm>
            <a:off x="5869945" y="2750365"/>
            <a:ext cx="408776" cy="8792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ven\Box Sync\Work - Sync\Marketing Materials\Pictures\Hirschmann\RSB20\RSB20_8TX_Presentatio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172" b="99023" l="2521" r="97479"/>
                    </a14:imgEffect>
                  </a14:imgLayer>
                </a14:imgProps>
              </a:ext>
              <a:ext uri="{28A0092B-C50C-407E-A947-70E740481C1C}">
                <a14:useLocalDpi xmlns:a14="http://schemas.microsoft.com/office/drawing/2010/main" val="0"/>
              </a:ext>
            </a:extLst>
          </a:blip>
          <a:srcRect/>
          <a:stretch>
            <a:fillRect/>
          </a:stretch>
        </p:blipFill>
        <p:spPr bwMode="auto">
          <a:xfrm>
            <a:off x="3412331" y="1881647"/>
            <a:ext cx="408776" cy="87926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ru-RU" dirty="0"/>
              <a:t>Технологии кольцевого резервирования</a:t>
            </a:r>
            <a:endParaRPr lang="ru-RU" dirty="0"/>
          </a:p>
        </p:txBody>
      </p:sp>
    </p:spTree>
    <p:extLst>
      <p:ext uri="{BB962C8B-B14F-4D97-AF65-F5344CB8AC3E}">
        <p14:creationId xmlns:p14="http://schemas.microsoft.com/office/powerpoint/2010/main" val="191893009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1" name="Group 340"/>
          <p:cNvGrpSpPr/>
          <p:nvPr/>
        </p:nvGrpSpPr>
        <p:grpSpPr>
          <a:xfrm>
            <a:off x="1657350" y="1031063"/>
            <a:ext cx="5657850" cy="3598069"/>
            <a:chOff x="685800" y="1968500"/>
            <a:chExt cx="7543800" cy="4797425"/>
          </a:xfrm>
        </p:grpSpPr>
        <p:grpSp>
          <p:nvGrpSpPr>
            <p:cNvPr id="342" name="Group 3"/>
            <p:cNvGrpSpPr>
              <a:grpSpLocks/>
            </p:cNvGrpSpPr>
            <p:nvPr/>
          </p:nvGrpSpPr>
          <p:grpSpPr bwMode="auto">
            <a:xfrm>
              <a:off x="4589463" y="1968500"/>
              <a:ext cx="1979612" cy="1285875"/>
              <a:chOff x="2939" y="1340"/>
              <a:chExt cx="1449" cy="930"/>
            </a:xfrm>
          </p:grpSpPr>
          <p:grpSp>
            <p:nvGrpSpPr>
              <p:cNvPr id="603" name="Group 4"/>
              <p:cNvGrpSpPr>
                <a:grpSpLocks/>
              </p:cNvGrpSpPr>
              <p:nvPr/>
            </p:nvGrpSpPr>
            <p:grpSpPr bwMode="auto">
              <a:xfrm>
                <a:off x="4107" y="1340"/>
                <a:ext cx="281" cy="602"/>
                <a:chOff x="4151" y="1546"/>
                <a:chExt cx="802" cy="1718"/>
              </a:xfrm>
            </p:grpSpPr>
            <p:sp>
              <p:nvSpPr>
                <p:cNvPr id="651" name="Freeform 5"/>
                <p:cNvSpPr>
                  <a:spLocks/>
                </p:cNvSpPr>
                <p:nvPr/>
              </p:nvSpPr>
              <p:spPr bwMode="auto">
                <a:xfrm>
                  <a:off x="4153" y="1782"/>
                  <a:ext cx="400" cy="1482"/>
                </a:xfrm>
                <a:custGeom>
                  <a:avLst/>
                  <a:gdLst>
                    <a:gd name="T0" fmla="*/ 0 w 400"/>
                    <a:gd name="T1" fmla="*/ 1250 h 1482"/>
                    <a:gd name="T2" fmla="*/ 400 w 400"/>
                    <a:gd name="T3" fmla="*/ 1482 h 1482"/>
                    <a:gd name="T4" fmla="*/ 400 w 400"/>
                    <a:gd name="T5" fmla="*/ 232 h 1482"/>
                    <a:gd name="T6" fmla="*/ 0 w 400"/>
                    <a:gd name="T7" fmla="*/ 0 h 1482"/>
                    <a:gd name="T8" fmla="*/ 0 w 400"/>
                    <a:gd name="T9" fmla="*/ 1250 h 1482"/>
                  </a:gdLst>
                  <a:ahLst/>
                  <a:cxnLst>
                    <a:cxn ang="0">
                      <a:pos x="T0" y="T1"/>
                    </a:cxn>
                    <a:cxn ang="0">
                      <a:pos x="T2" y="T3"/>
                    </a:cxn>
                    <a:cxn ang="0">
                      <a:pos x="T4" y="T5"/>
                    </a:cxn>
                    <a:cxn ang="0">
                      <a:pos x="T6" y="T7"/>
                    </a:cxn>
                    <a:cxn ang="0">
                      <a:pos x="T8" y="T9"/>
                    </a:cxn>
                  </a:cxnLst>
                  <a:rect l="0" t="0" r="r" b="b"/>
                  <a:pathLst>
                    <a:path w="400" h="1482">
                      <a:moveTo>
                        <a:pt x="0" y="1250"/>
                      </a:moveTo>
                      <a:lnTo>
                        <a:pt x="400" y="1482"/>
                      </a:lnTo>
                      <a:lnTo>
                        <a:pt x="400" y="232"/>
                      </a:lnTo>
                      <a:lnTo>
                        <a:pt x="0" y="0"/>
                      </a:lnTo>
                      <a:lnTo>
                        <a:pt x="0" y="125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652" name="Freeform 6"/>
                <p:cNvSpPr>
                  <a:spLocks/>
                </p:cNvSpPr>
                <p:nvPr/>
              </p:nvSpPr>
              <p:spPr bwMode="auto">
                <a:xfrm>
                  <a:off x="4553" y="1774"/>
                  <a:ext cx="400" cy="1490"/>
                </a:xfrm>
                <a:custGeom>
                  <a:avLst/>
                  <a:gdLst>
                    <a:gd name="T0" fmla="*/ 400 w 400"/>
                    <a:gd name="T1" fmla="*/ 1258 h 1490"/>
                    <a:gd name="T2" fmla="*/ 0 w 400"/>
                    <a:gd name="T3" fmla="*/ 1490 h 1490"/>
                    <a:gd name="T4" fmla="*/ 0 w 400"/>
                    <a:gd name="T5" fmla="*/ 232 h 1490"/>
                    <a:gd name="T6" fmla="*/ 400 w 400"/>
                    <a:gd name="T7" fmla="*/ 0 h 1490"/>
                    <a:gd name="T8" fmla="*/ 400 w 400"/>
                    <a:gd name="T9" fmla="*/ 1258 h 1490"/>
                  </a:gdLst>
                  <a:ahLst/>
                  <a:cxnLst>
                    <a:cxn ang="0">
                      <a:pos x="T0" y="T1"/>
                    </a:cxn>
                    <a:cxn ang="0">
                      <a:pos x="T2" y="T3"/>
                    </a:cxn>
                    <a:cxn ang="0">
                      <a:pos x="T4" y="T5"/>
                    </a:cxn>
                    <a:cxn ang="0">
                      <a:pos x="T6" y="T7"/>
                    </a:cxn>
                    <a:cxn ang="0">
                      <a:pos x="T8" y="T9"/>
                    </a:cxn>
                  </a:cxnLst>
                  <a:rect l="0" t="0" r="r" b="b"/>
                  <a:pathLst>
                    <a:path w="400" h="1490">
                      <a:moveTo>
                        <a:pt x="400" y="1258"/>
                      </a:moveTo>
                      <a:lnTo>
                        <a:pt x="0" y="1490"/>
                      </a:lnTo>
                      <a:lnTo>
                        <a:pt x="0" y="232"/>
                      </a:lnTo>
                      <a:lnTo>
                        <a:pt x="400" y="0"/>
                      </a:lnTo>
                      <a:lnTo>
                        <a:pt x="400" y="125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653" name="Freeform 7"/>
                <p:cNvSpPr>
                  <a:spLocks/>
                </p:cNvSpPr>
                <p:nvPr/>
              </p:nvSpPr>
              <p:spPr bwMode="auto">
                <a:xfrm>
                  <a:off x="4151" y="1546"/>
                  <a:ext cx="796" cy="458"/>
                </a:xfrm>
                <a:custGeom>
                  <a:avLst/>
                  <a:gdLst>
                    <a:gd name="T0" fmla="*/ 394 w 796"/>
                    <a:gd name="T1" fmla="*/ 458 h 458"/>
                    <a:gd name="T2" fmla="*/ 796 w 796"/>
                    <a:gd name="T3" fmla="*/ 226 h 458"/>
                    <a:gd name="T4" fmla="*/ 396 w 796"/>
                    <a:gd name="T5" fmla="*/ 0 h 458"/>
                    <a:gd name="T6" fmla="*/ 392 w 796"/>
                    <a:gd name="T7" fmla="*/ 2 h 458"/>
                    <a:gd name="T8" fmla="*/ 0 w 796"/>
                    <a:gd name="T9" fmla="*/ 226 h 458"/>
                    <a:gd name="T10" fmla="*/ 394 w 796"/>
                    <a:gd name="T11" fmla="*/ 458 h 458"/>
                  </a:gdLst>
                  <a:ahLst/>
                  <a:cxnLst>
                    <a:cxn ang="0">
                      <a:pos x="T0" y="T1"/>
                    </a:cxn>
                    <a:cxn ang="0">
                      <a:pos x="T2" y="T3"/>
                    </a:cxn>
                    <a:cxn ang="0">
                      <a:pos x="T4" y="T5"/>
                    </a:cxn>
                    <a:cxn ang="0">
                      <a:pos x="T6" y="T7"/>
                    </a:cxn>
                    <a:cxn ang="0">
                      <a:pos x="T8" y="T9"/>
                    </a:cxn>
                    <a:cxn ang="0">
                      <a:pos x="T10" y="T11"/>
                    </a:cxn>
                  </a:cxnLst>
                  <a:rect l="0" t="0" r="r" b="b"/>
                  <a:pathLst>
                    <a:path w="796" h="458">
                      <a:moveTo>
                        <a:pt x="394" y="458"/>
                      </a:moveTo>
                      <a:lnTo>
                        <a:pt x="796" y="226"/>
                      </a:lnTo>
                      <a:lnTo>
                        <a:pt x="396" y="0"/>
                      </a:lnTo>
                      <a:lnTo>
                        <a:pt x="392" y="2"/>
                      </a:lnTo>
                      <a:lnTo>
                        <a:pt x="0" y="226"/>
                      </a:lnTo>
                      <a:lnTo>
                        <a:pt x="394" y="458"/>
                      </a:lnTo>
                      <a:close/>
                    </a:path>
                  </a:pathLst>
                </a:custGeom>
                <a:solidFill>
                  <a:srgbClr val="FFFFFF"/>
                </a:solidFill>
                <a:ln w="12700">
                  <a:solidFill>
                    <a:srgbClr val="000000"/>
                  </a:solidFill>
                  <a:prstDash val="solid"/>
                  <a:round/>
                  <a:headEnd/>
                  <a:tailEnd/>
                </a:ln>
              </p:spPr>
              <p:txBody>
                <a:bodyPr/>
                <a:lstStyle/>
                <a:p>
                  <a:endParaRPr lang="en-US" sz="1350"/>
                </a:p>
              </p:txBody>
            </p:sp>
          </p:grpSp>
          <p:grpSp>
            <p:nvGrpSpPr>
              <p:cNvPr id="604" name="Group 8"/>
              <p:cNvGrpSpPr>
                <a:grpSpLocks/>
              </p:cNvGrpSpPr>
              <p:nvPr/>
            </p:nvGrpSpPr>
            <p:grpSpPr bwMode="auto">
              <a:xfrm>
                <a:off x="2939" y="1440"/>
                <a:ext cx="1428" cy="830"/>
                <a:chOff x="2355" y="588"/>
                <a:chExt cx="2372" cy="1378"/>
              </a:xfrm>
            </p:grpSpPr>
            <p:sp>
              <p:nvSpPr>
                <p:cNvPr id="605" name="Freeform 9"/>
                <p:cNvSpPr>
                  <a:spLocks/>
                </p:cNvSpPr>
                <p:nvPr/>
              </p:nvSpPr>
              <p:spPr bwMode="auto">
                <a:xfrm>
                  <a:off x="2759" y="1506"/>
                  <a:ext cx="256" cy="460"/>
                </a:xfrm>
                <a:custGeom>
                  <a:avLst/>
                  <a:gdLst>
                    <a:gd name="T0" fmla="*/ 256 w 256"/>
                    <a:gd name="T1" fmla="*/ 306 h 460"/>
                    <a:gd name="T2" fmla="*/ 0 w 256"/>
                    <a:gd name="T3" fmla="*/ 460 h 460"/>
                    <a:gd name="T4" fmla="*/ 0 w 256"/>
                    <a:gd name="T5" fmla="*/ 156 h 460"/>
                    <a:gd name="T6" fmla="*/ 256 w 256"/>
                    <a:gd name="T7" fmla="*/ 0 h 460"/>
                    <a:gd name="T8" fmla="*/ 256 w 256"/>
                    <a:gd name="T9" fmla="*/ 306 h 460"/>
                  </a:gdLst>
                  <a:ahLst/>
                  <a:cxnLst>
                    <a:cxn ang="0">
                      <a:pos x="T0" y="T1"/>
                    </a:cxn>
                    <a:cxn ang="0">
                      <a:pos x="T2" y="T3"/>
                    </a:cxn>
                    <a:cxn ang="0">
                      <a:pos x="T4" y="T5"/>
                    </a:cxn>
                    <a:cxn ang="0">
                      <a:pos x="T6" y="T7"/>
                    </a:cxn>
                    <a:cxn ang="0">
                      <a:pos x="T8" y="T9"/>
                    </a:cxn>
                  </a:cxnLst>
                  <a:rect l="0" t="0" r="r" b="b"/>
                  <a:pathLst>
                    <a:path w="256" h="460">
                      <a:moveTo>
                        <a:pt x="256" y="306"/>
                      </a:moveTo>
                      <a:lnTo>
                        <a:pt x="0" y="460"/>
                      </a:lnTo>
                      <a:lnTo>
                        <a:pt x="0" y="156"/>
                      </a:lnTo>
                      <a:lnTo>
                        <a:pt x="256" y="0"/>
                      </a:lnTo>
                      <a:lnTo>
                        <a:pt x="256" y="30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606" name="Freeform 10"/>
                <p:cNvSpPr>
                  <a:spLocks/>
                </p:cNvSpPr>
                <p:nvPr/>
              </p:nvSpPr>
              <p:spPr bwMode="auto">
                <a:xfrm>
                  <a:off x="2361" y="632"/>
                  <a:ext cx="1770" cy="1026"/>
                </a:xfrm>
                <a:custGeom>
                  <a:avLst/>
                  <a:gdLst>
                    <a:gd name="T0" fmla="*/ 402 w 1770"/>
                    <a:gd name="T1" fmla="*/ 1026 h 1026"/>
                    <a:gd name="T2" fmla="*/ 0 w 1770"/>
                    <a:gd name="T3" fmla="*/ 794 h 1026"/>
                    <a:gd name="T4" fmla="*/ 1374 w 1770"/>
                    <a:gd name="T5" fmla="*/ 0 h 1026"/>
                    <a:gd name="T6" fmla="*/ 1380 w 1770"/>
                    <a:gd name="T7" fmla="*/ 2 h 1026"/>
                    <a:gd name="T8" fmla="*/ 1770 w 1770"/>
                    <a:gd name="T9" fmla="*/ 226 h 1026"/>
                    <a:gd name="T10" fmla="*/ 402 w 1770"/>
                    <a:gd name="T11" fmla="*/ 1026 h 1026"/>
                  </a:gdLst>
                  <a:ahLst/>
                  <a:cxnLst>
                    <a:cxn ang="0">
                      <a:pos x="T0" y="T1"/>
                    </a:cxn>
                    <a:cxn ang="0">
                      <a:pos x="T2" y="T3"/>
                    </a:cxn>
                    <a:cxn ang="0">
                      <a:pos x="T4" y="T5"/>
                    </a:cxn>
                    <a:cxn ang="0">
                      <a:pos x="T6" y="T7"/>
                    </a:cxn>
                    <a:cxn ang="0">
                      <a:pos x="T8" y="T9"/>
                    </a:cxn>
                    <a:cxn ang="0">
                      <a:pos x="T10" y="T11"/>
                    </a:cxn>
                  </a:cxnLst>
                  <a:rect l="0" t="0" r="r" b="b"/>
                  <a:pathLst>
                    <a:path w="1770" h="1026">
                      <a:moveTo>
                        <a:pt x="402" y="1026"/>
                      </a:moveTo>
                      <a:lnTo>
                        <a:pt x="0" y="794"/>
                      </a:lnTo>
                      <a:lnTo>
                        <a:pt x="1374" y="0"/>
                      </a:lnTo>
                      <a:lnTo>
                        <a:pt x="1380" y="2"/>
                      </a:lnTo>
                      <a:lnTo>
                        <a:pt x="1770" y="226"/>
                      </a:lnTo>
                      <a:lnTo>
                        <a:pt x="402" y="102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607" name="Freeform 11"/>
                <p:cNvSpPr>
                  <a:spLocks/>
                </p:cNvSpPr>
                <p:nvPr/>
              </p:nvSpPr>
              <p:spPr bwMode="auto">
                <a:xfrm>
                  <a:off x="2355" y="1424"/>
                  <a:ext cx="400" cy="536"/>
                </a:xfrm>
                <a:custGeom>
                  <a:avLst/>
                  <a:gdLst>
                    <a:gd name="T0" fmla="*/ 0 w 400"/>
                    <a:gd name="T1" fmla="*/ 304 h 536"/>
                    <a:gd name="T2" fmla="*/ 400 w 400"/>
                    <a:gd name="T3" fmla="*/ 536 h 536"/>
                    <a:gd name="T4" fmla="*/ 400 w 400"/>
                    <a:gd name="T5" fmla="*/ 230 h 536"/>
                    <a:gd name="T6" fmla="*/ 0 w 400"/>
                    <a:gd name="T7" fmla="*/ 0 h 536"/>
                    <a:gd name="T8" fmla="*/ 0 w 400"/>
                    <a:gd name="T9" fmla="*/ 304 h 536"/>
                  </a:gdLst>
                  <a:ahLst/>
                  <a:cxnLst>
                    <a:cxn ang="0">
                      <a:pos x="T0" y="T1"/>
                    </a:cxn>
                    <a:cxn ang="0">
                      <a:pos x="T2" y="T3"/>
                    </a:cxn>
                    <a:cxn ang="0">
                      <a:pos x="T4" y="T5"/>
                    </a:cxn>
                    <a:cxn ang="0">
                      <a:pos x="T6" y="T7"/>
                    </a:cxn>
                    <a:cxn ang="0">
                      <a:pos x="T8" y="T9"/>
                    </a:cxn>
                  </a:cxnLst>
                  <a:rect l="0" t="0" r="r" b="b"/>
                  <a:pathLst>
                    <a:path w="400" h="536">
                      <a:moveTo>
                        <a:pt x="0" y="304"/>
                      </a:moveTo>
                      <a:lnTo>
                        <a:pt x="400" y="536"/>
                      </a:lnTo>
                      <a:lnTo>
                        <a:pt x="400" y="230"/>
                      </a:lnTo>
                      <a:lnTo>
                        <a:pt x="0" y="0"/>
                      </a:lnTo>
                      <a:lnTo>
                        <a:pt x="0" y="304"/>
                      </a:lnTo>
                      <a:close/>
                    </a:path>
                  </a:pathLst>
                </a:custGeom>
                <a:solidFill>
                  <a:srgbClr val="FFFFFF"/>
                </a:solidFill>
                <a:ln w="12700">
                  <a:solidFill>
                    <a:srgbClr val="000000"/>
                  </a:solidFill>
                  <a:prstDash val="solid"/>
                  <a:round/>
                  <a:headEnd/>
                  <a:tailEnd/>
                </a:ln>
              </p:spPr>
              <p:txBody>
                <a:bodyPr/>
                <a:lstStyle/>
                <a:p>
                  <a:endParaRPr lang="en-US" sz="1350"/>
                </a:p>
              </p:txBody>
            </p:sp>
            <p:sp>
              <p:nvSpPr>
                <p:cNvPr id="608" name="Freeform 12"/>
                <p:cNvSpPr>
                  <a:spLocks/>
                </p:cNvSpPr>
                <p:nvPr/>
              </p:nvSpPr>
              <p:spPr bwMode="auto">
                <a:xfrm>
                  <a:off x="4327" y="1200"/>
                  <a:ext cx="400" cy="536"/>
                </a:xfrm>
                <a:custGeom>
                  <a:avLst/>
                  <a:gdLst>
                    <a:gd name="T0" fmla="*/ 400 w 400"/>
                    <a:gd name="T1" fmla="*/ 306 h 536"/>
                    <a:gd name="T2" fmla="*/ 0 w 400"/>
                    <a:gd name="T3" fmla="*/ 536 h 536"/>
                    <a:gd name="T4" fmla="*/ 0 w 400"/>
                    <a:gd name="T5" fmla="*/ 232 h 536"/>
                    <a:gd name="T6" fmla="*/ 400 w 400"/>
                    <a:gd name="T7" fmla="*/ 0 h 536"/>
                    <a:gd name="T8" fmla="*/ 400 w 400"/>
                    <a:gd name="T9" fmla="*/ 306 h 536"/>
                  </a:gdLst>
                  <a:ahLst/>
                  <a:cxnLst>
                    <a:cxn ang="0">
                      <a:pos x="T0" y="T1"/>
                    </a:cxn>
                    <a:cxn ang="0">
                      <a:pos x="T2" y="T3"/>
                    </a:cxn>
                    <a:cxn ang="0">
                      <a:pos x="T4" y="T5"/>
                    </a:cxn>
                    <a:cxn ang="0">
                      <a:pos x="T6" y="T7"/>
                    </a:cxn>
                    <a:cxn ang="0">
                      <a:pos x="T8" y="T9"/>
                    </a:cxn>
                  </a:cxnLst>
                  <a:rect l="0" t="0" r="r" b="b"/>
                  <a:pathLst>
                    <a:path w="400" h="536">
                      <a:moveTo>
                        <a:pt x="400" y="306"/>
                      </a:moveTo>
                      <a:lnTo>
                        <a:pt x="0" y="536"/>
                      </a:lnTo>
                      <a:lnTo>
                        <a:pt x="0" y="232"/>
                      </a:lnTo>
                      <a:lnTo>
                        <a:pt x="400" y="0"/>
                      </a:lnTo>
                      <a:lnTo>
                        <a:pt x="400" y="30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609" name="Freeform 13"/>
                <p:cNvSpPr>
                  <a:spLocks/>
                </p:cNvSpPr>
                <p:nvPr/>
              </p:nvSpPr>
              <p:spPr bwMode="auto">
                <a:xfrm>
                  <a:off x="3729" y="856"/>
                  <a:ext cx="998" cy="580"/>
                </a:xfrm>
                <a:custGeom>
                  <a:avLst/>
                  <a:gdLst>
                    <a:gd name="T0" fmla="*/ 598 w 998"/>
                    <a:gd name="T1" fmla="*/ 580 h 580"/>
                    <a:gd name="T2" fmla="*/ 0 w 998"/>
                    <a:gd name="T3" fmla="*/ 234 h 580"/>
                    <a:gd name="T4" fmla="*/ 404 w 998"/>
                    <a:gd name="T5" fmla="*/ 0 h 580"/>
                    <a:gd name="T6" fmla="*/ 608 w 998"/>
                    <a:gd name="T7" fmla="*/ 120 h 580"/>
                    <a:gd name="T8" fmla="*/ 998 w 998"/>
                    <a:gd name="T9" fmla="*/ 344 h 580"/>
                    <a:gd name="T10" fmla="*/ 598 w 998"/>
                    <a:gd name="T11" fmla="*/ 580 h 580"/>
                  </a:gdLst>
                  <a:ahLst/>
                  <a:cxnLst>
                    <a:cxn ang="0">
                      <a:pos x="T0" y="T1"/>
                    </a:cxn>
                    <a:cxn ang="0">
                      <a:pos x="T2" y="T3"/>
                    </a:cxn>
                    <a:cxn ang="0">
                      <a:pos x="T4" y="T5"/>
                    </a:cxn>
                    <a:cxn ang="0">
                      <a:pos x="T6" y="T7"/>
                    </a:cxn>
                    <a:cxn ang="0">
                      <a:pos x="T8" y="T9"/>
                    </a:cxn>
                    <a:cxn ang="0">
                      <a:pos x="T10" y="T11"/>
                    </a:cxn>
                  </a:cxnLst>
                  <a:rect l="0" t="0" r="r" b="b"/>
                  <a:pathLst>
                    <a:path w="998" h="580">
                      <a:moveTo>
                        <a:pt x="598" y="580"/>
                      </a:moveTo>
                      <a:lnTo>
                        <a:pt x="0" y="234"/>
                      </a:lnTo>
                      <a:lnTo>
                        <a:pt x="404" y="0"/>
                      </a:lnTo>
                      <a:lnTo>
                        <a:pt x="608" y="120"/>
                      </a:lnTo>
                      <a:lnTo>
                        <a:pt x="998" y="344"/>
                      </a:lnTo>
                      <a:lnTo>
                        <a:pt x="598" y="58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610" name="Freeform 14"/>
                <p:cNvSpPr>
                  <a:spLocks/>
                </p:cNvSpPr>
                <p:nvPr/>
              </p:nvSpPr>
              <p:spPr bwMode="auto">
                <a:xfrm>
                  <a:off x="4043" y="1274"/>
                  <a:ext cx="284" cy="468"/>
                </a:xfrm>
                <a:custGeom>
                  <a:avLst/>
                  <a:gdLst>
                    <a:gd name="T0" fmla="*/ 0 w 284"/>
                    <a:gd name="T1" fmla="*/ 306 h 468"/>
                    <a:gd name="T2" fmla="*/ 284 w 284"/>
                    <a:gd name="T3" fmla="*/ 468 h 468"/>
                    <a:gd name="T4" fmla="*/ 284 w 284"/>
                    <a:gd name="T5" fmla="*/ 162 h 468"/>
                    <a:gd name="T6" fmla="*/ 0 w 284"/>
                    <a:gd name="T7" fmla="*/ 0 h 468"/>
                    <a:gd name="T8" fmla="*/ 0 w 284"/>
                    <a:gd name="T9" fmla="*/ 306 h 468"/>
                  </a:gdLst>
                  <a:ahLst/>
                  <a:cxnLst>
                    <a:cxn ang="0">
                      <a:pos x="T0" y="T1"/>
                    </a:cxn>
                    <a:cxn ang="0">
                      <a:pos x="T2" y="T3"/>
                    </a:cxn>
                    <a:cxn ang="0">
                      <a:pos x="T4" y="T5"/>
                    </a:cxn>
                    <a:cxn ang="0">
                      <a:pos x="T6" y="T7"/>
                    </a:cxn>
                    <a:cxn ang="0">
                      <a:pos x="T8" y="T9"/>
                    </a:cxn>
                  </a:cxnLst>
                  <a:rect l="0" t="0" r="r" b="b"/>
                  <a:pathLst>
                    <a:path w="284" h="468">
                      <a:moveTo>
                        <a:pt x="0" y="306"/>
                      </a:moveTo>
                      <a:lnTo>
                        <a:pt x="284" y="468"/>
                      </a:lnTo>
                      <a:lnTo>
                        <a:pt x="284" y="162"/>
                      </a:lnTo>
                      <a:lnTo>
                        <a:pt x="0" y="0"/>
                      </a:lnTo>
                      <a:lnTo>
                        <a:pt x="0" y="30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611" name="Freeform 15"/>
                <p:cNvSpPr>
                  <a:spLocks/>
                </p:cNvSpPr>
                <p:nvPr/>
              </p:nvSpPr>
              <p:spPr bwMode="auto">
                <a:xfrm>
                  <a:off x="4247" y="1076"/>
                  <a:ext cx="154" cy="94"/>
                </a:xfrm>
                <a:custGeom>
                  <a:avLst/>
                  <a:gdLst>
                    <a:gd name="T0" fmla="*/ 68 w 154"/>
                    <a:gd name="T1" fmla="*/ 0 h 94"/>
                    <a:gd name="T2" fmla="*/ 154 w 154"/>
                    <a:gd name="T3" fmla="*/ 50 h 94"/>
                    <a:gd name="T4" fmla="*/ 88 w 154"/>
                    <a:gd name="T5" fmla="*/ 94 h 94"/>
                    <a:gd name="T6" fmla="*/ 0 w 154"/>
                    <a:gd name="T7" fmla="*/ 42 h 94"/>
                    <a:gd name="T8" fmla="*/ 68 w 154"/>
                    <a:gd name="T9" fmla="*/ 0 h 94"/>
                  </a:gdLst>
                  <a:ahLst/>
                  <a:cxnLst>
                    <a:cxn ang="0">
                      <a:pos x="T0" y="T1"/>
                    </a:cxn>
                    <a:cxn ang="0">
                      <a:pos x="T2" y="T3"/>
                    </a:cxn>
                    <a:cxn ang="0">
                      <a:pos x="T4" y="T5"/>
                    </a:cxn>
                    <a:cxn ang="0">
                      <a:pos x="T6" y="T7"/>
                    </a:cxn>
                    <a:cxn ang="0">
                      <a:pos x="T8" y="T9"/>
                    </a:cxn>
                  </a:cxnLst>
                  <a:rect l="0" t="0" r="r" b="b"/>
                  <a:pathLst>
                    <a:path w="154" h="94">
                      <a:moveTo>
                        <a:pt x="68" y="0"/>
                      </a:moveTo>
                      <a:lnTo>
                        <a:pt x="154" y="50"/>
                      </a:lnTo>
                      <a:lnTo>
                        <a:pt x="88" y="94"/>
                      </a:lnTo>
                      <a:lnTo>
                        <a:pt x="0" y="42"/>
                      </a:lnTo>
                      <a:lnTo>
                        <a:pt x="68"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612" name="Freeform 16"/>
                <p:cNvSpPr>
                  <a:spLocks/>
                </p:cNvSpPr>
                <p:nvPr/>
              </p:nvSpPr>
              <p:spPr bwMode="auto">
                <a:xfrm>
                  <a:off x="4433" y="890"/>
                  <a:ext cx="20" cy="312"/>
                </a:xfrm>
                <a:custGeom>
                  <a:avLst/>
                  <a:gdLst>
                    <a:gd name="T0" fmla="*/ 18 w 20"/>
                    <a:gd name="T1" fmla="*/ 300 h 312"/>
                    <a:gd name="T2" fmla="*/ 0 w 20"/>
                    <a:gd name="T3" fmla="*/ 312 h 312"/>
                    <a:gd name="T4" fmla="*/ 0 w 20"/>
                    <a:gd name="T5" fmla="*/ 8 h 312"/>
                    <a:gd name="T6" fmla="*/ 20 w 20"/>
                    <a:gd name="T7" fmla="*/ 0 h 312"/>
                    <a:gd name="T8" fmla="*/ 18 w 20"/>
                    <a:gd name="T9" fmla="*/ 300 h 312"/>
                  </a:gdLst>
                  <a:ahLst/>
                  <a:cxnLst>
                    <a:cxn ang="0">
                      <a:pos x="T0" y="T1"/>
                    </a:cxn>
                    <a:cxn ang="0">
                      <a:pos x="T2" y="T3"/>
                    </a:cxn>
                    <a:cxn ang="0">
                      <a:pos x="T4" y="T5"/>
                    </a:cxn>
                    <a:cxn ang="0">
                      <a:pos x="T6" y="T7"/>
                    </a:cxn>
                    <a:cxn ang="0">
                      <a:pos x="T8" y="T9"/>
                    </a:cxn>
                  </a:cxnLst>
                  <a:rect l="0" t="0" r="r" b="b"/>
                  <a:pathLst>
                    <a:path w="20" h="312">
                      <a:moveTo>
                        <a:pt x="18" y="300"/>
                      </a:moveTo>
                      <a:lnTo>
                        <a:pt x="0" y="312"/>
                      </a:lnTo>
                      <a:lnTo>
                        <a:pt x="0" y="8"/>
                      </a:lnTo>
                      <a:lnTo>
                        <a:pt x="20" y="0"/>
                      </a:lnTo>
                      <a:lnTo>
                        <a:pt x="18" y="300"/>
                      </a:lnTo>
                      <a:close/>
                    </a:path>
                  </a:pathLst>
                </a:custGeom>
                <a:solidFill>
                  <a:srgbClr val="EEEEEE"/>
                </a:solidFill>
                <a:ln w="12700">
                  <a:solidFill>
                    <a:srgbClr val="000000"/>
                  </a:solidFill>
                  <a:prstDash val="solid"/>
                  <a:round/>
                  <a:headEnd/>
                  <a:tailEnd/>
                </a:ln>
              </p:spPr>
              <p:txBody>
                <a:bodyPr/>
                <a:lstStyle/>
                <a:p>
                  <a:endParaRPr lang="en-US" sz="1350"/>
                </a:p>
              </p:txBody>
            </p:sp>
            <p:sp>
              <p:nvSpPr>
                <p:cNvPr id="613" name="Freeform 17"/>
                <p:cNvSpPr>
                  <a:spLocks/>
                </p:cNvSpPr>
                <p:nvPr/>
              </p:nvSpPr>
              <p:spPr bwMode="auto">
                <a:xfrm>
                  <a:off x="4211" y="756"/>
                  <a:ext cx="242" cy="142"/>
                </a:xfrm>
                <a:custGeom>
                  <a:avLst/>
                  <a:gdLst>
                    <a:gd name="T0" fmla="*/ 224 w 242"/>
                    <a:gd name="T1" fmla="*/ 142 h 142"/>
                    <a:gd name="T2" fmla="*/ 242 w 242"/>
                    <a:gd name="T3" fmla="*/ 132 h 142"/>
                    <a:gd name="T4" fmla="*/ 18 w 242"/>
                    <a:gd name="T5" fmla="*/ 0 h 142"/>
                    <a:gd name="T6" fmla="*/ 10 w 242"/>
                    <a:gd name="T7" fmla="*/ 4 h 142"/>
                    <a:gd name="T8" fmla="*/ 0 w 242"/>
                    <a:gd name="T9" fmla="*/ 10 h 142"/>
                    <a:gd name="T10" fmla="*/ 224 w 242"/>
                    <a:gd name="T11" fmla="*/ 142 h 142"/>
                  </a:gdLst>
                  <a:ahLst/>
                  <a:cxnLst>
                    <a:cxn ang="0">
                      <a:pos x="T0" y="T1"/>
                    </a:cxn>
                    <a:cxn ang="0">
                      <a:pos x="T2" y="T3"/>
                    </a:cxn>
                    <a:cxn ang="0">
                      <a:pos x="T4" y="T5"/>
                    </a:cxn>
                    <a:cxn ang="0">
                      <a:pos x="T6" y="T7"/>
                    </a:cxn>
                    <a:cxn ang="0">
                      <a:pos x="T8" y="T9"/>
                    </a:cxn>
                    <a:cxn ang="0">
                      <a:pos x="T10" y="T11"/>
                    </a:cxn>
                  </a:cxnLst>
                  <a:rect l="0" t="0" r="r" b="b"/>
                  <a:pathLst>
                    <a:path w="242" h="142">
                      <a:moveTo>
                        <a:pt x="224" y="142"/>
                      </a:moveTo>
                      <a:lnTo>
                        <a:pt x="242" y="132"/>
                      </a:lnTo>
                      <a:lnTo>
                        <a:pt x="18" y="0"/>
                      </a:lnTo>
                      <a:lnTo>
                        <a:pt x="10" y="4"/>
                      </a:lnTo>
                      <a:lnTo>
                        <a:pt x="0" y="10"/>
                      </a:lnTo>
                      <a:lnTo>
                        <a:pt x="224" y="14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614" name="Freeform 18"/>
                <p:cNvSpPr>
                  <a:spLocks/>
                </p:cNvSpPr>
                <p:nvPr/>
              </p:nvSpPr>
              <p:spPr bwMode="auto">
                <a:xfrm>
                  <a:off x="4211" y="770"/>
                  <a:ext cx="222" cy="432"/>
                </a:xfrm>
                <a:custGeom>
                  <a:avLst/>
                  <a:gdLst>
                    <a:gd name="T0" fmla="*/ 0 w 222"/>
                    <a:gd name="T1" fmla="*/ 302 h 432"/>
                    <a:gd name="T2" fmla="*/ 222 w 222"/>
                    <a:gd name="T3" fmla="*/ 432 h 432"/>
                    <a:gd name="T4" fmla="*/ 222 w 222"/>
                    <a:gd name="T5" fmla="*/ 128 h 432"/>
                    <a:gd name="T6" fmla="*/ 0 w 222"/>
                    <a:gd name="T7" fmla="*/ 0 h 432"/>
                    <a:gd name="T8" fmla="*/ 0 w 222"/>
                    <a:gd name="T9" fmla="*/ 302 h 432"/>
                  </a:gdLst>
                  <a:ahLst/>
                  <a:cxnLst>
                    <a:cxn ang="0">
                      <a:pos x="T0" y="T1"/>
                    </a:cxn>
                    <a:cxn ang="0">
                      <a:pos x="T2" y="T3"/>
                    </a:cxn>
                    <a:cxn ang="0">
                      <a:pos x="T4" y="T5"/>
                    </a:cxn>
                    <a:cxn ang="0">
                      <a:pos x="T6" y="T7"/>
                    </a:cxn>
                    <a:cxn ang="0">
                      <a:pos x="T8" y="T9"/>
                    </a:cxn>
                  </a:cxnLst>
                  <a:rect l="0" t="0" r="r" b="b"/>
                  <a:pathLst>
                    <a:path w="222" h="432">
                      <a:moveTo>
                        <a:pt x="0" y="302"/>
                      </a:moveTo>
                      <a:lnTo>
                        <a:pt x="222" y="432"/>
                      </a:lnTo>
                      <a:lnTo>
                        <a:pt x="222" y="128"/>
                      </a:lnTo>
                      <a:lnTo>
                        <a:pt x="0" y="0"/>
                      </a:lnTo>
                      <a:lnTo>
                        <a:pt x="0" y="30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615" name="Freeform 19"/>
                <p:cNvSpPr>
                  <a:spLocks/>
                </p:cNvSpPr>
                <p:nvPr/>
              </p:nvSpPr>
              <p:spPr bwMode="auto">
                <a:xfrm>
                  <a:off x="4227" y="802"/>
                  <a:ext cx="190" cy="368"/>
                </a:xfrm>
                <a:custGeom>
                  <a:avLst/>
                  <a:gdLst>
                    <a:gd name="T0" fmla="*/ 0 w 190"/>
                    <a:gd name="T1" fmla="*/ 258 h 368"/>
                    <a:gd name="T2" fmla="*/ 190 w 190"/>
                    <a:gd name="T3" fmla="*/ 368 h 368"/>
                    <a:gd name="T4" fmla="*/ 190 w 190"/>
                    <a:gd name="T5" fmla="*/ 108 h 368"/>
                    <a:gd name="T6" fmla="*/ 0 w 190"/>
                    <a:gd name="T7" fmla="*/ 0 h 368"/>
                    <a:gd name="T8" fmla="*/ 0 w 190"/>
                    <a:gd name="T9" fmla="*/ 258 h 368"/>
                  </a:gdLst>
                  <a:ahLst/>
                  <a:cxnLst>
                    <a:cxn ang="0">
                      <a:pos x="T0" y="T1"/>
                    </a:cxn>
                    <a:cxn ang="0">
                      <a:pos x="T2" y="T3"/>
                    </a:cxn>
                    <a:cxn ang="0">
                      <a:pos x="T4" y="T5"/>
                    </a:cxn>
                    <a:cxn ang="0">
                      <a:pos x="T6" y="T7"/>
                    </a:cxn>
                    <a:cxn ang="0">
                      <a:pos x="T8" y="T9"/>
                    </a:cxn>
                  </a:cxnLst>
                  <a:rect l="0" t="0" r="r" b="b"/>
                  <a:pathLst>
                    <a:path w="190" h="368">
                      <a:moveTo>
                        <a:pt x="0" y="258"/>
                      </a:moveTo>
                      <a:lnTo>
                        <a:pt x="190" y="368"/>
                      </a:lnTo>
                      <a:lnTo>
                        <a:pt x="190" y="108"/>
                      </a:lnTo>
                      <a:lnTo>
                        <a:pt x="0" y="0"/>
                      </a:lnTo>
                      <a:lnTo>
                        <a:pt x="0" y="25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16" name="Freeform 20"/>
                <p:cNvSpPr>
                  <a:spLocks/>
                </p:cNvSpPr>
                <p:nvPr/>
              </p:nvSpPr>
              <p:spPr bwMode="auto">
                <a:xfrm>
                  <a:off x="4061" y="1072"/>
                  <a:ext cx="308" cy="208"/>
                </a:xfrm>
                <a:custGeom>
                  <a:avLst/>
                  <a:gdLst>
                    <a:gd name="T0" fmla="*/ 224 w 308"/>
                    <a:gd name="T1" fmla="*/ 208 h 208"/>
                    <a:gd name="T2" fmla="*/ 0 w 308"/>
                    <a:gd name="T3" fmla="*/ 80 h 208"/>
                    <a:gd name="T4" fmla="*/ 90 w 308"/>
                    <a:gd name="T5" fmla="*/ 0 h 208"/>
                    <a:gd name="T6" fmla="*/ 92 w 308"/>
                    <a:gd name="T7" fmla="*/ 0 h 208"/>
                    <a:gd name="T8" fmla="*/ 308 w 308"/>
                    <a:gd name="T9" fmla="*/ 126 h 208"/>
                    <a:gd name="T10" fmla="*/ 224 w 308"/>
                    <a:gd name="T11" fmla="*/ 208 h 208"/>
                  </a:gdLst>
                  <a:ahLst/>
                  <a:cxnLst>
                    <a:cxn ang="0">
                      <a:pos x="T0" y="T1"/>
                    </a:cxn>
                    <a:cxn ang="0">
                      <a:pos x="T2" y="T3"/>
                    </a:cxn>
                    <a:cxn ang="0">
                      <a:pos x="T4" y="T5"/>
                    </a:cxn>
                    <a:cxn ang="0">
                      <a:pos x="T6" y="T7"/>
                    </a:cxn>
                    <a:cxn ang="0">
                      <a:pos x="T8" y="T9"/>
                    </a:cxn>
                    <a:cxn ang="0">
                      <a:pos x="T10" y="T11"/>
                    </a:cxn>
                  </a:cxnLst>
                  <a:rect l="0" t="0" r="r" b="b"/>
                  <a:pathLst>
                    <a:path w="308" h="208">
                      <a:moveTo>
                        <a:pt x="224" y="208"/>
                      </a:moveTo>
                      <a:lnTo>
                        <a:pt x="0" y="80"/>
                      </a:lnTo>
                      <a:lnTo>
                        <a:pt x="90" y="0"/>
                      </a:lnTo>
                      <a:lnTo>
                        <a:pt x="92" y="0"/>
                      </a:lnTo>
                      <a:lnTo>
                        <a:pt x="308" y="126"/>
                      </a:lnTo>
                      <a:lnTo>
                        <a:pt x="224" y="20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617" name="Freeform 21"/>
                <p:cNvSpPr>
                  <a:spLocks/>
                </p:cNvSpPr>
                <p:nvPr/>
              </p:nvSpPr>
              <p:spPr bwMode="auto">
                <a:xfrm>
                  <a:off x="4087" y="1092"/>
                  <a:ext cx="206" cy="140"/>
                </a:xfrm>
                <a:custGeom>
                  <a:avLst/>
                  <a:gdLst>
                    <a:gd name="T0" fmla="*/ 150 w 206"/>
                    <a:gd name="T1" fmla="*/ 140 h 140"/>
                    <a:gd name="T2" fmla="*/ 0 w 206"/>
                    <a:gd name="T3" fmla="*/ 54 h 140"/>
                    <a:gd name="T4" fmla="*/ 60 w 206"/>
                    <a:gd name="T5" fmla="*/ 0 h 140"/>
                    <a:gd name="T6" fmla="*/ 62 w 206"/>
                    <a:gd name="T7" fmla="*/ 2 h 140"/>
                    <a:gd name="T8" fmla="*/ 206 w 206"/>
                    <a:gd name="T9" fmla="*/ 84 h 140"/>
                    <a:gd name="T10" fmla="*/ 150 w 206"/>
                    <a:gd name="T11" fmla="*/ 140 h 140"/>
                  </a:gdLst>
                  <a:ahLst/>
                  <a:cxnLst>
                    <a:cxn ang="0">
                      <a:pos x="T0" y="T1"/>
                    </a:cxn>
                    <a:cxn ang="0">
                      <a:pos x="T2" y="T3"/>
                    </a:cxn>
                    <a:cxn ang="0">
                      <a:pos x="T4" y="T5"/>
                    </a:cxn>
                    <a:cxn ang="0">
                      <a:pos x="T6" y="T7"/>
                    </a:cxn>
                    <a:cxn ang="0">
                      <a:pos x="T8" y="T9"/>
                    </a:cxn>
                    <a:cxn ang="0">
                      <a:pos x="T10" y="T11"/>
                    </a:cxn>
                  </a:cxnLst>
                  <a:rect l="0" t="0" r="r" b="b"/>
                  <a:pathLst>
                    <a:path w="206" h="140">
                      <a:moveTo>
                        <a:pt x="150" y="140"/>
                      </a:moveTo>
                      <a:lnTo>
                        <a:pt x="0" y="54"/>
                      </a:lnTo>
                      <a:lnTo>
                        <a:pt x="60" y="0"/>
                      </a:lnTo>
                      <a:lnTo>
                        <a:pt x="62" y="2"/>
                      </a:lnTo>
                      <a:lnTo>
                        <a:pt x="206" y="84"/>
                      </a:lnTo>
                      <a:lnTo>
                        <a:pt x="150" y="1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18" name="Freeform 22"/>
                <p:cNvSpPr>
                  <a:spLocks/>
                </p:cNvSpPr>
                <p:nvPr/>
              </p:nvSpPr>
              <p:spPr bwMode="auto">
                <a:xfrm>
                  <a:off x="4247" y="1182"/>
                  <a:ext cx="96" cy="76"/>
                </a:xfrm>
                <a:custGeom>
                  <a:avLst/>
                  <a:gdLst>
                    <a:gd name="T0" fmla="*/ 38 w 96"/>
                    <a:gd name="T1" fmla="*/ 76 h 76"/>
                    <a:gd name="T2" fmla="*/ 0 w 96"/>
                    <a:gd name="T3" fmla="*/ 54 h 76"/>
                    <a:gd name="T4" fmla="*/ 58 w 96"/>
                    <a:gd name="T5" fmla="*/ 0 h 76"/>
                    <a:gd name="T6" fmla="*/ 60 w 96"/>
                    <a:gd name="T7" fmla="*/ 2 h 76"/>
                    <a:gd name="T8" fmla="*/ 96 w 96"/>
                    <a:gd name="T9" fmla="*/ 20 h 76"/>
                    <a:gd name="T10" fmla="*/ 38 w 96"/>
                    <a:gd name="T11" fmla="*/ 76 h 76"/>
                  </a:gdLst>
                  <a:ahLst/>
                  <a:cxnLst>
                    <a:cxn ang="0">
                      <a:pos x="T0" y="T1"/>
                    </a:cxn>
                    <a:cxn ang="0">
                      <a:pos x="T2" y="T3"/>
                    </a:cxn>
                    <a:cxn ang="0">
                      <a:pos x="T4" y="T5"/>
                    </a:cxn>
                    <a:cxn ang="0">
                      <a:pos x="T6" y="T7"/>
                    </a:cxn>
                    <a:cxn ang="0">
                      <a:pos x="T8" y="T9"/>
                    </a:cxn>
                    <a:cxn ang="0">
                      <a:pos x="T10" y="T11"/>
                    </a:cxn>
                  </a:cxnLst>
                  <a:rect l="0" t="0" r="r" b="b"/>
                  <a:pathLst>
                    <a:path w="96" h="76">
                      <a:moveTo>
                        <a:pt x="38" y="76"/>
                      </a:moveTo>
                      <a:lnTo>
                        <a:pt x="0" y="54"/>
                      </a:lnTo>
                      <a:lnTo>
                        <a:pt x="58" y="0"/>
                      </a:lnTo>
                      <a:lnTo>
                        <a:pt x="60" y="2"/>
                      </a:lnTo>
                      <a:lnTo>
                        <a:pt x="96" y="20"/>
                      </a:lnTo>
                      <a:lnTo>
                        <a:pt x="38" y="7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19" name="Freeform 23"/>
                <p:cNvSpPr>
                  <a:spLocks/>
                </p:cNvSpPr>
                <p:nvPr/>
              </p:nvSpPr>
              <p:spPr bwMode="auto">
                <a:xfrm>
                  <a:off x="2673" y="1310"/>
                  <a:ext cx="154" cy="94"/>
                </a:xfrm>
                <a:custGeom>
                  <a:avLst/>
                  <a:gdLst>
                    <a:gd name="T0" fmla="*/ 86 w 154"/>
                    <a:gd name="T1" fmla="*/ 0 h 94"/>
                    <a:gd name="T2" fmla="*/ 0 w 154"/>
                    <a:gd name="T3" fmla="*/ 50 h 94"/>
                    <a:gd name="T4" fmla="*/ 64 w 154"/>
                    <a:gd name="T5" fmla="*/ 94 h 94"/>
                    <a:gd name="T6" fmla="*/ 154 w 154"/>
                    <a:gd name="T7" fmla="*/ 42 h 94"/>
                    <a:gd name="T8" fmla="*/ 86 w 154"/>
                    <a:gd name="T9" fmla="*/ 0 h 94"/>
                  </a:gdLst>
                  <a:ahLst/>
                  <a:cxnLst>
                    <a:cxn ang="0">
                      <a:pos x="T0" y="T1"/>
                    </a:cxn>
                    <a:cxn ang="0">
                      <a:pos x="T2" y="T3"/>
                    </a:cxn>
                    <a:cxn ang="0">
                      <a:pos x="T4" y="T5"/>
                    </a:cxn>
                    <a:cxn ang="0">
                      <a:pos x="T6" y="T7"/>
                    </a:cxn>
                    <a:cxn ang="0">
                      <a:pos x="T8" y="T9"/>
                    </a:cxn>
                  </a:cxnLst>
                  <a:rect l="0" t="0" r="r" b="b"/>
                  <a:pathLst>
                    <a:path w="154" h="94">
                      <a:moveTo>
                        <a:pt x="86" y="0"/>
                      </a:moveTo>
                      <a:lnTo>
                        <a:pt x="0" y="50"/>
                      </a:lnTo>
                      <a:lnTo>
                        <a:pt x="64" y="94"/>
                      </a:lnTo>
                      <a:lnTo>
                        <a:pt x="154" y="42"/>
                      </a:lnTo>
                      <a:lnTo>
                        <a:pt x="86"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620" name="Freeform 24"/>
                <p:cNvSpPr>
                  <a:spLocks/>
                </p:cNvSpPr>
                <p:nvPr/>
              </p:nvSpPr>
              <p:spPr bwMode="auto">
                <a:xfrm>
                  <a:off x="2619" y="1122"/>
                  <a:ext cx="22" cy="314"/>
                </a:xfrm>
                <a:custGeom>
                  <a:avLst/>
                  <a:gdLst>
                    <a:gd name="T0" fmla="*/ 2 w 22"/>
                    <a:gd name="T1" fmla="*/ 300 h 314"/>
                    <a:gd name="T2" fmla="*/ 22 w 22"/>
                    <a:gd name="T3" fmla="*/ 314 h 314"/>
                    <a:gd name="T4" fmla="*/ 22 w 22"/>
                    <a:gd name="T5" fmla="*/ 10 h 314"/>
                    <a:gd name="T6" fmla="*/ 0 w 22"/>
                    <a:gd name="T7" fmla="*/ 0 h 314"/>
                    <a:gd name="T8" fmla="*/ 2 w 22"/>
                    <a:gd name="T9" fmla="*/ 300 h 314"/>
                  </a:gdLst>
                  <a:ahLst/>
                  <a:cxnLst>
                    <a:cxn ang="0">
                      <a:pos x="T0" y="T1"/>
                    </a:cxn>
                    <a:cxn ang="0">
                      <a:pos x="T2" y="T3"/>
                    </a:cxn>
                    <a:cxn ang="0">
                      <a:pos x="T4" y="T5"/>
                    </a:cxn>
                    <a:cxn ang="0">
                      <a:pos x="T6" y="T7"/>
                    </a:cxn>
                    <a:cxn ang="0">
                      <a:pos x="T8" y="T9"/>
                    </a:cxn>
                  </a:cxnLst>
                  <a:rect l="0" t="0" r="r" b="b"/>
                  <a:pathLst>
                    <a:path w="22" h="314">
                      <a:moveTo>
                        <a:pt x="2" y="300"/>
                      </a:moveTo>
                      <a:lnTo>
                        <a:pt x="22" y="314"/>
                      </a:lnTo>
                      <a:lnTo>
                        <a:pt x="22" y="10"/>
                      </a:lnTo>
                      <a:lnTo>
                        <a:pt x="0" y="0"/>
                      </a:lnTo>
                      <a:lnTo>
                        <a:pt x="2" y="30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621" name="Freeform 25"/>
                <p:cNvSpPr>
                  <a:spLocks/>
                </p:cNvSpPr>
                <p:nvPr/>
              </p:nvSpPr>
              <p:spPr bwMode="auto">
                <a:xfrm>
                  <a:off x="2621" y="990"/>
                  <a:ext cx="242" cy="142"/>
                </a:xfrm>
                <a:custGeom>
                  <a:avLst/>
                  <a:gdLst>
                    <a:gd name="T0" fmla="*/ 18 w 242"/>
                    <a:gd name="T1" fmla="*/ 142 h 142"/>
                    <a:gd name="T2" fmla="*/ 0 w 242"/>
                    <a:gd name="T3" fmla="*/ 132 h 142"/>
                    <a:gd name="T4" fmla="*/ 222 w 242"/>
                    <a:gd name="T5" fmla="*/ 0 h 142"/>
                    <a:gd name="T6" fmla="*/ 232 w 242"/>
                    <a:gd name="T7" fmla="*/ 4 h 142"/>
                    <a:gd name="T8" fmla="*/ 242 w 242"/>
                    <a:gd name="T9" fmla="*/ 10 h 142"/>
                    <a:gd name="T10" fmla="*/ 18 w 242"/>
                    <a:gd name="T11" fmla="*/ 142 h 142"/>
                  </a:gdLst>
                  <a:ahLst/>
                  <a:cxnLst>
                    <a:cxn ang="0">
                      <a:pos x="T0" y="T1"/>
                    </a:cxn>
                    <a:cxn ang="0">
                      <a:pos x="T2" y="T3"/>
                    </a:cxn>
                    <a:cxn ang="0">
                      <a:pos x="T4" y="T5"/>
                    </a:cxn>
                    <a:cxn ang="0">
                      <a:pos x="T6" y="T7"/>
                    </a:cxn>
                    <a:cxn ang="0">
                      <a:pos x="T8" y="T9"/>
                    </a:cxn>
                    <a:cxn ang="0">
                      <a:pos x="T10" y="T11"/>
                    </a:cxn>
                  </a:cxnLst>
                  <a:rect l="0" t="0" r="r" b="b"/>
                  <a:pathLst>
                    <a:path w="242" h="142">
                      <a:moveTo>
                        <a:pt x="18" y="142"/>
                      </a:moveTo>
                      <a:lnTo>
                        <a:pt x="0" y="132"/>
                      </a:lnTo>
                      <a:lnTo>
                        <a:pt x="222" y="0"/>
                      </a:lnTo>
                      <a:lnTo>
                        <a:pt x="232" y="4"/>
                      </a:lnTo>
                      <a:lnTo>
                        <a:pt x="242" y="10"/>
                      </a:lnTo>
                      <a:lnTo>
                        <a:pt x="18" y="14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622" name="Freeform 26"/>
                <p:cNvSpPr>
                  <a:spLocks/>
                </p:cNvSpPr>
                <p:nvPr/>
              </p:nvSpPr>
              <p:spPr bwMode="auto">
                <a:xfrm>
                  <a:off x="2639" y="1004"/>
                  <a:ext cx="224" cy="430"/>
                </a:xfrm>
                <a:custGeom>
                  <a:avLst/>
                  <a:gdLst>
                    <a:gd name="T0" fmla="*/ 224 w 224"/>
                    <a:gd name="T1" fmla="*/ 302 h 430"/>
                    <a:gd name="T2" fmla="*/ 0 w 224"/>
                    <a:gd name="T3" fmla="*/ 430 h 430"/>
                    <a:gd name="T4" fmla="*/ 0 w 224"/>
                    <a:gd name="T5" fmla="*/ 128 h 430"/>
                    <a:gd name="T6" fmla="*/ 224 w 224"/>
                    <a:gd name="T7" fmla="*/ 0 h 430"/>
                    <a:gd name="T8" fmla="*/ 224 w 224"/>
                    <a:gd name="T9" fmla="*/ 302 h 430"/>
                  </a:gdLst>
                  <a:ahLst/>
                  <a:cxnLst>
                    <a:cxn ang="0">
                      <a:pos x="T0" y="T1"/>
                    </a:cxn>
                    <a:cxn ang="0">
                      <a:pos x="T2" y="T3"/>
                    </a:cxn>
                    <a:cxn ang="0">
                      <a:pos x="T4" y="T5"/>
                    </a:cxn>
                    <a:cxn ang="0">
                      <a:pos x="T6" y="T7"/>
                    </a:cxn>
                    <a:cxn ang="0">
                      <a:pos x="T8" y="T9"/>
                    </a:cxn>
                  </a:cxnLst>
                  <a:rect l="0" t="0" r="r" b="b"/>
                  <a:pathLst>
                    <a:path w="224" h="430">
                      <a:moveTo>
                        <a:pt x="224" y="302"/>
                      </a:moveTo>
                      <a:lnTo>
                        <a:pt x="0" y="430"/>
                      </a:lnTo>
                      <a:lnTo>
                        <a:pt x="0" y="128"/>
                      </a:lnTo>
                      <a:lnTo>
                        <a:pt x="224" y="0"/>
                      </a:lnTo>
                      <a:lnTo>
                        <a:pt x="224" y="302"/>
                      </a:lnTo>
                      <a:close/>
                    </a:path>
                  </a:pathLst>
                </a:custGeom>
                <a:solidFill>
                  <a:srgbClr val="EEEEEE"/>
                </a:solidFill>
                <a:ln w="12700">
                  <a:solidFill>
                    <a:srgbClr val="000000"/>
                  </a:solidFill>
                  <a:prstDash val="solid"/>
                  <a:round/>
                  <a:headEnd/>
                  <a:tailEnd/>
                </a:ln>
              </p:spPr>
              <p:txBody>
                <a:bodyPr/>
                <a:lstStyle/>
                <a:p>
                  <a:endParaRPr lang="en-US" sz="1350"/>
                </a:p>
              </p:txBody>
            </p:sp>
            <p:sp>
              <p:nvSpPr>
                <p:cNvPr id="623" name="Freeform 27"/>
                <p:cNvSpPr>
                  <a:spLocks/>
                </p:cNvSpPr>
                <p:nvPr/>
              </p:nvSpPr>
              <p:spPr bwMode="auto">
                <a:xfrm>
                  <a:off x="2657" y="1034"/>
                  <a:ext cx="188" cy="370"/>
                </a:xfrm>
                <a:custGeom>
                  <a:avLst/>
                  <a:gdLst>
                    <a:gd name="T0" fmla="*/ 188 w 188"/>
                    <a:gd name="T1" fmla="*/ 260 h 370"/>
                    <a:gd name="T2" fmla="*/ 0 w 188"/>
                    <a:gd name="T3" fmla="*/ 370 h 370"/>
                    <a:gd name="T4" fmla="*/ 0 w 188"/>
                    <a:gd name="T5" fmla="*/ 110 h 370"/>
                    <a:gd name="T6" fmla="*/ 188 w 188"/>
                    <a:gd name="T7" fmla="*/ 0 h 370"/>
                    <a:gd name="T8" fmla="*/ 188 w 188"/>
                    <a:gd name="T9" fmla="*/ 260 h 370"/>
                  </a:gdLst>
                  <a:ahLst/>
                  <a:cxnLst>
                    <a:cxn ang="0">
                      <a:pos x="T0" y="T1"/>
                    </a:cxn>
                    <a:cxn ang="0">
                      <a:pos x="T2" y="T3"/>
                    </a:cxn>
                    <a:cxn ang="0">
                      <a:pos x="T4" y="T5"/>
                    </a:cxn>
                    <a:cxn ang="0">
                      <a:pos x="T6" y="T7"/>
                    </a:cxn>
                    <a:cxn ang="0">
                      <a:pos x="T8" y="T9"/>
                    </a:cxn>
                  </a:cxnLst>
                  <a:rect l="0" t="0" r="r" b="b"/>
                  <a:pathLst>
                    <a:path w="188" h="370">
                      <a:moveTo>
                        <a:pt x="188" y="260"/>
                      </a:moveTo>
                      <a:lnTo>
                        <a:pt x="0" y="370"/>
                      </a:lnTo>
                      <a:lnTo>
                        <a:pt x="0" y="110"/>
                      </a:lnTo>
                      <a:lnTo>
                        <a:pt x="188" y="0"/>
                      </a:lnTo>
                      <a:lnTo>
                        <a:pt x="188" y="26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24" name="Freeform 28"/>
                <p:cNvSpPr>
                  <a:spLocks/>
                </p:cNvSpPr>
                <p:nvPr/>
              </p:nvSpPr>
              <p:spPr bwMode="auto">
                <a:xfrm>
                  <a:off x="2703" y="1304"/>
                  <a:ext cx="308" cy="210"/>
                </a:xfrm>
                <a:custGeom>
                  <a:avLst/>
                  <a:gdLst>
                    <a:gd name="T0" fmla="*/ 86 w 308"/>
                    <a:gd name="T1" fmla="*/ 210 h 210"/>
                    <a:gd name="T2" fmla="*/ 308 w 308"/>
                    <a:gd name="T3" fmla="*/ 82 h 210"/>
                    <a:gd name="T4" fmla="*/ 220 w 308"/>
                    <a:gd name="T5" fmla="*/ 0 h 210"/>
                    <a:gd name="T6" fmla="*/ 216 w 308"/>
                    <a:gd name="T7" fmla="*/ 2 h 210"/>
                    <a:gd name="T8" fmla="*/ 0 w 308"/>
                    <a:gd name="T9" fmla="*/ 126 h 210"/>
                    <a:gd name="T10" fmla="*/ 86 w 308"/>
                    <a:gd name="T11" fmla="*/ 210 h 210"/>
                  </a:gdLst>
                  <a:ahLst/>
                  <a:cxnLst>
                    <a:cxn ang="0">
                      <a:pos x="T0" y="T1"/>
                    </a:cxn>
                    <a:cxn ang="0">
                      <a:pos x="T2" y="T3"/>
                    </a:cxn>
                    <a:cxn ang="0">
                      <a:pos x="T4" y="T5"/>
                    </a:cxn>
                    <a:cxn ang="0">
                      <a:pos x="T6" y="T7"/>
                    </a:cxn>
                    <a:cxn ang="0">
                      <a:pos x="T8" y="T9"/>
                    </a:cxn>
                    <a:cxn ang="0">
                      <a:pos x="T10" y="T11"/>
                    </a:cxn>
                  </a:cxnLst>
                  <a:rect l="0" t="0" r="r" b="b"/>
                  <a:pathLst>
                    <a:path w="308" h="210">
                      <a:moveTo>
                        <a:pt x="86" y="210"/>
                      </a:moveTo>
                      <a:lnTo>
                        <a:pt x="308" y="82"/>
                      </a:lnTo>
                      <a:lnTo>
                        <a:pt x="220" y="0"/>
                      </a:lnTo>
                      <a:lnTo>
                        <a:pt x="216" y="2"/>
                      </a:lnTo>
                      <a:lnTo>
                        <a:pt x="0" y="126"/>
                      </a:lnTo>
                      <a:lnTo>
                        <a:pt x="86"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625" name="Freeform 29"/>
                <p:cNvSpPr>
                  <a:spLocks/>
                </p:cNvSpPr>
                <p:nvPr/>
              </p:nvSpPr>
              <p:spPr bwMode="auto">
                <a:xfrm>
                  <a:off x="2779" y="1326"/>
                  <a:ext cx="206" cy="138"/>
                </a:xfrm>
                <a:custGeom>
                  <a:avLst/>
                  <a:gdLst>
                    <a:gd name="T0" fmla="*/ 58 w 206"/>
                    <a:gd name="T1" fmla="*/ 138 h 138"/>
                    <a:gd name="T2" fmla="*/ 206 w 206"/>
                    <a:gd name="T3" fmla="*/ 54 h 138"/>
                    <a:gd name="T4" fmla="*/ 146 w 206"/>
                    <a:gd name="T5" fmla="*/ 0 h 138"/>
                    <a:gd name="T6" fmla="*/ 144 w 206"/>
                    <a:gd name="T7" fmla="*/ 0 h 138"/>
                    <a:gd name="T8" fmla="*/ 0 w 206"/>
                    <a:gd name="T9" fmla="*/ 84 h 138"/>
                    <a:gd name="T10" fmla="*/ 58 w 206"/>
                    <a:gd name="T11" fmla="*/ 138 h 138"/>
                  </a:gdLst>
                  <a:ahLst/>
                  <a:cxnLst>
                    <a:cxn ang="0">
                      <a:pos x="T0" y="T1"/>
                    </a:cxn>
                    <a:cxn ang="0">
                      <a:pos x="T2" y="T3"/>
                    </a:cxn>
                    <a:cxn ang="0">
                      <a:pos x="T4" y="T5"/>
                    </a:cxn>
                    <a:cxn ang="0">
                      <a:pos x="T6" y="T7"/>
                    </a:cxn>
                    <a:cxn ang="0">
                      <a:pos x="T8" y="T9"/>
                    </a:cxn>
                    <a:cxn ang="0">
                      <a:pos x="T10" y="T11"/>
                    </a:cxn>
                  </a:cxnLst>
                  <a:rect l="0" t="0" r="r" b="b"/>
                  <a:pathLst>
                    <a:path w="206" h="138">
                      <a:moveTo>
                        <a:pt x="58" y="138"/>
                      </a:moveTo>
                      <a:lnTo>
                        <a:pt x="206" y="54"/>
                      </a:lnTo>
                      <a:lnTo>
                        <a:pt x="146" y="0"/>
                      </a:lnTo>
                      <a:lnTo>
                        <a:pt x="144" y="0"/>
                      </a:lnTo>
                      <a:lnTo>
                        <a:pt x="0" y="84"/>
                      </a:lnTo>
                      <a:lnTo>
                        <a:pt x="58" y="13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26" name="Freeform 30"/>
                <p:cNvSpPr>
                  <a:spLocks/>
                </p:cNvSpPr>
                <p:nvPr/>
              </p:nvSpPr>
              <p:spPr bwMode="auto">
                <a:xfrm>
                  <a:off x="2731" y="1416"/>
                  <a:ext cx="96" cy="76"/>
                </a:xfrm>
                <a:custGeom>
                  <a:avLst/>
                  <a:gdLst>
                    <a:gd name="T0" fmla="*/ 56 w 96"/>
                    <a:gd name="T1" fmla="*/ 76 h 76"/>
                    <a:gd name="T2" fmla="*/ 96 w 96"/>
                    <a:gd name="T3" fmla="*/ 54 h 76"/>
                    <a:gd name="T4" fmla="*/ 36 w 96"/>
                    <a:gd name="T5" fmla="*/ 0 h 76"/>
                    <a:gd name="T6" fmla="*/ 34 w 96"/>
                    <a:gd name="T7" fmla="*/ 0 h 76"/>
                    <a:gd name="T8" fmla="*/ 0 w 96"/>
                    <a:gd name="T9" fmla="*/ 20 h 76"/>
                    <a:gd name="T10" fmla="*/ 56 w 96"/>
                    <a:gd name="T11" fmla="*/ 76 h 76"/>
                  </a:gdLst>
                  <a:ahLst/>
                  <a:cxnLst>
                    <a:cxn ang="0">
                      <a:pos x="T0" y="T1"/>
                    </a:cxn>
                    <a:cxn ang="0">
                      <a:pos x="T2" y="T3"/>
                    </a:cxn>
                    <a:cxn ang="0">
                      <a:pos x="T4" y="T5"/>
                    </a:cxn>
                    <a:cxn ang="0">
                      <a:pos x="T6" y="T7"/>
                    </a:cxn>
                    <a:cxn ang="0">
                      <a:pos x="T8" y="T9"/>
                    </a:cxn>
                    <a:cxn ang="0">
                      <a:pos x="T10" y="T11"/>
                    </a:cxn>
                  </a:cxnLst>
                  <a:rect l="0" t="0" r="r" b="b"/>
                  <a:pathLst>
                    <a:path w="96" h="76">
                      <a:moveTo>
                        <a:pt x="56" y="76"/>
                      </a:moveTo>
                      <a:lnTo>
                        <a:pt x="96" y="54"/>
                      </a:lnTo>
                      <a:lnTo>
                        <a:pt x="36" y="0"/>
                      </a:lnTo>
                      <a:lnTo>
                        <a:pt x="34" y="0"/>
                      </a:lnTo>
                      <a:lnTo>
                        <a:pt x="0" y="20"/>
                      </a:lnTo>
                      <a:lnTo>
                        <a:pt x="56" y="7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27" name="Freeform 31"/>
                <p:cNvSpPr>
                  <a:spLocks/>
                </p:cNvSpPr>
                <p:nvPr/>
              </p:nvSpPr>
              <p:spPr bwMode="auto">
                <a:xfrm>
                  <a:off x="3943" y="908"/>
                  <a:ext cx="154" cy="94"/>
                </a:xfrm>
                <a:custGeom>
                  <a:avLst/>
                  <a:gdLst>
                    <a:gd name="T0" fmla="*/ 68 w 154"/>
                    <a:gd name="T1" fmla="*/ 0 h 94"/>
                    <a:gd name="T2" fmla="*/ 154 w 154"/>
                    <a:gd name="T3" fmla="*/ 50 h 94"/>
                    <a:gd name="T4" fmla="*/ 88 w 154"/>
                    <a:gd name="T5" fmla="*/ 94 h 94"/>
                    <a:gd name="T6" fmla="*/ 0 w 154"/>
                    <a:gd name="T7" fmla="*/ 42 h 94"/>
                    <a:gd name="T8" fmla="*/ 68 w 154"/>
                    <a:gd name="T9" fmla="*/ 0 h 94"/>
                  </a:gdLst>
                  <a:ahLst/>
                  <a:cxnLst>
                    <a:cxn ang="0">
                      <a:pos x="T0" y="T1"/>
                    </a:cxn>
                    <a:cxn ang="0">
                      <a:pos x="T2" y="T3"/>
                    </a:cxn>
                    <a:cxn ang="0">
                      <a:pos x="T4" y="T5"/>
                    </a:cxn>
                    <a:cxn ang="0">
                      <a:pos x="T6" y="T7"/>
                    </a:cxn>
                    <a:cxn ang="0">
                      <a:pos x="T8" y="T9"/>
                    </a:cxn>
                  </a:cxnLst>
                  <a:rect l="0" t="0" r="r" b="b"/>
                  <a:pathLst>
                    <a:path w="154" h="94">
                      <a:moveTo>
                        <a:pt x="68" y="0"/>
                      </a:moveTo>
                      <a:lnTo>
                        <a:pt x="154" y="50"/>
                      </a:lnTo>
                      <a:lnTo>
                        <a:pt x="88" y="94"/>
                      </a:lnTo>
                      <a:lnTo>
                        <a:pt x="0" y="42"/>
                      </a:lnTo>
                      <a:lnTo>
                        <a:pt x="68"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628" name="Freeform 32"/>
                <p:cNvSpPr>
                  <a:spLocks/>
                </p:cNvSpPr>
                <p:nvPr/>
              </p:nvSpPr>
              <p:spPr bwMode="auto">
                <a:xfrm>
                  <a:off x="4129" y="722"/>
                  <a:ext cx="20" cy="312"/>
                </a:xfrm>
                <a:custGeom>
                  <a:avLst/>
                  <a:gdLst>
                    <a:gd name="T0" fmla="*/ 18 w 20"/>
                    <a:gd name="T1" fmla="*/ 300 h 312"/>
                    <a:gd name="T2" fmla="*/ 0 w 20"/>
                    <a:gd name="T3" fmla="*/ 312 h 312"/>
                    <a:gd name="T4" fmla="*/ 0 w 20"/>
                    <a:gd name="T5" fmla="*/ 8 h 312"/>
                    <a:gd name="T6" fmla="*/ 20 w 20"/>
                    <a:gd name="T7" fmla="*/ 0 h 312"/>
                    <a:gd name="T8" fmla="*/ 18 w 20"/>
                    <a:gd name="T9" fmla="*/ 300 h 312"/>
                  </a:gdLst>
                  <a:ahLst/>
                  <a:cxnLst>
                    <a:cxn ang="0">
                      <a:pos x="T0" y="T1"/>
                    </a:cxn>
                    <a:cxn ang="0">
                      <a:pos x="T2" y="T3"/>
                    </a:cxn>
                    <a:cxn ang="0">
                      <a:pos x="T4" y="T5"/>
                    </a:cxn>
                    <a:cxn ang="0">
                      <a:pos x="T6" y="T7"/>
                    </a:cxn>
                    <a:cxn ang="0">
                      <a:pos x="T8" y="T9"/>
                    </a:cxn>
                  </a:cxnLst>
                  <a:rect l="0" t="0" r="r" b="b"/>
                  <a:pathLst>
                    <a:path w="20" h="312">
                      <a:moveTo>
                        <a:pt x="18" y="300"/>
                      </a:moveTo>
                      <a:lnTo>
                        <a:pt x="0" y="312"/>
                      </a:lnTo>
                      <a:lnTo>
                        <a:pt x="0" y="8"/>
                      </a:lnTo>
                      <a:lnTo>
                        <a:pt x="20" y="0"/>
                      </a:lnTo>
                      <a:lnTo>
                        <a:pt x="18" y="300"/>
                      </a:lnTo>
                      <a:close/>
                    </a:path>
                  </a:pathLst>
                </a:custGeom>
                <a:solidFill>
                  <a:srgbClr val="EEEEEE"/>
                </a:solidFill>
                <a:ln w="12700">
                  <a:solidFill>
                    <a:srgbClr val="000000"/>
                  </a:solidFill>
                  <a:prstDash val="solid"/>
                  <a:round/>
                  <a:headEnd/>
                  <a:tailEnd/>
                </a:ln>
              </p:spPr>
              <p:txBody>
                <a:bodyPr/>
                <a:lstStyle/>
                <a:p>
                  <a:endParaRPr lang="en-US" sz="1350"/>
                </a:p>
              </p:txBody>
            </p:sp>
            <p:sp>
              <p:nvSpPr>
                <p:cNvPr id="629" name="Freeform 33"/>
                <p:cNvSpPr>
                  <a:spLocks/>
                </p:cNvSpPr>
                <p:nvPr/>
              </p:nvSpPr>
              <p:spPr bwMode="auto">
                <a:xfrm>
                  <a:off x="3907" y="588"/>
                  <a:ext cx="242" cy="142"/>
                </a:xfrm>
                <a:custGeom>
                  <a:avLst/>
                  <a:gdLst>
                    <a:gd name="T0" fmla="*/ 224 w 242"/>
                    <a:gd name="T1" fmla="*/ 142 h 142"/>
                    <a:gd name="T2" fmla="*/ 242 w 242"/>
                    <a:gd name="T3" fmla="*/ 132 h 142"/>
                    <a:gd name="T4" fmla="*/ 18 w 242"/>
                    <a:gd name="T5" fmla="*/ 0 h 142"/>
                    <a:gd name="T6" fmla="*/ 10 w 242"/>
                    <a:gd name="T7" fmla="*/ 4 h 142"/>
                    <a:gd name="T8" fmla="*/ 0 w 242"/>
                    <a:gd name="T9" fmla="*/ 10 h 142"/>
                    <a:gd name="T10" fmla="*/ 224 w 242"/>
                    <a:gd name="T11" fmla="*/ 142 h 142"/>
                  </a:gdLst>
                  <a:ahLst/>
                  <a:cxnLst>
                    <a:cxn ang="0">
                      <a:pos x="T0" y="T1"/>
                    </a:cxn>
                    <a:cxn ang="0">
                      <a:pos x="T2" y="T3"/>
                    </a:cxn>
                    <a:cxn ang="0">
                      <a:pos x="T4" y="T5"/>
                    </a:cxn>
                    <a:cxn ang="0">
                      <a:pos x="T6" y="T7"/>
                    </a:cxn>
                    <a:cxn ang="0">
                      <a:pos x="T8" y="T9"/>
                    </a:cxn>
                    <a:cxn ang="0">
                      <a:pos x="T10" y="T11"/>
                    </a:cxn>
                  </a:cxnLst>
                  <a:rect l="0" t="0" r="r" b="b"/>
                  <a:pathLst>
                    <a:path w="242" h="142">
                      <a:moveTo>
                        <a:pt x="224" y="142"/>
                      </a:moveTo>
                      <a:lnTo>
                        <a:pt x="242" y="132"/>
                      </a:lnTo>
                      <a:lnTo>
                        <a:pt x="18" y="0"/>
                      </a:lnTo>
                      <a:lnTo>
                        <a:pt x="10" y="4"/>
                      </a:lnTo>
                      <a:lnTo>
                        <a:pt x="0" y="10"/>
                      </a:lnTo>
                      <a:lnTo>
                        <a:pt x="224" y="14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630" name="Freeform 34"/>
                <p:cNvSpPr>
                  <a:spLocks/>
                </p:cNvSpPr>
                <p:nvPr/>
              </p:nvSpPr>
              <p:spPr bwMode="auto">
                <a:xfrm>
                  <a:off x="3907" y="602"/>
                  <a:ext cx="222" cy="432"/>
                </a:xfrm>
                <a:custGeom>
                  <a:avLst/>
                  <a:gdLst>
                    <a:gd name="T0" fmla="*/ 0 w 222"/>
                    <a:gd name="T1" fmla="*/ 302 h 432"/>
                    <a:gd name="T2" fmla="*/ 222 w 222"/>
                    <a:gd name="T3" fmla="*/ 432 h 432"/>
                    <a:gd name="T4" fmla="*/ 222 w 222"/>
                    <a:gd name="T5" fmla="*/ 128 h 432"/>
                    <a:gd name="T6" fmla="*/ 0 w 222"/>
                    <a:gd name="T7" fmla="*/ 0 h 432"/>
                    <a:gd name="T8" fmla="*/ 0 w 222"/>
                    <a:gd name="T9" fmla="*/ 302 h 432"/>
                  </a:gdLst>
                  <a:ahLst/>
                  <a:cxnLst>
                    <a:cxn ang="0">
                      <a:pos x="T0" y="T1"/>
                    </a:cxn>
                    <a:cxn ang="0">
                      <a:pos x="T2" y="T3"/>
                    </a:cxn>
                    <a:cxn ang="0">
                      <a:pos x="T4" y="T5"/>
                    </a:cxn>
                    <a:cxn ang="0">
                      <a:pos x="T6" y="T7"/>
                    </a:cxn>
                    <a:cxn ang="0">
                      <a:pos x="T8" y="T9"/>
                    </a:cxn>
                  </a:cxnLst>
                  <a:rect l="0" t="0" r="r" b="b"/>
                  <a:pathLst>
                    <a:path w="222" h="432">
                      <a:moveTo>
                        <a:pt x="0" y="302"/>
                      </a:moveTo>
                      <a:lnTo>
                        <a:pt x="222" y="432"/>
                      </a:lnTo>
                      <a:lnTo>
                        <a:pt x="222" y="128"/>
                      </a:lnTo>
                      <a:lnTo>
                        <a:pt x="0" y="0"/>
                      </a:lnTo>
                      <a:lnTo>
                        <a:pt x="0" y="30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631" name="Freeform 35"/>
                <p:cNvSpPr>
                  <a:spLocks/>
                </p:cNvSpPr>
                <p:nvPr/>
              </p:nvSpPr>
              <p:spPr bwMode="auto">
                <a:xfrm>
                  <a:off x="3923" y="634"/>
                  <a:ext cx="190" cy="368"/>
                </a:xfrm>
                <a:custGeom>
                  <a:avLst/>
                  <a:gdLst>
                    <a:gd name="T0" fmla="*/ 0 w 190"/>
                    <a:gd name="T1" fmla="*/ 258 h 368"/>
                    <a:gd name="T2" fmla="*/ 190 w 190"/>
                    <a:gd name="T3" fmla="*/ 368 h 368"/>
                    <a:gd name="T4" fmla="*/ 190 w 190"/>
                    <a:gd name="T5" fmla="*/ 108 h 368"/>
                    <a:gd name="T6" fmla="*/ 0 w 190"/>
                    <a:gd name="T7" fmla="*/ 0 h 368"/>
                    <a:gd name="T8" fmla="*/ 0 w 190"/>
                    <a:gd name="T9" fmla="*/ 258 h 368"/>
                  </a:gdLst>
                  <a:ahLst/>
                  <a:cxnLst>
                    <a:cxn ang="0">
                      <a:pos x="T0" y="T1"/>
                    </a:cxn>
                    <a:cxn ang="0">
                      <a:pos x="T2" y="T3"/>
                    </a:cxn>
                    <a:cxn ang="0">
                      <a:pos x="T4" y="T5"/>
                    </a:cxn>
                    <a:cxn ang="0">
                      <a:pos x="T6" y="T7"/>
                    </a:cxn>
                    <a:cxn ang="0">
                      <a:pos x="T8" y="T9"/>
                    </a:cxn>
                  </a:cxnLst>
                  <a:rect l="0" t="0" r="r" b="b"/>
                  <a:pathLst>
                    <a:path w="190" h="368">
                      <a:moveTo>
                        <a:pt x="0" y="258"/>
                      </a:moveTo>
                      <a:lnTo>
                        <a:pt x="190" y="368"/>
                      </a:lnTo>
                      <a:lnTo>
                        <a:pt x="190" y="108"/>
                      </a:lnTo>
                      <a:lnTo>
                        <a:pt x="0" y="0"/>
                      </a:lnTo>
                      <a:lnTo>
                        <a:pt x="0" y="25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32" name="Freeform 36"/>
                <p:cNvSpPr>
                  <a:spLocks/>
                </p:cNvSpPr>
                <p:nvPr/>
              </p:nvSpPr>
              <p:spPr bwMode="auto">
                <a:xfrm>
                  <a:off x="3757" y="904"/>
                  <a:ext cx="308" cy="208"/>
                </a:xfrm>
                <a:custGeom>
                  <a:avLst/>
                  <a:gdLst>
                    <a:gd name="T0" fmla="*/ 224 w 308"/>
                    <a:gd name="T1" fmla="*/ 208 h 208"/>
                    <a:gd name="T2" fmla="*/ 0 w 308"/>
                    <a:gd name="T3" fmla="*/ 80 h 208"/>
                    <a:gd name="T4" fmla="*/ 90 w 308"/>
                    <a:gd name="T5" fmla="*/ 0 h 208"/>
                    <a:gd name="T6" fmla="*/ 92 w 308"/>
                    <a:gd name="T7" fmla="*/ 0 h 208"/>
                    <a:gd name="T8" fmla="*/ 308 w 308"/>
                    <a:gd name="T9" fmla="*/ 126 h 208"/>
                    <a:gd name="T10" fmla="*/ 224 w 308"/>
                    <a:gd name="T11" fmla="*/ 208 h 208"/>
                  </a:gdLst>
                  <a:ahLst/>
                  <a:cxnLst>
                    <a:cxn ang="0">
                      <a:pos x="T0" y="T1"/>
                    </a:cxn>
                    <a:cxn ang="0">
                      <a:pos x="T2" y="T3"/>
                    </a:cxn>
                    <a:cxn ang="0">
                      <a:pos x="T4" y="T5"/>
                    </a:cxn>
                    <a:cxn ang="0">
                      <a:pos x="T6" y="T7"/>
                    </a:cxn>
                    <a:cxn ang="0">
                      <a:pos x="T8" y="T9"/>
                    </a:cxn>
                    <a:cxn ang="0">
                      <a:pos x="T10" y="T11"/>
                    </a:cxn>
                  </a:cxnLst>
                  <a:rect l="0" t="0" r="r" b="b"/>
                  <a:pathLst>
                    <a:path w="308" h="208">
                      <a:moveTo>
                        <a:pt x="224" y="208"/>
                      </a:moveTo>
                      <a:lnTo>
                        <a:pt x="0" y="80"/>
                      </a:lnTo>
                      <a:lnTo>
                        <a:pt x="90" y="0"/>
                      </a:lnTo>
                      <a:lnTo>
                        <a:pt x="92" y="0"/>
                      </a:lnTo>
                      <a:lnTo>
                        <a:pt x="308" y="126"/>
                      </a:lnTo>
                      <a:lnTo>
                        <a:pt x="224" y="20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633" name="Freeform 37"/>
                <p:cNvSpPr>
                  <a:spLocks/>
                </p:cNvSpPr>
                <p:nvPr/>
              </p:nvSpPr>
              <p:spPr bwMode="auto">
                <a:xfrm>
                  <a:off x="3783" y="924"/>
                  <a:ext cx="206" cy="140"/>
                </a:xfrm>
                <a:custGeom>
                  <a:avLst/>
                  <a:gdLst>
                    <a:gd name="T0" fmla="*/ 150 w 206"/>
                    <a:gd name="T1" fmla="*/ 140 h 140"/>
                    <a:gd name="T2" fmla="*/ 0 w 206"/>
                    <a:gd name="T3" fmla="*/ 54 h 140"/>
                    <a:gd name="T4" fmla="*/ 60 w 206"/>
                    <a:gd name="T5" fmla="*/ 0 h 140"/>
                    <a:gd name="T6" fmla="*/ 62 w 206"/>
                    <a:gd name="T7" fmla="*/ 2 h 140"/>
                    <a:gd name="T8" fmla="*/ 206 w 206"/>
                    <a:gd name="T9" fmla="*/ 84 h 140"/>
                    <a:gd name="T10" fmla="*/ 150 w 206"/>
                    <a:gd name="T11" fmla="*/ 140 h 140"/>
                  </a:gdLst>
                  <a:ahLst/>
                  <a:cxnLst>
                    <a:cxn ang="0">
                      <a:pos x="T0" y="T1"/>
                    </a:cxn>
                    <a:cxn ang="0">
                      <a:pos x="T2" y="T3"/>
                    </a:cxn>
                    <a:cxn ang="0">
                      <a:pos x="T4" y="T5"/>
                    </a:cxn>
                    <a:cxn ang="0">
                      <a:pos x="T6" y="T7"/>
                    </a:cxn>
                    <a:cxn ang="0">
                      <a:pos x="T8" y="T9"/>
                    </a:cxn>
                    <a:cxn ang="0">
                      <a:pos x="T10" y="T11"/>
                    </a:cxn>
                  </a:cxnLst>
                  <a:rect l="0" t="0" r="r" b="b"/>
                  <a:pathLst>
                    <a:path w="206" h="140">
                      <a:moveTo>
                        <a:pt x="150" y="140"/>
                      </a:moveTo>
                      <a:lnTo>
                        <a:pt x="0" y="54"/>
                      </a:lnTo>
                      <a:lnTo>
                        <a:pt x="60" y="0"/>
                      </a:lnTo>
                      <a:lnTo>
                        <a:pt x="62" y="2"/>
                      </a:lnTo>
                      <a:lnTo>
                        <a:pt x="206" y="84"/>
                      </a:lnTo>
                      <a:lnTo>
                        <a:pt x="150" y="1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34" name="Freeform 38"/>
                <p:cNvSpPr>
                  <a:spLocks/>
                </p:cNvSpPr>
                <p:nvPr/>
              </p:nvSpPr>
              <p:spPr bwMode="auto">
                <a:xfrm>
                  <a:off x="3943" y="1014"/>
                  <a:ext cx="96" cy="76"/>
                </a:xfrm>
                <a:custGeom>
                  <a:avLst/>
                  <a:gdLst>
                    <a:gd name="T0" fmla="*/ 38 w 96"/>
                    <a:gd name="T1" fmla="*/ 76 h 76"/>
                    <a:gd name="T2" fmla="*/ 0 w 96"/>
                    <a:gd name="T3" fmla="*/ 54 h 76"/>
                    <a:gd name="T4" fmla="*/ 58 w 96"/>
                    <a:gd name="T5" fmla="*/ 0 h 76"/>
                    <a:gd name="T6" fmla="*/ 60 w 96"/>
                    <a:gd name="T7" fmla="*/ 2 h 76"/>
                    <a:gd name="T8" fmla="*/ 96 w 96"/>
                    <a:gd name="T9" fmla="*/ 20 h 76"/>
                    <a:gd name="T10" fmla="*/ 38 w 96"/>
                    <a:gd name="T11" fmla="*/ 76 h 76"/>
                  </a:gdLst>
                  <a:ahLst/>
                  <a:cxnLst>
                    <a:cxn ang="0">
                      <a:pos x="T0" y="T1"/>
                    </a:cxn>
                    <a:cxn ang="0">
                      <a:pos x="T2" y="T3"/>
                    </a:cxn>
                    <a:cxn ang="0">
                      <a:pos x="T4" y="T5"/>
                    </a:cxn>
                    <a:cxn ang="0">
                      <a:pos x="T6" y="T7"/>
                    </a:cxn>
                    <a:cxn ang="0">
                      <a:pos x="T8" y="T9"/>
                    </a:cxn>
                    <a:cxn ang="0">
                      <a:pos x="T10" y="T11"/>
                    </a:cxn>
                  </a:cxnLst>
                  <a:rect l="0" t="0" r="r" b="b"/>
                  <a:pathLst>
                    <a:path w="96" h="76">
                      <a:moveTo>
                        <a:pt x="38" y="76"/>
                      </a:moveTo>
                      <a:lnTo>
                        <a:pt x="0" y="54"/>
                      </a:lnTo>
                      <a:lnTo>
                        <a:pt x="58" y="0"/>
                      </a:lnTo>
                      <a:lnTo>
                        <a:pt x="60" y="2"/>
                      </a:lnTo>
                      <a:lnTo>
                        <a:pt x="96" y="20"/>
                      </a:lnTo>
                      <a:lnTo>
                        <a:pt x="38" y="7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35" name="Freeform 39"/>
                <p:cNvSpPr>
                  <a:spLocks/>
                </p:cNvSpPr>
                <p:nvPr/>
              </p:nvSpPr>
              <p:spPr bwMode="auto">
                <a:xfrm>
                  <a:off x="2989" y="1122"/>
                  <a:ext cx="154" cy="94"/>
                </a:xfrm>
                <a:custGeom>
                  <a:avLst/>
                  <a:gdLst>
                    <a:gd name="T0" fmla="*/ 86 w 154"/>
                    <a:gd name="T1" fmla="*/ 0 h 94"/>
                    <a:gd name="T2" fmla="*/ 0 w 154"/>
                    <a:gd name="T3" fmla="*/ 50 h 94"/>
                    <a:gd name="T4" fmla="*/ 64 w 154"/>
                    <a:gd name="T5" fmla="*/ 94 h 94"/>
                    <a:gd name="T6" fmla="*/ 154 w 154"/>
                    <a:gd name="T7" fmla="*/ 42 h 94"/>
                    <a:gd name="T8" fmla="*/ 86 w 154"/>
                    <a:gd name="T9" fmla="*/ 0 h 94"/>
                  </a:gdLst>
                  <a:ahLst/>
                  <a:cxnLst>
                    <a:cxn ang="0">
                      <a:pos x="T0" y="T1"/>
                    </a:cxn>
                    <a:cxn ang="0">
                      <a:pos x="T2" y="T3"/>
                    </a:cxn>
                    <a:cxn ang="0">
                      <a:pos x="T4" y="T5"/>
                    </a:cxn>
                    <a:cxn ang="0">
                      <a:pos x="T6" y="T7"/>
                    </a:cxn>
                    <a:cxn ang="0">
                      <a:pos x="T8" y="T9"/>
                    </a:cxn>
                  </a:cxnLst>
                  <a:rect l="0" t="0" r="r" b="b"/>
                  <a:pathLst>
                    <a:path w="154" h="94">
                      <a:moveTo>
                        <a:pt x="86" y="0"/>
                      </a:moveTo>
                      <a:lnTo>
                        <a:pt x="0" y="50"/>
                      </a:lnTo>
                      <a:lnTo>
                        <a:pt x="64" y="94"/>
                      </a:lnTo>
                      <a:lnTo>
                        <a:pt x="154" y="42"/>
                      </a:lnTo>
                      <a:lnTo>
                        <a:pt x="86"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636" name="Freeform 40"/>
                <p:cNvSpPr>
                  <a:spLocks/>
                </p:cNvSpPr>
                <p:nvPr/>
              </p:nvSpPr>
              <p:spPr bwMode="auto">
                <a:xfrm>
                  <a:off x="2935" y="934"/>
                  <a:ext cx="22" cy="314"/>
                </a:xfrm>
                <a:custGeom>
                  <a:avLst/>
                  <a:gdLst>
                    <a:gd name="T0" fmla="*/ 2 w 22"/>
                    <a:gd name="T1" fmla="*/ 300 h 314"/>
                    <a:gd name="T2" fmla="*/ 22 w 22"/>
                    <a:gd name="T3" fmla="*/ 314 h 314"/>
                    <a:gd name="T4" fmla="*/ 22 w 22"/>
                    <a:gd name="T5" fmla="*/ 10 h 314"/>
                    <a:gd name="T6" fmla="*/ 0 w 22"/>
                    <a:gd name="T7" fmla="*/ 0 h 314"/>
                    <a:gd name="T8" fmla="*/ 2 w 22"/>
                    <a:gd name="T9" fmla="*/ 300 h 314"/>
                  </a:gdLst>
                  <a:ahLst/>
                  <a:cxnLst>
                    <a:cxn ang="0">
                      <a:pos x="T0" y="T1"/>
                    </a:cxn>
                    <a:cxn ang="0">
                      <a:pos x="T2" y="T3"/>
                    </a:cxn>
                    <a:cxn ang="0">
                      <a:pos x="T4" y="T5"/>
                    </a:cxn>
                    <a:cxn ang="0">
                      <a:pos x="T6" y="T7"/>
                    </a:cxn>
                    <a:cxn ang="0">
                      <a:pos x="T8" y="T9"/>
                    </a:cxn>
                  </a:cxnLst>
                  <a:rect l="0" t="0" r="r" b="b"/>
                  <a:pathLst>
                    <a:path w="22" h="314">
                      <a:moveTo>
                        <a:pt x="2" y="300"/>
                      </a:moveTo>
                      <a:lnTo>
                        <a:pt x="22" y="314"/>
                      </a:lnTo>
                      <a:lnTo>
                        <a:pt x="22" y="10"/>
                      </a:lnTo>
                      <a:lnTo>
                        <a:pt x="0" y="0"/>
                      </a:lnTo>
                      <a:lnTo>
                        <a:pt x="2" y="30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637" name="Freeform 41"/>
                <p:cNvSpPr>
                  <a:spLocks/>
                </p:cNvSpPr>
                <p:nvPr/>
              </p:nvSpPr>
              <p:spPr bwMode="auto">
                <a:xfrm>
                  <a:off x="2937" y="802"/>
                  <a:ext cx="242" cy="142"/>
                </a:xfrm>
                <a:custGeom>
                  <a:avLst/>
                  <a:gdLst>
                    <a:gd name="T0" fmla="*/ 18 w 242"/>
                    <a:gd name="T1" fmla="*/ 142 h 142"/>
                    <a:gd name="T2" fmla="*/ 0 w 242"/>
                    <a:gd name="T3" fmla="*/ 132 h 142"/>
                    <a:gd name="T4" fmla="*/ 222 w 242"/>
                    <a:gd name="T5" fmla="*/ 0 h 142"/>
                    <a:gd name="T6" fmla="*/ 232 w 242"/>
                    <a:gd name="T7" fmla="*/ 4 h 142"/>
                    <a:gd name="T8" fmla="*/ 242 w 242"/>
                    <a:gd name="T9" fmla="*/ 10 h 142"/>
                    <a:gd name="T10" fmla="*/ 18 w 242"/>
                    <a:gd name="T11" fmla="*/ 142 h 142"/>
                  </a:gdLst>
                  <a:ahLst/>
                  <a:cxnLst>
                    <a:cxn ang="0">
                      <a:pos x="T0" y="T1"/>
                    </a:cxn>
                    <a:cxn ang="0">
                      <a:pos x="T2" y="T3"/>
                    </a:cxn>
                    <a:cxn ang="0">
                      <a:pos x="T4" y="T5"/>
                    </a:cxn>
                    <a:cxn ang="0">
                      <a:pos x="T6" y="T7"/>
                    </a:cxn>
                    <a:cxn ang="0">
                      <a:pos x="T8" y="T9"/>
                    </a:cxn>
                    <a:cxn ang="0">
                      <a:pos x="T10" y="T11"/>
                    </a:cxn>
                  </a:cxnLst>
                  <a:rect l="0" t="0" r="r" b="b"/>
                  <a:pathLst>
                    <a:path w="242" h="142">
                      <a:moveTo>
                        <a:pt x="18" y="142"/>
                      </a:moveTo>
                      <a:lnTo>
                        <a:pt x="0" y="132"/>
                      </a:lnTo>
                      <a:lnTo>
                        <a:pt x="222" y="0"/>
                      </a:lnTo>
                      <a:lnTo>
                        <a:pt x="232" y="4"/>
                      </a:lnTo>
                      <a:lnTo>
                        <a:pt x="242" y="10"/>
                      </a:lnTo>
                      <a:lnTo>
                        <a:pt x="18" y="14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638" name="Freeform 42"/>
                <p:cNvSpPr>
                  <a:spLocks/>
                </p:cNvSpPr>
                <p:nvPr/>
              </p:nvSpPr>
              <p:spPr bwMode="auto">
                <a:xfrm>
                  <a:off x="2955" y="816"/>
                  <a:ext cx="224" cy="430"/>
                </a:xfrm>
                <a:custGeom>
                  <a:avLst/>
                  <a:gdLst>
                    <a:gd name="T0" fmla="*/ 224 w 224"/>
                    <a:gd name="T1" fmla="*/ 302 h 430"/>
                    <a:gd name="T2" fmla="*/ 0 w 224"/>
                    <a:gd name="T3" fmla="*/ 430 h 430"/>
                    <a:gd name="T4" fmla="*/ 0 w 224"/>
                    <a:gd name="T5" fmla="*/ 128 h 430"/>
                    <a:gd name="T6" fmla="*/ 224 w 224"/>
                    <a:gd name="T7" fmla="*/ 0 h 430"/>
                    <a:gd name="T8" fmla="*/ 224 w 224"/>
                    <a:gd name="T9" fmla="*/ 302 h 430"/>
                  </a:gdLst>
                  <a:ahLst/>
                  <a:cxnLst>
                    <a:cxn ang="0">
                      <a:pos x="T0" y="T1"/>
                    </a:cxn>
                    <a:cxn ang="0">
                      <a:pos x="T2" y="T3"/>
                    </a:cxn>
                    <a:cxn ang="0">
                      <a:pos x="T4" y="T5"/>
                    </a:cxn>
                    <a:cxn ang="0">
                      <a:pos x="T6" y="T7"/>
                    </a:cxn>
                    <a:cxn ang="0">
                      <a:pos x="T8" y="T9"/>
                    </a:cxn>
                  </a:cxnLst>
                  <a:rect l="0" t="0" r="r" b="b"/>
                  <a:pathLst>
                    <a:path w="224" h="430">
                      <a:moveTo>
                        <a:pt x="224" y="302"/>
                      </a:moveTo>
                      <a:lnTo>
                        <a:pt x="0" y="430"/>
                      </a:lnTo>
                      <a:lnTo>
                        <a:pt x="0" y="128"/>
                      </a:lnTo>
                      <a:lnTo>
                        <a:pt x="224" y="0"/>
                      </a:lnTo>
                      <a:lnTo>
                        <a:pt x="224" y="302"/>
                      </a:lnTo>
                      <a:close/>
                    </a:path>
                  </a:pathLst>
                </a:custGeom>
                <a:solidFill>
                  <a:srgbClr val="EEEEEE"/>
                </a:solidFill>
                <a:ln w="12700">
                  <a:solidFill>
                    <a:srgbClr val="000000"/>
                  </a:solidFill>
                  <a:prstDash val="solid"/>
                  <a:round/>
                  <a:headEnd/>
                  <a:tailEnd/>
                </a:ln>
              </p:spPr>
              <p:txBody>
                <a:bodyPr/>
                <a:lstStyle/>
                <a:p>
                  <a:endParaRPr lang="en-US" sz="1350"/>
                </a:p>
              </p:txBody>
            </p:sp>
            <p:sp>
              <p:nvSpPr>
                <p:cNvPr id="639" name="Freeform 43"/>
                <p:cNvSpPr>
                  <a:spLocks/>
                </p:cNvSpPr>
                <p:nvPr/>
              </p:nvSpPr>
              <p:spPr bwMode="auto">
                <a:xfrm>
                  <a:off x="2973" y="846"/>
                  <a:ext cx="188" cy="370"/>
                </a:xfrm>
                <a:custGeom>
                  <a:avLst/>
                  <a:gdLst>
                    <a:gd name="T0" fmla="*/ 188 w 188"/>
                    <a:gd name="T1" fmla="*/ 260 h 370"/>
                    <a:gd name="T2" fmla="*/ 0 w 188"/>
                    <a:gd name="T3" fmla="*/ 370 h 370"/>
                    <a:gd name="T4" fmla="*/ 0 w 188"/>
                    <a:gd name="T5" fmla="*/ 110 h 370"/>
                    <a:gd name="T6" fmla="*/ 188 w 188"/>
                    <a:gd name="T7" fmla="*/ 0 h 370"/>
                    <a:gd name="T8" fmla="*/ 188 w 188"/>
                    <a:gd name="T9" fmla="*/ 260 h 370"/>
                  </a:gdLst>
                  <a:ahLst/>
                  <a:cxnLst>
                    <a:cxn ang="0">
                      <a:pos x="T0" y="T1"/>
                    </a:cxn>
                    <a:cxn ang="0">
                      <a:pos x="T2" y="T3"/>
                    </a:cxn>
                    <a:cxn ang="0">
                      <a:pos x="T4" y="T5"/>
                    </a:cxn>
                    <a:cxn ang="0">
                      <a:pos x="T6" y="T7"/>
                    </a:cxn>
                    <a:cxn ang="0">
                      <a:pos x="T8" y="T9"/>
                    </a:cxn>
                  </a:cxnLst>
                  <a:rect l="0" t="0" r="r" b="b"/>
                  <a:pathLst>
                    <a:path w="188" h="370">
                      <a:moveTo>
                        <a:pt x="188" y="260"/>
                      </a:moveTo>
                      <a:lnTo>
                        <a:pt x="0" y="370"/>
                      </a:lnTo>
                      <a:lnTo>
                        <a:pt x="0" y="110"/>
                      </a:lnTo>
                      <a:lnTo>
                        <a:pt x="188" y="0"/>
                      </a:lnTo>
                      <a:lnTo>
                        <a:pt x="188" y="26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40" name="Freeform 44"/>
                <p:cNvSpPr>
                  <a:spLocks/>
                </p:cNvSpPr>
                <p:nvPr/>
              </p:nvSpPr>
              <p:spPr bwMode="auto">
                <a:xfrm>
                  <a:off x="3019" y="1116"/>
                  <a:ext cx="308" cy="210"/>
                </a:xfrm>
                <a:custGeom>
                  <a:avLst/>
                  <a:gdLst>
                    <a:gd name="T0" fmla="*/ 86 w 308"/>
                    <a:gd name="T1" fmla="*/ 210 h 210"/>
                    <a:gd name="T2" fmla="*/ 308 w 308"/>
                    <a:gd name="T3" fmla="*/ 82 h 210"/>
                    <a:gd name="T4" fmla="*/ 220 w 308"/>
                    <a:gd name="T5" fmla="*/ 0 h 210"/>
                    <a:gd name="T6" fmla="*/ 216 w 308"/>
                    <a:gd name="T7" fmla="*/ 2 h 210"/>
                    <a:gd name="T8" fmla="*/ 0 w 308"/>
                    <a:gd name="T9" fmla="*/ 126 h 210"/>
                    <a:gd name="T10" fmla="*/ 86 w 308"/>
                    <a:gd name="T11" fmla="*/ 210 h 210"/>
                  </a:gdLst>
                  <a:ahLst/>
                  <a:cxnLst>
                    <a:cxn ang="0">
                      <a:pos x="T0" y="T1"/>
                    </a:cxn>
                    <a:cxn ang="0">
                      <a:pos x="T2" y="T3"/>
                    </a:cxn>
                    <a:cxn ang="0">
                      <a:pos x="T4" y="T5"/>
                    </a:cxn>
                    <a:cxn ang="0">
                      <a:pos x="T6" y="T7"/>
                    </a:cxn>
                    <a:cxn ang="0">
                      <a:pos x="T8" y="T9"/>
                    </a:cxn>
                    <a:cxn ang="0">
                      <a:pos x="T10" y="T11"/>
                    </a:cxn>
                  </a:cxnLst>
                  <a:rect l="0" t="0" r="r" b="b"/>
                  <a:pathLst>
                    <a:path w="308" h="210">
                      <a:moveTo>
                        <a:pt x="86" y="210"/>
                      </a:moveTo>
                      <a:lnTo>
                        <a:pt x="308" y="82"/>
                      </a:lnTo>
                      <a:lnTo>
                        <a:pt x="220" y="0"/>
                      </a:lnTo>
                      <a:lnTo>
                        <a:pt x="216" y="2"/>
                      </a:lnTo>
                      <a:lnTo>
                        <a:pt x="0" y="126"/>
                      </a:lnTo>
                      <a:lnTo>
                        <a:pt x="86"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641" name="Freeform 45"/>
                <p:cNvSpPr>
                  <a:spLocks/>
                </p:cNvSpPr>
                <p:nvPr/>
              </p:nvSpPr>
              <p:spPr bwMode="auto">
                <a:xfrm>
                  <a:off x="3095" y="1138"/>
                  <a:ext cx="206" cy="138"/>
                </a:xfrm>
                <a:custGeom>
                  <a:avLst/>
                  <a:gdLst>
                    <a:gd name="T0" fmla="*/ 58 w 206"/>
                    <a:gd name="T1" fmla="*/ 138 h 138"/>
                    <a:gd name="T2" fmla="*/ 206 w 206"/>
                    <a:gd name="T3" fmla="*/ 54 h 138"/>
                    <a:gd name="T4" fmla="*/ 146 w 206"/>
                    <a:gd name="T5" fmla="*/ 0 h 138"/>
                    <a:gd name="T6" fmla="*/ 144 w 206"/>
                    <a:gd name="T7" fmla="*/ 0 h 138"/>
                    <a:gd name="T8" fmla="*/ 0 w 206"/>
                    <a:gd name="T9" fmla="*/ 84 h 138"/>
                    <a:gd name="T10" fmla="*/ 58 w 206"/>
                    <a:gd name="T11" fmla="*/ 138 h 138"/>
                  </a:gdLst>
                  <a:ahLst/>
                  <a:cxnLst>
                    <a:cxn ang="0">
                      <a:pos x="T0" y="T1"/>
                    </a:cxn>
                    <a:cxn ang="0">
                      <a:pos x="T2" y="T3"/>
                    </a:cxn>
                    <a:cxn ang="0">
                      <a:pos x="T4" y="T5"/>
                    </a:cxn>
                    <a:cxn ang="0">
                      <a:pos x="T6" y="T7"/>
                    </a:cxn>
                    <a:cxn ang="0">
                      <a:pos x="T8" y="T9"/>
                    </a:cxn>
                    <a:cxn ang="0">
                      <a:pos x="T10" y="T11"/>
                    </a:cxn>
                  </a:cxnLst>
                  <a:rect l="0" t="0" r="r" b="b"/>
                  <a:pathLst>
                    <a:path w="206" h="138">
                      <a:moveTo>
                        <a:pt x="58" y="138"/>
                      </a:moveTo>
                      <a:lnTo>
                        <a:pt x="206" y="54"/>
                      </a:lnTo>
                      <a:lnTo>
                        <a:pt x="146" y="0"/>
                      </a:lnTo>
                      <a:lnTo>
                        <a:pt x="144" y="0"/>
                      </a:lnTo>
                      <a:lnTo>
                        <a:pt x="0" y="84"/>
                      </a:lnTo>
                      <a:lnTo>
                        <a:pt x="58" y="13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42" name="Freeform 46"/>
                <p:cNvSpPr>
                  <a:spLocks/>
                </p:cNvSpPr>
                <p:nvPr/>
              </p:nvSpPr>
              <p:spPr bwMode="auto">
                <a:xfrm>
                  <a:off x="3047" y="1228"/>
                  <a:ext cx="96" cy="76"/>
                </a:xfrm>
                <a:custGeom>
                  <a:avLst/>
                  <a:gdLst>
                    <a:gd name="T0" fmla="*/ 56 w 96"/>
                    <a:gd name="T1" fmla="*/ 76 h 76"/>
                    <a:gd name="T2" fmla="*/ 96 w 96"/>
                    <a:gd name="T3" fmla="*/ 54 h 76"/>
                    <a:gd name="T4" fmla="*/ 36 w 96"/>
                    <a:gd name="T5" fmla="*/ 0 h 76"/>
                    <a:gd name="T6" fmla="*/ 34 w 96"/>
                    <a:gd name="T7" fmla="*/ 0 h 76"/>
                    <a:gd name="T8" fmla="*/ 0 w 96"/>
                    <a:gd name="T9" fmla="*/ 20 h 76"/>
                    <a:gd name="T10" fmla="*/ 56 w 96"/>
                    <a:gd name="T11" fmla="*/ 76 h 76"/>
                  </a:gdLst>
                  <a:ahLst/>
                  <a:cxnLst>
                    <a:cxn ang="0">
                      <a:pos x="T0" y="T1"/>
                    </a:cxn>
                    <a:cxn ang="0">
                      <a:pos x="T2" y="T3"/>
                    </a:cxn>
                    <a:cxn ang="0">
                      <a:pos x="T4" y="T5"/>
                    </a:cxn>
                    <a:cxn ang="0">
                      <a:pos x="T6" y="T7"/>
                    </a:cxn>
                    <a:cxn ang="0">
                      <a:pos x="T8" y="T9"/>
                    </a:cxn>
                    <a:cxn ang="0">
                      <a:pos x="T10" y="T11"/>
                    </a:cxn>
                  </a:cxnLst>
                  <a:rect l="0" t="0" r="r" b="b"/>
                  <a:pathLst>
                    <a:path w="96" h="76">
                      <a:moveTo>
                        <a:pt x="56" y="76"/>
                      </a:moveTo>
                      <a:lnTo>
                        <a:pt x="96" y="54"/>
                      </a:lnTo>
                      <a:lnTo>
                        <a:pt x="36" y="0"/>
                      </a:lnTo>
                      <a:lnTo>
                        <a:pt x="34" y="0"/>
                      </a:lnTo>
                      <a:lnTo>
                        <a:pt x="0" y="20"/>
                      </a:lnTo>
                      <a:lnTo>
                        <a:pt x="56" y="7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43" name="Freeform 47"/>
                <p:cNvSpPr>
                  <a:spLocks/>
                </p:cNvSpPr>
                <p:nvPr/>
              </p:nvSpPr>
              <p:spPr bwMode="auto">
                <a:xfrm>
                  <a:off x="3301" y="946"/>
                  <a:ext cx="154" cy="94"/>
                </a:xfrm>
                <a:custGeom>
                  <a:avLst/>
                  <a:gdLst>
                    <a:gd name="T0" fmla="*/ 86 w 154"/>
                    <a:gd name="T1" fmla="*/ 0 h 94"/>
                    <a:gd name="T2" fmla="*/ 0 w 154"/>
                    <a:gd name="T3" fmla="*/ 50 h 94"/>
                    <a:gd name="T4" fmla="*/ 64 w 154"/>
                    <a:gd name="T5" fmla="*/ 94 h 94"/>
                    <a:gd name="T6" fmla="*/ 154 w 154"/>
                    <a:gd name="T7" fmla="*/ 42 h 94"/>
                    <a:gd name="T8" fmla="*/ 86 w 154"/>
                    <a:gd name="T9" fmla="*/ 0 h 94"/>
                  </a:gdLst>
                  <a:ahLst/>
                  <a:cxnLst>
                    <a:cxn ang="0">
                      <a:pos x="T0" y="T1"/>
                    </a:cxn>
                    <a:cxn ang="0">
                      <a:pos x="T2" y="T3"/>
                    </a:cxn>
                    <a:cxn ang="0">
                      <a:pos x="T4" y="T5"/>
                    </a:cxn>
                    <a:cxn ang="0">
                      <a:pos x="T6" y="T7"/>
                    </a:cxn>
                    <a:cxn ang="0">
                      <a:pos x="T8" y="T9"/>
                    </a:cxn>
                  </a:cxnLst>
                  <a:rect l="0" t="0" r="r" b="b"/>
                  <a:pathLst>
                    <a:path w="154" h="94">
                      <a:moveTo>
                        <a:pt x="86" y="0"/>
                      </a:moveTo>
                      <a:lnTo>
                        <a:pt x="0" y="50"/>
                      </a:lnTo>
                      <a:lnTo>
                        <a:pt x="64" y="94"/>
                      </a:lnTo>
                      <a:lnTo>
                        <a:pt x="154" y="42"/>
                      </a:lnTo>
                      <a:lnTo>
                        <a:pt x="86"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644" name="Freeform 48"/>
                <p:cNvSpPr>
                  <a:spLocks/>
                </p:cNvSpPr>
                <p:nvPr/>
              </p:nvSpPr>
              <p:spPr bwMode="auto">
                <a:xfrm>
                  <a:off x="3247" y="758"/>
                  <a:ext cx="22" cy="314"/>
                </a:xfrm>
                <a:custGeom>
                  <a:avLst/>
                  <a:gdLst>
                    <a:gd name="T0" fmla="*/ 2 w 22"/>
                    <a:gd name="T1" fmla="*/ 300 h 314"/>
                    <a:gd name="T2" fmla="*/ 22 w 22"/>
                    <a:gd name="T3" fmla="*/ 314 h 314"/>
                    <a:gd name="T4" fmla="*/ 22 w 22"/>
                    <a:gd name="T5" fmla="*/ 10 h 314"/>
                    <a:gd name="T6" fmla="*/ 0 w 22"/>
                    <a:gd name="T7" fmla="*/ 0 h 314"/>
                    <a:gd name="T8" fmla="*/ 2 w 22"/>
                    <a:gd name="T9" fmla="*/ 300 h 314"/>
                  </a:gdLst>
                  <a:ahLst/>
                  <a:cxnLst>
                    <a:cxn ang="0">
                      <a:pos x="T0" y="T1"/>
                    </a:cxn>
                    <a:cxn ang="0">
                      <a:pos x="T2" y="T3"/>
                    </a:cxn>
                    <a:cxn ang="0">
                      <a:pos x="T4" y="T5"/>
                    </a:cxn>
                    <a:cxn ang="0">
                      <a:pos x="T6" y="T7"/>
                    </a:cxn>
                    <a:cxn ang="0">
                      <a:pos x="T8" y="T9"/>
                    </a:cxn>
                  </a:cxnLst>
                  <a:rect l="0" t="0" r="r" b="b"/>
                  <a:pathLst>
                    <a:path w="22" h="314">
                      <a:moveTo>
                        <a:pt x="2" y="300"/>
                      </a:moveTo>
                      <a:lnTo>
                        <a:pt x="22" y="314"/>
                      </a:lnTo>
                      <a:lnTo>
                        <a:pt x="22" y="10"/>
                      </a:lnTo>
                      <a:lnTo>
                        <a:pt x="0" y="0"/>
                      </a:lnTo>
                      <a:lnTo>
                        <a:pt x="2" y="30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645" name="Freeform 49"/>
                <p:cNvSpPr>
                  <a:spLocks/>
                </p:cNvSpPr>
                <p:nvPr/>
              </p:nvSpPr>
              <p:spPr bwMode="auto">
                <a:xfrm>
                  <a:off x="3249" y="626"/>
                  <a:ext cx="242" cy="142"/>
                </a:xfrm>
                <a:custGeom>
                  <a:avLst/>
                  <a:gdLst>
                    <a:gd name="T0" fmla="*/ 18 w 242"/>
                    <a:gd name="T1" fmla="*/ 142 h 142"/>
                    <a:gd name="T2" fmla="*/ 0 w 242"/>
                    <a:gd name="T3" fmla="*/ 132 h 142"/>
                    <a:gd name="T4" fmla="*/ 222 w 242"/>
                    <a:gd name="T5" fmla="*/ 0 h 142"/>
                    <a:gd name="T6" fmla="*/ 232 w 242"/>
                    <a:gd name="T7" fmla="*/ 4 h 142"/>
                    <a:gd name="T8" fmla="*/ 242 w 242"/>
                    <a:gd name="T9" fmla="*/ 10 h 142"/>
                    <a:gd name="T10" fmla="*/ 18 w 242"/>
                    <a:gd name="T11" fmla="*/ 142 h 142"/>
                  </a:gdLst>
                  <a:ahLst/>
                  <a:cxnLst>
                    <a:cxn ang="0">
                      <a:pos x="T0" y="T1"/>
                    </a:cxn>
                    <a:cxn ang="0">
                      <a:pos x="T2" y="T3"/>
                    </a:cxn>
                    <a:cxn ang="0">
                      <a:pos x="T4" y="T5"/>
                    </a:cxn>
                    <a:cxn ang="0">
                      <a:pos x="T6" y="T7"/>
                    </a:cxn>
                    <a:cxn ang="0">
                      <a:pos x="T8" y="T9"/>
                    </a:cxn>
                    <a:cxn ang="0">
                      <a:pos x="T10" y="T11"/>
                    </a:cxn>
                  </a:cxnLst>
                  <a:rect l="0" t="0" r="r" b="b"/>
                  <a:pathLst>
                    <a:path w="242" h="142">
                      <a:moveTo>
                        <a:pt x="18" y="142"/>
                      </a:moveTo>
                      <a:lnTo>
                        <a:pt x="0" y="132"/>
                      </a:lnTo>
                      <a:lnTo>
                        <a:pt x="222" y="0"/>
                      </a:lnTo>
                      <a:lnTo>
                        <a:pt x="232" y="4"/>
                      </a:lnTo>
                      <a:lnTo>
                        <a:pt x="242" y="10"/>
                      </a:lnTo>
                      <a:lnTo>
                        <a:pt x="18" y="14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646" name="Freeform 50"/>
                <p:cNvSpPr>
                  <a:spLocks/>
                </p:cNvSpPr>
                <p:nvPr/>
              </p:nvSpPr>
              <p:spPr bwMode="auto">
                <a:xfrm>
                  <a:off x="3267" y="640"/>
                  <a:ext cx="224" cy="430"/>
                </a:xfrm>
                <a:custGeom>
                  <a:avLst/>
                  <a:gdLst>
                    <a:gd name="T0" fmla="*/ 224 w 224"/>
                    <a:gd name="T1" fmla="*/ 302 h 430"/>
                    <a:gd name="T2" fmla="*/ 0 w 224"/>
                    <a:gd name="T3" fmla="*/ 430 h 430"/>
                    <a:gd name="T4" fmla="*/ 0 w 224"/>
                    <a:gd name="T5" fmla="*/ 128 h 430"/>
                    <a:gd name="T6" fmla="*/ 224 w 224"/>
                    <a:gd name="T7" fmla="*/ 0 h 430"/>
                    <a:gd name="T8" fmla="*/ 224 w 224"/>
                    <a:gd name="T9" fmla="*/ 302 h 430"/>
                  </a:gdLst>
                  <a:ahLst/>
                  <a:cxnLst>
                    <a:cxn ang="0">
                      <a:pos x="T0" y="T1"/>
                    </a:cxn>
                    <a:cxn ang="0">
                      <a:pos x="T2" y="T3"/>
                    </a:cxn>
                    <a:cxn ang="0">
                      <a:pos x="T4" y="T5"/>
                    </a:cxn>
                    <a:cxn ang="0">
                      <a:pos x="T6" y="T7"/>
                    </a:cxn>
                    <a:cxn ang="0">
                      <a:pos x="T8" y="T9"/>
                    </a:cxn>
                  </a:cxnLst>
                  <a:rect l="0" t="0" r="r" b="b"/>
                  <a:pathLst>
                    <a:path w="224" h="430">
                      <a:moveTo>
                        <a:pt x="224" y="302"/>
                      </a:moveTo>
                      <a:lnTo>
                        <a:pt x="0" y="430"/>
                      </a:lnTo>
                      <a:lnTo>
                        <a:pt x="0" y="128"/>
                      </a:lnTo>
                      <a:lnTo>
                        <a:pt x="224" y="0"/>
                      </a:lnTo>
                      <a:lnTo>
                        <a:pt x="224" y="302"/>
                      </a:lnTo>
                      <a:close/>
                    </a:path>
                  </a:pathLst>
                </a:custGeom>
                <a:solidFill>
                  <a:srgbClr val="EEEEEE"/>
                </a:solidFill>
                <a:ln w="12700">
                  <a:solidFill>
                    <a:srgbClr val="000000"/>
                  </a:solidFill>
                  <a:prstDash val="solid"/>
                  <a:round/>
                  <a:headEnd/>
                  <a:tailEnd/>
                </a:ln>
              </p:spPr>
              <p:txBody>
                <a:bodyPr/>
                <a:lstStyle/>
                <a:p>
                  <a:endParaRPr lang="en-US" sz="1350"/>
                </a:p>
              </p:txBody>
            </p:sp>
            <p:sp>
              <p:nvSpPr>
                <p:cNvPr id="647" name="Freeform 51"/>
                <p:cNvSpPr>
                  <a:spLocks/>
                </p:cNvSpPr>
                <p:nvPr/>
              </p:nvSpPr>
              <p:spPr bwMode="auto">
                <a:xfrm>
                  <a:off x="3285" y="670"/>
                  <a:ext cx="188" cy="370"/>
                </a:xfrm>
                <a:custGeom>
                  <a:avLst/>
                  <a:gdLst>
                    <a:gd name="T0" fmla="*/ 188 w 188"/>
                    <a:gd name="T1" fmla="*/ 260 h 370"/>
                    <a:gd name="T2" fmla="*/ 0 w 188"/>
                    <a:gd name="T3" fmla="*/ 370 h 370"/>
                    <a:gd name="T4" fmla="*/ 0 w 188"/>
                    <a:gd name="T5" fmla="*/ 110 h 370"/>
                    <a:gd name="T6" fmla="*/ 188 w 188"/>
                    <a:gd name="T7" fmla="*/ 0 h 370"/>
                    <a:gd name="T8" fmla="*/ 188 w 188"/>
                    <a:gd name="T9" fmla="*/ 260 h 370"/>
                  </a:gdLst>
                  <a:ahLst/>
                  <a:cxnLst>
                    <a:cxn ang="0">
                      <a:pos x="T0" y="T1"/>
                    </a:cxn>
                    <a:cxn ang="0">
                      <a:pos x="T2" y="T3"/>
                    </a:cxn>
                    <a:cxn ang="0">
                      <a:pos x="T4" y="T5"/>
                    </a:cxn>
                    <a:cxn ang="0">
                      <a:pos x="T6" y="T7"/>
                    </a:cxn>
                    <a:cxn ang="0">
                      <a:pos x="T8" y="T9"/>
                    </a:cxn>
                  </a:cxnLst>
                  <a:rect l="0" t="0" r="r" b="b"/>
                  <a:pathLst>
                    <a:path w="188" h="370">
                      <a:moveTo>
                        <a:pt x="188" y="260"/>
                      </a:moveTo>
                      <a:lnTo>
                        <a:pt x="0" y="370"/>
                      </a:lnTo>
                      <a:lnTo>
                        <a:pt x="0" y="110"/>
                      </a:lnTo>
                      <a:lnTo>
                        <a:pt x="188" y="0"/>
                      </a:lnTo>
                      <a:lnTo>
                        <a:pt x="188" y="26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48" name="Freeform 52"/>
                <p:cNvSpPr>
                  <a:spLocks/>
                </p:cNvSpPr>
                <p:nvPr/>
              </p:nvSpPr>
              <p:spPr bwMode="auto">
                <a:xfrm>
                  <a:off x="3331" y="940"/>
                  <a:ext cx="308" cy="210"/>
                </a:xfrm>
                <a:custGeom>
                  <a:avLst/>
                  <a:gdLst>
                    <a:gd name="T0" fmla="*/ 86 w 308"/>
                    <a:gd name="T1" fmla="*/ 210 h 210"/>
                    <a:gd name="T2" fmla="*/ 308 w 308"/>
                    <a:gd name="T3" fmla="*/ 82 h 210"/>
                    <a:gd name="T4" fmla="*/ 220 w 308"/>
                    <a:gd name="T5" fmla="*/ 0 h 210"/>
                    <a:gd name="T6" fmla="*/ 216 w 308"/>
                    <a:gd name="T7" fmla="*/ 2 h 210"/>
                    <a:gd name="T8" fmla="*/ 0 w 308"/>
                    <a:gd name="T9" fmla="*/ 126 h 210"/>
                    <a:gd name="T10" fmla="*/ 86 w 308"/>
                    <a:gd name="T11" fmla="*/ 210 h 210"/>
                  </a:gdLst>
                  <a:ahLst/>
                  <a:cxnLst>
                    <a:cxn ang="0">
                      <a:pos x="T0" y="T1"/>
                    </a:cxn>
                    <a:cxn ang="0">
                      <a:pos x="T2" y="T3"/>
                    </a:cxn>
                    <a:cxn ang="0">
                      <a:pos x="T4" y="T5"/>
                    </a:cxn>
                    <a:cxn ang="0">
                      <a:pos x="T6" y="T7"/>
                    </a:cxn>
                    <a:cxn ang="0">
                      <a:pos x="T8" y="T9"/>
                    </a:cxn>
                    <a:cxn ang="0">
                      <a:pos x="T10" y="T11"/>
                    </a:cxn>
                  </a:cxnLst>
                  <a:rect l="0" t="0" r="r" b="b"/>
                  <a:pathLst>
                    <a:path w="308" h="210">
                      <a:moveTo>
                        <a:pt x="86" y="210"/>
                      </a:moveTo>
                      <a:lnTo>
                        <a:pt x="308" y="82"/>
                      </a:lnTo>
                      <a:lnTo>
                        <a:pt x="220" y="0"/>
                      </a:lnTo>
                      <a:lnTo>
                        <a:pt x="216" y="2"/>
                      </a:lnTo>
                      <a:lnTo>
                        <a:pt x="0" y="126"/>
                      </a:lnTo>
                      <a:lnTo>
                        <a:pt x="86"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649" name="Freeform 53"/>
                <p:cNvSpPr>
                  <a:spLocks/>
                </p:cNvSpPr>
                <p:nvPr/>
              </p:nvSpPr>
              <p:spPr bwMode="auto">
                <a:xfrm>
                  <a:off x="3407" y="962"/>
                  <a:ext cx="206" cy="138"/>
                </a:xfrm>
                <a:custGeom>
                  <a:avLst/>
                  <a:gdLst>
                    <a:gd name="T0" fmla="*/ 58 w 206"/>
                    <a:gd name="T1" fmla="*/ 138 h 138"/>
                    <a:gd name="T2" fmla="*/ 206 w 206"/>
                    <a:gd name="T3" fmla="*/ 54 h 138"/>
                    <a:gd name="T4" fmla="*/ 146 w 206"/>
                    <a:gd name="T5" fmla="*/ 0 h 138"/>
                    <a:gd name="T6" fmla="*/ 144 w 206"/>
                    <a:gd name="T7" fmla="*/ 0 h 138"/>
                    <a:gd name="T8" fmla="*/ 0 w 206"/>
                    <a:gd name="T9" fmla="*/ 84 h 138"/>
                    <a:gd name="T10" fmla="*/ 58 w 206"/>
                    <a:gd name="T11" fmla="*/ 138 h 138"/>
                  </a:gdLst>
                  <a:ahLst/>
                  <a:cxnLst>
                    <a:cxn ang="0">
                      <a:pos x="T0" y="T1"/>
                    </a:cxn>
                    <a:cxn ang="0">
                      <a:pos x="T2" y="T3"/>
                    </a:cxn>
                    <a:cxn ang="0">
                      <a:pos x="T4" y="T5"/>
                    </a:cxn>
                    <a:cxn ang="0">
                      <a:pos x="T6" y="T7"/>
                    </a:cxn>
                    <a:cxn ang="0">
                      <a:pos x="T8" y="T9"/>
                    </a:cxn>
                    <a:cxn ang="0">
                      <a:pos x="T10" y="T11"/>
                    </a:cxn>
                  </a:cxnLst>
                  <a:rect l="0" t="0" r="r" b="b"/>
                  <a:pathLst>
                    <a:path w="206" h="138">
                      <a:moveTo>
                        <a:pt x="58" y="138"/>
                      </a:moveTo>
                      <a:lnTo>
                        <a:pt x="206" y="54"/>
                      </a:lnTo>
                      <a:lnTo>
                        <a:pt x="146" y="0"/>
                      </a:lnTo>
                      <a:lnTo>
                        <a:pt x="144" y="0"/>
                      </a:lnTo>
                      <a:lnTo>
                        <a:pt x="0" y="84"/>
                      </a:lnTo>
                      <a:lnTo>
                        <a:pt x="58" y="13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50" name="Freeform 54"/>
                <p:cNvSpPr>
                  <a:spLocks/>
                </p:cNvSpPr>
                <p:nvPr/>
              </p:nvSpPr>
              <p:spPr bwMode="auto">
                <a:xfrm>
                  <a:off x="3359" y="1052"/>
                  <a:ext cx="96" cy="76"/>
                </a:xfrm>
                <a:custGeom>
                  <a:avLst/>
                  <a:gdLst>
                    <a:gd name="T0" fmla="*/ 56 w 96"/>
                    <a:gd name="T1" fmla="*/ 76 h 76"/>
                    <a:gd name="T2" fmla="*/ 96 w 96"/>
                    <a:gd name="T3" fmla="*/ 54 h 76"/>
                    <a:gd name="T4" fmla="*/ 36 w 96"/>
                    <a:gd name="T5" fmla="*/ 0 h 76"/>
                    <a:gd name="T6" fmla="*/ 34 w 96"/>
                    <a:gd name="T7" fmla="*/ 0 h 76"/>
                    <a:gd name="T8" fmla="*/ 0 w 96"/>
                    <a:gd name="T9" fmla="*/ 20 h 76"/>
                    <a:gd name="T10" fmla="*/ 56 w 96"/>
                    <a:gd name="T11" fmla="*/ 76 h 76"/>
                  </a:gdLst>
                  <a:ahLst/>
                  <a:cxnLst>
                    <a:cxn ang="0">
                      <a:pos x="T0" y="T1"/>
                    </a:cxn>
                    <a:cxn ang="0">
                      <a:pos x="T2" y="T3"/>
                    </a:cxn>
                    <a:cxn ang="0">
                      <a:pos x="T4" y="T5"/>
                    </a:cxn>
                    <a:cxn ang="0">
                      <a:pos x="T6" y="T7"/>
                    </a:cxn>
                    <a:cxn ang="0">
                      <a:pos x="T8" y="T9"/>
                    </a:cxn>
                    <a:cxn ang="0">
                      <a:pos x="T10" y="T11"/>
                    </a:cxn>
                  </a:cxnLst>
                  <a:rect l="0" t="0" r="r" b="b"/>
                  <a:pathLst>
                    <a:path w="96" h="76">
                      <a:moveTo>
                        <a:pt x="56" y="76"/>
                      </a:moveTo>
                      <a:lnTo>
                        <a:pt x="96" y="54"/>
                      </a:lnTo>
                      <a:lnTo>
                        <a:pt x="36" y="0"/>
                      </a:lnTo>
                      <a:lnTo>
                        <a:pt x="34" y="0"/>
                      </a:lnTo>
                      <a:lnTo>
                        <a:pt x="0" y="20"/>
                      </a:lnTo>
                      <a:lnTo>
                        <a:pt x="56" y="7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sp>
          <p:nvSpPr>
            <p:cNvPr id="343" name="Line 60"/>
            <p:cNvSpPr>
              <a:spLocks noChangeShapeType="1"/>
            </p:cNvSpPr>
            <p:nvPr/>
          </p:nvSpPr>
          <p:spPr bwMode="auto">
            <a:xfrm>
              <a:off x="1079500" y="3752850"/>
              <a:ext cx="1228725" cy="715963"/>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grpSp>
          <p:nvGrpSpPr>
            <p:cNvPr id="344" name="Group 61"/>
            <p:cNvGrpSpPr>
              <a:grpSpLocks/>
            </p:cNvGrpSpPr>
            <p:nvPr/>
          </p:nvGrpSpPr>
          <p:grpSpPr bwMode="auto">
            <a:xfrm>
              <a:off x="685800" y="2503488"/>
              <a:ext cx="1971675" cy="1392237"/>
              <a:chOff x="432" y="1577"/>
              <a:chExt cx="1242" cy="877"/>
            </a:xfrm>
          </p:grpSpPr>
          <p:grpSp>
            <p:nvGrpSpPr>
              <p:cNvPr id="525" name="Group 62"/>
              <p:cNvGrpSpPr>
                <a:grpSpLocks/>
              </p:cNvGrpSpPr>
              <p:nvPr/>
            </p:nvGrpSpPr>
            <p:grpSpPr bwMode="auto">
              <a:xfrm>
                <a:off x="711" y="1577"/>
                <a:ext cx="775" cy="720"/>
                <a:chOff x="3439" y="189"/>
                <a:chExt cx="2402" cy="2206"/>
              </a:xfrm>
            </p:grpSpPr>
            <p:sp>
              <p:nvSpPr>
                <p:cNvPr id="574" name="Freeform 63"/>
                <p:cNvSpPr>
                  <a:spLocks/>
                </p:cNvSpPr>
                <p:nvPr/>
              </p:nvSpPr>
              <p:spPr bwMode="auto">
                <a:xfrm>
                  <a:off x="3441" y="577"/>
                  <a:ext cx="1800" cy="1466"/>
                </a:xfrm>
                <a:custGeom>
                  <a:avLst/>
                  <a:gdLst>
                    <a:gd name="T0" fmla="*/ 1800 w 1800"/>
                    <a:gd name="T1" fmla="*/ 434 h 1466"/>
                    <a:gd name="T2" fmla="*/ 0 w 1800"/>
                    <a:gd name="T3" fmla="*/ 1466 h 1466"/>
                    <a:gd name="T4" fmla="*/ 0 w 1800"/>
                    <a:gd name="T5" fmla="*/ 1032 h 1466"/>
                    <a:gd name="T6" fmla="*/ 1800 w 1800"/>
                    <a:gd name="T7" fmla="*/ 0 h 1466"/>
                    <a:gd name="T8" fmla="*/ 1800 w 1800"/>
                    <a:gd name="T9" fmla="*/ 434 h 1466"/>
                  </a:gdLst>
                  <a:ahLst/>
                  <a:cxnLst>
                    <a:cxn ang="0">
                      <a:pos x="T0" y="T1"/>
                    </a:cxn>
                    <a:cxn ang="0">
                      <a:pos x="T2" y="T3"/>
                    </a:cxn>
                    <a:cxn ang="0">
                      <a:pos x="T4" y="T5"/>
                    </a:cxn>
                    <a:cxn ang="0">
                      <a:pos x="T6" y="T7"/>
                    </a:cxn>
                    <a:cxn ang="0">
                      <a:pos x="T8" y="T9"/>
                    </a:cxn>
                  </a:cxnLst>
                  <a:rect l="0" t="0" r="r" b="b"/>
                  <a:pathLst>
                    <a:path w="1800" h="1466">
                      <a:moveTo>
                        <a:pt x="1800" y="434"/>
                      </a:moveTo>
                      <a:lnTo>
                        <a:pt x="0" y="1466"/>
                      </a:lnTo>
                      <a:lnTo>
                        <a:pt x="0" y="1032"/>
                      </a:lnTo>
                      <a:lnTo>
                        <a:pt x="1800" y="0"/>
                      </a:lnTo>
                      <a:lnTo>
                        <a:pt x="1800" y="434"/>
                      </a:lnTo>
                      <a:close/>
                    </a:path>
                  </a:pathLst>
                </a:custGeom>
                <a:solidFill>
                  <a:srgbClr val="EEEEEE"/>
                </a:solidFill>
                <a:ln w="12700">
                  <a:solidFill>
                    <a:srgbClr val="000000"/>
                  </a:solidFill>
                  <a:prstDash val="solid"/>
                  <a:round/>
                  <a:headEnd/>
                  <a:tailEnd/>
                </a:ln>
              </p:spPr>
              <p:txBody>
                <a:bodyPr/>
                <a:lstStyle/>
                <a:p>
                  <a:endParaRPr lang="en-US" sz="1350"/>
                </a:p>
              </p:txBody>
            </p:sp>
            <p:sp>
              <p:nvSpPr>
                <p:cNvPr id="575" name="Freeform 64"/>
                <p:cNvSpPr>
                  <a:spLocks/>
                </p:cNvSpPr>
                <p:nvPr/>
              </p:nvSpPr>
              <p:spPr bwMode="auto">
                <a:xfrm>
                  <a:off x="4839" y="573"/>
                  <a:ext cx="996" cy="578"/>
                </a:xfrm>
                <a:custGeom>
                  <a:avLst/>
                  <a:gdLst>
                    <a:gd name="T0" fmla="*/ 594 w 996"/>
                    <a:gd name="T1" fmla="*/ 578 h 578"/>
                    <a:gd name="T2" fmla="*/ 996 w 996"/>
                    <a:gd name="T3" fmla="*/ 346 h 578"/>
                    <a:gd name="T4" fmla="*/ 396 w 996"/>
                    <a:gd name="T5" fmla="*/ 0 h 578"/>
                    <a:gd name="T6" fmla="*/ 392 w 996"/>
                    <a:gd name="T7" fmla="*/ 2 h 578"/>
                    <a:gd name="T8" fmla="*/ 0 w 996"/>
                    <a:gd name="T9" fmla="*/ 226 h 578"/>
                    <a:gd name="T10" fmla="*/ 594 w 996"/>
                    <a:gd name="T11" fmla="*/ 578 h 578"/>
                  </a:gdLst>
                  <a:ahLst/>
                  <a:cxnLst>
                    <a:cxn ang="0">
                      <a:pos x="T0" y="T1"/>
                    </a:cxn>
                    <a:cxn ang="0">
                      <a:pos x="T2" y="T3"/>
                    </a:cxn>
                    <a:cxn ang="0">
                      <a:pos x="T4" y="T5"/>
                    </a:cxn>
                    <a:cxn ang="0">
                      <a:pos x="T6" y="T7"/>
                    </a:cxn>
                    <a:cxn ang="0">
                      <a:pos x="T8" y="T9"/>
                    </a:cxn>
                    <a:cxn ang="0">
                      <a:pos x="T10" y="T11"/>
                    </a:cxn>
                  </a:cxnLst>
                  <a:rect l="0" t="0" r="r" b="b"/>
                  <a:pathLst>
                    <a:path w="996" h="578">
                      <a:moveTo>
                        <a:pt x="594" y="578"/>
                      </a:moveTo>
                      <a:lnTo>
                        <a:pt x="996" y="346"/>
                      </a:lnTo>
                      <a:lnTo>
                        <a:pt x="396" y="0"/>
                      </a:lnTo>
                      <a:lnTo>
                        <a:pt x="392" y="2"/>
                      </a:lnTo>
                      <a:lnTo>
                        <a:pt x="0" y="226"/>
                      </a:lnTo>
                      <a:lnTo>
                        <a:pt x="594" y="5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76" name="Freeform 65"/>
                <p:cNvSpPr>
                  <a:spLocks/>
                </p:cNvSpPr>
                <p:nvPr/>
              </p:nvSpPr>
              <p:spPr bwMode="auto">
                <a:xfrm>
                  <a:off x="3441" y="1601"/>
                  <a:ext cx="592" cy="794"/>
                </a:xfrm>
                <a:custGeom>
                  <a:avLst/>
                  <a:gdLst>
                    <a:gd name="T0" fmla="*/ 0 w 592"/>
                    <a:gd name="T1" fmla="*/ 450 h 794"/>
                    <a:gd name="T2" fmla="*/ 592 w 592"/>
                    <a:gd name="T3" fmla="*/ 794 h 794"/>
                    <a:gd name="T4" fmla="*/ 592 w 592"/>
                    <a:gd name="T5" fmla="*/ 344 h 794"/>
                    <a:gd name="T6" fmla="*/ 0 w 592"/>
                    <a:gd name="T7" fmla="*/ 0 h 794"/>
                    <a:gd name="T8" fmla="*/ 0 w 592"/>
                    <a:gd name="T9" fmla="*/ 450 h 794"/>
                  </a:gdLst>
                  <a:ahLst/>
                  <a:cxnLst>
                    <a:cxn ang="0">
                      <a:pos x="T0" y="T1"/>
                    </a:cxn>
                    <a:cxn ang="0">
                      <a:pos x="T2" y="T3"/>
                    </a:cxn>
                    <a:cxn ang="0">
                      <a:pos x="T4" y="T5"/>
                    </a:cxn>
                    <a:cxn ang="0">
                      <a:pos x="T6" y="T7"/>
                    </a:cxn>
                    <a:cxn ang="0">
                      <a:pos x="T8" y="T9"/>
                    </a:cxn>
                  </a:cxnLst>
                  <a:rect l="0" t="0" r="r" b="b"/>
                  <a:pathLst>
                    <a:path w="592" h="794">
                      <a:moveTo>
                        <a:pt x="0" y="450"/>
                      </a:moveTo>
                      <a:lnTo>
                        <a:pt x="592" y="794"/>
                      </a:lnTo>
                      <a:lnTo>
                        <a:pt x="592" y="344"/>
                      </a:lnTo>
                      <a:lnTo>
                        <a:pt x="0" y="0"/>
                      </a:lnTo>
                      <a:lnTo>
                        <a:pt x="0" y="45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77" name="Freeform 66"/>
                <p:cNvSpPr>
                  <a:spLocks/>
                </p:cNvSpPr>
                <p:nvPr/>
              </p:nvSpPr>
              <p:spPr bwMode="auto">
                <a:xfrm>
                  <a:off x="4041" y="921"/>
                  <a:ext cx="1800" cy="1466"/>
                </a:xfrm>
                <a:custGeom>
                  <a:avLst/>
                  <a:gdLst>
                    <a:gd name="T0" fmla="*/ 1800 w 1800"/>
                    <a:gd name="T1" fmla="*/ 434 h 1466"/>
                    <a:gd name="T2" fmla="*/ 0 w 1800"/>
                    <a:gd name="T3" fmla="*/ 1466 h 1466"/>
                    <a:gd name="T4" fmla="*/ 0 w 1800"/>
                    <a:gd name="T5" fmla="*/ 1032 h 1466"/>
                    <a:gd name="T6" fmla="*/ 1800 w 1800"/>
                    <a:gd name="T7" fmla="*/ 0 h 1466"/>
                    <a:gd name="T8" fmla="*/ 1800 w 1800"/>
                    <a:gd name="T9" fmla="*/ 434 h 1466"/>
                  </a:gdLst>
                  <a:ahLst/>
                  <a:cxnLst>
                    <a:cxn ang="0">
                      <a:pos x="T0" y="T1"/>
                    </a:cxn>
                    <a:cxn ang="0">
                      <a:pos x="T2" y="T3"/>
                    </a:cxn>
                    <a:cxn ang="0">
                      <a:pos x="T4" y="T5"/>
                    </a:cxn>
                    <a:cxn ang="0">
                      <a:pos x="T6" y="T7"/>
                    </a:cxn>
                    <a:cxn ang="0">
                      <a:pos x="T8" y="T9"/>
                    </a:cxn>
                  </a:cxnLst>
                  <a:rect l="0" t="0" r="r" b="b"/>
                  <a:pathLst>
                    <a:path w="1800" h="1466">
                      <a:moveTo>
                        <a:pt x="1800" y="434"/>
                      </a:moveTo>
                      <a:lnTo>
                        <a:pt x="0" y="1466"/>
                      </a:lnTo>
                      <a:lnTo>
                        <a:pt x="0" y="1032"/>
                      </a:lnTo>
                      <a:lnTo>
                        <a:pt x="1800" y="0"/>
                      </a:lnTo>
                      <a:lnTo>
                        <a:pt x="1800" y="434"/>
                      </a:lnTo>
                      <a:close/>
                    </a:path>
                  </a:pathLst>
                </a:custGeom>
                <a:solidFill>
                  <a:srgbClr val="EEEEEE"/>
                </a:solidFill>
                <a:ln w="12700">
                  <a:solidFill>
                    <a:srgbClr val="000000"/>
                  </a:solidFill>
                  <a:prstDash val="solid"/>
                  <a:round/>
                  <a:headEnd/>
                  <a:tailEnd/>
                </a:ln>
              </p:spPr>
              <p:txBody>
                <a:bodyPr/>
                <a:lstStyle/>
                <a:p>
                  <a:endParaRPr lang="en-US" sz="1350"/>
                </a:p>
              </p:txBody>
            </p:sp>
            <p:sp>
              <p:nvSpPr>
                <p:cNvPr id="578" name="Freeform 67"/>
                <p:cNvSpPr>
                  <a:spLocks/>
                </p:cNvSpPr>
                <p:nvPr/>
              </p:nvSpPr>
              <p:spPr bwMode="auto">
                <a:xfrm>
                  <a:off x="3439" y="1373"/>
                  <a:ext cx="996" cy="578"/>
                </a:xfrm>
                <a:custGeom>
                  <a:avLst/>
                  <a:gdLst>
                    <a:gd name="T0" fmla="*/ 594 w 996"/>
                    <a:gd name="T1" fmla="*/ 578 h 578"/>
                    <a:gd name="T2" fmla="*/ 996 w 996"/>
                    <a:gd name="T3" fmla="*/ 346 h 578"/>
                    <a:gd name="T4" fmla="*/ 396 w 996"/>
                    <a:gd name="T5" fmla="*/ 0 h 578"/>
                    <a:gd name="T6" fmla="*/ 392 w 996"/>
                    <a:gd name="T7" fmla="*/ 2 h 578"/>
                    <a:gd name="T8" fmla="*/ 0 w 996"/>
                    <a:gd name="T9" fmla="*/ 226 h 578"/>
                    <a:gd name="T10" fmla="*/ 594 w 996"/>
                    <a:gd name="T11" fmla="*/ 578 h 578"/>
                  </a:gdLst>
                  <a:ahLst/>
                  <a:cxnLst>
                    <a:cxn ang="0">
                      <a:pos x="T0" y="T1"/>
                    </a:cxn>
                    <a:cxn ang="0">
                      <a:pos x="T2" y="T3"/>
                    </a:cxn>
                    <a:cxn ang="0">
                      <a:pos x="T4" y="T5"/>
                    </a:cxn>
                    <a:cxn ang="0">
                      <a:pos x="T6" y="T7"/>
                    </a:cxn>
                    <a:cxn ang="0">
                      <a:pos x="T8" y="T9"/>
                    </a:cxn>
                    <a:cxn ang="0">
                      <a:pos x="T10" y="T11"/>
                    </a:cxn>
                  </a:cxnLst>
                  <a:rect l="0" t="0" r="r" b="b"/>
                  <a:pathLst>
                    <a:path w="996" h="578">
                      <a:moveTo>
                        <a:pt x="594" y="578"/>
                      </a:moveTo>
                      <a:lnTo>
                        <a:pt x="996" y="346"/>
                      </a:lnTo>
                      <a:lnTo>
                        <a:pt x="396" y="0"/>
                      </a:lnTo>
                      <a:lnTo>
                        <a:pt x="392" y="2"/>
                      </a:lnTo>
                      <a:lnTo>
                        <a:pt x="0" y="226"/>
                      </a:lnTo>
                      <a:lnTo>
                        <a:pt x="594" y="5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79" name="Freeform 68"/>
                <p:cNvSpPr>
                  <a:spLocks/>
                </p:cNvSpPr>
                <p:nvPr/>
              </p:nvSpPr>
              <p:spPr bwMode="auto">
                <a:xfrm>
                  <a:off x="4743" y="189"/>
                  <a:ext cx="996" cy="578"/>
                </a:xfrm>
                <a:custGeom>
                  <a:avLst/>
                  <a:gdLst>
                    <a:gd name="T0" fmla="*/ 594 w 996"/>
                    <a:gd name="T1" fmla="*/ 578 h 578"/>
                    <a:gd name="T2" fmla="*/ 996 w 996"/>
                    <a:gd name="T3" fmla="*/ 346 h 578"/>
                    <a:gd name="T4" fmla="*/ 396 w 996"/>
                    <a:gd name="T5" fmla="*/ 0 h 578"/>
                    <a:gd name="T6" fmla="*/ 392 w 996"/>
                    <a:gd name="T7" fmla="*/ 2 h 578"/>
                    <a:gd name="T8" fmla="*/ 0 w 996"/>
                    <a:gd name="T9" fmla="*/ 226 h 578"/>
                    <a:gd name="T10" fmla="*/ 594 w 996"/>
                    <a:gd name="T11" fmla="*/ 578 h 578"/>
                  </a:gdLst>
                  <a:ahLst/>
                  <a:cxnLst>
                    <a:cxn ang="0">
                      <a:pos x="T0" y="T1"/>
                    </a:cxn>
                    <a:cxn ang="0">
                      <a:pos x="T2" y="T3"/>
                    </a:cxn>
                    <a:cxn ang="0">
                      <a:pos x="T4" y="T5"/>
                    </a:cxn>
                    <a:cxn ang="0">
                      <a:pos x="T6" y="T7"/>
                    </a:cxn>
                    <a:cxn ang="0">
                      <a:pos x="T8" y="T9"/>
                    </a:cxn>
                    <a:cxn ang="0">
                      <a:pos x="T10" y="T11"/>
                    </a:cxn>
                  </a:cxnLst>
                  <a:rect l="0" t="0" r="r" b="b"/>
                  <a:pathLst>
                    <a:path w="996" h="578">
                      <a:moveTo>
                        <a:pt x="594" y="578"/>
                      </a:moveTo>
                      <a:lnTo>
                        <a:pt x="996" y="346"/>
                      </a:lnTo>
                      <a:lnTo>
                        <a:pt x="396" y="0"/>
                      </a:lnTo>
                      <a:lnTo>
                        <a:pt x="392" y="2"/>
                      </a:lnTo>
                      <a:lnTo>
                        <a:pt x="0" y="226"/>
                      </a:lnTo>
                      <a:lnTo>
                        <a:pt x="594" y="5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80" name="Freeform 69"/>
                <p:cNvSpPr>
                  <a:spLocks/>
                </p:cNvSpPr>
                <p:nvPr/>
              </p:nvSpPr>
              <p:spPr bwMode="auto">
                <a:xfrm>
                  <a:off x="5337" y="545"/>
                  <a:ext cx="408" cy="666"/>
                </a:xfrm>
                <a:custGeom>
                  <a:avLst/>
                  <a:gdLst>
                    <a:gd name="T0" fmla="*/ 408 w 408"/>
                    <a:gd name="T1" fmla="*/ 434 h 666"/>
                    <a:gd name="T2" fmla="*/ 0 w 408"/>
                    <a:gd name="T3" fmla="*/ 666 h 666"/>
                    <a:gd name="T4" fmla="*/ 0 w 408"/>
                    <a:gd name="T5" fmla="*/ 232 h 666"/>
                    <a:gd name="T6" fmla="*/ 408 w 408"/>
                    <a:gd name="T7" fmla="*/ 0 h 666"/>
                    <a:gd name="T8" fmla="*/ 408 w 408"/>
                    <a:gd name="T9" fmla="*/ 434 h 666"/>
                  </a:gdLst>
                  <a:ahLst/>
                  <a:cxnLst>
                    <a:cxn ang="0">
                      <a:pos x="T0" y="T1"/>
                    </a:cxn>
                    <a:cxn ang="0">
                      <a:pos x="T2" y="T3"/>
                    </a:cxn>
                    <a:cxn ang="0">
                      <a:pos x="T4" y="T5"/>
                    </a:cxn>
                    <a:cxn ang="0">
                      <a:pos x="T6" y="T7"/>
                    </a:cxn>
                    <a:cxn ang="0">
                      <a:pos x="T8" y="T9"/>
                    </a:cxn>
                  </a:cxnLst>
                  <a:rect l="0" t="0" r="r" b="b"/>
                  <a:pathLst>
                    <a:path w="408" h="666">
                      <a:moveTo>
                        <a:pt x="408" y="434"/>
                      </a:moveTo>
                      <a:lnTo>
                        <a:pt x="0" y="666"/>
                      </a:lnTo>
                      <a:lnTo>
                        <a:pt x="0" y="232"/>
                      </a:lnTo>
                      <a:lnTo>
                        <a:pt x="408" y="0"/>
                      </a:lnTo>
                      <a:lnTo>
                        <a:pt x="408" y="434"/>
                      </a:lnTo>
                      <a:close/>
                    </a:path>
                  </a:pathLst>
                </a:custGeom>
                <a:solidFill>
                  <a:srgbClr val="EEEEEE"/>
                </a:solidFill>
                <a:ln w="12700">
                  <a:solidFill>
                    <a:srgbClr val="000000"/>
                  </a:solidFill>
                  <a:prstDash val="solid"/>
                  <a:round/>
                  <a:headEnd/>
                  <a:tailEnd/>
                </a:ln>
              </p:spPr>
              <p:txBody>
                <a:bodyPr/>
                <a:lstStyle/>
                <a:p>
                  <a:endParaRPr lang="en-US" sz="1350"/>
                </a:p>
              </p:txBody>
            </p:sp>
            <p:sp>
              <p:nvSpPr>
                <p:cNvPr id="581" name="Freeform 70"/>
                <p:cNvSpPr>
                  <a:spLocks/>
                </p:cNvSpPr>
                <p:nvPr/>
              </p:nvSpPr>
              <p:spPr bwMode="auto">
                <a:xfrm>
                  <a:off x="4737" y="417"/>
                  <a:ext cx="592" cy="794"/>
                </a:xfrm>
                <a:custGeom>
                  <a:avLst/>
                  <a:gdLst>
                    <a:gd name="T0" fmla="*/ 0 w 592"/>
                    <a:gd name="T1" fmla="*/ 450 h 794"/>
                    <a:gd name="T2" fmla="*/ 592 w 592"/>
                    <a:gd name="T3" fmla="*/ 794 h 794"/>
                    <a:gd name="T4" fmla="*/ 592 w 592"/>
                    <a:gd name="T5" fmla="*/ 344 h 794"/>
                    <a:gd name="T6" fmla="*/ 0 w 592"/>
                    <a:gd name="T7" fmla="*/ 0 h 794"/>
                    <a:gd name="T8" fmla="*/ 0 w 592"/>
                    <a:gd name="T9" fmla="*/ 450 h 794"/>
                  </a:gdLst>
                  <a:ahLst/>
                  <a:cxnLst>
                    <a:cxn ang="0">
                      <a:pos x="T0" y="T1"/>
                    </a:cxn>
                    <a:cxn ang="0">
                      <a:pos x="T2" y="T3"/>
                    </a:cxn>
                    <a:cxn ang="0">
                      <a:pos x="T4" y="T5"/>
                    </a:cxn>
                    <a:cxn ang="0">
                      <a:pos x="T6" y="T7"/>
                    </a:cxn>
                    <a:cxn ang="0">
                      <a:pos x="T8" y="T9"/>
                    </a:cxn>
                  </a:cxnLst>
                  <a:rect l="0" t="0" r="r" b="b"/>
                  <a:pathLst>
                    <a:path w="592" h="794">
                      <a:moveTo>
                        <a:pt x="0" y="450"/>
                      </a:moveTo>
                      <a:lnTo>
                        <a:pt x="592" y="794"/>
                      </a:lnTo>
                      <a:lnTo>
                        <a:pt x="592" y="344"/>
                      </a:lnTo>
                      <a:lnTo>
                        <a:pt x="0" y="0"/>
                      </a:lnTo>
                      <a:lnTo>
                        <a:pt x="0" y="45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82" name="Freeform 71"/>
                <p:cNvSpPr>
                  <a:spLocks/>
                </p:cNvSpPr>
                <p:nvPr/>
              </p:nvSpPr>
              <p:spPr bwMode="auto">
                <a:xfrm>
                  <a:off x="4191" y="1061"/>
                  <a:ext cx="1140" cy="666"/>
                </a:xfrm>
                <a:custGeom>
                  <a:avLst/>
                  <a:gdLst>
                    <a:gd name="T0" fmla="*/ 250 w 1140"/>
                    <a:gd name="T1" fmla="*/ 666 h 666"/>
                    <a:gd name="T2" fmla="*/ 1140 w 1140"/>
                    <a:gd name="T3" fmla="*/ 146 h 666"/>
                    <a:gd name="T4" fmla="*/ 884 w 1140"/>
                    <a:gd name="T5" fmla="*/ 0 h 666"/>
                    <a:gd name="T6" fmla="*/ 392 w 1140"/>
                    <a:gd name="T7" fmla="*/ 290 h 666"/>
                    <a:gd name="T8" fmla="*/ 0 w 1140"/>
                    <a:gd name="T9" fmla="*/ 514 h 666"/>
                    <a:gd name="T10" fmla="*/ 250 w 1140"/>
                    <a:gd name="T11" fmla="*/ 666 h 666"/>
                  </a:gdLst>
                  <a:ahLst/>
                  <a:cxnLst>
                    <a:cxn ang="0">
                      <a:pos x="T0" y="T1"/>
                    </a:cxn>
                    <a:cxn ang="0">
                      <a:pos x="T2" y="T3"/>
                    </a:cxn>
                    <a:cxn ang="0">
                      <a:pos x="T4" y="T5"/>
                    </a:cxn>
                    <a:cxn ang="0">
                      <a:pos x="T6" y="T7"/>
                    </a:cxn>
                    <a:cxn ang="0">
                      <a:pos x="T8" y="T9"/>
                    </a:cxn>
                    <a:cxn ang="0">
                      <a:pos x="T10" y="T11"/>
                    </a:cxn>
                  </a:cxnLst>
                  <a:rect l="0" t="0" r="r" b="b"/>
                  <a:pathLst>
                    <a:path w="1140" h="666">
                      <a:moveTo>
                        <a:pt x="250" y="666"/>
                      </a:moveTo>
                      <a:lnTo>
                        <a:pt x="1140" y="146"/>
                      </a:lnTo>
                      <a:lnTo>
                        <a:pt x="884" y="0"/>
                      </a:lnTo>
                      <a:lnTo>
                        <a:pt x="392" y="290"/>
                      </a:lnTo>
                      <a:lnTo>
                        <a:pt x="0" y="514"/>
                      </a:lnTo>
                      <a:lnTo>
                        <a:pt x="250" y="66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83" name="Freeform 72"/>
                <p:cNvSpPr>
                  <a:spLocks/>
                </p:cNvSpPr>
                <p:nvPr/>
              </p:nvSpPr>
              <p:spPr bwMode="auto">
                <a:xfrm>
                  <a:off x="3839" y="861"/>
                  <a:ext cx="1140" cy="666"/>
                </a:xfrm>
                <a:custGeom>
                  <a:avLst/>
                  <a:gdLst>
                    <a:gd name="T0" fmla="*/ 250 w 1140"/>
                    <a:gd name="T1" fmla="*/ 666 h 666"/>
                    <a:gd name="T2" fmla="*/ 1140 w 1140"/>
                    <a:gd name="T3" fmla="*/ 146 h 666"/>
                    <a:gd name="T4" fmla="*/ 884 w 1140"/>
                    <a:gd name="T5" fmla="*/ 0 h 666"/>
                    <a:gd name="T6" fmla="*/ 392 w 1140"/>
                    <a:gd name="T7" fmla="*/ 290 h 666"/>
                    <a:gd name="T8" fmla="*/ 0 w 1140"/>
                    <a:gd name="T9" fmla="*/ 514 h 666"/>
                    <a:gd name="T10" fmla="*/ 250 w 1140"/>
                    <a:gd name="T11" fmla="*/ 666 h 666"/>
                  </a:gdLst>
                  <a:ahLst/>
                  <a:cxnLst>
                    <a:cxn ang="0">
                      <a:pos x="T0" y="T1"/>
                    </a:cxn>
                    <a:cxn ang="0">
                      <a:pos x="T2" y="T3"/>
                    </a:cxn>
                    <a:cxn ang="0">
                      <a:pos x="T4" y="T5"/>
                    </a:cxn>
                    <a:cxn ang="0">
                      <a:pos x="T6" y="T7"/>
                    </a:cxn>
                    <a:cxn ang="0">
                      <a:pos x="T8" y="T9"/>
                    </a:cxn>
                    <a:cxn ang="0">
                      <a:pos x="T10" y="T11"/>
                    </a:cxn>
                  </a:cxnLst>
                  <a:rect l="0" t="0" r="r" b="b"/>
                  <a:pathLst>
                    <a:path w="1140" h="666">
                      <a:moveTo>
                        <a:pt x="250" y="666"/>
                      </a:moveTo>
                      <a:lnTo>
                        <a:pt x="1140" y="146"/>
                      </a:lnTo>
                      <a:lnTo>
                        <a:pt x="884" y="0"/>
                      </a:lnTo>
                      <a:lnTo>
                        <a:pt x="392" y="290"/>
                      </a:lnTo>
                      <a:lnTo>
                        <a:pt x="0" y="514"/>
                      </a:lnTo>
                      <a:lnTo>
                        <a:pt x="250" y="66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84" name="Freeform 73"/>
                <p:cNvSpPr>
                  <a:spLocks/>
                </p:cNvSpPr>
                <p:nvPr/>
              </p:nvSpPr>
              <p:spPr bwMode="auto">
                <a:xfrm>
                  <a:off x="4357" y="931"/>
                  <a:ext cx="474" cy="276"/>
                </a:xfrm>
                <a:custGeom>
                  <a:avLst/>
                  <a:gdLst>
                    <a:gd name="T0" fmla="*/ 282 w 474"/>
                    <a:gd name="T1" fmla="*/ 276 h 276"/>
                    <a:gd name="T2" fmla="*/ 474 w 474"/>
                    <a:gd name="T3" fmla="*/ 166 h 276"/>
                    <a:gd name="T4" fmla="*/ 188 w 474"/>
                    <a:gd name="T5" fmla="*/ 0 h 276"/>
                    <a:gd name="T6" fmla="*/ 186 w 474"/>
                    <a:gd name="T7" fmla="*/ 2 h 276"/>
                    <a:gd name="T8" fmla="*/ 0 w 474"/>
                    <a:gd name="T9" fmla="*/ 108 h 276"/>
                    <a:gd name="T10" fmla="*/ 282 w 474"/>
                    <a:gd name="T11" fmla="*/ 276 h 276"/>
                  </a:gdLst>
                  <a:ahLst/>
                  <a:cxnLst>
                    <a:cxn ang="0">
                      <a:pos x="T0" y="T1"/>
                    </a:cxn>
                    <a:cxn ang="0">
                      <a:pos x="T2" y="T3"/>
                    </a:cxn>
                    <a:cxn ang="0">
                      <a:pos x="T4" y="T5"/>
                    </a:cxn>
                    <a:cxn ang="0">
                      <a:pos x="T6" y="T7"/>
                    </a:cxn>
                    <a:cxn ang="0">
                      <a:pos x="T8" y="T9"/>
                    </a:cxn>
                    <a:cxn ang="0">
                      <a:pos x="T10" y="T11"/>
                    </a:cxn>
                  </a:cxnLst>
                  <a:rect l="0" t="0" r="r" b="b"/>
                  <a:pathLst>
                    <a:path w="474" h="276">
                      <a:moveTo>
                        <a:pt x="282" y="276"/>
                      </a:moveTo>
                      <a:lnTo>
                        <a:pt x="474" y="166"/>
                      </a:lnTo>
                      <a:lnTo>
                        <a:pt x="188" y="0"/>
                      </a:lnTo>
                      <a:lnTo>
                        <a:pt x="186" y="2"/>
                      </a:lnTo>
                      <a:lnTo>
                        <a:pt x="0" y="108"/>
                      </a:lnTo>
                      <a:lnTo>
                        <a:pt x="282" y="27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85" name="Freeform 74"/>
                <p:cNvSpPr>
                  <a:spLocks/>
                </p:cNvSpPr>
                <p:nvPr/>
              </p:nvSpPr>
              <p:spPr bwMode="auto">
                <a:xfrm>
                  <a:off x="4639" y="1101"/>
                  <a:ext cx="194" cy="318"/>
                </a:xfrm>
                <a:custGeom>
                  <a:avLst/>
                  <a:gdLst>
                    <a:gd name="T0" fmla="*/ 194 w 194"/>
                    <a:gd name="T1" fmla="*/ 208 h 318"/>
                    <a:gd name="T2" fmla="*/ 0 w 194"/>
                    <a:gd name="T3" fmla="*/ 318 h 318"/>
                    <a:gd name="T4" fmla="*/ 0 w 194"/>
                    <a:gd name="T5" fmla="*/ 110 h 318"/>
                    <a:gd name="T6" fmla="*/ 194 w 194"/>
                    <a:gd name="T7" fmla="*/ 0 h 318"/>
                    <a:gd name="T8" fmla="*/ 194 w 194"/>
                    <a:gd name="T9" fmla="*/ 208 h 318"/>
                  </a:gdLst>
                  <a:ahLst/>
                  <a:cxnLst>
                    <a:cxn ang="0">
                      <a:pos x="T0" y="T1"/>
                    </a:cxn>
                    <a:cxn ang="0">
                      <a:pos x="T2" y="T3"/>
                    </a:cxn>
                    <a:cxn ang="0">
                      <a:pos x="T4" y="T5"/>
                    </a:cxn>
                    <a:cxn ang="0">
                      <a:pos x="T6" y="T7"/>
                    </a:cxn>
                    <a:cxn ang="0">
                      <a:pos x="T8" y="T9"/>
                    </a:cxn>
                  </a:cxnLst>
                  <a:rect l="0" t="0" r="r" b="b"/>
                  <a:pathLst>
                    <a:path w="194" h="318">
                      <a:moveTo>
                        <a:pt x="194" y="208"/>
                      </a:moveTo>
                      <a:lnTo>
                        <a:pt x="0" y="318"/>
                      </a:lnTo>
                      <a:lnTo>
                        <a:pt x="0" y="110"/>
                      </a:lnTo>
                      <a:lnTo>
                        <a:pt x="194" y="0"/>
                      </a:lnTo>
                      <a:lnTo>
                        <a:pt x="194" y="20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586" name="Freeform 75"/>
                <p:cNvSpPr>
                  <a:spLocks/>
                </p:cNvSpPr>
                <p:nvPr/>
              </p:nvSpPr>
              <p:spPr bwMode="auto">
                <a:xfrm>
                  <a:off x="4353" y="1041"/>
                  <a:ext cx="282" cy="378"/>
                </a:xfrm>
                <a:custGeom>
                  <a:avLst/>
                  <a:gdLst>
                    <a:gd name="T0" fmla="*/ 0 w 282"/>
                    <a:gd name="T1" fmla="*/ 214 h 378"/>
                    <a:gd name="T2" fmla="*/ 282 w 282"/>
                    <a:gd name="T3" fmla="*/ 378 h 378"/>
                    <a:gd name="T4" fmla="*/ 282 w 282"/>
                    <a:gd name="T5" fmla="*/ 164 h 378"/>
                    <a:gd name="T6" fmla="*/ 0 w 282"/>
                    <a:gd name="T7" fmla="*/ 0 h 378"/>
                    <a:gd name="T8" fmla="*/ 0 w 282"/>
                    <a:gd name="T9" fmla="*/ 214 h 378"/>
                  </a:gdLst>
                  <a:ahLst/>
                  <a:cxnLst>
                    <a:cxn ang="0">
                      <a:pos x="T0" y="T1"/>
                    </a:cxn>
                    <a:cxn ang="0">
                      <a:pos x="T2" y="T3"/>
                    </a:cxn>
                    <a:cxn ang="0">
                      <a:pos x="T4" y="T5"/>
                    </a:cxn>
                    <a:cxn ang="0">
                      <a:pos x="T6" y="T7"/>
                    </a:cxn>
                    <a:cxn ang="0">
                      <a:pos x="T8" y="T9"/>
                    </a:cxn>
                  </a:cxnLst>
                  <a:rect l="0" t="0" r="r" b="b"/>
                  <a:pathLst>
                    <a:path w="282" h="378">
                      <a:moveTo>
                        <a:pt x="0" y="214"/>
                      </a:moveTo>
                      <a:lnTo>
                        <a:pt x="282" y="378"/>
                      </a:lnTo>
                      <a:lnTo>
                        <a:pt x="282" y="164"/>
                      </a:lnTo>
                      <a:lnTo>
                        <a:pt x="0" y="0"/>
                      </a:lnTo>
                      <a:lnTo>
                        <a:pt x="0" y="214"/>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87" name="Line 76"/>
                <p:cNvSpPr>
                  <a:spLocks noChangeShapeType="1"/>
                </p:cNvSpPr>
                <p:nvPr/>
              </p:nvSpPr>
              <p:spPr bwMode="auto">
                <a:xfrm>
                  <a:off x="4977" y="1007"/>
                  <a:ext cx="1" cy="1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588" name="Freeform 77"/>
                <p:cNvSpPr>
                  <a:spLocks/>
                </p:cNvSpPr>
                <p:nvPr/>
              </p:nvSpPr>
              <p:spPr bwMode="auto">
                <a:xfrm>
                  <a:off x="4913" y="679"/>
                  <a:ext cx="278" cy="264"/>
                </a:xfrm>
                <a:custGeom>
                  <a:avLst/>
                  <a:gdLst>
                    <a:gd name="T0" fmla="*/ 8 w 278"/>
                    <a:gd name="T1" fmla="*/ 78 h 264"/>
                    <a:gd name="T2" fmla="*/ 2 w 278"/>
                    <a:gd name="T3" fmla="*/ 104 h 264"/>
                    <a:gd name="T4" fmla="*/ 0 w 278"/>
                    <a:gd name="T5" fmla="*/ 130 h 264"/>
                    <a:gd name="T6" fmla="*/ 4 w 278"/>
                    <a:gd name="T7" fmla="*/ 156 h 264"/>
                    <a:gd name="T8" fmla="*/ 12 w 278"/>
                    <a:gd name="T9" fmla="*/ 180 h 264"/>
                    <a:gd name="T10" fmla="*/ 24 w 278"/>
                    <a:gd name="T11" fmla="*/ 202 h 264"/>
                    <a:gd name="T12" fmla="*/ 42 w 278"/>
                    <a:gd name="T13" fmla="*/ 222 h 264"/>
                    <a:gd name="T14" fmla="*/ 64 w 278"/>
                    <a:gd name="T15" fmla="*/ 240 h 264"/>
                    <a:gd name="T16" fmla="*/ 88 w 278"/>
                    <a:gd name="T17" fmla="*/ 252 h 264"/>
                    <a:gd name="T18" fmla="*/ 102 w 278"/>
                    <a:gd name="T19" fmla="*/ 258 h 264"/>
                    <a:gd name="T20" fmla="*/ 130 w 278"/>
                    <a:gd name="T21" fmla="*/ 264 h 264"/>
                    <a:gd name="T22" fmla="*/ 156 w 278"/>
                    <a:gd name="T23" fmla="*/ 264 h 264"/>
                    <a:gd name="T24" fmla="*/ 182 w 278"/>
                    <a:gd name="T25" fmla="*/ 260 h 264"/>
                    <a:gd name="T26" fmla="*/ 208 w 278"/>
                    <a:gd name="T27" fmla="*/ 250 h 264"/>
                    <a:gd name="T28" fmla="*/ 228 w 278"/>
                    <a:gd name="T29" fmla="*/ 236 h 264"/>
                    <a:gd name="T30" fmla="*/ 248 w 278"/>
                    <a:gd name="T31" fmla="*/ 220 h 264"/>
                    <a:gd name="T32" fmla="*/ 262 w 278"/>
                    <a:gd name="T33" fmla="*/ 198 h 264"/>
                    <a:gd name="T34" fmla="*/ 268 w 278"/>
                    <a:gd name="T35" fmla="*/ 186 h 264"/>
                    <a:gd name="T36" fmla="*/ 276 w 278"/>
                    <a:gd name="T37" fmla="*/ 160 h 264"/>
                    <a:gd name="T38" fmla="*/ 278 w 278"/>
                    <a:gd name="T39" fmla="*/ 134 h 264"/>
                    <a:gd name="T40" fmla="*/ 274 w 278"/>
                    <a:gd name="T41" fmla="*/ 110 h 264"/>
                    <a:gd name="T42" fmla="*/ 266 w 278"/>
                    <a:gd name="T43" fmla="*/ 84 h 264"/>
                    <a:gd name="T44" fmla="*/ 252 w 278"/>
                    <a:gd name="T45" fmla="*/ 62 h 264"/>
                    <a:gd name="T46" fmla="*/ 236 w 278"/>
                    <a:gd name="T47" fmla="*/ 42 h 264"/>
                    <a:gd name="T48" fmla="*/ 214 w 278"/>
                    <a:gd name="T49" fmla="*/ 24 h 264"/>
                    <a:gd name="T50" fmla="*/ 188 w 278"/>
                    <a:gd name="T51" fmla="*/ 12 h 264"/>
                    <a:gd name="T52" fmla="*/ 174 w 278"/>
                    <a:gd name="T53" fmla="*/ 6 h 264"/>
                    <a:gd name="T54" fmla="*/ 148 w 278"/>
                    <a:gd name="T55" fmla="*/ 2 h 264"/>
                    <a:gd name="T56" fmla="*/ 120 w 278"/>
                    <a:gd name="T57" fmla="*/ 0 h 264"/>
                    <a:gd name="T58" fmla="*/ 94 w 278"/>
                    <a:gd name="T59" fmla="*/ 4 h 264"/>
                    <a:gd name="T60" fmla="*/ 70 w 278"/>
                    <a:gd name="T61" fmla="*/ 14 h 264"/>
                    <a:gd name="T62" fmla="*/ 48 w 278"/>
                    <a:gd name="T63" fmla="*/ 28 h 264"/>
                    <a:gd name="T64" fmla="*/ 30 w 278"/>
                    <a:gd name="T65" fmla="*/ 46 h 264"/>
                    <a:gd name="T66" fmla="*/ 14 w 278"/>
                    <a:gd name="T67" fmla="*/ 66 h 264"/>
                    <a:gd name="T68" fmla="*/ 8 w 278"/>
                    <a:gd name="T69" fmla="*/ 7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8" h="264">
                      <a:moveTo>
                        <a:pt x="8" y="78"/>
                      </a:moveTo>
                      <a:lnTo>
                        <a:pt x="8" y="78"/>
                      </a:lnTo>
                      <a:lnTo>
                        <a:pt x="4" y="92"/>
                      </a:lnTo>
                      <a:lnTo>
                        <a:pt x="2" y="104"/>
                      </a:lnTo>
                      <a:lnTo>
                        <a:pt x="0" y="116"/>
                      </a:lnTo>
                      <a:lnTo>
                        <a:pt x="0" y="130"/>
                      </a:lnTo>
                      <a:lnTo>
                        <a:pt x="0" y="142"/>
                      </a:lnTo>
                      <a:lnTo>
                        <a:pt x="4" y="156"/>
                      </a:lnTo>
                      <a:lnTo>
                        <a:pt x="6" y="168"/>
                      </a:lnTo>
                      <a:lnTo>
                        <a:pt x="12" y="180"/>
                      </a:lnTo>
                      <a:lnTo>
                        <a:pt x="18" y="192"/>
                      </a:lnTo>
                      <a:lnTo>
                        <a:pt x="24" y="202"/>
                      </a:lnTo>
                      <a:lnTo>
                        <a:pt x="32" y="212"/>
                      </a:lnTo>
                      <a:lnTo>
                        <a:pt x="42" y="222"/>
                      </a:lnTo>
                      <a:lnTo>
                        <a:pt x="52" y="232"/>
                      </a:lnTo>
                      <a:lnTo>
                        <a:pt x="64" y="240"/>
                      </a:lnTo>
                      <a:lnTo>
                        <a:pt x="76" y="246"/>
                      </a:lnTo>
                      <a:lnTo>
                        <a:pt x="88" y="252"/>
                      </a:lnTo>
                      <a:lnTo>
                        <a:pt x="88" y="252"/>
                      </a:lnTo>
                      <a:lnTo>
                        <a:pt x="102" y="258"/>
                      </a:lnTo>
                      <a:lnTo>
                        <a:pt x="116" y="262"/>
                      </a:lnTo>
                      <a:lnTo>
                        <a:pt x="130" y="264"/>
                      </a:lnTo>
                      <a:lnTo>
                        <a:pt x="144" y="264"/>
                      </a:lnTo>
                      <a:lnTo>
                        <a:pt x="156" y="264"/>
                      </a:lnTo>
                      <a:lnTo>
                        <a:pt x="170" y="262"/>
                      </a:lnTo>
                      <a:lnTo>
                        <a:pt x="182" y="260"/>
                      </a:lnTo>
                      <a:lnTo>
                        <a:pt x="196" y="256"/>
                      </a:lnTo>
                      <a:lnTo>
                        <a:pt x="208" y="250"/>
                      </a:lnTo>
                      <a:lnTo>
                        <a:pt x="218" y="244"/>
                      </a:lnTo>
                      <a:lnTo>
                        <a:pt x="228" y="236"/>
                      </a:lnTo>
                      <a:lnTo>
                        <a:pt x="238" y="228"/>
                      </a:lnTo>
                      <a:lnTo>
                        <a:pt x="248" y="220"/>
                      </a:lnTo>
                      <a:lnTo>
                        <a:pt x="256" y="210"/>
                      </a:lnTo>
                      <a:lnTo>
                        <a:pt x="262" y="198"/>
                      </a:lnTo>
                      <a:lnTo>
                        <a:pt x="268" y="186"/>
                      </a:lnTo>
                      <a:lnTo>
                        <a:pt x="268" y="186"/>
                      </a:lnTo>
                      <a:lnTo>
                        <a:pt x="272" y="174"/>
                      </a:lnTo>
                      <a:lnTo>
                        <a:pt x="276" y="160"/>
                      </a:lnTo>
                      <a:lnTo>
                        <a:pt x="278" y="148"/>
                      </a:lnTo>
                      <a:lnTo>
                        <a:pt x="278" y="134"/>
                      </a:lnTo>
                      <a:lnTo>
                        <a:pt x="276" y="122"/>
                      </a:lnTo>
                      <a:lnTo>
                        <a:pt x="274" y="110"/>
                      </a:lnTo>
                      <a:lnTo>
                        <a:pt x="270" y="96"/>
                      </a:lnTo>
                      <a:lnTo>
                        <a:pt x="266" y="84"/>
                      </a:lnTo>
                      <a:lnTo>
                        <a:pt x="260" y="74"/>
                      </a:lnTo>
                      <a:lnTo>
                        <a:pt x="252" y="62"/>
                      </a:lnTo>
                      <a:lnTo>
                        <a:pt x="244" y="52"/>
                      </a:lnTo>
                      <a:lnTo>
                        <a:pt x="236" y="42"/>
                      </a:lnTo>
                      <a:lnTo>
                        <a:pt x="224" y="32"/>
                      </a:lnTo>
                      <a:lnTo>
                        <a:pt x="214" y="24"/>
                      </a:lnTo>
                      <a:lnTo>
                        <a:pt x="202" y="18"/>
                      </a:lnTo>
                      <a:lnTo>
                        <a:pt x="188" y="12"/>
                      </a:lnTo>
                      <a:lnTo>
                        <a:pt x="188" y="12"/>
                      </a:lnTo>
                      <a:lnTo>
                        <a:pt x="174" y="6"/>
                      </a:lnTo>
                      <a:lnTo>
                        <a:pt x="162" y="4"/>
                      </a:lnTo>
                      <a:lnTo>
                        <a:pt x="148" y="2"/>
                      </a:lnTo>
                      <a:lnTo>
                        <a:pt x="134" y="0"/>
                      </a:lnTo>
                      <a:lnTo>
                        <a:pt x="120" y="0"/>
                      </a:lnTo>
                      <a:lnTo>
                        <a:pt x="108" y="2"/>
                      </a:lnTo>
                      <a:lnTo>
                        <a:pt x="94" y="4"/>
                      </a:lnTo>
                      <a:lnTo>
                        <a:pt x="82" y="8"/>
                      </a:lnTo>
                      <a:lnTo>
                        <a:pt x="70" y="14"/>
                      </a:lnTo>
                      <a:lnTo>
                        <a:pt x="58" y="20"/>
                      </a:lnTo>
                      <a:lnTo>
                        <a:pt x="48" y="28"/>
                      </a:lnTo>
                      <a:lnTo>
                        <a:pt x="38" y="36"/>
                      </a:lnTo>
                      <a:lnTo>
                        <a:pt x="30" y="46"/>
                      </a:lnTo>
                      <a:lnTo>
                        <a:pt x="22" y="56"/>
                      </a:lnTo>
                      <a:lnTo>
                        <a:pt x="14" y="66"/>
                      </a:lnTo>
                      <a:lnTo>
                        <a:pt x="8" y="78"/>
                      </a:lnTo>
                      <a:lnTo>
                        <a:pt x="8" y="7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589" name="Freeform 78"/>
                <p:cNvSpPr>
                  <a:spLocks/>
                </p:cNvSpPr>
                <p:nvPr/>
              </p:nvSpPr>
              <p:spPr bwMode="auto">
                <a:xfrm>
                  <a:off x="4881" y="703"/>
                  <a:ext cx="278" cy="264"/>
                </a:xfrm>
                <a:custGeom>
                  <a:avLst/>
                  <a:gdLst>
                    <a:gd name="T0" fmla="*/ 8 w 278"/>
                    <a:gd name="T1" fmla="*/ 78 h 264"/>
                    <a:gd name="T2" fmla="*/ 2 w 278"/>
                    <a:gd name="T3" fmla="*/ 104 h 264"/>
                    <a:gd name="T4" fmla="*/ 0 w 278"/>
                    <a:gd name="T5" fmla="*/ 130 h 264"/>
                    <a:gd name="T6" fmla="*/ 4 w 278"/>
                    <a:gd name="T7" fmla="*/ 156 h 264"/>
                    <a:gd name="T8" fmla="*/ 12 w 278"/>
                    <a:gd name="T9" fmla="*/ 180 h 264"/>
                    <a:gd name="T10" fmla="*/ 24 w 278"/>
                    <a:gd name="T11" fmla="*/ 202 h 264"/>
                    <a:gd name="T12" fmla="*/ 42 w 278"/>
                    <a:gd name="T13" fmla="*/ 222 h 264"/>
                    <a:gd name="T14" fmla="*/ 64 w 278"/>
                    <a:gd name="T15" fmla="*/ 240 h 264"/>
                    <a:gd name="T16" fmla="*/ 88 w 278"/>
                    <a:gd name="T17" fmla="*/ 252 h 264"/>
                    <a:gd name="T18" fmla="*/ 102 w 278"/>
                    <a:gd name="T19" fmla="*/ 258 h 264"/>
                    <a:gd name="T20" fmla="*/ 130 w 278"/>
                    <a:gd name="T21" fmla="*/ 264 h 264"/>
                    <a:gd name="T22" fmla="*/ 156 w 278"/>
                    <a:gd name="T23" fmla="*/ 264 h 264"/>
                    <a:gd name="T24" fmla="*/ 182 w 278"/>
                    <a:gd name="T25" fmla="*/ 260 h 264"/>
                    <a:gd name="T26" fmla="*/ 208 w 278"/>
                    <a:gd name="T27" fmla="*/ 250 h 264"/>
                    <a:gd name="T28" fmla="*/ 228 w 278"/>
                    <a:gd name="T29" fmla="*/ 236 h 264"/>
                    <a:gd name="T30" fmla="*/ 248 w 278"/>
                    <a:gd name="T31" fmla="*/ 220 h 264"/>
                    <a:gd name="T32" fmla="*/ 262 w 278"/>
                    <a:gd name="T33" fmla="*/ 198 h 264"/>
                    <a:gd name="T34" fmla="*/ 268 w 278"/>
                    <a:gd name="T35" fmla="*/ 186 h 264"/>
                    <a:gd name="T36" fmla="*/ 276 w 278"/>
                    <a:gd name="T37" fmla="*/ 160 h 264"/>
                    <a:gd name="T38" fmla="*/ 278 w 278"/>
                    <a:gd name="T39" fmla="*/ 134 h 264"/>
                    <a:gd name="T40" fmla="*/ 274 w 278"/>
                    <a:gd name="T41" fmla="*/ 110 h 264"/>
                    <a:gd name="T42" fmla="*/ 266 w 278"/>
                    <a:gd name="T43" fmla="*/ 84 h 264"/>
                    <a:gd name="T44" fmla="*/ 252 w 278"/>
                    <a:gd name="T45" fmla="*/ 62 h 264"/>
                    <a:gd name="T46" fmla="*/ 236 w 278"/>
                    <a:gd name="T47" fmla="*/ 42 h 264"/>
                    <a:gd name="T48" fmla="*/ 214 w 278"/>
                    <a:gd name="T49" fmla="*/ 24 h 264"/>
                    <a:gd name="T50" fmla="*/ 188 w 278"/>
                    <a:gd name="T51" fmla="*/ 12 h 264"/>
                    <a:gd name="T52" fmla="*/ 174 w 278"/>
                    <a:gd name="T53" fmla="*/ 6 h 264"/>
                    <a:gd name="T54" fmla="*/ 148 w 278"/>
                    <a:gd name="T55" fmla="*/ 2 h 264"/>
                    <a:gd name="T56" fmla="*/ 120 w 278"/>
                    <a:gd name="T57" fmla="*/ 0 h 264"/>
                    <a:gd name="T58" fmla="*/ 94 w 278"/>
                    <a:gd name="T59" fmla="*/ 4 h 264"/>
                    <a:gd name="T60" fmla="*/ 70 w 278"/>
                    <a:gd name="T61" fmla="*/ 14 h 264"/>
                    <a:gd name="T62" fmla="*/ 48 w 278"/>
                    <a:gd name="T63" fmla="*/ 28 h 264"/>
                    <a:gd name="T64" fmla="*/ 30 w 278"/>
                    <a:gd name="T65" fmla="*/ 46 h 264"/>
                    <a:gd name="T66" fmla="*/ 14 w 278"/>
                    <a:gd name="T67" fmla="*/ 66 h 264"/>
                    <a:gd name="T68" fmla="*/ 8 w 278"/>
                    <a:gd name="T69" fmla="*/ 7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8" h="264">
                      <a:moveTo>
                        <a:pt x="8" y="78"/>
                      </a:moveTo>
                      <a:lnTo>
                        <a:pt x="8" y="78"/>
                      </a:lnTo>
                      <a:lnTo>
                        <a:pt x="4" y="92"/>
                      </a:lnTo>
                      <a:lnTo>
                        <a:pt x="2" y="104"/>
                      </a:lnTo>
                      <a:lnTo>
                        <a:pt x="0" y="116"/>
                      </a:lnTo>
                      <a:lnTo>
                        <a:pt x="0" y="130"/>
                      </a:lnTo>
                      <a:lnTo>
                        <a:pt x="0" y="142"/>
                      </a:lnTo>
                      <a:lnTo>
                        <a:pt x="4" y="156"/>
                      </a:lnTo>
                      <a:lnTo>
                        <a:pt x="6" y="168"/>
                      </a:lnTo>
                      <a:lnTo>
                        <a:pt x="12" y="180"/>
                      </a:lnTo>
                      <a:lnTo>
                        <a:pt x="18" y="192"/>
                      </a:lnTo>
                      <a:lnTo>
                        <a:pt x="24" y="202"/>
                      </a:lnTo>
                      <a:lnTo>
                        <a:pt x="32" y="212"/>
                      </a:lnTo>
                      <a:lnTo>
                        <a:pt x="42" y="222"/>
                      </a:lnTo>
                      <a:lnTo>
                        <a:pt x="52" y="232"/>
                      </a:lnTo>
                      <a:lnTo>
                        <a:pt x="64" y="240"/>
                      </a:lnTo>
                      <a:lnTo>
                        <a:pt x="76" y="246"/>
                      </a:lnTo>
                      <a:lnTo>
                        <a:pt x="88" y="252"/>
                      </a:lnTo>
                      <a:lnTo>
                        <a:pt x="88" y="252"/>
                      </a:lnTo>
                      <a:lnTo>
                        <a:pt x="102" y="258"/>
                      </a:lnTo>
                      <a:lnTo>
                        <a:pt x="116" y="262"/>
                      </a:lnTo>
                      <a:lnTo>
                        <a:pt x="130" y="264"/>
                      </a:lnTo>
                      <a:lnTo>
                        <a:pt x="144" y="264"/>
                      </a:lnTo>
                      <a:lnTo>
                        <a:pt x="156" y="264"/>
                      </a:lnTo>
                      <a:lnTo>
                        <a:pt x="170" y="262"/>
                      </a:lnTo>
                      <a:lnTo>
                        <a:pt x="182" y="260"/>
                      </a:lnTo>
                      <a:lnTo>
                        <a:pt x="196" y="256"/>
                      </a:lnTo>
                      <a:lnTo>
                        <a:pt x="208" y="250"/>
                      </a:lnTo>
                      <a:lnTo>
                        <a:pt x="218" y="244"/>
                      </a:lnTo>
                      <a:lnTo>
                        <a:pt x="228" y="236"/>
                      </a:lnTo>
                      <a:lnTo>
                        <a:pt x="238" y="228"/>
                      </a:lnTo>
                      <a:lnTo>
                        <a:pt x="248" y="220"/>
                      </a:lnTo>
                      <a:lnTo>
                        <a:pt x="256" y="210"/>
                      </a:lnTo>
                      <a:lnTo>
                        <a:pt x="262" y="198"/>
                      </a:lnTo>
                      <a:lnTo>
                        <a:pt x="268" y="186"/>
                      </a:lnTo>
                      <a:lnTo>
                        <a:pt x="268" y="186"/>
                      </a:lnTo>
                      <a:lnTo>
                        <a:pt x="272" y="174"/>
                      </a:lnTo>
                      <a:lnTo>
                        <a:pt x="276" y="160"/>
                      </a:lnTo>
                      <a:lnTo>
                        <a:pt x="278" y="148"/>
                      </a:lnTo>
                      <a:lnTo>
                        <a:pt x="278" y="134"/>
                      </a:lnTo>
                      <a:lnTo>
                        <a:pt x="276" y="122"/>
                      </a:lnTo>
                      <a:lnTo>
                        <a:pt x="274" y="110"/>
                      </a:lnTo>
                      <a:lnTo>
                        <a:pt x="270" y="96"/>
                      </a:lnTo>
                      <a:lnTo>
                        <a:pt x="266" y="84"/>
                      </a:lnTo>
                      <a:lnTo>
                        <a:pt x="260" y="74"/>
                      </a:lnTo>
                      <a:lnTo>
                        <a:pt x="252" y="62"/>
                      </a:lnTo>
                      <a:lnTo>
                        <a:pt x="244" y="52"/>
                      </a:lnTo>
                      <a:lnTo>
                        <a:pt x="236" y="42"/>
                      </a:lnTo>
                      <a:lnTo>
                        <a:pt x="224" y="32"/>
                      </a:lnTo>
                      <a:lnTo>
                        <a:pt x="214" y="24"/>
                      </a:lnTo>
                      <a:lnTo>
                        <a:pt x="202" y="18"/>
                      </a:lnTo>
                      <a:lnTo>
                        <a:pt x="188" y="12"/>
                      </a:lnTo>
                      <a:lnTo>
                        <a:pt x="188" y="12"/>
                      </a:lnTo>
                      <a:lnTo>
                        <a:pt x="174" y="6"/>
                      </a:lnTo>
                      <a:lnTo>
                        <a:pt x="162" y="4"/>
                      </a:lnTo>
                      <a:lnTo>
                        <a:pt x="148" y="2"/>
                      </a:lnTo>
                      <a:lnTo>
                        <a:pt x="134" y="0"/>
                      </a:lnTo>
                      <a:lnTo>
                        <a:pt x="120" y="0"/>
                      </a:lnTo>
                      <a:lnTo>
                        <a:pt x="108" y="2"/>
                      </a:lnTo>
                      <a:lnTo>
                        <a:pt x="94" y="4"/>
                      </a:lnTo>
                      <a:lnTo>
                        <a:pt x="82" y="8"/>
                      </a:lnTo>
                      <a:lnTo>
                        <a:pt x="70" y="14"/>
                      </a:lnTo>
                      <a:lnTo>
                        <a:pt x="58" y="20"/>
                      </a:lnTo>
                      <a:lnTo>
                        <a:pt x="48" y="28"/>
                      </a:lnTo>
                      <a:lnTo>
                        <a:pt x="38" y="36"/>
                      </a:lnTo>
                      <a:lnTo>
                        <a:pt x="30" y="46"/>
                      </a:lnTo>
                      <a:lnTo>
                        <a:pt x="22" y="56"/>
                      </a:lnTo>
                      <a:lnTo>
                        <a:pt x="14" y="66"/>
                      </a:lnTo>
                      <a:lnTo>
                        <a:pt x="8" y="78"/>
                      </a:lnTo>
                      <a:lnTo>
                        <a:pt x="8" y="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90" name="Freeform 79"/>
                <p:cNvSpPr>
                  <a:spLocks/>
                </p:cNvSpPr>
                <p:nvPr/>
              </p:nvSpPr>
              <p:spPr bwMode="auto">
                <a:xfrm>
                  <a:off x="4867" y="947"/>
                  <a:ext cx="308" cy="180"/>
                </a:xfrm>
                <a:custGeom>
                  <a:avLst/>
                  <a:gdLst>
                    <a:gd name="T0" fmla="*/ 184 w 308"/>
                    <a:gd name="T1" fmla="*/ 180 h 180"/>
                    <a:gd name="T2" fmla="*/ 308 w 308"/>
                    <a:gd name="T3" fmla="*/ 108 h 180"/>
                    <a:gd name="T4" fmla="*/ 122 w 308"/>
                    <a:gd name="T5" fmla="*/ 0 h 180"/>
                    <a:gd name="T6" fmla="*/ 120 w 308"/>
                    <a:gd name="T7" fmla="*/ 2 h 180"/>
                    <a:gd name="T8" fmla="*/ 0 w 308"/>
                    <a:gd name="T9" fmla="*/ 70 h 180"/>
                    <a:gd name="T10" fmla="*/ 184 w 308"/>
                    <a:gd name="T11" fmla="*/ 180 h 180"/>
                  </a:gdLst>
                  <a:ahLst/>
                  <a:cxnLst>
                    <a:cxn ang="0">
                      <a:pos x="T0" y="T1"/>
                    </a:cxn>
                    <a:cxn ang="0">
                      <a:pos x="T2" y="T3"/>
                    </a:cxn>
                    <a:cxn ang="0">
                      <a:pos x="T4" y="T5"/>
                    </a:cxn>
                    <a:cxn ang="0">
                      <a:pos x="T6" y="T7"/>
                    </a:cxn>
                    <a:cxn ang="0">
                      <a:pos x="T8" y="T9"/>
                    </a:cxn>
                    <a:cxn ang="0">
                      <a:pos x="T10" y="T11"/>
                    </a:cxn>
                  </a:cxnLst>
                  <a:rect l="0" t="0" r="r" b="b"/>
                  <a:pathLst>
                    <a:path w="308" h="180">
                      <a:moveTo>
                        <a:pt x="184" y="180"/>
                      </a:moveTo>
                      <a:lnTo>
                        <a:pt x="308" y="108"/>
                      </a:lnTo>
                      <a:lnTo>
                        <a:pt x="122" y="0"/>
                      </a:lnTo>
                      <a:lnTo>
                        <a:pt x="120" y="2"/>
                      </a:lnTo>
                      <a:lnTo>
                        <a:pt x="0" y="70"/>
                      </a:lnTo>
                      <a:lnTo>
                        <a:pt x="184" y="18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91" name="Freeform 80"/>
                <p:cNvSpPr>
                  <a:spLocks/>
                </p:cNvSpPr>
                <p:nvPr/>
              </p:nvSpPr>
              <p:spPr bwMode="auto">
                <a:xfrm>
                  <a:off x="5051" y="1059"/>
                  <a:ext cx="126" cy="204"/>
                </a:xfrm>
                <a:custGeom>
                  <a:avLst/>
                  <a:gdLst>
                    <a:gd name="T0" fmla="*/ 126 w 126"/>
                    <a:gd name="T1" fmla="*/ 134 h 204"/>
                    <a:gd name="T2" fmla="*/ 0 w 126"/>
                    <a:gd name="T3" fmla="*/ 204 h 204"/>
                    <a:gd name="T4" fmla="*/ 0 w 126"/>
                    <a:gd name="T5" fmla="*/ 70 h 204"/>
                    <a:gd name="T6" fmla="*/ 126 w 126"/>
                    <a:gd name="T7" fmla="*/ 0 h 204"/>
                    <a:gd name="T8" fmla="*/ 126 w 126"/>
                    <a:gd name="T9" fmla="*/ 134 h 204"/>
                  </a:gdLst>
                  <a:ahLst/>
                  <a:cxnLst>
                    <a:cxn ang="0">
                      <a:pos x="T0" y="T1"/>
                    </a:cxn>
                    <a:cxn ang="0">
                      <a:pos x="T2" y="T3"/>
                    </a:cxn>
                    <a:cxn ang="0">
                      <a:pos x="T4" y="T5"/>
                    </a:cxn>
                    <a:cxn ang="0">
                      <a:pos x="T6" y="T7"/>
                    </a:cxn>
                    <a:cxn ang="0">
                      <a:pos x="T8" y="T9"/>
                    </a:cxn>
                  </a:cxnLst>
                  <a:rect l="0" t="0" r="r" b="b"/>
                  <a:pathLst>
                    <a:path w="126" h="204">
                      <a:moveTo>
                        <a:pt x="126" y="134"/>
                      </a:moveTo>
                      <a:lnTo>
                        <a:pt x="0" y="204"/>
                      </a:lnTo>
                      <a:lnTo>
                        <a:pt x="0" y="70"/>
                      </a:lnTo>
                      <a:lnTo>
                        <a:pt x="126" y="0"/>
                      </a:lnTo>
                      <a:lnTo>
                        <a:pt x="126" y="134"/>
                      </a:lnTo>
                      <a:close/>
                    </a:path>
                  </a:pathLst>
                </a:custGeom>
                <a:solidFill>
                  <a:srgbClr val="EEEEEE"/>
                </a:solidFill>
                <a:ln w="12700">
                  <a:solidFill>
                    <a:srgbClr val="000000"/>
                  </a:solidFill>
                  <a:prstDash val="solid"/>
                  <a:round/>
                  <a:headEnd/>
                  <a:tailEnd/>
                </a:ln>
              </p:spPr>
              <p:txBody>
                <a:bodyPr/>
                <a:lstStyle/>
                <a:p>
                  <a:endParaRPr lang="en-US" sz="1350"/>
                </a:p>
              </p:txBody>
            </p:sp>
            <p:sp>
              <p:nvSpPr>
                <p:cNvPr id="592" name="Freeform 81"/>
                <p:cNvSpPr>
                  <a:spLocks/>
                </p:cNvSpPr>
                <p:nvPr/>
              </p:nvSpPr>
              <p:spPr bwMode="auto">
                <a:xfrm>
                  <a:off x="4865" y="1019"/>
                  <a:ext cx="184" cy="244"/>
                </a:xfrm>
                <a:custGeom>
                  <a:avLst/>
                  <a:gdLst>
                    <a:gd name="T0" fmla="*/ 0 w 184"/>
                    <a:gd name="T1" fmla="*/ 138 h 244"/>
                    <a:gd name="T2" fmla="*/ 184 w 184"/>
                    <a:gd name="T3" fmla="*/ 244 h 244"/>
                    <a:gd name="T4" fmla="*/ 184 w 184"/>
                    <a:gd name="T5" fmla="*/ 106 h 244"/>
                    <a:gd name="T6" fmla="*/ 0 w 184"/>
                    <a:gd name="T7" fmla="*/ 0 h 244"/>
                    <a:gd name="T8" fmla="*/ 0 w 184"/>
                    <a:gd name="T9" fmla="*/ 138 h 244"/>
                  </a:gdLst>
                  <a:ahLst/>
                  <a:cxnLst>
                    <a:cxn ang="0">
                      <a:pos x="T0" y="T1"/>
                    </a:cxn>
                    <a:cxn ang="0">
                      <a:pos x="T2" y="T3"/>
                    </a:cxn>
                    <a:cxn ang="0">
                      <a:pos x="T4" y="T5"/>
                    </a:cxn>
                    <a:cxn ang="0">
                      <a:pos x="T6" y="T7"/>
                    </a:cxn>
                    <a:cxn ang="0">
                      <a:pos x="T8" y="T9"/>
                    </a:cxn>
                  </a:cxnLst>
                  <a:rect l="0" t="0" r="r" b="b"/>
                  <a:pathLst>
                    <a:path w="184" h="244">
                      <a:moveTo>
                        <a:pt x="0" y="138"/>
                      </a:moveTo>
                      <a:lnTo>
                        <a:pt x="184" y="244"/>
                      </a:lnTo>
                      <a:lnTo>
                        <a:pt x="184" y="106"/>
                      </a:lnTo>
                      <a:lnTo>
                        <a:pt x="0" y="0"/>
                      </a:lnTo>
                      <a:lnTo>
                        <a:pt x="0" y="13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93" name="Freeform 82"/>
                <p:cNvSpPr>
                  <a:spLocks/>
                </p:cNvSpPr>
                <p:nvPr/>
              </p:nvSpPr>
              <p:spPr bwMode="auto">
                <a:xfrm>
                  <a:off x="3615" y="1373"/>
                  <a:ext cx="474" cy="276"/>
                </a:xfrm>
                <a:custGeom>
                  <a:avLst/>
                  <a:gdLst>
                    <a:gd name="T0" fmla="*/ 284 w 474"/>
                    <a:gd name="T1" fmla="*/ 276 h 276"/>
                    <a:gd name="T2" fmla="*/ 474 w 474"/>
                    <a:gd name="T3" fmla="*/ 166 h 276"/>
                    <a:gd name="T4" fmla="*/ 190 w 474"/>
                    <a:gd name="T5" fmla="*/ 0 h 276"/>
                    <a:gd name="T6" fmla="*/ 186 w 474"/>
                    <a:gd name="T7" fmla="*/ 2 h 276"/>
                    <a:gd name="T8" fmla="*/ 0 w 474"/>
                    <a:gd name="T9" fmla="*/ 110 h 276"/>
                    <a:gd name="T10" fmla="*/ 284 w 474"/>
                    <a:gd name="T11" fmla="*/ 276 h 276"/>
                  </a:gdLst>
                  <a:ahLst/>
                  <a:cxnLst>
                    <a:cxn ang="0">
                      <a:pos x="T0" y="T1"/>
                    </a:cxn>
                    <a:cxn ang="0">
                      <a:pos x="T2" y="T3"/>
                    </a:cxn>
                    <a:cxn ang="0">
                      <a:pos x="T4" y="T5"/>
                    </a:cxn>
                    <a:cxn ang="0">
                      <a:pos x="T6" y="T7"/>
                    </a:cxn>
                    <a:cxn ang="0">
                      <a:pos x="T8" y="T9"/>
                    </a:cxn>
                    <a:cxn ang="0">
                      <a:pos x="T10" y="T11"/>
                    </a:cxn>
                  </a:cxnLst>
                  <a:rect l="0" t="0" r="r" b="b"/>
                  <a:pathLst>
                    <a:path w="474" h="276">
                      <a:moveTo>
                        <a:pt x="284" y="276"/>
                      </a:moveTo>
                      <a:lnTo>
                        <a:pt x="474" y="166"/>
                      </a:lnTo>
                      <a:lnTo>
                        <a:pt x="190" y="0"/>
                      </a:lnTo>
                      <a:lnTo>
                        <a:pt x="186" y="2"/>
                      </a:lnTo>
                      <a:lnTo>
                        <a:pt x="0" y="110"/>
                      </a:lnTo>
                      <a:lnTo>
                        <a:pt x="284" y="27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94" name="Freeform 83"/>
                <p:cNvSpPr>
                  <a:spLocks/>
                </p:cNvSpPr>
                <p:nvPr/>
              </p:nvSpPr>
              <p:spPr bwMode="auto">
                <a:xfrm>
                  <a:off x="3899" y="1545"/>
                  <a:ext cx="194" cy="316"/>
                </a:xfrm>
                <a:custGeom>
                  <a:avLst/>
                  <a:gdLst>
                    <a:gd name="T0" fmla="*/ 194 w 194"/>
                    <a:gd name="T1" fmla="*/ 206 h 316"/>
                    <a:gd name="T2" fmla="*/ 0 w 194"/>
                    <a:gd name="T3" fmla="*/ 316 h 316"/>
                    <a:gd name="T4" fmla="*/ 0 w 194"/>
                    <a:gd name="T5" fmla="*/ 110 h 316"/>
                    <a:gd name="T6" fmla="*/ 194 w 194"/>
                    <a:gd name="T7" fmla="*/ 0 h 316"/>
                    <a:gd name="T8" fmla="*/ 194 w 194"/>
                    <a:gd name="T9" fmla="*/ 206 h 316"/>
                  </a:gdLst>
                  <a:ahLst/>
                  <a:cxnLst>
                    <a:cxn ang="0">
                      <a:pos x="T0" y="T1"/>
                    </a:cxn>
                    <a:cxn ang="0">
                      <a:pos x="T2" y="T3"/>
                    </a:cxn>
                    <a:cxn ang="0">
                      <a:pos x="T4" y="T5"/>
                    </a:cxn>
                    <a:cxn ang="0">
                      <a:pos x="T6" y="T7"/>
                    </a:cxn>
                    <a:cxn ang="0">
                      <a:pos x="T8" y="T9"/>
                    </a:cxn>
                  </a:cxnLst>
                  <a:rect l="0" t="0" r="r" b="b"/>
                  <a:pathLst>
                    <a:path w="194" h="316">
                      <a:moveTo>
                        <a:pt x="194" y="206"/>
                      </a:moveTo>
                      <a:lnTo>
                        <a:pt x="0" y="316"/>
                      </a:lnTo>
                      <a:lnTo>
                        <a:pt x="0" y="110"/>
                      </a:lnTo>
                      <a:lnTo>
                        <a:pt x="194" y="0"/>
                      </a:lnTo>
                      <a:lnTo>
                        <a:pt x="194" y="20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595" name="Freeform 84"/>
                <p:cNvSpPr>
                  <a:spLocks/>
                </p:cNvSpPr>
                <p:nvPr/>
              </p:nvSpPr>
              <p:spPr bwMode="auto">
                <a:xfrm>
                  <a:off x="3613" y="1483"/>
                  <a:ext cx="282" cy="378"/>
                </a:xfrm>
                <a:custGeom>
                  <a:avLst/>
                  <a:gdLst>
                    <a:gd name="T0" fmla="*/ 0 w 282"/>
                    <a:gd name="T1" fmla="*/ 214 h 378"/>
                    <a:gd name="T2" fmla="*/ 282 w 282"/>
                    <a:gd name="T3" fmla="*/ 378 h 378"/>
                    <a:gd name="T4" fmla="*/ 282 w 282"/>
                    <a:gd name="T5" fmla="*/ 164 h 378"/>
                    <a:gd name="T6" fmla="*/ 0 w 282"/>
                    <a:gd name="T7" fmla="*/ 0 h 378"/>
                    <a:gd name="T8" fmla="*/ 0 w 282"/>
                    <a:gd name="T9" fmla="*/ 214 h 378"/>
                  </a:gdLst>
                  <a:ahLst/>
                  <a:cxnLst>
                    <a:cxn ang="0">
                      <a:pos x="T0" y="T1"/>
                    </a:cxn>
                    <a:cxn ang="0">
                      <a:pos x="T2" y="T3"/>
                    </a:cxn>
                    <a:cxn ang="0">
                      <a:pos x="T4" y="T5"/>
                    </a:cxn>
                    <a:cxn ang="0">
                      <a:pos x="T6" y="T7"/>
                    </a:cxn>
                    <a:cxn ang="0">
                      <a:pos x="T8" y="T9"/>
                    </a:cxn>
                  </a:cxnLst>
                  <a:rect l="0" t="0" r="r" b="b"/>
                  <a:pathLst>
                    <a:path w="282" h="378">
                      <a:moveTo>
                        <a:pt x="0" y="214"/>
                      </a:moveTo>
                      <a:lnTo>
                        <a:pt x="282" y="378"/>
                      </a:lnTo>
                      <a:lnTo>
                        <a:pt x="282" y="164"/>
                      </a:lnTo>
                      <a:lnTo>
                        <a:pt x="0" y="0"/>
                      </a:lnTo>
                      <a:lnTo>
                        <a:pt x="0" y="214"/>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96" name="Line 85"/>
                <p:cNvSpPr>
                  <a:spLocks noChangeShapeType="1"/>
                </p:cNvSpPr>
                <p:nvPr/>
              </p:nvSpPr>
              <p:spPr bwMode="auto">
                <a:xfrm flipH="1">
                  <a:off x="4025" y="191"/>
                  <a:ext cx="1110" cy="6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597" name="Line 86"/>
                <p:cNvSpPr>
                  <a:spLocks noChangeShapeType="1"/>
                </p:cNvSpPr>
                <p:nvPr/>
              </p:nvSpPr>
              <p:spPr bwMode="auto">
                <a:xfrm>
                  <a:off x="4025" y="805"/>
                  <a:ext cx="1" cy="4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598" name="Line 87"/>
                <p:cNvSpPr>
                  <a:spLocks noChangeShapeType="1"/>
                </p:cNvSpPr>
                <p:nvPr/>
              </p:nvSpPr>
              <p:spPr bwMode="auto">
                <a:xfrm>
                  <a:off x="4025" y="805"/>
                  <a:ext cx="496" cy="24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599" name="Line 88"/>
                <p:cNvSpPr>
                  <a:spLocks noChangeShapeType="1"/>
                </p:cNvSpPr>
                <p:nvPr/>
              </p:nvSpPr>
              <p:spPr bwMode="auto">
                <a:xfrm>
                  <a:off x="4521" y="1053"/>
                  <a:ext cx="168" cy="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600" name="Line 89"/>
                <p:cNvSpPr>
                  <a:spLocks noChangeShapeType="1"/>
                </p:cNvSpPr>
                <p:nvPr/>
              </p:nvSpPr>
              <p:spPr bwMode="auto">
                <a:xfrm flipH="1" flipV="1">
                  <a:off x="4049" y="1245"/>
                  <a:ext cx="640" cy="3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601" name="Line 90"/>
                <p:cNvSpPr>
                  <a:spLocks noChangeShapeType="1"/>
                </p:cNvSpPr>
                <p:nvPr/>
              </p:nvSpPr>
              <p:spPr bwMode="auto">
                <a:xfrm flipV="1">
                  <a:off x="4521" y="677"/>
                  <a:ext cx="648" cy="37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602" name="Line 91"/>
                <p:cNvSpPr>
                  <a:spLocks noChangeShapeType="1"/>
                </p:cNvSpPr>
                <p:nvPr/>
              </p:nvSpPr>
              <p:spPr bwMode="auto">
                <a:xfrm>
                  <a:off x="5169" y="677"/>
                  <a:ext cx="144" cy="49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grpSp>
          <p:grpSp>
            <p:nvGrpSpPr>
              <p:cNvPr id="526" name="Group 92"/>
              <p:cNvGrpSpPr>
                <a:grpSpLocks/>
              </p:cNvGrpSpPr>
              <p:nvPr/>
            </p:nvGrpSpPr>
            <p:grpSpPr bwMode="auto">
              <a:xfrm>
                <a:off x="432" y="1682"/>
                <a:ext cx="576" cy="772"/>
                <a:chOff x="3133" y="616"/>
                <a:chExt cx="1298" cy="1720"/>
              </a:xfrm>
            </p:grpSpPr>
            <p:sp>
              <p:nvSpPr>
                <p:cNvPr id="551" name="Freeform 93"/>
                <p:cNvSpPr>
                  <a:spLocks/>
                </p:cNvSpPr>
                <p:nvPr/>
              </p:nvSpPr>
              <p:spPr bwMode="auto">
                <a:xfrm>
                  <a:off x="3135" y="1798"/>
                  <a:ext cx="400" cy="538"/>
                </a:xfrm>
                <a:custGeom>
                  <a:avLst/>
                  <a:gdLst>
                    <a:gd name="T0" fmla="*/ 0 w 400"/>
                    <a:gd name="T1" fmla="*/ 306 h 538"/>
                    <a:gd name="T2" fmla="*/ 400 w 400"/>
                    <a:gd name="T3" fmla="*/ 538 h 538"/>
                    <a:gd name="T4" fmla="*/ 400 w 400"/>
                    <a:gd name="T5" fmla="*/ 232 h 538"/>
                    <a:gd name="T6" fmla="*/ 0 w 400"/>
                    <a:gd name="T7" fmla="*/ 0 h 538"/>
                    <a:gd name="T8" fmla="*/ 0 w 400"/>
                    <a:gd name="T9" fmla="*/ 306 h 538"/>
                  </a:gdLst>
                  <a:ahLst/>
                  <a:cxnLst>
                    <a:cxn ang="0">
                      <a:pos x="T0" y="T1"/>
                    </a:cxn>
                    <a:cxn ang="0">
                      <a:pos x="T2" y="T3"/>
                    </a:cxn>
                    <a:cxn ang="0">
                      <a:pos x="T4" y="T5"/>
                    </a:cxn>
                    <a:cxn ang="0">
                      <a:pos x="T6" y="T7"/>
                    </a:cxn>
                    <a:cxn ang="0">
                      <a:pos x="T8" y="T9"/>
                    </a:cxn>
                  </a:cxnLst>
                  <a:rect l="0" t="0" r="r" b="b"/>
                  <a:pathLst>
                    <a:path w="400" h="538">
                      <a:moveTo>
                        <a:pt x="0" y="306"/>
                      </a:moveTo>
                      <a:lnTo>
                        <a:pt x="400" y="538"/>
                      </a:lnTo>
                      <a:lnTo>
                        <a:pt x="400" y="232"/>
                      </a:lnTo>
                      <a:lnTo>
                        <a:pt x="0" y="0"/>
                      </a:lnTo>
                      <a:lnTo>
                        <a:pt x="0" y="30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52" name="Freeform 94"/>
                <p:cNvSpPr>
                  <a:spLocks/>
                </p:cNvSpPr>
                <p:nvPr/>
              </p:nvSpPr>
              <p:spPr bwMode="auto">
                <a:xfrm>
                  <a:off x="3535" y="1798"/>
                  <a:ext cx="400" cy="538"/>
                </a:xfrm>
                <a:custGeom>
                  <a:avLst/>
                  <a:gdLst>
                    <a:gd name="T0" fmla="*/ 400 w 400"/>
                    <a:gd name="T1" fmla="*/ 306 h 538"/>
                    <a:gd name="T2" fmla="*/ 0 w 400"/>
                    <a:gd name="T3" fmla="*/ 538 h 538"/>
                    <a:gd name="T4" fmla="*/ 0 w 400"/>
                    <a:gd name="T5" fmla="*/ 232 h 538"/>
                    <a:gd name="T6" fmla="*/ 400 w 400"/>
                    <a:gd name="T7" fmla="*/ 0 h 538"/>
                    <a:gd name="T8" fmla="*/ 400 w 400"/>
                    <a:gd name="T9" fmla="*/ 306 h 538"/>
                  </a:gdLst>
                  <a:ahLst/>
                  <a:cxnLst>
                    <a:cxn ang="0">
                      <a:pos x="T0" y="T1"/>
                    </a:cxn>
                    <a:cxn ang="0">
                      <a:pos x="T2" y="T3"/>
                    </a:cxn>
                    <a:cxn ang="0">
                      <a:pos x="T4" y="T5"/>
                    </a:cxn>
                    <a:cxn ang="0">
                      <a:pos x="T6" y="T7"/>
                    </a:cxn>
                    <a:cxn ang="0">
                      <a:pos x="T8" y="T9"/>
                    </a:cxn>
                  </a:cxnLst>
                  <a:rect l="0" t="0" r="r" b="b"/>
                  <a:pathLst>
                    <a:path w="400" h="538">
                      <a:moveTo>
                        <a:pt x="400" y="306"/>
                      </a:moveTo>
                      <a:lnTo>
                        <a:pt x="0" y="538"/>
                      </a:lnTo>
                      <a:lnTo>
                        <a:pt x="0" y="232"/>
                      </a:lnTo>
                      <a:lnTo>
                        <a:pt x="400" y="0"/>
                      </a:lnTo>
                      <a:lnTo>
                        <a:pt x="400" y="30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553" name="Freeform 95"/>
                <p:cNvSpPr>
                  <a:spLocks/>
                </p:cNvSpPr>
                <p:nvPr/>
              </p:nvSpPr>
              <p:spPr bwMode="auto">
                <a:xfrm>
                  <a:off x="3133" y="1578"/>
                  <a:ext cx="796" cy="458"/>
                </a:xfrm>
                <a:custGeom>
                  <a:avLst/>
                  <a:gdLst>
                    <a:gd name="T0" fmla="*/ 394 w 796"/>
                    <a:gd name="T1" fmla="*/ 458 h 458"/>
                    <a:gd name="T2" fmla="*/ 796 w 796"/>
                    <a:gd name="T3" fmla="*/ 226 h 458"/>
                    <a:gd name="T4" fmla="*/ 396 w 796"/>
                    <a:gd name="T5" fmla="*/ 0 h 458"/>
                    <a:gd name="T6" fmla="*/ 392 w 796"/>
                    <a:gd name="T7" fmla="*/ 2 h 458"/>
                    <a:gd name="T8" fmla="*/ 0 w 796"/>
                    <a:gd name="T9" fmla="*/ 226 h 458"/>
                    <a:gd name="T10" fmla="*/ 394 w 796"/>
                    <a:gd name="T11" fmla="*/ 458 h 458"/>
                  </a:gdLst>
                  <a:ahLst/>
                  <a:cxnLst>
                    <a:cxn ang="0">
                      <a:pos x="T0" y="T1"/>
                    </a:cxn>
                    <a:cxn ang="0">
                      <a:pos x="T2" y="T3"/>
                    </a:cxn>
                    <a:cxn ang="0">
                      <a:pos x="T4" y="T5"/>
                    </a:cxn>
                    <a:cxn ang="0">
                      <a:pos x="T6" y="T7"/>
                    </a:cxn>
                    <a:cxn ang="0">
                      <a:pos x="T8" y="T9"/>
                    </a:cxn>
                    <a:cxn ang="0">
                      <a:pos x="T10" y="T11"/>
                    </a:cxn>
                  </a:cxnLst>
                  <a:rect l="0" t="0" r="r" b="b"/>
                  <a:pathLst>
                    <a:path w="796" h="458">
                      <a:moveTo>
                        <a:pt x="394" y="458"/>
                      </a:moveTo>
                      <a:lnTo>
                        <a:pt x="796" y="226"/>
                      </a:lnTo>
                      <a:lnTo>
                        <a:pt x="396" y="0"/>
                      </a:lnTo>
                      <a:lnTo>
                        <a:pt x="392" y="2"/>
                      </a:lnTo>
                      <a:lnTo>
                        <a:pt x="0" y="226"/>
                      </a:lnTo>
                      <a:lnTo>
                        <a:pt x="394" y="45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54" name="Freeform 96"/>
                <p:cNvSpPr>
                  <a:spLocks/>
                </p:cNvSpPr>
                <p:nvPr/>
              </p:nvSpPr>
              <p:spPr bwMode="auto">
                <a:xfrm>
                  <a:off x="3313" y="1692"/>
                  <a:ext cx="432" cy="216"/>
                </a:xfrm>
                <a:custGeom>
                  <a:avLst/>
                  <a:gdLst>
                    <a:gd name="T0" fmla="*/ 432 w 432"/>
                    <a:gd name="T1" fmla="*/ 0 h 216"/>
                    <a:gd name="T2" fmla="*/ 432 w 432"/>
                    <a:gd name="T3" fmla="*/ 134 h 216"/>
                    <a:gd name="T4" fmla="*/ 432 w 432"/>
                    <a:gd name="T5" fmla="*/ 134 h 216"/>
                    <a:gd name="T6" fmla="*/ 430 w 432"/>
                    <a:gd name="T7" fmla="*/ 142 h 216"/>
                    <a:gd name="T8" fmla="*/ 428 w 432"/>
                    <a:gd name="T9" fmla="*/ 150 h 216"/>
                    <a:gd name="T10" fmla="*/ 422 w 432"/>
                    <a:gd name="T11" fmla="*/ 158 h 216"/>
                    <a:gd name="T12" fmla="*/ 414 w 432"/>
                    <a:gd name="T13" fmla="*/ 166 h 216"/>
                    <a:gd name="T14" fmla="*/ 406 w 432"/>
                    <a:gd name="T15" fmla="*/ 174 h 216"/>
                    <a:gd name="T16" fmla="*/ 394 w 432"/>
                    <a:gd name="T17" fmla="*/ 180 h 216"/>
                    <a:gd name="T18" fmla="*/ 368 w 432"/>
                    <a:gd name="T19" fmla="*/ 192 h 216"/>
                    <a:gd name="T20" fmla="*/ 336 w 432"/>
                    <a:gd name="T21" fmla="*/ 202 h 216"/>
                    <a:gd name="T22" fmla="*/ 300 w 432"/>
                    <a:gd name="T23" fmla="*/ 210 h 216"/>
                    <a:gd name="T24" fmla="*/ 260 w 432"/>
                    <a:gd name="T25" fmla="*/ 214 h 216"/>
                    <a:gd name="T26" fmla="*/ 216 w 432"/>
                    <a:gd name="T27" fmla="*/ 216 h 216"/>
                    <a:gd name="T28" fmla="*/ 216 w 432"/>
                    <a:gd name="T29" fmla="*/ 216 h 216"/>
                    <a:gd name="T30" fmla="*/ 172 w 432"/>
                    <a:gd name="T31" fmla="*/ 214 h 216"/>
                    <a:gd name="T32" fmla="*/ 132 w 432"/>
                    <a:gd name="T33" fmla="*/ 210 h 216"/>
                    <a:gd name="T34" fmla="*/ 94 w 432"/>
                    <a:gd name="T35" fmla="*/ 202 h 216"/>
                    <a:gd name="T36" fmla="*/ 62 w 432"/>
                    <a:gd name="T37" fmla="*/ 192 h 216"/>
                    <a:gd name="T38" fmla="*/ 36 w 432"/>
                    <a:gd name="T39" fmla="*/ 180 h 216"/>
                    <a:gd name="T40" fmla="*/ 26 w 432"/>
                    <a:gd name="T41" fmla="*/ 174 h 216"/>
                    <a:gd name="T42" fmla="*/ 16 w 432"/>
                    <a:gd name="T43" fmla="*/ 166 h 216"/>
                    <a:gd name="T44" fmla="*/ 10 w 432"/>
                    <a:gd name="T45" fmla="*/ 158 h 216"/>
                    <a:gd name="T46" fmla="*/ 4 w 432"/>
                    <a:gd name="T47" fmla="*/ 150 h 216"/>
                    <a:gd name="T48" fmla="*/ 0 w 432"/>
                    <a:gd name="T49" fmla="*/ 142 h 216"/>
                    <a:gd name="T50" fmla="*/ 0 w 432"/>
                    <a:gd name="T51" fmla="*/ 134 h 216"/>
                    <a:gd name="T52" fmla="*/ 0 w 432"/>
                    <a:gd name="T53" fmla="*/ 0 h 216"/>
                    <a:gd name="T54" fmla="*/ 432 w 432"/>
                    <a:gd name="T5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2" h="216">
                      <a:moveTo>
                        <a:pt x="432" y="0"/>
                      </a:moveTo>
                      <a:lnTo>
                        <a:pt x="432" y="134"/>
                      </a:lnTo>
                      <a:lnTo>
                        <a:pt x="432" y="134"/>
                      </a:lnTo>
                      <a:lnTo>
                        <a:pt x="430" y="142"/>
                      </a:lnTo>
                      <a:lnTo>
                        <a:pt x="428" y="150"/>
                      </a:lnTo>
                      <a:lnTo>
                        <a:pt x="422" y="158"/>
                      </a:lnTo>
                      <a:lnTo>
                        <a:pt x="414" y="166"/>
                      </a:lnTo>
                      <a:lnTo>
                        <a:pt x="406" y="174"/>
                      </a:lnTo>
                      <a:lnTo>
                        <a:pt x="394" y="180"/>
                      </a:lnTo>
                      <a:lnTo>
                        <a:pt x="368" y="192"/>
                      </a:lnTo>
                      <a:lnTo>
                        <a:pt x="336" y="202"/>
                      </a:lnTo>
                      <a:lnTo>
                        <a:pt x="300" y="210"/>
                      </a:lnTo>
                      <a:lnTo>
                        <a:pt x="260" y="214"/>
                      </a:lnTo>
                      <a:lnTo>
                        <a:pt x="216" y="216"/>
                      </a:lnTo>
                      <a:lnTo>
                        <a:pt x="216" y="216"/>
                      </a:lnTo>
                      <a:lnTo>
                        <a:pt x="172" y="214"/>
                      </a:lnTo>
                      <a:lnTo>
                        <a:pt x="132" y="210"/>
                      </a:lnTo>
                      <a:lnTo>
                        <a:pt x="94" y="202"/>
                      </a:lnTo>
                      <a:lnTo>
                        <a:pt x="62" y="192"/>
                      </a:lnTo>
                      <a:lnTo>
                        <a:pt x="36" y="180"/>
                      </a:lnTo>
                      <a:lnTo>
                        <a:pt x="26" y="174"/>
                      </a:lnTo>
                      <a:lnTo>
                        <a:pt x="16" y="166"/>
                      </a:lnTo>
                      <a:lnTo>
                        <a:pt x="10" y="158"/>
                      </a:lnTo>
                      <a:lnTo>
                        <a:pt x="4" y="150"/>
                      </a:lnTo>
                      <a:lnTo>
                        <a:pt x="0" y="142"/>
                      </a:lnTo>
                      <a:lnTo>
                        <a:pt x="0" y="134"/>
                      </a:lnTo>
                      <a:lnTo>
                        <a:pt x="0" y="0"/>
                      </a:lnTo>
                      <a:lnTo>
                        <a:pt x="432"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55" name="Freeform 97"/>
                <p:cNvSpPr>
                  <a:spLocks/>
                </p:cNvSpPr>
                <p:nvPr/>
              </p:nvSpPr>
              <p:spPr bwMode="auto">
                <a:xfrm>
                  <a:off x="3313" y="1614"/>
                  <a:ext cx="434" cy="164"/>
                </a:xfrm>
                <a:custGeom>
                  <a:avLst/>
                  <a:gdLst>
                    <a:gd name="T0" fmla="*/ 434 w 434"/>
                    <a:gd name="T1" fmla="*/ 82 h 164"/>
                    <a:gd name="T2" fmla="*/ 434 w 434"/>
                    <a:gd name="T3" fmla="*/ 82 h 164"/>
                    <a:gd name="T4" fmla="*/ 432 w 434"/>
                    <a:gd name="T5" fmla="*/ 90 h 164"/>
                    <a:gd name="T6" fmla="*/ 428 w 434"/>
                    <a:gd name="T7" fmla="*/ 98 h 164"/>
                    <a:gd name="T8" fmla="*/ 424 w 434"/>
                    <a:gd name="T9" fmla="*/ 106 h 164"/>
                    <a:gd name="T10" fmla="*/ 416 w 434"/>
                    <a:gd name="T11" fmla="*/ 114 h 164"/>
                    <a:gd name="T12" fmla="*/ 406 w 434"/>
                    <a:gd name="T13" fmla="*/ 122 h 164"/>
                    <a:gd name="T14" fmla="*/ 396 w 434"/>
                    <a:gd name="T15" fmla="*/ 128 h 164"/>
                    <a:gd name="T16" fmla="*/ 370 w 434"/>
                    <a:gd name="T17" fmla="*/ 140 h 164"/>
                    <a:gd name="T18" fmla="*/ 338 w 434"/>
                    <a:gd name="T19" fmla="*/ 150 h 164"/>
                    <a:gd name="T20" fmla="*/ 302 w 434"/>
                    <a:gd name="T21" fmla="*/ 158 h 164"/>
                    <a:gd name="T22" fmla="*/ 260 w 434"/>
                    <a:gd name="T23" fmla="*/ 162 h 164"/>
                    <a:gd name="T24" fmla="*/ 218 w 434"/>
                    <a:gd name="T25" fmla="*/ 164 h 164"/>
                    <a:gd name="T26" fmla="*/ 218 w 434"/>
                    <a:gd name="T27" fmla="*/ 164 h 164"/>
                    <a:gd name="T28" fmla="*/ 174 w 434"/>
                    <a:gd name="T29" fmla="*/ 162 h 164"/>
                    <a:gd name="T30" fmla="*/ 134 w 434"/>
                    <a:gd name="T31" fmla="*/ 158 h 164"/>
                    <a:gd name="T32" fmla="*/ 96 w 434"/>
                    <a:gd name="T33" fmla="*/ 150 h 164"/>
                    <a:gd name="T34" fmla="*/ 64 w 434"/>
                    <a:gd name="T35" fmla="*/ 140 h 164"/>
                    <a:gd name="T36" fmla="*/ 38 w 434"/>
                    <a:gd name="T37" fmla="*/ 128 h 164"/>
                    <a:gd name="T38" fmla="*/ 28 w 434"/>
                    <a:gd name="T39" fmla="*/ 122 h 164"/>
                    <a:gd name="T40" fmla="*/ 18 w 434"/>
                    <a:gd name="T41" fmla="*/ 114 h 164"/>
                    <a:gd name="T42" fmla="*/ 12 w 434"/>
                    <a:gd name="T43" fmla="*/ 106 h 164"/>
                    <a:gd name="T44" fmla="*/ 6 w 434"/>
                    <a:gd name="T45" fmla="*/ 98 h 164"/>
                    <a:gd name="T46" fmla="*/ 2 w 434"/>
                    <a:gd name="T47" fmla="*/ 90 h 164"/>
                    <a:gd name="T48" fmla="*/ 2 w 434"/>
                    <a:gd name="T49" fmla="*/ 82 h 164"/>
                    <a:gd name="T50" fmla="*/ 0 w 434"/>
                    <a:gd name="T51" fmla="*/ 82 h 164"/>
                    <a:gd name="T52" fmla="*/ 0 w 434"/>
                    <a:gd name="T53" fmla="*/ 82 h 164"/>
                    <a:gd name="T54" fmla="*/ 2 w 434"/>
                    <a:gd name="T55" fmla="*/ 72 h 164"/>
                    <a:gd name="T56" fmla="*/ 6 w 434"/>
                    <a:gd name="T57" fmla="*/ 64 h 164"/>
                    <a:gd name="T58" fmla="*/ 10 w 434"/>
                    <a:gd name="T59" fmla="*/ 56 h 164"/>
                    <a:gd name="T60" fmla="*/ 18 w 434"/>
                    <a:gd name="T61" fmla="*/ 50 h 164"/>
                    <a:gd name="T62" fmla="*/ 28 w 434"/>
                    <a:gd name="T63" fmla="*/ 42 h 164"/>
                    <a:gd name="T64" fmla="*/ 38 w 434"/>
                    <a:gd name="T65" fmla="*/ 36 h 164"/>
                    <a:gd name="T66" fmla="*/ 64 w 434"/>
                    <a:gd name="T67" fmla="*/ 24 h 164"/>
                    <a:gd name="T68" fmla="*/ 96 w 434"/>
                    <a:gd name="T69" fmla="*/ 14 h 164"/>
                    <a:gd name="T70" fmla="*/ 132 w 434"/>
                    <a:gd name="T71" fmla="*/ 6 h 164"/>
                    <a:gd name="T72" fmla="*/ 174 w 434"/>
                    <a:gd name="T73" fmla="*/ 2 h 164"/>
                    <a:gd name="T74" fmla="*/ 216 w 434"/>
                    <a:gd name="T75" fmla="*/ 0 h 164"/>
                    <a:gd name="T76" fmla="*/ 216 w 434"/>
                    <a:gd name="T77" fmla="*/ 0 h 164"/>
                    <a:gd name="T78" fmla="*/ 260 w 434"/>
                    <a:gd name="T79" fmla="*/ 2 h 164"/>
                    <a:gd name="T80" fmla="*/ 300 w 434"/>
                    <a:gd name="T81" fmla="*/ 6 h 164"/>
                    <a:gd name="T82" fmla="*/ 338 w 434"/>
                    <a:gd name="T83" fmla="*/ 14 h 164"/>
                    <a:gd name="T84" fmla="*/ 370 w 434"/>
                    <a:gd name="T85" fmla="*/ 24 h 164"/>
                    <a:gd name="T86" fmla="*/ 396 w 434"/>
                    <a:gd name="T87" fmla="*/ 36 h 164"/>
                    <a:gd name="T88" fmla="*/ 406 w 434"/>
                    <a:gd name="T89" fmla="*/ 42 h 164"/>
                    <a:gd name="T90" fmla="*/ 416 w 434"/>
                    <a:gd name="T91" fmla="*/ 50 h 164"/>
                    <a:gd name="T92" fmla="*/ 422 w 434"/>
                    <a:gd name="T93" fmla="*/ 56 h 164"/>
                    <a:gd name="T94" fmla="*/ 428 w 434"/>
                    <a:gd name="T95" fmla="*/ 64 h 164"/>
                    <a:gd name="T96" fmla="*/ 432 w 434"/>
                    <a:gd name="T97" fmla="*/ 72 h 164"/>
                    <a:gd name="T98" fmla="*/ 432 w 434"/>
                    <a:gd name="T99" fmla="*/ 82 h 164"/>
                    <a:gd name="T100" fmla="*/ 434 w 434"/>
                    <a:gd name="T101"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4" h="164">
                      <a:moveTo>
                        <a:pt x="434" y="82"/>
                      </a:moveTo>
                      <a:lnTo>
                        <a:pt x="434" y="82"/>
                      </a:lnTo>
                      <a:lnTo>
                        <a:pt x="432" y="90"/>
                      </a:lnTo>
                      <a:lnTo>
                        <a:pt x="428" y="98"/>
                      </a:lnTo>
                      <a:lnTo>
                        <a:pt x="424" y="106"/>
                      </a:lnTo>
                      <a:lnTo>
                        <a:pt x="416" y="114"/>
                      </a:lnTo>
                      <a:lnTo>
                        <a:pt x="406" y="122"/>
                      </a:lnTo>
                      <a:lnTo>
                        <a:pt x="396" y="128"/>
                      </a:lnTo>
                      <a:lnTo>
                        <a:pt x="370" y="140"/>
                      </a:lnTo>
                      <a:lnTo>
                        <a:pt x="338" y="150"/>
                      </a:lnTo>
                      <a:lnTo>
                        <a:pt x="302" y="158"/>
                      </a:lnTo>
                      <a:lnTo>
                        <a:pt x="260" y="162"/>
                      </a:lnTo>
                      <a:lnTo>
                        <a:pt x="218" y="164"/>
                      </a:lnTo>
                      <a:lnTo>
                        <a:pt x="218" y="164"/>
                      </a:lnTo>
                      <a:lnTo>
                        <a:pt x="174" y="162"/>
                      </a:lnTo>
                      <a:lnTo>
                        <a:pt x="134" y="158"/>
                      </a:lnTo>
                      <a:lnTo>
                        <a:pt x="96" y="150"/>
                      </a:lnTo>
                      <a:lnTo>
                        <a:pt x="64" y="140"/>
                      </a:lnTo>
                      <a:lnTo>
                        <a:pt x="38" y="128"/>
                      </a:lnTo>
                      <a:lnTo>
                        <a:pt x="28" y="122"/>
                      </a:lnTo>
                      <a:lnTo>
                        <a:pt x="18" y="114"/>
                      </a:lnTo>
                      <a:lnTo>
                        <a:pt x="12" y="106"/>
                      </a:lnTo>
                      <a:lnTo>
                        <a:pt x="6" y="98"/>
                      </a:lnTo>
                      <a:lnTo>
                        <a:pt x="2" y="90"/>
                      </a:lnTo>
                      <a:lnTo>
                        <a:pt x="2" y="82"/>
                      </a:lnTo>
                      <a:lnTo>
                        <a:pt x="0" y="82"/>
                      </a:lnTo>
                      <a:lnTo>
                        <a:pt x="0" y="82"/>
                      </a:lnTo>
                      <a:lnTo>
                        <a:pt x="2" y="72"/>
                      </a:lnTo>
                      <a:lnTo>
                        <a:pt x="6" y="64"/>
                      </a:lnTo>
                      <a:lnTo>
                        <a:pt x="10" y="56"/>
                      </a:lnTo>
                      <a:lnTo>
                        <a:pt x="18" y="50"/>
                      </a:lnTo>
                      <a:lnTo>
                        <a:pt x="28" y="42"/>
                      </a:lnTo>
                      <a:lnTo>
                        <a:pt x="38" y="36"/>
                      </a:lnTo>
                      <a:lnTo>
                        <a:pt x="64" y="24"/>
                      </a:lnTo>
                      <a:lnTo>
                        <a:pt x="96" y="14"/>
                      </a:lnTo>
                      <a:lnTo>
                        <a:pt x="132" y="6"/>
                      </a:lnTo>
                      <a:lnTo>
                        <a:pt x="174" y="2"/>
                      </a:lnTo>
                      <a:lnTo>
                        <a:pt x="216" y="0"/>
                      </a:lnTo>
                      <a:lnTo>
                        <a:pt x="216" y="0"/>
                      </a:lnTo>
                      <a:lnTo>
                        <a:pt x="260" y="2"/>
                      </a:lnTo>
                      <a:lnTo>
                        <a:pt x="300" y="6"/>
                      </a:lnTo>
                      <a:lnTo>
                        <a:pt x="338" y="14"/>
                      </a:lnTo>
                      <a:lnTo>
                        <a:pt x="370" y="24"/>
                      </a:lnTo>
                      <a:lnTo>
                        <a:pt x="396" y="36"/>
                      </a:lnTo>
                      <a:lnTo>
                        <a:pt x="406" y="42"/>
                      </a:lnTo>
                      <a:lnTo>
                        <a:pt x="416" y="50"/>
                      </a:lnTo>
                      <a:lnTo>
                        <a:pt x="422" y="56"/>
                      </a:lnTo>
                      <a:lnTo>
                        <a:pt x="428" y="64"/>
                      </a:lnTo>
                      <a:lnTo>
                        <a:pt x="432" y="72"/>
                      </a:lnTo>
                      <a:lnTo>
                        <a:pt x="432" y="82"/>
                      </a:lnTo>
                      <a:lnTo>
                        <a:pt x="434" y="8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56" name="Freeform 98"/>
                <p:cNvSpPr>
                  <a:spLocks/>
                </p:cNvSpPr>
                <p:nvPr/>
              </p:nvSpPr>
              <p:spPr bwMode="auto">
                <a:xfrm>
                  <a:off x="3259" y="848"/>
                  <a:ext cx="104" cy="208"/>
                </a:xfrm>
                <a:custGeom>
                  <a:avLst/>
                  <a:gdLst>
                    <a:gd name="T0" fmla="*/ 104 w 104"/>
                    <a:gd name="T1" fmla="*/ 208 h 208"/>
                    <a:gd name="T2" fmla="*/ 40 w 104"/>
                    <a:gd name="T3" fmla="*/ 208 h 208"/>
                    <a:gd name="T4" fmla="*/ 40 w 104"/>
                    <a:gd name="T5" fmla="*/ 208 h 208"/>
                    <a:gd name="T6" fmla="*/ 32 w 104"/>
                    <a:gd name="T7" fmla="*/ 206 h 208"/>
                    <a:gd name="T8" fmla="*/ 24 w 104"/>
                    <a:gd name="T9" fmla="*/ 200 h 208"/>
                    <a:gd name="T10" fmla="*/ 18 w 104"/>
                    <a:gd name="T11" fmla="*/ 190 h 208"/>
                    <a:gd name="T12" fmla="*/ 12 w 104"/>
                    <a:gd name="T13" fmla="*/ 178 h 208"/>
                    <a:gd name="T14" fmla="*/ 6 w 104"/>
                    <a:gd name="T15" fmla="*/ 162 h 208"/>
                    <a:gd name="T16" fmla="*/ 4 w 104"/>
                    <a:gd name="T17" fmla="*/ 144 h 208"/>
                    <a:gd name="T18" fmla="*/ 2 w 104"/>
                    <a:gd name="T19" fmla="*/ 124 h 208"/>
                    <a:gd name="T20" fmla="*/ 0 w 104"/>
                    <a:gd name="T21" fmla="*/ 104 h 208"/>
                    <a:gd name="T22" fmla="*/ 0 w 104"/>
                    <a:gd name="T23" fmla="*/ 104 h 208"/>
                    <a:gd name="T24" fmla="*/ 2 w 104"/>
                    <a:gd name="T25" fmla="*/ 82 h 208"/>
                    <a:gd name="T26" fmla="*/ 4 w 104"/>
                    <a:gd name="T27" fmla="*/ 62 h 208"/>
                    <a:gd name="T28" fmla="*/ 6 w 104"/>
                    <a:gd name="T29" fmla="*/ 46 h 208"/>
                    <a:gd name="T30" fmla="*/ 12 w 104"/>
                    <a:gd name="T31" fmla="*/ 30 h 208"/>
                    <a:gd name="T32" fmla="*/ 18 w 104"/>
                    <a:gd name="T33" fmla="*/ 16 h 208"/>
                    <a:gd name="T34" fmla="*/ 24 w 104"/>
                    <a:gd name="T35" fmla="*/ 8 h 208"/>
                    <a:gd name="T36" fmla="*/ 32 w 104"/>
                    <a:gd name="T37" fmla="*/ 2 h 208"/>
                    <a:gd name="T38" fmla="*/ 40 w 104"/>
                    <a:gd name="T39" fmla="*/ 0 h 208"/>
                    <a:gd name="T40" fmla="*/ 104 w 104"/>
                    <a:gd name="T41" fmla="*/ 0 h 208"/>
                    <a:gd name="T42" fmla="*/ 104 w 104"/>
                    <a:gd name="T4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208">
                      <a:moveTo>
                        <a:pt x="104" y="208"/>
                      </a:moveTo>
                      <a:lnTo>
                        <a:pt x="40" y="208"/>
                      </a:lnTo>
                      <a:lnTo>
                        <a:pt x="40" y="208"/>
                      </a:lnTo>
                      <a:lnTo>
                        <a:pt x="32" y="206"/>
                      </a:lnTo>
                      <a:lnTo>
                        <a:pt x="24" y="200"/>
                      </a:lnTo>
                      <a:lnTo>
                        <a:pt x="18" y="190"/>
                      </a:lnTo>
                      <a:lnTo>
                        <a:pt x="12" y="178"/>
                      </a:lnTo>
                      <a:lnTo>
                        <a:pt x="6" y="162"/>
                      </a:lnTo>
                      <a:lnTo>
                        <a:pt x="4" y="144"/>
                      </a:lnTo>
                      <a:lnTo>
                        <a:pt x="2" y="124"/>
                      </a:lnTo>
                      <a:lnTo>
                        <a:pt x="0" y="104"/>
                      </a:lnTo>
                      <a:lnTo>
                        <a:pt x="0" y="104"/>
                      </a:lnTo>
                      <a:lnTo>
                        <a:pt x="2" y="82"/>
                      </a:lnTo>
                      <a:lnTo>
                        <a:pt x="4" y="62"/>
                      </a:lnTo>
                      <a:lnTo>
                        <a:pt x="6" y="46"/>
                      </a:lnTo>
                      <a:lnTo>
                        <a:pt x="12" y="30"/>
                      </a:lnTo>
                      <a:lnTo>
                        <a:pt x="18" y="16"/>
                      </a:lnTo>
                      <a:lnTo>
                        <a:pt x="24" y="8"/>
                      </a:lnTo>
                      <a:lnTo>
                        <a:pt x="32" y="2"/>
                      </a:lnTo>
                      <a:lnTo>
                        <a:pt x="40" y="0"/>
                      </a:lnTo>
                      <a:lnTo>
                        <a:pt x="104" y="0"/>
                      </a:lnTo>
                      <a:lnTo>
                        <a:pt x="104" y="20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57" name="Freeform 99"/>
                <p:cNvSpPr>
                  <a:spLocks/>
                </p:cNvSpPr>
                <p:nvPr/>
              </p:nvSpPr>
              <p:spPr bwMode="auto">
                <a:xfrm>
                  <a:off x="3323" y="848"/>
                  <a:ext cx="78" cy="208"/>
                </a:xfrm>
                <a:custGeom>
                  <a:avLst/>
                  <a:gdLst>
                    <a:gd name="T0" fmla="*/ 38 w 78"/>
                    <a:gd name="T1" fmla="*/ 208 h 208"/>
                    <a:gd name="T2" fmla="*/ 38 w 78"/>
                    <a:gd name="T3" fmla="*/ 208 h 208"/>
                    <a:gd name="T4" fmla="*/ 30 w 78"/>
                    <a:gd name="T5" fmla="*/ 206 h 208"/>
                    <a:gd name="T6" fmla="*/ 24 w 78"/>
                    <a:gd name="T7" fmla="*/ 200 h 208"/>
                    <a:gd name="T8" fmla="*/ 16 w 78"/>
                    <a:gd name="T9" fmla="*/ 190 h 208"/>
                    <a:gd name="T10" fmla="*/ 10 w 78"/>
                    <a:gd name="T11" fmla="*/ 178 h 208"/>
                    <a:gd name="T12" fmla="*/ 6 w 78"/>
                    <a:gd name="T13" fmla="*/ 162 h 208"/>
                    <a:gd name="T14" fmla="*/ 2 w 78"/>
                    <a:gd name="T15" fmla="*/ 144 h 208"/>
                    <a:gd name="T16" fmla="*/ 0 w 78"/>
                    <a:gd name="T17" fmla="*/ 126 h 208"/>
                    <a:gd name="T18" fmla="*/ 0 w 78"/>
                    <a:gd name="T19" fmla="*/ 104 h 208"/>
                    <a:gd name="T20" fmla="*/ 0 w 78"/>
                    <a:gd name="T21" fmla="*/ 104 h 208"/>
                    <a:gd name="T22" fmla="*/ 0 w 78"/>
                    <a:gd name="T23" fmla="*/ 84 h 208"/>
                    <a:gd name="T24" fmla="*/ 2 w 78"/>
                    <a:gd name="T25" fmla="*/ 64 h 208"/>
                    <a:gd name="T26" fmla="*/ 6 w 78"/>
                    <a:gd name="T27" fmla="*/ 46 h 208"/>
                    <a:gd name="T28" fmla="*/ 10 w 78"/>
                    <a:gd name="T29" fmla="*/ 30 h 208"/>
                    <a:gd name="T30" fmla="*/ 16 w 78"/>
                    <a:gd name="T31" fmla="*/ 18 h 208"/>
                    <a:gd name="T32" fmla="*/ 24 w 78"/>
                    <a:gd name="T33" fmla="*/ 8 h 208"/>
                    <a:gd name="T34" fmla="*/ 30 w 78"/>
                    <a:gd name="T35" fmla="*/ 2 h 208"/>
                    <a:gd name="T36" fmla="*/ 38 w 78"/>
                    <a:gd name="T37" fmla="*/ 0 h 208"/>
                    <a:gd name="T38" fmla="*/ 40 w 78"/>
                    <a:gd name="T39" fmla="*/ 0 h 208"/>
                    <a:gd name="T40" fmla="*/ 40 w 78"/>
                    <a:gd name="T41" fmla="*/ 0 h 208"/>
                    <a:gd name="T42" fmla="*/ 46 w 78"/>
                    <a:gd name="T43" fmla="*/ 2 h 208"/>
                    <a:gd name="T44" fmla="*/ 54 w 78"/>
                    <a:gd name="T45" fmla="*/ 8 h 208"/>
                    <a:gd name="T46" fmla="*/ 62 w 78"/>
                    <a:gd name="T47" fmla="*/ 18 h 208"/>
                    <a:gd name="T48" fmla="*/ 66 w 78"/>
                    <a:gd name="T49" fmla="*/ 30 h 208"/>
                    <a:gd name="T50" fmla="*/ 72 w 78"/>
                    <a:gd name="T51" fmla="*/ 46 h 208"/>
                    <a:gd name="T52" fmla="*/ 76 w 78"/>
                    <a:gd name="T53" fmla="*/ 64 h 208"/>
                    <a:gd name="T54" fmla="*/ 78 w 78"/>
                    <a:gd name="T55" fmla="*/ 82 h 208"/>
                    <a:gd name="T56" fmla="*/ 78 w 78"/>
                    <a:gd name="T57" fmla="*/ 104 h 208"/>
                    <a:gd name="T58" fmla="*/ 78 w 78"/>
                    <a:gd name="T59" fmla="*/ 104 h 208"/>
                    <a:gd name="T60" fmla="*/ 78 w 78"/>
                    <a:gd name="T61" fmla="*/ 126 h 208"/>
                    <a:gd name="T62" fmla="*/ 76 w 78"/>
                    <a:gd name="T63" fmla="*/ 144 h 208"/>
                    <a:gd name="T64" fmla="*/ 72 w 78"/>
                    <a:gd name="T65" fmla="*/ 162 h 208"/>
                    <a:gd name="T66" fmla="*/ 66 w 78"/>
                    <a:gd name="T67" fmla="*/ 178 h 208"/>
                    <a:gd name="T68" fmla="*/ 62 w 78"/>
                    <a:gd name="T69" fmla="*/ 190 h 208"/>
                    <a:gd name="T70" fmla="*/ 54 w 78"/>
                    <a:gd name="T71" fmla="*/ 200 h 208"/>
                    <a:gd name="T72" fmla="*/ 46 w 78"/>
                    <a:gd name="T73" fmla="*/ 206 h 208"/>
                    <a:gd name="T74" fmla="*/ 40 w 78"/>
                    <a:gd name="T75" fmla="*/ 208 h 208"/>
                    <a:gd name="T76" fmla="*/ 38 w 78"/>
                    <a:gd name="T7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208">
                      <a:moveTo>
                        <a:pt x="38" y="208"/>
                      </a:moveTo>
                      <a:lnTo>
                        <a:pt x="38" y="208"/>
                      </a:lnTo>
                      <a:lnTo>
                        <a:pt x="30" y="206"/>
                      </a:lnTo>
                      <a:lnTo>
                        <a:pt x="24" y="200"/>
                      </a:lnTo>
                      <a:lnTo>
                        <a:pt x="16" y="190"/>
                      </a:lnTo>
                      <a:lnTo>
                        <a:pt x="10" y="178"/>
                      </a:lnTo>
                      <a:lnTo>
                        <a:pt x="6" y="162"/>
                      </a:lnTo>
                      <a:lnTo>
                        <a:pt x="2" y="144"/>
                      </a:lnTo>
                      <a:lnTo>
                        <a:pt x="0" y="126"/>
                      </a:lnTo>
                      <a:lnTo>
                        <a:pt x="0" y="104"/>
                      </a:lnTo>
                      <a:lnTo>
                        <a:pt x="0" y="104"/>
                      </a:lnTo>
                      <a:lnTo>
                        <a:pt x="0" y="84"/>
                      </a:lnTo>
                      <a:lnTo>
                        <a:pt x="2" y="64"/>
                      </a:lnTo>
                      <a:lnTo>
                        <a:pt x="6" y="46"/>
                      </a:lnTo>
                      <a:lnTo>
                        <a:pt x="10" y="30"/>
                      </a:lnTo>
                      <a:lnTo>
                        <a:pt x="16" y="18"/>
                      </a:lnTo>
                      <a:lnTo>
                        <a:pt x="24" y="8"/>
                      </a:lnTo>
                      <a:lnTo>
                        <a:pt x="30" y="2"/>
                      </a:lnTo>
                      <a:lnTo>
                        <a:pt x="38" y="0"/>
                      </a:lnTo>
                      <a:lnTo>
                        <a:pt x="40" y="0"/>
                      </a:lnTo>
                      <a:lnTo>
                        <a:pt x="40" y="0"/>
                      </a:lnTo>
                      <a:lnTo>
                        <a:pt x="46" y="2"/>
                      </a:lnTo>
                      <a:lnTo>
                        <a:pt x="54" y="8"/>
                      </a:lnTo>
                      <a:lnTo>
                        <a:pt x="62" y="18"/>
                      </a:lnTo>
                      <a:lnTo>
                        <a:pt x="66" y="30"/>
                      </a:lnTo>
                      <a:lnTo>
                        <a:pt x="72" y="46"/>
                      </a:lnTo>
                      <a:lnTo>
                        <a:pt x="76" y="64"/>
                      </a:lnTo>
                      <a:lnTo>
                        <a:pt x="78" y="82"/>
                      </a:lnTo>
                      <a:lnTo>
                        <a:pt x="78" y="104"/>
                      </a:lnTo>
                      <a:lnTo>
                        <a:pt x="78" y="104"/>
                      </a:lnTo>
                      <a:lnTo>
                        <a:pt x="78" y="126"/>
                      </a:lnTo>
                      <a:lnTo>
                        <a:pt x="76" y="144"/>
                      </a:lnTo>
                      <a:lnTo>
                        <a:pt x="72" y="162"/>
                      </a:lnTo>
                      <a:lnTo>
                        <a:pt x="66" y="178"/>
                      </a:lnTo>
                      <a:lnTo>
                        <a:pt x="62" y="190"/>
                      </a:lnTo>
                      <a:lnTo>
                        <a:pt x="54" y="200"/>
                      </a:lnTo>
                      <a:lnTo>
                        <a:pt x="46" y="206"/>
                      </a:lnTo>
                      <a:lnTo>
                        <a:pt x="40" y="208"/>
                      </a:lnTo>
                      <a:lnTo>
                        <a:pt x="38" y="20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58" name="Freeform 100"/>
                <p:cNvSpPr>
                  <a:spLocks/>
                </p:cNvSpPr>
                <p:nvPr/>
              </p:nvSpPr>
              <p:spPr bwMode="auto">
                <a:xfrm>
                  <a:off x="3301" y="642"/>
                  <a:ext cx="646" cy="478"/>
                </a:xfrm>
                <a:custGeom>
                  <a:avLst/>
                  <a:gdLst>
                    <a:gd name="T0" fmla="*/ 588 w 646"/>
                    <a:gd name="T1" fmla="*/ 252 h 478"/>
                    <a:gd name="T2" fmla="*/ 588 w 646"/>
                    <a:gd name="T3" fmla="*/ 252 h 478"/>
                    <a:gd name="T4" fmla="*/ 80 w 646"/>
                    <a:gd name="T5" fmla="*/ 470 h 478"/>
                    <a:gd name="T6" fmla="*/ 80 w 646"/>
                    <a:gd name="T7" fmla="*/ 470 h 478"/>
                    <a:gd name="T8" fmla="*/ 78 w 646"/>
                    <a:gd name="T9" fmla="*/ 474 h 478"/>
                    <a:gd name="T10" fmla="*/ 78 w 646"/>
                    <a:gd name="T11" fmla="*/ 474 h 478"/>
                    <a:gd name="T12" fmla="*/ 70 w 646"/>
                    <a:gd name="T13" fmla="*/ 478 h 478"/>
                    <a:gd name="T14" fmla="*/ 62 w 646"/>
                    <a:gd name="T15" fmla="*/ 478 h 478"/>
                    <a:gd name="T16" fmla="*/ 54 w 646"/>
                    <a:gd name="T17" fmla="*/ 476 h 478"/>
                    <a:gd name="T18" fmla="*/ 48 w 646"/>
                    <a:gd name="T19" fmla="*/ 474 h 478"/>
                    <a:gd name="T20" fmla="*/ 40 w 646"/>
                    <a:gd name="T21" fmla="*/ 470 h 478"/>
                    <a:gd name="T22" fmla="*/ 34 w 646"/>
                    <a:gd name="T23" fmla="*/ 462 h 478"/>
                    <a:gd name="T24" fmla="*/ 28 w 646"/>
                    <a:gd name="T25" fmla="*/ 456 h 478"/>
                    <a:gd name="T26" fmla="*/ 22 w 646"/>
                    <a:gd name="T27" fmla="*/ 446 h 478"/>
                    <a:gd name="T28" fmla="*/ 12 w 646"/>
                    <a:gd name="T29" fmla="*/ 424 h 478"/>
                    <a:gd name="T30" fmla="*/ 6 w 646"/>
                    <a:gd name="T31" fmla="*/ 396 h 478"/>
                    <a:gd name="T32" fmla="*/ 2 w 646"/>
                    <a:gd name="T33" fmla="*/ 364 h 478"/>
                    <a:gd name="T34" fmla="*/ 0 w 646"/>
                    <a:gd name="T35" fmla="*/ 330 h 478"/>
                    <a:gd name="T36" fmla="*/ 0 w 646"/>
                    <a:gd name="T37" fmla="*/ 330 h 478"/>
                    <a:gd name="T38" fmla="*/ 0 w 646"/>
                    <a:gd name="T39" fmla="*/ 302 h 478"/>
                    <a:gd name="T40" fmla="*/ 2 w 646"/>
                    <a:gd name="T41" fmla="*/ 272 h 478"/>
                    <a:gd name="T42" fmla="*/ 6 w 646"/>
                    <a:gd name="T43" fmla="*/ 244 h 478"/>
                    <a:gd name="T44" fmla="*/ 14 w 646"/>
                    <a:gd name="T45" fmla="*/ 214 h 478"/>
                    <a:gd name="T46" fmla="*/ 24 w 646"/>
                    <a:gd name="T47" fmla="*/ 184 h 478"/>
                    <a:gd name="T48" fmla="*/ 30 w 646"/>
                    <a:gd name="T49" fmla="*/ 172 h 478"/>
                    <a:gd name="T50" fmla="*/ 38 w 646"/>
                    <a:gd name="T51" fmla="*/ 158 h 478"/>
                    <a:gd name="T52" fmla="*/ 46 w 646"/>
                    <a:gd name="T53" fmla="*/ 146 h 478"/>
                    <a:gd name="T54" fmla="*/ 56 w 646"/>
                    <a:gd name="T55" fmla="*/ 134 h 478"/>
                    <a:gd name="T56" fmla="*/ 66 w 646"/>
                    <a:gd name="T57" fmla="*/ 124 h 478"/>
                    <a:gd name="T58" fmla="*/ 78 w 646"/>
                    <a:gd name="T59" fmla="*/ 116 h 478"/>
                    <a:gd name="T60" fmla="*/ 78 w 646"/>
                    <a:gd name="T61" fmla="*/ 116 h 478"/>
                    <a:gd name="T62" fmla="*/ 80 w 646"/>
                    <a:gd name="T63" fmla="*/ 112 h 478"/>
                    <a:gd name="T64" fmla="*/ 80 w 646"/>
                    <a:gd name="T65" fmla="*/ 112 h 478"/>
                    <a:gd name="T66" fmla="*/ 606 w 646"/>
                    <a:gd name="T67" fmla="*/ 0 h 478"/>
                    <a:gd name="T68" fmla="*/ 606 w 646"/>
                    <a:gd name="T69" fmla="*/ 0 h 478"/>
                    <a:gd name="T70" fmla="*/ 588 w 646"/>
                    <a:gd name="T71" fmla="*/ 4 h 478"/>
                    <a:gd name="T72" fmla="*/ 588 w 646"/>
                    <a:gd name="T73" fmla="*/ 4 h 478"/>
                    <a:gd name="T74" fmla="*/ 594 w 646"/>
                    <a:gd name="T75" fmla="*/ 2 h 478"/>
                    <a:gd name="T76" fmla="*/ 600 w 646"/>
                    <a:gd name="T77" fmla="*/ 2 h 478"/>
                    <a:gd name="T78" fmla="*/ 606 w 646"/>
                    <a:gd name="T79" fmla="*/ 2 h 478"/>
                    <a:gd name="T80" fmla="*/ 612 w 646"/>
                    <a:gd name="T81" fmla="*/ 4 h 478"/>
                    <a:gd name="T82" fmla="*/ 622 w 646"/>
                    <a:gd name="T83" fmla="*/ 12 h 478"/>
                    <a:gd name="T84" fmla="*/ 630 w 646"/>
                    <a:gd name="T85" fmla="*/ 24 h 478"/>
                    <a:gd name="T86" fmla="*/ 636 w 646"/>
                    <a:gd name="T87" fmla="*/ 38 h 478"/>
                    <a:gd name="T88" fmla="*/ 642 w 646"/>
                    <a:gd name="T89" fmla="*/ 58 h 478"/>
                    <a:gd name="T90" fmla="*/ 646 w 646"/>
                    <a:gd name="T91" fmla="*/ 78 h 478"/>
                    <a:gd name="T92" fmla="*/ 646 w 646"/>
                    <a:gd name="T93" fmla="*/ 104 h 478"/>
                    <a:gd name="T94" fmla="*/ 646 w 646"/>
                    <a:gd name="T95" fmla="*/ 104 h 478"/>
                    <a:gd name="T96" fmla="*/ 646 w 646"/>
                    <a:gd name="T97" fmla="*/ 128 h 478"/>
                    <a:gd name="T98" fmla="*/ 642 w 646"/>
                    <a:gd name="T99" fmla="*/ 154 h 478"/>
                    <a:gd name="T100" fmla="*/ 636 w 646"/>
                    <a:gd name="T101" fmla="*/ 176 h 478"/>
                    <a:gd name="T102" fmla="*/ 630 w 646"/>
                    <a:gd name="T103" fmla="*/ 198 h 478"/>
                    <a:gd name="T104" fmla="*/ 622 w 646"/>
                    <a:gd name="T105" fmla="*/ 216 h 478"/>
                    <a:gd name="T106" fmla="*/ 612 w 646"/>
                    <a:gd name="T107" fmla="*/ 232 h 478"/>
                    <a:gd name="T108" fmla="*/ 600 w 646"/>
                    <a:gd name="T109" fmla="*/ 244 h 478"/>
                    <a:gd name="T110" fmla="*/ 588 w 646"/>
                    <a:gd name="T111" fmla="*/ 252 h 478"/>
                    <a:gd name="T112" fmla="*/ 588 w 646"/>
                    <a:gd name="T113" fmla="*/ 25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6" h="478">
                      <a:moveTo>
                        <a:pt x="588" y="252"/>
                      </a:moveTo>
                      <a:lnTo>
                        <a:pt x="588" y="252"/>
                      </a:lnTo>
                      <a:lnTo>
                        <a:pt x="80" y="470"/>
                      </a:lnTo>
                      <a:lnTo>
                        <a:pt x="80" y="470"/>
                      </a:lnTo>
                      <a:lnTo>
                        <a:pt x="78" y="474"/>
                      </a:lnTo>
                      <a:lnTo>
                        <a:pt x="78" y="474"/>
                      </a:lnTo>
                      <a:lnTo>
                        <a:pt x="70" y="478"/>
                      </a:lnTo>
                      <a:lnTo>
                        <a:pt x="62" y="478"/>
                      </a:lnTo>
                      <a:lnTo>
                        <a:pt x="54" y="476"/>
                      </a:lnTo>
                      <a:lnTo>
                        <a:pt x="48" y="474"/>
                      </a:lnTo>
                      <a:lnTo>
                        <a:pt x="40" y="470"/>
                      </a:lnTo>
                      <a:lnTo>
                        <a:pt x="34" y="462"/>
                      </a:lnTo>
                      <a:lnTo>
                        <a:pt x="28" y="456"/>
                      </a:lnTo>
                      <a:lnTo>
                        <a:pt x="22" y="446"/>
                      </a:lnTo>
                      <a:lnTo>
                        <a:pt x="12" y="424"/>
                      </a:lnTo>
                      <a:lnTo>
                        <a:pt x="6" y="396"/>
                      </a:lnTo>
                      <a:lnTo>
                        <a:pt x="2" y="364"/>
                      </a:lnTo>
                      <a:lnTo>
                        <a:pt x="0" y="330"/>
                      </a:lnTo>
                      <a:lnTo>
                        <a:pt x="0" y="330"/>
                      </a:lnTo>
                      <a:lnTo>
                        <a:pt x="0" y="302"/>
                      </a:lnTo>
                      <a:lnTo>
                        <a:pt x="2" y="272"/>
                      </a:lnTo>
                      <a:lnTo>
                        <a:pt x="6" y="244"/>
                      </a:lnTo>
                      <a:lnTo>
                        <a:pt x="14" y="214"/>
                      </a:lnTo>
                      <a:lnTo>
                        <a:pt x="24" y="184"/>
                      </a:lnTo>
                      <a:lnTo>
                        <a:pt x="30" y="172"/>
                      </a:lnTo>
                      <a:lnTo>
                        <a:pt x="38" y="158"/>
                      </a:lnTo>
                      <a:lnTo>
                        <a:pt x="46" y="146"/>
                      </a:lnTo>
                      <a:lnTo>
                        <a:pt x="56" y="134"/>
                      </a:lnTo>
                      <a:lnTo>
                        <a:pt x="66" y="124"/>
                      </a:lnTo>
                      <a:lnTo>
                        <a:pt x="78" y="116"/>
                      </a:lnTo>
                      <a:lnTo>
                        <a:pt x="78" y="116"/>
                      </a:lnTo>
                      <a:lnTo>
                        <a:pt x="80" y="112"/>
                      </a:lnTo>
                      <a:lnTo>
                        <a:pt x="80" y="112"/>
                      </a:lnTo>
                      <a:lnTo>
                        <a:pt x="606" y="0"/>
                      </a:lnTo>
                      <a:lnTo>
                        <a:pt x="606" y="0"/>
                      </a:lnTo>
                      <a:lnTo>
                        <a:pt x="588" y="4"/>
                      </a:lnTo>
                      <a:lnTo>
                        <a:pt x="588" y="4"/>
                      </a:lnTo>
                      <a:lnTo>
                        <a:pt x="594" y="2"/>
                      </a:lnTo>
                      <a:lnTo>
                        <a:pt x="600" y="2"/>
                      </a:lnTo>
                      <a:lnTo>
                        <a:pt x="606" y="2"/>
                      </a:lnTo>
                      <a:lnTo>
                        <a:pt x="612" y="4"/>
                      </a:lnTo>
                      <a:lnTo>
                        <a:pt x="622" y="12"/>
                      </a:lnTo>
                      <a:lnTo>
                        <a:pt x="630" y="24"/>
                      </a:lnTo>
                      <a:lnTo>
                        <a:pt x="636" y="38"/>
                      </a:lnTo>
                      <a:lnTo>
                        <a:pt x="642" y="58"/>
                      </a:lnTo>
                      <a:lnTo>
                        <a:pt x="646" y="78"/>
                      </a:lnTo>
                      <a:lnTo>
                        <a:pt x="646" y="104"/>
                      </a:lnTo>
                      <a:lnTo>
                        <a:pt x="646" y="104"/>
                      </a:lnTo>
                      <a:lnTo>
                        <a:pt x="646" y="128"/>
                      </a:lnTo>
                      <a:lnTo>
                        <a:pt x="642" y="154"/>
                      </a:lnTo>
                      <a:lnTo>
                        <a:pt x="636" y="176"/>
                      </a:lnTo>
                      <a:lnTo>
                        <a:pt x="630" y="198"/>
                      </a:lnTo>
                      <a:lnTo>
                        <a:pt x="622" y="216"/>
                      </a:lnTo>
                      <a:lnTo>
                        <a:pt x="612" y="232"/>
                      </a:lnTo>
                      <a:lnTo>
                        <a:pt x="600" y="244"/>
                      </a:lnTo>
                      <a:lnTo>
                        <a:pt x="588" y="252"/>
                      </a:lnTo>
                      <a:lnTo>
                        <a:pt x="588" y="25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59" name="Freeform 101"/>
                <p:cNvSpPr>
                  <a:spLocks/>
                </p:cNvSpPr>
                <p:nvPr/>
              </p:nvSpPr>
              <p:spPr bwMode="auto">
                <a:xfrm>
                  <a:off x="3349" y="648"/>
                  <a:ext cx="648" cy="478"/>
                </a:xfrm>
                <a:custGeom>
                  <a:avLst/>
                  <a:gdLst>
                    <a:gd name="T0" fmla="*/ 590 w 648"/>
                    <a:gd name="T1" fmla="*/ 252 h 478"/>
                    <a:gd name="T2" fmla="*/ 590 w 648"/>
                    <a:gd name="T3" fmla="*/ 252 h 478"/>
                    <a:gd name="T4" fmla="*/ 82 w 648"/>
                    <a:gd name="T5" fmla="*/ 472 h 478"/>
                    <a:gd name="T6" fmla="*/ 82 w 648"/>
                    <a:gd name="T7" fmla="*/ 472 h 478"/>
                    <a:gd name="T8" fmla="*/ 80 w 648"/>
                    <a:gd name="T9" fmla="*/ 476 h 478"/>
                    <a:gd name="T10" fmla="*/ 80 w 648"/>
                    <a:gd name="T11" fmla="*/ 476 h 478"/>
                    <a:gd name="T12" fmla="*/ 72 w 648"/>
                    <a:gd name="T13" fmla="*/ 478 h 478"/>
                    <a:gd name="T14" fmla="*/ 64 w 648"/>
                    <a:gd name="T15" fmla="*/ 478 h 478"/>
                    <a:gd name="T16" fmla="*/ 56 w 648"/>
                    <a:gd name="T17" fmla="*/ 478 h 478"/>
                    <a:gd name="T18" fmla="*/ 50 w 648"/>
                    <a:gd name="T19" fmla="*/ 474 h 478"/>
                    <a:gd name="T20" fmla="*/ 42 w 648"/>
                    <a:gd name="T21" fmla="*/ 470 h 478"/>
                    <a:gd name="T22" fmla="*/ 36 w 648"/>
                    <a:gd name="T23" fmla="*/ 464 h 478"/>
                    <a:gd name="T24" fmla="*/ 30 w 648"/>
                    <a:gd name="T25" fmla="*/ 456 h 478"/>
                    <a:gd name="T26" fmla="*/ 24 w 648"/>
                    <a:gd name="T27" fmla="*/ 446 h 478"/>
                    <a:gd name="T28" fmla="*/ 14 w 648"/>
                    <a:gd name="T29" fmla="*/ 424 h 478"/>
                    <a:gd name="T30" fmla="*/ 8 w 648"/>
                    <a:gd name="T31" fmla="*/ 396 h 478"/>
                    <a:gd name="T32" fmla="*/ 2 w 648"/>
                    <a:gd name="T33" fmla="*/ 366 h 478"/>
                    <a:gd name="T34" fmla="*/ 0 w 648"/>
                    <a:gd name="T35" fmla="*/ 330 h 478"/>
                    <a:gd name="T36" fmla="*/ 0 w 648"/>
                    <a:gd name="T37" fmla="*/ 330 h 478"/>
                    <a:gd name="T38" fmla="*/ 2 w 648"/>
                    <a:gd name="T39" fmla="*/ 302 h 478"/>
                    <a:gd name="T40" fmla="*/ 4 w 648"/>
                    <a:gd name="T41" fmla="*/ 274 h 478"/>
                    <a:gd name="T42" fmla="*/ 8 w 648"/>
                    <a:gd name="T43" fmla="*/ 244 h 478"/>
                    <a:gd name="T44" fmla="*/ 14 w 648"/>
                    <a:gd name="T45" fmla="*/ 214 h 478"/>
                    <a:gd name="T46" fmla="*/ 24 w 648"/>
                    <a:gd name="T47" fmla="*/ 186 h 478"/>
                    <a:gd name="T48" fmla="*/ 32 w 648"/>
                    <a:gd name="T49" fmla="*/ 172 h 478"/>
                    <a:gd name="T50" fmla="*/ 38 w 648"/>
                    <a:gd name="T51" fmla="*/ 158 h 478"/>
                    <a:gd name="T52" fmla="*/ 48 w 648"/>
                    <a:gd name="T53" fmla="*/ 146 h 478"/>
                    <a:gd name="T54" fmla="*/ 56 w 648"/>
                    <a:gd name="T55" fmla="*/ 136 h 478"/>
                    <a:gd name="T56" fmla="*/ 68 w 648"/>
                    <a:gd name="T57" fmla="*/ 126 h 478"/>
                    <a:gd name="T58" fmla="*/ 80 w 648"/>
                    <a:gd name="T59" fmla="*/ 116 h 478"/>
                    <a:gd name="T60" fmla="*/ 80 w 648"/>
                    <a:gd name="T61" fmla="*/ 116 h 478"/>
                    <a:gd name="T62" fmla="*/ 82 w 648"/>
                    <a:gd name="T63" fmla="*/ 112 h 478"/>
                    <a:gd name="T64" fmla="*/ 82 w 648"/>
                    <a:gd name="T65" fmla="*/ 112 h 478"/>
                    <a:gd name="T66" fmla="*/ 606 w 648"/>
                    <a:gd name="T67" fmla="*/ 0 h 478"/>
                    <a:gd name="T68" fmla="*/ 606 w 648"/>
                    <a:gd name="T69" fmla="*/ 0 h 478"/>
                    <a:gd name="T70" fmla="*/ 590 w 648"/>
                    <a:gd name="T71" fmla="*/ 6 h 478"/>
                    <a:gd name="T72" fmla="*/ 590 w 648"/>
                    <a:gd name="T73" fmla="*/ 6 h 478"/>
                    <a:gd name="T74" fmla="*/ 596 w 648"/>
                    <a:gd name="T75" fmla="*/ 4 h 478"/>
                    <a:gd name="T76" fmla="*/ 602 w 648"/>
                    <a:gd name="T77" fmla="*/ 2 h 478"/>
                    <a:gd name="T78" fmla="*/ 608 w 648"/>
                    <a:gd name="T79" fmla="*/ 4 h 478"/>
                    <a:gd name="T80" fmla="*/ 612 w 648"/>
                    <a:gd name="T81" fmla="*/ 6 h 478"/>
                    <a:gd name="T82" fmla="*/ 622 w 648"/>
                    <a:gd name="T83" fmla="*/ 12 h 478"/>
                    <a:gd name="T84" fmla="*/ 632 w 648"/>
                    <a:gd name="T85" fmla="*/ 24 h 478"/>
                    <a:gd name="T86" fmla="*/ 638 w 648"/>
                    <a:gd name="T87" fmla="*/ 40 h 478"/>
                    <a:gd name="T88" fmla="*/ 644 w 648"/>
                    <a:gd name="T89" fmla="*/ 58 h 478"/>
                    <a:gd name="T90" fmla="*/ 646 w 648"/>
                    <a:gd name="T91" fmla="*/ 80 h 478"/>
                    <a:gd name="T92" fmla="*/ 648 w 648"/>
                    <a:gd name="T93" fmla="*/ 104 h 478"/>
                    <a:gd name="T94" fmla="*/ 648 w 648"/>
                    <a:gd name="T95" fmla="*/ 104 h 478"/>
                    <a:gd name="T96" fmla="*/ 646 w 648"/>
                    <a:gd name="T97" fmla="*/ 130 h 478"/>
                    <a:gd name="T98" fmla="*/ 644 w 648"/>
                    <a:gd name="T99" fmla="*/ 154 h 478"/>
                    <a:gd name="T100" fmla="*/ 638 w 648"/>
                    <a:gd name="T101" fmla="*/ 178 h 478"/>
                    <a:gd name="T102" fmla="*/ 632 w 648"/>
                    <a:gd name="T103" fmla="*/ 198 h 478"/>
                    <a:gd name="T104" fmla="*/ 622 w 648"/>
                    <a:gd name="T105" fmla="*/ 218 h 478"/>
                    <a:gd name="T106" fmla="*/ 612 w 648"/>
                    <a:gd name="T107" fmla="*/ 234 h 478"/>
                    <a:gd name="T108" fmla="*/ 602 w 648"/>
                    <a:gd name="T109" fmla="*/ 244 h 478"/>
                    <a:gd name="T110" fmla="*/ 590 w 648"/>
                    <a:gd name="T111" fmla="*/ 252 h 478"/>
                    <a:gd name="T112" fmla="*/ 590 w 648"/>
                    <a:gd name="T113" fmla="*/ 25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8" h="478">
                      <a:moveTo>
                        <a:pt x="590" y="252"/>
                      </a:moveTo>
                      <a:lnTo>
                        <a:pt x="590" y="252"/>
                      </a:lnTo>
                      <a:lnTo>
                        <a:pt x="82" y="472"/>
                      </a:lnTo>
                      <a:lnTo>
                        <a:pt x="82" y="472"/>
                      </a:lnTo>
                      <a:lnTo>
                        <a:pt x="80" y="476"/>
                      </a:lnTo>
                      <a:lnTo>
                        <a:pt x="80" y="476"/>
                      </a:lnTo>
                      <a:lnTo>
                        <a:pt x="72" y="478"/>
                      </a:lnTo>
                      <a:lnTo>
                        <a:pt x="64" y="478"/>
                      </a:lnTo>
                      <a:lnTo>
                        <a:pt x="56" y="478"/>
                      </a:lnTo>
                      <a:lnTo>
                        <a:pt x="50" y="474"/>
                      </a:lnTo>
                      <a:lnTo>
                        <a:pt x="42" y="470"/>
                      </a:lnTo>
                      <a:lnTo>
                        <a:pt x="36" y="464"/>
                      </a:lnTo>
                      <a:lnTo>
                        <a:pt x="30" y="456"/>
                      </a:lnTo>
                      <a:lnTo>
                        <a:pt x="24" y="446"/>
                      </a:lnTo>
                      <a:lnTo>
                        <a:pt x="14" y="424"/>
                      </a:lnTo>
                      <a:lnTo>
                        <a:pt x="8" y="396"/>
                      </a:lnTo>
                      <a:lnTo>
                        <a:pt x="2" y="366"/>
                      </a:lnTo>
                      <a:lnTo>
                        <a:pt x="0" y="330"/>
                      </a:lnTo>
                      <a:lnTo>
                        <a:pt x="0" y="330"/>
                      </a:lnTo>
                      <a:lnTo>
                        <a:pt x="2" y="302"/>
                      </a:lnTo>
                      <a:lnTo>
                        <a:pt x="4" y="274"/>
                      </a:lnTo>
                      <a:lnTo>
                        <a:pt x="8" y="244"/>
                      </a:lnTo>
                      <a:lnTo>
                        <a:pt x="14" y="214"/>
                      </a:lnTo>
                      <a:lnTo>
                        <a:pt x="24" y="186"/>
                      </a:lnTo>
                      <a:lnTo>
                        <a:pt x="32" y="172"/>
                      </a:lnTo>
                      <a:lnTo>
                        <a:pt x="38" y="158"/>
                      </a:lnTo>
                      <a:lnTo>
                        <a:pt x="48" y="146"/>
                      </a:lnTo>
                      <a:lnTo>
                        <a:pt x="56" y="136"/>
                      </a:lnTo>
                      <a:lnTo>
                        <a:pt x="68" y="126"/>
                      </a:lnTo>
                      <a:lnTo>
                        <a:pt x="80" y="116"/>
                      </a:lnTo>
                      <a:lnTo>
                        <a:pt x="80" y="116"/>
                      </a:lnTo>
                      <a:lnTo>
                        <a:pt x="82" y="112"/>
                      </a:lnTo>
                      <a:lnTo>
                        <a:pt x="82" y="112"/>
                      </a:lnTo>
                      <a:lnTo>
                        <a:pt x="606" y="0"/>
                      </a:lnTo>
                      <a:lnTo>
                        <a:pt x="606" y="0"/>
                      </a:lnTo>
                      <a:lnTo>
                        <a:pt x="590" y="6"/>
                      </a:lnTo>
                      <a:lnTo>
                        <a:pt x="590" y="6"/>
                      </a:lnTo>
                      <a:lnTo>
                        <a:pt x="596" y="4"/>
                      </a:lnTo>
                      <a:lnTo>
                        <a:pt x="602" y="2"/>
                      </a:lnTo>
                      <a:lnTo>
                        <a:pt x="608" y="4"/>
                      </a:lnTo>
                      <a:lnTo>
                        <a:pt x="612" y="6"/>
                      </a:lnTo>
                      <a:lnTo>
                        <a:pt x="622" y="12"/>
                      </a:lnTo>
                      <a:lnTo>
                        <a:pt x="632" y="24"/>
                      </a:lnTo>
                      <a:lnTo>
                        <a:pt x="638" y="40"/>
                      </a:lnTo>
                      <a:lnTo>
                        <a:pt x="644" y="58"/>
                      </a:lnTo>
                      <a:lnTo>
                        <a:pt x="646" y="80"/>
                      </a:lnTo>
                      <a:lnTo>
                        <a:pt x="648" y="104"/>
                      </a:lnTo>
                      <a:lnTo>
                        <a:pt x="648" y="104"/>
                      </a:lnTo>
                      <a:lnTo>
                        <a:pt x="646" y="130"/>
                      </a:lnTo>
                      <a:lnTo>
                        <a:pt x="644" y="154"/>
                      </a:lnTo>
                      <a:lnTo>
                        <a:pt x="638" y="178"/>
                      </a:lnTo>
                      <a:lnTo>
                        <a:pt x="632" y="198"/>
                      </a:lnTo>
                      <a:lnTo>
                        <a:pt x="622" y="218"/>
                      </a:lnTo>
                      <a:lnTo>
                        <a:pt x="612" y="234"/>
                      </a:lnTo>
                      <a:lnTo>
                        <a:pt x="602" y="244"/>
                      </a:lnTo>
                      <a:lnTo>
                        <a:pt x="590" y="252"/>
                      </a:lnTo>
                      <a:lnTo>
                        <a:pt x="590" y="252"/>
                      </a:lnTo>
                      <a:close/>
                    </a:path>
                  </a:pathLst>
                </a:custGeom>
                <a:solidFill>
                  <a:srgbClr val="CCCCCC"/>
                </a:solidFill>
                <a:ln w="12700">
                  <a:solidFill>
                    <a:srgbClr val="000000"/>
                  </a:solidFill>
                  <a:prstDash val="solid"/>
                  <a:round/>
                  <a:headEnd/>
                  <a:tailEnd/>
                </a:ln>
              </p:spPr>
              <p:txBody>
                <a:bodyPr/>
                <a:lstStyle/>
                <a:p>
                  <a:endParaRPr lang="en-US" sz="1350"/>
                </a:p>
              </p:txBody>
            </p:sp>
            <p:sp>
              <p:nvSpPr>
                <p:cNvPr id="560" name="Freeform 102"/>
                <p:cNvSpPr>
                  <a:spLocks/>
                </p:cNvSpPr>
                <p:nvPr/>
              </p:nvSpPr>
              <p:spPr bwMode="auto">
                <a:xfrm>
                  <a:off x="3431" y="840"/>
                  <a:ext cx="210" cy="884"/>
                </a:xfrm>
                <a:custGeom>
                  <a:avLst/>
                  <a:gdLst>
                    <a:gd name="T0" fmla="*/ 210 w 210"/>
                    <a:gd name="T1" fmla="*/ 0 h 884"/>
                    <a:gd name="T2" fmla="*/ 206 w 210"/>
                    <a:gd name="T3" fmla="*/ 856 h 884"/>
                    <a:gd name="T4" fmla="*/ 206 w 210"/>
                    <a:gd name="T5" fmla="*/ 856 h 884"/>
                    <a:gd name="T6" fmla="*/ 204 w 210"/>
                    <a:gd name="T7" fmla="*/ 860 h 884"/>
                    <a:gd name="T8" fmla="*/ 198 w 210"/>
                    <a:gd name="T9" fmla="*/ 866 h 884"/>
                    <a:gd name="T10" fmla="*/ 190 w 210"/>
                    <a:gd name="T11" fmla="*/ 870 h 884"/>
                    <a:gd name="T12" fmla="*/ 176 w 210"/>
                    <a:gd name="T13" fmla="*/ 874 h 884"/>
                    <a:gd name="T14" fmla="*/ 144 w 210"/>
                    <a:gd name="T15" fmla="*/ 880 h 884"/>
                    <a:gd name="T16" fmla="*/ 104 w 210"/>
                    <a:gd name="T17" fmla="*/ 884 h 884"/>
                    <a:gd name="T18" fmla="*/ 104 w 210"/>
                    <a:gd name="T19" fmla="*/ 884 h 884"/>
                    <a:gd name="T20" fmla="*/ 64 w 210"/>
                    <a:gd name="T21" fmla="*/ 882 h 884"/>
                    <a:gd name="T22" fmla="*/ 32 w 210"/>
                    <a:gd name="T23" fmla="*/ 878 h 884"/>
                    <a:gd name="T24" fmla="*/ 18 w 210"/>
                    <a:gd name="T25" fmla="*/ 874 h 884"/>
                    <a:gd name="T26" fmla="*/ 10 w 210"/>
                    <a:gd name="T27" fmla="*/ 870 h 884"/>
                    <a:gd name="T28" fmla="*/ 4 w 210"/>
                    <a:gd name="T29" fmla="*/ 866 h 884"/>
                    <a:gd name="T30" fmla="*/ 0 w 210"/>
                    <a:gd name="T31" fmla="*/ 860 h 884"/>
                    <a:gd name="T32" fmla="*/ 4 w 210"/>
                    <a:gd name="T33" fmla="*/ 4 h 884"/>
                    <a:gd name="T34" fmla="*/ 210 w 210"/>
                    <a:gd name="T35"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884">
                      <a:moveTo>
                        <a:pt x="210" y="0"/>
                      </a:moveTo>
                      <a:lnTo>
                        <a:pt x="206" y="856"/>
                      </a:lnTo>
                      <a:lnTo>
                        <a:pt x="206" y="856"/>
                      </a:lnTo>
                      <a:lnTo>
                        <a:pt x="204" y="860"/>
                      </a:lnTo>
                      <a:lnTo>
                        <a:pt x="198" y="866"/>
                      </a:lnTo>
                      <a:lnTo>
                        <a:pt x="190" y="870"/>
                      </a:lnTo>
                      <a:lnTo>
                        <a:pt x="176" y="874"/>
                      </a:lnTo>
                      <a:lnTo>
                        <a:pt x="144" y="880"/>
                      </a:lnTo>
                      <a:lnTo>
                        <a:pt x="104" y="884"/>
                      </a:lnTo>
                      <a:lnTo>
                        <a:pt x="104" y="884"/>
                      </a:lnTo>
                      <a:lnTo>
                        <a:pt x="64" y="882"/>
                      </a:lnTo>
                      <a:lnTo>
                        <a:pt x="32" y="878"/>
                      </a:lnTo>
                      <a:lnTo>
                        <a:pt x="18" y="874"/>
                      </a:lnTo>
                      <a:lnTo>
                        <a:pt x="10" y="870"/>
                      </a:lnTo>
                      <a:lnTo>
                        <a:pt x="4" y="866"/>
                      </a:lnTo>
                      <a:lnTo>
                        <a:pt x="0" y="860"/>
                      </a:lnTo>
                      <a:lnTo>
                        <a:pt x="4" y="4"/>
                      </a:lnTo>
                      <a:lnTo>
                        <a:pt x="210"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61" name="Freeform 103"/>
                <p:cNvSpPr>
                  <a:spLocks/>
                </p:cNvSpPr>
                <p:nvPr/>
              </p:nvSpPr>
              <p:spPr bwMode="auto">
                <a:xfrm>
                  <a:off x="3401" y="842"/>
                  <a:ext cx="456" cy="210"/>
                </a:xfrm>
                <a:custGeom>
                  <a:avLst/>
                  <a:gdLst>
                    <a:gd name="T0" fmla="*/ 456 w 456"/>
                    <a:gd name="T1" fmla="*/ 210 h 210"/>
                    <a:gd name="T2" fmla="*/ 38 w 456"/>
                    <a:gd name="T3" fmla="*/ 208 h 210"/>
                    <a:gd name="T4" fmla="*/ 38 w 456"/>
                    <a:gd name="T5" fmla="*/ 208 h 210"/>
                    <a:gd name="T6" fmla="*/ 30 w 456"/>
                    <a:gd name="T7" fmla="*/ 206 h 210"/>
                    <a:gd name="T8" fmla="*/ 24 w 456"/>
                    <a:gd name="T9" fmla="*/ 200 h 210"/>
                    <a:gd name="T10" fmla="*/ 16 w 456"/>
                    <a:gd name="T11" fmla="*/ 190 h 210"/>
                    <a:gd name="T12" fmla="*/ 12 w 456"/>
                    <a:gd name="T13" fmla="*/ 178 h 210"/>
                    <a:gd name="T14" fmla="*/ 6 w 456"/>
                    <a:gd name="T15" fmla="*/ 162 h 210"/>
                    <a:gd name="T16" fmla="*/ 2 w 456"/>
                    <a:gd name="T17" fmla="*/ 144 h 210"/>
                    <a:gd name="T18" fmla="*/ 0 w 456"/>
                    <a:gd name="T19" fmla="*/ 126 h 210"/>
                    <a:gd name="T20" fmla="*/ 0 w 456"/>
                    <a:gd name="T21" fmla="*/ 104 h 210"/>
                    <a:gd name="T22" fmla="*/ 0 w 456"/>
                    <a:gd name="T23" fmla="*/ 104 h 210"/>
                    <a:gd name="T24" fmla="*/ 0 w 456"/>
                    <a:gd name="T25" fmla="*/ 84 h 210"/>
                    <a:gd name="T26" fmla="*/ 2 w 456"/>
                    <a:gd name="T27" fmla="*/ 64 h 210"/>
                    <a:gd name="T28" fmla="*/ 6 w 456"/>
                    <a:gd name="T29" fmla="*/ 46 h 210"/>
                    <a:gd name="T30" fmla="*/ 12 w 456"/>
                    <a:gd name="T31" fmla="*/ 30 h 210"/>
                    <a:gd name="T32" fmla="*/ 16 w 456"/>
                    <a:gd name="T33" fmla="*/ 18 h 210"/>
                    <a:gd name="T34" fmla="*/ 24 w 456"/>
                    <a:gd name="T35" fmla="*/ 8 h 210"/>
                    <a:gd name="T36" fmla="*/ 30 w 456"/>
                    <a:gd name="T37" fmla="*/ 2 h 210"/>
                    <a:gd name="T38" fmla="*/ 38 w 456"/>
                    <a:gd name="T39" fmla="*/ 0 h 210"/>
                    <a:gd name="T40" fmla="*/ 456 w 456"/>
                    <a:gd name="T41" fmla="*/ 0 h 210"/>
                    <a:gd name="T42" fmla="*/ 456 w 456"/>
                    <a:gd name="T4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6" h="210">
                      <a:moveTo>
                        <a:pt x="456" y="210"/>
                      </a:moveTo>
                      <a:lnTo>
                        <a:pt x="38" y="208"/>
                      </a:lnTo>
                      <a:lnTo>
                        <a:pt x="38" y="208"/>
                      </a:lnTo>
                      <a:lnTo>
                        <a:pt x="30" y="206"/>
                      </a:lnTo>
                      <a:lnTo>
                        <a:pt x="24" y="200"/>
                      </a:lnTo>
                      <a:lnTo>
                        <a:pt x="16" y="190"/>
                      </a:lnTo>
                      <a:lnTo>
                        <a:pt x="12" y="178"/>
                      </a:lnTo>
                      <a:lnTo>
                        <a:pt x="6" y="162"/>
                      </a:lnTo>
                      <a:lnTo>
                        <a:pt x="2" y="144"/>
                      </a:lnTo>
                      <a:lnTo>
                        <a:pt x="0" y="126"/>
                      </a:lnTo>
                      <a:lnTo>
                        <a:pt x="0" y="104"/>
                      </a:lnTo>
                      <a:lnTo>
                        <a:pt x="0" y="104"/>
                      </a:lnTo>
                      <a:lnTo>
                        <a:pt x="0" y="84"/>
                      </a:lnTo>
                      <a:lnTo>
                        <a:pt x="2" y="64"/>
                      </a:lnTo>
                      <a:lnTo>
                        <a:pt x="6" y="46"/>
                      </a:lnTo>
                      <a:lnTo>
                        <a:pt x="12" y="30"/>
                      </a:lnTo>
                      <a:lnTo>
                        <a:pt x="16" y="18"/>
                      </a:lnTo>
                      <a:lnTo>
                        <a:pt x="24" y="8"/>
                      </a:lnTo>
                      <a:lnTo>
                        <a:pt x="30" y="2"/>
                      </a:lnTo>
                      <a:lnTo>
                        <a:pt x="38" y="0"/>
                      </a:lnTo>
                      <a:lnTo>
                        <a:pt x="456" y="0"/>
                      </a:lnTo>
                      <a:lnTo>
                        <a:pt x="456"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62" name="Freeform 104"/>
                <p:cNvSpPr>
                  <a:spLocks/>
                </p:cNvSpPr>
                <p:nvPr/>
              </p:nvSpPr>
              <p:spPr bwMode="auto">
                <a:xfrm>
                  <a:off x="3815" y="842"/>
                  <a:ext cx="80" cy="210"/>
                </a:xfrm>
                <a:custGeom>
                  <a:avLst/>
                  <a:gdLst>
                    <a:gd name="T0" fmla="*/ 40 w 80"/>
                    <a:gd name="T1" fmla="*/ 210 h 210"/>
                    <a:gd name="T2" fmla="*/ 40 w 80"/>
                    <a:gd name="T3" fmla="*/ 210 h 210"/>
                    <a:gd name="T4" fmla="*/ 32 w 80"/>
                    <a:gd name="T5" fmla="*/ 208 h 210"/>
                    <a:gd name="T6" fmla="*/ 24 w 80"/>
                    <a:gd name="T7" fmla="*/ 202 h 210"/>
                    <a:gd name="T8" fmla="*/ 18 w 80"/>
                    <a:gd name="T9" fmla="*/ 192 h 210"/>
                    <a:gd name="T10" fmla="*/ 12 w 80"/>
                    <a:gd name="T11" fmla="*/ 178 h 210"/>
                    <a:gd name="T12" fmla="*/ 8 w 80"/>
                    <a:gd name="T13" fmla="*/ 164 h 210"/>
                    <a:gd name="T14" fmla="*/ 4 w 80"/>
                    <a:gd name="T15" fmla="*/ 146 h 210"/>
                    <a:gd name="T16" fmla="*/ 2 w 80"/>
                    <a:gd name="T17" fmla="*/ 126 h 210"/>
                    <a:gd name="T18" fmla="*/ 0 w 80"/>
                    <a:gd name="T19" fmla="*/ 106 h 210"/>
                    <a:gd name="T20" fmla="*/ 0 w 80"/>
                    <a:gd name="T21" fmla="*/ 106 h 210"/>
                    <a:gd name="T22" fmla="*/ 2 w 80"/>
                    <a:gd name="T23" fmla="*/ 84 h 210"/>
                    <a:gd name="T24" fmla="*/ 4 w 80"/>
                    <a:gd name="T25" fmla="*/ 64 h 210"/>
                    <a:gd name="T26" fmla="*/ 8 w 80"/>
                    <a:gd name="T27" fmla="*/ 46 h 210"/>
                    <a:gd name="T28" fmla="*/ 12 w 80"/>
                    <a:gd name="T29" fmla="*/ 32 h 210"/>
                    <a:gd name="T30" fmla="*/ 18 w 80"/>
                    <a:gd name="T31" fmla="*/ 18 h 210"/>
                    <a:gd name="T32" fmla="*/ 24 w 80"/>
                    <a:gd name="T33" fmla="*/ 8 h 210"/>
                    <a:gd name="T34" fmla="*/ 32 w 80"/>
                    <a:gd name="T35" fmla="*/ 2 h 210"/>
                    <a:gd name="T36" fmla="*/ 40 w 80"/>
                    <a:gd name="T37" fmla="*/ 0 h 210"/>
                    <a:gd name="T38" fmla="*/ 40 w 80"/>
                    <a:gd name="T39" fmla="*/ 0 h 210"/>
                    <a:gd name="T40" fmla="*/ 40 w 80"/>
                    <a:gd name="T41" fmla="*/ 0 h 210"/>
                    <a:gd name="T42" fmla="*/ 48 w 80"/>
                    <a:gd name="T43" fmla="*/ 2 h 210"/>
                    <a:gd name="T44" fmla="*/ 56 w 80"/>
                    <a:gd name="T45" fmla="*/ 8 h 210"/>
                    <a:gd name="T46" fmla="*/ 62 w 80"/>
                    <a:gd name="T47" fmla="*/ 18 h 210"/>
                    <a:gd name="T48" fmla="*/ 68 w 80"/>
                    <a:gd name="T49" fmla="*/ 32 h 210"/>
                    <a:gd name="T50" fmla="*/ 74 w 80"/>
                    <a:gd name="T51" fmla="*/ 46 h 210"/>
                    <a:gd name="T52" fmla="*/ 76 w 80"/>
                    <a:gd name="T53" fmla="*/ 64 h 210"/>
                    <a:gd name="T54" fmla="*/ 80 w 80"/>
                    <a:gd name="T55" fmla="*/ 84 h 210"/>
                    <a:gd name="T56" fmla="*/ 80 w 80"/>
                    <a:gd name="T57" fmla="*/ 104 h 210"/>
                    <a:gd name="T58" fmla="*/ 80 w 80"/>
                    <a:gd name="T59" fmla="*/ 104 h 210"/>
                    <a:gd name="T60" fmla="*/ 80 w 80"/>
                    <a:gd name="T61" fmla="*/ 126 h 210"/>
                    <a:gd name="T62" fmla="*/ 76 w 80"/>
                    <a:gd name="T63" fmla="*/ 146 h 210"/>
                    <a:gd name="T64" fmla="*/ 74 w 80"/>
                    <a:gd name="T65" fmla="*/ 164 h 210"/>
                    <a:gd name="T66" fmla="*/ 68 w 80"/>
                    <a:gd name="T67" fmla="*/ 178 h 210"/>
                    <a:gd name="T68" fmla="*/ 62 w 80"/>
                    <a:gd name="T69" fmla="*/ 192 h 210"/>
                    <a:gd name="T70" fmla="*/ 56 w 80"/>
                    <a:gd name="T71" fmla="*/ 202 h 210"/>
                    <a:gd name="T72" fmla="*/ 48 w 80"/>
                    <a:gd name="T73" fmla="*/ 208 h 210"/>
                    <a:gd name="T74" fmla="*/ 40 w 80"/>
                    <a:gd name="T75" fmla="*/ 210 h 210"/>
                    <a:gd name="T76" fmla="*/ 40 w 80"/>
                    <a:gd name="T7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210">
                      <a:moveTo>
                        <a:pt x="40" y="210"/>
                      </a:moveTo>
                      <a:lnTo>
                        <a:pt x="40" y="210"/>
                      </a:lnTo>
                      <a:lnTo>
                        <a:pt x="32" y="208"/>
                      </a:lnTo>
                      <a:lnTo>
                        <a:pt x="24" y="202"/>
                      </a:lnTo>
                      <a:lnTo>
                        <a:pt x="18" y="192"/>
                      </a:lnTo>
                      <a:lnTo>
                        <a:pt x="12" y="178"/>
                      </a:lnTo>
                      <a:lnTo>
                        <a:pt x="8" y="164"/>
                      </a:lnTo>
                      <a:lnTo>
                        <a:pt x="4" y="146"/>
                      </a:lnTo>
                      <a:lnTo>
                        <a:pt x="2" y="126"/>
                      </a:lnTo>
                      <a:lnTo>
                        <a:pt x="0" y="106"/>
                      </a:lnTo>
                      <a:lnTo>
                        <a:pt x="0" y="106"/>
                      </a:lnTo>
                      <a:lnTo>
                        <a:pt x="2" y="84"/>
                      </a:lnTo>
                      <a:lnTo>
                        <a:pt x="4" y="64"/>
                      </a:lnTo>
                      <a:lnTo>
                        <a:pt x="8" y="46"/>
                      </a:lnTo>
                      <a:lnTo>
                        <a:pt x="12" y="32"/>
                      </a:lnTo>
                      <a:lnTo>
                        <a:pt x="18" y="18"/>
                      </a:lnTo>
                      <a:lnTo>
                        <a:pt x="24" y="8"/>
                      </a:lnTo>
                      <a:lnTo>
                        <a:pt x="32" y="2"/>
                      </a:lnTo>
                      <a:lnTo>
                        <a:pt x="40" y="0"/>
                      </a:lnTo>
                      <a:lnTo>
                        <a:pt x="40" y="0"/>
                      </a:lnTo>
                      <a:lnTo>
                        <a:pt x="40" y="0"/>
                      </a:lnTo>
                      <a:lnTo>
                        <a:pt x="48" y="2"/>
                      </a:lnTo>
                      <a:lnTo>
                        <a:pt x="56" y="8"/>
                      </a:lnTo>
                      <a:lnTo>
                        <a:pt x="62" y="18"/>
                      </a:lnTo>
                      <a:lnTo>
                        <a:pt x="68" y="32"/>
                      </a:lnTo>
                      <a:lnTo>
                        <a:pt x="74" y="46"/>
                      </a:lnTo>
                      <a:lnTo>
                        <a:pt x="76" y="64"/>
                      </a:lnTo>
                      <a:lnTo>
                        <a:pt x="80" y="84"/>
                      </a:lnTo>
                      <a:lnTo>
                        <a:pt x="80" y="104"/>
                      </a:lnTo>
                      <a:lnTo>
                        <a:pt x="80" y="104"/>
                      </a:lnTo>
                      <a:lnTo>
                        <a:pt x="80" y="126"/>
                      </a:lnTo>
                      <a:lnTo>
                        <a:pt x="76" y="146"/>
                      </a:lnTo>
                      <a:lnTo>
                        <a:pt x="74" y="164"/>
                      </a:lnTo>
                      <a:lnTo>
                        <a:pt x="68" y="178"/>
                      </a:lnTo>
                      <a:lnTo>
                        <a:pt x="62" y="192"/>
                      </a:lnTo>
                      <a:lnTo>
                        <a:pt x="56" y="202"/>
                      </a:lnTo>
                      <a:lnTo>
                        <a:pt x="48" y="208"/>
                      </a:lnTo>
                      <a:lnTo>
                        <a:pt x="40" y="210"/>
                      </a:lnTo>
                      <a:lnTo>
                        <a:pt x="40"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63" name="Freeform 105"/>
                <p:cNvSpPr>
                  <a:spLocks/>
                </p:cNvSpPr>
                <p:nvPr/>
              </p:nvSpPr>
              <p:spPr bwMode="auto">
                <a:xfrm>
                  <a:off x="3919" y="616"/>
                  <a:ext cx="464" cy="554"/>
                </a:xfrm>
                <a:custGeom>
                  <a:avLst/>
                  <a:gdLst>
                    <a:gd name="T0" fmla="*/ 286 w 464"/>
                    <a:gd name="T1" fmla="*/ 526 h 554"/>
                    <a:gd name="T2" fmla="*/ 286 w 464"/>
                    <a:gd name="T3" fmla="*/ 526 h 554"/>
                    <a:gd name="T4" fmla="*/ 10 w 464"/>
                    <a:gd name="T5" fmla="*/ 110 h 554"/>
                    <a:gd name="T6" fmla="*/ 10 w 464"/>
                    <a:gd name="T7" fmla="*/ 110 h 554"/>
                    <a:gd name="T8" fmla="*/ 8 w 464"/>
                    <a:gd name="T9" fmla="*/ 110 h 554"/>
                    <a:gd name="T10" fmla="*/ 8 w 464"/>
                    <a:gd name="T11" fmla="*/ 110 h 554"/>
                    <a:gd name="T12" fmla="*/ 4 w 464"/>
                    <a:gd name="T13" fmla="*/ 102 h 554"/>
                    <a:gd name="T14" fmla="*/ 0 w 464"/>
                    <a:gd name="T15" fmla="*/ 96 h 554"/>
                    <a:gd name="T16" fmla="*/ 0 w 464"/>
                    <a:gd name="T17" fmla="*/ 88 h 554"/>
                    <a:gd name="T18" fmla="*/ 0 w 464"/>
                    <a:gd name="T19" fmla="*/ 82 h 554"/>
                    <a:gd name="T20" fmla="*/ 4 w 464"/>
                    <a:gd name="T21" fmla="*/ 68 h 554"/>
                    <a:gd name="T22" fmla="*/ 12 w 464"/>
                    <a:gd name="T23" fmla="*/ 54 h 554"/>
                    <a:gd name="T24" fmla="*/ 26 w 464"/>
                    <a:gd name="T25" fmla="*/ 40 h 554"/>
                    <a:gd name="T26" fmla="*/ 42 w 464"/>
                    <a:gd name="T27" fmla="*/ 30 h 554"/>
                    <a:gd name="T28" fmla="*/ 64 w 464"/>
                    <a:gd name="T29" fmla="*/ 20 h 554"/>
                    <a:gd name="T30" fmla="*/ 88 w 464"/>
                    <a:gd name="T31" fmla="*/ 10 h 554"/>
                    <a:gd name="T32" fmla="*/ 88 w 464"/>
                    <a:gd name="T33" fmla="*/ 10 h 554"/>
                    <a:gd name="T34" fmla="*/ 106 w 464"/>
                    <a:gd name="T35" fmla="*/ 6 h 554"/>
                    <a:gd name="T36" fmla="*/ 126 w 464"/>
                    <a:gd name="T37" fmla="*/ 2 h 554"/>
                    <a:gd name="T38" fmla="*/ 148 w 464"/>
                    <a:gd name="T39" fmla="*/ 0 h 554"/>
                    <a:gd name="T40" fmla="*/ 170 w 464"/>
                    <a:gd name="T41" fmla="*/ 2 h 554"/>
                    <a:gd name="T42" fmla="*/ 192 w 464"/>
                    <a:gd name="T43" fmla="*/ 4 h 554"/>
                    <a:gd name="T44" fmla="*/ 214 w 464"/>
                    <a:gd name="T45" fmla="*/ 12 h 554"/>
                    <a:gd name="T46" fmla="*/ 224 w 464"/>
                    <a:gd name="T47" fmla="*/ 18 h 554"/>
                    <a:gd name="T48" fmla="*/ 234 w 464"/>
                    <a:gd name="T49" fmla="*/ 24 h 554"/>
                    <a:gd name="T50" fmla="*/ 244 w 464"/>
                    <a:gd name="T51" fmla="*/ 32 h 554"/>
                    <a:gd name="T52" fmla="*/ 254 w 464"/>
                    <a:gd name="T53" fmla="*/ 42 h 554"/>
                    <a:gd name="T54" fmla="*/ 254 w 464"/>
                    <a:gd name="T55" fmla="*/ 42 h 554"/>
                    <a:gd name="T56" fmla="*/ 256 w 464"/>
                    <a:gd name="T57" fmla="*/ 42 h 554"/>
                    <a:gd name="T58" fmla="*/ 256 w 464"/>
                    <a:gd name="T59" fmla="*/ 42 h 554"/>
                    <a:gd name="T60" fmla="*/ 464 w 464"/>
                    <a:gd name="T61" fmla="*/ 492 h 554"/>
                    <a:gd name="T62" fmla="*/ 464 w 464"/>
                    <a:gd name="T63" fmla="*/ 492 h 554"/>
                    <a:gd name="T64" fmla="*/ 456 w 464"/>
                    <a:gd name="T65" fmla="*/ 478 h 554"/>
                    <a:gd name="T66" fmla="*/ 456 w 464"/>
                    <a:gd name="T67" fmla="*/ 478 h 554"/>
                    <a:gd name="T68" fmla="*/ 460 w 464"/>
                    <a:gd name="T69" fmla="*/ 488 h 554"/>
                    <a:gd name="T70" fmla="*/ 462 w 464"/>
                    <a:gd name="T71" fmla="*/ 498 h 554"/>
                    <a:gd name="T72" fmla="*/ 460 w 464"/>
                    <a:gd name="T73" fmla="*/ 508 h 554"/>
                    <a:gd name="T74" fmla="*/ 454 w 464"/>
                    <a:gd name="T75" fmla="*/ 518 h 554"/>
                    <a:gd name="T76" fmla="*/ 444 w 464"/>
                    <a:gd name="T77" fmla="*/ 528 h 554"/>
                    <a:gd name="T78" fmla="*/ 434 w 464"/>
                    <a:gd name="T79" fmla="*/ 536 h 554"/>
                    <a:gd name="T80" fmla="*/ 420 w 464"/>
                    <a:gd name="T81" fmla="*/ 542 h 554"/>
                    <a:gd name="T82" fmla="*/ 402 w 464"/>
                    <a:gd name="T83" fmla="*/ 548 h 554"/>
                    <a:gd name="T84" fmla="*/ 402 w 464"/>
                    <a:gd name="T85" fmla="*/ 548 h 554"/>
                    <a:gd name="T86" fmla="*/ 384 w 464"/>
                    <a:gd name="T87" fmla="*/ 552 h 554"/>
                    <a:gd name="T88" fmla="*/ 368 w 464"/>
                    <a:gd name="T89" fmla="*/ 554 h 554"/>
                    <a:gd name="T90" fmla="*/ 350 w 464"/>
                    <a:gd name="T91" fmla="*/ 554 h 554"/>
                    <a:gd name="T92" fmla="*/ 334 w 464"/>
                    <a:gd name="T93" fmla="*/ 552 h 554"/>
                    <a:gd name="T94" fmla="*/ 318 w 464"/>
                    <a:gd name="T95" fmla="*/ 548 h 554"/>
                    <a:gd name="T96" fmla="*/ 306 w 464"/>
                    <a:gd name="T97" fmla="*/ 542 h 554"/>
                    <a:gd name="T98" fmla="*/ 294 w 464"/>
                    <a:gd name="T99" fmla="*/ 534 h 554"/>
                    <a:gd name="T100" fmla="*/ 286 w 464"/>
                    <a:gd name="T101" fmla="*/ 526 h 554"/>
                    <a:gd name="T102" fmla="*/ 286 w 464"/>
                    <a:gd name="T103" fmla="*/ 526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4" h="554">
                      <a:moveTo>
                        <a:pt x="286" y="526"/>
                      </a:moveTo>
                      <a:lnTo>
                        <a:pt x="286" y="526"/>
                      </a:lnTo>
                      <a:lnTo>
                        <a:pt x="10" y="110"/>
                      </a:lnTo>
                      <a:lnTo>
                        <a:pt x="10" y="110"/>
                      </a:lnTo>
                      <a:lnTo>
                        <a:pt x="8" y="110"/>
                      </a:lnTo>
                      <a:lnTo>
                        <a:pt x="8" y="110"/>
                      </a:lnTo>
                      <a:lnTo>
                        <a:pt x="4" y="102"/>
                      </a:lnTo>
                      <a:lnTo>
                        <a:pt x="0" y="96"/>
                      </a:lnTo>
                      <a:lnTo>
                        <a:pt x="0" y="88"/>
                      </a:lnTo>
                      <a:lnTo>
                        <a:pt x="0" y="82"/>
                      </a:lnTo>
                      <a:lnTo>
                        <a:pt x="4" y="68"/>
                      </a:lnTo>
                      <a:lnTo>
                        <a:pt x="12" y="54"/>
                      </a:lnTo>
                      <a:lnTo>
                        <a:pt x="26" y="40"/>
                      </a:lnTo>
                      <a:lnTo>
                        <a:pt x="42" y="30"/>
                      </a:lnTo>
                      <a:lnTo>
                        <a:pt x="64" y="20"/>
                      </a:lnTo>
                      <a:lnTo>
                        <a:pt x="88" y="10"/>
                      </a:lnTo>
                      <a:lnTo>
                        <a:pt x="88" y="10"/>
                      </a:lnTo>
                      <a:lnTo>
                        <a:pt x="106" y="6"/>
                      </a:lnTo>
                      <a:lnTo>
                        <a:pt x="126" y="2"/>
                      </a:lnTo>
                      <a:lnTo>
                        <a:pt x="148" y="0"/>
                      </a:lnTo>
                      <a:lnTo>
                        <a:pt x="170" y="2"/>
                      </a:lnTo>
                      <a:lnTo>
                        <a:pt x="192" y="4"/>
                      </a:lnTo>
                      <a:lnTo>
                        <a:pt x="214" y="12"/>
                      </a:lnTo>
                      <a:lnTo>
                        <a:pt x="224" y="18"/>
                      </a:lnTo>
                      <a:lnTo>
                        <a:pt x="234" y="24"/>
                      </a:lnTo>
                      <a:lnTo>
                        <a:pt x="244" y="32"/>
                      </a:lnTo>
                      <a:lnTo>
                        <a:pt x="254" y="42"/>
                      </a:lnTo>
                      <a:lnTo>
                        <a:pt x="254" y="42"/>
                      </a:lnTo>
                      <a:lnTo>
                        <a:pt x="256" y="42"/>
                      </a:lnTo>
                      <a:lnTo>
                        <a:pt x="256" y="42"/>
                      </a:lnTo>
                      <a:lnTo>
                        <a:pt x="464" y="492"/>
                      </a:lnTo>
                      <a:lnTo>
                        <a:pt x="464" y="492"/>
                      </a:lnTo>
                      <a:lnTo>
                        <a:pt x="456" y="478"/>
                      </a:lnTo>
                      <a:lnTo>
                        <a:pt x="456" y="478"/>
                      </a:lnTo>
                      <a:lnTo>
                        <a:pt x="460" y="488"/>
                      </a:lnTo>
                      <a:lnTo>
                        <a:pt x="462" y="498"/>
                      </a:lnTo>
                      <a:lnTo>
                        <a:pt x="460" y="508"/>
                      </a:lnTo>
                      <a:lnTo>
                        <a:pt x="454" y="518"/>
                      </a:lnTo>
                      <a:lnTo>
                        <a:pt x="444" y="528"/>
                      </a:lnTo>
                      <a:lnTo>
                        <a:pt x="434" y="536"/>
                      </a:lnTo>
                      <a:lnTo>
                        <a:pt x="420" y="542"/>
                      </a:lnTo>
                      <a:lnTo>
                        <a:pt x="402" y="548"/>
                      </a:lnTo>
                      <a:lnTo>
                        <a:pt x="402" y="548"/>
                      </a:lnTo>
                      <a:lnTo>
                        <a:pt x="384" y="552"/>
                      </a:lnTo>
                      <a:lnTo>
                        <a:pt x="368" y="554"/>
                      </a:lnTo>
                      <a:lnTo>
                        <a:pt x="350" y="554"/>
                      </a:lnTo>
                      <a:lnTo>
                        <a:pt x="334" y="552"/>
                      </a:lnTo>
                      <a:lnTo>
                        <a:pt x="318" y="548"/>
                      </a:lnTo>
                      <a:lnTo>
                        <a:pt x="306" y="542"/>
                      </a:lnTo>
                      <a:lnTo>
                        <a:pt x="294" y="534"/>
                      </a:lnTo>
                      <a:lnTo>
                        <a:pt x="286" y="526"/>
                      </a:lnTo>
                      <a:lnTo>
                        <a:pt x="286" y="52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64" name="Freeform 106"/>
                <p:cNvSpPr>
                  <a:spLocks/>
                </p:cNvSpPr>
                <p:nvPr/>
              </p:nvSpPr>
              <p:spPr bwMode="auto">
                <a:xfrm>
                  <a:off x="3555" y="640"/>
                  <a:ext cx="602" cy="506"/>
                </a:xfrm>
                <a:custGeom>
                  <a:avLst/>
                  <a:gdLst>
                    <a:gd name="T0" fmla="*/ 548 w 602"/>
                    <a:gd name="T1" fmla="*/ 266 h 506"/>
                    <a:gd name="T2" fmla="*/ 548 w 602"/>
                    <a:gd name="T3" fmla="*/ 266 h 506"/>
                    <a:gd name="T4" fmla="*/ 76 w 602"/>
                    <a:gd name="T5" fmla="*/ 498 h 506"/>
                    <a:gd name="T6" fmla="*/ 76 w 602"/>
                    <a:gd name="T7" fmla="*/ 498 h 506"/>
                    <a:gd name="T8" fmla="*/ 74 w 602"/>
                    <a:gd name="T9" fmla="*/ 504 h 506"/>
                    <a:gd name="T10" fmla="*/ 74 w 602"/>
                    <a:gd name="T11" fmla="*/ 504 h 506"/>
                    <a:gd name="T12" fmla="*/ 66 w 602"/>
                    <a:gd name="T13" fmla="*/ 506 h 506"/>
                    <a:gd name="T14" fmla="*/ 58 w 602"/>
                    <a:gd name="T15" fmla="*/ 506 h 506"/>
                    <a:gd name="T16" fmla="*/ 52 w 602"/>
                    <a:gd name="T17" fmla="*/ 506 h 506"/>
                    <a:gd name="T18" fmla="*/ 44 w 602"/>
                    <a:gd name="T19" fmla="*/ 502 h 506"/>
                    <a:gd name="T20" fmla="*/ 38 w 602"/>
                    <a:gd name="T21" fmla="*/ 498 h 506"/>
                    <a:gd name="T22" fmla="*/ 32 w 602"/>
                    <a:gd name="T23" fmla="*/ 490 h 506"/>
                    <a:gd name="T24" fmla="*/ 22 w 602"/>
                    <a:gd name="T25" fmla="*/ 472 h 506"/>
                    <a:gd name="T26" fmla="*/ 12 w 602"/>
                    <a:gd name="T27" fmla="*/ 450 h 506"/>
                    <a:gd name="T28" fmla="*/ 6 w 602"/>
                    <a:gd name="T29" fmla="*/ 420 h 506"/>
                    <a:gd name="T30" fmla="*/ 2 w 602"/>
                    <a:gd name="T31" fmla="*/ 386 h 506"/>
                    <a:gd name="T32" fmla="*/ 0 w 602"/>
                    <a:gd name="T33" fmla="*/ 348 h 506"/>
                    <a:gd name="T34" fmla="*/ 0 w 602"/>
                    <a:gd name="T35" fmla="*/ 348 h 506"/>
                    <a:gd name="T36" fmla="*/ 0 w 602"/>
                    <a:gd name="T37" fmla="*/ 320 h 506"/>
                    <a:gd name="T38" fmla="*/ 2 w 602"/>
                    <a:gd name="T39" fmla="*/ 290 h 506"/>
                    <a:gd name="T40" fmla="*/ 6 w 602"/>
                    <a:gd name="T41" fmla="*/ 258 h 506"/>
                    <a:gd name="T42" fmla="*/ 12 w 602"/>
                    <a:gd name="T43" fmla="*/ 226 h 506"/>
                    <a:gd name="T44" fmla="*/ 22 w 602"/>
                    <a:gd name="T45" fmla="*/ 196 h 506"/>
                    <a:gd name="T46" fmla="*/ 34 w 602"/>
                    <a:gd name="T47" fmla="*/ 168 h 506"/>
                    <a:gd name="T48" fmla="*/ 42 w 602"/>
                    <a:gd name="T49" fmla="*/ 154 h 506"/>
                    <a:gd name="T50" fmla="*/ 52 w 602"/>
                    <a:gd name="T51" fmla="*/ 142 h 506"/>
                    <a:gd name="T52" fmla="*/ 62 w 602"/>
                    <a:gd name="T53" fmla="*/ 132 h 506"/>
                    <a:gd name="T54" fmla="*/ 74 w 602"/>
                    <a:gd name="T55" fmla="*/ 122 h 506"/>
                    <a:gd name="T56" fmla="*/ 74 w 602"/>
                    <a:gd name="T57" fmla="*/ 122 h 506"/>
                    <a:gd name="T58" fmla="*/ 76 w 602"/>
                    <a:gd name="T59" fmla="*/ 118 h 506"/>
                    <a:gd name="T60" fmla="*/ 76 w 602"/>
                    <a:gd name="T61" fmla="*/ 118 h 506"/>
                    <a:gd name="T62" fmla="*/ 564 w 602"/>
                    <a:gd name="T63" fmla="*/ 0 h 506"/>
                    <a:gd name="T64" fmla="*/ 564 w 602"/>
                    <a:gd name="T65" fmla="*/ 0 h 506"/>
                    <a:gd name="T66" fmla="*/ 548 w 602"/>
                    <a:gd name="T67" fmla="*/ 4 h 506"/>
                    <a:gd name="T68" fmla="*/ 548 w 602"/>
                    <a:gd name="T69" fmla="*/ 4 h 506"/>
                    <a:gd name="T70" fmla="*/ 554 w 602"/>
                    <a:gd name="T71" fmla="*/ 2 h 506"/>
                    <a:gd name="T72" fmla="*/ 560 w 602"/>
                    <a:gd name="T73" fmla="*/ 2 h 506"/>
                    <a:gd name="T74" fmla="*/ 564 w 602"/>
                    <a:gd name="T75" fmla="*/ 2 h 506"/>
                    <a:gd name="T76" fmla="*/ 570 w 602"/>
                    <a:gd name="T77" fmla="*/ 4 h 506"/>
                    <a:gd name="T78" fmla="*/ 578 w 602"/>
                    <a:gd name="T79" fmla="*/ 12 h 506"/>
                    <a:gd name="T80" fmla="*/ 586 w 602"/>
                    <a:gd name="T81" fmla="*/ 24 h 506"/>
                    <a:gd name="T82" fmla="*/ 592 w 602"/>
                    <a:gd name="T83" fmla="*/ 40 h 506"/>
                    <a:gd name="T84" fmla="*/ 598 w 602"/>
                    <a:gd name="T85" fmla="*/ 60 h 506"/>
                    <a:gd name="T86" fmla="*/ 602 w 602"/>
                    <a:gd name="T87" fmla="*/ 84 h 506"/>
                    <a:gd name="T88" fmla="*/ 602 w 602"/>
                    <a:gd name="T89" fmla="*/ 110 h 506"/>
                    <a:gd name="T90" fmla="*/ 602 w 602"/>
                    <a:gd name="T91" fmla="*/ 110 h 506"/>
                    <a:gd name="T92" fmla="*/ 602 w 602"/>
                    <a:gd name="T93" fmla="*/ 136 h 506"/>
                    <a:gd name="T94" fmla="*/ 598 w 602"/>
                    <a:gd name="T95" fmla="*/ 162 h 506"/>
                    <a:gd name="T96" fmla="*/ 592 w 602"/>
                    <a:gd name="T97" fmla="*/ 188 h 506"/>
                    <a:gd name="T98" fmla="*/ 586 w 602"/>
                    <a:gd name="T99" fmla="*/ 210 h 506"/>
                    <a:gd name="T100" fmla="*/ 578 w 602"/>
                    <a:gd name="T101" fmla="*/ 230 h 506"/>
                    <a:gd name="T102" fmla="*/ 570 w 602"/>
                    <a:gd name="T103" fmla="*/ 246 h 506"/>
                    <a:gd name="T104" fmla="*/ 560 w 602"/>
                    <a:gd name="T105" fmla="*/ 258 h 506"/>
                    <a:gd name="T106" fmla="*/ 548 w 602"/>
                    <a:gd name="T107" fmla="*/ 266 h 506"/>
                    <a:gd name="T108" fmla="*/ 548 w 602"/>
                    <a:gd name="T109" fmla="*/ 26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2" h="506">
                      <a:moveTo>
                        <a:pt x="548" y="266"/>
                      </a:moveTo>
                      <a:lnTo>
                        <a:pt x="548" y="266"/>
                      </a:lnTo>
                      <a:lnTo>
                        <a:pt x="76" y="498"/>
                      </a:lnTo>
                      <a:lnTo>
                        <a:pt x="76" y="498"/>
                      </a:lnTo>
                      <a:lnTo>
                        <a:pt x="74" y="504"/>
                      </a:lnTo>
                      <a:lnTo>
                        <a:pt x="74" y="504"/>
                      </a:lnTo>
                      <a:lnTo>
                        <a:pt x="66" y="506"/>
                      </a:lnTo>
                      <a:lnTo>
                        <a:pt x="58" y="506"/>
                      </a:lnTo>
                      <a:lnTo>
                        <a:pt x="52" y="506"/>
                      </a:lnTo>
                      <a:lnTo>
                        <a:pt x="44" y="502"/>
                      </a:lnTo>
                      <a:lnTo>
                        <a:pt x="38" y="498"/>
                      </a:lnTo>
                      <a:lnTo>
                        <a:pt x="32" y="490"/>
                      </a:lnTo>
                      <a:lnTo>
                        <a:pt x="22" y="472"/>
                      </a:lnTo>
                      <a:lnTo>
                        <a:pt x="12" y="450"/>
                      </a:lnTo>
                      <a:lnTo>
                        <a:pt x="6" y="420"/>
                      </a:lnTo>
                      <a:lnTo>
                        <a:pt x="2" y="386"/>
                      </a:lnTo>
                      <a:lnTo>
                        <a:pt x="0" y="348"/>
                      </a:lnTo>
                      <a:lnTo>
                        <a:pt x="0" y="348"/>
                      </a:lnTo>
                      <a:lnTo>
                        <a:pt x="0" y="320"/>
                      </a:lnTo>
                      <a:lnTo>
                        <a:pt x="2" y="290"/>
                      </a:lnTo>
                      <a:lnTo>
                        <a:pt x="6" y="258"/>
                      </a:lnTo>
                      <a:lnTo>
                        <a:pt x="12" y="226"/>
                      </a:lnTo>
                      <a:lnTo>
                        <a:pt x="22" y="196"/>
                      </a:lnTo>
                      <a:lnTo>
                        <a:pt x="34" y="168"/>
                      </a:lnTo>
                      <a:lnTo>
                        <a:pt x="42" y="154"/>
                      </a:lnTo>
                      <a:lnTo>
                        <a:pt x="52" y="142"/>
                      </a:lnTo>
                      <a:lnTo>
                        <a:pt x="62" y="132"/>
                      </a:lnTo>
                      <a:lnTo>
                        <a:pt x="74" y="122"/>
                      </a:lnTo>
                      <a:lnTo>
                        <a:pt x="74" y="122"/>
                      </a:lnTo>
                      <a:lnTo>
                        <a:pt x="76" y="118"/>
                      </a:lnTo>
                      <a:lnTo>
                        <a:pt x="76" y="118"/>
                      </a:lnTo>
                      <a:lnTo>
                        <a:pt x="564" y="0"/>
                      </a:lnTo>
                      <a:lnTo>
                        <a:pt x="564" y="0"/>
                      </a:lnTo>
                      <a:lnTo>
                        <a:pt x="548" y="4"/>
                      </a:lnTo>
                      <a:lnTo>
                        <a:pt x="548" y="4"/>
                      </a:lnTo>
                      <a:lnTo>
                        <a:pt x="554" y="2"/>
                      </a:lnTo>
                      <a:lnTo>
                        <a:pt x="560" y="2"/>
                      </a:lnTo>
                      <a:lnTo>
                        <a:pt x="564" y="2"/>
                      </a:lnTo>
                      <a:lnTo>
                        <a:pt x="570" y="4"/>
                      </a:lnTo>
                      <a:lnTo>
                        <a:pt x="578" y="12"/>
                      </a:lnTo>
                      <a:lnTo>
                        <a:pt x="586" y="24"/>
                      </a:lnTo>
                      <a:lnTo>
                        <a:pt x="592" y="40"/>
                      </a:lnTo>
                      <a:lnTo>
                        <a:pt x="598" y="60"/>
                      </a:lnTo>
                      <a:lnTo>
                        <a:pt x="602" y="84"/>
                      </a:lnTo>
                      <a:lnTo>
                        <a:pt x="602" y="110"/>
                      </a:lnTo>
                      <a:lnTo>
                        <a:pt x="602" y="110"/>
                      </a:lnTo>
                      <a:lnTo>
                        <a:pt x="602" y="136"/>
                      </a:lnTo>
                      <a:lnTo>
                        <a:pt x="598" y="162"/>
                      </a:lnTo>
                      <a:lnTo>
                        <a:pt x="592" y="188"/>
                      </a:lnTo>
                      <a:lnTo>
                        <a:pt x="586" y="210"/>
                      </a:lnTo>
                      <a:lnTo>
                        <a:pt x="578" y="230"/>
                      </a:lnTo>
                      <a:lnTo>
                        <a:pt x="570" y="246"/>
                      </a:lnTo>
                      <a:lnTo>
                        <a:pt x="560" y="258"/>
                      </a:lnTo>
                      <a:lnTo>
                        <a:pt x="548" y="266"/>
                      </a:lnTo>
                      <a:lnTo>
                        <a:pt x="548" y="26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65" name="Freeform 107"/>
                <p:cNvSpPr>
                  <a:spLocks/>
                </p:cNvSpPr>
                <p:nvPr/>
              </p:nvSpPr>
              <p:spPr bwMode="auto">
                <a:xfrm>
                  <a:off x="4293" y="1192"/>
                  <a:ext cx="138" cy="186"/>
                </a:xfrm>
                <a:custGeom>
                  <a:avLst/>
                  <a:gdLst>
                    <a:gd name="T0" fmla="*/ 68 w 138"/>
                    <a:gd name="T1" fmla="*/ 76 h 186"/>
                    <a:gd name="T2" fmla="*/ 82 w 138"/>
                    <a:gd name="T3" fmla="*/ 180 h 186"/>
                    <a:gd name="T4" fmla="*/ 68 w 138"/>
                    <a:gd name="T5" fmla="*/ 186 h 186"/>
                    <a:gd name="T6" fmla="*/ 34 w 138"/>
                    <a:gd name="T7" fmla="*/ 88 h 186"/>
                    <a:gd name="T8" fmla="*/ 18 w 138"/>
                    <a:gd name="T9" fmla="*/ 92 h 186"/>
                    <a:gd name="T10" fmla="*/ 0 w 138"/>
                    <a:gd name="T11" fmla="*/ 34 h 186"/>
                    <a:gd name="T12" fmla="*/ 98 w 138"/>
                    <a:gd name="T13" fmla="*/ 0 h 186"/>
                    <a:gd name="T14" fmla="*/ 118 w 138"/>
                    <a:gd name="T15" fmla="*/ 60 h 186"/>
                    <a:gd name="T16" fmla="*/ 104 w 138"/>
                    <a:gd name="T17" fmla="*/ 64 h 186"/>
                    <a:gd name="T18" fmla="*/ 104 w 138"/>
                    <a:gd name="T19" fmla="*/ 66 h 186"/>
                    <a:gd name="T20" fmla="*/ 138 w 138"/>
                    <a:gd name="T21" fmla="*/ 164 h 186"/>
                    <a:gd name="T22" fmla="*/ 122 w 138"/>
                    <a:gd name="T23" fmla="*/ 170 h 186"/>
                    <a:gd name="T24" fmla="*/ 68 w 138"/>
                    <a:gd name="T25" fmla="*/ 7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86">
                      <a:moveTo>
                        <a:pt x="68" y="76"/>
                      </a:moveTo>
                      <a:lnTo>
                        <a:pt x="82" y="180"/>
                      </a:lnTo>
                      <a:lnTo>
                        <a:pt x="68" y="186"/>
                      </a:lnTo>
                      <a:lnTo>
                        <a:pt x="34" y="88"/>
                      </a:lnTo>
                      <a:lnTo>
                        <a:pt x="18" y="92"/>
                      </a:lnTo>
                      <a:lnTo>
                        <a:pt x="0" y="34"/>
                      </a:lnTo>
                      <a:lnTo>
                        <a:pt x="98" y="0"/>
                      </a:lnTo>
                      <a:lnTo>
                        <a:pt x="118" y="60"/>
                      </a:lnTo>
                      <a:lnTo>
                        <a:pt x="104" y="64"/>
                      </a:lnTo>
                      <a:lnTo>
                        <a:pt x="104" y="66"/>
                      </a:lnTo>
                      <a:lnTo>
                        <a:pt x="138" y="164"/>
                      </a:lnTo>
                      <a:lnTo>
                        <a:pt x="122" y="170"/>
                      </a:lnTo>
                      <a:lnTo>
                        <a:pt x="68" y="7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66" name="Freeform 108"/>
                <p:cNvSpPr>
                  <a:spLocks/>
                </p:cNvSpPr>
                <p:nvPr/>
              </p:nvSpPr>
              <p:spPr bwMode="auto">
                <a:xfrm>
                  <a:off x="4209" y="1078"/>
                  <a:ext cx="194" cy="162"/>
                </a:xfrm>
                <a:custGeom>
                  <a:avLst/>
                  <a:gdLst>
                    <a:gd name="T0" fmla="*/ 194 w 194"/>
                    <a:gd name="T1" fmla="*/ 80 h 162"/>
                    <a:gd name="T2" fmla="*/ 194 w 194"/>
                    <a:gd name="T3" fmla="*/ 80 h 162"/>
                    <a:gd name="T4" fmla="*/ 192 w 194"/>
                    <a:gd name="T5" fmla="*/ 98 h 162"/>
                    <a:gd name="T6" fmla="*/ 186 w 194"/>
                    <a:gd name="T7" fmla="*/ 112 h 162"/>
                    <a:gd name="T8" fmla="*/ 178 w 194"/>
                    <a:gd name="T9" fmla="*/ 126 h 162"/>
                    <a:gd name="T10" fmla="*/ 166 w 194"/>
                    <a:gd name="T11" fmla="*/ 138 h 162"/>
                    <a:gd name="T12" fmla="*/ 152 w 194"/>
                    <a:gd name="T13" fmla="*/ 148 h 162"/>
                    <a:gd name="T14" fmla="*/ 134 w 194"/>
                    <a:gd name="T15" fmla="*/ 156 h 162"/>
                    <a:gd name="T16" fmla="*/ 116 w 194"/>
                    <a:gd name="T17" fmla="*/ 160 h 162"/>
                    <a:gd name="T18" fmla="*/ 98 w 194"/>
                    <a:gd name="T19" fmla="*/ 162 h 162"/>
                    <a:gd name="T20" fmla="*/ 98 w 194"/>
                    <a:gd name="T21" fmla="*/ 162 h 162"/>
                    <a:gd name="T22" fmla="*/ 78 w 194"/>
                    <a:gd name="T23" fmla="*/ 160 h 162"/>
                    <a:gd name="T24" fmla="*/ 60 w 194"/>
                    <a:gd name="T25" fmla="*/ 156 h 162"/>
                    <a:gd name="T26" fmla="*/ 44 w 194"/>
                    <a:gd name="T27" fmla="*/ 148 h 162"/>
                    <a:gd name="T28" fmla="*/ 30 w 194"/>
                    <a:gd name="T29" fmla="*/ 138 h 162"/>
                    <a:gd name="T30" fmla="*/ 18 w 194"/>
                    <a:gd name="T31" fmla="*/ 126 h 162"/>
                    <a:gd name="T32" fmla="*/ 8 w 194"/>
                    <a:gd name="T33" fmla="*/ 112 h 162"/>
                    <a:gd name="T34" fmla="*/ 2 w 194"/>
                    <a:gd name="T35" fmla="*/ 98 h 162"/>
                    <a:gd name="T36" fmla="*/ 0 w 194"/>
                    <a:gd name="T37" fmla="*/ 80 h 162"/>
                    <a:gd name="T38" fmla="*/ 0 w 194"/>
                    <a:gd name="T39" fmla="*/ 80 h 162"/>
                    <a:gd name="T40" fmla="*/ 2 w 194"/>
                    <a:gd name="T41" fmla="*/ 64 h 162"/>
                    <a:gd name="T42" fmla="*/ 8 w 194"/>
                    <a:gd name="T43" fmla="*/ 48 h 162"/>
                    <a:gd name="T44" fmla="*/ 18 w 194"/>
                    <a:gd name="T45" fmla="*/ 36 h 162"/>
                    <a:gd name="T46" fmla="*/ 30 w 194"/>
                    <a:gd name="T47" fmla="*/ 22 h 162"/>
                    <a:gd name="T48" fmla="*/ 44 w 194"/>
                    <a:gd name="T49" fmla="*/ 14 h 162"/>
                    <a:gd name="T50" fmla="*/ 60 w 194"/>
                    <a:gd name="T51" fmla="*/ 6 h 162"/>
                    <a:gd name="T52" fmla="*/ 78 w 194"/>
                    <a:gd name="T53" fmla="*/ 0 h 162"/>
                    <a:gd name="T54" fmla="*/ 98 w 194"/>
                    <a:gd name="T55" fmla="*/ 0 h 162"/>
                    <a:gd name="T56" fmla="*/ 98 w 194"/>
                    <a:gd name="T57" fmla="*/ 0 h 162"/>
                    <a:gd name="T58" fmla="*/ 116 w 194"/>
                    <a:gd name="T59" fmla="*/ 0 h 162"/>
                    <a:gd name="T60" fmla="*/ 134 w 194"/>
                    <a:gd name="T61" fmla="*/ 6 h 162"/>
                    <a:gd name="T62" fmla="*/ 152 w 194"/>
                    <a:gd name="T63" fmla="*/ 14 h 162"/>
                    <a:gd name="T64" fmla="*/ 166 w 194"/>
                    <a:gd name="T65" fmla="*/ 22 h 162"/>
                    <a:gd name="T66" fmla="*/ 178 w 194"/>
                    <a:gd name="T67" fmla="*/ 36 h 162"/>
                    <a:gd name="T68" fmla="*/ 186 w 194"/>
                    <a:gd name="T69" fmla="*/ 48 h 162"/>
                    <a:gd name="T70" fmla="*/ 192 w 194"/>
                    <a:gd name="T71" fmla="*/ 64 h 162"/>
                    <a:gd name="T72" fmla="*/ 194 w 194"/>
                    <a:gd name="T73" fmla="*/ 80 h 162"/>
                    <a:gd name="T74" fmla="*/ 194 w 194"/>
                    <a:gd name="T75" fmla="*/ 8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4" h="162">
                      <a:moveTo>
                        <a:pt x="194" y="80"/>
                      </a:moveTo>
                      <a:lnTo>
                        <a:pt x="194" y="80"/>
                      </a:lnTo>
                      <a:lnTo>
                        <a:pt x="192" y="98"/>
                      </a:lnTo>
                      <a:lnTo>
                        <a:pt x="186" y="112"/>
                      </a:lnTo>
                      <a:lnTo>
                        <a:pt x="178" y="126"/>
                      </a:lnTo>
                      <a:lnTo>
                        <a:pt x="166" y="138"/>
                      </a:lnTo>
                      <a:lnTo>
                        <a:pt x="152" y="148"/>
                      </a:lnTo>
                      <a:lnTo>
                        <a:pt x="134" y="156"/>
                      </a:lnTo>
                      <a:lnTo>
                        <a:pt x="116" y="160"/>
                      </a:lnTo>
                      <a:lnTo>
                        <a:pt x="98" y="162"/>
                      </a:lnTo>
                      <a:lnTo>
                        <a:pt x="98" y="162"/>
                      </a:lnTo>
                      <a:lnTo>
                        <a:pt x="78" y="160"/>
                      </a:lnTo>
                      <a:lnTo>
                        <a:pt x="60" y="156"/>
                      </a:lnTo>
                      <a:lnTo>
                        <a:pt x="44" y="148"/>
                      </a:lnTo>
                      <a:lnTo>
                        <a:pt x="30" y="138"/>
                      </a:lnTo>
                      <a:lnTo>
                        <a:pt x="18" y="126"/>
                      </a:lnTo>
                      <a:lnTo>
                        <a:pt x="8" y="112"/>
                      </a:lnTo>
                      <a:lnTo>
                        <a:pt x="2" y="98"/>
                      </a:lnTo>
                      <a:lnTo>
                        <a:pt x="0" y="80"/>
                      </a:lnTo>
                      <a:lnTo>
                        <a:pt x="0" y="80"/>
                      </a:lnTo>
                      <a:lnTo>
                        <a:pt x="2" y="64"/>
                      </a:lnTo>
                      <a:lnTo>
                        <a:pt x="8" y="48"/>
                      </a:lnTo>
                      <a:lnTo>
                        <a:pt x="18" y="36"/>
                      </a:lnTo>
                      <a:lnTo>
                        <a:pt x="30" y="22"/>
                      </a:lnTo>
                      <a:lnTo>
                        <a:pt x="44" y="14"/>
                      </a:lnTo>
                      <a:lnTo>
                        <a:pt x="60" y="6"/>
                      </a:lnTo>
                      <a:lnTo>
                        <a:pt x="78" y="0"/>
                      </a:lnTo>
                      <a:lnTo>
                        <a:pt x="98" y="0"/>
                      </a:lnTo>
                      <a:lnTo>
                        <a:pt x="98" y="0"/>
                      </a:lnTo>
                      <a:lnTo>
                        <a:pt x="116" y="0"/>
                      </a:lnTo>
                      <a:lnTo>
                        <a:pt x="134" y="6"/>
                      </a:lnTo>
                      <a:lnTo>
                        <a:pt x="152" y="14"/>
                      </a:lnTo>
                      <a:lnTo>
                        <a:pt x="166" y="22"/>
                      </a:lnTo>
                      <a:lnTo>
                        <a:pt x="178" y="36"/>
                      </a:lnTo>
                      <a:lnTo>
                        <a:pt x="186" y="48"/>
                      </a:lnTo>
                      <a:lnTo>
                        <a:pt x="192" y="64"/>
                      </a:lnTo>
                      <a:lnTo>
                        <a:pt x="194" y="80"/>
                      </a:lnTo>
                      <a:lnTo>
                        <a:pt x="194" y="8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67" name="Line 109"/>
                <p:cNvSpPr>
                  <a:spLocks noChangeShapeType="1"/>
                </p:cNvSpPr>
                <p:nvPr/>
              </p:nvSpPr>
              <p:spPr bwMode="auto">
                <a:xfrm>
                  <a:off x="3495" y="928"/>
                  <a:ext cx="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568" name="Freeform 110"/>
                <p:cNvSpPr>
                  <a:spLocks/>
                </p:cNvSpPr>
                <p:nvPr/>
              </p:nvSpPr>
              <p:spPr bwMode="auto">
                <a:xfrm>
                  <a:off x="3603" y="644"/>
                  <a:ext cx="602" cy="506"/>
                </a:xfrm>
                <a:custGeom>
                  <a:avLst/>
                  <a:gdLst>
                    <a:gd name="T0" fmla="*/ 548 w 602"/>
                    <a:gd name="T1" fmla="*/ 266 h 506"/>
                    <a:gd name="T2" fmla="*/ 548 w 602"/>
                    <a:gd name="T3" fmla="*/ 266 h 506"/>
                    <a:gd name="T4" fmla="*/ 76 w 602"/>
                    <a:gd name="T5" fmla="*/ 498 h 506"/>
                    <a:gd name="T6" fmla="*/ 76 w 602"/>
                    <a:gd name="T7" fmla="*/ 498 h 506"/>
                    <a:gd name="T8" fmla="*/ 74 w 602"/>
                    <a:gd name="T9" fmla="*/ 504 h 506"/>
                    <a:gd name="T10" fmla="*/ 74 w 602"/>
                    <a:gd name="T11" fmla="*/ 504 h 506"/>
                    <a:gd name="T12" fmla="*/ 66 w 602"/>
                    <a:gd name="T13" fmla="*/ 506 h 506"/>
                    <a:gd name="T14" fmla="*/ 58 w 602"/>
                    <a:gd name="T15" fmla="*/ 506 h 506"/>
                    <a:gd name="T16" fmla="*/ 52 w 602"/>
                    <a:gd name="T17" fmla="*/ 506 h 506"/>
                    <a:gd name="T18" fmla="*/ 44 w 602"/>
                    <a:gd name="T19" fmla="*/ 502 h 506"/>
                    <a:gd name="T20" fmla="*/ 38 w 602"/>
                    <a:gd name="T21" fmla="*/ 498 h 506"/>
                    <a:gd name="T22" fmla="*/ 32 w 602"/>
                    <a:gd name="T23" fmla="*/ 490 h 506"/>
                    <a:gd name="T24" fmla="*/ 22 w 602"/>
                    <a:gd name="T25" fmla="*/ 472 h 506"/>
                    <a:gd name="T26" fmla="*/ 12 w 602"/>
                    <a:gd name="T27" fmla="*/ 450 h 506"/>
                    <a:gd name="T28" fmla="*/ 6 w 602"/>
                    <a:gd name="T29" fmla="*/ 420 h 506"/>
                    <a:gd name="T30" fmla="*/ 2 w 602"/>
                    <a:gd name="T31" fmla="*/ 386 h 506"/>
                    <a:gd name="T32" fmla="*/ 0 w 602"/>
                    <a:gd name="T33" fmla="*/ 348 h 506"/>
                    <a:gd name="T34" fmla="*/ 0 w 602"/>
                    <a:gd name="T35" fmla="*/ 348 h 506"/>
                    <a:gd name="T36" fmla="*/ 0 w 602"/>
                    <a:gd name="T37" fmla="*/ 320 h 506"/>
                    <a:gd name="T38" fmla="*/ 2 w 602"/>
                    <a:gd name="T39" fmla="*/ 290 h 506"/>
                    <a:gd name="T40" fmla="*/ 6 w 602"/>
                    <a:gd name="T41" fmla="*/ 258 h 506"/>
                    <a:gd name="T42" fmla="*/ 12 w 602"/>
                    <a:gd name="T43" fmla="*/ 226 h 506"/>
                    <a:gd name="T44" fmla="*/ 22 w 602"/>
                    <a:gd name="T45" fmla="*/ 196 h 506"/>
                    <a:gd name="T46" fmla="*/ 34 w 602"/>
                    <a:gd name="T47" fmla="*/ 168 h 506"/>
                    <a:gd name="T48" fmla="*/ 42 w 602"/>
                    <a:gd name="T49" fmla="*/ 154 h 506"/>
                    <a:gd name="T50" fmla="*/ 52 w 602"/>
                    <a:gd name="T51" fmla="*/ 142 h 506"/>
                    <a:gd name="T52" fmla="*/ 62 w 602"/>
                    <a:gd name="T53" fmla="*/ 132 h 506"/>
                    <a:gd name="T54" fmla="*/ 74 w 602"/>
                    <a:gd name="T55" fmla="*/ 122 h 506"/>
                    <a:gd name="T56" fmla="*/ 74 w 602"/>
                    <a:gd name="T57" fmla="*/ 122 h 506"/>
                    <a:gd name="T58" fmla="*/ 76 w 602"/>
                    <a:gd name="T59" fmla="*/ 118 h 506"/>
                    <a:gd name="T60" fmla="*/ 76 w 602"/>
                    <a:gd name="T61" fmla="*/ 118 h 506"/>
                    <a:gd name="T62" fmla="*/ 564 w 602"/>
                    <a:gd name="T63" fmla="*/ 0 h 506"/>
                    <a:gd name="T64" fmla="*/ 564 w 602"/>
                    <a:gd name="T65" fmla="*/ 0 h 506"/>
                    <a:gd name="T66" fmla="*/ 548 w 602"/>
                    <a:gd name="T67" fmla="*/ 4 h 506"/>
                    <a:gd name="T68" fmla="*/ 548 w 602"/>
                    <a:gd name="T69" fmla="*/ 4 h 506"/>
                    <a:gd name="T70" fmla="*/ 554 w 602"/>
                    <a:gd name="T71" fmla="*/ 2 h 506"/>
                    <a:gd name="T72" fmla="*/ 560 w 602"/>
                    <a:gd name="T73" fmla="*/ 2 h 506"/>
                    <a:gd name="T74" fmla="*/ 564 w 602"/>
                    <a:gd name="T75" fmla="*/ 2 h 506"/>
                    <a:gd name="T76" fmla="*/ 570 w 602"/>
                    <a:gd name="T77" fmla="*/ 4 h 506"/>
                    <a:gd name="T78" fmla="*/ 578 w 602"/>
                    <a:gd name="T79" fmla="*/ 12 h 506"/>
                    <a:gd name="T80" fmla="*/ 586 w 602"/>
                    <a:gd name="T81" fmla="*/ 24 h 506"/>
                    <a:gd name="T82" fmla="*/ 592 w 602"/>
                    <a:gd name="T83" fmla="*/ 40 h 506"/>
                    <a:gd name="T84" fmla="*/ 598 w 602"/>
                    <a:gd name="T85" fmla="*/ 60 h 506"/>
                    <a:gd name="T86" fmla="*/ 602 w 602"/>
                    <a:gd name="T87" fmla="*/ 84 h 506"/>
                    <a:gd name="T88" fmla="*/ 602 w 602"/>
                    <a:gd name="T89" fmla="*/ 110 h 506"/>
                    <a:gd name="T90" fmla="*/ 602 w 602"/>
                    <a:gd name="T91" fmla="*/ 110 h 506"/>
                    <a:gd name="T92" fmla="*/ 602 w 602"/>
                    <a:gd name="T93" fmla="*/ 136 h 506"/>
                    <a:gd name="T94" fmla="*/ 598 w 602"/>
                    <a:gd name="T95" fmla="*/ 162 h 506"/>
                    <a:gd name="T96" fmla="*/ 592 w 602"/>
                    <a:gd name="T97" fmla="*/ 188 h 506"/>
                    <a:gd name="T98" fmla="*/ 586 w 602"/>
                    <a:gd name="T99" fmla="*/ 210 h 506"/>
                    <a:gd name="T100" fmla="*/ 578 w 602"/>
                    <a:gd name="T101" fmla="*/ 230 h 506"/>
                    <a:gd name="T102" fmla="*/ 570 w 602"/>
                    <a:gd name="T103" fmla="*/ 246 h 506"/>
                    <a:gd name="T104" fmla="*/ 560 w 602"/>
                    <a:gd name="T105" fmla="*/ 258 h 506"/>
                    <a:gd name="T106" fmla="*/ 548 w 602"/>
                    <a:gd name="T107" fmla="*/ 266 h 506"/>
                    <a:gd name="T108" fmla="*/ 548 w 602"/>
                    <a:gd name="T109" fmla="*/ 26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2" h="506">
                      <a:moveTo>
                        <a:pt x="548" y="266"/>
                      </a:moveTo>
                      <a:lnTo>
                        <a:pt x="548" y="266"/>
                      </a:lnTo>
                      <a:lnTo>
                        <a:pt x="76" y="498"/>
                      </a:lnTo>
                      <a:lnTo>
                        <a:pt x="76" y="498"/>
                      </a:lnTo>
                      <a:lnTo>
                        <a:pt x="74" y="504"/>
                      </a:lnTo>
                      <a:lnTo>
                        <a:pt x="74" y="504"/>
                      </a:lnTo>
                      <a:lnTo>
                        <a:pt x="66" y="506"/>
                      </a:lnTo>
                      <a:lnTo>
                        <a:pt x="58" y="506"/>
                      </a:lnTo>
                      <a:lnTo>
                        <a:pt x="52" y="506"/>
                      </a:lnTo>
                      <a:lnTo>
                        <a:pt x="44" y="502"/>
                      </a:lnTo>
                      <a:lnTo>
                        <a:pt x="38" y="498"/>
                      </a:lnTo>
                      <a:lnTo>
                        <a:pt x="32" y="490"/>
                      </a:lnTo>
                      <a:lnTo>
                        <a:pt x="22" y="472"/>
                      </a:lnTo>
                      <a:lnTo>
                        <a:pt x="12" y="450"/>
                      </a:lnTo>
                      <a:lnTo>
                        <a:pt x="6" y="420"/>
                      </a:lnTo>
                      <a:lnTo>
                        <a:pt x="2" y="386"/>
                      </a:lnTo>
                      <a:lnTo>
                        <a:pt x="0" y="348"/>
                      </a:lnTo>
                      <a:lnTo>
                        <a:pt x="0" y="348"/>
                      </a:lnTo>
                      <a:lnTo>
                        <a:pt x="0" y="320"/>
                      </a:lnTo>
                      <a:lnTo>
                        <a:pt x="2" y="290"/>
                      </a:lnTo>
                      <a:lnTo>
                        <a:pt x="6" y="258"/>
                      </a:lnTo>
                      <a:lnTo>
                        <a:pt x="12" y="226"/>
                      </a:lnTo>
                      <a:lnTo>
                        <a:pt x="22" y="196"/>
                      </a:lnTo>
                      <a:lnTo>
                        <a:pt x="34" y="168"/>
                      </a:lnTo>
                      <a:lnTo>
                        <a:pt x="42" y="154"/>
                      </a:lnTo>
                      <a:lnTo>
                        <a:pt x="52" y="142"/>
                      </a:lnTo>
                      <a:lnTo>
                        <a:pt x="62" y="132"/>
                      </a:lnTo>
                      <a:lnTo>
                        <a:pt x="74" y="122"/>
                      </a:lnTo>
                      <a:lnTo>
                        <a:pt x="74" y="122"/>
                      </a:lnTo>
                      <a:lnTo>
                        <a:pt x="76" y="118"/>
                      </a:lnTo>
                      <a:lnTo>
                        <a:pt x="76" y="118"/>
                      </a:lnTo>
                      <a:lnTo>
                        <a:pt x="564" y="0"/>
                      </a:lnTo>
                      <a:lnTo>
                        <a:pt x="564" y="0"/>
                      </a:lnTo>
                      <a:lnTo>
                        <a:pt x="548" y="4"/>
                      </a:lnTo>
                      <a:lnTo>
                        <a:pt x="548" y="4"/>
                      </a:lnTo>
                      <a:lnTo>
                        <a:pt x="554" y="2"/>
                      </a:lnTo>
                      <a:lnTo>
                        <a:pt x="560" y="2"/>
                      </a:lnTo>
                      <a:lnTo>
                        <a:pt x="564" y="2"/>
                      </a:lnTo>
                      <a:lnTo>
                        <a:pt x="570" y="4"/>
                      </a:lnTo>
                      <a:lnTo>
                        <a:pt x="578" y="12"/>
                      </a:lnTo>
                      <a:lnTo>
                        <a:pt x="586" y="24"/>
                      </a:lnTo>
                      <a:lnTo>
                        <a:pt x="592" y="40"/>
                      </a:lnTo>
                      <a:lnTo>
                        <a:pt x="598" y="60"/>
                      </a:lnTo>
                      <a:lnTo>
                        <a:pt x="602" y="84"/>
                      </a:lnTo>
                      <a:lnTo>
                        <a:pt x="602" y="110"/>
                      </a:lnTo>
                      <a:lnTo>
                        <a:pt x="602" y="110"/>
                      </a:lnTo>
                      <a:lnTo>
                        <a:pt x="602" y="136"/>
                      </a:lnTo>
                      <a:lnTo>
                        <a:pt x="598" y="162"/>
                      </a:lnTo>
                      <a:lnTo>
                        <a:pt x="592" y="188"/>
                      </a:lnTo>
                      <a:lnTo>
                        <a:pt x="586" y="210"/>
                      </a:lnTo>
                      <a:lnTo>
                        <a:pt x="578" y="230"/>
                      </a:lnTo>
                      <a:lnTo>
                        <a:pt x="570" y="246"/>
                      </a:lnTo>
                      <a:lnTo>
                        <a:pt x="560" y="258"/>
                      </a:lnTo>
                      <a:lnTo>
                        <a:pt x="548" y="266"/>
                      </a:lnTo>
                      <a:lnTo>
                        <a:pt x="548" y="26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569" name="Freeform 111"/>
                <p:cNvSpPr>
                  <a:spLocks/>
                </p:cNvSpPr>
                <p:nvPr/>
              </p:nvSpPr>
              <p:spPr bwMode="auto">
                <a:xfrm>
                  <a:off x="3631" y="808"/>
                  <a:ext cx="106" cy="268"/>
                </a:xfrm>
                <a:custGeom>
                  <a:avLst/>
                  <a:gdLst>
                    <a:gd name="T0" fmla="*/ 106 w 106"/>
                    <a:gd name="T1" fmla="*/ 108 h 268"/>
                    <a:gd name="T2" fmla="*/ 106 w 106"/>
                    <a:gd name="T3" fmla="*/ 108 h 268"/>
                    <a:gd name="T4" fmla="*/ 106 w 106"/>
                    <a:gd name="T5" fmla="*/ 134 h 268"/>
                    <a:gd name="T6" fmla="*/ 102 w 106"/>
                    <a:gd name="T7" fmla="*/ 162 h 268"/>
                    <a:gd name="T8" fmla="*/ 98 w 106"/>
                    <a:gd name="T9" fmla="*/ 186 h 268"/>
                    <a:gd name="T10" fmla="*/ 92 w 106"/>
                    <a:gd name="T11" fmla="*/ 208 h 268"/>
                    <a:gd name="T12" fmla="*/ 84 w 106"/>
                    <a:gd name="T13" fmla="*/ 228 h 268"/>
                    <a:gd name="T14" fmla="*/ 74 w 106"/>
                    <a:gd name="T15" fmla="*/ 244 h 268"/>
                    <a:gd name="T16" fmla="*/ 64 w 106"/>
                    <a:gd name="T17" fmla="*/ 258 h 268"/>
                    <a:gd name="T18" fmla="*/ 54 w 106"/>
                    <a:gd name="T19" fmla="*/ 266 h 268"/>
                    <a:gd name="T20" fmla="*/ 54 w 106"/>
                    <a:gd name="T21" fmla="*/ 266 h 268"/>
                    <a:gd name="T22" fmla="*/ 48 w 106"/>
                    <a:gd name="T23" fmla="*/ 268 h 268"/>
                    <a:gd name="T24" fmla="*/ 42 w 106"/>
                    <a:gd name="T25" fmla="*/ 268 h 268"/>
                    <a:gd name="T26" fmla="*/ 38 w 106"/>
                    <a:gd name="T27" fmla="*/ 268 h 268"/>
                    <a:gd name="T28" fmla="*/ 32 w 106"/>
                    <a:gd name="T29" fmla="*/ 266 h 268"/>
                    <a:gd name="T30" fmla="*/ 24 w 106"/>
                    <a:gd name="T31" fmla="*/ 258 h 268"/>
                    <a:gd name="T32" fmla="*/ 16 w 106"/>
                    <a:gd name="T33" fmla="*/ 246 h 268"/>
                    <a:gd name="T34" fmla="*/ 8 w 106"/>
                    <a:gd name="T35" fmla="*/ 230 h 268"/>
                    <a:gd name="T36" fmla="*/ 4 w 106"/>
                    <a:gd name="T37" fmla="*/ 210 h 268"/>
                    <a:gd name="T38" fmla="*/ 0 w 106"/>
                    <a:gd name="T39" fmla="*/ 186 h 268"/>
                    <a:gd name="T40" fmla="*/ 0 w 106"/>
                    <a:gd name="T41" fmla="*/ 160 h 268"/>
                    <a:gd name="T42" fmla="*/ 0 w 106"/>
                    <a:gd name="T43" fmla="*/ 160 h 268"/>
                    <a:gd name="T44" fmla="*/ 0 w 106"/>
                    <a:gd name="T45" fmla="*/ 134 h 268"/>
                    <a:gd name="T46" fmla="*/ 4 w 106"/>
                    <a:gd name="T47" fmla="*/ 108 h 268"/>
                    <a:gd name="T48" fmla="*/ 8 w 106"/>
                    <a:gd name="T49" fmla="*/ 84 h 268"/>
                    <a:gd name="T50" fmla="*/ 16 w 106"/>
                    <a:gd name="T51" fmla="*/ 60 h 268"/>
                    <a:gd name="T52" fmla="*/ 24 w 106"/>
                    <a:gd name="T53" fmla="*/ 40 h 268"/>
                    <a:gd name="T54" fmla="*/ 32 w 106"/>
                    <a:gd name="T55" fmla="*/ 24 h 268"/>
                    <a:gd name="T56" fmla="*/ 42 w 106"/>
                    <a:gd name="T57" fmla="*/ 12 h 268"/>
                    <a:gd name="T58" fmla="*/ 54 w 106"/>
                    <a:gd name="T59" fmla="*/ 4 h 268"/>
                    <a:gd name="T60" fmla="*/ 54 w 106"/>
                    <a:gd name="T61" fmla="*/ 4 h 268"/>
                    <a:gd name="T62" fmla="*/ 58 w 106"/>
                    <a:gd name="T63" fmla="*/ 2 h 268"/>
                    <a:gd name="T64" fmla="*/ 64 w 106"/>
                    <a:gd name="T65" fmla="*/ 0 h 268"/>
                    <a:gd name="T66" fmla="*/ 70 w 106"/>
                    <a:gd name="T67" fmla="*/ 2 h 268"/>
                    <a:gd name="T68" fmla="*/ 74 w 106"/>
                    <a:gd name="T69" fmla="*/ 4 h 268"/>
                    <a:gd name="T70" fmla="*/ 84 w 106"/>
                    <a:gd name="T71" fmla="*/ 10 h 268"/>
                    <a:gd name="T72" fmla="*/ 92 w 106"/>
                    <a:gd name="T73" fmla="*/ 22 h 268"/>
                    <a:gd name="T74" fmla="*/ 98 w 106"/>
                    <a:gd name="T75" fmla="*/ 40 h 268"/>
                    <a:gd name="T76" fmla="*/ 102 w 106"/>
                    <a:gd name="T77" fmla="*/ 58 h 268"/>
                    <a:gd name="T78" fmla="*/ 106 w 106"/>
                    <a:gd name="T79" fmla="*/ 82 h 268"/>
                    <a:gd name="T80" fmla="*/ 106 w 106"/>
                    <a:gd name="T81" fmla="*/ 108 h 268"/>
                    <a:gd name="T82" fmla="*/ 106 w 106"/>
                    <a:gd name="T83" fmla="*/ 10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268">
                      <a:moveTo>
                        <a:pt x="106" y="108"/>
                      </a:moveTo>
                      <a:lnTo>
                        <a:pt x="106" y="108"/>
                      </a:lnTo>
                      <a:lnTo>
                        <a:pt x="106" y="134"/>
                      </a:lnTo>
                      <a:lnTo>
                        <a:pt x="102" y="162"/>
                      </a:lnTo>
                      <a:lnTo>
                        <a:pt x="98" y="186"/>
                      </a:lnTo>
                      <a:lnTo>
                        <a:pt x="92" y="208"/>
                      </a:lnTo>
                      <a:lnTo>
                        <a:pt x="84" y="228"/>
                      </a:lnTo>
                      <a:lnTo>
                        <a:pt x="74" y="244"/>
                      </a:lnTo>
                      <a:lnTo>
                        <a:pt x="64" y="258"/>
                      </a:lnTo>
                      <a:lnTo>
                        <a:pt x="54" y="266"/>
                      </a:lnTo>
                      <a:lnTo>
                        <a:pt x="54" y="266"/>
                      </a:lnTo>
                      <a:lnTo>
                        <a:pt x="48" y="268"/>
                      </a:lnTo>
                      <a:lnTo>
                        <a:pt x="42" y="268"/>
                      </a:lnTo>
                      <a:lnTo>
                        <a:pt x="38" y="268"/>
                      </a:lnTo>
                      <a:lnTo>
                        <a:pt x="32" y="266"/>
                      </a:lnTo>
                      <a:lnTo>
                        <a:pt x="24" y="258"/>
                      </a:lnTo>
                      <a:lnTo>
                        <a:pt x="16" y="246"/>
                      </a:lnTo>
                      <a:lnTo>
                        <a:pt x="8" y="230"/>
                      </a:lnTo>
                      <a:lnTo>
                        <a:pt x="4" y="210"/>
                      </a:lnTo>
                      <a:lnTo>
                        <a:pt x="0" y="186"/>
                      </a:lnTo>
                      <a:lnTo>
                        <a:pt x="0" y="160"/>
                      </a:lnTo>
                      <a:lnTo>
                        <a:pt x="0" y="160"/>
                      </a:lnTo>
                      <a:lnTo>
                        <a:pt x="0" y="134"/>
                      </a:lnTo>
                      <a:lnTo>
                        <a:pt x="4" y="108"/>
                      </a:lnTo>
                      <a:lnTo>
                        <a:pt x="8" y="84"/>
                      </a:lnTo>
                      <a:lnTo>
                        <a:pt x="16" y="60"/>
                      </a:lnTo>
                      <a:lnTo>
                        <a:pt x="24" y="40"/>
                      </a:lnTo>
                      <a:lnTo>
                        <a:pt x="32" y="24"/>
                      </a:lnTo>
                      <a:lnTo>
                        <a:pt x="42" y="12"/>
                      </a:lnTo>
                      <a:lnTo>
                        <a:pt x="54" y="4"/>
                      </a:lnTo>
                      <a:lnTo>
                        <a:pt x="54" y="4"/>
                      </a:lnTo>
                      <a:lnTo>
                        <a:pt x="58" y="2"/>
                      </a:lnTo>
                      <a:lnTo>
                        <a:pt x="64" y="0"/>
                      </a:lnTo>
                      <a:lnTo>
                        <a:pt x="70" y="2"/>
                      </a:lnTo>
                      <a:lnTo>
                        <a:pt x="74" y="4"/>
                      </a:lnTo>
                      <a:lnTo>
                        <a:pt x="84" y="10"/>
                      </a:lnTo>
                      <a:lnTo>
                        <a:pt x="92" y="22"/>
                      </a:lnTo>
                      <a:lnTo>
                        <a:pt x="98" y="40"/>
                      </a:lnTo>
                      <a:lnTo>
                        <a:pt x="102" y="58"/>
                      </a:lnTo>
                      <a:lnTo>
                        <a:pt x="106" y="82"/>
                      </a:lnTo>
                      <a:lnTo>
                        <a:pt x="106" y="108"/>
                      </a:lnTo>
                      <a:lnTo>
                        <a:pt x="106" y="10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570" name="Freeform 112"/>
                <p:cNvSpPr>
                  <a:spLocks/>
                </p:cNvSpPr>
                <p:nvPr/>
              </p:nvSpPr>
              <p:spPr bwMode="auto">
                <a:xfrm>
                  <a:off x="3649" y="846"/>
                  <a:ext cx="102" cy="210"/>
                </a:xfrm>
                <a:custGeom>
                  <a:avLst/>
                  <a:gdLst>
                    <a:gd name="T0" fmla="*/ 102 w 102"/>
                    <a:gd name="T1" fmla="*/ 210 h 210"/>
                    <a:gd name="T2" fmla="*/ 38 w 102"/>
                    <a:gd name="T3" fmla="*/ 210 h 210"/>
                    <a:gd name="T4" fmla="*/ 38 w 102"/>
                    <a:gd name="T5" fmla="*/ 210 h 210"/>
                    <a:gd name="T6" fmla="*/ 30 w 102"/>
                    <a:gd name="T7" fmla="*/ 208 h 210"/>
                    <a:gd name="T8" fmla="*/ 24 w 102"/>
                    <a:gd name="T9" fmla="*/ 202 h 210"/>
                    <a:gd name="T10" fmla="*/ 16 w 102"/>
                    <a:gd name="T11" fmla="*/ 192 h 210"/>
                    <a:gd name="T12" fmla="*/ 10 w 102"/>
                    <a:gd name="T13" fmla="*/ 180 h 210"/>
                    <a:gd name="T14" fmla="*/ 6 w 102"/>
                    <a:gd name="T15" fmla="*/ 164 h 210"/>
                    <a:gd name="T16" fmla="*/ 2 w 102"/>
                    <a:gd name="T17" fmla="*/ 146 h 210"/>
                    <a:gd name="T18" fmla="*/ 0 w 102"/>
                    <a:gd name="T19" fmla="*/ 126 h 210"/>
                    <a:gd name="T20" fmla="*/ 0 w 102"/>
                    <a:gd name="T21" fmla="*/ 106 h 210"/>
                    <a:gd name="T22" fmla="*/ 0 w 102"/>
                    <a:gd name="T23" fmla="*/ 106 h 210"/>
                    <a:gd name="T24" fmla="*/ 0 w 102"/>
                    <a:gd name="T25" fmla="*/ 84 h 210"/>
                    <a:gd name="T26" fmla="*/ 2 w 102"/>
                    <a:gd name="T27" fmla="*/ 64 h 210"/>
                    <a:gd name="T28" fmla="*/ 6 w 102"/>
                    <a:gd name="T29" fmla="*/ 46 h 210"/>
                    <a:gd name="T30" fmla="*/ 10 w 102"/>
                    <a:gd name="T31" fmla="*/ 32 h 210"/>
                    <a:gd name="T32" fmla="*/ 16 w 102"/>
                    <a:gd name="T33" fmla="*/ 18 h 210"/>
                    <a:gd name="T34" fmla="*/ 24 w 102"/>
                    <a:gd name="T35" fmla="*/ 10 h 210"/>
                    <a:gd name="T36" fmla="*/ 30 w 102"/>
                    <a:gd name="T37" fmla="*/ 4 h 210"/>
                    <a:gd name="T38" fmla="*/ 38 w 102"/>
                    <a:gd name="T39" fmla="*/ 0 h 210"/>
                    <a:gd name="T40" fmla="*/ 102 w 102"/>
                    <a:gd name="T41" fmla="*/ 2 h 210"/>
                    <a:gd name="T42" fmla="*/ 102 w 102"/>
                    <a:gd name="T4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210">
                      <a:moveTo>
                        <a:pt x="102" y="210"/>
                      </a:moveTo>
                      <a:lnTo>
                        <a:pt x="38" y="210"/>
                      </a:lnTo>
                      <a:lnTo>
                        <a:pt x="38" y="210"/>
                      </a:lnTo>
                      <a:lnTo>
                        <a:pt x="30" y="208"/>
                      </a:lnTo>
                      <a:lnTo>
                        <a:pt x="24" y="202"/>
                      </a:lnTo>
                      <a:lnTo>
                        <a:pt x="16" y="192"/>
                      </a:lnTo>
                      <a:lnTo>
                        <a:pt x="10" y="180"/>
                      </a:lnTo>
                      <a:lnTo>
                        <a:pt x="6" y="164"/>
                      </a:lnTo>
                      <a:lnTo>
                        <a:pt x="2" y="146"/>
                      </a:lnTo>
                      <a:lnTo>
                        <a:pt x="0" y="126"/>
                      </a:lnTo>
                      <a:lnTo>
                        <a:pt x="0" y="106"/>
                      </a:lnTo>
                      <a:lnTo>
                        <a:pt x="0" y="106"/>
                      </a:lnTo>
                      <a:lnTo>
                        <a:pt x="0" y="84"/>
                      </a:lnTo>
                      <a:lnTo>
                        <a:pt x="2" y="64"/>
                      </a:lnTo>
                      <a:lnTo>
                        <a:pt x="6" y="46"/>
                      </a:lnTo>
                      <a:lnTo>
                        <a:pt x="10" y="32"/>
                      </a:lnTo>
                      <a:lnTo>
                        <a:pt x="16" y="18"/>
                      </a:lnTo>
                      <a:lnTo>
                        <a:pt x="24" y="10"/>
                      </a:lnTo>
                      <a:lnTo>
                        <a:pt x="30" y="4"/>
                      </a:lnTo>
                      <a:lnTo>
                        <a:pt x="38" y="0"/>
                      </a:lnTo>
                      <a:lnTo>
                        <a:pt x="102" y="2"/>
                      </a:lnTo>
                      <a:lnTo>
                        <a:pt x="102"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71" name="Freeform 113"/>
                <p:cNvSpPr>
                  <a:spLocks/>
                </p:cNvSpPr>
                <p:nvPr/>
              </p:nvSpPr>
              <p:spPr bwMode="auto">
                <a:xfrm>
                  <a:off x="3711" y="848"/>
                  <a:ext cx="80" cy="208"/>
                </a:xfrm>
                <a:custGeom>
                  <a:avLst/>
                  <a:gdLst>
                    <a:gd name="T0" fmla="*/ 40 w 80"/>
                    <a:gd name="T1" fmla="*/ 208 h 208"/>
                    <a:gd name="T2" fmla="*/ 40 w 80"/>
                    <a:gd name="T3" fmla="*/ 208 h 208"/>
                    <a:gd name="T4" fmla="*/ 32 w 80"/>
                    <a:gd name="T5" fmla="*/ 206 h 208"/>
                    <a:gd name="T6" fmla="*/ 24 w 80"/>
                    <a:gd name="T7" fmla="*/ 200 h 208"/>
                    <a:gd name="T8" fmla="*/ 18 w 80"/>
                    <a:gd name="T9" fmla="*/ 190 h 208"/>
                    <a:gd name="T10" fmla="*/ 12 w 80"/>
                    <a:gd name="T11" fmla="*/ 178 h 208"/>
                    <a:gd name="T12" fmla="*/ 6 w 80"/>
                    <a:gd name="T13" fmla="*/ 162 h 208"/>
                    <a:gd name="T14" fmla="*/ 4 w 80"/>
                    <a:gd name="T15" fmla="*/ 144 h 208"/>
                    <a:gd name="T16" fmla="*/ 0 w 80"/>
                    <a:gd name="T17" fmla="*/ 126 h 208"/>
                    <a:gd name="T18" fmla="*/ 0 w 80"/>
                    <a:gd name="T19" fmla="*/ 104 h 208"/>
                    <a:gd name="T20" fmla="*/ 0 w 80"/>
                    <a:gd name="T21" fmla="*/ 104 h 208"/>
                    <a:gd name="T22" fmla="*/ 0 w 80"/>
                    <a:gd name="T23" fmla="*/ 84 h 208"/>
                    <a:gd name="T24" fmla="*/ 4 w 80"/>
                    <a:gd name="T25" fmla="*/ 64 h 208"/>
                    <a:gd name="T26" fmla="*/ 6 w 80"/>
                    <a:gd name="T27" fmla="*/ 46 h 208"/>
                    <a:gd name="T28" fmla="*/ 12 w 80"/>
                    <a:gd name="T29" fmla="*/ 30 h 208"/>
                    <a:gd name="T30" fmla="*/ 18 w 80"/>
                    <a:gd name="T31" fmla="*/ 18 h 208"/>
                    <a:gd name="T32" fmla="*/ 24 w 80"/>
                    <a:gd name="T33" fmla="*/ 8 h 208"/>
                    <a:gd name="T34" fmla="*/ 32 w 80"/>
                    <a:gd name="T35" fmla="*/ 2 h 208"/>
                    <a:gd name="T36" fmla="*/ 40 w 80"/>
                    <a:gd name="T37" fmla="*/ 0 h 208"/>
                    <a:gd name="T38" fmla="*/ 40 w 80"/>
                    <a:gd name="T39" fmla="*/ 0 h 208"/>
                    <a:gd name="T40" fmla="*/ 40 w 80"/>
                    <a:gd name="T41" fmla="*/ 0 h 208"/>
                    <a:gd name="T42" fmla="*/ 48 w 80"/>
                    <a:gd name="T43" fmla="*/ 2 h 208"/>
                    <a:gd name="T44" fmla="*/ 56 w 80"/>
                    <a:gd name="T45" fmla="*/ 8 h 208"/>
                    <a:gd name="T46" fmla="*/ 62 w 80"/>
                    <a:gd name="T47" fmla="*/ 18 h 208"/>
                    <a:gd name="T48" fmla="*/ 68 w 80"/>
                    <a:gd name="T49" fmla="*/ 30 h 208"/>
                    <a:gd name="T50" fmla="*/ 72 w 80"/>
                    <a:gd name="T51" fmla="*/ 46 h 208"/>
                    <a:gd name="T52" fmla="*/ 76 w 80"/>
                    <a:gd name="T53" fmla="*/ 64 h 208"/>
                    <a:gd name="T54" fmla="*/ 78 w 80"/>
                    <a:gd name="T55" fmla="*/ 82 h 208"/>
                    <a:gd name="T56" fmla="*/ 80 w 80"/>
                    <a:gd name="T57" fmla="*/ 104 h 208"/>
                    <a:gd name="T58" fmla="*/ 80 w 80"/>
                    <a:gd name="T59" fmla="*/ 104 h 208"/>
                    <a:gd name="T60" fmla="*/ 78 w 80"/>
                    <a:gd name="T61" fmla="*/ 124 h 208"/>
                    <a:gd name="T62" fmla="*/ 76 w 80"/>
                    <a:gd name="T63" fmla="*/ 144 h 208"/>
                    <a:gd name="T64" fmla="*/ 72 w 80"/>
                    <a:gd name="T65" fmla="*/ 162 h 208"/>
                    <a:gd name="T66" fmla="*/ 68 w 80"/>
                    <a:gd name="T67" fmla="*/ 178 h 208"/>
                    <a:gd name="T68" fmla="*/ 62 w 80"/>
                    <a:gd name="T69" fmla="*/ 190 h 208"/>
                    <a:gd name="T70" fmla="*/ 56 w 80"/>
                    <a:gd name="T71" fmla="*/ 200 h 208"/>
                    <a:gd name="T72" fmla="*/ 48 w 80"/>
                    <a:gd name="T73" fmla="*/ 206 h 208"/>
                    <a:gd name="T74" fmla="*/ 40 w 80"/>
                    <a:gd name="T75" fmla="*/ 208 h 208"/>
                    <a:gd name="T76" fmla="*/ 40 w 80"/>
                    <a:gd name="T7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208">
                      <a:moveTo>
                        <a:pt x="40" y="208"/>
                      </a:moveTo>
                      <a:lnTo>
                        <a:pt x="40" y="208"/>
                      </a:lnTo>
                      <a:lnTo>
                        <a:pt x="32" y="206"/>
                      </a:lnTo>
                      <a:lnTo>
                        <a:pt x="24" y="200"/>
                      </a:lnTo>
                      <a:lnTo>
                        <a:pt x="18" y="190"/>
                      </a:lnTo>
                      <a:lnTo>
                        <a:pt x="12" y="178"/>
                      </a:lnTo>
                      <a:lnTo>
                        <a:pt x="6" y="162"/>
                      </a:lnTo>
                      <a:lnTo>
                        <a:pt x="4" y="144"/>
                      </a:lnTo>
                      <a:lnTo>
                        <a:pt x="0" y="126"/>
                      </a:lnTo>
                      <a:lnTo>
                        <a:pt x="0" y="104"/>
                      </a:lnTo>
                      <a:lnTo>
                        <a:pt x="0" y="104"/>
                      </a:lnTo>
                      <a:lnTo>
                        <a:pt x="0" y="84"/>
                      </a:lnTo>
                      <a:lnTo>
                        <a:pt x="4" y="64"/>
                      </a:lnTo>
                      <a:lnTo>
                        <a:pt x="6" y="46"/>
                      </a:lnTo>
                      <a:lnTo>
                        <a:pt x="12" y="30"/>
                      </a:lnTo>
                      <a:lnTo>
                        <a:pt x="18" y="18"/>
                      </a:lnTo>
                      <a:lnTo>
                        <a:pt x="24" y="8"/>
                      </a:lnTo>
                      <a:lnTo>
                        <a:pt x="32" y="2"/>
                      </a:lnTo>
                      <a:lnTo>
                        <a:pt x="40" y="0"/>
                      </a:lnTo>
                      <a:lnTo>
                        <a:pt x="40" y="0"/>
                      </a:lnTo>
                      <a:lnTo>
                        <a:pt x="40" y="0"/>
                      </a:lnTo>
                      <a:lnTo>
                        <a:pt x="48" y="2"/>
                      </a:lnTo>
                      <a:lnTo>
                        <a:pt x="56" y="8"/>
                      </a:lnTo>
                      <a:lnTo>
                        <a:pt x="62" y="18"/>
                      </a:lnTo>
                      <a:lnTo>
                        <a:pt x="68" y="30"/>
                      </a:lnTo>
                      <a:lnTo>
                        <a:pt x="72" y="46"/>
                      </a:lnTo>
                      <a:lnTo>
                        <a:pt x="76" y="64"/>
                      </a:lnTo>
                      <a:lnTo>
                        <a:pt x="78" y="82"/>
                      </a:lnTo>
                      <a:lnTo>
                        <a:pt x="80" y="104"/>
                      </a:lnTo>
                      <a:lnTo>
                        <a:pt x="80" y="104"/>
                      </a:lnTo>
                      <a:lnTo>
                        <a:pt x="78" y="124"/>
                      </a:lnTo>
                      <a:lnTo>
                        <a:pt x="76" y="144"/>
                      </a:lnTo>
                      <a:lnTo>
                        <a:pt x="72" y="162"/>
                      </a:lnTo>
                      <a:lnTo>
                        <a:pt x="68" y="178"/>
                      </a:lnTo>
                      <a:lnTo>
                        <a:pt x="62" y="190"/>
                      </a:lnTo>
                      <a:lnTo>
                        <a:pt x="56" y="200"/>
                      </a:lnTo>
                      <a:lnTo>
                        <a:pt x="48" y="206"/>
                      </a:lnTo>
                      <a:lnTo>
                        <a:pt x="40" y="208"/>
                      </a:lnTo>
                      <a:lnTo>
                        <a:pt x="40" y="20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572" name="Freeform 114"/>
                <p:cNvSpPr>
                  <a:spLocks/>
                </p:cNvSpPr>
                <p:nvPr/>
              </p:nvSpPr>
              <p:spPr bwMode="auto">
                <a:xfrm>
                  <a:off x="4093" y="702"/>
                  <a:ext cx="68" cy="140"/>
                </a:xfrm>
                <a:custGeom>
                  <a:avLst/>
                  <a:gdLst>
                    <a:gd name="T0" fmla="*/ 68 w 68"/>
                    <a:gd name="T1" fmla="*/ 140 h 140"/>
                    <a:gd name="T2" fmla="*/ 26 w 68"/>
                    <a:gd name="T3" fmla="*/ 140 h 140"/>
                    <a:gd name="T4" fmla="*/ 26 w 68"/>
                    <a:gd name="T5" fmla="*/ 140 h 140"/>
                    <a:gd name="T6" fmla="*/ 20 w 68"/>
                    <a:gd name="T7" fmla="*/ 138 h 140"/>
                    <a:gd name="T8" fmla="*/ 16 w 68"/>
                    <a:gd name="T9" fmla="*/ 134 h 140"/>
                    <a:gd name="T10" fmla="*/ 10 w 68"/>
                    <a:gd name="T11" fmla="*/ 128 h 140"/>
                    <a:gd name="T12" fmla="*/ 6 w 68"/>
                    <a:gd name="T13" fmla="*/ 118 h 140"/>
                    <a:gd name="T14" fmla="*/ 2 w 68"/>
                    <a:gd name="T15" fmla="*/ 96 h 140"/>
                    <a:gd name="T16" fmla="*/ 0 w 68"/>
                    <a:gd name="T17" fmla="*/ 70 h 140"/>
                    <a:gd name="T18" fmla="*/ 0 w 68"/>
                    <a:gd name="T19" fmla="*/ 70 h 140"/>
                    <a:gd name="T20" fmla="*/ 2 w 68"/>
                    <a:gd name="T21" fmla="*/ 44 h 140"/>
                    <a:gd name="T22" fmla="*/ 6 w 68"/>
                    <a:gd name="T23" fmla="*/ 22 h 140"/>
                    <a:gd name="T24" fmla="*/ 10 w 68"/>
                    <a:gd name="T25" fmla="*/ 12 h 140"/>
                    <a:gd name="T26" fmla="*/ 16 w 68"/>
                    <a:gd name="T27" fmla="*/ 6 h 140"/>
                    <a:gd name="T28" fmla="*/ 20 w 68"/>
                    <a:gd name="T29" fmla="*/ 2 h 140"/>
                    <a:gd name="T30" fmla="*/ 26 w 68"/>
                    <a:gd name="T31" fmla="*/ 0 h 140"/>
                    <a:gd name="T32" fmla="*/ 68 w 68"/>
                    <a:gd name="T33" fmla="*/ 2 h 140"/>
                    <a:gd name="T34" fmla="*/ 68 w 68"/>
                    <a:gd name="T3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140">
                      <a:moveTo>
                        <a:pt x="68" y="140"/>
                      </a:moveTo>
                      <a:lnTo>
                        <a:pt x="26" y="140"/>
                      </a:lnTo>
                      <a:lnTo>
                        <a:pt x="26" y="140"/>
                      </a:lnTo>
                      <a:lnTo>
                        <a:pt x="20" y="138"/>
                      </a:lnTo>
                      <a:lnTo>
                        <a:pt x="16" y="134"/>
                      </a:lnTo>
                      <a:lnTo>
                        <a:pt x="10" y="128"/>
                      </a:lnTo>
                      <a:lnTo>
                        <a:pt x="6" y="118"/>
                      </a:lnTo>
                      <a:lnTo>
                        <a:pt x="2" y="96"/>
                      </a:lnTo>
                      <a:lnTo>
                        <a:pt x="0" y="70"/>
                      </a:lnTo>
                      <a:lnTo>
                        <a:pt x="0" y="70"/>
                      </a:lnTo>
                      <a:lnTo>
                        <a:pt x="2" y="44"/>
                      </a:lnTo>
                      <a:lnTo>
                        <a:pt x="6" y="22"/>
                      </a:lnTo>
                      <a:lnTo>
                        <a:pt x="10" y="12"/>
                      </a:lnTo>
                      <a:lnTo>
                        <a:pt x="16" y="6"/>
                      </a:lnTo>
                      <a:lnTo>
                        <a:pt x="20" y="2"/>
                      </a:lnTo>
                      <a:lnTo>
                        <a:pt x="26" y="0"/>
                      </a:lnTo>
                      <a:lnTo>
                        <a:pt x="68" y="2"/>
                      </a:lnTo>
                      <a:lnTo>
                        <a:pt x="68" y="14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73" name="Freeform 115"/>
                <p:cNvSpPr>
                  <a:spLocks/>
                </p:cNvSpPr>
                <p:nvPr/>
              </p:nvSpPr>
              <p:spPr bwMode="auto">
                <a:xfrm>
                  <a:off x="4133" y="704"/>
                  <a:ext cx="54" cy="138"/>
                </a:xfrm>
                <a:custGeom>
                  <a:avLst/>
                  <a:gdLst>
                    <a:gd name="T0" fmla="*/ 26 w 54"/>
                    <a:gd name="T1" fmla="*/ 138 h 138"/>
                    <a:gd name="T2" fmla="*/ 26 w 54"/>
                    <a:gd name="T3" fmla="*/ 138 h 138"/>
                    <a:gd name="T4" fmla="*/ 22 w 54"/>
                    <a:gd name="T5" fmla="*/ 136 h 138"/>
                    <a:gd name="T6" fmla="*/ 16 w 54"/>
                    <a:gd name="T7" fmla="*/ 132 h 138"/>
                    <a:gd name="T8" fmla="*/ 12 w 54"/>
                    <a:gd name="T9" fmla="*/ 126 h 138"/>
                    <a:gd name="T10" fmla="*/ 8 w 54"/>
                    <a:gd name="T11" fmla="*/ 118 h 138"/>
                    <a:gd name="T12" fmla="*/ 2 w 54"/>
                    <a:gd name="T13" fmla="*/ 96 h 138"/>
                    <a:gd name="T14" fmla="*/ 0 w 54"/>
                    <a:gd name="T15" fmla="*/ 68 h 138"/>
                    <a:gd name="T16" fmla="*/ 0 w 54"/>
                    <a:gd name="T17" fmla="*/ 68 h 138"/>
                    <a:gd name="T18" fmla="*/ 2 w 54"/>
                    <a:gd name="T19" fmla="*/ 42 h 138"/>
                    <a:gd name="T20" fmla="*/ 8 w 54"/>
                    <a:gd name="T21" fmla="*/ 20 h 138"/>
                    <a:gd name="T22" fmla="*/ 12 w 54"/>
                    <a:gd name="T23" fmla="*/ 12 h 138"/>
                    <a:gd name="T24" fmla="*/ 16 w 54"/>
                    <a:gd name="T25" fmla="*/ 4 h 138"/>
                    <a:gd name="T26" fmla="*/ 22 w 54"/>
                    <a:gd name="T27" fmla="*/ 0 h 138"/>
                    <a:gd name="T28" fmla="*/ 26 w 54"/>
                    <a:gd name="T29" fmla="*/ 0 h 138"/>
                    <a:gd name="T30" fmla="*/ 28 w 54"/>
                    <a:gd name="T31" fmla="*/ 0 h 138"/>
                    <a:gd name="T32" fmla="*/ 28 w 54"/>
                    <a:gd name="T33" fmla="*/ 0 h 138"/>
                    <a:gd name="T34" fmla="*/ 32 w 54"/>
                    <a:gd name="T35" fmla="*/ 0 h 138"/>
                    <a:gd name="T36" fmla="*/ 38 w 54"/>
                    <a:gd name="T37" fmla="*/ 4 h 138"/>
                    <a:gd name="T38" fmla="*/ 42 w 54"/>
                    <a:gd name="T39" fmla="*/ 12 h 138"/>
                    <a:gd name="T40" fmla="*/ 46 w 54"/>
                    <a:gd name="T41" fmla="*/ 20 h 138"/>
                    <a:gd name="T42" fmla="*/ 52 w 54"/>
                    <a:gd name="T43" fmla="*/ 42 h 138"/>
                    <a:gd name="T44" fmla="*/ 54 w 54"/>
                    <a:gd name="T45" fmla="*/ 68 h 138"/>
                    <a:gd name="T46" fmla="*/ 54 w 54"/>
                    <a:gd name="T47" fmla="*/ 68 h 138"/>
                    <a:gd name="T48" fmla="*/ 52 w 54"/>
                    <a:gd name="T49" fmla="*/ 96 h 138"/>
                    <a:gd name="T50" fmla="*/ 46 w 54"/>
                    <a:gd name="T51" fmla="*/ 118 h 138"/>
                    <a:gd name="T52" fmla="*/ 42 w 54"/>
                    <a:gd name="T53" fmla="*/ 126 h 138"/>
                    <a:gd name="T54" fmla="*/ 38 w 54"/>
                    <a:gd name="T55" fmla="*/ 132 h 138"/>
                    <a:gd name="T56" fmla="*/ 32 w 54"/>
                    <a:gd name="T57" fmla="*/ 136 h 138"/>
                    <a:gd name="T58" fmla="*/ 28 w 54"/>
                    <a:gd name="T59" fmla="*/ 138 h 138"/>
                    <a:gd name="T60" fmla="*/ 26 w 54"/>
                    <a:gd name="T61"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138">
                      <a:moveTo>
                        <a:pt x="26" y="138"/>
                      </a:moveTo>
                      <a:lnTo>
                        <a:pt x="26" y="138"/>
                      </a:lnTo>
                      <a:lnTo>
                        <a:pt x="22" y="136"/>
                      </a:lnTo>
                      <a:lnTo>
                        <a:pt x="16" y="132"/>
                      </a:lnTo>
                      <a:lnTo>
                        <a:pt x="12" y="126"/>
                      </a:lnTo>
                      <a:lnTo>
                        <a:pt x="8" y="118"/>
                      </a:lnTo>
                      <a:lnTo>
                        <a:pt x="2" y="96"/>
                      </a:lnTo>
                      <a:lnTo>
                        <a:pt x="0" y="68"/>
                      </a:lnTo>
                      <a:lnTo>
                        <a:pt x="0" y="68"/>
                      </a:lnTo>
                      <a:lnTo>
                        <a:pt x="2" y="42"/>
                      </a:lnTo>
                      <a:lnTo>
                        <a:pt x="8" y="20"/>
                      </a:lnTo>
                      <a:lnTo>
                        <a:pt x="12" y="12"/>
                      </a:lnTo>
                      <a:lnTo>
                        <a:pt x="16" y="4"/>
                      </a:lnTo>
                      <a:lnTo>
                        <a:pt x="22" y="0"/>
                      </a:lnTo>
                      <a:lnTo>
                        <a:pt x="26" y="0"/>
                      </a:lnTo>
                      <a:lnTo>
                        <a:pt x="28" y="0"/>
                      </a:lnTo>
                      <a:lnTo>
                        <a:pt x="28" y="0"/>
                      </a:lnTo>
                      <a:lnTo>
                        <a:pt x="32" y="0"/>
                      </a:lnTo>
                      <a:lnTo>
                        <a:pt x="38" y="4"/>
                      </a:lnTo>
                      <a:lnTo>
                        <a:pt x="42" y="12"/>
                      </a:lnTo>
                      <a:lnTo>
                        <a:pt x="46" y="20"/>
                      </a:lnTo>
                      <a:lnTo>
                        <a:pt x="52" y="42"/>
                      </a:lnTo>
                      <a:lnTo>
                        <a:pt x="54" y="68"/>
                      </a:lnTo>
                      <a:lnTo>
                        <a:pt x="54" y="68"/>
                      </a:lnTo>
                      <a:lnTo>
                        <a:pt x="52" y="96"/>
                      </a:lnTo>
                      <a:lnTo>
                        <a:pt x="46" y="118"/>
                      </a:lnTo>
                      <a:lnTo>
                        <a:pt x="42" y="126"/>
                      </a:lnTo>
                      <a:lnTo>
                        <a:pt x="38" y="132"/>
                      </a:lnTo>
                      <a:lnTo>
                        <a:pt x="32" y="136"/>
                      </a:lnTo>
                      <a:lnTo>
                        <a:pt x="28" y="138"/>
                      </a:lnTo>
                      <a:lnTo>
                        <a:pt x="26" y="138"/>
                      </a:lnTo>
                      <a:close/>
                    </a:path>
                  </a:pathLst>
                </a:custGeom>
                <a:solidFill>
                  <a:srgbClr val="EEEEEE"/>
                </a:solidFill>
                <a:ln w="12700">
                  <a:solidFill>
                    <a:srgbClr val="000000"/>
                  </a:solidFill>
                  <a:prstDash val="solid"/>
                  <a:round/>
                  <a:headEnd/>
                  <a:tailEnd/>
                </a:ln>
              </p:spPr>
              <p:txBody>
                <a:bodyPr/>
                <a:lstStyle/>
                <a:p>
                  <a:endParaRPr lang="en-US" sz="1350"/>
                </a:p>
              </p:txBody>
            </p:sp>
          </p:grpSp>
          <p:grpSp>
            <p:nvGrpSpPr>
              <p:cNvPr id="527" name="Group 116"/>
              <p:cNvGrpSpPr>
                <a:grpSpLocks/>
              </p:cNvGrpSpPr>
              <p:nvPr/>
            </p:nvGrpSpPr>
            <p:grpSpPr bwMode="auto">
              <a:xfrm>
                <a:off x="1101" y="1601"/>
                <a:ext cx="573" cy="759"/>
                <a:chOff x="1650" y="1122"/>
                <a:chExt cx="1296" cy="1718"/>
              </a:xfrm>
            </p:grpSpPr>
            <p:sp>
              <p:nvSpPr>
                <p:cNvPr id="528" name="Freeform 117"/>
                <p:cNvSpPr>
                  <a:spLocks/>
                </p:cNvSpPr>
                <p:nvPr/>
              </p:nvSpPr>
              <p:spPr bwMode="auto">
                <a:xfrm>
                  <a:off x="2546" y="2304"/>
                  <a:ext cx="400" cy="536"/>
                </a:xfrm>
                <a:custGeom>
                  <a:avLst/>
                  <a:gdLst>
                    <a:gd name="T0" fmla="*/ 400 w 400"/>
                    <a:gd name="T1" fmla="*/ 306 h 536"/>
                    <a:gd name="T2" fmla="*/ 0 w 400"/>
                    <a:gd name="T3" fmla="*/ 536 h 536"/>
                    <a:gd name="T4" fmla="*/ 0 w 400"/>
                    <a:gd name="T5" fmla="*/ 232 h 536"/>
                    <a:gd name="T6" fmla="*/ 400 w 400"/>
                    <a:gd name="T7" fmla="*/ 0 h 536"/>
                    <a:gd name="T8" fmla="*/ 400 w 400"/>
                    <a:gd name="T9" fmla="*/ 306 h 536"/>
                  </a:gdLst>
                  <a:ahLst/>
                  <a:cxnLst>
                    <a:cxn ang="0">
                      <a:pos x="T0" y="T1"/>
                    </a:cxn>
                    <a:cxn ang="0">
                      <a:pos x="T2" y="T3"/>
                    </a:cxn>
                    <a:cxn ang="0">
                      <a:pos x="T4" y="T5"/>
                    </a:cxn>
                    <a:cxn ang="0">
                      <a:pos x="T6" y="T7"/>
                    </a:cxn>
                    <a:cxn ang="0">
                      <a:pos x="T8" y="T9"/>
                    </a:cxn>
                  </a:cxnLst>
                  <a:rect l="0" t="0" r="r" b="b"/>
                  <a:pathLst>
                    <a:path w="400" h="536">
                      <a:moveTo>
                        <a:pt x="400" y="306"/>
                      </a:moveTo>
                      <a:lnTo>
                        <a:pt x="0" y="536"/>
                      </a:lnTo>
                      <a:lnTo>
                        <a:pt x="0" y="232"/>
                      </a:lnTo>
                      <a:lnTo>
                        <a:pt x="400" y="0"/>
                      </a:lnTo>
                      <a:lnTo>
                        <a:pt x="400" y="30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529" name="Freeform 118"/>
                <p:cNvSpPr>
                  <a:spLocks/>
                </p:cNvSpPr>
                <p:nvPr/>
              </p:nvSpPr>
              <p:spPr bwMode="auto">
                <a:xfrm>
                  <a:off x="2146" y="2304"/>
                  <a:ext cx="400" cy="536"/>
                </a:xfrm>
                <a:custGeom>
                  <a:avLst/>
                  <a:gdLst>
                    <a:gd name="T0" fmla="*/ 0 w 400"/>
                    <a:gd name="T1" fmla="*/ 306 h 536"/>
                    <a:gd name="T2" fmla="*/ 400 w 400"/>
                    <a:gd name="T3" fmla="*/ 536 h 536"/>
                    <a:gd name="T4" fmla="*/ 400 w 400"/>
                    <a:gd name="T5" fmla="*/ 232 h 536"/>
                    <a:gd name="T6" fmla="*/ 0 w 400"/>
                    <a:gd name="T7" fmla="*/ 0 h 536"/>
                    <a:gd name="T8" fmla="*/ 0 w 400"/>
                    <a:gd name="T9" fmla="*/ 306 h 536"/>
                  </a:gdLst>
                  <a:ahLst/>
                  <a:cxnLst>
                    <a:cxn ang="0">
                      <a:pos x="T0" y="T1"/>
                    </a:cxn>
                    <a:cxn ang="0">
                      <a:pos x="T2" y="T3"/>
                    </a:cxn>
                    <a:cxn ang="0">
                      <a:pos x="T4" y="T5"/>
                    </a:cxn>
                    <a:cxn ang="0">
                      <a:pos x="T6" y="T7"/>
                    </a:cxn>
                    <a:cxn ang="0">
                      <a:pos x="T8" y="T9"/>
                    </a:cxn>
                  </a:cxnLst>
                  <a:rect l="0" t="0" r="r" b="b"/>
                  <a:pathLst>
                    <a:path w="400" h="536">
                      <a:moveTo>
                        <a:pt x="0" y="306"/>
                      </a:moveTo>
                      <a:lnTo>
                        <a:pt x="400" y="536"/>
                      </a:lnTo>
                      <a:lnTo>
                        <a:pt x="400" y="232"/>
                      </a:lnTo>
                      <a:lnTo>
                        <a:pt x="0" y="0"/>
                      </a:lnTo>
                      <a:lnTo>
                        <a:pt x="0" y="30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30" name="Freeform 119"/>
                <p:cNvSpPr>
                  <a:spLocks/>
                </p:cNvSpPr>
                <p:nvPr/>
              </p:nvSpPr>
              <p:spPr bwMode="auto">
                <a:xfrm>
                  <a:off x="2152" y="2084"/>
                  <a:ext cx="794" cy="458"/>
                </a:xfrm>
                <a:custGeom>
                  <a:avLst/>
                  <a:gdLst>
                    <a:gd name="T0" fmla="*/ 402 w 794"/>
                    <a:gd name="T1" fmla="*/ 458 h 458"/>
                    <a:gd name="T2" fmla="*/ 0 w 794"/>
                    <a:gd name="T3" fmla="*/ 226 h 458"/>
                    <a:gd name="T4" fmla="*/ 398 w 794"/>
                    <a:gd name="T5" fmla="*/ 0 h 458"/>
                    <a:gd name="T6" fmla="*/ 404 w 794"/>
                    <a:gd name="T7" fmla="*/ 2 h 458"/>
                    <a:gd name="T8" fmla="*/ 794 w 794"/>
                    <a:gd name="T9" fmla="*/ 226 h 458"/>
                    <a:gd name="T10" fmla="*/ 402 w 794"/>
                    <a:gd name="T11" fmla="*/ 458 h 458"/>
                  </a:gdLst>
                  <a:ahLst/>
                  <a:cxnLst>
                    <a:cxn ang="0">
                      <a:pos x="T0" y="T1"/>
                    </a:cxn>
                    <a:cxn ang="0">
                      <a:pos x="T2" y="T3"/>
                    </a:cxn>
                    <a:cxn ang="0">
                      <a:pos x="T4" y="T5"/>
                    </a:cxn>
                    <a:cxn ang="0">
                      <a:pos x="T6" y="T7"/>
                    </a:cxn>
                    <a:cxn ang="0">
                      <a:pos x="T8" y="T9"/>
                    </a:cxn>
                    <a:cxn ang="0">
                      <a:pos x="T10" y="T11"/>
                    </a:cxn>
                  </a:cxnLst>
                  <a:rect l="0" t="0" r="r" b="b"/>
                  <a:pathLst>
                    <a:path w="794" h="458">
                      <a:moveTo>
                        <a:pt x="402" y="458"/>
                      </a:moveTo>
                      <a:lnTo>
                        <a:pt x="0" y="226"/>
                      </a:lnTo>
                      <a:lnTo>
                        <a:pt x="398" y="0"/>
                      </a:lnTo>
                      <a:lnTo>
                        <a:pt x="404" y="2"/>
                      </a:lnTo>
                      <a:lnTo>
                        <a:pt x="794" y="226"/>
                      </a:lnTo>
                      <a:lnTo>
                        <a:pt x="402" y="45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31" name="Freeform 120"/>
                <p:cNvSpPr>
                  <a:spLocks/>
                </p:cNvSpPr>
                <p:nvPr/>
              </p:nvSpPr>
              <p:spPr bwMode="auto">
                <a:xfrm>
                  <a:off x="2334" y="2198"/>
                  <a:ext cx="434" cy="216"/>
                </a:xfrm>
                <a:custGeom>
                  <a:avLst/>
                  <a:gdLst>
                    <a:gd name="T0" fmla="*/ 0 w 434"/>
                    <a:gd name="T1" fmla="*/ 0 h 216"/>
                    <a:gd name="T2" fmla="*/ 2 w 434"/>
                    <a:gd name="T3" fmla="*/ 134 h 216"/>
                    <a:gd name="T4" fmla="*/ 2 w 434"/>
                    <a:gd name="T5" fmla="*/ 134 h 216"/>
                    <a:gd name="T6" fmla="*/ 4 w 434"/>
                    <a:gd name="T7" fmla="*/ 142 h 216"/>
                    <a:gd name="T8" fmla="*/ 6 w 434"/>
                    <a:gd name="T9" fmla="*/ 150 h 216"/>
                    <a:gd name="T10" fmla="*/ 12 w 434"/>
                    <a:gd name="T11" fmla="*/ 158 h 216"/>
                    <a:gd name="T12" fmla="*/ 20 w 434"/>
                    <a:gd name="T13" fmla="*/ 166 h 216"/>
                    <a:gd name="T14" fmla="*/ 28 w 434"/>
                    <a:gd name="T15" fmla="*/ 172 h 216"/>
                    <a:gd name="T16" fmla="*/ 38 w 434"/>
                    <a:gd name="T17" fmla="*/ 180 h 216"/>
                    <a:gd name="T18" fmla="*/ 66 w 434"/>
                    <a:gd name="T19" fmla="*/ 192 h 216"/>
                    <a:gd name="T20" fmla="*/ 98 w 434"/>
                    <a:gd name="T21" fmla="*/ 202 h 216"/>
                    <a:gd name="T22" fmla="*/ 134 w 434"/>
                    <a:gd name="T23" fmla="*/ 210 h 216"/>
                    <a:gd name="T24" fmla="*/ 174 w 434"/>
                    <a:gd name="T25" fmla="*/ 214 h 216"/>
                    <a:gd name="T26" fmla="*/ 218 w 434"/>
                    <a:gd name="T27" fmla="*/ 216 h 216"/>
                    <a:gd name="T28" fmla="*/ 218 w 434"/>
                    <a:gd name="T29" fmla="*/ 216 h 216"/>
                    <a:gd name="T30" fmla="*/ 262 w 434"/>
                    <a:gd name="T31" fmla="*/ 214 h 216"/>
                    <a:gd name="T32" fmla="*/ 302 w 434"/>
                    <a:gd name="T33" fmla="*/ 210 h 216"/>
                    <a:gd name="T34" fmla="*/ 338 w 434"/>
                    <a:gd name="T35" fmla="*/ 202 h 216"/>
                    <a:gd name="T36" fmla="*/ 370 w 434"/>
                    <a:gd name="T37" fmla="*/ 192 h 216"/>
                    <a:gd name="T38" fmla="*/ 396 w 434"/>
                    <a:gd name="T39" fmla="*/ 180 h 216"/>
                    <a:gd name="T40" fmla="*/ 408 w 434"/>
                    <a:gd name="T41" fmla="*/ 172 h 216"/>
                    <a:gd name="T42" fmla="*/ 416 w 434"/>
                    <a:gd name="T43" fmla="*/ 166 h 216"/>
                    <a:gd name="T44" fmla="*/ 424 w 434"/>
                    <a:gd name="T45" fmla="*/ 158 h 216"/>
                    <a:gd name="T46" fmla="*/ 430 w 434"/>
                    <a:gd name="T47" fmla="*/ 150 h 216"/>
                    <a:gd name="T48" fmla="*/ 432 w 434"/>
                    <a:gd name="T49" fmla="*/ 142 h 216"/>
                    <a:gd name="T50" fmla="*/ 434 w 434"/>
                    <a:gd name="T51" fmla="*/ 134 h 216"/>
                    <a:gd name="T52" fmla="*/ 432 w 434"/>
                    <a:gd name="T53" fmla="*/ 0 h 216"/>
                    <a:gd name="T54" fmla="*/ 0 w 434"/>
                    <a:gd name="T5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4" h="216">
                      <a:moveTo>
                        <a:pt x="0" y="0"/>
                      </a:moveTo>
                      <a:lnTo>
                        <a:pt x="2" y="134"/>
                      </a:lnTo>
                      <a:lnTo>
                        <a:pt x="2" y="134"/>
                      </a:lnTo>
                      <a:lnTo>
                        <a:pt x="4" y="142"/>
                      </a:lnTo>
                      <a:lnTo>
                        <a:pt x="6" y="150"/>
                      </a:lnTo>
                      <a:lnTo>
                        <a:pt x="12" y="158"/>
                      </a:lnTo>
                      <a:lnTo>
                        <a:pt x="20" y="166"/>
                      </a:lnTo>
                      <a:lnTo>
                        <a:pt x="28" y="172"/>
                      </a:lnTo>
                      <a:lnTo>
                        <a:pt x="38" y="180"/>
                      </a:lnTo>
                      <a:lnTo>
                        <a:pt x="66" y="192"/>
                      </a:lnTo>
                      <a:lnTo>
                        <a:pt x="98" y="202"/>
                      </a:lnTo>
                      <a:lnTo>
                        <a:pt x="134" y="210"/>
                      </a:lnTo>
                      <a:lnTo>
                        <a:pt x="174" y="214"/>
                      </a:lnTo>
                      <a:lnTo>
                        <a:pt x="218" y="216"/>
                      </a:lnTo>
                      <a:lnTo>
                        <a:pt x="218" y="216"/>
                      </a:lnTo>
                      <a:lnTo>
                        <a:pt x="262" y="214"/>
                      </a:lnTo>
                      <a:lnTo>
                        <a:pt x="302" y="210"/>
                      </a:lnTo>
                      <a:lnTo>
                        <a:pt x="338" y="202"/>
                      </a:lnTo>
                      <a:lnTo>
                        <a:pt x="370" y="192"/>
                      </a:lnTo>
                      <a:lnTo>
                        <a:pt x="396" y="180"/>
                      </a:lnTo>
                      <a:lnTo>
                        <a:pt x="408" y="172"/>
                      </a:lnTo>
                      <a:lnTo>
                        <a:pt x="416" y="166"/>
                      </a:lnTo>
                      <a:lnTo>
                        <a:pt x="424" y="158"/>
                      </a:lnTo>
                      <a:lnTo>
                        <a:pt x="430" y="150"/>
                      </a:lnTo>
                      <a:lnTo>
                        <a:pt x="432" y="142"/>
                      </a:lnTo>
                      <a:lnTo>
                        <a:pt x="434" y="134"/>
                      </a:lnTo>
                      <a:lnTo>
                        <a:pt x="432" y="0"/>
                      </a:lnTo>
                      <a:lnTo>
                        <a:pt x="0"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32" name="Freeform 121"/>
                <p:cNvSpPr>
                  <a:spLocks/>
                </p:cNvSpPr>
                <p:nvPr/>
              </p:nvSpPr>
              <p:spPr bwMode="auto">
                <a:xfrm>
                  <a:off x="2334" y="2120"/>
                  <a:ext cx="432" cy="164"/>
                </a:xfrm>
                <a:custGeom>
                  <a:avLst/>
                  <a:gdLst>
                    <a:gd name="T0" fmla="*/ 0 w 432"/>
                    <a:gd name="T1" fmla="*/ 82 h 164"/>
                    <a:gd name="T2" fmla="*/ 0 w 432"/>
                    <a:gd name="T3" fmla="*/ 82 h 164"/>
                    <a:gd name="T4" fmla="*/ 2 w 432"/>
                    <a:gd name="T5" fmla="*/ 90 h 164"/>
                    <a:gd name="T6" fmla="*/ 4 w 432"/>
                    <a:gd name="T7" fmla="*/ 98 h 164"/>
                    <a:gd name="T8" fmla="*/ 10 w 432"/>
                    <a:gd name="T9" fmla="*/ 106 h 164"/>
                    <a:gd name="T10" fmla="*/ 18 w 432"/>
                    <a:gd name="T11" fmla="*/ 114 h 164"/>
                    <a:gd name="T12" fmla="*/ 26 w 432"/>
                    <a:gd name="T13" fmla="*/ 120 h 164"/>
                    <a:gd name="T14" fmla="*/ 38 w 432"/>
                    <a:gd name="T15" fmla="*/ 128 h 164"/>
                    <a:gd name="T16" fmla="*/ 64 w 432"/>
                    <a:gd name="T17" fmla="*/ 140 h 164"/>
                    <a:gd name="T18" fmla="*/ 96 w 432"/>
                    <a:gd name="T19" fmla="*/ 150 h 164"/>
                    <a:gd name="T20" fmla="*/ 132 w 432"/>
                    <a:gd name="T21" fmla="*/ 158 h 164"/>
                    <a:gd name="T22" fmla="*/ 172 w 432"/>
                    <a:gd name="T23" fmla="*/ 162 h 164"/>
                    <a:gd name="T24" fmla="*/ 216 w 432"/>
                    <a:gd name="T25" fmla="*/ 164 h 164"/>
                    <a:gd name="T26" fmla="*/ 216 w 432"/>
                    <a:gd name="T27" fmla="*/ 164 h 164"/>
                    <a:gd name="T28" fmla="*/ 260 w 432"/>
                    <a:gd name="T29" fmla="*/ 162 h 164"/>
                    <a:gd name="T30" fmla="*/ 300 w 432"/>
                    <a:gd name="T31" fmla="*/ 158 h 164"/>
                    <a:gd name="T32" fmla="*/ 336 w 432"/>
                    <a:gd name="T33" fmla="*/ 150 h 164"/>
                    <a:gd name="T34" fmla="*/ 368 w 432"/>
                    <a:gd name="T35" fmla="*/ 140 h 164"/>
                    <a:gd name="T36" fmla="*/ 396 w 432"/>
                    <a:gd name="T37" fmla="*/ 128 h 164"/>
                    <a:gd name="T38" fmla="*/ 406 w 432"/>
                    <a:gd name="T39" fmla="*/ 120 h 164"/>
                    <a:gd name="T40" fmla="*/ 416 w 432"/>
                    <a:gd name="T41" fmla="*/ 114 h 164"/>
                    <a:gd name="T42" fmla="*/ 422 w 432"/>
                    <a:gd name="T43" fmla="*/ 106 h 164"/>
                    <a:gd name="T44" fmla="*/ 428 w 432"/>
                    <a:gd name="T45" fmla="*/ 98 h 164"/>
                    <a:gd name="T46" fmla="*/ 432 w 432"/>
                    <a:gd name="T47" fmla="*/ 90 h 164"/>
                    <a:gd name="T48" fmla="*/ 432 w 432"/>
                    <a:gd name="T49" fmla="*/ 82 h 164"/>
                    <a:gd name="T50" fmla="*/ 432 w 432"/>
                    <a:gd name="T51" fmla="*/ 80 h 164"/>
                    <a:gd name="T52" fmla="*/ 432 w 432"/>
                    <a:gd name="T53" fmla="*/ 80 h 164"/>
                    <a:gd name="T54" fmla="*/ 432 w 432"/>
                    <a:gd name="T55" fmla="*/ 72 h 164"/>
                    <a:gd name="T56" fmla="*/ 428 w 432"/>
                    <a:gd name="T57" fmla="*/ 64 h 164"/>
                    <a:gd name="T58" fmla="*/ 422 w 432"/>
                    <a:gd name="T59" fmla="*/ 56 h 164"/>
                    <a:gd name="T60" fmla="*/ 416 w 432"/>
                    <a:gd name="T61" fmla="*/ 50 h 164"/>
                    <a:gd name="T62" fmla="*/ 406 w 432"/>
                    <a:gd name="T63" fmla="*/ 42 h 164"/>
                    <a:gd name="T64" fmla="*/ 396 w 432"/>
                    <a:gd name="T65" fmla="*/ 36 h 164"/>
                    <a:gd name="T66" fmla="*/ 370 w 432"/>
                    <a:gd name="T67" fmla="*/ 24 h 164"/>
                    <a:gd name="T68" fmla="*/ 338 w 432"/>
                    <a:gd name="T69" fmla="*/ 14 h 164"/>
                    <a:gd name="T70" fmla="*/ 300 w 432"/>
                    <a:gd name="T71" fmla="*/ 6 h 164"/>
                    <a:gd name="T72" fmla="*/ 260 w 432"/>
                    <a:gd name="T73" fmla="*/ 2 h 164"/>
                    <a:gd name="T74" fmla="*/ 216 w 432"/>
                    <a:gd name="T75" fmla="*/ 0 h 164"/>
                    <a:gd name="T76" fmla="*/ 216 w 432"/>
                    <a:gd name="T77" fmla="*/ 0 h 164"/>
                    <a:gd name="T78" fmla="*/ 174 w 432"/>
                    <a:gd name="T79" fmla="*/ 2 h 164"/>
                    <a:gd name="T80" fmla="*/ 132 w 432"/>
                    <a:gd name="T81" fmla="*/ 6 h 164"/>
                    <a:gd name="T82" fmla="*/ 96 w 432"/>
                    <a:gd name="T83" fmla="*/ 14 h 164"/>
                    <a:gd name="T84" fmla="*/ 64 w 432"/>
                    <a:gd name="T85" fmla="*/ 24 h 164"/>
                    <a:gd name="T86" fmla="*/ 38 w 432"/>
                    <a:gd name="T87" fmla="*/ 36 h 164"/>
                    <a:gd name="T88" fmla="*/ 26 w 432"/>
                    <a:gd name="T89" fmla="*/ 42 h 164"/>
                    <a:gd name="T90" fmla="*/ 18 w 432"/>
                    <a:gd name="T91" fmla="*/ 50 h 164"/>
                    <a:gd name="T92" fmla="*/ 10 w 432"/>
                    <a:gd name="T93" fmla="*/ 56 h 164"/>
                    <a:gd name="T94" fmla="*/ 6 w 432"/>
                    <a:gd name="T95" fmla="*/ 64 h 164"/>
                    <a:gd name="T96" fmla="*/ 2 w 432"/>
                    <a:gd name="T97" fmla="*/ 72 h 164"/>
                    <a:gd name="T98" fmla="*/ 0 w 432"/>
                    <a:gd name="T99" fmla="*/ 80 h 164"/>
                    <a:gd name="T100" fmla="*/ 0 w 432"/>
                    <a:gd name="T101"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2" h="164">
                      <a:moveTo>
                        <a:pt x="0" y="82"/>
                      </a:moveTo>
                      <a:lnTo>
                        <a:pt x="0" y="82"/>
                      </a:lnTo>
                      <a:lnTo>
                        <a:pt x="2" y="90"/>
                      </a:lnTo>
                      <a:lnTo>
                        <a:pt x="4" y="98"/>
                      </a:lnTo>
                      <a:lnTo>
                        <a:pt x="10" y="106"/>
                      </a:lnTo>
                      <a:lnTo>
                        <a:pt x="18" y="114"/>
                      </a:lnTo>
                      <a:lnTo>
                        <a:pt x="26" y="120"/>
                      </a:lnTo>
                      <a:lnTo>
                        <a:pt x="38" y="128"/>
                      </a:lnTo>
                      <a:lnTo>
                        <a:pt x="64" y="140"/>
                      </a:lnTo>
                      <a:lnTo>
                        <a:pt x="96" y="150"/>
                      </a:lnTo>
                      <a:lnTo>
                        <a:pt x="132" y="158"/>
                      </a:lnTo>
                      <a:lnTo>
                        <a:pt x="172" y="162"/>
                      </a:lnTo>
                      <a:lnTo>
                        <a:pt x="216" y="164"/>
                      </a:lnTo>
                      <a:lnTo>
                        <a:pt x="216" y="164"/>
                      </a:lnTo>
                      <a:lnTo>
                        <a:pt x="260" y="162"/>
                      </a:lnTo>
                      <a:lnTo>
                        <a:pt x="300" y="158"/>
                      </a:lnTo>
                      <a:lnTo>
                        <a:pt x="336" y="150"/>
                      </a:lnTo>
                      <a:lnTo>
                        <a:pt x="368" y="140"/>
                      </a:lnTo>
                      <a:lnTo>
                        <a:pt x="396" y="128"/>
                      </a:lnTo>
                      <a:lnTo>
                        <a:pt x="406" y="120"/>
                      </a:lnTo>
                      <a:lnTo>
                        <a:pt x="416" y="114"/>
                      </a:lnTo>
                      <a:lnTo>
                        <a:pt x="422" y="106"/>
                      </a:lnTo>
                      <a:lnTo>
                        <a:pt x="428" y="98"/>
                      </a:lnTo>
                      <a:lnTo>
                        <a:pt x="432" y="90"/>
                      </a:lnTo>
                      <a:lnTo>
                        <a:pt x="432" y="82"/>
                      </a:lnTo>
                      <a:lnTo>
                        <a:pt x="432" y="80"/>
                      </a:lnTo>
                      <a:lnTo>
                        <a:pt x="432" y="80"/>
                      </a:lnTo>
                      <a:lnTo>
                        <a:pt x="432" y="72"/>
                      </a:lnTo>
                      <a:lnTo>
                        <a:pt x="428" y="64"/>
                      </a:lnTo>
                      <a:lnTo>
                        <a:pt x="422" y="56"/>
                      </a:lnTo>
                      <a:lnTo>
                        <a:pt x="416" y="50"/>
                      </a:lnTo>
                      <a:lnTo>
                        <a:pt x="406" y="42"/>
                      </a:lnTo>
                      <a:lnTo>
                        <a:pt x="396" y="36"/>
                      </a:lnTo>
                      <a:lnTo>
                        <a:pt x="370" y="24"/>
                      </a:lnTo>
                      <a:lnTo>
                        <a:pt x="338" y="14"/>
                      </a:lnTo>
                      <a:lnTo>
                        <a:pt x="300" y="6"/>
                      </a:lnTo>
                      <a:lnTo>
                        <a:pt x="260" y="2"/>
                      </a:lnTo>
                      <a:lnTo>
                        <a:pt x="216" y="0"/>
                      </a:lnTo>
                      <a:lnTo>
                        <a:pt x="216" y="0"/>
                      </a:lnTo>
                      <a:lnTo>
                        <a:pt x="174" y="2"/>
                      </a:lnTo>
                      <a:lnTo>
                        <a:pt x="132" y="6"/>
                      </a:lnTo>
                      <a:lnTo>
                        <a:pt x="96" y="14"/>
                      </a:lnTo>
                      <a:lnTo>
                        <a:pt x="64" y="24"/>
                      </a:lnTo>
                      <a:lnTo>
                        <a:pt x="38" y="36"/>
                      </a:lnTo>
                      <a:lnTo>
                        <a:pt x="26" y="42"/>
                      </a:lnTo>
                      <a:lnTo>
                        <a:pt x="18" y="50"/>
                      </a:lnTo>
                      <a:lnTo>
                        <a:pt x="10" y="56"/>
                      </a:lnTo>
                      <a:lnTo>
                        <a:pt x="6" y="64"/>
                      </a:lnTo>
                      <a:lnTo>
                        <a:pt x="2" y="72"/>
                      </a:lnTo>
                      <a:lnTo>
                        <a:pt x="0" y="80"/>
                      </a:lnTo>
                      <a:lnTo>
                        <a:pt x="0" y="8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33" name="Freeform 122"/>
                <p:cNvSpPr>
                  <a:spLocks/>
                </p:cNvSpPr>
                <p:nvPr/>
              </p:nvSpPr>
              <p:spPr bwMode="auto">
                <a:xfrm>
                  <a:off x="2718" y="1352"/>
                  <a:ext cx="104" cy="210"/>
                </a:xfrm>
                <a:custGeom>
                  <a:avLst/>
                  <a:gdLst>
                    <a:gd name="T0" fmla="*/ 0 w 104"/>
                    <a:gd name="T1" fmla="*/ 210 h 210"/>
                    <a:gd name="T2" fmla="*/ 64 w 104"/>
                    <a:gd name="T3" fmla="*/ 210 h 210"/>
                    <a:gd name="T4" fmla="*/ 64 w 104"/>
                    <a:gd name="T5" fmla="*/ 210 h 210"/>
                    <a:gd name="T6" fmla="*/ 72 w 104"/>
                    <a:gd name="T7" fmla="*/ 208 h 210"/>
                    <a:gd name="T8" fmla="*/ 80 w 104"/>
                    <a:gd name="T9" fmla="*/ 202 h 210"/>
                    <a:gd name="T10" fmla="*/ 86 w 104"/>
                    <a:gd name="T11" fmla="*/ 192 h 210"/>
                    <a:gd name="T12" fmla="*/ 92 w 104"/>
                    <a:gd name="T13" fmla="*/ 178 h 210"/>
                    <a:gd name="T14" fmla="*/ 96 w 104"/>
                    <a:gd name="T15" fmla="*/ 164 h 210"/>
                    <a:gd name="T16" fmla="*/ 100 w 104"/>
                    <a:gd name="T17" fmla="*/ 146 h 210"/>
                    <a:gd name="T18" fmla="*/ 102 w 104"/>
                    <a:gd name="T19" fmla="*/ 126 h 210"/>
                    <a:gd name="T20" fmla="*/ 104 w 104"/>
                    <a:gd name="T21" fmla="*/ 106 h 210"/>
                    <a:gd name="T22" fmla="*/ 104 w 104"/>
                    <a:gd name="T23" fmla="*/ 106 h 210"/>
                    <a:gd name="T24" fmla="*/ 102 w 104"/>
                    <a:gd name="T25" fmla="*/ 84 h 210"/>
                    <a:gd name="T26" fmla="*/ 100 w 104"/>
                    <a:gd name="T27" fmla="*/ 64 h 210"/>
                    <a:gd name="T28" fmla="*/ 96 w 104"/>
                    <a:gd name="T29" fmla="*/ 46 h 210"/>
                    <a:gd name="T30" fmla="*/ 92 w 104"/>
                    <a:gd name="T31" fmla="*/ 32 h 210"/>
                    <a:gd name="T32" fmla="*/ 86 w 104"/>
                    <a:gd name="T33" fmla="*/ 18 h 210"/>
                    <a:gd name="T34" fmla="*/ 80 w 104"/>
                    <a:gd name="T35" fmla="*/ 8 h 210"/>
                    <a:gd name="T36" fmla="*/ 72 w 104"/>
                    <a:gd name="T37" fmla="*/ 2 h 210"/>
                    <a:gd name="T38" fmla="*/ 64 w 104"/>
                    <a:gd name="T39" fmla="*/ 0 h 210"/>
                    <a:gd name="T40" fmla="*/ 0 w 104"/>
                    <a:gd name="T41" fmla="*/ 2 h 210"/>
                    <a:gd name="T42" fmla="*/ 0 w 104"/>
                    <a:gd name="T4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210">
                      <a:moveTo>
                        <a:pt x="0" y="210"/>
                      </a:moveTo>
                      <a:lnTo>
                        <a:pt x="64" y="210"/>
                      </a:lnTo>
                      <a:lnTo>
                        <a:pt x="64" y="210"/>
                      </a:lnTo>
                      <a:lnTo>
                        <a:pt x="72" y="208"/>
                      </a:lnTo>
                      <a:lnTo>
                        <a:pt x="80" y="202"/>
                      </a:lnTo>
                      <a:lnTo>
                        <a:pt x="86" y="192"/>
                      </a:lnTo>
                      <a:lnTo>
                        <a:pt x="92" y="178"/>
                      </a:lnTo>
                      <a:lnTo>
                        <a:pt x="96" y="164"/>
                      </a:lnTo>
                      <a:lnTo>
                        <a:pt x="100" y="146"/>
                      </a:lnTo>
                      <a:lnTo>
                        <a:pt x="102" y="126"/>
                      </a:lnTo>
                      <a:lnTo>
                        <a:pt x="104" y="106"/>
                      </a:lnTo>
                      <a:lnTo>
                        <a:pt x="104" y="106"/>
                      </a:lnTo>
                      <a:lnTo>
                        <a:pt x="102" y="84"/>
                      </a:lnTo>
                      <a:lnTo>
                        <a:pt x="100" y="64"/>
                      </a:lnTo>
                      <a:lnTo>
                        <a:pt x="96" y="46"/>
                      </a:lnTo>
                      <a:lnTo>
                        <a:pt x="92" y="32"/>
                      </a:lnTo>
                      <a:lnTo>
                        <a:pt x="86" y="18"/>
                      </a:lnTo>
                      <a:lnTo>
                        <a:pt x="80" y="8"/>
                      </a:lnTo>
                      <a:lnTo>
                        <a:pt x="72" y="2"/>
                      </a:lnTo>
                      <a:lnTo>
                        <a:pt x="64" y="0"/>
                      </a:lnTo>
                      <a:lnTo>
                        <a:pt x="0" y="2"/>
                      </a:lnTo>
                      <a:lnTo>
                        <a:pt x="0" y="210"/>
                      </a:lnTo>
                      <a:close/>
                    </a:path>
                  </a:pathLst>
                </a:custGeom>
                <a:solidFill>
                  <a:srgbClr val="EEEEEE"/>
                </a:solidFill>
                <a:ln w="12700">
                  <a:solidFill>
                    <a:srgbClr val="000000"/>
                  </a:solidFill>
                  <a:prstDash val="solid"/>
                  <a:round/>
                  <a:headEnd/>
                  <a:tailEnd/>
                </a:ln>
              </p:spPr>
              <p:txBody>
                <a:bodyPr/>
                <a:lstStyle/>
                <a:p>
                  <a:endParaRPr lang="en-US" sz="1350"/>
                </a:p>
              </p:txBody>
            </p:sp>
            <p:sp>
              <p:nvSpPr>
                <p:cNvPr id="534" name="Freeform 123"/>
                <p:cNvSpPr>
                  <a:spLocks/>
                </p:cNvSpPr>
                <p:nvPr/>
              </p:nvSpPr>
              <p:spPr bwMode="auto">
                <a:xfrm>
                  <a:off x="2680" y="1354"/>
                  <a:ext cx="78" cy="208"/>
                </a:xfrm>
                <a:custGeom>
                  <a:avLst/>
                  <a:gdLst>
                    <a:gd name="T0" fmla="*/ 38 w 78"/>
                    <a:gd name="T1" fmla="*/ 208 h 208"/>
                    <a:gd name="T2" fmla="*/ 38 w 78"/>
                    <a:gd name="T3" fmla="*/ 208 h 208"/>
                    <a:gd name="T4" fmla="*/ 46 w 78"/>
                    <a:gd name="T5" fmla="*/ 206 h 208"/>
                    <a:gd name="T6" fmla="*/ 54 w 78"/>
                    <a:gd name="T7" fmla="*/ 200 h 208"/>
                    <a:gd name="T8" fmla="*/ 62 w 78"/>
                    <a:gd name="T9" fmla="*/ 190 h 208"/>
                    <a:gd name="T10" fmla="*/ 66 w 78"/>
                    <a:gd name="T11" fmla="*/ 178 h 208"/>
                    <a:gd name="T12" fmla="*/ 72 w 78"/>
                    <a:gd name="T13" fmla="*/ 162 h 208"/>
                    <a:gd name="T14" fmla="*/ 76 w 78"/>
                    <a:gd name="T15" fmla="*/ 144 h 208"/>
                    <a:gd name="T16" fmla="*/ 78 w 78"/>
                    <a:gd name="T17" fmla="*/ 124 h 208"/>
                    <a:gd name="T18" fmla="*/ 78 w 78"/>
                    <a:gd name="T19" fmla="*/ 104 h 208"/>
                    <a:gd name="T20" fmla="*/ 78 w 78"/>
                    <a:gd name="T21" fmla="*/ 104 h 208"/>
                    <a:gd name="T22" fmla="*/ 78 w 78"/>
                    <a:gd name="T23" fmla="*/ 82 h 208"/>
                    <a:gd name="T24" fmla="*/ 76 w 78"/>
                    <a:gd name="T25" fmla="*/ 64 h 208"/>
                    <a:gd name="T26" fmla="*/ 72 w 78"/>
                    <a:gd name="T27" fmla="*/ 46 h 208"/>
                    <a:gd name="T28" fmla="*/ 66 w 78"/>
                    <a:gd name="T29" fmla="*/ 30 h 208"/>
                    <a:gd name="T30" fmla="*/ 62 w 78"/>
                    <a:gd name="T31" fmla="*/ 18 h 208"/>
                    <a:gd name="T32" fmla="*/ 54 w 78"/>
                    <a:gd name="T33" fmla="*/ 8 h 208"/>
                    <a:gd name="T34" fmla="*/ 46 w 78"/>
                    <a:gd name="T35" fmla="*/ 2 h 208"/>
                    <a:gd name="T36" fmla="*/ 38 w 78"/>
                    <a:gd name="T37" fmla="*/ 0 h 208"/>
                    <a:gd name="T38" fmla="*/ 38 w 78"/>
                    <a:gd name="T39" fmla="*/ 0 h 208"/>
                    <a:gd name="T40" fmla="*/ 38 w 78"/>
                    <a:gd name="T41" fmla="*/ 0 h 208"/>
                    <a:gd name="T42" fmla="*/ 30 w 78"/>
                    <a:gd name="T43" fmla="*/ 2 h 208"/>
                    <a:gd name="T44" fmla="*/ 24 w 78"/>
                    <a:gd name="T45" fmla="*/ 8 h 208"/>
                    <a:gd name="T46" fmla="*/ 16 w 78"/>
                    <a:gd name="T47" fmla="*/ 18 h 208"/>
                    <a:gd name="T48" fmla="*/ 10 w 78"/>
                    <a:gd name="T49" fmla="*/ 30 h 208"/>
                    <a:gd name="T50" fmla="*/ 6 w 78"/>
                    <a:gd name="T51" fmla="*/ 46 h 208"/>
                    <a:gd name="T52" fmla="*/ 2 w 78"/>
                    <a:gd name="T53" fmla="*/ 64 h 208"/>
                    <a:gd name="T54" fmla="*/ 0 w 78"/>
                    <a:gd name="T55" fmla="*/ 82 h 208"/>
                    <a:gd name="T56" fmla="*/ 0 w 78"/>
                    <a:gd name="T57" fmla="*/ 104 h 208"/>
                    <a:gd name="T58" fmla="*/ 0 w 78"/>
                    <a:gd name="T59" fmla="*/ 104 h 208"/>
                    <a:gd name="T60" fmla="*/ 0 w 78"/>
                    <a:gd name="T61" fmla="*/ 124 h 208"/>
                    <a:gd name="T62" fmla="*/ 2 w 78"/>
                    <a:gd name="T63" fmla="*/ 144 h 208"/>
                    <a:gd name="T64" fmla="*/ 6 w 78"/>
                    <a:gd name="T65" fmla="*/ 162 h 208"/>
                    <a:gd name="T66" fmla="*/ 10 w 78"/>
                    <a:gd name="T67" fmla="*/ 178 h 208"/>
                    <a:gd name="T68" fmla="*/ 16 w 78"/>
                    <a:gd name="T69" fmla="*/ 190 h 208"/>
                    <a:gd name="T70" fmla="*/ 24 w 78"/>
                    <a:gd name="T71" fmla="*/ 200 h 208"/>
                    <a:gd name="T72" fmla="*/ 30 w 78"/>
                    <a:gd name="T73" fmla="*/ 206 h 208"/>
                    <a:gd name="T74" fmla="*/ 38 w 78"/>
                    <a:gd name="T75" fmla="*/ 208 h 208"/>
                    <a:gd name="T76" fmla="*/ 38 w 78"/>
                    <a:gd name="T7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208">
                      <a:moveTo>
                        <a:pt x="38" y="208"/>
                      </a:moveTo>
                      <a:lnTo>
                        <a:pt x="38" y="208"/>
                      </a:lnTo>
                      <a:lnTo>
                        <a:pt x="46" y="206"/>
                      </a:lnTo>
                      <a:lnTo>
                        <a:pt x="54" y="200"/>
                      </a:lnTo>
                      <a:lnTo>
                        <a:pt x="62" y="190"/>
                      </a:lnTo>
                      <a:lnTo>
                        <a:pt x="66" y="178"/>
                      </a:lnTo>
                      <a:lnTo>
                        <a:pt x="72" y="162"/>
                      </a:lnTo>
                      <a:lnTo>
                        <a:pt x="76" y="144"/>
                      </a:lnTo>
                      <a:lnTo>
                        <a:pt x="78" y="124"/>
                      </a:lnTo>
                      <a:lnTo>
                        <a:pt x="78" y="104"/>
                      </a:lnTo>
                      <a:lnTo>
                        <a:pt x="78" y="104"/>
                      </a:lnTo>
                      <a:lnTo>
                        <a:pt x="78" y="82"/>
                      </a:lnTo>
                      <a:lnTo>
                        <a:pt x="76" y="64"/>
                      </a:lnTo>
                      <a:lnTo>
                        <a:pt x="72" y="46"/>
                      </a:lnTo>
                      <a:lnTo>
                        <a:pt x="66" y="30"/>
                      </a:lnTo>
                      <a:lnTo>
                        <a:pt x="62" y="18"/>
                      </a:lnTo>
                      <a:lnTo>
                        <a:pt x="54" y="8"/>
                      </a:lnTo>
                      <a:lnTo>
                        <a:pt x="46" y="2"/>
                      </a:lnTo>
                      <a:lnTo>
                        <a:pt x="38" y="0"/>
                      </a:lnTo>
                      <a:lnTo>
                        <a:pt x="38" y="0"/>
                      </a:lnTo>
                      <a:lnTo>
                        <a:pt x="38" y="0"/>
                      </a:lnTo>
                      <a:lnTo>
                        <a:pt x="30" y="2"/>
                      </a:lnTo>
                      <a:lnTo>
                        <a:pt x="24" y="8"/>
                      </a:lnTo>
                      <a:lnTo>
                        <a:pt x="16" y="18"/>
                      </a:lnTo>
                      <a:lnTo>
                        <a:pt x="10" y="30"/>
                      </a:lnTo>
                      <a:lnTo>
                        <a:pt x="6" y="46"/>
                      </a:lnTo>
                      <a:lnTo>
                        <a:pt x="2" y="64"/>
                      </a:lnTo>
                      <a:lnTo>
                        <a:pt x="0" y="82"/>
                      </a:lnTo>
                      <a:lnTo>
                        <a:pt x="0" y="104"/>
                      </a:lnTo>
                      <a:lnTo>
                        <a:pt x="0" y="104"/>
                      </a:lnTo>
                      <a:lnTo>
                        <a:pt x="0" y="124"/>
                      </a:lnTo>
                      <a:lnTo>
                        <a:pt x="2" y="144"/>
                      </a:lnTo>
                      <a:lnTo>
                        <a:pt x="6" y="162"/>
                      </a:lnTo>
                      <a:lnTo>
                        <a:pt x="10" y="178"/>
                      </a:lnTo>
                      <a:lnTo>
                        <a:pt x="16" y="190"/>
                      </a:lnTo>
                      <a:lnTo>
                        <a:pt x="24" y="200"/>
                      </a:lnTo>
                      <a:lnTo>
                        <a:pt x="30" y="206"/>
                      </a:lnTo>
                      <a:lnTo>
                        <a:pt x="38" y="208"/>
                      </a:lnTo>
                      <a:lnTo>
                        <a:pt x="38" y="20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535" name="Freeform 124"/>
                <p:cNvSpPr>
                  <a:spLocks/>
                </p:cNvSpPr>
                <p:nvPr/>
              </p:nvSpPr>
              <p:spPr bwMode="auto">
                <a:xfrm>
                  <a:off x="2132" y="1148"/>
                  <a:ext cx="648" cy="478"/>
                </a:xfrm>
                <a:custGeom>
                  <a:avLst/>
                  <a:gdLst>
                    <a:gd name="T0" fmla="*/ 58 w 648"/>
                    <a:gd name="T1" fmla="*/ 252 h 478"/>
                    <a:gd name="T2" fmla="*/ 58 w 648"/>
                    <a:gd name="T3" fmla="*/ 252 h 478"/>
                    <a:gd name="T4" fmla="*/ 566 w 648"/>
                    <a:gd name="T5" fmla="*/ 470 h 478"/>
                    <a:gd name="T6" fmla="*/ 566 w 648"/>
                    <a:gd name="T7" fmla="*/ 470 h 478"/>
                    <a:gd name="T8" fmla="*/ 568 w 648"/>
                    <a:gd name="T9" fmla="*/ 474 h 478"/>
                    <a:gd name="T10" fmla="*/ 568 w 648"/>
                    <a:gd name="T11" fmla="*/ 474 h 478"/>
                    <a:gd name="T12" fmla="*/ 578 w 648"/>
                    <a:gd name="T13" fmla="*/ 476 h 478"/>
                    <a:gd name="T14" fmla="*/ 584 w 648"/>
                    <a:gd name="T15" fmla="*/ 478 h 478"/>
                    <a:gd name="T16" fmla="*/ 592 w 648"/>
                    <a:gd name="T17" fmla="*/ 476 h 478"/>
                    <a:gd name="T18" fmla="*/ 600 w 648"/>
                    <a:gd name="T19" fmla="*/ 474 h 478"/>
                    <a:gd name="T20" fmla="*/ 606 w 648"/>
                    <a:gd name="T21" fmla="*/ 468 h 478"/>
                    <a:gd name="T22" fmla="*/ 614 w 648"/>
                    <a:gd name="T23" fmla="*/ 462 h 478"/>
                    <a:gd name="T24" fmla="*/ 620 w 648"/>
                    <a:gd name="T25" fmla="*/ 454 h 478"/>
                    <a:gd name="T26" fmla="*/ 624 w 648"/>
                    <a:gd name="T27" fmla="*/ 446 h 478"/>
                    <a:gd name="T28" fmla="*/ 634 w 648"/>
                    <a:gd name="T29" fmla="*/ 424 h 478"/>
                    <a:gd name="T30" fmla="*/ 642 w 648"/>
                    <a:gd name="T31" fmla="*/ 396 h 478"/>
                    <a:gd name="T32" fmla="*/ 646 w 648"/>
                    <a:gd name="T33" fmla="*/ 364 h 478"/>
                    <a:gd name="T34" fmla="*/ 648 w 648"/>
                    <a:gd name="T35" fmla="*/ 328 h 478"/>
                    <a:gd name="T36" fmla="*/ 648 w 648"/>
                    <a:gd name="T37" fmla="*/ 328 h 478"/>
                    <a:gd name="T38" fmla="*/ 648 w 648"/>
                    <a:gd name="T39" fmla="*/ 302 h 478"/>
                    <a:gd name="T40" fmla="*/ 646 w 648"/>
                    <a:gd name="T41" fmla="*/ 272 h 478"/>
                    <a:gd name="T42" fmla="*/ 642 w 648"/>
                    <a:gd name="T43" fmla="*/ 242 h 478"/>
                    <a:gd name="T44" fmla="*/ 634 w 648"/>
                    <a:gd name="T45" fmla="*/ 214 h 478"/>
                    <a:gd name="T46" fmla="*/ 624 w 648"/>
                    <a:gd name="T47" fmla="*/ 184 h 478"/>
                    <a:gd name="T48" fmla="*/ 618 w 648"/>
                    <a:gd name="T49" fmla="*/ 170 h 478"/>
                    <a:gd name="T50" fmla="*/ 610 w 648"/>
                    <a:gd name="T51" fmla="*/ 158 h 478"/>
                    <a:gd name="T52" fmla="*/ 602 w 648"/>
                    <a:gd name="T53" fmla="*/ 146 h 478"/>
                    <a:gd name="T54" fmla="*/ 592 w 648"/>
                    <a:gd name="T55" fmla="*/ 134 h 478"/>
                    <a:gd name="T56" fmla="*/ 582 w 648"/>
                    <a:gd name="T57" fmla="*/ 124 h 478"/>
                    <a:gd name="T58" fmla="*/ 568 w 648"/>
                    <a:gd name="T59" fmla="*/ 114 h 478"/>
                    <a:gd name="T60" fmla="*/ 568 w 648"/>
                    <a:gd name="T61" fmla="*/ 114 h 478"/>
                    <a:gd name="T62" fmla="*/ 566 w 648"/>
                    <a:gd name="T63" fmla="*/ 112 h 478"/>
                    <a:gd name="T64" fmla="*/ 566 w 648"/>
                    <a:gd name="T65" fmla="*/ 112 h 478"/>
                    <a:gd name="T66" fmla="*/ 42 w 648"/>
                    <a:gd name="T67" fmla="*/ 0 h 478"/>
                    <a:gd name="T68" fmla="*/ 42 w 648"/>
                    <a:gd name="T69" fmla="*/ 0 h 478"/>
                    <a:gd name="T70" fmla="*/ 58 w 648"/>
                    <a:gd name="T71" fmla="*/ 4 h 478"/>
                    <a:gd name="T72" fmla="*/ 58 w 648"/>
                    <a:gd name="T73" fmla="*/ 4 h 478"/>
                    <a:gd name="T74" fmla="*/ 52 w 648"/>
                    <a:gd name="T75" fmla="*/ 2 h 478"/>
                    <a:gd name="T76" fmla="*/ 46 w 648"/>
                    <a:gd name="T77" fmla="*/ 2 h 478"/>
                    <a:gd name="T78" fmla="*/ 42 w 648"/>
                    <a:gd name="T79" fmla="*/ 2 h 478"/>
                    <a:gd name="T80" fmla="*/ 36 w 648"/>
                    <a:gd name="T81" fmla="*/ 4 h 478"/>
                    <a:gd name="T82" fmla="*/ 26 w 648"/>
                    <a:gd name="T83" fmla="*/ 12 h 478"/>
                    <a:gd name="T84" fmla="*/ 18 w 648"/>
                    <a:gd name="T85" fmla="*/ 24 h 478"/>
                    <a:gd name="T86" fmla="*/ 10 w 648"/>
                    <a:gd name="T87" fmla="*/ 38 h 478"/>
                    <a:gd name="T88" fmla="*/ 6 w 648"/>
                    <a:gd name="T89" fmla="*/ 56 h 478"/>
                    <a:gd name="T90" fmla="*/ 2 w 648"/>
                    <a:gd name="T91" fmla="*/ 78 h 478"/>
                    <a:gd name="T92" fmla="*/ 0 w 648"/>
                    <a:gd name="T93" fmla="*/ 104 h 478"/>
                    <a:gd name="T94" fmla="*/ 0 w 648"/>
                    <a:gd name="T95" fmla="*/ 104 h 478"/>
                    <a:gd name="T96" fmla="*/ 2 w 648"/>
                    <a:gd name="T97" fmla="*/ 128 h 478"/>
                    <a:gd name="T98" fmla="*/ 6 w 648"/>
                    <a:gd name="T99" fmla="*/ 154 h 478"/>
                    <a:gd name="T100" fmla="*/ 10 w 648"/>
                    <a:gd name="T101" fmla="*/ 176 h 478"/>
                    <a:gd name="T102" fmla="*/ 18 w 648"/>
                    <a:gd name="T103" fmla="*/ 198 h 478"/>
                    <a:gd name="T104" fmla="*/ 26 w 648"/>
                    <a:gd name="T105" fmla="*/ 216 h 478"/>
                    <a:gd name="T106" fmla="*/ 36 w 648"/>
                    <a:gd name="T107" fmla="*/ 232 h 478"/>
                    <a:gd name="T108" fmla="*/ 46 w 648"/>
                    <a:gd name="T109" fmla="*/ 244 h 478"/>
                    <a:gd name="T110" fmla="*/ 58 w 648"/>
                    <a:gd name="T111" fmla="*/ 252 h 478"/>
                    <a:gd name="T112" fmla="*/ 58 w 648"/>
                    <a:gd name="T113" fmla="*/ 25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8" h="478">
                      <a:moveTo>
                        <a:pt x="58" y="252"/>
                      </a:moveTo>
                      <a:lnTo>
                        <a:pt x="58" y="252"/>
                      </a:lnTo>
                      <a:lnTo>
                        <a:pt x="566" y="470"/>
                      </a:lnTo>
                      <a:lnTo>
                        <a:pt x="566" y="470"/>
                      </a:lnTo>
                      <a:lnTo>
                        <a:pt x="568" y="474"/>
                      </a:lnTo>
                      <a:lnTo>
                        <a:pt x="568" y="474"/>
                      </a:lnTo>
                      <a:lnTo>
                        <a:pt x="578" y="476"/>
                      </a:lnTo>
                      <a:lnTo>
                        <a:pt x="584" y="478"/>
                      </a:lnTo>
                      <a:lnTo>
                        <a:pt x="592" y="476"/>
                      </a:lnTo>
                      <a:lnTo>
                        <a:pt x="600" y="474"/>
                      </a:lnTo>
                      <a:lnTo>
                        <a:pt x="606" y="468"/>
                      </a:lnTo>
                      <a:lnTo>
                        <a:pt x="614" y="462"/>
                      </a:lnTo>
                      <a:lnTo>
                        <a:pt x="620" y="454"/>
                      </a:lnTo>
                      <a:lnTo>
                        <a:pt x="624" y="446"/>
                      </a:lnTo>
                      <a:lnTo>
                        <a:pt x="634" y="424"/>
                      </a:lnTo>
                      <a:lnTo>
                        <a:pt x="642" y="396"/>
                      </a:lnTo>
                      <a:lnTo>
                        <a:pt x="646" y="364"/>
                      </a:lnTo>
                      <a:lnTo>
                        <a:pt x="648" y="328"/>
                      </a:lnTo>
                      <a:lnTo>
                        <a:pt x="648" y="328"/>
                      </a:lnTo>
                      <a:lnTo>
                        <a:pt x="648" y="302"/>
                      </a:lnTo>
                      <a:lnTo>
                        <a:pt x="646" y="272"/>
                      </a:lnTo>
                      <a:lnTo>
                        <a:pt x="642" y="242"/>
                      </a:lnTo>
                      <a:lnTo>
                        <a:pt x="634" y="214"/>
                      </a:lnTo>
                      <a:lnTo>
                        <a:pt x="624" y="184"/>
                      </a:lnTo>
                      <a:lnTo>
                        <a:pt x="618" y="170"/>
                      </a:lnTo>
                      <a:lnTo>
                        <a:pt x="610" y="158"/>
                      </a:lnTo>
                      <a:lnTo>
                        <a:pt x="602" y="146"/>
                      </a:lnTo>
                      <a:lnTo>
                        <a:pt x="592" y="134"/>
                      </a:lnTo>
                      <a:lnTo>
                        <a:pt x="582" y="124"/>
                      </a:lnTo>
                      <a:lnTo>
                        <a:pt x="568" y="114"/>
                      </a:lnTo>
                      <a:lnTo>
                        <a:pt x="568" y="114"/>
                      </a:lnTo>
                      <a:lnTo>
                        <a:pt x="566" y="112"/>
                      </a:lnTo>
                      <a:lnTo>
                        <a:pt x="566" y="112"/>
                      </a:lnTo>
                      <a:lnTo>
                        <a:pt x="42" y="0"/>
                      </a:lnTo>
                      <a:lnTo>
                        <a:pt x="42" y="0"/>
                      </a:lnTo>
                      <a:lnTo>
                        <a:pt x="58" y="4"/>
                      </a:lnTo>
                      <a:lnTo>
                        <a:pt x="58" y="4"/>
                      </a:lnTo>
                      <a:lnTo>
                        <a:pt x="52" y="2"/>
                      </a:lnTo>
                      <a:lnTo>
                        <a:pt x="46" y="2"/>
                      </a:lnTo>
                      <a:lnTo>
                        <a:pt x="42" y="2"/>
                      </a:lnTo>
                      <a:lnTo>
                        <a:pt x="36" y="4"/>
                      </a:lnTo>
                      <a:lnTo>
                        <a:pt x="26" y="12"/>
                      </a:lnTo>
                      <a:lnTo>
                        <a:pt x="18" y="24"/>
                      </a:lnTo>
                      <a:lnTo>
                        <a:pt x="10" y="38"/>
                      </a:lnTo>
                      <a:lnTo>
                        <a:pt x="6" y="56"/>
                      </a:lnTo>
                      <a:lnTo>
                        <a:pt x="2" y="78"/>
                      </a:lnTo>
                      <a:lnTo>
                        <a:pt x="0" y="104"/>
                      </a:lnTo>
                      <a:lnTo>
                        <a:pt x="0" y="104"/>
                      </a:lnTo>
                      <a:lnTo>
                        <a:pt x="2" y="128"/>
                      </a:lnTo>
                      <a:lnTo>
                        <a:pt x="6" y="154"/>
                      </a:lnTo>
                      <a:lnTo>
                        <a:pt x="10" y="176"/>
                      </a:lnTo>
                      <a:lnTo>
                        <a:pt x="18" y="198"/>
                      </a:lnTo>
                      <a:lnTo>
                        <a:pt x="26" y="216"/>
                      </a:lnTo>
                      <a:lnTo>
                        <a:pt x="36" y="232"/>
                      </a:lnTo>
                      <a:lnTo>
                        <a:pt x="46" y="244"/>
                      </a:lnTo>
                      <a:lnTo>
                        <a:pt x="58" y="252"/>
                      </a:lnTo>
                      <a:lnTo>
                        <a:pt x="58" y="252"/>
                      </a:lnTo>
                      <a:close/>
                    </a:path>
                  </a:pathLst>
                </a:custGeom>
                <a:solidFill>
                  <a:srgbClr val="EEEEEE"/>
                </a:solidFill>
                <a:ln w="12700">
                  <a:solidFill>
                    <a:srgbClr val="000000"/>
                  </a:solidFill>
                  <a:prstDash val="solid"/>
                  <a:round/>
                  <a:headEnd/>
                  <a:tailEnd/>
                </a:ln>
              </p:spPr>
              <p:txBody>
                <a:bodyPr/>
                <a:lstStyle/>
                <a:p>
                  <a:endParaRPr lang="en-US" sz="1350"/>
                </a:p>
              </p:txBody>
            </p:sp>
            <p:sp>
              <p:nvSpPr>
                <p:cNvPr id="536" name="Freeform 125"/>
                <p:cNvSpPr>
                  <a:spLocks/>
                </p:cNvSpPr>
                <p:nvPr/>
              </p:nvSpPr>
              <p:spPr bwMode="auto">
                <a:xfrm>
                  <a:off x="2084" y="1154"/>
                  <a:ext cx="646" cy="478"/>
                </a:xfrm>
                <a:custGeom>
                  <a:avLst/>
                  <a:gdLst>
                    <a:gd name="T0" fmla="*/ 58 w 646"/>
                    <a:gd name="T1" fmla="*/ 252 h 478"/>
                    <a:gd name="T2" fmla="*/ 58 w 646"/>
                    <a:gd name="T3" fmla="*/ 252 h 478"/>
                    <a:gd name="T4" fmla="*/ 566 w 646"/>
                    <a:gd name="T5" fmla="*/ 470 h 478"/>
                    <a:gd name="T6" fmla="*/ 566 w 646"/>
                    <a:gd name="T7" fmla="*/ 470 h 478"/>
                    <a:gd name="T8" fmla="*/ 568 w 646"/>
                    <a:gd name="T9" fmla="*/ 474 h 478"/>
                    <a:gd name="T10" fmla="*/ 568 w 646"/>
                    <a:gd name="T11" fmla="*/ 474 h 478"/>
                    <a:gd name="T12" fmla="*/ 576 w 646"/>
                    <a:gd name="T13" fmla="*/ 478 h 478"/>
                    <a:gd name="T14" fmla="*/ 584 w 646"/>
                    <a:gd name="T15" fmla="*/ 478 h 478"/>
                    <a:gd name="T16" fmla="*/ 592 w 646"/>
                    <a:gd name="T17" fmla="*/ 476 h 478"/>
                    <a:gd name="T18" fmla="*/ 598 w 646"/>
                    <a:gd name="T19" fmla="*/ 474 h 478"/>
                    <a:gd name="T20" fmla="*/ 606 w 646"/>
                    <a:gd name="T21" fmla="*/ 470 h 478"/>
                    <a:gd name="T22" fmla="*/ 612 w 646"/>
                    <a:gd name="T23" fmla="*/ 464 h 478"/>
                    <a:gd name="T24" fmla="*/ 618 w 646"/>
                    <a:gd name="T25" fmla="*/ 456 h 478"/>
                    <a:gd name="T26" fmla="*/ 624 w 646"/>
                    <a:gd name="T27" fmla="*/ 446 h 478"/>
                    <a:gd name="T28" fmla="*/ 634 w 646"/>
                    <a:gd name="T29" fmla="*/ 424 h 478"/>
                    <a:gd name="T30" fmla="*/ 640 w 646"/>
                    <a:gd name="T31" fmla="*/ 396 h 478"/>
                    <a:gd name="T32" fmla="*/ 646 w 646"/>
                    <a:gd name="T33" fmla="*/ 364 h 478"/>
                    <a:gd name="T34" fmla="*/ 646 w 646"/>
                    <a:gd name="T35" fmla="*/ 330 h 478"/>
                    <a:gd name="T36" fmla="*/ 646 w 646"/>
                    <a:gd name="T37" fmla="*/ 330 h 478"/>
                    <a:gd name="T38" fmla="*/ 646 w 646"/>
                    <a:gd name="T39" fmla="*/ 302 h 478"/>
                    <a:gd name="T40" fmla="*/ 644 w 646"/>
                    <a:gd name="T41" fmla="*/ 274 h 478"/>
                    <a:gd name="T42" fmla="*/ 640 w 646"/>
                    <a:gd name="T43" fmla="*/ 244 h 478"/>
                    <a:gd name="T44" fmla="*/ 632 w 646"/>
                    <a:gd name="T45" fmla="*/ 214 h 478"/>
                    <a:gd name="T46" fmla="*/ 622 w 646"/>
                    <a:gd name="T47" fmla="*/ 186 h 478"/>
                    <a:gd name="T48" fmla="*/ 616 w 646"/>
                    <a:gd name="T49" fmla="*/ 172 h 478"/>
                    <a:gd name="T50" fmla="*/ 608 w 646"/>
                    <a:gd name="T51" fmla="*/ 158 h 478"/>
                    <a:gd name="T52" fmla="*/ 600 w 646"/>
                    <a:gd name="T53" fmla="*/ 146 h 478"/>
                    <a:gd name="T54" fmla="*/ 590 w 646"/>
                    <a:gd name="T55" fmla="*/ 136 h 478"/>
                    <a:gd name="T56" fmla="*/ 580 w 646"/>
                    <a:gd name="T57" fmla="*/ 124 h 478"/>
                    <a:gd name="T58" fmla="*/ 568 w 646"/>
                    <a:gd name="T59" fmla="*/ 116 h 478"/>
                    <a:gd name="T60" fmla="*/ 568 w 646"/>
                    <a:gd name="T61" fmla="*/ 116 h 478"/>
                    <a:gd name="T62" fmla="*/ 566 w 646"/>
                    <a:gd name="T63" fmla="*/ 112 h 478"/>
                    <a:gd name="T64" fmla="*/ 566 w 646"/>
                    <a:gd name="T65" fmla="*/ 112 h 478"/>
                    <a:gd name="T66" fmla="*/ 40 w 646"/>
                    <a:gd name="T67" fmla="*/ 0 h 478"/>
                    <a:gd name="T68" fmla="*/ 40 w 646"/>
                    <a:gd name="T69" fmla="*/ 0 h 478"/>
                    <a:gd name="T70" fmla="*/ 58 w 646"/>
                    <a:gd name="T71" fmla="*/ 6 h 478"/>
                    <a:gd name="T72" fmla="*/ 58 w 646"/>
                    <a:gd name="T73" fmla="*/ 6 h 478"/>
                    <a:gd name="T74" fmla="*/ 52 w 646"/>
                    <a:gd name="T75" fmla="*/ 4 h 478"/>
                    <a:gd name="T76" fmla="*/ 46 w 646"/>
                    <a:gd name="T77" fmla="*/ 2 h 478"/>
                    <a:gd name="T78" fmla="*/ 40 w 646"/>
                    <a:gd name="T79" fmla="*/ 4 h 478"/>
                    <a:gd name="T80" fmla="*/ 34 w 646"/>
                    <a:gd name="T81" fmla="*/ 6 h 478"/>
                    <a:gd name="T82" fmla="*/ 24 w 646"/>
                    <a:gd name="T83" fmla="*/ 12 h 478"/>
                    <a:gd name="T84" fmla="*/ 16 w 646"/>
                    <a:gd name="T85" fmla="*/ 24 h 478"/>
                    <a:gd name="T86" fmla="*/ 10 w 646"/>
                    <a:gd name="T87" fmla="*/ 38 h 478"/>
                    <a:gd name="T88" fmla="*/ 4 w 646"/>
                    <a:gd name="T89" fmla="*/ 58 h 478"/>
                    <a:gd name="T90" fmla="*/ 0 w 646"/>
                    <a:gd name="T91" fmla="*/ 80 h 478"/>
                    <a:gd name="T92" fmla="*/ 0 w 646"/>
                    <a:gd name="T93" fmla="*/ 104 h 478"/>
                    <a:gd name="T94" fmla="*/ 0 w 646"/>
                    <a:gd name="T95" fmla="*/ 104 h 478"/>
                    <a:gd name="T96" fmla="*/ 0 w 646"/>
                    <a:gd name="T97" fmla="*/ 130 h 478"/>
                    <a:gd name="T98" fmla="*/ 4 w 646"/>
                    <a:gd name="T99" fmla="*/ 154 h 478"/>
                    <a:gd name="T100" fmla="*/ 10 w 646"/>
                    <a:gd name="T101" fmla="*/ 178 h 478"/>
                    <a:gd name="T102" fmla="*/ 16 w 646"/>
                    <a:gd name="T103" fmla="*/ 198 h 478"/>
                    <a:gd name="T104" fmla="*/ 24 w 646"/>
                    <a:gd name="T105" fmla="*/ 218 h 478"/>
                    <a:gd name="T106" fmla="*/ 34 w 646"/>
                    <a:gd name="T107" fmla="*/ 232 h 478"/>
                    <a:gd name="T108" fmla="*/ 46 w 646"/>
                    <a:gd name="T109" fmla="*/ 244 h 478"/>
                    <a:gd name="T110" fmla="*/ 58 w 646"/>
                    <a:gd name="T111" fmla="*/ 252 h 478"/>
                    <a:gd name="T112" fmla="*/ 58 w 646"/>
                    <a:gd name="T113" fmla="*/ 25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6" h="478">
                      <a:moveTo>
                        <a:pt x="58" y="252"/>
                      </a:moveTo>
                      <a:lnTo>
                        <a:pt x="58" y="252"/>
                      </a:lnTo>
                      <a:lnTo>
                        <a:pt x="566" y="470"/>
                      </a:lnTo>
                      <a:lnTo>
                        <a:pt x="566" y="470"/>
                      </a:lnTo>
                      <a:lnTo>
                        <a:pt x="568" y="474"/>
                      </a:lnTo>
                      <a:lnTo>
                        <a:pt x="568" y="474"/>
                      </a:lnTo>
                      <a:lnTo>
                        <a:pt x="576" y="478"/>
                      </a:lnTo>
                      <a:lnTo>
                        <a:pt x="584" y="478"/>
                      </a:lnTo>
                      <a:lnTo>
                        <a:pt x="592" y="476"/>
                      </a:lnTo>
                      <a:lnTo>
                        <a:pt x="598" y="474"/>
                      </a:lnTo>
                      <a:lnTo>
                        <a:pt x="606" y="470"/>
                      </a:lnTo>
                      <a:lnTo>
                        <a:pt x="612" y="464"/>
                      </a:lnTo>
                      <a:lnTo>
                        <a:pt x="618" y="456"/>
                      </a:lnTo>
                      <a:lnTo>
                        <a:pt x="624" y="446"/>
                      </a:lnTo>
                      <a:lnTo>
                        <a:pt x="634" y="424"/>
                      </a:lnTo>
                      <a:lnTo>
                        <a:pt x="640" y="396"/>
                      </a:lnTo>
                      <a:lnTo>
                        <a:pt x="646" y="364"/>
                      </a:lnTo>
                      <a:lnTo>
                        <a:pt x="646" y="330"/>
                      </a:lnTo>
                      <a:lnTo>
                        <a:pt x="646" y="330"/>
                      </a:lnTo>
                      <a:lnTo>
                        <a:pt x="646" y="302"/>
                      </a:lnTo>
                      <a:lnTo>
                        <a:pt x="644" y="274"/>
                      </a:lnTo>
                      <a:lnTo>
                        <a:pt x="640" y="244"/>
                      </a:lnTo>
                      <a:lnTo>
                        <a:pt x="632" y="214"/>
                      </a:lnTo>
                      <a:lnTo>
                        <a:pt x="622" y="186"/>
                      </a:lnTo>
                      <a:lnTo>
                        <a:pt x="616" y="172"/>
                      </a:lnTo>
                      <a:lnTo>
                        <a:pt x="608" y="158"/>
                      </a:lnTo>
                      <a:lnTo>
                        <a:pt x="600" y="146"/>
                      </a:lnTo>
                      <a:lnTo>
                        <a:pt x="590" y="136"/>
                      </a:lnTo>
                      <a:lnTo>
                        <a:pt x="580" y="124"/>
                      </a:lnTo>
                      <a:lnTo>
                        <a:pt x="568" y="116"/>
                      </a:lnTo>
                      <a:lnTo>
                        <a:pt x="568" y="116"/>
                      </a:lnTo>
                      <a:lnTo>
                        <a:pt x="566" y="112"/>
                      </a:lnTo>
                      <a:lnTo>
                        <a:pt x="566" y="112"/>
                      </a:lnTo>
                      <a:lnTo>
                        <a:pt x="40" y="0"/>
                      </a:lnTo>
                      <a:lnTo>
                        <a:pt x="40" y="0"/>
                      </a:lnTo>
                      <a:lnTo>
                        <a:pt x="58" y="6"/>
                      </a:lnTo>
                      <a:lnTo>
                        <a:pt x="58" y="6"/>
                      </a:lnTo>
                      <a:lnTo>
                        <a:pt x="52" y="4"/>
                      </a:lnTo>
                      <a:lnTo>
                        <a:pt x="46" y="2"/>
                      </a:lnTo>
                      <a:lnTo>
                        <a:pt x="40" y="4"/>
                      </a:lnTo>
                      <a:lnTo>
                        <a:pt x="34" y="6"/>
                      </a:lnTo>
                      <a:lnTo>
                        <a:pt x="24" y="12"/>
                      </a:lnTo>
                      <a:lnTo>
                        <a:pt x="16" y="24"/>
                      </a:lnTo>
                      <a:lnTo>
                        <a:pt x="10" y="38"/>
                      </a:lnTo>
                      <a:lnTo>
                        <a:pt x="4" y="58"/>
                      </a:lnTo>
                      <a:lnTo>
                        <a:pt x="0" y="80"/>
                      </a:lnTo>
                      <a:lnTo>
                        <a:pt x="0" y="104"/>
                      </a:lnTo>
                      <a:lnTo>
                        <a:pt x="0" y="104"/>
                      </a:lnTo>
                      <a:lnTo>
                        <a:pt x="0" y="130"/>
                      </a:lnTo>
                      <a:lnTo>
                        <a:pt x="4" y="154"/>
                      </a:lnTo>
                      <a:lnTo>
                        <a:pt x="10" y="178"/>
                      </a:lnTo>
                      <a:lnTo>
                        <a:pt x="16" y="198"/>
                      </a:lnTo>
                      <a:lnTo>
                        <a:pt x="24" y="218"/>
                      </a:lnTo>
                      <a:lnTo>
                        <a:pt x="34" y="232"/>
                      </a:lnTo>
                      <a:lnTo>
                        <a:pt x="46" y="244"/>
                      </a:lnTo>
                      <a:lnTo>
                        <a:pt x="58" y="252"/>
                      </a:lnTo>
                      <a:lnTo>
                        <a:pt x="58" y="25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37" name="Freeform 126"/>
                <p:cNvSpPr>
                  <a:spLocks/>
                </p:cNvSpPr>
                <p:nvPr/>
              </p:nvSpPr>
              <p:spPr bwMode="auto">
                <a:xfrm>
                  <a:off x="2440" y="1346"/>
                  <a:ext cx="208" cy="884"/>
                </a:xfrm>
                <a:custGeom>
                  <a:avLst/>
                  <a:gdLst>
                    <a:gd name="T0" fmla="*/ 0 w 208"/>
                    <a:gd name="T1" fmla="*/ 0 h 884"/>
                    <a:gd name="T2" fmla="*/ 2 w 208"/>
                    <a:gd name="T3" fmla="*/ 854 h 884"/>
                    <a:gd name="T4" fmla="*/ 2 w 208"/>
                    <a:gd name="T5" fmla="*/ 854 h 884"/>
                    <a:gd name="T6" fmla="*/ 4 w 208"/>
                    <a:gd name="T7" fmla="*/ 860 h 884"/>
                    <a:gd name="T8" fmla="*/ 10 w 208"/>
                    <a:gd name="T9" fmla="*/ 866 h 884"/>
                    <a:gd name="T10" fmla="*/ 20 w 208"/>
                    <a:gd name="T11" fmla="*/ 870 h 884"/>
                    <a:gd name="T12" fmla="*/ 32 w 208"/>
                    <a:gd name="T13" fmla="*/ 874 h 884"/>
                    <a:gd name="T14" fmla="*/ 66 w 208"/>
                    <a:gd name="T15" fmla="*/ 880 h 884"/>
                    <a:gd name="T16" fmla="*/ 106 w 208"/>
                    <a:gd name="T17" fmla="*/ 884 h 884"/>
                    <a:gd name="T18" fmla="*/ 106 w 208"/>
                    <a:gd name="T19" fmla="*/ 884 h 884"/>
                    <a:gd name="T20" fmla="*/ 146 w 208"/>
                    <a:gd name="T21" fmla="*/ 882 h 884"/>
                    <a:gd name="T22" fmla="*/ 178 w 208"/>
                    <a:gd name="T23" fmla="*/ 878 h 884"/>
                    <a:gd name="T24" fmla="*/ 190 w 208"/>
                    <a:gd name="T25" fmla="*/ 874 h 884"/>
                    <a:gd name="T26" fmla="*/ 200 w 208"/>
                    <a:gd name="T27" fmla="*/ 870 h 884"/>
                    <a:gd name="T28" fmla="*/ 206 w 208"/>
                    <a:gd name="T29" fmla="*/ 866 h 884"/>
                    <a:gd name="T30" fmla="*/ 208 w 208"/>
                    <a:gd name="T31" fmla="*/ 860 h 884"/>
                    <a:gd name="T32" fmla="*/ 206 w 208"/>
                    <a:gd name="T33" fmla="*/ 4 h 884"/>
                    <a:gd name="T34" fmla="*/ 0 w 208"/>
                    <a:gd name="T35"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884">
                      <a:moveTo>
                        <a:pt x="0" y="0"/>
                      </a:moveTo>
                      <a:lnTo>
                        <a:pt x="2" y="854"/>
                      </a:lnTo>
                      <a:lnTo>
                        <a:pt x="2" y="854"/>
                      </a:lnTo>
                      <a:lnTo>
                        <a:pt x="4" y="860"/>
                      </a:lnTo>
                      <a:lnTo>
                        <a:pt x="10" y="866"/>
                      </a:lnTo>
                      <a:lnTo>
                        <a:pt x="20" y="870"/>
                      </a:lnTo>
                      <a:lnTo>
                        <a:pt x="32" y="874"/>
                      </a:lnTo>
                      <a:lnTo>
                        <a:pt x="66" y="880"/>
                      </a:lnTo>
                      <a:lnTo>
                        <a:pt x="106" y="884"/>
                      </a:lnTo>
                      <a:lnTo>
                        <a:pt x="106" y="884"/>
                      </a:lnTo>
                      <a:lnTo>
                        <a:pt x="146" y="882"/>
                      </a:lnTo>
                      <a:lnTo>
                        <a:pt x="178" y="878"/>
                      </a:lnTo>
                      <a:lnTo>
                        <a:pt x="190" y="874"/>
                      </a:lnTo>
                      <a:lnTo>
                        <a:pt x="200" y="870"/>
                      </a:lnTo>
                      <a:lnTo>
                        <a:pt x="206" y="866"/>
                      </a:lnTo>
                      <a:lnTo>
                        <a:pt x="208" y="860"/>
                      </a:lnTo>
                      <a:lnTo>
                        <a:pt x="206" y="4"/>
                      </a:lnTo>
                      <a:lnTo>
                        <a:pt x="0"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38" name="Freeform 127"/>
                <p:cNvSpPr>
                  <a:spLocks/>
                </p:cNvSpPr>
                <p:nvPr/>
              </p:nvSpPr>
              <p:spPr bwMode="auto">
                <a:xfrm>
                  <a:off x="2224" y="1348"/>
                  <a:ext cx="456" cy="210"/>
                </a:xfrm>
                <a:custGeom>
                  <a:avLst/>
                  <a:gdLst>
                    <a:gd name="T0" fmla="*/ 0 w 456"/>
                    <a:gd name="T1" fmla="*/ 210 h 210"/>
                    <a:gd name="T2" fmla="*/ 416 w 456"/>
                    <a:gd name="T3" fmla="*/ 208 h 210"/>
                    <a:gd name="T4" fmla="*/ 416 w 456"/>
                    <a:gd name="T5" fmla="*/ 208 h 210"/>
                    <a:gd name="T6" fmla="*/ 424 w 456"/>
                    <a:gd name="T7" fmla="*/ 206 h 210"/>
                    <a:gd name="T8" fmla="*/ 432 w 456"/>
                    <a:gd name="T9" fmla="*/ 200 h 210"/>
                    <a:gd name="T10" fmla="*/ 438 w 456"/>
                    <a:gd name="T11" fmla="*/ 190 h 210"/>
                    <a:gd name="T12" fmla="*/ 444 w 456"/>
                    <a:gd name="T13" fmla="*/ 178 h 210"/>
                    <a:gd name="T14" fmla="*/ 450 w 456"/>
                    <a:gd name="T15" fmla="*/ 162 h 210"/>
                    <a:gd name="T16" fmla="*/ 452 w 456"/>
                    <a:gd name="T17" fmla="*/ 144 h 210"/>
                    <a:gd name="T18" fmla="*/ 456 w 456"/>
                    <a:gd name="T19" fmla="*/ 126 h 210"/>
                    <a:gd name="T20" fmla="*/ 456 w 456"/>
                    <a:gd name="T21" fmla="*/ 104 h 210"/>
                    <a:gd name="T22" fmla="*/ 456 w 456"/>
                    <a:gd name="T23" fmla="*/ 104 h 210"/>
                    <a:gd name="T24" fmla="*/ 456 w 456"/>
                    <a:gd name="T25" fmla="*/ 84 h 210"/>
                    <a:gd name="T26" fmla="*/ 452 w 456"/>
                    <a:gd name="T27" fmla="*/ 64 h 210"/>
                    <a:gd name="T28" fmla="*/ 450 w 456"/>
                    <a:gd name="T29" fmla="*/ 46 h 210"/>
                    <a:gd name="T30" fmla="*/ 444 w 456"/>
                    <a:gd name="T31" fmla="*/ 30 h 210"/>
                    <a:gd name="T32" fmla="*/ 438 w 456"/>
                    <a:gd name="T33" fmla="*/ 18 h 210"/>
                    <a:gd name="T34" fmla="*/ 432 w 456"/>
                    <a:gd name="T35" fmla="*/ 8 h 210"/>
                    <a:gd name="T36" fmla="*/ 424 w 456"/>
                    <a:gd name="T37" fmla="*/ 2 h 210"/>
                    <a:gd name="T38" fmla="*/ 416 w 456"/>
                    <a:gd name="T39" fmla="*/ 0 h 210"/>
                    <a:gd name="T40" fmla="*/ 0 w 456"/>
                    <a:gd name="T41" fmla="*/ 0 h 210"/>
                    <a:gd name="T42" fmla="*/ 0 w 456"/>
                    <a:gd name="T4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6" h="210">
                      <a:moveTo>
                        <a:pt x="0" y="210"/>
                      </a:moveTo>
                      <a:lnTo>
                        <a:pt x="416" y="208"/>
                      </a:lnTo>
                      <a:lnTo>
                        <a:pt x="416" y="208"/>
                      </a:lnTo>
                      <a:lnTo>
                        <a:pt x="424" y="206"/>
                      </a:lnTo>
                      <a:lnTo>
                        <a:pt x="432" y="200"/>
                      </a:lnTo>
                      <a:lnTo>
                        <a:pt x="438" y="190"/>
                      </a:lnTo>
                      <a:lnTo>
                        <a:pt x="444" y="178"/>
                      </a:lnTo>
                      <a:lnTo>
                        <a:pt x="450" y="162"/>
                      </a:lnTo>
                      <a:lnTo>
                        <a:pt x="452" y="144"/>
                      </a:lnTo>
                      <a:lnTo>
                        <a:pt x="456" y="126"/>
                      </a:lnTo>
                      <a:lnTo>
                        <a:pt x="456" y="104"/>
                      </a:lnTo>
                      <a:lnTo>
                        <a:pt x="456" y="104"/>
                      </a:lnTo>
                      <a:lnTo>
                        <a:pt x="456" y="84"/>
                      </a:lnTo>
                      <a:lnTo>
                        <a:pt x="452" y="64"/>
                      </a:lnTo>
                      <a:lnTo>
                        <a:pt x="450" y="46"/>
                      </a:lnTo>
                      <a:lnTo>
                        <a:pt x="444" y="30"/>
                      </a:lnTo>
                      <a:lnTo>
                        <a:pt x="438" y="18"/>
                      </a:lnTo>
                      <a:lnTo>
                        <a:pt x="432" y="8"/>
                      </a:lnTo>
                      <a:lnTo>
                        <a:pt x="424" y="2"/>
                      </a:lnTo>
                      <a:lnTo>
                        <a:pt x="416" y="0"/>
                      </a:lnTo>
                      <a:lnTo>
                        <a:pt x="0" y="0"/>
                      </a:lnTo>
                      <a:lnTo>
                        <a:pt x="0"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39" name="Freeform 128"/>
                <p:cNvSpPr>
                  <a:spLocks/>
                </p:cNvSpPr>
                <p:nvPr/>
              </p:nvSpPr>
              <p:spPr bwMode="auto">
                <a:xfrm>
                  <a:off x="2186" y="1348"/>
                  <a:ext cx="78" cy="210"/>
                </a:xfrm>
                <a:custGeom>
                  <a:avLst/>
                  <a:gdLst>
                    <a:gd name="T0" fmla="*/ 40 w 78"/>
                    <a:gd name="T1" fmla="*/ 210 h 210"/>
                    <a:gd name="T2" fmla="*/ 40 w 78"/>
                    <a:gd name="T3" fmla="*/ 210 h 210"/>
                    <a:gd name="T4" fmla="*/ 48 w 78"/>
                    <a:gd name="T5" fmla="*/ 208 h 210"/>
                    <a:gd name="T6" fmla="*/ 54 w 78"/>
                    <a:gd name="T7" fmla="*/ 202 h 210"/>
                    <a:gd name="T8" fmla="*/ 62 w 78"/>
                    <a:gd name="T9" fmla="*/ 192 h 210"/>
                    <a:gd name="T10" fmla="*/ 68 w 78"/>
                    <a:gd name="T11" fmla="*/ 178 h 210"/>
                    <a:gd name="T12" fmla="*/ 72 w 78"/>
                    <a:gd name="T13" fmla="*/ 164 h 210"/>
                    <a:gd name="T14" fmla="*/ 76 w 78"/>
                    <a:gd name="T15" fmla="*/ 146 h 210"/>
                    <a:gd name="T16" fmla="*/ 78 w 78"/>
                    <a:gd name="T17" fmla="*/ 126 h 210"/>
                    <a:gd name="T18" fmla="*/ 78 w 78"/>
                    <a:gd name="T19" fmla="*/ 104 h 210"/>
                    <a:gd name="T20" fmla="*/ 78 w 78"/>
                    <a:gd name="T21" fmla="*/ 104 h 210"/>
                    <a:gd name="T22" fmla="*/ 78 w 78"/>
                    <a:gd name="T23" fmla="*/ 84 h 210"/>
                    <a:gd name="T24" fmla="*/ 76 w 78"/>
                    <a:gd name="T25" fmla="*/ 64 h 210"/>
                    <a:gd name="T26" fmla="*/ 72 w 78"/>
                    <a:gd name="T27" fmla="*/ 46 h 210"/>
                    <a:gd name="T28" fmla="*/ 68 w 78"/>
                    <a:gd name="T29" fmla="*/ 32 h 210"/>
                    <a:gd name="T30" fmla="*/ 62 w 78"/>
                    <a:gd name="T31" fmla="*/ 18 h 210"/>
                    <a:gd name="T32" fmla="*/ 54 w 78"/>
                    <a:gd name="T33" fmla="*/ 8 h 210"/>
                    <a:gd name="T34" fmla="*/ 48 w 78"/>
                    <a:gd name="T35" fmla="*/ 2 h 210"/>
                    <a:gd name="T36" fmla="*/ 40 w 78"/>
                    <a:gd name="T37" fmla="*/ 0 h 210"/>
                    <a:gd name="T38" fmla="*/ 38 w 78"/>
                    <a:gd name="T39" fmla="*/ 0 h 210"/>
                    <a:gd name="T40" fmla="*/ 38 w 78"/>
                    <a:gd name="T41" fmla="*/ 0 h 210"/>
                    <a:gd name="T42" fmla="*/ 30 w 78"/>
                    <a:gd name="T43" fmla="*/ 2 h 210"/>
                    <a:gd name="T44" fmla="*/ 24 w 78"/>
                    <a:gd name="T45" fmla="*/ 8 h 210"/>
                    <a:gd name="T46" fmla="*/ 16 w 78"/>
                    <a:gd name="T47" fmla="*/ 18 h 210"/>
                    <a:gd name="T48" fmla="*/ 12 w 78"/>
                    <a:gd name="T49" fmla="*/ 30 h 210"/>
                    <a:gd name="T50" fmla="*/ 6 w 78"/>
                    <a:gd name="T51" fmla="*/ 46 h 210"/>
                    <a:gd name="T52" fmla="*/ 2 w 78"/>
                    <a:gd name="T53" fmla="*/ 64 h 210"/>
                    <a:gd name="T54" fmla="*/ 0 w 78"/>
                    <a:gd name="T55" fmla="*/ 84 h 210"/>
                    <a:gd name="T56" fmla="*/ 0 w 78"/>
                    <a:gd name="T57" fmla="*/ 104 h 210"/>
                    <a:gd name="T58" fmla="*/ 0 w 78"/>
                    <a:gd name="T59" fmla="*/ 104 h 210"/>
                    <a:gd name="T60" fmla="*/ 0 w 78"/>
                    <a:gd name="T61" fmla="*/ 126 h 210"/>
                    <a:gd name="T62" fmla="*/ 2 w 78"/>
                    <a:gd name="T63" fmla="*/ 146 h 210"/>
                    <a:gd name="T64" fmla="*/ 6 w 78"/>
                    <a:gd name="T65" fmla="*/ 164 h 210"/>
                    <a:gd name="T66" fmla="*/ 12 w 78"/>
                    <a:gd name="T67" fmla="*/ 178 h 210"/>
                    <a:gd name="T68" fmla="*/ 16 w 78"/>
                    <a:gd name="T69" fmla="*/ 192 h 210"/>
                    <a:gd name="T70" fmla="*/ 24 w 78"/>
                    <a:gd name="T71" fmla="*/ 200 h 210"/>
                    <a:gd name="T72" fmla="*/ 30 w 78"/>
                    <a:gd name="T73" fmla="*/ 206 h 210"/>
                    <a:gd name="T74" fmla="*/ 38 w 78"/>
                    <a:gd name="T75" fmla="*/ 210 h 210"/>
                    <a:gd name="T76" fmla="*/ 40 w 78"/>
                    <a:gd name="T7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210">
                      <a:moveTo>
                        <a:pt x="40" y="210"/>
                      </a:moveTo>
                      <a:lnTo>
                        <a:pt x="40" y="210"/>
                      </a:lnTo>
                      <a:lnTo>
                        <a:pt x="48" y="208"/>
                      </a:lnTo>
                      <a:lnTo>
                        <a:pt x="54" y="202"/>
                      </a:lnTo>
                      <a:lnTo>
                        <a:pt x="62" y="192"/>
                      </a:lnTo>
                      <a:lnTo>
                        <a:pt x="68" y="178"/>
                      </a:lnTo>
                      <a:lnTo>
                        <a:pt x="72" y="164"/>
                      </a:lnTo>
                      <a:lnTo>
                        <a:pt x="76" y="146"/>
                      </a:lnTo>
                      <a:lnTo>
                        <a:pt x="78" y="126"/>
                      </a:lnTo>
                      <a:lnTo>
                        <a:pt x="78" y="104"/>
                      </a:lnTo>
                      <a:lnTo>
                        <a:pt x="78" y="104"/>
                      </a:lnTo>
                      <a:lnTo>
                        <a:pt x="78" y="84"/>
                      </a:lnTo>
                      <a:lnTo>
                        <a:pt x="76" y="64"/>
                      </a:lnTo>
                      <a:lnTo>
                        <a:pt x="72" y="46"/>
                      </a:lnTo>
                      <a:lnTo>
                        <a:pt x="68" y="32"/>
                      </a:lnTo>
                      <a:lnTo>
                        <a:pt x="62" y="18"/>
                      </a:lnTo>
                      <a:lnTo>
                        <a:pt x="54" y="8"/>
                      </a:lnTo>
                      <a:lnTo>
                        <a:pt x="48" y="2"/>
                      </a:lnTo>
                      <a:lnTo>
                        <a:pt x="40" y="0"/>
                      </a:lnTo>
                      <a:lnTo>
                        <a:pt x="38" y="0"/>
                      </a:lnTo>
                      <a:lnTo>
                        <a:pt x="38" y="0"/>
                      </a:lnTo>
                      <a:lnTo>
                        <a:pt x="30" y="2"/>
                      </a:lnTo>
                      <a:lnTo>
                        <a:pt x="24" y="8"/>
                      </a:lnTo>
                      <a:lnTo>
                        <a:pt x="16" y="18"/>
                      </a:lnTo>
                      <a:lnTo>
                        <a:pt x="12" y="30"/>
                      </a:lnTo>
                      <a:lnTo>
                        <a:pt x="6" y="46"/>
                      </a:lnTo>
                      <a:lnTo>
                        <a:pt x="2" y="64"/>
                      </a:lnTo>
                      <a:lnTo>
                        <a:pt x="0" y="84"/>
                      </a:lnTo>
                      <a:lnTo>
                        <a:pt x="0" y="104"/>
                      </a:lnTo>
                      <a:lnTo>
                        <a:pt x="0" y="104"/>
                      </a:lnTo>
                      <a:lnTo>
                        <a:pt x="0" y="126"/>
                      </a:lnTo>
                      <a:lnTo>
                        <a:pt x="2" y="146"/>
                      </a:lnTo>
                      <a:lnTo>
                        <a:pt x="6" y="164"/>
                      </a:lnTo>
                      <a:lnTo>
                        <a:pt x="12" y="178"/>
                      </a:lnTo>
                      <a:lnTo>
                        <a:pt x="16" y="192"/>
                      </a:lnTo>
                      <a:lnTo>
                        <a:pt x="24" y="200"/>
                      </a:lnTo>
                      <a:lnTo>
                        <a:pt x="30" y="206"/>
                      </a:lnTo>
                      <a:lnTo>
                        <a:pt x="38" y="210"/>
                      </a:lnTo>
                      <a:lnTo>
                        <a:pt x="40"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40" name="Freeform 129"/>
                <p:cNvSpPr>
                  <a:spLocks/>
                </p:cNvSpPr>
                <p:nvPr/>
              </p:nvSpPr>
              <p:spPr bwMode="auto">
                <a:xfrm>
                  <a:off x="1698" y="1122"/>
                  <a:ext cx="464" cy="554"/>
                </a:xfrm>
                <a:custGeom>
                  <a:avLst/>
                  <a:gdLst>
                    <a:gd name="T0" fmla="*/ 178 w 464"/>
                    <a:gd name="T1" fmla="*/ 524 h 554"/>
                    <a:gd name="T2" fmla="*/ 178 w 464"/>
                    <a:gd name="T3" fmla="*/ 524 h 554"/>
                    <a:gd name="T4" fmla="*/ 454 w 464"/>
                    <a:gd name="T5" fmla="*/ 110 h 554"/>
                    <a:gd name="T6" fmla="*/ 454 w 464"/>
                    <a:gd name="T7" fmla="*/ 110 h 554"/>
                    <a:gd name="T8" fmla="*/ 456 w 464"/>
                    <a:gd name="T9" fmla="*/ 110 h 554"/>
                    <a:gd name="T10" fmla="*/ 456 w 464"/>
                    <a:gd name="T11" fmla="*/ 110 h 554"/>
                    <a:gd name="T12" fmla="*/ 460 w 464"/>
                    <a:gd name="T13" fmla="*/ 102 h 554"/>
                    <a:gd name="T14" fmla="*/ 462 w 464"/>
                    <a:gd name="T15" fmla="*/ 96 h 554"/>
                    <a:gd name="T16" fmla="*/ 464 w 464"/>
                    <a:gd name="T17" fmla="*/ 88 h 554"/>
                    <a:gd name="T18" fmla="*/ 464 w 464"/>
                    <a:gd name="T19" fmla="*/ 82 h 554"/>
                    <a:gd name="T20" fmla="*/ 460 w 464"/>
                    <a:gd name="T21" fmla="*/ 68 h 554"/>
                    <a:gd name="T22" fmla="*/ 450 w 464"/>
                    <a:gd name="T23" fmla="*/ 54 h 554"/>
                    <a:gd name="T24" fmla="*/ 438 w 464"/>
                    <a:gd name="T25" fmla="*/ 40 h 554"/>
                    <a:gd name="T26" fmla="*/ 420 w 464"/>
                    <a:gd name="T27" fmla="*/ 28 h 554"/>
                    <a:gd name="T28" fmla="*/ 400 w 464"/>
                    <a:gd name="T29" fmla="*/ 18 h 554"/>
                    <a:gd name="T30" fmla="*/ 376 w 464"/>
                    <a:gd name="T31" fmla="*/ 10 h 554"/>
                    <a:gd name="T32" fmla="*/ 376 w 464"/>
                    <a:gd name="T33" fmla="*/ 10 h 554"/>
                    <a:gd name="T34" fmla="*/ 358 w 464"/>
                    <a:gd name="T35" fmla="*/ 6 h 554"/>
                    <a:gd name="T36" fmla="*/ 338 w 464"/>
                    <a:gd name="T37" fmla="*/ 2 h 554"/>
                    <a:gd name="T38" fmla="*/ 316 w 464"/>
                    <a:gd name="T39" fmla="*/ 0 h 554"/>
                    <a:gd name="T40" fmla="*/ 294 w 464"/>
                    <a:gd name="T41" fmla="*/ 2 h 554"/>
                    <a:gd name="T42" fmla="*/ 272 w 464"/>
                    <a:gd name="T43" fmla="*/ 4 h 554"/>
                    <a:gd name="T44" fmla="*/ 250 w 464"/>
                    <a:gd name="T45" fmla="*/ 12 h 554"/>
                    <a:gd name="T46" fmla="*/ 240 w 464"/>
                    <a:gd name="T47" fmla="*/ 18 h 554"/>
                    <a:gd name="T48" fmla="*/ 228 w 464"/>
                    <a:gd name="T49" fmla="*/ 24 h 554"/>
                    <a:gd name="T50" fmla="*/ 220 w 464"/>
                    <a:gd name="T51" fmla="*/ 32 h 554"/>
                    <a:gd name="T52" fmla="*/ 210 w 464"/>
                    <a:gd name="T53" fmla="*/ 40 h 554"/>
                    <a:gd name="T54" fmla="*/ 210 w 464"/>
                    <a:gd name="T55" fmla="*/ 40 h 554"/>
                    <a:gd name="T56" fmla="*/ 206 w 464"/>
                    <a:gd name="T57" fmla="*/ 42 h 554"/>
                    <a:gd name="T58" fmla="*/ 206 w 464"/>
                    <a:gd name="T59" fmla="*/ 42 h 554"/>
                    <a:gd name="T60" fmla="*/ 0 w 464"/>
                    <a:gd name="T61" fmla="*/ 492 h 554"/>
                    <a:gd name="T62" fmla="*/ 0 w 464"/>
                    <a:gd name="T63" fmla="*/ 492 h 554"/>
                    <a:gd name="T64" fmla="*/ 8 w 464"/>
                    <a:gd name="T65" fmla="*/ 478 h 554"/>
                    <a:gd name="T66" fmla="*/ 8 w 464"/>
                    <a:gd name="T67" fmla="*/ 478 h 554"/>
                    <a:gd name="T68" fmla="*/ 2 w 464"/>
                    <a:gd name="T69" fmla="*/ 488 h 554"/>
                    <a:gd name="T70" fmla="*/ 2 w 464"/>
                    <a:gd name="T71" fmla="*/ 498 h 554"/>
                    <a:gd name="T72" fmla="*/ 4 w 464"/>
                    <a:gd name="T73" fmla="*/ 508 h 554"/>
                    <a:gd name="T74" fmla="*/ 10 w 464"/>
                    <a:gd name="T75" fmla="*/ 518 h 554"/>
                    <a:gd name="T76" fmla="*/ 18 w 464"/>
                    <a:gd name="T77" fmla="*/ 528 h 554"/>
                    <a:gd name="T78" fmla="*/ 30 w 464"/>
                    <a:gd name="T79" fmla="*/ 536 h 554"/>
                    <a:gd name="T80" fmla="*/ 44 w 464"/>
                    <a:gd name="T81" fmla="*/ 542 h 554"/>
                    <a:gd name="T82" fmla="*/ 60 w 464"/>
                    <a:gd name="T83" fmla="*/ 548 h 554"/>
                    <a:gd name="T84" fmla="*/ 60 w 464"/>
                    <a:gd name="T85" fmla="*/ 548 h 554"/>
                    <a:gd name="T86" fmla="*/ 78 w 464"/>
                    <a:gd name="T87" fmla="*/ 552 h 554"/>
                    <a:gd name="T88" fmla="*/ 96 w 464"/>
                    <a:gd name="T89" fmla="*/ 554 h 554"/>
                    <a:gd name="T90" fmla="*/ 114 w 464"/>
                    <a:gd name="T91" fmla="*/ 554 h 554"/>
                    <a:gd name="T92" fmla="*/ 130 w 464"/>
                    <a:gd name="T93" fmla="*/ 552 h 554"/>
                    <a:gd name="T94" fmla="*/ 144 w 464"/>
                    <a:gd name="T95" fmla="*/ 548 h 554"/>
                    <a:gd name="T96" fmla="*/ 158 w 464"/>
                    <a:gd name="T97" fmla="*/ 542 h 554"/>
                    <a:gd name="T98" fmla="*/ 168 w 464"/>
                    <a:gd name="T99" fmla="*/ 534 h 554"/>
                    <a:gd name="T100" fmla="*/ 178 w 464"/>
                    <a:gd name="T101" fmla="*/ 524 h 554"/>
                    <a:gd name="T102" fmla="*/ 178 w 464"/>
                    <a:gd name="T103" fmla="*/ 524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4" h="554">
                      <a:moveTo>
                        <a:pt x="178" y="524"/>
                      </a:moveTo>
                      <a:lnTo>
                        <a:pt x="178" y="524"/>
                      </a:lnTo>
                      <a:lnTo>
                        <a:pt x="454" y="110"/>
                      </a:lnTo>
                      <a:lnTo>
                        <a:pt x="454" y="110"/>
                      </a:lnTo>
                      <a:lnTo>
                        <a:pt x="456" y="110"/>
                      </a:lnTo>
                      <a:lnTo>
                        <a:pt x="456" y="110"/>
                      </a:lnTo>
                      <a:lnTo>
                        <a:pt x="460" y="102"/>
                      </a:lnTo>
                      <a:lnTo>
                        <a:pt x="462" y="96"/>
                      </a:lnTo>
                      <a:lnTo>
                        <a:pt x="464" y="88"/>
                      </a:lnTo>
                      <a:lnTo>
                        <a:pt x="464" y="82"/>
                      </a:lnTo>
                      <a:lnTo>
                        <a:pt x="460" y="68"/>
                      </a:lnTo>
                      <a:lnTo>
                        <a:pt x="450" y="54"/>
                      </a:lnTo>
                      <a:lnTo>
                        <a:pt x="438" y="40"/>
                      </a:lnTo>
                      <a:lnTo>
                        <a:pt x="420" y="28"/>
                      </a:lnTo>
                      <a:lnTo>
                        <a:pt x="400" y="18"/>
                      </a:lnTo>
                      <a:lnTo>
                        <a:pt x="376" y="10"/>
                      </a:lnTo>
                      <a:lnTo>
                        <a:pt x="376" y="10"/>
                      </a:lnTo>
                      <a:lnTo>
                        <a:pt x="358" y="6"/>
                      </a:lnTo>
                      <a:lnTo>
                        <a:pt x="338" y="2"/>
                      </a:lnTo>
                      <a:lnTo>
                        <a:pt x="316" y="0"/>
                      </a:lnTo>
                      <a:lnTo>
                        <a:pt x="294" y="2"/>
                      </a:lnTo>
                      <a:lnTo>
                        <a:pt x="272" y="4"/>
                      </a:lnTo>
                      <a:lnTo>
                        <a:pt x="250" y="12"/>
                      </a:lnTo>
                      <a:lnTo>
                        <a:pt x="240" y="18"/>
                      </a:lnTo>
                      <a:lnTo>
                        <a:pt x="228" y="24"/>
                      </a:lnTo>
                      <a:lnTo>
                        <a:pt x="220" y="32"/>
                      </a:lnTo>
                      <a:lnTo>
                        <a:pt x="210" y="40"/>
                      </a:lnTo>
                      <a:lnTo>
                        <a:pt x="210" y="40"/>
                      </a:lnTo>
                      <a:lnTo>
                        <a:pt x="206" y="42"/>
                      </a:lnTo>
                      <a:lnTo>
                        <a:pt x="206" y="42"/>
                      </a:lnTo>
                      <a:lnTo>
                        <a:pt x="0" y="492"/>
                      </a:lnTo>
                      <a:lnTo>
                        <a:pt x="0" y="492"/>
                      </a:lnTo>
                      <a:lnTo>
                        <a:pt x="8" y="478"/>
                      </a:lnTo>
                      <a:lnTo>
                        <a:pt x="8" y="478"/>
                      </a:lnTo>
                      <a:lnTo>
                        <a:pt x="2" y="488"/>
                      </a:lnTo>
                      <a:lnTo>
                        <a:pt x="2" y="498"/>
                      </a:lnTo>
                      <a:lnTo>
                        <a:pt x="4" y="508"/>
                      </a:lnTo>
                      <a:lnTo>
                        <a:pt x="10" y="518"/>
                      </a:lnTo>
                      <a:lnTo>
                        <a:pt x="18" y="528"/>
                      </a:lnTo>
                      <a:lnTo>
                        <a:pt x="30" y="536"/>
                      </a:lnTo>
                      <a:lnTo>
                        <a:pt x="44" y="542"/>
                      </a:lnTo>
                      <a:lnTo>
                        <a:pt x="60" y="548"/>
                      </a:lnTo>
                      <a:lnTo>
                        <a:pt x="60" y="548"/>
                      </a:lnTo>
                      <a:lnTo>
                        <a:pt x="78" y="552"/>
                      </a:lnTo>
                      <a:lnTo>
                        <a:pt x="96" y="554"/>
                      </a:lnTo>
                      <a:lnTo>
                        <a:pt x="114" y="554"/>
                      </a:lnTo>
                      <a:lnTo>
                        <a:pt x="130" y="552"/>
                      </a:lnTo>
                      <a:lnTo>
                        <a:pt x="144" y="548"/>
                      </a:lnTo>
                      <a:lnTo>
                        <a:pt x="158" y="542"/>
                      </a:lnTo>
                      <a:lnTo>
                        <a:pt x="168" y="534"/>
                      </a:lnTo>
                      <a:lnTo>
                        <a:pt x="178" y="524"/>
                      </a:lnTo>
                      <a:lnTo>
                        <a:pt x="178" y="524"/>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41" name="Freeform 130"/>
                <p:cNvSpPr>
                  <a:spLocks/>
                </p:cNvSpPr>
                <p:nvPr/>
              </p:nvSpPr>
              <p:spPr bwMode="auto">
                <a:xfrm>
                  <a:off x="1924" y="1146"/>
                  <a:ext cx="602" cy="506"/>
                </a:xfrm>
                <a:custGeom>
                  <a:avLst/>
                  <a:gdLst>
                    <a:gd name="T0" fmla="*/ 54 w 602"/>
                    <a:gd name="T1" fmla="*/ 266 h 506"/>
                    <a:gd name="T2" fmla="*/ 54 w 602"/>
                    <a:gd name="T3" fmla="*/ 266 h 506"/>
                    <a:gd name="T4" fmla="*/ 526 w 602"/>
                    <a:gd name="T5" fmla="*/ 498 h 506"/>
                    <a:gd name="T6" fmla="*/ 526 w 602"/>
                    <a:gd name="T7" fmla="*/ 498 h 506"/>
                    <a:gd name="T8" fmla="*/ 528 w 602"/>
                    <a:gd name="T9" fmla="*/ 502 h 506"/>
                    <a:gd name="T10" fmla="*/ 528 w 602"/>
                    <a:gd name="T11" fmla="*/ 502 h 506"/>
                    <a:gd name="T12" fmla="*/ 536 w 602"/>
                    <a:gd name="T13" fmla="*/ 506 h 506"/>
                    <a:gd name="T14" fmla="*/ 542 w 602"/>
                    <a:gd name="T15" fmla="*/ 506 h 506"/>
                    <a:gd name="T16" fmla="*/ 550 w 602"/>
                    <a:gd name="T17" fmla="*/ 506 h 506"/>
                    <a:gd name="T18" fmla="*/ 556 w 602"/>
                    <a:gd name="T19" fmla="*/ 502 h 506"/>
                    <a:gd name="T20" fmla="*/ 564 w 602"/>
                    <a:gd name="T21" fmla="*/ 498 h 506"/>
                    <a:gd name="T22" fmla="*/ 570 w 602"/>
                    <a:gd name="T23" fmla="*/ 490 h 506"/>
                    <a:gd name="T24" fmla="*/ 580 w 602"/>
                    <a:gd name="T25" fmla="*/ 472 h 506"/>
                    <a:gd name="T26" fmla="*/ 590 w 602"/>
                    <a:gd name="T27" fmla="*/ 448 h 506"/>
                    <a:gd name="T28" fmla="*/ 596 w 602"/>
                    <a:gd name="T29" fmla="*/ 420 h 506"/>
                    <a:gd name="T30" fmla="*/ 600 w 602"/>
                    <a:gd name="T31" fmla="*/ 386 h 506"/>
                    <a:gd name="T32" fmla="*/ 602 w 602"/>
                    <a:gd name="T33" fmla="*/ 348 h 506"/>
                    <a:gd name="T34" fmla="*/ 602 w 602"/>
                    <a:gd name="T35" fmla="*/ 348 h 506"/>
                    <a:gd name="T36" fmla="*/ 602 w 602"/>
                    <a:gd name="T37" fmla="*/ 320 h 506"/>
                    <a:gd name="T38" fmla="*/ 600 w 602"/>
                    <a:gd name="T39" fmla="*/ 290 h 506"/>
                    <a:gd name="T40" fmla="*/ 596 w 602"/>
                    <a:gd name="T41" fmla="*/ 258 h 506"/>
                    <a:gd name="T42" fmla="*/ 588 w 602"/>
                    <a:gd name="T43" fmla="*/ 226 h 506"/>
                    <a:gd name="T44" fmla="*/ 580 w 602"/>
                    <a:gd name="T45" fmla="*/ 196 h 506"/>
                    <a:gd name="T46" fmla="*/ 566 w 602"/>
                    <a:gd name="T47" fmla="*/ 168 h 506"/>
                    <a:gd name="T48" fmla="*/ 558 w 602"/>
                    <a:gd name="T49" fmla="*/ 154 h 506"/>
                    <a:gd name="T50" fmla="*/ 550 w 602"/>
                    <a:gd name="T51" fmla="*/ 142 h 506"/>
                    <a:gd name="T52" fmla="*/ 540 w 602"/>
                    <a:gd name="T53" fmla="*/ 132 h 506"/>
                    <a:gd name="T54" fmla="*/ 528 w 602"/>
                    <a:gd name="T55" fmla="*/ 122 h 506"/>
                    <a:gd name="T56" fmla="*/ 528 w 602"/>
                    <a:gd name="T57" fmla="*/ 122 h 506"/>
                    <a:gd name="T58" fmla="*/ 526 w 602"/>
                    <a:gd name="T59" fmla="*/ 118 h 506"/>
                    <a:gd name="T60" fmla="*/ 526 w 602"/>
                    <a:gd name="T61" fmla="*/ 118 h 506"/>
                    <a:gd name="T62" fmla="*/ 38 w 602"/>
                    <a:gd name="T63" fmla="*/ 0 h 506"/>
                    <a:gd name="T64" fmla="*/ 38 w 602"/>
                    <a:gd name="T65" fmla="*/ 0 h 506"/>
                    <a:gd name="T66" fmla="*/ 54 w 602"/>
                    <a:gd name="T67" fmla="*/ 4 h 506"/>
                    <a:gd name="T68" fmla="*/ 54 w 602"/>
                    <a:gd name="T69" fmla="*/ 4 h 506"/>
                    <a:gd name="T70" fmla="*/ 48 w 602"/>
                    <a:gd name="T71" fmla="*/ 2 h 506"/>
                    <a:gd name="T72" fmla="*/ 42 w 602"/>
                    <a:gd name="T73" fmla="*/ 2 h 506"/>
                    <a:gd name="T74" fmla="*/ 38 w 602"/>
                    <a:gd name="T75" fmla="*/ 2 h 506"/>
                    <a:gd name="T76" fmla="*/ 32 w 602"/>
                    <a:gd name="T77" fmla="*/ 4 h 506"/>
                    <a:gd name="T78" fmla="*/ 22 w 602"/>
                    <a:gd name="T79" fmla="*/ 12 h 506"/>
                    <a:gd name="T80" fmla="*/ 16 w 602"/>
                    <a:gd name="T81" fmla="*/ 24 h 506"/>
                    <a:gd name="T82" fmla="*/ 8 w 602"/>
                    <a:gd name="T83" fmla="*/ 40 h 506"/>
                    <a:gd name="T84" fmla="*/ 4 w 602"/>
                    <a:gd name="T85" fmla="*/ 60 h 506"/>
                    <a:gd name="T86" fmla="*/ 0 w 602"/>
                    <a:gd name="T87" fmla="*/ 84 h 506"/>
                    <a:gd name="T88" fmla="*/ 0 w 602"/>
                    <a:gd name="T89" fmla="*/ 108 h 506"/>
                    <a:gd name="T90" fmla="*/ 0 w 602"/>
                    <a:gd name="T91" fmla="*/ 108 h 506"/>
                    <a:gd name="T92" fmla="*/ 0 w 602"/>
                    <a:gd name="T93" fmla="*/ 136 h 506"/>
                    <a:gd name="T94" fmla="*/ 4 w 602"/>
                    <a:gd name="T95" fmla="*/ 162 h 506"/>
                    <a:gd name="T96" fmla="*/ 8 w 602"/>
                    <a:gd name="T97" fmla="*/ 186 h 506"/>
                    <a:gd name="T98" fmla="*/ 16 w 602"/>
                    <a:gd name="T99" fmla="*/ 210 h 506"/>
                    <a:gd name="T100" fmla="*/ 22 w 602"/>
                    <a:gd name="T101" fmla="*/ 230 h 506"/>
                    <a:gd name="T102" fmla="*/ 32 w 602"/>
                    <a:gd name="T103" fmla="*/ 246 h 506"/>
                    <a:gd name="T104" fmla="*/ 42 w 602"/>
                    <a:gd name="T105" fmla="*/ 258 h 506"/>
                    <a:gd name="T106" fmla="*/ 54 w 602"/>
                    <a:gd name="T107" fmla="*/ 266 h 506"/>
                    <a:gd name="T108" fmla="*/ 54 w 602"/>
                    <a:gd name="T109" fmla="*/ 26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2" h="506">
                      <a:moveTo>
                        <a:pt x="54" y="266"/>
                      </a:moveTo>
                      <a:lnTo>
                        <a:pt x="54" y="266"/>
                      </a:lnTo>
                      <a:lnTo>
                        <a:pt x="526" y="498"/>
                      </a:lnTo>
                      <a:lnTo>
                        <a:pt x="526" y="498"/>
                      </a:lnTo>
                      <a:lnTo>
                        <a:pt x="528" y="502"/>
                      </a:lnTo>
                      <a:lnTo>
                        <a:pt x="528" y="502"/>
                      </a:lnTo>
                      <a:lnTo>
                        <a:pt x="536" y="506"/>
                      </a:lnTo>
                      <a:lnTo>
                        <a:pt x="542" y="506"/>
                      </a:lnTo>
                      <a:lnTo>
                        <a:pt x="550" y="506"/>
                      </a:lnTo>
                      <a:lnTo>
                        <a:pt x="556" y="502"/>
                      </a:lnTo>
                      <a:lnTo>
                        <a:pt x="564" y="498"/>
                      </a:lnTo>
                      <a:lnTo>
                        <a:pt x="570" y="490"/>
                      </a:lnTo>
                      <a:lnTo>
                        <a:pt x="580" y="472"/>
                      </a:lnTo>
                      <a:lnTo>
                        <a:pt x="590" y="448"/>
                      </a:lnTo>
                      <a:lnTo>
                        <a:pt x="596" y="420"/>
                      </a:lnTo>
                      <a:lnTo>
                        <a:pt x="600" y="386"/>
                      </a:lnTo>
                      <a:lnTo>
                        <a:pt x="602" y="348"/>
                      </a:lnTo>
                      <a:lnTo>
                        <a:pt x="602" y="348"/>
                      </a:lnTo>
                      <a:lnTo>
                        <a:pt x="602" y="320"/>
                      </a:lnTo>
                      <a:lnTo>
                        <a:pt x="600" y="290"/>
                      </a:lnTo>
                      <a:lnTo>
                        <a:pt x="596" y="258"/>
                      </a:lnTo>
                      <a:lnTo>
                        <a:pt x="588" y="226"/>
                      </a:lnTo>
                      <a:lnTo>
                        <a:pt x="580" y="196"/>
                      </a:lnTo>
                      <a:lnTo>
                        <a:pt x="566" y="168"/>
                      </a:lnTo>
                      <a:lnTo>
                        <a:pt x="558" y="154"/>
                      </a:lnTo>
                      <a:lnTo>
                        <a:pt x="550" y="142"/>
                      </a:lnTo>
                      <a:lnTo>
                        <a:pt x="540" y="132"/>
                      </a:lnTo>
                      <a:lnTo>
                        <a:pt x="528" y="122"/>
                      </a:lnTo>
                      <a:lnTo>
                        <a:pt x="528" y="122"/>
                      </a:lnTo>
                      <a:lnTo>
                        <a:pt x="526" y="118"/>
                      </a:lnTo>
                      <a:lnTo>
                        <a:pt x="526" y="118"/>
                      </a:lnTo>
                      <a:lnTo>
                        <a:pt x="38" y="0"/>
                      </a:lnTo>
                      <a:lnTo>
                        <a:pt x="38" y="0"/>
                      </a:lnTo>
                      <a:lnTo>
                        <a:pt x="54" y="4"/>
                      </a:lnTo>
                      <a:lnTo>
                        <a:pt x="54" y="4"/>
                      </a:lnTo>
                      <a:lnTo>
                        <a:pt x="48" y="2"/>
                      </a:lnTo>
                      <a:lnTo>
                        <a:pt x="42" y="2"/>
                      </a:lnTo>
                      <a:lnTo>
                        <a:pt x="38" y="2"/>
                      </a:lnTo>
                      <a:lnTo>
                        <a:pt x="32" y="4"/>
                      </a:lnTo>
                      <a:lnTo>
                        <a:pt x="22" y="12"/>
                      </a:lnTo>
                      <a:lnTo>
                        <a:pt x="16" y="24"/>
                      </a:lnTo>
                      <a:lnTo>
                        <a:pt x="8" y="40"/>
                      </a:lnTo>
                      <a:lnTo>
                        <a:pt x="4" y="60"/>
                      </a:lnTo>
                      <a:lnTo>
                        <a:pt x="0" y="84"/>
                      </a:lnTo>
                      <a:lnTo>
                        <a:pt x="0" y="108"/>
                      </a:lnTo>
                      <a:lnTo>
                        <a:pt x="0" y="108"/>
                      </a:lnTo>
                      <a:lnTo>
                        <a:pt x="0" y="136"/>
                      </a:lnTo>
                      <a:lnTo>
                        <a:pt x="4" y="162"/>
                      </a:lnTo>
                      <a:lnTo>
                        <a:pt x="8" y="186"/>
                      </a:lnTo>
                      <a:lnTo>
                        <a:pt x="16" y="210"/>
                      </a:lnTo>
                      <a:lnTo>
                        <a:pt x="22" y="230"/>
                      </a:lnTo>
                      <a:lnTo>
                        <a:pt x="32" y="246"/>
                      </a:lnTo>
                      <a:lnTo>
                        <a:pt x="42" y="258"/>
                      </a:lnTo>
                      <a:lnTo>
                        <a:pt x="54" y="266"/>
                      </a:lnTo>
                      <a:lnTo>
                        <a:pt x="54" y="26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542" name="Freeform 131"/>
                <p:cNvSpPr>
                  <a:spLocks/>
                </p:cNvSpPr>
                <p:nvPr/>
              </p:nvSpPr>
              <p:spPr bwMode="auto">
                <a:xfrm>
                  <a:off x="1650" y="1698"/>
                  <a:ext cx="138" cy="186"/>
                </a:xfrm>
                <a:custGeom>
                  <a:avLst/>
                  <a:gdLst>
                    <a:gd name="T0" fmla="*/ 68 w 138"/>
                    <a:gd name="T1" fmla="*/ 76 h 186"/>
                    <a:gd name="T2" fmla="*/ 54 w 138"/>
                    <a:gd name="T3" fmla="*/ 180 h 186"/>
                    <a:gd name="T4" fmla="*/ 70 w 138"/>
                    <a:gd name="T5" fmla="*/ 186 h 186"/>
                    <a:gd name="T6" fmla="*/ 104 w 138"/>
                    <a:gd name="T7" fmla="*/ 88 h 186"/>
                    <a:gd name="T8" fmla="*/ 118 w 138"/>
                    <a:gd name="T9" fmla="*/ 92 h 186"/>
                    <a:gd name="T10" fmla="*/ 138 w 138"/>
                    <a:gd name="T11" fmla="*/ 34 h 186"/>
                    <a:gd name="T12" fmla="*/ 40 w 138"/>
                    <a:gd name="T13" fmla="*/ 0 h 186"/>
                    <a:gd name="T14" fmla="*/ 20 w 138"/>
                    <a:gd name="T15" fmla="*/ 60 h 186"/>
                    <a:gd name="T16" fmla="*/ 34 w 138"/>
                    <a:gd name="T17" fmla="*/ 64 h 186"/>
                    <a:gd name="T18" fmla="*/ 32 w 138"/>
                    <a:gd name="T19" fmla="*/ 66 h 186"/>
                    <a:gd name="T20" fmla="*/ 0 w 138"/>
                    <a:gd name="T21" fmla="*/ 164 h 186"/>
                    <a:gd name="T22" fmla="*/ 16 w 138"/>
                    <a:gd name="T23" fmla="*/ 170 h 186"/>
                    <a:gd name="T24" fmla="*/ 68 w 138"/>
                    <a:gd name="T25" fmla="*/ 7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86">
                      <a:moveTo>
                        <a:pt x="68" y="76"/>
                      </a:moveTo>
                      <a:lnTo>
                        <a:pt x="54" y="180"/>
                      </a:lnTo>
                      <a:lnTo>
                        <a:pt x="70" y="186"/>
                      </a:lnTo>
                      <a:lnTo>
                        <a:pt x="104" y="88"/>
                      </a:lnTo>
                      <a:lnTo>
                        <a:pt x="118" y="92"/>
                      </a:lnTo>
                      <a:lnTo>
                        <a:pt x="138" y="34"/>
                      </a:lnTo>
                      <a:lnTo>
                        <a:pt x="40" y="0"/>
                      </a:lnTo>
                      <a:lnTo>
                        <a:pt x="20" y="60"/>
                      </a:lnTo>
                      <a:lnTo>
                        <a:pt x="34" y="64"/>
                      </a:lnTo>
                      <a:lnTo>
                        <a:pt x="32" y="66"/>
                      </a:lnTo>
                      <a:lnTo>
                        <a:pt x="0" y="164"/>
                      </a:lnTo>
                      <a:lnTo>
                        <a:pt x="16" y="170"/>
                      </a:lnTo>
                      <a:lnTo>
                        <a:pt x="68" y="7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43" name="Freeform 132"/>
                <p:cNvSpPr>
                  <a:spLocks/>
                </p:cNvSpPr>
                <p:nvPr/>
              </p:nvSpPr>
              <p:spPr bwMode="auto">
                <a:xfrm>
                  <a:off x="1678" y="1582"/>
                  <a:ext cx="192" cy="164"/>
                </a:xfrm>
                <a:custGeom>
                  <a:avLst/>
                  <a:gdLst>
                    <a:gd name="T0" fmla="*/ 0 w 192"/>
                    <a:gd name="T1" fmla="*/ 82 h 164"/>
                    <a:gd name="T2" fmla="*/ 0 w 192"/>
                    <a:gd name="T3" fmla="*/ 82 h 164"/>
                    <a:gd name="T4" fmla="*/ 2 w 192"/>
                    <a:gd name="T5" fmla="*/ 98 h 164"/>
                    <a:gd name="T6" fmla="*/ 8 w 192"/>
                    <a:gd name="T7" fmla="*/ 114 h 164"/>
                    <a:gd name="T8" fmla="*/ 16 w 192"/>
                    <a:gd name="T9" fmla="*/ 128 h 164"/>
                    <a:gd name="T10" fmla="*/ 28 w 192"/>
                    <a:gd name="T11" fmla="*/ 140 h 164"/>
                    <a:gd name="T12" fmla="*/ 42 w 192"/>
                    <a:gd name="T13" fmla="*/ 150 h 164"/>
                    <a:gd name="T14" fmla="*/ 58 w 192"/>
                    <a:gd name="T15" fmla="*/ 158 h 164"/>
                    <a:gd name="T16" fmla="*/ 76 w 192"/>
                    <a:gd name="T17" fmla="*/ 162 h 164"/>
                    <a:gd name="T18" fmla="*/ 96 w 192"/>
                    <a:gd name="T19" fmla="*/ 164 h 164"/>
                    <a:gd name="T20" fmla="*/ 96 w 192"/>
                    <a:gd name="T21" fmla="*/ 164 h 164"/>
                    <a:gd name="T22" fmla="*/ 116 w 192"/>
                    <a:gd name="T23" fmla="*/ 162 h 164"/>
                    <a:gd name="T24" fmla="*/ 134 w 192"/>
                    <a:gd name="T25" fmla="*/ 158 h 164"/>
                    <a:gd name="T26" fmla="*/ 150 w 192"/>
                    <a:gd name="T27" fmla="*/ 150 h 164"/>
                    <a:gd name="T28" fmla="*/ 164 w 192"/>
                    <a:gd name="T29" fmla="*/ 140 h 164"/>
                    <a:gd name="T30" fmla="*/ 176 w 192"/>
                    <a:gd name="T31" fmla="*/ 128 h 164"/>
                    <a:gd name="T32" fmla="*/ 184 w 192"/>
                    <a:gd name="T33" fmla="*/ 114 h 164"/>
                    <a:gd name="T34" fmla="*/ 190 w 192"/>
                    <a:gd name="T35" fmla="*/ 98 h 164"/>
                    <a:gd name="T36" fmla="*/ 192 w 192"/>
                    <a:gd name="T37" fmla="*/ 82 h 164"/>
                    <a:gd name="T38" fmla="*/ 192 w 192"/>
                    <a:gd name="T39" fmla="*/ 82 h 164"/>
                    <a:gd name="T40" fmla="*/ 190 w 192"/>
                    <a:gd name="T41" fmla="*/ 66 h 164"/>
                    <a:gd name="T42" fmla="*/ 184 w 192"/>
                    <a:gd name="T43" fmla="*/ 50 h 164"/>
                    <a:gd name="T44" fmla="*/ 176 w 192"/>
                    <a:gd name="T45" fmla="*/ 36 h 164"/>
                    <a:gd name="T46" fmla="*/ 164 w 192"/>
                    <a:gd name="T47" fmla="*/ 24 h 164"/>
                    <a:gd name="T48" fmla="*/ 150 w 192"/>
                    <a:gd name="T49" fmla="*/ 14 h 164"/>
                    <a:gd name="T50" fmla="*/ 134 w 192"/>
                    <a:gd name="T51" fmla="*/ 8 h 164"/>
                    <a:gd name="T52" fmla="*/ 116 w 192"/>
                    <a:gd name="T53" fmla="*/ 2 h 164"/>
                    <a:gd name="T54" fmla="*/ 96 w 192"/>
                    <a:gd name="T55" fmla="*/ 0 h 164"/>
                    <a:gd name="T56" fmla="*/ 96 w 192"/>
                    <a:gd name="T57" fmla="*/ 0 h 164"/>
                    <a:gd name="T58" fmla="*/ 76 w 192"/>
                    <a:gd name="T59" fmla="*/ 2 h 164"/>
                    <a:gd name="T60" fmla="*/ 58 w 192"/>
                    <a:gd name="T61" fmla="*/ 8 h 164"/>
                    <a:gd name="T62" fmla="*/ 42 w 192"/>
                    <a:gd name="T63" fmla="*/ 14 h 164"/>
                    <a:gd name="T64" fmla="*/ 28 w 192"/>
                    <a:gd name="T65" fmla="*/ 24 h 164"/>
                    <a:gd name="T66" fmla="*/ 16 w 192"/>
                    <a:gd name="T67" fmla="*/ 36 h 164"/>
                    <a:gd name="T68" fmla="*/ 8 w 192"/>
                    <a:gd name="T69" fmla="*/ 50 h 164"/>
                    <a:gd name="T70" fmla="*/ 2 w 192"/>
                    <a:gd name="T71" fmla="*/ 66 h 164"/>
                    <a:gd name="T72" fmla="*/ 0 w 192"/>
                    <a:gd name="T73" fmla="*/ 82 h 164"/>
                    <a:gd name="T74" fmla="*/ 0 w 192"/>
                    <a:gd name="T75"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64">
                      <a:moveTo>
                        <a:pt x="0" y="82"/>
                      </a:moveTo>
                      <a:lnTo>
                        <a:pt x="0" y="82"/>
                      </a:lnTo>
                      <a:lnTo>
                        <a:pt x="2" y="98"/>
                      </a:lnTo>
                      <a:lnTo>
                        <a:pt x="8" y="114"/>
                      </a:lnTo>
                      <a:lnTo>
                        <a:pt x="16" y="128"/>
                      </a:lnTo>
                      <a:lnTo>
                        <a:pt x="28" y="140"/>
                      </a:lnTo>
                      <a:lnTo>
                        <a:pt x="42" y="150"/>
                      </a:lnTo>
                      <a:lnTo>
                        <a:pt x="58" y="158"/>
                      </a:lnTo>
                      <a:lnTo>
                        <a:pt x="76" y="162"/>
                      </a:lnTo>
                      <a:lnTo>
                        <a:pt x="96" y="164"/>
                      </a:lnTo>
                      <a:lnTo>
                        <a:pt x="96" y="164"/>
                      </a:lnTo>
                      <a:lnTo>
                        <a:pt x="116" y="162"/>
                      </a:lnTo>
                      <a:lnTo>
                        <a:pt x="134" y="158"/>
                      </a:lnTo>
                      <a:lnTo>
                        <a:pt x="150" y="150"/>
                      </a:lnTo>
                      <a:lnTo>
                        <a:pt x="164" y="140"/>
                      </a:lnTo>
                      <a:lnTo>
                        <a:pt x="176" y="128"/>
                      </a:lnTo>
                      <a:lnTo>
                        <a:pt x="184" y="114"/>
                      </a:lnTo>
                      <a:lnTo>
                        <a:pt x="190" y="98"/>
                      </a:lnTo>
                      <a:lnTo>
                        <a:pt x="192" y="82"/>
                      </a:lnTo>
                      <a:lnTo>
                        <a:pt x="192" y="82"/>
                      </a:lnTo>
                      <a:lnTo>
                        <a:pt x="190" y="66"/>
                      </a:lnTo>
                      <a:lnTo>
                        <a:pt x="184" y="50"/>
                      </a:lnTo>
                      <a:lnTo>
                        <a:pt x="176" y="36"/>
                      </a:lnTo>
                      <a:lnTo>
                        <a:pt x="164" y="24"/>
                      </a:lnTo>
                      <a:lnTo>
                        <a:pt x="150" y="14"/>
                      </a:lnTo>
                      <a:lnTo>
                        <a:pt x="134" y="8"/>
                      </a:lnTo>
                      <a:lnTo>
                        <a:pt x="116" y="2"/>
                      </a:lnTo>
                      <a:lnTo>
                        <a:pt x="96" y="0"/>
                      </a:lnTo>
                      <a:lnTo>
                        <a:pt x="96" y="0"/>
                      </a:lnTo>
                      <a:lnTo>
                        <a:pt x="76" y="2"/>
                      </a:lnTo>
                      <a:lnTo>
                        <a:pt x="58" y="8"/>
                      </a:lnTo>
                      <a:lnTo>
                        <a:pt x="42" y="14"/>
                      </a:lnTo>
                      <a:lnTo>
                        <a:pt x="28" y="24"/>
                      </a:lnTo>
                      <a:lnTo>
                        <a:pt x="16" y="36"/>
                      </a:lnTo>
                      <a:lnTo>
                        <a:pt x="8" y="50"/>
                      </a:lnTo>
                      <a:lnTo>
                        <a:pt x="2" y="66"/>
                      </a:lnTo>
                      <a:lnTo>
                        <a:pt x="0" y="82"/>
                      </a:lnTo>
                      <a:lnTo>
                        <a:pt x="0" y="8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44" name="Line 133"/>
                <p:cNvSpPr>
                  <a:spLocks noChangeShapeType="1"/>
                </p:cNvSpPr>
                <p:nvPr/>
              </p:nvSpPr>
              <p:spPr bwMode="auto">
                <a:xfrm>
                  <a:off x="2586" y="1434"/>
                  <a:ext cx="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545" name="Freeform 134"/>
                <p:cNvSpPr>
                  <a:spLocks/>
                </p:cNvSpPr>
                <p:nvPr/>
              </p:nvSpPr>
              <p:spPr bwMode="auto">
                <a:xfrm>
                  <a:off x="1876" y="1150"/>
                  <a:ext cx="602" cy="506"/>
                </a:xfrm>
                <a:custGeom>
                  <a:avLst/>
                  <a:gdLst>
                    <a:gd name="T0" fmla="*/ 54 w 602"/>
                    <a:gd name="T1" fmla="*/ 266 h 506"/>
                    <a:gd name="T2" fmla="*/ 54 w 602"/>
                    <a:gd name="T3" fmla="*/ 266 h 506"/>
                    <a:gd name="T4" fmla="*/ 526 w 602"/>
                    <a:gd name="T5" fmla="*/ 498 h 506"/>
                    <a:gd name="T6" fmla="*/ 526 w 602"/>
                    <a:gd name="T7" fmla="*/ 498 h 506"/>
                    <a:gd name="T8" fmla="*/ 528 w 602"/>
                    <a:gd name="T9" fmla="*/ 502 h 506"/>
                    <a:gd name="T10" fmla="*/ 528 w 602"/>
                    <a:gd name="T11" fmla="*/ 502 h 506"/>
                    <a:gd name="T12" fmla="*/ 536 w 602"/>
                    <a:gd name="T13" fmla="*/ 506 h 506"/>
                    <a:gd name="T14" fmla="*/ 542 w 602"/>
                    <a:gd name="T15" fmla="*/ 506 h 506"/>
                    <a:gd name="T16" fmla="*/ 550 w 602"/>
                    <a:gd name="T17" fmla="*/ 506 h 506"/>
                    <a:gd name="T18" fmla="*/ 556 w 602"/>
                    <a:gd name="T19" fmla="*/ 502 h 506"/>
                    <a:gd name="T20" fmla="*/ 564 w 602"/>
                    <a:gd name="T21" fmla="*/ 498 h 506"/>
                    <a:gd name="T22" fmla="*/ 570 w 602"/>
                    <a:gd name="T23" fmla="*/ 490 h 506"/>
                    <a:gd name="T24" fmla="*/ 580 w 602"/>
                    <a:gd name="T25" fmla="*/ 472 h 506"/>
                    <a:gd name="T26" fmla="*/ 590 w 602"/>
                    <a:gd name="T27" fmla="*/ 448 h 506"/>
                    <a:gd name="T28" fmla="*/ 596 w 602"/>
                    <a:gd name="T29" fmla="*/ 420 h 506"/>
                    <a:gd name="T30" fmla="*/ 600 w 602"/>
                    <a:gd name="T31" fmla="*/ 386 h 506"/>
                    <a:gd name="T32" fmla="*/ 602 w 602"/>
                    <a:gd name="T33" fmla="*/ 348 h 506"/>
                    <a:gd name="T34" fmla="*/ 602 w 602"/>
                    <a:gd name="T35" fmla="*/ 348 h 506"/>
                    <a:gd name="T36" fmla="*/ 602 w 602"/>
                    <a:gd name="T37" fmla="*/ 320 h 506"/>
                    <a:gd name="T38" fmla="*/ 600 w 602"/>
                    <a:gd name="T39" fmla="*/ 290 h 506"/>
                    <a:gd name="T40" fmla="*/ 596 w 602"/>
                    <a:gd name="T41" fmla="*/ 258 h 506"/>
                    <a:gd name="T42" fmla="*/ 588 w 602"/>
                    <a:gd name="T43" fmla="*/ 226 h 506"/>
                    <a:gd name="T44" fmla="*/ 580 w 602"/>
                    <a:gd name="T45" fmla="*/ 196 h 506"/>
                    <a:gd name="T46" fmla="*/ 566 w 602"/>
                    <a:gd name="T47" fmla="*/ 168 h 506"/>
                    <a:gd name="T48" fmla="*/ 558 w 602"/>
                    <a:gd name="T49" fmla="*/ 154 h 506"/>
                    <a:gd name="T50" fmla="*/ 550 w 602"/>
                    <a:gd name="T51" fmla="*/ 142 h 506"/>
                    <a:gd name="T52" fmla="*/ 540 w 602"/>
                    <a:gd name="T53" fmla="*/ 132 h 506"/>
                    <a:gd name="T54" fmla="*/ 528 w 602"/>
                    <a:gd name="T55" fmla="*/ 122 h 506"/>
                    <a:gd name="T56" fmla="*/ 528 w 602"/>
                    <a:gd name="T57" fmla="*/ 122 h 506"/>
                    <a:gd name="T58" fmla="*/ 526 w 602"/>
                    <a:gd name="T59" fmla="*/ 118 h 506"/>
                    <a:gd name="T60" fmla="*/ 526 w 602"/>
                    <a:gd name="T61" fmla="*/ 118 h 506"/>
                    <a:gd name="T62" fmla="*/ 38 w 602"/>
                    <a:gd name="T63" fmla="*/ 0 h 506"/>
                    <a:gd name="T64" fmla="*/ 38 w 602"/>
                    <a:gd name="T65" fmla="*/ 0 h 506"/>
                    <a:gd name="T66" fmla="*/ 54 w 602"/>
                    <a:gd name="T67" fmla="*/ 4 h 506"/>
                    <a:gd name="T68" fmla="*/ 54 w 602"/>
                    <a:gd name="T69" fmla="*/ 4 h 506"/>
                    <a:gd name="T70" fmla="*/ 48 w 602"/>
                    <a:gd name="T71" fmla="*/ 2 h 506"/>
                    <a:gd name="T72" fmla="*/ 42 w 602"/>
                    <a:gd name="T73" fmla="*/ 2 h 506"/>
                    <a:gd name="T74" fmla="*/ 38 w 602"/>
                    <a:gd name="T75" fmla="*/ 2 h 506"/>
                    <a:gd name="T76" fmla="*/ 32 w 602"/>
                    <a:gd name="T77" fmla="*/ 4 h 506"/>
                    <a:gd name="T78" fmla="*/ 22 w 602"/>
                    <a:gd name="T79" fmla="*/ 12 h 506"/>
                    <a:gd name="T80" fmla="*/ 16 w 602"/>
                    <a:gd name="T81" fmla="*/ 24 h 506"/>
                    <a:gd name="T82" fmla="*/ 8 w 602"/>
                    <a:gd name="T83" fmla="*/ 40 h 506"/>
                    <a:gd name="T84" fmla="*/ 4 w 602"/>
                    <a:gd name="T85" fmla="*/ 60 h 506"/>
                    <a:gd name="T86" fmla="*/ 0 w 602"/>
                    <a:gd name="T87" fmla="*/ 84 h 506"/>
                    <a:gd name="T88" fmla="*/ 0 w 602"/>
                    <a:gd name="T89" fmla="*/ 108 h 506"/>
                    <a:gd name="T90" fmla="*/ 0 w 602"/>
                    <a:gd name="T91" fmla="*/ 108 h 506"/>
                    <a:gd name="T92" fmla="*/ 0 w 602"/>
                    <a:gd name="T93" fmla="*/ 136 h 506"/>
                    <a:gd name="T94" fmla="*/ 4 w 602"/>
                    <a:gd name="T95" fmla="*/ 162 h 506"/>
                    <a:gd name="T96" fmla="*/ 8 w 602"/>
                    <a:gd name="T97" fmla="*/ 186 h 506"/>
                    <a:gd name="T98" fmla="*/ 16 w 602"/>
                    <a:gd name="T99" fmla="*/ 210 h 506"/>
                    <a:gd name="T100" fmla="*/ 22 w 602"/>
                    <a:gd name="T101" fmla="*/ 230 h 506"/>
                    <a:gd name="T102" fmla="*/ 32 w 602"/>
                    <a:gd name="T103" fmla="*/ 246 h 506"/>
                    <a:gd name="T104" fmla="*/ 42 w 602"/>
                    <a:gd name="T105" fmla="*/ 258 h 506"/>
                    <a:gd name="T106" fmla="*/ 54 w 602"/>
                    <a:gd name="T107" fmla="*/ 266 h 506"/>
                    <a:gd name="T108" fmla="*/ 54 w 602"/>
                    <a:gd name="T109" fmla="*/ 26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2" h="506">
                      <a:moveTo>
                        <a:pt x="54" y="266"/>
                      </a:moveTo>
                      <a:lnTo>
                        <a:pt x="54" y="266"/>
                      </a:lnTo>
                      <a:lnTo>
                        <a:pt x="526" y="498"/>
                      </a:lnTo>
                      <a:lnTo>
                        <a:pt x="526" y="498"/>
                      </a:lnTo>
                      <a:lnTo>
                        <a:pt x="528" y="502"/>
                      </a:lnTo>
                      <a:lnTo>
                        <a:pt x="528" y="502"/>
                      </a:lnTo>
                      <a:lnTo>
                        <a:pt x="536" y="506"/>
                      </a:lnTo>
                      <a:lnTo>
                        <a:pt x="542" y="506"/>
                      </a:lnTo>
                      <a:lnTo>
                        <a:pt x="550" y="506"/>
                      </a:lnTo>
                      <a:lnTo>
                        <a:pt x="556" y="502"/>
                      </a:lnTo>
                      <a:lnTo>
                        <a:pt x="564" y="498"/>
                      </a:lnTo>
                      <a:lnTo>
                        <a:pt x="570" y="490"/>
                      </a:lnTo>
                      <a:lnTo>
                        <a:pt x="580" y="472"/>
                      </a:lnTo>
                      <a:lnTo>
                        <a:pt x="590" y="448"/>
                      </a:lnTo>
                      <a:lnTo>
                        <a:pt x="596" y="420"/>
                      </a:lnTo>
                      <a:lnTo>
                        <a:pt x="600" y="386"/>
                      </a:lnTo>
                      <a:lnTo>
                        <a:pt x="602" y="348"/>
                      </a:lnTo>
                      <a:lnTo>
                        <a:pt x="602" y="348"/>
                      </a:lnTo>
                      <a:lnTo>
                        <a:pt x="602" y="320"/>
                      </a:lnTo>
                      <a:lnTo>
                        <a:pt x="600" y="290"/>
                      </a:lnTo>
                      <a:lnTo>
                        <a:pt x="596" y="258"/>
                      </a:lnTo>
                      <a:lnTo>
                        <a:pt x="588" y="226"/>
                      </a:lnTo>
                      <a:lnTo>
                        <a:pt x="580" y="196"/>
                      </a:lnTo>
                      <a:lnTo>
                        <a:pt x="566" y="168"/>
                      </a:lnTo>
                      <a:lnTo>
                        <a:pt x="558" y="154"/>
                      </a:lnTo>
                      <a:lnTo>
                        <a:pt x="550" y="142"/>
                      </a:lnTo>
                      <a:lnTo>
                        <a:pt x="540" y="132"/>
                      </a:lnTo>
                      <a:lnTo>
                        <a:pt x="528" y="122"/>
                      </a:lnTo>
                      <a:lnTo>
                        <a:pt x="528" y="122"/>
                      </a:lnTo>
                      <a:lnTo>
                        <a:pt x="526" y="118"/>
                      </a:lnTo>
                      <a:lnTo>
                        <a:pt x="526" y="118"/>
                      </a:lnTo>
                      <a:lnTo>
                        <a:pt x="38" y="0"/>
                      </a:lnTo>
                      <a:lnTo>
                        <a:pt x="38" y="0"/>
                      </a:lnTo>
                      <a:lnTo>
                        <a:pt x="54" y="4"/>
                      </a:lnTo>
                      <a:lnTo>
                        <a:pt x="54" y="4"/>
                      </a:lnTo>
                      <a:lnTo>
                        <a:pt x="48" y="2"/>
                      </a:lnTo>
                      <a:lnTo>
                        <a:pt x="42" y="2"/>
                      </a:lnTo>
                      <a:lnTo>
                        <a:pt x="38" y="2"/>
                      </a:lnTo>
                      <a:lnTo>
                        <a:pt x="32" y="4"/>
                      </a:lnTo>
                      <a:lnTo>
                        <a:pt x="22" y="12"/>
                      </a:lnTo>
                      <a:lnTo>
                        <a:pt x="16" y="24"/>
                      </a:lnTo>
                      <a:lnTo>
                        <a:pt x="8" y="40"/>
                      </a:lnTo>
                      <a:lnTo>
                        <a:pt x="4" y="60"/>
                      </a:lnTo>
                      <a:lnTo>
                        <a:pt x="0" y="84"/>
                      </a:lnTo>
                      <a:lnTo>
                        <a:pt x="0" y="108"/>
                      </a:lnTo>
                      <a:lnTo>
                        <a:pt x="0" y="108"/>
                      </a:lnTo>
                      <a:lnTo>
                        <a:pt x="0" y="136"/>
                      </a:lnTo>
                      <a:lnTo>
                        <a:pt x="4" y="162"/>
                      </a:lnTo>
                      <a:lnTo>
                        <a:pt x="8" y="186"/>
                      </a:lnTo>
                      <a:lnTo>
                        <a:pt x="16" y="210"/>
                      </a:lnTo>
                      <a:lnTo>
                        <a:pt x="22" y="230"/>
                      </a:lnTo>
                      <a:lnTo>
                        <a:pt x="32" y="246"/>
                      </a:lnTo>
                      <a:lnTo>
                        <a:pt x="42" y="258"/>
                      </a:lnTo>
                      <a:lnTo>
                        <a:pt x="54" y="266"/>
                      </a:lnTo>
                      <a:lnTo>
                        <a:pt x="54" y="26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46" name="Freeform 135"/>
                <p:cNvSpPr>
                  <a:spLocks/>
                </p:cNvSpPr>
                <p:nvPr/>
              </p:nvSpPr>
              <p:spPr bwMode="auto">
                <a:xfrm>
                  <a:off x="2342" y="1314"/>
                  <a:ext cx="108" cy="268"/>
                </a:xfrm>
                <a:custGeom>
                  <a:avLst/>
                  <a:gdLst>
                    <a:gd name="T0" fmla="*/ 0 w 108"/>
                    <a:gd name="T1" fmla="*/ 108 h 268"/>
                    <a:gd name="T2" fmla="*/ 0 w 108"/>
                    <a:gd name="T3" fmla="*/ 108 h 268"/>
                    <a:gd name="T4" fmla="*/ 2 w 108"/>
                    <a:gd name="T5" fmla="*/ 134 h 268"/>
                    <a:gd name="T6" fmla="*/ 4 w 108"/>
                    <a:gd name="T7" fmla="*/ 160 h 268"/>
                    <a:gd name="T8" fmla="*/ 10 w 108"/>
                    <a:gd name="T9" fmla="*/ 186 h 268"/>
                    <a:gd name="T10" fmla="*/ 16 w 108"/>
                    <a:gd name="T11" fmla="*/ 208 h 268"/>
                    <a:gd name="T12" fmla="*/ 24 w 108"/>
                    <a:gd name="T13" fmla="*/ 228 h 268"/>
                    <a:gd name="T14" fmla="*/ 34 w 108"/>
                    <a:gd name="T15" fmla="*/ 244 h 268"/>
                    <a:gd name="T16" fmla="*/ 44 w 108"/>
                    <a:gd name="T17" fmla="*/ 258 h 268"/>
                    <a:gd name="T18" fmla="*/ 54 w 108"/>
                    <a:gd name="T19" fmla="*/ 266 h 268"/>
                    <a:gd name="T20" fmla="*/ 54 w 108"/>
                    <a:gd name="T21" fmla="*/ 266 h 268"/>
                    <a:gd name="T22" fmla="*/ 60 w 108"/>
                    <a:gd name="T23" fmla="*/ 268 h 268"/>
                    <a:gd name="T24" fmla="*/ 66 w 108"/>
                    <a:gd name="T25" fmla="*/ 268 h 268"/>
                    <a:gd name="T26" fmla="*/ 70 w 108"/>
                    <a:gd name="T27" fmla="*/ 268 h 268"/>
                    <a:gd name="T28" fmla="*/ 76 w 108"/>
                    <a:gd name="T29" fmla="*/ 266 h 268"/>
                    <a:gd name="T30" fmla="*/ 84 w 108"/>
                    <a:gd name="T31" fmla="*/ 258 h 268"/>
                    <a:gd name="T32" fmla="*/ 92 w 108"/>
                    <a:gd name="T33" fmla="*/ 246 h 268"/>
                    <a:gd name="T34" fmla="*/ 98 w 108"/>
                    <a:gd name="T35" fmla="*/ 230 h 268"/>
                    <a:gd name="T36" fmla="*/ 104 w 108"/>
                    <a:gd name="T37" fmla="*/ 210 h 268"/>
                    <a:gd name="T38" fmla="*/ 108 w 108"/>
                    <a:gd name="T39" fmla="*/ 186 h 268"/>
                    <a:gd name="T40" fmla="*/ 108 w 108"/>
                    <a:gd name="T41" fmla="*/ 160 h 268"/>
                    <a:gd name="T42" fmla="*/ 108 w 108"/>
                    <a:gd name="T43" fmla="*/ 160 h 268"/>
                    <a:gd name="T44" fmla="*/ 108 w 108"/>
                    <a:gd name="T45" fmla="*/ 134 h 268"/>
                    <a:gd name="T46" fmla="*/ 104 w 108"/>
                    <a:gd name="T47" fmla="*/ 108 h 268"/>
                    <a:gd name="T48" fmla="*/ 98 w 108"/>
                    <a:gd name="T49" fmla="*/ 82 h 268"/>
                    <a:gd name="T50" fmla="*/ 92 w 108"/>
                    <a:gd name="T51" fmla="*/ 60 h 268"/>
                    <a:gd name="T52" fmla="*/ 84 w 108"/>
                    <a:gd name="T53" fmla="*/ 40 h 268"/>
                    <a:gd name="T54" fmla="*/ 76 w 108"/>
                    <a:gd name="T55" fmla="*/ 24 h 268"/>
                    <a:gd name="T56" fmla="*/ 66 w 108"/>
                    <a:gd name="T57" fmla="*/ 12 h 268"/>
                    <a:gd name="T58" fmla="*/ 54 w 108"/>
                    <a:gd name="T59" fmla="*/ 2 h 268"/>
                    <a:gd name="T60" fmla="*/ 54 w 108"/>
                    <a:gd name="T61" fmla="*/ 2 h 268"/>
                    <a:gd name="T62" fmla="*/ 48 w 108"/>
                    <a:gd name="T63" fmla="*/ 0 h 268"/>
                    <a:gd name="T64" fmla="*/ 44 w 108"/>
                    <a:gd name="T65" fmla="*/ 0 h 268"/>
                    <a:gd name="T66" fmla="*/ 38 w 108"/>
                    <a:gd name="T67" fmla="*/ 2 h 268"/>
                    <a:gd name="T68" fmla="*/ 34 w 108"/>
                    <a:gd name="T69" fmla="*/ 2 h 268"/>
                    <a:gd name="T70" fmla="*/ 24 w 108"/>
                    <a:gd name="T71" fmla="*/ 10 h 268"/>
                    <a:gd name="T72" fmla="*/ 16 w 108"/>
                    <a:gd name="T73" fmla="*/ 22 h 268"/>
                    <a:gd name="T74" fmla="*/ 10 w 108"/>
                    <a:gd name="T75" fmla="*/ 38 h 268"/>
                    <a:gd name="T76" fmla="*/ 4 w 108"/>
                    <a:gd name="T77" fmla="*/ 58 h 268"/>
                    <a:gd name="T78" fmla="*/ 2 w 108"/>
                    <a:gd name="T79" fmla="*/ 82 h 268"/>
                    <a:gd name="T80" fmla="*/ 0 w 108"/>
                    <a:gd name="T81" fmla="*/ 108 h 268"/>
                    <a:gd name="T82" fmla="*/ 0 w 108"/>
                    <a:gd name="T83" fmla="*/ 10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268">
                      <a:moveTo>
                        <a:pt x="0" y="108"/>
                      </a:moveTo>
                      <a:lnTo>
                        <a:pt x="0" y="108"/>
                      </a:lnTo>
                      <a:lnTo>
                        <a:pt x="2" y="134"/>
                      </a:lnTo>
                      <a:lnTo>
                        <a:pt x="4" y="160"/>
                      </a:lnTo>
                      <a:lnTo>
                        <a:pt x="10" y="186"/>
                      </a:lnTo>
                      <a:lnTo>
                        <a:pt x="16" y="208"/>
                      </a:lnTo>
                      <a:lnTo>
                        <a:pt x="24" y="228"/>
                      </a:lnTo>
                      <a:lnTo>
                        <a:pt x="34" y="244"/>
                      </a:lnTo>
                      <a:lnTo>
                        <a:pt x="44" y="258"/>
                      </a:lnTo>
                      <a:lnTo>
                        <a:pt x="54" y="266"/>
                      </a:lnTo>
                      <a:lnTo>
                        <a:pt x="54" y="266"/>
                      </a:lnTo>
                      <a:lnTo>
                        <a:pt x="60" y="268"/>
                      </a:lnTo>
                      <a:lnTo>
                        <a:pt x="66" y="268"/>
                      </a:lnTo>
                      <a:lnTo>
                        <a:pt x="70" y="268"/>
                      </a:lnTo>
                      <a:lnTo>
                        <a:pt x="76" y="266"/>
                      </a:lnTo>
                      <a:lnTo>
                        <a:pt x="84" y="258"/>
                      </a:lnTo>
                      <a:lnTo>
                        <a:pt x="92" y="246"/>
                      </a:lnTo>
                      <a:lnTo>
                        <a:pt x="98" y="230"/>
                      </a:lnTo>
                      <a:lnTo>
                        <a:pt x="104" y="210"/>
                      </a:lnTo>
                      <a:lnTo>
                        <a:pt x="108" y="186"/>
                      </a:lnTo>
                      <a:lnTo>
                        <a:pt x="108" y="160"/>
                      </a:lnTo>
                      <a:lnTo>
                        <a:pt x="108" y="160"/>
                      </a:lnTo>
                      <a:lnTo>
                        <a:pt x="108" y="134"/>
                      </a:lnTo>
                      <a:lnTo>
                        <a:pt x="104" y="108"/>
                      </a:lnTo>
                      <a:lnTo>
                        <a:pt x="98" y="82"/>
                      </a:lnTo>
                      <a:lnTo>
                        <a:pt x="92" y="60"/>
                      </a:lnTo>
                      <a:lnTo>
                        <a:pt x="84" y="40"/>
                      </a:lnTo>
                      <a:lnTo>
                        <a:pt x="76" y="24"/>
                      </a:lnTo>
                      <a:lnTo>
                        <a:pt x="66" y="12"/>
                      </a:lnTo>
                      <a:lnTo>
                        <a:pt x="54" y="2"/>
                      </a:lnTo>
                      <a:lnTo>
                        <a:pt x="54" y="2"/>
                      </a:lnTo>
                      <a:lnTo>
                        <a:pt x="48" y="0"/>
                      </a:lnTo>
                      <a:lnTo>
                        <a:pt x="44" y="0"/>
                      </a:lnTo>
                      <a:lnTo>
                        <a:pt x="38" y="2"/>
                      </a:lnTo>
                      <a:lnTo>
                        <a:pt x="34" y="2"/>
                      </a:lnTo>
                      <a:lnTo>
                        <a:pt x="24" y="10"/>
                      </a:lnTo>
                      <a:lnTo>
                        <a:pt x="16" y="22"/>
                      </a:lnTo>
                      <a:lnTo>
                        <a:pt x="10" y="38"/>
                      </a:lnTo>
                      <a:lnTo>
                        <a:pt x="4" y="58"/>
                      </a:lnTo>
                      <a:lnTo>
                        <a:pt x="2" y="82"/>
                      </a:lnTo>
                      <a:lnTo>
                        <a:pt x="0" y="108"/>
                      </a:lnTo>
                      <a:lnTo>
                        <a:pt x="0" y="10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47" name="Freeform 136"/>
                <p:cNvSpPr>
                  <a:spLocks/>
                </p:cNvSpPr>
                <p:nvPr/>
              </p:nvSpPr>
              <p:spPr bwMode="auto">
                <a:xfrm>
                  <a:off x="2328" y="1352"/>
                  <a:ext cx="104" cy="210"/>
                </a:xfrm>
                <a:custGeom>
                  <a:avLst/>
                  <a:gdLst>
                    <a:gd name="T0" fmla="*/ 0 w 104"/>
                    <a:gd name="T1" fmla="*/ 210 h 210"/>
                    <a:gd name="T2" fmla="*/ 64 w 104"/>
                    <a:gd name="T3" fmla="*/ 210 h 210"/>
                    <a:gd name="T4" fmla="*/ 64 w 104"/>
                    <a:gd name="T5" fmla="*/ 210 h 210"/>
                    <a:gd name="T6" fmla="*/ 72 w 104"/>
                    <a:gd name="T7" fmla="*/ 208 h 210"/>
                    <a:gd name="T8" fmla="*/ 80 w 104"/>
                    <a:gd name="T9" fmla="*/ 202 h 210"/>
                    <a:gd name="T10" fmla="*/ 88 w 104"/>
                    <a:gd name="T11" fmla="*/ 192 h 210"/>
                    <a:gd name="T12" fmla="*/ 92 w 104"/>
                    <a:gd name="T13" fmla="*/ 178 h 210"/>
                    <a:gd name="T14" fmla="*/ 98 w 104"/>
                    <a:gd name="T15" fmla="*/ 164 h 210"/>
                    <a:gd name="T16" fmla="*/ 102 w 104"/>
                    <a:gd name="T17" fmla="*/ 146 h 210"/>
                    <a:gd name="T18" fmla="*/ 104 w 104"/>
                    <a:gd name="T19" fmla="*/ 126 h 210"/>
                    <a:gd name="T20" fmla="*/ 104 w 104"/>
                    <a:gd name="T21" fmla="*/ 106 h 210"/>
                    <a:gd name="T22" fmla="*/ 104 w 104"/>
                    <a:gd name="T23" fmla="*/ 106 h 210"/>
                    <a:gd name="T24" fmla="*/ 104 w 104"/>
                    <a:gd name="T25" fmla="*/ 84 h 210"/>
                    <a:gd name="T26" fmla="*/ 102 w 104"/>
                    <a:gd name="T27" fmla="*/ 64 h 210"/>
                    <a:gd name="T28" fmla="*/ 98 w 104"/>
                    <a:gd name="T29" fmla="*/ 46 h 210"/>
                    <a:gd name="T30" fmla="*/ 92 w 104"/>
                    <a:gd name="T31" fmla="*/ 32 h 210"/>
                    <a:gd name="T32" fmla="*/ 88 w 104"/>
                    <a:gd name="T33" fmla="*/ 18 h 210"/>
                    <a:gd name="T34" fmla="*/ 80 w 104"/>
                    <a:gd name="T35" fmla="*/ 8 h 210"/>
                    <a:gd name="T36" fmla="*/ 72 w 104"/>
                    <a:gd name="T37" fmla="*/ 2 h 210"/>
                    <a:gd name="T38" fmla="*/ 64 w 104"/>
                    <a:gd name="T39" fmla="*/ 0 h 210"/>
                    <a:gd name="T40" fmla="*/ 0 w 104"/>
                    <a:gd name="T41" fmla="*/ 2 h 210"/>
                    <a:gd name="T42" fmla="*/ 0 w 104"/>
                    <a:gd name="T4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210">
                      <a:moveTo>
                        <a:pt x="0" y="210"/>
                      </a:moveTo>
                      <a:lnTo>
                        <a:pt x="64" y="210"/>
                      </a:lnTo>
                      <a:lnTo>
                        <a:pt x="64" y="210"/>
                      </a:lnTo>
                      <a:lnTo>
                        <a:pt x="72" y="208"/>
                      </a:lnTo>
                      <a:lnTo>
                        <a:pt x="80" y="202"/>
                      </a:lnTo>
                      <a:lnTo>
                        <a:pt x="88" y="192"/>
                      </a:lnTo>
                      <a:lnTo>
                        <a:pt x="92" y="178"/>
                      </a:lnTo>
                      <a:lnTo>
                        <a:pt x="98" y="164"/>
                      </a:lnTo>
                      <a:lnTo>
                        <a:pt x="102" y="146"/>
                      </a:lnTo>
                      <a:lnTo>
                        <a:pt x="104" y="126"/>
                      </a:lnTo>
                      <a:lnTo>
                        <a:pt x="104" y="106"/>
                      </a:lnTo>
                      <a:lnTo>
                        <a:pt x="104" y="106"/>
                      </a:lnTo>
                      <a:lnTo>
                        <a:pt x="104" y="84"/>
                      </a:lnTo>
                      <a:lnTo>
                        <a:pt x="102" y="64"/>
                      </a:lnTo>
                      <a:lnTo>
                        <a:pt x="98" y="46"/>
                      </a:lnTo>
                      <a:lnTo>
                        <a:pt x="92" y="32"/>
                      </a:lnTo>
                      <a:lnTo>
                        <a:pt x="88" y="18"/>
                      </a:lnTo>
                      <a:lnTo>
                        <a:pt x="80" y="8"/>
                      </a:lnTo>
                      <a:lnTo>
                        <a:pt x="72" y="2"/>
                      </a:lnTo>
                      <a:lnTo>
                        <a:pt x="64" y="0"/>
                      </a:lnTo>
                      <a:lnTo>
                        <a:pt x="0" y="2"/>
                      </a:lnTo>
                      <a:lnTo>
                        <a:pt x="0" y="210"/>
                      </a:lnTo>
                      <a:close/>
                    </a:path>
                  </a:pathLst>
                </a:custGeom>
                <a:solidFill>
                  <a:srgbClr val="EEEEEE"/>
                </a:solidFill>
                <a:ln w="12700">
                  <a:solidFill>
                    <a:srgbClr val="000000"/>
                  </a:solidFill>
                  <a:prstDash val="solid"/>
                  <a:round/>
                  <a:headEnd/>
                  <a:tailEnd/>
                </a:ln>
              </p:spPr>
              <p:txBody>
                <a:bodyPr/>
                <a:lstStyle/>
                <a:p>
                  <a:endParaRPr lang="en-US" sz="1350"/>
                </a:p>
              </p:txBody>
            </p:sp>
            <p:sp>
              <p:nvSpPr>
                <p:cNvPr id="548" name="Freeform 137"/>
                <p:cNvSpPr>
                  <a:spLocks/>
                </p:cNvSpPr>
                <p:nvPr/>
              </p:nvSpPr>
              <p:spPr bwMode="auto">
                <a:xfrm>
                  <a:off x="2290" y="1354"/>
                  <a:ext cx="80" cy="208"/>
                </a:xfrm>
                <a:custGeom>
                  <a:avLst/>
                  <a:gdLst>
                    <a:gd name="T0" fmla="*/ 40 w 80"/>
                    <a:gd name="T1" fmla="*/ 208 h 208"/>
                    <a:gd name="T2" fmla="*/ 40 w 80"/>
                    <a:gd name="T3" fmla="*/ 208 h 208"/>
                    <a:gd name="T4" fmla="*/ 48 w 80"/>
                    <a:gd name="T5" fmla="*/ 206 h 208"/>
                    <a:gd name="T6" fmla="*/ 56 w 80"/>
                    <a:gd name="T7" fmla="*/ 200 h 208"/>
                    <a:gd name="T8" fmla="*/ 62 w 80"/>
                    <a:gd name="T9" fmla="*/ 190 h 208"/>
                    <a:gd name="T10" fmla="*/ 68 w 80"/>
                    <a:gd name="T11" fmla="*/ 178 h 208"/>
                    <a:gd name="T12" fmla="*/ 72 w 80"/>
                    <a:gd name="T13" fmla="*/ 162 h 208"/>
                    <a:gd name="T14" fmla="*/ 76 w 80"/>
                    <a:gd name="T15" fmla="*/ 144 h 208"/>
                    <a:gd name="T16" fmla="*/ 78 w 80"/>
                    <a:gd name="T17" fmla="*/ 124 h 208"/>
                    <a:gd name="T18" fmla="*/ 80 w 80"/>
                    <a:gd name="T19" fmla="*/ 104 h 208"/>
                    <a:gd name="T20" fmla="*/ 80 w 80"/>
                    <a:gd name="T21" fmla="*/ 104 h 208"/>
                    <a:gd name="T22" fmla="*/ 78 w 80"/>
                    <a:gd name="T23" fmla="*/ 82 h 208"/>
                    <a:gd name="T24" fmla="*/ 76 w 80"/>
                    <a:gd name="T25" fmla="*/ 64 h 208"/>
                    <a:gd name="T26" fmla="*/ 72 w 80"/>
                    <a:gd name="T27" fmla="*/ 46 h 208"/>
                    <a:gd name="T28" fmla="*/ 68 w 80"/>
                    <a:gd name="T29" fmla="*/ 30 h 208"/>
                    <a:gd name="T30" fmla="*/ 62 w 80"/>
                    <a:gd name="T31" fmla="*/ 18 h 208"/>
                    <a:gd name="T32" fmla="*/ 56 w 80"/>
                    <a:gd name="T33" fmla="*/ 8 h 208"/>
                    <a:gd name="T34" fmla="*/ 48 w 80"/>
                    <a:gd name="T35" fmla="*/ 2 h 208"/>
                    <a:gd name="T36" fmla="*/ 40 w 80"/>
                    <a:gd name="T37" fmla="*/ 0 h 208"/>
                    <a:gd name="T38" fmla="*/ 40 w 80"/>
                    <a:gd name="T39" fmla="*/ 0 h 208"/>
                    <a:gd name="T40" fmla="*/ 40 w 80"/>
                    <a:gd name="T41" fmla="*/ 0 h 208"/>
                    <a:gd name="T42" fmla="*/ 32 w 80"/>
                    <a:gd name="T43" fmla="*/ 2 h 208"/>
                    <a:gd name="T44" fmla="*/ 24 w 80"/>
                    <a:gd name="T45" fmla="*/ 8 h 208"/>
                    <a:gd name="T46" fmla="*/ 18 w 80"/>
                    <a:gd name="T47" fmla="*/ 18 h 208"/>
                    <a:gd name="T48" fmla="*/ 12 w 80"/>
                    <a:gd name="T49" fmla="*/ 30 h 208"/>
                    <a:gd name="T50" fmla="*/ 6 w 80"/>
                    <a:gd name="T51" fmla="*/ 46 h 208"/>
                    <a:gd name="T52" fmla="*/ 4 w 80"/>
                    <a:gd name="T53" fmla="*/ 64 h 208"/>
                    <a:gd name="T54" fmla="*/ 0 w 80"/>
                    <a:gd name="T55" fmla="*/ 82 h 208"/>
                    <a:gd name="T56" fmla="*/ 0 w 80"/>
                    <a:gd name="T57" fmla="*/ 104 h 208"/>
                    <a:gd name="T58" fmla="*/ 0 w 80"/>
                    <a:gd name="T59" fmla="*/ 104 h 208"/>
                    <a:gd name="T60" fmla="*/ 0 w 80"/>
                    <a:gd name="T61" fmla="*/ 124 h 208"/>
                    <a:gd name="T62" fmla="*/ 4 w 80"/>
                    <a:gd name="T63" fmla="*/ 144 h 208"/>
                    <a:gd name="T64" fmla="*/ 6 w 80"/>
                    <a:gd name="T65" fmla="*/ 162 h 208"/>
                    <a:gd name="T66" fmla="*/ 12 w 80"/>
                    <a:gd name="T67" fmla="*/ 178 h 208"/>
                    <a:gd name="T68" fmla="*/ 18 w 80"/>
                    <a:gd name="T69" fmla="*/ 190 h 208"/>
                    <a:gd name="T70" fmla="*/ 24 w 80"/>
                    <a:gd name="T71" fmla="*/ 200 h 208"/>
                    <a:gd name="T72" fmla="*/ 32 w 80"/>
                    <a:gd name="T73" fmla="*/ 206 h 208"/>
                    <a:gd name="T74" fmla="*/ 40 w 80"/>
                    <a:gd name="T75" fmla="*/ 208 h 208"/>
                    <a:gd name="T76" fmla="*/ 40 w 80"/>
                    <a:gd name="T7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208">
                      <a:moveTo>
                        <a:pt x="40" y="208"/>
                      </a:moveTo>
                      <a:lnTo>
                        <a:pt x="40" y="208"/>
                      </a:lnTo>
                      <a:lnTo>
                        <a:pt x="48" y="206"/>
                      </a:lnTo>
                      <a:lnTo>
                        <a:pt x="56" y="200"/>
                      </a:lnTo>
                      <a:lnTo>
                        <a:pt x="62" y="190"/>
                      </a:lnTo>
                      <a:lnTo>
                        <a:pt x="68" y="178"/>
                      </a:lnTo>
                      <a:lnTo>
                        <a:pt x="72" y="162"/>
                      </a:lnTo>
                      <a:lnTo>
                        <a:pt x="76" y="144"/>
                      </a:lnTo>
                      <a:lnTo>
                        <a:pt x="78" y="124"/>
                      </a:lnTo>
                      <a:lnTo>
                        <a:pt x="80" y="104"/>
                      </a:lnTo>
                      <a:lnTo>
                        <a:pt x="80" y="104"/>
                      </a:lnTo>
                      <a:lnTo>
                        <a:pt x="78" y="82"/>
                      </a:lnTo>
                      <a:lnTo>
                        <a:pt x="76" y="64"/>
                      </a:lnTo>
                      <a:lnTo>
                        <a:pt x="72" y="46"/>
                      </a:lnTo>
                      <a:lnTo>
                        <a:pt x="68" y="30"/>
                      </a:lnTo>
                      <a:lnTo>
                        <a:pt x="62" y="18"/>
                      </a:lnTo>
                      <a:lnTo>
                        <a:pt x="56" y="8"/>
                      </a:lnTo>
                      <a:lnTo>
                        <a:pt x="48" y="2"/>
                      </a:lnTo>
                      <a:lnTo>
                        <a:pt x="40" y="0"/>
                      </a:lnTo>
                      <a:lnTo>
                        <a:pt x="40" y="0"/>
                      </a:lnTo>
                      <a:lnTo>
                        <a:pt x="40" y="0"/>
                      </a:lnTo>
                      <a:lnTo>
                        <a:pt x="32" y="2"/>
                      </a:lnTo>
                      <a:lnTo>
                        <a:pt x="24" y="8"/>
                      </a:lnTo>
                      <a:lnTo>
                        <a:pt x="18" y="18"/>
                      </a:lnTo>
                      <a:lnTo>
                        <a:pt x="12" y="30"/>
                      </a:lnTo>
                      <a:lnTo>
                        <a:pt x="6" y="46"/>
                      </a:lnTo>
                      <a:lnTo>
                        <a:pt x="4" y="64"/>
                      </a:lnTo>
                      <a:lnTo>
                        <a:pt x="0" y="82"/>
                      </a:lnTo>
                      <a:lnTo>
                        <a:pt x="0" y="104"/>
                      </a:lnTo>
                      <a:lnTo>
                        <a:pt x="0" y="104"/>
                      </a:lnTo>
                      <a:lnTo>
                        <a:pt x="0" y="124"/>
                      </a:lnTo>
                      <a:lnTo>
                        <a:pt x="4" y="144"/>
                      </a:lnTo>
                      <a:lnTo>
                        <a:pt x="6" y="162"/>
                      </a:lnTo>
                      <a:lnTo>
                        <a:pt x="12" y="178"/>
                      </a:lnTo>
                      <a:lnTo>
                        <a:pt x="18" y="190"/>
                      </a:lnTo>
                      <a:lnTo>
                        <a:pt x="24" y="200"/>
                      </a:lnTo>
                      <a:lnTo>
                        <a:pt x="32" y="206"/>
                      </a:lnTo>
                      <a:lnTo>
                        <a:pt x="40" y="208"/>
                      </a:lnTo>
                      <a:lnTo>
                        <a:pt x="40" y="20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49" name="Freeform 138"/>
                <p:cNvSpPr>
                  <a:spLocks/>
                </p:cNvSpPr>
                <p:nvPr/>
              </p:nvSpPr>
              <p:spPr bwMode="auto">
                <a:xfrm>
                  <a:off x="1920" y="1208"/>
                  <a:ext cx="68" cy="140"/>
                </a:xfrm>
                <a:custGeom>
                  <a:avLst/>
                  <a:gdLst>
                    <a:gd name="T0" fmla="*/ 0 w 68"/>
                    <a:gd name="T1" fmla="*/ 140 h 140"/>
                    <a:gd name="T2" fmla="*/ 42 w 68"/>
                    <a:gd name="T3" fmla="*/ 138 h 140"/>
                    <a:gd name="T4" fmla="*/ 42 w 68"/>
                    <a:gd name="T5" fmla="*/ 138 h 140"/>
                    <a:gd name="T6" fmla="*/ 48 w 68"/>
                    <a:gd name="T7" fmla="*/ 138 h 140"/>
                    <a:gd name="T8" fmla="*/ 52 w 68"/>
                    <a:gd name="T9" fmla="*/ 134 h 140"/>
                    <a:gd name="T10" fmla="*/ 56 w 68"/>
                    <a:gd name="T11" fmla="*/ 128 h 140"/>
                    <a:gd name="T12" fmla="*/ 60 w 68"/>
                    <a:gd name="T13" fmla="*/ 118 h 140"/>
                    <a:gd name="T14" fmla="*/ 66 w 68"/>
                    <a:gd name="T15" fmla="*/ 96 h 140"/>
                    <a:gd name="T16" fmla="*/ 68 w 68"/>
                    <a:gd name="T17" fmla="*/ 70 h 140"/>
                    <a:gd name="T18" fmla="*/ 68 w 68"/>
                    <a:gd name="T19" fmla="*/ 70 h 140"/>
                    <a:gd name="T20" fmla="*/ 66 w 68"/>
                    <a:gd name="T21" fmla="*/ 42 h 140"/>
                    <a:gd name="T22" fmla="*/ 60 w 68"/>
                    <a:gd name="T23" fmla="*/ 20 h 140"/>
                    <a:gd name="T24" fmla="*/ 56 w 68"/>
                    <a:gd name="T25" fmla="*/ 12 h 140"/>
                    <a:gd name="T26" fmla="*/ 52 w 68"/>
                    <a:gd name="T27" fmla="*/ 6 h 140"/>
                    <a:gd name="T28" fmla="*/ 48 w 68"/>
                    <a:gd name="T29" fmla="*/ 2 h 140"/>
                    <a:gd name="T30" fmla="*/ 42 w 68"/>
                    <a:gd name="T31" fmla="*/ 0 h 140"/>
                    <a:gd name="T32" fmla="*/ 0 w 68"/>
                    <a:gd name="T33" fmla="*/ 2 h 140"/>
                    <a:gd name="T34" fmla="*/ 0 w 68"/>
                    <a:gd name="T3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140">
                      <a:moveTo>
                        <a:pt x="0" y="140"/>
                      </a:moveTo>
                      <a:lnTo>
                        <a:pt x="42" y="138"/>
                      </a:lnTo>
                      <a:lnTo>
                        <a:pt x="42" y="138"/>
                      </a:lnTo>
                      <a:lnTo>
                        <a:pt x="48" y="138"/>
                      </a:lnTo>
                      <a:lnTo>
                        <a:pt x="52" y="134"/>
                      </a:lnTo>
                      <a:lnTo>
                        <a:pt x="56" y="128"/>
                      </a:lnTo>
                      <a:lnTo>
                        <a:pt x="60" y="118"/>
                      </a:lnTo>
                      <a:lnTo>
                        <a:pt x="66" y="96"/>
                      </a:lnTo>
                      <a:lnTo>
                        <a:pt x="68" y="70"/>
                      </a:lnTo>
                      <a:lnTo>
                        <a:pt x="68" y="70"/>
                      </a:lnTo>
                      <a:lnTo>
                        <a:pt x="66" y="42"/>
                      </a:lnTo>
                      <a:lnTo>
                        <a:pt x="60" y="20"/>
                      </a:lnTo>
                      <a:lnTo>
                        <a:pt x="56" y="12"/>
                      </a:lnTo>
                      <a:lnTo>
                        <a:pt x="52" y="6"/>
                      </a:lnTo>
                      <a:lnTo>
                        <a:pt x="48" y="2"/>
                      </a:lnTo>
                      <a:lnTo>
                        <a:pt x="42" y="0"/>
                      </a:lnTo>
                      <a:lnTo>
                        <a:pt x="0" y="2"/>
                      </a:lnTo>
                      <a:lnTo>
                        <a:pt x="0" y="140"/>
                      </a:lnTo>
                      <a:close/>
                    </a:path>
                  </a:pathLst>
                </a:custGeom>
                <a:solidFill>
                  <a:srgbClr val="EEEEEE"/>
                </a:solidFill>
                <a:ln w="12700">
                  <a:solidFill>
                    <a:srgbClr val="000000"/>
                  </a:solidFill>
                  <a:prstDash val="solid"/>
                  <a:round/>
                  <a:headEnd/>
                  <a:tailEnd/>
                </a:ln>
              </p:spPr>
              <p:txBody>
                <a:bodyPr/>
                <a:lstStyle/>
                <a:p>
                  <a:endParaRPr lang="en-US" sz="1350"/>
                </a:p>
              </p:txBody>
            </p:sp>
            <p:sp>
              <p:nvSpPr>
                <p:cNvPr id="550" name="Freeform 139"/>
                <p:cNvSpPr>
                  <a:spLocks/>
                </p:cNvSpPr>
                <p:nvPr/>
              </p:nvSpPr>
              <p:spPr bwMode="auto">
                <a:xfrm>
                  <a:off x="1894" y="1210"/>
                  <a:ext cx="52" cy="138"/>
                </a:xfrm>
                <a:custGeom>
                  <a:avLst/>
                  <a:gdLst>
                    <a:gd name="T0" fmla="*/ 26 w 52"/>
                    <a:gd name="T1" fmla="*/ 138 h 138"/>
                    <a:gd name="T2" fmla="*/ 26 w 52"/>
                    <a:gd name="T3" fmla="*/ 138 h 138"/>
                    <a:gd name="T4" fmla="*/ 32 w 52"/>
                    <a:gd name="T5" fmla="*/ 136 h 138"/>
                    <a:gd name="T6" fmla="*/ 36 w 52"/>
                    <a:gd name="T7" fmla="*/ 132 h 138"/>
                    <a:gd name="T8" fmla="*/ 42 w 52"/>
                    <a:gd name="T9" fmla="*/ 126 h 138"/>
                    <a:gd name="T10" fmla="*/ 46 w 52"/>
                    <a:gd name="T11" fmla="*/ 118 h 138"/>
                    <a:gd name="T12" fmla="*/ 50 w 52"/>
                    <a:gd name="T13" fmla="*/ 96 h 138"/>
                    <a:gd name="T14" fmla="*/ 52 w 52"/>
                    <a:gd name="T15" fmla="*/ 68 h 138"/>
                    <a:gd name="T16" fmla="*/ 52 w 52"/>
                    <a:gd name="T17" fmla="*/ 68 h 138"/>
                    <a:gd name="T18" fmla="*/ 50 w 52"/>
                    <a:gd name="T19" fmla="*/ 42 h 138"/>
                    <a:gd name="T20" fmla="*/ 46 w 52"/>
                    <a:gd name="T21" fmla="*/ 20 h 138"/>
                    <a:gd name="T22" fmla="*/ 42 w 52"/>
                    <a:gd name="T23" fmla="*/ 10 h 138"/>
                    <a:gd name="T24" fmla="*/ 36 w 52"/>
                    <a:gd name="T25" fmla="*/ 4 h 138"/>
                    <a:gd name="T26" fmla="*/ 32 w 52"/>
                    <a:gd name="T27" fmla="*/ 0 h 138"/>
                    <a:gd name="T28" fmla="*/ 26 w 52"/>
                    <a:gd name="T29" fmla="*/ 0 h 138"/>
                    <a:gd name="T30" fmla="*/ 26 w 52"/>
                    <a:gd name="T31" fmla="*/ 0 h 138"/>
                    <a:gd name="T32" fmla="*/ 26 w 52"/>
                    <a:gd name="T33" fmla="*/ 0 h 138"/>
                    <a:gd name="T34" fmla="*/ 22 w 52"/>
                    <a:gd name="T35" fmla="*/ 0 h 138"/>
                    <a:gd name="T36" fmla="*/ 16 w 52"/>
                    <a:gd name="T37" fmla="*/ 4 h 138"/>
                    <a:gd name="T38" fmla="*/ 12 w 52"/>
                    <a:gd name="T39" fmla="*/ 10 h 138"/>
                    <a:gd name="T40" fmla="*/ 8 w 52"/>
                    <a:gd name="T41" fmla="*/ 20 h 138"/>
                    <a:gd name="T42" fmla="*/ 2 w 52"/>
                    <a:gd name="T43" fmla="*/ 42 h 138"/>
                    <a:gd name="T44" fmla="*/ 0 w 52"/>
                    <a:gd name="T45" fmla="*/ 68 h 138"/>
                    <a:gd name="T46" fmla="*/ 0 w 52"/>
                    <a:gd name="T47" fmla="*/ 68 h 138"/>
                    <a:gd name="T48" fmla="*/ 2 w 52"/>
                    <a:gd name="T49" fmla="*/ 96 h 138"/>
                    <a:gd name="T50" fmla="*/ 8 w 52"/>
                    <a:gd name="T51" fmla="*/ 118 h 138"/>
                    <a:gd name="T52" fmla="*/ 12 w 52"/>
                    <a:gd name="T53" fmla="*/ 126 h 138"/>
                    <a:gd name="T54" fmla="*/ 16 w 52"/>
                    <a:gd name="T55" fmla="*/ 132 h 138"/>
                    <a:gd name="T56" fmla="*/ 22 w 52"/>
                    <a:gd name="T57" fmla="*/ 136 h 138"/>
                    <a:gd name="T58" fmla="*/ 26 w 52"/>
                    <a:gd name="T59" fmla="*/ 138 h 138"/>
                    <a:gd name="T60" fmla="*/ 26 w 52"/>
                    <a:gd name="T61"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138">
                      <a:moveTo>
                        <a:pt x="26" y="138"/>
                      </a:moveTo>
                      <a:lnTo>
                        <a:pt x="26" y="138"/>
                      </a:lnTo>
                      <a:lnTo>
                        <a:pt x="32" y="136"/>
                      </a:lnTo>
                      <a:lnTo>
                        <a:pt x="36" y="132"/>
                      </a:lnTo>
                      <a:lnTo>
                        <a:pt x="42" y="126"/>
                      </a:lnTo>
                      <a:lnTo>
                        <a:pt x="46" y="118"/>
                      </a:lnTo>
                      <a:lnTo>
                        <a:pt x="50" y="96"/>
                      </a:lnTo>
                      <a:lnTo>
                        <a:pt x="52" y="68"/>
                      </a:lnTo>
                      <a:lnTo>
                        <a:pt x="52" y="68"/>
                      </a:lnTo>
                      <a:lnTo>
                        <a:pt x="50" y="42"/>
                      </a:lnTo>
                      <a:lnTo>
                        <a:pt x="46" y="20"/>
                      </a:lnTo>
                      <a:lnTo>
                        <a:pt x="42" y="10"/>
                      </a:lnTo>
                      <a:lnTo>
                        <a:pt x="36" y="4"/>
                      </a:lnTo>
                      <a:lnTo>
                        <a:pt x="32" y="0"/>
                      </a:lnTo>
                      <a:lnTo>
                        <a:pt x="26" y="0"/>
                      </a:lnTo>
                      <a:lnTo>
                        <a:pt x="26" y="0"/>
                      </a:lnTo>
                      <a:lnTo>
                        <a:pt x="26" y="0"/>
                      </a:lnTo>
                      <a:lnTo>
                        <a:pt x="22" y="0"/>
                      </a:lnTo>
                      <a:lnTo>
                        <a:pt x="16" y="4"/>
                      </a:lnTo>
                      <a:lnTo>
                        <a:pt x="12" y="10"/>
                      </a:lnTo>
                      <a:lnTo>
                        <a:pt x="8" y="20"/>
                      </a:lnTo>
                      <a:lnTo>
                        <a:pt x="2" y="42"/>
                      </a:lnTo>
                      <a:lnTo>
                        <a:pt x="0" y="68"/>
                      </a:lnTo>
                      <a:lnTo>
                        <a:pt x="0" y="68"/>
                      </a:lnTo>
                      <a:lnTo>
                        <a:pt x="2" y="96"/>
                      </a:lnTo>
                      <a:lnTo>
                        <a:pt x="8" y="118"/>
                      </a:lnTo>
                      <a:lnTo>
                        <a:pt x="12" y="126"/>
                      </a:lnTo>
                      <a:lnTo>
                        <a:pt x="16" y="132"/>
                      </a:lnTo>
                      <a:lnTo>
                        <a:pt x="22" y="136"/>
                      </a:lnTo>
                      <a:lnTo>
                        <a:pt x="26" y="138"/>
                      </a:lnTo>
                      <a:lnTo>
                        <a:pt x="26" y="138"/>
                      </a:lnTo>
                      <a:close/>
                    </a:path>
                  </a:pathLst>
                </a:custGeom>
                <a:solidFill>
                  <a:srgbClr val="FFFFFF"/>
                </a:solidFill>
                <a:ln w="12700">
                  <a:solidFill>
                    <a:srgbClr val="000000"/>
                  </a:solidFill>
                  <a:prstDash val="solid"/>
                  <a:round/>
                  <a:headEnd/>
                  <a:tailEnd/>
                </a:ln>
              </p:spPr>
              <p:txBody>
                <a:bodyPr/>
                <a:lstStyle/>
                <a:p>
                  <a:endParaRPr lang="en-US" sz="1350"/>
                </a:p>
              </p:txBody>
            </p:sp>
          </p:grpSp>
        </p:grpSp>
        <p:sp>
          <p:nvSpPr>
            <p:cNvPr id="345" name="Line 140"/>
            <p:cNvSpPr>
              <a:spLocks noChangeShapeType="1"/>
            </p:cNvSpPr>
            <p:nvPr/>
          </p:nvSpPr>
          <p:spPr bwMode="auto">
            <a:xfrm flipH="1">
              <a:off x="3022600" y="3857625"/>
              <a:ext cx="177800" cy="101600"/>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346" name="Line 141"/>
            <p:cNvSpPr>
              <a:spLocks noChangeShapeType="1"/>
            </p:cNvSpPr>
            <p:nvPr/>
          </p:nvSpPr>
          <p:spPr bwMode="auto">
            <a:xfrm>
              <a:off x="2530475" y="3667125"/>
              <a:ext cx="495300" cy="288925"/>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347" name="Line 142"/>
            <p:cNvSpPr>
              <a:spLocks noChangeShapeType="1"/>
            </p:cNvSpPr>
            <p:nvPr/>
          </p:nvSpPr>
          <p:spPr bwMode="auto">
            <a:xfrm>
              <a:off x="1743075" y="3467100"/>
              <a:ext cx="1103313" cy="644525"/>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348" name="Line 143"/>
            <p:cNvSpPr>
              <a:spLocks noChangeShapeType="1"/>
            </p:cNvSpPr>
            <p:nvPr/>
          </p:nvSpPr>
          <p:spPr bwMode="auto">
            <a:xfrm flipH="1">
              <a:off x="2838450" y="3905250"/>
              <a:ext cx="371475" cy="212725"/>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349" name="Line 144"/>
            <p:cNvSpPr>
              <a:spLocks noChangeShapeType="1"/>
            </p:cNvSpPr>
            <p:nvPr/>
          </p:nvSpPr>
          <p:spPr bwMode="auto">
            <a:xfrm flipH="1">
              <a:off x="2308225" y="3924300"/>
              <a:ext cx="958850" cy="547688"/>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350" name="Line 145"/>
            <p:cNvSpPr>
              <a:spLocks noChangeShapeType="1"/>
            </p:cNvSpPr>
            <p:nvPr/>
          </p:nvSpPr>
          <p:spPr bwMode="auto">
            <a:xfrm flipH="1">
              <a:off x="2744788" y="5505450"/>
              <a:ext cx="598487" cy="342900"/>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351" name="Line 146"/>
            <p:cNvSpPr>
              <a:spLocks noChangeShapeType="1"/>
            </p:cNvSpPr>
            <p:nvPr/>
          </p:nvSpPr>
          <p:spPr bwMode="auto">
            <a:xfrm flipH="1">
              <a:off x="2025650" y="5553075"/>
              <a:ext cx="1327150" cy="758825"/>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352" name="Line 147"/>
            <p:cNvSpPr>
              <a:spLocks noChangeShapeType="1"/>
            </p:cNvSpPr>
            <p:nvPr/>
          </p:nvSpPr>
          <p:spPr bwMode="auto">
            <a:xfrm flipH="1">
              <a:off x="1806575" y="5572125"/>
              <a:ext cx="1603375" cy="917575"/>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353" name="Line 148"/>
            <p:cNvSpPr>
              <a:spLocks noChangeShapeType="1"/>
            </p:cNvSpPr>
            <p:nvPr/>
          </p:nvSpPr>
          <p:spPr bwMode="auto">
            <a:xfrm>
              <a:off x="1171575" y="6105525"/>
              <a:ext cx="647700" cy="377825"/>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354" name="Line 149"/>
            <p:cNvSpPr>
              <a:spLocks noChangeShapeType="1"/>
            </p:cNvSpPr>
            <p:nvPr/>
          </p:nvSpPr>
          <p:spPr bwMode="auto">
            <a:xfrm>
              <a:off x="1019175" y="5715000"/>
              <a:ext cx="1006475" cy="587375"/>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355" name="Line 150"/>
            <p:cNvSpPr>
              <a:spLocks noChangeShapeType="1"/>
            </p:cNvSpPr>
            <p:nvPr/>
          </p:nvSpPr>
          <p:spPr bwMode="auto">
            <a:xfrm>
              <a:off x="2295525" y="5591175"/>
              <a:ext cx="447675" cy="261938"/>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356" name="Line 151"/>
            <p:cNvSpPr>
              <a:spLocks noChangeShapeType="1"/>
            </p:cNvSpPr>
            <p:nvPr/>
          </p:nvSpPr>
          <p:spPr bwMode="auto">
            <a:xfrm flipH="1">
              <a:off x="1905000" y="5591175"/>
              <a:ext cx="406400" cy="233363"/>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grpSp>
          <p:nvGrpSpPr>
            <p:cNvPr id="357" name="Group 152"/>
            <p:cNvGrpSpPr>
              <a:grpSpLocks/>
            </p:cNvGrpSpPr>
            <p:nvPr/>
          </p:nvGrpSpPr>
          <p:grpSpPr bwMode="auto">
            <a:xfrm>
              <a:off x="685800" y="5078413"/>
              <a:ext cx="1757363" cy="1360487"/>
              <a:chOff x="432" y="3199"/>
              <a:chExt cx="1107" cy="857"/>
            </a:xfrm>
          </p:grpSpPr>
          <p:grpSp>
            <p:nvGrpSpPr>
              <p:cNvPr id="458" name="Group 153"/>
              <p:cNvGrpSpPr>
                <a:grpSpLocks/>
              </p:cNvGrpSpPr>
              <p:nvPr/>
            </p:nvGrpSpPr>
            <p:grpSpPr bwMode="auto">
              <a:xfrm>
                <a:off x="432" y="3377"/>
                <a:ext cx="298" cy="365"/>
                <a:chOff x="432" y="3377"/>
                <a:chExt cx="298" cy="365"/>
              </a:xfrm>
            </p:grpSpPr>
            <p:sp>
              <p:nvSpPr>
                <p:cNvPr id="513" name="Freeform 154"/>
                <p:cNvSpPr>
                  <a:spLocks/>
                </p:cNvSpPr>
                <p:nvPr/>
              </p:nvSpPr>
              <p:spPr bwMode="auto">
                <a:xfrm flipH="1">
                  <a:off x="432" y="3377"/>
                  <a:ext cx="197" cy="117"/>
                </a:xfrm>
                <a:custGeom>
                  <a:avLst/>
                  <a:gdLst>
                    <a:gd name="T0" fmla="*/ 396 w 550"/>
                    <a:gd name="T1" fmla="*/ 324 h 324"/>
                    <a:gd name="T2" fmla="*/ 0 w 550"/>
                    <a:gd name="T3" fmla="*/ 90 h 324"/>
                    <a:gd name="T4" fmla="*/ 158 w 550"/>
                    <a:gd name="T5" fmla="*/ 0 h 324"/>
                    <a:gd name="T6" fmla="*/ 160 w 550"/>
                    <a:gd name="T7" fmla="*/ 2 h 324"/>
                    <a:gd name="T8" fmla="*/ 550 w 550"/>
                    <a:gd name="T9" fmla="*/ 232 h 324"/>
                    <a:gd name="T10" fmla="*/ 396 w 550"/>
                    <a:gd name="T11" fmla="*/ 324 h 324"/>
                  </a:gdLst>
                  <a:ahLst/>
                  <a:cxnLst>
                    <a:cxn ang="0">
                      <a:pos x="T0" y="T1"/>
                    </a:cxn>
                    <a:cxn ang="0">
                      <a:pos x="T2" y="T3"/>
                    </a:cxn>
                    <a:cxn ang="0">
                      <a:pos x="T4" y="T5"/>
                    </a:cxn>
                    <a:cxn ang="0">
                      <a:pos x="T6" y="T7"/>
                    </a:cxn>
                    <a:cxn ang="0">
                      <a:pos x="T8" y="T9"/>
                    </a:cxn>
                    <a:cxn ang="0">
                      <a:pos x="T10" y="T11"/>
                    </a:cxn>
                  </a:cxnLst>
                  <a:rect l="0" t="0" r="r" b="b"/>
                  <a:pathLst>
                    <a:path w="550" h="324">
                      <a:moveTo>
                        <a:pt x="396" y="324"/>
                      </a:moveTo>
                      <a:lnTo>
                        <a:pt x="0" y="90"/>
                      </a:lnTo>
                      <a:lnTo>
                        <a:pt x="158" y="0"/>
                      </a:lnTo>
                      <a:lnTo>
                        <a:pt x="160" y="2"/>
                      </a:lnTo>
                      <a:lnTo>
                        <a:pt x="550" y="232"/>
                      </a:lnTo>
                      <a:lnTo>
                        <a:pt x="396" y="324"/>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14" name="Freeform 155"/>
                <p:cNvSpPr>
                  <a:spLocks/>
                </p:cNvSpPr>
                <p:nvPr/>
              </p:nvSpPr>
              <p:spPr bwMode="auto">
                <a:xfrm flipH="1">
                  <a:off x="490" y="3408"/>
                  <a:ext cx="140" cy="222"/>
                </a:xfrm>
                <a:custGeom>
                  <a:avLst/>
                  <a:gdLst>
                    <a:gd name="T0" fmla="*/ 0 w 390"/>
                    <a:gd name="T1" fmla="*/ 376 h 614"/>
                    <a:gd name="T2" fmla="*/ 390 w 390"/>
                    <a:gd name="T3" fmla="*/ 614 h 614"/>
                    <a:gd name="T4" fmla="*/ 390 w 390"/>
                    <a:gd name="T5" fmla="*/ 238 h 614"/>
                    <a:gd name="T6" fmla="*/ 0 w 390"/>
                    <a:gd name="T7" fmla="*/ 0 h 614"/>
                    <a:gd name="T8" fmla="*/ 0 w 390"/>
                    <a:gd name="T9" fmla="*/ 376 h 614"/>
                  </a:gdLst>
                  <a:ahLst/>
                  <a:cxnLst>
                    <a:cxn ang="0">
                      <a:pos x="T0" y="T1"/>
                    </a:cxn>
                    <a:cxn ang="0">
                      <a:pos x="T2" y="T3"/>
                    </a:cxn>
                    <a:cxn ang="0">
                      <a:pos x="T4" y="T5"/>
                    </a:cxn>
                    <a:cxn ang="0">
                      <a:pos x="T6" y="T7"/>
                    </a:cxn>
                    <a:cxn ang="0">
                      <a:pos x="T8" y="T9"/>
                    </a:cxn>
                  </a:cxnLst>
                  <a:rect l="0" t="0" r="r" b="b"/>
                  <a:pathLst>
                    <a:path w="390" h="614">
                      <a:moveTo>
                        <a:pt x="0" y="376"/>
                      </a:moveTo>
                      <a:lnTo>
                        <a:pt x="390" y="614"/>
                      </a:lnTo>
                      <a:lnTo>
                        <a:pt x="390" y="238"/>
                      </a:lnTo>
                      <a:lnTo>
                        <a:pt x="0" y="0"/>
                      </a:lnTo>
                      <a:lnTo>
                        <a:pt x="0" y="37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15" name="Freeform 156"/>
                <p:cNvSpPr>
                  <a:spLocks/>
                </p:cNvSpPr>
                <p:nvPr/>
              </p:nvSpPr>
              <p:spPr bwMode="auto">
                <a:xfrm flipH="1">
                  <a:off x="432" y="3459"/>
                  <a:ext cx="57" cy="171"/>
                </a:xfrm>
                <a:custGeom>
                  <a:avLst/>
                  <a:gdLst>
                    <a:gd name="T0" fmla="*/ 158 w 158"/>
                    <a:gd name="T1" fmla="*/ 378 h 474"/>
                    <a:gd name="T2" fmla="*/ 0 w 158"/>
                    <a:gd name="T3" fmla="*/ 474 h 474"/>
                    <a:gd name="T4" fmla="*/ 0 w 158"/>
                    <a:gd name="T5" fmla="*/ 96 h 474"/>
                    <a:gd name="T6" fmla="*/ 158 w 158"/>
                    <a:gd name="T7" fmla="*/ 0 h 474"/>
                    <a:gd name="T8" fmla="*/ 158 w 158"/>
                    <a:gd name="T9" fmla="*/ 378 h 474"/>
                  </a:gdLst>
                  <a:ahLst/>
                  <a:cxnLst>
                    <a:cxn ang="0">
                      <a:pos x="T0" y="T1"/>
                    </a:cxn>
                    <a:cxn ang="0">
                      <a:pos x="T2" y="T3"/>
                    </a:cxn>
                    <a:cxn ang="0">
                      <a:pos x="T4" y="T5"/>
                    </a:cxn>
                    <a:cxn ang="0">
                      <a:pos x="T6" y="T7"/>
                    </a:cxn>
                    <a:cxn ang="0">
                      <a:pos x="T8" y="T9"/>
                    </a:cxn>
                  </a:cxnLst>
                  <a:rect l="0" t="0" r="r" b="b"/>
                  <a:pathLst>
                    <a:path w="158" h="474">
                      <a:moveTo>
                        <a:pt x="158" y="378"/>
                      </a:moveTo>
                      <a:lnTo>
                        <a:pt x="0" y="474"/>
                      </a:lnTo>
                      <a:lnTo>
                        <a:pt x="0" y="96"/>
                      </a:lnTo>
                      <a:lnTo>
                        <a:pt x="158" y="0"/>
                      </a:lnTo>
                      <a:lnTo>
                        <a:pt x="158" y="37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516" name="Freeform 157"/>
                <p:cNvSpPr>
                  <a:spLocks/>
                </p:cNvSpPr>
                <p:nvPr/>
              </p:nvSpPr>
              <p:spPr bwMode="auto">
                <a:xfrm flipH="1">
                  <a:off x="439" y="3490"/>
                  <a:ext cx="41" cy="124"/>
                </a:xfrm>
                <a:custGeom>
                  <a:avLst/>
                  <a:gdLst>
                    <a:gd name="T0" fmla="*/ 114 w 114"/>
                    <a:gd name="T1" fmla="*/ 272 h 342"/>
                    <a:gd name="T2" fmla="*/ 0 w 114"/>
                    <a:gd name="T3" fmla="*/ 342 h 342"/>
                    <a:gd name="T4" fmla="*/ 0 w 114"/>
                    <a:gd name="T5" fmla="*/ 68 h 342"/>
                    <a:gd name="T6" fmla="*/ 114 w 114"/>
                    <a:gd name="T7" fmla="*/ 0 h 342"/>
                    <a:gd name="T8" fmla="*/ 114 w 114"/>
                    <a:gd name="T9" fmla="*/ 272 h 342"/>
                  </a:gdLst>
                  <a:ahLst/>
                  <a:cxnLst>
                    <a:cxn ang="0">
                      <a:pos x="T0" y="T1"/>
                    </a:cxn>
                    <a:cxn ang="0">
                      <a:pos x="T2" y="T3"/>
                    </a:cxn>
                    <a:cxn ang="0">
                      <a:pos x="T4" y="T5"/>
                    </a:cxn>
                    <a:cxn ang="0">
                      <a:pos x="T6" y="T7"/>
                    </a:cxn>
                    <a:cxn ang="0">
                      <a:pos x="T8" y="T9"/>
                    </a:cxn>
                  </a:cxnLst>
                  <a:rect l="0" t="0" r="r" b="b"/>
                  <a:pathLst>
                    <a:path w="114" h="342">
                      <a:moveTo>
                        <a:pt x="114" y="272"/>
                      </a:moveTo>
                      <a:lnTo>
                        <a:pt x="0" y="342"/>
                      </a:lnTo>
                      <a:lnTo>
                        <a:pt x="0" y="68"/>
                      </a:lnTo>
                      <a:lnTo>
                        <a:pt x="114" y="0"/>
                      </a:lnTo>
                      <a:lnTo>
                        <a:pt x="114" y="272"/>
                      </a:lnTo>
                      <a:close/>
                    </a:path>
                  </a:pathLst>
                </a:custGeom>
                <a:solidFill>
                  <a:srgbClr val="EEEEEE"/>
                </a:solidFill>
                <a:ln w="12700">
                  <a:solidFill>
                    <a:srgbClr val="000000"/>
                  </a:solidFill>
                  <a:prstDash val="solid"/>
                  <a:round/>
                  <a:headEnd/>
                  <a:tailEnd/>
                </a:ln>
              </p:spPr>
              <p:txBody>
                <a:bodyPr/>
                <a:lstStyle/>
                <a:p>
                  <a:endParaRPr lang="en-US" sz="1350"/>
                </a:p>
              </p:txBody>
            </p:sp>
            <p:sp>
              <p:nvSpPr>
                <p:cNvPr id="517" name="Freeform 158"/>
                <p:cNvSpPr>
                  <a:spLocks/>
                </p:cNvSpPr>
                <p:nvPr/>
              </p:nvSpPr>
              <p:spPr bwMode="auto">
                <a:xfrm flipH="1">
                  <a:off x="596" y="3609"/>
                  <a:ext cx="100" cy="61"/>
                </a:xfrm>
                <a:custGeom>
                  <a:avLst/>
                  <a:gdLst>
                    <a:gd name="T0" fmla="*/ 154 w 278"/>
                    <a:gd name="T1" fmla="*/ 0 h 168"/>
                    <a:gd name="T2" fmla="*/ 0 w 278"/>
                    <a:gd name="T3" fmla="*/ 90 h 168"/>
                    <a:gd name="T4" fmla="*/ 118 w 278"/>
                    <a:gd name="T5" fmla="*/ 168 h 168"/>
                    <a:gd name="T6" fmla="*/ 278 w 278"/>
                    <a:gd name="T7" fmla="*/ 74 h 168"/>
                    <a:gd name="T8" fmla="*/ 154 w 278"/>
                    <a:gd name="T9" fmla="*/ 0 h 168"/>
                  </a:gdLst>
                  <a:ahLst/>
                  <a:cxnLst>
                    <a:cxn ang="0">
                      <a:pos x="T0" y="T1"/>
                    </a:cxn>
                    <a:cxn ang="0">
                      <a:pos x="T2" y="T3"/>
                    </a:cxn>
                    <a:cxn ang="0">
                      <a:pos x="T4" y="T5"/>
                    </a:cxn>
                    <a:cxn ang="0">
                      <a:pos x="T6" y="T7"/>
                    </a:cxn>
                    <a:cxn ang="0">
                      <a:pos x="T8" y="T9"/>
                    </a:cxn>
                  </a:cxnLst>
                  <a:rect l="0" t="0" r="r" b="b"/>
                  <a:pathLst>
                    <a:path w="278" h="168">
                      <a:moveTo>
                        <a:pt x="154" y="0"/>
                      </a:moveTo>
                      <a:lnTo>
                        <a:pt x="0" y="90"/>
                      </a:lnTo>
                      <a:lnTo>
                        <a:pt x="118" y="168"/>
                      </a:lnTo>
                      <a:lnTo>
                        <a:pt x="278" y="74"/>
                      </a:lnTo>
                      <a:lnTo>
                        <a:pt x="154"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18" name="Freeform 159"/>
                <p:cNvSpPr>
                  <a:spLocks/>
                </p:cNvSpPr>
                <p:nvPr/>
              </p:nvSpPr>
              <p:spPr bwMode="auto">
                <a:xfrm flipH="1">
                  <a:off x="716" y="3487"/>
                  <a:ext cx="14" cy="204"/>
                </a:xfrm>
                <a:custGeom>
                  <a:avLst/>
                  <a:gdLst>
                    <a:gd name="T0" fmla="*/ 2 w 38"/>
                    <a:gd name="T1" fmla="*/ 542 h 564"/>
                    <a:gd name="T2" fmla="*/ 38 w 38"/>
                    <a:gd name="T3" fmla="*/ 564 h 564"/>
                    <a:gd name="T4" fmla="*/ 38 w 38"/>
                    <a:gd name="T5" fmla="*/ 18 h 564"/>
                    <a:gd name="T6" fmla="*/ 0 w 38"/>
                    <a:gd name="T7" fmla="*/ 0 h 564"/>
                    <a:gd name="T8" fmla="*/ 2 w 38"/>
                    <a:gd name="T9" fmla="*/ 542 h 564"/>
                  </a:gdLst>
                  <a:ahLst/>
                  <a:cxnLst>
                    <a:cxn ang="0">
                      <a:pos x="T0" y="T1"/>
                    </a:cxn>
                    <a:cxn ang="0">
                      <a:pos x="T2" y="T3"/>
                    </a:cxn>
                    <a:cxn ang="0">
                      <a:pos x="T4" y="T5"/>
                    </a:cxn>
                    <a:cxn ang="0">
                      <a:pos x="T6" y="T7"/>
                    </a:cxn>
                    <a:cxn ang="0">
                      <a:pos x="T8" y="T9"/>
                    </a:cxn>
                  </a:cxnLst>
                  <a:rect l="0" t="0" r="r" b="b"/>
                  <a:pathLst>
                    <a:path w="38" h="564">
                      <a:moveTo>
                        <a:pt x="2" y="542"/>
                      </a:moveTo>
                      <a:lnTo>
                        <a:pt x="38" y="564"/>
                      </a:lnTo>
                      <a:lnTo>
                        <a:pt x="38" y="18"/>
                      </a:lnTo>
                      <a:lnTo>
                        <a:pt x="0" y="0"/>
                      </a:lnTo>
                      <a:lnTo>
                        <a:pt x="2" y="54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19" name="Freeform 160"/>
                <p:cNvSpPr>
                  <a:spLocks/>
                </p:cNvSpPr>
                <p:nvPr/>
              </p:nvSpPr>
              <p:spPr bwMode="auto">
                <a:xfrm flipH="1">
                  <a:off x="573" y="3401"/>
                  <a:ext cx="156" cy="92"/>
                </a:xfrm>
                <a:custGeom>
                  <a:avLst/>
                  <a:gdLst>
                    <a:gd name="T0" fmla="*/ 32 w 436"/>
                    <a:gd name="T1" fmla="*/ 254 h 254"/>
                    <a:gd name="T2" fmla="*/ 0 w 436"/>
                    <a:gd name="T3" fmla="*/ 236 h 254"/>
                    <a:gd name="T4" fmla="*/ 402 w 436"/>
                    <a:gd name="T5" fmla="*/ 0 h 254"/>
                    <a:gd name="T6" fmla="*/ 418 w 436"/>
                    <a:gd name="T7" fmla="*/ 6 h 254"/>
                    <a:gd name="T8" fmla="*/ 436 w 436"/>
                    <a:gd name="T9" fmla="*/ 16 h 254"/>
                    <a:gd name="T10" fmla="*/ 32 w 436"/>
                    <a:gd name="T11" fmla="*/ 254 h 254"/>
                  </a:gdLst>
                  <a:ahLst/>
                  <a:cxnLst>
                    <a:cxn ang="0">
                      <a:pos x="T0" y="T1"/>
                    </a:cxn>
                    <a:cxn ang="0">
                      <a:pos x="T2" y="T3"/>
                    </a:cxn>
                    <a:cxn ang="0">
                      <a:pos x="T4" y="T5"/>
                    </a:cxn>
                    <a:cxn ang="0">
                      <a:pos x="T6" y="T7"/>
                    </a:cxn>
                    <a:cxn ang="0">
                      <a:pos x="T8" y="T9"/>
                    </a:cxn>
                    <a:cxn ang="0">
                      <a:pos x="T10" y="T11"/>
                    </a:cxn>
                  </a:cxnLst>
                  <a:rect l="0" t="0" r="r" b="b"/>
                  <a:pathLst>
                    <a:path w="436" h="254">
                      <a:moveTo>
                        <a:pt x="32" y="254"/>
                      </a:moveTo>
                      <a:lnTo>
                        <a:pt x="0" y="236"/>
                      </a:lnTo>
                      <a:lnTo>
                        <a:pt x="402" y="0"/>
                      </a:lnTo>
                      <a:lnTo>
                        <a:pt x="418" y="6"/>
                      </a:lnTo>
                      <a:lnTo>
                        <a:pt x="436" y="16"/>
                      </a:lnTo>
                      <a:lnTo>
                        <a:pt x="32" y="254"/>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20" name="Freeform 161"/>
                <p:cNvSpPr>
                  <a:spLocks/>
                </p:cNvSpPr>
                <p:nvPr/>
              </p:nvSpPr>
              <p:spPr bwMode="auto">
                <a:xfrm flipH="1">
                  <a:off x="573" y="3410"/>
                  <a:ext cx="143" cy="280"/>
                </a:xfrm>
                <a:custGeom>
                  <a:avLst/>
                  <a:gdLst>
                    <a:gd name="T0" fmla="*/ 400 w 400"/>
                    <a:gd name="T1" fmla="*/ 546 h 776"/>
                    <a:gd name="T2" fmla="*/ 0 w 400"/>
                    <a:gd name="T3" fmla="*/ 776 h 776"/>
                    <a:gd name="T4" fmla="*/ 0 w 400"/>
                    <a:gd name="T5" fmla="*/ 230 h 776"/>
                    <a:gd name="T6" fmla="*/ 400 w 400"/>
                    <a:gd name="T7" fmla="*/ 0 h 776"/>
                    <a:gd name="T8" fmla="*/ 400 w 400"/>
                    <a:gd name="T9" fmla="*/ 546 h 776"/>
                  </a:gdLst>
                  <a:ahLst/>
                  <a:cxnLst>
                    <a:cxn ang="0">
                      <a:pos x="T0" y="T1"/>
                    </a:cxn>
                    <a:cxn ang="0">
                      <a:pos x="T2" y="T3"/>
                    </a:cxn>
                    <a:cxn ang="0">
                      <a:pos x="T4" y="T5"/>
                    </a:cxn>
                    <a:cxn ang="0">
                      <a:pos x="T6" y="T7"/>
                    </a:cxn>
                    <a:cxn ang="0">
                      <a:pos x="T8" y="T9"/>
                    </a:cxn>
                  </a:cxnLst>
                  <a:rect l="0" t="0" r="r" b="b"/>
                  <a:pathLst>
                    <a:path w="400" h="776">
                      <a:moveTo>
                        <a:pt x="400" y="546"/>
                      </a:moveTo>
                      <a:lnTo>
                        <a:pt x="0" y="776"/>
                      </a:lnTo>
                      <a:lnTo>
                        <a:pt x="0" y="230"/>
                      </a:lnTo>
                      <a:lnTo>
                        <a:pt x="400" y="0"/>
                      </a:lnTo>
                      <a:lnTo>
                        <a:pt x="400" y="54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521" name="Freeform 162"/>
                <p:cNvSpPr>
                  <a:spLocks/>
                </p:cNvSpPr>
                <p:nvPr/>
              </p:nvSpPr>
              <p:spPr bwMode="auto">
                <a:xfrm flipH="1">
                  <a:off x="584" y="3430"/>
                  <a:ext cx="122" cy="240"/>
                </a:xfrm>
                <a:custGeom>
                  <a:avLst/>
                  <a:gdLst>
                    <a:gd name="T0" fmla="*/ 342 w 342"/>
                    <a:gd name="T1" fmla="*/ 466 h 664"/>
                    <a:gd name="T2" fmla="*/ 0 w 342"/>
                    <a:gd name="T3" fmla="*/ 664 h 664"/>
                    <a:gd name="T4" fmla="*/ 0 w 342"/>
                    <a:gd name="T5" fmla="*/ 198 h 664"/>
                    <a:gd name="T6" fmla="*/ 342 w 342"/>
                    <a:gd name="T7" fmla="*/ 0 h 664"/>
                    <a:gd name="T8" fmla="*/ 342 w 342"/>
                    <a:gd name="T9" fmla="*/ 466 h 664"/>
                  </a:gdLst>
                  <a:ahLst/>
                  <a:cxnLst>
                    <a:cxn ang="0">
                      <a:pos x="T0" y="T1"/>
                    </a:cxn>
                    <a:cxn ang="0">
                      <a:pos x="T2" y="T3"/>
                    </a:cxn>
                    <a:cxn ang="0">
                      <a:pos x="T4" y="T5"/>
                    </a:cxn>
                    <a:cxn ang="0">
                      <a:pos x="T6" y="T7"/>
                    </a:cxn>
                    <a:cxn ang="0">
                      <a:pos x="T8" y="T9"/>
                    </a:cxn>
                  </a:cxnLst>
                  <a:rect l="0" t="0" r="r" b="b"/>
                  <a:pathLst>
                    <a:path w="342" h="664">
                      <a:moveTo>
                        <a:pt x="342" y="466"/>
                      </a:moveTo>
                      <a:lnTo>
                        <a:pt x="0" y="664"/>
                      </a:lnTo>
                      <a:lnTo>
                        <a:pt x="0" y="198"/>
                      </a:lnTo>
                      <a:lnTo>
                        <a:pt x="342" y="0"/>
                      </a:lnTo>
                      <a:lnTo>
                        <a:pt x="342" y="46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22" name="Freeform 163"/>
                <p:cNvSpPr>
                  <a:spLocks/>
                </p:cNvSpPr>
                <p:nvPr/>
              </p:nvSpPr>
              <p:spPr bwMode="auto">
                <a:xfrm flipH="1">
                  <a:off x="477" y="3605"/>
                  <a:ext cx="199" cy="137"/>
                </a:xfrm>
                <a:custGeom>
                  <a:avLst/>
                  <a:gdLst>
                    <a:gd name="T0" fmla="*/ 154 w 556"/>
                    <a:gd name="T1" fmla="*/ 378 h 378"/>
                    <a:gd name="T2" fmla="*/ 556 w 556"/>
                    <a:gd name="T3" fmla="*/ 146 h 378"/>
                    <a:gd name="T4" fmla="*/ 396 w 556"/>
                    <a:gd name="T5" fmla="*/ 0 h 378"/>
                    <a:gd name="T6" fmla="*/ 390 w 556"/>
                    <a:gd name="T7" fmla="*/ 4 h 378"/>
                    <a:gd name="T8" fmla="*/ 0 w 556"/>
                    <a:gd name="T9" fmla="*/ 228 h 378"/>
                    <a:gd name="T10" fmla="*/ 154 w 556"/>
                    <a:gd name="T11" fmla="*/ 378 h 378"/>
                  </a:gdLst>
                  <a:ahLst/>
                  <a:cxnLst>
                    <a:cxn ang="0">
                      <a:pos x="T0" y="T1"/>
                    </a:cxn>
                    <a:cxn ang="0">
                      <a:pos x="T2" y="T3"/>
                    </a:cxn>
                    <a:cxn ang="0">
                      <a:pos x="T4" y="T5"/>
                    </a:cxn>
                    <a:cxn ang="0">
                      <a:pos x="T6" y="T7"/>
                    </a:cxn>
                    <a:cxn ang="0">
                      <a:pos x="T8" y="T9"/>
                    </a:cxn>
                    <a:cxn ang="0">
                      <a:pos x="T10" y="T11"/>
                    </a:cxn>
                  </a:cxnLst>
                  <a:rect l="0" t="0" r="r" b="b"/>
                  <a:pathLst>
                    <a:path w="556" h="378">
                      <a:moveTo>
                        <a:pt x="154" y="378"/>
                      </a:moveTo>
                      <a:lnTo>
                        <a:pt x="556" y="146"/>
                      </a:lnTo>
                      <a:lnTo>
                        <a:pt x="396" y="0"/>
                      </a:lnTo>
                      <a:lnTo>
                        <a:pt x="390" y="4"/>
                      </a:lnTo>
                      <a:lnTo>
                        <a:pt x="0" y="228"/>
                      </a:lnTo>
                      <a:lnTo>
                        <a:pt x="154" y="3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23" name="Freeform 164"/>
                <p:cNvSpPr>
                  <a:spLocks/>
                </p:cNvSpPr>
                <p:nvPr/>
              </p:nvSpPr>
              <p:spPr bwMode="auto">
                <a:xfrm flipH="1">
                  <a:off x="494" y="3619"/>
                  <a:ext cx="133" cy="91"/>
                </a:xfrm>
                <a:custGeom>
                  <a:avLst/>
                  <a:gdLst>
                    <a:gd name="T0" fmla="*/ 102 w 370"/>
                    <a:gd name="T1" fmla="*/ 252 h 252"/>
                    <a:gd name="T2" fmla="*/ 370 w 370"/>
                    <a:gd name="T3" fmla="*/ 98 h 252"/>
                    <a:gd name="T4" fmla="*/ 264 w 370"/>
                    <a:gd name="T5" fmla="*/ 0 h 252"/>
                    <a:gd name="T6" fmla="*/ 260 w 370"/>
                    <a:gd name="T7" fmla="*/ 2 h 252"/>
                    <a:gd name="T8" fmla="*/ 0 w 370"/>
                    <a:gd name="T9" fmla="*/ 152 h 252"/>
                    <a:gd name="T10" fmla="*/ 102 w 370"/>
                    <a:gd name="T11" fmla="*/ 252 h 252"/>
                  </a:gdLst>
                  <a:ahLst/>
                  <a:cxnLst>
                    <a:cxn ang="0">
                      <a:pos x="T0" y="T1"/>
                    </a:cxn>
                    <a:cxn ang="0">
                      <a:pos x="T2" y="T3"/>
                    </a:cxn>
                    <a:cxn ang="0">
                      <a:pos x="T4" y="T5"/>
                    </a:cxn>
                    <a:cxn ang="0">
                      <a:pos x="T6" y="T7"/>
                    </a:cxn>
                    <a:cxn ang="0">
                      <a:pos x="T8" y="T9"/>
                    </a:cxn>
                    <a:cxn ang="0">
                      <a:pos x="T10" y="T11"/>
                    </a:cxn>
                  </a:cxnLst>
                  <a:rect l="0" t="0" r="r" b="b"/>
                  <a:pathLst>
                    <a:path w="370" h="252">
                      <a:moveTo>
                        <a:pt x="102" y="252"/>
                      </a:moveTo>
                      <a:lnTo>
                        <a:pt x="370" y="98"/>
                      </a:lnTo>
                      <a:lnTo>
                        <a:pt x="264" y="0"/>
                      </a:lnTo>
                      <a:lnTo>
                        <a:pt x="260" y="2"/>
                      </a:lnTo>
                      <a:lnTo>
                        <a:pt x="0" y="152"/>
                      </a:lnTo>
                      <a:lnTo>
                        <a:pt x="102" y="25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24" name="Freeform 165"/>
                <p:cNvSpPr>
                  <a:spLocks/>
                </p:cNvSpPr>
                <p:nvPr/>
              </p:nvSpPr>
              <p:spPr bwMode="auto">
                <a:xfrm flipH="1">
                  <a:off x="597" y="3678"/>
                  <a:ext cx="61" cy="50"/>
                </a:xfrm>
                <a:custGeom>
                  <a:avLst/>
                  <a:gdLst>
                    <a:gd name="T0" fmla="*/ 102 w 172"/>
                    <a:gd name="T1" fmla="*/ 138 h 138"/>
                    <a:gd name="T2" fmla="*/ 172 w 172"/>
                    <a:gd name="T3" fmla="*/ 98 h 138"/>
                    <a:gd name="T4" fmla="*/ 66 w 172"/>
                    <a:gd name="T5" fmla="*/ 0 h 138"/>
                    <a:gd name="T6" fmla="*/ 62 w 172"/>
                    <a:gd name="T7" fmla="*/ 2 h 138"/>
                    <a:gd name="T8" fmla="*/ 0 w 172"/>
                    <a:gd name="T9" fmla="*/ 38 h 138"/>
                    <a:gd name="T10" fmla="*/ 102 w 172"/>
                    <a:gd name="T11" fmla="*/ 138 h 138"/>
                  </a:gdLst>
                  <a:ahLst/>
                  <a:cxnLst>
                    <a:cxn ang="0">
                      <a:pos x="T0" y="T1"/>
                    </a:cxn>
                    <a:cxn ang="0">
                      <a:pos x="T2" y="T3"/>
                    </a:cxn>
                    <a:cxn ang="0">
                      <a:pos x="T4" y="T5"/>
                    </a:cxn>
                    <a:cxn ang="0">
                      <a:pos x="T6" y="T7"/>
                    </a:cxn>
                    <a:cxn ang="0">
                      <a:pos x="T8" y="T9"/>
                    </a:cxn>
                    <a:cxn ang="0">
                      <a:pos x="T10" y="T11"/>
                    </a:cxn>
                  </a:cxnLst>
                  <a:rect l="0" t="0" r="r" b="b"/>
                  <a:pathLst>
                    <a:path w="172" h="138">
                      <a:moveTo>
                        <a:pt x="102" y="138"/>
                      </a:moveTo>
                      <a:lnTo>
                        <a:pt x="172" y="98"/>
                      </a:lnTo>
                      <a:lnTo>
                        <a:pt x="66" y="0"/>
                      </a:lnTo>
                      <a:lnTo>
                        <a:pt x="62" y="2"/>
                      </a:lnTo>
                      <a:lnTo>
                        <a:pt x="0" y="38"/>
                      </a:lnTo>
                      <a:lnTo>
                        <a:pt x="102" y="13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nvGrpSpPr>
              <p:cNvPr id="459" name="Group 166"/>
              <p:cNvGrpSpPr>
                <a:grpSpLocks/>
              </p:cNvGrpSpPr>
              <p:nvPr/>
            </p:nvGrpSpPr>
            <p:grpSpPr bwMode="auto">
              <a:xfrm>
                <a:off x="737" y="3199"/>
                <a:ext cx="802" cy="746"/>
                <a:chOff x="737" y="3199"/>
                <a:chExt cx="802" cy="746"/>
              </a:xfrm>
            </p:grpSpPr>
            <p:sp>
              <p:nvSpPr>
                <p:cNvPr id="484" name="Freeform 167"/>
                <p:cNvSpPr>
                  <a:spLocks/>
                </p:cNvSpPr>
                <p:nvPr/>
              </p:nvSpPr>
              <p:spPr bwMode="auto">
                <a:xfrm>
                  <a:off x="937" y="3330"/>
                  <a:ext cx="601" cy="496"/>
                </a:xfrm>
                <a:custGeom>
                  <a:avLst/>
                  <a:gdLst>
                    <a:gd name="T0" fmla="*/ 0 w 1800"/>
                    <a:gd name="T1" fmla="*/ 434 h 1466"/>
                    <a:gd name="T2" fmla="*/ 1800 w 1800"/>
                    <a:gd name="T3" fmla="*/ 1466 h 1466"/>
                    <a:gd name="T4" fmla="*/ 1800 w 1800"/>
                    <a:gd name="T5" fmla="*/ 1032 h 1466"/>
                    <a:gd name="T6" fmla="*/ 0 w 1800"/>
                    <a:gd name="T7" fmla="*/ 0 h 1466"/>
                    <a:gd name="T8" fmla="*/ 0 w 1800"/>
                    <a:gd name="T9" fmla="*/ 434 h 1466"/>
                  </a:gdLst>
                  <a:ahLst/>
                  <a:cxnLst>
                    <a:cxn ang="0">
                      <a:pos x="T0" y="T1"/>
                    </a:cxn>
                    <a:cxn ang="0">
                      <a:pos x="T2" y="T3"/>
                    </a:cxn>
                    <a:cxn ang="0">
                      <a:pos x="T4" y="T5"/>
                    </a:cxn>
                    <a:cxn ang="0">
                      <a:pos x="T6" y="T7"/>
                    </a:cxn>
                    <a:cxn ang="0">
                      <a:pos x="T8" y="T9"/>
                    </a:cxn>
                  </a:cxnLst>
                  <a:rect l="0" t="0" r="r" b="b"/>
                  <a:pathLst>
                    <a:path w="1800" h="1466">
                      <a:moveTo>
                        <a:pt x="0" y="434"/>
                      </a:moveTo>
                      <a:lnTo>
                        <a:pt x="1800" y="1466"/>
                      </a:lnTo>
                      <a:lnTo>
                        <a:pt x="1800" y="1032"/>
                      </a:lnTo>
                      <a:lnTo>
                        <a:pt x="0" y="0"/>
                      </a:lnTo>
                      <a:lnTo>
                        <a:pt x="0" y="434"/>
                      </a:lnTo>
                      <a:close/>
                    </a:path>
                  </a:pathLst>
                </a:custGeom>
                <a:solidFill>
                  <a:srgbClr val="EEEEEE"/>
                </a:solidFill>
                <a:ln w="12700">
                  <a:solidFill>
                    <a:srgbClr val="000000"/>
                  </a:solidFill>
                  <a:prstDash val="solid"/>
                  <a:round/>
                  <a:headEnd/>
                  <a:tailEnd/>
                </a:ln>
              </p:spPr>
              <p:txBody>
                <a:bodyPr/>
                <a:lstStyle/>
                <a:p>
                  <a:endParaRPr lang="en-US" sz="1350"/>
                </a:p>
              </p:txBody>
            </p:sp>
            <p:sp>
              <p:nvSpPr>
                <p:cNvPr id="485" name="Freeform 168"/>
                <p:cNvSpPr>
                  <a:spLocks/>
                </p:cNvSpPr>
                <p:nvPr/>
              </p:nvSpPr>
              <p:spPr bwMode="auto">
                <a:xfrm>
                  <a:off x="740" y="3329"/>
                  <a:ext cx="332" cy="195"/>
                </a:xfrm>
                <a:custGeom>
                  <a:avLst/>
                  <a:gdLst>
                    <a:gd name="T0" fmla="*/ 400 w 994"/>
                    <a:gd name="T1" fmla="*/ 578 h 578"/>
                    <a:gd name="T2" fmla="*/ 0 w 994"/>
                    <a:gd name="T3" fmla="*/ 346 h 578"/>
                    <a:gd name="T4" fmla="*/ 598 w 994"/>
                    <a:gd name="T5" fmla="*/ 0 h 578"/>
                    <a:gd name="T6" fmla="*/ 604 w 994"/>
                    <a:gd name="T7" fmla="*/ 2 h 578"/>
                    <a:gd name="T8" fmla="*/ 994 w 994"/>
                    <a:gd name="T9" fmla="*/ 226 h 578"/>
                    <a:gd name="T10" fmla="*/ 400 w 994"/>
                    <a:gd name="T11" fmla="*/ 578 h 578"/>
                  </a:gdLst>
                  <a:ahLst/>
                  <a:cxnLst>
                    <a:cxn ang="0">
                      <a:pos x="T0" y="T1"/>
                    </a:cxn>
                    <a:cxn ang="0">
                      <a:pos x="T2" y="T3"/>
                    </a:cxn>
                    <a:cxn ang="0">
                      <a:pos x="T4" y="T5"/>
                    </a:cxn>
                    <a:cxn ang="0">
                      <a:pos x="T6" y="T7"/>
                    </a:cxn>
                    <a:cxn ang="0">
                      <a:pos x="T8" y="T9"/>
                    </a:cxn>
                    <a:cxn ang="0">
                      <a:pos x="T10" y="T11"/>
                    </a:cxn>
                  </a:cxnLst>
                  <a:rect l="0" t="0" r="r" b="b"/>
                  <a:pathLst>
                    <a:path w="994" h="578">
                      <a:moveTo>
                        <a:pt x="400" y="578"/>
                      </a:moveTo>
                      <a:lnTo>
                        <a:pt x="0" y="346"/>
                      </a:lnTo>
                      <a:lnTo>
                        <a:pt x="598" y="0"/>
                      </a:lnTo>
                      <a:lnTo>
                        <a:pt x="604" y="2"/>
                      </a:lnTo>
                      <a:lnTo>
                        <a:pt x="994" y="226"/>
                      </a:lnTo>
                      <a:lnTo>
                        <a:pt x="400" y="5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86" name="Freeform 169"/>
                <p:cNvSpPr>
                  <a:spLocks/>
                </p:cNvSpPr>
                <p:nvPr/>
              </p:nvSpPr>
              <p:spPr bwMode="auto">
                <a:xfrm>
                  <a:off x="1341" y="3676"/>
                  <a:ext cx="198" cy="269"/>
                </a:xfrm>
                <a:custGeom>
                  <a:avLst/>
                  <a:gdLst>
                    <a:gd name="T0" fmla="*/ 592 w 592"/>
                    <a:gd name="T1" fmla="*/ 450 h 794"/>
                    <a:gd name="T2" fmla="*/ 0 w 592"/>
                    <a:gd name="T3" fmla="*/ 794 h 794"/>
                    <a:gd name="T4" fmla="*/ 0 w 592"/>
                    <a:gd name="T5" fmla="*/ 344 h 794"/>
                    <a:gd name="T6" fmla="*/ 592 w 592"/>
                    <a:gd name="T7" fmla="*/ 0 h 794"/>
                    <a:gd name="T8" fmla="*/ 592 w 592"/>
                    <a:gd name="T9" fmla="*/ 450 h 794"/>
                  </a:gdLst>
                  <a:ahLst/>
                  <a:cxnLst>
                    <a:cxn ang="0">
                      <a:pos x="T0" y="T1"/>
                    </a:cxn>
                    <a:cxn ang="0">
                      <a:pos x="T2" y="T3"/>
                    </a:cxn>
                    <a:cxn ang="0">
                      <a:pos x="T4" y="T5"/>
                    </a:cxn>
                    <a:cxn ang="0">
                      <a:pos x="T6" y="T7"/>
                    </a:cxn>
                    <a:cxn ang="0">
                      <a:pos x="T8" y="T9"/>
                    </a:cxn>
                  </a:cxnLst>
                  <a:rect l="0" t="0" r="r" b="b"/>
                  <a:pathLst>
                    <a:path w="592" h="794">
                      <a:moveTo>
                        <a:pt x="592" y="450"/>
                      </a:moveTo>
                      <a:lnTo>
                        <a:pt x="0" y="794"/>
                      </a:lnTo>
                      <a:lnTo>
                        <a:pt x="0" y="344"/>
                      </a:lnTo>
                      <a:lnTo>
                        <a:pt x="592" y="0"/>
                      </a:lnTo>
                      <a:lnTo>
                        <a:pt x="592" y="450"/>
                      </a:lnTo>
                      <a:close/>
                    </a:path>
                  </a:pathLst>
                </a:custGeom>
                <a:solidFill>
                  <a:srgbClr val="EEEEEE"/>
                </a:solidFill>
                <a:ln w="12700">
                  <a:solidFill>
                    <a:srgbClr val="000000"/>
                  </a:solidFill>
                  <a:prstDash val="solid"/>
                  <a:round/>
                  <a:headEnd/>
                  <a:tailEnd/>
                </a:ln>
              </p:spPr>
              <p:txBody>
                <a:bodyPr/>
                <a:lstStyle/>
                <a:p>
                  <a:endParaRPr lang="en-US" sz="1350"/>
                </a:p>
              </p:txBody>
            </p:sp>
            <p:sp>
              <p:nvSpPr>
                <p:cNvPr id="487" name="Freeform 170"/>
                <p:cNvSpPr>
                  <a:spLocks/>
                </p:cNvSpPr>
                <p:nvPr/>
              </p:nvSpPr>
              <p:spPr bwMode="auto">
                <a:xfrm>
                  <a:off x="737" y="3447"/>
                  <a:ext cx="601" cy="495"/>
                </a:xfrm>
                <a:custGeom>
                  <a:avLst/>
                  <a:gdLst>
                    <a:gd name="T0" fmla="*/ 0 w 1800"/>
                    <a:gd name="T1" fmla="*/ 434 h 1466"/>
                    <a:gd name="T2" fmla="*/ 1800 w 1800"/>
                    <a:gd name="T3" fmla="*/ 1466 h 1466"/>
                    <a:gd name="T4" fmla="*/ 1800 w 1800"/>
                    <a:gd name="T5" fmla="*/ 1032 h 1466"/>
                    <a:gd name="T6" fmla="*/ 0 w 1800"/>
                    <a:gd name="T7" fmla="*/ 0 h 1466"/>
                    <a:gd name="T8" fmla="*/ 0 w 1800"/>
                    <a:gd name="T9" fmla="*/ 434 h 1466"/>
                  </a:gdLst>
                  <a:ahLst/>
                  <a:cxnLst>
                    <a:cxn ang="0">
                      <a:pos x="T0" y="T1"/>
                    </a:cxn>
                    <a:cxn ang="0">
                      <a:pos x="T2" y="T3"/>
                    </a:cxn>
                    <a:cxn ang="0">
                      <a:pos x="T4" y="T5"/>
                    </a:cxn>
                    <a:cxn ang="0">
                      <a:pos x="T6" y="T7"/>
                    </a:cxn>
                    <a:cxn ang="0">
                      <a:pos x="T8" y="T9"/>
                    </a:cxn>
                  </a:cxnLst>
                  <a:rect l="0" t="0" r="r" b="b"/>
                  <a:pathLst>
                    <a:path w="1800" h="1466">
                      <a:moveTo>
                        <a:pt x="0" y="434"/>
                      </a:moveTo>
                      <a:lnTo>
                        <a:pt x="1800" y="1466"/>
                      </a:lnTo>
                      <a:lnTo>
                        <a:pt x="1800" y="1032"/>
                      </a:lnTo>
                      <a:lnTo>
                        <a:pt x="0" y="0"/>
                      </a:lnTo>
                      <a:lnTo>
                        <a:pt x="0" y="434"/>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88" name="Freeform 171"/>
                <p:cNvSpPr>
                  <a:spLocks/>
                </p:cNvSpPr>
                <p:nvPr/>
              </p:nvSpPr>
              <p:spPr bwMode="auto">
                <a:xfrm>
                  <a:off x="1207" y="3599"/>
                  <a:ext cx="332" cy="196"/>
                </a:xfrm>
                <a:custGeom>
                  <a:avLst/>
                  <a:gdLst>
                    <a:gd name="T0" fmla="*/ 400 w 994"/>
                    <a:gd name="T1" fmla="*/ 578 h 578"/>
                    <a:gd name="T2" fmla="*/ 0 w 994"/>
                    <a:gd name="T3" fmla="*/ 346 h 578"/>
                    <a:gd name="T4" fmla="*/ 598 w 994"/>
                    <a:gd name="T5" fmla="*/ 0 h 578"/>
                    <a:gd name="T6" fmla="*/ 604 w 994"/>
                    <a:gd name="T7" fmla="*/ 2 h 578"/>
                    <a:gd name="T8" fmla="*/ 994 w 994"/>
                    <a:gd name="T9" fmla="*/ 226 h 578"/>
                    <a:gd name="T10" fmla="*/ 400 w 994"/>
                    <a:gd name="T11" fmla="*/ 578 h 578"/>
                  </a:gdLst>
                  <a:ahLst/>
                  <a:cxnLst>
                    <a:cxn ang="0">
                      <a:pos x="T0" y="T1"/>
                    </a:cxn>
                    <a:cxn ang="0">
                      <a:pos x="T2" y="T3"/>
                    </a:cxn>
                    <a:cxn ang="0">
                      <a:pos x="T4" y="T5"/>
                    </a:cxn>
                    <a:cxn ang="0">
                      <a:pos x="T6" y="T7"/>
                    </a:cxn>
                    <a:cxn ang="0">
                      <a:pos x="T8" y="T9"/>
                    </a:cxn>
                    <a:cxn ang="0">
                      <a:pos x="T10" y="T11"/>
                    </a:cxn>
                  </a:cxnLst>
                  <a:rect l="0" t="0" r="r" b="b"/>
                  <a:pathLst>
                    <a:path w="994" h="578">
                      <a:moveTo>
                        <a:pt x="400" y="578"/>
                      </a:moveTo>
                      <a:lnTo>
                        <a:pt x="0" y="346"/>
                      </a:lnTo>
                      <a:lnTo>
                        <a:pt x="598" y="0"/>
                      </a:lnTo>
                      <a:lnTo>
                        <a:pt x="604" y="2"/>
                      </a:lnTo>
                      <a:lnTo>
                        <a:pt x="994" y="226"/>
                      </a:lnTo>
                      <a:lnTo>
                        <a:pt x="400" y="5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89" name="Freeform 172"/>
                <p:cNvSpPr>
                  <a:spLocks/>
                </p:cNvSpPr>
                <p:nvPr/>
              </p:nvSpPr>
              <p:spPr bwMode="auto">
                <a:xfrm>
                  <a:off x="772" y="3199"/>
                  <a:ext cx="332" cy="195"/>
                </a:xfrm>
                <a:custGeom>
                  <a:avLst/>
                  <a:gdLst>
                    <a:gd name="T0" fmla="*/ 400 w 994"/>
                    <a:gd name="T1" fmla="*/ 578 h 578"/>
                    <a:gd name="T2" fmla="*/ 0 w 994"/>
                    <a:gd name="T3" fmla="*/ 346 h 578"/>
                    <a:gd name="T4" fmla="*/ 598 w 994"/>
                    <a:gd name="T5" fmla="*/ 0 h 578"/>
                    <a:gd name="T6" fmla="*/ 604 w 994"/>
                    <a:gd name="T7" fmla="*/ 2 h 578"/>
                    <a:gd name="T8" fmla="*/ 994 w 994"/>
                    <a:gd name="T9" fmla="*/ 226 h 578"/>
                    <a:gd name="T10" fmla="*/ 400 w 994"/>
                    <a:gd name="T11" fmla="*/ 578 h 578"/>
                  </a:gdLst>
                  <a:ahLst/>
                  <a:cxnLst>
                    <a:cxn ang="0">
                      <a:pos x="T0" y="T1"/>
                    </a:cxn>
                    <a:cxn ang="0">
                      <a:pos x="T2" y="T3"/>
                    </a:cxn>
                    <a:cxn ang="0">
                      <a:pos x="T4" y="T5"/>
                    </a:cxn>
                    <a:cxn ang="0">
                      <a:pos x="T6" y="T7"/>
                    </a:cxn>
                    <a:cxn ang="0">
                      <a:pos x="T8" y="T9"/>
                    </a:cxn>
                    <a:cxn ang="0">
                      <a:pos x="T10" y="T11"/>
                    </a:cxn>
                  </a:cxnLst>
                  <a:rect l="0" t="0" r="r" b="b"/>
                  <a:pathLst>
                    <a:path w="994" h="578">
                      <a:moveTo>
                        <a:pt x="400" y="578"/>
                      </a:moveTo>
                      <a:lnTo>
                        <a:pt x="0" y="346"/>
                      </a:lnTo>
                      <a:lnTo>
                        <a:pt x="598" y="0"/>
                      </a:lnTo>
                      <a:lnTo>
                        <a:pt x="604" y="2"/>
                      </a:lnTo>
                      <a:lnTo>
                        <a:pt x="994" y="226"/>
                      </a:lnTo>
                      <a:lnTo>
                        <a:pt x="400" y="5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90" name="Freeform 173"/>
                <p:cNvSpPr>
                  <a:spLocks/>
                </p:cNvSpPr>
                <p:nvPr/>
              </p:nvSpPr>
              <p:spPr bwMode="auto">
                <a:xfrm>
                  <a:off x="769" y="3319"/>
                  <a:ext cx="136" cy="226"/>
                </a:xfrm>
                <a:custGeom>
                  <a:avLst/>
                  <a:gdLst>
                    <a:gd name="T0" fmla="*/ 0 w 408"/>
                    <a:gd name="T1" fmla="*/ 434 h 666"/>
                    <a:gd name="T2" fmla="*/ 408 w 408"/>
                    <a:gd name="T3" fmla="*/ 666 h 666"/>
                    <a:gd name="T4" fmla="*/ 408 w 408"/>
                    <a:gd name="T5" fmla="*/ 232 h 666"/>
                    <a:gd name="T6" fmla="*/ 0 w 408"/>
                    <a:gd name="T7" fmla="*/ 0 h 666"/>
                    <a:gd name="T8" fmla="*/ 0 w 408"/>
                    <a:gd name="T9" fmla="*/ 434 h 666"/>
                  </a:gdLst>
                  <a:ahLst/>
                  <a:cxnLst>
                    <a:cxn ang="0">
                      <a:pos x="T0" y="T1"/>
                    </a:cxn>
                    <a:cxn ang="0">
                      <a:pos x="T2" y="T3"/>
                    </a:cxn>
                    <a:cxn ang="0">
                      <a:pos x="T4" y="T5"/>
                    </a:cxn>
                    <a:cxn ang="0">
                      <a:pos x="T6" y="T7"/>
                    </a:cxn>
                    <a:cxn ang="0">
                      <a:pos x="T8" y="T9"/>
                    </a:cxn>
                  </a:cxnLst>
                  <a:rect l="0" t="0" r="r" b="b"/>
                  <a:pathLst>
                    <a:path w="408" h="666">
                      <a:moveTo>
                        <a:pt x="0" y="434"/>
                      </a:moveTo>
                      <a:lnTo>
                        <a:pt x="408" y="666"/>
                      </a:lnTo>
                      <a:lnTo>
                        <a:pt x="408" y="232"/>
                      </a:lnTo>
                      <a:lnTo>
                        <a:pt x="0" y="0"/>
                      </a:lnTo>
                      <a:lnTo>
                        <a:pt x="0" y="434"/>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91" name="Freeform 174"/>
                <p:cNvSpPr>
                  <a:spLocks/>
                </p:cNvSpPr>
                <p:nvPr/>
              </p:nvSpPr>
              <p:spPr bwMode="auto">
                <a:xfrm>
                  <a:off x="908" y="3276"/>
                  <a:ext cx="198" cy="269"/>
                </a:xfrm>
                <a:custGeom>
                  <a:avLst/>
                  <a:gdLst>
                    <a:gd name="T0" fmla="*/ 592 w 592"/>
                    <a:gd name="T1" fmla="*/ 450 h 794"/>
                    <a:gd name="T2" fmla="*/ 0 w 592"/>
                    <a:gd name="T3" fmla="*/ 794 h 794"/>
                    <a:gd name="T4" fmla="*/ 0 w 592"/>
                    <a:gd name="T5" fmla="*/ 344 h 794"/>
                    <a:gd name="T6" fmla="*/ 592 w 592"/>
                    <a:gd name="T7" fmla="*/ 0 h 794"/>
                    <a:gd name="T8" fmla="*/ 592 w 592"/>
                    <a:gd name="T9" fmla="*/ 450 h 794"/>
                  </a:gdLst>
                  <a:ahLst/>
                  <a:cxnLst>
                    <a:cxn ang="0">
                      <a:pos x="T0" y="T1"/>
                    </a:cxn>
                    <a:cxn ang="0">
                      <a:pos x="T2" y="T3"/>
                    </a:cxn>
                    <a:cxn ang="0">
                      <a:pos x="T4" y="T5"/>
                    </a:cxn>
                    <a:cxn ang="0">
                      <a:pos x="T6" y="T7"/>
                    </a:cxn>
                    <a:cxn ang="0">
                      <a:pos x="T8" y="T9"/>
                    </a:cxn>
                  </a:cxnLst>
                  <a:rect l="0" t="0" r="r" b="b"/>
                  <a:pathLst>
                    <a:path w="592" h="794">
                      <a:moveTo>
                        <a:pt x="592" y="450"/>
                      </a:moveTo>
                      <a:lnTo>
                        <a:pt x="0" y="794"/>
                      </a:lnTo>
                      <a:lnTo>
                        <a:pt x="0" y="344"/>
                      </a:lnTo>
                      <a:lnTo>
                        <a:pt x="592" y="0"/>
                      </a:lnTo>
                      <a:lnTo>
                        <a:pt x="592" y="450"/>
                      </a:lnTo>
                      <a:close/>
                    </a:path>
                  </a:pathLst>
                </a:custGeom>
                <a:solidFill>
                  <a:srgbClr val="EEEEEE"/>
                </a:solidFill>
                <a:ln w="12700">
                  <a:solidFill>
                    <a:srgbClr val="000000"/>
                  </a:solidFill>
                  <a:prstDash val="solid"/>
                  <a:round/>
                  <a:headEnd/>
                  <a:tailEnd/>
                </a:ln>
              </p:spPr>
              <p:txBody>
                <a:bodyPr/>
                <a:lstStyle/>
                <a:p>
                  <a:endParaRPr lang="en-US" sz="1350"/>
                </a:p>
              </p:txBody>
            </p:sp>
            <p:sp>
              <p:nvSpPr>
                <p:cNvPr id="492" name="Freeform 175"/>
                <p:cNvSpPr>
                  <a:spLocks/>
                </p:cNvSpPr>
                <p:nvPr/>
              </p:nvSpPr>
              <p:spPr bwMode="auto">
                <a:xfrm>
                  <a:off x="908" y="3494"/>
                  <a:ext cx="380" cy="225"/>
                </a:xfrm>
                <a:custGeom>
                  <a:avLst/>
                  <a:gdLst>
                    <a:gd name="T0" fmla="*/ 888 w 1138"/>
                    <a:gd name="T1" fmla="*/ 666 h 666"/>
                    <a:gd name="T2" fmla="*/ 0 w 1138"/>
                    <a:gd name="T3" fmla="*/ 146 h 666"/>
                    <a:gd name="T4" fmla="*/ 254 w 1138"/>
                    <a:gd name="T5" fmla="*/ 0 h 666"/>
                    <a:gd name="T6" fmla="*/ 748 w 1138"/>
                    <a:gd name="T7" fmla="*/ 290 h 666"/>
                    <a:gd name="T8" fmla="*/ 1138 w 1138"/>
                    <a:gd name="T9" fmla="*/ 514 h 666"/>
                    <a:gd name="T10" fmla="*/ 888 w 1138"/>
                    <a:gd name="T11" fmla="*/ 666 h 666"/>
                  </a:gdLst>
                  <a:ahLst/>
                  <a:cxnLst>
                    <a:cxn ang="0">
                      <a:pos x="T0" y="T1"/>
                    </a:cxn>
                    <a:cxn ang="0">
                      <a:pos x="T2" y="T3"/>
                    </a:cxn>
                    <a:cxn ang="0">
                      <a:pos x="T4" y="T5"/>
                    </a:cxn>
                    <a:cxn ang="0">
                      <a:pos x="T6" y="T7"/>
                    </a:cxn>
                    <a:cxn ang="0">
                      <a:pos x="T8" y="T9"/>
                    </a:cxn>
                    <a:cxn ang="0">
                      <a:pos x="T10" y="T11"/>
                    </a:cxn>
                  </a:cxnLst>
                  <a:rect l="0" t="0" r="r" b="b"/>
                  <a:pathLst>
                    <a:path w="1138" h="666">
                      <a:moveTo>
                        <a:pt x="888" y="666"/>
                      </a:moveTo>
                      <a:lnTo>
                        <a:pt x="0" y="146"/>
                      </a:lnTo>
                      <a:lnTo>
                        <a:pt x="254" y="0"/>
                      </a:lnTo>
                      <a:lnTo>
                        <a:pt x="748" y="290"/>
                      </a:lnTo>
                      <a:lnTo>
                        <a:pt x="1138" y="514"/>
                      </a:lnTo>
                      <a:lnTo>
                        <a:pt x="888" y="66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93" name="Freeform 176"/>
                <p:cNvSpPr>
                  <a:spLocks/>
                </p:cNvSpPr>
                <p:nvPr/>
              </p:nvSpPr>
              <p:spPr bwMode="auto">
                <a:xfrm>
                  <a:off x="1025" y="3426"/>
                  <a:ext cx="380" cy="225"/>
                </a:xfrm>
                <a:custGeom>
                  <a:avLst/>
                  <a:gdLst>
                    <a:gd name="T0" fmla="*/ 888 w 1138"/>
                    <a:gd name="T1" fmla="*/ 666 h 666"/>
                    <a:gd name="T2" fmla="*/ 0 w 1138"/>
                    <a:gd name="T3" fmla="*/ 146 h 666"/>
                    <a:gd name="T4" fmla="*/ 254 w 1138"/>
                    <a:gd name="T5" fmla="*/ 0 h 666"/>
                    <a:gd name="T6" fmla="*/ 748 w 1138"/>
                    <a:gd name="T7" fmla="*/ 290 h 666"/>
                    <a:gd name="T8" fmla="*/ 1138 w 1138"/>
                    <a:gd name="T9" fmla="*/ 514 h 666"/>
                    <a:gd name="T10" fmla="*/ 888 w 1138"/>
                    <a:gd name="T11" fmla="*/ 666 h 666"/>
                  </a:gdLst>
                  <a:ahLst/>
                  <a:cxnLst>
                    <a:cxn ang="0">
                      <a:pos x="T0" y="T1"/>
                    </a:cxn>
                    <a:cxn ang="0">
                      <a:pos x="T2" y="T3"/>
                    </a:cxn>
                    <a:cxn ang="0">
                      <a:pos x="T4" y="T5"/>
                    </a:cxn>
                    <a:cxn ang="0">
                      <a:pos x="T6" y="T7"/>
                    </a:cxn>
                    <a:cxn ang="0">
                      <a:pos x="T8" y="T9"/>
                    </a:cxn>
                    <a:cxn ang="0">
                      <a:pos x="T10" y="T11"/>
                    </a:cxn>
                  </a:cxnLst>
                  <a:rect l="0" t="0" r="r" b="b"/>
                  <a:pathLst>
                    <a:path w="1138" h="666">
                      <a:moveTo>
                        <a:pt x="888" y="666"/>
                      </a:moveTo>
                      <a:lnTo>
                        <a:pt x="0" y="146"/>
                      </a:lnTo>
                      <a:lnTo>
                        <a:pt x="254" y="0"/>
                      </a:lnTo>
                      <a:lnTo>
                        <a:pt x="748" y="290"/>
                      </a:lnTo>
                      <a:lnTo>
                        <a:pt x="1138" y="514"/>
                      </a:lnTo>
                      <a:lnTo>
                        <a:pt x="888" y="66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94" name="Freeform 177"/>
                <p:cNvSpPr>
                  <a:spLocks/>
                </p:cNvSpPr>
                <p:nvPr/>
              </p:nvSpPr>
              <p:spPr bwMode="auto">
                <a:xfrm>
                  <a:off x="1075" y="3450"/>
                  <a:ext cx="158" cy="93"/>
                </a:xfrm>
                <a:custGeom>
                  <a:avLst/>
                  <a:gdLst>
                    <a:gd name="T0" fmla="*/ 192 w 474"/>
                    <a:gd name="T1" fmla="*/ 276 h 276"/>
                    <a:gd name="T2" fmla="*/ 0 w 474"/>
                    <a:gd name="T3" fmla="*/ 166 h 276"/>
                    <a:gd name="T4" fmla="*/ 286 w 474"/>
                    <a:gd name="T5" fmla="*/ 0 h 276"/>
                    <a:gd name="T6" fmla="*/ 288 w 474"/>
                    <a:gd name="T7" fmla="*/ 2 h 276"/>
                    <a:gd name="T8" fmla="*/ 474 w 474"/>
                    <a:gd name="T9" fmla="*/ 108 h 276"/>
                    <a:gd name="T10" fmla="*/ 192 w 474"/>
                    <a:gd name="T11" fmla="*/ 276 h 276"/>
                  </a:gdLst>
                  <a:ahLst/>
                  <a:cxnLst>
                    <a:cxn ang="0">
                      <a:pos x="T0" y="T1"/>
                    </a:cxn>
                    <a:cxn ang="0">
                      <a:pos x="T2" y="T3"/>
                    </a:cxn>
                    <a:cxn ang="0">
                      <a:pos x="T4" y="T5"/>
                    </a:cxn>
                    <a:cxn ang="0">
                      <a:pos x="T6" y="T7"/>
                    </a:cxn>
                    <a:cxn ang="0">
                      <a:pos x="T8" y="T9"/>
                    </a:cxn>
                    <a:cxn ang="0">
                      <a:pos x="T10" y="T11"/>
                    </a:cxn>
                  </a:cxnLst>
                  <a:rect l="0" t="0" r="r" b="b"/>
                  <a:pathLst>
                    <a:path w="474" h="276">
                      <a:moveTo>
                        <a:pt x="192" y="276"/>
                      </a:moveTo>
                      <a:lnTo>
                        <a:pt x="0" y="166"/>
                      </a:lnTo>
                      <a:lnTo>
                        <a:pt x="286" y="0"/>
                      </a:lnTo>
                      <a:lnTo>
                        <a:pt x="288" y="2"/>
                      </a:lnTo>
                      <a:lnTo>
                        <a:pt x="474" y="108"/>
                      </a:lnTo>
                      <a:lnTo>
                        <a:pt x="192" y="27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95" name="Freeform 178"/>
                <p:cNvSpPr>
                  <a:spLocks/>
                </p:cNvSpPr>
                <p:nvPr/>
              </p:nvSpPr>
              <p:spPr bwMode="auto">
                <a:xfrm>
                  <a:off x="1074" y="3507"/>
                  <a:ext cx="65" cy="108"/>
                </a:xfrm>
                <a:custGeom>
                  <a:avLst/>
                  <a:gdLst>
                    <a:gd name="T0" fmla="*/ 0 w 196"/>
                    <a:gd name="T1" fmla="*/ 208 h 318"/>
                    <a:gd name="T2" fmla="*/ 196 w 196"/>
                    <a:gd name="T3" fmla="*/ 318 h 318"/>
                    <a:gd name="T4" fmla="*/ 196 w 196"/>
                    <a:gd name="T5" fmla="*/ 110 h 318"/>
                    <a:gd name="T6" fmla="*/ 0 w 196"/>
                    <a:gd name="T7" fmla="*/ 0 h 318"/>
                    <a:gd name="T8" fmla="*/ 0 w 196"/>
                    <a:gd name="T9" fmla="*/ 208 h 318"/>
                  </a:gdLst>
                  <a:ahLst/>
                  <a:cxnLst>
                    <a:cxn ang="0">
                      <a:pos x="T0" y="T1"/>
                    </a:cxn>
                    <a:cxn ang="0">
                      <a:pos x="T2" y="T3"/>
                    </a:cxn>
                    <a:cxn ang="0">
                      <a:pos x="T4" y="T5"/>
                    </a:cxn>
                    <a:cxn ang="0">
                      <a:pos x="T6" y="T7"/>
                    </a:cxn>
                    <a:cxn ang="0">
                      <a:pos x="T8" y="T9"/>
                    </a:cxn>
                  </a:cxnLst>
                  <a:rect l="0" t="0" r="r" b="b"/>
                  <a:pathLst>
                    <a:path w="196" h="318">
                      <a:moveTo>
                        <a:pt x="0" y="208"/>
                      </a:moveTo>
                      <a:lnTo>
                        <a:pt x="196" y="318"/>
                      </a:lnTo>
                      <a:lnTo>
                        <a:pt x="196" y="110"/>
                      </a:lnTo>
                      <a:lnTo>
                        <a:pt x="0" y="0"/>
                      </a:lnTo>
                      <a:lnTo>
                        <a:pt x="0" y="20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96" name="Freeform 179"/>
                <p:cNvSpPr>
                  <a:spLocks/>
                </p:cNvSpPr>
                <p:nvPr/>
              </p:nvSpPr>
              <p:spPr bwMode="auto">
                <a:xfrm>
                  <a:off x="1140" y="3487"/>
                  <a:ext cx="94" cy="128"/>
                </a:xfrm>
                <a:custGeom>
                  <a:avLst/>
                  <a:gdLst>
                    <a:gd name="T0" fmla="*/ 282 w 282"/>
                    <a:gd name="T1" fmla="*/ 214 h 378"/>
                    <a:gd name="T2" fmla="*/ 0 w 282"/>
                    <a:gd name="T3" fmla="*/ 378 h 378"/>
                    <a:gd name="T4" fmla="*/ 0 w 282"/>
                    <a:gd name="T5" fmla="*/ 164 h 378"/>
                    <a:gd name="T6" fmla="*/ 282 w 282"/>
                    <a:gd name="T7" fmla="*/ 0 h 378"/>
                    <a:gd name="T8" fmla="*/ 282 w 282"/>
                    <a:gd name="T9" fmla="*/ 214 h 378"/>
                  </a:gdLst>
                  <a:ahLst/>
                  <a:cxnLst>
                    <a:cxn ang="0">
                      <a:pos x="T0" y="T1"/>
                    </a:cxn>
                    <a:cxn ang="0">
                      <a:pos x="T2" y="T3"/>
                    </a:cxn>
                    <a:cxn ang="0">
                      <a:pos x="T4" y="T5"/>
                    </a:cxn>
                    <a:cxn ang="0">
                      <a:pos x="T6" y="T7"/>
                    </a:cxn>
                    <a:cxn ang="0">
                      <a:pos x="T8" y="T9"/>
                    </a:cxn>
                  </a:cxnLst>
                  <a:rect l="0" t="0" r="r" b="b"/>
                  <a:pathLst>
                    <a:path w="282" h="378">
                      <a:moveTo>
                        <a:pt x="282" y="214"/>
                      </a:moveTo>
                      <a:lnTo>
                        <a:pt x="0" y="378"/>
                      </a:lnTo>
                      <a:lnTo>
                        <a:pt x="0" y="164"/>
                      </a:lnTo>
                      <a:lnTo>
                        <a:pt x="282" y="0"/>
                      </a:lnTo>
                      <a:lnTo>
                        <a:pt x="282" y="214"/>
                      </a:lnTo>
                      <a:close/>
                    </a:path>
                  </a:pathLst>
                </a:custGeom>
                <a:solidFill>
                  <a:srgbClr val="EEEEEE"/>
                </a:solidFill>
                <a:ln w="12700">
                  <a:solidFill>
                    <a:srgbClr val="000000"/>
                  </a:solidFill>
                  <a:prstDash val="solid"/>
                  <a:round/>
                  <a:headEnd/>
                  <a:tailEnd/>
                </a:ln>
              </p:spPr>
              <p:txBody>
                <a:bodyPr/>
                <a:lstStyle/>
                <a:p>
                  <a:endParaRPr lang="en-US" sz="1350"/>
                </a:p>
              </p:txBody>
            </p:sp>
            <p:sp>
              <p:nvSpPr>
                <p:cNvPr id="497" name="Line 180"/>
                <p:cNvSpPr>
                  <a:spLocks noChangeShapeType="1"/>
                </p:cNvSpPr>
                <p:nvPr/>
              </p:nvSpPr>
              <p:spPr bwMode="auto">
                <a:xfrm>
                  <a:off x="1026" y="3476"/>
                  <a:ext cx="0"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498" name="Freeform 181"/>
                <p:cNvSpPr>
                  <a:spLocks/>
                </p:cNvSpPr>
                <p:nvPr/>
              </p:nvSpPr>
              <p:spPr bwMode="auto">
                <a:xfrm>
                  <a:off x="955" y="3365"/>
                  <a:ext cx="93" cy="89"/>
                </a:xfrm>
                <a:custGeom>
                  <a:avLst/>
                  <a:gdLst>
                    <a:gd name="T0" fmla="*/ 268 w 278"/>
                    <a:gd name="T1" fmla="*/ 78 h 264"/>
                    <a:gd name="T2" fmla="*/ 276 w 278"/>
                    <a:gd name="T3" fmla="*/ 104 h 264"/>
                    <a:gd name="T4" fmla="*/ 278 w 278"/>
                    <a:gd name="T5" fmla="*/ 130 h 264"/>
                    <a:gd name="T6" fmla="*/ 274 w 278"/>
                    <a:gd name="T7" fmla="*/ 156 h 264"/>
                    <a:gd name="T8" fmla="*/ 266 w 278"/>
                    <a:gd name="T9" fmla="*/ 180 h 264"/>
                    <a:gd name="T10" fmla="*/ 252 w 278"/>
                    <a:gd name="T11" fmla="*/ 202 h 264"/>
                    <a:gd name="T12" fmla="*/ 234 w 278"/>
                    <a:gd name="T13" fmla="*/ 222 h 264"/>
                    <a:gd name="T14" fmla="*/ 214 w 278"/>
                    <a:gd name="T15" fmla="*/ 240 h 264"/>
                    <a:gd name="T16" fmla="*/ 188 w 278"/>
                    <a:gd name="T17" fmla="*/ 252 h 264"/>
                    <a:gd name="T18" fmla="*/ 174 w 278"/>
                    <a:gd name="T19" fmla="*/ 258 h 264"/>
                    <a:gd name="T20" fmla="*/ 148 w 278"/>
                    <a:gd name="T21" fmla="*/ 264 h 264"/>
                    <a:gd name="T22" fmla="*/ 120 w 278"/>
                    <a:gd name="T23" fmla="*/ 264 h 264"/>
                    <a:gd name="T24" fmla="*/ 94 w 278"/>
                    <a:gd name="T25" fmla="*/ 260 h 264"/>
                    <a:gd name="T26" fmla="*/ 70 w 278"/>
                    <a:gd name="T27" fmla="*/ 250 h 264"/>
                    <a:gd name="T28" fmla="*/ 48 w 278"/>
                    <a:gd name="T29" fmla="*/ 236 h 264"/>
                    <a:gd name="T30" fmla="*/ 30 w 278"/>
                    <a:gd name="T31" fmla="*/ 220 h 264"/>
                    <a:gd name="T32" fmla="*/ 14 w 278"/>
                    <a:gd name="T33" fmla="*/ 198 h 264"/>
                    <a:gd name="T34" fmla="*/ 8 w 278"/>
                    <a:gd name="T35" fmla="*/ 186 h 264"/>
                    <a:gd name="T36" fmla="*/ 0 w 278"/>
                    <a:gd name="T37" fmla="*/ 160 h 264"/>
                    <a:gd name="T38" fmla="*/ 0 w 278"/>
                    <a:gd name="T39" fmla="*/ 134 h 264"/>
                    <a:gd name="T40" fmla="*/ 2 w 278"/>
                    <a:gd name="T41" fmla="*/ 110 h 264"/>
                    <a:gd name="T42" fmla="*/ 12 w 278"/>
                    <a:gd name="T43" fmla="*/ 84 h 264"/>
                    <a:gd name="T44" fmla="*/ 24 w 278"/>
                    <a:gd name="T45" fmla="*/ 62 h 264"/>
                    <a:gd name="T46" fmla="*/ 42 w 278"/>
                    <a:gd name="T47" fmla="*/ 42 h 264"/>
                    <a:gd name="T48" fmla="*/ 64 w 278"/>
                    <a:gd name="T49" fmla="*/ 24 h 264"/>
                    <a:gd name="T50" fmla="*/ 88 w 278"/>
                    <a:gd name="T51" fmla="*/ 12 h 264"/>
                    <a:gd name="T52" fmla="*/ 102 w 278"/>
                    <a:gd name="T53" fmla="*/ 6 h 264"/>
                    <a:gd name="T54" fmla="*/ 130 w 278"/>
                    <a:gd name="T55" fmla="*/ 2 h 264"/>
                    <a:gd name="T56" fmla="*/ 156 w 278"/>
                    <a:gd name="T57" fmla="*/ 0 h 264"/>
                    <a:gd name="T58" fmla="*/ 182 w 278"/>
                    <a:gd name="T59" fmla="*/ 4 h 264"/>
                    <a:gd name="T60" fmla="*/ 206 w 278"/>
                    <a:gd name="T61" fmla="*/ 14 h 264"/>
                    <a:gd name="T62" fmla="*/ 228 w 278"/>
                    <a:gd name="T63" fmla="*/ 28 h 264"/>
                    <a:gd name="T64" fmla="*/ 248 w 278"/>
                    <a:gd name="T65" fmla="*/ 46 h 264"/>
                    <a:gd name="T66" fmla="*/ 262 w 278"/>
                    <a:gd name="T67" fmla="*/ 66 h 264"/>
                    <a:gd name="T68" fmla="*/ 268 w 278"/>
                    <a:gd name="T69" fmla="*/ 7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8" h="264">
                      <a:moveTo>
                        <a:pt x="268" y="78"/>
                      </a:moveTo>
                      <a:lnTo>
                        <a:pt x="268" y="78"/>
                      </a:lnTo>
                      <a:lnTo>
                        <a:pt x="272" y="92"/>
                      </a:lnTo>
                      <a:lnTo>
                        <a:pt x="276" y="104"/>
                      </a:lnTo>
                      <a:lnTo>
                        <a:pt x="278" y="116"/>
                      </a:lnTo>
                      <a:lnTo>
                        <a:pt x="278" y="130"/>
                      </a:lnTo>
                      <a:lnTo>
                        <a:pt x="276" y="142"/>
                      </a:lnTo>
                      <a:lnTo>
                        <a:pt x="274" y="156"/>
                      </a:lnTo>
                      <a:lnTo>
                        <a:pt x="270" y="168"/>
                      </a:lnTo>
                      <a:lnTo>
                        <a:pt x="266" y="180"/>
                      </a:lnTo>
                      <a:lnTo>
                        <a:pt x="260" y="192"/>
                      </a:lnTo>
                      <a:lnTo>
                        <a:pt x="252" y="202"/>
                      </a:lnTo>
                      <a:lnTo>
                        <a:pt x="244" y="212"/>
                      </a:lnTo>
                      <a:lnTo>
                        <a:pt x="234" y="222"/>
                      </a:lnTo>
                      <a:lnTo>
                        <a:pt x="224" y="232"/>
                      </a:lnTo>
                      <a:lnTo>
                        <a:pt x="214" y="240"/>
                      </a:lnTo>
                      <a:lnTo>
                        <a:pt x="202" y="246"/>
                      </a:lnTo>
                      <a:lnTo>
                        <a:pt x="188" y="252"/>
                      </a:lnTo>
                      <a:lnTo>
                        <a:pt x="188" y="252"/>
                      </a:lnTo>
                      <a:lnTo>
                        <a:pt x="174" y="258"/>
                      </a:lnTo>
                      <a:lnTo>
                        <a:pt x="160" y="262"/>
                      </a:lnTo>
                      <a:lnTo>
                        <a:pt x="148" y="264"/>
                      </a:lnTo>
                      <a:lnTo>
                        <a:pt x="134" y="264"/>
                      </a:lnTo>
                      <a:lnTo>
                        <a:pt x="120" y="264"/>
                      </a:lnTo>
                      <a:lnTo>
                        <a:pt x="106" y="262"/>
                      </a:lnTo>
                      <a:lnTo>
                        <a:pt x="94" y="260"/>
                      </a:lnTo>
                      <a:lnTo>
                        <a:pt x="82" y="256"/>
                      </a:lnTo>
                      <a:lnTo>
                        <a:pt x="70" y="250"/>
                      </a:lnTo>
                      <a:lnTo>
                        <a:pt x="58" y="244"/>
                      </a:lnTo>
                      <a:lnTo>
                        <a:pt x="48" y="236"/>
                      </a:lnTo>
                      <a:lnTo>
                        <a:pt x="38" y="228"/>
                      </a:lnTo>
                      <a:lnTo>
                        <a:pt x="30" y="220"/>
                      </a:lnTo>
                      <a:lnTo>
                        <a:pt x="22" y="210"/>
                      </a:lnTo>
                      <a:lnTo>
                        <a:pt x="14" y="198"/>
                      </a:lnTo>
                      <a:lnTo>
                        <a:pt x="8" y="186"/>
                      </a:lnTo>
                      <a:lnTo>
                        <a:pt x="8" y="186"/>
                      </a:lnTo>
                      <a:lnTo>
                        <a:pt x="4" y="174"/>
                      </a:lnTo>
                      <a:lnTo>
                        <a:pt x="0" y="160"/>
                      </a:lnTo>
                      <a:lnTo>
                        <a:pt x="0" y="148"/>
                      </a:lnTo>
                      <a:lnTo>
                        <a:pt x="0" y="134"/>
                      </a:lnTo>
                      <a:lnTo>
                        <a:pt x="0" y="122"/>
                      </a:lnTo>
                      <a:lnTo>
                        <a:pt x="2" y="110"/>
                      </a:lnTo>
                      <a:lnTo>
                        <a:pt x="6" y="96"/>
                      </a:lnTo>
                      <a:lnTo>
                        <a:pt x="12" y="84"/>
                      </a:lnTo>
                      <a:lnTo>
                        <a:pt x="18" y="74"/>
                      </a:lnTo>
                      <a:lnTo>
                        <a:pt x="24" y="62"/>
                      </a:lnTo>
                      <a:lnTo>
                        <a:pt x="32" y="52"/>
                      </a:lnTo>
                      <a:lnTo>
                        <a:pt x="42" y="42"/>
                      </a:lnTo>
                      <a:lnTo>
                        <a:pt x="52" y="32"/>
                      </a:lnTo>
                      <a:lnTo>
                        <a:pt x="64" y="24"/>
                      </a:lnTo>
                      <a:lnTo>
                        <a:pt x="76" y="18"/>
                      </a:lnTo>
                      <a:lnTo>
                        <a:pt x="88" y="12"/>
                      </a:lnTo>
                      <a:lnTo>
                        <a:pt x="88" y="12"/>
                      </a:lnTo>
                      <a:lnTo>
                        <a:pt x="102" y="6"/>
                      </a:lnTo>
                      <a:lnTo>
                        <a:pt x="116" y="4"/>
                      </a:lnTo>
                      <a:lnTo>
                        <a:pt x="130" y="2"/>
                      </a:lnTo>
                      <a:lnTo>
                        <a:pt x="142" y="0"/>
                      </a:lnTo>
                      <a:lnTo>
                        <a:pt x="156" y="0"/>
                      </a:lnTo>
                      <a:lnTo>
                        <a:pt x="170" y="2"/>
                      </a:lnTo>
                      <a:lnTo>
                        <a:pt x="182" y="4"/>
                      </a:lnTo>
                      <a:lnTo>
                        <a:pt x="194" y="8"/>
                      </a:lnTo>
                      <a:lnTo>
                        <a:pt x="206" y="14"/>
                      </a:lnTo>
                      <a:lnTo>
                        <a:pt x="218" y="20"/>
                      </a:lnTo>
                      <a:lnTo>
                        <a:pt x="228" y="28"/>
                      </a:lnTo>
                      <a:lnTo>
                        <a:pt x="238" y="36"/>
                      </a:lnTo>
                      <a:lnTo>
                        <a:pt x="248" y="46"/>
                      </a:lnTo>
                      <a:lnTo>
                        <a:pt x="256" y="56"/>
                      </a:lnTo>
                      <a:lnTo>
                        <a:pt x="262" y="66"/>
                      </a:lnTo>
                      <a:lnTo>
                        <a:pt x="268" y="78"/>
                      </a:lnTo>
                      <a:lnTo>
                        <a:pt x="268" y="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99" name="Freeform 182"/>
                <p:cNvSpPr>
                  <a:spLocks/>
                </p:cNvSpPr>
                <p:nvPr/>
              </p:nvSpPr>
              <p:spPr bwMode="auto">
                <a:xfrm>
                  <a:off x="965" y="3373"/>
                  <a:ext cx="93" cy="89"/>
                </a:xfrm>
                <a:custGeom>
                  <a:avLst/>
                  <a:gdLst>
                    <a:gd name="T0" fmla="*/ 268 w 278"/>
                    <a:gd name="T1" fmla="*/ 78 h 264"/>
                    <a:gd name="T2" fmla="*/ 276 w 278"/>
                    <a:gd name="T3" fmla="*/ 104 h 264"/>
                    <a:gd name="T4" fmla="*/ 278 w 278"/>
                    <a:gd name="T5" fmla="*/ 130 h 264"/>
                    <a:gd name="T6" fmla="*/ 274 w 278"/>
                    <a:gd name="T7" fmla="*/ 156 h 264"/>
                    <a:gd name="T8" fmla="*/ 266 w 278"/>
                    <a:gd name="T9" fmla="*/ 180 h 264"/>
                    <a:gd name="T10" fmla="*/ 252 w 278"/>
                    <a:gd name="T11" fmla="*/ 202 h 264"/>
                    <a:gd name="T12" fmla="*/ 234 w 278"/>
                    <a:gd name="T13" fmla="*/ 222 h 264"/>
                    <a:gd name="T14" fmla="*/ 214 w 278"/>
                    <a:gd name="T15" fmla="*/ 240 h 264"/>
                    <a:gd name="T16" fmla="*/ 188 w 278"/>
                    <a:gd name="T17" fmla="*/ 252 h 264"/>
                    <a:gd name="T18" fmla="*/ 174 w 278"/>
                    <a:gd name="T19" fmla="*/ 258 h 264"/>
                    <a:gd name="T20" fmla="*/ 148 w 278"/>
                    <a:gd name="T21" fmla="*/ 264 h 264"/>
                    <a:gd name="T22" fmla="*/ 120 w 278"/>
                    <a:gd name="T23" fmla="*/ 264 h 264"/>
                    <a:gd name="T24" fmla="*/ 94 w 278"/>
                    <a:gd name="T25" fmla="*/ 260 h 264"/>
                    <a:gd name="T26" fmla="*/ 70 w 278"/>
                    <a:gd name="T27" fmla="*/ 250 h 264"/>
                    <a:gd name="T28" fmla="*/ 48 w 278"/>
                    <a:gd name="T29" fmla="*/ 236 h 264"/>
                    <a:gd name="T30" fmla="*/ 30 w 278"/>
                    <a:gd name="T31" fmla="*/ 220 h 264"/>
                    <a:gd name="T32" fmla="*/ 14 w 278"/>
                    <a:gd name="T33" fmla="*/ 198 h 264"/>
                    <a:gd name="T34" fmla="*/ 8 w 278"/>
                    <a:gd name="T35" fmla="*/ 186 h 264"/>
                    <a:gd name="T36" fmla="*/ 0 w 278"/>
                    <a:gd name="T37" fmla="*/ 160 h 264"/>
                    <a:gd name="T38" fmla="*/ 0 w 278"/>
                    <a:gd name="T39" fmla="*/ 134 h 264"/>
                    <a:gd name="T40" fmla="*/ 2 w 278"/>
                    <a:gd name="T41" fmla="*/ 110 h 264"/>
                    <a:gd name="T42" fmla="*/ 12 w 278"/>
                    <a:gd name="T43" fmla="*/ 84 h 264"/>
                    <a:gd name="T44" fmla="*/ 24 w 278"/>
                    <a:gd name="T45" fmla="*/ 62 h 264"/>
                    <a:gd name="T46" fmla="*/ 42 w 278"/>
                    <a:gd name="T47" fmla="*/ 42 h 264"/>
                    <a:gd name="T48" fmla="*/ 64 w 278"/>
                    <a:gd name="T49" fmla="*/ 24 h 264"/>
                    <a:gd name="T50" fmla="*/ 88 w 278"/>
                    <a:gd name="T51" fmla="*/ 12 h 264"/>
                    <a:gd name="T52" fmla="*/ 102 w 278"/>
                    <a:gd name="T53" fmla="*/ 6 h 264"/>
                    <a:gd name="T54" fmla="*/ 130 w 278"/>
                    <a:gd name="T55" fmla="*/ 2 h 264"/>
                    <a:gd name="T56" fmla="*/ 156 w 278"/>
                    <a:gd name="T57" fmla="*/ 0 h 264"/>
                    <a:gd name="T58" fmla="*/ 182 w 278"/>
                    <a:gd name="T59" fmla="*/ 4 h 264"/>
                    <a:gd name="T60" fmla="*/ 206 w 278"/>
                    <a:gd name="T61" fmla="*/ 14 h 264"/>
                    <a:gd name="T62" fmla="*/ 228 w 278"/>
                    <a:gd name="T63" fmla="*/ 28 h 264"/>
                    <a:gd name="T64" fmla="*/ 248 w 278"/>
                    <a:gd name="T65" fmla="*/ 46 h 264"/>
                    <a:gd name="T66" fmla="*/ 262 w 278"/>
                    <a:gd name="T67" fmla="*/ 66 h 264"/>
                    <a:gd name="T68" fmla="*/ 268 w 278"/>
                    <a:gd name="T69" fmla="*/ 7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8" h="264">
                      <a:moveTo>
                        <a:pt x="268" y="78"/>
                      </a:moveTo>
                      <a:lnTo>
                        <a:pt x="268" y="78"/>
                      </a:lnTo>
                      <a:lnTo>
                        <a:pt x="272" y="92"/>
                      </a:lnTo>
                      <a:lnTo>
                        <a:pt x="276" y="104"/>
                      </a:lnTo>
                      <a:lnTo>
                        <a:pt x="278" y="116"/>
                      </a:lnTo>
                      <a:lnTo>
                        <a:pt x="278" y="130"/>
                      </a:lnTo>
                      <a:lnTo>
                        <a:pt x="276" y="142"/>
                      </a:lnTo>
                      <a:lnTo>
                        <a:pt x="274" y="156"/>
                      </a:lnTo>
                      <a:lnTo>
                        <a:pt x="270" y="168"/>
                      </a:lnTo>
                      <a:lnTo>
                        <a:pt x="266" y="180"/>
                      </a:lnTo>
                      <a:lnTo>
                        <a:pt x="260" y="192"/>
                      </a:lnTo>
                      <a:lnTo>
                        <a:pt x="252" y="202"/>
                      </a:lnTo>
                      <a:lnTo>
                        <a:pt x="244" y="212"/>
                      </a:lnTo>
                      <a:lnTo>
                        <a:pt x="234" y="222"/>
                      </a:lnTo>
                      <a:lnTo>
                        <a:pt x="224" y="232"/>
                      </a:lnTo>
                      <a:lnTo>
                        <a:pt x="214" y="240"/>
                      </a:lnTo>
                      <a:lnTo>
                        <a:pt x="202" y="246"/>
                      </a:lnTo>
                      <a:lnTo>
                        <a:pt x="188" y="252"/>
                      </a:lnTo>
                      <a:lnTo>
                        <a:pt x="188" y="252"/>
                      </a:lnTo>
                      <a:lnTo>
                        <a:pt x="174" y="258"/>
                      </a:lnTo>
                      <a:lnTo>
                        <a:pt x="160" y="262"/>
                      </a:lnTo>
                      <a:lnTo>
                        <a:pt x="148" y="264"/>
                      </a:lnTo>
                      <a:lnTo>
                        <a:pt x="134" y="264"/>
                      </a:lnTo>
                      <a:lnTo>
                        <a:pt x="120" y="264"/>
                      </a:lnTo>
                      <a:lnTo>
                        <a:pt x="106" y="262"/>
                      </a:lnTo>
                      <a:lnTo>
                        <a:pt x="94" y="260"/>
                      </a:lnTo>
                      <a:lnTo>
                        <a:pt x="82" y="256"/>
                      </a:lnTo>
                      <a:lnTo>
                        <a:pt x="70" y="250"/>
                      </a:lnTo>
                      <a:lnTo>
                        <a:pt x="58" y="244"/>
                      </a:lnTo>
                      <a:lnTo>
                        <a:pt x="48" y="236"/>
                      </a:lnTo>
                      <a:lnTo>
                        <a:pt x="38" y="228"/>
                      </a:lnTo>
                      <a:lnTo>
                        <a:pt x="30" y="220"/>
                      </a:lnTo>
                      <a:lnTo>
                        <a:pt x="22" y="210"/>
                      </a:lnTo>
                      <a:lnTo>
                        <a:pt x="14" y="198"/>
                      </a:lnTo>
                      <a:lnTo>
                        <a:pt x="8" y="186"/>
                      </a:lnTo>
                      <a:lnTo>
                        <a:pt x="8" y="186"/>
                      </a:lnTo>
                      <a:lnTo>
                        <a:pt x="4" y="174"/>
                      </a:lnTo>
                      <a:lnTo>
                        <a:pt x="0" y="160"/>
                      </a:lnTo>
                      <a:lnTo>
                        <a:pt x="0" y="148"/>
                      </a:lnTo>
                      <a:lnTo>
                        <a:pt x="0" y="134"/>
                      </a:lnTo>
                      <a:lnTo>
                        <a:pt x="0" y="122"/>
                      </a:lnTo>
                      <a:lnTo>
                        <a:pt x="2" y="110"/>
                      </a:lnTo>
                      <a:lnTo>
                        <a:pt x="6" y="96"/>
                      </a:lnTo>
                      <a:lnTo>
                        <a:pt x="12" y="84"/>
                      </a:lnTo>
                      <a:lnTo>
                        <a:pt x="18" y="74"/>
                      </a:lnTo>
                      <a:lnTo>
                        <a:pt x="24" y="62"/>
                      </a:lnTo>
                      <a:lnTo>
                        <a:pt x="32" y="52"/>
                      </a:lnTo>
                      <a:lnTo>
                        <a:pt x="42" y="42"/>
                      </a:lnTo>
                      <a:lnTo>
                        <a:pt x="52" y="32"/>
                      </a:lnTo>
                      <a:lnTo>
                        <a:pt x="64" y="24"/>
                      </a:lnTo>
                      <a:lnTo>
                        <a:pt x="76" y="18"/>
                      </a:lnTo>
                      <a:lnTo>
                        <a:pt x="88" y="12"/>
                      </a:lnTo>
                      <a:lnTo>
                        <a:pt x="88" y="12"/>
                      </a:lnTo>
                      <a:lnTo>
                        <a:pt x="102" y="6"/>
                      </a:lnTo>
                      <a:lnTo>
                        <a:pt x="116" y="4"/>
                      </a:lnTo>
                      <a:lnTo>
                        <a:pt x="130" y="2"/>
                      </a:lnTo>
                      <a:lnTo>
                        <a:pt x="142" y="0"/>
                      </a:lnTo>
                      <a:lnTo>
                        <a:pt x="156" y="0"/>
                      </a:lnTo>
                      <a:lnTo>
                        <a:pt x="170" y="2"/>
                      </a:lnTo>
                      <a:lnTo>
                        <a:pt x="182" y="4"/>
                      </a:lnTo>
                      <a:lnTo>
                        <a:pt x="194" y="8"/>
                      </a:lnTo>
                      <a:lnTo>
                        <a:pt x="206" y="14"/>
                      </a:lnTo>
                      <a:lnTo>
                        <a:pt x="218" y="20"/>
                      </a:lnTo>
                      <a:lnTo>
                        <a:pt x="228" y="28"/>
                      </a:lnTo>
                      <a:lnTo>
                        <a:pt x="238" y="36"/>
                      </a:lnTo>
                      <a:lnTo>
                        <a:pt x="248" y="46"/>
                      </a:lnTo>
                      <a:lnTo>
                        <a:pt x="256" y="56"/>
                      </a:lnTo>
                      <a:lnTo>
                        <a:pt x="262" y="66"/>
                      </a:lnTo>
                      <a:lnTo>
                        <a:pt x="268" y="78"/>
                      </a:lnTo>
                      <a:lnTo>
                        <a:pt x="268" y="7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500" name="Freeform 183"/>
                <p:cNvSpPr>
                  <a:spLocks/>
                </p:cNvSpPr>
                <p:nvPr/>
              </p:nvSpPr>
              <p:spPr bwMode="auto">
                <a:xfrm>
                  <a:off x="959" y="3455"/>
                  <a:ext cx="103" cy="61"/>
                </a:xfrm>
                <a:custGeom>
                  <a:avLst/>
                  <a:gdLst>
                    <a:gd name="T0" fmla="*/ 126 w 308"/>
                    <a:gd name="T1" fmla="*/ 180 h 180"/>
                    <a:gd name="T2" fmla="*/ 0 w 308"/>
                    <a:gd name="T3" fmla="*/ 108 h 180"/>
                    <a:gd name="T4" fmla="*/ 186 w 308"/>
                    <a:gd name="T5" fmla="*/ 0 h 180"/>
                    <a:gd name="T6" fmla="*/ 188 w 308"/>
                    <a:gd name="T7" fmla="*/ 2 h 180"/>
                    <a:gd name="T8" fmla="*/ 308 w 308"/>
                    <a:gd name="T9" fmla="*/ 70 h 180"/>
                    <a:gd name="T10" fmla="*/ 126 w 308"/>
                    <a:gd name="T11" fmla="*/ 180 h 180"/>
                  </a:gdLst>
                  <a:ahLst/>
                  <a:cxnLst>
                    <a:cxn ang="0">
                      <a:pos x="T0" y="T1"/>
                    </a:cxn>
                    <a:cxn ang="0">
                      <a:pos x="T2" y="T3"/>
                    </a:cxn>
                    <a:cxn ang="0">
                      <a:pos x="T4" y="T5"/>
                    </a:cxn>
                    <a:cxn ang="0">
                      <a:pos x="T6" y="T7"/>
                    </a:cxn>
                    <a:cxn ang="0">
                      <a:pos x="T8" y="T9"/>
                    </a:cxn>
                    <a:cxn ang="0">
                      <a:pos x="T10" y="T11"/>
                    </a:cxn>
                  </a:cxnLst>
                  <a:rect l="0" t="0" r="r" b="b"/>
                  <a:pathLst>
                    <a:path w="308" h="180">
                      <a:moveTo>
                        <a:pt x="126" y="180"/>
                      </a:moveTo>
                      <a:lnTo>
                        <a:pt x="0" y="108"/>
                      </a:lnTo>
                      <a:lnTo>
                        <a:pt x="186" y="0"/>
                      </a:lnTo>
                      <a:lnTo>
                        <a:pt x="188" y="2"/>
                      </a:lnTo>
                      <a:lnTo>
                        <a:pt x="308" y="70"/>
                      </a:lnTo>
                      <a:lnTo>
                        <a:pt x="126" y="18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01" name="Freeform 184"/>
                <p:cNvSpPr>
                  <a:spLocks/>
                </p:cNvSpPr>
                <p:nvPr/>
              </p:nvSpPr>
              <p:spPr bwMode="auto">
                <a:xfrm>
                  <a:off x="959" y="3493"/>
                  <a:ext cx="42" cy="69"/>
                </a:xfrm>
                <a:custGeom>
                  <a:avLst/>
                  <a:gdLst>
                    <a:gd name="T0" fmla="*/ 0 w 128"/>
                    <a:gd name="T1" fmla="*/ 134 h 204"/>
                    <a:gd name="T2" fmla="*/ 128 w 128"/>
                    <a:gd name="T3" fmla="*/ 204 h 204"/>
                    <a:gd name="T4" fmla="*/ 128 w 128"/>
                    <a:gd name="T5" fmla="*/ 70 h 204"/>
                    <a:gd name="T6" fmla="*/ 0 w 128"/>
                    <a:gd name="T7" fmla="*/ 0 h 204"/>
                    <a:gd name="T8" fmla="*/ 0 w 128"/>
                    <a:gd name="T9" fmla="*/ 134 h 204"/>
                  </a:gdLst>
                  <a:ahLst/>
                  <a:cxnLst>
                    <a:cxn ang="0">
                      <a:pos x="T0" y="T1"/>
                    </a:cxn>
                    <a:cxn ang="0">
                      <a:pos x="T2" y="T3"/>
                    </a:cxn>
                    <a:cxn ang="0">
                      <a:pos x="T4" y="T5"/>
                    </a:cxn>
                    <a:cxn ang="0">
                      <a:pos x="T6" y="T7"/>
                    </a:cxn>
                    <a:cxn ang="0">
                      <a:pos x="T8" y="T9"/>
                    </a:cxn>
                  </a:cxnLst>
                  <a:rect l="0" t="0" r="r" b="b"/>
                  <a:pathLst>
                    <a:path w="128" h="204">
                      <a:moveTo>
                        <a:pt x="0" y="134"/>
                      </a:moveTo>
                      <a:lnTo>
                        <a:pt x="128" y="204"/>
                      </a:lnTo>
                      <a:lnTo>
                        <a:pt x="128" y="70"/>
                      </a:lnTo>
                      <a:lnTo>
                        <a:pt x="0" y="0"/>
                      </a:lnTo>
                      <a:lnTo>
                        <a:pt x="0" y="134"/>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02" name="Freeform 185"/>
                <p:cNvSpPr>
                  <a:spLocks/>
                </p:cNvSpPr>
                <p:nvPr/>
              </p:nvSpPr>
              <p:spPr bwMode="auto">
                <a:xfrm>
                  <a:off x="1002" y="3480"/>
                  <a:ext cx="61" cy="82"/>
                </a:xfrm>
                <a:custGeom>
                  <a:avLst/>
                  <a:gdLst>
                    <a:gd name="T0" fmla="*/ 182 w 182"/>
                    <a:gd name="T1" fmla="*/ 138 h 244"/>
                    <a:gd name="T2" fmla="*/ 0 w 182"/>
                    <a:gd name="T3" fmla="*/ 244 h 244"/>
                    <a:gd name="T4" fmla="*/ 0 w 182"/>
                    <a:gd name="T5" fmla="*/ 106 h 244"/>
                    <a:gd name="T6" fmla="*/ 182 w 182"/>
                    <a:gd name="T7" fmla="*/ 0 h 244"/>
                    <a:gd name="T8" fmla="*/ 182 w 182"/>
                    <a:gd name="T9" fmla="*/ 138 h 244"/>
                  </a:gdLst>
                  <a:ahLst/>
                  <a:cxnLst>
                    <a:cxn ang="0">
                      <a:pos x="T0" y="T1"/>
                    </a:cxn>
                    <a:cxn ang="0">
                      <a:pos x="T2" y="T3"/>
                    </a:cxn>
                    <a:cxn ang="0">
                      <a:pos x="T4" y="T5"/>
                    </a:cxn>
                    <a:cxn ang="0">
                      <a:pos x="T6" y="T7"/>
                    </a:cxn>
                    <a:cxn ang="0">
                      <a:pos x="T8" y="T9"/>
                    </a:cxn>
                  </a:cxnLst>
                  <a:rect l="0" t="0" r="r" b="b"/>
                  <a:pathLst>
                    <a:path w="182" h="244">
                      <a:moveTo>
                        <a:pt x="182" y="138"/>
                      </a:moveTo>
                      <a:lnTo>
                        <a:pt x="0" y="244"/>
                      </a:lnTo>
                      <a:lnTo>
                        <a:pt x="0" y="106"/>
                      </a:lnTo>
                      <a:lnTo>
                        <a:pt x="182" y="0"/>
                      </a:lnTo>
                      <a:lnTo>
                        <a:pt x="182" y="13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503" name="Freeform 186"/>
                <p:cNvSpPr>
                  <a:spLocks/>
                </p:cNvSpPr>
                <p:nvPr/>
              </p:nvSpPr>
              <p:spPr bwMode="auto">
                <a:xfrm>
                  <a:off x="1322" y="3599"/>
                  <a:ext cx="158" cy="94"/>
                </a:xfrm>
                <a:custGeom>
                  <a:avLst/>
                  <a:gdLst>
                    <a:gd name="T0" fmla="*/ 192 w 474"/>
                    <a:gd name="T1" fmla="*/ 276 h 276"/>
                    <a:gd name="T2" fmla="*/ 0 w 474"/>
                    <a:gd name="T3" fmla="*/ 166 h 276"/>
                    <a:gd name="T4" fmla="*/ 286 w 474"/>
                    <a:gd name="T5" fmla="*/ 0 h 276"/>
                    <a:gd name="T6" fmla="*/ 288 w 474"/>
                    <a:gd name="T7" fmla="*/ 2 h 276"/>
                    <a:gd name="T8" fmla="*/ 474 w 474"/>
                    <a:gd name="T9" fmla="*/ 110 h 276"/>
                    <a:gd name="T10" fmla="*/ 192 w 474"/>
                    <a:gd name="T11" fmla="*/ 276 h 276"/>
                  </a:gdLst>
                  <a:ahLst/>
                  <a:cxnLst>
                    <a:cxn ang="0">
                      <a:pos x="T0" y="T1"/>
                    </a:cxn>
                    <a:cxn ang="0">
                      <a:pos x="T2" y="T3"/>
                    </a:cxn>
                    <a:cxn ang="0">
                      <a:pos x="T4" y="T5"/>
                    </a:cxn>
                    <a:cxn ang="0">
                      <a:pos x="T6" y="T7"/>
                    </a:cxn>
                    <a:cxn ang="0">
                      <a:pos x="T8" y="T9"/>
                    </a:cxn>
                    <a:cxn ang="0">
                      <a:pos x="T10" y="T11"/>
                    </a:cxn>
                  </a:cxnLst>
                  <a:rect l="0" t="0" r="r" b="b"/>
                  <a:pathLst>
                    <a:path w="474" h="276">
                      <a:moveTo>
                        <a:pt x="192" y="276"/>
                      </a:moveTo>
                      <a:lnTo>
                        <a:pt x="0" y="166"/>
                      </a:lnTo>
                      <a:lnTo>
                        <a:pt x="286" y="0"/>
                      </a:lnTo>
                      <a:lnTo>
                        <a:pt x="288" y="2"/>
                      </a:lnTo>
                      <a:lnTo>
                        <a:pt x="474" y="110"/>
                      </a:lnTo>
                      <a:lnTo>
                        <a:pt x="192" y="27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04" name="Freeform 187"/>
                <p:cNvSpPr>
                  <a:spLocks/>
                </p:cNvSpPr>
                <p:nvPr/>
              </p:nvSpPr>
              <p:spPr bwMode="auto">
                <a:xfrm>
                  <a:off x="1321" y="3658"/>
                  <a:ext cx="65" cy="106"/>
                </a:xfrm>
                <a:custGeom>
                  <a:avLst/>
                  <a:gdLst>
                    <a:gd name="T0" fmla="*/ 0 w 194"/>
                    <a:gd name="T1" fmla="*/ 206 h 316"/>
                    <a:gd name="T2" fmla="*/ 194 w 194"/>
                    <a:gd name="T3" fmla="*/ 316 h 316"/>
                    <a:gd name="T4" fmla="*/ 194 w 194"/>
                    <a:gd name="T5" fmla="*/ 110 h 316"/>
                    <a:gd name="T6" fmla="*/ 0 w 194"/>
                    <a:gd name="T7" fmla="*/ 0 h 316"/>
                    <a:gd name="T8" fmla="*/ 0 w 194"/>
                    <a:gd name="T9" fmla="*/ 206 h 316"/>
                  </a:gdLst>
                  <a:ahLst/>
                  <a:cxnLst>
                    <a:cxn ang="0">
                      <a:pos x="T0" y="T1"/>
                    </a:cxn>
                    <a:cxn ang="0">
                      <a:pos x="T2" y="T3"/>
                    </a:cxn>
                    <a:cxn ang="0">
                      <a:pos x="T4" y="T5"/>
                    </a:cxn>
                    <a:cxn ang="0">
                      <a:pos x="T6" y="T7"/>
                    </a:cxn>
                    <a:cxn ang="0">
                      <a:pos x="T8" y="T9"/>
                    </a:cxn>
                  </a:cxnLst>
                  <a:rect l="0" t="0" r="r" b="b"/>
                  <a:pathLst>
                    <a:path w="194" h="316">
                      <a:moveTo>
                        <a:pt x="0" y="206"/>
                      </a:moveTo>
                      <a:lnTo>
                        <a:pt x="194" y="316"/>
                      </a:lnTo>
                      <a:lnTo>
                        <a:pt x="194" y="110"/>
                      </a:lnTo>
                      <a:lnTo>
                        <a:pt x="0" y="0"/>
                      </a:lnTo>
                      <a:lnTo>
                        <a:pt x="0" y="20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505" name="Freeform 188"/>
                <p:cNvSpPr>
                  <a:spLocks/>
                </p:cNvSpPr>
                <p:nvPr/>
              </p:nvSpPr>
              <p:spPr bwMode="auto">
                <a:xfrm>
                  <a:off x="1387" y="3637"/>
                  <a:ext cx="95" cy="127"/>
                </a:xfrm>
                <a:custGeom>
                  <a:avLst/>
                  <a:gdLst>
                    <a:gd name="T0" fmla="*/ 282 w 282"/>
                    <a:gd name="T1" fmla="*/ 214 h 378"/>
                    <a:gd name="T2" fmla="*/ 0 w 282"/>
                    <a:gd name="T3" fmla="*/ 378 h 378"/>
                    <a:gd name="T4" fmla="*/ 0 w 282"/>
                    <a:gd name="T5" fmla="*/ 164 h 378"/>
                    <a:gd name="T6" fmla="*/ 282 w 282"/>
                    <a:gd name="T7" fmla="*/ 0 h 378"/>
                    <a:gd name="T8" fmla="*/ 282 w 282"/>
                    <a:gd name="T9" fmla="*/ 214 h 378"/>
                  </a:gdLst>
                  <a:ahLst/>
                  <a:cxnLst>
                    <a:cxn ang="0">
                      <a:pos x="T0" y="T1"/>
                    </a:cxn>
                    <a:cxn ang="0">
                      <a:pos x="T2" y="T3"/>
                    </a:cxn>
                    <a:cxn ang="0">
                      <a:pos x="T4" y="T5"/>
                    </a:cxn>
                    <a:cxn ang="0">
                      <a:pos x="T6" y="T7"/>
                    </a:cxn>
                    <a:cxn ang="0">
                      <a:pos x="T8" y="T9"/>
                    </a:cxn>
                  </a:cxnLst>
                  <a:rect l="0" t="0" r="r" b="b"/>
                  <a:pathLst>
                    <a:path w="282" h="378">
                      <a:moveTo>
                        <a:pt x="282" y="214"/>
                      </a:moveTo>
                      <a:lnTo>
                        <a:pt x="0" y="378"/>
                      </a:lnTo>
                      <a:lnTo>
                        <a:pt x="0" y="164"/>
                      </a:lnTo>
                      <a:lnTo>
                        <a:pt x="282" y="0"/>
                      </a:lnTo>
                      <a:lnTo>
                        <a:pt x="282" y="214"/>
                      </a:lnTo>
                      <a:close/>
                    </a:path>
                  </a:pathLst>
                </a:custGeom>
                <a:solidFill>
                  <a:srgbClr val="EEEEEE"/>
                </a:solidFill>
                <a:ln w="12700">
                  <a:solidFill>
                    <a:srgbClr val="000000"/>
                  </a:solidFill>
                  <a:prstDash val="solid"/>
                  <a:round/>
                  <a:headEnd/>
                  <a:tailEnd/>
                </a:ln>
              </p:spPr>
              <p:txBody>
                <a:bodyPr/>
                <a:lstStyle/>
                <a:p>
                  <a:endParaRPr lang="en-US" sz="1350"/>
                </a:p>
              </p:txBody>
            </p:sp>
            <p:sp>
              <p:nvSpPr>
                <p:cNvPr id="506" name="Line 189"/>
                <p:cNvSpPr>
                  <a:spLocks noChangeShapeType="1"/>
                </p:cNvSpPr>
                <p:nvPr/>
              </p:nvSpPr>
              <p:spPr bwMode="auto">
                <a:xfrm>
                  <a:off x="973" y="3200"/>
                  <a:ext cx="370" cy="2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507" name="Line 190"/>
                <p:cNvSpPr>
                  <a:spLocks noChangeShapeType="1"/>
                </p:cNvSpPr>
                <p:nvPr/>
              </p:nvSpPr>
              <p:spPr bwMode="auto">
                <a:xfrm>
                  <a:off x="1343" y="3407"/>
                  <a:ext cx="1" cy="1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508" name="Line 191"/>
                <p:cNvSpPr>
                  <a:spLocks noChangeShapeType="1"/>
                </p:cNvSpPr>
                <p:nvPr/>
              </p:nvSpPr>
              <p:spPr bwMode="auto">
                <a:xfrm flipH="1">
                  <a:off x="1178" y="3407"/>
                  <a:ext cx="165" cy="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509" name="Line 192"/>
                <p:cNvSpPr>
                  <a:spLocks noChangeShapeType="1"/>
                </p:cNvSpPr>
                <p:nvPr/>
              </p:nvSpPr>
              <p:spPr bwMode="auto">
                <a:xfrm flipH="1">
                  <a:off x="1122" y="3491"/>
                  <a:ext cx="56" cy="17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510" name="Line 193"/>
                <p:cNvSpPr>
                  <a:spLocks noChangeShapeType="1"/>
                </p:cNvSpPr>
                <p:nvPr/>
              </p:nvSpPr>
              <p:spPr bwMode="auto">
                <a:xfrm flipV="1">
                  <a:off x="1122" y="3556"/>
                  <a:ext cx="213" cy="1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511" name="Line 194"/>
                <p:cNvSpPr>
                  <a:spLocks noChangeShapeType="1"/>
                </p:cNvSpPr>
                <p:nvPr/>
              </p:nvSpPr>
              <p:spPr bwMode="auto">
                <a:xfrm flipH="1" flipV="1">
                  <a:off x="961" y="3364"/>
                  <a:ext cx="217" cy="1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512" name="Line 195"/>
                <p:cNvSpPr>
                  <a:spLocks noChangeShapeType="1"/>
                </p:cNvSpPr>
                <p:nvPr/>
              </p:nvSpPr>
              <p:spPr bwMode="auto">
                <a:xfrm flipH="1">
                  <a:off x="913" y="3364"/>
                  <a:ext cx="48" cy="1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grpSp>
          <p:grpSp>
            <p:nvGrpSpPr>
              <p:cNvPr id="460" name="Group 196"/>
              <p:cNvGrpSpPr>
                <a:grpSpLocks/>
              </p:cNvGrpSpPr>
              <p:nvPr/>
            </p:nvGrpSpPr>
            <p:grpSpPr bwMode="auto">
              <a:xfrm>
                <a:off x="690" y="3284"/>
                <a:ext cx="576" cy="772"/>
                <a:chOff x="690" y="3284"/>
                <a:chExt cx="576" cy="772"/>
              </a:xfrm>
            </p:grpSpPr>
            <p:sp>
              <p:nvSpPr>
                <p:cNvPr id="461" name="Freeform 197"/>
                <p:cNvSpPr>
                  <a:spLocks/>
                </p:cNvSpPr>
                <p:nvPr/>
              </p:nvSpPr>
              <p:spPr bwMode="auto">
                <a:xfrm>
                  <a:off x="691" y="3815"/>
                  <a:ext cx="177" cy="241"/>
                </a:xfrm>
                <a:custGeom>
                  <a:avLst/>
                  <a:gdLst>
                    <a:gd name="T0" fmla="*/ 0 w 400"/>
                    <a:gd name="T1" fmla="*/ 306 h 538"/>
                    <a:gd name="T2" fmla="*/ 400 w 400"/>
                    <a:gd name="T3" fmla="*/ 538 h 538"/>
                    <a:gd name="T4" fmla="*/ 400 w 400"/>
                    <a:gd name="T5" fmla="*/ 232 h 538"/>
                    <a:gd name="T6" fmla="*/ 0 w 400"/>
                    <a:gd name="T7" fmla="*/ 0 h 538"/>
                    <a:gd name="T8" fmla="*/ 0 w 400"/>
                    <a:gd name="T9" fmla="*/ 306 h 538"/>
                  </a:gdLst>
                  <a:ahLst/>
                  <a:cxnLst>
                    <a:cxn ang="0">
                      <a:pos x="T0" y="T1"/>
                    </a:cxn>
                    <a:cxn ang="0">
                      <a:pos x="T2" y="T3"/>
                    </a:cxn>
                    <a:cxn ang="0">
                      <a:pos x="T4" y="T5"/>
                    </a:cxn>
                    <a:cxn ang="0">
                      <a:pos x="T6" y="T7"/>
                    </a:cxn>
                    <a:cxn ang="0">
                      <a:pos x="T8" y="T9"/>
                    </a:cxn>
                  </a:cxnLst>
                  <a:rect l="0" t="0" r="r" b="b"/>
                  <a:pathLst>
                    <a:path w="400" h="538">
                      <a:moveTo>
                        <a:pt x="0" y="306"/>
                      </a:moveTo>
                      <a:lnTo>
                        <a:pt x="400" y="538"/>
                      </a:lnTo>
                      <a:lnTo>
                        <a:pt x="400" y="232"/>
                      </a:lnTo>
                      <a:lnTo>
                        <a:pt x="0" y="0"/>
                      </a:lnTo>
                      <a:lnTo>
                        <a:pt x="0" y="30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62" name="Freeform 198"/>
                <p:cNvSpPr>
                  <a:spLocks/>
                </p:cNvSpPr>
                <p:nvPr/>
              </p:nvSpPr>
              <p:spPr bwMode="auto">
                <a:xfrm>
                  <a:off x="868" y="3815"/>
                  <a:ext cx="178" cy="241"/>
                </a:xfrm>
                <a:custGeom>
                  <a:avLst/>
                  <a:gdLst>
                    <a:gd name="T0" fmla="*/ 400 w 400"/>
                    <a:gd name="T1" fmla="*/ 306 h 538"/>
                    <a:gd name="T2" fmla="*/ 0 w 400"/>
                    <a:gd name="T3" fmla="*/ 538 h 538"/>
                    <a:gd name="T4" fmla="*/ 0 w 400"/>
                    <a:gd name="T5" fmla="*/ 232 h 538"/>
                    <a:gd name="T6" fmla="*/ 400 w 400"/>
                    <a:gd name="T7" fmla="*/ 0 h 538"/>
                    <a:gd name="T8" fmla="*/ 400 w 400"/>
                    <a:gd name="T9" fmla="*/ 306 h 538"/>
                  </a:gdLst>
                  <a:ahLst/>
                  <a:cxnLst>
                    <a:cxn ang="0">
                      <a:pos x="T0" y="T1"/>
                    </a:cxn>
                    <a:cxn ang="0">
                      <a:pos x="T2" y="T3"/>
                    </a:cxn>
                    <a:cxn ang="0">
                      <a:pos x="T4" y="T5"/>
                    </a:cxn>
                    <a:cxn ang="0">
                      <a:pos x="T6" y="T7"/>
                    </a:cxn>
                    <a:cxn ang="0">
                      <a:pos x="T8" y="T9"/>
                    </a:cxn>
                  </a:cxnLst>
                  <a:rect l="0" t="0" r="r" b="b"/>
                  <a:pathLst>
                    <a:path w="400" h="538">
                      <a:moveTo>
                        <a:pt x="400" y="306"/>
                      </a:moveTo>
                      <a:lnTo>
                        <a:pt x="0" y="538"/>
                      </a:lnTo>
                      <a:lnTo>
                        <a:pt x="0" y="232"/>
                      </a:lnTo>
                      <a:lnTo>
                        <a:pt x="400" y="0"/>
                      </a:lnTo>
                      <a:lnTo>
                        <a:pt x="400" y="30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463" name="Freeform 199"/>
                <p:cNvSpPr>
                  <a:spLocks/>
                </p:cNvSpPr>
                <p:nvPr/>
              </p:nvSpPr>
              <p:spPr bwMode="auto">
                <a:xfrm>
                  <a:off x="690" y="3716"/>
                  <a:ext cx="353" cy="205"/>
                </a:xfrm>
                <a:custGeom>
                  <a:avLst/>
                  <a:gdLst>
                    <a:gd name="T0" fmla="*/ 394 w 796"/>
                    <a:gd name="T1" fmla="*/ 458 h 458"/>
                    <a:gd name="T2" fmla="*/ 796 w 796"/>
                    <a:gd name="T3" fmla="*/ 226 h 458"/>
                    <a:gd name="T4" fmla="*/ 396 w 796"/>
                    <a:gd name="T5" fmla="*/ 0 h 458"/>
                    <a:gd name="T6" fmla="*/ 392 w 796"/>
                    <a:gd name="T7" fmla="*/ 2 h 458"/>
                    <a:gd name="T8" fmla="*/ 0 w 796"/>
                    <a:gd name="T9" fmla="*/ 226 h 458"/>
                    <a:gd name="T10" fmla="*/ 394 w 796"/>
                    <a:gd name="T11" fmla="*/ 458 h 458"/>
                  </a:gdLst>
                  <a:ahLst/>
                  <a:cxnLst>
                    <a:cxn ang="0">
                      <a:pos x="T0" y="T1"/>
                    </a:cxn>
                    <a:cxn ang="0">
                      <a:pos x="T2" y="T3"/>
                    </a:cxn>
                    <a:cxn ang="0">
                      <a:pos x="T4" y="T5"/>
                    </a:cxn>
                    <a:cxn ang="0">
                      <a:pos x="T6" y="T7"/>
                    </a:cxn>
                    <a:cxn ang="0">
                      <a:pos x="T8" y="T9"/>
                    </a:cxn>
                    <a:cxn ang="0">
                      <a:pos x="T10" y="T11"/>
                    </a:cxn>
                  </a:cxnLst>
                  <a:rect l="0" t="0" r="r" b="b"/>
                  <a:pathLst>
                    <a:path w="796" h="458">
                      <a:moveTo>
                        <a:pt x="394" y="458"/>
                      </a:moveTo>
                      <a:lnTo>
                        <a:pt x="796" y="226"/>
                      </a:lnTo>
                      <a:lnTo>
                        <a:pt x="396" y="0"/>
                      </a:lnTo>
                      <a:lnTo>
                        <a:pt x="392" y="2"/>
                      </a:lnTo>
                      <a:lnTo>
                        <a:pt x="0" y="226"/>
                      </a:lnTo>
                      <a:lnTo>
                        <a:pt x="394" y="45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64" name="Freeform 200"/>
                <p:cNvSpPr>
                  <a:spLocks/>
                </p:cNvSpPr>
                <p:nvPr/>
              </p:nvSpPr>
              <p:spPr bwMode="auto">
                <a:xfrm>
                  <a:off x="770" y="3767"/>
                  <a:ext cx="192" cy="97"/>
                </a:xfrm>
                <a:custGeom>
                  <a:avLst/>
                  <a:gdLst>
                    <a:gd name="T0" fmla="*/ 432 w 432"/>
                    <a:gd name="T1" fmla="*/ 0 h 216"/>
                    <a:gd name="T2" fmla="*/ 432 w 432"/>
                    <a:gd name="T3" fmla="*/ 134 h 216"/>
                    <a:gd name="T4" fmla="*/ 432 w 432"/>
                    <a:gd name="T5" fmla="*/ 134 h 216"/>
                    <a:gd name="T6" fmla="*/ 430 w 432"/>
                    <a:gd name="T7" fmla="*/ 142 h 216"/>
                    <a:gd name="T8" fmla="*/ 428 w 432"/>
                    <a:gd name="T9" fmla="*/ 150 h 216"/>
                    <a:gd name="T10" fmla="*/ 422 w 432"/>
                    <a:gd name="T11" fmla="*/ 158 h 216"/>
                    <a:gd name="T12" fmla="*/ 414 w 432"/>
                    <a:gd name="T13" fmla="*/ 166 h 216"/>
                    <a:gd name="T14" fmla="*/ 406 w 432"/>
                    <a:gd name="T15" fmla="*/ 174 h 216"/>
                    <a:gd name="T16" fmla="*/ 394 w 432"/>
                    <a:gd name="T17" fmla="*/ 180 h 216"/>
                    <a:gd name="T18" fmla="*/ 368 w 432"/>
                    <a:gd name="T19" fmla="*/ 192 h 216"/>
                    <a:gd name="T20" fmla="*/ 336 w 432"/>
                    <a:gd name="T21" fmla="*/ 202 h 216"/>
                    <a:gd name="T22" fmla="*/ 300 w 432"/>
                    <a:gd name="T23" fmla="*/ 210 h 216"/>
                    <a:gd name="T24" fmla="*/ 260 w 432"/>
                    <a:gd name="T25" fmla="*/ 214 h 216"/>
                    <a:gd name="T26" fmla="*/ 216 w 432"/>
                    <a:gd name="T27" fmla="*/ 216 h 216"/>
                    <a:gd name="T28" fmla="*/ 216 w 432"/>
                    <a:gd name="T29" fmla="*/ 216 h 216"/>
                    <a:gd name="T30" fmla="*/ 172 w 432"/>
                    <a:gd name="T31" fmla="*/ 214 h 216"/>
                    <a:gd name="T32" fmla="*/ 132 w 432"/>
                    <a:gd name="T33" fmla="*/ 210 h 216"/>
                    <a:gd name="T34" fmla="*/ 94 w 432"/>
                    <a:gd name="T35" fmla="*/ 202 h 216"/>
                    <a:gd name="T36" fmla="*/ 62 w 432"/>
                    <a:gd name="T37" fmla="*/ 192 h 216"/>
                    <a:gd name="T38" fmla="*/ 36 w 432"/>
                    <a:gd name="T39" fmla="*/ 180 h 216"/>
                    <a:gd name="T40" fmla="*/ 26 w 432"/>
                    <a:gd name="T41" fmla="*/ 174 h 216"/>
                    <a:gd name="T42" fmla="*/ 16 w 432"/>
                    <a:gd name="T43" fmla="*/ 166 h 216"/>
                    <a:gd name="T44" fmla="*/ 10 w 432"/>
                    <a:gd name="T45" fmla="*/ 158 h 216"/>
                    <a:gd name="T46" fmla="*/ 4 w 432"/>
                    <a:gd name="T47" fmla="*/ 150 h 216"/>
                    <a:gd name="T48" fmla="*/ 0 w 432"/>
                    <a:gd name="T49" fmla="*/ 142 h 216"/>
                    <a:gd name="T50" fmla="*/ 0 w 432"/>
                    <a:gd name="T51" fmla="*/ 134 h 216"/>
                    <a:gd name="T52" fmla="*/ 0 w 432"/>
                    <a:gd name="T53" fmla="*/ 0 h 216"/>
                    <a:gd name="T54" fmla="*/ 432 w 432"/>
                    <a:gd name="T5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2" h="216">
                      <a:moveTo>
                        <a:pt x="432" y="0"/>
                      </a:moveTo>
                      <a:lnTo>
                        <a:pt x="432" y="134"/>
                      </a:lnTo>
                      <a:lnTo>
                        <a:pt x="432" y="134"/>
                      </a:lnTo>
                      <a:lnTo>
                        <a:pt x="430" y="142"/>
                      </a:lnTo>
                      <a:lnTo>
                        <a:pt x="428" y="150"/>
                      </a:lnTo>
                      <a:lnTo>
                        <a:pt x="422" y="158"/>
                      </a:lnTo>
                      <a:lnTo>
                        <a:pt x="414" y="166"/>
                      </a:lnTo>
                      <a:lnTo>
                        <a:pt x="406" y="174"/>
                      </a:lnTo>
                      <a:lnTo>
                        <a:pt x="394" y="180"/>
                      </a:lnTo>
                      <a:lnTo>
                        <a:pt x="368" y="192"/>
                      </a:lnTo>
                      <a:lnTo>
                        <a:pt x="336" y="202"/>
                      </a:lnTo>
                      <a:lnTo>
                        <a:pt x="300" y="210"/>
                      </a:lnTo>
                      <a:lnTo>
                        <a:pt x="260" y="214"/>
                      </a:lnTo>
                      <a:lnTo>
                        <a:pt x="216" y="216"/>
                      </a:lnTo>
                      <a:lnTo>
                        <a:pt x="216" y="216"/>
                      </a:lnTo>
                      <a:lnTo>
                        <a:pt x="172" y="214"/>
                      </a:lnTo>
                      <a:lnTo>
                        <a:pt x="132" y="210"/>
                      </a:lnTo>
                      <a:lnTo>
                        <a:pt x="94" y="202"/>
                      </a:lnTo>
                      <a:lnTo>
                        <a:pt x="62" y="192"/>
                      </a:lnTo>
                      <a:lnTo>
                        <a:pt x="36" y="180"/>
                      </a:lnTo>
                      <a:lnTo>
                        <a:pt x="26" y="174"/>
                      </a:lnTo>
                      <a:lnTo>
                        <a:pt x="16" y="166"/>
                      </a:lnTo>
                      <a:lnTo>
                        <a:pt x="10" y="158"/>
                      </a:lnTo>
                      <a:lnTo>
                        <a:pt x="4" y="150"/>
                      </a:lnTo>
                      <a:lnTo>
                        <a:pt x="0" y="142"/>
                      </a:lnTo>
                      <a:lnTo>
                        <a:pt x="0" y="134"/>
                      </a:lnTo>
                      <a:lnTo>
                        <a:pt x="0" y="0"/>
                      </a:lnTo>
                      <a:lnTo>
                        <a:pt x="432"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65" name="Freeform 201"/>
                <p:cNvSpPr>
                  <a:spLocks/>
                </p:cNvSpPr>
                <p:nvPr/>
              </p:nvSpPr>
              <p:spPr bwMode="auto">
                <a:xfrm>
                  <a:off x="770" y="3732"/>
                  <a:ext cx="192" cy="74"/>
                </a:xfrm>
                <a:custGeom>
                  <a:avLst/>
                  <a:gdLst>
                    <a:gd name="T0" fmla="*/ 434 w 434"/>
                    <a:gd name="T1" fmla="*/ 82 h 164"/>
                    <a:gd name="T2" fmla="*/ 434 w 434"/>
                    <a:gd name="T3" fmla="*/ 82 h 164"/>
                    <a:gd name="T4" fmla="*/ 432 w 434"/>
                    <a:gd name="T5" fmla="*/ 90 h 164"/>
                    <a:gd name="T6" fmla="*/ 428 w 434"/>
                    <a:gd name="T7" fmla="*/ 98 h 164"/>
                    <a:gd name="T8" fmla="*/ 424 w 434"/>
                    <a:gd name="T9" fmla="*/ 106 h 164"/>
                    <a:gd name="T10" fmla="*/ 416 w 434"/>
                    <a:gd name="T11" fmla="*/ 114 h 164"/>
                    <a:gd name="T12" fmla="*/ 406 w 434"/>
                    <a:gd name="T13" fmla="*/ 122 h 164"/>
                    <a:gd name="T14" fmla="*/ 396 w 434"/>
                    <a:gd name="T15" fmla="*/ 128 h 164"/>
                    <a:gd name="T16" fmla="*/ 370 w 434"/>
                    <a:gd name="T17" fmla="*/ 140 h 164"/>
                    <a:gd name="T18" fmla="*/ 338 w 434"/>
                    <a:gd name="T19" fmla="*/ 150 h 164"/>
                    <a:gd name="T20" fmla="*/ 302 w 434"/>
                    <a:gd name="T21" fmla="*/ 158 h 164"/>
                    <a:gd name="T22" fmla="*/ 260 w 434"/>
                    <a:gd name="T23" fmla="*/ 162 h 164"/>
                    <a:gd name="T24" fmla="*/ 218 w 434"/>
                    <a:gd name="T25" fmla="*/ 164 h 164"/>
                    <a:gd name="T26" fmla="*/ 218 w 434"/>
                    <a:gd name="T27" fmla="*/ 164 h 164"/>
                    <a:gd name="T28" fmla="*/ 174 w 434"/>
                    <a:gd name="T29" fmla="*/ 162 h 164"/>
                    <a:gd name="T30" fmla="*/ 134 w 434"/>
                    <a:gd name="T31" fmla="*/ 158 h 164"/>
                    <a:gd name="T32" fmla="*/ 96 w 434"/>
                    <a:gd name="T33" fmla="*/ 150 h 164"/>
                    <a:gd name="T34" fmla="*/ 64 w 434"/>
                    <a:gd name="T35" fmla="*/ 140 h 164"/>
                    <a:gd name="T36" fmla="*/ 38 w 434"/>
                    <a:gd name="T37" fmla="*/ 128 h 164"/>
                    <a:gd name="T38" fmla="*/ 28 w 434"/>
                    <a:gd name="T39" fmla="*/ 122 h 164"/>
                    <a:gd name="T40" fmla="*/ 18 w 434"/>
                    <a:gd name="T41" fmla="*/ 114 h 164"/>
                    <a:gd name="T42" fmla="*/ 12 w 434"/>
                    <a:gd name="T43" fmla="*/ 106 h 164"/>
                    <a:gd name="T44" fmla="*/ 6 w 434"/>
                    <a:gd name="T45" fmla="*/ 98 h 164"/>
                    <a:gd name="T46" fmla="*/ 2 w 434"/>
                    <a:gd name="T47" fmla="*/ 90 h 164"/>
                    <a:gd name="T48" fmla="*/ 2 w 434"/>
                    <a:gd name="T49" fmla="*/ 82 h 164"/>
                    <a:gd name="T50" fmla="*/ 0 w 434"/>
                    <a:gd name="T51" fmla="*/ 82 h 164"/>
                    <a:gd name="T52" fmla="*/ 0 w 434"/>
                    <a:gd name="T53" fmla="*/ 82 h 164"/>
                    <a:gd name="T54" fmla="*/ 2 w 434"/>
                    <a:gd name="T55" fmla="*/ 72 h 164"/>
                    <a:gd name="T56" fmla="*/ 6 w 434"/>
                    <a:gd name="T57" fmla="*/ 64 h 164"/>
                    <a:gd name="T58" fmla="*/ 10 w 434"/>
                    <a:gd name="T59" fmla="*/ 56 h 164"/>
                    <a:gd name="T60" fmla="*/ 18 w 434"/>
                    <a:gd name="T61" fmla="*/ 50 h 164"/>
                    <a:gd name="T62" fmla="*/ 28 w 434"/>
                    <a:gd name="T63" fmla="*/ 42 h 164"/>
                    <a:gd name="T64" fmla="*/ 38 w 434"/>
                    <a:gd name="T65" fmla="*/ 36 h 164"/>
                    <a:gd name="T66" fmla="*/ 64 w 434"/>
                    <a:gd name="T67" fmla="*/ 24 h 164"/>
                    <a:gd name="T68" fmla="*/ 96 w 434"/>
                    <a:gd name="T69" fmla="*/ 14 h 164"/>
                    <a:gd name="T70" fmla="*/ 132 w 434"/>
                    <a:gd name="T71" fmla="*/ 6 h 164"/>
                    <a:gd name="T72" fmla="*/ 174 w 434"/>
                    <a:gd name="T73" fmla="*/ 2 h 164"/>
                    <a:gd name="T74" fmla="*/ 216 w 434"/>
                    <a:gd name="T75" fmla="*/ 0 h 164"/>
                    <a:gd name="T76" fmla="*/ 216 w 434"/>
                    <a:gd name="T77" fmla="*/ 0 h 164"/>
                    <a:gd name="T78" fmla="*/ 260 w 434"/>
                    <a:gd name="T79" fmla="*/ 2 h 164"/>
                    <a:gd name="T80" fmla="*/ 300 w 434"/>
                    <a:gd name="T81" fmla="*/ 6 h 164"/>
                    <a:gd name="T82" fmla="*/ 338 w 434"/>
                    <a:gd name="T83" fmla="*/ 14 h 164"/>
                    <a:gd name="T84" fmla="*/ 370 w 434"/>
                    <a:gd name="T85" fmla="*/ 24 h 164"/>
                    <a:gd name="T86" fmla="*/ 396 w 434"/>
                    <a:gd name="T87" fmla="*/ 36 h 164"/>
                    <a:gd name="T88" fmla="*/ 406 w 434"/>
                    <a:gd name="T89" fmla="*/ 42 h 164"/>
                    <a:gd name="T90" fmla="*/ 416 w 434"/>
                    <a:gd name="T91" fmla="*/ 50 h 164"/>
                    <a:gd name="T92" fmla="*/ 422 w 434"/>
                    <a:gd name="T93" fmla="*/ 56 h 164"/>
                    <a:gd name="T94" fmla="*/ 428 w 434"/>
                    <a:gd name="T95" fmla="*/ 64 h 164"/>
                    <a:gd name="T96" fmla="*/ 432 w 434"/>
                    <a:gd name="T97" fmla="*/ 72 h 164"/>
                    <a:gd name="T98" fmla="*/ 432 w 434"/>
                    <a:gd name="T99" fmla="*/ 82 h 164"/>
                    <a:gd name="T100" fmla="*/ 434 w 434"/>
                    <a:gd name="T101"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4" h="164">
                      <a:moveTo>
                        <a:pt x="434" y="82"/>
                      </a:moveTo>
                      <a:lnTo>
                        <a:pt x="434" y="82"/>
                      </a:lnTo>
                      <a:lnTo>
                        <a:pt x="432" y="90"/>
                      </a:lnTo>
                      <a:lnTo>
                        <a:pt x="428" y="98"/>
                      </a:lnTo>
                      <a:lnTo>
                        <a:pt x="424" y="106"/>
                      </a:lnTo>
                      <a:lnTo>
                        <a:pt x="416" y="114"/>
                      </a:lnTo>
                      <a:lnTo>
                        <a:pt x="406" y="122"/>
                      </a:lnTo>
                      <a:lnTo>
                        <a:pt x="396" y="128"/>
                      </a:lnTo>
                      <a:lnTo>
                        <a:pt x="370" y="140"/>
                      </a:lnTo>
                      <a:lnTo>
                        <a:pt x="338" y="150"/>
                      </a:lnTo>
                      <a:lnTo>
                        <a:pt x="302" y="158"/>
                      </a:lnTo>
                      <a:lnTo>
                        <a:pt x="260" y="162"/>
                      </a:lnTo>
                      <a:lnTo>
                        <a:pt x="218" y="164"/>
                      </a:lnTo>
                      <a:lnTo>
                        <a:pt x="218" y="164"/>
                      </a:lnTo>
                      <a:lnTo>
                        <a:pt x="174" y="162"/>
                      </a:lnTo>
                      <a:lnTo>
                        <a:pt x="134" y="158"/>
                      </a:lnTo>
                      <a:lnTo>
                        <a:pt x="96" y="150"/>
                      </a:lnTo>
                      <a:lnTo>
                        <a:pt x="64" y="140"/>
                      </a:lnTo>
                      <a:lnTo>
                        <a:pt x="38" y="128"/>
                      </a:lnTo>
                      <a:lnTo>
                        <a:pt x="28" y="122"/>
                      </a:lnTo>
                      <a:lnTo>
                        <a:pt x="18" y="114"/>
                      </a:lnTo>
                      <a:lnTo>
                        <a:pt x="12" y="106"/>
                      </a:lnTo>
                      <a:lnTo>
                        <a:pt x="6" y="98"/>
                      </a:lnTo>
                      <a:lnTo>
                        <a:pt x="2" y="90"/>
                      </a:lnTo>
                      <a:lnTo>
                        <a:pt x="2" y="82"/>
                      </a:lnTo>
                      <a:lnTo>
                        <a:pt x="0" y="82"/>
                      </a:lnTo>
                      <a:lnTo>
                        <a:pt x="0" y="82"/>
                      </a:lnTo>
                      <a:lnTo>
                        <a:pt x="2" y="72"/>
                      </a:lnTo>
                      <a:lnTo>
                        <a:pt x="6" y="64"/>
                      </a:lnTo>
                      <a:lnTo>
                        <a:pt x="10" y="56"/>
                      </a:lnTo>
                      <a:lnTo>
                        <a:pt x="18" y="50"/>
                      </a:lnTo>
                      <a:lnTo>
                        <a:pt x="28" y="42"/>
                      </a:lnTo>
                      <a:lnTo>
                        <a:pt x="38" y="36"/>
                      </a:lnTo>
                      <a:lnTo>
                        <a:pt x="64" y="24"/>
                      </a:lnTo>
                      <a:lnTo>
                        <a:pt x="96" y="14"/>
                      </a:lnTo>
                      <a:lnTo>
                        <a:pt x="132" y="6"/>
                      </a:lnTo>
                      <a:lnTo>
                        <a:pt x="174" y="2"/>
                      </a:lnTo>
                      <a:lnTo>
                        <a:pt x="216" y="0"/>
                      </a:lnTo>
                      <a:lnTo>
                        <a:pt x="216" y="0"/>
                      </a:lnTo>
                      <a:lnTo>
                        <a:pt x="260" y="2"/>
                      </a:lnTo>
                      <a:lnTo>
                        <a:pt x="300" y="6"/>
                      </a:lnTo>
                      <a:lnTo>
                        <a:pt x="338" y="14"/>
                      </a:lnTo>
                      <a:lnTo>
                        <a:pt x="370" y="24"/>
                      </a:lnTo>
                      <a:lnTo>
                        <a:pt x="396" y="36"/>
                      </a:lnTo>
                      <a:lnTo>
                        <a:pt x="406" y="42"/>
                      </a:lnTo>
                      <a:lnTo>
                        <a:pt x="416" y="50"/>
                      </a:lnTo>
                      <a:lnTo>
                        <a:pt x="422" y="56"/>
                      </a:lnTo>
                      <a:lnTo>
                        <a:pt x="428" y="64"/>
                      </a:lnTo>
                      <a:lnTo>
                        <a:pt x="432" y="72"/>
                      </a:lnTo>
                      <a:lnTo>
                        <a:pt x="432" y="82"/>
                      </a:lnTo>
                      <a:lnTo>
                        <a:pt x="434" y="8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66" name="Freeform 202"/>
                <p:cNvSpPr>
                  <a:spLocks/>
                </p:cNvSpPr>
                <p:nvPr/>
              </p:nvSpPr>
              <p:spPr bwMode="auto">
                <a:xfrm>
                  <a:off x="746" y="3388"/>
                  <a:ext cx="46" cy="93"/>
                </a:xfrm>
                <a:custGeom>
                  <a:avLst/>
                  <a:gdLst>
                    <a:gd name="T0" fmla="*/ 104 w 104"/>
                    <a:gd name="T1" fmla="*/ 208 h 208"/>
                    <a:gd name="T2" fmla="*/ 40 w 104"/>
                    <a:gd name="T3" fmla="*/ 208 h 208"/>
                    <a:gd name="T4" fmla="*/ 40 w 104"/>
                    <a:gd name="T5" fmla="*/ 208 h 208"/>
                    <a:gd name="T6" fmla="*/ 32 w 104"/>
                    <a:gd name="T7" fmla="*/ 206 h 208"/>
                    <a:gd name="T8" fmla="*/ 24 w 104"/>
                    <a:gd name="T9" fmla="*/ 200 h 208"/>
                    <a:gd name="T10" fmla="*/ 18 w 104"/>
                    <a:gd name="T11" fmla="*/ 190 h 208"/>
                    <a:gd name="T12" fmla="*/ 12 w 104"/>
                    <a:gd name="T13" fmla="*/ 178 h 208"/>
                    <a:gd name="T14" fmla="*/ 6 w 104"/>
                    <a:gd name="T15" fmla="*/ 162 h 208"/>
                    <a:gd name="T16" fmla="*/ 4 w 104"/>
                    <a:gd name="T17" fmla="*/ 144 h 208"/>
                    <a:gd name="T18" fmla="*/ 2 w 104"/>
                    <a:gd name="T19" fmla="*/ 124 h 208"/>
                    <a:gd name="T20" fmla="*/ 0 w 104"/>
                    <a:gd name="T21" fmla="*/ 104 h 208"/>
                    <a:gd name="T22" fmla="*/ 0 w 104"/>
                    <a:gd name="T23" fmla="*/ 104 h 208"/>
                    <a:gd name="T24" fmla="*/ 2 w 104"/>
                    <a:gd name="T25" fmla="*/ 82 h 208"/>
                    <a:gd name="T26" fmla="*/ 4 w 104"/>
                    <a:gd name="T27" fmla="*/ 62 h 208"/>
                    <a:gd name="T28" fmla="*/ 6 w 104"/>
                    <a:gd name="T29" fmla="*/ 46 h 208"/>
                    <a:gd name="T30" fmla="*/ 12 w 104"/>
                    <a:gd name="T31" fmla="*/ 30 h 208"/>
                    <a:gd name="T32" fmla="*/ 18 w 104"/>
                    <a:gd name="T33" fmla="*/ 16 h 208"/>
                    <a:gd name="T34" fmla="*/ 24 w 104"/>
                    <a:gd name="T35" fmla="*/ 8 h 208"/>
                    <a:gd name="T36" fmla="*/ 32 w 104"/>
                    <a:gd name="T37" fmla="*/ 2 h 208"/>
                    <a:gd name="T38" fmla="*/ 40 w 104"/>
                    <a:gd name="T39" fmla="*/ 0 h 208"/>
                    <a:gd name="T40" fmla="*/ 104 w 104"/>
                    <a:gd name="T41" fmla="*/ 0 h 208"/>
                    <a:gd name="T42" fmla="*/ 104 w 104"/>
                    <a:gd name="T4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208">
                      <a:moveTo>
                        <a:pt x="104" y="208"/>
                      </a:moveTo>
                      <a:lnTo>
                        <a:pt x="40" y="208"/>
                      </a:lnTo>
                      <a:lnTo>
                        <a:pt x="40" y="208"/>
                      </a:lnTo>
                      <a:lnTo>
                        <a:pt x="32" y="206"/>
                      </a:lnTo>
                      <a:lnTo>
                        <a:pt x="24" y="200"/>
                      </a:lnTo>
                      <a:lnTo>
                        <a:pt x="18" y="190"/>
                      </a:lnTo>
                      <a:lnTo>
                        <a:pt x="12" y="178"/>
                      </a:lnTo>
                      <a:lnTo>
                        <a:pt x="6" y="162"/>
                      </a:lnTo>
                      <a:lnTo>
                        <a:pt x="4" y="144"/>
                      </a:lnTo>
                      <a:lnTo>
                        <a:pt x="2" y="124"/>
                      </a:lnTo>
                      <a:lnTo>
                        <a:pt x="0" y="104"/>
                      </a:lnTo>
                      <a:lnTo>
                        <a:pt x="0" y="104"/>
                      </a:lnTo>
                      <a:lnTo>
                        <a:pt x="2" y="82"/>
                      </a:lnTo>
                      <a:lnTo>
                        <a:pt x="4" y="62"/>
                      </a:lnTo>
                      <a:lnTo>
                        <a:pt x="6" y="46"/>
                      </a:lnTo>
                      <a:lnTo>
                        <a:pt x="12" y="30"/>
                      </a:lnTo>
                      <a:lnTo>
                        <a:pt x="18" y="16"/>
                      </a:lnTo>
                      <a:lnTo>
                        <a:pt x="24" y="8"/>
                      </a:lnTo>
                      <a:lnTo>
                        <a:pt x="32" y="2"/>
                      </a:lnTo>
                      <a:lnTo>
                        <a:pt x="40" y="0"/>
                      </a:lnTo>
                      <a:lnTo>
                        <a:pt x="104" y="0"/>
                      </a:lnTo>
                      <a:lnTo>
                        <a:pt x="104" y="20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67" name="Freeform 203"/>
                <p:cNvSpPr>
                  <a:spLocks/>
                </p:cNvSpPr>
                <p:nvPr/>
              </p:nvSpPr>
              <p:spPr bwMode="auto">
                <a:xfrm>
                  <a:off x="774" y="3388"/>
                  <a:ext cx="35" cy="93"/>
                </a:xfrm>
                <a:custGeom>
                  <a:avLst/>
                  <a:gdLst>
                    <a:gd name="T0" fmla="*/ 38 w 78"/>
                    <a:gd name="T1" fmla="*/ 208 h 208"/>
                    <a:gd name="T2" fmla="*/ 38 w 78"/>
                    <a:gd name="T3" fmla="*/ 208 h 208"/>
                    <a:gd name="T4" fmla="*/ 30 w 78"/>
                    <a:gd name="T5" fmla="*/ 206 h 208"/>
                    <a:gd name="T6" fmla="*/ 24 w 78"/>
                    <a:gd name="T7" fmla="*/ 200 h 208"/>
                    <a:gd name="T8" fmla="*/ 16 w 78"/>
                    <a:gd name="T9" fmla="*/ 190 h 208"/>
                    <a:gd name="T10" fmla="*/ 10 w 78"/>
                    <a:gd name="T11" fmla="*/ 178 h 208"/>
                    <a:gd name="T12" fmla="*/ 6 w 78"/>
                    <a:gd name="T13" fmla="*/ 162 h 208"/>
                    <a:gd name="T14" fmla="*/ 2 w 78"/>
                    <a:gd name="T15" fmla="*/ 144 h 208"/>
                    <a:gd name="T16" fmla="*/ 0 w 78"/>
                    <a:gd name="T17" fmla="*/ 126 h 208"/>
                    <a:gd name="T18" fmla="*/ 0 w 78"/>
                    <a:gd name="T19" fmla="*/ 104 h 208"/>
                    <a:gd name="T20" fmla="*/ 0 w 78"/>
                    <a:gd name="T21" fmla="*/ 104 h 208"/>
                    <a:gd name="T22" fmla="*/ 0 w 78"/>
                    <a:gd name="T23" fmla="*/ 84 h 208"/>
                    <a:gd name="T24" fmla="*/ 2 w 78"/>
                    <a:gd name="T25" fmla="*/ 64 h 208"/>
                    <a:gd name="T26" fmla="*/ 6 w 78"/>
                    <a:gd name="T27" fmla="*/ 46 h 208"/>
                    <a:gd name="T28" fmla="*/ 10 w 78"/>
                    <a:gd name="T29" fmla="*/ 30 h 208"/>
                    <a:gd name="T30" fmla="*/ 16 w 78"/>
                    <a:gd name="T31" fmla="*/ 18 h 208"/>
                    <a:gd name="T32" fmla="*/ 24 w 78"/>
                    <a:gd name="T33" fmla="*/ 8 h 208"/>
                    <a:gd name="T34" fmla="*/ 30 w 78"/>
                    <a:gd name="T35" fmla="*/ 2 h 208"/>
                    <a:gd name="T36" fmla="*/ 38 w 78"/>
                    <a:gd name="T37" fmla="*/ 0 h 208"/>
                    <a:gd name="T38" fmla="*/ 40 w 78"/>
                    <a:gd name="T39" fmla="*/ 0 h 208"/>
                    <a:gd name="T40" fmla="*/ 40 w 78"/>
                    <a:gd name="T41" fmla="*/ 0 h 208"/>
                    <a:gd name="T42" fmla="*/ 46 w 78"/>
                    <a:gd name="T43" fmla="*/ 2 h 208"/>
                    <a:gd name="T44" fmla="*/ 54 w 78"/>
                    <a:gd name="T45" fmla="*/ 8 h 208"/>
                    <a:gd name="T46" fmla="*/ 62 w 78"/>
                    <a:gd name="T47" fmla="*/ 18 h 208"/>
                    <a:gd name="T48" fmla="*/ 66 w 78"/>
                    <a:gd name="T49" fmla="*/ 30 h 208"/>
                    <a:gd name="T50" fmla="*/ 72 w 78"/>
                    <a:gd name="T51" fmla="*/ 46 h 208"/>
                    <a:gd name="T52" fmla="*/ 76 w 78"/>
                    <a:gd name="T53" fmla="*/ 64 h 208"/>
                    <a:gd name="T54" fmla="*/ 78 w 78"/>
                    <a:gd name="T55" fmla="*/ 82 h 208"/>
                    <a:gd name="T56" fmla="*/ 78 w 78"/>
                    <a:gd name="T57" fmla="*/ 104 h 208"/>
                    <a:gd name="T58" fmla="*/ 78 w 78"/>
                    <a:gd name="T59" fmla="*/ 104 h 208"/>
                    <a:gd name="T60" fmla="*/ 78 w 78"/>
                    <a:gd name="T61" fmla="*/ 126 h 208"/>
                    <a:gd name="T62" fmla="*/ 76 w 78"/>
                    <a:gd name="T63" fmla="*/ 144 h 208"/>
                    <a:gd name="T64" fmla="*/ 72 w 78"/>
                    <a:gd name="T65" fmla="*/ 162 h 208"/>
                    <a:gd name="T66" fmla="*/ 66 w 78"/>
                    <a:gd name="T67" fmla="*/ 178 h 208"/>
                    <a:gd name="T68" fmla="*/ 62 w 78"/>
                    <a:gd name="T69" fmla="*/ 190 h 208"/>
                    <a:gd name="T70" fmla="*/ 54 w 78"/>
                    <a:gd name="T71" fmla="*/ 200 h 208"/>
                    <a:gd name="T72" fmla="*/ 46 w 78"/>
                    <a:gd name="T73" fmla="*/ 206 h 208"/>
                    <a:gd name="T74" fmla="*/ 40 w 78"/>
                    <a:gd name="T75" fmla="*/ 208 h 208"/>
                    <a:gd name="T76" fmla="*/ 38 w 78"/>
                    <a:gd name="T7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208">
                      <a:moveTo>
                        <a:pt x="38" y="208"/>
                      </a:moveTo>
                      <a:lnTo>
                        <a:pt x="38" y="208"/>
                      </a:lnTo>
                      <a:lnTo>
                        <a:pt x="30" y="206"/>
                      </a:lnTo>
                      <a:lnTo>
                        <a:pt x="24" y="200"/>
                      </a:lnTo>
                      <a:lnTo>
                        <a:pt x="16" y="190"/>
                      </a:lnTo>
                      <a:lnTo>
                        <a:pt x="10" y="178"/>
                      </a:lnTo>
                      <a:lnTo>
                        <a:pt x="6" y="162"/>
                      </a:lnTo>
                      <a:lnTo>
                        <a:pt x="2" y="144"/>
                      </a:lnTo>
                      <a:lnTo>
                        <a:pt x="0" y="126"/>
                      </a:lnTo>
                      <a:lnTo>
                        <a:pt x="0" y="104"/>
                      </a:lnTo>
                      <a:lnTo>
                        <a:pt x="0" y="104"/>
                      </a:lnTo>
                      <a:lnTo>
                        <a:pt x="0" y="84"/>
                      </a:lnTo>
                      <a:lnTo>
                        <a:pt x="2" y="64"/>
                      </a:lnTo>
                      <a:lnTo>
                        <a:pt x="6" y="46"/>
                      </a:lnTo>
                      <a:lnTo>
                        <a:pt x="10" y="30"/>
                      </a:lnTo>
                      <a:lnTo>
                        <a:pt x="16" y="18"/>
                      </a:lnTo>
                      <a:lnTo>
                        <a:pt x="24" y="8"/>
                      </a:lnTo>
                      <a:lnTo>
                        <a:pt x="30" y="2"/>
                      </a:lnTo>
                      <a:lnTo>
                        <a:pt x="38" y="0"/>
                      </a:lnTo>
                      <a:lnTo>
                        <a:pt x="40" y="0"/>
                      </a:lnTo>
                      <a:lnTo>
                        <a:pt x="40" y="0"/>
                      </a:lnTo>
                      <a:lnTo>
                        <a:pt x="46" y="2"/>
                      </a:lnTo>
                      <a:lnTo>
                        <a:pt x="54" y="8"/>
                      </a:lnTo>
                      <a:lnTo>
                        <a:pt x="62" y="18"/>
                      </a:lnTo>
                      <a:lnTo>
                        <a:pt x="66" y="30"/>
                      </a:lnTo>
                      <a:lnTo>
                        <a:pt x="72" y="46"/>
                      </a:lnTo>
                      <a:lnTo>
                        <a:pt x="76" y="64"/>
                      </a:lnTo>
                      <a:lnTo>
                        <a:pt x="78" y="82"/>
                      </a:lnTo>
                      <a:lnTo>
                        <a:pt x="78" y="104"/>
                      </a:lnTo>
                      <a:lnTo>
                        <a:pt x="78" y="104"/>
                      </a:lnTo>
                      <a:lnTo>
                        <a:pt x="78" y="126"/>
                      </a:lnTo>
                      <a:lnTo>
                        <a:pt x="76" y="144"/>
                      </a:lnTo>
                      <a:lnTo>
                        <a:pt x="72" y="162"/>
                      </a:lnTo>
                      <a:lnTo>
                        <a:pt x="66" y="178"/>
                      </a:lnTo>
                      <a:lnTo>
                        <a:pt x="62" y="190"/>
                      </a:lnTo>
                      <a:lnTo>
                        <a:pt x="54" y="200"/>
                      </a:lnTo>
                      <a:lnTo>
                        <a:pt x="46" y="206"/>
                      </a:lnTo>
                      <a:lnTo>
                        <a:pt x="40" y="208"/>
                      </a:lnTo>
                      <a:lnTo>
                        <a:pt x="38" y="20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68" name="Freeform 204"/>
                <p:cNvSpPr>
                  <a:spLocks/>
                </p:cNvSpPr>
                <p:nvPr/>
              </p:nvSpPr>
              <p:spPr bwMode="auto">
                <a:xfrm>
                  <a:off x="765" y="3296"/>
                  <a:ext cx="286" cy="214"/>
                </a:xfrm>
                <a:custGeom>
                  <a:avLst/>
                  <a:gdLst>
                    <a:gd name="T0" fmla="*/ 588 w 646"/>
                    <a:gd name="T1" fmla="*/ 252 h 478"/>
                    <a:gd name="T2" fmla="*/ 588 w 646"/>
                    <a:gd name="T3" fmla="*/ 252 h 478"/>
                    <a:gd name="T4" fmla="*/ 80 w 646"/>
                    <a:gd name="T5" fmla="*/ 470 h 478"/>
                    <a:gd name="T6" fmla="*/ 80 w 646"/>
                    <a:gd name="T7" fmla="*/ 470 h 478"/>
                    <a:gd name="T8" fmla="*/ 78 w 646"/>
                    <a:gd name="T9" fmla="*/ 474 h 478"/>
                    <a:gd name="T10" fmla="*/ 78 w 646"/>
                    <a:gd name="T11" fmla="*/ 474 h 478"/>
                    <a:gd name="T12" fmla="*/ 70 w 646"/>
                    <a:gd name="T13" fmla="*/ 478 h 478"/>
                    <a:gd name="T14" fmla="*/ 62 w 646"/>
                    <a:gd name="T15" fmla="*/ 478 h 478"/>
                    <a:gd name="T16" fmla="*/ 54 w 646"/>
                    <a:gd name="T17" fmla="*/ 476 h 478"/>
                    <a:gd name="T18" fmla="*/ 48 w 646"/>
                    <a:gd name="T19" fmla="*/ 474 h 478"/>
                    <a:gd name="T20" fmla="*/ 40 w 646"/>
                    <a:gd name="T21" fmla="*/ 470 h 478"/>
                    <a:gd name="T22" fmla="*/ 34 w 646"/>
                    <a:gd name="T23" fmla="*/ 462 h 478"/>
                    <a:gd name="T24" fmla="*/ 28 w 646"/>
                    <a:gd name="T25" fmla="*/ 456 h 478"/>
                    <a:gd name="T26" fmla="*/ 22 w 646"/>
                    <a:gd name="T27" fmla="*/ 446 h 478"/>
                    <a:gd name="T28" fmla="*/ 12 w 646"/>
                    <a:gd name="T29" fmla="*/ 424 h 478"/>
                    <a:gd name="T30" fmla="*/ 6 w 646"/>
                    <a:gd name="T31" fmla="*/ 396 h 478"/>
                    <a:gd name="T32" fmla="*/ 2 w 646"/>
                    <a:gd name="T33" fmla="*/ 364 h 478"/>
                    <a:gd name="T34" fmla="*/ 0 w 646"/>
                    <a:gd name="T35" fmla="*/ 330 h 478"/>
                    <a:gd name="T36" fmla="*/ 0 w 646"/>
                    <a:gd name="T37" fmla="*/ 330 h 478"/>
                    <a:gd name="T38" fmla="*/ 0 w 646"/>
                    <a:gd name="T39" fmla="*/ 302 h 478"/>
                    <a:gd name="T40" fmla="*/ 2 w 646"/>
                    <a:gd name="T41" fmla="*/ 272 h 478"/>
                    <a:gd name="T42" fmla="*/ 6 w 646"/>
                    <a:gd name="T43" fmla="*/ 244 h 478"/>
                    <a:gd name="T44" fmla="*/ 14 w 646"/>
                    <a:gd name="T45" fmla="*/ 214 h 478"/>
                    <a:gd name="T46" fmla="*/ 24 w 646"/>
                    <a:gd name="T47" fmla="*/ 184 h 478"/>
                    <a:gd name="T48" fmla="*/ 30 w 646"/>
                    <a:gd name="T49" fmla="*/ 172 h 478"/>
                    <a:gd name="T50" fmla="*/ 38 w 646"/>
                    <a:gd name="T51" fmla="*/ 158 h 478"/>
                    <a:gd name="T52" fmla="*/ 46 w 646"/>
                    <a:gd name="T53" fmla="*/ 146 h 478"/>
                    <a:gd name="T54" fmla="*/ 56 w 646"/>
                    <a:gd name="T55" fmla="*/ 134 h 478"/>
                    <a:gd name="T56" fmla="*/ 66 w 646"/>
                    <a:gd name="T57" fmla="*/ 124 h 478"/>
                    <a:gd name="T58" fmla="*/ 78 w 646"/>
                    <a:gd name="T59" fmla="*/ 116 h 478"/>
                    <a:gd name="T60" fmla="*/ 78 w 646"/>
                    <a:gd name="T61" fmla="*/ 116 h 478"/>
                    <a:gd name="T62" fmla="*/ 80 w 646"/>
                    <a:gd name="T63" fmla="*/ 112 h 478"/>
                    <a:gd name="T64" fmla="*/ 80 w 646"/>
                    <a:gd name="T65" fmla="*/ 112 h 478"/>
                    <a:gd name="T66" fmla="*/ 606 w 646"/>
                    <a:gd name="T67" fmla="*/ 0 h 478"/>
                    <a:gd name="T68" fmla="*/ 606 w 646"/>
                    <a:gd name="T69" fmla="*/ 0 h 478"/>
                    <a:gd name="T70" fmla="*/ 588 w 646"/>
                    <a:gd name="T71" fmla="*/ 4 h 478"/>
                    <a:gd name="T72" fmla="*/ 588 w 646"/>
                    <a:gd name="T73" fmla="*/ 4 h 478"/>
                    <a:gd name="T74" fmla="*/ 594 w 646"/>
                    <a:gd name="T75" fmla="*/ 2 h 478"/>
                    <a:gd name="T76" fmla="*/ 600 w 646"/>
                    <a:gd name="T77" fmla="*/ 2 h 478"/>
                    <a:gd name="T78" fmla="*/ 606 w 646"/>
                    <a:gd name="T79" fmla="*/ 2 h 478"/>
                    <a:gd name="T80" fmla="*/ 612 w 646"/>
                    <a:gd name="T81" fmla="*/ 4 h 478"/>
                    <a:gd name="T82" fmla="*/ 622 w 646"/>
                    <a:gd name="T83" fmla="*/ 12 h 478"/>
                    <a:gd name="T84" fmla="*/ 630 w 646"/>
                    <a:gd name="T85" fmla="*/ 24 h 478"/>
                    <a:gd name="T86" fmla="*/ 636 w 646"/>
                    <a:gd name="T87" fmla="*/ 38 h 478"/>
                    <a:gd name="T88" fmla="*/ 642 w 646"/>
                    <a:gd name="T89" fmla="*/ 58 h 478"/>
                    <a:gd name="T90" fmla="*/ 646 w 646"/>
                    <a:gd name="T91" fmla="*/ 78 h 478"/>
                    <a:gd name="T92" fmla="*/ 646 w 646"/>
                    <a:gd name="T93" fmla="*/ 104 h 478"/>
                    <a:gd name="T94" fmla="*/ 646 w 646"/>
                    <a:gd name="T95" fmla="*/ 104 h 478"/>
                    <a:gd name="T96" fmla="*/ 646 w 646"/>
                    <a:gd name="T97" fmla="*/ 128 h 478"/>
                    <a:gd name="T98" fmla="*/ 642 w 646"/>
                    <a:gd name="T99" fmla="*/ 154 h 478"/>
                    <a:gd name="T100" fmla="*/ 636 w 646"/>
                    <a:gd name="T101" fmla="*/ 176 h 478"/>
                    <a:gd name="T102" fmla="*/ 630 w 646"/>
                    <a:gd name="T103" fmla="*/ 198 h 478"/>
                    <a:gd name="T104" fmla="*/ 622 w 646"/>
                    <a:gd name="T105" fmla="*/ 216 h 478"/>
                    <a:gd name="T106" fmla="*/ 612 w 646"/>
                    <a:gd name="T107" fmla="*/ 232 h 478"/>
                    <a:gd name="T108" fmla="*/ 600 w 646"/>
                    <a:gd name="T109" fmla="*/ 244 h 478"/>
                    <a:gd name="T110" fmla="*/ 588 w 646"/>
                    <a:gd name="T111" fmla="*/ 252 h 478"/>
                    <a:gd name="T112" fmla="*/ 588 w 646"/>
                    <a:gd name="T113" fmla="*/ 25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6" h="478">
                      <a:moveTo>
                        <a:pt x="588" y="252"/>
                      </a:moveTo>
                      <a:lnTo>
                        <a:pt x="588" y="252"/>
                      </a:lnTo>
                      <a:lnTo>
                        <a:pt x="80" y="470"/>
                      </a:lnTo>
                      <a:lnTo>
                        <a:pt x="80" y="470"/>
                      </a:lnTo>
                      <a:lnTo>
                        <a:pt x="78" y="474"/>
                      </a:lnTo>
                      <a:lnTo>
                        <a:pt x="78" y="474"/>
                      </a:lnTo>
                      <a:lnTo>
                        <a:pt x="70" y="478"/>
                      </a:lnTo>
                      <a:lnTo>
                        <a:pt x="62" y="478"/>
                      </a:lnTo>
                      <a:lnTo>
                        <a:pt x="54" y="476"/>
                      </a:lnTo>
                      <a:lnTo>
                        <a:pt x="48" y="474"/>
                      </a:lnTo>
                      <a:lnTo>
                        <a:pt x="40" y="470"/>
                      </a:lnTo>
                      <a:lnTo>
                        <a:pt x="34" y="462"/>
                      </a:lnTo>
                      <a:lnTo>
                        <a:pt x="28" y="456"/>
                      </a:lnTo>
                      <a:lnTo>
                        <a:pt x="22" y="446"/>
                      </a:lnTo>
                      <a:lnTo>
                        <a:pt x="12" y="424"/>
                      </a:lnTo>
                      <a:lnTo>
                        <a:pt x="6" y="396"/>
                      </a:lnTo>
                      <a:lnTo>
                        <a:pt x="2" y="364"/>
                      </a:lnTo>
                      <a:lnTo>
                        <a:pt x="0" y="330"/>
                      </a:lnTo>
                      <a:lnTo>
                        <a:pt x="0" y="330"/>
                      </a:lnTo>
                      <a:lnTo>
                        <a:pt x="0" y="302"/>
                      </a:lnTo>
                      <a:lnTo>
                        <a:pt x="2" y="272"/>
                      </a:lnTo>
                      <a:lnTo>
                        <a:pt x="6" y="244"/>
                      </a:lnTo>
                      <a:lnTo>
                        <a:pt x="14" y="214"/>
                      </a:lnTo>
                      <a:lnTo>
                        <a:pt x="24" y="184"/>
                      </a:lnTo>
                      <a:lnTo>
                        <a:pt x="30" y="172"/>
                      </a:lnTo>
                      <a:lnTo>
                        <a:pt x="38" y="158"/>
                      </a:lnTo>
                      <a:lnTo>
                        <a:pt x="46" y="146"/>
                      </a:lnTo>
                      <a:lnTo>
                        <a:pt x="56" y="134"/>
                      </a:lnTo>
                      <a:lnTo>
                        <a:pt x="66" y="124"/>
                      </a:lnTo>
                      <a:lnTo>
                        <a:pt x="78" y="116"/>
                      </a:lnTo>
                      <a:lnTo>
                        <a:pt x="78" y="116"/>
                      </a:lnTo>
                      <a:lnTo>
                        <a:pt x="80" y="112"/>
                      </a:lnTo>
                      <a:lnTo>
                        <a:pt x="80" y="112"/>
                      </a:lnTo>
                      <a:lnTo>
                        <a:pt x="606" y="0"/>
                      </a:lnTo>
                      <a:lnTo>
                        <a:pt x="606" y="0"/>
                      </a:lnTo>
                      <a:lnTo>
                        <a:pt x="588" y="4"/>
                      </a:lnTo>
                      <a:lnTo>
                        <a:pt x="588" y="4"/>
                      </a:lnTo>
                      <a:lnTo>
                        <a:pt x="594" y="2"/>
                      </a:lnTo>
                      <a:lnTo>
                        <a:pt x="600" y="2"/>
                      </a:lnTo>
                      <a:lnTo>
                        <a:pt x="606" y="2"/>
                      </a:lnTo>
                      <a:lnTo>
                        <a:pt x="612" y="4"/>
                      </a:lnTo>
                      <a:lnTo>
                        <a:pt x="622" y="12"/>
                      </a:lnTo>
                      <a:lnTo>
                        <a:pt x="630" y="24"/>
                      </a:lnTo>
                      <a:lnTo>
                        <a:pt x="636" y="38"/>
                      </a:lnTo>
                      <a:lnTo>
                        <a:pt x="642" y="58"/>
                      </a:lnTo>
                      <a:lnTo>
                        <a:pt x="646" y="78"/>
                      </a:lnTo>
                      <a:lnTo>
                        <a:pt x="646" y="104"/>
                      </a:lnTo>
                      <a:lnTo>
                        <a:pt x="646" y="104"/>
                      </a:lnTo>
                      <a:lnTo>
                        <a:pt x="646" y="128"/>
                      </a:lnTo>
                      <a:lnTo>
                        <a:pt x="642" y="154"/>
                      </a:lnTo>
                      <a:lnTo>
                        <a:pt x="636" y="176"/>
                      </a:lnTo>
                      <a:lnTo>
                        <a:pt x="630" y="198"/>
                      </a:lnTo>
                      <a:lnTo>
                        <a:pt x="622" y="216"/>
                      </a:lnTo>
                      <a:lnTo>
                        <a:pt x="612" y="232"/>
                      </a:lnTo>
                      <a:lnTo>
                        <a:pt x="600" y="244"/>
                      </a:lnTo>
                      <a:lnTo>
                        <a:pt x="588" y="252"/>
                      </a:lnTo>
                      <a:lnTo>
                        <a:pt x="588" y="25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69" name="Freeform 205"/>
                <p:cNvSpPr>
                  <a:spLocks/>
                </p:cNvSpPr>
                <p:nvPr/>
              </p:nvSpPr>
              <p:spPr bwMode="auto">
                <a:xfrm>
                  <a:off x="786" y="3298"/>
                  <a:ext cx="287" cy="215"/>
                </a:xfrm>
                <a:custGeom>
                  <a:avLst/>
                  <a:gdLst>
                    <a:gd name="T0" fmla="*/ 590 w 648"/>
                    <a:gd name="T1" fmla="*/ 252 h 478"/>
                    <a:gd name="T2" fmla="*/ 590 w 648"/>
                    <a:gd name="T3" fmla="*/ 252 h 478"/>
                    <a:gd name="T4" fmla="*/ 82 w 648"/>
                    <a:gd name="T5" fmla="*/ 472 h 478"/>
                    <a:gd name="T6" fmla="*/ 82 w 648"/>
                    <a:gd name="T7" fmla="*/ 472 h 478"/>
                    <a:gd name="T8" fmla="*/ 80 w 648"/>
                    <a:gd name="T9" fmla="*/ 476 h 478"/>
                    <a:gd name="T10" fmla="*/ 80 w 648"/>
                    <a:gd name="T11" fmla="*/ 476 h 478"/>
                    <a:gd name="T12" fmla="*/ 72 w 648"/>
                    <a:gd name="T13" fmla="*/ 478 h 478"/>
                    <a:gd name="T14" fmla="*/ 64 w 648"/>
                    <a:gd name="T15" fmla="*/ 478 h 478"/>
                    <a:gd name="T16" fmla="*/ 56 w 648"/>
                    <a:gd name="T17" fmla="*/ 478 h 478"/>
                    <a:gd name="T18" fmla="*/ 50 w 648"/>
                    <a:gd name="T19" fmla="*/ 474 h 478"/>
                    <a:gd name="T20" fmla="*/ 42 w 648"/>
                    <a:gd name="T21" fmla="*/ 470 h 478"/>
                    <a:gd name="T22" fmla="*/ 36 w 648"/>
                    <a:gd name="T23" fmla="*/ 464 h 478"/>
                    <a:gd name="T24" fmla="*/ 30 w 648"/>
                    <a:gd name="T25" fmla="*/ 456 h 478"/>
                    <a:gd name="T26" fmla="*/ 24 w 648"/>
                    <a:gd name="T27" fmla="*/ 446 h 478"/>
                    <a:gd name="T28" fmla="*/ 14 w 648"/>
                    <a:gd name="T29" fmla="*/ 424 h 478"/>
                    <a:gd name="T30" fmla="*/ 8 w 648"/>
                    <a:gd name="T31" fmla="*/ 396 h 478"/>
                    <a:gd name="T32" fmla="*/ 2 w 648"/>
                    <a:gd name="T33" fmla="*/ 366 h 478"/>
                    <a:gd name="T34" fmla="*/ 0 w 648"/>
                    <a:gd name="T35" fmla="*/ 330 h 478"/>
                    <a:gd name="T36" fmla="*/ 0 w 648"/>
                    <a:gd name="T37" fmla="*/ 330 h 478"/>
                    <a:gd name="T38" fmla="*/ 2 w 648"/>
                    <a:gd name="T39" fmla="*/ 302 h 478"/>
                    <a:gd name="T40" fmla="*/ 4 w 648"/>
                    <a:gd name="T41" fmla="*/ 274 h 478"/>
                    <a:gd name="T42" fmla="*/ 8 w 648"/>
                    <a:gd name="T43" fmla="*/ 244 h 478"/>
                    <a:gd name="T44" fmla="*/ 14 w 648"/>
                    <a:gd name="T45" fmla="*/ 214 h 478"/>
                    <a:gd name="T46" fmla="*/ 24 w 648"/>
                    <a:gd name="T47" fmla="*/ 186 h 478"/>
                    <a:gd name="T48" fmla="*/ 32 w 648"/>
                    <a:gd name="T49" fmla="*/ 172 h 478"/>
                    <a:gd name="T50" fmla="*/ 38 w 648"/>
                    <a:gd name="T51" fmla="*/ 158 h 478"/>
                    <a:gd name="T52" fmla="*/ 48 w 648"/>
                    <a:gd name="T53" fmla="*/ 146 h 478"/>
                    <a:gd name="T54" fmla="*/ 56 w 648"/>
                    <a:gd name="T55" fmla="*/ 136 h 478"/>
                    <a:gd name="T56" fmla="*/ 68 w 648"/>
                    <a:gd name="T57" fmla="*/ 126 h 478"/>
                    <a:gd name="T58" fmla="*/ 80 w 648"/>
                    <a:gd name="T59" fmla="*/ 116 h 478"/>
                    <a:gd name="T60" fmla="*/ 80 w 648"/>
                    <a:gd name="T61" fmla="*/ 116 h 478"/>
                    <a:gd name="T62" fmla="*/ 82 w 648"/>
                    <a:gd name="T63" fmla="*/ 112 h 478"/>
                    <a:gd name="T64" fmla="*/ 82 w 648"/>
                    <a:gd name="T65" fmla="*/ 112 h 478"/>
                    <a:gd name="T66" fmla="*/ 606 w 648"/>
                    <a:gd name="T67" fmla="*/ 0 h 478"/>
                    <a:gd name="T68" fmla="*/ 606 w 648"/>
                    <a:gd name="T69" fmla="*/ 0 h 478"/>
                    <a:gd name="T70" fmla="*/ 590 w 648"/>
                    <a:gd name="T71" fmla="*/ 6 h 478"/>
                    <a:gd name="T72" fmla="*/ 590 w 648"/>
                    <a:gd name="T73" fmla="*/ 6 h 478"/>
                    <a:gd name="T74" fmla="*/ 596 w 648"/>
                    <a:gd name="T75" fmla="*/ 4 h 478"/>
                    <a:gd name="T76" fmla="*/ 602 w 648"/>
                    <a:gd name="T77" fmla="*/ 2 h 478"/>
                    <a:gd name="T78" fmla="*/ 608 w 648"/>
                    <a:gd name="T79" fmla="*/ 4 h 478"/>
                    <a:gd name="T80" fmla="*/ 612 w 648"/>
                    <a:gd name="T81" fmla="*/ 6 h 478"/>
                    <a:gd name="T82" fmla="*/ 622 w 648"/>
                    <a:gd name="T83" fmla="*/ 12 h 478"/>
                    <a:gd name="T84" fmla="*/ 632 w 648"/>
                    <a:gd name="T85" fmla="*/ 24 h 478"/>
                    <a:gd name="T86" fmla="*/ 638 w 648"/>
                    <a:gd name="T87" fmla="*/ 40 h 478"/>
                    <a:gd name="T88" fmla="*/ 644 w 648"/>
                    <a:gd name="T89" fmla="*/ 58 h 478"/>
                    <a:gd name="T90" fmla="*/ 646 w 648"/>
                    <a:gd name="T91" fmla="*/ 80 h 478"/>
                    <a:gd name="T92" fmla="*/ 648 w 648"/>
                    <a:gd name="T93" fmla="*/ 104 h 478"/>
                    <a:gd name="T94" fmla="*/ 648 w 648"/>
                    <a:gd name="T95" fmla="*/ 104 h 478"/>
                    <a:gd name="T96" fmla="*/ 646 w 648"/>
                    <a:gd name="T97" fmla="*/ 130 h 478"/>
                    <a:gd name="T98" fmla="*/ 644 w 648"/>
                    <a:gd name="T99" fmla="*/ 154 h 478"/>
                    <a:gd name="T100" fmla="*/ 638 w 648"/>
                    <a:gd name="T101" fmla="*/ 178 h 478"/>
                    <a:gd name="T102" fmla="*/ 632 w 648"/>
                    <a:gd name="T103" fmla="*/ 198 h 478"/>
                    <a:gd name="T104" fmla="*/ 622 w 648"/>
                    <a:gd name="T105" fmla="*/ 218 h 478"/>
                    <a:gd name="T106" fmla="*/ 612 w 648"/>
                    <a:gd name="T107" fmla="*/ 234 h 478"/>
                    <a:gd name="T108" fmla="*/ 602 w 648"/>
                    <a:gd name="T109" fmla="*/ 244 h 478"/>
                    <a:gd name="T110" fmla="*/ 590 w 648"/>
                    <a:gd name="T111" fmla="*/ 252 h 478"/>
                    <a:gd name="T112" fmla="*/ 590 w 648"/>
                    <a:gd name="T113" fmla="*/ 25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8" h="478">
                      <a:moveTo>
                        <a:pt x="590" y="252"/>
                      </a:moveTo>
                      <a:lnTo>
                        <a:pt x="590" y="252"/>
                      </a:lnTo>
                      <a:lnTo>
                        <a:pt x="82" y="472"/>
                      </a:lnTo>
                      <a:lnTo>
                        <a:pt x="82" y="472"/>
                      </a:lnTo>
                      <a:lnTo>
                        <a:pt x="80" y="476"/>
                      </a:lnTo>
                      <a:lnTo>
                        <a:pt x="80" y="476"/>
                      </a:lnTo>
                      <a:lnTo>
                        <a:pt x="72" y="478"/>
                      </a:lnTo>
                      <a:lnTo>
                        <a:pt x="64" y="478"/>
                      </a:lnTo>
                      <a:lnTo>
                        <a:pt x="56" y="478"/>
                      </a:lnTo>
                      <a:lnTo>
                        <a:pt x="50" y="474"/>
                      </a:lnTo>
                      <a:lnTo>
                        <a:pt x="42" y="470"/>
                      </a:lnTo>
                      <a:lnTo>
                        <a:pt x="36" y="464"/>
                      </a:lnTo>
                      <a:lnTo>
                        <a:pt x="30" y="456"/>
                      </a:lnTo>
                      <a:lnTo>
                        <a:pt x="24" y="446"/>
                      </a:lnTo>
                      <a:lnTo>
                        <a:pt x="14" y="424"/>
                      </a:lnTo>
                      <a:lnTo>
                        <a:pt x="8" y="396"/>
                      </a:lnTo>
                      <a:lnTo>
                        <a:pt x="2" y="366"/>
                      </a:lnTo>
                      <a:lnTo>
                        <a:pt x="0" y="330"/>
                      </a:lnTo>
                      <a:lnTo>
                        <a:pt x="0" y="330"/>
                      </a:lnTo>
                      <a:lnTo>
                        <a:pt x="2" y="302"/>
                      </a:lnTo>
                      <a:lnTo>
                        <a:pt x="4" y="274"/>
                      </a:lnTo>
                      <a:lnTo>
                        <a:pt x="8" y="244"/>
                      </a:lnTo>
                      <a:lnTo>
                        <a:pt x="14" y="214"/>
                      </a:lnTo>
                      <a:lnTo>
                        <a:pt x="24" y="186"/>
                      </a:lnTo>
                      <a:lnTo>
                        <a:pt x="32" y="172"/>
                      </a:lnTo>
                      <a:lnTo>
                        <a:pt x="38" y="158"/>
                      </a:lnTo>
                      <a:lnTo>
                        <a:pt x="48" y="146"/>
                      </a:lnTo>
                      <a:lnTo>
                        <a:pt x="56" y="136"/>
                      </a:lnTo>
                      <a:lnTo>
                        <a:pt x="68" y="126"/>
                      </a:lnTo>
                      <a:lnTo>
                        <a:pt x="80" y="116"/>
                      </a:lnTo>
                      <a:lnTo>
                        <a:pt x="80" y="116"/>
                      </a:lnTo>
                      <a:lnTo>
                        <a:pt x="82" y="112"/>
                      </a:lnTo>
                      <a:lnTo>
                        <a:pt x="82" y="112"/>
                      </a:lnTo>
                      <a:lnTo>
                        <a:pt x="606" y="0"/>
                      </a:lnTo>
                      <a:lnTo>
                        <a:pt x="606" y="0"/>
                      </a:lnTo>
                      <a:lnTo>
                        <a:pt x="590" y="6"/>
                      </a:lnTo>
                      <a:lnTo>
                        <a:pt x="590" y="6"/>
                      </a:lnTo>
                      <a:lnTo>
                        <a:pt x="596" y="4"/>
                      </a:lnTo>
                      <a:lnTo>
                        <a:pt x="602" y="2"/>
                      </a:lnTo>
                      <a:lnTo>
                        <a:pt x="608" y="4"/>
                      </a:lnTo>
                      <a:lnTo>
                        <a:pt x="612" y="6"/>
                      </a:lnTo>
                      <a:lnTo>
                        <a:pt x="622" y="12"/>
                      </a:lnTo>
                      <a:lnTo>
                        <a:pt x="632" y="24"/>
                      </a:lnTo>
                      <a:lnTo>
                        <a:pt x="638" y="40"/>
                      </a:lnTo>
                      <a:lnTo>
                        <a:pt x="644" y="58"/>
                      </a:lnTo>
                      <a:lnTo>
                        <a:pt x="646" y="80"/>
                      </a:lnTo>
                      <a:lnTo>
                        <a:pt x="648" y="104"/>
                      </a:lnTo>
                      <a:lnTo>
                        <a:pt x="648" y="104"/>
                      </a:lnTo>
                      <a:lnTo>
                        <a:pt x="646" y="130"/>
                      </a:lnTo>
                      <a:lnTo>
                        <a:pt x="644" y="154"/>
                      </a:lnTo>
                      <a:lnTo>
                        <a:pt x="638" y="178"/>
                      </a:lnTo>
                      <a:lnTo>
                        <a:pt x="632" y="198"/>
                      </a:lnTo>
                      <a:lnTo>
                        <a:pt x="622" y="218"/>
                      </a:lnTo>
                      <a:lnTo>
                        <a:pt x="612" y="234"/>
                      </a:lnTo>
                      <a:lnTo>
                        <a:pt x="602" y="244"/>
                      </a:lnTo>
                      <a:lnTo>
                        <a:pt x="590" y="252"/>
                      </a:lnTo>
                      <a:lnTo>
                        <a:pt x="590" y="252"/>
                      </a:lnTo>
                      <a:close/>
                    </a:path>
                  </a:pathLst>
                </a:custGeom>
                <a:solidFill>
                  <a:srgbClr val="CCCCCC"/>
                </a:solidFill>
                <a:ln w="12700">
                  <a:solidFill>
                    <a:srgbClr val="000000"/>
                  </a:solidFill>
                  <a:prstDash val="solid"/>
                  <a:round/>
                  <a:headEnd/>
                  <a:tailEnd/>
                </a:ln>
              </p:spPr>
              <p:txBody>
                <a:bodyPr/>
                <a:lstStyle/>
                <a:p>
                  <a:endParaRPr lang="en-US" sz="1350"/>
                </a:p>
              </p:txBody>
            </p:sp>
            <p:sp>
              <p:nvSpPr>
                <p:cNvPr id="470" name="Freeform 206"/>
                <p:cNvSpPr>
                  <a:spLocks/>
                </p:cNvSpPr>
                <p:nvPr/>
              </p:nvSpPr>
              <p:spPr bwMode="auto">
                <a:xfrm>
                  <a:off x="822" y="3385"/>
                  <a:ext cx="93" cy="396"/>
                </a:xfrm>
                <a:custGeom>
                  <a:avLst/>
                  <a:gdLst>
                    <a:gd name="T0" fmla="*/ 210 w 210"/>
                    <a:gd name="T1" fmla="*/ 0 h 884"/>
                    <a:gd name="T2" fmla="*/ 206 w 210"/>
                    <a:gd name="T3" fmla="*/ 856 h 884"/>
                    <a:gd name="T4" fmla="*/ 206 w 210"/>
                    <a:gd name="T5" fmla="*/ 856 h 884"/>
                    <a:gd name="T6" fmla="*/ 204 w 210"/>
                    <a:gd name="T7" fmla="*/ 860 h 884"/>
                    <a:gd name="T8" fmla="*/ 198 w 210"/>
                    <a:gd name="T9" fmla="*/ 866 h 884"/>
                    <a:gd name="T10" fmla="*/ 190 w 210"/>
                    <a:gd name="T11" fmla="*/ 870 h 884"/>
                    <a:gd name="T12" fmla="*/ 176 w 210"/>
                    <a:gd name="T13" fmla="*/ 874 h 884"/>
                    <a:gd name="T14" fmla="*/ 144 w 210"/>
                    <a:gd name="T15" fmla="*/ 880 h 884"/>
                    <a:gd name="T16" fmla="*/ 104 w 210"/>
                    <a:gd name="T17" fmla="*/ 884 h 884"/>
                    <a:gd name="T18" fmla="*/ 104 w 210"/>
                    <a:gd name="T19" fmla="*/ 884 h 884"/>
                    <a:gd name="T20" fmla="*/ 64 w 210"/>
                    <a:gd name="T21" fmla="*/ 882 h 884"/>
                    <a:gd name="T22" fmla="*/ 32 w 210"/>
                    <a:gd name="T23" fmla="*/ 878 h 884"/>
                    <a:gd name="T24" fmla="*/ 18 w 210"/>
                    <a:gd name="T25" fmla="*/ 874 h 884"/>
                    <a:gd name="T26" fmla="*/ 10 w 210"/>
                    <a:gd name="T27" fmla="*/ 870 h 884"/>
                    <a:gd name="T28" fmla="*/ 4 w 210"/>
                    <a:gd name="T29" fmla="*/ 866 h 884"/>
                    <a:gd name="T30" fmla="*/ 0 w 210"/>
                    <a:gd name="T31" fmla="*/ 860 h 884"/>
                    <a:gd name="T32" fmla="*/ 4 w 210"/>
                    <a:gd name="T33" fmla="*/ 4 h 884"/>
                    <a:gd name="T34" fmla="*/ 210 w 210"/>
                    <a:gd name="T35"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884">
                      <a:moveTo>
                        <a:pt x="210" y="0"/>
                      </a:moveTo>
                      <a:lnTo>
                        <a:pt x="206" y="856"/>
                      </a:lnTo>
                      <a:lnTo>
                        <a:pt x="206" y="856"/>
                      </a:lnTo>
                      <a:lnTo>
                        <a:pt x="204" y="860"/>
                      </a:lnTo>
                      <a:lnTo>
                        <a:pt x="198" y="866"/>
                      </a:lnTo>
                      <a:lnTo>
                        <a:pt x="190" y="870"/>
                      </a:lnTo>
                      <a:lnTo>
                        <a:pt x="176" y="874"/>
                      </a:lnTo>
                      <a:lnTo>
                        <a:pt x="144" y="880"/>
                      </a:lnTo>
                      <a:lnTo>
                        <a:pt x="104" y="884"/>
                      </a:lnTo>
                      <a:lnTo>
                        <a:pt x="104" y="884"/>
                      </a:lnTo>
                      <a:lnTo>
                        <a:pt x="64" y="882"/>
                      </a:lnTo>
                      <a:lnTo>
                        <a:pt x="32" y="878"/>
                      </a:lnTo>
                      <a:lnTo>
                        <a:pt x="18" y="874"/>
                      </a:lnTo>
                      <a:lnTo>
                        <a:pt x="10" y="870"/>
                      </a:lnTo>
                      <a:lnTo>
                        <a:pt x="4" y="866"/>
                      </a:lnTo>
                      <a:lnTo>
                        <a:pt x="0" y="860"/>
                      </a:lnTo>
                      <a:lnTo>
                        <a:pt x="4" y="4"/>
                      </a:lnTo>
                      <a:lnTo>
                        <a:pt x="210"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71" name="Freeform 207"/>
                <p:cNvSpPr>
                  <a:spLocks/>
                </p:cNvSpPr>
                <p:nvPr/>
              </p:nvSpPr>
              <p:spPr bwMode="auto">
                <a:xfrm>
                  <a:off x="809" y="3385"/>
                  <a:ext cx="202" cy="95"/>
                </a:xfrm>
                <a:custGeom>
                  <a:avLst/>
                  <a:gdLst>
                    <a:gd name="T0" fmla="*/ 456 w 456"/>
                    <a:gd name="T1" fmla="*/ 210 h 210"/>
                    <a:gd name="T2" fmla="*/ 38 w 456"/>
                    <a:gd name="T3" fmla="*/ 208 h 210"/>
                    <a:gd name="T4" fmla="*/ 38 w 456"/>
                    <a:gd name="T5" fmla="*/ 208 h 210"/>
                    <a:gd name="T6" fmla="*/ 30 w 456"/>
                    <a:gd name="T7" fmla="*/ 206 h 210"/>
                    <a:gd name="T8" fmla="*/ 24 w 456"/>
                    <a:gd name="T9" fmla="*/ 200 h 210"/>
                    <a:gd name="T10" fmla="*/ 16 w 456"/>
                    <a:gd name="T11" fmla="*/ 190 h 210"/>
                    <a:gd name="T12" fmla="*/ 12 w 456"/>
                    <a:gd name="T13" fmla="*/ 178 h 210"/>
                    <a:gd name="T14" fmla="*/ 6 w 456"/>
                    <a:gd name="T15" fmla="*/ 162 h 210"/>
                    <a:gd name="T16" fmla="*/ 2 w 456"/>
                    <a:gd name="T17" fmla="*/ 144 h 210"/>
                    <a:gd name="T18" fmla="*/ 0 w 456"/>
                    <a:gd name="T19" fmla="*/ 126 h 210"/>
                    <a:gd name="T20" fmla="*/ 0 w 456"/>
                    <a:gd name="T21" fmla="*/ 104 h 210"/>
                    <a:gd name="T22" fmla="*/ 0 w 456"/>
                    <a:gd name="T23" fmla="*/ 104 h 210"/>
                    <a:gd name="T24" fmla="*/ 0 w 456"/>
                    <a:gd name="T25" fmla="*/ 84 h 210"/>
                    <a:gd name="T26" fmla="*/ 2 w 456"/>
                    <a:gd name="T27" fmla="*/ 64 h 210"/>
                    <a:gd name="T28" fmla="*/ 6 w 456"/>
                    <a:gd name="T29" fmla="*/ 46 h 210"/>
                    <a:gd name="T30" fmla="*/ 12 w 456"/>
                    <a:gd name="T31" fmla="*/ 30 h 210"/>
                    <a:gd name="T32" fmla="*/ 16 w 456"/>
                    <a:gd name="T33" fmla="*/ 18 h 210"/>
                    <a:gd name="T34" fmla="*/ 24 w 456"/>
                    <a:gd name="T35" fmla="*/ 8 h 210"/>
                    <a:gd name="T36" fmla="*/ 30 w 456"/>
                    <a:gd name="T37" fmla="*/ 2 h 210"/>
                    <a:gd name="T38" fmla="*/ 38 w 456"/>
                    <a:gd name="T39" fmla="*/ 0 h 210"/>
                    <a:gd name="T40" fmla="*/ 456 w 456"/>
                    <a:gd name="T41" fmla="*/ 0 h 210"/>
                    <a:gd name="T42" fmla="*/ 456 w 456"/>
                    <a:gd name="T4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6" h="210">
                      <a:moveTo>
                        <a:pt x="456" y="210"/>
                      </a:moveTo>
                      <a:lnTo>
                        <a:pt x="38" y="208"/>
                      </a:lnTo>
                      <a:lnTo>
                        <a:pt x="38" y="208"/>
                      </a:lnTo>
                      <a:lnTo>
                        <a:pt x="30" y="206"/>
                      </a:lnTo>
                      <a:lnTo>
                        <a:pt x="24" y="200"/>
                      </a:lnTo>
                      <a:lnTo>
                        <a:pt x="16" y="190"/>
                      </a:lnTo>
                      <a:lnTo>
                        <a:pt x="12" y="178"/>
                      </a:lnTo>
                      <a:lnTo>
                        <a:pt x="6" y="162"/>
                      </a:lnTo>
                      <a:lnTo>
                        <a:pt x="2" y="144"/>
                      </a:lnTo>
                      <a:lnTo>
                        <a:pt x="0" y="126"/>
                      </a:lnTo>
                      <a:lnTo>
                        <a:pt x="0" y="104"/>
                      </a:lnTo>
                      <a:lnTo>
                        <a:pt x="0" y="104"/>
                      </a:lnTo>
                      <a:lnTo>
                        <a:pt x="0" y="84"/>
                      </a:lnTo>
                      <a:lnTo>
                        <a:pt x="2" y="64"/>
                      </a:lnTo>
                      <a:lnTo>
                        <a:pt x="6" y="46"/>
                      </a:lnTo>
                      <a:lnTo>
                        <a:pt x="12" y="30"/>
                      </a:lnTo>
                      <a:lnTo>
                        <a:pt x="16" y="18"/>
                      </a:lnTo>
                      <a:lnTo>
                        <a:pt x="24" y="8"/>
                      </a:lnTo>
                      <a:lnTo>
                        <a:pt x="30" y="2"/>
                      </a:lnTo>
                      <a:lnTo>
                        <a:pt x="38" y="0"/>
                      </a:lnTo>
                      <a:lnTo>
                        <a:pt x="456" y="0"/>
                      </a:lnTo>
                      <a:lnTo>
                        <a:pt x="456"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72" name="Freeform 208"/>
                <p:cNvSpPr>
                  <a:spLocks/>
                </p:cNvSpPr>
                <p:nvPr/>
              </p:nvSpPr>
              <p:spPr bwMode="auto">
                <a:xfrm>
                  <a:off x="993" y="3385"/>
                  <a:ext cx="35" cy="95"/>
                </a:xfrm>
                <a:custGeom>
                  <a:avLst/>
                  <a:gdLst>
                    <a:gd name="T0" fmla="*/ 40 w 80"/>
                    <a:gd name="T1" fmla="*/ 210 h 210"/>
                    <a:gd name="T2" fmla="*/ 40 w 80"/>
                    <a:gd name="T3" fmla="*/ 210 h 210"/>
                    <a:gd name="T4" fmla="*/ 32 w 80"/>
                    <a:gd name="T5" fmla="*/ 208 h 210"/>
                    <a:gd name="T6" fmla="*/ 24 w 80"/>
                    <a:gd name="T7" fmla="*/ 202 h 210"/>
                    <a:gd name="T8" fmla="*/ 18 w 80"/>
                    <a:gd name="T9" fmla="*/ 192 h 210"/>
                    <a:gd name="T10" fmla="*/ 12 w 80"/>
                    <a:gd name="T11" fmla="*/ 178 h 210"/>
                    <a:gd name="T12" fmla="*/ 8 w 80"/>
                    <a:gd name="T13" fmla="*/ 164 h 210"/>
                    <a:gd name="T14" fmla="*/ 4 w 80"/>
                    <a:gd name="T15" fmla="*/ 146 h 210"/>
                    <a:gd name="T16" fmla="*/ 2 w 80"/>
                    <a:gd name="T17" fmla="*/ 126 h 210"/>
                    <a:gd name="T18" fmla="*/ 0 w 80"/>
                    <a:gd name="T19" fmla="*/ 106 h 210"/>
                    <a:gd name="T20" fmla="*/ 0 w 80"/>
                    <a:gd name="T21" fmla="*/ 106 h 210"/>
                    <a:gd name="T22" fmla="*/ 2 w 80"/>
                    <a:gd name="T23" fmla="*/ 84 h 210"/>
                    <a:gd name="T24" fmla="*/ 4 w 80"/>
                    <a:gd name="T25" fmla="*/ 64 h 210"/>
                    <a:gd name="T26" fmla="*/ 8 w 80"/>
                    <a:gd name="T27" fmla="*/ 46 h 210"/>
                    <a:gd name="T28" fmla="*/ 12 w 80"/>
                    <a:gd name="T29" fmla="*/ 32 h 210"/>
                    <a:gd name="T30" fmla="*/ 18 w 80"/>
                    <a:gd name="T31" fmla="*/ 18 h 210"/>
                    <a:gd name="T32" fmla="*/ 24 w 80"/>
                    <a:gd name="T33" fmla="*/ 8 h 210"/>
                    <a:gd name="T34" fmla="*/ 32 w 80"/>
                    <a:gd name="T35" fmla="*/ 2 h 210"/>
                    <a:gd name="T36" fmla="*/ 40 w 80"/>
                    <a:gd name="T37" fmla="*/ 0 h 210"/>
                    <a:gd name="T38" fmla="*/ 40 w 80"/>
                    <a:gd name="T39" fmla="*/ 0 h 210"/>
                    <a:gd name="T40" fmla="*/ 40 w 80"/>
                    <a:gd name="T41" fmla="*/ 0 h 210"/>
                    <a:gd name="T42" fmla="*/ 48 w 80"/>
                    <a:gd name="T43" fmla="*/ 2 h 210"/>
                    <a:gd name="T44" fmla="*/ 56 w 80"/>
                    <a:gd name="T45" fmla="*/ 8 h 210"/>
                    <a:gd name="T46" fmla="*/ 62 w 80"/>
                    <a:gd name="T47" fmla="*/ 18 h 210"/>
                    <a:gd name="T48" fmla="*/ 68 w 80"/>
                    <a:gd name="T49" fmla="*/ 32 h 210"/>
                    <a:gd name="T50" fmla="*/ 74 w 80"/>
                    <a:gd name="T51" fmla="*/ 46 h 210"/>
                    <a:gd name="T52" fmla="*/ 76 w 80"/>
                    <a:gd name="T53" fmla="*/ 64 h 210"/>
                    <a:gd name="T54" fmla="*/ 80 w 80"/>
                    <a:gd name="T55" fmla="*/ 84 h 210"/>
                    <a:gd name="T56" fmla="*/ 80 w 80"/>
                    <a:gd name="T57" fmla="*/ 104 h 210"/>
                    <a:gd name="T58" fmla="*/ 80 w 80"/>
                    <a:gd name="T59" fmla="*/ 104 h 210"/>
                    <a:gd name="T60" fmla="*/ 80 w 80"/>
                    <a:gd name="T61" fmla="*/ 126 h 210"/>
                    <a:gd name="T62" fmla="*/ 76 w 80"/>
                    <a:gd name="T63" fmla="*/ 146 h 210"/>
                    <a:gd name="T64" fmla="*/ 74 w 80"/>
                    <a:gd name="T65" fmla="*/ 164 h 210"/>
                    <a:gd name="T66" fmla="*/ 68 w 80"/>
                    <a:gd name="T67" fmla="*/ 178 h 210"/>
                    <a:gd name="T68" fmla="*/ 62 w 80"/>
                    <a:gd name="T69" fmla="*/ 192 h 210"/>
                    <a:gd name="T70" fmla="*/ 56 w 80"/>
                    <a:gd name="T71" fmla="*/ 202 h 210"/>
                    <a:gd name="T72" fmla="*/ 48 w 80"/>
                    <a:gd name="T73" fmla="*/ 208 h 210"/>
                    <a:gd name="T74" fmla="*/ 40 w 80"/>
                    <a:gd name="T75" fmla="*/ 210 h 210"/>
                    <a:gd name="T76" fmla="*/ 40 w 80"/>
                    <a:gd name="T7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210">
                      <a:moveTo>
                        <a:pt x="40" y="210"/>
                      </a:moveTo>
                      <a:lnTo>
                        <a:pt x="40" y="210"/>
                      </a:lnTo>
                      <a:lnTo>
                        <a:pt x="32" y="208"/>
                      </a:lnTo>
                      <a:lnTo>
                        <a:pt x="24" y="202"/>
                      </a:lnTo>
                      <a:lnTo>
                        <a:pt x="18" y="192"/>
                      </a:lnTo>
                      <a:lnTo>
                        <a:pt x="12" y="178"/>
                      </a:lnTo>
                      <a:lnTo>
                        <a:pt x="8" y="164"/>
                      </a:lnTo>
                      <a:lnTo>
                        <a:pt x="4" y="146"/>
                      </a:lnTo>
                      <a:lnTo>
                        <a:pt x="2" y="126"/>
                      </a:lnTo>
                      <a:lnTo>
                        <a:pt x="0" y="106"/>
                      </a:lnTo>
                      <a:lnTo>
                        <a:pt x="0" y="106"/>
                      </a:lnTo>
                      <a:lnTo>
                        <a:pt x="2" y="84"/>
                      </a:lnTo>
                      <a:lnTo>
                        <a:pt x="4" y="64"/>
                      </a:lnTo>
                      <a:lnTo>
                        <a:pt x="8" y="46"/>
                      </a:lnTo>
                      <a:lnTo>
                        <a:pt x="12" y="32"/>
                      </a:lnTo>
                      <a:lnTo>
                        <a:pt x="18" y="18"/>
                      </a:lnTo>
                      <a:lnTo>
                        <a:pt x="24" y="8"/>
                      </a:lnTo>
                      <a:lnTo>
                        <a:pt x="32" y="2"/>
                      </a:lnTo>
                      <a:lnTo>
                        <a:pt x="40" y="0"/>
                      </a:lnTo>
                      <a:lnTo>
                        <a:pt x="40" y="0"/>
                      </a:lnTo>
                      <a:lnTo>
                        <a:pt x="40" y="0"/>
                      </a:lnTo>
                      <a:lnTo>
                        <a:pt x="48" y="2"/>
                      </a:lnTo>
                      <a:lnTo>
                        <a:pt x="56" y="8"/>
                      </a:lnTo>
                      <a:lnTo>
                        <a:pt x="62" y="18"/>
                      </a:lnTo>
                      <a:lnTo>
                        <a:pt x="68" y="32"/>
                      </a:lnTo>
                      <a:lnTo>
                        <a:pt x="74" y="46"/>
                      </a:lnTo>
                      <a:lnTo>
                        <a:pt x="76" y="64"/>
                      </a:lnTo>
                      <a:lnTo>
                        <a:pt x="80" y="84"/>
                      </a:lnTo>
                      <a:lnTo>
                        <a:pt x="80" y="104"/>
                      </a:lnTo>
                      <a:lnTo>
                        <a:pt x="80" y="104"/>
                      </a:lnTo>
                      <a:lnTo>
                        <a:pt x="80" y="126"/>
                      </a:lnTo>
                      <a:lnTo>
                        <a:pt x="76" y="146"/>
                      </a:lnTo>
                      <a:lnTo>
                        <a:pt x="74" y="164"/>
                      </a:lnTo>
                      <a:lnTo>
                        <a:pt x="68" y="178"/>
                      </a:lnTo>
                      <a:lnTo>
                        <a:pt x="62" y="192"/>
                      </a:lnTo>
                      <a:lnTo>
                        <a:pt x="56" y="202"/>
                      </a:lnTo>
                      <a:lnTo>
                        <a:pt x="48" y="208"/>
                      </a:lnTo>
                      <a:lnTo>
                        <a:pt x="40" y="210"/>
                      </a:lnTo>
                      <a:lnTo>
                        <a:pt x="40"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73" name="Freeform 209"/>
                <p:cNvSpPr>
                  <a:spLocks/>
                </p:cNvSpPr>
                <p:nvPr/>
              </p:nvSpPr>
              <p:spPr bwMode="auto">
                <a:xfrm>
                  <a:off x="1039" y="3284"/>
                  <a:ext cx="206" cy="249"/>
                </a:xfrm>
                <a:custGeom>
                  <a:avLst/>
                  <a:gdLst>
                    <a:gd name="T0" fmla="*/ 286 w 464"/>
                    <a:gd name="T1" fmla="*/ 526 h 554"/>
                    <a:gd name="T2" fmla="*/ 286 w 464"/>
                    <a:gd name="T3" fmla="*/ 526 h 554"/>
                    <a:gd name="T4" fmla="*/ 10 w 464"/>
                    <a:gd name="T5" fmla="*/ 110 h 554"/>
                    <a:gd name="T6" fmla="*/ 10 w 464"/>
                    <a:gd name="T7" fmla="*/ 110 h 554"/>
                    <a:gd name="T8" fmla="*/ 8 w 464"/>
                    <a:gd name="T9" fmla="*/ 110 h 554"/>
                    <a:gd name="T10" fmla="*/ 8 w 464"/>
                    <a:gd name="T11" fmla="*/ 110 h 554"/>
                    <a:gd name="T12" fmla="*/ 4 w 464"/>
                    <a:gd name="T13" fmla="*/ 102 h 554"/>
                    <a:gd name="T14" fmla="*/ 0 w 464"/>
                    <a:gd name="T15" fmla="*/ 96 h 554"/>
                    <a:gd name="T16" fmla="*/ 0 w 464"/>
                    <a:gd name="T17" fmla="*/ 88 h 554"/>
                    <a:gd name="T18" fmla="*/ 0 w 464"/>
                    <a:gd name="T19" fmla="*/ 82 h 554"/>
                    <a:gd name="T20" fmla="*/ 4 w 464"/>
                    <a:gd name="T21" fmla="*/ 68 h 554"/>
                    <a:gd name="T22" fmla="*/ 12 w 464"/>
                    <a:gd name="T23" fmla="*/ 54 h 554"/>
                    <a:gd name="T24" fmla="*/ 26 w 464"/>
                    <a:gd name="T25" fmla="*/ 40 h 554"/>
                    <a:gd name="T26" fmla="*/ 42 w 464"/>
                    <a:gd name="T27" fmla="*/ 30 h 554"/>
                    <a:gd name="T28" fmla="*/ 64 w 464"/>
                    <a:gd name="T29" fmla="*/ 20 h 554"/>
                    <a:gd name="T30" fmla="*/ 88 w 464"/>
                    <a:gd name="T31" fmla="*/ 10 h 554"/>
                    <a:gd name="T32" fmla="*/ 88 w 464"/>
                    <a:gd name="T33" fmla="*/ 10 h 554"/>
                    <a:gd name="T34" fmla="*/ 106 w 464"/>
                    <a:gd name="T35" fmla="*/ 6 h 554"/>
                    <a:gd name="T36" fmla="*/ 126 w 464"/>
                    <a:gd name="T37" fmla="*/ 2 h 554"/>
                    <a:gd name="T38" fmla="*/ 148 w 464"/>
                    <a:gd name="T39" fmla="*/ 0 h 554"/>
                    <a:gd name="T40" fmla="*/ 170 w 464"/>
                    <a:gd name="T41" fmla="*/ 2 h 554"/>
                    <a:gd name="T42" fmla="*/ 192 w 464"/>
                    <a:gd name="T43" fmla="*/ 4 h 554"/>
                    <a:gd name="T44" fmla="*/ 214 w 464"/>
                    <a:gd name="T45" fmla="*/ 12 h 554"/>
                    <a:gd name="T46" fmla="*/ 224 w 464"/>
                    <a:gd name="T47" fmla="*/ 18 h 554"/>
                    <a:gd name="T48" fmla="*/ 234 w 464"/>
                    <a:gd name="T49" fmla="*/ 24 h 554"/>
                    <a:gd name="T50" fmla="*/ 244 w 464"/>
                    <a:gd name="T51" fmla="*/ 32 h 554"/>
                    <a:gd name="T52" fmla="*/ 254 w 464"/>
                    <a:gd name="T53" fmla="*/ 42 h 554"/>
                    <a:gd name="T54" fmla="*/ 254 w 464"/>
                    <a:gd name="T55" fmla="*/ 42 h 554"/>
                    <a:gd name="T56" fmla="*/ 256 w 464"/>
                    <a:gd name="T57" fmla="*/ 42 h 554"/>
                    <a:gd name="T58" fmla="*/ 256 w 464"/>
                    <a:gd name="T59" fmla="*/ 42 h 554"/>
                    <a:gd name="T60" fmla="*/ 464 w 464"/>
                    <a:gd name="T61" fmla="*/ 492 h 554"/>
                    <a:gd name="T62" fmla="*/ 464 w 464"/>
                    <a:gd name="T63" fmla="*/ 492 h 554"/>
                    <a:gd name="T64" fmla="*/ 456 w 464"/>
                    <a:gd name="T65" fmla="*/ 478 h 554"/>
                    <a:gd name="T66" fmla="*/ 456 w 464"/>
                    <a:gd name="T67" fmla="*/ 478 h 554"/>
                    <a:gd name="T68" fmla="*/ 460 w 464"/>
                    <a:gd name="T69" fmla="*/ 488 h 554"/>
                    <a:gd name="T70" fmla="*/ 462 w 464"/>
                    <a:gd name="T71" fmla="*/ 498 h 554"/>
                    <a:gd name="T72" fmla="*/ 460 w 464"/>
                    <a:gd name="T73" fmla="*/ 508 h 554"/>
                    <a:gd name="T74" fmla="*/ 454 w 464"/>
                    <a:gd name="T75" fmla="*/ 518 h 554"/>
                    <a:gd name="T76" fmla="*/ 444 w 464"/>
                    <a:gd name="T77" fmla="*/ 528 h 554"/>
                    <a:gd name="T78" fmla="*/ 434 w 464"/>
                    <a:gd name="T79" fmla="*/ 536 h 554"/>
                    <a:gd name="T80" fmla="*/ 420 w 464"/>
                    <a:gd name="T81" fmla="*/ 542 h 554"/>
                    <a:gd name="T82" fmla="*/ 402 w 464"/>
                    <a:gd name="T83" fmla="*/ 548 h 554"/>
                    <a:gd name="T84" fmla="*/ 402 w 464"/>
                    <a:gd name="T85" fmla="*/ 548 h 554"/>
                    <a:gd name="T86" fmla="*/ 384 w 464"/>
                    <a:gd name="T87" fmla="*/ 552 h 554"/>
                    <a:gd name="T88" fmla="*/ 368 w 464"/>
                    <a:gd name="T89" fmla="*/ 554 h 554"/>
                    <a:gd name="T90" fmla="*/ 350 w 464"/>
                    <a:gd name="T91" fmla="*/ 554 h 554"/>
                    <a:gd name="T92" fmla="*/ 334 w 464"/>
                    <a:gd name="T93" fmla="*/ 552 h 554"/>
                    <a:gd name="T94" fmla="*/ 318 w 464"/>
                    <a:gd name="T95" fmla="*/ 548 h 554"/>
                    <a:gd name="T96" fmla="*/ 306 w 464"/>
                    <a:gd name="T97" fmla="*/ 542 h 554"/>
                    <a:gd name="T98" fmla="*/ 294 w 464"/>
                    <a:gd name="T99" fmla="*/ 534 h 554"/>
                    <a:gd name="T100" fmla="*/ 286 w 464"/>
                    <a:gd name="T101" fmla="*/ 526 h 554"/>
                    <a:gd name="T102" fmla="*/ 286 w 464"/>
                    <a:gd name="T103" fmla="*/ 526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4" h="554">
                      <a:moveTo>
                        <a:pt x="286" y="526"/>
                      </a:moveTo>
                      <a:lnTo>
                        <a:pt x="286" y="526"/>
                      </a:lnTo>
                      <a:lnTo>
                        <a:pt x="10" y="110"/>
                      </a:lnTo>
                      <a:lnTo>
                        <a:pt x="10" y="110"/>
                      </a:lnTo>
                      <a:lnTo>
                        <a:pt x="8" y="110"/>
                      </a:lnTo>
                      <a:lnTo>
                        <a:pt x="8" y="110"/>
                      </a:lnTo>
                      <a:lnTo>
                        <a:pt x="4" y="102"/>
                      </a:lnTo>
                      <a:lnTo>
                        <a:pt x="0" y="96"/>
                      </a:lnTo>
                      <a:lnTo>
                        <a:pt x="0" y="88"/>
                      </a:lnTo>
                      <a:lnTo>
                        <a:pt x="0" y="82"/>
                      </a:lnTo>
                      <a:lnTo>
                        <a:pt x="4" y="68"/>
                      </a:lnTo>
                      <a:lnTo>
                        <a:pt x="12" y="54"/>
                      </a:lnTo>
                      <a:lnTo>
                        <a:pt x="26" y="40"/>
                      </a:lnTo>
                      <a:lnTo>
                        <a:pt x="42" y="30"/>
                      </a:lnTo>
                      <a:lnTo>
                        <a:pt x="64" y="20"/>
                      </a:lnTo>
                      <a:lnTo>
                        <a:pt x="88" y="10"/>
                      </a:lnTo>
                      <a:lnTo>
                        <a:pt x="88" y="10"/>
                      </a:lnTo>
                      <a:lnTo>
                        <a:pt x="106" y="6"/>
                      </a:lnTo>
                      <a:lnTo>
                        <a:pt x="126" y="2"/>
                      </a:lnTo>
                      <a:lnTo>
                        <a:pt x="148" y="0"/>
                      </a:lnTo>
                      <a:lnTo>
                        <a:pt x="170" y="2"/>
                      </a:lnTo>
                      <a:lnTo>
                        <a:pt x="192" y="4"/>
                      </a:lnTo>
                      <a:lnTo>
                        <a:pt x="214" y="12"/>
                      </a:lnTo>
                      <a:lnTo>
                        <a:pt x="224" y="18"/>
                      </a:lnTo>
                      <a:lnTo>
                        <a:pt x="234" y="24"/>
                      </a:lnTo>
                      <a:lnTo>
                        <a:pt x="244" y="32"/>
                      </a:lnTo>
                      <a:lnTo>
                        <a:pt x="254" y="42"/>
                      </a:lnTo>
                      <a:lnTo>
                        <a:pt x="254" y="42"/>
                      </a:lnTo>
                      <a:lnTo>
                        <a:pt x="256" y="42"/>
                      </a:lnTo>
                      <a:lnTo>
                        <a:pt x="256" y="42"/>
                      </a:lnTo>
                      <a:lnTo>
                        <a:pt x="464" y="492"/>
                      </a:lnTo>
                      <a:lnTo>
                        <a:pt x="464" y="492"/>
                      </a:lnTo>
                      <a:lnTo>
                        <a:pt x="456" y="478"/>
                      </a:lnTo>
                      <a:lnTo>
                        <a:pt x="456" y="478"/>
                      </a:lnTo>
                      <a:lnTo>
                        <a:pt x="460" y="488"/>
                      </a:lnTo>
                      <a:lnTo>
                        <a:pt x="462" y="498"/>
                      </a:lnTo>
                      <a:lnTo>
                        <a:pt x="460" y="508"/>
                      </a:lnTo>
                      <a:lnTo>
                        <a:pt x="454" y="518"/>
                      </a:lnTo>
                      <a:lnTo>
                        <a:pt x="444" y="528"/>
                      </a:lnTo>
                      <a:lnTo>
                        <a:pt x="434" y="536"/>
                      </a:lnTo>
                      <a:lnTo>
                        <a:pt x="420" y="542"/>
                      </a:lnTo>
                      <a:lnTo>
                        <a:pt x="402" y="548"/>
                      </a:lnTo>
                      <a:lnTo>
                        <a:pt x="402" y="548"/>
                      </a:lnTo>
                      <a:lnTo>
                        <a:pt x="384" y="552"/>
                      </a:lnTo>
                      <a:lnTo>
                        <a:pt x="368" y="554"/>
                      </a:lnTo>
                      <a:lnTo>
                        <a:pt x="350" y="554"/>
                      </a:lnTo>
                      <a:lnTo>
                        <a:pt x="334" y="552"/>
                      </a:lnTo>
                      <a:lnTo>
                        <a:pt x="318" y="548"/>
                      </a:lnTo>
                      <a:lnTo>
                        <a:pt x="306" y="542"/>
                      </a:lnTo>
                      <a:lnTo>
                        <a:pt x="294" y="534"/>
                      </a:lnTo>
                      <a:lnTo>
                        <a:pt x="286" y="526"/>
                      </a:lnTo>
                      <a:lnTo>
                        <a:pt x="286" y="52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74" name="Freeform 210"/>
                <p:cNvSpPr>
                  <a:spLocks/>
                </p:cNvSpPr>
                <p:nvPr/>
              </p:nvSpPr>
              <p:spPr bwMode="auto">
                <a:xfrm>
                  <a:off x="877" y="3295"/>
                  <a:ext cx="267" cy="227"/>
                </a:xfrm>
                <a:custGeom>
                  <a:avLst/>
                  <a:gdLst>
                    <a:gd name="T0" fmla="*/ 548 w 602"/>
                    <a:gd name="T1" fmla="*/ 266 h 506"/>
                    <a:gd name="T2" fmla="*/ 548 w 602"/>
                    <a:gd name="T3" fmla="*/ 266 h 506"/>
                    <a:gd name="T4" fmla="*/ 76 w 602"/>
                    <a:gd name="T5" fmla="*/ 498 h 506"/>
                    <a:gd name="T6" fmla="*/ 76 w 602"/>
                    <a:gd name="T7" fmla="*/ 498 h 506"/>
                    <a:gd name="T8" fmla="*/ 74 w 602"/>
                    <a:gd name="T9" fmla="*/ 504 h 506"/>
                    <a:gd name="T10" fmla="*/ 74 w 602"/>
                    <a:gd name="T11" fmla="*/ 504 h 506"/>
                    <a:gd name="T12" fmla="*/ 66 w 602"/>
                    <a:gd name="T13" fmla="*/ 506 h 506"/>
                    <a:gd name="T14" fmla="*/ 58 w 602"/>
                    <a:gd name="T15" fmla="*/ 506 h 506"/>
                    <a:gd name="T16" fmla="*/ 52 w 602"/>
                    <a:gd name="T17" fmla="*/ 506 h 506"/>
                    <a:gd name="T18" fmla="*/ 44 w 602"/>
                    <a:gd name="T19" fmla="*/ 502 h 506"/>
                    <a:gd name="T20" fmla="*/ 38 w 602"/>
                    <a:gd name="T21" fmla="*/ 498 h 506"/>
                    <a:gd name="T22" fmla="*/ 32 w 602"/>
                    <a:gd name="T23" fmla="*/ 490 h 506"/>
                    <a:gd name="T24" fmla="*/ 22 w 602"/>
                    <a:gd name="T25" fmla="*/ 472 h 506"/>
                    <a:gd name="T26" fmla="*/ 12 w 602"/>
                    <a:gd name="T27" fmla="*/ 450 h 506"/>
                    <a:gd name="T28" fmla="*/ 6 w 602"/>
                    <a:gd name="T29" fmla="*/ 420 h 506"/>
                    <a:gd name="T30" fmla="*/ 2 w 602"/>
                    <a:gd name="T31" fmla="*/ 386 h 506"/>
                    <a:gd name="T32" fmla="*/ 0 w 602"/>
                    <a:gd name="T33" fmla="*/ 348 h 506"/>
                    <a:gd name="T34" fmla="*/ 0 w 602"/>
                    <a:gd name="T35" fmla="*/ 348 h 506"/>
                    <a:gd name="T36" fmla="*/ 0 w 602"/>
                    <a:gd name="T37" fmla="*/ 320 h 506"/>
                    <a:gd name="T38" fmla="*/ 2 w 602"/>
                    <a:gd name="T39" fmla="*/ 290 h 506"/>
                    <a:gd name="T40" fmla="*/ 6 w 602"/>
                    <a:gd name="T41" fmla="*/ 258 h 506"/>
                    <a:gd name="T42" fmla="*/ 12 w 602"/>
                    <a:gd name="T43" fmla="*/ 226 h 506"/>
                    <a:gd name="T44" fmla="*/ 22 w 602"/>
                    <a:gd name="T45" fmla="*/ 196 h 506"/>
                    <a:gd name="T46" fmla="*/ 34 w 602"/>
                    <a:gd name="T47" fmla="*/ 168 h 506"/>
                    <a:gd name="T48" fmla="*/ 42 w 602"/>
                    <a:gd name="T49" fmla="*/ 154 h 506"/>
                    <a:gd name="T50" fmla="*/ 52 w 602"/>
                    <a:gd name="T51" fmla="*/ 142 h 506"/>
                    <a:gd name="T52" fmla="*/ 62 w 602"/>
                    <a:gd name="T53" fmla="*/ 132 h 506"/>
                    <a:gd name="T54" fmla="*/ 74 w 602"/>
                    <a:gd name="T55" fmla="*/ 122 h 506"/>
                    <a:gd name="T56" fmla="*/ 74 w 602"/>
                    <a:gd name="T57" fmla="*/ 122 h 506"/>
                    <a:gd name="T58" fmla="*/ 76 w 602"/>
                    <a:gd name="T59" fmla="*/ 118 h 506"/>
                    <a:gd name="T60" fmla="*/ 76 w 602"/>
                    <a:gd name="T61" fmla="*/ 118 h 506"/>
                    <a:gd name="T62" fmla="*/ 564 w 602"/>
                    <a:gd name="T63" fmla="*/ 0 h 506"/>
                    <a:gd name="T64" fmla="*/ 564 w 602"/>
                    <a:gd name="T65" fmla="*/ 0 h 506"/>
                    <a:gd name="T66" fmla="*/ 548 w 602"/>
                    <a:gd name="T67" fmla="*/ 4 h 506"/>
                    <a:gd name="T68" fmla="*/ 548 w 602"/>
                    <a:gd name="T69" fmla="*/ 4 h 506"/>
                    <a:gd name="T70" fmla="*/ 554 w 602"/>
                    <a:gd name="T71" fmla="*/ 2 h 506"/>
                    <a:gd name="T72" fmla="*/ 560 w 602"/>
                    <a:gd name="T73" fmla="*/ 2 h 506"/>
                    <a:gd name="T74" fmla="*/ 564 w 602"/>
                    <a:gd name="T75" fmla="*/ 2 h 506"/>
                    <a:gd name="T76" fmla="*/ 570 w 602"/>
                    <a:gd name="T77" fmla="*/ 4 h 506"/>
                    <a:gd name="T78" fmla="*/ 578 w 602"/>
                    <a:gd name="T79" fmla="*/ 12 h 506"/>
                    <a:gd name="T80" fmla="*/ 586 w 602"/>
                    <a:gd name="T81" fmla="*/ 24 h 506"/>
                    <a:gd name="T82" fmla="*/ 592 w 602"/>
                    <a:gd name="T83" fmla="*/ 40 h 506"/>
                    <a:gd name="T84" fmla="*/ 598 w 602"/>
                    <a:gd name="T85" fmla="*/ 60 h 506"/>
                    <a:gd name="T86" fmla="*/ 602 w 602"/>
                    <a:gd name="T87" fmla="*/ 84 h 506"/>
                    <a:gd name="T88" fmla="*/ 602 w 602"/>
                    <a:gd name="T89" fmla="*/ 110 h 506"/>
                    <a:gd name="T90" fmla="*/ 602 w 602"/>
                    <a:gd name="T91" fmla="*/ 110 h 506"/>
                    <a:gd name="T92" fmla="*/ 602 w 602"/>
                    <a:gd name="T93" fmla="*/ 136 h 506"/>
                    <a:gd name="T94" fmla="*/ 598 w 602"/>
                    <a:gd name="T95" fmla="*/ 162 h 506"/>
                    <a:gd name="T96" fmla="*/ 592 w 602"/>
                    <a:gd name="T97" fmla="*/ 188 h 506"/>
                    <a:gd name="T98" fmla="*/ 586 w 602"/>
                    <a:gd name="T99" fmla="*/ 210 h 506"/>
                    <a:gd name="T100" fmla="*/ 578 w 602"/>
                    <a:gd name="T101" fmla="*/ 230 h 506"/>
                    <a:gd name="T102" fmla="*/ 570 w 602"/>
                    <a:gd name="T103" fmla="*/ 246 h 506"/>
                    <a:gd name="T104" fmla="*/ 560 w 602"/>
                    <a:gd name="T105" fmla="*/ 258 h 506"/>
                    <a:gd name="T106" fmla="*/ 548 w 602"/>
                    <a:gd name="T107" fmla="*/ 266 h 506"/>
                    <a:gd name="T108" fmla="*/ 548 w 602"/>
                    <a:gd name="T109" fmla="*/ 26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2" h="506">
                      <a:moveTo>
                        <a:pt x="548" y="266"/>
                      </a:moveTo>
                      <a:lnTo>
                        <a:pt x="548" y="266"/>
                      </a:lnTo>
                      <a:lnTo>
                        <a:pt x="76" y="498"/>
                      </a:lnTo>
                      <a:lnTo>
                        <a:pt x="76" y="498"/>
                      </a:lnTo>
                      <a:lnTo>
                        <a:pt x="74" y="504"/>
                      </a:lnTo>
                      <a:lnTo>
                        <a:pt x="74" y="504"/>
                      </a:lnTo>
                      <a:lnTo>
                        <a:pt x="66" y="506"/>
                      </a:lnTo>
                      <a:lnTo>
                        <a:pt x="58" y="506"/>
                      </a:lnTo>
                      <a:lnTo>
                        <a:pt x="52" y="506"/>
                      </a:lnTo>
                      <a:lnTo>
                        <a:pt x="44" y="502"/>
                      </a:lnTo>
                      <a:lnTo>
                        <a:pt x="38" y="498"/>
                      </a:lnTo>
                      <a:lnTo>
                        <a:pt x="32" y="490"/>
                      </a:lnTo>
                      <a:lnTo>
                        <a:pt x="22" y="472"/>
                      </a:lnTo>
                      <a:lnTo>
                        <a:pt x="12" y="450"/>
                      </a:lnTo>
                      <a:lnTo>
                        <a:pt x="6" y="420"/>
                      </a:lnTo>
                      <a:lnTo>
                        <a:pt x="2" y="386"/>
                      </a:lnTo>
                      <a:lnTo>
                        <a:pt x="0" y="348"/>
                      </a:lnTo>
                      <a:lnTo>
                        <a:pt x="0" y="348"/>
                      </a:lnTo>
                      <a:lnTo>
                        <a:pt x="0" y="320"/>
                      </a:lnTo>
                      <a:lnTo>
                        <a:pt x="2" y="290"/>
                      </a:lnTo>
                      <a:lnTo>
                        <a:pt x="6" y="258"/>
                      </a:lnTo>
                      <a:lnTo>
                        <a:pt x="12" y="226"/>
                      </a:lnTo>
                      <a:lnTo>
                        <a:pt x="22" y="196"/>
                      </a:lnTo>
                      <a:lnTo>
                        <a:pt x="34" y="168"/>
                      </a:lnTo>
                      <a:lnTo>
                        <a:pt x="42" y="154"/>
                      </a:lnTo>
                      <a:lnTo>
                        <a:pt x="52" y="142"/>
                      </a:lnTo>
                      <a:lnTo>
                        <a:pt x="62" y="132"/>
                      </a:lnTo>
                      <a:lnTo>
                        <a:pt x="74" y="122"/>
                      </a:lnTo>
                      <a:lnTo>
                        <a:pt x="74" y="122"/>
                      </a:lnTo>
                      <a:lnTo>
                        <a:pt x="76" y="118"/>
                      </a:lnTo>
                      <a:lnTo>
                        <a:pt x="76" y="118"/>
                      </a:lnTo>
                      <a:lnTo>
                        <a:pt x="564" y="0"/>
                      </a:lnTo>
                      <a:lnTo>
                        <a:pt x="564" y="0"/>
                      </a:lnTo>
                      <a:lnTo>
                        <a:pt x="548" y="4"/>
                      </a:lnTo>
                      <a:lnTo>
                        <a:pt x="548" y="4"/>
                      </a:lnTo>
                      <a:lnTo>
                        <a:pt x="554" y="2"/>
                      </a:lnTo>
                      <a:lnTo>
                        <a:pt x="560" y="2"/>
                      </a:lnTo>
                      <a:lnTo>
                        <a:pt x="564" y="2"/>
                      </a:lnTo>
                      <a:lnTo>
                        <a:pt x="570" y="4"/>
                      </a:lnTo>
                      <a:lnTo>
                        <a:pt x="578" y="12"/>
                      </a:lnTo>
                      <a:lnTo>
                        <a:pt x="586" y="24"/>
                      </a:lnTo>
                      <a:lnTo>
                        <a:pt x="592" y="40"/>
                      </a:lnTo>
                      <a:lnTo>
                        <a:pt x="598" y="60"/>
                      </a:lnTo>
                      <a:lnTo>
                        <a:pt x="602" y="84"/>
                      </a:lnTo>
                      <a:lnTo>
                        <a:pt x="602" y="110"/>
                      </a:lnTo>
                      <a:lnTo>
                        <a:pt x="602" y="110"/>
                      </a:lnTo>
                      <a:lnTo>
                        <a:pt x="602" y="136"/>
                      </a:lnTo>
                      <a:lnTo>
                        <a:pt x="598" y="162"/>
                      </a:lnTo>
                      <a:lnTo>
                        <a:pt x="592" y="188"/>
                      </a:lnTo>
                      <a:lnTo>
                        <a:pt x="586" y="210"/>
                      </a:lnTo>
                      <a:lnTo>
                        <a:pt x="578" y="230"/>
                      </a:lnTo>
                      <a:lnTo>
                        <a:pt x="570" y="246"/>
                      </a:lnTo>
                      <a:lnTo>
                        <a:pt x="560" y="258"/>
                      </a:lnTo>
                      <a:lnTo>
                        <a:pt x="548" y="266"/>
                      </a:lnTo>
                      <a:lnTo>
                        <a:pt x="548" y="26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75" name="Freeform 211"/>
                <p:cNvSpPr>
                  <a:spLocks/>
                </p:cNvSpPr>
                <p:nvPr/>
              </p:nvSpPr>
              <p:spPr bwMode="auto">
                <a:xfrm>
                  <a:off x="1205" y="3543"/>
                  <a:ext cx="61" cy="83"/>
                </a:xfrm>
                <a:custGeom>
                  <a:avLst/>
                  <a:gdLst>
                    <a:gd name="T0" fmla="*/ 68 w 138"/>
                    <a:gd name="T1" fmla="*/ 76 h 186"/>
                    <a:gd name="T2" fmla="*/ 82 w 138"/>
                    <a:gd name="T3" fmla="*/ 180 h 186"/>
                    <a:gd name="T4" fmla="*/ 68 w 138"/>
                    <a:gd name="T5" fmla="*/ 186 h 186"/>
                    <a:gd name="T6" fmla="*/ 34 w 138"/>
                    <a:gd name="T7" fmla="*/ 88 h 186"/>
                    <a:gd name="T8" fmla="*/ 18 w 138"/>
                    <a:gd name="T9" fmla="*/ 92 h 186"/>
                    <a:gd name="T10" fmla="*/ 0 w 138"/>
                    <a:gd name="T11" fmla="*/ 34 h 186"/>
                    <a:gd name="T12" fmla="*/ 98 w 138"/>
                    <a:gd name="T13" fmla="*/ 0 h 186"/>
                    <a:gd name="T14" fmla="*/ 118 w 138"/>
                    <a:gd name="T15" fmla="*/ 60 h 186"/>
                    <a:gd name="T16" fmla="*/ 104 w 138"/>
                    <a:gd name="T17" fmla="*/ 64 h 186"/>
                    <a:gd name="T18" fmla="*/ 104 w 138"/>
                    <a:gd name="T19" fmla="*/ 66 h 186"/>
                    <a:gd name="T20" fmla="*/ 138 w 138"/>
                    <a:gd name="T21" fmla="*/ 164 h 186"/>
                    <a:gd name="T22" fmla="*/ 122 w 138"/>
                    <a:gd name="T23" fmla="*/ 170 h 186"/>
                    <a:gd name="T24" fmla="*/ 68 w 138"/>
                    <a:gd name="T25" fmla="*/ 7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86">
                      <a:moveTo>
                        <a:pt x="68" y="76"/>
                      </a:moveTo>
                      <a:lnTo>
                        <a:pt x="82" y="180"/>
                      </a:lnTo>
                      <a:lnTo>
                        <a:pt x="68" y="186"/>
                      </a:lnTo>
                      <a:lnTo>
                        <a:pt x="34" y="88"/>
                      </a:lnTo>
                      <a:lnTo>
                        <a:pt x="18" y="92"/>
                      </a:lnTo>
                      <a:lnTo>
                        <a:pt x="0" y="34"/>
                      </a:lnTo>
                      <a:lnTo>
                        <a:pt x="98" y="0"/>
                      </a:lnTo>
                      <a:lnTo>
                        <a:pt x="118" y="60"/>
                      </a:lnTo>
                      <a:lnTo>
                        <a:pt x="104" y="64"/>
                      </a:lnTo>
                      <a:lnTo>
                        <a:pt x="104" y="66"/>
                      </a:lnTo>
                      <a:lnTo>
                        <a:pt x="138" y="164"/>
                      </a:lnTo>
                      <a:lnTo>
                        <a:pt x="122" y="170"/>
                      </a:lnTo>
                      <a:lnTo>
                        <a:pt x="68" y="7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76" name="Freeform 212"/>
                <p:cNvSpPr>
                  <a:spLocks/>
                </p:cNvSpPr>
                <p:nvPr/>
              </p:nvSpPr>
              <p:spPr bwMode="auto">
                <a:xfrm>
                  <a:off x="1167" y="3491"/>
                  <a:ext cx="87" cy="73"/>
                </a:xfrm>
                <a:custGeom>
                  <a:avLst/>
                  <a:gdLst>
                    <a:gd name="T0" fmla="*/ 194 w 194"/>
                    <a:gd name="T1" fmla="*/ 80 h 162"/>
                    <a:gd name="T2" fmla="*/ 194 w 194"/>
                    <a:gd name="T3" fmla="*/ 80 h 162"/>
                    <a:gd name="T4" fmla="*/ 192 w 194"/>
                    <a:gd name="T5" fmla="*/ 98 h 162"/>
                    <a:gd name="T6" fmla="*/ 186 w 194"/>
                    <a:gd name="T7" fmla="*/ 112 h 162"/>
                    <a:gd name="T8" fmla="*/ 178 w 194"/>
                    <a:gd name="T9" fmla="*/ 126 h 162"/>
                    <a:gd name="T10" fmla="*/ 166 w 194"/>
                    <a:gd name="T11" fmla="*/ 138 h 162"/>
                    <a:gd name="T12" fmla="*/ 152 w 194"/>
                    <a:gd name="T13" fmla="*/ 148 h 162"/>
                    <a:gd name="T14" fmla="*/ 134 w 194"/>
                    <a:gd name="T15" fmla="*/ 156 h 162"/>
                    <a:gd name="T16" fmla="*/ 116 w 194"/>
                    <a:gd name="T17" fmla="*/ 160 h 162"/>
                    <a:gd name="T18" fmla="*/ 98 w 194"/>
                    <a:gd name="T19" fmla="*/ 162 h 162"/>
                    <a:gd name="T20" fmla="*/ 98 w 194"/>
                    <a:gd name="T21" fmla="*/ 162 h 162"/>
                    <a:gd name="T22" fmla="*/ 78 w 194"/>
                    <a:gd name="T23" fmla="*/ 160 h 162"/>
                    <a:gd name="T24" fmla="*/ 60 w 194"/>
                    <a:gd name="T25" fmla="*/ 156 h 162"/>
                    <a:gd name="T26" fmla="*/ 44 w 194"/>
                    <a:gd name="T27" fmla="*/ 148 h 162"/>
                    <a:gd name="T28" fmla="*/ 30 w 194"/>
                    <a:gd name="T29" fmla="*/ 138 h 162"/>
                    <a:gd name="T30" fmla="*/ 18 w 194"/>
                    <a:gd name="T31" fmla="*/ 126 h 162"/>
                    <a:gd name="T32" fmla="*/ 8 w 194"/>
                    <a:gd name="T33" fmla="*/ 112 h 162"/>
                    <a:gd name="T34" fmla="*/ 2 w 194"/>
                    <a:gd name="T35" fmla="*/ 98 h 162"/>
                    <a:gd name="T36" fmla="*/ 0 w 194"/>
                    <a:gd name="T37" fmla="*/ 80 h 162"/>
                    <a:gd name="T38" fmla="*/ 0 w 194"/>
                    <a:gd name="T39" fmla="*/ 80 h 162"/>
                    <a:gd name="T40" fmla="*/ 2 w 194"/>
                    <a:gd name="T41" fmla="*/ 64 h 162"/>
                    <a:gd name="T42" fmla="*/ 8 w 194"/>
                    <a:gd name="T43" fmla="*/ 48 h 162"/>
                    <a:gd name="T44" fmla="*/ 18 w 194"/>
                    <a:gd name="T45" fmla="*/ 36 h 162"/>
                    <a:gd name="T46" fmla="*/ 30 w 194"/>
                    <a:gd name="T47" fmla="*/ 22 h 162"/>
                    <a:gd name="T48" fmla="*/ 44 w 194"/>
                    <a:gd name="T49" fmla="*/ 14 h 162"/>
                    <a:gd name="T50" fmla="*/ 60 w 194"/>
                    <a:gd name="T51" fmla="*/ 6 h 162"/>
                    <a:gd name="T52" fmla="*/ 78 w 194"/>
                    <a:gd name="T53" fmla="*/ 0 h 162"/>
                    <a:gd name="T54" fmla="*/ 98 w 194"/>
                    <a:gd name="T55" fmla="*/ 0 h 162"/>
                    <a:gd name="T56" fmla="*/ 98 w 194"/>
                    <a:gd name="T57" fmla="*/ 0 h 162"/>
                    <a:gd name="T58" fmla="*/ 116 w 194"/>
                    <a:gd name="T59" fmla="*/ 0 h 162"/>
                    <a:gd name="T60" fmla="*/ 134 w 194"/>
                    <a:gd name="T61" fmla="*/ 6 h 162"/>
                    <a:gd name="T62" fmla="*/ 152 w 194"/>
                    <a:gd name="T63" fmla="*/ 14 h 162"/>
                    <a:gd name="T64" fmla="*/ 166 w 194"/>
                    <a:gd name="T65" fmla="*/ 22 h 162"/>
                    <a:gd name="T66" fmla="*/ 178 w 194"/>
                    <a:gd name="T67" fmla="*/ 36 h 162"/>
                    <a:gd name="T68" fmla="*/ 186 w 194"/>
                    <a:gd name="T69" fmla="*/ 48 h 162"/>
                    <a:gd name="T70" fmla="*/ 192 w 194"/>
                    <a:gd name="T71" fmla="*/ 64 h 162"/>
                    <a:gd name="T72" fmla="*/ 194 w 194"/>
                    <a:gd name="T73" fmla="*/ 80 h 162"/>
                    <a:gd name="T74" fmla="*/ 194 w 194"/>
                    <a:gd name="T75" fmla="*/ 8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4" h="162">
                      <a:moveTo>
                        <a:pt x="194" y="80"/>
                      </a:moveTo>
                      <a:lnTo>
                        <a:pt x="194" y="80"/>
                      </a:lnTo>
                      <a:lnTo>
                        <a:pt x="192" y="98"/>
                      </a:lnTo>
                      <a:lnTo>
                        <a:pt x="186" y="112"/>
                      </a:lnTo>
                      <a:lnTo>
                        <a:pt x="178" y="126"/>
                      </a:lnTo>
                      <a:lnTo>
                        <a:pt x="166" y="138"/>
                      </a:lnTo>
                      <a:lnTo>
                        <a:pt x="152" y="148"/>
                      </a:lnTo>
                      <a:lnTo>
                        <a:pt x="134" y="156"/>
                      </a:lnTo>
                      <a:lnTo>
                        <a:pt x="116" y="160"/>
                      </a:lnTo>
                      <a:lnTo>
                        <a:pt x="98" y="162"/>
                      </a:lnTo>
                      <a:lnTo>
                        <a:pt x="98" y="162"/>
                      </a:lnTo>
                      <a:lnTo>
                        <a:pt x="78" y="160"/>
                      </a:lnTo>
                      <a:lnTo>
                        <a:pt x="60" y="156"/>
                      </a:lnTo>
                      <a:lnTo>
                        <a:pt x="44" y="148"/>
                      </a:lnTo>
                      <a:lnTo>
                        <a:pt x="30" y="138"/>
                      </a:lnTo>
                      <a:lnTo>
                        <a:pt x="18" y="126"/>
                      </a:lnTo>
                      <a:lnTo>
                        <a:pt x="8" y="112"/>
                      </a:lnTo>
                      <a:lnTo>
                        <a:pt x="2" y="98"/>
                      </a:lnTo>
                      <a:lnTo>
                        <a:pt x="0" y="80"/>
                      </a:lnTo>
                      <a:lnTo>
                        <a:pt x="0" y="80"/>
                      </a:lnTo>
                      <a:lnTo>
                        <a:pt x="2" y="64"/>
                      </a:lnTo>
                      <a:lnTo>
                        <a:pt x="8" y="48"/>
                      </a:lnTo>
                      <a:lnTo>
                        <a:pt x="18" y="36"/>
                      </a:lnTo>
                      <a:lnTo>
                        <a:pt x="30" y="22"/>
                      </a:lnTo>
                      <a:lnTo>
                        <a:pt x="44" y="14"/>
                      </a:lnTo>
                      <a:lnTo>
                        <a:pt x="60" y="6"/>
                      </a:lnTo>
                      <a:lnTo>
                        <a:pt x="78" y="0"/>
                      </a:lnTo>
                      <a:lnTo>
                        <a:pt x="98" y="0"/>
                      </a:lnTo>
                      <a:lnTo>
                        <a:pt x="98" y="0"/>
                      </a:lnTo>
                      <a:lnTo>
                        <a:pt x="116" y="0"/>
                      </a:lnTo>
                      <a:lnTo>
                        <a:pt x="134" y="6"/>
                      </a:lnTo>
                      <a:lnTo>
                        <a:pt x="152" y="14"/>
                      </a:lnTo>
                      <a:lnTo>
                        <a:pt x="166" y="22"/>
                      </a:lnTo>
                      <a:lnTo>
                        <a:pt x="178" y="36"/>
                      </a:lnTo>
                      <a:lnTo>
                        <a:pt x="186" y="48"/>
                      </a:lnTo>
                      <a:lnTo>
                        <a:pt x="192" y="64"/>
                      </a:lnTo>
                      <a:lnTo>
                        <a:pt x="194" y="80"/>
                      </a:lnTo>
                      <a:lnTo>
                        <a:pt x="194" y="8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77" name="Line 213"/>
                <p:cNvSpPr>
                  <a:spLocks noChangeShapeType="1"/>
                </p:cNvSpPr>
                <p:nvPr/>
              </p:nvSpPr>
              <p:spPr bwMode="auto">
                <a:xfrm>
                  <a:off x="851" y="3424"/>
                  <a:ext cx="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478" name="Freeform 214"/>
                <p:cNvSpPr>
                  <a:spLocks/>
                </p:cNvSpPr>
                <p:nvPr/>
              </p:nvSpPr>
              <p:spPr bwMode="auto">
                <a:xfrm>
                  <a:off x="899" y="3297"/>
                  <a:ext cx="267" cy="227"/>
                </a:xfrm>
                <a:custGeom>
                  <a:avLst/>
                  <a:gdLst>
                    <a:gd name="T0" fmla="*/ 548 w 602"/>
                    <a:gd name="T1" fmla="*/ 266 h 506"/>
                    <a:gd name="T2" fmla="*/ 548 w 602"/>
                    <a:gd name="T3" fmla="*/ 266 h 506"/>
                    <a:gd name="T4" fmla="*/ 76 w 602"/>
                    <a:gd name="T5" fmla="*/ 498 h 506"/>
                    <a:gd name="T6" fmla="*/ 76 w 602"/>
                    <a:gd name="T7" fmla="*/ 498 h 506"/>
                    <a:gd name="T8" fmla="*/ 74 w 602"/>
                    <a:gd name="T9" fmla="*/ 504 h 506"/>
                    <a:gd name="T10" fmla="*/ 74 w 602"/>
                    <a:gd name="T11" fmla="*/ 504 h 506"/>
                    <a:gd name="T12" fmla="*/ 66 w 602"/>
                    <a:gd name="T13" fmla="*/ 506 h 506"/>
                    <a:gd name="T14" fmla="*/ 58 w 602"/>
                    <a:gd name="T15" fmla="*/ 506 h 506"/>
                    <a:gd name="T16" fmla="*/ 52 w 602"/>
                    <a:gd name="T17" fmla="*/ 506 h 506"/>
                    <a:gd name="T18" fmla="*/ 44 w 602"/>
                    <a:gd name="T19" fmla="*/ 502 h 506"/>
                    <a:gd name="T20" fmla="*/ 38 w 602"/>
                    <a:gd name="T21" fmla="*/ 498 h 506"/>
                    <a:gd name="T22" fmla="*/ 32 w 602"/>
                    <a:gd name="T23" fmla="*/ 490 h 506"/>
                    <a:gd name="T24" fmla="*/ 22 w 602"/>
                    <a:gd name="T25" fmla="*/ 472 h 506"/>
                    <a:gd name="T26" fmla="*/ 12 w 602"/>
                    <a:gd name="T27" fmla="*/ 450 h 506"/>
                    <a:gd name="T28" fmla="*/ 6 w 602"/>
                    <a:gd name="T29" fmla="*/ 420 h 506"/>
                    <a:gd name="T30" fmla="*/ 2 w 602"/>
                    <a:gd name="T31" fmla="*/ 386 h 506"/>
                    <a:gd name="T32" fmla="*/ 0 w 602"/>
                    <a:gd name="T33" fmla="*/ 348 h 506"/>
                    <a:gd name="T34" fmla="*/ 0 w 602"/>
                    <a:gd name="T35" fmla="*/ 348 h 506"/>
                    <a:gd name="T36" fmla="*/ 0 w 602"/>
                    <a:gd name="T37" fmla="*/ 320 h 506"/>
                    <a:gd name="T38" fmla="*/ 2 w 602"/>
                    <a:gd name="T39" fmla="*/ 290 h 506"/>
                    <a:gd name="T40" fmla="*/ 6 w 602"/>
                    <a:gd name="T41" fmla="*/ 258 h 506"/>
                    <a:gd name="T42" fmla="*/ 12 w 602"/>
                    <a:gd name="T43" fmla="*/ 226 h 506"/>
                    <a:gd name="T44" fmla="*/ 22 w 602"/>
                    <a:gd name="T45" fmla="*/ 196 h 506"/>
                    <a:gd name="T46" fmla="*/ 34 w 602"/>
                    <a:gd name="T47" fmla="*/ 168 h 506"/>
                    <a:gd name="T48" fmla="*/ 42 w 602"/>
                    <a:gd name="T49" fmla="*/ 154 h 506"/>
                    <a:gd name="T50" fmla="*/ 52 w 602"/>
                    <a:gd name="T51" fmla="*/ 142 h 506"/>
                    <a:gd name="T52" fmla="*/ 62 w 602"/>
                    <a:gd name="T53" fmla="*/ 132 h 506"/>
                    <a:gd name="T54" fmla="*/ 74 w 602"/>
                    <a:gd name="T55" fmla="*/ 122 h 506"/>
                    <a:gd name="T56" fmla="*/ 74 w 602"/>
                    <a:gd name="T57" fmla="*/ 122 h 506"/>
                    <a:gd name="T58" fmla="*/ 76 w 602"/>
                    <a:gd name="T59" fmla="*/ 118 h 506"/>
                    <a:gd name="T60" fmla="*/ 76 w 602"/>
                    <a:gd name="T61" fmla="*/ 118 h 506"/>
                    <a:gd name="T62" fmla="*/ 564 w 602"/>
                    <a:gd name="T63" fmla="*/ 0 h 506"/>
                    <a:gd name="T64" fmla="*/ 564 w 602"/>
                    <a:gd name="T65" fmla="*/ 0 h 506"/>
                    <a:gd name="T66" fmla="*/ 548 w 602"/>
                    <a:gd name="T67" fmla="*/ 4 h 506"/>
                    <a:gd name="T68" fmla="*/ 548 w 602"/>
                    <a:gd name="T69" fmla="*/ 4 h 506"/>
                    <a:gd name="T70" fmla="*/ 554 w 602"/>
                    <a:gd name="T71" fmla="*/ 2 h 506"/>
                    <a:gd name="T72" fmla="*/ 560 w 602"/>
                    <a:gd name="T73" fmla="*/ 2 h 506"/>
                    <a:gd name="T74" fmla="*/ 564 w 602"/>
                    <a:gd name="T75" fmla="*/ 2 h 506"/>
                    <a:gd name="T76" fmla="*/ 570 w 602"/>
                    <a:gd name="T77" fmla="*/ 4 h 506"/>
                    <a:gd name="T78" fmla="*/ 578 w 602"/>
                    <a:gd name="T79" fmla="*/ 12 h 506"/>
                    <a:gd name="T80" fmla="*/ 586 w 602"/>
                    <a:gd name="T81" fmla="*/ 24 h 506"/>
                    <a:gd name="T82" fmla="*/ 592 w 602"/>
                    <a:gd name="T83" fmla="*/ 40 h 506"/>
                    <a:gd name="T84" fmla="*/ 598 w 602"/>
                    <a:gd name="T85" fmla="*/ 60 h 506"/>
                    <a:gd name="T86" fmla="*/ 602 w 602"/>
                    <a:gd name="T87" fmla="*/ 84 h 506"/>
                    <a:gd name="T88" fmla="*/ 602 w 602"/>
                    <a:gd name="T89" fmla="*/ 110 h 506"/>
                    <a:gd name="T90" fmla="*/ 602 w 602"/>
                    <a:gd name="T91" fmla="*/ 110 h 506"/>
                    <a:gd name="T92" fmla="*/ 602 w 602"/>
                    <a:gd name="T93" fmla="*/ 136 h 506"/>
                    <a:gd name="T94" fmla="*/ 598 w 602"/>
                    <a:gd name="T95" fmla="*/ 162 h 506"/>
                    <a:gd name="T96" fmla="*/ 592 w 602"/>
                    <a:gd name="T97" fmla="*/ 188 h 506"/>
                    <a:gd name="T98" fmla="*/ 586 w 602"/>
                    <a:gd name="T99" fmla="*/ 210 h 506"/>
                    <a:gd name="T100" fmla="*/ 578 w 602"/>
                    <a:gd name="T101" fmla="*/ 230 h 506"/>
                    <a:gd name="T102" fmla="*/ 570 w 602"/>
                    <a:gd name="T103" fmla="*/ 246 h 506"/>
                    <a:gd name="T104" fmla="*/ 560 w 602"/>
                    <a:gd name="T105" fmla="*/ 258 h 506"/>
                    <a:gd name="T106" fmla="*/ 548 w 602"/>
                    <a:gd name="T107" fmla="*/ 266 h 506"/>
                    <a:gd name="T108" fmla="*/ 548 w 602"/>
                    <a:gd name="T109" fmla="*/ 26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2" h="506">
                      <a:moveTo>
                        <a:pt x="548" y="266"/>
                      </a:moveTo>
                      <a:lnTo>
                        <a:pt x="548" y="266"/>
                      </a:lnTo>
                      <a:lnTo>
                        <a:pt x="76" y="498"/>
                      </a:lnTo>
                      <a:lnTo>
                        <a:pt x="76" y="498"/>
                      </a:lnTo>
                      <a:lnTo>
                        <a:pt x="74" y="504"/>
                      </a:lnTo>
                      <a:lnTo>
                        <a:pt x="74" y="504"/>
                      </a:lnTo>
                      <a:lnTo>
                        <a:pt x="66" y="506"/>
                      </a:lnTo>
                      <a:lnTo>
                        <a:pt x="58" y="506"/>
                      </a:lnTo>
                      <a:lnTo>
                        <a:pt x="52" y="506"/>
                      </a:lnTo>
                      <a:lnTo>
                        <a:pt x="44" y="502"/>
                      </a:lnTo>
                      <a:lnTo>
                        <a:pt x="38" y="498"/>
                      </a:lnTo>
                      <a:lnTo>
                        <a:pt x="32" y="490"/>
                      </a:lnTo>
                      <a:lnTo>
                        <a:pt x="22" y="472"/>
                      </a:lnTo>
                      <a:lnTo>
                        <a:pt x="12" y="450"/>
                      </a:lnTo>
                      <a:lnTo>
                        <a:pt x="6" y="420"/>
                      </a:lnTo>
                      <a:lnTo>
                        <a:pt x="2" y="386"/>
                      </a:lnTo>
                      <a:lnTo>
                        <a:pt x="0" y="348"/>
                      </a:lnTo>
                      <a:lnTo>
                        <a:pt x="0" y="348"/>
                      </a:lnTo>
                      <a:lnTo>
                        <a:pt x="0" y="320"/>
                      </a:lnTo>
                      <a:lnTo>
                        <a:pt x="2" y="290"/>
                      </a:lnTo>
                      <a:lnTo>
                        <a:pt x="6" y="258"/>
                      </a:lnTo>
                      <a:lnTo>
                        <a:pt x="12" y="226"/>
                      </a:lnTo>
                      <a:lnTo>
                        <a:pt x="22" y="196"/>
                      </a:lnTo>
                      <a:lnTo>
                        <a:pt x="34" y="168"/>
                      </a:lnTo>
                      <a:lnTo>
                        <a:pt x="42" y="154"/>
                      </a:lnTo>
                      <a:lnTo>
                        <a:pt x="52" y="142"/>
                      </a:lnTo>
                      <a:lnTo>
                        <a:pt x="62" y="132"/>
                      </a:lnTo>
                      <a:lnTo>
                        <a:pt x="74" y="122"/>
                      </a:lnTo>
                      <a:lnTo>
                        <a:pt x="74" y="122"/>
                      </a:lnTo>
                      <a:lnTo>
                        <a:pt x="76" y="118"/>
                      </a:lnTo>
                      <a:lnTo>
                        <a:pt x="76" y="118"/>
                      </a:lnTo>
                      <a:lnTo>
                        <a:pt x="564" y="0"/>
                      </a:lnTo>
                      <a:lnTo>
                        <a:pt x="564" y="0"/>
                      </a:lnTo>
                      <a:lnTo>
                        <a:pt x="548" y="4"/>
                      </a:lnTo>
                      <a:lnTo>
                        <a:pt x="548" y="4"/>
                      </a:lnTo>
                      <a:lnTo>
                        <a:pt x="554" y="2"/>
                      </a:lnTo>
                      <a:lnTo>
                        <a:pt x="560" y="2"/>
                      </a:lnTo>
                      <a:lnTo>
                        <a:pt x="564" y="2"/>
                      </a:lnTo>
                      <a:lnTo>
                        <a:pt x="570" y="4"/>
                      </a:lnTo>
                      <a:lnTo>
                        <a:pt x="578" y="12"/>
                      </a:lnTo>
                      <a:lnTo>
                        <a:pt x="586" y="24"/>
                      </a:lnTo>
                      <a:lnTo>
                        <a:pt x="592" y="40"/>
                      </a:lnTo>
                      <a:lnTo>
                        <a:pt x="598" y="60"/>
                      </a:lnTo>
                      <a:lnTo>
                        <a:pt x="602" y="84"/>
                      </a:lnTo>
                      <a:lnTo>
                        <a:pt x="602" y="110"/>
                      </a:lnTo>
                      <a:lnTo>
                        <a:pt x="602" y="110"/>
                      </a:lnTo>
                      <a:lnTo>
                        <a:pt x="602" y="136"/>
                      </a:lnTo>
                      <a:lnTo>
                        <a:pt x="598" y="162"/>
                      </a:lnTo>
                      <a:lnTo>
                        <a:pt x="592" y="188"/>
                      </a:lnTo>
                      <a:lnTo>
                        <a:pt x="586" y="210"/>
                      </a:lnTo>
                      <a:lnTo>
                        <a:pt x="578" y="230"/>
                      </a:lnTo>
                      <a:lnTo>
                        <a:pt x="570" y="246"/>
                      </a:lnTo>
                      <a:lnTo>
                        <a:pt x="560" y="258"/>
                      </a:lnTo>
                      <a:lnTo>
                        <a:pt x="548" y="266"/>
                      </a:lnTo>
                      <a:lnTo>
                        <a:pt x="548" y="26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479" name="Freeform 215"/>
                <p:cNvSpPr>
                  <a:spLocks/>
                </p:cNvSpPr>
                <p:nvPr/>
              </p:nvSpPr>
              <p:spPr bwMode="auto">
                <a:xfrm>
                  <a:off x="911" y="3370"/>
                  <a:ext cx="47" cy="120"/>
                </a:xfrm>
                <a:custGeom>
                  <a:avLst/>
                  <a:gdLst>
                    <a:gd name="T0" fmla="*/ 106 w 106"/>
                    <a:gd name="T1" fmla="*/ 108 h 268"/>
                    <a:gd name="T2" fmla="*/ 106 w 106"/>
                    <a:gd name="T3" fmla="*/ 108 h 268"/>
                    <a:gd name="T4" fmla="*/ 106 w 106"/>
                    <a:gd name="T5" fmla="*/ 134 h 268"/>
                    <a:gd name="T6" fmla="*/ 102 w 106"/>
                    <a:gd name="T7" fmla="*/ 162 h 268"/>
                    <a:gd name="T8" fmla="*/ 98 w 106"/>
                    <a:gd name="T9" fmla="*/ 186 h 268"/>
                    <a:gd name="T10" fmla="*/ 92 w 106"/>
                    <a:gd name="T11" fmla="*/ 208 h 268"/>
                    <a:gd name="T12" fmla="*/ 84 w 106"/>
                    <a:gd name="T13" fmla="*/ 228 h 268"/>
                    <a:gd name="T14" fmla="*/ 74 w 106"/>
                    <a:gd name="T15" fmla="*/ 244 h 268"/>
                    <a:gd name="T16" fmla="*/ 64 w 106"/>
                    <a:gd name="T17" fmla="*/ 258 h 268"/>
                    <a:gd name="T18" fmla="*/ 54 w 106"/>
                    <a:gd name="T19" fmla="*/ 266 h 268"/>
                    <a:gd name="T20" fmla="*/ 54 w 106"/>
                    <a:gd name="T21" fmla="*/ 266 h 268"/>
                    <a:gd name="T22" fmla="*/ 48 w 106"/>
                    <a:gd name="T23" fmla="*/ 268 h 268"/>
                    <a:gd name="T24" fmla="*/ 42 w 106"/>
                    <a:gd name="T25" fmla="*/ 268 h 268"/>
                    <a:gd name="T26" fmla="*/ 38 w 106"/>
                    <a:gd name="T27" fmla="*/ 268 h 268"/>
                    <a:gd name="T28" fmla="*/ 32 w 106"/>
                    <a:gd name="T29" fmla="*/ 266 h 268"/>
                    <a:gd name="T30" fmla="*/ 24 w 106"/>
                    <a:gd name="T31" fmla="*/ 258 h 268"/>
                    <a:gd name="T32" fmla="*/ 16 w 106"/>
                    <a:gd name="T33" fmla="*/ 246 h 268"/>
                    <a:gd name="T34" fmla="*/ 8 w 106"/>
                    <a:gd name="T35" fmla="*/ 230 h 268"/>
                    <a:gd name="T36" fmla="*/ 4 w 106"/>
                    <a:gd name="T37" fmla="*/ 210 h 268"/>
                    <a:gd name="T38" fmla="*/ 0 w 106"/>
                    <a:gd name="T39" fmla="*/ 186 h 268"/>
                    <a:gd name="T40" fmla="*/ 0 w 106"/>
                    <a:gd name="T41" fmla="*/ 160 h 268"/>
                    <a:gd name="T42" fmla="*/ 0 w 106"/>
                    <a:gd name="T43" fmla="*/ 160 h 268"/>
                    <a:gd name="T44" fmla="*/ 0 w 106"/>
                    <a:gd name="T45" fmla="*/ 134 h 268"/>
                    <a:gd name="T46" fmla="*/ 4 w 106"/>
                    <a:gd name="T47" fmla="*/ 108 h 268"/>
                    <a:gd name="T48" fmla="*/ 8 w 106"/>
                    <a:gd name="T49" fmla="*/ 84 h 268"/>
                    <a:gd name="T50" fmla="*/ 16 w 106"/>
                    <a:gd name="T51" fmla="*/ 60 h 268"/>
                    <a:gd name="T52" fmla="*/ 24 w 106"/>
                    <a:gd name="T53" fmla="*/ 40 h 268"/>
                    <a:gd name="T54" fmla="*/ 32 w 106"/>
                    <a:gd name="T55" fmla="*/ 24 h 268"/>
                    <a:gd name="T56" fmla="*/ 42 w 106"/>
                    <a:gd name="T57" fmla="*/ 12 h 268"/>
                    <a:gd name="T58" fmla="*/ 54 w 106"/>
                    <a:gd name="T59" fmla="*/ 4 h 268"/>
                    <a:gd name="T60" fmla="*/ 54 w 106"/>
                    <a:gd name="T61" fmla="*/ 4 h 268"/>
                    <a:gd name="T62" fmla="*/ 58 w 106"/>
                    <a:gd name="T63" fmla="*/ 2 h 268"/>
                    <a:gd name="T64" fmla="*/ 64 w 106"/>
                    <a:gd name="T65" fmla="*/ 0 h 268"/>
                    <a:gd name="T66" fmla="*/ 70 w 106"/>
                    <a:gd name="T67" fmla="*/ 2 h 268"/>
                    <a:gd name="T68" fmla="*/ 74 w 106"/>
                    <a:gd name="T69" fmla="*/ 4 h 268"/>
                    <a:gd name="T70" fmla="*/ 84 w 106"/>
                    <a:gd name="T71" fmla="*/ 10 h 268"/>
                    <a:gd name="T72" fmla="*/ 92 w 106"/>
                    <a:gd name="T73" fmla="*/ 22 h 268"/>
                    <a:gd name="T74" fmla="*/ 98 w 106"/>
                    <a:gd name="T75" fmla="*/ 40 h 268"/>
                    <a:gd name="T76" fmla="*/ 102 w 106"/>
                    <a:gd name="T77" fmla="*/ 58 h 268"/>
                    <a:gd name="T78" fmla="*/ 106 w 106"/>
                    <a:gd name="T79" fmla="*/ 82 h 268"/>
                    <a:gd name="T80" fmla="*/ 106 w 106"/>
                    <a:gd name="T81" fmla="*/ 108 h 268"/>
                    <a:gd name="T82" fmla="*/ 106 w 106"/>
                    <a:gd name="T83" fmla="*/ 10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268">
                      <a:moveTo>
                        <a:pt x="106" y="108"/>
                      </a:moveTo>
                      <a:lnTo>
                        <a:pt x="106" y="108"/>
                      </a:lnTo>
                      <a:lnTo>
                        <a:pt x="106" y="134"/>
                      </a:lnTo>
                      <a:lnTo>
                        <a:pt x="102" y="162"/>
                      </a:lnTo>
                      <a:lnTo>
                        <a:pt x="98" y="186"/>
                      </a:lnTo>
                      <a:lnTo>
                        <a:pt x="92" y="208"/>
                      </a:lnTo>
                      <a:lnTo>
                        <a:pt x="84" y="228"/>
                      </a:lnTo>
                      <a:lnTo>
                        <a:pt x="74" y="244"/>
                      </a:lnTo>
                      <a:lnTo>
                        <a:pt x="64" y="258"/>
                      </a:lnTo>
                      <a:lnTo>
                        <a:pt x="54" y="266"/>
                      </a:lnTo>
                      <a:lnTo>
                        <a:pt x="54" y="266"/>
                      </a:lnTo>
                      <a:lnTo>
                        <a:pt x="48" y="268"/>
                      </a:lnTo>
                      <a:lnTo>
                        <a:pt x="42" y="268"/>
                      </a:lnTo>
                      <a:lnTo>
                        <a:pt x="38" y="268"/>
                      </a:lnTo>
                      <a:lnTo>
                        <a:pt x="32" y="266"/>
                      </a:lnTo>
                      <a:lnTo>
                        <a:pt x="24" y="258"/>
                      </a:lnTo>
                      <a:lnTo>
                        <a:pt x="16" y="246"/>
                      </a:lnTo>
                      <a:lnTo>
                        <a:pt x="8" y="230"/>
                      </a:lnTo>
                      <a:lnTo>
                        <a:pt x="4" y="210"/>
                      </a:lnTo>
                      <a:lnTo>
                        <a:pt x="0" y="186"/>
                      </a:lnTo>
                      <a:lnTo>
                        <a:pt x="0" y="160"/>
                      </a:lnTo>
                      <a:lnTo>
                        <a:pt x="0" y="160"/>
                      </a:lnTo>
                      <a:lnTo>
                        <a:pt x="0" y="134"/>
                      </a:lnTo>
                      <a:lnTo>
                        <a:pt x="4" y="108"/>
                      </a:lnTo>
                      <a:lnTo>
                        <a:pt x="8" y="84"/>
                      </a:lnTo>
                      <a:lnTo>
                        <a:pt x="16" y="60"/>
                      </a:lnTo>
                      <a:lnTo>
                        <a:pt x="24" y="40"/>
                      </a:lnTo>
                      <a:lnTo>
                        <a:pt x="32" y="24"/>
                      </a:lnTo>
                      <a:lnTo>
                        <a:pt x="42" y="12"/>
                      </a:lnTo>
                      <a:lnTo>
                        <a:pt x="54" y="4"/>
                      </a:lnTo>
                      <a:lnTo>
                        <a:pt x="54" y="4"/>
                      </a:lnTo>
                      <a:lnTo>
                        <a:pt x="58" y="2"/>
                      </a:lnTo>
                      <a:lnTo>
                        <a:pt x="64" y="0"/>
                      </a:lnTo>
                      <a:lnTo>
                        <a:pt x="70" y="2"/>
                      </a:lnTo>
                      <a:lnTo>
                        <a:pt x="74" y="4"/>
                      </a:lnTo>
                      <a:lnTo>
                        <a:pt x="84" y="10"/>
                      </a:lnTo>
                      <a:lnTo>
                        <a:pt x="92" y="22"/>
                      </a:lnTo>
                      <a:lnTo>
                        <a:pt x="98" y="40"/>
                      </a:lnTo>
                      <a:lnTo>
                        <a:pt x="102" y="58"/>
                      </a:lnTo>
                      <a:lnTo>
                        <a:pt x="106" y="82"/>
                      </a:lnTo>
                      <a:lnTo>
                        <a:pt x="106" y="108"/>
                      </a:lnTo>
                      <a:lnTo>
                        <a:pt x="106" y="10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480" name="Freeform 216"/>
                <p:cNvSpPr>
                  <a:spLocks/>
                </p:cNvSpPr>
                <p:nvPr/>
              </p:nvSpPr>
              <p:spPr bwMode="auto">
                <a:xfrm>
                  <a:off x="919" y="3387"/>
                  <a:ext cx="45" cy="94"/>
                </a:xfrm>
                <a:custGeom>
                  <a:avLst/>
                  <a:gdLst>
                    <a:gd name="T0" fmla="*/ 102 w 102"/>
                    <a:gd name="T1" fmla="*/ 210 h 210"/>
                    <a:gd name="T2" fmla="*/ 38 w 102"/>
                    <a:gd name="T3" fmla="*/ 210 h 210"/>
                    <a:gd name="T4" fmla="*/ 38 w 102"/>
                    <a:gd name="T5" fmla="*/ 210 h 210"/>
                    <a:gd name="T6" fmla="*/ 30 w 102"/>
                    <a:gd name="T7" fmla="*/ 208 h 210"/>
                    <a:gd name="T8" fmla="*/ 24 w 102"/>
                    <a:gd name="T9" fmla="*/ 202 h 210"/>
                    <a:gd name="T10" fmla="*/ 16 w 102"/>
                    <a:gd name="T11" fmla="*/ 192 h 210"/>
                    <a:gd name="T12" fmla="*/ 10 w 102"/>
                    <a:gd name="T13" fmla="*/ 180 h 210"/>
                    <a:gd name="T14" fmla="*/ 6 w 102"/>
                    <a:gd name="T15" fmla="*/ 164 h 210"/>
                    <a:gd name="T16" fmla="*/ 2 w 102"/>
                    <a:gd name="T17" fmla="*/ 146 h 210"/>
                    <a:gd name="T18" fmla="*/ 0 w 102"/>
                    <a:gd name="T19" fmla="*/ 126 h 210"/>
                    <a:gd name="T20" fmla="*/ 0 w 102"/>
                    <a:gd name="T21" fmla="*/ 106 h 210"/>
                    <a:gd name="T22" fmla="*/ 0 w 102"/>
                    <a:gd name="T23" fmla="*/ 106 h 210"/>
                    <a:gd name="T24" fmla="*/ 0 w 102"/>
                    <a:gd name="T25" fmla="*/ 84 h 210"/>
                    <a:gd name="T26" fmla="*/ 2 w 102"/>
                    <a:gd name="T27" fmla="*/ 64 h 210"/>
                    <a:gd name="T28" fmla="*/ 6 w 102"/>
                    <a:gd name="T29" fmla="*/ 46 h 210"/>
                    <a:gd name="T30" fmla="*/ 10 w 102"/>
                    <a:gd name="T31" fmla="*/ 32 h 210"/>
                    <a:gd name="T32" fmla="*/ 16 w 102"/>
                    <a:gd name="T33" fmla="*/ 18 h 210"/>
                    <a:gd name="T34" fmla="*/ 24 w 102"/>
                    <a:gd name="T35" fmla="*/ 10 h 210"/>
                    <a:gd name="T36" fmla="*/ 30 w 102"/>
                    <a:gd name="T37" fmla="*/ 4 h 210"/>
                    <a:gd name="T38" fmla="*/ 38 w 102"/>
                    <a:gd name="T39" fmla="*/ 0 h 210"/>
                    <a:gd name="T40" fmla="*/ 102 w 102"/>
                    <a:gd name="T41" fmla="*/ 2 h 210"/>
                    <a:gd name="T42" fmla="*/ 102 w 102"/>
                    <a:gd name="T4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210">
                      <a:moveTo>
                        <a:pt x="102" y="210"/>
                      </a:moveTo>
                      <a:lnTo>
                        <a:pt x="38" y="210"/>
                      </a:lnTo>
                      <a:lnTo>
                        <a:pt x="38" y="210"/>
                      </a:lnTo>
                      <a:lnTo>
                        <a:pt x="30" y="208"/>
                      </a:lnTo>
                      <a:lnTo>
                        <a:pt x="24" y="202"/>
                      </a:lnTo>
                      <a:lnTo>
                        <a:pt x="16" y="192"/>
                      </a:lnTo>
                      <a:lnTo>
                        <a:pt x="10" y="180"/>
                      </a:lnTo>
                      <a:lnTo>
                        <a:pt x="6" y="164"/>
                      </a:lnTo>
                      <a:lnTo>
                        <a:pt x="2" y="146"/>
                      </a:lnTo>
                      <a:lnTo>
                        <a:pt x="0" y="126"/>
                      </a:lnTo>
                      <a:lnTo>
                        <a:pt x="0" y="106"/>
                      </a:lnTo>
                      <a:lnTo>
                        <a:pt x="0" y="106"/>
                      </a:lnTo>
                      <a:lnTo>
                        <a:pt x="0" y="84"/>
                      </a:lnTo>
                      <a:lnTo>
                        <a:pt x="2" y="64"/>
                      </a:lnTo>
                      <a:lnTo>
                        <a:pt x="6" y="46"/>
                      </a:lnTo>
                      <a:lnTo>
                        <a:pt x="10" y="32"/>
                      </a:lnTo>
                      <a:lnTo>
                        <a:pt x="16" y="18"/>
                      </a:lnTo>
                      <a:lnTo>
                        <a:pt x="24" y="10"/>
                      </a:lnTo>
                      <a:lnTo>
                        <a:pt x="30" y="4"/>
                      </a:lnTo>
                      <a:lnTo>
                        <a:pt x="38" y="0"/>
                      </a:lnTo>
                      <a:lnTo>
                        <a:pt x="102" y="2"/>
                      </a:lnTo>
                      <a:lnTo>
                        <a:pt x="102"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81" name="Freeform 217"/>
                <p:cNvSpPr>
                  <a:spLocks/>
                </p:cNvSpPr>
                <p:nvPr/>
              </p:nvSpPr>
              <p:spPr bwMode="auto">
                <a:xfrm>
                  <a:off x="946" y="3388"/>
                  <a:ext cx="36" cy="93"/>
                </a:xfrm>
                <a:custGeom>
                  <a:avLst/>
                  <a:gdLst>
                    <a:gd name="T0" fmla="*/ 40 w 80"/>
                    <a:gd name="T1" fmla="*/ 208 h 208"/>
                    <a:gd name="T2" fmla="*/ 40 w 80"/>
                    <a:gd name="T3" fmla="*/ 208 h 208"/>
                    <a:gd name="T4" fmla="*/ 32 w 80"/>
                    <a:gd name="T5" fmla="*/ 206 h 208"/>
                    <a:gd name="T6" fmla="*/ 24 w 80"/>
                    <a:gd name="T7" fmla="*/ 200 h 208"/>
                    <a:gd name="T8" fmla="*/ 18 w 80"/>
                    <a:gd name="T9" fmla="*/ 190 h 208"/>
                    <a:gd name="T10" fmla="*/ 12 w 80"/>
                    <a:gd name="T11" fmla="*/ 178 h 208"/>
                    <a:gd name="T12" fmla="*/ 6 w 80"/>
                    <a:gd name="T13" fmla="*/ 162 h 208"/>
                    <a:gd name="T14" fmla="*/ 4 w 80"/>
                    <a:gd name="T15" fmla="*/ 144 h 208"/>
                    <a:gd name="T16" fmla="*/ 0 w 80"/>
                    <a:gd name="T17" fmla="*/ 126 h 208"/>
                    <a:gd name="T18" fmla="*/ 0 w 80"/>
                    <a:gd name="T19" fmla="*/ 104 h 208"/>
                    <a:gd name="T20" fmla="*/ 0 w 80"/>
                    <a:gd name="T21" fmla="*/ 104 h 208"/>
                    <a:gd name="T22" fmla="*/ 0 w 80"/>
                    <a:gd name="T23" fmla="*/ 84 h 208"/>
                    <a:gd name="T24" fmla="*/ 4 w 80"/>
                    <a:gd name="T25" fmla="*/ 64 h 208"/>
                    <a:gd name="T26" fmla="*/ 6 w 80"/>
                    <a:gd name="T27" fmla="*/ 46 h 208"/>
                    <a:gd name="T28" fmla="*/ 12 w 80"/>
                    <a:gd name="T29" fmla="*/ 30 h 208"/>
                    <a:gd name="T30" fmla="*/ 18 w 80"/>
                    <a:gd name="T31" fmla="*/ 18 h 208"/>
                    <a:gd name="T32" fmla="*/ 24 w 80"/>
                    <a:gd name="T33" fmla="*/ 8 h 208"/>
                    <a:gd name="T34" fmla="*/ 32 w 80"/>
                    <a:gd name="T35" fmla="*/ 2 h 208"/>
                    <a:gd name="T36" fmla="*/ 40 w 80"/>
                    <a:gd name="T37" fmla="*/ 0 h 208"/>
                    <a:gd name="T38" fmla="*/ 40 w 80"/>
                    <a:gd name="T39" fmla="*/ 0 h 208"/>
                    <a:gd name="T40" fmla="*/ 40 w 80"/>
                    <a:gd name="T41" fmla="*/ 0 h 208"/>
                    <a:gd name="T42" fmla="*/ 48 w 80"/>
                    <a:gd name="T43" fmla="*/ 2 h 208"/>
                    <a:gd name="T44" fmla="*/ 56 w 80"/>
                    <a:gd name="T45" fmla="*/ 8 h 208"/>
                    <a:gd name="T46" fmla="*/ 62 w 80"/>
                    <a:gd name="T47" fmla="*/ 18 h 208"/>
                    <a:gd name="T48" fmla="*/ 68 w 80"/>
                    <a:gd name="T49" fmla="*/ 30 h 208"/>
                    <a:gd name="T50" fmla="*/ 72 w 80"/>
                    <a:gd name="T51" fmla="*/ 46 h 208"/>
                    <a:gd name="T52" fmla="*/ 76 w 80"/>
                    <a:gd name="T53" fmla="*/ 64 h 208"/>
                    <a:gd name="T54" fmla="*/ 78 w 80"/>
                    <a:gd name="T55" fmla="*/ 82 h 208"/>
                    <a:gd name="T56" fmla="*/ 80 w 80"/>
                    <a:gd name="T57" fmla="*/ 104 h 208"/>
                    <a:gd name="T58" fmla="*/ 80 w 80"/>
                    <a:gd name="T59" fmla="*/ 104 h 208"/>
                    <a:gd name="T60" fmla="*/ 78 w 80"/>
                    <a:gd name="T61" fmla="*/ 124 h 208"/>
                    <a:gd name="T62" fmla="*/ 76 w 80"/>
                    <a:gd name="T63" fmla="*/ 144 h 208"/>
                    <a:gd name="T64" fmla="*/ 72 w 80"/>
                    <a:gd name="T65" fmla="*/ 162 h 208"/>
                    <a:gd name="T66" fmla="*/ 68 w 80"/>
                    <a:gd name="T67" fmla="*/ 178 h 208"/>
                    <a:gd name="T68" fmla="*/ 62 w 80"/>
                    <a:gd name="T69" fmla="*/ 190 h 208"/>
                    <a:gd name="T70" fmla="*/ 56 w 80"/>
                    <a:gd name="T71" fmla="*/ 200 h 208"/>
                    <a:gd name="T72" fmla="*/ 48 w 80"/>
                    <a:gd name="T73" fmla="*/ 206 h 208"/>
                    <a:gd name="T74" fmla="*/ 40 w 80"/>
                    <a:gd name="T75" fmla="*/ 208 h 208"/>
                    <a:gd name="T76" fmla="*/ 40 w 80"/>
                    <a:gd name="T7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208">
                      <a:moveTo>
                        <a:pt x="40" y="208"/>
                      </a:moveTo>
                      <a:lnTo>
                        <a:pt x="40" y="208"/>
                      </a:lnTo>
                      <a:lnTo>
                        <a:pt x="32" y="206"/>
                      </a:lnTo>
                      <a:lnTo>
                        <a:pt x="24" y="200"/>
                      </a:lnTo>
                      <a:lnTo>
                        <a:pt x="18" y="190"/>
                      </a:lnTo>
                      <a:lnTo>
                        <a:pt x="12" y="178"/>
                      </a:lnTo>
                      <a:lnTo>
                        <a:pt x="6" y="162"/>
                      </a:lnTo>
                      <a:lnTo>
                        <a:pt x="4" y="144"/>
                      </a:lnTo>
                      <a:lnTo>
                        <a:pt x="0" y="126"/>
                      </a:lnTo>
                      <a:lnTo>
                        <a:pt x="0" y="104"/>
                      </a:lnTo>
                      <a:lnTo>
                        <a:pt x="0" y="104"/>
                      </a:lnTo>
                      <a:lnTo>
                        <a:pt x="0" y="84"/>
                      </a:lnTo>
                      <a:lnTo>
                        <a:pt x="4" y="64"/>
                      </a:lnTo>
                      <a:lnTo>
                        <a:pt x="6" y="46"/>
                      </a:lnTo>
                      <a:lnTo>
                        <a:pt x="12" y="30"/>
                      </a:lnTo>
                      <a:lnTo>
                        <a:pt x="18" y="18"/>
                      </a:lnTo>
                      <a:lnTo>
                        <a:pt x="24" y="8"/>
                      </a:lnTo>
                      <a:lnTo>
                        <a:pt x="32" y="2"/>
                      </a:lnTo>
                      <a:lnTo>
                        <a:pt x="40" y="0"/>
                      </a:lnTo>
                      <a:lnTo>
                        <a:pt x="40" y="0"/>
                      </a:lnTo>
                      <a:lnTo>
                        <a:pt x="40" y="0"/>
                      </a:lnTo>
                      <a:lnTo>
                        <a:pt x="48" y="2"/>
                      </a:lnTo>
                      <a:lnTo>
                        <a:pt x="56" y="8"/>
                      </a:lnTo>
                      <a:lnTo>
                        <a:pt x="62" y="18"/>
                      </a:lnTo>
                      <a:lnTo>
                        <a:pt x="68" y="30"/>
                      </a:lnTo>
                      <a:lnTo>
                        <a:pt x="72" y="46"/>
                      </a:lnTo>
                      <a:lnTo>
                        <a:pt x="76" y="64"/>
                      </a:lnTo>
                      <a:lnTo>
                        <a:pt x="78" y="82"/>
                      </a:lnTo>
                      <a:lnTo>
                        <a:pt x="80" y="104"/>
                      </a:lnTo>
                      <a:lnTo>
                        <a:pt x="80" y="104"/>
                      </a:lnTo>
                      <a:lnTo>
                        <a:pt x="78" y="124"/>
                      </a:lnTo>
                      <a:lnTo>
                        <a:pt x="76" y="144"/>
                      </a:lnTo>
                      <a:lnTo>
                        <a:pt x="72" y="162"/>
                      </a:lnTo>
                      <a:lnTo>
                        <a:pt x="68" y="178"/>
                      </a:lnTo>
                      <a:lnTo>
                        <a:pt x="62" y="190"/>
                      </a:lnTo>
                      <a:lnTo>
                        <a:pt x="56" y="200"/>
                      </a:lnTo>
                      <a:lnTo>
                        <a:pt x="48" y="206"/>
                      </a:lnTo>
                      <a:lnTo>
                        <a:pt x="40" y="208"/>
                      </a:lnTo>
                      <a:lnTo>
                        <a:pt x="40" y="20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482" name="Freeform 218"/>
                <p:cNvSpPr>
                  <a:spLocks/>
                </p:cNvSpPr>
                <p:nvPr/>
              </p:nvSpPr>
              <p:spPr bwMode="auto">
                <a:xfrm>
                  <a:off x="1116" y="3323"/>
                  <a:ext cx="30" cy="62"/>
                </a:xfrm>
                <a:custGeom>
                  <a:avLst/>
                  <a:gdLst>
                    <a:gd name="T0" fmla="*/ 68 w 68"/>
                    <a:gd name="T1" fmla="*/ 140 h 140"/>
                    <a:gd name="T2" fmla="*/ 26 w 68"/>
                    <a:gd name="T3" fmla="*/ 140 h 140"/>
                    <a:gd name="T4" fmla="*/ 26 w 68"/>
                    <a:gd name="T5" fmla="*/ 140 h 140"/>
                    <a:gd name="T6" fmla="*/ 20 w 68"/>
                    <a:gd name="T7" fmla="*/ 138 h 140"/>
                    <a:gd name="T8" fmla="*/ 16 w 68"/>
                    <a:gd name="T9" fmla="*/ 134 h 140"/>
                    <a:gd name="T10" fmla="*/ 10 w 68"/>
                    <a:gd name="T11" fmla="*/ 128 h 140"/>
                    <a:gd name="T12" fmla="*/ 6 w 68"/>
                    <a:gd name="T13" fmla="*/ 118 h 140"/>
                    <a:gd name="T14" fmla="*/ 2 w 68"/>
                    <a:gd name="T15" fmla="*/ 96 h 140"/>
                    <a:gd name="T16" fmla="*/ 0 w 68"/>
                    <a:gd name="T17" fmla="*/ 70 h 140"/>
                    <a:gd name="T18" fmla="*/ 0 w 68"/>
                    <a:gd name="T19" fmla="*/ 70 h 140"/>
                    <a:gd name="T20" fmla="*/ 2 w 68"/>
                    <a:gd name="T21" fmla="*/ 44 h 140"/>
                    <a:gd name="T22" fmla="*/ 6 w 68"/>
                    <a:gd name="T23" fmla="*/ 22 h 140"/>
                    <a:gd name="T24" fmla="*/ 10 w 68"/>
                    <a:gd name="T25" fmla="*/ 12 h 140"/>
                    <a:gd name="T26" fmla="*/ 16 w 68"/>
                    <a:gd name="T27" fmla="*/ 6 h 140"/>
                    <a:gd name="T28" fmla="*/ 20 w 68"/>
                    <a:gd name="T29" fmla="*/ 2 h 140"/>
                    <a:gd name="T30" fmla="*/ 26 w 68"/>
                    <a:gd name="T31" fmla="*/ 0 h 140"/>
                    <a:gd name="T32" fmla="*/ 68 w 68"/>
                    <a:gd name="T33" fmla="*/ 2 h 140"/>
                    <a:gd name="T34" fmla="*/ 68 w 68"/>
                    <a:gd name="T3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140">
                      <a:moveTo>
                        <a:pt x="68" y="140"/>
                      </a:moveTo>
                      <a:lnTo>
                        <a:pt x="26" y="140"/>
                      </a:lnTo>
                      <a:lnTo>
                        <a:pt x="26" y="140"/>
                      </a:lnTo>
                      <a:lnTo>
                        <a:pt x="20" y="138"/>
                      </a:lnTo>
                      <a:lnTo>
                        <a:pt x="16" y="134"/>
                      </a:lnTo>
                      <a:lnTo>
                        <a:pt x="10" y="128"/>
                      </a:lnTo>
                      <a:lnTo>
                        <a:pt x="6" y="118"/>
                      </a:lnTo>
                      <a:lnTo>
                        <a:pt x="2" y="96"/>
                      </a:lnTo>
                      <a:lnTo>
                        <a:pt x="0" y="70"/>
                      </a:lnTo>
                      <a:lnTo>
                        <a:pt x="0" y="70"/>
                      </a:lnTo>
                      <a:lnTo>
                        <a:pt x="2" y="44"/>
                      </a:lnTo>
                      <a:lnTo>
                        <a:pt x="6" y="22"/>
                      </a:lnTo>
                      <a:lnTo>
                        <a:pt x="10" y="12"/>
                      </a:lnTo>
                      <a:lnTo>
                        <a:pt x="16" y="6"/>
                      </a:lnTo>
                      <a:lnTo>
                        <a:pt x="20" y="2"/>
                      </a:lnTo>
                      <a:lnTo>
                        <a:pt x="26" y="0"/>
                      </a:lnTo>
                      <a:lnTo>
                        <a:pt x="68" y="2"/>
                      </a:lnTo>
                      <a:lnTo>
                        <a:pt x="68" y="14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83" name="Freeform 219"/>
                <p:cNvSpPr>
                  <a:spLocks/>
                </p:cNvSpPr>
                <p:nvPr/>
              </p:nvSpPr>
              <p:spPr bwMode="auto">
                <a:xfrm>
                  <a:off x="1134" y="3323"/>
                  <a:ext cx="24" cy="62"/>
                </a:xfrm>
                <a:custGeom>
                  <a:avLst/>
                  <a:gdLst>
                    <a:gd name="T0" fmla="*/ 26 w 54"/>
                    <a:gd name="T1" fmla="*/ 138 h 138"/>
                    <a:gd name="T2" fmla="*/ 26 w 54"/>
                    <a:gd name="T3" fmla="*/ 138 h 138"/>
                    <a:gd name="T4" fmla="*/ 22 w 54"/>
                    <a:gd name="T5" fmla="*/ 136 h 138"/>
                    <a:gd name="T6" fmla="*/ 16 w 54"/>
                    <a:gd name="T7" fmla="*/ 132 h 138"/>
                    <a:gd name="T8" fmla="*/ 12 w 54"/>
                    <a:gd name="T9" fmla="*/ 126 h 138"/>
                    <a:gd name="T10" fmla="*/ 8 w 54"/>
                    <a:gd name="T11" fmla="*/ 118 h 138"/>
                    <a:gd name="T12" fmla="*/ 2 w 54"/>
                    <a:gd name="T13" fmla="*/ 96 h 138"/>
                    <a:gd name="T14" fmla="*/ 0 w 54"/>
                    <a:gd name="T15" fmla="*/ 68 h 138"/>
                    <a:gd name="T16" fmla="*/ 0 w 54"/>
                    <a:gd name="T17" fmla="*/ 68 h 138"/>
                    <a:gd name="T18" fmla="*/ 2 w 54"/>
                    <a:gd name="T19" fmla="*/ 42 h 138"/>
                    <a:gd name="T20" fmla="*/ 8 w 54"/>
                    <a:gd name="T21" fmla="*/ 20 h 138"/>
                    <a:gd name="T22" fmla="*/ 12 w 54"/>
                    <a:gd name="T23" fmla="*/ 12 h 138"/>
                    <a:gd name="T24" fmla="*/ 16 w 54"/>
                    <a:gd name="T25" fmla="*/ 4 h 138"/>
                    <a:gd name="T26" fmla="*/ 22 w 54"/>
                    <a:gd name="T27" fmla="*/ 0 h 138"/>
                    <a:gd name="T28" fmla="*/ 26 w 54"/>
                    <a:gd name="T29" fmla="*/ 0 h 138"/>
                    <a:gd name="T30" fmla="*/ 28 w 54"/>
                    <a:gd name="T31" fmla="*/ 0 h 138"/>
                    <a:gd name="T32" fmla="*/ 28 w 54"/>
                    <a:gd name="T33" fmla="*/ 0 h 138"/>
                    <a:gd name="T34" fmla="*/ 32 w 54"/>
                    <a:gd name="T35" fmla="*/ 0 h 138"/>
                    <a:gd name="T36" fmla="*/ 38 w 54"/>
                    <a:gd name="T37" fmla="*/ 4 h 138"/>
                    <a:gd name="T38" fmla="*/ 42 w 54"/>
                    <a:gd name="T39" fmla="*/ 12 h 138"/>
                    <a:gd name="T40" fmla="*/ 46 w 54"/>
                    <a:gd name="T41" fmla="*/ 20 h 138"/>
                    <a:gd name="T42" fmla="*/ 52 w 54"/>
                    <a:gd name="T43" fmla="*/ 42 h 138"/>
                    <a:gd name="T44" fmla="*/ 54 w 54"/>
                    <a:gd name="T45" fmla="*/ 68 h 138"/>
                    <a:gd name="T46" fmla="*/ 54 w 54"/>
                    <a:gd name="T47" fmla="*/ 68 h 138"/>
                    <a:gd name="T48" fmla="*/ 52 w 54"/>
                    <a:gd name="T49" fmla="*/ 96 h 138"/>
                    <a:gd name="T50" fmla="*/ 46 w 54"/>
                    <a:gd name="T51" fmla="*/ 118 h 138"/>
                    <a:gd name="T52" fmla="*/ 42 w 54"/>
                    <a:gd name="T53" fmla="*/ 126 h 138"/>
                    <a:gd name="T54" fmla="*/ 38 w 54"/>
                    <a:gd name="T55" fmla="*/ 132 h 138"/>
                    <a:gd name="T56" fmla="*/ 32 w 54"/>
                    <a:gd name="T57" fmla="*/ 136 h 138"/>
                    <a:gd name="T58" fmla="*/ 28 w 54"/>
                    <a:gd name="T59" fmla="*/ 138 h 138"/>
                    <a:gd name="T60" fmla="*/ 26 w 54"/>
                    <a:gd name="T61"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138">
                      <a:moveTo>
                        <a:pt x="26" y="138"/>
                      </a:moveTo>
                      <a:lnTo>
                        <a:pt x="26" y="138"/>
                      </a:lnTo>
                      <a:lnTo>
                        <a:pt x="22" y="136"/>
                      </a:lnTo>
                      <a:lnTo>
                        <a:pt x="16" y="132"/>
                      </a:lnTo>
                      <a:lnTo>
                        <a:pt x="12" y="126"/>
                      </a:lnTo>
                      <a:lnTo>
                        <a:pt x="8" y="118"/>
                      </a:lnTo>
                      <a:lnTo>
                        <a:pt x="2" y="96"/>
                      </a:lnTo>
                      <a:lnTo>
                        <a:pt x="0" y="68"/>
                      </a:lnTo>
                      <a:lnTo>
                        <a:pt x="0" y="68"/>
                      </a:lnTo>
                      <a:lnTo>
                        <a:pt x="2" y="42"/>
                      </a:lnTo>
                      <a:lnTo>
                        <a:pt x="8" y="20"/>
                      </a:lnTo>
                      <a:lnTo>
                        <a:pt x="12" y="12"/>
                      </a:lnTo>
                      <a:lnTo>
                        <a:pt x="16" y="4"/>
                      </a:lnTo>
                      <a:lnTo>
                        <a:pt x="22" y="0"/>
                      </a:lnTo>
                      <a:lnTo>
                        <a:pt x="26" y="0"/>
                      </a:lnTo>
                      <a:lnTo>
                        <a:pt x="28" y="0"/>
                      </a:lnTo>
                      <a:lnTo>
                        <a:pt x="28" y="0"/>
                      </a:lnTo>
                      <a:lnTo>
                        <a:pt x="32" y="0"/>
                      </a:lnTo>
                      <a:lnTo>
                        <a:pt x="38" y="4"/>
                      </a:lnTo>
                      <a:lnTo>
                        <a:pt x="42" y="12"/>
                      </a:lnTo>
                      <a:lnTo>
                        <a:pt x="46" y="20"/>
                      </a:lnTo>
                      <a:lnTo>
                        <a:pt x="52" y="42"/>
                      </a:lnTo>
                      <a:lnTo>
                        <a:pt x="54" y="68"/>
                      </a:lnTo>
                      <a:lnTo>
                        <a:pt x="54" y="68"/>
                      </a:lnTo>
                      <a:lnTo>
                        <a:pt x="52" y="96"/>
                      </a:lnTo>
                      <a:lnTo>
                        <a:pt x="46" y="118"/>
                      </a:lnTo>
                      <a:lnTo>
                        <a:pt x="42" y="126"/>
                      </a:lnTo>
                      <a:lnTo>
                        <a:pt x="38" y="132"/>
                      </a:lnTo>
                      <a:lnTo>
                        <a:pt x="32" y="136"/>
                      </a:lnTo>
                      <a:lnTo>
                        <a:pt x="28" y="138"/>
                      </a:lnTo>
                      <a:lnTo>
                        <a:pt x="26" y="138"/>
                      </a:lnTo>
                      <a:close/>
                    </a:path>
                  </a:pathLst>
                </a:custGeom>
                <a:solidFill>
                  <a:srgbClr val="EEEEEE"/>
                </a:solidFill>
                <a:ln w="12700">
                  <a:solidFill>
                    <a:srgbClr val="000000"/>
                  </a:solidFill>
                  <a:prstDash val="solid"/>
                  <a:round/>
                  <a:headEnd/>
                  <a:tailEnd/>
                </a:ln>
              </p:spPr>
              <p:txBody>
                <a:bodyPr/>
                <a:lstStyle/>
                <a:p>
                  <a:endParaRPr lang="en-US" sz="1350"/>
                </a:p>
              </p:txBody>
            </p:sp>
          </p:grpSp>
        </p:grpSp>
        <p:grpSp>
          <p:nvGrpSpPr>
            <p:cNvPr id="358" name="Group 220"/>
            <p:cNvGrpSpPr>
              <a:grpSpLocks/>
            </p:cNvGrpSpPr>
            <p:nvPr/>
          </p:nvGrpSpPr>
          <p:grpSpPr bwMode="auto">
            <a:xfrm>
              <a:off x="4924425" y="5114925"/>
              <a:ext cx="3255963" cy="1651000"/>
              <a:chOff x="3102" y="3222"/>
              <a:chExt cx="2051" cy="1040"/>
            </a:xfrm>
          </p:grpSpPr>
          <p:sp>
            <p:nvSpPr>
              <p:cNvPr id="449" name="Line 221"/>
              <p:cNvSpPr>
                <a:spLocks noChangeShapeType="1"/>
              </p:cNvSpPr>
              <p:nvPr/>
            </p:nvSpPr>
            <p:spPr bwMode="auto">
              <a:xfrm flipH="1">
                <a:off x="4128" y="3226"/>
                <a:ext cx="320" cy="183"/>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450" name="Line 222"/>
              <p:cNvSpPr>
                <a:spLocks noChangeShapeType="1"/>
              </p:cNvSpPr>
              <p:nvPr/>
            </p:nvSpPr>
            <p:spPr bwMode="auto">
              <a:xfrm>
                <a:off x="4450" y="3222"/>
                <a:ext cx="703" cy="410"/>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451" name="Line 223"/>
              <p:cNvSpPr>
                <a:spLocks noChangeShapeType="1"/>
              </p:cNvSpPr>
              <p:nvPr/>
            </p:nvSpPr>
            <p:spPr bwMode="auto">
              <a:xfrm flipH="1">
                <a:off x="3102" y="3236"/>
                <a:ext cx="984" cy="562"/>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452" name="Line 224"/>
              <p:cNvSpPr>
                <a:spLocks noChangeShapeType="1"/>
              </p:cNvSpPr>
              <p:nvPr/>
            </p:nvSpPr>
            <p:spPr bwMode="auto">
              <a:xfrm flipH="1">
                <a:off x="3452" y="3252"/>
                <a:ext cx="664" cy="380"/>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453" name="Line 225"/>
              <p:cNvSpPr>
                <a:spLocks noChangeShapeType="1"/>
              </p:cNvSpPr>
              <p:nvPr/>
            </p:nvSpPr>
            <p:spPr bwMode="auto">
              <a:xfrm flipH="1">
                <a:off x="3838" y="3264"/>
                <a:ext cx="314" cy="180"/>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454" name="Line 226"/>
              <p:cNvSpPr>
                <a:spLocks noChangeShapeType="1"/>
              </p:cNvSpPr>
              <p:nvPr/>
            </p:nvSpPr>
            <p:spPr bwMode="auto">
              <a:xfrm>
                <a:off x="3102" y="3796"/>
                <a:ext cx="795" cy="464"/>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455" name="Line 227"/>
              <p:cNvSpPr>
                <a:spLocks noChangeShapeType="1"/>
              </p:cNvSpPr>
              <p:nvPr/>
            </p:nvSpPr>
            <p:spPr bwMode="auto">
              <a:xfrm>
                <a:off x="3458" y="3634"/>
                <a:ext cx="576" cy="336"/>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456" name="Line 228"/>
              <p:cNvSpPr>
                <a:spLocks noChangeShapeType="1"/>
              </p:cNvSpPr>
              <p:nvPr/>
            </p:nvSpPr>
            <p:spPr bwMode="auto">
              <a:xfrm>
                <a:off x="3839" y="3444"/>
                <a:ext cx="607" cy="354"/>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457" name="Line 229"/>
              <p:cNvSpPr>
                <a:spLocks noChangeShapeType="1"/>
              </p:cNvSpPr>
              <p:nvPr/>
            </p:nvSpPr>
            <p:spPr bwMode="auto">
              <a:xfrm flipH="1">
                <a:off x="3899" y="3729"/>
                <a:ext cx="931" cy="533"/>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grpSp>
        <p:sp>
          <p:nvSpPr>
            <p:cNvPr id="359" name="Line 230"/>
            <p:cNvSpPr>
              <a:spLocks noChangeShapeType="1"/>
            </p:cNvSpPr>
            <p:nvPr/>
          </p:nvSpPr>
          <p:spPr bwMode="auto">
            <a:xfrm flipH="1">
              <a:off x="6118225" y="5203825"/>
              <a:ext cx="498475" cy="285750"/>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grpSp>
          <p:nvGrpSpPr>
            <p:cNvPr id="360" name="Group 231"/>
            <p:cNvGrpSpPr>
              <a:grpSpLocks/>
            </p:cNvGrpSpPr>
            <p:nvPr/>
          </p:nvGrpSpPr>
          <p:grpSpPr bwMode="auto">
            <a:xfrm>
              <a:off x="6019800" y="5046663"/>
              <a:ext cx="2209800" cy="1392237"/>
              <a:chOff x="3379" y="2850"/>
              <a:chExt cx="1617" cy="1006"/>
            </a:xfrm>
          </p:grpSpPr>
          <p:grpSp>
            <p:nvGrpSpPr>
              <p:cNvPr id="378" name="Group 232"/>
              <p:cNvGrpSpPr>
                <a:grpSpLocks/>
              </p:cNvGrpSpPr>
              <p:nvPr/>
            </p:nvGrpSpPr>
            <p:grpSpPr bwMode="auto">
              <a:xfrm>
                <a:off x="4715" y="2852"/>
                <a:ext cx="281" cy="602"/>
                <a:chOff x="4151" y="1546"/>
                <a:chExt cx="802" cy="1718"/>
              </a:xfrm>
            </p:grpSpPr>
            <p:sp>
              <p:nvSpPr>
                <p:cNvPr id="446" name="Freeform 233"/>
                <p:cNvSpPr>
                  <a:spLocks/>
                </p:cNvSpPr>
                <p:nvPr/>
              </p:nvSpPr>
              <p:spPr bwMode="auto">
                <a:xfrm>
                  <a:off x="4153" y="1782"/>
                  <a:ext cx="400" cy="1482"/>
                </a:xfrm>
                <a:custGeom>
                  <a:avLst/>
                  <a:gdLst>
                    <a:gd name="T0" fmla="*/ 0 w 400"/>
                    <a:gd name="T1" fmla="*/ 1250 h 1482"/>
                    <a:gd name="T2" fmla="*/ 400 w 400"/>
                    <a:gd name="T3" fmla="*/ 1482 h 1482"/>
                    <a:gd name="T4" fmla="*/ 400 w 400"/>
                    <a:gd name="T5" fmla="*/ 232 h 1482"/>
                    <a:gd name="T6" fmla="*/ 0 w 400"/>
                    <a:gd name="T7" fmla="*/ 0 h 1482"/>
                    <a:gd name="T8" fmla="*/ 0 w 400"/>
                    <a:gd name="T9" fmla="*/ 1250 h 1482"/>
                  </a:gdLst>
                  <a:ahLst/>
                  <a:cxnLst>
                    <a:cxn ang="0">
                      <a:pos x="T0" y="T1"/>
                    </a:cxn>
                    <a:cxn ang="0">
                      <a:pos x="T2" y="T3"/>
                    </a:cxn>
                    <a:cxn ang="0">
                      <a:pos x="T4" y="T5"/>
                    </a:cxn>
                    <a:cxn ang="0">
                      <a:pos x="T6" y="T7"/>
                    </a:cxn>
                    <a:cxn ang="0">
                      <a:pos x="T8" y="T9"/>
                    </a:cxn>
                  </a:cxnLst>
                  <a:rect l="0" t="0" r="r" b="b"/>
                  <a:pathLst>
                    <a:path w="400" h="1482">
                      <a:moveTo>
                        <a:pt x="0" y="1250"/>
                      </a:moveTo>
                      <a:lnTo>
                        <a:pt x="400" y="1482"/>
                      </a:lnTo>
                      <a:lnTo>
                        <a:pt x="400" y="232"/>
                      </a:lnTo>
                      <a:lnTo>
                        <a:pt x="0" y="0"/>
                      </a:lnTo>
                      <a:lnTo>
                        <a:pt x="0" y="125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47" name="Freeform 234"/>
                <p:cNvSpPr>
                  <a:spLocks/>
                </p:cNvSpPr>
                <p:nvPr/>
              </p:nvSpPr>
              <p:spPr bwMode="auto">
                <a:xfrm>
                  <a:off x="4553" y="1774"/>
                  <a:ext cx="400" cy="1490"/>
                </a:xfrm>
                <a:custGeom>
                  <a:avLst/>
                  <a:gdLst>
                    <a:gd name="T0" fmla="*/ 400 w 400"/>
                    <a:gd name="T1" fmla="*/ 1258 h 1490"/>
                    <a:gd name="T2" fmla="*/ 0 w 400"/>
                    <a:gd name="T3" fmla="*/ 1490 h 1490"/>
                    <a:gd name="T4" fmla="*/ 0 w 400"/>
                    <a:gd name="T5" fmla="*/ 232 h 1490"/>
                    <a:gd name="T6" fmla="*/ 400 w 400"/>
                    <a:gd name="T7" fmla="*/ 0 h 1490"/>
                    <a:gd name="T8" fmla="*/ 400 w 400"/>
                    <a:gd name="T9" fmla="*/ 1258 h 1490"/>
                  </a:gdLst>
                  <a:ahLst/>
                  <a:cxnLst>
                    <a:cxn ang="0">
                      <a:pos x="T0" y="T1"/>
                    </a:cxn>
                    <a:cxn ang="0">
                      <a:pos x="T2" y="T3"/>
                    </a:cxn>
                    <a:cxn ang="0">
                      <a:pos x="T4" y="T5"/>
                    </a:cxn>
                    <a:cxn ang="0">
                      <a:pos x="T6" y="T7"/>
                    </a:cxn>
                    <a:cxn ang="0">
                      <a:pos x="T8" y="T9"/>
                    </a:cxn>
                  </a:cxnLst>
                  <a:rect l="0" t="0" r="r" b="b"/>
                  <a:pathLst>
                    <a:path w="400" h="1490">
                      <a:moveTo>
                        <a:pt x="400" y="1258"/>
                      </a:moveTo>
                      <a:lnTo>
                        <a:pt x="0" y="1490"/>
                      </a:lnTo>
                      <a:lnTo>
                        <a:pt x="0" y="232"/>
                      </a:lnTo>
                      <a:lnTo>
                        <a:pt x="400" y="0"/>
                      </a:lnTo>
                      <a:lnTo>
                        <a:pt x="400" y="125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448" name="Freeform 235"/>
                <p:cNvSpPr>
                  <a:spLocks/>
                </p:cNvSpPr>
                <p:nvPr/>
              </p:nvSpPr>
              <p:spPr bwMode="auto">
                <a:xfrm>
                  <a:off x="4151" y="1546"/>
                  <a:ext cx="796" cy="458"/>
                </a:xfrm>
                <a:custGeom>
                  <a:avLst/>
                  <a:gdLst>
                    <a:gd name="T0" fmla="*/ 394 w 796"/>
                    <a:gd name="T1" fmla="*/ 458 h 458"/>
                    <a:gd name="T2" fmla="*/ 796 w 796"/>
                    <a:gd name="T3" fmla="*/ 226 h 458"/>
                    <a:gd name="T4" fmla="*/ 396 w 796"/>
                    <a:gd name="T5" fmla="*/ 0 h 458"/>
                    <a:gd name="T6" fmla="*/ 392 w 796"/>
                    <a:gd name="T7" fmla="*/ 2 h 458"/>
                    <a:gd name="T8" fmla="*/ 0 w 796"/>
                    <a:gd name="T9" fmla="*/ 226 h 458"/>
                    <a:gd name="T10" fmla="*/ 394 w 796"/>
                    <a:gd name="T11" fmla="*/ 458 h 458"/>
                  </a:gdLst>
                  <a:ahLst/>
                  <a:cxnLst>
                    <a:cxn ang="0">
                      <a:pos x="T0" y="T1"/>
                    </a:cxn>
                    <a:cxn ang="0">
                      <a:pos x="T2" y="T3"/>
                    </a:cxn>
                    <a:cxn ang="0">
                      <a:pos x="T4" y="T5"/>
                    </a:cxn>
                    <a:cxn ang="0">
                      <a:pos x="T6" y="T7"/>
                    </a:cxn>
                    <a:cxn ang="0">
                      <a:pos x="T8" y="T9"/>
                    </a:cxn>
                    <a:cxn ang="0">
                      <a:pos x="T10" y="T11"/>
                    </a:cxn>
                  </a:cxnLst>
                  <a:rect l="0" t="0" r="r" b="b"/>
                  <a:pathLst>
                    <a:path w="796" h="458">
                      <a:moveTo>
                        <a:pt x="394" y="458"/>
                      </a:moveTo>
                      <a:lnTo>
                        <a:pt x="796" y="226"/>
                      </a:lnTo>
                      <a:lnTo>
                        <a:pt x="396" y="0"/>
                      </a:lnTo>
                      <a:lnTo>
                        <a:pt x="392" y="2"/>
                      </a:lnTo>
                      <a:lnTo>
                        <a:pt x="0" y="226"/>
                      </a:lnTo>
                      <a:lnTo>
                        <a:pt x="394" y="458"/>
                      </a:lnTo>
                      <a:close/>
                    </a:path>
                  </a:pathLst>
                </a:custGeom>
                <a:solidFill>
                  <a:srgbClr val="FFFFFF"/>
                </a:solidFill>
                <a:ln w="12700">
                  <a:solidFill>
                    <a:srgbClr val="000000"/>
                  </a:solidFill>
                  <a:prstDash val="solid"/>
                  <a:round/>
                  <a:headEnd/>
                  <a:tailEnd/>
                </a:ln>
              </p:spPr>
              <p:txBody>
                <a:bodyPr/>
                <a:lstStyle/>
                <a:p>
                  <a:endParaRPr lang="en-US" sz="1350"/>
                </a:p>
              </p:txBody>
            </p:sp>
          </p:grpSp>
          <p:grpSp>
            <p:nvGrpSpPr>
              <p:cNvPr id="379" name="Group 236"/>
              <p:cNvGrpSpPr>
                <a:grpSpLocks/>
              </p:cNvGrpSpPr>
              <p:nvPr/>
            </p:nvGrpSpPr>
            <p:grpSpPr bwMode="auto">
              <a:xfrm>
                <a:off x="3703" y="2850"/>
                <a:ext cx="900" cy="826"/>
                <a:chOff x="3439" y="189"/>
                <a:chExt cx="2402" cy="2206"/>
              </a:xfrm>
            </p:grpSpPr>
            <p:sp>
              <p:nvSpPr>
                <p:cNvPr id="417" name="Freeform 237"/>
                <p:cNvSpPr>
                  <a:spLocks/>
                </p:cNvSpPr>
                <p:nvPr/>
              </p:nvSpPr>
              <p:spPr bwMode="auto">
                <a:xfrm>
                  <a:off x="3441" y="577"/>
                  <a:ext cx="1800" cy="1466"/>
                </a:xfrm>
                <a:custGeom>
                  <a:avLst/>
                  <a:gdLst>
                    <a:gd name="T0" fmla="*/ 1800 w 1800"/>
                    <a:gd name="T1" fmla="*/ 434 h 1466"/>
                    <a:gd name="T2" fmla="*/ 0 w 1800"/>
                    <a:gd name="T3" fmla="*/ 1466 h 1466"/>
                    <a:gd name="T4" fmla="*/ 0 w 1800"/>
                    <a:gd name="T5" fmla="*/ 1032 h 1466"/>
                    <a:gd name="T6" fmla="*/ 1800 w 1800"/>
                    <a:gd name="T7" fmla="*/ 0 h 1466"/>
                    <a:gd name="T8" fmla="*/ 1800 w 1800"/>
                    <a:gd name="T9" fmla="*/ 434 h 1466"/>
                  </a:gdLst>
                  <a:ahLst/>
                  <a:cxnLst>
                    <a:cxn ang="0">
                      <a:pos x="T0" y="T1"/>
                    </a:cxn>
                    <a:cxn ang="0">
                      <a:pos x="T2" y="T3"/>
                    </a:cxn>
                    <a:cxn ang="0">
                      <a:pos x="T4" y="T5"/>
                    </a:cxn>
                    <a:cxn ang="0">
                      <a:pos x="T6" y="T7"/>
                    </a:cxn>
                    <a:cxn ang="0">
                      <a:pos x="T8" y="T9"/>
                    </a:cxn>
                  </a:cxnLst>
                  <a:rect l="0" t="0" r="r" b="b"/>
                  <a:pathLst>
                    <a:path w="1800" h="1466">
                      <a:moveTo>
                        <a:pt x="1800" y="434"/>
                      </a:moveTo>
                      <a:lnTo>
                        <a:pt x="0" y="1466"/>
                      </a:lnTo>
                      <a:lnTo>
                        <a:pt x="0" y="1032"/>
                      </a:lnTo>
                      <a:lnTo>
                        <a:pt x="1800" y="0"/>
                      </a:lnTo>
                      <a:lnTo>
                        <a:pt x="1800" y="434"/>
                      </a:lnTo>
                      <a:close/>
                    </a:path>
                  </a:pathLst>
                </a:custGeom>
                <a:solidFill>
                  <a:srgbClr val="EEEEEE"/>
                </a:solidFill>
                <a:ln w="12700">
                  <a:solidFill>
                    <a:srgbClr val="000000"/>
                  </a:solidFill>
                  <a:prstDash val="solid"/>
                  <a:round/>
                  <a:headEnd/>
                  <a:tailEnd/>
                </a:ln>
              </p:spPr>
              <p:txBody>
                <a:bodyPr/>
                <a:lstStyle/>
                <a:p>
                  <a:endParaRPr lang="en-US" sz="1350"/>
                </a:p>
              </p:txBody>
            </p:sp>
            <p:sp>
              <p:nvSpPr>
                <p:cNvPr id="418" name="Freeform 238"/>
                <p:cNvSpPr>
                  <a:spLocks/>
                </p:cNvSpPr>
                <p:nvPr/>
              </p:nvSpPr>
              <p:spPr bwMode="auto">
                <a:xfrm>
                  <a:off x="4839" y="573"/>
                  <a:ext cx="996" cy="578"/>
                </a:xfrm>
                <a:custGeom>
                  <a:avLst/>
                  <a:gdLst>
                    <a:gd name="T0" fmla="*/ 594 w 996"/>
                    <a:gd name="T1" fmla="*/ 578 h 578"/>
                    <a:gd name="T2" fmla="*/ 996 w 996"/>
                    <a:gd name="T3" fmla="*/ 346 h 578"/>
                    <a:gd name="T4" fmla="*/ 396 w 996"/>
                    <a:gd name="T5" fmla="*/ 0 h 578"/>
                    <a:gd name="T6" fmla="*/ 392 w 996"/>
                    <a:gd name="T7" fmla="*/ 2 h 578"/>
                    <a:gd name="T8" fmla="*/ 0 w 996"/>
                    <a:gd name="T9" fmla="*/ 226 h 578"/>
                    <a:gd name="T10" fmla="*/ 594 w 996"/>
                    <a:gd name="T11" fmla="*/ 578 h 578"/>
                  </a:gdLst>
                  <a:ahLst/>
                  <a:cxnLst>
                    <a:cxn ang="0">
                      <a:pos x="T0" y="T1"/>
                    </a:cxn>
                    <a:cxn ang="0">
                      <a:pos x="T2" y="T3"/>
                    </a:cxn>
                    <a:cxn ang="0">
                      <a:pos x="T4" y="T5"/>
                    </a:cxn>
                    <a:cxn ang="0">
                      <a:pos x="T6" y="T7"/>
                    </a:cxn>
                    <a:cxn ang="0">
                      <a:pos x="T8" y="T9"/>
                    </a:cxn>
                    <a:cxn ang="0">
                      <a:pos x="T10" y="T11"/>
                    </a:cxn>
                  </a:cxnLst>
                  <a:rect l="0" t="0" r="r" b="b"/>
                  <a:pathLst>
                    <a:path w="996" h="578">
                      <a:moveTo>
                        <a:pt x="594" y="578"/>
                      </a:moveTo>
                      <a:lnTo>
                        <a:pt x="996" y="346"/>
                      </a:lnTo>
                      <a:lnTo>
                        <a:pt x="396" y="0"/>
                      </a:lnTo>
                      <a:lnTo>
                        <a:pt x="392" y="2"/>
                      </a:lnTo>
                      <a:lnTo>
                        <a:pt x="0" y="226"/>
                      </a:lnTo>
                      <a:lnTo>
                        <a:pt x="594" y="5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19" name="Freeform 239"/>
                <p:cNvSpPr>
                  <a:spLocks/>
                </p:cNvSpPr>
                <p:nvPr/>
              </p:nvSpPr>
              <p:spPr bwMode="auto">
                <a:xfrm>
                  <a:off x="3441" y="1601"/>
                  <a:ext cx="592" cy="794"/>
                </a:xfrm>
                <a:custGeom>
                  <a:avLst/>
                  <a:gdLst>
                    <a:gd name="T0" fmla="*/ 0 w 592"/>
                    <a:gd name="T1" fmla="*/ 450 h 794"/>
                    <a:gd name="T2" fmla="*/ 592 w 592"/>
                    <a:gd name="T3" fmla="*/ 794 h 794"/>
                    <a:gd name="T4" fmla="*/ 592 w 592"/>
                    <a:gd name="T5" fmla="*/ 344 h 794"/>
                    <a:gd name="T6" fmla="*/ 0 w 592"/>
                    <a:gd name="T7" fmla="*/ 0 h 794"/>
                    <a:gd name="T8" fmla="*/ 0 w 592"/>
                    <a:gd name="T9" fmla="*/ 450 h 794"/>
                  </a:gdLst>
                  <a:ahLst/>
                  <a:cxnLst>
                    <a:cxn ang="0">
                      <a:pos x="T0" y="T1"/>
                    </a:cxn>
                    <a:cxn ang="0">
                      <a:pos x="T2" y="T3"/>
                    </a:cxn>
                    <a:cxn ang="0">
                      <a:pos x="T4" y="T5"/>
                    </a:cxn>
                    <a:cxn ang="0">
                      <a:pos x="T6" y="T7"/>
                    </a:cxn>
                    <a:cxn ang="0">
                      <a:pos x="T8" y="T9"/>
                    </a:cxn>
                  </a:cxnLst>
                  <a:rect l="0" t="0" r="r" b="b"/>
                  <a:pathLst>
                    <a:path w="592" h="794">
                      <a:moveTo>
                        <a:pt x="0" y="450"/>
                      </a:moveTo>
                      <a:lnTo>
                        <a:pt x="592" y="794"/>
                      </a:lnTo>
                      <a:lnTo>
                        <a:pt x="592" y="344"/>
                      </a:lnTo>
                      <a:lnTo>
                        <a:pt x="0" y="0"/>
                      </a:lnTo>
                      <a:lnTo>
                        <a:pt x="0" y="45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20" name="Freeform 240"/>
                <p:cNvSpPr>
                  <a:spLocks/>
                </p:cNvSpPr>
                <p:nvPr/>
              </p:nvSpPr>
              <p:spPr bwMode="auto">
                <a:xfrm>
                  <a:off x="4041" y="921"/>
                  <a:ext cx="1800" cy="1466"/>
                </a:xfrm>
                <a:custGeom>
                  <a:avLst/>
                  <a:gdLst>
                    <a:gd name="T0" fmla="*/ 1800 w 1800"/>
                    <a:gd name="T1" fmla="*/ 434 h 1466"/>
                    <a:gd name="T2" fmla="*/ 0 w 1800"/>
                    <a:gd name="T3" fmla="*/ 1466 h 1466"/>
                    <a:gd name="T4" fmla="*/ 0 w 1800"/>
                    <a:gd name="T5" fmla="*/ 1032 h 1466"/>
                    <a:gd name="T6" fmla="*/ 1800 w 1800"/>
                    <a:gd name="T7" fmla="*/ 0 h 1466"/>
                    <a:gd name="T8" fmla="*/ 1800 w 1800"/>
                    <a:gd name="T9" fmla="*/ 434 h 1466"/>
                  </a:gdLst>
                  <a:ahLst/>
                  <a:cxnLst>
                    <a:cxn ang="0">
                      <a:pos x="T0" y="T1"/>
                    </a:cxn>
                    <a:cxn ang="0">
                      <a:pos x="T2" y="T3"/>
                    </a:cxn>
                    <a:cxn ang="0">
                      <a:pos x="T4" y="T5"/>
                    </a:cxn>
                    <a:cxn ang="0">
                      <a:pos x="T6" y="T7"/>
                    </a:cxn>
                    <a:cxn ang="0">
                      <a:pos x="T8" y="T9"/>
                    </a:cxn>
                  </a:cxnLst>
                  <a:rect l="0" t="0" r="r" b="b"/>
                  <a:pathLst>
                    <a:path w="1800" h="1466">
                      <a:moveTo>
                        <a:pt x="1800" y="434"/>
                      </a:moveTo>
                      <a:lnTo>
                        <a:pt x="0" y="1466"/>
                      </a:lnTo>
                      <a:lnTo>
                        <a:pt x="0" y="1032"/>
                      </a:lnTo>
                      <a:lnTo>
                        <a:pt x="1800" y="0"/>
                      </a:lnTo>
                      <a:lnTo>
                        <a:pt x="1800" y="434"/>
                      </a:lnTo>
                      <a:close/>
                    </a:path>
                  </a:pathLst>
                </a:custGeom>
                <a:solidFill>
                  <a:srgbClr val="EEEEEE"/>
                </a:solidFill>
                <a:ln w="12700">
                  <a:solidFill>
                    <a:srgbClr val="000000"/>
                  </a:solidFill>
                  <a:prstDash val="solid"/>
                  <a:round/>
                  <a:headEnd/>
                  <a:tailEnd/>
                </a:ln>
              </p:spPr>
              <p:txBody>
                <a:bodyPr/>
                <a:lstStyle/>
                <a:p>
                  <a:endParaRPr lang="en-US" sz="1350"/>
                </a:p>
              </p:txBody>
            </p:sp>
            <p:sp>
              <p:nvSpPr>
                <p:cNvPr id="421" name="Freeform 241"/>
                <p:cNvSpPr>
                  <a:spLocks/>
                </p:cNvSpPr>
                <p:nvPr/>
              </p:nvSpPr>
              <p:spPr bwMode="auto">
                <a:xfrm>
                  <a:off x="3439" y="1373"/>
                  <a:ext cx="996" cy="578"/>
                </a:xfrm>
                <a:custGeom>
                  <a:avLst/>
                  <a:gdLst>
                    <a:gd name="T0" fmla="*/ 594 w 996"/>
                    <a:gd name="T1" fmla="*/ 578 h 578"/>
                    <a:gd name="T2" fmla="*/ 996 w 996"/>
                    <a:gd name="T3" fmla="*/ 346 h 578"/>
                    <a:gd name="T4" fmla="*/ 396 w 996"/>
                    <a:gd name="T5" fmla="*/ 0 h 578"/>
                    <a:gd name="T6" fmla="*/ 392 w 996"/>
                    <a:gd name="T7" fmla="*/ 2 h 578"/>
                    <a:gd name="T8" fmla="*/ 0 w 996"/>
                    <a:gd name="T9" fmla="*/ 226 h 578"/>
                    <a:gd name="T10" fmla="*/ 594 w 996"/>
                    <a:gd name="T11" fmla="*/ 578 h 578"/>
                  </a:gdLst>
                  <a:ahLst/>
                  <a:cxnLst>
                    <a:cxn ang="0">
                      <a:pos x="T0" y="T1"/>
                    </a:cxn>
                    <a:cxn ang="0">
                      <a:pos x="T2" y="T3"/>
                    </a:cxn>
                    <a:cxn ang="0">
                      <a:pos x="T4" y="T5"/>
                    </a:cxn>
                    <a:cxn ang="0">
                      <a:pos x="T6" y="T7"/>
                    </a:cxn>
                    <a:cxn ang="0">
                      <a:pos x="T8" y="T9"/>
                    </a:cxn>
                    <a:cxn ang="0">
                      <a:pos x="T10" y="T11"/>
                    </a:cxn>
                  </a:cxnLst>
                  <a:rect l="0" t="0" r="r" b="b"/>
                  <a:pathLst>
                    <a:path w="996" h="578">
                      <a:moveTo>
                        <a:pt x="594" y="578"/>
                      </a:moveTo>
                      <a:lnTo>
                        <a:pt x="996" y="346"/>
                      </a:lnTo>
                      <a:lnTo>
                        <a:pt x="396" y="0"/>
                      </a:lnTo>
                      <a:lnTo>
                        <a:pt x="392" y="2"/>
                      </a:lnTo>
                      <a:lnTo>
                        <a:pt x="0" y="226"/>
                      </a:lnTo>
                      <a:lnTo>
                        <a:pt x="594" y="5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22" name="Freeform 242"/>
                <p:cNvSpPr>
                  <a:spLocks/>
                </p:cNvSpPr>
                <p:nvPr/>
              </p:nvSpPr>
              <p:spPr bwMode="auto">
                <a:xfrm>
                  <a:off x="4743" y="189"/>
                  <a:ext cx="996" cy="578"/>
                </a:xfrm>
                <a:custGeom>
                  <a:avLst/>
                  <a:gdLst>
                    <a:gd name="T0" fmla="*/ 594 w 996"/>
                    <a:gd name="T1" fmla="*/ 578 h 578"/>
                    <a:gd name="T2" fmla="*/ 996 w 996"/>
                    <a:gd name="T3" fmla="*/ 346 h 578"/>
                    <a:gd name="T4" fmla="*/ 396 w 996"/>
                    <a:gd name="T5" fmla="*/ 0 h 578"/>
                    <a:gd name="T6" fmla="*/ 392 w 996"/>
                    <a:gd name="T7" fmla="*/ 2 h 578"/>
                    <a:gd name="T8" fmla="*/ 0 w 996"/>
                    <a:gd name="T9" fmla="*/ 226 h 578"/>
                    <a:gd name="T10" fmla="*/ 594 w 996"/>
                    <a:gd name="T11" fmla="*/ 578 h 578"/>
                  </a:gdLst>
                  <a:ahLst/>
                  <a:cxnLst>
                    <a:cxn ang="0">
                      <a:pos x="T0" y="T1"/>
                    </a:cxn>
                    <a:cxn ang="0">
                      <a:pos x="T2" y="T3"/>
                    </a:cxn>
                    <a:cxn ang="0">
                      <a:pos x="T4" y="T5"/>
                    </a:cxn>
                    <a:cxn ang="0">
                      <a:pos x="T6" y="T7"/>
                    </a:cxn>
                    <a:cxn ang="0">
                      <a:pos x="T8" y="T9"/>
                    </a:cxn>
                    <a:cxn ang="0">
                      <a:pos x="T10" y="T11"/>
                    </a:cxn>
                  </a:cxnLst>
                  <a:rect l="0" t="0" r="r" b="b"/>
                  <a:pathLst>
                    <a:path w="996" h="578">
                      <a:moveTo>
                        <a:pt x="594" y="578"/>
                      </a:moveTo>
                      <a:lnTo>
                        <a:pt x="996" y="346"/>
                      </a:lnTo>
                      <a:lnTo>
                        <a:pt x="396" y="0"/>
                      </a:lnTo>
                      <a:lnTo>
                        <a:pt x="392" y="2"/>
                      </a:lnTo>
                      <a:lnTo>
                        <a:pt x="0" y="226"/>
                      </a:lnTo>
                      <a:lnTo>
                        <a:pt x="594" y="5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23" name="Freeform 243"/>
                <p:cNvSpPr>
                  <a:spLocks/>
                </p:cNvSpPr>
                <p:nvPr/>
              </p:nvSpPr>
              <p:spPr bwMode="auto">
                <a:xfrm>
                  <a:off x="5337" y="545"/>
                  <a:ext cx="408" cy="666"/>
                </a:xfrm>
                <a:custGeom>
                  <a:avLst/>
                  <a:gdLst>
                    <a:gd name="T0" fmla="*/ 408 w 408"/>
                    <a:gd name="T1" fmla="*/ 434 h 666"/>
                    <a:gd name="T2" fmla="*/ 0 w 408"/>
                    <a:gd name="T3" fmla="*/ 666 h 666"/>
                    <a:gd name="T4" fmla="*/ 0 w 408"/>
                    <a:gd name="T5" fmla="*/ 232 h 666"/>
                    <a:gd name="T6" fmla="*/ 408 w 408"/>
                    <a:gd name="T7" fmla="*/ 0 h 666"/>
                    <a:gd name="T8" fmla="*/ 408 w 408"/>
                    <a:gd name="T9" fmla="*/ 434 h 666"/>
                  </a:gdLst>
                  <a:ahLst/>
                  <a:cxnLst>
                    <a:cxn ang="0">
                      <a:pos x="T0" y="T1"/>
                    </a:cxn>
                    <a:cxn ang="0">
                      <a:pos x="T2" y="T3"/>
                    </a:cxn>
                    <a:cxn ang="0">
                      <a:pos x="T4" y="T5"/>
                    </a:cxn>
                    <a:cxn ang="0">
                      <a:pos x="T6" y="T7"/>
                    </a:cxn>
                    <a:cxn ang="0">
                      <a:pos x="T8" y="T9"/>
                    </a:cxn>
                  </a:cxnLst>
                  <a:rect l="0" t="0" r="r" b="b"/>
                  <a:pathLst>
                    <a:path w="408" h="666">
                      <a:moveTo>
                        <a:pt x="408" y="434"/>
                      </a:moveTo>
                      <a:lnTo>
                        <a:pt x="0" y="666"/>
                      </a:lnTo>
                      <a:lnTo>
                        <a:pt x="0" y="232"/>
                      </a:lnTo>
                      <a:lnTo>
                        <a:pt x="408" y="0"/>
                      </a:lnTo>
                      <a:lnTo>
                        <a:pt x="408" y="434"/>
                      </a:lnTo>
                      <a:close/>
                    </a:path>
                  </a:pathLst>
                </a:custGeom>
                <a:solidFill>
                  <a:srgbClr val="EEEEEE"/>
                </a:solidFill>
                <a:ln w="12700">
                  <a:solidFill>
                    <a:srgbClr val="000000"/>
                  </a:solidFill>
                  <a:prstDash val="solid"/>
                  <a:round/>
                  <a:headEnd/>
                  <a:tailEnd/>
                </a:ln>
              </p:spPr>
              <p:txBody>
                <a:bodyPr/>
                <a:lstStyle/>
                <a:p>
                  <a:endParaRPr lang="en-US" sz="1350"/>
                </a:p>
              </p:txBody>
            </p:sp>
            <p:sp>
              <p:nvSpPr>
                <p:cNvPr id="424" name="Freeform 244"/>
                <p:cNvSpPr>
                  <a:spLocks/>
                </p:cNvSpPr>
                <p:nvPr/>
              </p:nvSpPr>
              <p:spPr bwMode="auto">
                <a:xfrm>
                  <a:off x="4737" y="417"/>
                  <a:ext cx="592" cy="794"/>
                </a:xfrm>
                <a:custGeom>
                  <a:avLst/>
                  <a:gdLst>
                    <a:gd name="T0" fmla="*/ 0 w 592"/>
                    <a:gd name="T1" fmla="*/ 450 h 794"/>
                    <a:gd name="T2" fmla="*/ 592 w 592"/>
                    <a:gd name="T3" fmla="*/ 794 h 794"/>
                    <a:gd name="T4" fmla="*/ 592 w 592"/>
                    <a:gd name="T5" fmla="*/ 344 h 794"/>
                    <a:gd name="T6" fmla="*/ 0 w 592"/>
                    <a:gd name="T7" fmla="*/ 0 h 794"/>
                    <a:gd name="T8" fmla="*/ 0 w 592"/>
                    <a:gd name="T9" fmla="*/ 450 h 794"/>
                  </a:gdLst>
                  <a:ahLst/>
                  <a:cxnLst>
                    <a:cxn ang="0">
                      <a:pos x="T0" y="T1"/>
                    </a:cxn>
                    <a:cxn ang="0">
                      <a:pos x="T2" y="T3"/>
                    </a:cxn>
                    <a:cxn ang="0">
                      <a:pos x="T4" y="T5"/>
                    </a:cxn>
                    <a:cxn ang="0">
                      <a:pos x="T6" y="T7"/>
                    </a:cxn>
                    <a:cxn ang="0">
                      <a:pos x="T8" y="T9"/>
                    </a:cxn>
                  </a:cxnLst>
                  <a:rect l="0" t="0" r="r" b="b"/>
                  <a:pathLst>
                    <a:path w="592" h="794">
                      <a:moveTo>
                        <a:pt x="0" y="450"/>
                      </a:moveTo>
                      <a:lnTo>
                        <a:pt x="592" y="794"/>
                      </a:lnTo>
                      <a:lnTo>
                        <a:pt x="592" y="344"/>
                      </a:lnTo>
                      <a:lnTo>
                        <a:pt x="0" y="0"/>
                      </a:lnTo>
                      <a:lnTo>
                        <a:pt x="0" y="45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25" name="Freeform 245"/>
                <p:cNvSpPr>
                  <a:spLocks/>
                </p:cNvSpPr>
                <p:nvPr/>
              </p:nvSpPr>
              <p:spPr bwMode="auto">
                <a:xfrm>
                  <a:off x="4191" y="1061"/>
                  <a:ext cx="1140" cy="666"/>
                </a:xfrm>
                <a:custGeom>
                  <a:avLst/>
                  <a:gdLst>
                    <a:gd name="T0" fmla="*/ 250 w 1140"/>
                    <a:gd name="T1" fmla="*/ 666 h 666"/>
                    <a:gd name="T2" fmla="*/ 1140 w 1140"/>
                    <a:gd name="T3" fmla="*/ 146 h 666"/>
                    <a:gd name="T4" fmla="*/ 884 w 1140"/>
                    <a:gd name="T5" fmla="*/ 0 h 666"/>
                    <a:gd name="T6" fmla="*/ 392 w 1140"/>
                    <a:gd name="T7" fmla="*/ 290 h 666"/>
                    <a:gd name="T8" fmla="*/ 0 w 1140"/>
                    <a:gd name="T9" fmla="*/ 514 h 666"/>
                    <a:gd name="T10" fmla="*/ 250 w 1140"/>
                    <a:gd name="T11" fmla="*/ 666 h 666"/>
                  </a:gdLst>
                  <a:ahLst/>
                  <a:cxnLst>
                    <a:cxn ang="0">
                      <a:pos x="T0" y="T1"/>
                    </a:cxn>
                    <a:cxn ang="0">
                      <a:pos x="T2" y="T3"/>
                    </a:cxn>
                    <a:cxn ang="0">
                      <a:pos x="T4" y="T5"/>
                    </a:cxn>
                    <a:cxn ang="0">
                      <a:pos x="T6" y="T7"/>
                    </a:cxn>
                    <a:cxn ang="0">
                      <a:pos x="T8" y="T9"/>
                    </a:cxn>
                    <a:cxn ang="0">
                      <a:pos x="T10" y="T11"/>
                    </a:cxn>
                  </a:cxnLst>
                  <a:rect l="0" t="0" r="r" b="b"/>
                  <a:pathLst>
                    <a:path w="1140" h="666">
                      <a:moveTo>
                        <a:pt x="250" y="666"/>
                      </a:moveTo>
                      <a:lnTo>
                        <a:pt x="1140" y="146"/>
                      </a:lnTo>
                      <a:lnTo>
                        <a:pt x="884" y="0"/>
                      </a:lnTo>
                      <a:lnTo>
                        <a:pt x="392" y="290"/>
                      </a:lnTo>
                      <a:lnTo>
                        <a:pt x="0" y="514"/>
                      </a:lnTo>
                      <a:lnTo>
                        <a:pt x="250" y="66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26" name="Freeform 246"/>
                <p:cNvSpPr>
                  <a:spLocks/>
                </p:cNvSpPr>
                <p:nvPr/>
              </p:nvSpPr>
              <p:spPr bwMode="auto">
                <a:xfrm>
                  <a:off x="3839" y="861"/>
                  <a:ext cx="1140" cy="666"/>
                </a:xfrm>
                <a:custGeom>
                  <a:avLst/>
                  <a:gdLst>
                    <a:gd name="T0" fmla="*/ 250 w 1140"/>
                    <a:gd name="T1" fmla="*/ 666 h 666"/>
                    <a:gd name="T2" fmla="*/ 1140 w 1140"/>
                    <a:gd name="T3" fmla="*/ 146 h 666"/>
                    <a:gd name="T4" fmla="*/ 884 w 1140"/>
                    <a:gd name="T5" fmla="*/ 0 h 666"/>
                    <a:gd name="T6" fmla="*/ 392 w 1140"/>
                    <a:gd name="T7" fmla="*/ 290 h 666"/>
                    <a:gd name="T8" fmla="*/ 0 w 1140"/>
                    <a:gd name="T9" fmla="*/ 514 h 666"/>
                    <a:gd name="T10" fmla="*/ 250 w 1140"/>
                    <a:gd name="T11" fmla="*/ 666 h 666"/>
                  </a:gdLst>
                  <a:ahLst/>
                  <a:cxnLst>
                    <a:cxn ang="0">
                      <a:pos x="T0" y="T1"/>
                    </a:cxn>
                    <a:cxn ang="0">
                      <a:pos x="T2" y="T3"/>
                    </a:cxn>
                    <a:cxn ang="0">
                      <a:pos x="T4" y="T5"/>
                    </a:cxn>
                    <a:cxn ang="0">
                      <a:pos x="T6" y="T7"/>
                    </a:cxn>
                    <a:cxn ang="0">
                      <a:pos x="T8" y="T9"/>
                    </a:cxn>
                    <a:cxn ang="0">
                      <a:pos x="T10" y="T11"/>
                    </a:cxn>
                  </a:cxnLst>
                  <a:rect l="0" t="0" r="r" b="b"/>
                  <a:pathLst>
                    <a:path w="1140" h="666">
                      <a:moveTo>
                        <a:pt x="250" y="666"/>
                      </a:moveTo>
                      <a:lnTo>
                        <a:pt x="1140" y="146"/>
                      </a:lnTo>
                      <a:lnTo>
                        <a:pt x="884" y="0"/>
                      </a:lnTo>
                      <a:lnTo>
                        <a:pt x="392" y="290"/>
                      </a:lnTo>
                      <a:lnTo>
                        <a:pt x="0" y="514"/>
                      </a:lnTo>
                      <a:lnTo>
                        <a:pt x="250" y="66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27" name="Freeform 247"/>
                <p:cNvSpPr>
                  <a:spLocks/>
                </p:cNvSpPr>
                <p:nvPr/>
              </p:nvSpPr>
              <p:spPr bwMode="auto">
                <a:xfrm>
                  <a:off x="4357" y="931"/>
                  <a:ext cx="474" cy="276"/>
                </a:xfrm>
                <a:custGeom>
                  <a:avLst/>
                  <a:gdLst>
                    <a:gd name="T0" fmla="*/ 282 w 474"/>
                    <a:gd name="T1" fmla="*/ 276 h 276"/>
                    <a:gd name="T2" fmla="*/ 474 w 474"/>
                    <a:gd name="T3" fmla="*/ 166 h 276"/>
                    <a:gd name="T4" fmla="*/ 188 w 474"/>
                    <a:gd name="T5" fmla="*/ 0 h 276"/>
                    <a:gd name="T6" fmla="*/ 186 w 474"/>
                    <a:gd name="T7" fmla="*/ 2 h 276"/>
                    <a:gd name="T8" fmla="*/ 0 w 474"/>
                    <a:gd name="T9" fmla="*/ 108 h 276"/>
                    <a:gd name="T10" fmla="*/ 282 w 474"/>
                    <a:gd name="T11" fmla="*/ 276 h 276"/>
                  </a:gdLst>
                  <a:ahLst/>
                  <a:cxnLst>
                    <a:cxn ang="0">
                      <a:pos x="T0" y="T1"/>
                    </a:cxn>
                    <a:cxn ang="0">
                      <a:pos x="T2" y="T3"/>
                    </a:cxn>
                    <a:cxn ang="0">
                      <a:pos x="T4" y="T5"/>
                    </a:cxn>
                    <a:cxn ang="0">
                      <a:pos x="T6" y="T7"/>
                    </a:cxn>
                    <a:cxn ang="0">
                      <a:pos x="T8" y="T9"/>
                    </a:cxn>
                    <a:cxn ang="0">
                      <a:pos x="T10" y="T11"/>
                    </a:cxn>
                  </a:cxnLst>
                  <a:rect l="0" t="0" r="r" b="b"/>
                  <a:pathLst>
                    <a:path w="474" h="276">
                      <a:moveTo>
                        <a:pt x="282" y="276"/>
                      </a:moveTo>
                      <a:lnTo>
                        <a:pt x="474" y="166"/>
                      </a:lnTo>
                      <a:lnTo>
                        <a:pt x="188" y="0"/>
                      </a:lnTo>
                      <a:lnTo>
                        <a:pt x="186" y="2"/>
                      </a:lnTo>
                      <a:lnTo>
                        <a:pt x="0" y="108"/>
                      </a:lnTo>
                      <a:lnTo>
                        <a:pt x="282" y="27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28" name="Freeform 248"/>
                <p:cNvSpPr>
                  <a:spLocks/>
                </p:cNvSpPr>
                <p:nvPr/>
              </p:nvSpPr>
              <p:spPr bwMode="auto">
                <a:xfrm>
                  <a:off x="4639" y="1101"/>
                  <a:ext cx="194" cy="318"/>
                </a:xfrm>
                <a:custGeom>
                  <a:avLst/>
                  <a:gdLst>
                    <a:gd name="T0" fmla="*/ 194 w 194"/>
                    <a:gd name="T1" fmla="*/ 208 h 318"/>
                    <a:gd name="T2" fmla="*/ 0 w 194"/>
                    <a:gd name="T3" fmla="*/ 318 h 318"/>
                    <a:gd name="T4" fmla="*/ 0 w 194"/>
                    <a:gd name="T5" fmla="*/ 110 h 318"/>
                    <a:gd name="T6" fmla="*/ 194 w 194"/>
                    <a:gd name="T7" fmla="*/ 0 h 318"/>
                    <a:gd name="T8" fmla="*/ 194 w 194"/>
                    <a:gd name="T9" fmla="*/ 208 h 318"/>
                  </a:gdLst>
                  <a:ahLst/>
                  <a:cxnLst>
                    <a:cxn ang="0">
                      <a:pos x="T0" y="T1"/>
                    </a:cxn>
                    <a:cxn ang="0">
                      <a:pos x="T2" y="T3"/>
                    </a:cxn>
                    <a:cxn ang="0">
                      <a:pos x="T4" y="T5"/>
                    </a:cxn>
                    <a:cxn ang="0">
                      <a:pos x="T6" y="T7"/>
                    </a:cxn>
                    <a:cxn ang="0">
                      <a:pos x="T8" y="T9"/>
                    </a:cxn>
                  </a:cxnLst>
                  <a:rect l="0" t="0" r="r" b="b"/>
                  <a:pathLst>
                    <a:path w="194" h="318">
                      <a:moveTo>
                        <a:pt x="194" y="208"/>
                      </a:moveTo>
                      <a:lnTo>
                        <a:pt x="0" y="318"/>
                      </a:lnTo>
                      <a:lnTo>
                        <a:pt x="0" y="110"/>
                      </a:lnTo>
                      <a:lnTo>
                        <a:pt x="194" y="0"/>
                      </a:lnTo>
                      <a:lnTo>
                        <a:pt x="194" y="20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429" name="Freeform 249"/>
                <p:cNvSpPr>
                  <a:spLocks/>
                </p:cNvSpPr>
                <p:nvPr/>
              </p:nvSpPr>
              <p:spPr bwMode="auto">
                <a:xfrm>
                  <a:off x="4353" y="1041"/>
                  <a:ext cx="282" cy="378"/>
                </a:xfrm>
                <a:custGeom>
                  <a:avLst/>
                  <a:gdLst>
                    <a:gd name="T0" fmla="*/ 0 w 282"/>
                    <a:gd name="T1" fmla="*/ 214 h 378"/>
                    <a:gd name="T2" fmla="*/ 282 w 282"/>
                    <a:gd name="T3" fmla="*/ 378 h 378"/>
                    <a:gd name="T4" fmla="*/ 282 w 282"/>
                    <a:gd name="T5" fmla="*/ 164 h 378"/>
                    <a:gd name="T6" fmla="*/ 0 w 282"/>
                    <a:gd name="T7" fmla="*/ 0 h 378"/>
                    <a:gd name="T8" fmla="*/ 0 w 282"/>
                    <a:gd name="T9" fmla="*/ 214 h 378"/>
                  </a:gdLst>
                  <a:ahLst/>
                  <a:cxnLst>
                    <a:cxn ang="0">
                      <a:pos x="T0" y="T1"/>
                    </a:cxn>
                    <a:cxn ang="0">
                      <a:pos x="T2" y="T3"/>
                    </a:cxn>
                    <a:cxn ang="0">
                      <a:pos x="T4" y="T5"/>
                    </a:cxn>
                    <a:cxn ang="0">
                      <a:pos x="T6" y="T7"/>
                    </a:cxn>
                    <a:cxn ang="0">
                      <a:pos x="T8" y="T9"/>
                    </a:cxn>
                  </a:cxnLst>
                  <a:rect l="0" t="0" r="r" b="b"/>
                  <a:pathLst>
                    <a:path w="282" h="378">
                      <a:moveTo>
                        <a:pt x="0" y="214"/>
                      </a:moveTo>
                      <a:lnTo>
                        <a:pt x="282" y="378"/>
                      </a:lnTo>
                      <a:lnTo>
                        <a:pt x="282" y="164"/>
                      </a:lnTo>
                      <a:lnTo>
                        <a:pt x="0" y="0"/>
                      </a:lnTo>
                      <a:lnTo>
                        <a:pt x="0" y="214"/>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30" name="Line 250"/>
                <p:cNvSpPr>
                  <a:spLocks noChangeShapeType="1"/>
                </p:cNvSpPr>
                <p:nvPr/>
              </p:nvSpPr>
              <p:spPr bwMode="auto">
                <a:xfrm>
                  <a:off x="4977" y="1007"/>
                  <a:ext cx="1" cy="1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431" name="Freeform 251"/>
                <p:cNvSpPr>
                  <a:spLocks/>
                </p:cNvSpPr>
                <p:nvPr/>
              </p:nvSpPr>
              <p:spPr bwMode="auto">
                <a:xfrm>
                  <a:off x="4913" y="679"/>
                  <a:ext cx="278" cy="264"/>
                </a:xfrm>
                <a:custGeom>
                  <a:avLst/>
                  <a:gdLst>
                    <a:gd name="T0" fmla="*/ 8 w 278"/>
                    <a:gd name="T1" fmla="*/ 78 h 264"/>
                    <a:gd name="T2" fmla="*/ 2 w 278"/>
                    <a:gd name="T3" fmla="*/ 104 h 264"/>
                    <a:gd name="T4" fmla="*/ 0 w 278"/>
                    <a:gd name="T5" fmla="*/ 130 h 264"/>
                    <a:gd name="T6" fmla="*/ 4 w 278"/>
                    <a:gd name="T7" fmla="*/ 156 h 264"/>
                    <a:gd name="T8" fmla="*/ 12 w 278"/>
                    <a:gd name="T9" fmla="*/ 180 h 264"/>
                    <a:gd name="T10" fmla="*/ 24 w 278"/>
                    <a:gd name="T11" fmla="*/ 202 h 264"/>
                    <a:gd name="T12" fmla="*/ 42 w 278"/>
                    <a:gd name="T13" fmla="*/ 222 h 264"/>
                    <a:gd name="T14" fmla="*/ 64 w 278"/>
                    <a:gd name="T15" fmla="*/ 240 h 264"/>
                    <a:gd name="T16" fmla="*/ 88 w 278"/>
                    <a:gd name="T17" fmla="*/ 252 h 264"/>
                    <a:gd name="T18" fmla="*/ 102 w 278"/>
                    <a:gd name="T19" fmla="*/ 258 h 264"/>
                    <a:gd name="T20" fmla="*/ 130 w 278"/>
                    <a:gd name="T21" fmla="*/ 264 h 264"/>
                    <a:gd name="T22" fmla="*/ 156 w 278"/>
                    <a:gd name="T23" fmla="*/ 264 h 264"/>
                    <a:gd name="T24" fmla="*/ 182 w 278"/>
                    <a:gd name="T25" fmla="*/ 260 h 264"/>
                    <a:gd name="T26" fmla="*/ 208 w 278"/>
                    <a:gd name="T27" fmla="*/ 250 h 264"/>
                    <a:gd name="T28" fmla="*/ 228 w 278"/>
                    <a:gd name="T29" fmla="*/ 236 h 264"/>
                    <a:gd name="T30" fmla="*/ 248 w 278"/>
                    <a:gd name="T31" fmla="*/ 220 h 264"/>
                    <a:gd name="T32" fmla="*/ 262 w 278"/>
                    <a:gd name="T33" fmla="*/ 198 h 264"/>
                    <a:gd name="T34" fmla="*/ 268 w 278"/>
                    <a:gd name="T35" fmla="*/ 186 h 264"/>
                    <a:gd name="T36" fmla="*/ 276 w 278"/>
                    <a:gd name="T37" fmla="*/ 160 h 264"/>
                    <a:gd name="T38" fmla="*/ 278 w 278"/>
                    <a:gd name="T39" fmla="*/ 134 h 264"/>
                    <a:gd name="T40" fmla="*/ 274 w 278"/>
                    <a:gd name="T41" fmla="*/ 110 h 264"/>
                    <a:gd name="T42" fmla="*/ 266 w 278"/>
                    <a:gd name="T43" fmla="*/ 84 h 264"/>
                    <a:gd name="T44" fmla="*/ 252 w 278"/>
                    <a:gd name="T45" fmla="*/ 62 h 264"/>
                    <a:gd name="T46" fmla="*/ 236 w 278"/>
                    <a:gd name="T47" fmla="*/ 42 h 264"/>
                    <a:gd name="T48" fmla="*/ 214 w 278"/>
                    <a:gd name="T49" fmla="*/ 24 h 264"/>
                    <a:gd name="T50" fmla="*/ 188 w 278"/>
                    <a:gd name="T51" fmla="*/ 12 h 264"/>
                    <a:gd name="T52" fmla="*/ 174 w 278"/>
                    <a:gd name="T53" fmla="*/ 6 h 264"/>
                    <a:gd name="T54" fmla="*/ 148 w 278"/>
                    <a:gd name="T55" fmla="*/ 2 h 264"/>
                    <a:gd name="T56" fmla="*/ 120 w 278"/>
                    <a:gd name="T57" fmla="*/ 0 h 264"/>
                    <a:gd name="T58" fmla="*/ 94 w 278"/>
                    <a:gd name="T59" fmla="*/ 4 h 264"/>
                    <a:gd name="T60" fmla="*/ 70 w 278"/>
                    <a:gd name="T61" fmla="*/ 14 h 264"/>
                    <a:gd name="T62" fmla="*/ 48 w 278"/>
                    <a:gd name="T63" fmla="*/ 28 h 264"/>
                    <a:gd name="T64" fmla="*/ 30 w 278"/>
                    <a:gd name="T65" fmla="*/ 46 h 264"/>
                    <a:gd name="T66" fmla="*/ 14 w 278"/>
                    <a:gd name="T67" fmla="*/ 66 h 264"/>
                    <a:gd name="T68" fmla="*/ 8 w 278"/>
                    <a:gd name="T69" fmla="*/ 7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8" h="264">
                      <a:moveTo>
                        <a:pt x="8" y="78"/>
                      </a:moveTo>
                      <a:lnTo>
                        <a:pt x="8" y="78"/>
                      </a:lnTo>
                      <a:lnTo>
                        <a:pt x="4" y="92"/>
                      </a:lnTo>
                      <a:lnTo>
                        <a:pt x="2" y="104"/>
                      </a:lnTo>
                      <a:lnTo>
                        <a:pt x="0" y="116"/>
                      </a:lnTo>
                      <a:lnTo>
                        <a:pt x="0" y="130"/>
                      </a:lnTo>
                      <a:lnTo>
                        <a:pt x="0" y="142"/>
                      </a:lnTo>
                      <a:lnTo>
                        <a:pt x="4" y="156"/>
                      </a:lnTo>
                      <a:lnTo>
                        <a:pt x="6" y="168"/>
                      </a:lnTo>
                      <a:lnTo>
                        <a:pt x="12" y="180"/>
                      </a:lnTo>
                      <a:lnTo>
                        <a:pt x="18" y="192"/>
                      </a:lnTo>
                      <a:lnTo>
                        <a:pt x="24" y="202"/>
                      </a:lnTo>
                      <a:lnTo>
                        <a:pt x="32" y="212"/>
                      </a:lnTo>
                      <a:lnTo>
                        <a:pt x="42" y="222"/>
                      </a:lnTo>
                      <a:lnTo>
                        <a:pt x="52" y="232"/>
                      </a:lnTo>
                      <a:lnTo>
                        <a:pt x="64" y="240"/>
                      </a:lnTo>
                      <a:lnTo>
                        <a:pt x="76" y="246"/>
                      </a:lnTo>
                      <a:lnTo>
                        <a:pt x="88" y="252"/>
                      </a:lnTo>
                      <a:lnTo>
                        <a:pt x="88" y="252"/>
                      </a:lnTo>
                      <a:lnTo>
                        <a:pt x="102" y="258"/>
                      </a:lnTo>
                      <a:lnTo>
                        <a:pt x="116" y="262"/>
                      </a:lnTo>
                      <a:lnTo>
                        <a:pt x="130" y="264"/>
                      </a:lnTo>
                      <a:lnTo>
                        <a:pt x="144" y="264"/>
                      </a:lnTo>
                      <a:lnTo>
                        <a:pt x="156" y="264"/>
                      </a:lnTo>
                      <a:lnTo>
                        <a:pt x="170" y="262"/>
                      </a:lnTo>
                      <a:lnTo>
                        <a:pt x="182" y="260"/>
                      </a:lnTo>
                      <a:lnTo>
                        <a:pt x="196" y="256"/>
                      </a:lnTo>
                      <a:lnTo>
                        <a:pt x="208" y="250"/>
                      </a:lnTo>
                      <a:lnTo>
                        <a:pt x="218" y="244"/>
                      </a:lnTo>
                      <a:lnTo>
                        <a:pt x="228" y="236"/>
                      </a:lnTo>
                      <a:lnTo>
                        <a:pt x="238" y="228"/>
                      </a:lnTo>
                      <a:lnTo>
                        <a:pt x="248" y="220"/>
                      </a:lnTo>
                      <a:lnTo>
                        <a:pt x="256" y="210"/>
                      </a:lnTo>
                      <a:lnTo>
                        <a:pt x="262" y="198"/>
                      </a:lnTo>
                      <a:lnTo>
                        <a:pt x="268" y="186"/>
                      </a:lnTo>
                      <a:lnTo>
                        <a:pt x="268" y="186"/>
                      </a:lnTo>
                      <a:lnTo>
                        <a:pt x="272" y="174"/>
                      </a:lnTo>
                      <a:lnTo>
                        <a:pt x="276" y="160"/>
                      </a:lnTo>
                      <a:lnTo>
                        <a:pt x="278" y="148"/>
                      </a:lnTo>
                      <a:lnTo>
                        <a:pt x="278" y="134"/>
                      </a:lnTo>
                      <a:lnTo>
                        <a:pt x="276" y="122"/>
                      </a:lnTo>
                      <a:lnTo>
                        <a:pt x="274" y="110"/>
                      </a:lnTo>
                      <a:lnTo>
                        <a:pt x="270" y="96"/>
                      </a:lnTo>
                      <a:lnTo>
                        <a:pt x="266" y="84"/>
                      </a:lnTo>
                      <a:lnTo>
                        <a:pt x="260" y="74"/>
                      </a:lnTo>
                      <a:lnTo>
                        <a:pt x="252" y="62"/>
                      </a:lnTo>
                      <a:lnTo>
                        <a:pt x="244" y="52"/>
                      </a:lnTo>
                      <a:lnTo>
                        <a:pt x="236" y="42"/>
                      </a:lnTo>
                      <a:lnTo>
                        <a:pt x="224" y="32"/>
                      </a:lnTo>
                      <a:lnTo>
                        <a:pt x="214" y="24"/>
                      </a:lnTo>
                      <a:lnTo>
                        <a:pt x="202" y="18"/>
                      </a:lnTo>
                      <a:lnTo>
                        <a:pt x="188" y="12"/>
                      </a:lnTo>
                      <a:lnTo>
                        <a:pt x="188" y="12"/>
                      </a:lnTo>
                      <a:lnTo>
                        <a:pt x="174" y="6"/>
                      </a:lnTo>
                      <a:lnTo>
                        <a:pt x="162" y="4"/>
                      </a:lnTo>
                      <a:lnTo>
                        <a:pt x="148" y="2"/>
                      </a:lnTo>
                      <a:lnTo>
                        <a:pt x="134" y="0"/>
                      </a:lnTo>
                      <a:lnTo>
                        <a:pt x="120" y="0"/>
                      </a:lnTo>
                      <a:lnTo>
                        <a:pt x="108" y="2"/>
                      </a:lnTo>
                      <a:lnTo>
                        <a:pt x="94" y="4"/>
                      </a:lnTo>
                      <a:lnTo>
                        <a:pt x="82" y="8"/>
                      </a:lnTo>
                      <a:lnTo>
                        <a:pt x="70" y="14"/>
                      </a:lnTo>
                      <a:lnTo>
                        <a:pt x="58" y="20"/>
                      </a:lnTo>
                      <a:lnTo>
                        <a:pt x="48" y="28"/>
                      </a:lnTo>
                      <a:lnTo>
                        <a:pt x="38" y="36"/>
                      </a:lnTo>
                      <a:lnTo>
                        <a:pt x="30" y="46"/>
                      </a:lnTo>
                      <a:lnTo>
                        <a:pt x="22" y="56"/>
                      </a:lnTo>
                      <a:lnTo>
                        <a:pt x="14" y="66"/>
                      </a:lnTo>
                      <a:lnTo>
                        <a:pt x="8" y="78"/>
                      </a:lnTo>
                      <a:lnTo>
                        <a:pt x="8" y="7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432" name="Freeform 252"/>
                <p:cNvSpPr>
                  <a:spLocks/>
                </p:cNvSpPr>
                <p:nvPr/>
              </p:nvSpPr>
              <p:spPr bwMode="auto">
                <a:xfrm>
                  <a:off x="4881" y="703"/>
                  <a:ext cx="278" cy="264"/>
                </a:xfrm>
                <a:custGeom>
                  <a:avLst/>
                  <a:gdLst>
                    <a:gd name="T0" fmla="*/ 8 w 278"/>
                    <a:gd name="T1" fmla="*/ 78 h 264"/>
                    <a:gd name="T2" fmla="*/ 2 w 278"/>
                    <a:gd name="T3" fmla="*/ 104 h 264"/>
                    <a:gd name="T4" fmla="*/ 0 w 278"/>
                    <a:gd name="T5" fmla="*/ 130 h 264"/>
                    <a:gd name="T6" fmla="*/ 4 w 278"/>
                    <a:gd name="T7" fmla="*/ 156 h 264"/>
                    <a:gd name="T8" fmla="*/ 12 w 278"/>
                    <a:gd name="T9" fmla="*/ 180 h 264"/>
                    <a:gd name="T10" fmla="*/ 24 w 278"/>
                    <a:gd name="T11" fmla="*/ 202 h 264"/>
                    <a:gd name="T12" fmla="*/ 42 w 278"/>
                    <a:gd name="T13" fmla="*/ 222 h 264"/>
                    <a:gd name="T14" fmla="*/ 64 w 278"/>
                    <a:gd name="T15" fmla="*/ 240 h 264"/>
                    <a:gd name="T16" fmla="*/ 88 w 278"/>
                    <a:gd name="T17" fmla="*/ 252 h 264"/>
                    <a:gd name="T18" fmla="*/ 102 w 278"/>
                    <a:gd name="T19" fmla="*/ 258 h 264"/>
                    <a:gd name="T20" fmla="*/ 130 w 278"/>
                    <a:gd name="T21" fmla="*/ 264 h 264"/>
                    <a:gd name="T22" fmla="*/ 156 w 278"/>
                    <a:gd name="T23" fmla="*/ 264 h 264"/>
                    <a:gd name="T24" fmla="*/ 182 w 278"/>
                    <a:gd name="T25" fmla="*/ 260 h 264"/>
                    <a:gd name="T26" fmla="*/ 208 w 278"/>
                    <a:gd name="T27" fmla="*/ 250 h 264"/>
                    <a:gd name="T28" fmla="*/ 228 w 278"/>
                    <a:gd name="T29" fmla="*/ 236 h 264"/>
                    <a:gd name="T30" fmla="*/ 248 w 278"/>
                    <a:gd name="T31" fmla="*/ 220 h 264"/>
                    <a:gd name="T32" fmla="*/ 262 w 278"/>
                    <a:gd name="T33" fmla="*/ 198 h 264"/>
                    <a:gd name="T34" fmla="*/ 268 w 278"/>
                    <a:gd name="T35" fmla="*/ 186 h 264"/>
                    <a:gd name="T36" fmla="*/ 276 w 278"/>
                    <a:gd name="T37" fmla="*/ 160 h 264"/>
                    <a:gd name="T38" fmla="*/ 278 w 278"/>
                    <a:gd name="T39" fmla="*/ 134 h 264"/>
                    <a:gd name="T40" fmla="*/ 274 w 278"/>
                    <a:gd name="T41" fmla="*/ 110 h 264"/>
                    <a:gd name="T42" fmla="*/ 266 w 278"/>
                    <a:gd name="T43" fmla="*/ 84 h 264"/>
                    <a:gd name="T44" fmla="*/ 252 w 278"/>
                    <a:gd name="T45" fmla="*/ 62 h 264"/>
                    <a:gd name="T46" fmla="*/ 236 w 278"/>
                    <a:gd name="T47" fmla="*/ 42 h 264"/>
                    <a:gd name="T48" fmla="*/ 214 w 278"/>
                    <a:gd name="T49" fmla="*/ 24 h 264"/>
                    <a:gd name="T50" fmla="*/ 188 w 278"/>
                    <a:gd name="T51" fmla="*/ 12 h 264"/>
                    <a:gd name="T52" fmla="*/ 174 w 278"/>
                    <a:gd name="T53" fmla="*/ 6 h 264"/>
                    <a:gd name="T54" fmla="*/ 148 w 278"/>
                    <a:gd name="T55" fmla="*/ 2 h 264"/>
                    <a:gd name="T56" fmla="*/ 120 w 278"/>
                    <a:gd name="T57" fmla="*/ 0 h 264"/>
                    <a:gd name="T58" fmla="*/ 94 w 278"/>
                    <a:gd name="T59" fmla="*/ 4 h 264"/>
                    <a:gd name="T60" fmla="*/ 70 w 278"/>
                    <a:gd name="T61" fmla="*/ 14 h 264"/>
                    <a:gd name="T62" fmla="*/ 48 w 278"/>
                    <a:gd name="T63" fmla="*/ 28 h 264"/>
                    <a:gd name="T64" fmla="*/ 30 w 278"/>
                    <a:gd name="T65" fmla="*/ 46 h 264"/>
                    <a:gd name="T66" fmla="*/ 14 w 278"/>
                    <a:gd name="T67" fmla="*/ 66 h 264"/>
                    <a:gd name="T68" fmla="*/ 8 w 278"/>
                    <a:gd name="T69" fmla="*/ 7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8" h="264">
                      <a:moveTo>
                        <a:pt x="8" y="78"/>
                      </a:moveTo>
                      <a:lnTo>
                        <a:pt x="8" y="78"/>
                      </a:lnTo>
                      <a:lnTo>
                        <a:pt x="4" y="92"/>
                      </a:lnTo>
                      <a:lnTo>
                        <a:pt x="2" y="104"/>
                      </a:lnTo>
                      <a:lnTo>
                        <a:pt x="0" y="116"/>
                      </a:lnTo>
                      <a:lnTo>
                        <a:pt x="0" y="130"/>
                      </a:lnTo>
                      <a:lnTo>
                        <a:pt x="0" y="142"/>
                      </a:lnTo>
                      <a:lnTo>
                        <a:pt x="4" y="156"/>
                      </a:lnTo>
                      <a:lnTo>
                        <a:pt x="6" y="168"/>
                      </a:lnTo>
                      <a:lnTo>
                        <a:pt x="12" y="180"/>
                      </a:lnTo>
                      <a:lnTo>
                        <a:pt x="18" y="192"/>
                      </a:lnTo>
                      <a:lnTo>
                        <a:pt x="24" y="202"/>
                      </a:lnTo>
                      <a:lnTo>
                        <a:pt x="32" y="212"/>
                      </a:lnTo>
                      <a:lnTo>
                        <a:pt x="42" y="222"/>
                      </a:lnTo>
                      <a:lnTo>
                        <a:pt x="52" y="232"/>
                      </a:lnTo>
                      <a:lnTo>
                        <a:pt x="64" y="240"/>
                      </a:lnTo>
                      <a:lnTo>
                        <a:pt x="76" y="246"/>
                      </a:lnTo>
                      <a:lnTo>
                        <a:pt x="88" y="252"/>
                      </a:lnTo>
                      <a:lnTo>
                        <a:pt x="88" y="252"/>
                      </a:lnTo>
                      <a:lnTo>
                        <a:pt x="102" y="258"/>
                      </a:lnTo>
                      <a:lnTo>
                        <a:pt x="116" y="262"/>
                      </a:lnTo>
                      <a:lnTo>
                        <a:pt x="130" y="264"/>
                      </a:lnTo>
                      <a:lnTo>
                        <a:pt x="144" y="264"/>
                      </a:lnTo>
                      <a:lnTo>
                        <a:pt x="156" y="264"/>
                      </a:lnTo>
                      <a:lnTo>
                        <a:pt x="170" y="262"/>
                      </a:lnTo>
                      <a:lnTo>
                        <a:pt x="182" y="260"/>
                      </a:lnTo>
                      <a:lnTo>
                        <a:pt x="196" y="256"/>
                      </a:lnTo>
                      <a:lnTo>
                        <a:pt x="208" y="250"/>
                      </a:lnTo>
                      <a:lnTo>
                        <a:pt x="218" y="244"/>
                      </a:lnTo>
                      <a:lnTo>
                        <a:pt x="228" y="236"/>
                      </a:lnTo>
                      <a:lnTo>
                        <a:pt x="238" y="228"/>
                      </a:lnTo>
                      <a:lnTo>
                        <a:pt x="248" y="220"/>
                      </a:lnTo>
                      <a:lnTo>
                        <a:pt x="256" y="210"/>
                      </a:lnTo>
                      <a:lnTo>
                        <a:pt x="262" y="198"/>
                      </a:lnTo>
                      <a:lnTo>
                        <a:pt x="268" y="186"/>
                      </a:lnTo>
                      <a:lnTo>
                        <a:pt x="268" y="186"/>
                      </a:lnTo>
                      <a:lnTo>
                        <a:pt x="272" y="174"/>
                      </a:lnTo>
                      <a:lnTo>
                        <a:pt x="276" y="160"/>
                      </a:lnTo>
                      <a:lnTo>
                        <a:pt x="278" y="148"/>
                      </a:lnTo>
                      <a:lnTo>
                        <a:pt x="278" y="134"/>
                      </a:lnTo>
                      <a:lnTo>
                        <a:pt x="276" y="122"/>
                      </a:lnTo>
                      <a:lnTo>
                        <a:pt x="274" y="110"/>
                      </a:lnTo>
                      <a:lnTo>
                        <a:pt x="270" y="96"/>
                      </a:lnTo>
                      <a:lnTo>
                        <a:pt x="266" y="84"/>
                      </a:lnTo>
                      <a:lnTo>
                        <a:pt x="260" y="74"/>
                      </a:lnTo>
                      <a:lnTo>
                        <a:pt x="252" y="62"/>
                      </a:lnTo>
                      <a:lnTo>
                        <a:pt x="244" y="52"/>
                      </a:lnTo>
                      <a:lnTo>
                        <a:pt x="236" y="42"/>
                      </a:lnTo>
                      <a:lnTo>
                        <a:pt x="224" y="32"/>
                      </a:lnTo>
                      <a:lnTo>
                        <a:pt x="214" y="24"/>
                      </a:lnTo>
                      <a:lnTo>
                        <a:pt x="202" y="18"/>
                      </a:lnTo>
                      <a:lnTo>
                        <a:pt x="188" y="12"/>
                      </a:lnTo>
                      <a:lnTo>
                        <a:pt x="188" y="12"/>
                      </a:lnTo>
                      <a:lnTo>
                        <a:pt x="174" y="6"/>
                      </a:lnTo>
                      <a:lnTo>
                        <a:pt x="162" y="4"/>
                      </a:lnTo>
                      <a:lnTo>
                        <a:pt x="148" y="2"/>
                      </a:lnTo>
                      <a:lnTo>
                        <a:pt x="134" y="0"/>
                      </a:lnTo>
                      <a:lnTo>
                        <a:pt x="120" y="0"/>
                      </a:lnTo>
                      <a:lnTo>
                        <a:pt x="108" y="2"/>
                      </a:lnTo>
                      <a:lnTo>
                        <a:pt x="94" y="4"/>
                      </a:lnTo>
                      <a:lnTo>
                        <a:pt x="82" y="8"/>
                      </a:lnTo>
                      <a:lnTo>
                        <a:pt x="70" y="14"/>
                      </a:lnTo>
                      <a:lnTo>
                        <a:pt x="58" y="20"/>
                      </a:lnTo>
                      <a:lnTo>
                        <a:pt x="48" y="28"/>
                      </a:lnTo>
                      <a:lnTo>
                        <a:pt x="38" y="36"/>
                      </a:lnTo>
                      <a:lnTo>
                        <a:pt x="30" y="46"/>
                      </a:lnTo>
                      <a:lnTo>
                        <a:pt x="22" y="56"/>
                      </a:lnTo>
                      <a:lnTo>
                        <a:pt x="14" y="66"/>
                      </a:lnTo>
                      <a:lnTo>
                        <a:pt x="8" y="78"/>
                      </a:lnTo>
                      <a:lnTo>
                        <a:pt x="8" y="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33" name="Freeform 253"/>
                <p:cNvSpPr>
                  <a:spLocks/>
                </p:cNvSpPr>
                <p:nvPr/>
              </p:nvSpPr>
              <p:spPr bwMode="auto">
                <a:xfrm>
                  <a:off x="4867" y="947"/>
                  <a:ext cx="308" cy="180"/>
                </a:xfrm>
                <a:custGeom>
                  <a:avLst/>
                  <a:gdLst>
                    <a:gd name="T0" fmla="*/ 184 w 308"/>
                    <a:gd name="T1" fmla="*/ 180 h 180"/>
                    <a:gd name="T2" fmla="*/ 308 w 308"/>
                    <a:gd name="T3" fmla="*/ 108 h 180"/>
                    <a:gd name="T4" fmla="*/ 122 w 308"/>
                    <a:gd name="T5" fmla="*/ 0 h 180"/>
                    <a:gd name="T6" fmla="*/ 120 w 308"/>
                    <a:gd name="T7" fmla="*/ 2 h 180"/>
                    <a:gd name="T8" fmla="*/ 0 w 308"/>
                    <a:gd name="T9" fmla="*/ 70 h 180"/>
                    <a:gd name="T10" fmla="*/ 184 w 308"/>
                    <a:gd name="T11" fmla="*/ 180 h 180"/>
                  </a:gdLst>
                  <a:ahLst/>
                  <a:cxnLst>
                    <a:cxn ang="0">
                      <a:pos x="T0" y="T1"/>
                    </a:cxn>
                    <a:cxn ang="0">
                      <a:pos x="T2" y="T3"/>
                    </a:cxn>
                    <a:cxn ang="0">
                      <a:pos x="T4" y="T5"/>
                    </a:cxn>
                    <a:cxn ang="0">
                      <a:pos x="T6" y="T7"/>
                    </a:cxn>
                    <a:cxn ang="0">
                      <a:pos x="T8" y="T9"/>
                    </a:cxn>
                    <a:cxn ang="0">
                      <a:pos x="T10" y="T11"/>
                    </a:cxn>
                  </a:cxnLst>
                  <a:rect l="0" t="0" r="r" b="b"/>
                  <a:pathLst>
                    <a:path w="308" h="180">
                      <a:moveTo>
                        <a:pt x="184" y="180"/>
                      </a:moveTo>
                      <a:lnTo>
                        <a:pt x="308" y="108"/>
                      </a:lnTo>
                      <a:lnTo>
                        <a:pt x="122" y="0"/>
                      </a:lnTo>
                      <a:lnTo>
                        <a:pt x="120" y="2"/>
                      </a:lnTo>
                      <a:lnTo>
                        <a:pt x="0" y="70"/>
                      </a:lnTo>
                      <a:lnTo>
                        <a:pt x="184" y="18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34" name="Freeform 254"/>
                <p:cNvSpPr>
                  <a:spLocks/>
                </p:cNvSpPr>
                <p:nvPr/>
              </p:nvSpPr>
              <p:spPr bwMode="auto">
                <a:xfrm>
                  <a:off x="5051" y="1059"/>
                  <a:ext cx="126" cy="204"/>
                </a:xfrm>
                <a:custGeom>
                  <a:avLst/>
                  <a:gdLst>
                    <a:gd name="T0" fmla="*/ 126 w 126"/>
                    <a:gd name="T1" fmla="*/ 134 h 204"/>
                    <a:gd name="T2" fmla="*/ 0 w 126"/>
                    <a:gd name="T3" fmla="*/ 204 h 204"/>
                    <a:gd name="T4" fmla="*/ 0 w 126"/>
                    <a:gd name="T5" fmla="*/ 70 h 204"/>
                    <a:gd name="T6" fmla="*/ 126 w 126"/>
                    <a:gd name="T7" fmla="*/ 0 h 204"/>
                    <a:gd name="T8" fmla="*/ 126 w 126"/>
                    <a:gd name="T9" fmla="*/ 134 h 204"/>
                  </a:gdLst>
                  <a:ahLst/>
                  <a:cxnLst>
                    <a:cxn ang="0">
                      <a:pos x="T0" y="T1"/>
                    </a:cxn>
                    <a:cxn ang="0">
                      <a:pos x="T2" y="T3"/>
                    </a:cxn>
                    <a:cxn ang="0">
                      <a:pos x="T4" y="T5"/>
                    </a:cxn>
                    <a:cxn ang="0">
                      <a:pos x="T6" y="T7"/>
                    </a:cxn>
                    <a:cxn ang="0">
                      <a:pos x="T8" y="T9"/>
                    </a:cxn>
                  </a:cxnLst>
                  <a:rect l="0" t="0" r="r" b="b"/>
                  <a:pathLst>
                    <a:path w="126" h="204">
                      <a:moveTo>
                        <a:pt x="126" y="134"/>
                      </a:moveTo>
                      <a:lnTo>
                        <a:pt x="0" y="204"/>
                      </a:lnTo>
                      <a:lnTo>
                        <a:pt x="0" y="70"/>
                      </a:lnTo>
                      <a:lnTo>
                        <a:pt x="126" y="0"/>
                      </a:lnTo>
                      <a:lnTo>
                        <a:pt x="126" y="134"/>
                      </a:lnTo>
                      <a:close/>
                    </a:path>
                  </a:pathLst>
                </a:custGeom>
                <a:solidFill>
                  <a:srgbClr val="EEEEEE"/>
                </a:solidFill>
                <a:ln w="12700">
                  <a:solidFill>
                    <a:srgbClr val="000000"/>
                  </a:solidFill>
                  <a:prstDash val="solid"/>
                  <a:round/>
                  <a:headEnd/>
                  <a:tailEnd/>
                </a:ln>
              </p:spPr>
              <p:txBody>
                <a:bodyPr/>
                <a:lstStyle/>
                <a:p>
                  <a:endParaRPr lang="en-US" sz="1350"/>
                </a:p>
              </p:txBody>
            </p:sp>
            <p:sp>
              <p:nvSpPr>
                <p:cNvPr id="435" name="Freeform 255"/>
                <p:cNvSpPr>
                  <a:spLocks/>
                </p:cNvSpPr>
                <p:nvPr/>
              </p:nvSpPr>
              <p:spPr bwMode="auto">
                <a:xfrm>
                  <a:off x="4865" y="1019"/>
                  <a:ext cx="184" cy="244"/>
                </a:xfrm>
                <a:custGeom>
                  <a:avLst/>
                  <a:gdLst>
                    <a:gd name="T0" fmla="*/ 0 w 184"/>
                    <a:gd name="T1" fmla="*/ 138 h 244"/>
                    <a:gd name="T2" fmla="*/ 184 w 184"/>
                    <a:gd name="T3" fmla="*/ 244 h 244"/>
                    <a:gd name="T4" fmla="*/ 184 w 184"/>
                    <a:gd name="T5" fmla="*/ 106 h 244"/>
                    <a:gd name="T6" fmla="*/ 0 w 184"/>
                    <a:gd name="T7" fmla="*/ 0 h 244"/>
                    <a:gd name="T8" fmla="*/ 0 w 184"/>
                    <a:gd name="T9" fmla="*/ 138 h 244"/>
                  </a:gdLst>
                  <a:ahLst/>
                  <a:cxnLst>
                    <a:cxn ang="0">
                      <a:pos x="T0" y="T1"/>
                    </a:cxn>
                    <a:cxn ang="0">
                      <a:pos x="T2" y="T3"/>
                    </a:cxn>
                    <a:cxn ang="0">
                      <a:pos x="T4" y="T5"/>
                    </a:cxn>
                    <a:cxn ang="0">
                      <a:pos x="T6" y="T7"/>
                    </a:cxn>
                    <a:cxn ang="0">
                      <a:pos x="T8" y="T9"/>
                    </a:cxn>
                  </a:cxnLst>
                  <a:rect l="0" t="0" r="r" b="b"/>
                  <a:pathLst>
                    <a:path w="184" h="244">
                      <a:moveTo>
                        <a:pt x="0" y="138"/>
                      </a:moveTo>
                      <a:lnTo>
                        <a:pt x="184" y="244"/>
                      </a:lnTo>
                      <a:lnTo>
                        <a:pt x="184" y="106"/>
                      </a:lnTo>
                      <a:lnTo>
                        <a:pt x="0" y="0"/>
                      </a:lnTo>
                      <a:lnTo>
                        <a:pt x="0" y="13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36" name="Freeform 256"/>
                <p:cNvSpPr>
                  <a:spLocks/>
                </p:cNvSpPr>
                <p:nvPr/>
              </p:nvSpPr>
              <p:spPr bwMode="auto">
                <a:xfrm>
                  <a:off x="3615" y="1373"/>
                  <a:ext cx="474" cy="276"/>
                </a:xfrm>
                <a:custGeom>
                  <a:avLst/>
                  <a:gdLst>
                    <a:gd name="T0" fmla="*/ 284 w 474"/>
                    <a:gd name="T1" fmla="*/ 276 h 276"/>
                    <a:gd name="T2" fmla="*/ 474 w 474"/>
                    <a:gd name="T3" fmla="*/ 166 h 276"/>
                    <a:gd name="T4" fmla="*/ 190 w 474"/>
                    <a:gd name="T5" fmla="*/ 0 h 276"/>
                    <a:gd name="T6" fmla="*/ 186 w 474"/>
                    <a:gd name="T7" fmla="*/ 2 h 276"/>
                    <a:gd name="T8" fmla="*/ 0 w 474"/>
                    <a:gd name="T9" fmla="*/ 110 h 276"/>
                    <a:gd name="T10" fmla="*/ 284 w 474"/>
                    <a:gd name="T11" fmla="*/ 276 h 276"/>
                  </a:gdLst>
                  <a:ahLst/>
                  <a:cxnLst>
                    <a:cxn ang="0">
                      <a:pos x="T0" y="T1"/>
                    </a:cxn>
                    <a:cxn ang="0">
                      <a:pos x="T2" y="T3"/>
                    </a:cxn>
                    <a:cxn ang="0">
                      <a:pos x="T4" y="T5"/>
                    </a:cxn>
                    <a:cxn ang="0">
                      <a:pos x="T6" y="T7"/>
                    </a:cxn>
                    <a:cxn ang="0">
                      <a:pos x="T8" y="T9"/>
                    </a:cxn>
                    <a:cxn ang="0">
                      <a:pos x="T10" y="T11"/>
                    </a:cxn>
                  </a:cxnLst>
                  <a:rect l="0" t="0" r="r" b="b"/>
                  <a:pathLst>
                    <a:path w="474" h="276">
                      <a:moveTo>
                        <a:pt x="284" y="276"/>
                      </a:moveTo>
                      <a:lnTo>
                        <a:pt x="474" y="166"/>
                      </a:lnTo>
                      <a:lnTo>
                        <a:pt x="190" y="0"/>
                      </a:lnTo>
                      <a:lnTo>
                        <a:pt x="186" y="2"/>
                      </a:lnTo>
                      <a:lnTo>
                        <a:pt x="0" y="110"/>
                      </a:lnTo>
                      <a:lnTo>
                        <a:pt x="284" y="27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37" name="Freeform 257"/>
                <p:cNvSpPr>
                  <a:spLocks/>
                </p:cNvSpPr>
                <p:nvPr/>
              </p:nvSpPr>
              <p:spPr bwMode="auto">
                <a:xfrm>
                  <a:off x="3899" y="1545"/>
                  <a:ext cx="194" cy="316"/>
                </a:xfrm>
                <a:custGeom>
                  <a:avLst/>
                  <a:gdLst>
                    <a:gd name="T0" fmla="*/ 194 w 194"/>
                    <a:gd name="T1" fmla="*/ 206 h 316"/>
                    <a:gd name="T2" fmla="*/ 0 w 194"/>
                    <a:gd name="T3" fmla="*/ 316 h 316"/>
                    <a:gd name="T4" fmla="*/ 0 w 194"/>
                    <a:gd name="T5" fmla="*/ 110 h 316"/>
                    <a:gd name="T6" fmla="*/ 194 w 194"/>
                    <a:gd name="T7" fmla="*/ 0 h 316"/>
                    <a:gd name="T8" fmla="*/ 194 w 194"/>
                    <a:gd name="T9" fmla="*/ 206 h 316"/>
                  </a:gdLst>
                  <a:ahLst/>
                  <a:cxnLst>
                    <a:cxn ang="0">
                      <a:pos x="T0" y="T1"/>
                    </a:cxn>
                    <a:cxn ang="0">
                      <a:pos x="T2" y="T3"/>
                    </a:cxn>
                    <a:cxn ang="0">
                      <a:pos x="T4" y="T5"/>
                    </a:cxn>
                    <a:cxn ang="0">
                      <a:pos x="T6" y="T7"/>
                    </a:cxn>
                    <a:cxn ang="0">
                      <a:pos x="T8" y="T9"/>
                    </a:cxn>
                  </a:cxnLst>
                  <a:rect l="0" t="0" r="r" b="b"/>
                  <a:pathLst>
                    <a:path w="194" h="316">
                      <a:moveTo>
                        <a:pt x="194" y="206"/>
                      </a:moveTo>
                      <a:lnTo>
                        <a:pt x="0" y="316"/>
                      </a:lnTo>
                      <a:lnTo>
                        <a:pt x="0" y="110"/>
                      </a:lnTo>
                      <a:lnTo>
                        <a:pt x="194" y="0"/>
                      </a:lnTo>
                      <a:lnTo>
                        <a:pt x="194" y="20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438" name="Freeform 258"/>
                <p:cNvSpPr>
                  <a:spLocks/>
                </p:cNvSpPr>
                <p:nvPr/>
              </p:nvSpPr>
              <p:spPr bwMode="auto">
                <a:xfrm>
                  <a:off x="3613" y="1483"/>
                  <a:ext cx="282" cy="378"/>
                </a:xfrm>
                <a:custGeom>
                  <a:avLst/>
                  <a:gdLst>
                    <a:gd name="T0" fmla="*/ 0 w 282"/>
                    <a:gd name="T1" fmla="*/ 214 h 378"/>
                    <a:gd name="T2" fmla="*/ 282 w 282"/>
                    <a:gd name="T3" fmla="*/ 378 h 378"/>
                    <a:gd name="T4" fmla="*/ 282 w 282"/>
                    <a:gd name="T5" fmla="*/ 164 h 378"/>
                    <a:gd name="T6" fmla="*/ 0 w 282"/>
                    <a:gd name="T7" fmla="*/ 0 h 378"/>
                    <a:gd name="T8" fmla="*/ 0 w 282"/>
                    <a:gd name="T9" fmla="*/ 214 h 378"/>
                  </a:gdLst>
                  <a:ahLst/>
                  <a:cxnLst>
                    <a:cxn ang="0">
                      <a:pos x="T0" y="T1"/>
                    </a:cxn>
                    <a:cxn ang="0">
                      <a:pos x="T2" y="T3"/>
                    </a:cxn>
                    <a:cxn ang="0">
                      <a:pos x="T4" y="T5"/>
                    </a:cxn>
                    <a:cxn ang="0">
                      <a:pos x="T6" y="T7"/>
                    </a:cxn>
                    <a:cxn ang="0">
                      <a:pos x="T8" y="T9"/>
                    </a:cxn>
                  </a:cxnLst>
                  <a:rect l="0" t="0" r="r" b="b"/>
                  <a:pathLst>
                    <a:path w="282" h="378">
                      <a:moveTo>
                        <a:pt x="0" y="214"/>
                      </a:moveTo>
                      <a:lnTo>
                        <a:pt x="282" y="378"/>
                      </a:lnTo>
                      <a:lnTo>
                        <a:pt x="282" y="164"/>
                      </a:lnTo>
                      <a:lnTo>
                        <a:pt x="0" y="0"/>
                      </a:lnTo>
                      <a:lnTo>
                        <a:pt x="0" y="214"/>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39" name="Line 259"/>
                <p:cNvSpPr>
                  <a:spLocks noChangeShapeType="1"/>
                </p:cNvSpPr>
                <p:nvPr/>
              </p:nvSpPr>
              <p:spPr bwMode="auto">
                <a:xfrm flipH="1">
                  <a:off x="4025" y="191"/>
                  <a:ext cx="1110" cy="6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440" name="Line 260"/>
                <p:cNvSpPr>
                  <a:spLocks noChangeShapeType="1"/>
                </p:cNvSpPr>
                <p:nvPr/>
              </p:nvSpPr>
              <p:spPr bwMode="auto">
                <a:xfrm>
                  <a:off x="4025" y="805"/>
                  <a:ext cx="1" cy="4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441" name="Line 261"/>
                <p:cNvSpPr>
                  <a:spLocks noChangeShapeType="1"/>
                </p:cNvSpPr>
                <p:nvPr/>
              </p:nvSpPr>
              <p:spPr bwMode="auto">
                <a:xfrm>
                  <a:off x="4025" y="805"/>
                  <a:ext cx="496" cy="24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442" name="Line 262"/>
                <p:cNvSpPr>
                  <a:spLocks noChangeShapeType="1"/>
                </p:cNvSpPr>
                <p:nvPr/>
              </p:nvSpPr>
              <p:spPr bwMode="auto">
                <a:xfrm>
                  <a:off x="4521" y="1053"/>
                  <a:ext cx="168" cy="5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443" name="Line 263"/>
                <p:cNvSpPr>
                  <a:spLocks noChangeShapeType="1"/>
                </p:cNvSpPr>
                <p:nvPr/>
              </p:nvSpPr>
              <p:spPr bwMode="auto">
                <a:xfrm flipH="1" flipV="1">
                  <a:off x="4049" y="1245"/>
                  <a:ext cx="640" cy="3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444" name="Line 264"/>
                <p:cNvSpPr>
                  <a:spLocks noChangeShapeType="1"/>
                </p:cNvSpPr>
                <p:nvPr/>
              </p:nvSpPr>
              <p:spPr bwMode="auto">
                <a:xfrm flipV="1">
                  <a:off x="4521" y="677"/>
                  <a:ext cx="648" cy="37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445" name="Line 265"/>
                <p:cNvSpPr>
                  <a:spLocks noChangeShapeType="1"/>
                </p:cNvSpPr>
                <p:nvPr/>
              </p:nvSpPr>
              <p:spPr bwMode="auto">
                <a:xfrm>
                  <a:off x="5169" y="677"/>
                  <a:ext cx="144" cy="49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grpSp>
          <p:grpSp>
            <p:nvGrpSpPr>
              <p:cNvPr id="380" name="Group 266"/>
              <p:cNvGrpSpPr>
                <a:grpSpLocks/>
              </p:cNvGrpSpPr>
              <p:nvPr/>
            </p:nvGrpSpPr>
            <p:grpSpPr bwMode="auto">
              <a:xfrm flipH="1">
                <a:off x="4324" y="3400"/>
                <a:ext cx="337" cy="427"/>
                <a:chOff x="2301" y="552"/>
                <a:chExt cx="810" cy="1026"/>
              </a:xfrm>
            </p:grpSpPr>
            <p:sp>
              <p:nvSpPr>
                <p:cNvPr id="405" name="Freeform 267"/>
                <p:cNvSpPr>
                  <a:spLocks/>
                </p:cNvSpPr>
                <p:nvPr/>
              </p:nvSpPr>
              <p:spPr bwMode="auto">
                <a:xfrm>
                  <a:off x="2301" y="552"/>
                  <a:ext cx="550" cy="324"/>
                </a:xfrm>
                <a:custGeom>
                  <a:avLst/>
                  <a:gdLst>
                    <a:gd name="T0" fmla="*/ 154 w 550"/>
                    <a:gd name="T1" fmla="*/ 324 h 324"/>
                    <a:gd name="T2" fmla="*/ 550 w 550"/>
                    <a:gd name="T3" fmla="*/ 90 h 324"/>
                    <a:gd name="T4" fmla="*/ 392 w 550"/>
                    <a:gd name="T5" fmla="*/ 0 h 324"/>
                    <a:gd name="T6" fmla="*/ 390 w 550"/>
                    <a:gd name="T7" fmla="*/ 2 h 324"/>
                    <a:gd name="T8" fmla="*/ 0 w 550"/>
                    <a:gd name="T9" fmla="*/ 232 h 324"/>
                    <a:gd name="T10" fmla="*/ 154 w 550"/>
                    <a:gd name="T11" fmla="*/ 324 h 324"/>
                  </a:gdLst>
                  <a:ahLst/>
                  <a:cxnLst>
                    <a:cxn ang="0">
                      <a:pos x="T0" y="T1"/>
                    </a:cxn>
                    <a:cxn ang="0">
                      <a:pos x="T2" y="T3"/>
                    </a:cxn>
                    <a:cxn ang="0">
                      <a:pos x="T4" y="T5"/>
                    </a:cxn>
                    <a:cxn ang="0">
                      <a:pos x="T6" y="T7"/>
                    </a:cxn>
                    <a:cxn ang="0">
                      <a:pos x="T8" y="T9"/>
                    </a:cxn>
                    <a:cxn ang="0">
                      <a:pos x="T10" y="T11"/>
                    </a:cxn>
                  </a:cxnLst>
                  <a:rect l="0" t="0" r="r" b="b"/>
                  <a:pathLst>
                    <a:path w="550" h="324">
                      <a:moveTo>
                        <a:pt x="154" y="324"/>
                      </a:moveTo>
                      <a:lnTo>
                        <a:pt x="550" y="90"/>
                      </a:lnTo>
                      <a:lnTo>
                        <a:pt x="392" y="0"/>
                      </a:lnTo>
                      <a:lnTo>
                        <a:pt x="390" y="2"/>
                      </a:lnTo>
                      <a:lnTo>
                        <a:pt x="0" y="232"/>
                      </a:lnTo>
                      <a:lnTo>
                        <a:pt x="154" y="324"/>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06" name="Freeform 268"/>
                <p:cNvSpPr>
                  <a:spLocks/>
                </p:cNvSpPr>
                <p:nvPr/>
              </p:nvSpPr>
              <p:spPr bwMode="auto">
                <a:xfrm>
                  <a:off x="2463" y="638"/>
                  <a:ext cx="390" cy="614"/>
                </a:xfrm>
                <a:custGeom>
                  <a:avLst/>
                  <a:gdLst>
                    <a:gd name="T0" fmla="*/ 390 w 390"/>
                    <a:gd name="T1" fmla="*/ 376 h 614"/>
                    <a:gd name="T2" fmla="*/ 0 w 390"/>
                    <a:gd name="T3" fmla="*/ 614 h 614"/>
                    <a:gd name="T4" fmla="*/ 0 w 390"/>
                    <a:gd name="T5" fmla="*/ 238 h 614"/>
                    <a:gd name="T6" fmla="*/ 390 w 390"/>
                    <a:gd name="T7" fmla="*/ 0 h 614"/>
                    <a:gd name="T8" fmla="*/ 390 w 390"/>
                    <a:gd name="T9" fmla="*/ 376 h 614"/>
                  </a:gdLst>
                  <a:ahLst/>
                  <a:cxnLst>
                    <a:cxn ang="0">
                      <a:pos x="T0" y="T1"/>
                    </a:cxn>
                    <a:cxn ang="0">
                      <a:pos x="T2" y="T3"/>
                    </a:cxn>
                    <a:cxn ang="0">
                      <a:pos x="T4" y="T5"/>
                    </a:cxn>
                    <a:cxn ang="0">
                      <a:pos x="T6" y="T7"/>
                    </a:cxn>
                    <a:cxn ang="0">
                      <a:pos x="T8" y="T9"/>
                    </a:cxn>
                  </a:cxnLst>
                  <a:rect l="0" t="0" r="r" b="b"/>
                  <a:pathLst>
                    <a:path w="390" h="614">
                      <a:moveTo>
                        <a:pt x="390" y="376"/>
                      </a:moveTo>
                      <a:lnTo>
                        <a:pt x="0" y="614"/>
                      </a:lnTo>
                      <a:lnTo>
                        <a:pt x="0" y="238"/>
                      </a:lnTo>
                      <a:lnTo>
                        <a:pt x="390" y="0"/>
                      </a:lnTo>
                      <a:lnTo>
                        <a:pt x="390" y="37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407" name="Freeform 269"/>
                <p:cNvSpPr>
                  <a:spLocks/>
                </p:cNvSpPr>
                <p:nvPr/>
              </p:nvSpPr>
              <p:spPr bwMode="auto">
                <a:xfrm>
                  <a:off x="2301" y="778"/>
                  <a:ext cx="158" cy="474"/>
                </a:xfrm>
                <a:custGeom>
                  <a:avLst/>
                  <a:gdLst>
                    <a:gd name="T0" fmla="*/ 0 w 158"/>
                    <a:gd name="T1" fmla="*/ 378 h 474"/>
                    <a:gd name="T2" fmla="*/ 158 w 158"/>
                    <a:gd name="T3" fmla="*/ 474 h 474"/>
                    <a:gd name="T4" fmla="*/ 158 w 158"/>
                    <a:gd name="T5" fmla="*/ 96 h 474"/>
                    <a:gd name="T6" fmla="*/ 0 w 158"/>
                    <a:gd name="T7" fmla="*/ 0 h 474"/>
                    <a:gd name="T8" fmla="*/ 0 w 158"/>
                    <a:gd name="T9" fmla="*/ 378 h 474"/>
                  </a:gdLst>
                  <a:ahLst/>
                  <a:cxnLst>
                    <a:cxn ang="0">
                      <a:pos x="T0" y="T1"/>
                    </a:cxn>
                    <a:cxn ang="0">
                      <a:pos x="T2" y="T3"/>
                    </a:cxn>
                    <a:cxn ang="0">
                      <a:pos x="T4" y="T5"/>
                    </a:cxn>
                    <a:cxn ang="0">
                      <a:pos x="T6" y="T7"/>
                    </a:cxn>
                    <a:cxn ang="0">
                      <a:pos x="T8" y="T9"/>
                    </a:cxn>
                  </a:cxnLst>
                  <a:rect l="0" t="0" r="r" b="b"/>
                  <a:pathLst>
                    <a:path w="158" h="474">
                      <a:moveTo>
                        <a:pt x="0" y="378"/>
                      </a:moveTo>
                      <a:lnTo>
                        <a:pt x="158" y="474"/>
                      </a:lnTo>
                      <a:lnTo>
                        <a:pt x="158" y="96"/>
                      </a:lnTo>
                      <a:lnTo>
                        <a:pt x="0" y="0"/>
                      </a:lnTo>
                      <a:lnTo>
                        <a:pt x="0" y="37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08" name="Freeform 270"/>
                <p:cNvSpPr>
                  <a:spLocks/>
                </p:cNvSpPr>
                <p:nvPr/>
              </p:nvSpPr>
              <p:spPr bwMode="auto">
                <a:xfrm>
                  <a:off x="2321" y="866"/>
                  <a:ext cx="114" cy="342"/>
                </a:xfrm>
                <a:custGeom>
                  <a:avLst/>
                  <a:gdLst>
                    <a:gd name="T0" fmla="*/ 0 w 114"/>
                    <a:gd name="T1" fmla="*/ 272 h 342"/>
                    <a:gd name="T2" fmla="*/ 114 w 114"/>
                    <a:gd name="T3" fmla="*/ 342 h 342"/>
                    <a:gd name="T4" fmla="*/ 114 w 114"/>
                    <a:gd name="T5" fmla="*/ 68 h 342"/>
                    <a:gd name="T6" fmla="*/ 0 w 114"/>
                    <a:gd name="T7" fmla="*/ 0 h 342"/>
                    <a:gd name="T8" fmla="*/ 0 w 114"/>
                    <a:gd name="T9" fmla="*/ 272 h 342"/>
                  </a:gdLst>
                  <a:ahLst/>
                  <a:cxnLst>
                    <a:cxn ang="0">
                      <a:pos x="T0" y="T1"/>
                    </a:cxn>
                    <a:cxn ang="0">
                      <a:pos x="T2" y="T3"/>
                    </a:cxn>
                    <a:cxn ang="0">
                      <a:pos x="T4" y="T5"/>
                    </a:cxn>
                    <a:cxn ang="0">
                      <a:pos x="T6" y="T7"/>
                    </a:cxn>
                    <a:cxn ang="0">
                      <a:pos x="T8" y="T9"/>
                    </a:cxn>
                  </a:cxnLst>
                  <a:rect l="0" t="0" r="r" b="b"/>
                  <a:pathLst>
                    <a:path w="114" h="342">
                      <a:moveTo>
                        <a:pt x="0" y="272"/>
                      </a:moveTo>
                      <a:lnTo>
                        <a:pt x="114" y="342"/>
                      </a:lnTo>
                      <a:lnTo>
                        <a:pt x="114" y="68"/>
                      </a:lnTo>
                      <a:lnTo>
                        <a:pt x="0" y="0"/>
                      </a:lnTo>
                      <a:lnTo>
                        <a:pt x="0" y="27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09" name="Freeform 271"/>
                <p:cNvSpPr>
                  <a:spLocks/>
                </p:cNvSpPr>
                <p:nvPr/>
              </p:nvSpPr>
              <p:spPr bwMode="auto">
                <a:xfrm>
                  <a:off x="2739" y="1212"/>
                  <a:ext cx="276" cy="168"/>
                </a:xfrm>
                <a:custGeom>
                  <a:avLst/>
                  <a:gdLst>
                    <a:gd name="T0" fmla="*/ 122 w 276"/>
                    <a:gd name="T1" fmla="*/ 0 h 168"/>
                    <a:gd name="T2" fmla="*/ 276 w 276"/>
                    <a:gd name="T3" fmla="*/ 90 h 168"/>
                    <a:gd name="T4" fmla="*/ 160 w 276"/>
                    <a:gd name="T5" fmla="*/ 168 h 168"/>
                    <a:gd name="T6" fmla="*/ 0 w 276"/>
                    <a:gd name="T7" fmla="*/ 74 h 168"/>
                    <a:gd name="T8" fmla="*/ 122 w 276"/>
                    <a:gd name="T9" fmla="*/ 0 h 168"/>
                  </a:gdLst>
                  <a:ahLst/>
                  <a:cxnLst>
                    <a:cxn ang="0">
                      <a:pos x="T0" y="T1"/>
                    </a:cxn>
                    <a:cxn ang="0">
                      <a:pos x="T2" y="T3"/>
                    </a:cxn>
                    <a:cxn ang="0">
                      <a:pos x="T4" y="T5"/>
                    </a:cxn>
                    <a:cxn ang="0">
                      <a:pos x="T6" y="T7"/>
                    </a:cxn>
                    <a:cxn ang="0">
                      <a:pos x="T8" y="T9"/>
                    </a:cxn>
                  </a:cxnLst>
                  <a:rect l="0" t="0" r="r" b="b"/>
                  <a:pathLst>
                    <a:path w="276" h="168">
                      <a:moveTo>
                        <a:pt x="122" y="0"/>
                      </a:moveTo>
                      <a:lnTo>
                        <a:pt x="276" y="90"/>
                      </a:lnTo>
                      <a:lnTo>
                        <a:pt x="160" y="168"/>
                      </a:lnTo>
                      <a:lnTo>
                        <a:pt x="0" y="74"/>
                      </a:lnTo>
                      <a:lnTo>
                        <a:pt x="122"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10" name="Freeform 272"/>
                <p:cNvSpPr>
                  <a:spLocks/>
                </p:cNvSpPr>
                <p:nvPr/>
              </p:nvSpPr>
              <p:spPr bwMode="auto">
                <a:xfrm>
                  <a:off x="3073" y="874"/>
                  <a:ext cx="38" cy="564"/>
                </a:xfrm>
                <a:custGeom>
                  <a:avLst/>
                  <a:gdLst>
                    <a:gd name="T0" fmla="*/ 36 w 38"/>
                    <a:gd name="T1" fmla="*/ 540 h 564"/>
                    <a:gd name="T2" fmla="*/ 0 w 38"/>
                    <a:gd name="T3" fmla="*/ 564 h 564"/>
                    <a:gd name="T4" fmla="*/ 0 w 38"/>
                    <a:gd name="T5" fmla="*/ 18 h 564"/>
                    <a:gd name="T6" fmla="*/ 38 w 38"/>
                    <a:gd name="T7" fmla="*/ 0 h 564"/>
                    <a:gd name="T8" fmla="*/ 36 w 38"/>
                    <a:gd name="T9" fmla="*/ 540 h 564"/>
                  </a:gdLst>
                  <a:ahLst/>
                  <a:cxnLst>
                    <a:cxn ang="0">
                      <a:pos x="T0" y="T1"/>
                    </a:cxn>
                    <a:cxn ang="0">
                      <a:pos x="T2" y="T3"/>
                    </a:cxn>
                    <a:cxn ang="0">
                      <a:pos x="T4" y="T5"/>
                    </a:cxn>
                    <a:cxn ang="0">
                      <a:pos x="T6" y="T7"/>
                    </a:cxn>
                    <a:cxn ang="0">
                      <a:pos x="T8" y="T9"/>
                    </a:cxn>
                  </a:cxnLst>
                  <a:rect l="0" t="0" r="r" b="b"/>
                  <a:pathLst>
                    <a:path w="38" h="564">
                      <a:moveTo>
                        <a:pt x="36" y="540"/>
                      </a:moveTo>
                      <a:lnTo>
                        <a:pt x="0" y="564"/>
                      </a:lnTo>
                      <a:lnTo>
                        <a:pt x="0" y="18"/>
                      </a:lnTo>
                      <a:lnTo>
                        <a:pt x="38" y="0"/>
                      </a:lnTo>
                      <a:lnTo>
                        <a:pt x="36" y="540"/>
                      </a:lnTo>
                      <a:close/>
                    </a:path>
                  </a:pathLst>
                </a:custGeom>
                <a:solidFill>
                  <a:srgbClr val="EEEEEE"/>
                </a:solidFill>
                <a:ln w="12700">
                  <a:solidFill>
                    <a:srgbClr val="000000"/>
                  </a:solidFill>
                  <a:prstDash val="solid"/>
                  <a:round/>
                  <a:headEnd/>
                  <a:tailEnd/>
                </a:ln>
              </p:spPr>
              <p:txBody>
                <a:bodyPr/>
                <a:lstStyle/>
                <a:p>
                  <a:endParaRPr lang="en-US" sz="1350"/>
                </a:p>
              </p:txBody>
            </p:sp>
            <p:sp>
              <p:nvSpPr>
                <p:cNvPr id="411" name="Freeform 273"/>
                <p:cNvSpPr>
                  <a:spLocks/>
                </p:cNvSpPr>
                <p:nvPr/>
              </p:nvSpPr>
              <p:spPr bwMode="auto">
                <a:xfrm>
                  <a:off x="2673" y="634"/>
                  <a:ext cx="438" cy="256"/>
                </a:xfrm>
                <a:custGeom>
                  <a:avLst/>
                  <a:gdLst>
                    <a:gd name="T0" fmla="*/ 404 w 438"/>
                    <a:gd name="T1" fmla="*/ 256 h 256"/>
                    <a:gd name="T2" fmla="*/ 438 w 438"/>
                    <a:gd name="T3" fmla="*/ 238 h 256"/>
                    <a:gd name="T4" fmla="*/ 34 w 438"/>
                    <a:gd name="T5" fmla="*/ 0 h 256"/>
                    <a:gd name="T6" fmla="*/ 20 w 438"/>
                    <a:gd name="T7" fmla="*/ 8 h 256"/>
                    <a:gd name="T8" fmla="*/ 0 w 438"/>
                    <a:gd name="T9" fmla="*/ 18 h 256"/>
                    <a:gd name="T10" fmla="*/ 404 w 438"/>
                    <a:gd name="T11" fmla="*/ 256 h 256"/>
                  </a:gdLst>
                  <a:ahLst/>
                  <a:cxnLst>
                    <a:cxn ang="0">
                      <a:pos x="T0" y="T1"/>
                    </a:cxn>
                    <a:cxn ang="0">
                      <a:pos x="T2" y="T3"/>
                    </a:cxn>
                    <a:cxn ang="0">
                      <a:pos x="T4" y="T5"/>
                    </a:cxn>
                    <a:cxn ang="0">
                      <a:pos x="T6" y="T7"/>
                    </a:cxn>
                    <a:cxn ang="0">
                      <a:pos x="T8" y="T9"/>
                    </a:cxn>
                    <a:cxn ang="0">
                      <a:pos x="T10" y="T11"/>
                    </a:cxn>
                  </a:cxnLst>
                  <a:rect l="0" t="0" r="r" b="b"/>
                  <a:pathLst>
                    <a:path w="438" h="256">
                      <a:moveTo>
                        <a:pt x="404" y="256"/>
                      </a:moveTo>
                      <a:lnTo>
                        <a:pt x="438" y="238"/>
                      </a:lnTo>
                      <a:lnTo>
                        <a:pt x="34" y="0"/>
                      </a:lnTo>
                      <a:lnTo>
                        <a:pt x="20" y="8"/>
                      </a:lnTo>
                      <a:lnTo>
                        <a:pt x="0" y="18"/>
                      </a:lnTo>
                      <a:lnTo>
                        <a:pt x="404" y="25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12" name="Freeform 274"/>
                <p:cNvSpPr>
                  <a:spLocks/>
                </p:cNvSpPr>
                <p:nvPr/>
              </p:nvSpPr>
              <p:spPr bwMode="auto">
                <a:xfrm>
                  <a:off x="2675" y="658"/>
                  <a:ext cx="400" cy="778"/>
                </a:xfrm>
                <a:custGeom>
                  <a:avLst/>
                  <a:gdLst>
                    <a:gd name="T0" fmla="*/ 0 w 400"/>
                    <a:gd name="T1" fmla="*/ 546 h 778"/>
                    <a:gd name="T2" fmla="*/ 400 w 400"/>
                    <a:gd name="T3" fmla="*/ 778 h 778"/>
                    <a:gd name="T4" fmla="*/ 400 w 400"/>
                    <a:gd name="T5" fmla="*/ 232 h 778"/>
                    <a:gd name="T6" fmla="*/ 0 w 400"/>
                    <a:gd name="T7" fmla="*/ 0 h 778"/>
                    <a:gd name="T8" fmla="*/ 0 w 400"/>
                    <a:gd name="T9" fmla="*/ 546 h 778"/>
                  </a:gdLst>
                  <a:ahLst/>
                  <a:cxnLst>
                    <a:cxn ang="0">
                      <a:pos x="T0" y="T1"/>
                    </a:cxn>
                    <a:cxn ang="0">
                      <a:pos x="T2" y="T3"/>
                    </a:cxn>
                    <a:cxn ang="0">
                      <a:pos x="T4" y="T5"/>
                    </a:cxn>
                    <a:cxn ang="0">
                      <a:pos x="T6" y="T7"/>
                    </a:cxn>
                    <a:cxn ang="0">
                      <a:pos x="T8" y="T9"/>
                    </a:cxn>
                  </a:cxnLst>
                  <a:rect l="0" t="0" r="r" b="b"/>
                  <a:pathLst>
                    <a:path w="400" h="778">
                      <a:moveTo>
                        <a:pt x="0" y="546"/>
                      </a:moveTo>
                      <a:lnTo>
                        <a:pt x="400" y="778"/>
                      </a:lnTo>
                      <a:lnTo>
                        <a:pt x="400" y="232"/>
                      </a:lnTo>
                      <a:lnTo>
                        <a:pt x="0" y="0"/>
                      </a:lnTo>
                      <a:lnTo>
                        <a:pt x="0" y="54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13" name="Freeform 275"/>
                <p:cNvSpPr>
                  <a:spLocks/>
                </p:cNvSpPr>
                <p:nvPr/>
              </p:nvSpPr>
              <p:spPr bwMode="auto">
                <a:xfrm>
                  <a:off x="2703" y="714"/>
                  <a:ext cx="342" cy="664"/>
                </a:xfrm>
                <a:custGeom>
                  <a:avLst/>
                  <a:gdLst>
                    <a:gd name="T0" fmla="*/ 0 w 342"/>
                    <a:gd name="T1" fmla="*/ 468 h 664"/>
                    <a:gd name="T2" fmla="*/ 342 w 342"/>
                    <a:gd name="T3" fmla="*/ 664 h 664"/>
                    <a:gd name="T4" fmla="*/ 342 w 342"/>
                    <a:gd name="T5" fmla="*/ 198 h 664"/>
                    <a:gd name="T6" fmla="*/ 0 w 342"/>
                    <a:gd name="T7" fmla="*/ 0 h 664"/>
                    <a:gd name="T8" fmla="*/ 0 w 342"/>
                    <a:gd name="T9" fmla="*/ 468 h 664"/>
                  </a:gdLst>
                  <a:ahLst/>
                  <a:cxnLst>
                    <a:cxn ang="0">
                      <a:pos x="T0" y="T1"/>
                    </a:cxn>
                    <a:cxn ang="0">
                      <a:pos x="T2" y="T3"/>
                    </a:cxn>
                    <a:cxn ang="0">
                      <a:pos x="T4" y="T5"/>
                    </a:cxn>
                    <a:cxn ang="0">
                      <a:pos x="T6" y="T7"/>
                    </a:cxn>
                    <a:cxn ang="0">
                      <a:pos x="T8" y="T9"/>
                    </a:cxn>
                  </a:cxnLst>
                  <a:rect l="0" t="0" r="r" b="b"/>
                  <a:pathLst>
                    <a:path w="342" h="664">
                      <a:moveTo>
                        <a:pt x="0" y="468"/>
                      </a:moveTo>
                      <a:lnTo>
                        <a:pt x="342" y="664"/>
                      </a:lnTo>
                      <a:lnTo>
                        <a:pt x="342" y="198"/>
                      </a:lnTo>
                      <a:lnTo>
                        <a:pt x="0" y="0"/>
                      </a:lnTo>
                      <a:lnTo>
                        <a:pt x="0" y="46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14" name="Freeform 276"/>
                <p:cNvSpPr>
                  <a:spLocks/>
                </p:cNvSpPr>
                <p:nvPr/>
              </p:nvSpPr>
              <p:spPr bwMode="auto">
                <a:xfrm>
                  <a:off x="2405" y="1202"/>
                  <a:ext cx="556" cy="376"/>
                </a:xfrm>
                <a:custGeom>
                  <a:avLst/>
                  <a:gdLst>
                    <a:gd name="T0" fmla="*/ 402 w 556"/>
                    <a:gd name="T1" fmla="*/ 376 h 376"/>
                    <a:gd name="T2" fmla="*/ 0 w 556"/>
                    <a:gd name="T3" fmla="*/ 146 h 376"/>
                    <a:gd name="T4" fmla="*/ 160 w 556"/>
                    <a:gd name="T5" fmla="*/ 0 h 376"/>
                    <a:gd name="T6" fmla="*/ 166 w 556"/>
                    <a:gd name="T7" fmla="*/ 2 h 376"/>
                    <a:gd name="T8" fmla="*/ 556 w 556"/>
                    <a:gd name="T9" fmla="*/ 228 h 376"/>
                    <a:gd name="T10" fmla="*/ 402 w 556"/>
                    <a:gd name="T11" fmla="*/ 376 h 376"/>
                  </a:gdLst>
                  <a:ahLst/>
                  <a:cxnLst>
                    <a:cxn ang="0">
                      <a:pos x="T0" y="T1"/>
                    </a:cxn>
                    <a:cxn ang="0">
                      <a:pos x="T2" y="T3"/>
                    </a:cxn>
                    <a:cxn ang="0">
                      <a:pos x="T4" y="T5"/>
                    </a:cxn>
                    <a:cxn ang="0">
                      <a:pos x="T6" y="T7"/>
                    </a:cxn>
                    <a:cxn ang="0">
                      <a:pos x="T8" y="T9"/>
                    </a:cxn>
                    <a:cxn ang="0">
                      <a:pos x="T10" y="T11"/>
                    </a:cxn>
                  </a:cxnLst>
                  <a:rect l="0" t="0" r="r" b="b"/>
                  <a:pathLst>
                    <a:path w="556" h="376">
                      <a:moveTo>
                        <a:pt x="402" y="376"/>
                      </a:moveTo>
                      <a:lnTo>
                        <a:pt x="0" y="146"/>
                      </a:lnTo>
                      <a:lnTo>
                        <a:pt x="160" y="0"/>
                      </a:lnTo>
                      <a:lnTo>
                        <a:pt x="166" y="2"/>
                      </a:lnTo>
                      <a:lnTo>
                        <a:pt x="556" y="228"/>
                      </a:lnTo>
                      <a:lnTo>
                        <a:pt x="402" y="37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15" name="Freeform 277"/>
                <p:cNvSpPr>
                  <a:spLocks/>
                </p:cNvSpPr>
                <p:nvPr/>
              </p:nvSpPr>
              <p:spPr bwMode="auto">
                <a:xfrm>
                  <a:off x="2453" y="1240"/>
                  <a:ext cx="370" cy="250"/>
                </a:xfrm>
                <a:custGeom>
                  <a:avLst/>
                  <a:gdLst>
                    <a:gd name="T0" fmla="*/ 268 w 370"/>
                    <a:gd name="T1" fmla="*/ 250 h 250"/>
                    <a:gd name="T2" fmla="*/ 0 w 370"/>
                    <a:gd name="T3" fmla="*/ 96 h 250"/>
                    <a:gd name="T4" fmla="*/ 108 w 370"/>
                    <a:gd name="T5" fmla="*/ 0 h 250"/>
                    <a:gd name="T6" fmla="*/ 110 w 370"/>
                    <a:gd name="T7" fmla="*/ 0 h 250"/>
                    <a:gd name="T8" fmla="*/ 370 w 370"/>
                    <a:gd name="T9" fmla="*/ 150 h 250"/>
                    <a:gd name="T10" fmla="*/ 268 w 370"/>
                    <a:gd name="T11" fmla="*/ 250 h 250"/>
                  </a:gdLst>
                  <a:ahLst/>
                  <a:cxnLst>
                    <a:cxn ang="0">
                      <a:pos x="T0" y="T1"/>
                    </a:cxn>
                    <a:cxn ang="0">
                      <a:pos x="T2" y="T3"/>
                    </a:cxn>
                    <a:cxn ang="0">
                      <a:pos x="T4" y="T5"/>
                    </a:cxn>
                    <a:cxn ang="0">
                      <a:pos x="T6" y="T7"/>
                    </a:cxn>
                    <a:cxn ang="0">
                      <a:pos x="T8" y="T9"/>
                    </a:cxn>
                    <a:cxn ang="0">
                      <a:pos x="T10" y="T11"/>
                    </a:cxn>
                  </a:cxnLst>
                  <a:rect l="0" t="0" r="r" b="b"/>
                  <a:pathLst>
                    <a:path w="370" h="250">
                      <a:moveTo>
                        <a:pt x="268" y="250"/>
                      </a:moveTo>
                      <a:lnTo>
                        <a:pt x="0" y="96"/>
                      </a:lnTo>
                      <a:lnTo>
                        <a:pt x="108" y="0"/>
                      </a:lnTo>
                      <a:lnTo>
                        <a:pt x="110" y="0"/>
                      </a:lnTo>
                      <a:lnTo>
                        <a:pt x="370" y="150"/>
                      </a:lnTo>
                      <a:lnTo>
                        <a:pt x="268" y="25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16" name="Freeform 278"/>
                <p:cNvSpPr>
                  <a:spLocks/>
                </p:cNvSpPr>
                <p:nvPr/>
              </p:nvSpPr>
              <p:spPr bwMode="auto">
                <a:xfrm>
                  <a:off x="2739" y="1402"/>
                  <a:ext cx="172" cy="136"/>
                </a:xfrm>
                <a:custGeom>
                  <a:avLst/>
                  <a:gdLst>
                    <a:gd name="T0" fmla="*/ 70 w 172"/>
                    <a:gd name="T1" fmla="*/ 136 h 136"/>
                    <a:gd name="T2" fmla="*/ 0 w 172"/>
                    <a:gd name="T3" fmla="*/ 96 h 136"/>
                    <a:gd name="T4" fmla="*/ 108 w 172"/>
                    <a:gd name="T5" fmla="*/ 0 h 136"/>
                    <a:gd name="T6" fmla="*/ 110 w 172"/>
                    <a:gd name="T7" fmla="*/ 2 h 136"/>
                    <a:gd name="T8" fmla="*/ 172 w 172"/>
                    <a:gd name="T9" fmla="*/ 36 h 136"/>
                    <a:gd name="T10" fmla="*/ 70 w 172"/>
                    <a:gd name="T11" fmla="*/ 136 h 136"/>
                  </a:gdLst>
                  <a:ahLst/>
                  <a:cxnLst>
                    <a:cxn ang="0">
                      <a:pos x="T0" y="T1"/>
                    </a:cxn>
                    <a:cxn ang="0">
                      <a:pos x="T2" y="T3"/>
                    </a:cxn>
                    <a:cxn ang="0">
                      <a:pos x="T4" y="T5"/>
                    </a:cxn>
                    <a:cxn ang="0">
                      <a:pos x="T6" y="T7"/>
                    </a:cxn>
                    <a:cxn ang="0">
                      <a:pos x="T8" y="T9"/>
                    </a:cxn>
                    <a:cxn ang="0">
                      <a:pos x="T10" y="T11"/>
                    </a:cxn>
                  </a:cxnLst>
                  <a:rect l="0" t="0" r="r" b="b"/>
                  <a:pathLst>
                    <a:path w="172" h="136">
                      <a:moveTo>
                        <a:pt x="70" y="136"/>
                      </a:moveTo>
                      <a:lnTo>
                        <a:pt x="0" y="96"/>
                      </a:lnTo>
                      <a:lnTo>
                        <a:pt x="108" y="0"/>
                      </a:lnTo>
                      <a:lnTo>
                        <a:pt x="110" y="2"/>
                      </a:lnTo>
                      <a:lnTo>
                        <a:pt x="172" y="36"/>
                      </a:lnTo>
                      <a:lnTo>
                        <a:pt x="70" y="13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nvGrpSpPr>
              <p:cNvPr id="381" name="Group 279"/>
              <p:cNvGrpSpPr>
                <a:grpSpLocks/>
              </p:cNvGrpSpPr>
              <p:nvPr/>
            </p:nvGrpSpPr>
            <p:grpSpPr bwMode="auto">
              <a:xfrm>
                <a:off x="3379" y="2970"/>
                <a:ext cx="669" cy="886"/>
                <a:chOff x="3133" y="616"/>
                <a:chExt cx="1298" cy="1720"/>
              </a:xfrm>
            </p:grpSpPr>
            <p:sp>
              <p:nvSpPr>
                <p:cNvPr id="382" name="Freeform 280"/>
                <p:cNvSpPr>
                  <a:spLocks/>
                </p:cNvSpPr>
                <p:nvPr/>
              </p:nvSpPr>
              <p:spPr bwMode="auto">
                <a:xfrm>
                  <a:off x="3135" y="1798"/>
                  <a:ext cx="400" cy="538"/>
                </a:xfrm>
                <a:custGeom>
                  <a:avLst/>
                  <a:gdLst>
                    <a:gd name="T0" fmla="*/ 0 w 400"/>
                    <a:gd name="T1" fmla="*/ 306 h 538"/>
                    <a:gd name="T2" fmla="*/ 400 w 400"/>
                    <a:gd name="T3" fmla="*/ 538 h 538"/>
                    <a:gd name="T4" fmla="*/ 400 w 400"/>
                    <a:gd name="T5" fmla="*/ 232 h 538"/>
                    <a:gd name="T6" fmla="*/ 0 w 400"/>
                    <a:gd name="T7" fmla="*/ 0 h 538"/>
                    <a:gd name="T8" fmla="*/ 0 w 400"/>
                    <a:gd name="T9" fmla="*/ 306 h 538"/>
                  </a:gdLst>
                  <a:ahLst/>
                  <a:cxnLst>
                    <a:cxn ang="0">
                      <a:pos x="T0" y="T1"/>
                    </a:cxn>
                    <a:cxn ang="0">
                      <a:pos x="T2" y="T3"/>
                    </a:cxn>
                    <a:cxn ang="0">
                      <a:pos x="T4" y="T5"/>
                    </a:cxn>
                    <a:cxn ang="0">
                      <a:pos x="T6" y="T7"/>
                    </a:cxn>
                    <a:cxn ang="0">
                      <a:pos x="T8" y="T9"/>
                    </a:cxn>
                  </a:cxnLst>
                  <a:rect l="0" t="0" r="r" b="b"/>
                  <a:pathLst>
                    <a:path w="400" h="538">
                      <a:moveTo>
                        <a:pt x="0" y="306"/>
                      </a:moveTo>
                      <a:lnTo>
                        <a:pt x="400" y="538"/>
                      </a:lnTo>
                      <a:lnTo>
                        <a:pt x="400" y="232"/>
                      </a:lnTo>
                      <a:lnTo>
                        <a:pt x="0" y="0"/>
                      </a:lnTo>
                      <a:lnTo>
                        <a:pt x="0" y="30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383" name="Freeform 281"/>
                <p:cNvSpPr>
                  <a:spLocks/>
                </p:cNvSpPr>
                <p:nvPr/>
              </p:nvSpPr>
              <p:spPr bwMode="auto">
                <a:xfrm>
                  <a:off x="3535" y="1798"/>
                  <a:ext cx="400" cy="538"/>
                </a:xfrm>
                <a:custGeom>
                  <a:avLst/>
                  <a:gdLst>
                    <a:gd name="T0" fmla="*/ 400 w 400"/>
                    <a:gd name="T1" fmla="*/ 306 h 538"/>
                    <a:gd name="T2" fmla="*/ 0 w 400"/>
                    <a:gd name="T3" fmla="*/ 538 h 538"/>
                    <a:gd name="T4" fmla="*/ 0 w 400"/>
                    <a:gd name="T5" fmla="*/ 232 h 538"/>
                    <a:gd name="T6" fmla="*/ 400 w 400"/>
                    <a:gd name="T7" fmla="*/ 0 h 538"/>
                    <a:gd name="T8" fmla="*/ 400 w 400"/>
                    <a:gd name="T9" fmla="*/ 306 h 538"/>
                  </a:gdLst>
                  <a:ahLst/>
                  <a:cxnLst>
                    <a:cxn ang="0">
                      <a:pos x="T0" y="T1"/>
                    </a:cxn>
                    <a:cxn ang="0">
                      <a:pos x="T2" y="T3"/>
                    </a:cxn>
                    <a:cxn ang="0">
                      <a:pos x="T4" y="T5"/>
                    </a:cxn>
                    <a:cxn ang="0">
                      <a:pos x="T6" y="T7"/>
                    </a:cxn>
                    <a:cxn ang="0">
                      <a:pos x="T8" y="T9"/>
                    </a:cxn>
                  </a:cxnLst>
                  <a:rect l="0" t="0" r="r" b="b"/>
                  <a:pathLst>
                    <a:path w="400" h="538">
                      <a:moveTo>
                        <a:pt x="400" y="306"/>
                      </a:moveTo>
                      <a:lnTo>
                        <a:pt x="0" y="538"/>
                      </a:lnTo>
                      <a:lnTo>
                        <a:pt x="0" y="232"/>
                      </a:lnTo>
                      <a:lnTo>
                        <a:pt x="400" y="0"/>
                      </a:lnTo>
                      <a:lnTo>
                        <a:pt x="400" y="30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384" name="Freeform 282"/>
                <p:cNvSpPr>
                  <a:spLocks/>
                </p:cNvSpPr>
                <p:nvPr/>
              </p:nvSpPr>
              <p:spPr bwMode="auto">
                <a:xfrm>
                  <a:off x="3133" y="1578"/>
                  <a:ext cx="796" cy="458"/>
                </a:xfrm>
                <a:custGeom>
                  <a:avLst/>
                  <a:gdLst>
                    <a:gd name="T0" fmla="*/ 394 w 796"/>
                    <a:gd name="T1" fmla="*/ 458 h 458"/>
                    <a:gd name="T2" fmla="*/ 796 w 796"/>
                    <a:gd name="T3" fmla="*/ 226 h 458"/>
                    <a:gd name="T4" fmla="*/ 396 w 796"/>
                    <a:gd name="T5" fmla="*/ 0 h 458"/>
                    <a:gd name="T6" fmla="*/ 392 w 796"/>
                    <a:gd name="T7" fmla="*/ 2 h 458"/>
                    <a:gd name="T8" fmla="*/ 0 w 796"/>
                    <a:gd name="T9" fmla="*/ 226 h 458"/>
                    <a:gd name="T10" fmla="*/ 394 w 796"/>
                    <a:gd name="T11" fmla="*/ 458 h 458"/>
                  </a:gdLst>
                  <a:ahLst/>
                  <a:cxnLst>
                    <a:cxn ang="0">
                      <a:pos x="T0" y="T1"/>
                    </a:cxn>
                    <a:cxn ang="0">
                      <a:pos x="T2" y="T3"/>
                    </a:cxn>
                    <a:cxn ang="0">
                      <a:pos x="T4" y="T5"/>
                    </a:cxn>
                    <a:cxn ang="0">
                      <a:pos x="T6" y="T7"/>
                    </a:cxn>
                    <a:cxn ang="0">
                      <a:pos x="T8" y="T9"/>
                    </a:cxn>
                    <a:cxn ang="0">
                      <a:pos x="T10" y="T11"/>
                    </a:cxn>
                  </a:cxnLst>
                  <a:rect l="0" t="0" r="r" b="b"/>
                  <a:pathLst>
                    <a:path w="796" h="458">
                      <a:moveTo>
                        <a:pt x="394" y="458"/>
                      </a:moveTo>
                      <a:lnTo>
                        <a:pt x="796" y="226"/>
                      </a:lnTo>
                      <a:lnTo>
                        <a:pt x="396" y="0"/>
                      </a:lnTo>
                      <a:lnTo>
                        <a:pt x="392" y="2"/>
                      </a:lnTo>
                      <a:lnTo>
                        <a:pt x="0" y="226"/>
                      </a:lnTo>
                      <a:lnTo>
                        <a:pt x="394" y="45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385" name="Freeform 283"/>
                <p:cNvSpPr>
                  <a:spLocks/>
                </p:cNvSpPr>
                <p:nvPr/>
              </p:nvSpPr>
              <p:spPr bwMode="auto">
                <a:xfrm>
                  <a:off x="3313" y="1692"/>
                  <a:ext cx="432" cy="216"/>
                </a:xfrm>
                <a:custGeom>
                  <a:avLst/>
                  <a:gdLst>
                    <a:gd name="T0" fmla="*/ 432 w 432"/>
                    <a:gd name="T1" fmla="*/ 0 h 216"/>
                    <a:gd name="T2" fmla="*/ 432 w 432"/>
                    <a:gd name="T3" fmla="*/ 134 h 216"/>
                    <a:gd name="T4" fmla="*/ 432 w 432"/>
                    <a:gd name="T5" fmla="*/ 134 h 216"/>
                    <a:gd name="T6" fmla="*/ 430 w 432"/>
                    <a:gd name="T7" fmla="*/ 142 h 216"/>
                    <a:gd name="T8" fmla="*/ 428 w 432"/>
                    <a:gd name="T9" fmla="*/ 150 h 216"/>
                    <a:gd name="T10" fmla="*/ 422 w 432"/>
                    <a:gd name="T11" fmla="*/ 158 h 216"/>
                    <a:gd name="T12" fmla="*/ 414 w 432"/>
                    <a:gd name="T13" fmla="*/ 166 h 216"/>
                    <a:gd name="T14" fmla="*/ 406 w 432"/>
                    <a:gd name="T15" fmla="*/ 174 h 216"/>
                    <a:gd name="T16" fmla="*/ 394 w 432"/>
                    <a:gd name="T17" fmla="*/ 180 h 216"/>
                    <a:gd name="T18" fmla="*/ 368 w 432"/>
                    <a:gd name="T19" fmla="*/ 192 h 216"/>
                    <a:gd name="T20" fmla="*/ 336 w 432"/>
                    <a:gd name="T21" fmla="*/ 202 h 216"/>
                    <a:gd name="T22" fmla="*/ 300 w 432"/>
                    <a:gd name="T23" fmla="*/ 210 h 216"/>
                    <a:gd name="T24" fmla="*/ 260 w 432"/>
                    <a:gd name="T25" fmla="*/ 214 h 216"/>
                    <a:gd name="T26" fmla="*/ 216 w 432"/>
                    <a:gd name="T27" fmla="*/ 216 h 216"/>
                    <a:gd name="T28" fmla="*/ 216 w 432"/>
                    <a:gd name="T29" fmla="*/ 216 h 216"/>
                    <a:gd name="T30" fmla="*/ 172 w 432"/>
                    <a:gd name="T31" fmla="*/ 214 h 216"/>
                    <a:gd name="T32" fmla="*/ 132 w 432"/>
                    <a:gd name="T33" fmla="*/ 210 h 216"/>
                    <a:gd name="T34" fmla="*/ 94 w 432"/>
                    <a:gd name="T35" fmla="*/ 202 h 216"/>
                    <a:gd name="T36" fmla="*/ 62 w 432"/>
                    <a:gd name="T37" fmla="*/ 192 h 216"/>
                    <a:gd name="T38" fmla="*/ 36 w 432"/>
                    <a:gd name="T39" fmla="*/ 180 h 216"/>
                    <a:gd name="T40" fmla="*/ 26 w 432"/>
                    <a:gd name="T41" fmla="*/ 174 h 216"/>
                    <a:gd name="T42" fmla="*/ 16 w 432"/>
                    <a:gd name="T43" fmla="*/ 166 h 216"/>
                    <a:gd name="T44" fmla="*/ 10 w 432"/>
                    <a:gd name="T45" fmla="*/ 158 h 216"/>
                    <a:gd name="T46" fmla="*/ 4 w 432"/>
                    <a:gd name="T47" fmla="*/ 150 h 216"/>
                    <a:gd name="T48" fmla="*/ 0 w 432"/>
                    <a:gd name="T49" fmla="*/ 142 h 216"/>
                    <a:gd name="T50" fmla="*/ 0 w 432"/>
                    <a:gd name="T51" fmla="*/ 134 h 216"/>
                    <a:gd name="T52" fmla="*/ 0 w 432"/>
                    <a:gd name="T53" fmla="*/ 0 h 216"/>
                    <a:gd name="T54" fmla="*/ 432 w 432"/>
                    <a:gd name="T5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2" h="216">
                      <a:moveTo>
                        <a:pt x="432" y="0"/>
                      </a:moveTo>
                      <a:lnTo>
                        <a:pt x="432" y="134"/>
                      </a:lnTo>
                      <a:lnTo>
                        <a:pt x="432" y="134"/>
                      </a:lnTo>
                      <a:lnTo>
                        <a:pt x="430" y="142"/>
                      </a:lnTo>
                      <a:lnTo>
                        <a:pt x="428" y="150"/>
                      </a:lnTo>
                      <a:lnTo>
                        <a:pt x="422" y="158"/>
                      </a:lnTo>
                      <a:lnTo>
                        <a:pt x="414" y="166"/>
                      </a:lnTo>
                      <a:lnTo>
                        <a:pt x="406" y="174"/>
                      </a:lnTo>
                      <a:lnTo>
                        <a:pt x="394" y="180"/>
                      </a:lnTo>
                      <a:lnTo>
                        <a:pt x="368" y="192"/>
                      </a:lnTo>
                      <a:lnTo>
                        <a:pt x="336" y="202"/>
                      </a:lnTo>
                      <a:lnTo>
                        <a:pt x="300" y="210"/>
                      </a:lnTo>
                      <a:lnTo>
                        <a:pt x="260" y="214"/>
                      </a:lnTo>
                      <a:lnTo>
                        <a:pt x="216" y="216"/>
                      </a:lnTo>
                      <a:lnTo>
                        <a:pt x="216" y="216"/>
                      </a:lnTo>
                      <a:lnTo>
                        <a:pt x="172" y="214"/>
                      </a:lnTo>
                      <a:lnTo>
                        <a:pt x="132" y="210"/>
                      </a:lnTo>
                      <a:lnTo>
                        <a:pt x="94" y="202"/>
                      </a:lnTo>
                      <a:lnTo>
                        <a:pt x="62" y="192"/>
                      </a:lnTo>
                      <a:lnTo>
                        <a:pt x="36" y="180"/>
                      </a:lnTo>
                      <a:lnTo>
                        <a:pt x="26" y="174"/>
                      </a:lnTo>
                      <a:lnTo>
                        <a:pt x="16" y="166"/>
                      </a:lnTo>
                      <a:lnTo>
                        <a:pt x="10" y="158"/>
                      </a:lnTo>
                      <a:lnTo>
                        <a:pt x="4" y="150"/>
                      </a:lnTo>
                      <a:lnTo>
                        <a:pt x="0" y="142"/>
                      </a:lnTo>
                      <a:lnTo>
                        <a:pt x="0" y="134"/>
                      </a:lnTo>
                      <a:lnTo>
                        <a:pt x="0" y="0"/>
                      </a:lnTo>
                      <a:lnTo>
                        <a:pt x="432"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386" name="Freeform 284"/>
                <p:cNvSpPr>
                  <a:spLocks/>
                </p:cNvSpPr>
                <p:nvPr/>
              </p:nvSpPr>
              <p:spPr bwMode="auto">
                <a:xfrm>
                  <a:off x="3313" y="1614"/>
                  <a:ext cx="434" cy="164"/>
                </a:xfrm>
                <a:custGeom>
                  <a:avLst/>
                  <a:gdLst>
                    <a:gd name="T0" fmla="*/ 434 w 434"/>
                    <a:gd name="T1" fmla="*/ 82 h 164"/>
                    <a:gd name="T2" fmla="*/ 434 w 434"/>
                    <a:gd name="T3" fmla="*/ 82 h 164"/>
                    <a:gd name="T4" fmla="*/ 432 w 434"/>
                    <a:gd name="T5" fmla="*/ 90 h 164"/>
                    <a:gd name="T6" fmla="*/ 428 w 434"/>
                    <a:gd name="T7" fmla="*/ 98 h 164"/>
                    <a:gd name="T8" fmla="*/ 424 w 434"/>
                    <a:gd name="T9" fmla="*/ 106 h 164"/>
                    <a:gd name="T10" fmla="*/ 416 w 434"/>
                    <a:gd name="T11" fmla="*/ 114 h 164"/>
                    <a:gd name="T12" fmla="*/ 406 w 434"/>
                    <a:gd name="T13" fmla="*/ 122 h 164"/>
                    <a:gd name="T14" fmla="*/ 396 w 434"/>
                    <a:gd name="T15" fmla="*/ 128 h 164"/>
                    <a:gd name="T16" fmla="*/ 370 w 434"/>
                    <a:gd name="T17" fmla="*/ 140 h 164"/>
                    <a:gd name="T18" fmla="*/ 338 w 434"/>
                    <a:gd name="T19" fmla="*/ 150 h 164"/>
                    <a:gd name="T20" fmla="*/ 302 w 434"/>
                    <a:gd name="T21" fmla="*/ 158 h 164"/>
                    <a:gd name="T22" fmla="*/ 260 w 434"/>
                    <a:gd name="T23" fmla="*/ 162 h 164"/>
                    <a:gd name="T24" fmla="*/ 218 w 434"/>
                    <a:gd name="T25" fmla="*/ 164 h 164"/>
                    <a:gd name="T26" fmla="*/ 218 w 434"/>
                    <a:gd name="T27" fmla="*/ 164 h 164"/>
                    <a:gd name="T28" fmla="*/ 174 w 434"/>
                    <a:gd name="T29" fmla="*/ 162 h 164"/>
                    <a:gd name="T30" fmla="*/ 134 w 434"/>
                    <a:gd name="T31" fmla="*/ 158 h 164"/>
                    <a:gd name="T32" fmla="*/ 96 w 434"/>
                    <a:gd name="T33" fmla="*/ 150 h 164"/>
                    <a:gd name="T34" fmla="*/ 64 w 434"/>
                    <a:gd name="T35" fmla="*/ 140 h 164"/>
                    <a:gd name="T36" fmla="*/ 38 w 434"/>
                    <a:gd name="T37" fmla="*/ 128 h 164"/>
                    <a:gd name="T38" fmla="*/ 28 w 434"/>
                    <a:gd name="T39" fmla="*/ 122 h 164"/>
                    <a:gd name="T40" fmla="*/ 18 w 434"/>
                    <a:gd name="T41" fmla="*/ 114 h 164"/>
                    <a:gd name="T42" fmla="*/ 12 w 434"/>
                    <a:gd name="T43" fmla="*/ 106 h 164"/>
                    <a:gd name="T44" fmla="*/ 6 w 434"/>
                    <a:gd name="T45" fmla="*/ 98 h 164"/>
                    <a:gd name="T46" fmla="*/ 2 w 434"/>
                    <a:gd name="T47" fmla="*/ 90 h 164"/>
                    <a:gd name="T48" fmla="*/ 2 w 434"/>
                    <a:gd name="T49" fmla="*/ 82 h 164"/>
                    <a:gd name="T50" fmla="*/ 0 w 434"/>
                    <a:gd name="T51" fmla="*/ 82 h 164"/>
                    <a:gd name="T52" fmla="*/ 0 w 434"/>
                    <a:gd name="T53" fmla="*/ 82 h 164"/>
                    <a:gd name="T54" fmla="*/ 2 w 434"/>
                    <a:gd name="T55" fmla="*/ 72 h 164"/>
                    <a:gd name="T56" fmla="*/ 6 w 434"/>
                    <a:gd name="T57" fmla="*/ 64 h 164"/>
                    <a:gd name="T58" fmla="*/ 10 w 434"/>
                    <a:gd name="T59" fmla="*/ 56 h 164"/>
                    <a:gd name="T60" fmla="*/ 18 w 434"/>
                    <a:gd name="T61" fmla="*/ 50 h 164"/>
                    <a:gd name="T62" fmla="*/ 28 w 434"/>
                    <a:gd name="T63" fmla="*/ 42 h 164"/>
                    <a:gd name="T64" fmla="*/ 38 w 434"/>
                    <a:gd name="T65" fmla="*/ 36 h 164"/>
                    <a:gd name="T66" fmla="*/ 64 w 434"/>
                    <a:gd name="T67" fmla="*/ 24 h 164"/>
                    <a:gd name="T68" fmla="*/ 96 w 434"/>
                    <a:gd name="T69" fmla="*/ 14 h 164"/>
                    <a:gd name="T70" fmla="*/ 132 w 434"/>
                    <a:gd name="T71" fmla="*/ 6 h 164"/>
                    <a:gd name="T72" fmla="*/ 174 w 434"/>
                    <a:gd name="T73" fmla="*/ 2 h 164"/>
                    <a:gd name="T74" fmla="*/ 216 w 434"/>
                    <a:gd name="T75" fmla="*/ 0 h 164"/>
                    <a:gd name="T76" fmla="*/ 216 w 434"/>
                    <a:gd name="T77" fmla="*/ 0 h 164"/>
                    <a:gd name="T78" fmla="*/ 260 w 434"/>
                    <a:gd name="T79" fmla="*/ 2 h 164"/>
                    <a:gd name="T80" fmla="*/ 300 w 434"/>
                    <a:gd name="T81" fmla="*/ 6 h 164"/>
                    <a:gd name="T82" fmla="*/ 338 w 434"/>
                    <a:gd name="T83" fmla="*/ 14 h 164"/>
                    <a:gd name="T84" fmla="*/ 370 w 434"/>
                    <a:gd name="T85" fmla="*/ 24 h 164"/>
                    <a:gd name="T86" fmla="*/ 396 w 434"/>
                    <a:gd name="T87" fmla="*/ 36 h 164"/>
                    <a:gd name="T88" fmla="*/ 406 w 434"/>
                    <a:gd name="T89" fmla="*/ 42 h 164"/>
                    <a:gd name="T90" fmla="*/ 416 w 434"/>
                    <a:gd name="T91" fmla="*/ 50 h 164"/>
                    <a:gd name="T92" fmla="*/ 422 w 434"/>
                    <a:gd name="T93" fmla="*/ 56 h 164"/>
                    <a:gd name="T94" fmla="*/ 428 w 434"/>
                    <a:gd name="T95" fmla="*/ 64 h 164"/>
                    <a:gd name="T96" fmla="*/ 432 w 434"/>
                    <a:gd name="T97" fmla="*/ 72 h 164"/>
                    <a:gd name="T98" fmla="*/ 432 w 434"/>
                    <a:gd name="T99" fmla="*/ 82 h 164"/>
                    <a:gd name="T100" fmla="*/ 434 w 434"/>
                    <a:gd name="T101"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4" h="164">
                      <a:moveTo>
                        <a:pt x="434" y="82"/>
                      </a:moveTo>
                      <a:lnTo>
                        <a:pt x="434" y="82"/>
                      </a:lnTo>
                      <a:lnTo>
                        <a:pt x="432" y="90"/>
                      </a:lnTo>
                      <a:lnTo>
                        <a:pt x="428" y="98"/>
                      </a:lnTo>
                      <a:lnTo>
                        <a:pt x="424" y="106"/>
                      </a:lnTo>
                      <a:lnTo>
                        <a:pt x="416" y="114"/>
                      </a:lnTo>
                      <a:lnTo>
                        <a:pt x="406" y="122"/>
                      </a:lnTo>
                      <a:lnTo>
                        <a:pt x="396" y="128"/>
                      </a:lnTo>
                      <a:lnTo>
                        <a:pt x="370" y="140"/>
                      </a:lnTo>
                      <a:lnTo>
                        <a:pt x="338" y="150"/>
                      </a:lnTo>
                      <a:lnTo>
                        <a:pt x="302" y="158"/>
                      </a:lnTo>
                      <a:lnTo>
                        <a:pt x="260" y="162"/>
                      </a:lnTo>
                      <a:lnTo>
                        <a:pt x="218" y="164"/>
                      </a:lnTo>
                      <a:lnTo>
                        <a:pt x="218" y="164"/>
                      </a:lnTo>
                      <a:lnTo>
                        <a:pt x="174" y="162"/>
                      </a:lnTo>
                      <a:lnTo>
                        <a:pt x="134" y="158"/>
                      </a:lnTo>
                      <a:lnTo>
                        <a:pt x="96" y="150"/>
                      </a:lnTo>
                      <a:lnTo>
                        <a:pt x="64" y="140"/>
                      </a:lnTo>
                      <a:lnTo>
                        <a:pt x="38" y="128"/>
                      </a:lnTo>
                      <a:lnTo>
                        <a:pt x="28" y="122"/>
                      </a:lnTo>
                      <a:lnTo>
                        <a:pt x="18" y="114"/>
                      </a:lnTo>
                      <a:lnTo>
                        <a:pt x="12" y="106"/>
                      </a:lnTo>
                      <a:lnTo>
                        <a:pt x="6" y="98"/>
                      </a:lnTo>
                      <a:lnTo>
                        <a:pt x="2" y="90"/>
                      </a:lnTo>
                      <a:lnTo>
                        <a:pt x="2" y="82"/>
                      </a:lnTo>
                      <a:lnTo>
                        <a:pt x="0" y="82"/>
                      </a:lnTo>
                      <a:lnTo>
                        <a:pt x="0" y="82"/>
                      </a:lnTo>
                      <a:lnTo>
                        <a:pt x="2" y="72"/>
                      </a:lnTo>
                      <a:lnTo>
                        <a:pt x="6" y="64"/>
                      </a:lnTo>
                      <a:lnTo>
                        <a:pt x="10" y="56"/>
                      </a:lnTo>
                      <a:lnTo>
                        <a:pt x="18" y="50"/>
                      </a:lnTo>
                      <a:lnTo>
                        <a:pt x="28" y="42"/>
                      </a:lnTo>
                      <a:lnTo>
                        <a:pt x="38" y="36"/>
                      </a:lnTo>
                      <a:lnTo>
                        <a:pt x="64" y="24"/>
                      </a:lnTo>
                      <a:lnTo>
                        <a:pt x="96" y="14"/>
                      </a:lnTo>
                      <a:lnTo>
                        <a:pt x="132" y="6"/>
                      </a:lnTo>
                      <a:lnTo>
                        <a:pt x="174" y="2"/>
                      </a:lnTo>
                      <a:lnTo>
                        <a:pt x="216" y="0"/>
                      </a:lnTo>
                      <a:lnTo>
                        <a:pt x="216" y="0"/>
                      </a:lnTo>
                      <a:lnTo>
                        <a:pt x="260" y="2"/>
                      </a:lnTo>
                      <a:lnTo>
                        <a:pt x="300" y="6"/>
                      </a:lnTo>
                      <a:lnTo>
                        <a:pt x="338" y="14"/>
                      </a:lnTo>
                      <a:lnTo>
                        <a:pt x="370" y="24"/>
                      </a:lnTo>
                      <a:lnTo>
                        <a:pt x="396" y="36"/>
                      </a:lnTo>
                      <a:lnTo>
                        <a:pt x="406" y="42"/>
                      </a:lnTo>
                      <a:lnTo>
                        <a:pt x="416" y="50"/>
                      </a:lnTo>
                      <a:lnTo>
                        <a:pt x="422" y="56"/>
                      </a:lnTo>
                      <a:lnTo>
                        <a:pt x="428" y="64"/>
                      </a:lnTo>
                      <a:lnTo>
                        <a:pt x="432" y="72"/>
                      </a:lnTo>
                      <a:lnTo>
                        <a:pt x="432" y="82"/>
                      </a:lnTo>
                      <a:lnTo>
                        <a:pt x="434" y="8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387" name="Freeform 285"/>
                <p:cNvSpPr>
                  <a:spLocks/>
                </p:cNvSpPr>
                <p:nvPr/>
              </p:nvSpPr>
              <p:spPr bwMode="auto">
                <a:xfrm>
                  <a:off x="3259" y="848"/>
                  <a:ext cx="104" cy="208"/>
                </a:xfrm>
                <a:custGeom>
                  <a:avLst/>
                  <a:gdLst>
                    <a:gd name="T0" fmla="*/ 104 w 104"/>
                    <a:gd name="T1" fmla="*/ 208 h 208"/>
                    <a:gd name="T2" fmla="*/ 40 w 104"/>
                    <a:gd name="T3" fmla="*/ 208 h 208"/>
                    <a:gd name="T4" fmla="*/ 40 w 104"/>
                    <a:gd name="T5" fmla="*/ 208 h 208"/>
                    <a:gd name="T6" fmla="*/ 32 w 104"/>
                    <a:gd name="T7" fmla="*/ 206 h 208"/>
                    <a:gd name="T8" fmla="*/ 24 w 104"/>
                    <a:gd name="T9" fmla="*/ 200 h 208"/>
                    <a:gd name="T10" fmla="*/ 18 w 104"/>
                    <a:gd name="T11" fmla="*/ 190 h 208"/>
                    <a:gd name="T12" fmla="*/ 12 w 104"/>
                    <a:gd name="T13" fmla="*/ 178 h 208"/>
                    <a:gd name="T14" fmla="*/ 6 w 104"/>
                    <a:gd name="T15" fmla="*/ 162 h 208"/>
                    <a:gd name="T16" fmla="*/ 4 w 104"/>
                    <a:gd name="T17" fmla="*/ 144 h 208"/>
                    <a:gd name="T18" fmla="*/ 2 w 104"/>
                    <a:gd name="T19" fmla="*/ 124 h 208"/>
                    <a:gd name="T20" fmla="*/ 0 w 104"/>
                    <a:gd name="T21" fmla="*/ 104 h 208"/>
                    <a:gd name="T22" fmla="*/ 0 w 104"/>
                    <a:gd name="T23" fmla="*/ 104 h 208"/>
                    <a:gd name="T24" fmla="*/ 2 w 104"/>
                    <a:gd name="T25" fmla="*/ 82 h 208"/>
                    <a:gd name="T26" fmla="*/ 4 w 104"/>
                    <a:gd name="T27" fmla="*/ 62 h 208"/>
                    <a:gd name="T28" fmla="*/ 6 w 104"/>
                    <a:gd name="T29" fmla="*/ 46 h 208"/>
                    <a:gd name="T30" fmla="*/ 12 w 104"/>
                    <a:gd name="T31" fmla="*/ 30 h 208"/>
                    <a:gd name="T32" fmla="*/ 18 w 104"/>
                    <a:gd name="T33" fmla="*/ 16 h 208"/>
                    <a:gd name="T34" fmla="*/ 24 w 104"/>
                    <a:gd name="T35" fmla="*/ 8 h 208"/>
                    <a:gd name="T36" fmla="*/ 32 w 104"/>
                    <a:gd name="T37" fmla="*/ 2 h 208"/>
                    <a:gd name="T38" fmla="*/ 40 w 104"/>
                    <a:gd name="T39" fmla="*/ 0 h 208"/>
                    <a:gd name="T40" fmla="*/ 104 w 104"/>
                    <a:gd name="T41" fmla="*/ 0 h 208"/>
                    <a:gd name="T42" fmla="*/ 104 w 104"/>
                    <a:gd name="T4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208">
                      <a:moveTo>
                        <a:pt x="104" y="208"/>
                      </a:moveTo>
                      <a:lnTo>
                        <a:pt x="40" y="208"/>
                      </a:lnTo>
                      <a:lnTo>
                        <a:pt x="40" y="208"/>
                      </a:lnTo>
                      <a:lnTo>
                        <a:pt x="32" y="206"/>
                      </a:lnTo>
                      <a:lnTo>
                        <a:pt x="24" y="200"/>
                      </a:lnTo>
                      <a:lnTo>
                        <a:pt x="18" y="190"/>
                      </a:lnTo>
                      <a:lnTo>
                        <a:pt x="12" y="178"/>
                      </a:lnTo>
                      <a:lnTo>
                        <a:pt x="6" y="162"/>
                      </a:lnTo>
                      <a:lnTo>
                        <a:pt x="4" y="144"/>
                      </a:lnTo>
                      <a:lnTo>
                        <a:pt x="2" y="124"/>
                      </a:lnTo>
                      <a:lnTo>
                        <a:pt x="0" y="104"/>
                      </a:lnTo>
                      <a:lnTo>
                        <a:pt x="0" y="104"/>
                      </a:lnTo>
                      <a:lnTo>
                        <a:pt x="2" y="82"/>
                      </a:lnTo>
                      <a:lnTo>
                        <a:pt x="4" y="62"/>
                      </a:lnTo>
                      <a:lnTo>
                        <a:pt x="6" y="46"/>
                      </a:lnTo>
                      <a:lnTo>
                        <a:pt x="12" y="30"/>
                      </a:lnTo>
                      <a:lnTo>
                        <a:pt x="18" y="16"/>
                      </a:lnTo>
                      <a:lnTo>
                        <a:pt x="24" y="8"/>
                      </a:lnTo>
                      <a:lnTo>
                        <a:pt x="32" y="2"/>
                      </a:lnTo>
                      <a:lnTo>
                        <a:pt x="40" y="0"/>
                      </a:lnTo>
                      <a:lnTo>
                        <a:pt x="104" y="0"/>
                      </a:lnTo>
                      <a:lnTo>
                        <a:pt x="104" y="20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388" name="Freeform 286"/>
                <p:cNvSpPr>
                  <a:spLocks/>
                </p:cNvSpPr>
                <p:nvPr/>
              </p:nvSpPr>
              <p:spPr bwMode="auto">
                <a:xfrm>
                  <a:off x="3323" y="848"/>
                  <a:ext cx="78" cy="208"/>
                </a:xfrm>
                <a:custGeom>
                  <a:avLst/>
                  <a:gdLst>
                    <a:gd name="T0" fmla="*/ 38 w 78"/>
                    <a:gd name="T1" fmla="*/ 208 h 208"/>
                    <a:gd name="T2" fmla="*/ 38 w 78"/>
                    <a:gd name="T3" fmla="*/ 208 h 208"/>
                    <a:gd name="T4" fmla="*/ 30 w 78"/>
                    <a:gd name="T5" fmla="*/ 206 h 208"/>
                    <a:gd name="T6" fmla="*/ 24 w 78"/>
                    <a:gd name="T7" fmla="*/ 200 h 208"/>
                    <a:gd name="T8" fmla="*/ 16 w 78"/>
                    <a:gd name="T9" fmla="*/ 190 h 208"/>
                    <a:gd name="T10" fmla="*/ 10 w 78"/>
                    <a:gd name="T11" fmla="*/ 178 h 208"/>
                    <a:gd name="T12" fmla="*/ 6 w 78"/>
                    <a:gd name="T13" fmla="*/ 162 h 208"/>
                    <a:gd name="T14" fmla="*/ 2 w 78"/>
                    <a:gd name="T15" fmla="*/ 144 h 208"/>
                    <a:gd name="T16" fmla="*/ 0 w 78"/>
                    <a:gd name="T17" fmla="*/ 126 h 208"/>
                    <a:gd name="T18" fmla="*/ 0 w 78"/>
                    <a:gd name="T19" fmla="*/ 104 h 208"/>
                    <a:gd name="T20" fmla="*/ 0 w 78"/>
                    <a:gd name="T21" fmla="*/ 104 h 208"/>
                    <a:gd name="T22" fmla="*/ 0 w 78"/>
                    <a:gd name="T23" fmla="*/ 84 h 208"/>
                    <a:gd name="T24" fmla="*/ 2 w 78"/>
                    <a:gd name="T25" fmla="*/ 64 h 208"/>
                    <a:gd name="T26" fmla="*/ 6 w 78"/>
                    <a:gd name="T27" fmla="*/ 46 h 208"/>
                    <a:gd name="T28" fmla="*/ 10 w 78"/>
                    <a:gd name="T29" fmla="*/ 30 h 208"/>
                    <a:gd name="T30" fmla="*/ 16 w 78"/>
                    <a:gd name="T31" fmla="*/ 18 h 208"/>
                    <a:gd name="T32" fmla="*/ 24 w 78"/>
                    <a:gd name="T33" fmla="*/ 8 h 208"/>
                    <a:gd name="T34" fmla="*/ 30 w 78"/>
                    <a:gd name="T35" fmla="*/ 2 h 208"/>
                    <a:gd name="T36" fmla="*/ 38 w 78"/>
                    <a:gd name="T37" fmla="*/ 0 h 208"/>
                    <a:gd name="T38" fmla="*/ 40 w 78"/>
                    <a:gd name="T39" fmla="*/ 0 h 208"/>
                    <a:gd name="T40" fmla="*/ 40 w 78"/>
                    <a:gd name="T41" fmla="*/ 0 h 208"/>
                    <a:gd name="T42" fmla="*/ 46 w 78"/>
                    <a:gd name="T43" fmla="*/ 2 h 208"/>
                    <a:gd name="T44" fmla="*/ 54 w 78"/>
                    <a:gd name="T45" fmla="*/ 8 h 208"/>
                    <a:gd name="T46" fmla="*/ 62 w 78"/>
                    <a:gd name="T47" fmla="*/ 18 h 208"/>
                    <a:gd name="T48" fmla="*/ 66 w 78"/>
                    <a:gd name="T49" fmla="*/ 30 h 208"/>
                    <a:gd name="T50" fmla="*/ 72 w 78"/>
                    <a:gd name="T51" fmla="*/ 46 h 208"/>
                    <a:gd name="T52" fmla="*/ 76 w 78"/>
                    <a:gd name="T53" fmla="*/ 64 h 208"/>
                    <a:gd name="T54" fmla="*/ 78 w 78"/>
                    <a:gd name="T55" fmla="*/ 82 h 208"/>
                    <a:gd name="T56" fmla="*/ 78 w 78"/>
                    <a:gd name="T57" fmla="*/ 104 h 208"/>
                    <a:gd name="T58" fmla="*/ 78 w 78"/>
                    <a:gd name="T59" fmla="*/ 104 h 208"/>
                    <a:gd name="T60" fmla="*/ 78 w 78"/>
                    <a:gd name="T61" fmla="*/ 126 h 208"/>
                    <a:gd name="T62" fmla="*/ 76 w 78"/>
                    <a:gd name="T63" fmla="*/ 144 h 208"/>
                    <a:gd name="T64" fmla="*/ 72 w 78"/>
                    <a:gd name="T65" fmla="*/ 162 h 208"/>
                    <a:gd name="T66" fmla="*/ 66 w 78"/>
                    <a:gd name="T67" fmla="*/ 178 h 208"/>
                    <a:gd name="T68" fmla="*/ 62 w 78"/>
                    <a:gd name="T69" fmla="*/ 190 h 208"/>
                    <a:gd name="T70" fmla="*/ 54 w 78"/>
                    <a:gd name="T71" fmla="*/ 200 h 208"/>
                    <a:gd name="T72" fmla="*/ 46 w 78"/>
                    <a:gd name="T73" fmla="*/ 206 h 208"/>
                    <a:gd name="T74" fmla="*/ 40 w 78"/>
                    <a:gd name="T75" fmla="*/ 208 h 208"/>
                    <a:gd name="T76" fmla="*/ 38 w 78"/>
                    <a:gd name="T7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208">
                      <a:moveTo>
                        <a:pt x="38" y="208"/>
                      </a:moveTo>
                      <a:lnTo>
                        <a:pt x="38" y="208"/>
                      </a:lnTo>
                      <a:lnTo>
                        <a:pt x="30" y="206"/>
                      </a:lnTo>
                      <a:lnTo>
                        <a:pt x="24" y="200"/>
                      </a:lnTo>
                      <a:lnTo>
                        <a:pt x="16" y="190"/>
                      </a:lnTo>
                      <a:lnTo>
                        <a:pt x="10" y="178"/>
                      </a:lnTo>
                      <a:lnTo>
                        <a:pt x="6" y="162"/>
                      </a:lnTo>
                      <a:lnTo>
                        <a:pt x="2" y="144"/>
                      </a:lnTo>
                      <a:lnTo>
                        <a:pt x="0" y="126"/>
                      </a:lnTo>
                      <a:lnTo>
                        <a:pt x="0" y="104"/>
                      </a:lnTo>
                      <a:lnTo>
                        <a:pt x="0" y="104"/>
                      </a:lnTo>
                      <a:lnTo>
                        <a:pt x="0" y="84"/>
                      </a:lnTo>
                      <a:lnTo>
                        <a:pt x="2" y="64"/>
                      </a:lnTo>
                      <a:lnTo>
                        <a:pt x="6" y="46"/>
                      </a:lnTo>
                      <a:lnTo>
                        <a:pt x="10" y="30"/>
                      </a:lnTo>
                      <a:lnTo>
                        <a:pt x="16" y="18"/>
                      </a:lnTo>
                      <a:lnTo>
                        <a:pt x="24" y="8"/>
                      </a:lnTo>
                      <a:lnTo>
                        <a:pt x="30" y="2"/>
                      </a:lnTo>
                      <a:lnTo>
                        <a:pt x="38" y="0"/>
                      </a:lnTo>
                      <a:lnTo>
                        <a:pt x="40" y="0"/>
                      </a:lnTo>
                      <a:lnTo>
                        <a:pt x="40" y="0"/>
                      </a:lnTo>
                      <a:lnTo>
                        <a:pt x="46" y="2"/>
                      </a:lnTo>
                      <a:lnTo>
                        <a:pt x="54" y="8"/>
                      </a:lnTo>
                      <a:lnTo>
                        <a:pt x="62" y="18"/>
                      </a:lnTo>
                      <a:lnTo>
                        <a:pt x="66" y="30"/>
                      </a:lnTo>
                      <a:lnTo>
                        <a:pt x="72" y="46"/>
                      </a:lnTo>
                      <a:lnTo>
                        <a:pt x="76" y="64"/>
                      </a:lnTo>
                      <a:lnTo>
                        <a:pt x="78" y="82"/>
                      </a:lnTo>
                      <a:lnTo>
                        <a:pt x="78" y="104"/>
                      </a:lnTo>
                      <a:lnTo>
                        <a:pt x="78" y="104"/>
                      </a:lnTo>
                      <a:lnTo>
                        <a:pt x="78" y="126"/>
                      </a:lnTo>
                      <a:lnTo>
                        <a:pt x="76" y="144"/>
                      </a:lnTo>
                      <a:lnTo>
                        <a:pt x="72" y="162"/>
                      </a:lnTo>
                      <a:lnTo>
                        <a:pt x="66" y="178"/>
                      </a:lnTo>
                      <a:lnTo>
                        <a:pt x="62" y="190"/>
                      </a:lnTo>
                      <a:lnTo>
                        <a:pt x="54" y="200"/>
                      </a:lnTo>
                      <a:lnTo>
                        <a:pt x="46" y="206"/>
                      </a:lnTo>
                      <a:lnTo>
                        <a:pt x="40" y="208"/>
                      </a:lnTo>
                      <a:lnTo>
                        <a:pt x="38" y="208"/>
                      </a:lnTo>
                      <a:close/>
                    </a:path>
                  </a:pathLst>
                </a:custGeom>
                <a:solidFill>
                  <a:srgbClr val="FFFFFF"/>
                </a:solidFill>
                <a:ln w="12700">
                  <a:solidFill>
                    <a:srgbClr val="000000"/>
                  </a:solidFill>
                  <a:prstDash val="solid"/>
                  <a:round/>
                  <a:headEnd/>
                  <a:tailEnd/>
                </a:ln>
              </p:spPr>
              <p:txBody>
                <a:bodyPr/>
                <a:lstStyle/>
                <a:p>
                  <a:endParaRPr lang="en-US" sz="1350"/>
                </a:p>
              </p:txBody>
            </p:sp>
            <p:sp>
              <p:nvSpPr>
                <p:cNvPr id="389" name="Freeform 287"/>
                <p:cNvSpPr>
                  <a:spLocks/>
                </p:cNvSpPr>
                <p:nvPr/>
              </p:nvSpPr>
              <p:spPr bwMode="auto">
                <a:xfrm>
                  <a:off x="3301" y="642"/>
                  <a:ext cx="646" cy="478"/>
                </a:xfrm>
                <a:custGeom>
                  <a:avLst/>
                  <a:gdLst>
                    <a:gd name="T0" fmla="*/ 588 w 646"/>
                    <a:gd name="T1" fmla="*/ 252 h 478"/>
                    <a:gd name="T2" fmla="*/ 588 w 646"/>
                    <a:gd name="T3" fmla="*/ 252 h 478"/>
                    <a:gd name="T4" fmla="*/ 80 w 646"/>
                    <a:gd name="T5" fmla="*/ 470 h 478"/>
                    <a:gd name="T6" fmla="*/ 80 w 646"/>
                    <a:gd name="T7" fmla="*/ 470 h 478"/>
                    <a:gd name="T8" fmla="*/ 78 w 646"/>
                    <a:gd name="T9" fmla="*/ 474 h 478"/>
                    <a:gd name="T10" fmla="*/ 78 w 646"/>
                    <a:gd name="T11" fmla="*/ 474 h 478"/>
                    <a:gd name="T12" fmla="*/ 70 w 646"/>
                    <a:gd name="T13" fmla="*/ 478 h 478"/>
                    <a:gd name="T14" fmla="*/ 62 w 646"/>
                    <a:gd name="T15" fmla="*/ 478 h 478"/>
                    <a:gd name="T16" fmla="*/ 54 w 646"/>
                    <a:gd name="T17" fmla="*/ 476 h 478"/>
                    <a:gd name="T18" fmla="*/ 48 w 646"/>
                    <a:gd name="T19" fmla="*/ 474 h 478"/>
                    <a:gd name="T20" fmla="*/ 40 w 646"/>
                    <a:gd name="T21" fmla="*/ 470 h 478"/>
                    <a:gd name="T22" fmla="*/ 34 w 646"/>
                    <a:gd name="T23" fmla="*/ 462 h 478"/>
                    <a:gd name="T24" fmla="*/ 28 w 646"/>
                    <a:gd name="T25" fmla="*/ 456 h 478"/>
                    <a:gd name="T26" fmla="*/ 22 w 646"/>
                    <a:gd name="T27" fmla="*/ 446 h 478"/>
                    <a:gd name="T28" fmla="*/ 12 w 646"/>
                    <a:gd name="T29" fmla="*/ 424 h 478"/>
                    <a:gd name="T30" fmla="*/ 6 w 646"/>
                    <a:gd name="T31" fmla="*/ 396 h 478"/>
                    <a:gd name="T32" fmla="*/ 2 w 646"/>
                    <a:gd name="T33" fmla="*/ 364 h 478"/>
                    <a:gd name="T34" fmla="*/ 0 w 646"/>
                    <a:gd name="T35" fmla="*/ 330 h 478"/>
                    <a:gd name="T36" fmla="*/ 0 w 646"/>
                    <a:gd name="T37" fmla="*/ 330 h 478"/>
                    <a:gd name="T38" fmla="*/ 0 w 646"/>
                    <a:gd name="T39" fmla="*/ 302 h 478"/>
                    <a:gd name="T40" fmla="*/ 2 w 646"/>
                    <a:gd name="T41" fmla="*/ 272 h 478"/>
                    <a:gd name="T42" fmla="*/ 6 w 646"/>
                    <a:gd name="T43" fmla="*/ 244 h 478"/>
                    <a:gd name="T44" fmla="*/ 14 w 646"/>
                    <a:gd name="T45" fmla="*/ 214 h 478"/>
                    <a:gd name="T46" fmla="*/ 24 w 646"/>
                    <a:gd name="T47" fmla="*/ 184 h 478"/>
                    <a:gd name="T48" fmla="*/ 30 w 646"/>
                    <a:gd name="T49" fmla="*/ 172 h 478"/>
                    <a:gd name="T50" fmla="*/ 38 w 646"/>
                    <a:gd name="T51" fmla="*/ 158 h 478"/>
                    <a:gd name="T52" fmla="*/ 46 w 646"/>
                    <a:gd name="T53" fmla="*/ 146 h 478"/>
                    <a:gd name="T54" fmla="*/ 56 w 646"/>
                    <a:gd name="T55" fmla="*/ 134 h 478"/>
                    <a:gd name="T56" fmla="*/ 66 w 646"/>
                    <a:gd name="T57" fmla="*/ 124 h 478"/>
                    <a:gd name="T58" fmla="*/ 78 w 646"/>
                    <a:gd name="T59" fmla="*/ 116 h 478"/>
                    <a:gd name="T60" fmla="*/ 78 w 646"/>
                    <a:gd name="T61" fmla="*/ 116 h 478"/>
                    <a:gd name="T62" fmla="*/ 80 w 646"/>
                    <a:gd name="T63" fmla="*/ 112 h 478"/>
                    <a:gd name="T64" fmla="*/ 80 w 646"/>
                    <a:gd name="T65" fmla="*/ 112 h 478"/>
                    <a:gd name="T66" fmla="*/ 606 w 646"/>
                    <a:gd name="T67" fmla="*/ 0 h 478"/>
                    <a:gd name="T68" fmla="*/ 606 w 646"/>
                    <a:gd name="T69" fmla="*/ 0 h 478"/>
                    <a:gd name="T70" fmla="*/ 588 w 646"/>
                    <a:gd name="T71" fmla="*/ 4 h 478"/>
                    <a:gd name="T72" fmla="*/ 588 w 646"/>
                    <a:gd name="T73" fmla="*/ 4 h 478"/>
                    <a:gd name="T74" fmla="*/ 594 w 646"/>
                    <a:gd name="T75" fmla="*/ 2 h 478"/>
                    <a:gd name="T76" fmla="*/ 600 w 646"/>
                    <a:gd name="T77" fmla="*/ 2 h 478"/>
                    <a:gd name="T78" fmla="*/ 606 w 646"/>
                    <a:gd name="T79" fmla="*/ 2 h 478"/>
                    <a:gd name="T80" fmla="*/ 612 w 646"/>
                    <a:gd name="T81" fmla="*/ 4 h 478"/>
                    <a:gd name="T82" fmla="*/ 622 w 646"/>
                    <a:gd name="T83" fmla="*/ 12 h 478"/>
                    <a:gd name="T84" fmla="*/ 630 w 646"/>
                    <a:gd name="T85" fmla="*/ 24 h 478"/>
                    <a:gd name="T86" fmla="*/ 636 w 646"/>
                    <a:gd name="T87" fmla="*/ 38 h 478"/>
                    <a:gd name="T88" fmla="*/ 642 w 646"/>
                    <a:gd name="T89" fmla="*/ 58 h 478"/>
                    <a:gd name="T90" fmla="*/ 646 w 646"/>
                    <a:gd name="T91" fmla="*/ 78 h 478"/>
                    <a:gd name="T92" fmla="*/ 646 w 646"/>
                    <a:gd name="T93" fmla="*/ 104 h 478"/>
                    <a:gd name="T94" fmla="*/ 646 w 646"/>
                    <a:gd name="T95" fmla="*/ 104 h 478"/>
                    <a:gd name="T96" fmla="*/ 646 w 646"/>
                    <a:gd name="T97" fmla="*/ 128 h 478"/>
                    <a:gd name="T98" fmla="*/ 642 w 646"/>
                    <a:gd name="T99" fmla="*/ 154 h 478"/>
                    <a:gd name="T100" fmla="*/ 636 w 646"/>
                    <a:gd name="T101" fmla="*/ 176 h 478"/>
                    <a:gd name="T102" fmla="*/ 630 w 646"/>
                    <a:gd name="T103" fmla="*/ 198 h 478"/>
                    <a:gd name="T104" fmla="*/ 622 w 646"/>
                    <a:gd name="T105" fmla="*/ 216 h 478"/>
                    <a:gd name="T106" fmla="*/ 612 w 646"/>
                    <a:gd name="T107" fmla="*/ 232 h 478"/>
                    <a:gd name="T108" fmla="*/ 600 w 646"/>
                    <a:gd name="T109" fmla="*/ 244 h 478"/>
                    <a:gd name="T110" fmla="*/ 588 w 646"/>
                    <a:gd name="T111" fmla="*/ 252 h 478"/>
                    <a:gd name="T112" fmla="*/ 588 w 646"/>
                    <a:gd name="T113" fmla="*/ 25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6" h="478">
                      <a:moveTo>
                        <a:pt x="588" y="252"/>
                      </a:moveTo>
                      <a:lnTo>
                        <a:pt x="588" y="252"/>
                      </a:lnTo>
                      <a:lnTo>
                        <a:pt x="80" y="470"/>
                      </a:lnTo>
                      <a:lnTo>
                        <a:pt x="80" y="470"/>
                      </a:lnTo>
                      <a:lnTo>
                        <a:pt x="78" y="474"/>
                      </a:lnTo>
                      <a:lnTo>
                        <a:pt x="78" y="474"/>
                      </a:lnTo>
                      <a:lnTo>
                        <a:pt x="70" y="478"/>
                      </a:lnTo>
                      <a:lnTo>
                        <a:pt x="62" y="478"/>
                      </a:lnTo>
                      <a:lnTo>
                        <a:pt x="54" y="476"/>
                      </a:lnTo>
                      <a:lnTo>
                        <a:pt x="48" y="474"/>
                      </a:lnTo>
                      <a:lnTo>
                        <a:pt x="40" y="470"/>
                      </a:lnTo>
                      <a:lnTo>
                        <a:pt x="34" y="462"/>
                      </a:lnTo>
                      <a:lnTo>
                        <a:pt x="28" y="456"/>
                      </a:lnTo>
                      <a:lnTo>
                        <a:pt x="22" y="446"/>
                      </a:lnTo>
                      <a:lnTo>
                        <a:pt x="12" y="424"/>
                      </a:lnTo>
                      <a:lnTo>
                        <a:pt x="6" y="396"/>
                      </a:lnTo>
                      <a:lnTo>
                        <a:pt x="2" y="364"/>
                      </a:lnTo>
                      <a:lnTo>
                        <a:pt x="0" y="330"/>
                      </a:lnTo>
                      <a:lnTo>
                        <a:pt x="0" y="330"/>
                      </a:lnTo>
                      <a:lnTo>
                        <a:pt x="0" y="302"/>
                      </a:lnTo>
                      <a:lnTo>
                        <a:pt x="2" y="272"/>
                      </a:lnTo>
                      <a:lnTo>
                        <a:pt x="6" y="244"/>
                      </a:lnTo>
                      <a:lnTo>
                        <a:pt x="14" y="214"/>
                      </a:lnTo>
                      <a:lnTo>
                        <a:pt x="24" y="184"/>
                      </a:lnTo>
                      <a:lnTo>
                        <a:pt x="30" y="172"/>
                      </a:lnTo>
                      <a:lnTo>
                        <a:pt x="38" y="158"/>
                      </a:lnTo>
                      <a:lnTo>
                        <a:pt x="46" y="146"/>
                      </a:lnTo>
                      <a:lnTo>
                        <a:pt x="56" y="134"/>
                      </a:lnTo>
                      <a:lnTo>
                        <a:pt x="66" y="124"/>
                      </a:lnTo>
                      <a:lnTo>
                        <a:pt x="78" y="116"/>
                      </a:lnTo>
                      <a:lnTo>
                        <a:pt x="78" y="116"/>
                      </a:lnTo>
                      <a:lnTo>
                        <a:pt x="80" y="112"/>
                      </a:lnTo>
                      <a:lnTo>
                        <a:pt x="80" y="112"/>
                      </a:lnTo>
                      <a:lnTo>
                        <a:pt x="606" y="0"/>
                      </a:lnTo>
                      <a:lnTo>
                        <a:pt x="606" y="0"/>
                      </a:lnTo>
                      <a:lnTo>
                        <a:pt x="588" y="4"/>
                      </a:lnTo>
                      <a:lnTo>
                        <a:pt x="588" y="4"/>
                      </a:lnTo>
                      <a:lnTo>
                        <a:pt x="594" y="2"/>
                      </a:lnTo>
                      <a:lnTo>
                        <a:pt x="600" y="2"/>
                      </a:lnTo>
                      <a:lnTo>
                        <a:pt x="606" y="2"/>
                      </a:lnTo>
                      <a:lnTo>
                        <a:pt x="612" y="4"/>
                      </a:lnTo>
                      <a:lnTo>
                        <a:pt x="622" y="12"/>
                      </a:lnTo>
                      <a:lnTo>
                        <a:pt x="630" y="24"/>
                      </a:lnTo>
                      <a:lnTo>
                        <a:pt x="636" y="38"/>
                      </a:lnTo>
                      <a:lnTo>
                        <a:pt x="642" y="58"/>
                      </a:lnTo>
                      <a:lnTo>
                        <a:pt x="646" y="78"/>
                      </a:lnTo>
                      <a:lnTo>
                        <a:pt x="646" y="104"/>
                      </a:lnTo>
                      <a:lnTo>
                        <a:pt x="646" y="104"/>
                      </a:lnTo>
                      <a:lnTo>
                        <a:pt x="646" y="128"/>
                      </a:lnTo>
                      <a:lnTo>
                        <a:pt x="642" y="154"/>
                      </a:lnTo>
                      <a:lnTo>
                        <a:pt x="636" y="176"/>
                      </a:lnTo>
                      <a:lnTo>
                        <a:pt x="630" y="198"/>
                      </a:lnTo>
                      <a:lnTo>
                        <a:pt x="622" y="216"/>
                      </a:lnTo>
                      <a:lnTo>
                        <a:pt x="612" y="232"/>
                      </a:lnTo>
                      <a:lnTo>
                        <a:pt x="600" y="244"/>
                      </a:lnTo>
                      <a:lnTo>
                        <a:pt x="588" y="252"/>
                      </a:lnTo>
                      <a:lnTo>
                        <a:pt x="588" y="252"/>
                      </a:lnTo>
                      <a:close/>
                    </a:path>
                  </a:pathLst>
                </a:custGeom>
                <a:solidFill>
                  <a:srgbClr val="FFFFFF"/>
                </a:solidFill>
                <a:ln w="12700">
                  <a:solidFill>
                    <a:srgbClr val="000000"/>
                  </a:solidFill>
                  <a:prstDash val="solid"/>
                  <a:round/>
                  <a:headEnd/>
                  <a:tailEnd/>
                </a:ln>
              </p:spPr>
              <p:txBody>
                <a:bodyPr/>
                <a:lstStyle/>
                <a:p>
                  <a:endParaRPr lang="en-US" sz="1350"/>
                </a:p>
              </p:txBody>
            </p:sp>
            <p:sp>
              <p:nvSpPr>
                <p:cNvPr id="390" name="Freeform 288"/>
                <p:cNvSpPr>
                  <a:spLocks/>
                </p:cNvSpPr>
                <p:nvPr/>
              </p:nvSpPr>
              <p:spPr bwMode="auto">
                <a:xfrm>
                  <a:off x="3349" y="648"/>
                  <a:ext cx="648" cy="478"/>
                </a:xfrm>
                <a:custGeom>
                  <a:avLst/>
                  <a:gdLst>
                    <a:gd name="T0" fmla="*/ 590 w 648"/>
                    <a:gd name="T1" fmla="*/ 252 h 478"/>
                    <a:gd name="T2" fmla="*/ 590 w 648"/>
                    <a:gd name="T3" fmla="*/ 252 h 478"/>
                    <a:gd name="T4" fmla="*/ 82 w 648"/>
                    <a:gd name="T5" fmla="*/ 472 h 478"/>
                    <a:gd name="T6" fmla="*/ 82 w 648"/>
                    <a:gd name="T7" fmla="*/ 472 h 478"/>
                    <a:gd name="T8" fmla="*/ 80 w 648"/>
                    <a:gd name="T9" fmla="*/ 476 h 478"/>
                    <a:gd name="T10" fmla="*/ 80 w 648"/>
                    <a:gd name="T11" fmla="*/ 476 h 478"/>
                    <a:gd name="T12" fmla="*/ 72 w 648"/>
                    <a:gd name="T13" fmla="*/ 478 h 478"/>
                    <a:gd name="T14" fmla="*/ 64 w 648"/>
                    <a:gd name="T15" fmla="*/ 478 h 478"/>
                    <a:gd name="T16" fmla="*/ 56 w 648"/>
                    <a:gd name="T17" fmla="*/ 478 h 478"/>
                    <a:gd name="T18" fmla="*/ 50 w 648"/>
                    <a:gd name="T19" fmla="*/ 474 h 478"/>
                    <a:gd name="T20" fmla="*/ 42 w 648"/>
                    <a:gd name="T21" fmla="*/ 470 h 478"/>
                    <a:gd name="T22" fmla="*/ 36 w 648"/>
                    <a:gd name="T23" fmla="*/ 464 h 478"/>
                    <a:gd name="T24" fmla="*/ 30 w 648"/>
                    <a:gd name="T25" fmla="*/ 456 h 478"/>
                    <a:gd name="T26" fmla="*/ 24 w 648"/>
                    <a:gd name="T27" fmla="*/ 446 h 478"/>
                    <a:gd name="T28" fmla="*/ 14 w 648"/>
                    <a:gd name="T29" fmla="*/ 424 h 478"/>
                    <a:gd name="T30" fmla="*/ 8 w 648"/>
                    <a:gd name="T31" fmla="*/ 396 h 478"/>
                    <a:gd name="T32" fmla="*/ 2 w 648"/>
                    <a:gd name="T33" fmla="*/ 366 h 478"/>
                    <a:gd name="T34" fmla="*/ 0 w 648"/>
                    <a:gd name="T35" fmla="*/ 330 h 478"/>
                    <a:gd name="T36" fmla="*/ 0 w 648"/>
                    <a:gd name="T37" fmla="*/ 330 h 478"/>
                    <a:gd name="T38" fmla="*/ 2 w 648"/>
                    <a:gd name="T39" fmla="*/ 302 h 478"/>
                    <a:gd name="T40" fmla="*/ 4 w 648"/>
                    <a:gd name="T41" fmla="*/ 274 h 478"/>
                    <a:gd name="T42" fmla="*/ 8 w 648"/>
                    <a:gd name="T43" fmla="*/ 244 h 478"/>
                    <a:gd name="T44" fmla="*/ 14 w 648"/>
                    <a:gd name="T45" fmla="*/ 214 h 478"/>
                    <a:gd name="T46" fmla="*/ 24 w 648"/>
                    <a:gd name="T47" fmla="*/ 186 h 478"/>
                    <a:gd name="T48" fmla="*/ 32 w 648"/>
                    <a:gd name="T49" fmla="*/ 172 h 478"/>
                    <a:gd name="T50" fmla="*/ 38 w 648"/>
                    <a:gd name="T51" fmla="*/ 158 h 478"/>
                    <a:gd name="T52" fmla="*/ 48 w 648"/>
                    <a:gd name="T53" fmla="*/ 146 h 478"/>
                    <a:gd name="T54" fmla="*/ 56 w 648"/>
                    <a:gd name="T55" fmla="*/ 136 h 478"/>
                    <a:gd name="T56" fmla="*/ 68 w 648"/>
                    <a:gd name="T57" fmla="*/ 126 h 478"/>
                    <a:gd name="T58" fmla="*/ 80 w 648"/>
                    <a:gd name="T59" fmla="*/ 116 h 478"/>
                    <a:gd name="T60" fmla="*/ 80 w 648"/>
                    <a:gd name="T61" fmla="*/ 116 h 478"/>
                    <a:gd name="T62" fmla="*/ 82 w 648"/>
                    <a:gd name="T63" fmla="*/ 112 h 478"/>
                    <a:gd name="T64" fmla="*/ 82 w 648"/>
                    <a:gd name="T65" fmla="*/ 112 h 478"/>
                    <a:gd name="T66" fmla="*/ 606 w 648"/>
                    <a:gd name="T67" fmla="*/ 0 h 478"/>
                    <a:gd name="T68" fmla="*/ 606 w 648"/>
                    <a:gd name="T69" fmla="*/ 0 h 478"/>
                    <a:gd name="T70" fmla="*/ 590 w 648"/>
                    <a:gd name="T71" fmla="*/ 6 h 478"/>
                    <a:gd name="T72" fmla="*/ 590 w 648"/>
                    <a:gd name="T73" fmla="*/ 6 h 478"/>
                    <a:gd name="T74" fmla="*/ 596 w 648"/>
                    <a:gd name="T75" fmla="*/ 4 h 478"/>
                    <a:gd name="T76" fmla="*/ 602 w 648"/>
                    <a:gd name="T77" fmla="*/ 2 h 478"/>
                    <a:gd name="T78" fmla="*/ 608 w 648"/>
                    <a:gd name="T79" fmla="*/ 4 h 478"/>
                    <a:gd name="T80" fmla="*/ 612 w 648"/>
                    <a:gd name="T81" fmla="*/ 6 h 478"/>
                    <a:gd name="T82" fmla="*/ 622 w 648"/>
                    <a:gd name="T83" fmla="*/ 12 h 478"/>
                    <a:gd name="T84" fmla="*/ 632 w 648"/>
                    <a:gd name="T85" fmla="*/ 24 h 478"/>
                    <a:gd name="T86" fmla="*/ 638 w 648"/>
                    <a:gd name="T87" fmla="*/ 40 h 478"/>
                    <a:gd name="T88" fmla="*/ 644 w 648"/>
                    <a:gd name="T89" fmla="*/ 58 h 478"/>
                    <a:gd name="T90" fmla="*/ 646 w 648"/>
                    <a:gd name="T91" fmla="*/ 80 h 478"/>
                    <a:gd name="T92" fmla="*/ 648 w 648"/>
                    <a:gd name="T93" fmla="*/ 104 h 478"/>
                    <a:gd name="T94" fmla="*/ 648 w 648"/>
                    <a:gd name="T95" fmla="*/ 104 h 478"/>
                    <a:gd name="T96" fmla="*/ 646 w 648"/>
                    <a:gd name="T97" fmla="*/ 130 h 478"/>
                    <a:gd name="T98" fmla="*/ 644 w 648"/>
                    <a:gd name="T99" fmla="*/ 154 h 478"/>
                    <a:gd name="T100" fmla="*/ 638 w 648"/>
                    <a:gd name="T101" fmla="*/ 178 h 478"/>
                    <a:gd name="T102" fmla="*/ 632 w 648"/>
                    <a:gd name="T103" fmla="*/ 198 h 478"/>
                    <a:gd name="T104" fmla="*/ 622 w 648"/>
                    <a:gd name="T105" fmla="*/ 218 h 478"/>
                    <a:gd name="T106" fmla="*/ 612 w 648"/>
                    <a:gd name="T107" fmla="*/ 234 h 478"/>
                    <a:gd name="T108" fmla="*/ 602 w 648"/>
                    <a:gd name="T109" fmla="*/ 244 h 478"/>
                    <a:gd name="T110" fmla="*/ 590 w 648"/>
                    <a:gd name="T111" fmla="*/ 252 h 478"/>
                    <a:gd name="T112" fmla="*/ 590 w 648"/>
                    <a:gd name="T113" fmla="*/ 25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8" h="478">
                      <a:moveTo>
                        <a:pt x="590" y="252"/>
                      </a:moveTo>
                      <a:lnTo>
                        <a:pt x="590" y="252"/>
                      </a:lnTo>
                      <a:lnTo>
                        <a:pt x="82" y="472"/>
                      </a:lnTo>
                      <a:lnTo>
                        <a:pt x="82" y="472"/>
                      </a:lnTo>
                      <a:lnTo>
                        <a:pt x="80" y="476"/>
                      </a:lnTo>
                      <a:lnTo>
                        <a:pt x="80" y="476"/>
                      </a:lnTo>
                      <a:lnTo>
                        <a:pt x="72" y="478"/>
                      </a:lnTo>
                      <a:lnTo>
                        <a:pt x="64" y="478"/>
                      </a:lnTo>
                      <a:lnTo>
                        <a:pt x="56" y="478"/>
                      </a:lnTo>
                      <a:lnTo>
                        <a:pt x="50" y="474"/>
                      </a:lnTo>
                      <a:lnTo>
                        <a:pt x="42" y="470"/>
                      </a:lnTo>
                      <a:lnTo>
                        <a:pt x="36" y="464"/>
                      </a:lnTo>
                      <a:lnTo>
                        <a:pt x="30" y="456"/>
                      </a:lnTo>
                      <a:lnTo>
                        <a:pt x="24" y="446"/>
                      </a:lnTo>
                      <a:lnTo>
                        <a:pt x="14" y="424"/>
                      </a:lnTo>
                      <a:lnTo>
                        <a:pt x="8" y="396"/>
                      </a:lnTo>
                      <a:lnTo>
                        <a:pt x="2" y="366"/>
                      </a:lnTo>
                      <a:lnTo>
                        <a:pt x="0" y="330"/>
                      </a:lnTo>
                      <a:lnTo>
                        <a:pt x="0" y="330"/>
                      </a:lnTo>
                      <a:lnTo>
                        <a:pt x="2" y="302"/>
                      </a:lnTo>
                      <a:lnTo>
                        <a:pt x="4" y="274"/>
                      </a:lnTo>
                      <a:lnTo>
                        <a:pt x="8" y="244"/>
                      </a:lnTo>
                      <a:lnTo>
                        <a:pt x="14" y="214"/>
                      </a:lnTo>
                      <a:lnTo>
                        <a:pt x="24" y="186"/>
                      </a:lnTo>
                      <a:lnTo>
                        <a:pt x="32" y="172"/>
                      </a:lnTo>
                      <a:lnTo>
                        <a:pt x="38" y="158"/>
                      </a:lnTo>
                      <a:lnTo>
                        <a:pt x="48" y="146"/>
                      </a:lnTo>
                      <a:lnTo>
                        <a:pt x="56" y="136"/>
                      </a:lnTo>
                      <a:lnTo>
                        <a:pt x="68" y="126"/>
                      </a:lnTo>
                      <a:lnTo>
                        <a:pt x="80" y="116"/>
                      </a:lnTo>
                      <a:lnTo>
                        <a:pt x="80" y="116"/>
                      </a:lnTo>
                      <a:lnTo>
                        <a:pt x="82" y="112"/>
                      </a:lnTo>
                      <a:lnTo>
                        <a:pt x="82" y="112"/>
                      </a:lnTo>
                      <a:lnTo>
                        <a:pt x="606" y="0"/>
                      </a:lnTo>
                      <a:lnTo>
                        <a:pt x="606" y="0"/>
                      </a:lnTo>
                      <a:lnTo>
                        <a:pt x="590" y="6"/>
                      </a:lnTo>
                      <a:lnTo>
                        <a:pt x="590" y="6"/>
                      </a:lnTo>
                      <a:lnTo>
                        <a:pt x="596" y="4"/>
                      </a:lnTo>
                      <a:lnTo>
                        <a:pt x="602" y="2"/>
                      </a:lnTo>
                      <a:lnTo>
                        <a:pt x="608" y="4"/>
                      </a:lnTo>
                      <a:lnTo>
                        <a:pt x="612" y="6"/>
                      </a:lnTo>
                      <a:lnTo>
                        <a:pt x="622" y="12"/>
                      </a:lnTo>
                      <a:lnTo>
                        <a:pt x="632" y="24"/>
                      </a:lnTo>
                      <a:lnTo>
                        <a:pt x="638" y="40"/>
                      </a:lnTo>
                      <a:lnTo>
                        <a:pt x="644" y="58"/>
                      </a:lnTo>
                      <a:lnTo>
                        <a:pt x="646" y="80"/>
                      </a:lnTo>
                      <a:lnTo>
                        <a:pt x="648" y="104"/>
                      </a:lnTo>
                      <a:lnTo>
                        <a:pt x="648" y="104"/>
                      </a:lnTo>
                      <a:lnTo>
                        <a:pt x="646" y="130"/>
                      </a:lnTo>
                      <a:lnTo>
                        <a:pt x="644" y="154"/>
                      </a:lnTo>
                      <a:lnTo>
                        <a:pt x="638" y="178"/>
                      </a:lnTo>
                      <a:lnTo>
                        <a:pt x="632" y="198"/>
                      </a:lnTo>
                      <a:lnTo>
                        <a:pt x="622" y="218"/>
                      </a:lnTo>
                      <a:lnTo>
                        <a:pt x="612" y="234"/>
                      </a:lnTo>
                      <a:lnTo>
                        <a:pt x="602" y="244"/>
                      </a:lnTo>
                      <a:lnTo>
                        <a:pt x="590" y="252"/>
                      </a:lnTo>
                      <a:lnTo>
                        <a:pt x="590" y="252"/>
                      </a:lnTo>
                      <a:close/>
                    </a:path>
                  </a:pathLst>
                </a:custGeom>
                <a:solidFill>
                  <a:srgbClr val="CCCCCC"/>
                </a:solidFill>
                <a:ln w="12700">
                  <a:solidFill>
                    <a:srgbClr val="000000"/>
                  </a:solidFill>
                  <a:prstDash val="solid"/>
                  <a:round/>
                  <a:headEnd/>
                  <a:tailEnd/>
                </a:ln>
              </p:spPr>
              <p:txBody>
                <a:bodyPr/>
                <a:lstStyle/>
                <a:p>
                  <a:endParaRPr lang="en-US" sz="1350"/>
                </a:p>
              </p:txBody>
            </p:sp>
            <p:sp>
              <p:nvSpPr>
                <p:cNvPr id="391" name="Freeform 289"/>
                <p:cNvSpPr>
                  <a:spLocks/>
                </p:cNvSpPr>
                <p:nvPr/>
              </p:nvSpPr>
              <p:spPr bwMode="auto">
                <a:xfrm>
                  <a:off x="3431" y="840"/>
                  <a:ext cx="210" cy="884"/>
                </a:xfrm>
                <a:custGeom>
                  <a:avLst/>
                  <a:gdLst>
                    <a:gd name="T0" fmla="*/ 210 w 210"/>
                    <a:gd name="T1" fmla="*/ 0 h 884"/>
                    <a:gd name="T2" fmla="*/ 206 w 210"/>
                    <a:gd name="T3" fmla="*/ 856 h 884"/>
                    <a:gd name="T4" fmla="*/ 206 w 210"/>
                    <a:gd name="T5" fmla="*/ 856 h 884"/>
                    <a:gd name="T6" fmla="*/ 204 w 210"/>
                    <a:gd name="T7" fmla="*/ 860 h 884"/>
                    <a:gd name="T8" fmla="*/ 198 w 210"/>
                    <a:gd name="T9" fmla="*/ 866 h 884"/>
                    <a:gd name="T10" fmla="*/ 190 w 210"/>
                    <a:gd name="T11" fmla="*/ 870 h 884"/>
                    <a:gd name="T12" fmla="*/ 176 w 210"/>
                    <a:gd name="T13" fmla="*/ 874 h 884"/>
                    <a:gd name="T14" fmla="*/ 144 w 210"/>
                    <a:gd name="T15" fmla="*/ 880 h 884"/>
                    <a:gd name="T16" fmla="*/ 104 w 210"/>
                    <a:gd name="T17" fmla="*/ 884 h 884"/>
                    <a:gd name="T18" fmla="*/ 104 w 210"/>
                    <a:gd name="T19" fmla="*/ 884 h 884"/>
                    <a:gd name="T20" fmla="*/ 64 w 210"/>
                    <a:gd name="T21" fmla="*/ 882 h 884"/>
                    <a:gd name="T22" fmla="*/ 32 w 210"/>
                    <a:gd name="T23" fmla="*/ 878 h 884"/>
                    <a:gd name="T24" fmla="*/ 18 w 210"/>
                    <a:gd name="T25" fmla="*/ 874 h 884"/>
                    <a:gd name="T26" fmla="*/ 10 w 210"/>
                    <a:gd name="T27" fmla="*/ 870 h 884"/>
                    <a:gd name="T28" fmla="*/ 4 w 210"/>
                    <a:gd name="T29" fmla="*/ 866 h 884"/>
                    <a:gd name="T30" fmla="*/ 0 w 210"/>
                    <a:gd name="T31" fmla="*/ 860 h 884"/>
                    <a:gd name="T32" fmla="*/ 4 w 210"/>
                    <a:gd name="T33" fmla="*/ 4 h 884"/>
                    <a:gd name="T34" fmla="*/ 210 w 210"/>
                    <a:gd name="T35"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884">
                      <a:moveTo>
                        <a:pt x="210" y="0"/>
                      </a:moveTo>
                      <a:lnTo>
                        <a:pt x="206" y="856"/>
                      </a:lnTo>
                      <a:lnTo>
                        <a:pt x="206" y="856"/>
                      </a:lnTo>
                      <a:lnTo>
                        <a:pt x="204" y="860"/>
                      </a:lnTo>
                      <a:lnTo>
                        <a:pt x="198" y="866"/>
                      </a:lnTo>
                      <a:lnTo>
                        <a:pt x="190" y="870"/>
                      </a:lnTo>
                      <a:lnTo>
                        <a:pt x="176" y="874"/>
                      </a:lnTo>
                      <a:lnTo>
                        <a:pt x="144" y="880"/>
                      </a:lnTo>
                      <a:lnTo>
                        <a:pt x="104" y="884"/>
                      </a:lnTo>
                      <a:lnTo>
                        <a:pt x="104" y="884"/>
                      </a:lnTo>
                      <a:lnTo>
                        <a:pt x="64" y="882"/>
                      </a:lnTo>
                      <a:lnTo>
                        <a:pt x="32" y="878"/>
                      </a:lnTo>
                      <a:lnTo>
                        <a:pt x="18" y="874"/>
                      </a:lnTo>
                      <a:lnTo>
                        <a:pt x="10" y="870"/>
                      </a:lnTo>
                      <a:lnTo>
                        <a:pt x="4" y="866"/>
                      </a:lnTo>
                      <a:lnTo>
                        <a:pt x="0" y="860"/>
                      </a:lnTo>
                      <a:lnTo>
                        <a:pt x="4" y="4"/>
                      </a:lnTo>
                      <a:lnTo>
                        <a:pt x="210" y="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392" name="Freeform 290"/>
                <p:cNvSpPr>
                  <a:spLocks/>
                </p:cNvSpPr>
                <p:nvPr/>
              </p:nvSpPr>
              <p:spPr bwMode="auto">
                <a:xfrm>
                  <a:off x="3401" y="842"/>
                  <a:ext cx="456" cy="210"/>
                </a:xfrm>
                <a:custGeom>
                  <a:avLst/>
                  <a:gdLst>
                    <a:gd name="T0" fmla="*/ 456 w 456"/>
                    <a:gd name="T1" fmla="*/ 210 h 210"/>
                    <a:gd name="T2" fmla="*/ 38 w 456"/>
                    <a:gd name="T3" fmla="*/ 208 h 210"/>
                    <a:gd name="T4" fmla="*/ 38 w 456"/>
                    <a:gd name="T5" fmla="*/ 208 h 210"/>
                    <a:gd name="T6" fmla="*/ 30 w 456"/>
                    <a:gd name="T7" fmla="*/ 206 h 210"/>
                    <a:gd name="T8" fmla="*/ 24 w 456"/>
                    <a:gd name="T9" fmla="*/ 200 h 210"/>
                    <a:gd name="T10" fmla="*/ 16 w 456"/>
                    <a:gd name="T11" fmla="*/ 190 h 210"/>
                    <a:gd name="T12" fmla="*/ 12 w 456"/>
                    <a:gd name="T13" fmla="*/ 178 h 210"/>
                    <a:gd name="T14" fmla="*/ 6 w 456"/>
                    <a:gd name="T15" fmla="*/ 162 h 210"/>
                    <a:gd name="T16" fmla="*/ 2 w 456"/>
                    <a:gd name="T17" fmla="*/ 144 h 210"/>
                    <a:gd name="T18" fmla="*/ 0 w 456"/>
                    <a:gd name="T19" fmla="*/ 126 h 210"/>
                    <a:gd name="T20" fmla="*/ 0 w 456"/>
                    <a:gd name="T21" fmla="*/ 104 h 210"/>
                    <a:gd name="T22" fmla="*/ 0 w 456"/>
                    <a:gd name="T23" fmla="*/ 104 h 210"/>
                    <a:gd name="T24" fmla="*/ 0 w 456"/>
                    <a:gd name="T25" fmla="*/ 84 h 210"/>
                    <a:gd name="T26" fmla="*/ 2 w 456"/>
                    <a:gd name="T27" fmla="*/ 64 h 210"/>
                    <a:gd name="T28" fmla="*/ 6 w 456"/>
                    <a:gd name="T29" fmla="*/ 46 h 210"/>
                    <a:gd name="T30" fmla="*/ 12 w 456"/>
                    <a:gd name="T31" fmla="*/ 30 h 210"/>
                    <a:gd name="T32" fmla="*/ 16 w 456"/>
                    <a:gd name="T33" fmla="*/ 18 h 210"/>
                    <a:gd name="T34" fmla="*/ 24 w 456"/>
                    <a:gd name="T35" fmla="*/ 8 h 210"/>
                    <a:gd name="T36" fmla="*/ 30 w 456"/>
                    <a:gd name="T37" fmla="*/ 2 h 210"/>
                    <a:gd name="T38" fmla="*/ 38 w 456"/>
                    <a:gd name="T39" fmla="*/ 0 h 210"/>
                    <a:gd name="T40" fmla="*/ 456 w 456"/>
                    <a:gd name="T41" fmla="*/ 0 h 210"/>
                    <a:gd name="T42" fmla="*/ 456 w 456"/>
                    <a:gd name="T4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6" h="210">
                      <a:moveTo>
                        <a:pt x="456" y="210"/>
                      </a:moveTo>
                      <a:lnTo>
                        <a:pt x="38" y="208"/>
                      </a:lnTo>
                      <a:lnTo>
                        <a:pt x="38" y="208"/>
                      </a:lnTo>
                      <a:lnTo>
                        <a:pt x="30" y="206"/>
                      </a:lnTo>
                      <a:lnTo>
                        <a:pt x="24" y="200"/>
                      </a:lnTo>
                      <a:lnTo>
                        <a:pt x="16" y="190"/>
                      </a:lnTo>
                      <a:lnTo>
                        <a:pt x="12" y="178"/>
                      </a:lnTo>
                      <a:lnTo>
                        <a:pt x="6" y="162"/>
                      </a:lnTo>
                      <a:lnTo>
                        <a:pt x="2" y="144"/>
                      </a:lnTo>
                      <a:lnTo>
                        <a:pt x="0" y="126"/>
                      </a:lnTo>
                      <a:lnTo>
                        <a:pt x="0" y="104"/>
                      </a:lnTo>
                      <a:lnTo>
                        <a:pt x="0" y="104"/>
                      </a:lnTo>
                      <a:lnTo>
                        <a:pt x="0" y="84"/>
                      </a:lnTo>
                      <a:lnTo>
                        <a:pt x="2" y="64"/>
                      </a:lnTo>
                      <a:lnTo>
                        <a:pt x="6" y="46"/>
                      </a:lnTo>
                      <a:lnTo>
                        <a:pt x="12" y="30"/>
                      </a:lnTo>
                      <a:lnTo>
                        <a:pt x="16" y="18"/>
                      </a:lnTo>
                      <a:lnTo>
                        <a:pt x="24" y="8"/>
                      </a:lnTo>
                      <a:lnTo>
                        <a:pt x="30" y="2"/>
                      </a:lnTo>
                      <a:lnTo>
                        <a:pt x="38" y="0"/>
                      </a:lnTo>
                      <a:lnTo>
                        <a:pt x="456" y="0"/>
                      </a:lnTo>
                      <a:lnTo>
                        <a:pt x="456"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393" name="Freeform 291"/>
                <p:cNvSpPr>
                  <a:spLocks/>
                </p:cNvSpPr>
                <p:nvPr/>
              </p:nvSpPr>
              <p:spPr bwMode="auto">
                <a:xfrm>
                  <a:off x="3815" y="842"/>
                  <a:ext cx="80" cy="210"/>
                </a:xfrm>
                <a:custGeom>
                  <a:avLst/>
                  <a:gdLst>
                    <a:gd name="T0" fmla="*/ 40 w 80"/>
                    <a:gd name="T1" fmla="*/ 210 h 210"/>
                    <a:gd name="T2" fmla="*/ 40 w 80"/>
                    <a:gd name="T3" fmla="*/ 210 h 210"/>
                    <a:gd name="T4" fmla="*/ 32 w 80"/>
                    <a:gd name="T5" fmla="*/ 208 h 210"/>
                    <a:gd name="T6" fmla="*/ 24 w 80"/>
                    <a:gd name="T7" fmla="*/ 202 h 210"/>
                    <a:gd name="T8" fmla="*/ 18 w 80"/>
                    <a:gd name="T9" fmla="*/ 192 h 210"/>
                    <a:gd name="T10" fmla="*/ 12 w 80"/>
                    <a:gd name="T11" fmla="*/ 178 h 210"/>
                    <a:gd name="T12" fmla="*/ 8 w 80"/>
                    <a:gd name="T13" fmla="*/ 164 h 210"/>
                    <a:gd name="T14" fmla="*/ 4 w 80"/>
                    <a:gd name="T15" fmla="*/ 146 h 210"/>
                    <a:gd name="T16" fmla="*/ 2 w 80"/>
                    <a:gd name="T17" fmla="*/ 126 h 210"/>
                    <a:gd name="T18" fmla="*/ 0 w 80"/>
                    <a:gd name="T19" fmla="*/ 106 h 210"/>
                    <a:gd name="T20" fmla="*/ 0 w 80"/>
                    <a:gd name="T21" fmla="*/ 106 h 210"/>
                    <a:gd name="T22" fmla="*/ 2 w 80"/>
                    <a:gd name="T23" fmla="*/ 84 h 210"/>
                    <a:gd name="T24" fmla="*/ 4 w 80"/>
                    <a:gd name="T25" fmla="*/ 64 h 210"/>
                    <a:gd name="T26" fmla="*/ 8 w 80"/>
                    <a:gd name="T27" fmla="*/ 46 h 210"/>
                    <a:gd name="T28" fmla="*/ 12 w 80"/>
                    <a:gd name="T29" fmla="*/ 32 h 210"/>
                    <a:gd name="T30" fmla="*/ 18 w 80"/>
                    <a:gd name="T31" fmla="*/ 18 h 210"/>
                    <a:gd name="T32" fmla="*/ 24 w 80"/>
                    <a:gd name="T33" fmla="*/ 8 h 210"/>
                    <a:gd name="T34" fmla="*/ 32 w 80"/>
                    <a:gd name="T35" fmla="*/ 2 h 210"/>
                    <a:gd name="T36" fmla="*/ 40 w 80"/>
                    <a:gd name="T37" fmla="*/ 0 h 210"/>
                    <a:gd name="T38" fmla="*/ 40 w 80"/>
                    <a:gd name="T39" fmla="*/ 0 h 210"/>
                    <a:gd name="T40" fmla="*/ 40 w 80"/>
                    <a:gd name="T41" fmla="*/ 0 h 210"/>
                    <a:gd name="T42" fmla="*/ 48 w 80"/>
                    <a:gd name="T43" fmla="*/ 2 h 210"/>
                    <a:gd name="T44" fmla="*/ 56 w 80"/>
                    <a:gd name="T45" fmla="*/ 8 h 210"/>
                    <a:gd name="T46" fmla="*/ 62 w 80"/>
                    <a:gd name="T47" fmla="*/ 18 h 210"/>
                    <a:gd name="T48" fmla="*/ 68 w 80"/>
                    <a:gd name="T49" fmla="*/ 32 h 210"/>
                    <a:gd name="T50" fmla="*/ 74 w 80"/>
                    <a:gd name="T51" fmla="*/ 46 h 210"/>
                    <a:gd name="T52" fmla="*/ 76 w 80"/>
                    <a:gd name="T53" fmla="*/ 64 h 210"/>
                    <a:gd name="T54" fmla="*/ 80 w 80"/>
                    <a:gd name="T55" fmla="*/ 84 h 210"/>
                    <a:gd name="T56" fmla="*/ 80 w 80"/>
                    <a:gd name="T57" fmla="*/ 104 h 210"/>
                    <a:gd name="T58" fmla="*/ 80 w 80"/>
                    <a:gd name="T59" fmla="*/ 104 h 210"/>
                    <a:gd name="T60" fmla="*/ 80 w 80"/>
                    <a:gd name="T61" fmla="*/ 126 h 210"/>
                    <a:gd name="T62" fmla="*/ 76 w 80"/>
                    <a:gd name="T63" fmla="*/ 146 h 210"/>
                    <a:gd name="T64" fmla="*/ 74 w 80"/>
                    <a:gd name="T65" fmla="*/ 164 h 210"/>
                    <a:gd name="T66" fmla="*/ 68 w 80"/>
                    <a:gd name="T67" fmla="*/ 178 h 210"/>
                    <a:gd name="T68" fmla="*/ 62 w 80"/>
                    <a:gd name="T69" fmla="*/ 192 h 210"/>
                    <a:gd name="T70" fmla="*/ 56 w 80"/>
                    <a:gd name="T71" fmla="*/ 202 h 210"/>
                    <a:gd name="T72" fmla="*/ 48 w 80"/>
                    <a:gd name="T73" fmla="*/ 208 h 210"/>
                    <a:gd name="T74" fmla="*/ 40 w 80"/>
                    <a:gd name="T75" fmla="*/ 210 h 210"/>
                    <a:gd name="T76" fmla="*/ 40 w 80"/>
                    <a:gd name="T77"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210">
                      <a:moveTo>
                        <a:pt x="40" y="210"/>
                      </a:moveTo>
                      <a:lnTo>
                        <a:pt x="40" y="210"/>
                      </a:lnTo>
                      <a:lnTo>
                        <a:pt x="32" y="208"/>
                      </a:lnTo>
                      <a:lnTo>
                        <a:pt x="24" y="202"/>
                      </a:lnTo>
                      <a:lnTo>
                        <a:pt x="18" y="192"/>
                      </a:lnTo>
                      <a:lnTo>
                        <a:pt x="12" y="178"/>
                      </a:lnTo>
                      <a:lnTo>
                        <a:pt x="8" y="164"/>
                      </a:lnTo>
                      <a:lnTo>
                        <a:pt x="4" y="146"/>
                      </a:lnTo>
                      <a:lnTo>
                        <a:pt x="2" y="126"/>
                      </a:lnTo>
                      <a:lnTo>
                        <a:pt x="0" y="106"/>
                      </a:lnTo>
                      <a:lnTo>
                        <a:pt x="0" y="106"/>
                      </a:lnTo>
                      <a:lnTo>
                        <a:pt x="2" y="84"/>
                      </a:lnTo>
                      <a:lnTo>
                        <a:pt x="4" y="64"/>
                      </a:lnTo>
                      <a:lnTo>
                        <a:pt x="8" y="46"/>
                      </a:lnTo>
                      <a:lnTo>
                        <a:pt x="12" y="32"/>
                      </a:lnTo>
                      <a:lnTo>
                        <a:pt x="18" y="18"/>
                      </a:lnTo>
                      <a:lnTo>
                        <a:pt x="24" y="8"/>
                      </a:lnTo>
                      <a:lnTo>
                        <a:pt x="32" y="2"/>
                      </a:lnTo>
                      <a:lnTo>
                        <a:pt x="40" y="0"/>
                      </a:lnTo>
                      <a:lnTo>
                        <a:pt x="40" y="0"/>
                      </a:lnTo>
                      <a:lnTo>
                        <a:pt x="40" y="0"/>
                      </a:lnTo>
                      <a:lnTo>
                        <a:pt x="48" y="2"/>
                      </a:lnTo>
                      <a:lnTo>
                        <a:pt x="56" y="8"/>
                      </a:lnTo>
                      <a:lnTo>
                        <a:pt x="62" y="18"/>
                      </a:lnTo>
                      <a:lnTo>
                        <a:pt x="68" y="32"/>
                      </a:lnTo>
                      <a:lnTo>
                        <a:pt x="74" y="46"/>
                      </a:lnTo>
                      <a:lnTo>
                        <a:pt x="76" y="64"/>
                      </a:lnTo>
                      <a:lnTo>
                        <a:pt x="80" y="84"/>
                      </a:lnTo>
                      <a:lnTo>
                        <a:pt x="80" y="104"/>
                      </a:lnTo>
                      <a:lnTo>
                        <a:pt x="80" y="104"/>
                      </a:lnTo>
                      <a:lnTo>
                        <a:pt x="80" y="126"/>
                      </a:lnTo>
                      <a:lnTo>
                        <a:pt x="76" y="146"/>
                      </a:lnTo>
                      <a:lnTo>
                        <a:pt x="74" y="164"/>
                      </a:lnTo>
                      <a:lnTo>
                        <a:pt x="68" y="178"/>
                      </a:lnTo>
                      <a:lnTo>
                        <a:pt x="62" y="192"/>
                      </a:lnTo>
                      <a:lnTo>
                        <a:pt x="56" y="202"/>
                      </a:lnTo>
                      <a:lnTo>
                        <a:pt x="48" y="208"/>
                      </a:lnTo>
                      <a:lnTo>
                        <a:pt x="40" y="210"/>
                      </a:lnTo>
                      <a:lnTo>
                        <a:pt x="40"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394" name="Freeform 292"/>
                <p:cNvSpPr>
                  <a:spLocks/>
                </p:cNvSpPr>
                <p:nvPr/>
              </p:nvSpPr>
              <p:spPr bwMode="auto">
                <a:xfrm>
                  <a:off x="3919" y="616"/>
                  <a:ext cx="464" cy="554"/>
                </a:xfrm>
                <a:custGeom>
                  <a:avLst/>
                  <a:gdLst>
                    <a:gd name="T0" fmla="*/ 286 w 464"/>
                    <a:gd name="T1" fmla="*/ 526 h 554"/>
                    <a:gd name="T2" fmla="*/ 286 w 464"/>
                    <a:gd name="T3" fmla="*/ 526 h 554"/>
                    <a:gd name="T4" fmla="*/ 10 w 464"/>
                    <a:gd name="T5" fmla="*/ 110 h 554"/>
                    <a:gd name="T6" fmla="*/ 10 w 464"/>
                    <a:gd name="T7" fmla="*/ 110 h 554"/>
                    <a:gd name="T8" fmla="*/ 8 w 464"/>
                    <a:gd name="T9" fmla="*/ 110 h 554"/>
                    <a:gd name="T10" fmla="*/ 8 w 464"/>
                    <a:gd name="T11" fmla="*/ 110 h 554"/>
                    <a:gd name="T12" fmla="*/ 4 w 464"/>
                    <a:gd name="T13" fmla="*/ 102 h 554"/>
                    <a:gd name="T14" fmla="*/ 0 w 464"/>
                    <a:gd name="T15" fmla="*/ 96 h 554"/>
                    <a:gd name="T16" fmla="*/ 0 w 464"/>
                    <a:gd name="T17" fmla="*/ 88 h 554"/>
                    <a:gd name="T18" fmla="*/ 0 w 464"/>
                    <a:gd name="T19" fmla="*/ 82 h 554"/>
                    <a:gd name="T20" fmla="*/ 4 w 464"/>
                    <a:gd name="T21" fmla="*/ 68 h 554"/>
                    <a:gd name="T22" fmla="*/ 12 w 464"/>
                    <a:gd name="T23" fmla="*/ 54 h 554"/>
                    <a:gd name="T24" fmla="*/ 26 w 464"/>
                    <a:gd name="T25" fmla="*/ 40 h 554"/>
                    <a:gd name="T26" fmla="*/ 42 w 464"/>
                    <a:gd name="T27" fmla="*/ 30 h 554"/>
                    <a:gd name="T28" fmla="*/ 64 w 464"/>
                    <a:gd name="T29" fmla="*/ 20 h 554"/>
                    <a:gd name="T30" fmla="*/ 88 w 464"/>
                    <a:gd name="T31" fmla="*/ 10 h 554"/>
                    <a:gd name="T32" fmla="*/ 88 w 464"/>
                    <a:gd name="T33" fmla="*/ 10 h 554"/>
                    <a:gd name="T34" fmla="*/ 106 w 464"/>
                    <a:gd name="T35" fmla="*/ 6 h 554"/>
                    <a:gd name="T36" fmla="*/ 126 w 464"/>
                    <a:gd name="T37" fmla="*/ 2 h 554"/>
                    <a:gd name="T38" fmla="*/ 148 w 464"/>
                    <a:gd name="T39" fmla="*/ 0 h 554"/>
                    <a:gd name="T40" fmla="*/ 170 w 464"/>
                    <a:gd name="T41" fmla="*/ 2 h 554"/>
                    <a:gd name="T42" fmla="*/ 192 w 464"/>
                    <a:gd name="T43" fmla="*/ 4 h 554"/>
                    <a:gd name="T44" fmla="*/ 214 w 464"/>
                    <a:gd name="T45" fmla="*/ 12 h 554"/>
                    <a:gd name="T46" fmla="*/ 224 w 464"/>
                    <a:gd name="T47" fmla="*/ 18 h 554"/>
                    <a:gd name="T48" fmla="*/ 234 w 464"/>
                    <a:gd name="T49" fmla="*/ 24 h 554"/>
                    <a:gd name="T50" fmla="*/ 244 w 464"/>
                    <a:gd name="T51" fmla="*/ 32 h 554"/>
                    <a:gd name="T52" fmla="*/ 254 w 464"/>
                    <a:gd name="T53" fmla="*/ 42 h 554"/>
                    <a:gd name="T54" fmla="*/ 254 w 464"/>
                    <a:gd name="T55" fmla="*/ 42 h 554"/>
                    <a:gd name="T56" fmla="*/ 256 w 464"/>
                    <a:gd name="T57" fmla="*/ 42 h 554"/>
                    <a:gd name="T58" fmla="*/ 256 w 464"/>
                    <a:gd name="T59" fmla="*/ 42 h 554"/>
                    <a:gd name="T60" fmla="*/ 464 w 464"/>
                    <a:gd name="T61" fmla="*/ 492 h 554"/>
                    <a:gd name="T62" fmla="*/ 464 w 464"/>
                    <a:gd name="T63" fmla="*/ 492 h 554"/>
                    <a:gd name="T64" fmla="*/ 456 w 464"/>
                    <a:gd name="T65" fmla="*/ 478 h 554"/>
                    <a:gd name="T66" fmla="*/ 456 w 464"/>
                    <a:gd name="T67" fmla="*/ 478 h 554"/>
                    <a:gd name="T68" fmla="*/ 460 w 464"/>
                    <a:gd name="T69" fmla="*/ 488 h 554"/>
                    <a:gd name="T70" fmla="*/ 462 w 464"/>
                    <a:gd name="T71" fmla="*/ 498 h 554"/>
                    <a:gd name="T72" fmla="*/ 460 w 464"/>
                    <a:gd name="T73" fmla="*/ 508 h 554"/>
                    <a:gd name="T74" fmla="*/ 454 w 464"/>
                    <a:gd name="T75" fmla="*/ 518 h 554"/>
                    <a:gd name="T76" fmla="*/ 444 w 464"/>
                    <a:gd name="T77" fmla="*/ 528 h 554"/>
                    <a:gd name="T78" fmla="*/ 434 w 464"/>
                    <a:gd name="T79" fmla="*/ 536 h 554"/>
                    <a:gd name="T80" fmla="*/ 420 w 464"/>
                    <a:gd name="T81" fmla="*/ 542 h 554"/>
                    <a:gd name="T82" fmla="*/ 402 w 464"/>
                    <a:gd name="T83" fmla="*/ 548 h 554"/>
                    <a:gd name="T84" fmla="*/ 402 w 464"/>
                    <a:gd name="T85" fmla="*/ 548 h 554"/>
                    <a:gd name="T86" fmla="*/ 384 w 464"/>
                    <a:gd name="T87" fmla="*/ 552 h 554"/>
                    <a:gd name="T88" fmla="*/ 368 w 464"/>
                    <a:gd name="T89" fmla="*/ 554 h 554"/>
                    <a:gd name="T90" fmla="*/ 350 w 464"/>
                    <a:gd name="T91" fmla="*/ 554 h 554"/>
                    <a:gd name="T92" fmla="*/ 334 w 464"/>
                    <a:gd name="T93" fmla="*/ 552 h 554"/>
                    <a:gd name="T94" fmla="*/ 318 w 464"/>
                    <a:gd name="T95" fmla="*/ 548 h 554"/>
                    <a:gd name="T96" fmla="*/ 306 w 464"/>
                    <a:gd name="T97" fmla="*/ 542 h 554"/>
                    <a:gd name="T98" fmla="*/ 294 w 464"/>
                    <a:gd name="T99" fmla="*/ 534 h 554"/>
                    <a:gd name="T100" fmla="*/ 286 w 464"/>
                    <a:gd name="T101" fmla="*/ 526 h 554"/>
                    <a:gd name="T102" fmla="*/ 286 w 464"/>
                    <a:gd name="T103" fmla="*/ 526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4" h="554">
                      <a:moveTo>
                        <a:pt x="286" y="526"/>
                      </a:moveTo>
                      <a:lnTo>
                        <a:pt x="286" y="526"/>
                      </a:lnTo>
                      <a:lnTo>
                        <a:pt x="10" y="110"/>
                      </a:lnTo>
                      <a:lnTo>
                        <a:pt x="10" y="110"/>
                      </a:lnTo>
                      <a:lnTo>
                        <a:pt x="8" y="110"/>
                      </a:lnTo>
                      <a:lnTo>
                        <a:pt x="8" y="110"/>
                      </a:lnTo>
                      <a:lnTo>
                        <a:pt x="4" y="102"/>
                      </a:lnTo>
                      <a:lnTo>
                        <a:pt x="0" y="96"/>
                      </a:lnTo>
                      <a:lnTo>
                        <a:pt x="0" y="88"/>
                      </a:lnTo>
                      <a:lnTo>
                        <a:pt x="0" y="82"/>
                      </a:lnTo>
                      <a:lnTo>
                        <a:pt x="4" y="68"/>
                      </a:lnTo>
                      <a:lnTo>
                        <a:pt x="12" y="54"/>
                      </a:lnTo>
                      <a:lnTo>
                        <a:pt x="26" y="40"/>
                      </a:lnTo>
                      <a:lnTo>
                        <a:pt x="42" y="30"/>
                      </a:lnTo>
                      <a:lnTo>
                        <a:pt x="64" y="20"/>
                      </a:lnTo>
                      <a:lnTo>
                        <a:pt x="88" y="10"/>
                      </a:lnTo>
                      <a:lnTo>
                        <a:pt x="88" y="10"/>
                      </a:lnTo>
                      <a:lnTo>
                        <a:pt x="106" y="6"/>
                      </a:lnTo>
                      <a:lnTo>
                        <a:pt x="126" y="2"/>
                      </a:lnTo>
                      <a:lnTo>
                        <a:pt x="148" y="0"/>
                      </a:lnTo>
                      <a:lnTo>
                        <a:pt x="170" y="2"/>
                      </a:lnTo>
                      <a:lnTo>
                        <a:pt x="192" y="4"/>
                      </a:lnTo>
                      <a:lnTo>
                        <a:pt x="214" y="12"/>
                      </a:lnTo>
                      <a:lnTo>
                        <a:pt x="224" y="18"/>
                      </a:lnTo>
                      <a:lnTo>
                        <a:pt x="234" y="24"/>
                      </a:lnTo>
                      <a:lnTo>
                        <a:pt x="244" y="32"/>
                      </a:lnTo>
                      <a:lnTo>
                        <a:pt x="254" y="42"/>
                      </a:lnTo>
                      <a:lnTo>
                        <a:pt x="254" y="42"/>
                      </a:lnTo>
                      <a:lnTo>
                        <a:pt x="256" y="42"/>
                      </a:lnTo>
                      <a:lnTo>
                        <a:pt x="256" y="42"/>
                      </a:lnTo>
                      <a:lnTo>
                        <a:pt x="464" y="492"/>
                      </a:lnTo>
                      <a:lnTo>
                        <a:pt x="464" y="492"/>
                      </a:lnTo>
                      <a:lnTo>
                        <a:pt x="456" y="478"/>
                      </a:lnTo>
                      <a:lnTo>
                        <a:pt x="456" y="478"/>
                      </a:lnTo>
                      <a:lnTo>
                        <a:pt x="460" y="488"/>
                      </a:lnTo>
                      <a:lnTo>
                        <a:pt x="462" y="498"/>
                      </a:lnTo>
                      <a:lnTo>
                        <a:pt x="460" y="508"/>
                      </a:lnTo>
                      <a:lnTo>
                        <a:pt x="454" y="518"/>
                      </a:lnTo>
                      <a:lnTo>
                        <a:pt x="444" y="528"/>
                      </a:lnTo>
                      <a:lnTo>
                        <a:pt x="434" y="536"/>
                      </a:lnTo>
                      <a:lnTo>
                        <a:pt x="420" y="542"/>
                      </a:lnTo>
                      <a:lnTo>
                        <a:pt x="402" y="548"/>
                      </a:lnTo>
                      <a:lnTo>
                        <a:pt x="402" y="548"/>
                      </a:lnTo>
                      <a:lnTo>
                        <a:pt x="384" y="552"/>
                      </a:lnTo>
                      <a:lnTo>
                        <a:pt x="368" y="554"/>
                      </a:lnTo>
                      <a:lnTo>
                        <a:pt x="350" y="554"/>
                      </a:lnTo>
                      <a:lnTo>
                        <a:pt x="334" y="552"/>
                      </a:lnTo>
                      <a:lnTo>
                        <a:pt x="318" y="548"/>
                      </a:lnTo>
                      <a:lnTo>
                        <a:pt x="306" y="542"/>
                      </a:lnTo>
                      <a:lnTo>
                        <a:pt x="294" y="534"/>
                      </a:lnTo>
                      <a:lnTo>
                        <a:pt x="286" y="526"/>
                      </a:lnTo>
                      <a:lnTo>
                        <a:pt x="286" y="52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395" name="Freeform 293"/>
                <p:cNvSpPr>
                  <a:spLocks/>
                </p:cNvSpPr>
                <p:nvPr/>
              </p:nvSpPr>
              <p:spPr bwMode="auto">
                <a:xfrm>
                  <a:off x="3555" y="640"/>
                  <a:ext cx="602" cy="506"/>
                </a:xfrm>
                <a:custGeom>
                  <a:avLst/>
                  <a:gdLst>
                    <a:gd name="T0" fmla="*/ 548 w 602"/>
                    <a:gd name="T1" fmla="*/ 266 h 506"/>
                    <a:gd name="T2" fmla="*/ 548 w 602"/>
                    <a:gd name="T3" fmla="*/ 266 h 506"/>
                    <a:gd name="T4" fmla="*/ 76 w 602"/>
                    <a:gd name="T5" fmla="*/ 498 h 506"/>
                    <a:gd name="T6" fmla="*/ 76 w 602"/>
                    <a:gd name="T7" fmla="*/ 498 h 506"/>
                    <a:gd name="T8" fmla="*/ 74 w 602"/>
                    <a:gd name="T9" fmla="*/ 504 h 506"/>
                    <a:gd name="T10" fmla="*/ 74 w 602"/>
                    <a:gd name="T11" fmla="*/ 504 h 506"/>
                    <a:gd name="T12" fmla="*/ 66 w 602"/>
                    <a:gd name="T13" fmla="*/ 506 h 506"/>
                    <a:gd name="T14" fmla="*/ 58 w 602"/>
                    <a:gd name="T15" fmla="*/ 506 h 506"/>
                    <a:gd name="T16" fmla="*/ 52 w 602"/>
                    <a:gd name="T17" fmla="*/ 506 h 506"/>
                    <a:gd name="T18" fmla="*/ 44 w 602"/>
                    <a:gd name="T19" fmla="*/ 502 h 506"/>
                    <a:gd name="T20" fmla="*/ 38 w 602"/>
                    <a:gd name="T21" fmla="*/ 498 h 506"/>
                    <a:gd name="T22" fmla="*/ 32 w 602"/>
                    <a:gd name="T23" fmla="*/ 490 h 506"/>
                    <a:gd name="T24" fmla="*/ 22 w 602"/>
                    <a:gd name="T25" fmla="*/ 472 h 506"/>
                    <a:gd name="T26" fmla="*/ 12 w 602"/>
                    <a:gd name="T27" fmla="*/ 450 h 506"/>
                    <a:gd name="T28" fmla="*/ 6 w 602"/>
                    <a:gd name="T29" fmla="*/ 420 h 506"/>
                    <a:gd name="T30" fmla="*/ 2 w 602"/>
                    <a:gd name="T31" fmla="*/ 386 h 506"/>
                    <a:gd name="T32" fmla="*/ 0 w 602"/>
                    <a:gd name="T33" fmla="*/ 348 h 506"/>
                    <a:gd name="T34" fmla="*/ 0 w 602"/>
                    <a:gd name="T35" fmla="*/ 348 h 506"/>
                    <a:gd name="T36" fmla="*/ 0 w 602"/>
                    <a:gd name="T37" fmla="*/ 320 h 506"/>
                    <a:gd name="T38" fmla="*/ 2 w 602"/>
                    <a:gd name="T39" fmla="*/ 290 h 506"/>
                    <a:gd name="T40" fmla="*/ 6 w 602"/>
                    <a:gd name="T41" fmla="*/ 258 h 506"/>
                    <a:gd name="T42" fmla="*/ 12 w 602"/>
                    <a:gd name="T43" fmla="*/ 226 h 506"/>
                    <a:gd name="T44" fmla="*/ 22 w 602"/>
                    <a:gd name="T45" fmla="*/ 196 h 506"/>
                    <a:gd name="T46" fmla="*/ 34 w 602"/>
                    <a:gd name="T47" fmla="*/ 168 h 506"/>
                    <a:gd name="T48" fmla="*/ 42 w 602"/>
                    <a:gd name="T49" fmla="*/ 154 h 506"/>
                    <a:gd name="T50" fmla="*/ 52 w 602"/>
                    <a:gd name="T51" fmla="*/ 142 h 506"/>
                    <a:gd name="T52" fmla="*/ 62 w 602"/>
                    <a:gd name="T53" fmla="*/ 132 h 506"/>
                    <a:gd name="T54" fmla="*/ 74 w 602"/>
                    <a:gd name="T55" fmla="*/ 122 h 506"/>
                    <a:gd name="T56" fmla="*/ 74 w 602"/>
                    <a:gd name="T57" fmla="*/ 122 h 506"/>
                    <a:gd name="T58" fmla="*/ 76 w 602"/>
                    <a:gd name="T59" fmla="*/ 118 h 506"/>
                    <a:gd name="T60" fmla="*/ 76 w 602"/>
                    <a:gd name="T61" fmla="*/ 118 h 506"/>
                    <a:gd name="T62" fmla="*/ 564 w 602"/>
                    <a:gd name="T63" fmla="*/ 0 h 506"/>
                    <a:gd name="T64" fmla="*/ 564 w 602"/>
                    <a:gd name="T65" fmla="*/ 0 h 506"/>
                    <a:gd name="T66" fmla="*/ 548 w 602"/>
                    <a:gd name="T67" fmla="*/ 4 h 506"/>
                    <a:gd name="T68" fmla="*/ 548 w 602"/>
                    <a:gd name="T69" fmla="*/ 4 h 506"/>
                    <a:gd name="T70" fmla="*/ 554 w 602"/>
                    <a:gd name="T71" fmla="*/ 2 h 506"/>
                    <a:gd name="T72" fmla="*/ 560 w 602"/>
                    <a:gd name="T73" fmla="*/ 2 h 506"/>
                    <a:gd name="T74" fmla="*/ 564 w 602"/>
                    <a:gd name="T75" fmla="*/ 2 h 506"/>
                    <a:gd name="T76" fmla="*/ 570 w 602"/>
                    <a:gd name="T77" fmla="*/ 4 h 506"/>
                    <a:gd name="T78" fmla="*/ 578 w 602"/>
                    <a:gd name="T79" fmla="*/ 12 h 506"/>
                    <a:gd name="T80" fmla="*/ 586 w 602"/>
                    <a:gd name="T81" fmla="*/ 24 h 506"/>
                    <a:gd name="T82" fmla="*/ 592 w 602"/>
                    <a:gd name="T83" fmla="*/ 40 h 506"/>
                    <a:gd name="T84" fmla="*/ 598 w 602"/>
                    <a:gd name="T85" fmla="*/ 60 h 506"/>
                    <a:gd name="T86" fmla="*/ 602 w 602"/>
                    <a:gd name="T87" fmla="*/ 84 h 506"/>
                    <a:gd name="T88" fmla="*/ 602 w 602"/>
                    <a:gd name="T89" fmla="*/ 110 h 506"/>
                    <a:gd name="T90" fmla="*/ 602 w 602"/>
                    <a:gd name="T91" fmla="*/ 110 h 506"/>
                    <a:gd name="T92" fmla="*/ 602 w 602"/>
                    <a:gd name="T93" fmla="*/ 136 h 506"/>
                    <a:gd name="T94" fmla="*/ 598 w 602"/>
                    <a:gd name="T95" fmla="*/ 162 h 506"/>
                    <a:gd name="T96" fmla="*/ 592 w 602"/>
                    <a:gd name="T97" fmla="*/ 188 h 506"/>
                    <a:gd name="T98" fmla="*/ 586 w 602"/>
                    <a:gd name="T99" fmla="*/ 210 h 506"/>
                    <a:gd name="T100" fmla="*/ 578 w 602"/>
                    <a:gd name="T101" fmla="*/ 230 h 506"/>
                    <a:gd name="T102" fmla="*/ 570 w 602"/>
                    <a:gd name="T103" fmla="*/ 246 h 506"/>
                    <a:gd name="T104" fmla="*/ 560 w 602"/>
                    <a:gd name="T105" fmla="*/ 258 h 506"/>
                    <a:gd name="T106" fmla="*/ 548 w 602"/>
                    <a:gd name="T107" fmla="*/ 266 h 506"/>
                    <a:gd name="T108" fmla="*/ 548 w 602"/>
                    <a:gd name="T109" fmla="*/ 26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2" h="506">
                      <a:moveTo>
                        <a:pt x="548" y="266"/>
                      </a:moveTo>
                      <a:lnTo>
                        <a:pt x="548" y="266"/>
                      </a:lnTo>
                      <a:lnTo>
                        <a:pt x="76" y="498"/>
                      </a:lnTo>
                      <a:lnTo>
                        <a:pt x="76" y="498"/>
                      </a:lnTo>
                      <a:lnTo>
                        <a:pt x="74" y="504"/>
                      </a:lnTo>
                      <a:lnTo>
                        <a:pt x="74" y="504"/>
                      </a:lnTo>
                      <a:lnTo>
                        <a:pt x="66" y="506"/>
                      </a:lnTo>
                      <a:lnTo>
                        <a:pt x="58" y="506"/>
                      </a:lnTo>
                      <a:lnTo>
                        <a:pt x="52" y="506"/>
                      </a:lnTo>
                      <a:lnTo>
                        <a:pt x="44" y="502"/>
                      </a:lnTo>
                      <a:lnTo>
                        <a:pt x="38" y="498"/>
                      </a:lnTo>
                      <a:lnTo>
                        <a:pt x="32" y="490"/>
                      </a:lnTo>
                      <a:lnTo>
                        <a:pt x="22" y="472"/>
                      </a:lnTo>
                      <a:lnTo>
                        <a:pt x="12" y="450"/>
                      </a:lnTo>
                      <a:lnTo>
                        <a:pt x="6" y="420"/>
                      </a:lnTo>
                      <a:lnTo>
                        <a:pt x="2" y="386"/>
                      </a:lnTo>
                      <a:lnTo>
                        <a:pt x="0" y="348"/>
                      </a:lnTo>
                      <a:lnTo>
                        <a:pt x="0" y="348"/>
                      </a:lnTo>
                      <a:lnTo>
                        <a:pt x="0" y="320"/>
                      </a:lnTo>
                      <a:lnTo>
                        <a:pt x="2" y="290"/>
                      </a:lnTo>
                      <a:lnTo>
                        <a:pt x="6" y="258"/>
                      </a:lnTo>
                      <a:lnTo>
                        <a:pt x="12" y="226"/>
                      </a:lnTo>
                      <a:lnTo>
                        <a:pt x="22" y="196"/>
                      </a:lnTo>
                      <a:lnTo>
                        <a:pt x="34" y="168"/>
                      </a:lnTo>
                      <a:lnTo>
                        <a:pt x="42" y="154"/>
                      </a:lnTo>
                      <a:lnTo>
                        <a:pt x="52" y="142"/>
                      </a:lnTo>
                      <a:lnTo>
                        <a:pt x="62" y="132"/>
                      </a:lnTo>
                      <a:lnTo>
                        <a:pt x="74" y="122"/>
                      </a:lnTo>
                      <a:lnTo>
                        <a:pt x="74" y="122"/>
                      </a:lnTo>
                      <a:lnTo>
                        <a:pt x="76" y="118"/>
                      </a:lnTo>
                      <a:lnTo>
                        <a:pt x="76" y="118"/>
                      </a:lnTo>
                      <a:lnTo>
                        <a:pt x="564" y="0"/>
                      </a:lnTo>
                      <a:lnTo>
                        <a:pt x="564" y="0"/>
                      </a:lnTo>
                      <a:lnTo>
                        <a:pt x="548" y="4"/>
                      </a:lnTo>
                      <a:lnTo>
                        <a:pt x="548" y="4"/>
                      </a:lnTo>
                      <a:lnTo>
                        <a:pt x="554" y="2"/>
                      </a:lnTo>
                      <a:lnTo>
                        <a:pt x="560" y="2"/>
                      </a:lnTo>
                      <a:lnTo>
                        <a:pt x="564" y="2"/>
                      </a:lnTo>
                      <a:lnTo>
                        <a:pt x="570" y="4"/>
                      </a:lnTo>
                      <a:lnTo>
                        <a:pt x="578" y="12"/>
                      </a:lnTo>
                      <a:lnTo>
                        <a:pt x="586" y="24"/>
                      </a:lnTo>
                      <a:lnTo>
                        <a:pt x="592" y="40"/>
                      </a:lnTo>
                      <a:lnTo>
                        <a:pt x="598" y="60"/>
                      </a:lnTo>
                      <a:lnTo>
                        <a:pt x="602" y="84"/>
                      </a:lnTo>
                      <a:lnTo>
                        <a:pt x="602" y="110"/>
                      </a:lnTo>
                      <a:lnTo>
                        <a:pt x="602" y="110"/>
                      </a:lnTo>
                      <a:lnTo>
                        <a:pt x="602" y="136"/>
                      </a:lnTo>
                      <a:lnTo>
                        <a:pt x="598" y="162"/>
                      </a:lnTo>
                      <a:lnTo>
                        <a:pt x="592" y="188"/>
                      </a:lnTo>
                      <a:lnTo>
                        <a:pt x="586" y="210"/>
                      </a:lnTo>
                      <a:lnTo>
                        <a:pt x="578" y="230"/>
                      </a:lnTo>
                      <a:lnTo>
                        <a:pt x="570" y="246"/>
                      </a:lnTo>
                      <a:lnTo>
                        <a:pt x="560" y="258"/>
                      </a:lnTo>
                      <a:lnTo>
                        <a:pt x="548" y="266"/>
                      </a:lnTo>
                      <a:lnTo>
                        <a:pt x="548" y="26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396" name="Freeform 294"/>
                <p:cNvSpPr>
                  <a:spLocks/>
                </p:cNvSpPr>
                <p:nvPr/>
              </p:nvSpPr>
              <p:spPr bwMode="auto">
                <a:xfrm>
                  <a:off x="4293" y="1192"/>
                  <a:ext cx="138" cy="186"/>
                </a:xfrm>
                <a:custGeom>
                  <a:avLst/>
                  <a:gdLst>
                    <a:gd name="T0" fmla="*/ 68 w 138"/>
                    <a:gd name="T1" fmla="*/ 76 h 186"/>
                    <a:gd name="T2" fmla="*/ 82 w 138"/>
                    <a:gd name="T3" fmla="*/ 180 h 186"/>
                    <a:gd name="T4" fmla="*/ 68 w 138"/>
                    <a:gd name="T5" fmla="*/ 186 h 186"/>
                    <a:gd name="T6" fmla="*/ 34 w 138"/>
                    <a:gd name="T7" fmla="*/ 88 h 186"/>
                    <a:gd name="T8" fmla="*/ 18 w 138"/>
                    <a:gd name="T9" fmla="*/ 92 h 186"/>
                    <a:gd name="T10" fmla="*/ 0 w 138"/>
                    <a:gd name="T11" fmla="*/ 34 h 186"/>
                    <a:gd name="T12" fmla="*/ 98 w 138"/>
                    <a:gd name="T13" fmla="*/ 0 h 186"/>
                    <a:gd name="T14" fmla="*/ 118 w 138"/>
                    <a:gd name="T15" fmla="*/ 60 h 186"/>
                    <a:gd name="T16" fmla="*/ 104 w 138"/>
                    <a:gd name="T17" fmla="*/ 64 h 186"/>
                    <a:gd name="T18" fmla="*/ 104 w 138"/>
                    <a:gd name="T19" fmla="*/ 66 h 186"/>
                    <a:gd name="T20" fmla="*/ 138 w 138"/>
                    <a:gd name="T21" fmla="*/ 164 h 186"/>
                    <a:gd name="T22" fmla="*/ 122 w 138"/>
                    <a:gd name="T23" fmla="*/ 170 h 186"/>
                    <a:gd name="T24" fmla="*/ 68 w 138"/>
                    <a:gd name="T25" fmla="*/ 7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86">
                      <a:moveTo>
                        <a:pt x="68" y="76"/>
                      </a:moveTo>
                      <a:lnTo>
                        <a:pt x="82" y="180"/>
                      </a:lnTo>
                      <a:lnTo>
                        <a:pt x="68" y="186"/>
                      </a:lnTo>
                      <a:lnTo>
                        <a:pt x="34" y="88"/>
                      </a:lnTo>
                      <a:lnTo>
                        <a:pt x="18" y="92"/>
                      </a:lnTo>
                      <a:lnTo>
                        <a:pt x="0" y="34"/>
                      </a:lnTo>
                      <a:lnTo>
                        <a:pt x="98" y="0"/>
                      </a:lnTo>
                      <a:lnTo>
                        <a:pt x="118" y="60"/>
                      </a:lnTo>
                      <a:lnTo>
                        <a:pt x="104" y="64"/>
                      </a:lnTo>
                      <a:lnTo>
                        <a:pt x="104" y="66"/>
                      </a:lnTo>
                      <a:lnTo>
                        <a:pt x="138" y="164"/>
                      </a:lnTo>
                      <a:lnTo>
                        <a:pt x="122" y="170"/>
                      </a:lnTo>
                      <a:lnTo>
                        <a:pt x="68" y="76"/>
                      </a:lnTo>
                      <a:close/>
                    </a:path>
                  </a:pathLst>
                </a:custGeom>
                <a:solidFill>
                  <a:srgbClr val="FFFFFF"/>
                </a:solidFill>
                <a:ln w="12700">
                  <a:solidFill>
                    <a:srgbClr val="000000"/>
                  </a:solidFill>
                  <a:prstDash val="solid"/>
                  <a:round/>
                  <a:headEnd/>
                  <a:tailEnd/>
                </a:ln>
              </p:spPr>
              <p:txBody>
                <a:bodyPr/>
                <a:lstStyle/>
                <a:p>
                  <a:endParaRPr lang="en-US" sz="1350"/>
                </a:p>
              </p:txBody>
            </p:sp>
            <p:sp>
              <p:nvSpPr>
                <p:cNvPr id="397" name="Freeform 295"/>
                <p:cNvSpPr>
                  <a:spLocks/>
                </p:cNvSpPr>
                <p:nvPr/>
              </p:nvSpPr>
              <p:spPr bwMode="auto">
                <a:xfrm>
                  <a:off x="4209" y="1078"/>
                  <a:ext cx="194" cy="162"/>
                </a:xfrm>
                <a:custGeom>
                  <a:avLst/>
                  <a:gdLst>
                    <a:gd name="T0" fmla="*/ 194 w 194"/>
                    <a:gd name="T1" fmla="*/ 80 h 162"/>
                    <a:gd name="T2" fmla="*/ 194 w 194"/>
                    <a:gd name="T3" fmla="*/ 80 h 162"/>
                    <a:gd name="T4" fmla="*/ 192 w 194"/>
                    <a:gd name="T5" fmla="*/ 98 h 162"/>
                    <a:gd name="T6" fmla="*/ 186 w 194"/>
                    <a:gd name="T7" fmla="*/ 112 h 162"/>
                    <a:gd name="T8" fmla="*/ 178 w 194"/>
                    <a:gd name="T9" fmla="*/ 126 h 162"/>
                    <a:gd name="T10" fmla="*/ 166 w 194"/>
                    <a:gd name="T11" fmla="*/ 138 h 162"/>
                    <a:gd name="T12" fmla="*/ 152 w 194"/>
                    <a:gd name="T13" fmla="*/ 148 h 162"/>
                    <a:gd name="T14" fmla="*/ 134 w 194"/>
                    <a:gd name="T15" fmla="*/ 156 h 162"/>
                    <a:gd name="T16" fmla="*/ 116 w 194"/>
                    <a:gd name="T17" fmla="*/ 160 h 162"/>
                    <a:gd name="T18" fmla="*/ 98 w 194"/>
                    <a:gd name="T19" fmla="*/ 162 h 162"/>
                    <a:gd name="T20" fmla="*/ 98 w 194"/>
                    <a:gd name="T21" fmla="*/ 162 h 162"/>
                    <a:gd name="T22" fmla="*/ 78 w 194"/>
                    <a:gd name="T23" fmla="*/ 160 h 162"/>
                    <a:gd name="T24" fmla="*/ 60 w 194"/>
                    <a:gd name="T25" fmla="*/ 156 h 162"/>
                    <a:gd name="T26" fmla="*/ 44 w 194"/>
                    <a:gd name="T27" fmla="*/ 148 h 162"/>
                    <a:gd name="T28" fmla="*/ 30 w 194"/>
                    <a:gd name="T29" fmla="*/ 138 h 162"/>
                    <a:gd name="T30" fmla="*/ 18 w 194"/>
                    <a:gd name="T31" fmla="*/ 126 h 162"/>
                    <a:gd name="T32" fmla="*/ 8 w 194"/>
                    <a:gd name="T33" fmla="*/ 112 h 162"/>
                    <a:gd name="T34" fmla="*/ 2 w 194"/>
                    <a:gd name="T35" fmla="*/ 98 h 162"/>
                    <a:gd name="T36" fmla="*/ 0 w 194"/>
                    <a:gd name="T37" fmla="*/ 80 h 162"/>
                    <a:gd name="T38" fmla="*/ 0 w 194"/>
                    <a:gd name="T39" fmla="*/ 80 h 162"/>
                    <a:gd name="T40" fmla="*/ 2 w 194"/>
                    <a:gd name="T41" fmla="*/ 64 h 162"/>
                    <a:gd name="T42" fmla="*/ 8 w 194"/>
                    <a:gd name="T43" fmla="*/ 48 h 162"/>
                    <a:gd name="T44" fmla="*/ 18 w 194"/>
                    <a:gd name="T45" fmla="*/ 36 h 162"/>
                    <a:gd name="T46" fmla="*/ 30 w 194"/>
                    <a:gd name="T47" fmla="*/ 22 h 162"/>
                    <a:gd name="T48" fmla="*/ 44 w 194"/>
                    <a:gd name="T49" fmla="*/ 14 h 162"/>
                    <a:gd name="T50" fmla="*/ 60 w 194"/>
                    <a:gd name="T51" fmla="*/ 6 h 162"/>
                    <a:gd name="T52" fmla="*/ 78 w 194"/>
                    <a:gd name="T53" fmla="*/ 0 h 162"/>
                    <a:gd name="T54" fmla="*/ 98 w 194"/>
                    <a:gd name="T55" fmla="*/ 0 h 162"/>
                    <a:gd name="T56" fmla="*/ 98 w 194"/>
                    <a:gd name="T57" fmla="*/ 0 h 162"/>
                    <a:gd name="T58" fmla="*/ 116 w 194"/>
                    <a:gd name="T59" fmla="*/ 0 h 162"/>
                    <a:gd name="T60" fmla="*/ 134 w 194"/>
                    <a:gd name="T61" fmla="*/ 6 h 162"/>
                    <a:gd name="T62" fmla="*/ 152 w 194"/>
                    <a:gd name="T63" fmla="*/ 14 h 162"/>
                    <a:gd name="T64" fmla="*/ 166 w 194"/>
                    <a:gd name="T65" fmla="*/ 22 h 162"/>
                    <a:gd name="T66" fmla="*/ 178 w 194"/>
                    <a:gd name="T67" fmla="*/ 36 h 162"/>
                    <a:gd name="T68" fmla="*/ 186 w 194"/>
                    <a:gd name="T69" fmla="*/ 48 h 162"/>
                    <a:gd name="T70" fmla="*/ 192 w 194"/>
                    <a:gd name="T71" fmla="*/ 64 h 162"/>
                    <a:gd name="T72" fmla="*/ 194 w 194"/>
                    <a:gd name="T73" fmla="*/ 80 h 162"/>
                    <a:gd name="T74" fmla="*/ 194 w 194"/>
                    <a:gd name="T75" fmla="*/ 8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4" h="162">
                      <a:moveTo>
                        <a:pt x="194" y="80"/>
                      </a:moveTo>
                      <a:lnTo>
                        <a:pt x="194" y="80"/>
                      </a:lnTo>
                      <a:lnTo>
                        <a:pt x="192" y="98"/>
                      </a:lnTo>
                      <a:lnTo>
                        <a:pt x="186" y="112"/>
                      </a:lnTo>
                      <a:lnTo>
                        <a:pt x="178" y="126"/>
                      </a:lnTo>
                      <a:lnTo>
                        <a:pt x="166" y="138"/>
                      </a:lnTo>
                      <a:lnTo>
                        <a:pt x="152" y="148"/>
                      </a:lnTo>
                      <a:lnTo>
                        <a:pt x="134" y="156"/>
                      </a:lnTo>
                      <a:lnTo>
                        <a:pt x="116" y="160"/>
                      </a:lnTo>
                      <a:lnTo>
                        <a:pt x="98" y="162"/>
                      </a:lnTo>
                      <a:lnTo>
                        <a:pt x="98" y="162"/>
                      </a:lnTo>
                      <a:lnTo>
                        <a:pt x="78" y="160"/>
                      </a:lnTo>
                      <a:lnTo>
                        <a:pt x="60" y="156"/>
                      </a:lnTo>
                      <a:lnTo>
                        <a:pt x="44" y="148"/>
                      </a:lnTo>
                      <a:lnTo>
                        <a:pt x="30" y="138"/>
                      </a:lnTo>
                      <a:lnTo>
                        <a:pt x="18" y="126"/>
                      </a:lnTo>
                      <a:lnTo>
                        <a:pt x="8" y="112"/>
                      </a:lnTo>
                      <a:lnTo>
                        <a:pt x="2" y="98"/>
                      </a:lnTo>
                      <a:lnTo>
                        <a:pt x="0" y="80"/>
                      </a:lnTo>
                      <a:lnTo>
                        <a:pt x="0" y="80"/>
                      </a:lnTo>
                      <a:lnTo>
                        <a:pt x="2" y="64"/>
                      </a:lnTo>
                      <a:lnTo>
                        <a:pt x="8" y="48"/>
                      </a:lnTo>
                      <a:lnTo>
                        <a:pt x="18" y="36"/>
                      </a:lnTo>
                      <a:lnTo>
                        <a:pt x="30" y="22"/>
                      </a:lnTo>
                      <a:lnTo>
                        <a:pt x="44" y="14"/>
                      </a:lnTo>
                      <a:lnTo>
                        <a:pt x="60" y="6"/>
                      </a:lnTo>
                      <a:lnTo>
                        <a:pt x="78" y="0"/>
                      </a:lnTo>
                      <a:lnTo>
                        <a:pt x="98" y="0"/>
                      </a:lnTo>
                      <a:lnTo>
                        <a:pt x="98" y="0"/>
                      </a:lnTo>
                      <a:lnTo>
                        <a:pt x="116" y="0"/>
                      </a:lnTo>
                      <a:lnTo>
                        <a:pt x="134" y="6"/>
                      </a:lnTo>
                      <a:lnTo>
                        <a:pt x="152" y="14"/>
                      </a:lnTo>
                      <a:lnTo>
                        <a:pt x="166" y="22"/>
                      </a:lnTo>
                      <a:lnTo>
                        <a:pt x="178" y="36"/>
                      </a:lnTo>
                      <a:lnTo>
                        <a:pt x="186" y="48"/>
                      </a:lnTo>
                      <a:lnTo>
                        <a:pt x="192" y="64"/>
                      </a:lnTo>
                      <a:lnTo>
                        <a:pt x="194" y="80"/>
                      </a:lnTo>
                      <a:lnTo>
                        <a:pt x="194" y="8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398" name="Line 296"/>
                <p:cNvSpPr>
                  <a:spLocks noChangeShapeType="1"/>
                </p:cNvSpPr>
                <p:nvPr/>
              </p:nvSpPr>
              <p:spPr bwMode="auto">
                <a:xfrm>
                  <a:off x="3495" y="928"/>
                  <a:ext cx="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99" name="Freeform 297"/>
                <p:cNvSpPr>
                  <a:spLocks/>
                </p:cNvSpPr>
                <p:nvPr/>
              </p:nvSpPr>
              <p:spPr bwMode="auto">
                <a:xfrm>
                  <a:off x="3603" y="644"/>
                  <a:ext cx="602" cy="506"/>
                </a:xfrm>
                <a:custGeom>
                  <a:avLst/>
                  <a:gdLst>
                    <a:gd name="T0" fmla="*/ 548 w 602"/>
                    <a:gd name="T1" fmla="*/ 266 h 506"/>
                    <a:gd name="T2" fmla="*/ 548 w 602"/>
                    <a:gd name="T3" fmla="*/ 266 h 506"/>
                    <a:gd name="T4" fmla="*/ 76 w 602"/>
                    <a:gd name="T5" fmla="*/ 498 h 506"/>
                    <a:gd name="T6" fmla="*/ 76 w 602"/>
                    <a:gd name="T7" fmla="*/ 498 h 506"/>
                    <a:gd name="T8" fmla="*/ 74 w 602"/>
                    <a:gd name="T9" fmla="*/ 504 h 506"/>
                    <a:gd name="T10" fmla="*/ 74 w 602"/>
                    <a:gd name="T11" fmla="*/ 504 h 506"/>
                    <a:gd name="T12" fmla="*/ 66 w 602"/>
                    <a:gd name="T13" fmla="*/ 506 h 506"/>
                    <a:gd name="T14" fmla="*/ 58 w 602"/>
                    <a:gd name="T15" fmla="*/ 506 h 506"/>
                    <a:gd name="T16" fmla="*/ 52 w 602"/>
                    <a:gd name="T17" fmla="*/ 506 h 506"/>
                    <a:gd name="T18" fmla="*/ 44 w 602"/>
                    <a:gd name="T19" fmla="*/ 502 h 506"/>
                    <a:gd name="T20" fmla="*/ 38 w 602"/>
                    <a:gd name="T21" fmla="*/ 498 h 506"/>
                    <a:gd name="T22" fmla="*/ 32 w 602"/>
                    <a:gd name="T23" fmla="*/ 490 h 506"/>
                    <a:gd name="T24" fmla="*/ 22 w 602"/>
                    <a:gd name="T25" fmla="*/ 472 h 506"/>
                    <a:gd name="T26" fmla="*/ 12 w 602"/>
                    <a:gd name="T27" fmla="*/ 450 h 506"/>
                    <a:gd name="T28" fmla="*/ 6 w 602"/>
                    <a:gd name="T29" fmla="*/ 420 h 506"/>
                    <a:gd name="T30" fmla="*/ 2 w 602"/>
                    <a:gd name="T31" fmla="*/ 386 h 506"/>
                    <a:gd name="T32" fmla="*/ 0 w 602"/>
                    <a:gd name="T33" fmla="*/ 348 h 506"/>
                    <a:gd name="T34" fmla="*/ 0 w 602"/>
                    <a:gd name="T35" fmla="*/ 348 h 506"/>
                    <a:gd name="T36" fmla="*/ 0 w 602"/>
                    <a:gd name="T37" fmla="*/ 320 h 506"/>
                    <a:gd name="T38" fmla="*/ 2 w 602"/>
                    <a:gd name="T39" fmla="*/ 290 h 506"/>
                    <a:gd name="T40" fmla="*/ 6 w 602"/>
                    <a:gd name="T41" fmla="*/ 258 h 506"/>
                    <a:gd name="T42" fmla="*/ 12 w 602"/>
                    <a:gd name="T43" fmla="*/ 226 h 506"/>
                    <a:gd name="T44" fmla="*/ 22 w 602"/>
                    <a:gd name="T45" fmla="*/ 196 h 506"/>
                    <a:gd name="T46" fmla="*/ 34 w 602"/>
                    <a:gd name="T47" fmla="*/ 168 h 506"/>
                    <a:gd name="T48" fmla="*/ 42 w 602"/>
                    <a:gd name="T49" fmla="*/ 154 h 506"/>
                    <a:gd name="T50" fmla="*/ 52 w 602"/>
                    <a:gd name="T51" fmla="*/ 142 h 506"/>
                    <a:gd name="T52" fmla="*/ 62 w 602"/>
                    <a:gd name="T53" fmla="*/ 132 h 506"/>
                    <a:gd name="T54" fmla="*/ 74 w 602"/>
                    <a:gd name="T55" fmla="*/ 122 h 506"/>
                    <a:gd name="T56" fmla="*/ 74 w 602"/>
                    <a:gd name="T57" fmla="*/ 122 h 506"/>
                    <a:gd name="T58" fmla="*/ 76 w 602"/>
                    <a:gd name="T59" fmla="*/ 118 h 506"/>
                    <a:gd name="T60" fmla="*/ 76 w 602"/>
                    <a:gd name="T61" fmla="*/ 118 h 506"/>
                    <a:gd name="T62" fmla="*/ 564 w 602"/>
                    <a:gd name="T63" fmla="*/ 0 h 506"/>
                    <a:gd name="T64" fmla="*/ 564 w 602"/>
                    <a:gd name="T65" fmla="*/ 0 h 506"/>
                    <a:gd name="T66" fmla="*/ 548 w 602"/>
                    <a:gd name="T67" fmla="*/ 4 h 506"/>
                    <a:gd name="T68" fmla="*/ 548 w 602"/>
                    <a:gd name="T69" fmla="*/ 4 h 506"/>
                    <a:gd name="T70" fmla="*/ 554 w 602"/>
                    <a:gd name="T71" fmla="*/ 2 h 506"/>
                    <a:gd name="T72" fmla="*/ 560 w 602"/>
                    <a:gd name="T73" fmla="*/ 2 h 506"/>
                    <a:gd name="T74" fmla="*/ 564 w 602"/>
                    <a:gd name="T75" fmla="*/ 2 h 506"/>
                    <a:gd name="T76" fmla="*/ 570 w 602"/>
                    <a:gd name="T77" fmla="*/ 4 h 506"/>
                    <a:gd name="T78" fmla="*/ 578 w 602"/>
                    <a:gd name="T79" fmla="*/ 12 h 506"/>
                    <a:gd name="T80" fmla="*/ 586 w 602"/>
                    <a:gd name="T81" fmla="*/ 24 h 506"/>
                    <a:gd name="T82" fmla="*/ 592 w 602"/>
                    <a:gd name="T83" fmla="*/ 40 h 506"/>
                    <a:gd name="T84" fmla="*/ 598 w 602"/>
                    <a:gd name="T85" fmla="*/ 60 h 506"/>
                    <a:gd name="T86" fmla="*/ 602 w 602"/>
                    <a:gd name="T87" fmla="*/ 84 h 506"/>
                    <a:gd name="T88" fmla="*/ 602 w 602"/>
                    <a:gd name="T89" fmla="*/ 110 h 506"/>
                    <a:gd name="T90" fmla="*/ 602 w 602"/>
                    <a:gd name="T91" fmla="*/ 110 h 506"/>
                    <a:gd name="T92" fmla="*/ 602 w 602"/>
                    <a:gd name="T93" fmla="*/ 136 h 506"/>
                    <a:gd name="T94" fmla="*/ 598 w 602"/>
                    <a:gd name="T95" fmla="*/ 162 h 506"/>
                    <a:gd name="T96" fmla="*/ 592 w 602"/>
                    <a:gd name="T97" fmla="*/ 188 h 506"/>
                    <a:gd name="T98" fmla="*/ 586 w 602"/>
                    <a:gd name="T99" fmla="*/ 210 h 506"/>
                    <a:gd name="T100" fmla="*/ 578 w 602"/>
                    <a:gd name="T101" fmla="*/ 230 h 506"/>
                    <a:gd name="T102" fmla="*/ 570 w 602"/>
                    <a:gd name="T103" fmla="*/ 246 h 506"/>
                    <a:gd name="T104" fmla="*/ 560 w 602"/>
                    <a:gd name="T105" fmla="*/ 258 h 506"/>
                    <a:gd name="T106" fmla="*/ 548 w 602"/>
                    <a:gd name="T107" fmla="*/ 266 h 506"/>
                    <a:gd name="T108" fmla="*/ 548 w 602"/>
                    <a:gd name="T109" fmla="*/ 26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2" h="506">
                      <a:moveTo>
                        <a:pt x="548" y="266"/>
                      </a:moveTo>
                      <a:lnTo>
                        <a:pt x="548" y="266"/>
                      </a:lnTo>
                      <a:lnTo>
                        <a:pt x="76" y="498"/>
                      </a:lnTo>
                      <a:lnTo>
                        <a:pt x="76" y="498"/>
                      </a:lnTo>
                      <a:lnTo>
                        <a:pt x="74" y="504"/>
                      </a:lnTo>
                      <a:lnTo>
                        <a:pt x="74" y="504"/>
                      </a:lnTo>
                      <a:lnTo>
                        <a:pt x="66" y="506"/>
                      </a:lnTo>
                      <a:lnTo>
                        <a:pt x="58" y="506"/>
                      </a:lnTo>
                      <a:lnTo>
                        <a:pt x="52" y="506"/>
                      </a:lnTo>
                      <a:lnTo>
                        <a:pt x="44" y="502"/>
                      </a:lnTo>
                      <a:lnTo>
                        <a:pt x="38" y="498"/>
                      </a:lnTo>
                      <a:lnTo>
                        <a:pt x="32" y="490"/>
                      </a:lnTo>
                      <a:lnTo>
                        <a:pt x="22" y="472"/>
                      </a:lnTo>
                      <a:lnTo>
                        <a:pt x="12" y="450"/>
                      </a:lnTo>
                      <a:lnTo>
                        <a:pt x="6" y="420"/>
                      </a:lnTo>
                      <a:lnTo>
                        <a:pt x="2" y="386"/>
                      </a:lnTo>
                      <a:lnTo>
                        <a:pt x="0" y="348"/>
                      </a:lnTo>
                      <a:lnTo>
                        <a:pt x="0" y="348"/>
                      </a:lnTo>
                      <a:lnTo>
                        <a:pt x="0" y="320"/>
                      </a:lnTo>
                      <a:lnTo>
                        <a:pt x="2" y="290"/>
                      </a:lnTo>
                      <a:lnTo>
                        <a:pt x="6" y="258"/>
                      </a:lnTo>
                      <a:lnTo>
                        <a:pt x="12" y="226"/>
                      </a:lnTo>
                      <a:lnTo>
                        <a:pt x="22" y="196"/>
                      </a:lnTo>
                      <a:lnTo>
                        <a:pt x="34" y="168"/>
                      </a:lnTo>
                      <a:lnTo>
                        <a:pt x="42" y="154"/>
                      </a:lnTo>
                      <a:lnTo>
                        <a:pt x="52" y="142"/>
                      </a:lnTo>
                      <a:lnTo>
                        <a:pt x="62" y="132"/>
                      </a:lnTo>
                      <a:lnTo>
                        <a:pt x="74" y="122"/>
                      </a:lnTo>
                      <a:lnTo>
                        <a:pt x="74" y="122"/>
                      </a:lnTo>
                      <a:lnTo>
                        <a:pt x="76" y="118"/>
                      </a:lnTo>
                      <a:lnTo>
                        <a:pt x="76" y="118"/>
                      </a:lnTo>
                      <a:lnTo>
                        <a:pt x="564" y="0"/>
                      </a:lnTo>
                      <a:lnTo>
                        <a:pt x="564" y="0"/>
                      </a:lnTo>
                      <a:lnTo>
                        <a:pt x="548" y="4"/>
                      </a:lnTo>
                      <a:lnTo>
                        <a:pt x="548" y="4"/>
                      </a:lnTo>
                      <a:lnTo>
                        <a:pt x="554" y="2"/>
                      </a:lnTo>
                      <a:lnTo>
                        <a:pt x="560" y="2"/>
                      </a:lnTo>
                      <a:lnTo>
                        <a:pt x="564" y="2"/>
                      </a:lnTo>
                      <a:lnTo>
                        <a:pt x="570" y="4"/>
                      </a:lnTo>
                      <a:lnTo>
                        <a:pt x="578" y="12"/>
                      </a:lnTo>
                      <a:lnTo>
                        <a:pt x="586" y="24"/>
                      </a:lnTo>
                      <a:lnTo>
                        <a:pt x="592" y="40"/>
                      </a:lnTo>
                      <a:lnTo>
                        <a:pt x="598" y="60"/>
                      </a:lnTo>
                      <a:lnTo>
                        <a:pt x="602" y="84"/>
                      </a:lnTo>
                      <a:lnTo>
                        <a:pt x="602" y="110"/>
                      </a:lnTo>
                      <a:lnTo>
                        <a:pt x="602" y="110"/>
                      </a:lnTo>
                      <a:lnTo>
                        <a:pt x="602" y="136"/>
                      </a:lnTo>
                      <a:lnTo>
                        <a:pt x="598" y="162"/>
                      </a:lnTo>
                      <a:lnTo>
                        <a:pt x="592" y="188"/>
                      </a:lnTo>
                      <a:lnTo>
                        <a:pt x="586" y="210"/>
                      </a:lnTo>
                      <a:lnTo>
                        <a:pt x="578" y="230"/>
                      </a:lnTo>
                      <a:lnTo>
                        <a:pt x="570" y="246"/>
                      </a:lnTo>
                      <a:lnTo>
                        <a:pt x="560" y="258"/>
                      </a:lnTo>
                      <a:lnTo>
                        <a:pt x="548" y="266"/>
                      </a:lnTo>
                      <a:lnTo>
                        <a:pt x="548" y="266"/>
                      </a:lnTo>
                      <a:close/>
                    </a:path>
                  </a:pathLst>
                </a:custGeom>
                <a:solidFill>
                  <a:srgbClr val="EEEEEE"/>
                </a:solidFill>
                <a:ln w="12700">
                  <a:solidFill>
                    <a:srgbClr val="000000"/>
                  </a:solidFill>
                  <a:prstDash val="solid"/>
                  <a:round/>
                  <a:headEnd/>
                  <a:tailEnd/>
                </a:ln>
              </p:spPr>
              <p:txBody>
                <a:bodyPr/>
                <a:lstStyle/>
                <a:p>
                  <a:endParaRPr lang="en-US" sz="1350"/>
                </a:p>
              </p:txBody>
            </p:sp>
            <p:sp>
              <p:nvSpPr>
                <p:cNvPr id="400" name="Freeform 298"/>
                <p:cNvSpPr>
                  <a:spLocks/>
                </p:cNvSpPr>
                <p:nvPr/>
              </p:nvSpPr>
              <p:spPr bwMode="auto">
                <a:xfrm>
                  <a:off x="3631" y="808"/>
                  <a:ext cx="106" cy="268"/>
                </a:xfrm>
                <a:custGeom>
                  <a:avLst/>
                  <a:gdLst>
                    <a:gd name="T0" fmla="*/ 106 w 106"/>
                    <a:gd name="T1" fmla="*/ 108 h 268"/>
                    <a:gd name="T2" fmla="*/ 106 w 106"/>
                    <a:gd name="T3" fmla="*/ 108 h 268"/>
                    <a:gd name="T4" fmla="*/ 106 w 106"/>
                    <a:gd name="T5" fmla="*/ 134 h 268"/>
                    <a:gd name="T6" fmla="*/ 102 w 106"/>
                    <a:gd name="T7" fmla="*/ 162 h 268"/>
                    <a:gd name="T8" fmla="*/ 98 w 106"/>
                    <a:gd name="T9" fmla="*/ 186 h 268"/>
                    <a:gd name="T10" fmla="*/ 92 w 106"/>
                    <a:gd name="T11" fmla="*/ 208 h 268"/>
                    <a:gd name="T12" fmla="*/ 84 w 106"/>
                    <a:gd name="T13" fmla="*/ 228 h 268"/>
                    <a:gd name="T14" fmla="*/ 74 w 106"/>
                    <a:gd name="T15" fmla="*/ 244 h 268"/>
                    <a:gd name="T16" fmla="*/ 64 w 106"/>
                    <a:gd name="T17" fmla="*/ 258 h 268"/>
                    <a:gd name="T18" fmla="*/ 54 w 106"/>
                    <a:gd name="T19" fmla="*/ 266 h 268"/>
                    <a:gd name="T20" fmla="*/ 54 w 106"/>
                    <a:gd name="T21" fmla="*/ 266 h 268"/>
                    <a:gd name="T22" fmla="*/ 48 w 106"/>
                    <a:gd name="T23" fmla="*/ 268 h 268"/>
                    <a:gd name="T24" fmla="*/ 42 w 106"/>
                    <a:gd name="T25" fmla="*/ 268 h 268"/>
                    <a:gd name="T26" fmla="*/ 38 w 106"/>
                    <a:gd name="T27" fmla="*/ 268 h 268"/>
                    <a:gd name="T28" fmla="*/ 32 w 106"/>
                    <a:gd name="T29" fmla="*/ 266 h 268"/>
                    <a:gd name="T30" fmla="*/ 24 w 106"/>
                    <a:gd name="T31" fmla="*/ 258 h 268"/>
                    <a:gd name="T32" fmla="*/ 16 w 106"/>
                    <a:gd name="T33" fmla="*/ 246 h 268"/>
                    <a:gd name="T34" fmla="*/ 8 w 106"/>
                    <a:gd name="T35" fmla="*/ 230 h 268"/>
                    <a:gd name="T36" fmla="*/ 4 w 106"/>
                    <a:gd name="T37" fmla="*/ 210 h 268"/>
                    <a:gd name="T38" fmla="*/ 0 w 106"/>
                    <a:gd name="T39" fmla="*/ 186 h 268"/>
                    <a:gd name="T40" fmla="*/ 0 w 106"/>
                    <a:gd name="T41" fmla="*/ 160 h 268"/>
                    <a:gd name="T42" fmla="*/ 0 w 106"/>
                    <a:gd name="T43" fmla="*/ 160 h 268"/>
                    <a:gd name="T44" fmla="*/ 0 w 106"/>
                    <a:gd name="T45" fmla="*/ 134 h 268"/>
                    <a:gd name="T46" fmla="*/ 4 w 106"/>
                    <a:gd name="T47" fmla="*/ 108 h 268"/>
                    <a:gd name="T48" fmla="*/ 8 w 106"/>
                    <a:gd name="T49" fmla="*/ 84 h 268"/>
                    <a:gd name="T50" fmla="*/ 16 w 106"/>
                    <a:gd name="T51" fmla="*/ 60 h 268"/>
                    <a:gd name="T52" fmla="*/ 24 w 106"/>
                    <a:gd name="T53" fmla="*/ 40 h 268"/>
                    <a:gd name="T54" fmla="*/ 32 w 106"/>
                    <a:gd name="T55" fmla="*/ 24 h 268"/>
                    <a:gd name="T56" fmla="*/ 42 w 106"/>
                    <a:gd name="T57" fmla="*/ 12 h 268"/>
                    <a:gd name="T58" fmla="*/ 54 w 106"/>
                    <a:gd name="T59" fmla="*/ 4 h 268"/>
                    <a:gd name="T60" fmla="*/ 54 w 106"/>
                    <a:gd name="T61" fmla="*/ 4 h 268"/>
                    <a:gd name="T62" fmla="*/ 58 w 106"/>
                    <a:gd name="T63" fmla="*/ 2 h 268"/>
                    <a:gd name="T64" fmla="*/ 64 w 106"/>
                    <a:gd name="T65" fmla="*/ 0 h 268"/>
                    <a:gd name="T66" fmla="*/ 70 w 106"/>
                    <a:gd name="T67" fmla="*/ 2 h 268"/>
                    <a:gd name="T68" fmla="*/ 74 w 106"/>
                    <a:gd name="T69" fmla="*/ 4 h 268"/>
                    <a:gd name="T70" fmla="*/ 84 w 106"/>
                    <a:gd name="T71" fmla="*/ 10 h 268"/>
                    <a:gd name="T72" fmla="*/ 92 w 106"/>
                    <a:gd name="T73" fmla="*/ 22 h 268"/>
                    <a:gd name="T74" fmla="*/ 98 w 106"/>
                    <a:gd name="T75" fmla="*/ 40 h 268"/>
                    <a:gd name="T76" fmla="*/ 102 w 106"/>
                    <a:gd name="T77" fmla="*/ 58 h 268"/>
                    <a:gd name="T78" fmla="*/ 106 w 106"/>
                    <a:gd name="T79" fmla="*/ 82 h 268"/>
                    <a:gd name="T80" fmla="*/ 106 w 106"/>
                    <a:gd name="T81" fmla="*/ 108 h 268"/>
                    <a:gd name="T82" fmla="*/ 106 w 106"/>
                    <a:gd name="T83" fmla="*/ 10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268">
                      <a:moveTo>
                        <a:pt x="106" y="108"/>
                      </a:moveTo>
                      <a:lnTo>
                        <a:pt x="106" y="108"/>
                      </a:lnTo>
                      <a:lnTo>
                        <a:pt x="106" y="134"/>
                      </a:lnTo>
                      <a:lnTo>
                        <a:pt x="102" y="162"/>
                      </a:lnTo>
                      <a:lnTo>
                        <a:pt x="98" y="186"/>
                      </a:lnTo>
                      <a:lnTo>
                        <a:pt x="92" y="208"/>
                      </a:lnTo>
                      <a:lnTo>
                        <a:pt x="84" y="228"/>
                      </a:lnTo>
                      <a:lnTo>
                        <a:pt x="74" y="244"/>
                      </a:lnTo>
                      <a:lnTo>
                        <a:pt x="64" y="258"/>
                      </a:lnTo>
                      <a:lnTo>
                        <a:pt x="54" y="266"/>
                      </a:lnTo>
                      <a:lnTo>
                        <a:pt x="54" y="266"/>
                      </a:lnTo>
                      <a:lnTo>
                        <a:pt x="48" y="268"/>
                      </a:lnTo>
                      <a:lnTo>
                        <a:pt x="42" y="268"/>
                      </a:lnTo>
                      <a:lnTo>
                        <a:pt x="38" y="268"/>
                      </a:lnTo>
                      <a:lnTo>
                        <a:pt x="32" y="266"/>
                      </a:lnTo>
                      <a:lnTo>
                        <a:pt x="24" y="258"/>
                      </a:lnTo>
                      <a:lnTo>
                        <a:pt x="16" y="246"/>
                      </a:lnTo>
                      <a:lnTo>
                        <a:pt x="8" y="230"/>
                      </a:lnTo>
                      <a:lnTo>
                        <a:pt x="4" y="210"/>
                      </a:lnTo>
                      <a:lnTo>
                        <a:pt x="0" y="186"/>
                      </a:lnTo>
                      <a:lnTo>
                        <a:pt x="0" y="160"/>
                      </a:lnTo>
                      <a:lnTo>
                        <a:pt x="0" y="160"/>
                      </a:lnTo>
                      <a:lnTo>
                        <a:pt x="0" y="134"/>
                      </a:lnTo>
                      <a:lnTo>
                        <a:pt x="4" y="108"/>
                      </a:lnTo>
                      <a:lnTo>
                        <a:pt x="8" y="84"/>
                      </a:lnTo>
                      <a:lnTo>
                        <a:pt x="16" y="60"/>
                      </a:lnTo>
                      <a:lnTo>
                        <a:pt x="24" y="40"/>
                      </a:lnTo>
                      <a:lnTo>
                        <a:pt x="32" y="24"/>
                      </a:lnTo>
                      <a:lnTo>
                        <a:pt x="42" y="12"/>
                      </a:lnTo>
                      <a:lnTo>
                        <a:pt x="54" y="4"/>
                      </a:lnTo>
                      <a:lnTo>
                        <a:pt x="54" y="4"/>
                      </a:lnTo>
                      <a:lnTo>
                        <a:pt x="58" y="2"/>
                      </a:lnTo>
                      <a:lnTo>
                        <a:pt x="64" y="0"/>
                      </a:lnTo>
                      <a:lnTo>
                        <a:pt x="70" y="2"/>
                      </a:lnTo>
                      <a:lnTo>
                        <a:pt x="74" y="4"/>
                      </a:lnTo>
                      <a:lnTo>
                        <a:pt x="84" y="10"/>
                      </a:lnTo>
                      <a:lnTo>
                        <a:pt x="92" y="22"/>
                      </a:lnTo>
                      <a:lnTo>
                        <a:pt x="98" y="40"/>
                      </a:lnTo>
                      <a:lnTo>
                        <a:pt x="102" y="58"/>
                      </a:lnTo>
                      <a:lnTo>
                        <a:pt x="106" y="82"/>
                      </a:lnTo>
                      <a:lnTo>
                        <a:pt x="106" y="108"/>
                      </a:lnTo>
                      <a:lnTo>
                        <a:pt x="106" y="10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401" name="Freeform 299"/>
                <p:cNvSpPr>
                  <a:spLocks/>
                </p:cNvSpPr>
                <p:nvPr/>
              </p:nvSpPr>
              <p:spPr bwMode="auto">
                <a:xfrm>
                  <a:off x="3649" y="846"/>
                  <a:ext cx="102" cy="210"/>
                </a:xfrm>
                <a:custGeom>
                  <a:avLst/>
                  <a:gdLst>
                    <a:gd name="T0" fmla="*/ 102 w 102"/>
                    <a:gd name="T1" fmla="*/ 210 h 210"/>
                    <a:gd name="T2" fmla="*/ 38 w 102"/>
                    <a:gd name="T3" fmla="*/ 210 h 210"/>
                    <a:gd name="T4" fmla="*/ 38 w 102"/>
                    <a:gd name="T5" fmla="*/ 210 h 210"/>
                    <a:gd name="T6" fmla="*/ 30 w 102"/>
                    <a:gd name="T7" fmla="*/ 208 h 210"/>
                    <a:gd name="T8" fmla="*/ 24 w 102"/>
                    <a:gd name="T9" fmla="*/ 202 h 210"/>
                    <a:gd name="T10" fmla="*/ 16 w 102"/>
                    <a:gd name="T11" fmla="*/ 192 h 210"/>
                    <a:gd name="T12" fmla="*/ 10 w 102"/>
                    <a:gd name="T13" fmla="*/ 180 h 210"/>
                    <a:gd name="T14" fmla="*/ 6 w 102"/>
                    <a:gd name="T15" fmla="*/ 164 h 210"/>
                    <a:gd name="T16" fmla="*/ 2 w 102"/>
                    <a:gd name="T17" fmla="*/ 146 h 210"/>
                    <a:gd name="T18" fmla="*/ 0 w 102"/>
                    <a:gd name="T19" fmla="*/ 126 h 210"/>
                    <a:gd name="T20" fmla="*/ 0 w 102"/>
                    <a:gd name="T21" fmla="*/ 106 h 210"/>
                    <a:gd name="T22" fmla="*/ 0 w 102"/>
                    <a:gd name="T23" fmla="*/ 106 h 210"/>
                    <a:gd name="T24" fmla="*/ 0 w 102"/>
                    <a:gd name="T25" fmla="*/ 84 h 210"/>
                    <a:gd name="T26" fmla="*/ 2 w 102"/>
                    <a:gd name="T27" fmla="*/ 64 h 210"/>
                    <a:gd name="T28" fmla="*/ 6 w 102"/>
                    <a:gd name="T29" fmla="*/ 46 h 210"/>
                    <a:gd name="T30" fmla="*/ 10 w 102"/>
                    <a:gd name="T31" fmla="*/ 32 h 210"/>
                    <a:gd name="T32" fmla="*/ 16 w 102"/>
                    <a:gd name="T33" fmla="*/ 18 h 210"/>
                    <a:gd name="T34" fmla="*/ 24 w 102"/>
                    <a:gd name="T35" fmla="*/ 10 h 210"/>
                    <a:gd name="T36" fmla="*/ 30 w 102"/>
                    <a:gd name="T37" fmla="*/ 4 h 210"/>
                    <a:gd name="T38" fmla="*/ 38 w 102"/>
                    <a:gd name="T39" fmla="*/ 0 h 210"/>
                    <a:gd name="T40" fmla="*/ 102 w 102"/>
                    <a:gd name="T41" fmla="*/ 2 h 210"/>
                    <a:gd name="T42" fmla="*/ 102 w 102"/>
                    <a:gd name="T4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210">
                      <a:moveTo>
                        <a:pt x="102" y="210"/>
                      </a:moveTo>
                      <a:lnTo>
                        <a:pt x="38" y="210"/>
                      </a:lnTo>
                      <a:lnTo>
                        <a:pt x="38" y="210"/>
                      </a:lnTo>
                      <a:lnTo>
                        <a:pt x="30" y="208"/>
                      </a:lnTo>
                      <a:lnTo>
                        <a:pt x="24" y="202"/>
                      </a:lnTo>
                      <a:lnTo>
                        <a:pt x="16" y="192"/>
                      </a:lnTo>
                      <a:lnTo>
                        <a:pt x="10" y="180"/>
                      </a:lnTo>
                      <a:lnTo>
                        <a:pt x="6" y="164"/>
                      </a:lnTo>
                      <a:lnTo>
                        <a:pt x="2" y="146"/>
                      </a:lnTo>
                      <a:lnTo>
                        <a:pt x="0" y="126"/>
                      </a:lnTo>
                      <a:lnTo>
                        <a:pt x="0" y="106"/>
                      </a:lnTo>
                      <a:lnTo>
                        <a:pt x="0" y="106"/>
                      </a:lnTo>
                      <a:lnTo>
                        <a:pt x="0" y="84"/>
                      </a:lnTo>
                      <a:lnTo>
                        <a:pt x="2" y="64"/>
                      </a:lnTo>
                      <a:lnTo>
                        <a:pt x="6" y="46"/>
                      </a:lnTo>
                      <a:lnTo>
                        <a:pt x="10" y="32"/>
                      </a:lnTo>
                      <a:lnTo>
                        <a:pt x="16" y="18"/>
                      </a:lnTo>
                      <a:lnTo>
                        <a:pt x="24" y="10"/>
                      </a:lnTo>
                      <a:lnTo>
                        <a:pt x="30" y="4"/>
                      </a:lnTo>
                      <a:lnTo>
                        <a:pt x="38" y="0"/>
                      </a:lnTo>
                      <a:lnTo>
                        <a:pt x="102" y="2"/>
                      </a:lnTo>
                      <a:lnTo>
                        <a:pt x="102" y="21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02" name="Freeform 300"/>
                <p:cNvSpPr>
                  <a:spLocks/>
                </p:cNvSpPr>
                <p:nvPr/>
              </p:nvSpPr>
              <p:spPr bwMode="auto">
                <a:xfrm>
                  <a:off x="3711" y="848"/>
                  <a:ext cx="80" cy="208"/>
                </a:xfrm>
                <a:custGeom>
                  <a:avLst/>
                  <a:gdLst>
                    <a:gd name="T0" fmla="*/ 40 w 80"/>
                    <a:gd name="T1" fmla="*/ 208 h 208"/>
                    <a:gd name="T2" fmla="*/ 40 w 80"/>
                    <a:gd name="T3" fmla="*/ 208 h 208"/>
                    <a:gd name="T4" fmla="*/ 32 w 80"/>
                    <a:gd name="T5" fmla="*/ 206 h 208"/>
                    <a:gd name="T6" fmla="*/ 24 w 80"/>
                    <a:gd name="T7" fmla="*/ 200 h 208"/>
                    <a:gd name="T8" fmla="*/ 18 w 80"/>
                    <a:gd name="T9" fmla="*/ 190 h 208"/>
                    <a:gd name="T10" fmla="*/ 12 w 80"/>
                    <a:gd name="T11" fmla="*/ 178 h 208"/>
                    <a:gd name="T12" fmla="*/ 6 w 80"/>
                    <a:gd name="T13" fmla="*/ 162 h 208"/>
                    <a:gd name="T14" fmla="*/ 4 w 80"/>
                    <a:gd name="T15" fmla="*/ 144 h 208"/>
                    <a:gd name="T16" fmla="*/ 0 w 80"/>
                    <a:gd name="T17" fmla="*/ 126 h 208"/>
                    <a:gd name="T18" fmla="*/ 0 w 80"/>
                    <a:gd name="T19" fmla="*/ 104 h 208"/>
                    <a:gd name="T20" fmla="*/ 0 w 80"/>
                    <a:gd name="T21" fmla="*/ 104 h 208"/>
                    <a:gd name="T22" fmla="*/ 0 w 80"/>
                    <a:gd name="T23" fmla="*/ 84 h 208"/>
                    <a:gd name="T24" fmla="*/ 4 w 80"/>
                    <a:gd name="T25" fmla="*/ 64 h 208"/>
                    <a:gd name="T26" fmla="*/ 6 w 80"/>
                    <a:gd name="T27" fmla="*/ 46 h 208"/>
                    <a:gd name="T28" fmla="*/ 12 w 80"/>
                    <a:gd name="T29" fmla="*/ 30 h 208"/>
                    <a:gd name="T30" fmla="*/ 18 w 80"/>
                    <a:gd name="T31" fmla="*/ 18 h 208"/>
                    <a:gd name="T32" fmla="*/ 24 w 80"/>
                    <a:gd name="T33" fmla="*/ 8 h 208"/>
                    <a:gd name="T34" fmla="*/ 32 w 80"/>
                    <a:gd name="T35" fmla="*/ 2 h 208"/>
                    <a:gd name="T36" fmla="*/ 40 w 80"/>
                    <a:gd name="T37" fmla="*/ 0 h 208"/>
                    <a:gd name="T38" fmla="*/ 40 w 80"/>
                    <a:gd name="T39" fmla="*/ 0 h 208"/>
                    <a:gd name="T40" fmla="*/ 40 w 80"/>
                    <a:gd name="T41" fmla="*/ 0 h 208"/>
                    <a:gd name="T42" fmla="*/ 48 w 80"/>
                    <a:gd name="T43" fmla="*/ 2 h 208"/>
                    <a:gd name="T44" fmla="*/ 56 w 80"/>
                    <a:gd name="T45" fmla="*/ 8 h 208"/>
                    <a:gd name="T46" fmla="*/ 62 w 80"/>
                    <a:gd name="T47" fmla="*/ 18 h 208"/>
                    <a:gd name="T48" fmla="*/ 68 w 80"/>
                    <a:gd name="T49" fmla="*/ 30 h 208"/>
                    <a:gd name="T50" fmla="*/ 72 w 80"/>
                    <a:gd name="T51" fmla="*/ 46 h 208"/>
                    <a:gd name="T52" fmla="*/ 76 w 80"/>
                    <a:gd name="T53" fmla="*/ 64 h 208"/>
                    <a:gd name="T54" fmla="*/ 78 w 80"/>
                    <a:gd name="T55" fmla="*/ 82 h 208"/>
                    <a:gd name="T56" fmla="*/ 80 w 80"/>
                    <a:gd name="T57" fmla="*/ 104 h 208"/>
                    <a:gd name="T58" fmla="*/ 80 w 80"/>
                    <a:gd name="T59" fmla="*/ 104 h 208"/>
                    <a:gd name="T60" fmla="*/ 78 w 80"/>
                    <a:gd name="T61" fmla="*/ 124 h 208"/>
                    <a:gd name="T62" fmla="*/ 76 w 80"/>
                    <a:gd name="T63" fmla="*/ 144 h 208"/>
                    <a:gd name="T64" fmla="*/ 72 w 80"/>
                    <a:gd name="T65" fmla="*/ 162 h 208"/>
                    <a:gd name="T66" fmla="*/ 68 w 80"/>
                    <a:gd name="T67" fmla="*/ 178 h 208"/>
                    <a:gd name="T68" fmla="*/ 62 w 80"/>
                    <a:gd name="T69" fmla="*/ 190 h 208"/>
                    <a:gd name="T70" fmla="*/ 56 w 80"/>
                    <a:gd name="T71" fmla="*/ 200 h 208"/>
                    <a:gd name="T72" fmla="*/ 48 w 80"/>
                    <a:gd name="T73" fmla="*/ 206 h 208"/>
                    <a:gd name="T74" fmla="*/ 40 w 80"/>
                    <a:gd name="T75" fmla="*/ 208 h 208"/>
                    <a:gd name="T76" fmla="*/ 40 w 80"/>
                    <a:gd name="T7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208">
                      <a:moveTo>
                        <a:pt x="40" y="208"/>
                      </a:moveTo>
                      <a:lnTo>
                        <a:pt x="40" y="208"/>
                      </a:lnTo>
                      <a:lnTo>
                        <a:pt x="32" y="206"/>
                      </a:lnTo>
                      <a:lnTo>
                        <a:pt x="24" y="200"/>
                      </a:lnTo>
                      <a:lnTo>
                        <a:pt x="18" y="190"/>
                      </a:lnTo>
                      <a:lnTo>
                        <a:pt x="12" y="178"/>
                      </a:lnTo>
                      <a:lnTo>
                        <a:pt x="6" y="162"/>
                      </a:lnTo>
                      <a:lnTo>
                        <a:pt x="4" y="144"/>
                      </a:lnTo>
                      <a:lnTo>
                        <a:pt x="0" y="126"/>
                      </a:lnTo>
                      <a:lnTo>
                        <a:pt x="0" y="104"/>
                      </a:lnTo>
                      <a:lnTo>
                        <a:pt x="0" y="104"/>
                      </a:lnTo>
                      <a:lnTo>
                        <a:pt x="0" y="84"/>
                      </a:lnTo>
                      <a:lnTo>
                        <a:pt x="4" y="64"/>
                      </a:lnTo>
                      <a:lnTo>
                        <a:pt x="6" y="46"/>
                      </a:lnTo>
                      <a:lnTo>
                        <a:pt x="12" y="30"/>
                      </a:lnTo>
                      <a:lnTo>
                        <a:pt x="18" y="18"/>
                      </a:lnTo>
                      <a:lnTo>
                        <a:pt x="24" y="8"/>
                      </a:lnTo>
                      <a:lnTo>
                        <a:pt x="32" y="2"/>
                      </a:lnTo>
                      <a:lnTo>
                        <a:pt x="40" y="0"/>
                      </a:lnTo>
                      <a:lnTo>
                        <a:pt x="40" y="0"/>
                      </a:lnTo>
                      <a:lnTo>
                        <a:pt x="40" y="0"/>
                      </a:lnTo>
                      <a:lnTo>
                        <a:pt x="48" y="2"/>
                      </a:lnTo>
                      <a:lnTo>
                        <a:pt x="56" y="8"/>
                      </a:lnTo>
                      <a:lnTo>
                        <a:pt x="62" y="18"/>
                      </a:lnTo>
                      <a:lnTo>
                        <a:pt x="68" y="30"/>
                      </a:lnTo>
                      <a:lnTo>
                        <a:pt x="72" y="46"/>
                      </a:lnTo>
                      <a:lnTo>
                        <a:pt x="76" y="64"/>
                      </a:lnTo>
                      <a:lnTo>
                        <a:pt x="78" y="82"/>
                      </a:lnTo>
                      <a:lnTo>
                        <a:pt x="80" y="104"/>
                      </a:lnTo>
                      <a:lnTo>
                        <a:pt x="80" y="104"/>
                      </a:lnTo>
                      <a:lnTo>
                        <a:pt x="78" y="124"/>
                      </a:lnTo>
                      <a:lnTo>
                        <a:pt x="76" y="144"/>
                      </a:lnTo>
                      <a:lnTo>
                        <a:pt x="72" y="162"/>
                      </a:lnTo>
                      <a:lnTo>
                        <a:pt x="68" y="178"/>
                      </a:lnTo>
                      <a:lnTo>
                        <a:pt x="62" y="190"/>
                      </a:lnTo>
                      <a:lnTo>
                        <a:pt x="56" y="200"/>
                      </a:lnTo>
                      <a:lnTo>
                        <a:pt x="48" y="206"/>
                      </a:lnTo>
                      <a:lnTo>
                        <a:pt x="40" y="208"/>
                      </a:lnTo>
                      <a:lnTo>
                        <a:pt x="40" y="208"/>
                      </a:lnTo>
                      <a:close/>
                    </a:path>
                  </a:pathLst>
                </a:custGeom>
                <a:solidFill>
                  <a:srgbClr val="EEEEEE"/>
                </a:solidFill>
                <a:ln w="12700">
                  <a:solidFill>
                    <a:srgbClr val="000000"/>
                  </a:solidFill>
                  <a:prstDash val="solid"/>
                  <a:round/>
                  <a:headEnd/>
                  <a:tailEnd/>
                </a:ln>
              </p:spPr>
              <p:txBody>
                <a:bodyPr/>
                <a:lstStyle/>
                <a:p>
                  <a:endParaRPr lang="en-US" sz="1350"/>
                </a:p>
              </p:txBody>
            </p:sp>
            <p:sp>
              <p:nvSpPr>
                <p:cNvPr id="403" name="Freeform 301"/>
                <p:cNvSpPr>
                  <a:spLocks/>
                </p:cNvSpPr>
                <p:nvPr/>
              </p:nvSpPr>
              <p:spPr bwMode="auto">
                <a:xfrm>
                  <a:off x="4093" y="702"/>
                  <a:ext cx="68" cy="140"/>
                </a:xfrm>
                <a:custGeom>
                  <a:avLst/>
                  <a:gdLst>
                    <a:gd name="T0" fmla="*/ 68 w 68"/>
                    <a:gd name="T1" fmla="*/ 140 h 140"/>
                    <a:gd name="T2" fmla="*/ 26 w 68"/>
                    <a:gd name="T3" fmla="*/ 140 h 140"/>
                    <a:gd name="T4" fmla="*/ 26 w 68"/>
                    <a:gd name="T5" fmla="*/ 140 h 140"/>
                    <a:gd name="T6" fmla="*/ 20 w 68"/>
                    <a:gd name="T7" fmla="*/ 138 h 140"/>
                    <a:gd name="T8" fmla="*/ 16 w 68"/>
                    <a:gd name="T9" fmla="*/ 134 h 140"/>
                    <a:gd name="T10" fmla="*/ 10 w 68"/>
                    <a:gd name="T11" fmla="*/ 128 h 140"/>
                    <a:gd name="T12" fmla="*/ 6 w 68"/>
                    <a:gd name="T13" fmla="*/ 118 h 140"/>
                    <a:gd name="T14" fmla="*/ 2 w 68"/>
                    <a:gd name="T15" fmla="*/ 96 h 140"/>
                    <a:gd name="T16" fmla="*/ 0 w 68"/>
                    <a:gd name="T17" fmla="*/ 70 h 140"/>
                    <a:gd name="T18" fmla="*/ 0 w 68"/>
                    <a:gd name="T19" fmla="*/ 70 h 140"/>
                    <a:gd name="T20" fmla="*/ 2 w 68"/>
                    <a:gd name="T21" fmla="*/ 44 h 140"/>
                    <a:gd name="T22" fmla="*/ 6 w 68"/>
                    <a:gd name="T23" fmla="*/ 22 h 140"/>
                    <a:gd name="T24" fmla="*/ 10 w 68"/>
                    <a:gd name="T25" fmla="*/ 12 h 140"/>
                    <a:gd name="T26" fmla="*/ 16 w 68"/>
                    <a:gd name="T27" fmla="*/ 6 h 140"/>
                    <a:gd name="T28" fmla="*/ 20 w 68"/>
                    <a:gd name="T29" fmla="*/ 2 h 140"/>
                    <a:gd name="T30" fmla="*/ 26 w 68"/>
                    <a:gd name="T31" fmla="*/ 0 h 140"/>
                    <a:gd name="T32" fmla="*/ 68 w 68"/>
                    <a:gd name="T33" fmla="*/ 2 h 140"/>
                    <a:gd name="T34" fmla="*/ 68 w 68"/>
                    <a:gd name="T3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140">
                      <a:moveTo>
                        <a:pt x="68" y="140"/>
                      </a:moveTo>
                      <a:lnTo>
                        <a:pt x="26" y="140"/>
                      </a:lnTo>
                      <a:lnTo>
                        <a:pt x="26" y="140"/>
                      </a:lnTo>
                      <a:lnTo>
                        <a:pt x="20" y="138"/>
                      </a:lnTo>
                      <a:lnTo>
                        <a:pt x="16" y="134"/>
                      </a:lnTo>
                      <a:lnTo>
                        <a:pt x="10" y="128"/>
                      </a:lnTo>
                      <a:lnTo>
                        <a:pt x="6" y="118"/>
                      </a:lnTo>
                      <a:lnTo>
                        <a:pt x="2" y="96"/>
                      </a:lnTo>
                      <a:lnTo>
                        <a:pt x="0" y="70"/>
                      </a:lnTo>
                      <a:lnTo>
                        <a:pt x="0" y="70"/>
                      </a:lnTo>
                      <a:lnTo>
                        <a:pt x="2" y="44"/>
                      </a:lnTo>
                      <a:lnTo>
                        <a:pt x="6" y="22"/>
                      </a:lnTo>
                      <a:lnTo>
                        <a:pt x="10" y="12"/>
                      </a:lnTo>
                      <a:lnTo>
                        <a:pt x="16" y="6"/>
                      </a:lnTo>
                      <a:lnTo>
                        <a:pt x="20" y="2"/>
                      </a:lnTo>
                      <a:lnTo>
                        <a:pt x="26" y="0"/>
                      </a:lnTo>
                      <a:lnTo>
                        <a:pt x="68" y="2"/>
                      </a:lnTo>
                      <a:lnTo>
                        <a:pt x="68" y="140"/>
                      </a:lnTo>
                      <a:close/>
                    </a:path>
                  </a:pathLst>
                </a:custGeom>
                <a:solidFill>
                  <a:srgbClr val="FFFFFF"/>
                </a:solidFill>
                <a:ln w="12700">
                  <a:solidFill>
                    <a:srgbClr val="000000"/>
                  </a:solidFill>
                  <a:prstDash val="solid"/>
                  <a:round/>
                  <a:headEnd/>
                  <a:tailEnd/>
                </a:ln>
              </p:spPr>
              <p:txBody>
                <a:bodyPr/>
                <a:lstStyle/>
                <a:p>
                  <a:endParaRPr lang="en-US" sz="1350"/>
                </a:p>
              </p:txBody>
            </p:sp>
            <p:sp>
              <p:nvSpPr>
                <p:cNvPr id="404" name="Freeform 302"/>
                <p:cNvSpPr>
                  <a:spLocks/>
                </p:cNvSpPr>
                <p:nvPr/>
              </p:nvSpPr>
              <p:spPr bwMode="auto">
                <a:xfrm>
                  <a:off x="4133" y="704"/>
                  <a:ext cx="54" cy="138"/>
                </a:xfrm>
                <a:custGeom>
                  <a:avLst/>
                  <a:gdLst>
                    <a:gd name="T0" fmla="*/ 26 w 54"/>
                    <a:gd name="T1" fmla="*/ 138 h 138"/>
                    <a:gd name="T2" fmla="*/ 26 w 54"/>
                    <a:gd name="T3" fmla="*/ 138 h 138"/>
                    <a:gd name="T4" fmla="*/ 22 w 54"/>
                    <a:gd name="T5" fmla="*/ 136 h 138"/>
                    <a:gd name="T6" fmla="*/ 16 w 54"/>
                    <a:gd name="T7" fmla="*/ 132 h 138"/>
                    <a:gd name="T8" fmla="*/ 12 w 54"/>
                    <a:gd name="T9" fmla="*/ 126 h 138"/>
                    <a:gd name="T10" fmla="*/ 8 w 54"/>
                    <a:gd name="T11" fmla="*/ 118 h 138"/>
                    <a:gd name="T12" fmla="*/ 2 w 54"/>
                    <a:gd name="T13" fmla="*/ 96 h 138"/>
                    <a:gd name="T14" fmla="*/ 0 w 54"/>
                    <a:gd name="T15" fmla="*/ 68 h 138"/>
                    <a:gd name="T16" fmla="*/ 0 w 54"/>
                    <a:gd name="T17" fmla="*/ 68 h 138"/>
                    <a:gd name="T18" fmla="*/ 2 w 54"/>
                    <a:gd name="T19" fmla="*/ 42 h 138"/>
                    <a:gd name="T20" fmla="*/ 8 w 54"/>
                    <a:gd name="T21" fmla="*/ 20 h 138"/>
                    <a:gd name="T22" fmla="*/ 12 w 54"/>
                    <a:gd name="T23" fmla="*/ 12 h 138"/>
                    <a:gd name="T24" fmla="*/ 16 w 54"/>
                    <a:gd name="T25" fmla="*/ 4 h 138"/>
                    <a:gd name="T26" fmla="*/ 22 w 54"/>
                    <a:gd name="T27" fmla="*/ 0 h 138"/>
                    <a:gd name="T28" fmla="*/ 26 w 54"/>
                    <a:gd name="T29" fmla="*/ 0 h 138"/>
                    <a:gd name="T30" fmla="*/ 28 w 54"/>
                    <a:gd name="T31" fmla="*/ 0 h 138"/>
                    <a:gd name="T32" fmla="*/ 28 w 54"/>
                    <a:gd name="T33" fmla="*/ 0 h 138"/>
                    <a:gd name="T34" fmla="*/ 32 w 54"/>
                    <a:gd name="T35" fmla="*/ 0 h 138"/>
                    <a:gd name="T36" fmla="*/ 38 w 54"/>
                    <a:gd name="T37" fmla="*/ 4 h 138"/>
                    <a:gd name="T38" fmla="*/ 42 w 54"/>
                    <a:gd name="T39" fmla="*/ 12 h 138"/>
                    <a:gd name="T40" fmla="*/ 46 w 54"/>
                    <a:gd name="T41" fmla="*/ 20 h 138"/>
                    <a:gd name="T42" fmla="*/ 52 w 54"/>
                    <a:gd name="T43" fmla="*/ 42 h 138"/>
                    <a:gd name="T44" fmla="*/ 54 w 54"/>
                    <a:gd name="T45" fmla="*/ 68 h 138"/>
                    <a:gd name="T46" fmla="*/ 54 w 54"/>
                    <a:gd name="T47" fmla="*/ 68 h 138"/>
                    <a:gd name="T48" fmla="*/ 52 w 54"/>
                    <a:gd name="T49" fmla="*/ 96 h 138"/>
                    <a:gd name="T50" fmla="*/ 46 w 54"/>
                    <a:gd name="T51" fmla="*/ 118 h 138"/>
                    <a:gd name="T52" fmla="*/ 42 w 54"/>
                    <a:gd name="T53" fmla="*/ 126 h 138"/>
                    <a:gd name="T54" fmla="*/ 38 w 54"/>
                    <a:gd name="T55" fmla="*/ 132 h 138"/>
                    <a:gd name="T56" fmla="*/ 32 w 54"/>
                    <a:gd name="T57" fmla="*/ 136 h 138"/>
                    <a:gd name="T58" fmla="*/ 28 w 54"/>
                    <a:gd name="T59" fmla="*/ 138 h 138"/>
                    <a:gd name="T60" fmla="*/ 26 w 54"/>
                    <a:gd name="T61"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138">
                      <a:moveTo>
                        <a:pt x="26" y="138"/>
                      </a:moveTo>
                      <a:lnTo>
                        <a:pt x="26" y="138"/>
                      </a:lnTo>
                      <a:lnTo>
                        <a:pt x="22" y="136"/>
                      </a:lnTo>
                      <a:lnTo>
                        <a:pt x="16" y="132"/>
                      </a:lnTo>
                      <a:lnTo>
                        <a:pt x="12" y="126"/>
                      </a:lnTo>
                      <a:lnTo>
                        <a:pt x="8" y="118"/>
                      </a:lnTo>
                      <a:lnTo>
                        <a:pt x="2" y="96"/>
                      </a:lnTo>
                      <a:lnTo>
                        <a:pt x="0" y="68"/>
                      </a:lnTo>
                      <a:lnTo>
                        <a:pt x="0" y="68"/>
                      </a:lnTo>
                      <a:lnTo>
                        <a:pt x="2" y="42"/>
                      </a:lnTo>
                      <a:lnTo>
                        <a:pt x="8" y="20"/>
                      </a:lnTo>
                      <a:lnTo>
                        <a:pt x="12" y="12"/>
                      </a:lnTo>
                      <a:lnTo>
                        <a:pt x="16" y="4"/>
                      </a:lnTo>
                      <a:lnTo>
                        <a:pt x="22" y="0"/>
                      </a:lnTo>
                      <a:lnTo>
                        <a:pt x="26" y="0"/>
                      </a:lnTo>
                      <a:lnTo>
                        <a:pt x="28" y="0"/>
                      </a:lnTo>
                      <a:lnTo>
                        <a:pt x="28" y="0"/>
                      </a:lnTo>
                      <a:lnTo>
                        <a:pt x="32" y="0"/>
                      </a:lnTo>
                      <a:lnTo>
                        <a:pt x="38" y="4"/>
                      </a:lnTo>
                      <a:lnTo>
                        <a:pt x="42" y="12"/>
                      </a:lnTo>
                      <a:lnTo>
                        <a:pt x="46" y="20"/>
                      </a:lnTo>
                      <a:lnTo>
                        <a:pt x="52" y="42"/>
                      </a:lnTo>
                      <a:lnTo>
                        <a:pt x="54" y="68"/>
                      </a:lnTo>
                      <a:lnTo>
                        <a:pt x="54" y="68"/>
                      </a:lnTo>
                      <a:lnTo>
                        <a:pt x="52" y="96"/>
                      </a:lnTo>
                      <a:lnTo>
                        <a:pt x="46" y="118"/>
                      </a:lnTo>
                      <a:lnTo>
                        <a:pt x="42" y="126"/>
                      </a:lnTo>
                      <a:lnTo>
                        <a:pt x="38" y="132"/>
                      </a:lnTo>
                      <a:lnTo>
                        <a:pt x="32" y="136"/>
                      </a:lnTo>
                      <a:lnTo>
                        <a:pt x="28" y="138"/>
                      </a:lnTo>
                      <a:lnTo>
                        <a:pt x="26" y="138"/>
                      </a:lnTo>
                      <a:close/>
                    </a:path>
                  </a:pathLst>
                </a:custGeom>
                <a:solidFill>
                  <a:srgbClr val="EEEEEE"/>
                </a:solidFill>
                <a:ln w="12700">
                  <a:solidFill>
                    <a:srgbClr val="000000"/>
                  </a:solidFill>
                  <a:prstDash val="solid"/>
                  <a:round/>
                  <a:headEnd/>
                  <a:tailEnd/>
                </a:ln>
              </p:spPr>
              <p:txBody>
                <a:bodyPr/>
                <a:lstStyle/>
                <a:p>
                  <a:endParaRPr lang="en-US" sz="1350"/>
                </a:p>
              </p:txBody>
            </p:sp>
          </p:grpSp>
        </p:grpSp>
        <p:grpSp>
          <p:nvGrpSpPr>
            <p:cNvPr id="361" name="Group 303"/>
            <p:cNvGrpSpPr>
              <a:grpSpLocks/>
            </p:cNvGrpSpPr>
            <p:nvPr/>
          </p:nvGrpSpPr>
          <p:grpSpPr bwMode="auto">
            <a:xfrm>
              <a:off x="3503613" y="2095500"/>
              <a:ext cx="3983037" cy="1928813"/>
              <a:chOff x="2207" y="1320"/>
              <a:chExt cx="2509" cy="1215"/>
            </a:xfrm>
          </p:grpSpPr>
          <p:sp>
            <p:nvSpPr>
              <p:cNvPr id="362" name="Line 304"/>
              <p:cNvSpPr>
                <a:spLocks noChangeShapeType="1"/>
              </p:cNvSpPr>
              <p:nvPr/>
            </p:nvSpPr>
            <p:spPr bwMode="auto">
              <a:xfrm>
                <a:off x="3136" y="1320"/>
                <a:ext cx="350" cy="204"/>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363" name="Line 305"/>
              <p:cNvSpPr>
                <a:spLocks noChangeShapeType="1"/>
              </p:cNvSpPr>
              <p:nvPr/>
            </p:nvSpPr>
            <p:spPr bwMode="auto">
              <a:xfrm>
                <a:off x="3042" y="1454"/>
                <a:ext cx="294" cy="172"/>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364" name="Line 306"/>
              <p:cNvSpPr>
                <a:spLocks noChangeShapeType="1"/>
              </p:cNvSpPr>
              <p:nvPr/>
            </p:nvSpPr>
            <p:spPr bwMode="auto">
              <a:xfrm>
                <a:off x="2926" y="1608"/>
                <a:ext cx="244" cy="142"/>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365" name="Line 307"/>
              <p:cNvSpPr>
                <a:spLocks noChangeShapeType="1"/>
              </p:cNvSpPr>
              <p:nvPr/>
            </p:nvSpPr>
            <p:spPr bwMode="auto">
              <a:xfrm flipH="1">
                <a:off x="2405" y="1456"/>
                <a:ext cx="643" cy="368"/>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366" name="Line 308"/>
              <p:cNvSpPr>
                <a:spLocks noChangeShapeType="1"/>
              </p:cNvSpPr>
              <p:nvPr/>
            </p:nvSpPr>
            <p:spPr bwMode="auto">
              <a:xfrm flipH="1">
                <a:off x="2583" y="1606"/>
                <a:ext cx="347" cy="199"/>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367" name="Line 309"/>
              <p:cNvSpPr>
                <a:spLocks noChangeShapeType="1"/>
              </p:cNvSpPr>
              <p:nvPr/>
            </p:nvSpPr>
            <p:spPr bwMode="auto">
              <a:xfrm flipH="1">
                <a:off x="2207" y="1320"/>
                <a:ext cx="930" cy="532"/>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368" name="Line 310"/>
              <p:cNvSpPr>
                <a:spLocks noChangeShapeType="1"/>
              </p:cNvSpPr>
              <p:nvPr/>
            </p:nvSpPr>
            <p:spPr bwMode="auto">
              <a:xfrm>
                <a:off x="2578" y="1802"/>
                <a:ext cx="954" cy="556"/>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369" name="Line 311"/>
              <p:cNvSpPr>
                <a:spLocks noChangeShapeType="1"/>
              </p:cNvSpPr>
              <p:nvPr/>
            </p:nvSpPr>
            <p:spPr bwMode="auto">
              <a:xfrm>
                <a:off x="2404" y="1822"/>
                <a:ext cx="1050" cy="612"/>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370" name="Line 312"/>
              <p:cNvSpPr>
                <a:spLocks noChangeShapeType="1"/>
              </p:cNvSpPr>
              <p:nvPr/>
            </p:nvSpPr>
            <p:spPr bwMode="auto">
              <a:xfrm>
                <a:off x="2208" y="1848"/>
                <a:ext cx="1153" cy="672"/>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371" name="Line 313"/>
              <p:cNvSpPr>
                <a:spLocks noChangeShapeType="1"/>
              </p:cNvSpPr>
              <p:nvPr/>
            </p:nvSpPr>
            <p:spPr bwMode="auto">
              <a:xfrm flipH="1">
                <a:off x="3526" y="2262"/>
                <a:ext cx="164" cy="94"/>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372" name="Line 314"/>
              <p:cNvSpPr>
                <a:spLocks noChangeShapeType="1"/>
              </p:cNvSpPr>
              <p:nvPr/>
            </p:nvSpPr>
            <p:spPr bwMode="auto">
              <a:xfrm flipH="1">
                <a:off x="3451" y="2292"/>
                <a:ext cx="245" cy="140"/>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373" name="Line 315"/>
              <p:cNvSpPr>
                <a:spLocks noChangeShapeType="1"/>
              </p:cNvSpPr>
              <p:nvPr/>
            </p:nvSpPr>
            <p:spPr bwMode="auto">
              <a:xfrm flipH="1">
                <a:off x="3355" y="2304"/>
                <a:ext cx="377" cy="216"/>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374" name="Line 316"/>
              <p:cNvSpPr>
                <a:spLocks noChangeShapeType="1"/>
              </p:cNvSpPr>
              <p:nvPr/>
            </p:nvSpPr>
            <p:spPr bwMode="auto">
              <a:xfrm>
                <a:off x="4068" y="1626"/>
                <a:ext cx="648" cy="378"/>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375" name="Line 317"/>
              <p:cNvSpPr>
                <a:spLocks noChangeShapeType="1"/>
              </p:cNvSpPr>
              <p:nvPr/>
            </p:nvSpPr>
            <p:spPr bwMode="auto">
              <a:xfrm flipH="1">
                <a:off x="3768" y="1999"/>
                <a:ext cx="938" cy="536"/>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376" name="Line 318"/>
              <p:cNvSpPr>
                <a:spLocks noChangeShapeType="1"/>
              </p:cNvSpPr>
              <p:nvPr/>
            </p:nvSpPr>
            <p:spPr bwMode="auto">
              <a:xfrm flipH="1">
                <a:off x="3580" y="2322"/>
                <a:ext cx="182" cy="104"/>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sp>
            <p:nvSpPr>
              <p:cNvPr id="377" name="Line 319"/>
              <p:cNvSpPr>
                <a:spLocks noChangeShapeType="1"/>
              </p:cNvSpPr>
              <p:nvPr/>
            </p:nvSpPr>
            <p:spPr bwMode="auto">
              <a:xfrm>
                <a:off x="3588" y="2424"/>
                <a:ext cx="184" cy="107"/>
              </a:xfrm>
              <a:prstGeom prst="line">
                <a:avLst/>
              </a:prstGeom>
              <a:noFill/>
              <a:ln w="190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sz="1350"/>
              </a:p>
            </p:txBody>
          </p:sp>
        </p:grpSp>
      </p:grpSp>
      <p:pic>
        <p:nvPicPr>
          <p:cNvPr id="339"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1000"/>
                    </a14:imgEffect>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1650207" y="1023443"/>
            <a:ext cx="5664994" cy="361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Rectangle 2"/>
          <p:cNvSpPr>
            <a:spLocks noGrp="1" noChangeArrowheads="1"/>
          </p:cNvSpPr>
          <p:nvPr>
            <p:ph type="title"/>
          </p:nvPr>
        </p:nvSpPr>
        <p:spPr>
          <a:xfrm>
            <a:off x="1518838" y="4604158"/>
            <a:ext cx="7373642" cy="407135"/>
          </a:xfrm>
        </p:spPr>
        <p:txBody>
          <a:bodyPr/>
          <a:lstStyle/>
          <a:p>
            <a:pPr algn="r"/>
            <a:r>
              <a:rPr lang="ru-RU" altLang="en-US" sz="1800" dirty="0" smtClean="0"/>
              <a:t>Скорость передачи данных</a:t>
            </a:r>
            <a:br>
              <a:rPr lang="ru-RU" altLang="en-US" sz="1800" dirty="0" smtClean="0"/>
            </a:br>
            <a:r>
              <a:rPr lang="ru-RU" altLang="en-US" sz="1800" dirty="0" smtClean="0"/>
              <a:t> в цепочке </a:t>
            </a:r>
            <a:r>
              <a:rPr lang="en-US" altLang="en-US" sz="1800" dirty="0" smtClean="0"/>
              <a:t>Daisy-chain </a:t>
            </a:r>
            <a:r>
              <a:rPr lang="ru-RU" altLang="en-US" sz="1800" dirty="0" smtClean="0"/>
              <a:t>до</a:t>
            </a:r>
            <a:r>
              <a:rPr lang="en-US" altLang="en-US" sz="1800" dirty="0" smtClean="0"/>
              <a:t> 10</a:t>
            </a:r>
            <a:r>
              <a:rPr lang="ru-RU" altLang="en-US" sz="1800" dirty="0" smtClean="0"/>
              <a:t>Гбит/с</a:t>
            </a:r>
            <a:endParaRPr lang="de-DE" altLang="en-US" sz="1800" dirty="0"/>
          </a:p>
        </p:txBody>
      </p:sp>
      <p:sp>
        <p:nvSpPr>
          <p:cNvPr id="12" name="Rounded Rectangle 11"/>
          <p:cNvSpPr/>
          <p:nvPr/>
        </p:nvSpPr>
        <p:spPr>
          <a:xfrm rot="21041481">
            <a:off x="2656577" y="2251684"/>
            <a:ext cx="3316806" cy="1173718"/>
          </a:xfrm>
          <a:custGeom>
            <a:avLst/>
            <a:gdLst>
              <a:gd name="connsiteX0" fmla="*/ 0 w 5567267"/>
              <a:gd name="connsiteY0" fmla="*/ 260032 h 1560163"/>
              <a:gd name="connsiteX1" fmla="*/ 260032 w 5567267"/>
              <a:gd name="connsiteY1" fmla="*/ 0 h 1560163"/>
              <a:gd name="connsiteX2" fmla="*/ 5307235 w 5567267"/>
              <a:gd name="connsiteY2" fmla="*/ 0 h 1560163"/>
              <a:gd name="connsiteX3" fmla="*/ 5567267 w 5567267"/>
              <a:gd name="connsiteY3" fmla="*/ 260032 h 1560163"/>
              <a:gd name="connsiteX4" fmla="*/ 5567267 w 5567267"/>
              <a:gd name="connsiteY4" fmla="*/ 1300131 h 1560163"/>
              <a:gd name="connsiteX5" fmla="*/ 5307235 w 5567267"/>
              <a:gd name="connsiteY5" fmla="*/ 1560163 h 1560163"/>
              <a:gd name="connsiteX6" fmla="*/ 260032 w 5567267"/>
              <a:gd name="connsiteY6" fmla="*/ 1560163 h 1560163"/>
              <a:gd name="connsiteX7" fmla="*/ 0 w 5567267"/>
              <a:gd name="connsiteY7" fmla="*/ 1300131 h 1560163"/>
              <a:gd name="connsiteX8" fmla="*/ 0 w 5567267"/>
              <a:gd name="connsiteY8" fmla="*/ 260032 h 1560163"/>
              <a:gd name="connsiteX0" fmla="*/ 0 w 5567267"/>
              <a:gd name="connsiteY0" fmla="*/ 262601 h 1562732"/>
              <a:gd name="connsiteX1" fmla="*/ 260032 w 5567267"/>
              <a:gd name="connsiteY1" fmla="*/ 2569 h 1562732"/>
              <a:gd name="connsiteX2" fmla="*/ 4092495 w 5567267"/>
              <a:gd name="connsiteY2" fmla="*/ 0 h 1562732"/>
              <a:gd name="connsiteX3" fmla="*/ 5307235 w 5567267"/>
              <a:gd name="connsiteY3" fmla="*/ 2569 h 1562732"/>
              <a:gd name="connsiteX4" fmla="*/ 5567267 w 5567267"/>
              <a:gd name="connsiteY4" fmla="*/ 262601 h 1562732"/>
              <a:gd name="connsiteX5" fmla="*/ 5567267 w 5567267"/>
              <a:gd name="connsiteY5" fmla="*/ 1302700 h 1562732"/>
              <a:gd name="connsiteX6" fmla="*/ 5307235 w 5567267"/>
              <a:gd name="connsiteY6" fmla="*/ 1562732 h 1562732"/>
              <a:gd name="connsiteX7" fmla="*/ 260032 w 5567267"/>
              <a:gd name="connsiteY7" fmla="*/ 1562732 h 1562732"/>
              <a:gd name="connsiteX8" fmla="*/ 0 w 5567267"/>
              <a:gd name="connsiteY8" fmla="*/ 1302700 h 1562732"/>
              <a:gd name="connsiteX9" fmla="*/ 0 w 5567267"/>
              <a:gd name="connsiteY9" fmla="*/ 262601 h 1562732"/>
              <a:gd name="connsiteX0" fmla="*/ 0 w 5567267"/>
              <a:gd name="connsiteY0" fmla="*/ 262601 h 1567526"/>
              <a:gd name="connsiteX1" fmla="*/ 260032 w 5567267"/>
              <a:gd name="connsiteY1" fmla="*/ 2569 h 1567526"/>
              <a:gd name="connsiteX2" fmla="*/ 4092495 w 5567267"/>
              <a:gd name="connsiteY2" fmla="*/ 0 h 1567526"/>
              <a:gd name="connsiteX3" fmla="*/ 5307235 w 5567267"/>
              <a:gd name="connsiteY3" fmla="*/ 2569 h 1567526"/>
              <a:gd name="connsiteX4" fmla="*/ 5567267 w 5567267"/>
              <a:gd name="connsiteY4" fmla="*/ 262601 h 1567526"/>
              <a:gd name="connsiteX5" fmla="*/ 5567267 w 5567267"/>
              <a:gd name="connsiteY5" fmla="*/ 1302700 h 1567526"/>
              <a:gd name="connsiteX6" fmla="*/ 5307235 w 5567267"/>
              <a:gd name="connsiteY6" fmla="*/ 1562732 h 1567526"/>
              <a:gd name="connsiteX7" fmla="*/ 4422408 w 5567267"/>
              <a:gd name="connsiteY7" fmla="*/ 1567526 h 1567526"/>
              <a:gd name="connsiteX8" fmla="*/ 260032 w 5567267"/>
              <a:gd name="connsiteY8" fmla="*/ 1562732 h 1567526"/>
              <a:gd name="connsiteX9" fmla="*/ 0 w 5567267"/>
              <a:gd name="connsiteY9" fmla="*/ 1302700 h 1567526"/>
              <a:gd name="connsiteX10" fmla="*/ 0 w 5567267"/>
              <a:gd name="connsiteY10" fmla="*/ 262601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5307235 w 5567267"/>
              <a:gd name="connsiteY4" fmla="*/ 1562732 h 1567526"/>
              <a:gd name="connsiteX5" fmla="*/ 4422408 w 5567267"/>
              <a:gd name="connsiteY5" fmla="*/ 1567526 h 1567526"/>
              <a:gd name="connsiteX6" fmla="*/ 260032 w 5567267"/>
              <a:gd name="connsiteY6" fmla="*/ 1562732 h 1567526"/>
              <a:gd name="connsiteX7" fmla="*/ 0 w 5567267"/>
              <a:gd name="connsiteY7" fmla="*/ 1302700 h 1567526"/>
              <a:gd name="connsiteX8" fmla="*/ 0 w 5567267"/>
              <a:gd name="connsiteY8" fmla="*/ 262601 h 1567526"/>
              <a:gd name="connsiteX9" fmla="*/ 260032 w 5567267"/>
              <a:gd name="connsiteY9" fmla="*/ 2569 h 1567526"/>
              <a:gd name="connsiteX10" fmla="*/ 4183935 w 5567267"/>
              <a:gd name="connsiteY10" fmla="*/ 91440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5307235 w 5567267"/>
              <a:gd name="connsiteY4" fmla="*/ 1562732 h 1567526"/>
              <a:gd name="connsiteX5" fmla="*/ 4422408 w 5567267"/>
              <a:gd name="connsiteY5" fmla="*/ 1567526 h 1567526"/>
              <a:gd name="connsiteX6" fmla="*/ 260032 w 5567267"/>
              <a:gd name="connsiteY6" fmla="*/ 1562732 h 1567526"/>
              <a:gd name="connsiteX7" fmla="*/ 0 w 5567267"/>
              <a:gd name="connsiteY7" fmla="*/ 1302700 h 1567526"/>
              <a:gd name="connsiteX8" fmla="*/ 0 w 5567267"/>
              <a:gd name="connsiteY8" fmla="*/ 262601 h 1567526"/>
              <a:gd name="connsiteX9" fmla="*/ 260032 w 5567267"/>
              <a:gd name="connsiteY9" fmla="*/ 2569 h 1567526"/>
              <a:gd name="connsiteX10" fmla="*/ 4065961 w 5567267"/>
              <a:gd name="connsiteY10" fmla="*/ 10329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4422408 w 5567267"/>
              <a:gd name="connsiteY4" fmla="*/ 1567526 h 1567526"/>
              <a:gd name="connsiteX5" fmla="*/ 260032 w 5567267"/>
              <a:gd name="connsiteY5" fmla="*/ 1562732 h 1567526"/>
              <a:gd name="connsiteX6" fmla="*/ 0 w 5567267"/>
              <a:gd name="connsiteY6" fmla="*/ 1302700 h 1567526"/>
              <a:gd name="connsiteX7" fmla="*/ 0 w 5567267"/>
              <a:gd name="connsiteY7" fmla="*/ 262601 h 1567526"/>
              <a:gd name="connsiteX8" fmla="*/ 260032 w 5567267"/>
              <a:gd name="connsiteY8" fmla="*/ 2569 h 1567526"/>
              <a:gd name="connsiteX9" fmla="*/ 4065961 w 5567267"/>
              <a:gd name="connsiteY9" fmla="*/ 10329 h 1567526"/>
              <a:gd name="connsiteX0" fmla="*/ 4092495 w 5567267"/>
              <a:gd name="connsiteY0" fmla="*/ 0 h 1567526"/>
              <a:gd name="connsiteX1" fmla="*/ 5307235 w 5567267"/>
              <a:gd name="connsiteY1" fmla="*/ 2569 h 1567526"/>
              <a:gd name="connsiteX2" fmla="*/ 5567267 w 5567267"/>
              <a:gd name="connsiteY2" fmla="*/ 262601 h 1567526"/>
              <a:gd name="connsiteX3" fmla="*/ 4422408 w 5567267"/>
              <a:gd name="connsiteY3" fmla="*/ 1567526 h 1567526"/>
              <a:gd name="connsiteX4" fmla="*/ 260032 w 5567267"/>
              <a:gd name="connsiteY4" fmla="*/ 1562732 h 1567526"/>
              <a:gd name="connsiteX5" fmla="*/ 0 w 5567267"/>
              <a:gd name="connsiteY5" fmla="*/ 1302700 h 1567526"/>
              <a:gd name="connsiteX6" fmla="*/ 0 w 5567267"/>
              <a:gd name="connsiteY6" fmla="*/ 262601 h 1567526"/>
              <a:gd name="connsiteX7" fmla="*/ 260032 w 5567267"/>
              <a:gd name="connsiteY7" fmla="*/ 2569 h 1567526"/>
              <a:gd name="connsiteX8" fmla="*/ 4065961 w 5567267"/>
              <a:gd name="connsiteY8" fmla="*/ 10329 h 1567526"/>
              <a:gd name="connsiteX0" fmla="*/ 4092495 w 5319681"/>
              <a:gd name="connsiteY0" fmla="*/ 0 h 1567526"/>
              <a:gd name="connsiteX1" fmla="*/ 5307235 w 5319681"/>
              <a:gd name="connsiteY1" fmla="*/ 2569 h 1567526"/>
              <a:gd name="connsiteX2" fmla="*/ 4422408 w 5319681"/>
              <a:gd name="connsiteY2" fmla="*/ 1567526 h 1567526"/>
              <a:gd name="connsiteX3" fmla="*/ 260032 w 5319681"/>
              <a:gd name="connsiteY3" fmla="*/ 1562732 h 1567526"/>
              <a:gd name="connsiteX4" fmla="*/ 0 w 5319681"/>
              <a:gd name="connsiteY4" fmla="*/ 1302700 h 1567526"/>
              <a:gd name="connsiteX5" fmla="*/ 0 w 5319681"/>
              <a:gd name="connsiteY5" fmla="*/ 262601 h 1567526"/>
              <a:gd name="connsiteX6" fmla="*/ 260032 w 5319681"/>
              <a:gd name="connsiteY6" fmla="*/ 2569 h 1567526"/>
              <a:gd name="connsiteX7" fmla="*/ 4065961 w 5319681"/>
              <a:gd name="connsiteY7" fmla="*/ 10329 h 1567526"/>
              <a:gd name="connsiteX0" fmla="*/ 4092495 w 4422408"/>
              <a:gd name="connsiteY0" fmla="*/ 0 h 1567526"/>
              <a:gd name="connsiteX1" fmla="*/ 4422408 w 4422408"/>
              <a:gd name="connsiteY1" fmla="*/ 1567526 h 1567526"/>
              <a:gd name="connsiteX2" fmla="*/ 260032 w 4422408"/>
              <a:gd name="connsiteY2" fmla="*/ 1562732 h 1567526"/>
              <a:gd name="connsiteX3" fmla="*/ 0 w 4422408"/>
              <a:gd name="connsiteY3" fmla="*/ 1302700 h 1567526"/>
              <a:gd name="connsiteX4" fmla="*/ 0 w 4422408"/>
              <a:gd name="connsiteY4" fmla="*/ 262601 h 1567526"/>
              <a:gd name="connsiteX5" fmla="*/ 260032 w 4422408"/>
              <a:gd name="connsiteY5" fmla="*/ 2569 h 1567526"/>
              <a:gd name="connsiteX6" fmla="*/ 4065961 w 4422408"/>
              <a:gd name="connsiteY6" fmla="*/ 10329 h 1567526"/>
              <a:gd name="connsiteX0" fmla="*/ 4422408 w 4422408"/>
              <a:gd name="connsiteY0" fmla="*/ 1564957 h 1564957"/>
              <a:gd name="connsiteX1" fmla="*/ 260032 w 4422408"/>
              <a:gd name="connsiteY1" fmla="*/ 1560163 h 1564957"/>
              <a:gd name="connsiteX2" fmla="*/ 0 w 4422408"/>
              <a:gd name="connsiteY2" fmla="*/ 1300131 h 1564957"/>
              <a:gd name="connsiteX3" fmla="*/ 0 w 4422408"/>
              <a:gd name="connsiteY3" fmla="*/ 260032 h 1564957"/>
              <a:gd name="connsiteX4" fmla="*/ 260032 w 4422408"/>
              <a:gd name="connsiteY4" fmla="*/ 0 h 1564957"/>
              <a:gd name="connsiteX5" fmla="*/ 4065961 w 4422408"/>
              <a:gd name="connsiteY5" fmla="*/ 7760 h 156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2408" h="1564957">
                <a:moveTo>
                  <a:pt x="4422408" y="1564957"/>
                </a:moveTo>
                <a:lnTo>
                  <a:pt x="260032" y="1560163"/>
                </a:lnTo>
                <a:cubicBezTo>
                  <a:pt x="116420" y="1560163"/>
                  <a:pt x="0" y="1443743"/>
                  <a:pt x="0" y="1300131"/>
                </a:cubicBezTo>
                <a:lnTo>
                  <a:pt x="0" y="260032"/>
                </a:lnTo>
                <a:cubicBezTo>
                  <a:pt x="0" y="116420"/>
                  <a:pt x="116420" y="0"/>
                  <a:pt x="260032" y="0"/>
                </a:cubicBezTo>
                <a:lnTo>
                  <a:pt x="4065961" y="7760"/>
                </a:lnTo>
              </a:path>
            </a:pathLst>
          </a:custGeom>
          <a:noFill/>
          <a:ln w="38100">
            <a:solidFill>
              <a:srgbClr val="0049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3" name="Group 12"/>
          <p:cNvGrpSpPr/>
          <p:nvPr/>
        </p:nvGrpSpPr>
        <p:grpSpPr>
          <a:xfrm>
            <a:off x="3412332" y="1713148"/>
            <a:ext cx="2866390" cy="2296859"/>
            <a:chOff x="3025775" y="2877946"/>
            <a:chExt cx="3821853" cy="3062479"/>
          </a:xfrm>
        </p:grpSpPr>
        <p:pic>
          <p:nvPicPr>
            <p:cNvPr id="329" name="Picture 4" descr="C:\Users\sven\Box Sync\Work - Sync\Marketing Materials\Pictures\Hirschmann\RSB20\RSB20_8TX_Presentatio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172" b="99023" l="2521" r="97479"/>
                      </a14:imgEffect>
                    </a14:imgLayer>
                  </a14:imgProps>
                </a:ext>
                <a:ext uri="{28A0092B-C50C-407E-A947-70E740481C1C}">
                  <a14:useLocalDpi xmlns:a14="http://schemas.microsoft.com/office/drawing/2010/main" val="0"/>
                </a:ext>
              </a:extLst>
            </a:blip>
            <a:srcRect/>
            <a:stretch>
              <a:fillRect/>
            </a:stretch>
          </p:blipFill>
          <p:spPr bwMode="auto">
            <a:xfrm>
              <a:off x="3137433" y="4768066"/>
              <a:ext cx="545034" cy="1172359"/>
            </a:xfrm>
            <a:prstGeom prst="rect">
              <a:avLst/>
            </a:prstGeom>
            <a:noFill/>
            <a:extLst>
              <a:ext uri="{909E8E84-426E-40DD-AFC4-6F175D3DCCD1}">
                <a14:hiddenFill xmlns:a14="http://schemas.microsoft.com/office/drawing/2010/main">
                  <a:solidFill>
                    <a:srgbClr val="FFFFFF"/>
                  </a:solidFill>
                </a14:hiddenFill>
              </a:ext>
            </a:extLst>
          </p:spPr>
        </p:pic>
        <p:pic>
          <p:nvPicPr>
            <p:cNvPr id="330" name="Picture 4" descr="C:\Users\sven\Box Sync\Work - Sync\Marketing Materials\Pictures\Hirschmann\RSB20\RSB20_8TX_Presentatio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172" b="99023" l="2521" r="97479"/>
                      </a14:imgEffect>
                    </a14:imgLayer>
                  </a14:imgProps>
                </a:ext>
                <a:ext uri="{28A0092B-C50C-407E-A947-70E740481C1C}">
                  <a14:useLocalDpi xmlns:a14="http://schemas.microsoft.com/office/drawing/2010/main" val="0"/>
                </a:ext>
              </a:extLst>
            </a:blip>
            <a:srcRect/>
            <a:stretch>
              <a:fillRect/>
            </a:stretch>
          </p:blipFill>
          <p:spPr bwMode="auto">
            <a:xfrm>
              <a:off x="5692955" y="2877946"/>
              <a:ext cx="545034" cy="1172359"/>
            </a:xfrm>
            <a:prstGeom prst="rect">
              <a:avLst/>
            </a:prstGeom>
            <a:noFill/>
            <a:extLst>
              <a:ext uri="{909E8E84-426E-40DD-AFC4-6F175D3DCCD1}">
                <a14:hiddenFill xmlns:a14="http://schemas.microsoft.com/office/drawing/2010/main">
                  <a:solidFill>
                    <a:srgbClr val="FFFFFF"/>
                  </a:solidFill>
                </a14:hiddenFill>
              </a:ext>
            </a:extLst>
          </p:spPr>
        </p:pic>
        <p:pic>
          <p:nvPicPr>
            <p:cNvPr id="331" name="Picture 4" descr="C:\Users\sven\Box Sync\Work - Sync\Marketing Materials\Pictures\Hirschmann\RSB20\RSB20_8TX_Presentatio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172" b="99023" l="2521" r="97479"/>
                      </a14:imgEffect>
                    </a14:imgLayer>
                  </a14:imgProps>
                </a:ext>
                <a:ext uri="{28A0092B-C50C-407E-A947-70E740481C1C}">
                  <a14:useLocalDpi xmlns:a14="http://schemas.microsoft.com/office/drawing/2010/main" val="0"/>
                </a:ext>
              </a:extLst>
            </a:blip>
            <a:srcRect/>
            <a:stretch>
              <a:fillRect/>
            </a:stretch>
          </p:blipFill>
          <p:spPr bwMode="auto">
            <a:xfrm>
              <a:off x="6302594" y="4272777"/>
              <a:ext cx="545034" cy="1172359"/>
            </a:xfrm>
            <a:prstGeom prst="rect">
              <a:avLst/>
            </a:prstGeom>
            <a:noFill/>
            <a:extLst>
              <a:ext uri="{909E8E84-426E-40DD-AFC4-6F175D3DCCD1}">
                <a14:hiddenFill xmlns:a14="http://schemas.microsoft.com/office/drawing/2010/main">
                  <a:solidFill>
                    <a:srgbClr val="FFFFFF"/>
                  </a:solidFill>
                </a14:hiddenFill>
              </a:ext>
            </a:extLst>
          </p:spPr>
        </p:pic>
        <p:pic>
          <p:nvPicPr>
            <p:cNvPr id="332" name="Picture 4" descr="C:\Users\sven\Box Sync\Work - Sync\Marketing Materials\Pictures\Hirschmann\RSB20\RSB20_8TX_Presentatio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172" b="99023" l="2521" r="97479"/>
                      </a14:imgEffect>
                    </a14:imgLayer>
                  </a14:imgProps>
                </a:ext>
                <a:ext uri="{28A0092B-C50C-407E-A947-70E740481C1C}">
                  <a14:useLocalDpi xmlns:a14="http://schemas.microsoft.com/office/drawing/2010/main" val="0"/>
                </a:ext>
              </a:extLst>
            </a:blip>
            <a:srcRect/>
            <a:stretch>
              <a:fillRect/>
            </a:stretch>
          </p:blipFill>
          <p:spPr bwMode="auto">
            <a:xfrm>
              <a:off x="3025775" y="3114487"/>
              <a:ext cx="545034" cy="1172359"/>
            </a:xfrm>
            <a:prstGeom prst="rect">
              <a:avLst/>
            </a:prstGeom>
            <a:noFill/>
            <a:extLst>
              <a:ext uri="{909E8E84-426E-40DD-AFC4-6F175D3DCCD1}">
                <a14:hiddenFill xmlns:a14="http://schemas.microsoft.com/office/drawing/2010/main">
                  <a:solidFill>
                    <a:srgbClr val="FFFFFF"/>
                  </a:solidFill>
                </a14:hiddenFill>
              </a:ext>
            </a:extLst>
          </p:spPr>
        </p:pic>
      </p:grpSp>
      <p:sp>
        <p:nvSpPr>
          <p:cNvPr id="324" name="Заголовок 5"/>
          <p:cNvSpPr txBox="1">
            <a:spLocks/>
          </p:cNvSpPr>
          <p:nvPr/>
        </p:nvSpPr>
        <p:spPr>
          <a:xfrm>
            <a:off x="485428" y="77318"/>
            <a:ext cx="5619770" cy="557841"/>
          </a:xfrm>
          <a:prstGeom prst="rect">
            <a:avLst/>
          </a:prstGeom>
        </p:spPr>
        <p:txBody>
          <a:bodyPr vert="horz" lIns="0" tIns="0" rIns="0" bIns="0" rtlCol="0" anchor="ctr">
            <a:noAutofit/>
          </a:bodyPr>
          <a:lstStyle>
            <a:lvl1pPr algn="l" defTabSz="914400" rtl="0" eaLnBrk="1" latinLnBrk="0" hangingPunct="1">
              <a:spcBef>
                <a:spcPct val="0"/>
              </a:spcBef>
              <a:buNone/>
              <a:defRPr sz="2400" kern="1200">
                <a:solidFill>
                  <a:srgbClr val="005791"/>
                </a:solidFill>
                <a:latin typeface="Segoe UI Light" panose="020B0502040204020203" pitchFamily="34" charset="0"/>
                <a:ea typeface="Segoe UI" panose="020B0502040204020203" pitchFamily="34" charset="0"/>
                <a:cs typeface="Segoe UI" panose="020B0502040204020203" pitchFamily="34" charset="0"/>
              </a:defRPr>
            </a:lvl1pPr>
          </a:lstStyle>
          <a:p>
            <a:r>
              <a:rPr lang="ru-RU" dirty="0" smtClean="0"/>
              <a:t>Технологии </a:t>
            </a:r>
            <a:r>
              <a:rPr lang="ru-RU" dirty="0" smtClean="0"/>
              <a:t>кольцевого резервирования</a:t>
            </a:r>
            <a:endParaRPr lang="ru-RU" dirty="0"/>
          </a:p>
        </p:txBody>
      </p:sp>
    </p:spTree>
    <p:extLst>
      <p:ext uri="{BB962C8B-B14F-4D97-AF65-F5344CB8AC3E}">
        <p14:creationId xmlns:p14="http://schemas.microsoft.com/office/powerpoint/2010/main" val="57099101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41"/>
                                        </p:tgtEl>
                                      </p:cBhvr>
                                    </p:animEffect>
                                    <p:set>
                                      <p:cBhvr>
                                        <p:cTn id="7" dur="1" fill="hold">
                                          <p:stCondLst>
                                            <p:cond delay="999"/>
                                          </p:stCondLst>
                                        </p:cTn>
                                        <p:tgtEl>
                                          <p:spTgt spid="34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39"/>
                                        </p:tgtEl>
                                        <p:attrNameLst>
                                          <p:attrName>style.visibility</p:attrName>
                                        </p:attrNameLst>
                                      </p:cBhvr>
                                      <p:to>
                                        <p:strVal val="visible"/>
                                      </p:to>
                                    </p:set>
                                    <p:animEffect transition="in" filter="fade">
                                      <p:cBhvr>
                                        <p:cTn id="10" dur="10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1000"/>
                    </a14:imgEffect>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1650207" y="1023443"/>
            <a:ext cx="5664994" cy="361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rot="21041481">
            <a:off x="2656577" y="2251684"/>
            <a:ext cx="3316806" cy="1173718"/>
          </a:xfrm>
          <a:custGeom>
            <a:avLst/>
            <a:gdLst>
              <a:gd name="connsiteX0" fmla="*/ 0 w 5567267"/>
              <a:gd name="connsiteY0" fmla="*/ 260032 h 1560163"/>
              <a:gd name="connsiteX1" fmla="*/ 260032 w 5567267"/>
              <a:gd name="connsiteY1" fmla="*/ 0 h 1560163"/>
              <a:gd name="connsiteX2" fmla="*/ 5307235 w 5567267"/>
              <a:gd name="connsiteY2" fmla="*/ 0 h 1560163"/>
              <a:gd name="connsiteX3" fmla="*/ 5567267 w 5567267"/>
              <a:gd name="connsiteY3" fmla="*/ 260032 h 1560163"/>
              <a:gd name="connsiteX4" fmla="*/ 5567267 w 5567267"/>
              <a:gd name="connsiteY4" fmla="*/ 1300131 h 1560163"/>
              <a:gd name="connsiteX5" fmla="*/ 5307235 w 5567267"/>
              <a:gd name="connsiteY5" fmla="*/ 1560163 h 1560163"/>
              <a:gd name="connsiteX6" fmla="*/ 260032 w 5567267"/>
              <a:gd name="connsiteY6" fmla="*/ 1560163 h 1560163"/>
              <a:gd name="connsiteX7" fmla="*/ 0 w 5567267"/>
              <a:gd name="connsiteY7" fmla="*/ 1300131 h 1560163"/>
              <a:gd name="connsiteX8" fmla="*/ 0 w 5567267"/>
              <a:gd name="connsiteY8" fmla="*/ 260032 h 1560163"/>
              <a:gd name="connsiteX0" fmla="*/ 0 w 5567267"/>
              <a:gd name="connsiteY0" fmla="*/ 262601 h 1562732"/>
              <a:gd name="connsiteX1" fmla="*/ 260032 w 5567267"/>
              <a:gd name="connsiteY1" fmla="*/ 2569 h 1562732"/>
              <a:gd name="connsiteX2" fmla="*/ 4092495 w 5567267"/>
              <a:gd name="connsiteY2" fmla="*/ 0 h 1562732"/>
              <a:gd name="connsiteX3" fmla="*/ 5307235 w 5567267"/>
              <a:gd name="connsiteY3" fmla="*/ 2569 h 1562732"/>
              <a:gd name="connsiteX4" fmla="*/ 5567267 w 5567267"/>
              <a:gd name="connsiteY4" fmla="*/ 262601 h 1562732"/>
              <a:gd name="connsiteX5" fmla="*/ 5567267 w 5567267"/>
              <a:gd name="connsiteY5" fmla="*/ 1302700 h 1562732"/>
              <a:gd name="connsiteX6" fmla="*/ 5307235 w 5567267"/>
              <a:gd name="connsiteY6" fmla="*/ 1562732 h 1562732"/>
              <a:gd name="connsiteX7" fmla="*/ 260032 w 5567267"/>
              <a:gd name="connsiteY7" fmla="*/ 1562732 h 1562732"/>
              <a:gd name="connsiteX8" fmla="*/ 0 w 5567267"/>
              <a:gd name="connsiteY8" fmla="*/ 1302700 h 1562732"/>
              <a:gd name="connsiteX9" fmla="*/ 0 w 5567267"/>
              <a:gd name="connsiteY9" fmla="*/ 262601 h 1562732"/>
              <a:gd name="connsiteX0" fmla="*/ 0 w 5567267"/>
              <a:gd name="connsiteY0" fmla="*/ 262601 h 1567526"/>
              <a:gd name="connsiteX1" fmla="*/ 260032 w 5567267"/>
              <a:gd name="connsiteY1" fmla="*/ 2569 h 1567526"/>
              <a:gd name="connsiteX2" fmla="*/ 4092495 w 5567267"/>
              <a:gd name="connsiteY2" fmla="*/ 0 h 1567526"/>
              <a:gd name="connsiteX3" fmla="*/ 5307235 w 5567267"/>
              <a:gd name="connsiteY3" fmla="*/ 2569 h 1567526"/>
              <a:gd name="connsiteX4" fmla="*/ 5567267 w 5567267"/>
              <a:gd name="connsiteY4" fmla="*/ 262601 h 1567526"/>
              <a:gd name="connsiteX5" fmla="*/ 5567267 w 5567267"/>
              <a:gd name="connsiteY5" fmla="*/ 1302700 h 1567526"/>
              <a:gd name="connsiteX6" fmla="*/ 5307235 w 5567267"/>
              <a:gd name="connsiteY6" fmla="*/ 1562732 h 1567526"/>
              <a:gd name="connsiteX7" fmla="*/ 4422408 w 5567267"/>
              <a:gd name="connsiteY7" fmla="*/ 1567526 h 1567526"/>
              <a:gd name="connsiteX8" fmla="*/ 260032 w 5567267"/>
              <a:gd name="connsiteY8" fmla="*/ 1562732 h 1567526"/>
              <a:gd name="connsiteX9" fmla="*/ 0 w 5567267"/>
              <a:gd name="connsiteY9" fmla="*/ 1302700 h 1567526"/>
              <a:gd name="connsiteX10" fmla="*/ 0 w 5567267"/>
              <a:gd name="connsiteY10" fmla="*/ 262601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5307235 w 5567267"/>
              <a:gd name="connsiteY4" fmla="*/ 1562732 h 1567526"/>
              <a:gd name="connsiteX5" fmla="*/ 4422408 w 5567267"/>
              <a:gd name="connsiteY5" fmla="*/ 1567526 h 1567526"/>
              <a:gd name="connsiteX6" fmla="*/ 260032 w 5567267"/>
              <a:gd name="connsiteY6" fmla="*/ 1562732 h 1567526"/>
              <a:gd name="connsiteX7" fmla="*/ 0 w 5567267"/>
              <a:gd name="connsiteY7" fmla="*/ 1302700 h 1567526"/>
              <a:gd name="connsiteX8" fmla="*/ 0 w 5567267"/>
              <a:gd name="connsiteY8" fmla="*/ 262601 h 1567526"/>
              <a:gd name="connsiteX9" fmla="*/ 260032 w 5567267"/>
              <a:gd name="connsiteY9" fmla="*/ 2569 h 1567526"/>
              <a:gd name="connsiteX10" fmla="*/ 4183935 w 5567267"/>
              <a:gd name="connsiteY10" fmla="*/ 91440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5307235 w 5567267"/>
              <a:gd name="connsiteY4" fmla="*/ 1562732 h 1567526"/>
              <a:gd name="connsiteX5" fmla="*/ 4422408 w 5567267"/>
              <a:gd name="connsiteY5" fmla="*/ 1567526 h 1567526"/>
              <a:gd name="connsiteX6" fmla="*/ 260032 w 5567267"/>
              <a:gd name="connsiteY6" fmla="*/ 1562732 h 1567526"/>
              <a:gd name="connsiteX7" fmla="*/ 0 w 5567267"/>
              <a:gd name="connsiteY7" fmla="*/ 1302700 h 1567526"/>
              <a:gd name="connsiteX8" fmla="*/ 0 w 5567267"/>
              <a:gd name="connsiteY8" fmla="*/ 262601 h 1567526"/>
              <a:gd name="connsiteX9" fmla="*/ 260032 w 5567267"/>
              <a:gd name="connsiteY9" fmla="*/ 2569 h 1567526"/>
              <a:gd name="connsiteX10" fmla="*/ 4065961 w 5567267"/>
              <a:gd name="connsiteY10" fmla="*/ 10329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4422408 w 5567267"/>
              <a:gd name="connsiteY4" fmla="*/ 1567526 h 1567526"/>
              <a:gd name="connsiteX5" fmla="*/ 260032 w 5567267"/>
              <a:gd name="connsiteY5" fmla="*/ 1562732 h 1567526"/>
              <a:gd name="connsiteX6" fmla="*/ 0 w 5567267"/>
              <a:gd name="connsiteY6" fmla="*/ 1302700 h 1567526"/>
              <a:gd name="connsiteX7" fmla="*/ 0 w 5567267"/>
              <a:gd name="connsiteY7" fmla="*/ 262601 h 1567526"/>
              <a:gd name="connsiteX8" fmla="*/ 260032 w 5567267"/>
              <a:gd name="connsiteY8" fmla="*/ 2569 h 1567526"/>
              <a:gd name="connsiteX9" fmla="*/ 4065961 w 5567267"/>
              <a:gd name="connsiteY9" fmla="*/ 10329 h 1567526"/>
              <a:gd name="connsiteX0" fmla="*/ 4092495 w 5567267"/>
              <a:gd name="connsiteY0" fmla="*/ 0 h 1567526"/>
              <a:gd name="connsiteX1" fmla="*/ 5307235 w 5567267"/>
              <a:gd name="connsiteY1" fmla="*/ 2569 h 1567526"/>
              <a:gd name="connsiteX2" fmla="*/ 5567267 w 5567267"/>
              <a:gd name="connsiteY2" fmla="*/ 262601 h 1567526"/>
              <a:gd name="connsiteX3" fmla="*/ 4422408 w 5567267"/>
              <a:gd name="connsiteY3" fmla="*/ 1567526 h 1567526"/>
              <a:gd name="connsiteX4" fmla="*/ 260032 w 5567267"/>
              <a:gd name="connsiteY4" fmla="*/ 1562732 h 1567526"/>
              <a:gd name="connsiteX5" fmla="*/ 0 w 5567267"/>
              <a:gd name="connsiteY5" fmla="*/ 1302700 h 1567526"/>
              <a:gd name="connsiteX6" fmla="*/ 0 w 5567267"/>
              <a:gd name="connsiteY6" fmla="*/ 262601 h 1567526"/>
              <a:gd name="connsiteX7" fmla="*/ 260032 w 5567267"/>
              <a:gd name="connsiteY7" fmla="*/ 2569 h 1567526"/>
              <a:gd name="connsiteX8" fmla="*/ 4065961 w 5567267"/>
              <a:gd name="connsiteY8" fmla="*/ 10329 h 1567526"/>
              <a:gd name="connsiteX0" fmla="*/ 4092495 w 5319681"/>
              <a:gd name="connsiteY0" fmla="*/ 0 h 1567526"/>
              <a:gd name="connsiteX1" fmla="*/ 5307235 w 5319681"/>
              <a:gd name="connsiteY1" fmla="*/ 2569 h 1567526"/>
              <a:gd name="connsiteX2" fmla="*/ 4422408 w 5319681"/>
              <a:gd name="connsiteY2" fmla="*/ 1567526 h 1567526"/>
              <a:gd name="connsiteX3" fmla="*/ 260032 w 5319681"/>
              <a:gd name="connsiteY3" fmla="*/ 1562732 h 1567526"/>
              <a:gd name="connsiteX4" fmla="*/ 0 w 5319681"/>
              <a:gd name="connsiteY4" fmla="*/ 1302700 h 1567526"/>
              <a:gd name="connsiteX5" fmla="*/ 0 w 5319681"/>
              <a:gd name="connsiteY5" fmla="*/ 262601 h 1567526"/>
              <a:gd name="connsiteX6" fmla="*/ 260032 w 5319681"/>
              <a:gd name="connsiteY6" fmla="*/ 2569 h 1567526"/>
              <a:gd name="connsiteX7" fmla="*/ 4065961 w 5319681"/>
              <a:gd name="connsiteY7" fmla="*/ 10329 h 1567526"/>
              <a:gd name="connsiteX0" fmla="*/ 4092495 w 4422408"/>
              <a:gd name="connsiteY0" fmla="*/ 0 h 1567526"/>
              <a:gd name="connsiteX1" fmla="*/ 4422408 w 4422408"/>
              <a:gd name="connsiteY1" fmla="*/ 1567526 h 1567526"/>
              <a:gd name="connsiteX2" fmla="*/ 260032 w 4422408"/>
              <a:gd name="connsiteY2" fmla="*/ 1562732 h 1567526"/>
              <a:gd name="connsiteX3" fmla="*/ 0 w 4422408"/>
              <a:gd name="connsiteY3" fmla="*/ 1302700 h 1567526"/>
              <a:gd name="connsiteX4" fmla="*/ 0 w 4422408"/>
              <a:gd name="connsiteY4" fmla="*/ 262601 h 1567526"/>
              <a:gd name="connsiteX5" fmla="*/ 260032 w 4422408"/>
              <a:gd name="connsiteY5" fmla="*/ 2569 h 1567526"/>
              <a:gd name="connsiteX6" fmla="*/ 4065961 w 4422408"/>
              <a:gd name="connsiteY6" fmla="*/ 10329 h 1567526"/>
              <a:gd name="connsiteX0" fmla="*/ 4422408 w 4422408"/>
              <a:gd name="connsiteY0" fmla="*/ 1564957 h 1564957"/>
              <a:gd name="connsiteX1" fmla="*/ 260032 w 4422408"/>
              <a:gd name="connsiteY1" fmla="*/ 1560163 h 1564957"/>
              <a:gd name="connsiteX2" fmla="*/ 0 w 4422408"/>
              <a:gd name="connsiteY2" fmla="*/ 1300131 h 1564957"/>
              <a:gd name="connsiteX3" fmla="*/ 0 w 4422408"/>
              <a:gd name="connsiteY3" fmla="*/ 260032 h 1564957"/>
              <a:gd name="connsiteX4" fmla="*/ 260032 w 4422408"/>
              <a:gd name="connsiteY4" fmla="*/ 0 h 1564957"/>
              <a:gd name="connsiteX5" fmla="*/ 4065961 w 4422408"/>
              <a:gd name="connsiteY5" fmla="*/ 7760 h 156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2408" h="1564957">
                <a:moveTo>
                  <a:pt x="4422408" y="1564957"/>
                </a:moveTo>
                <a:lnTo>
                  <a:pt x="260032" y="1560163"/>
                </a:lnTo>
                <a:cubicBezTo>
                  <a:pt x="116420" y="1560163"/>
                  <a:pt x="0" y="1443743"/>
                  <a:pt x="0" y="1300131"/>
                </a:cubicBezTo>
                <a:lnTo>
                  <a:pt x="0" y="260032"/>
                </a:lnTo>
                <a:cubicBezTo>
                  <a:pt x="0" y="116420"/>
                  <a:pt x="116420" y="0"/>
                  <a:pt x="260032" y="0"/>
                </a:cubicBezTo>
                <a:lnTo>
                  <a:pt x="4065961" y="7760"/>
                </a:lnTo>
              </a:path>
            </a:pathLst>
          </a:custGeom>
          <a:noFill/>
          <a:ln w="38100">
            <a:solidFill>
              <a:srgbClr val="0049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p:cNvGrpSpPr/>
          <p:nvPr/>
        </p:nvGrpSpPr>
        <p:grpSpPr>
          <a:xfrm>
            <a:off x="5343527" y="1163639"/>
            <a:ext cx="433132" cy="534174"/>
            <a:chOff x="5600700" y="2145268"/>
            <a:chExt cx="577509" cy="712232"/>
          </a:xfrm>
        </p:grpSpPr>
        <p:sp>
          <p:nvSpPr>
            <p:cNvPr id="2" name="Down Arrow 1"/>
            <p:cNvSpPr/>
            <p:nvPr/>
          </p:nvSpPr>
          <p:spPr>
            <a:xfrm>
              <a:off x="5760720" y="2514600"/>
              <a:ext cx="272517"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p:cNvSpPr txBox="1"/>
            <p:nvPr/>
          </p:nvSpPr>
          <p:spPr>
            <a:xfrm>
              <a:off x="5600700" y="2145268"/>
              <a:ext cx="577509" cy="400109"/>
            </a:xfrm>
            <a:prstGeom prst="rect">
              <a:avLst/>
            </a:prstGeom>
            <a:noFill/>
          </p:spPr>
          <p:txBody>
            <a:bodyPr wrap="none" rtlCol="0">
              <a:spAutoFit/>
            </a:bodyPr>
            <a:lstStyle/>
            <a:p>
              <a:r>
                <a:rPr lang="en-US" sz="1350" b="1" dirty="0">
                  <a:solidFill>
                    <a:srgbClr val="00498E"/>
                  </a:solidFill>
                </a:rPr>
                <a:t>RM</a:t>
              </a:r>
            </a:p>
          </p:txBody>
        </p:sp>
      </p:grpSp>
      <p:sp>
        <p:nvSpPr>
          <p:cNvPr id="327" name="Rounded Rectangle 11"/>
          <p:cNvSpPr/>
          <p:nvPr/>
        </p:nvSpPr>
        <p:spPr>
          <a:xfrm rot="21041481">
            <a:off x="5709841" y="1927078"/>
            <a:ext cx="1106079" cy="1175645"/>
          </a:xfrm>
          <a:custGeom>
            <a:avLst/>
            <a:gdLst>
              <a:gd name="connsiteX0" fmla="*/ 0 w 5567267"/>
              <a:gd name="connsiteY0" fmla="*/ 260032 h 1560163"/>
              <a:gd name="connsiteX1" fmla="*/ 260032 w 5567267"/>
              <a:gd name="connsiteY1" fmla="*/ 0 h 1560163"/>
              <a:gd name="connsiteX2" fmla="*/ 5307235 w 5567267"/>
              <a:gd name="connsiteY2" fmla="*/ 0 h 1560163"/>
              <a:gd name="connsiteX3" fmla="*/ 5567267 w 5567267"/>
              <a:gd name="connsiteY3" fmla="*/ 260032 h 1560163"/>
              <a:gd name="connsiteX4" fmla="*/ 5567267 w 5567267"/>
              <a:gd name="connsiteY4" fmla="*/ 1300131 h 1560163"/>
              <a:gd name="connsiteX5" fmla="*/ 5307235 w 5567267"/>
              <a:gd name="connsiteY5" fmla="*/ 1560163 h 1560163"/>
              <a:gd name="connsiteX6" fmla="*/ 260032 w 5567267"/>
              <a:gd name="connsiteY6" fmla="*/ 1560163 h 1560163"/>
              <a:gd name="connsiteX7" fmla="*/ 0 w 5567267"/>
              <a:gd name="connsiteY7" fmla="*/ 1300131 h 1560163"/>
              <a:gd name="connsiteX8" fmla="*/ 0 w 5567267"/>
              <a:gd name="connsiteY8" fmla="*/ 260032 h 1560163"/>
              <a:gd name="connsiteX0" fmla="*/ 0 w 5567267"/>
              <a:gd name="connsiteY0" fmla="*/ 262601 h 1562732"/>
              <a:gd name="connsiteX1" fmla="*/ 260032 w 5567267"/>
              <a:gd name="connsiteY1" fmla="*/ 2569 h 1562732"/>
              <a:gd name="connsiteX2" fmla="*/ 4092495 w 5567267"/>
              <a:gd name="connsiteY2" fmla="*/ 0 h 1562732"/>
              <a:gd name="connsiteX3" fmla="*/ 5307235 w 5567267"/>
              <a:gd name="connsiteY3" fmla="*/ 2569 h 1562732"/>
              <a:gd name="connsiteX4" fmla="*/ 5567267 w 5567267"/>
              <a:gd name="connsiteY4" fmla="*/ 262601 h 1562732"/>
              <a:gd name="connsiteX5" fmla="*/ 5567267 w 5567267"/>
              <a:gd name="connsiteY5" fmla="*/ 1302700 h 1562732"/>
              <a:gd name="connsiteX6" fmla="*/ 5307235 w 5567267"/>
              <a:gd name="connsiteY6" fmla="*/ 1562732 h 1562732"/>
              <a:gd name="connsiteX7" fmla="*/ 260032 w 5567267"/>
              <a:gd name="connsiteY7" fmla="*/ 1562732 h 1562732"/>
              <a:gd name="connsiteX8" fmla="*/ 0 w 5567267"/>
              <a:gd name="connsiteY8" fmla="*/ 1302700 h 1562732"/>
              <a:gd name="connsiteX9" fmla="*/ 0 w 5567267"/>
              <a:gd name="connsiteY9" fmla="*/ 262601 h 1562732"/>
              <a:gd name="connsiteX0" fmla="*/ 0 w 5567267"/>
              <a:gd name="connsiteY0" fmla="*/ 262601 h 1567526"/>
              <a:gd name="connsiteX1" fmla="*/ 260032 w 5567267"/>
              <a:gd name="connsiteY1" fmla="*/ 2569 h 1567526"/>
              <a:gd name="connsiteX2" fmla="*/ 4092495 w 5567267"/>
              <a:gd name="connsiteY2" fmla="*/ 0 h 1567526"/>
              <a:gd name="connsiteX3" fmla="*/ 5307235 w 5567267"/>
              <a:gd name="connsiteY3" fmla="*/ 2569 h 1567526"/>
              <a:gd name="connsiteX4" fmla="*/ 5567267 w 5567267"/>
              <a:gd name="connsiteY4" fmla="*/ 262601 h 1567526"/>
              <a:gd name="connsiteX5" fmla="*/ 5567267 w 5567267"/>
              <a:gd name="connsiteY5" fmla="*/ 1302700 h 1567526"/>
              <a:gd name="connsiteX6" fmla="*/ 5307235 w 5567267"/>
              <a:gd name="connsiteY6" fmla="*/ 1562732 h 1567526"/>
              <a:gd name="connsiteX7" fmla="*/ 4422408 w 5567267"/>
              <a:gd name="connsiteY7" fmla="*/ 1567526 h 1567526"/>
              <a:gd name="connsiteX8" fmla="*/ 260032 w 5567267"/>
              <a:gd name="connsiteY8" fmla="*/ 1562732 h 1567526"/>
              <a:gd name="connsiteX9" fmla="*/ 0 w 5567267"/>
              <a:gd name="connsiteY9" fmla="*/ 1302700 h 1567526"/>
              <a:gd name="connsiteX10" fmla="*/ 0 w 5567267"/>
              <a:gd name="connsiteY10" fmla="*/ 262601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5307235 w 5567267"/>
              <a:gd name="connsiteY4" fmla="*/ 1562732 h 1567526"/>
              <a:gd name="connsiteX5" fmla="*/ 4422408 w 5567267"/>
              <a:gd name="connsiteY5" fmla="*/ 1567526 h 1567526"/>
              <a:gd name="connsiteX6" fmla="*/ 260032 w 5567267"/>
              <a:gd name="connsiteY6" fmla="*/ 1562732 h 1567526"/>
              <a:gd name="connsiteX7" fmla="*/ 0 w 5567267"/>
              <a:gd name="connsiteY7" fmla="*/ 1302700 h 1567526"/>
              <a:gd name="connsiteX8" fmla="*/ 0 w 5567267"/>
              <a:gd name="connsiteY8" fmla="*/ 262601 h 1567526"/>
              <a:gd name="connsiteX9" fmla="*/ 260032 w 5567267"/>
              <a:gd name="connsiteY9" fmla="*/ 2569 h 1567526"/>
              <a:gd name="connsiteX10" fmla="*/ 4183935 w 5567267"/>
              <a:gd name="connsiteY10" fmla="*/ 91440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5307235 w 5567267"/>
              <a:gd name="connsiteY4" fmla="*/ 1562732 h 1567526"/>
              <a:gd name="connsiteX5" fmla="*/ 4422408 w 5567267"/>
              <a:gd name="connsiteY5" fmla="*/ 1567526 h 1567526"/>
              <a:gd name="connsiteX6" fmla="*/ 260032 w 5567267"/>
              <a:gd name="connsiteY6" fmla="*/ 1562732 h 1567526"/>
              <a:gd name="connsiteX7" fmla="*/ 0 w 5567267"/>
              <a:gd name="connsiteY7" fmla="*/ 1302700 h 1567526"/>
              <a:gd name="connsiteX8" fmla="*/ 0 w 5567267"/>
              <a:gd name="connsiteY8" fmla="*/ 262601 h 1567526"/>
              <a:gd name="connsiteX9" fmla="*/ 260032 w 5567267"/>
              <a:gd name="connsiteY9" fmla="*/ 2569 h 1567526"/>
              <a:gd name="connsiteX10" fmla="*/ 4065961 w 5567267"/>
              <a:gd name="connsiteY10" fmla="*/ 10329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5307235 w 5567267"/>
              <a:gd name="connsiteY4" fmla="*/ 1562732 h 1567526"/>
              <a:gd name="connsiteX5" fmla="*/ 4422408 w 5567267"/>
              <a:gd name="connsiteY5" fmla="*/ 1567526 h 1567526"/>
              <a:gd name="connsiteX6" fmla="*/ 260032 w 5567267"/>
              <a:gd name="connsiteY6" fmla="*/ 1562732 h 1567526"/>
              <a:gd name="connsiteX7" fmla="*/ 0 w 5567267"/>
              <a:gd name="connsiteY7" fmla="*/ 1302700 h 1567526"/>
              <a:gd name="connsiteX8" fmla="*/ 260032 w 5567267"/>
              <a:gd name="connsiteY8" fmla="*/ 2569 h 1567526"/>
              <a:gd name="connsiteX9" fmla="*/ 4065961 w 5567267"/>
              <a:gd name="connsiteY9" fmla="*/ 10329 h 1567526"/>
              <a:gd name="connsiteX0" fmla="*/ 4330730 w 5805502"/>
              <a:gd name="connsiteY0" fmla="*/ 0 h 1567526"/>
              <a:gd name="connsiteX1" fmla="*/ 5545470 w 5805502"/>
              <a:gd name="connsiteY1" fmla="*/ 2569 h 1567526"/>
              <a:gd name="connsiteX2" fmla="*/ 5805502 w 5805502"/>
              <a:gd name="connsiteY2" fmla="*/ 262601 h 1567526"/>
              <a:gd name="connsiteX3" fmla="*/ 5805502 w 5805502"/>
              <a:gd name="connsiteY3" fmla="*/ 1302700 h 1567526"/>
              <a:gd name="connsiteX4" fmla="*/ 5545470 w 5805502"/>
              <a:gd name="connsiteY4" fmla="*/ 1562732 h 1567526"/>
              <a:gd name="connsiteX5" fmla="*/ 4660643 w 5805502"/>
              <a:gd name="connsiteY5" fmla="*/ 1567526 h 1567526"/>
              <a:gd name="connsiteX6" fmla="*/ 498267 w 5805502"/>
              <a:gd name="connsiteY6" fmla="*/ 1562732 h 1567526"/>
              <a:gd name="connsiteX7" fmla="*/ 498267 w 5805502"/>
              <a:gd name="connsiteY7" fmla="*/ 2569 h 1567526"/>
              <a:gd name="connsiteX8" fmla="*/ 4304196 w 5805502"/>
              <a:gd name="connsiteY8" fmla="*/ 10329 h 1567526"/>
              <a:gd name="connsiteX0" fmla="*/ 3833313 w 5308085"/>
              <a:gd name="connsiteY0" fmla="*/ 0 h 1567526"/>
              <a:gd name="connsiteX1" fmla="*/ 5048053 w 5308085"/>
              <a:gd name="connsiteY1" fmla="*/ 2569 h 1567526"/>
              <a:gd name="connsiteX2" fmla="*/ 5308085 w 5308085"/>
              <a:gd name="connsiteY2" fmla="*/ 262601 h 1567526"/>
              <a:gd name="connsiteX3" fmla="*/ 5308085 w 5308085"/>
              <a:gd name="connsiteY3" fmla="*/ 1302700 h 1567526"/>
              <a:gd name="connsiteX4" fmla="*/ 5048053 w 5308085"/>
              <a:gd name="connsiteY4" fmla="*/ 1562732 h 1567526"/>
              <a:gd name="connsiteX5" fmla="*/ 4163226 w 5308085"/>
              <a:gd name="connsiteY5" fmla="*/ 1567526 h 1567526"/>
              <a:gd name="connsiteX6" fmla="*/ 850 w 5308085"/>
              <a:gd name="connsiteY6" fmla="*/ 1562732 h 1567526"/>
              <a:gd name="connsiteX7" fmla="*/ 3806779 w 5308085"/>
              <a:gd name="connsiteY7" fmla="*/ 10329 h 1567526"/>
              <a:gd name="connsiteX0" fmla="*/ 26534 w 1501306"/>
              <a:gd name="connsiteY0" fmla="*/ 0 h 1567526"/>
              <a:gd name="connsiteX1" fmla="*/ 1241274 w 1501306"/>
              <a:gd name="connsiteY1" fmla="*/ 2569 h 1567526"/>
              <a:gd name="connsiteX2" fmla="*/ 1501306 w 1501306"/>
              <a:gd name="connsiteY2" fmla="*/ 262601 h 1567526"/>
              <a:gd name="connsiteX3" fmla="*/ 1501306 w 1501306"/>
              <a:gd name="connsiteY3" fmla="*/ 1302700 h 1567526"/>
              <a:gd name="connsiteX4" fmla="*/ 1241274 w 1501306"/>
              <a:gd name="connsiteY4" fmla="*/ 1562732 h 1567526"/>
              <a:gd name="connsiteX5" fmla="*/ 356447 w 1501306"/>
              <a:gd name="connsiteY5" fmla="*/ 1567526 h 1567526"/>
              <a:gd name="connsiteX6" fmla="*/ 0 w 1501306"/>
              <a:gd name="connsiteY6" fmla="*/ 10329 h 1567526"/>
              <a:gd name="connsiteX0" fmla="*/ 0 w 1474772"/>
              <a:gd name="connsiteY0" fmla="*/ 0 h 1567526"/>
              <a:gd name="connsiteX1" fmla="*/ 1214740 w 1474772"/>
              <a:gd name="connsiteY1" fmla="*/ 2569 h 1567526"/>
              <a:gd name="connsiteX2" fmla="*/ 1474772 w 1474772"/>
              <a:gd name="connsiteY2" fmla="*/ 262601 h 1567526"/>
              <a:gd name="connsiteX3" fmla="*/ 1474772 w 1474772"/>
              <a:gd name="connsiteY3" fmla="*/ 1302700 h 1567526"/>
              <a:gd name="connsiteX4" fmla="*/ 1214740 w 1474772"/>
              <a:gd name="connsiteY4" fmla="*/ 1562732 h 1567526"/>
              <a:gd name="connsiteX5" fmla="*/ 329913 w 1474772"/>
              <a:gd name="connsiteY5" fmla="*/ 1567526 h 156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772" h="1567526">
                <a:moveTo>
                  <a:pt x="0" y="0"/>
                </a:moveTo>
                <a:lnTo>
                  <a:pt x="1214740" y="2569"/>
                </a:lnTo>
                <a:cubicBezTo>
                  <a:pt x="1358352" y="2569"/>
                  <a:pt x="1474772" y="118989"/>
                  <a:pt x="1474772" y="262601"/>
                </a:cubicBezTo>
                <a:lnTo>
                  <a:pt x="1474772" y="1302700"/>
                </a:lnTo>
                <a:cubicBezTo>
                  <a:pt x="1474772" y="1446312"/>
                  <a:pt x="1358352" y="1562732"/>
                  <a:pt x="1214740" y="1562732"/>
                </a:cubicBezTo>
                <a:lnTo>
                  <a:pt x="329913" y="1567526"/>
                </a:lnTo>
              </a:path>
            </a:pathLst>
          </a:custGeom>
          <a:noFill/>
          <a:ln w="38100">
            <a:solidFill>
              <a:srgbClr val="00498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3" name="Group 12"/>
          <p:cNvGrpSpPr/>
          <p:nvPr/>
        </p:nvGrpSpPr>
        <p:grpSpPr>
          <a:xfrm>
            <a:off x="3412332" y="1713148"/>
            <a:ext cx="2866390" cy="2296859"/>
            <a:chOff x="3025775" y="2877946"/>
            <a:chExt cx="3821853" cy="3062479"/>
          </a:xfrm>
        </p:grpSpPr>
        <p:pic>
          <p:nvPicPr>
            <p:cNvPr id="329" name="Picture 4" descr="C:\Users\sven\Box Sync\Work - Sync\Marketing Materials\Pictures\Hirschmann\RSB20\RSB20_8TX_Presentatio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172" b="99023" l="2521" r="97479"/>
                      </a14:imgEffect>
                    </a14:imgLayer>
                  </a14:imgProps>
                </a:ext>
                <a:ext uri="{28A0092B-C50C-407E-A947-70E740481C1C}">
                  <a14:useLocalDpi xmlns:a14="http://schemas.microsoft.com/office/drawing/2010/main" val="0"/>
                </a:ext>
              </a:extLst>
            </a:blip>
            <a:srcRect/>
            <a:stretch>
              <a:fillRect/>
            </a:stretch>
          </p:blipFill>
          <p:spPr bwMode="auto">
            <a:xfrm>
              <a:off x="3137433" y="4768066"/>
              <a:ext cx="545034" cy="1172359"/>
            </a:xfrm>
            <a:prstGeom prst="rect">
              <a:avLst/>
            </a:prstGeom>
            <a:noFill/>
            <a:extLst>
              <a:ext uri="{909E8E84-426E-40DD-AFC4-6F175D3DCCD1}">
                <a14:hiddenFill xmlns:a14="http://schemas.microsoft.com/office/drawing/2010/main">
                  <a:solidFill>
                    <a:srgbClr val="FFFFFF"/>
                  </a:solidFill>
                </a14:hiddenFill>
              </a:ext>
            </a:extLst>
          </p:spPr>
        </p:pic>
        <p:pic>
          <p:nvPicPr>
            <p:cNvPr id="330" name="Picture 4" descr="C:\Users\sven\Box Sync\Work - Sync\Marketing Materials\Pictures\Hirschmann\RSB20\RSB20_8TX_Presentatio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172" b="99023" l="2521" r="97479"/>
                      </a14:imgEffect>
                    </a14:imgLayer>
                  </a14:imgProps>
                </a:ext>
                <a:ext uri="{28A0092B-C50C-407E-A947-70E740481C1C}">
                  <a14:useLocalDpi xmlns:a14="http://schemas.microsoft.com/office/drawing/2010/main" val="0"/>
                </a:ext>
              </a:extLst>
            </a:blip>
            <a:srcRect/>
            <a:stretch>
              <a:fillRect/>
            </a:stretch>
          </p:blipFill>
          <p:spPr bwMode="auto">
            <a:xfrm>
              <a:off x="5692955" y="2877946"/>
              <a:ext cx="545034" cy="1172359"/>
            </a:xfrm>
            <a:prstGeom prst="rect">
              <a:avLst/>
            </a:prstGeom>
            <a:noFill/>
            <a:extLst>
              <a:ext uri="{909E8E84-426E-40DD-AFC4-6F175D3DCCD1}">
                <a14:hiddenFill xmlns:a14="http://schemas.microsoft.com/office/drawing/2010/main">
                  <a:solidFill>
                    <a:srgbClr val="FFFFFF"/>
                  </a:solidFill>
                </a14:hiddenFill>
              </a:ext>
            </a:extLst>
          </p:spPr>
        </p:pic>
        <p:pic>
          <p:nvPicPr>
            <p:cNvPr id="331" name="Picture 4" descr="C:\Users\sven\Box Sync\Work - Sync\Marketing Materials\Pictures\Hirschmann\RSB20\RSB20_8TX_Presentatio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172" b="99023" l="2521" r="97479"/>
                      </a14:imgEffect>
                    </a14:imgLayer>
                  </a14:imgProps>
                </a:ext>
                <a:ext uri="{28A0092B-C50C-407E-A947-70E740481C1C}">
                  <a14:useLocalDpi xmlns:a14="http://schemas.microsoft.com/office/drawing/2010/main" val="0"/>
                </a:ext>
              </a:extLst>
            </a:blip>
            <a:srcRect/>
            <a:stretch>
              <a:fillRect/>
            </a:stretch>
          </p:blipFill>
          <p:spPr bwMode="auto">
            <a:xfrm>
              <a:off x="6302594" y="4272777"/>
              <a:ext cx="545034" cy="1172359"/>
            </a:xfrm>
            <a:prstGeom prst="rect">
              <a:avLst/>
            </a:prstGeom>
            <a:noFill/>
            <a:extLst>
              <a:ext uri="{909E8E84-426E-40DD-AFC4-6F175D3DCCD1}">
                <a14:hiddenFill xmlns:a14="http://schemas.microsoft.com/office/drawing/2010/main">
                  <a:solidFill>
                    <a:srgbClr val="FFFFFF"/>
                  </a:solidFill>
                </a14:hiddenFill>
              </a:ext>
            </a:extLst>
          </p:spPr>
        </p:pic>
        <p:pic>
          <p:nvPicPr>
            <p:cNvPr id="332" name="Picture 4" descr="C:\Users\sven\Box Sync\Work - Sync\Marketing Materials\Pictures\Hirschmann\RSB20\RSB20_8TX_Presentatio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172" b="99023" l="2521" r="97479"/>
                      </a14:imgEffect>
                    </a14:imgLayer>
                  </a14:imgProps>
                </a:ext>
                <a:ext uri="{28A0092B-C50C-407E-A947-70E740481C1C}">
                  <a14:useLocalDpi xmlns:a14="http://schemas.microsoft.com/office/drawing/2010/main" val="0"/>
                </a:ext>
              </a:extLst>
            </a:blip>
            <a:srcRect/>
            <a:stretch>
              <a:fillRect/>
            </a:stretch>
          </p:blipFill>
          <p:spPr bwMode="auto">
            <a:xfrm>
              <a:off x="3025775" y="3114487"/>
              <a:ext cx="545034" cy="117235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Заголовок 5"/>
          <p:cNvSpPr txBox="1">
            <a:spLocks noGrp="1"/>
          </p:cNvSpPr>
          <p:nvPr>
            <p:ph type="title"/>
          </p:nvPr>
        </p:nvSpPr>
        <p:spPr>
          <a:xfrm>
            <a:off x="269875" y="114300"/>
            <a:ext cx="8426450" cy="407988"/>
          </a:xfrm>
          <a:prstGeom prst="rect">
            <a:avLst/>
          </a:prstGeom>
        </p:spPr>
        <p:txBody>
          <a:bodyPr vert="horz" lIns="0" tIns="0" rIns="0" bIns="0" rtlCol="0" anchor="ctr">
            <a:noAutofit/>
          </a:bodyPr>
          <a:lstStyle>
            <a:lvl1pPr algn="l" defTabSz="914400" rtl="0" eaLnBrk="1" latinLnBrk="0" hangingPunct="1">
              <a:spcBef>
                <a:spcPct val="0"/>
              </a:spcBef>
              <a:buNone/>
              <a:defRPr sz="2400" kern="1200">
                <a:solidFill>
                  <a:srgbClr val="005791"/>
                </a:solidFill>
                <a:latin typeface="Segoe UI Light" panose="020B0502040204020203" pitchFamily="34" charset="0"/>
                <a:ea typeface="Segoe UI" panose="020B0502040204020203" pitchFamily="34" charset="0"/>
                <a:cs typeface="Segoe UI" panose="020B0502040204020203" pitchFamily="34" charset="0"/>
              </a:defRPr>
            </a:lvl1pPr>
          </a:lstStyle>
          <a:p>
            <a:r>
              <a:rPr lang="ru-RU" dirty="0" smtClean="0"/>
              <a:t>Технологии </a:t>
            </a:r>
            <a:r>
              <a:rPr lang="ru-RU" dirty="0" smtClean="0"/>
              <a:t>кольцевого резервирования</a:t>
            </a:r>
            <a:endParaRPr lang="ru-RU" dirty="0"/>
          </a:p>
        </p:txBody>
      </p:sp>
    </p:spTree>
    <p:extLst>
      <p:ext uri="{BB962C8B-B14F-4D97-AF65-F5344CB8AC3E}">
        <p14:creationId xmlns:p14="http://schemas.microsoft.com/office/powerpoint/2010/main" val="15756898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327"/>
                                        </p:tgtEl>
                                        <p:attrNameLst>
                                          <p:attrName>style.visibility</p:attrName>
                                        </p:attrNameLst>
                                      </p:cBhvr>
                                      <p:to>
                                        <p:strVal val="visible"/>
                                      </p:to>
                                    </p:set>
                                    <p:animEffect transition="in" filter="wipe(right)">
                                      <p:cBhvr>
                                        <p:cTn id="14" dur="5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1000"/>
                    </a14:imgEffect>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1650207" y="1023443"/>
            <a:ext cx="5664994" cy="361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Rectangle 2"/>
          <p:cNvSpPr>
            <a:spLocks noGrp="1" noChangeArrowheads="1"/>
          </p:cNvSpPr>
          <p:nvPr>
            <p:ph type="title"/>
          </p:nvPr>
        </p:nvSpPr>
        <p:spPr>
          <a:xfrm>
            <a:off x="450179" y="4492383"/>
            <a:ext cx="8425662" cy="407135"/>
          </a:xfrm>
        </p:spPr>
        <p:txBody>
          <a:bodyPr/>
          <a:lstStyle/>
          <a:p>
            <a:pPr algn="r"/>
            <a:r>
              <a:rPr lang="en-US" altLang="en-US" sz="1800" dirty="0" smtClean="0"/>
              <a:t>Watch-dog </a:t>
            </a:r>
            <a:r>
              <a:rPr lang="ru-RU" altLang="en-US" sz="1800" dirty="0" smtClean="0"/>
              <a:t>пакеты отсылаются </a:t>
            </a:r>
            <a:br>
              <a:rPr lang="ru-RU" altLang="en-US" sz="1800" dirty="0" smtClean="0"/>
            </a:br>
            <a:r>
              <a:rPr lang="ru-RU" altLang="en-US" sz="1800" dirty="0" smtClean="0"/>
              <a:t>в обе стороны кольца</a:t>
            </a:r>
            <a:endParaRPr lang="de-DE" altLang="en-US" sz="1800" dirty="0"/>
          </a:p>
        </p:txBody>
      </p:sp>
      <p:sp>
        <p:nvSpPr>
          <p:cNvPr id="12" name="Rounded Rectangle 11"/>
          <p:cNvSpPr/>
          <p:nvPr/>
        </p:nvSpPr>
        <p:spPr>
          <a:xfrm rot="21041481">
            <a:off x="2656577" y="2251684"/>
            <a:ext cx="3316806" cy="1173718"/>
          </a:xfrm>
          <a:custGeom>
            <a:avLst/>
            <a:gdLst>
              <a:gd name="connsiteX0" fmla="*/ 0 w 5567267"/>
              <a:gd name="connsiteY0" fmla="*/ 260032 h 1560163"/>
              <a:gd name="connsiteX1" fmla="*/ 260032 w 5567267"/>
              <a:gd name="connsiteY1" fmla="*/ 0 h 1560163"/>
              <a:gd name="connsiteX2" fmla="*/ 5307235 w 5567267"/>
              <a:gd name="connsiteY2" fmla="*/ 0 h 1560163"/>
              <a:gd name="connsiteX3" fmla="*/ 5567267 w 5567267"/>
              <a:gd name="connsiteY3" fmla="*/ 260032 h 1560163"/>
              <a:gd name="connsiteX4" fmla="*/ 5567267 w 5567267"/>
              <a:gd name="connsiteY4" fmla="*/ 1300131 h 1560163"/>
              <a:gd name="connsiteX5" fmla="*/ 5307235 w 5567267"/>
              <a:gd name="connsiteY5" fmla="*/ 1560163 h 1560163"/>
              <a:gd name="connsiteX6" fmla="*/ 260032 w 5567267"/>
              <a:gd name="connsiteY6" fmla="*/ 1560163 h 1560163"/>
              <a:gd name="connsiteX7" fmla="*/ 0 w 5567267"/>
              <a:gd name="connsiteY7" fmla="*/ 1300131 h 1560163"/>
              <a:gd name="connsiteX8" fmla="*/ 0 w 5567267"/>
              <a:gd name="connsiteY8" fmla="*/ 260032 h 1560163"/>
              <a:gd name="connsiteX0" fmla="*/ 0 w 5567267"/>
              <a:gd name="connsiteY0" fmla="*/ 262601 h 1562732"/>
              <a:gd name="connsiteX1" fmla="*/ 260032 w 5567267"/>
              <a:gd name="connsiteY1" fmla="*/ 2569 h 1562732"/>
              <a:gd name="connsiteX2" fmla="*/ 4092495 w 5567267"/>
              <a:gd name="connsiteY2" fmla="*/ 0 h 1562732"/>
              <a:gd name="connsiteX3" fmla="*/ 5307235 w 5567267"/>
              <a:gd name="connsiteY3" fmla="*/ 2569 h 1562732"/>
              <a:gd name="connsiteX4" fmla="*/ 5567267 w 5567267"/>
              <a:gd name="connsiteY4" fmla="*/ 262601 h 1562732"/>
              <a:gd name="connsiteX5" fmla="*/ 5567267 w 5567267"/>
              <a:gd name="connsiteY5" fmla="*/ 1302700 h 1562732"/>
              <a:gd name="connsiteX6" fmla="*/ 5307235 w 5567267"/>
              <a:gd name="connsiteY6" fmla="*/ 1562732 h 1562732"/>
              <a:gd name="connsiteX7" fmla="*/ 260032 w 5567267"/>
              <a:gd name="connsiteY7" fmla="*/ 1562732 h 1562732"/>
              <a:gd name="connsiteX8" fmla="*/ 0 w 5567267"/>
              <a:gd name="connsiteY8" fmla="*/ 1302700 h 1562732"/>
              <a:gd name="connsiteX9" fmla="*/ 0 w 5567267"/>
              <a:gd name="connsiteY9" fmla="*/ 262601 h 1562732"/>
              <a:gd name="connsiteX0" fmla="*/ 0 w 5567267"/>
              <a:gd name="connsiteY0" fmla="*/ 262601 h 1567526"/>
              <a:gd name="connsiteX1" fmla="*/ 260032 w 5567267"/>
              <a:gd name="connsiteY1" fmla="*/ 2569 h 1567526"/>
              <a:gd name="connsiteX2" fmla="*/ 4092495 w 5567267"/>
              <a:gd name="connsiteY2" fmla="*/ 0 h 1567526"/>
              <a:gd name="connsiteX3" fmla="*/ 5307235 w 5567267"/>
              <a:gd name="connsiteY3" fmla="*/ 2569 h 1567526"/>
              <a:gd name="connsiteX4" fmla="*/ 5567267 w 5567267"/>
              <a:gd name="connsiteY4" fmla="*/ 262601 h 1567526"/>
              <a:gd name="connsiteX5" fmla="*/ 5567267 w 5567267"/>
              <a:gd name="connsiteY5" fmla="*/ 1302700 h 1567526"/>
              <a:gd name="connsiteX6" fmla="*/ 5307235 w 5567267"/>
              <a:gd name="connsiteY6" fmla="*/ 1562732 h 1567526"/>
              <a:gd name="connsiteX7" fmla="*/ 4422408 w 5567267"/>
              <a:gd name="connsiteY7" fmla="*/ 1567526 h 1567526"/>
              <a:gd name="connsiteX8" fmla="*/ 260032 w 5567267"/>
              <a:gd name="connsiteY8" fmla="*/ 1562732 h 1567526"/>
              <a:gd name="connsiteX9" fmla="*/ 0 w 5567267"/>
              <a:gd name="connsiteY9" fmla="*/ 1302700 h 1567526"/>
              <a:gd name="connsiteX10" fmla="*/ 0 w 5567267"/>
              <a:gd name="connsiteY10" fmla="*/ 262601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5307235 w 5567267"/>
              <a:gd name="connsiteY4" fmla="*/ 1562732 h 1567526"/>
              <a:gd name="connsiteX5" fmla="*/ 4422408 w 5567267"/>
              <a:gd name="connsiteY5" fmla="*/ 1567526 h 1567526"/>
              <a:gd name="connsiteX6" fmla="*/ 260032 w 5567267"/>
              <a:gd name="connsiteY6" fmla="*/ 1562732 h 1567526"/>
              <a:gd name="connsiteX7" fmla="*/ 0 w 5567267"/>
              <a:gd name="connsiteY7" fmla="*/ 1302700 h 1567526"/>
              <a:gd name="connsiteX8" fmla="*/ 0 w 5567267"/>
              <a:gd name="connsiteY8" fmla="*/ 262601 h 1567526"/>
              <a:gd name="connsiteX9" fmla="*/ 260032 w 5567267"/>
              <a:gd name="connsiteY9" fmla="*/ 2569 h 1567526"/>
              <a:gd name="connsiteX10" fmla="*/ 4183935 w 5567267"/>
              <a:gd name="connsiteY10" fmla="*/ 91440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5307235 w 5567267"/>
              <a:gd name="connsiteY4" fmla="*/ 1562732 h 1567526"/>
              <a:gd name="connsiteX5" fmla="*/ 4422408 w 5567267"/>
              <a:gd name="connsiteY5" fmla="*/ 1567526 h 1567526"/>
              <a:gd name="connsiteX6" fmla="*/ 260032 w 5567267"/>
              <a:gd name="connsiteY6" fmla="*/ 1562732 h 1567526"/>
              <a:gd name="connsiteX7" fmla="*/ 0 w 5567267"/>
              <a:gd name="connsiteY7" fmla="*/ 1302700 h 1567526"/>
              <a:gd name="connsiteX8" fmla="*/ 0 w 5567267"/>
              <a:gd name="connsiteY8" fmla="*/ 262601 h 1567526"/>
              <a:gd name="connsiteX9" fmla="*/ 260032 w 5567267"/>
              <a:gd name="connsiteY9" fmla="*/ 2569 h 1567526"/>
              <a:gd name="connsiteX10" fmla="*/ 4065961 w 5567267"/>
              <a:gd name="connsiteY10" fmla="*/ 10329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4422408 w 5567267"/>
              <a:gd name="connsiteY4" fmla="*/ 1567526 h 1567526"/>
              <a:gd name="connsiteX5" fmla="*/ 260032 w 5567267"/>
              <a:gd name="connsiteY5" fmla="*/ 1562732 h 1567526"/>
              <a:gd name="connsiteX6" fmla="*/ 0 w 5567267"/>
              <a:gd name="connsiteY6" fmla="*/ 1302700 h 1567526"/>
              <a:gd name="connsiteX7" fmla="*/ 0 w 5567267"/>
              <a:gd name="connsiteY7" fmla="*/ 262601 h 1567526"/>
              <a:gd name="connsiteX8" fmla="*/ 260032 w 5567267"/>
              <a:gd name="connsiteY8" fmla="*/ 2569 h 1567526"/>
              <a:gd name="connsiteX9" fmla="*/ 4065961 w 5567267"/>
              <a:gd name="connsiteY9" fmla="*/ 10329 h 1567526"/>
              <a:gd name="connsiteX0" fmla="*/ 4092495 w 5567267"/>
              <a:gd name="connsiteY0" fmla="*/ 0 h 1567526"/>
              <a:gd name="connsiteX1" fmla="*/ 5307235 w 5567267"/>
              <a:gd name="connsiteY1" fmla="*/ 2569 h 1567526"/>
              <a:gd name="connsiteX2" fmla="*/ 5567267 w 5567267"/>
              <a:gd name="connsiteY2" fmla="*/ 262601 h 1567526"/>
              <a:gd name="connsiteX3" fmla="*/ 4422408 w 5567267"/>
              <a:gd name="connsiteY3" fmla="*/ 1567526 h 1567526"/>
              <a:gd name="connsiteX4" fmla="*/ 260032 w 5567267"/>
              <a:gd name="connsiteY4" fmla="*/ 1562732 h 1567526"/>
              <a:gd name="connsiteX5" fmla="*/ 0 w 5567267"/>
              <a:gd name="connsiteY5" fmla="*/ 1302700 h 1567526"/>
              <a:gd name="connsiteX6" fmla="*/ 0 w 5567267"/>
              <a:gd name="connsiteY6" fmla="*/ 262601 h 1567526"/>
              <a:gd name="connsiteX7" fmla="*/ 260032 w 5567267"/>
              <a:gd name="connsiteY7" fmla="*/ 2569 h 1567526"/>
              <a:gd name="connsiteX8" fmla="*/ 4065961 w 5567267"/>
              <a:gd name="connsiteY8" fmla="*/ 10329 h 1567526"/>
              <a:gd name="connsiteX0" fmla="*/ 4092495 w 5319681"/>
              <a:gd name="connsiteY0" fmla="*/ 0 h 1567526"/>
              <a:gd name="connsiteX1" fmla="*/ 5307235 w 5319681"/>
              <a:gd name="connsiteY1" fmla="*/ 2569 h 1567526"/>
              <a:gd name="connsiteX2" fmla="*/ 4422408 w 5319681"/>
              <a:gd name="connsiteY2" fmla="*/ 1567526 h 1567526"/>
              <a:gd name="connsiteX3" fmla="*/ 260032 w 5319681"/>
              <a:gd name="connsiteY3" fmla="*/ 1562732 h 1567526"/>
              <a:gd name="connsiteX4" fmla="*/ 0 w 5319681"/>
              <a:gd name="connsiteY4" fmla="*/ 1302700 h 1567526"/>
              <a:gd name="connsiteX5" fmla="*/ 0 w 5319681"/>
              <a:gd name="connsiteY5" fmla="*/ 262601 h 1567526"/>
              <a:gd name="connsiteX6" fmla="*/ 260032 w 5319681"/>
              <a:gd name="connsiteY6" fmla="*/ 2569 h 1567526"/>
              <a:gd name="connsiteX7" fmla="*/ 4065961 w 5319681"/>
              <a:gd name="connsiteY7" fmla="*/ 10329 h 1567526"/>
              <a:gd name="connsiteX0" fmla="*/ 4092495 w 4422408"/>
              <a:gd name="connsiteY0" fmla="*/ 0 h 1567526"/>
              <a:gd name="connsiteX1" fmla="*/ 4422408 w 4422408"/>
              <a:gd name="connsiteY1" fmla="*/ 1567526 h 1567526"/>
              <a:gd name="connsiteX2" fmla="*/ 260032 w 4422408"/>
              <a:gd name="connsiteY2" fmla="*/ 1562732 h 1567526"/>
              <a:gd name="connsiteX3" fmla="*/ 0 w 4422408"/>
              <a:gd name="connsiteY3" fmla="*/ 1302700 h 1567526"/>
              <a:gd name="connsiteX4" fmla="*/ 0 w 4422408"/>
              <a:gd name="connsiteY4" fmla="*/ 262601 h 1567526"/>
              <a:gd name="connsiteX5" fmla="*/ 260032 w 4422408"/>
              <a:gd name="connsiteY5" fmla="*/ 2569 h 1567526"/>
              <a:gd name="connsiteX6" fmla="*/ 4065961 w 4422408"/>
              <a:gd name="connsiteY6" fmla="*/ 10329 h 1567526"/>
              <a:gd name="connsiteX0" fmla="*/ 4422408 w 4422408"/>
              <a:gd name="connsiteY0" fmla="*/ 1564957 h 1564957"/>
              <a:gd name="connsiteX1" fmla="*/ 260032 w 4422408"/>
              <a:gd name="connsiteY1" fmla="*/ 1560163 h 1564957"/>
              <a:gd name="connsiteX2" fmla="*/ 0 w 4422408"/>
              <a:gd name="connsiteY2" fmla="*/ 1300131 h 1564957"/>
              <a:gd name="connsiteX3" fmla="*/ 0 w 4422408"/>
              <a:gd name="connsiteY3" fmla="*/ 260032 h 1564957"/>
              <a:gd name="connsiteX4" fmla="*/ 260032 w 4422408"/>
              <a:gd name="connsiteY4" fmla="*/ 0 h 1564957"/>
              <a:gd name="connsiteX5" fmla="*/ 4065961 w 4422408"/>
              <a:gd name="connsiteY5" fmla="*/ 7760 h 156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2408" h="1564957">
                <a:moveTo>
                  <a:pt x="4422408" y="1564957"/>
                </a:moveTo>
                <a:lnTo>
                  <a:pt x="260032" y="1560163"/>
                </a:lnTo>
                <a:cubicBezTo>
                  <a:pt x="116420" y="1560163"/>
                  <a:pt x="0" y="1443743"/>
                  <a:pt x="0" y="1300131"/>
                </a:cubicBezTo>
                <a:lnTo>
                  <a:pt x="0" y="260032"/>
                </a:lnTo>
                <a:cubicBezTo>
                  <a:pt x="0" y="116420"/>
                  <a:pt x="116420" y="0"/>
                  <a:pt x="260032" y="0"/>
                </a:cubicBezTo>
                <a:lnTo>
                  <a:pt x="4065961" y="7760"/>
                </a:lnTo>
              </a:path>
            </a:pathLst>
          </a:custGeom>
          <a:noFill/>
          <a:ln w="38100">
            <a:solidFill>
              <a:srgbClr val="0049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7" name="Rounded Rectangle 11"/>
          <p:cNvSpPr/>
          <p:nvPr/>
        </p:nvSpPr>
        <p:spPr>
          <a:xfrm rot="21041481">
            <a:off x="5709841" y="1927078"/>
            <a:ext cx="1106079" cy="1175645"/>
          </a:xfrm>
          <a:custGeom>
            <a:avLst/>
            <a:gdLst>
              <a:gd name="connsiteX0" fmla="*/ 0 w 5567267"/>
              <a:gd name="connsiteY0" fmla="*/ 260032 h 1560163"/>
              <a:gd name="connsiteX1" fmla="*/ 260032 w 5567267"/>
              <a:gd name="connsiteY1" fmla="*/ 0 h 1560163"/>
              <a:gd name="connsiteX2" fmla="*/ 5307235 w 5567267"/>
              <a:gd name="connsiteY2" fmla="*/ 0 h 1560163"/>
              <a:gd name="connsiteX3" fmla="*/ 5567267 w 5567267"/>
              <a:gd name="connsiteY3" fmla="*/ 260032 h 1560163"/>
              <a:gd name="connsiteX4" fmla="*/ 5567267 w 5567267"/>
              <a:gd name="connsiteY4" fmla="*/ 1300131 h 1560163"/>
              <a:gd name="connsiteX5" fmla="*/ 5307235 w 5567267"/>
              <a:gd name="connsiteY5" fmla="*/ 1560163 h 1560163"/>
              <a:gd name="connsiteX6" fmla="*/ 260032 w 5567267"/>
              <a:gd name="connsiteY6" fmla="*/ 1560163 h 1560163"/>
              <a:gd name="connsiteX7" fmla="*/ 0 w 5567267"/>
              <a:gd name="connsiteY7" fmla="*/ 1300131 h 1560163"/>
              <a:gd name="connsiteX8" fmla="*/ 0 w 5567267"/>
              <a:gd name="connsiteY8" fmla="*/ 260032 h 1560163"/>
              <a:gd name="connsiteX0" fmla="*/ 0 w 5567267"/>
              <a:gd name="connsiteY0" fmla="*/ 262601 h 1562732"/>
              <a:gd name="connsiteX1" fmla="*/ 260032 w 5567267"/>
              <a:gd name="connsiteY1" fmla="*/ 2569 h 1562732"/>
              <a:gd name="connsiteX2" fmla="*/ 4092495 w 5567267"/>
              <a:gd name="connsiteY2" fmla="*/ 0 h 1562732"/>
              <a:gd name="connsiteX3" fmla="*/ 5307235 w 5567267"/>
              <a:gd name="connsiteY3" fmla="*/ 2569 h 1562732"/>
              <a:gd name="connsiteX4" fmla="*/ 5567267 w 5567267"/>
              <a:gd name="connsiteY4" fmla="*/ 262601 h 1562732"/>
              <a:gd name="connsiteX5" fmla="*/ 5567267 w 5567267"/>
              <a:gd name="connsiteY5" fmla="*/ 1302700 h 1562732"/>
              <a:gd name="connsiteX6" fmla="*/ 5307235 w 5567267"/>
              <a:gd name="connsiteY6" fmla="*/ 1562732 h 1562732"/>
              <a:gd name="connsiteX7" fmla="*/ 260032 w 5567267"/>
              <a:gd name="connsiteY7" fmla="*/ 1562732 h 1562732"/>
              <a:gd name="connsiteX8" fmla="*/ 0 w 5567267"/>
              <a:gd name="connsiteY8" fmla="*/ 1302700 h 1562732"/>
              <a:gd name="connsiteX9" fmla="*/ 0 w 5567267"/>
              <a:gd name="connsiteY9" fmla="*/ 262601 h 1562732"/>
              <a:gd name="connsiteX0" fmla="*/ 0 w 5567267"/>
              <a:gd name="connsiteY0" fmla="*/ 262601 h 1567526"/>
              <a:gd name="connsiteX1" fmla="*/ 260032 w 5567267"/>
              <a:gd name="connsiteY1" fmla="*/ 2569 h 1567526"/>
              <a:gd name="connsiteX2" fmla="*/ 4092495 w 5567267"/>
              <a:gd name="connsiteY2" fmla="*/ 0 h 1567526"/>
              <a:gd name="connsiteX3" fmla="*/ 5307235 w 5567267"/>
              <a:gd name="connsiteY3" fmla="*/ 2569 h 1567526"/>
              <a:gd name="connsiteX4" fmla="*/ 5567267 w 5567267"/>
              <a:gd name="connsiteY4" fmla="*/ 262601 h 1567526"/>
              <a:gd name="connsiteX5" fmla="*/ 5567267 w 5567267"/>
              <a:gd name="connsiteY5" fmla="*/ 1302700 h 1567526"/>
              <a:gd name="connsiteX6" fmla="*/ 5307235 w 5567267"/>
              <a:gd name="connsiteY6" fmla="*/ 1562732 h 1567526"/>
              <a:gd name="connsiteX7" fmla="*/ 4422408 w 5567267"/>
              <a:gd name="connsiteY7" fmla="*/ 1567526 h 1567526"/>
              <a:gd name="connsiteX8" fmla="*/ 260032 w 5567267"/>
              <a:gd name="connsiteY8" fmla="*/ 1562732 h 1567526"/>
              <a:gd name="connsiteX9" fmla="*/ 0 w 5567267"/>
              <a:gd name="connsiteY9" fmla="*/ 1302700 h 1567526"/>
              <a:gd name="connsiteX10" fmla="*/ 0 w 5567267"/>
              <a:gd name="connsiteY10" fmla="*/ 262601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5307235 w 5567267"/>
              <a:gd name="connsiteY4" fmla="*/ 1562732 h 1567526"/>
              <a:gd name="connsiteX5" fmla="*/ 4422408 w 5567267"/>
              <a:gd name="connsiteY5" fmla="*/ 1567526 h 1567526"/>
              <a:gd name="connsiteX6" fmla="*/ 260032 w 5567267"/>
              <a:gd name="connsiteY6" fmla="*/ 1562732 h 1567526"/>
              <a:gd name="connsiteX7" fmla="*/ 0 w 5567267"/>
              <a:gd name="connsiteY7" fmla="*/ 1302700 h 1567526"/>
              <a:gd name="connsiteX8" fmla="*/ 0 w 5567267"/>
              <a:gd name="connsiteY8" fmla="*/ 262601 h 1567526"/>
              <a:gd name="connsiteX9" fmla="*/ 260032 w 5567267"/>
              <a:gd name="connsiteY9" fmla="*/ 2569 h 1567526"/>
              <a:gd name="connsiteX10" fmla="*/ 4183935 w 5567267"/>
              <a:gd name="connsiteY10" fmla="*/ 91440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5307235 w 5567267"/>
              <a:gd name="connsiteY4" fmla="*/ 1562732 h 1567526"/>
              <a:gd name="connsiteX5" fmla="*/ 4422408 w 5567267"/>
              <a:gd name="connsiteY5" fmla="*/ 1567526 h 1567526"/>
              <a:gd name="connsiteX6" fmla="*/ 260032 w 5567267"/>
              <a:gd name="connsiteY6" fmla="*/ 1562732 h 1567526"/>
              <a:gd name="connsiteX7" fmla="*/ 0 w 5567267"/>
              <a:gd name="connsiteY7" fmla="*/ 1302700 h 1567526"/>
              <a:gd name="connsiteX8" fmla="*/ 0 w 5567267"/>
              <a:gd name="connsiteY8" fmla="*/ 262601 h 1567526"/>
              <a:gd name="connsiteX9" fmla="*/ 260032 w 5567267"/>
              <a:gd name="connsiteY9" fmla="*/ 2569 h 1567526"/>
              <a:gd name="connsiteX10" fmla="*/ 4065961 w 5567267"/>
              <a:gd name="connsiteY10" fmla="*/ 10329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5307235 w 5567267"/>
              <a:gd name="connsiteY4" fmla="*/ 1562732 h 1567526"/>
              <a:gd name="connsiteX5" fmla="*/ 4422408 w 5567267"/>
              <a:gd name="connsiteY5" fmla="*/ 1567526 h 1567526"/>
              <a:gd name="connsiteX6" fmla="*/ 260032 w 5567267"/>
              <a:gd name="connsiteY6" fmla="*/ 1562732 h 1567526"/>
              <a:gd name="connsiteX7" fmla="*/ 0 w 5567267"/>
              <a:gd name="connsiteY7" fmla="*/ 1302700 h 1567526"/>
              <a:gd name="connsiteX8" fmla="*/ 260032 w 5567267"/>
              <a:gd name="connsiteY8" fmla="*/ 2569 h 1567526"/>
              <a:gd name="connsiteX9" fmla="*/ 4065961 w 5567267"/>
              <a:gd name="connsiteY9" fmla="*/ 10329 h 1567526"/>
              <a:gd name="connsiteX0" fmla="*/ 4330730 w 5805502"/>
              <a:gd name="connsiteY0" fmla="*/ 0 h 1567526"/>
              <a:gd name="connsiteX1" fmla="*/ 5545470 w 5805502"/>
              <a:gd name="connsiteY1" fmla="*/ 2569 h 1567526"/>
              <a:gd name="connsiteX2" fmla="*/ 5805502 w 5805502"/>
              <a:gd name="connsiteY2" fmla="*/ 262601 h 1567526"/>
              <a:gd name="connsiteX3" fmla="*/ 5805502 w 5805502"/>
              <a:gd name="connsiteY3" fmla="*/ 1302700 h 1567526"/>
              <a:gd name="connsiteX4" fmla="*/ 5545470 w 5805502"/>
              <a:gd name="connsiteY4" fmla="*/ 1562732 h 1567526"/>
              <a:gd name="connsiteX5" fmla="*/ 4660643 w 5805502"/>
              <a:gd name="connsiteY5" fmla="*/ 1567526 h 1567526"/>
              <a:gd name="connsiteX6" fmla="*/ 498267 w 5805502"/>
              <a:gd name="connsiteY6" fmla="*/ 1562732 h 1567526"/>
              <a:gd name="connsiteX7" fmla="*/ 498267 w 5805502"/>
              <a:gd name="connsiteY7" fmla="*/ 2569 h 1567526"/>
              <a:gd name="connsiteX8" fmla="*/ 4304196 w 5805502"/>
              <a:gd name="connsiteY8" fmla="*/ 10329 h 1567526"/>
              <a:gd name="connsiteX0" fmla="*/ 3833313 w 5308085"/>
              <a:gd name="connsiteY0" fmla="*/ 0 h 1567526"/>
              <a:gd name="connsiteX1" fmla="*/ 5048053 w 5308085"/>
              <a:gd name="connsiteY1" fmla="*/ 2569 h 1567526"/>
              <a:gd name="connsiteX2" fmla="*/ 5308085 w 5308085"/>
              <a:gd name="connsiteY2" fmla="*/ 262601 h 1567526"/>
              <a:gd name="connsiteX3" fmla="*/ 5308085 w 5308085"/>
              <a:gd name="connsiteY3" fmla="*/ 1302700 h 1567526"/>
              <a:gd name="connsiteX4" fmla="*/ 5048053 w 5308085"/>
              <a:gd name="connsiteY4" fmla="*/ 1562732 h 1567526"/>
              <a:gd name="connsiteX5" fmla="*/ 4163226 w 5308085"/>
              <a:gd name="connsiteY5" fmla="*/ 1567526 h 1567526"/>
              <a:gd name="connsiteX6" fmla="*/ 850 w 5308085"/>
              <a:gd name="connsiteY6" fmla="*/ 1562732 h 1567526"/>
              <a:gd name="connsiteX7" fmla="*/ 3806779 w 5308085"/>
              <a:gd name="connsiteY7" fmla="*/ 10329 h 1567526"/>
              <a:gd name="connsiteX0" fmla="*/ 26534 w 1501306"/>
              <a:gd name="connsiteY0" fmla="*/ 0 h 1567526"/>
              <a:gd name="connsiteX1" fmla="*/ 1241274 w 1501306"/>
              <a:gd name="connsiteY1" fmla="*/ 2569 h 1567526"/>
              <a:gd name="connsiteX2" fmla="*/ 1501306 w 1501306"/>
              <a:gd name="connsiteY2" fmla="*/ 262601 h 1567526"/>
              <a:gd name="connsiteX3" fmla="*/ 1501306 w 1501306"/>
              <a:gd name="connsiteY3" fmla="*/ 1302700 h 1567526"/>
              <a:gd name="connsiteX4" fmla="*/ 1241274 w 1501306"/>
              <a:gd name="connsiteY4" fmla="*/ 1562732 h 1567526"/>
              <a:gd name="connsiteX5" fmla="*/ 356447 w 1501306"/>
              <a:gd name="connsiteY5" fmla="*/ 1567526 h 1567526"/>
              <a:gd name="connsiteX6" fmla="*/ 0 w 1501306"/>
              <a:gd name="connsiteY6" fmla="*/ 10329 h 1567526"/>
              <a:gd name="connsiteX0" fmla="*/ 0 w 1474772"/>
              <a:gd name="connsiteY0" fmla="*/ 0 h 1567526"/>
              <a:gd name="connsiteX1" fmla="*/ 1214740 w 1474772"/>
              <a:gd name="connsiteY1" fmla="*/ 2569 h 1567526"/>
              <a:gd name="connsiteX2" fmla="*/ 1474772 w 1474772"/>
              <a:gd name="connsiteY2" fmla="*/ 262601 h 1567526"/>
              <a:gd name="connsiteX3" fmla="*/ 1474772 w 1474772"/>
              <a:gd name="connsiteY3" fmla="*/ 1302700 h 1567526"/>
              <a:gd name="connsiteX4" fmla="*/ 1214740 w 1474772"/>
              <a:gd name="connsiteY4" fmla="*/ 1562732 h 1567526"/>
              <a:gd name="connsiteX5" fmla="*/ 329913 w 1474772"/>
              <a:gd name="connsiteY5" fmla="*/ 1567526 h 156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772" h="1567526">
                <a:moveTo>
                  <a:pt x="0" y="0"/>
                </a:moveTo>
                <a:lnTo>
                  <a:pt x="1214740" y="2569"/>
                </a:lnTo>
                <a:cubicBezTo>
                  <a:pt x="1358352" y="2569"/>
                  <a:pt x="1474772" y="118989"/>
                  <a:pt x="1474772" y="262601"/>
                </a:cubicBezTo>
                <a:lnTo>
                  <a:pt x="1474772" y="1302700"/>
                </a:lnTo>
                <a:cubicBezTo>
                  <a:pt x="1474772" y="1446312"/>
                  <a:pt x="1358352" y="1562732"/>
                  <a:pt x="1214740" y="1562732"/>
                </a:cubicBezTo>
                <a:lnTo>
                  <a:pt x="329913" y="1567526"/>
                </a:lnTo>
              </a:path>
            </a:pathLst>
          </a:custGeom>
          <a:noFill/>
          <a:ln w="38100">
            <a:solidFill>
              <a:srgbClr val="00498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5-Point Star 15"/>
          <p:cNvSpPr/>
          <p:nvPr/>
        </p:nvSpPr>
        <p:spPr>
          <a:xfrm>
            <a:off x="6543675" y="1077914"/>
            <a:ext cx="171450" cy="171450"/>
          </a:xfrm>
          <a:prstGeom prst="star5">
            <a:avLst/>
          </a:prstGeom>
          <a:solidFill>
            <a:srgbClr val="0049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4743450" y="1502357"/>
            <a:ext cx="130969" cy="133737"/>
          </a:xfrm>
          <a:prstGeom prst="ellipse">
            <a:avLst/>
          </a:prstGeom>
          <a:solidFill>
            <a:srgbClr val="6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p:cNvSpPr/>
          <p:nvPr/>
        </p:nvSpPr>
        <p:spPr>
          <a:xfrm>
            <a:off x="4988719" y="1354913"/>
            <a:ext cx="130969" cy="133737"/>
          </a:xfrm>
          <a:prstGeom prst="ellipse">
            <a:avLst/>
          </a:prstGeom>
          <a:solidFill>
            <a:srgbClr val="6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p:nvPr/>
        </p:nvSpPr>
        <p:spPr>
          <a:xfrm>
            <a:off x="5166837" y="1212038"/>
            <a:ext cx="130969" cy="133737"/>
          </a:xfrm>
          <a:prstGeom prst="ellipse">
            <a:avLst/>
          </a:prstGeom>
          <a:solidFill>
            <a:srgbClr val="6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p:cNvSpPr/>
          <p:nvPr/>
        </p:nvSpPr>
        <p:spPr>
          <a:xfrm>
            <a:off x="6563916" y="1300055"/>
            <a:ext cx="130969" cy="133737"/>
          </a:xfrm>
          <a:prstGeom prst="ellipse">
            <a:avLst/>
          </a:prstGeom>
          <a:solidFill>
            <a:srgbClr val="6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6709411" y="1041466"/>
            <a:ext cx="1148071" cy="663643"/>
          </a:xfrm>
          <a:prstGeom prst="rect">
            <a:avLst/>
          </a:prstGeom>
          <a:noFill/>
        </p:spPr>
        <p:txBody>
          <a:bodyPr wrap="none" rtlCol="0">
            <a:spAutoFit/>
          </a:bodyPr>
          <a:lstStyle/>
          <a:p>
            <a:pPr>
              <a:lnSpc>
                <a:spcPct val="150000"/>
              </a:lnSpc>
            </a:pPr>
            <a:r>
              <a:rPr lang="en-US" sz="825" b="1" dirty="0"/>
              <a:t>Watch-dog packets</a:t>
            </a:r>
          </a:p>
          <a:p>
            <a:pPr>
              <a:lnSpc>
                <a:spcPct val="150000"/>
              </a:lnSpc>
            </a:pPr>
            <a:r>
              <a:rPr lang="en-US" sz="825" b="1" dirty="0"/>
              <a:t>Ethernet data packets</a:t>
            </a:r>
          </a:p>
          <a:p>
            <a:pPr>
              <a:lnSpc>
                <a:spcPct val="150000"/>
              </a:lnSpc>
            </a:pPr>
            <a:r>
              <a:rPr lang="en-US" sz="825" b="1" dirty="0"/>
              <a:t>Link down packets</a:t>
            </a:r>
          </a:p>
        </p:txBody>
      </p:sp>
      <p:sp>
        <p:nvSpPr>
          <p:cNvPr id="24" name="5-Point Star 23"/>
          <p:cNvSpPr/>
          <p:nvPr/>
        </p:nvSpPr>
        <p:spPr>
          <a:xfrm>
            <a:off x="5518852" y="1954988"/>
            <a:ext cx="171450" cy="171450"/>
          </a:xfrm>
          <a:prstGeom prst="star5">
            <a:avLst/>
          </a:prstGeom>
          <a:solidFill>
            <a:srgbClr val="0049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5-Point Star 25"/>
          <p:cNvSpPr/>
          <p:nvPr/>
        </p:nvSpPr>
        <p:spPr>
          <a:xfrm>
            <a:off x="5565669" y="1949273"/>
            <a:ext cx="171450" cy="171450"/>
          </a:xfrm>
          <a:prstGeom prst="star5">
            <a:avLst/>
          </a:prstGeom>
          <a:solidFill>
            <a:srgbClr val="0049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7" name="Group 26"/>
          <p:cNvGrpSpPr/>
          <p:nvPr/>
        </p:nvGrpSpPr>
        <p:grpSpPr>
          <a:xfrm>
            <a:off x="5343527" y="1163639"/>
            <a:ext cx="433132" cy="534174"/>
            <a:chOff x="5600700" y="2145268"/>
            <a:chExt cx="577509" cy="712232"/>
          </a:xfrm>
        </p:grpSpPr>
        <p:sp>
          <p:nvSpPr>
            <p:cNvPr id="28" name="Down Arrow 27"/>
            <p:cNvSpPr/>
            <p:nvPr/>
          </p:nvSpPr>
          <p:spPr>
            <a:xfrm>
              <a:off x="5760720" y="2514600"/>
              <a:ext cx="272517" cy="3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p:cNvSpPr txBox="1"/>
            <p:nvPr/>
          </p:nvSpPr>
          <p:spPr>
            <a:xfrm>
              <a:off x="5600700" y="2145268"/>
              <a:ext cx="577509" cy="400109"/>
            </a:xfrm>
            <a:prstGeom prst="rect">
              <a:avLst/>
            </a:prstGeom>
            <a:noFill/>
          </p:spPr>
          <p:txBody>
            <a:bodyPr wrap="none" rtlCol="0">
              <a:spAutoFit/>
            </a:bodyPr>
            <a:lstStyle/>
            <a:p>
              <a:r>
                <a:rPr lang="en-US" sz="1350" b="1" dirty="0">
                  <a:solidFill>
                    <a:srgbClr val="00498E"/>
                  </a:solidFill>
                </a:rPr>
                <a:t>RM</a:t>
              </a:r>
            </a:p>
          </p:txBody>
        </p:sp>
      </p:grpSp>
      <p:grpSp>
        <p:nvGrpSpPr>
          <p:cNvPr id="13" name="Group 12"/>
          <p:cNvGrpSpPr/>
          <p:nvPr/>
        </p:nvGrpSpPr>
        <p:grpSpPr>
          <a:xfrm>
            <a:off x="3412332" y="1713148"/>
            <a:ext cx="2866390" cy="2296859"/>
            <a:chOff x="3025775" y="2877946"/>
            <a:chExt cx="3821853" cy="3062479"/>
          </a:xfrm>
        </p:grpSpPr>
        <p:pic>
          <p:nvPicPr>
            <p:cNvPr id="329" name="Picture 4" descr="C:\Users\sven\Box Sync\Work - Sync\Marketing Materials\Pictures\Hirschmann\RSB20\RSB20_8TX_Presentatio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172" b="99023" l="2521" r="97479"/>
                      </a14:imgEffect>
                    </a14:imgLayer>
                  </a14:imgProps>
                </a:ext>
                <a:ext uri="{28A0092B-C50C-407E-A947-70E740481C1C}">
                  <a14:useLocalDpi xmlns:a14="http://schemas.microsoft.com/office/drawing/2010/main" val="0"/>
                </a:ext>
              </a:extLst>
            </a:blip>
            <a:srcRect/>
            <a:stretch>
              <a:fillRect/>
            </a:stretch>
          </p:blipFill>
          <p:spPr bwMode="auto">
            <a:xfrm>
              <a:off x="3137433" y="4768066"/>
              <a:ext cx="545034" cy="1172359"/>
            </a:xfrm>
            <a:prstGeom prst="rect">
              <a:avLst/>
            </a:prstGeom>
            <a:noFill/>
            <a:extLst>
              <a:ext uri="{909E8E84-426E-40DD-AFC4-6F175D3DCCD1}">
                <a14:hiddenFill xmlns:a14="http://schemas.microsoft.com/office/drawing/2010/main">
                  <a:solidFill>
                    <a:srgbClr val="FFFFFF"/>
                  </a:solidFill>
                </a14:hiddenFill>
              </a:ext>
            </a:extLst>
          </p:spPr>
        </p:pic>
        <p:pic>
          <p:nvPicPr>
            <p:cNvPr id="330" name="Picture 4" descr="C:\Users\sven\Box Sync\Work - Sync\Marketing Materials\Pictures\Hirschmann\RSB20\RSB20_8TX_Presentatio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172" b="99023" l="2521" r="97479"/>
                      </a14:imgEffect>
                    </a14:imgLayer>
                  </a14:imgProps>
                </a:ext>
                <a:ext uri="{28A0092B-C50C-407E-A947-70E740481C1C}">
                  <a14:useLocalDpi xmlns:a14="http://schemas.microsoft.com/office/drawing/2010/main" val="0"/>
                </a:ext>
              </a:extLst>
            </a:blip>
            <a:srcRect/>
            <a:stretch>
              <a:fillRect/>
            </a:stretch>
          </p:blipFill>
          <p:spPr bwMode="auto">
            <a:xfrm>
              <a:off x="5692955" y="2877946"/>
              <a:ext cx="545034" cy="1172359"/>
            </a:xfrm>
            <a:prstGeom prst="rect">
              <a:avLst/>
            </a:prstGeom>
            <a:noFill/>
            <a:extLst>
              <a:ext uri="{909E8E84-426E-40DD-AFC4-6F175D3DCCD1}">
                <a14:hiddenFill xmlns:a14="http://schemas.microsoft.com/office/drawing/2010/main">
                  <a:solidFill>
                    <a:srgbClr val="FFFFFF"/>
                  </a:solidFill>
                </a14:hiddenFill>
              </a:ext>
            </a:extLst>
          </p:spPr>
        </p:pic>
        <p:pic>
          <p:nvPicPr>
            <p:cNvPr id="331" name="Picture 4" descr="C:\Users\sven\Box Sync\Work - Sync\Marketing Materials\Pictures\Hirschmann\RSB20\RSB20_8TX_Presentatio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172" b="99023" l="2521" r="97479"/>
                      </a14:imgEffect>
                    </a14:imgLayer>
                  </a14:imgProps>
                </a:ext>
                <a:ext uri="{28A0092B-C50C-407E-A947-70E740481C1C}">
                  <a14:useLocalDpi xmlns:a14="http://schemas.microsoft.com/office/drawing/2010/main" val="0"/>
                </a:ext>
              </a:extLst>
            </a:blip>
            <a:srcRect/>
            <a:stretch>
              <a:fillRect/>
            </a:stretch>
          </p:blipFill>
          <p:spPr bwMode="auto">
            <a:xfrm>
              <a:off x="6302594" y="4272777"/>
              <a:ext cx="545034" cy="1172359"/>
            </a:xfrm>
            <a:prstGeom prst="rect">
              <a:avLst/>
            </a:prstGeom>
            <a:noFill/>
            <a:extLst>
              <a:ext uri="{909E8E84-426E-40DD-AFC4-6F175D3DCCD1}">
                <a14:hiddenFill xmlns:a14="http://schemas.microsoft.com/office/drawing/2010/main">
                  <a:solidFill>
                    <a:srgbClr val="FFFFFF"/>
                  </a:solidFill>
                </a14:hiddenFill>
              </a:ext>
            </a:extLst>
          </p:spPr>
        </p:pic>
        <p:pic>
          <p:nvPicPr>
            <p:cNvPr id="332" name="Picture 4" descr="C:\Users\sven\Box Sync\Work - Sync\Marketing Materials\Pictures\Hirschmann\RSB20\RSB20_8TX_Presentatio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172" b="99023" l="2521" r="97479"/>
                      </a14:imgEffect>
                    </a14:imgLayer>
                  </a14:imgProps>
                </a:ext>
                <a:ext uri="{28A0092B-C50C-407E-A947-70E740481C1C}">
                  <a14:useLocalDpi xmlns:a14="http://schemas.microsoft.com/office/drawing/2010/main" val="0"/>
                </a:ext>
              </a:extLst>
            </a:blip>
            <a:srcRect/>
            <a:stretch>
              <a:fillRect/>
            </a:stretch>
          </p:blipFill>
          <p:spPr bwMode="auto">
            <a:xfrm>
              <a:off x="3025775" y="3114487"/>
              <a:ext cx="545034" cy="1172359"/>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5-Point Star 15"/>
          <p:cNvSpPr/>
          <p:nvPr/>
        </p:nvSpPr>
        <p:spPr>
          <a:xfrm>
            <a:off x="6551100" y="1468307"/>
            <a:ext cx="171450" cy="171450"/>
          </a:xfrm>
          <a:prstGeom prst="star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Заголовок 5"/>
          <p:cNvSpPr txBox="1">
            <a:spLocks/>
          </p:cNvSpPr>
          <p:nvPr/>
        </p:nvSpPr>
        <p:spPr>
          <a:xfrm>
            <a:off x="485428" y="77318"/>
            <a:ext cx="5619770" cy="557841"/>
          </a:xfrm>
          <a:prstGeom prst="rect">
            <a:avLst/>
          </a:prstGeom>
        </p:spPr>
        <p:txBody>
          <a:bodyPr vert="horz" lIns="0" tIns="0" rIns="0" bIns="0" rtlCol="0" anchor="ctr">
            <a:noAutofit/>
          </a:bodyPr>
          <a:lstStyle>
            <a:lvl1pPr algn="l" defTabSz="914400" rtl="0" eaLnBrk="1" latinLnBrk="0" hangingPunct="1">
              <a:spcBef>
                <a:spcPct val="0"/>
              </a:spcBef>
              <a:buNone/>
              <a:defRPr sz="2400" kern="1200">
                <a:solidFill>
                  <a:srgbClr val="005791"/>
                </a:solidFill>
                <a:latin typeface="Segoe UI Light" panose="020B0502040204020203" pitchFamily="34" charset="0"/>
                <a:ea typeface="Segoe UI" panose="020B0502040204020203" pitchFamily="34" charset="0"/>
                <a:cs typeface="Segoe UI" panose="020B0502040204020203" pitchFamily="34" charset="0"/>
              </a:defRPr>
            </a:lvl1pPr>
          </a:lstStyle>
          <a:p>
            <a:r>
              <a:rPr lang="ru-RU" dirty="0" smtClean="0"/>
              <a:t>Технологии </a:t>
            </a:r>
            <a:r>
              <a:rPr lang="ru-RU" dirty="0" smtClean="0"/>
              <a:t>кольцевого резервирования</a:t>
            </a:r>
            <a:endParaRPr lang="ru-RU" dirty="0"/>
          </a:p>
        </p:txBody>
      </p:sp>
    </p:spTree>
    <p:extLst>
      <p:ext uri="{BB962C8B-B14F-4D97-AF65-F5344CB8AC3E}">
        <p14:creationId xmlns:p14="http://schemas.microsoft.com/office/powerpoint/2010/main" val="338978203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nodeType="afterEffect">
                                  <p:stCondLst>
                                    <p:cond delay="1000"/>
                                  </p:stCondLst>
                                  <p:childTnLst>
                                    <p:animEffect transition="out" filter="fade">
                                      <p:cBhvr>
                                        <p:cTn id="11" dur="1000"/>
                                        <p:tgtEl>
                                          <p:spTgt spid="27"/>
                                        </p:tgtEl>
                                      </p:cBhvr>
                                    </p:animEffect>
                                    <p:set>
                                      <p:cBhvr>
                                        <p:cTn id="12" dur="1" fill="hold">
                                          <p:stCondLst>
                                            <p:cond delay="999"/>
                                          </p:stCondLst>
                                        </p:cTn>
                                        <p:tgtEl>
                                          <p:spTgt spid="27"/>
                                        </p:tgtEl>
                                        <p:attrNameLst>
                                          <p:attrName>style.visibility</p:attrName>
                                        </p:attrNameLst>
                                      </p:cBhvr>
                                      <p:to>
                                        <p:strVal val="hidden"/>
                                      </p:to>
                                    </p:set>
                                  </p:childTnLst>
                                </p:cTn>
                              </p:par>
                              <p:par>
                                <p:cTn id="13" presetID="0" presetClass="path" presetSubtype="0" repeatCount="indefinite" fill="hold" grpId="0" nodeType="withEffect">
                                  <p:stCondLst>
                                    <p:cond delay="0"/>
                                  </p:stCondLst>
                                  <p:childTnLst>
                                    <p:animMotion origin="layout" path="M 4.16667E-6 7.77778E-6 L -0.40417 0.08982 C -0.40764 0.09051 -0.41111 0.09075 -0.41459 0.09167 C -0.41598 0.09214 -0.41875 0.09352 -0.41875 0.09352 C -0.41997 0.09514 -0.4217 0.0963 -0.42292 0.09815 C -0.42344 0.09885 -0.42309 0.10024 -0.42361 0.10093 C -0.4257 0.1044 -0.42865 0.10788 -0.43195 0.10926 C -0.43455 0.11459 -0.4342 0.11714 -0.43473 0.12408 C -0.43455 0.12709 -0.43577 0.14399 -0.43195 0.14908 L -0.41389 0.28241 C -0.41337 0.29121 -0.41181 0.30556 -0.40556 0.31112 C -0.40226 0.31783 -0.39289 0.3176 -0.3875 0.31945 C -0.38351 0.31922 -0.37969 0.31922 -0.3757 0.31852 C -0.3717 0.31783 -0.37032 0.31575 -0.36598 0.31575 L 0.16944 0.19538 C 0.17604 0.18658 0.16545 0.19977 0.17569 0.19075 C 0.17708 0.18959 0.17986 0.18704 0.17986 0.18704 C 0.18038 0.18612 0.18073 0.18496 0.18125 0.18426 C 0.18177 0.18357 0.18281 0.18334 0.18333 0.18241 C 0.18437 0.18079 0.18611 0.17686 0.18611 0.17686 C 0.1868 0.17038 0.18732 0.16366 0.18889 0.15741 C 0.18871 0.15533 0.18871 0.15301 0.18819 0.15093 C 0.18802 0.14977 0.1868 0.14815 0.1868 0.14815 L 0.16666 -0.01018 C 0.16597 -0.01319 0.1618 -0.01666 0.1618 -0.01666 C 0.15955 -0.02106 0.16128 -0.01898 0.15625 -0.02129 C 0.1526 -0.02291 0.14791 -0.02777 0.14375 -0.02777 C 0.13975 -0.02777 0.13593 -0.02777 0.13194 -0.02777 L 4.16667E-6 7.77778E-6 Z " pathEditMode="relative" ptsTypes="AfffffffAffffAffffffffAffffAA">
                                      <p:cBhvr>
                                        <p:cTn id="14" dur="2000" fill="hold"/>
                                        <p:tgtEl>
                                          <p:spTgt spid="24"/>
                                        </p:tgtEl>
                                        <p:attrNameLst>
                                          <p:attrName>ppt_x</p:attrName>
                                          <p:attrName>ppt_y</p:attrName>
                                        </p:attrNameLst>
                                      </p:cBhvr>
                                    </p:animMotion>
                                  </p:childTnLst>
                                </p:cTn>
                              </p:par>
                              <p:par>
                                <p:cTn id="15" presetID="0" presetClass="path" presetSubtype="0" repeatCount="indefinite" fill="hold" grpId="0" nodeType="withEffect">
                                  <p:stCondLst>
                                    <p:cond delay="0"/>
                                  </p:stCondLst>
                                  <p:childTnLst>
                                    <p:animMotion origin="layout" path="M 3.33333E-6 8.14815E-6 C 0.04288 -0.00925 0.08507 -0.02777 0.12847 -0.02777 C 0.13507 -0.02662 0.1434 -0.02638 0.15 -0.02337 C 0.15121 -0.02129 0.15312 -0.02013 0.15416 -0.01782 C 0.15573 -0.01435 0.15833 -0.00462 0.15833 8.14815E-6 L 0.1809 0.16112 C 0.17882 0.16922 0.17708 0.18612 0.17083 0.18889 C 0.17066 0.19005 0.17066 0.19144 0.17014 0.19213 C 0.16944 0.19306 0.1684 0.19283 0.16753 0.19329 C 0.16302 0.1963 0.15885 0.20116 0.15347 0.20116 L -0.37657 0.31436 C -0.38941 0.31551 -0.4007 0.31459 -0.4132 0.31112 C -0.41702 0.30764 -0.42084 0.30093 -0.42084 0.29445 L -0.4408 0.13218 C -0.44132 0.13102 -0.44236 0.13033 -0.44236 0.12894 C -0.44236 0.12848 -0.44219 0.11204 -0.43993 0.10996 C -0.43525 0.10556 -0.4283 0.10579 -0.42327 0.10209 C -0.41771 0.09792 -0.4125 0.09329 -0.40573 0.09329 L -0.00417 0.00325 " pathEditMode="relative" ptsTypes="ffffAffffAffAffffAA">
                                      <p:cBhvr>
                                        <p:cTn id="16" dur="2000" fill="hold"/>
                                        <p:tgtEl>
                                          <p:spTgt spid="26"/>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8194"/>
                                        </p:tgtEl>
                                      </p:cBhvr>
                                    </p:animEffect>
                                    <p:set>
                                      <p:cBhvr>
                                        <p:cTn id="21" dur="1" fill="hold">
                                          <p:stCondLst>
                                            <p:cond delay="499"/>
                                          </p:stCondLst>
                                        </p:cTn>
                                        <p:tgtEl>
                                          <p:spTgt spid="8194"/>
                                        </p:tgtEl>
                                        <p:attrNameLst>
                                          <p:attrName>style.visibility</p:attrName>
                                        </p:attrNameLst>
                                      </p:cBhvr>
                                      <p:to>
                                        <p:strVal val="hidden"/>
                                      </p:to>
                                    </p:set>
                                  </p:childTnLst>
                                </p:cTn>
                              </p:par>
                              <p:par>
                                <p:cTn id="22" presetID="1" presetClass="entr" presetSubtype="0" fill="hold" grpId="1"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500"/>
                            </p:stCondLst>
                            <p:childTnLst>
                              <p:par>
                                <p:cTn id="29" presetID="0" presetClass="path" presetSubtype="0" repeatCount="indefinite" autoRev="1" fill="hold" grpId="0" nodeType="afterEffect">
                                  <p:stCondLst>
                                    <p:cond delay="0"/>
                                  </p:stCondLst>
                                  <p:childTnLst>
                                    <p:animMotion origin="layout" path="M -0.00035 -0.00047 L -0.02622 -0.02176 L -0.08455 0.02268 L 0.08385 0.15277 L 0.11302 0.09953 L 0.09878 0.09398 L -0.17952 0.15277 L -0.29288 0.17824 C -0.29792 0.18055 -0.30278 0.18264 -0.30781 0.18495 C -0.30868 0.18541 -0.31042 0.18611 -0.31042 0.18611 C -0.31302 0.19143 -0.31354 0.19583 -0.31702 0.20046 C -0.32118 0.21643 -0.31962 0.2125 -0.31962 0.23727 L -0.30035 0.37176 C -0.29392 0.3743 -0.2974 0.3868 -0.29375 0.39282 C -0.29254 0.3949 -0.29028 0.3956 -0.28872 0.39722 C -0.28715 0.40347 -0.28681 0.40555 -0.28212 0.40833 C -0.28056 0.40926 -0.27708 0.41064 -0.27708 0.41064 C -0.27483 0.41018 -0.27031 0.40949 -0.27031 0.40949 L 0.17882 0.30509 L 0.15382 0.38055 L 0.07465 0.44051 L 0.13802 0.49722 " pathEditMode="relative" ptsTypes="AAAAAAAffffAfffffAAAAA">
                                      <p:cBhvr>
                                        <p:cTn id="30" dur="4000" fill="hold"/>
                                        <p:tgtEl>
                                          <p:spTgt spid="6"/>
                                        </p:tgtEl>
                                        <p:attrNameLst>
                                          <p:attrName>ppt_x</p:attrName>
                                          <p:attrName>ppt_y</p:attrName>
                                        </p:attrNameLst>
                                      </p:cBhvr>
                                    </p:animMotion>
                                  </p:childTnLst>
                                </p:cTn>
                              </p:par>
                              <p:par>
                                <p:cTn id="31" presetID="0" presetClass="path" presetSubtype="0" repeatCount="indefinite" autoRev="1" fill="hold" grpId="0" nodeType="withEffect">
                                  <p:stCondLst>
                                    <p:cond delay="250"/>
                                  </p:stCondLst>
                                  <p:childTnLst>
                                    <p:animMotion origin="layout" path="M -0.00868 0.00138 L -0.04774 -0.02732 L -0.21284 0.09814 L -0.00451 0.25138 L 0.04618 0.19143 L 0.04306 0.15601 L -0.25694 0.21805 L -0.36857 0.24375 C -0.3743 0.24745 -0.37829 0.25555 -0.38194 0.2625 C -0.38316 0.26689 -0.38402 0.27152 -0.38524 0.27592 C -0.38489 0.28148 -0.38472 0.28703 -0.38437 0.29259 C -0.3842 0.29444 -0.38368 0.29814 -0.38368 0.29837 L -0.36441 0.43379 C -0.36163 0.44398 -0.36059 0.45439 -0.35451 0.4625 C -0.35104 0.46712 -0.34392 0.46782 -0.33941 0.46921 C -0.33524 0.47106 -0.33107 0.47291 -0.32691 0.47476 C -0.31944 0.47199 -0.32708 0.47569 -0.32187 0.47037 C -0.32118 0.46967 -0.31944 0.46921 -0.31944 0.46944 L -0.22951 0.44143 L -0.2302 0.47824 L -0.29618 0.52569 L -0.34618 0.48935 L -0.37274 0.50925 " pathEditMode="relative" rAng="0" ptsTypes="AAAAAAAffffAfffffAAAAAA">
                                      <p:cBhvr>
                                        <p:cTn id="32" dur="4000" fill="hold"/>
                                        <p:tgtEl>
                                          <p:spTgt spid="19"/>
                                        </p:tgtEl>
                                        <p:attrNameLst>
                                          <p:attrName>ppt_x</p:attrName>
                                          <p:attrName>ppt_y</p:attrName>
                                        </p:attrNameLst>
                                      </p:cBhvr>
                                      <p:rCtr x="-16094" y="24769"/>
                                    </p:animMotion>
                                  </p:childTnLst>
                                </p:cTn>
                              </p:par>
                              <p:par>
                                <p:cTn id="33" presetID="0" presetClass="path" presetSubtype="0" repeatCount="indefinite" autoRev="1" fill="hold" grpId="0" nodeType="withEffect">
                                  <p:stCondLst>
                                    <p:cond delay="500"/>
                                  </p:stCondLst>
                                  <p:childTnLst>
                                    <p:animMotion origin="layout" path="M -0.01701 -0.0074 L -0.04114 -0.02639 L -0.14861 0.05371 L 0.03212 0.20255 L 0.07882 0.12361 L -0.22951 0.18588 L -0.22778 0.21806 L -0.26024 0.23704 L -0.38871 0.13588 " pathEditMode="relative" ptsTypes="AAAAAAAAA">
                                      <p:cBhvr>
                                        <p:cTn id="34" dur="4000" fill="hold"/>
                                        <p:tgtEl>
                                          <p:spTgt spid="18"/>
                                        </p:tgtEl>
                                        <p:attrNameLst>
                                          <p:attrName>ppt_x</p:attrName>
                                          <p:attrName>ppt_y</p:attrName>
                                        </p:attrNameLst>
                                      </p:cBhvr>
                                    </p:animMotion>
                                  </p:childTnLst>
                                </p:cTn>
                              </p:par>
                              <p:par>
                                <p:cTn id="35" presetID="7" presetClass="emph" presetSubtype="2" accel="50000" fill="hold" nodeType="withEffect">
                                  <p:stCondLst>
                                    <p:cond delay="0"/>
                                  </p:stCondLst>
                                  <p:childTnLst>
                                    <p:animClr clrSpc="rgb" dir="cw">
                                      <p:cBhvr>
                                        <p:cTn id="36" dur="2000" fill="hold"/>
                                        <p:tgtEl>
                                          <p:spTgt spid="12"/>
                                        </p:tgtEl>
                                        <p:attrNameLst>
                                          <p:attrName>stroke.color</p:attrName>
                                        </p:attrNameLst>
                                      </p:cBhvr>
                                      <p:to>
                                        <a:schemeClr val="accent2"/>
                                      </p:to>
                                    </p:animClr>
                                    <p:set>
                                      <p:cBhvr>
                                        <p:cTn id="37" dur="2000" fill="hold"/>
                                        <p:tgtEl>
                                          <p:spTgt spid="1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6" grpId="0" animBg="1"/>
      <p:bldP spid="6" grpId="1" animBg="1"/>
      <p:bldP spid="18" grpId="0" animBg="1"/>
      <p:bldP spid="18" grpId="1" animBg="1"/>
      <p:bldP spid="19" grpId="0" animBg="1"/>
      <p:bldP spid="19" grpId="1" animBg="1"/>
      <p:bldP spid="24" grpId="0" animBg="1"/>
      <p:bldP spid="24" grpId="1" animBg="1"/>
      <p:bldP spid="26" grpId="0" animBg="1"/>
      <p:bldP spid="2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1000"/>
                    </a14:imgEffect>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1650207" y="1023443"/>
            <a:ext cx="5664994" cy="361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rot="21041481">
            <a:off x="2656577" y="2251684"/>
            <a:ext cx="3316806" cy="1173718"/>
          </a:xfrm>
          <a:custGeom>
            <a:avLst/>
            <a:gdLst>
              <a:gd name="connsiteX0" fmla="*/ 0 w 5567267"/>
              <a:gd name="connsiteY0" fmla="*/ 260032 h 1560163"/>
              <a:gd name="connsiteX1" fmla="*/ 260032 w 5567267"/>
              <a:gd name="connsiteY1" fmla="*/ 0 h 1560163"/>
              <a:gd name="connsiteX2" fmla="*/ 5307235 w 5567267"/>
              <a:gd name="connsiteY2" fmla="*/ 0 h 1560163"/>
              <a:gd name="connsiteX3" fmla="*/ 5567267 w 5567267"/>
              <a:gd name="connsiteY3" fmla="*/ 260032 h 1560163"/>
              <a:gd name="connsiteX4" fmla="*/ 5567267 w 5567267"/>
              <a:gd name="connsiteY4" fmla="*/ 1300131 h 1560163"/>
              <a:gd name="connsiteX5" fmla="*/ 5307235 w 5567267"/>
              <a:gd name="connsiteY5" fmla="*/ 1560163 h 1560163"/>
              <a:gd name="connsiteX6" fmla="*/ 260032 w 5567267"/>
              <a:gd name="connsiteY6" fmla="*/ 1560163 h 1560163"/>
              <a:gd name="connsiteX7" fmla="*/ 0 w 5567267"/>
              <a:gd name="connsiteY7" fmla="*/ 1300131 h 1560163"/>
              <a:gd name="connsiteX8" fmla="*/ 0 w 5567267"/>
              <a:gd name="connsiteY8" fmla="*/ 260032 h 1560163"/>
              <a:gd name="connsiteX0" fmla="*/ 0 w 5567267"/>
              <a:gd name="connsiteY0" fmla="*/ 262601 h 1562732"/>
              <a:gd name="connsiteX1" fmla="*/ 260032 w 5567267"/>
              <a:gd name="connsiteY1" fmla="*/ 2569 h 1562732"/>
              <a:gd name="connsiteX2" fmla="*/ 4092495 w 5567267"/>
              <a:gd name="connsiteY2" fmla="*/ 0 h 1562732"/>
              <a:gd name="connsiteX3" fmla="*/ 5307235 w 5567267"/>
              <a:gd name="connsiteY3" fmla="*/ 2569 h 1562732"/>
              <a:gd name="connsiteX4" fmla="*/ 5567267 w 5567267"/>
              <a:gd name="connsiteY4" fmla="*/ 262601 h 1562732"/>
              <a:gd name="connsiteX5" fmla="*/ 5567267 w 5567267"/>
              <a:gd name="connsiteY5" fmla="*/ 1302700 h 1562732"/>
              <a:gd name="connsiteX6" fmla="*/ 5307235 w 5567267"/>
              <a:gd name="connsiteY6" fmla="*/ 1562732 h 1562732"/>
              <a:gd name="connsiteX7" fmla="*/ 260032 w 5567267"/>
              <a:gd name="connsiteY7" fmla="*/ 1562732 h 1562732"/>
              <a:gd name="connsiteX8" fmla="*/ 0 w 5567267"/>
              <a:gd name="connsiteY8" fmla="*/ 1302700 h 1562732"/>
              <a:gd name="connsiteX9" fmla="*/ 0 w 5567267"/>
              <a:gd name="connsiteY9" fmla="*/ 262601 h 1562732"/>
              <a:gd name="connsiteX0" fmla="*/ 0 w 5567267"/>
              <a:gd name="connsiteY0" fmla="*/ 262601 h 1567526"/>
              <a:gd name="connsiteX1" fmla="*/ 260032 w 5567267"/>
              <a:gd name="connsiteY1" fmla="*/ 2569 h 1567526"/>
              <a:gd name="connsiteX2" fmla="*/ 4092495 w 5567267"/>
              <a:gd name="connsiteY2" fmla="*/ 0 h 1567526"/>
              <a:gd name="connsiteX3" fmla="*/ 5307235 w 5567267"/>
              <a:gd name="connsiteY3" fmla="*/ 2569 h 1567526"/>
              <a:gd name="connsiteX4" fmla="*/ 5567267 w 5567267"/>
              <a:gd name="connsiteY4" fmla="*/ 262601 h 1567526"/>
              <a:gd name="connsiteX5" fmla="*/ 5567267 w 5567267"/>
              <a:gd name="connsiteY5" fmla="*/ 1302700 h 1567526"/>
              <a:gd name="connsiteX6" fmla="*/ 5307235 w 5567267"/>
              <a:gd name="connsiteY6" fmla="*/ 1562732 h 1567526"/>
              <a:gd name="connsiteX7" fmla="*/ 4422408 w 5567267"/>
              <a:gd name="connsiteY7" fmla="*/ 1567526 h 1567526"/>
              <a:gd name="connsiteX8" fmla="*/ 260032 w 5567267"/>
              <a:gd name="connsiteY8" fmla="*/ 1562732 h 1567526"/>
              <a:gd name="connsiteX9" fmla="*/ 0 w 5567267"/>
              <a:gd name="connsiteY9" fmla="*/ 1302700 h 1567526"/>
              <a:gd name="connsiteX10" fmla="*/ 0 w 5567267"/>
              <a:gd name="connsiteY10" fmla="*/ 262601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5307235 w 5567267"/>
              <a:gd name="connsiteY4" fmla="*/ 1562732 h 1567526"/>
              <a:gd name="connsiteX5" fmla="*/ 4422408 w 5567267"/>
              <a:gd name="connsiteY5" fmla="*/ 1567526 h 1567526"/>
              <a:gd name="connsiteX6" fmla="*/ 260032 w 5567267"/>
              <a:gd name="connsiteY6" fmla="*/ 1562732 h 1567526"/>
              <a:gd name="connsiteX7" fmla="*/ 0 w 5567267"/>
              <a:gd name="connsiteY7" fmla="*/ 1302700 h 1567526"/>
              <a:gd name="connsiteX8" fmla="*/ 0 w 5567267"/>
              <a:gd name="connsiteY8" fmla="*/ 262601 h 1567526"/>
              <a:gd name="connsiteX9" fmla="*/ 260032 w 5567267"/>
              <a:gd name="connsiteY9" fmla="*/ 2569 h 1567526"/>
              <a:gd name="connsiteX10" fmla="*/ 4183935 w 5567267"/>
              <a:gd name="connsiteY10" fmla="*/ 91440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5307235 w 5567267"/>
              <a:gd name="connsiteY4" fmla="*/ 1562732 h 1567526"/>
              <a:gd name="connsiteX5" fmla="*/ 4422408 w 5567267"/>
              <a:gd name="connsiteY5" fmla="*/ 1567526 h 1567526"/>
              <a:gd name="connsiteX6" fmla="*/ 260032 w 5567267"/>
              <a:gd name="connsiteY6" fmla="*/ 1562732 h 1567526"/>
              <a:gd name="connsiteX7" fmla="*/ 0 w 5567267"/>
              <a:gd name="connsiteY7" fmla="*/ 1302700 h 1567526"/>
              <a:gd name="connsiteX8" fmla="*/ 0 w 5567267"/>
              <a:gd name="connsiteY8" fmla="*/ 262601 h 1567526"/>
              <a:gd name="connsiteX9" fmla="*/ 260032 w 5567267"/>
              <a:gd name="connsiteY9" fmla="*/ 2569 h 1567526"/>
              <a:gd name="connsiteX10" fmla="*/ 4065961 w 5567267"/>
              <a:gd name="connsiteY10" fmla="*/ 10329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4422408 w 5567267"/>
              <a:gd name="connsiteY4" fmla="*/ 1567526 h 1567526"/>
              <a:gd name="connsiteX5" fmla="*/ 260032 w 5567267"/>
              <a:gd name="connsiteY5" fmla="*/ 1562732 h 1567526"/>
              <a:gd name="connsiteX6" fmla="*/ 0 w 5567267"/>
              <a:gd name="connsiteY6" fmla="*/ 1302700 h 1567526"/>
              <a:gd name="connsiteX7" fmla="*/ 0 w 5567267"/>
              <a:gd name="connsiteY7" fmla="*/ 262601 h 1567526"/>
              <a:gd name="connsiteX8" fmla="*/ 260032 w 5567267"/>
              <a:gd name="connsiteY8" fmla="*/ 2569 h 1567526"/>
              <a:gd name="connsiteX9" fmla="*/ 4065961 w 5567267"/>
              <a:gd name="connsiteY9" fmla="*/ 10329 h 1567526"/>
              <a:gd name="connsiteX0" fmla="*/ 4092495 w 5567267"/>
              <a:gd name="connsiteY0" fmla="*/ 0 h 1567526"/>
              <a:gd name="connsiteX1" fmla="*/ 5307235 w 5567267"/>
              <a:gd name="connsiteY1" fmla="*/ 2569 h 1567526"/>
              <a:gd name="connsiteX2" fmla="*/ 5567267 w 5567267"/>
              <a:gd name="connsiteY2" fmla="*/ 262601 h 1567526"/>
              <a:gd name="connsiteX3" fmla="*/ 4422408 w 5567267"/>
              <a:gd name="connsiteY3" fmla="*/ 1567526 h 1567526"/>
              <a:gd name="connsiteX4" fmla="*/ 260032 w 5567267"/>
              <a:gd name="connsiteY4" fmla="*/ 1562732 h 1567526"/>
              <a:gd name="connsiteX5" fmla="*/ 0 w 5567267"/>
              <a:gd name="connsiteY5" fmla="*/ 1302700 h 1567526"/>
              <a:gd name="connsiteX6" fmla="*/ 0 w 5567267"/>
              <a:gd name="connsiteY6" fmla="*/ 262601 h 1567526"/>
              <a:gd name="connsiteX7" fmla="*/ 260032 w 5567267"/>
              <a:gd name="connsiteY7" fmla="*/ 2569 h 1567526"/>
              <a:gd name="connsiteX8" fmla="*/ 4065961 w 5567267"/>
              <a:gd name="connsiteY8" fmla="*/ 10329 h 1567526"/>
              <a:gd name="connsiteX0" fmla="*/ 4092495 w 5319681"/>
              <a:gd name="connsiteY0" fmla="*/ 0 h 1567526"/>
              <a:gd name="connsiteX1" fmla="*/ 5307235 w 5319681"/>
              <a:gd name="connsiteY1" fmla="*/ 2569 h 1567526"/>
              <a:gd name="connsiteX2" fmla="*/ 4422408 w 5319681"/>
              <a:gd name="connsiteY2" fmla="*/ 1567526 h 1567526"/>
              <a:gd name="connsiteX3" fmla="*/ 260032 w 5319681"/>
              <a:gd name="connsiteY3" fmla="*/ 1562732 h 1567526"/>
              <a:gd name="connsiteX4" fmla="*/ 0 w 5319681"/>
              <a:gd name="connsiteY4" fmla="*/ 1302700 h 1567526"/>
              <a:gd name="connsiteX5" fmla="*/ 0 w 5319681"/>
              <a:gd name="connsiteY5" fmla="*/ 262601 h 1567526"/>
              <a:gd name="connsiteX6" fmla="*/ 260032 w 5319681"/>
              <a:gd name="connsiteY6" fmla="*/ 2569 h 1567526"/>
              <a:gd name="connsiteX7" fmla="*/ 4065961 w 5319681"/>
              <a:gd name="connsiteY7" fmla="*/ 10329 h 1567526"/>
              <a:gd name="connsiteX0" fmla="*/ 4092495 w 4422408"/>
              <a:gd name="connsiteY0" fmla="*/ 0 h 1567526"/>
              <a:gd name="connsiteX1" fmla="*/ 4422408 w 4422408"/>
              <a:gd name="connsiteY1" fmla="*/ 1567526 h 1567526"/>
              <a:gd name="connsiteX2" fmla="*/ 260032 w 4422408"/>
              <a:gd name="connsiteY2" fmla="*/ 1562732 h 1567526"/>
              <a:gd name="connsiteX3" fmla="*/ 0 w 4422408"/>
              <a:gd name="connsiteY3" fmla="*/ 1302700 h 1567526"/>
              <a:gd name="connsiteX4" fmla="*/ 0 w 4422408"/>
              <a:gd name="connsiteY4" fmla="*/ 262601 h 1567526"/>
              <a:gd name="connsiteX5" fmla="*/ 260032 w 4422408"/>
              <a:gd name="connsiteY5" fmla="*/ 2569 h 1567526"/>
              <a:gd name="connsiteX6" fmla="*/ 4065961 w 4422408"/>
              <a:gd name="connsiteY6" fmla="*/ 10329 h 1567526"/>
              <a:gd name="connsiteX0" fmla="*/ 4422408 w 4422408"/>
              <a:gd name="connsiteY0" fmla="*/ 1564957 h 1564957"/>
              <a:gd name="connsiteX1" fmla="*/ 260032 w 4422408"/>
              <a:gd name="connsiteY1" fmla="*/ 1560163 h 1564957"/>
              <a:gd name="connsiteX2" fmla="*/ 0 w 4422408"/>
              <a:gd name="connsiteY2" fmla="*/ 1300131 h 1564957"/>
              <a:gd name="connsiteX3" fmla="*/ 0 w 4422408"/>
              <a:gd name="connsiteY3" fmla="*/ 260032 h 1564957"/>
              <a:gd name="connsiteX4" fmla="*/ 260032 w 4422408"/>
              <a:gd name="connsiteY4" fmla="*/ 0 h 1564957"/>
              <a:gd name="connsiteX5" fmla="*/ 4065961 w 4422408"/>
              <a:gd name="connsiteY5" fmla="*/ 7760 h 156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2408" h="1564957">
                <a:moveTo>
                  <a:pt x="4422408" y="1564957"/>
                </a:moveTo>
                <a:lnTo>
                  <a:pt x="260032" y="1560163"/>
                </a:lnTo>
                <a:cubicBezTo>
                  <a:pt x="116420" y="1560163"/>
                  <a:pt x="0" y="1443743"/>
                  <a:pt x="0" y="1300131"/>
                </a:cubicBezTo>
                <a:lnTo>
                  <a:pt x="0" y="260032"/>
                </a:lnTo>
                <a:cubicBezTo>
                  <a:pt x="0" y="116420"/>
                  <a:pt x="116420" y="0"/>
                  <a:pt x="260032" y="0"/>
                </a:cubicBezTo>
                <a:lnTo>
                  <a:pt x="4065961" y="7760"/>
                </a:lnTo>
              </a:path>
            </a:pathLst>
          </a:custGeom>
          <a:noFill/>
          <a:ln w="38100">
            <a:solidFill>
              <a:srgbClr val="0049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7" name="Rounded Rectangle 11"/>
          <p:cNvSpPr/>
          <p:nvPr/>
        </p:nvSpPr>
        <p:spPr>
          <a:xfrm rot="21041481">
            <a:off x="5709841" y="1927078"/>
            <a:ext cx="1106079" cy="1175645"/>
          </a:xfrm>
          <a:custGeom>
            <a:avLst/>
            <a:gdLst>
              <a:gd name="connsiteX0" fmla="*/ 0 w 5567267"/>
              <a:gd name="connsiteY0" fmla="*/ 260032 h 1560163"/>
              <a:gd name="connsiteX1" fmla="*/ 260032 w 5567267"/>
              <a:gd name="connsiteY1" fmla="*/ 0 h 1560163"/>
              <a:gd name="connsiteX2" fmla="*/ 5307235 w 5567267"/>
              <a:gd name="connsiteY2" fmla="*/ 0 h 1560163"/>
              <a:gd name="connsiteX3" fmla="*/ 5567267 w 5567267"/>
              <a:gd name="connsiteY3" fmla="*/ 260032 h 1560163"/>
              <a:gd name="connsiteX4" fmla="*/ 5567267 w 5567267"/>
              <a:gd name="connsiteY4" fmla="*/ 1300131 h 1560163"/>
              <a:gd name="connsiteX5" fmla="*/ 5307235 w 5567267"/>
              <a:gd name="connsiteY5" fmla="*/ 1560163 h 1560163"/>
              <a:gd name="connsiteX6" fmla="*/ 260032 w 5567267"/>
              <a:gd name="connsiteY6" fmla="*/ 1560163 h 1560163"/>
              <a:gd name="connsiteX7" fmla="*/ 0 w 5567267"/>
              <a:gd name="connsiteY7" fmla="*/ 1300131 h 1560163"/>
              <a:gd name="connsiteX8" fmla="*/ 0 w 5567267"/>
              <a:gd name="connsiteY8" fmla="*/ 260032 h 1560163"/>
              <a:gd name="connsiteX0" fmla="*/ 0 w 5567267"/>
              <a:gd name="connsiteY0" fmla="*/ 262601 h 1562732"/>
              <a:gd name="connsiteX1" fmla="*/ 260032 w 5567267"/>
              <a:gd name="connsiteY1" fmla="*/ 2569 h 1562732"/>
              <a:gd name="connsiteX2" fmla="*/ 4092495 w 5567267"/>
              <a:gd name="connsiteY2" fmla="*/ 0 h 1562732"/>
              <a:gd name="connsiteX3" fmla="*/ 5307235 w 5567267"/>
              <a:gd name="connsiteY3" fmla="*/ 2569 h 1562732"/>
              <a:gd name="connsiteX4" fmla="*/ 5567267 w 5567267"/>
              <a:gd name="connsiteY4" fmla="*/ 262601 h 1562732"/>
              <a:gd name="connsiteX5" fmla="*/ 5567267 w 5567267"/>
              <a:gd name="connsiteY5" fmla="*/ 1302700 h 1562732"/>
              <a:gd name="connsiteX6" fmla="*/ 5307235 w 5567267"/>
              <a:gd name="connsiteY6" fmla="*/ 1562732 h 1562732"/>
              <a:gd name="connsiteX7" fmla="*/ 260032 w 5567267"/>
              <a:gd name="connsiteY7" fmla="*/ 1562732 h 1562732"/>
              <a:gd name="connsiteX8" fmla="*/ 0 w 5567267"/>
              <a:gd name="connsiteY8" fmla="*/ 1302700 h 1562732"/>
              <a:gd name="connsiteX9" fmla="*/ 0 w 5567267"/>
              <a:gd name="connsiteY9" fmla="*/ 262601 h 1562732"/>
              <a:gd name="connsiteX0" fmla="*/ 0 w 5567267"/>
              <a:gd name="connsiteY0" fmla="*/ 262601 h 1567526"/>
              <a:gd name="connsiteX1" fmla="*/ 260032 w 5567267"/>
              <a:gd name="connsiteY1" fmla="*/ 2569 h 1567526"/>
              <a:gd name="connsiteX2" fmla="*/ 4092495 w 5567267"/>
              <a:gd name="connsiteY2" fmla="*/ 0 h 1567526"/>
              <a:gd name="connsiteX3" fmla="*/ 5307235 w 5567267"/>
              <a:gd name="connsiteY3" fmla="*/ 2569 h 1567526"/>
              <a:gd name="connsiteX4" fmla="*/ 5567267 w 5567267"/>
              <a:gd name="connsiteY4" fmla="*/ 262601 h 1567526"/>
              <a:gd name="connsiteX5" fmla="*/ 5567267 w 5567267"/>
              <a:gd name="connsiteY5" fmla="*/ 1302700 h 1567526"/>
              <a:gd name="connsiteX6" fmla="*/ 5307235 w 5567267"/>
              <a:gd name="connsiteY6" fmla="*/ 1562732 h 1567526"/>
              <a:gd name="connsiteX7" fmla="*/ 4422408 w 5567267"/>
              <a:gd name="connsiteY7" fmla="*/ 1567526 h 1567526"/>
              <a:gd name="connsiteX8" fmla="*/ 260032 w 5567267"/>
              <a:gd name="connsiteY8" fmla="*/ 1562732 h 1567526"/>
              <a:gd name="connsiteX9" fmla="*/ 0 w 5567267"/>
              <a:gd name="connsiteY9" fmla="*/ 1302700 h 1567526"/>
              <a:gd name="connsiteX10" fmla="*/ 0 w 5567267"/>
              <a:gd name="connsiteY10" fmla="*/ 262601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5307235 w 5567267"/>
              <a:gd name="connsiteY4" fmla="*/ 1562732 h 1567526"/>
              <a:gd name="connsiteX5" fmla="*/ 4422408 w 5567267"/>
              <a:gd name="connsiteY5" fmla="*/ 1567526 h 1567526"/>
              <a:gd name="connsiteX6" fmla="*/ 260032 w 5567267"/>
              <a:gd name="connsiteY6" fmla="*/ 1562732 h 1567526"/>
              <a:gd name="connsiteX7" fmla="*/ 0 w 5567267"/>
              <a:gd name="connsiteY7" fmla="*/ 1302700 h 1567526"/>
              <a:gd name="connsiteX8" fmla="*/ 0 w 5567267"/>
              <a:gd name="connsiteY8" fmla="*/ 262601 h 1567526"/>
              <a:gd name="connsiteX9" fmla="*/ 260032 w 5567267"/>
              <a:gd name="connsiteY9" fmla="*/ 2569 h 1567526"/>
              <a:gd name="connsiteX10" fmla="*/ 4183935 w 5567267"/>
              <a:gd name="connsiteY10" fmla="*/ 91440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5307235 w 5567267"/>
              <a:gd name="connsiteY4" fmla="*/ 1562732 h 1567526"/>
              <a:gd name="connsiteX5" fmla="*/ 4422408 w 5567267"/>
              <a:gd name="connsiteY5" fmla="*/ 1567526 h 1567526"/>
              <a:gd name="connsiteX6" fmla="*/ 260032 w 5567267"/>
              <a:gd name="connsiteY6" fmla="*/ 1562732 h 1567526"/>
              <a:gd name="connsiteX7" fmla="*/ 0 w 5567267"/>
              <a:gd name="connsiteY7" fmla="*/ 1302700 h 1567526"/>
              <a:gd name="connsiteX8" fmla="*/ 0 w 5567267"/>
              <a:gd name="connsiteY8" fmla="*/ 262601 h 1567526"/>
              <a:gd name="connsiteX9" fmla="*/ 260032 w 5567267"/>
              <a:gd name="connsiteY9" fmla="*/ 2569 h 1567526"/>
              <a:gd name="connsiteX10" fmla="*/ 4065961 w 5567267"/>
              <a:gd name="connsiteY10" fmla="*/ 10329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5307235 w 5567267"/>
              <a:gd name="connsiteY4" fmla="*/ 1562732 h 1567526"/>
              <a:gd name="connsiteX5" fmla="*/ 4422408 w 5567267"/>
              <a:gd name="connsiteY5" fmla="*/ 1567526 h 1567526"/>
              <a:gd name="connsiteX6" fmla="*/ 260032 w 5567267"/>
              <a:gd name="connsiteY6" fmla="*/ 1562732 h 1567526"/>
              <a:gd name="connsiteX7" fmla="*/ 0 w 5567267"/>
              <a:gd name="connsiteY7" fmla="*/ 1302700 h 1567526"/>
              <a:gd name="connsiteX8" fmla="*/ 260032 w 5567267"/>
              <a:gd name="connsiteY8" fmla="*/ 2569 h 1567526"/>
              <a:gd name="connsiteX9" fmla="*/ 4065961 w 5567267"/>
              <a:gd name="connsiteY9" fmla="*/ 10329 h 1567526"/>
              <a:gd name="connsiteX0" fmla="*/ 4330730 w 5805502"/>
              <a:gd name="connsiteY0" fmla="*/ 0 h 1567526"/>
              <a:gd name="connsiteX1" fmla="*/ 5545470 w 5805502"/>
              <a:gd name="connsiteY1" fmla="*/ 2569 h 1567526"/>
              <a:gd name="connsiteX2" fmla="*/ 5805502 w 5805502"/>
              <a:gd name="connsiteY2" fmla="*/ 262601 h 1567526"/>
              <a:gd name="connsiteX3" fmla="*/ 5805502 w 5805502"/>
              <a:gd name="connsiteY3" fmla="*/ 1302700 h 1567526"/>
              <a:gd name="connsiteX4" fmla="*/ 5545470 w 5805502"/>
              <a:gd name="connsiteY4" fmla="*/ 1562732 h 1567526"/>
              <a:gd name="connsiteX5" fmla="*/ 4660643 w 5805502"/>
              <a:gd name="connsiteY5" fmla="*/ 1567526 h 1567526"/>
              <a:gd name="connsiteX6" fmla="*/ 498267 w 5805502"/>
              <a:gd name="connsiteY6" fmla="*/ 1562732 h 1567526"/>
              <a:gd name="connsiteX7" fmla="*/ 498267 w 5805502"/>
              <a:gd name="connsiteY7" fmla="*/ 2569 h 1567526"/>
              <a:gd name="connsiteX8" fmla="*/ 4304196 w 5805502"/>
              <a:gd name="connsiteY8" fmla="*/ 10329 h 1567526"/>
              <a:gd name="connsiteX0" fmla="*/ 3833313 w 5308085"/>
              <a:gd name="connsiteY0" fmla="*/ 0 h 1567526"/>
              <a:gd name="connsiteX1" fmla="*/ 5048053 w 5308085"/>
              <a:gd name="connsiteY1" fmla="*/ 2569 h 1567526"/>
              <a:gd name="connsiteX2" fmla="*/ 5308085 w 5308085"/>
              <a:gd name="connsiteY2" fmla="*/ 262601 h 1567526"/>
              <a:gd name="connsiteX3" fmla="*/ 5308085 w 5308085"/>
              <a:gd name="connsiteY3" fmla="*/ 1302700 h 1567526"/>
              <a:gd name="connsiteX4" fmla="*/ 5048053 w 5308085"/>
              <a:gd name="connsiteY4" fmla="*/ 1562732 h 1567526"/>
              <a:gd name="connsiteX5" fmla="*/ 4163226 w 5308085"/>
              <a:gd name="connsiteY5" fmla="*/ 1567526 h 1567526"/>
              <a:gd name="connsiteX6" fmla="*/ 850 w 5308085"/>
              <a:gd name="connsiteY6" fmla="*/ 1562732 h 1567526"/>
              <a:gd name="connsiteX7" fmla="*/ 3806779 w 5308085"/>
              <a:gd name="connsiteY7" fmla="*/ 10329 h 1567526"/>
              <a:gd name="connsiteX0" fmla="*/ 26534 w 1501306"/>
              <a:gd name="connsiteY0" fmla="*/ 0 h 1567526"/>
              <a:gd name="connsiteX1" fmla="*/ 1241274 w 1501306"/>
              <a:gd name="connsiteY1" fmla="*/ 2569 h 1567526"/>
              <a:gd name="connsiteX2" fmla="*/ 1501306 w 1501306"/>
              <a:gd name="connsiteY2" fmla="*/ 262601 h 1567526"/>
              <a:gd name="connsiteX3" fmla="*/ 1501306 w 1501306"/>
              <a:gd name="connsiteY3" fmla="*/ 1302700 h 1567526"/>
              <a:gd name="connsiteX4" fmla="*/ 1241274 w 1501306"/>
              <a:gd name="connsiteY4" fmla="*/ 1562732 h 1567526"/>
              <a:gd name="connsiteX5" fmla="*/ 356447 w 1501306"/>
              <a:gd name="connsiteY5" fmla="*/ 1567526 h 1567526"/>
              <a:gd name="connsiteX6" fmla="*/ 0 w 1501306"/>
              <a:gd name="connsiteY6" fmla="*/ 10329 h 1567526"/>
              <a:gd name="connsiteX0" fmla="*/ 0 w 1474772"/>
              <a:gd name="connsiteY0" fmla="*/ 0 h 1567526"/>
              <a:gd name="connsiteX1" fmla="*/ 1214740 w 1474772"/>
              <a:gd name="connsiteY1" fmla="*/ 2569 h 1567526"/>
              <a:gd name="connsiteX2" fmla="*/ 1474772 w 1474772"/>
              <a:gd name="connsiteY2" fmla="*/ 262601 h 1567526"/>
              <a:gd name="connsiteX3" fmla="*/ 1474772 w 1474772"/>
              <a:gd name="connsiteY3" fmla="*/ 1302700 h 1567526"/>
              <a:gd name="connsiteX4" fmla="*/ 1214740 w 1474772"/>
              <a:gd name="connsiteY4" fmla="*/ 1562732 h 1567526"/>
              <a:gd name="connsiteX5" fmla="*/ 329913 w 1474772"/>
              <a:gd name="connsiteY5" fmla="*/ 1567526 h 156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772" h="1567526">
                <a:moveTo>
                  <a:pt x="0" y="0"/>
                </a:moveTo>
                <a:lnTo>
                  <a:pt x="1214740" y="2569"/>
                </a:lnTo>
                <a:cubicBezTo>
                  <a:pt x="1358352" y="2569"/>
                  <a:pt x="1474772" y="118989"/>
                  <a:pt x="1474772" y="262601"/>
                </a:cubicBezTo>
                <a:lnTo>
                  <a:pt x="1474772" y="1302700"/>
                </a:lnTo>
                <a:cubicBezTo>
                  <a:pt x="1474772" y="1446312"/>
                  <a:pt x="1358352" y="1562732"/>
                  <a:pt x="1214740" y="1562732"/>
                </a:cubicBezTo>
                <a:lnTo>
                  <a:pt x="329913" y="1567526"/>
                </a:lnTo>
              </a:path>
            </a:pathLst>
          </a:custGeom>
          <a:noFill/>
          <a:ln w="38100">
            <a:solidFill>
              <a:srgbClr val="00498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ounded Rectangle 11"/>
          <p:cNvSpPr/>
          <p:nvPr/>
        </p:nvSpPr>
        <p:spPr>
          <a:xfrm rot="21041481">
            <a:off x="5711360" y="1926352"/>
            <a:ext cx="1106079" cy="1175645"/>
          </a:xfrm>
          <a:custGeom>
            <a:avLst/>
            <a:gdLst>
              <a:gd name="connsiteX0" fmla="*/ 0 w 5567267"/>
              <a:gd name="connsiteY0" fmla="*/ 260032 h 1560163"/>
              <a:gd name="connsiteX1" fmla="*/ 260032 w 5567267"/>
              <a:gd name="connsiteY1" fmla="*/ 0 h 1560163"/>
              <a:gd name="connsiteX2" fmla="*/ 5307235 w 5567267"/>
              <a:gd name="connsiteY2" fmla="*/ 0 h 1560163"/>
              <a:gd name="connsiteX3" fmla="*/ 5567267 w 5567267"/>
              <a:gd name="connsiteY3" fmla="*/ 260032 h 1560163"/>
              <a:gd name="connsiteX4" fmla="*/ 5567267 w 5567267"/>
              <a:gd name="connsiteY4" fmla="*/ 1300131 h 1560163"/>
              <a:gd name="connsiteX5" fmla="*/ 5307235 w 5567267"/>
              <a:gd name="connsiteY5" fmla="*/ 1560163 h 1560163"/>
              <a:gd name="connsiteX6" fmla="*/ 260032 w 5567267"/>
              <a:gd name="connsiteY6" fmla="*/ 1560163 h 1560163"/>
              <a:gd name="connsiteX7" fmla="*/ 0 w 5567267"/>
              <a:gd name="connsiteY7" fmla="*/ 1300131 h 1560163"/>
              <a:gd name="connsiteX8" fmla="*/ 0 w 5567267"/>
              <a:gd name="connsiteY8" fmla="*/ 260032 h 1560163"/>
              <a:gd name="connsiteX0" fmla="*/ 0 w 5567267"/>
              <a:gd name="connsiteY0" fmla="*/ 262601 h 1562732"/>
              <a:gd name="connsiteX1" fmla="*/ 260032 w 5567267"/>
              <a:gd name="connsiteY1" fmla="*/ 2569 h 1562732"/>
              <a:gd name="connsiteX2" fmla="*/ 4092495 w 5567267"/>
              <a:gd name="connsiteY2" fmla="*/ 0 h 1562732"/>
              <a:gd name="connsiteX3" fmla="*/ 5307235 w 5567267"/>
              <a:gd name="connsiteY3" fmla="*/ 2569 h 1562732"/>
              <a:gd name="connsiteX4" fmla="*/ 5567267 w 5567267"/>
              <a:gd name="connsiteY4" fmla="*/ 262601 h 1562732"/>
              <a:gd name="connsiteX5" fmla="*/ 5567267 w 5567267"/>
              <a:gd name="connsiteY5" fmla="*/ 1302700 h 1562732"/>
              <a:gd name="connsiteX6" fmla="*/ 5307235 w 5567267"/>
              <a:gd name="connsiteY6" fmla="*/ 1562732 h 1562732"/>
              <a:gd name="connsiteX7" fmla="*/ 260032 w 5567267"/>
              <a:gd name="connsiteY7" fmla="*/ 1562732 h 1562732"/>
              <a:gd name="connsiteX8" fmla="*/ 0 w 5567267"/>
              <a:gd name="connsiteY8" fmla="*/ 1302700 h 1562732"/>
              <a:gd name="connsiteX9" fmla="*/ 0 w 5567267"/>
              <a:gd name="connsiteY9" fmla="*/ 262601 h 1562732"/>
              <a:gd name="connsiteX0" fmla="*/ 0 w 5567267"/>
              <a:gd name="connsiteY0" fmla="*/ 262601 h 1567526"/>
              <a:gd name="connsiteX1" fmla="*/ 260032 w 5567267"/>
              <a:gd name="connsiteY1" fmla="*/ 2569 h 1567526"/>
              <a:gd name="connsiteX2" fmla="*/ 4092495 w 5567267"/>
              <a:gd name="connsiteY2" fmla="*/ 0 h 1567526"/>
              <a:gd name="connsiteX3" fmla="*/ 5307235 w 5567267"/>
              <a:gd name="connsiteY3" fmla="*/ 2569 h 1567526"/>
              <a:gd name="connsiteX4" fmla="*/ 5567267 w 5567267"/>
              <a:gd name="connsiteY4" fmla="*/ 262601 h 1567526"/>
              <a:gd name="connsiteX5" fmla="*/ 5567267 w 5567267"/>
              <a:gd name="connsiteY5" fmla="*/ 1302700 h 1567526"/>
              <a:gd name="connsiteX6" fmla="*/ 5307235 w 5567267"/>
              <a:gd name="connsiteY6" fmla="*/ 1562732 h 1567526"/>
              <a:gd name="connsiteX7" fmla="*/ 4422408 w 5567267"/>
              <a:gd name="connsiteY7" fmla="*/ 1567526 h 1567526"/>
              <a:gd name="connsiteX8" fmla="*/ 260032 w 5567267"/>
              <a:gd name="connsiteY8" fmla="*/ 1562732 h 1567526"/>
              <a:gd name="connsiteX9" fmla="*/ 0 w 5567267"/>
              <a:gd name="connsiteY9" fmla="*/ 1302700 h 1567526"/>
              <a:gd name="connsiteX10" fmla="*/ 0 w 5567267"/>
              <a:gd name="connsiteY10" fmla="*/ 262601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5307235 w 5567267"/>
              <a:gd name="connsiteY4" fmla="*/ 1562732 h 1567526"/>
              <a:gd name="connsiteX5" fmla="*/ 4422408 w 5567267"/>
              <a:gd name="connsiteY5" fmla="*/ 1567526 h 1567526"/>
              <a:gd name="connsiteX6" fmla="*/ 260032 w 5567267"/>
              <a:gd name="connsiteY6" fmla="*/ 1562732 h 1567526"/>
              <a:gd name="connsiteX7" fmla="*/ 0 w 5567267"/>
              <a:gd name="connsiteY7" fmla="*/ 1302700 h 1567526"/>
              <a:gd name="connsiteX8" fmla="*/ 0 w 5567267"/>
              <a:gd name="connsiteY8" fmla="*/ 262601 h 1567526"/>
              <a:gd name="connsiteX9" fmla="*/ 260032 w 5567267"/>
              <a:gd name="connsiteY9" fmla="*/ 2569 h 1567526"/>
              <a:gd name="connsiteX10" fmla="*/ 4183935 w 5567267"/>
              <a:gd name="connsiteY10" fmla="*/ 91440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5307235 w 5567267"/>
              <a:gd name="connsiteY4" fmla="*/ 1562732 h 1567526"/>
              <a:gd name="connsiteX5" fmla="*/ 4422408 w 5567267"/>
              <a:gd name="connsiteY5" fmla="*/ 1567526 h 1567526"/>
              <a:gd name="connsiteX6" fmla="*/ 260032 w 5567267"/>
              <a:gd name="connsiteY6" fmla="*/ 1562732 h 1567526"/>
              <a:gd name="connsiteX7" fmla="*/ 0 w 5567267"/>
              <a:gd name="connsiteY7" fmla="*/ 1302700 h 1567526"/>
              <a:gd name="connsiteX8" fmla="*/ 0 w 5567267"/>
              <a:gd name="connsiteY8" fmla="*/ 262601 h 1567526"/>
              <a:gd name="connsiteX9" fmla="*/ 260032 w 5567267"/>
              <a:gd name="connsiteY9" fmla="*/ 2569 h 1567526"/>
              <a:gd name="connsiteX10" fmla="*/ 4065961 w 5567267"/>
              <a:gd name="connsiteY10" fmla="*/ 10329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5307235 w 5567267"/>
              <a:gd name="connsiteY4" fmla="*/ 1562732 h 1567526"/>
              <a:gd name="connsiteX5" fmla="*/ 4422408 w 5567267"/>
              <a:gd name="connsiteY5" fmla="*/ 1567526 h 1567526"/>
              <a:gd name="connsiteX6" fmla="*/ 260032 w 5567267"/>
              <a:gd name="connsiteY6" fmla="*/ 1562732 h 1567526"/>
              <a:gd name="connsiteX7" fmla="*/ 0 w 5567267"/>
              <a:gd name="connsiteY7" fmla="*/ 1302700 h 1567526"/>
              <a:gd name="connsiteX8" fmla="*/ 260032 w 5567267"/>
              <a:gd name="connsiteY8" fmla="*/ 2569 h 1567526"/>
              <a:gd name="connsiteX9" fmla="*/ 4065961 w 5567267"/>
              <a:gd name="connsiteY9" fmla="*/ 10329 h 1567526"/>
              <a:gd name="connsiteX0" fmla="*/ 4330730 w 5805502"/>
              <a:gd name="connsiteY0" fmla="*/ 0 h 1567526"/>
              <a:gd name="connsiteX1" fmla="*/ 5545470 w 5805502"/>
              <a:gd name="connsiteY1" fmla="*/ 2569 h 1567526"/>
              <a:gd name="connsiteX2" fmla="*/ 5805502 w 5805502"/>
              <a:gd name="connsiteY2" fmla="*/ 262601 h 1567526"/>
              <a:gd name="connsiteX3" fmla="*/ 5805502 w 5805502"/>
              <a:gd name="connsiteY3" fmla="*/ 1302700 h 1567526"/>
              <a:gd name="connsiteX4" fmla="*/ 5545470 w 5805502"/>
              <a:gd name="connsiteY4" fmla="*/ 1562732 h 1567526"/>
              <a:gd name="connsiteX5" fmla="*/ 4660643 w 5805502"/>
              <a:gd name="connsiteY5" fmla="*/ 1567526 h 1567526"/>
              <a:gd name="connsiteX6" fmla="*/ 498267 w 5805502"/>
              <a:gd name="connsiteY6" fmla="*/ 1562732 h 1567526"/>
              <a:gd name="connsiteX7" fmla="*/ 498267 w 5805502"/>
              <a:gd name="connsiteY7" fmla="*/ 2569 h 1567526"/>
              <a:gd name="connsiteX8" fmla="*/ 4304196 w 5805502"/>
              <a:gd name="connsiteY8" fmla="*/ 10329 h 1567526"/>
              <a:gd name="connsiteX0" fmla="*/ 3833313 w 5308085"/>
              <a:gd name="connsiteY0" fmla="*/ 0 h 1567526"/>
              <a:gd name="connsiteX1" fmla="*/ 5048053 w 5308085"/>
              <a:gd name="connsiteY1" fmla="*/ 2569 h 1567526"/>
              <a:gd name="connsiteX2" fmla="*/ 5308085 w 5308085"/>
              <a:gd name="connsiteY2" fmla="*/ 262601 h 1567526"/>
              <a:gd name="connsiteX3" fmla="*/ 5308085 w 5308085"/>
              <a:gd name="connsiteY3" fmla="*/ 1302700 h 1567526"/>
              <a:gd name="connsiteX4" fmla="*/ 5048053 w 5308085"/>
              <a:gd name="connsiteY4" fmla="*/ 1562732 h 1567526"/>
              <a:gd name="connsiteX5" fmla="*/ 4163226 w 5308085"/>
              <a:gd name="connsiteY5" fmla="*/ 1567526 h 1567526"/>
              <a:gd name="connsiteX6" fmla="*/ 850 w 5308085"/>
              <a:gd name="connsiteY6" fmla="*/ 1562732 h 1567526"/>
              <a:gd name="connsiteX7" fmla="*/ 3806779 w 5308085"/>
              <a:gd name="connsiteY7" fmla="*/ 10329 h 1567526"/>
              <a:gd name="connsiteX0" fmla="*/ 26534 w 1501306"/>
              <a:gd name="connsiteY0" fmla="*/ 0 h 1567526"/>
              <a:gd name="connsiteX1" fmla="*/ 1241274 w 1501306"/>
              <a:gd name="connsiteY1" fmla="*/ 2569 h 1567526"/>
              <a:gd name="connsiteX2" fmla="*/ 1501306 w 1501306"/>
              <a:gd name="connsiteY2" fmla="*/ 262601 h 1567526"/>
              <a:gd name="connsiteX3" fmla="*/ 1501306 w 1501306"/>
              <a:gd name="connsiteY3" fmla="*/ 1302700 h 1567526"/>
              <a:gd name="connsiteX4" fmla="*/ 1241274 w 1501306"/>
              <a:gd name="connsiteY4" fmla="*/ 1562732 h 1567526"/>
              <a:gd name="connsiteX5" fmla="*/ 356447 w 1501306"/>
              <a:gd name="connsiteY5" fmla="*/ 1567526 h 1567526"/>
              <a:gd name="connsiteX6" fmla="*/ 0 w 1501306"/>
              <a:gd name="connsiteY6" fmla="*/ 10329 h 1567526"/>
              <a:gd name="connsiteX0" fmla="*/ 0 w 1474772"/>
              <a:gd name="connsiteY0" fmla="*/ 0 h 1567526"/>
              <a:gd name="connsiteX1" fmla="*/ 1214740 w 1474772"/>
              <a:gd name="connsiteY1" fmla="*/ 2569 h 1567526"/>
              <a:gd name="connsiteX2" fmla="*/ 1474772 w 1474772"/>
              <a:gd name="connsiteY2" fmla="*/ 262601 h 1567526"/>
              <a:gd name="connsiteX3" fmla="*/ 1474772 w 1474772"/>
              <a:gd name="connsiteY3" fmla="*/ 1302700 h 1567526"/>
              <a:gd name="connsiteX4" fmla="*/ 1214740 w 1474772"/>
              <a:gd name="connsiteY4" fmla="*/ 1562732 h 1567526"/>
              <a:gd name="connsiteX5" fmla="*/ 329913 w 1474772"/>
              <a:gd name="connsiteY5" fmla="*/ 1567526 h 156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772" h="1567526">
                <a:moveTo>
                  <a:pt x="0" y="0"/>
                </a:moveTo>
                <a:lnTo>
                  <a:pt x="1214740" y="2569"/>
                </a:lnTo>
                <a:cubicBezTo>
                  <a:pt x="1358352" y="2569"/>
                  <a:pt x="1474772" y="118989"/>
                  <a:pt x="1474772" y="262601"/>
                </a:cubicBezTo>
                <a:lnTo>
                  <a:pt x="1474772" y="1302700"/>
                </a:lnTo>
                <a:cubicBezTo>
                  <a:pt x="1474772" y="1446312"/>
                  <a:pt x="1358352" y="1562732"/>
                  <a:pt x="1214740" y="1562732"/>
                </a:cubicBezTo>
                <a:lnTo>
                  <a:pt x="329913" y="1567526"/>
                </a:lnTo>
              </a:path>
            </a:pathLst>
          </a:custGeom>
          <a:noFill/>
          <a:ln w="38100">
            <a:solidFill>
              <a:srgbClr val="00498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p:cNvSpPr/>
          <p:nvPr/>
        </p:nvSpPr>
        <p:spPr>
          <a:xfrm>
            <a:off x="2583490" y="2972987"/>
            <a:ext cx="172727" cy="315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AutoShape 3"/>
          <p:cNvSpPr>
            <a:spLocks noChangeArrowheads="1"/>
          </p:cNvSpPr>
          <p:nvPr/>
        </p:nvSpPr>
        <p:spPr bwMode="auto">
          <a:xfrm rot="4100804">
            <a:off x="2181792" y="2606756"/>
            <a:ext cx="976123" cy="1064861"/>
          </a:xfrm>
          <a:prstGeom prst="irregularSeal1">
            <a:avLst/>
          </a:prstGeom>
          <a:gradFill>
            <a:gsLst>
              <a:gs pos="0">
                <a:srgbClr val="DDEBCF"/>
              </a:gs>
              <a:gs pos="37000">
                <a:srgbClr val="FFC000"/>
              </a:gs>
              <a:gs pos="86000">
                <a:srgbClr val="C00000"/>
              </a:gs>
            </a:gsLst>
            <a:path path="circle">
              <a:fillToRect l="50000" t="50000" r="50000" b="50000"/>
            </a:path>
          </a:gradFill>
          <a:ln w="9525">
            <a:noFill/>
            <a:miter lim="800000"/>
            <a:headEnd/>
            <a:tailEnd/>
          </a:ln>
          <a:effectLst/>
        </p:spPr>
        <p:txBody>
          <a:bodyPr wrap="none" anchor="ctr"/>
          <a:lstStyle/>
          <a:p>
            <a:endParaRPr lang="en-US" sz="1350"/>
          </a:p>
        </p:txBody>
      </p:sp>
      <p:sp>
        <p:nvSpPr>
          <p:cNvPr id="37" name="5-Point Star 36"/>
          <p:cNvSpPr/>
          <p:nvPr/>
        </p:nvSpPr>
        <p:spPr>
          <a:xfrm>
            <a:off x="5519949" y="1949273"/>
            <a:ext cx="171450" cy="171450"/>
          </a:xfrm>
          <a:prstGeom prst="star5">
            <a:avLst/>
          </a:prstGeom>
          <a:solidFill>
            <a:srgbClr val="0049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5-Point Star 37"/>
          <p:cNvSpPr/>
          <p:nvPr/>
        </p:nvSpPr>
        <p:spPr>
          <a:xfrm>
            <a:off x="5514975" y="1954988"/>
            <a:ext cx="171450" cy="171450"/>
          </a:xfrm>
          <a:prstGeom prst="star5">
            <a:avLst/>
          </a:prstGeom>
          <a:solidFill>
            <a:srgbClr val="0049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3" name="Group 12"/>
          <p:cNvGrpSpPr/>
          <p:nvPr/>
        </p:nvGrpSpPr>
        <p:grpSpPr>
          <a:xfrm>
            <a:off x="3412332" y="1713148"/>
            <a:ext cx="2866390" cy="2296859"/>
            <a:chOff x="3025775" y="2877946"/>
            <a:chExt cx="3821853" cy="3062479"/>
          </a:xfrm>
        </p:grpSpPr>
        <p:pic>
          <p:nvPicPr>
            <p:cNvPr id="329" name="Picture 4" descr="C:\Users\sven\Box Sync\Work - Sync\Marketing Materials\Pictures\Hirschmann\RSB20\RSB20_8TX_Presentatio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172" b="99023" l="2521" r="97479"/>
                      </a14:imgEffect>
                    </a14:imgLayer>
                  </a14:imgProps>
                </a:ext>
                <a:ext uri="{28A0092B-C50C-407E-A947-70E740481C1C}">
                  <a14:useLocalDpi xmlns:a14="http://schemas.microsoft.com/office/drawing/2010/main" val="0"/>
                </a:ext>
              </a:extLst>
            </a:blip>
            <a:srcRect/>
            <a:stretch>
              <a:fillRect/>
            </a:stretch>
          </p:blipFill>
          <p:spPr bwMode="auto">
            <a:xfrm>
              <a:off x="3137433" y="4768066"/>
              <a:ext cx="545034" cy="1172359"/>
            </a:xfrm>
            <a:prstGeom prst="rect">
              <a:avLst/>
            </a:prstGeom>
            <a:noFill/>
            <a:extLst>
              <a:ext uri="{909E8E84-426E-40DD-AFC4-6F175D3DCCD1}">
                <a14:hiddenFill xmlns:a14="http://schemas.microsoft.com/office/drawing/2010/main">
                  <a:solidFill>
                    <a:srgbClr val="FFFFFF"/>
                  </a:solidFill>
                </a14:hiddenFill>
              </a:ext>
            </a:extLst>
          </p:spPr>
        </p:pic>
        <p:pic>
          <p:nvPicPr>
            <p:cNvPr id="330" name="Picture 4" descr="C:\Users\sven\Box Sync\Work - Sync\Marketing Materials\Pictures\Hirschmann\RSB20\RSB20_8TX_Presentatio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172" b="99023" l="2521" r="97479"/>
                      </a14:imgEffect>
                    </a14:imgLayer>
                  </a14:imgProps>
                </a:ext>
                <a:ext uri="{28A0092B-C50C-407E-A947-70E740481C1C}">
                  <a14:useLocalDpi xmlns:a14="http://schemas.microsoft.com/office/drawing/2010/main" val="0"/>
                </a:ext>
              </a:extLst>
            </a:blip>
            <a:srcRect/>
            <a:stretch>
              <a:fillRect/>
            </a:stretch>
          </p:blipFill>
          <p:spPr bwMode="auto">
            <a:xfrm>
              <a:off x="5692955" y="2877946"/>
              <a:ext cx="545034" cy="1172359"/>
            </a:xfrm>
            <a:prstGeom prst="rect">
              <a:avLst/>
            </a:prstGeom>
            <a:noFill/>
            <a:extLst>
              <a:ext uri="{909E8E84-426E-40DD-AFC4-6F175D3DCCD1}">
                <a14:hiddenFill xmlns:a14="http://schemas.microsoft.com/office/drawing/2010/main">
                  <a:solidFill>
                    <a:srgbClr val="FFFFFF"/>
                  </a:solidFill>
                </a14:hiddenFill>
              </a:ext>
            </a:extLst>
          </p:spPr>
        </p:pic>
        <p:pic>
          <p:nvPicPr>
            <p:cNvPr id="331" name="Picture 4" descr="C:\Users\sven\Box Sync\Work - Sync\Marketing Materials\Pictures\Hirschmann\RSB20\RSB20_8TX_Presentatio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172" b="99023" l="2521" r="97479"/>
                      </a14:imgEffect>
                    </a14:imgLayer>
                  </a14:imgProps>
                </a:ext>
                <a:ext uri="{28A0092B-C50C-407E-A947-70E740481C1C}">
                  <a14:useLocalDpi xmlns:a14="http://schemas.microsoft.com/office/drawing/2010/main" val="0"/>
                </a:ext>
              </a:extLst>
            </a:blip>
            <a:srcRect/>
            <a:stretch>
              <a:fillRect/>
            </a:stretch>
          </p:blipFill>
          <p:spPr bwMode="auto">
            <a:xfrm>
              <a:off x="6302594" y="4272777"/>
              <a:ext cx="545034" cy="1172359"/>
            </a:xfrm>
            <a:prstGeom prst="rect">
              <a:avLst/>
            </a:prstGeom>
            <a:noFill/>
            <a:extLst>
              <a:ext uri="{909E8E84-426E-40DD-AFC4-6F175D3DCCD1}">
                <a14:hiddenFill xmlns:a14="http://schemas.microsoft.com/office/drawing/2010/main">
                  <a:solidFill>
                    <a:srgbClr val="FFFFFF"/>
                  </a:solidFill>
                </a14:hiddenFill>
              </a:ext>
            </a:extLst>
          </p:spPr>
        </p:pic>
        <p:pic>
          <p:nvPicPr>
            <p:cNvPr id="332" name="Picture 4" descr="C:\Users\sven\Box Sync\Work - Sync\Marketing Materials\Pictures\Hirschmann\RSB20\RSB20_8TX_Presentatio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172" b="99023" l="2521" r="97479"/>
                      </a14:imgEffect>
                    </a14:imgLayer>
                  </a14:imgProps>
                </a:ext>
                <a:ext uri="{28A0092B-C50C-407E-A947-70E740481C1C}">
                  <a14:useLocalDpi xmlns:a14="http://schemas.microsoft.com/office/drawing/2010/main" val="0"/>
                </a:ext>
              </a:extLst>
            </a:blip>
            <a:srcRect/>
            <a:stretch>
              <a:fillRect/>
            </a:stretch>
          </p:blipFill>
          <p:spPr bwMode="auto">
            <a:xfrm>
              <a:off x="3025775" y="3114487"/>
              <a:ext cx="545034" cy="1172359"/>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5-Point Star 15"/>
          <p:cNvSpPr/>
          <p:nvPr/>
        </p:nvSpPr>
        <p:spPr>
          <a:xfrm>
            <a:off x="6543675" y="1077914"/>
            <a:ext cx="171450" cy="171450"/>
          </a:xfrm>
          <a:prstGeom prst="star5">
            <a:avLst/>
          </a:prstGeom>
          <a:solidFill>
            <a:srgbClr val="0049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9"/>
          <p:cNvSpPr/>
          <p:nvPr/>
        </p:nvSpPr>
        <p:spPr>
          <a:xfrm>
            <a:off x="6563916" y="1300055"/>
            <a:ext cx="130969" cy="133737"/>
          </a:xfrm>
          <a:prstGeom prst="ellipse">
            <a:avLst/>
          </a:prstGeom>
          <a:solidFill>
            <a:srgbClr val="6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Box 6"/>
          <p:cNvSpPr txBox="1"/>
          <p:nvPr/>
        </p:nvSpPr>
        <p:spPr>
          <a:xfrm>
            <a:off x="6709411" y="1041466"/>
            <a:ext cx="1148071" cy="663643"/>
          </a:xfrm>
          <a:prstGeom prst="rect">
            <a:avLst/>
          </a:prstGeom>
          <a:noFill/>
        </p:spPr>
        <p:txBody>
          <a:bodyPr wrap="none" rtlCol="0">
            <a:spAutoFit/>
          </a:bodyPr>
          <a:lstStyle/>
          <a:p>
            <a:pPr>
              <a:lnSpc>
                <a:spcPct val="150000"/>
              </a:lnSpc>
            </a:pPr>
            <a:r>
              <a:rPr lang="en-US" sz="825" b="1" dirty="0"/>
              <a:t>Watch-dog packets</a:t>
            </a:r>
          </a:p>
          <a:p>
            <a:pPr>
              <a:lnSpc>
                <a:spcPct val="150000"/>
              </a:lnSpc>
            </a:pPr>
            <a:r>
              <a:rPr lang="en-US" sz="825" b="1" dirty="0"/>
              <a:t>Ethernet data packets</a:t>
            </a:r>
          </a:p>
          <a:p>
            <a:pPr>
              <a:lnSpc>
                <a:spcPct val="150000"/>
              </a:lnSpc>
            </a:pPr>
            <a:r>
              <a:rPr lang="en-US" sz="825" b="1" dirty="0"/>
              <a:t>Link down packets</a:t>
            </a:r>
          </a:p>
        </p:txBody>
      </p:sp>
      <p:sp>
        <p:nvSpPr>
          <p:cNvPr id="20" name="5-Point Star 15"/>
          <p:cNvSpPr/>
          <p:nvPr/>
        </p:nvSpPr>
        <p:spPr>
          <a:xfrm>
            <a:off x="6551100" y="1468307"/>
            <a:ext cx="171450" cy="171450"/>
          </a:xfrm>
          <a:prstGeom prst="star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Заголовок 5"/>
          <p:cNvSpPr txBox="1">
            <a:spLocks noGrp="1"/>
          </p:cNvSpPr>
          <p:nvPr>
            <p:ph type="title"/>
          </p:nvPr>
        </p:nvSpPr>
        <p:spPr>
          <a:xfrm>
            <a:off x="269875" y="114300"/>
            <a:ext cx="8426450" cy="407988"/>
          </a:xfrm>
          <a:prstGeom prst="rect">
            <a:avLst/>
          </a:prstGeom>
        </p:spPr>
        <p:txBody>
          <a:bodyPr vert="horz" lIns="0" tIns="0" rIns="0" bIns="0" rtlCol="0" anchor="ctr">
            <a:noAutofit/>
          </a:bodyPr>
          <a:lstStyle>
            <a:lvl1pPr algn="l" defTabSz="914400" rtl="0" eaLnBrk="1" latinLnBrk="0" hangingPunct="1">
              <a:spcBef>
                <a:spcPct val="0"/>
              </a:spcBef>
              <a:buNone/>
              <a:defRPr sz="2400" kern="1200">
                <a:solidFill>
                  <a:srgbClr val="005791"/>
                </a:solidFill>
                <a:latin typeface="Segoe UI Light" panose="020B0502040204020203" pitchFamily="34" charset="0"/>
                <a:ea typeface="Segoe UI" panose="020B0502040204020203" pitchFamily="34" charset="0"/>
                <a:cs typeface="Segoe UI" panose="020B0502040204020203" pitchFamily="34" charset="0"/>
              </a:defRPr>
            </a:lvl1pPr>
          </a:lstStyle>
          <a:p>
            <a:r>
              <a:rPr lang="ru-RU" dirty="0" smtClean="0"/>
              <a:t>Технологии </a:t>
            </a:r>
            <a:r>
              <a:rPr lang="ru-RU" dirty="0" smtClean="0"/>
              <a:t>кольцевого резервирования</a:t>
            </a:r>
            <a:endParaRPr lang="ru-RU" dirty="0"/>
          </a:p>
        </p:txBody>
      </p:sp>
    </p:spTree>
    <p:extLst>
      <p:ext uri="{BB962C8B-B14F-4D97-AF65-F5344CB8AC3E}">
        <p14:creationId xmlns:p14="http://schemas.microsoft.com/office/powerpoint/2010/main" val="247687452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26" presetClass="emph" presetSubtype="0" repeatCount="5000" fill="hold" grpId="0" nodeType="withEffect">
                                  <p:stCondLst>
                                    <p:cond delay="0"/>
                                  </p:stCondLst>
                                  <p:childTnLst>
                                    <p:animEffect transition="out" filter="fade">
                                      <p:cBhvr>
                                        <p:cTn id="8" dur="1000" tmFilter="0, 0; .2, .5; .8, .5; 1, 0"/>
                                        <p:tgtEl>
                                          <p:spTgt spid="25"/>
                                        </p:tgtEl>
                                      </p:cBhvr>
                                    </p:animEffect>
                                    <p:animScale>
                                      <p:cBhvr>
                                        <p:cTn id="9" dur="500" autoRev="1" fill="hold"/>
                                        <p:tgtEl>
                                          <p:spTgt spid="25"/>
                                        </p:tgtEl>
                                      </p:cBhvr>
                                      <p:by x="105000" y="105000"/>
                                    </p:animScale>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6" presetClass="emph" presetSubtype="0" repeatCount="5000" fill="hold" grpId="1" nodeType="withEffect">
                                  <p:stCondLst>
                                    <p:cond delay="0"/>
                                  </p:stCondLst>
                                  <p:childTnLst>
                                    <p:animScale>
                                      <p:cBhvr>
                                        <p:cTn id="13" dur="1000" fill="hold"/>
                                        <p:tgtEl>
                                          <p:spTgt spid="2"/>
                                        </p:tgtEl>
                                      </p:cBhvr>
                                      <p:by x="150000" y="150000"/>
                                    </p:animScale>
                                  </p:childTnLst>
                                </p:cTn>
                              </p:par>
                            </p:childTnLst>
                          </p:cTn>
                        </p:par>
                        <p:par>
                          <p:cTn id="14" fill="hold">
                            <p:stCondLst>
                              <p:cond delay="5000"/>
                            </p:stCondLst>
                            <p:childTnLst>
                              <p:par>
                                <p:cTn id="15" presetID="1" presetClass="exit" presetSubtype="0" fill="hold" grpId="1" nodeType="afterEffect">
                                  <p:stCondLst>
                                    <p:cond delay="0"/>
                                  </p:stCondLst>
                                  <p:childTnLst>
                                    <p:set>
                                      <p:cBhvr>
                                        <p:cTn id="16" dur="1" fill="hold">
                                          <p:stCondLst>
                                            <p:cond delay="0"/>
                                          </p:stCondLst>
                                        </p:cTn>
                                        <p:tgtEl>
                                          <p:spTgt spid="25"/>
                                        </p:tgtEl>
                                        <p:attrNameLst>
                                          <p:attrName>style.visibility</p:attrName>
                                        </p:attrNameLst>
                                      </p:cBhvr>
                                      <p:to>
                                        <p:strVal val="hidden"/>
                                      </p:to>
                                    </p:set>
                                  </p:childTnLst>
                                </p:cTn>
                              </p:par>
                            </p:childTnLst>
                          </p:cTn>
                        </p:par>
                        <p:par>
                          <p:cTn id="17" fill="hold">
                            <p:stCondLst>
                              <p:cond delay="5000"/>
                            </p:stCondLst>
                            <p:childTnLst>
                              <p:par>
                                <p:cTn id="18" presetID="10" presetClass="entr" presetSubtype="0" fill="hold" grpId="1"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5500"/>
                            </p:stCondLst>
                            <p:childTnLst>
                              <p:par>
                                <p:cTn id="25" presetID="0" presetClass="path" presetSubtype="0" repeatCount="indefinite" fill="hold" grpId="0" nodeType="afterEffect">
                                  <p:stCondLst>
                                    <p:cond delay="0"/>
                                  </p:stCondLst>
                                  <p:childTnLst>
                                    <p:animMotion origin="layout" path="M 0.0059 -3.33333E-6 L 0.14253 -0.02777 L 0.1625 -0.01551 L 0.1875 0.15996 L 0.175 0.19445 L -0.275 0.29329 " pathEditMode="relative" rAng="0" ptsTypes="AAAAAA">
                                      <p:cBhvr>
                                        <p:cTn id="26" dur="2000" fill="hold"/>
                                        <p:tgtEl>
                                          <p:spTgt spid="38"/>
                                        </p:tgtEl>
                                        <p:attrNameLst>
                                          <p:attrName>ppt_x</p:attrName>
                                          <p:attrName>ppt_y</p:attrName>
                                        </p:attrNameLst>
                                      </p:cBhvr>
                                      <p:rCtr x="-4965" y="13264"/>
                                    </p:animMotion>
                                  </p:childTnLst>
                                </p:cTn>
                              </p:par>
                              <p:par>
                                <p:cTn id="27" presetID="0" presetClass="path" presetSubtype="0" repeatCount="indefinite" fill="hold" grpId="0" nodeType="withEffect">
                                  <p:stCondLst>
                                    <p:cond delay="0"/>
                                  </p:stCondLst>
                                  <p:childTnLst>
                                    <p:animMotion origin="layout" path="M 0 0 L -0.2934 0.06342 " pathEditMode="relative" ptsTypes="AA">
                                      <p:cBhvr>
                                        <p:cTn id="28" dur="1000" fill="hold"/>
                                        <p:tgtEl>
                                          <p:spTgt spid="37"/>
                                        </p:tgtEl>
                                        <p:attrNameLst>
                                          <p:attrName>ppt_x</p:attrName>
                                          <p:attrName>ppt_y</p:attrName>
                                        </p:attrNameLst>
                                      </p:cBhvr>
                                    </p:animMotion>
                                  </p:childTnLst>
                                </p:cTn>
                              </p:par>
                            </p:childTnLst>
                          </p:cTn>
                        </p:par>
                        <p:par>
                          <p:cTn id="29" fill="hold">
                            <p:stCondLst>
                              <p:cond delay="7500"/>
                            </p:stCondLst>
                            <p:childTnLst>
                              <p:par>
                                <p:cTn id="30" presetID="1" presetClass="entr" presetSubtype="0" fill="hold" grpId="0" nodeType="afterEffect">
                                  <p:stCondLst>
                                    <p:cond delay="1000"/>
                                  </p:stCondLst>
                                  <p:childTnLst>
                                    <p:set>
                                      <p:cBhvr>
                                        <p:cTn id="31" dur="1" fill="hold">
                                          <p:stCondLst>
                                            <p:cond delay="0"/>
                                          </p:stCondLst>
                                        </p:cTn>
                                        <p:tgtEl>
                                          <p:spTgt spid="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p:bldP spid="2" grpId="0" animBg="1"/>
      <p:bldP spid="2" grpId="1" animBg="1"/>
      <p:bldP spid="25" grpId="0" animBg="1"/>
      <p:bldP spid="25" grpId="1" animBg="1"/>
      <p:bldP spid="25" grpId="2" animBg="1"/>
      <p:bldP spid="37" grpId="0" animBg="1"/>
      <p:bldP spid="37" grpId="1" animBg="1"/>
      <p:bldP spid="38" grpId="0" animBg="1"/>
      <p:bldP spid="3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97516" y="4447607"/>
            <a:ext cx="8425662" cy="407135"/>
          </a:xfrm>
        </p:spPr>
        <p:txBody>
          <a:bodyPr/>
          <a:lstStyle/>
          <a:p>
            <a:r>
              <a:rPr lang="ru-RU" altLang="en-US" sz="2000" dirty="0" smtClean="0"/>
              <a:t>Время восстановления кольца = время восстановления</a:t>
            </a:r>
            <a:r>
              <a:rPr lang="ru-RU" altLang="en-US" sz="2000" b="1" dirty="0" smtClean="0"/>
              <a:t> соединения</a:t>
            </a:r>
            <a:endParaRPr lang="de-DE" altLang="en-US" sz="2000" b="1" dirty="0"/>
          </a:p>
        </p:txBody>
      </p:sp>
      <p:pic>
        <p:nvPicPr>
          <p:cNvPr id="339"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1000"/>
                    </a14:imgEffect>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1650207" y="1023443"/>
            <a:ext cx="5664994" cy="361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rot="21041481">
            <a:off x="2656577" y="2251684"/>
            <a:ext cx="3316806" cy="1173718"/>
          </a:xfrm>
          <a:custGeom>
            <a:avLst/>
            <a:gdLst>
              <a:gd name="connsiteX0" fmla="*/ 0 w 5567267"/>
              <a:gd name="connsiteY0" fmla="*/ 260032 h 1560163"/>
              <a:gd name="connsiteX1" fmla="*/ 260032 w 5567267"/>
              <a:gd name="connsiteY1" fmla="*/ 0 h 1560163"/>
              <a:gd name="connsiteX2" fmla="*/ 5307235 w 5567267"/>
              <a:gd name="connsiteY2" fmla="*/ 0 h 1560163"/>
              <a:gd name="connsiteX3" fmla="*/ 5567267 w 5567267"/>
              <a:gd name="connsiteY3" fmla="*/ 260032 h 1560163"/>
              <a:gd name="connsiteX4" fmla="*/ 5567267 w 5567267"/>
              <a:gd name="connsiteY4" fmla="*/ 1300131 h 1560163"/>
              <a:gd name="connsiteX5" fmla="*/ 5307235 w 5567267"/>
              <a:gd name="connsiteY5" fmla="*/ 1560163 h 1560163"/>
              <a:gd name="connsiteX6" fmla="*/ 260032 w 5567267"/>
              <a:gd name="connsiteY6" fmla="*/ 1560163 h 1560163"/>
              <a:gd name="connsiteX7" fmla="*/ 0 w 5567267"/>
              <a:gd name="connsiteY7" fmla="*/ 1300131 h 1560163"/>
              <a:gd name="connsiteX8" fmla="*/ 0 w 5567267"/>
              <a:gd name="connsiteY8" fmla="*/ 260032 h 1560163"/>
              <a:gd name="connsiteX0" fmla="*/ 0 w 5567267"/>
              <a:gd name="connsiteY0" fmla="*/ 262601 h 1562732"/>
              <a:gd name="connsiteX1" fmla="*/ 260032 w 5567267"/>
              <a:gd name="connsiteY1" fmla="*/ 2569 h 1562732"/>
              <a:gd name="connsiteX2" fmla="*/ 4092495 w 5567267"/>
              <a:gd name="connsiteY2" fmla="*/ 0 h 1562732"/>
              <a:gd name="connsiteX3" fmla="*/ 5307235 w 5567267"/>
              <a:gd name="connsiteY3" fmla="*/ 2569 h 1562732"/>
              <a:gd name="connsiteX4" fmla="*/ 5567267 w 5567267"/>
              <a:gd name="connsiteY4" fmla="*/ 262601 h 1562732"/>
              <a:gd name="connsiteX5" fmla="*/ 5567267 w 5567267"/>
              <a:gd name="connsiteY5" fmla="*/ 1302700 h 1562732"/>
              <a:gd name="connsiteX6" fmla="*/ 5307235 w 5567267"/>
              <a:gd name="connsiteY6" fmla="*/ 1562732 h 1562732"/>
              <a:gd name="connsiteX7" fmla="*/ 260032 w 5567267"/>
              <a:gd name="connsiteY7" fmla="*/ 1562732 h 1562732"/>
              <a:gd name="connsiteX8" fmla="*/ 0 w 5567267"/>
              <a:gd name="connsiteY8" fmla="*/ 1302700 h 1562732"/>
              <a:gd name="connsiteX9" fmla="*/ 0 w 5567267"/>
              <a:gd name="connsiteY9" fmla="*/ 262601 h 1562732"/>
              <a:gd name="connsiteX0" fmla="*/ 0 w 5567267"/>
              <a:gd name="connsiteY0" fmla="*/ 262601 h 1567526"/>
              <a:gd name="connsiteX1" fmla="*/ 260032 w 5567267"/>
              <a:gd name="connsiteY1" fmla="*/ 2569 h 1567526"/>
              <a:gd name="connsiteX2" fmla="*/ 4092495 w 5567267"/>
              <a:gd name="connsiteY2" fmla="*/ 0 h 1567526"/>
              <a:gd name="connsiteX3" fmla="*/ 5307235 w 5567267"/>
              <a:gd name="connsiteY3" fmla="*/ 2569 h 1567526"/>
              <a:gd name="connsiteX4" fmla="*/ 5567267 w 5567267"/>
              <a:gd name="connsiteY4" fmla="*/ 262601 h 1567526"/>
              <a:gd name="connsiteX5" fmla="*/ 5567267 w 5567267"/>
              <a:gd name="connsiteY5" fmla="*/ 1302700 h 1567526"/>
              <a:gd name="connsiteX6" fmla="*/ 5307235 w 5567267"/>
              <a:gd name="connsiteY6" fmla="*/ 1562732 h 1567526"/>
              <a:gd name="connsiteX7" fmla="*/ 4422408 w 5567267"/>
              <a:gd name="connsiteY7" fmla="*/ 1567526 h 1567526"/>
              <a:gd name="connsiteX8" fmla="*/ 260032 w 5567267"/>
              <a:gd name="connsiteY8" fmla="*/ 1562732 h 1567526"/>
              <a:gd name="connsiteX9" fmla="*/ 0 w 5567267"/>
              <a:gd name="connsiteY9" fmla="*/ 1302700 h 1567526"/>
              <a:gd name="connsiteX10" fmla="*/ 0 w 5567267"/>
              <a:gd name="connsiteY10" fmla="*/ 262601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5307235 w 5567267"/>
              <a:gd name="connsiteY4" fmla="*/ 1562732 h 1567526"/>
              <a:gd name="connsiteX5" fmla="*/ 4422408 w 5567267"/>
              <a:gd name="connsiteY5" fmla="*/ 1567526 h 1567526"/>
              <a:gd name="connsiteX6" fmla="*/ 260032 w 5567267"/>
              <a:gd name="connsiteY6" fmla="*/ 1562732 h 1567526"/>
              <a:gd name="connsiteX7" fmla="*/ 0 w 5567267"/>
              <a:gd name="connsiteY7" fmla="*/ 1302700 h 1567526"/>
              <a:gd name="connsiteX8" fmla="*/ 0 w 5567267"/>
              <a:gd name="connsiteY8" fmla="*/ 262601 h 1567526"/>
              <a:gd name="connsiteX9" fmla="*/ 260032 w 5567267"/>
              <a:gd name="connsiteY9" fmla="*/ 2569 h 1567526"/>
              <a:gd name="connsiteX10" fmla="*/ 4183935 w 5567267"/>
              <a:gd name="connsiteY10" fmla="*/ 91440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5307235 w 5567267"/>
              <a:gd name="connsiteY4" fmla="*/ 1562732 h 1567526"/>
              <a:gd name="connsiteX5" fmla="*/ 4422408 w 5567267"/>
              <a:gd name="connsiteY5" fmla="*/ 1567526 h 1567526"/>
              <a:gd name="connsiteX6" fmla="*/ 260032 w 5567267"/>
              <a:gd name="connsiteY6" fmla="*/ 1562732 h 1567526"/>
              <a:gd name="connsiteX7" fmla="*/ 0 w 5567267"/>
              <a:gd name="connsiteY7" fmla="*/ 1302700 h 1567526"/>
              <a:gd name="connsiteX8" fmla="*/ 0 w 5567267"/>
              <a:gd name="connsiteY8" fmla="*/ 262601 h 1567526"/>
              <a:gd name="connsiteX9" fmla="*/ 260032 w 5567267"/>
              <a:gd name="connsiteY9" fmla="*/ 2569 h 1567526"/>
              <a:gd name="connsiteX10" fmla="*/ 4065961 w 5567267"/>
              <a:gd name="connsiteY10" fmla="*/ 10329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4422408 w 5567267"/>
              <a:gd name="connsiteY4" fmla="*/ 1567526 h 1567526"/>
              <a:gd name="connsiteX5" fmla="*/ 260032 w 5567267"/>
              <a:gd name="connsiteY5" fmla="*/ 1562732 h 1567526"/>
              <a:gd name="connsiteX6" fmla="*/ 0 w 5567267"/>
              <a:gd name="connsiteY6" fmla="*/ 1302700 h 1567526"/>
              <a:gd name="connsiteX7" fmla="*/ 0 w 5567267"/>
              <a:gd name="connsiteY7" fmla="*/ 262601 h 1567526"/>
              <a:gd name="connsiteX8" fmla="*/ 260032 w 5567267"/>
              <a:gd name="connsiteY8" fmla="*/ 2569 h 1567526"/>
              <a:gd name="connsiteX9" fmla="*/ 4065961 w 5567267"/>
              <a:gd name="connsiteY9" fmla="*/ 10329 h 1567526"/>
              <a:gd name="connsiteX0" fmla="*/ 4092495 w 5567267"/>
              <a:gd name="connsiteY0" fmla="*/ 0 h 1567526"/>
              <a:gd name="connsiteX1" fmla="*/ 5307235 w 5567267"/>
              <a:gd name="connsiteY1" fmla="*/ 2569 h 1567526"/>
              <a:gd name="connsiteX2" fmla="*/ 5567267 w 5567267"/>
              <a:gd name="connsiteY2" fmla="*/ 262601 h 1567526"/>
              <a:gd name="connsiteX3" fmla="*/ 4422408 w 5567267"/>
              <a:gd name="connsiteY3" fmla="*/ 1567526 h 1567526"/>
              <a:gd name="connsiteX4" fmla="*/ 260032 w 5567267"/>
              <a:gd name="connsiteY4" fmla="*/ 1562732 h 1567526"/>
              <a:gd name="connsiteX5" fmla="*/ 0 w 5567267"/>
              <a:gd name="connsiteY5" fmla="*/ 1302700 h 1567526"/>
              <a:gd name="connsiteX6" fmla="*/ 0 w 5567267"/>
              <a:gd name="connsiteY6" fmla="*/ 262601 h 1567526"/>
              <a:gd name="connsiteX7" fmla="*/ 260032 w 5567267"/>
              <a:gd name="connsiteY7" fmla="*/ 2569 h 1567526"/>
              <a:gd name="connsiteX8" fmla="*/ 4065961 w 5567267"/>
              <a:gd name="connsiteY8" fmla="*/ 10329 h 1567526"/>
              <a:gd name="connsiteX0" fmla="*/ 4092495 w 5319681"/>
              <a:gd name="connsiteY0" fmla="*/ 0 h 1567526"/>
              <a:gd name="connsiteX1" fmla="*/ 5307235 w 5319681"/>
              <a:gd name="connsiteY1" fmla="*/ 2569 h 1567526"/>
              <a:gd name="connsiteX2" fmla="*/ 4422408 w 5319681"/>
              <a:gd name="connsiteY2" fmla="*/ 1567526 h 1567526"/>
              <a:gd name="connsiteX3" fmla="*/ 260032 w 5319681"/>
              <a:gd name="connsiteY3" fmla="*/ 1562732 h 1567526"/>
              <a:gd name="connsiteX4" fmla="*/ 0 w 5319681"/>
              <a:gd name="connsiteY4" fmla="*/ 1302700 h 1567526"/>
              <a:gd name="connsiteX5" fmla="*/ 0 w 5319681"/>
              <a:gd name="connsiteY5" fmla="*/ 262601 h 1567526"/>
              <a:gd name="connsiteX6" fmla="*/ 260032 w 5319681"/>
              <a:gd name="connsiteY6" fmla="*/ 2569 h 1567526"/>
              <a:gd name="connsiteX7" fmla="*/ 4065961 w 5319681"/>
              <a:gd name="connsiteY7" fmla="*/ 10329 h 1567526"/>
              <a:gd name="connsiteX0" fmla="*/ 4092495 w 4422408"/>
              <a:gd name="connsiteY0" fmla="*/ 0 h 1567526"/>
              <a:gd name="connsiteX1" fmla="*/ 4422408 w 4422408"/>
              <a:gd name="connsiteY1" fmla="*/ 1567526 h 1567526"/>
              <a:gd name="connsiteX2" fmla="*/ 260032 w 4422408"/>
              <a:gd name="connsiteY2" fmla="*/ 1562732 h 1567526"/>
              <a:gd name="connsiteX3" fmla="*/ 0 w 4422408"/>
              <a:gd name="connsiteY3" fmla="*/ 1302700 h 1567526"/>
              <a:gd name="connsiteX4" fmla="*/ 0 w 4422408"/>
              <a:gd name="connsiteY4" fmla="*/ 262601 h 1567526"/>
              <a:gd name="connsiteX5" fmla="*/ 260032 w 4422408"/>
              <a:gd name="connsiteY5" fmla="*/ 2569 h 1567526"/>
              <a:gd name="connsiteX6" fmla="*/ 4065961 w 4422408"/>
              <a:gd name="connsiteY6" fmla="*/ 10329 h 1567526"/>
              <a:gd name="connsiteX0" fmla="*/ 4422408 w 4422408"/>
              <a:gd name="connsiteY0" fmla="*/ 1564957 h 1564957"/>
              <a:gd name="connsiteX1" fmla="*/ 260032 w 4422408"/>
              <a:gd name="connsiteY1" fmla="*/ 1560163 h 1564957"/>
              <a:gd name="connsiteX2" fmla="*/ 0 w 4422408"/>
              <a:gd name="connsiteY2" fmla="*/ 1300131 h 1564957"/>
              <a:gd name="connsiteX3" fmla="*/ 0 w 4422408"/>
              <a:gd name="connsiteY3" fmla="*/ 260032 h 1564957"/>
              <a:gd name="connsiteX4" fmla="*/ 260032 w 4422408"/>
              <a:gd name="connsiteY4" fmla="*/ 0 h 1564957"/>
              <a:gd name="connsiteX5" fmla="*/ 4065961 w 4422408"/>
              <a:gd name="connsiteY5" fmla="*/ 7760 h 156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2408" h="1564957">
                <a:moveTo>
                  <a:pt x="4422408" y="1564957"/>
                </a:moveTo>
                <a:lnTo>
                  <a:pt x="260032" y="1560163"/>
                </a:lnTo>
                <a:cubicBezTo>
                  <a:pt x="116420" y="1560163"/>
                  <a:pt x="0" y="1443743"/>
                  <a:pt x="0" y="1300131"/>
                </a:cubicBezTo>
                <a:lnTo>
                  <a:pt x="0" y="260032"/>
                </a:lnTo>
                <a:cubicBezTo>
                  <a:pt x="0" y="116420"/>
                  <a:pt x="116420" y="0"/>
                  <a:pt x="260032" y="0"/>
                </a:cubicBezTo>
                <a:lnTo>
                  <a:pt x="4065961" y="7760"/>
                </a:lnTo>
              </a:path>
            </a:pathLst>
          </a:custGeom>
          <a:noFill/>
          <a:ln w="38100">
            <a:solidFill>
              <a:srgbClr val="0049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7" name="Rounded Rectangle 11"/>
          <p:cNvSpPr/>
          <p:nvPr/>
        </p:nvSpPr>
        <p:spPr>
          <a:xfrm rot="21041481">
            <a:off x="5688500" y="1927078"/>
            <a:ext cx="1106079" cy="1175645"/>
          </a:xfrm>
          <a:custGeom>
            <a:avLst/>
            <a:gdLst>
              <a:gd name="connsiteX0" fmla="*/ 0 w 5567267"/>
              <a:gd name="connsiteY0" fmla="*/ 260032 h 1560163"/>
              <a:gd name="connsiteX1" fmla="*/ 260032 w 5567267"/>
              <a:gd name="connsiteY1" fmla="*/ 0 h 1560163"/>
              <a:gd name="connsiteX2" fmla="*/ 5307235 w 5567267"/>
              <a:gd name="connsiteY2" fmla="*/ 0 h 1560163"/>
              <a:gd name="connsiteX3" fmla="*/ 5567267 w 5567267"/>
              <a:gd name="connsiteY3" fmla="*/ 260032 h 1560163"/>
              <a:gd name="connsiteX4" fmla="*/ 5567267 w 5567267"/>
              <a:gd name="connsiteY4" fmla="*/ 1300131 h 1560163"/>
              <a:gd name="connsiteX5" fmla="*/ 5307235 w 5567267"/>
              <a:gd name="connsiteY5" fmla="*/ 1560163 h 1560163"/>
              <a:gd name="connsiteX6" fmla="*/ 260032 w 5567267"/>
              <a:gd name="connsiteY6" fmla="*/ 1560163 h 1560163"/>
              <a:gd name="connsiteX7" fmla="*/ 0 w 5567267"/>
              <a:gd name="connsiteY7" fmla="*/ 1300131 h 1560163"/>
              <a:gd name="connsiteX8" fmla="*/ 0 w 5567267"/>
              <a:gd name="connsiteY8" fmla="*/ 260032 h 1560163"/>
              <a:gd name="connsiteX0" fmla="*/ 0 w 5567267"/>
              <a:gd name="connsiteY0" fmla="*/ 262601 h 1562732"/>
              <a:gd name="connsiteX1" fmla="*/ 260032 w 5567267"/>
              <a:gd name="connsiteY1" fmla="*/ 2569 h 1562732"/>
              <a:gd name="connsiteX2" fmla="*/ 4092495 w 5567267"/>
              <a:gd name="connsiteY2" fmla="*/ 0 h 1562732"/>
              <a:gd name="connsiteX3" fmla="*/ 5307235 w 5567267"/>
              <a:gd name="connsiteY3" fmla="*/ 2569 h 1562732"/>
              <a:gd name="connsiteX4" fmla="*/ 5567267 w 5567267"/>
              <a:gd name="connsiteY4" fmla="*/ 262601 h 1562732"/>
              <a:gd name="connsiteX5" fmla="*/ 5567267 w 5567267"/>
              <a:gd name="connsiteY5" fmla="*/ 1302700 h 1562732"/>
              <a:gd name="connsiteX6" fmla="*/ 5307235 w 5567267"/>
              <a:gd name="connsiteY6" fmla="*/ 1562732 h 1562732"/>
              <a:gd name="connsiteX7" fmla="*/ 260032 w 5567267"/>
              <a:gd name="connsiteY7" fmla="*/ 1562732 h 1562732"/>
              <a:gd name="connsiteX8" fmla="*/ 0 w 5567267"/>
              <a:gd name="connsiteY8" fmla="*/ 1302700 h 1562732"/>
              <a:gd name="connsiteX9" fmla="*/ 0 w 5567267"/>
              <a:gd name="connsiteY9" fmla="*/ 262601 h 1562732"/>
              <a:gd name="connsiteX0" fmla="*/ 0 w 5567267"/>
              <a:gd name="connsiteY0" fmla="*/ 262601 h 1567526"/>
              <a:gd name="connsiteX1" fmla="*/ 260032 w 5567267"/>
              <a:gd name="connsiteY1" fmla="*/ 2569 h 1567526"/>
              <a:gd name="connsiteX2" fmla="*/ 4092495 w 5567267"/>
              <a:gd name="connsiteY2" fmla="*/ 0 h 1567526"/>
              <a:gd name="connsiteX3" fmla="*/ 5307235 w 5567267"/>
              <a:gd name="connsiteY3" fmla="*/ 2569 h 1567526"/>
              <a:gd name="connsiteX4" fmla="*/ 5567267 w 5567267"/>
              <a:gd name="connsiteY4" fmla="*/ 262601 h 1567526"/>
              <a:gd name="connsiteX5" fmla="*/ 5567267 w 5567267"/>
              <a:gd name="connsiteY5" fmla="*/ 1302700 h 1567526"/>
              <a:gd name="connsiteX6" fmla="*/ 5307235 w 5567267"/>
              <a:gd name="connsiteY6" fmla="*/ 1562732 h 1567526"/>
              <a:gd name="connsiteX7" fmla="*/ 4422408 w 5567267"/>
              <a:gd name="connsiteY7" fmla="*/ 1567526 h 1567526"/>
              <a:gd name="connsiteX8" fmla="*/ 260032 w 5567267"/>
              <a:gd name="connsiteY8" fmla="*/ 1562732 h 1567526"/>
              <a:gd name="connsiteX9" fmla="*/ 0 w 5567267"/>
              <a:gd name="connsiteY9" fmla="*/ 1302700 h 1567526"/>
              <a:gd name="connsiteX10" fmla="*/ 0 w 5567267"/>
              <a:gd name="connsiteY10" fmla="*/ 262601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5307235 w 5567267"/>
              <a:gd name="connsiteY4" fmla="*/ 1562732 h 1567526"/>
              <a:gd name="connsiteX5" fmla="*/ 4422408 w 5567267"/>
              <a:gd name="connsiteY5" fmla="*/ 1567526 h 1567526"/>
              <a:gd name="connsiteX6" fmla="*/ 260032 w 5567267"/>
              <a:gd name="connsiteY6" fmla="*/ 1562732 h 1567526"/>
              <a:gd name="connsiteX7" fmla="*/ 0 w 5567267"/>
              <a:gd name="connsiteY7" fmla="*/ 1302700 h 1567526"/>
              <a:gd name="connsiteX8" fmla="*/ 0 w 5567267"/>
              <a:gd name="connsiteY8" fmla="*/ 262601 h 1567526"/>
              <a:gd name="connsiteX9" fmla="*/ 260032 w 5567267"/>
              <a:gd name="connsiteY9" fmla="*/ 2569 h 1567526"/>
              <a:gd name="connsiteX10" fmla="*/ 4183935 w 5567267"/>
              <a:gd name="connsiteY10" fmla="*/ 91440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5307235 w 5567267"/>
              <a:gd name="connsiteY4" fmla="*/ 1562732 h 1567526"/>
              <a:gd name="connsiteX5" fmla="*/ 4422408 w 5567267"/>
              <a:gd name="connsiteY5" fmla="*/ 1567526 h 1567526"/>
              <a:gd name="connsiteX6" fmla="*/ 260032 w 5567267"/>
              <a:gd name="connsiteY6" fmla="*/ 1562732 h 1567526"/>
              <a:gd name="connsiteX7" fmla="*/ 0 w 5567267"/>
              <a:gd name="connsiteY7" fmla="*/ 1302700 h 1567526"/>
              <a:gd name="connsiteX8" fmla="*/ 0 w 5567267"/>
              <a:gd name="connsiteY8" fmla="*/ 262601 h 1567526"/>
              <a:gd name="connsiteX9" fmla="*/ 260032 w 5567267"/>
              <a:gd name="connsiteY9" fmla="*/ 2569 h 1567526"/>
              <a:gd name="connsiteX10" fmla="*/ 4065961 w 5567267"/>
              <a:gd name="connsiteY10" fmla="*/ 10329 h 1567526"/>
              <a:gd name="connsiteX0" fmla="*/ 4092495 w 5567267"/>
              <a:gd name="connsiteY0" fmla="*/ 0 h 1567526"/>
              <a:gd name="connsiteX1" fmla="*/ 5307235 w 5567267"/>
              <a:gd name="connsiteY1" fmla="*/ 2569 h 1567526"/>
              <a:gd name="connsiteX2" fmla="*/ 5567267 w 5567267"/>
              <a:gd name="connsiteY2" fmla="*/ 262601 h 1567526"/>
              <a:gd name="connsiteX3" fmla="*/ 5567267 w 5567267"/>
              <a:gd name="connsiteY3" fmla="*/ 1302700 h 1567526"/>
              <a:gd name="connsiteX4" fmla="*/ 5307235 w 5567267"/>
              <a:gd name="connsiteY4" fmla="*/ 1562732 h 1567526"/>
              <a:gd name="connsiteX5" fmla="*/ 4422408 w 5567267"/>
              <a:gd name="connsiteY5" fmla="*/ 1567526 h 1567526"/>
              <a:gd name="connsiteX6" fmla="*/ 260032 w 5567267"/>
              <a:gd name="connsiteY6" fmla="*/ 1562732 h 1567526"/>
              <a:gd name="connsiteX7" fmla="*/ 0 w 5567267"/>
              <a:gd name="connsiteY7" fmla="*/ 1302700 h 1567526"/>
              <a:gd name="connsiteX8" fmla="*/ 260032 w 5567267"/>
              <a:gd name="connsiteY8" fmla="*/ 2569 h 1567526"/>
              <a:gd name="connsiteX9" fmla="*/ 4065961 w 5567267"/>
              <a:gd name="connsiteY9" fmla="*/ 10329 h 1567526"/>
              <a:gd name="connsiteX0" fmla="*/ 4330730 w 5805502"/>
              <a:gd name="connsiteY0" fmla="*/ 0 h 1567526"/>
              <a:gd name="connsiteX1" fmla="*/ 5545470 w 5805502"/>
              <a:gd name="connsiteY1" fmla="*/ 2569 h 1567526"/>
              <a:gd name="connsiteX2" fmla="*/ 5805502 w 5805502"/>
              <a:gd name="connsiteY2" fmla="*/ 262601 h 1567526"/>
              <a:gd name="connsiteX3" fmla="*/ 5805502 w 5805502"/>
              <a:gd name="connsiteY3" fmla="*/ 1302700 h 1567526"/>
              <a:gd name="connsiteX4" fmla="*/ 5545470 w 5805502"/>
              <a:gd name="connsiteY4" fmla="*/ 1562732 h 1567526"/>
              <a:gd name="connsiteX5" fmla="*/ 4660643 w 5805502"/>
              <a:gd name="connsiteY5" fmla="*/ 1567526 h 1567526"/>
              <a:gd name="connsiteX6" fmla="*/ 498267 w 5805502"/>
              <a:gd name="connsiteY6" fmla="*/ 1562732 h 1567526"/>
              <a:gd name="connsiteX7" fmla="*/ 498267 w 5805502"/>
              <a:gd name="connsiteY7" fmla="*/ 2569 h 1567526"/>
              <a:gd name="connsiteX8" fmla="*/ 4304196 w 5805502"/>
              <a:gd name="connsiteY8" fmla="*/ 10329 h 1567526"/>
              <a:gd name="connsiteX0" fmla="*/ 3833313 w 5308085"/>
              <a:gd name="connsiteY0" fmla="*/ 0 h 1567526"/>
              <a:gd name="connsiteX1" fmla="*/ 5048053 w 5308085"/>
              <a:gd name="connsiteY1" fmla="*/ 2569 h 1567526"/>
              <a:gd name="connsiteX2" fmla="*/ 5308085 w 5308085"/>
              <a:gd name="connsiteY2" fmla="*/ 262601 h 1567526"/>
              <a:gd name="connsiteX3" fmla="*/ 5308085 w 5308085"/>
              <a:gd name="connsiteY3" fmla="*/ 1302700 h 1567526"/>
              <a:gd name="connsiteX4" fmla="*/ 5048053 w 5308085"/>
              <a:gd name="connsiteY4" fmla="*/ 1562732 h 1567526"/>
              <a:gd name="connsiteX5" fmla="*/ 4163226 w 5308085"/>
              <a:gd name="connsiteY5" fmla="*/ 1567526 h 1567526"/>
              <a:gd name="connsiteX6" fmla="*/ 850 w 5308085"/>
              <a:gd name="connsiteY6" fmla="*/ 1562732 h 1567526"/>
              <a:gd name="connsiteX7" fmla="*/ 3806779 w 5308085"/>
              <a:gd name="connsiteY7" fmla="*/ 10329 h 1567526"/>
              <a:gd name="connsiteX0" fmla="*/ 26534 w 1501306"/>
              <a:gd name="connsiteY0" fmla="*/ 0 h 1567526"/>
              <a:gd name="connsiteX1" fmla="*/ 1241274 w 1501306"/>
              <a:gd name="connsiteY1" fmla="*/ 2569 h 1567526"/>
              <a:gd name="connsiteX2" fmla="*/ 1501306 w 1501306"/>
              <a:gd name="connsiteY2" fmla="*/ 262601 h 1567526"/>
              <a:gd name="connsiteX3" fmla="*/ 1501306 w 1501306"/>
              <a:gd name="connsiteY3" fmla="*/ 1302700 h 1567526"/>
              <a:gd name="connsiteX4" fmla="*/ 1241274 w 1501306"/>
              <a:gd name="connsiteY4" fmla="*/ 1562732 h 1567526"/>
              <a:gd name="connsiteX5" fmla="*/ 356447 w 1501306"/>
              <a:gd name="connsiteY5" fmla="*/ 1567526 h 1567526"/>
              <a:gd name="connsiteX6" fmla="*/ 0 w 1501306"/>
              <a:gd name="connsiteY6" fmla="*/ 10329 h 1567526"/>
              <a:gd name="connsiteX0" fmla="*/ 0 w 1474772"/>
              <a:gd name="connsiteY0" fmla="*/ 0 h 1567526"/>
              <a:gd name="connsiteX1" fmla="*/ 1214740 w 1474772"/>
              <a:gd name="connsiteY1" fmla="*/ 2569 h 1567526"/>
              <a:gd name="connsiteX2" fmla="*/ 1474772 w 1474772"/>
              <a:gd name="connsiteY2" fmla="*/ 262601 h 1567526"/>
              <a:gd name="connsiteX3" fmla="*/ 1474772 w 1474772"/>
              <a:gd name="connsiteY3" fmla="*/ 1302700 h 1567526"/>
              <a:gd name="connsiteX4" fmla="*/ 1214740 w 1474772"/>
              <a:gd name="connsiteY4" fmla="*/ 1562732 h 1567526"/>
              <a:gd name="connsiteX5" fmla="*/ 329913 w 1474772"/>
              <a:gd name="connsiteY5" fmla="*/ 1567526 h 156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772" h="1567526">
                <a:moveTo>
                  <a:pt x="0" y="0"/>
                </a:moveTo>
                <a:lnTo>
                  <a:pt x="1214740" y="2569"/>
                </a:lnTo>
                <a:cubicBezTo>
                  <a:pt x="1358352" y="2569"/>
                  <a:pt x="1474772" y="118989"/>
                  <a:pt x="1474772" y="262601"/>
                </a:cubicBezTo>
                <a:lnTo>
                  <a:pt x="1474772" y="1302700"/>
                </a:lnTo>
                <a:cubicBezTo>
                  <a:pt x="1474772" y="1446312"/>
                  <a:pt x="1358352" y="1562732"/>
                  <a:pt x="1214740" y="1562732"/>
                </a:cubicBezTo>
                <a:lnTo>
                  <a:pt x="329913" y="1567526"/>
                </a:lnTo>
              </a:path>
            </a:pathLst>
          </a:custGeom>
          <a:noFill/>
          <a:ln w="38100">
            <a:solidFill>
              <a:srgbClr val="00498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p:cNvSpPr/>
          <p:nvPr/>
        </p:nvSpPr>
        <p:spPr>
          <a:xfrm>
            <a:off x="4743450" y="1502357"/>
            <a:ext cx="130969" cy="133737"/>
          </a:xfrm>
          <a:prstGeom prst="ellipse">
            <a:avLst/>
          </a:prstGeom>
          <a:solidFill>
            <a:srgbClr val="6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p:cNvSpPr/>
          <p:nvPr/>
        </p:nvSpPr>
        <p:spPr>
          <a:xfrm>
            <a:off x="4988719" y="1354913"/>
            <a:ext cx="130969" cy="133737"/>
          </a:xfrm>
          <a:prstGeom prst="ellipse">
            <a:avLst/>
          </a:prstGeom>
          <a:solidFill>
            <a:srgbClr val="6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p:cNvSpPr/>
          <p:nvPr/>
        </p:nvSpPr>
        <p:spPr>
          <a:xfrm>
            <a:off x="5166837" y="1212038"/>
            <a:ext cx="130969" cy="133737"/>
          </a:xfrm>
          <a:prstGeom prst="ellipse">
            <a:avLst/>
          </a:prstGeom>
          <a:solidFill>
            <a:srgbClr val="6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5-Point Star 35"/>
          <p:cNvSpPr/>
          <p:nvPr/>
        </p:nvSpPr>
        <p:spPr>
          <a:xfrm>
            <a:off x="5519949" y="1949273"/>
            <a:ext cx="171450" cy="171450"/>
          </a:xfrm>
          <a:prstGeom prst="star5">
            <a:avLst/>
          </a:prstGeom>
          <a:solidFill>
            <a:srgbClr val="0049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5-Point Star 21"/>
          <p:cNvSpPr/>
          <p:nvPr/>
        </p:nvSpPr>
        <p:spPr>
          <a:xfrm>
            <a:off x="5514975" y="1954988"/>
            <a:ext cx="171450" cy="171450"/>
          </a:xfrm>
          <a:prstGeom prst="star5">
            <a:avLst/>
          </a:prstGeom>
          <a:solidFill>
            <a:srgbClr val="0049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2583490" y="2972987"/>
            <a:ext cx="172727" cy="315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3" name="Group 12"/>
          <p:cNvGrpSpPr/>
          <p:nvPr/>
        </p:nvGrpSpPr>
        <p:grpSpPr>
          <a:xfrm>
            <a:off x="3412332" y="1713148"/>
            <a:ext cx="2866390" cy="2296859"/>
            <a:chOff x="3025775" y="2877946"/>
            <a:chExt cx="3821853" cy="3062479"/>
          </a:xfrm>
        </p:grpSpPr>
        <p:pic>
          <p:nvPicPr>
            <p:cNvPr id="329" name="Picture 4" descr="C:\Users\sven\Box Sync\Work - Sync\Marketing Materials\Pictures\Hirschmann\RSB20\RSB20_8TX_Presentatio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172" b="99023" l="2521" r="97479"/>
                      </a14:imgEffect>
                    </a14:imgLayer>
                  </a14:imgProps>
                </a:ext>
                <a:ext uri="{28A0092B-C50C-407E-A947-70E740481C1C}">
                  <a14:useLocalDpi xmlns:a14="http://schemas.microsoft.com/office/drawing/2010/main" val="0"/>
                </a:ext>
              </a:extLst>
            </a:blip>
            <a:srcRect/>
            <a:stretch>
              <a:fillRect/>
            </a:stretch>
          </p:blipFill>
          <p:spPr bwMode="auto">
            <a:xfrm>
              <a:off x="3137433" y="4768066"/>
              <a:ext cx="545034" cy="1172359"/>
            </a:xfrm>
            <a:prstGeom prst="rect">
              <a:avLst/>
            </a:prstGeom>
            <a:noFill/>
            <a:extLst>
              <a:ext uri="{909E8E84-426E-40DD-AFC4-6F175D3DCCD1}">
                <a14:hiddenFill xmlns:a14="http://schemas.microsoft.com/office/drawing/2010/main">
                  <a:solidFill>
                    <a:srgbClr val="FFFFFF"/>
                  </a:solidFill>
                </a14:hiddenFill>
              </a:ext>
            </a:extLst>
          </p:spPr>
        </p:pic>
        <p:pic>
          <p:nvPicPr>
            <p:cNvPr id="330" name="Picture 4" descr="C:\Users\sven\Box Sync\Work - Sync\Marketing Materials\Pictures\Hirschmann\RSB20\RSB20_8TX_Presentatio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172" b="99023" l="2521" r="97479"/>
                      </a14:imgEffect>
                    </a14:imgLayer>
                  </a14:imgProps>
                </a:ext>
                <a:ext uri="{28A0092B-C50C-407E-A947-70E740481C1C}">
                  <a14:useLocalDpi xmlns:a14="http://schemas.microsoft.com/office/drawing/2010/main" val="0"/>
                </a:ext>
              </a:extLst>
            </a:blip>
            <a:srcRect/>
            <a:stretch>
              <a:fillRect/>
            </a:stretch>
          </p:blipFill>
          <p:spPr bwMode="auto">
            <a:xfrm>
              <a:off x="5692955" y="2877946"/>
              <a:ext cx="545034" cy="1172359"/>
            </a:xfrm>
            <a:prstGeom prst="rect">
              <a:avLst/>
            </a:prstGeom>
            <a:noFill/>
            <a:extLst>
              <a:ext uri="{909E8E84-426E-40DD-AFC4-6F175D3DCCD1}">
                <a14:hiddenFill xmlns:a14="http://schemas.microsoft.com/office/drawing/2010/main">
                  <a:solidFill>
                    <a:srgbClr val="FFFFFF"/>
                  </a:solidFill>
                </a14:hiddenFill>
              </a:ext>
            </a:extLst>
          </p:spPr>
        </p:pic>
        <p:pic>
          <p:nvPicPr>
            <p:cNvPr id="331" name="Picture 4" descr="C:\Users\sven\Box Sync\Work - Sync\Marketing Materials\Pictures\Hirschmann\RSB20\RSB20_8TX_Presentatio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172" b="99023" l="2521" r="97479"/>
                      </a14:imgEffect>
                    </a14:imgLayer>
                  </a14:imgProps>
                </a:ext>
                <a:ext uri="{28A0092B-C50C-407E-A947-70E740481C1C}">
                  <a14:useLocalDpi xmlns:a14="http://schemas.microsoft.com/office/drawing/2010/main" val="0"/>
                </a:ext>
              </a:extLst>
            </a:blip>
            <a:srcRect/>
            <a:stretch>
              <a:fillRect/>
            </a:stretch>
          </p:blipFill>
          <p:spPr bwMode="auto">
            <a:xfrm>
              <a:off x="6302594" y="4272777"/>
              <a:ext cx="545034" cy="1172359"/>
            </a:xfrm>
            <a:prstGeom prst="rect">
              <a:avLst/>
            </a:prstGeom>
            <a:noFill/>
            <a:extLst>
              <a:ext uri="{909E8E84-426E-40DD-AFC4-6F175D3DCCD1}">
                <a14:hiddenFill xmlns:a14="http://schemas.microsoft.com/office/drawing/2010/main">
                  <a:solidFill>
                    <a:srgbClr val="FFFFFF"/>
                  </a:solidFill>
                </a14:hiddenFill>
              </a:ext>
            </a:extLst>
          </p:spPr>
        </p:pic>
        <p:pic>
          <p:nvPicPr>
            <p:cNvPr id="332" name="Picture 4" descr="C:\Users\sven\Box Sync\Work - Sync\Marketing Materials\Pictures\Hirschmann\RSB20\RSB20_8TX_Presentation.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172" b="99023" l="2521" r="97479"/>
                      </a14:imgEffect>
                    </a14:imgLayer>
                  </a14:imgProps>
                </a:ext>
                <a:ext uri="{28A0092B-C50C-407E-A947-70E740481C1C}">
                  <a14:useLocalDpi xmlns:a14="http://schemas.microsoft.com/office/drawing/2010/main" val="0"/>
                </a:ext>
              </a:extLst>
            </a:blip>
            <a:srcRect/>
            <a:stretch>
              <a:fillRect/>
            </a:stretch>
          </p:blipFill>
          <p:spPr bwMode="auto">
            <a:xfrm>
              <a:off x="3025775" y="3114487"/>
              <a:ext cx="545034" cy="1172359"/>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5-Point Star 15"/>
          <p:cNvSpPr/>
          <p:nvPr/>
        </p:nvSpPr>
        <p:spPr>
          <a:xfrm>
            <a:off x="6543675" y="1077914"/>
            <a:ext cx="171450" cy="171450"/>
          </a:xfrm>
          <a:prstGeom prst="star5">
            <a:avLst/>
          </a:prstGeom>
          <a:solidFill>
            <a:srgbClr val="0049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9"/>
          <p:cNvSpPr/>
          <p:nvPr/>
        </p:nvSpPr>
        <p:spPr>
          <a:xfrm>
            <a:off x="6563916" y="1300055"/>
            <a:ext cx="130969" cy="133737"/>
          </a:xfrm>
          <a:prstGeom prst="ellipse">
            <a:avLst/>
          </a:prstGeom>
          <a:solidFill>
            <a:srgbClr val="6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6"/>
          <p:cNvSpPr txBox="1"/>
          <p:nvPr/>
        </p:nvSpPr>
        <p:spPr>
          <a:xfrm>
            <a:off x="6709411" y="1041466"/>
            <a:ext cx="1148071" cy="663643"/>
          </a:xfrm>
          <a:prstGeom prst="rect">
            <a:avLst/>
          </a:prstGeom>
          <a:noFill/>
        </p:spPr>
        <p:txBody>
          <a:bodyPr wrap="none" rtlCol="0">
            <a:spAutoFit/>
          </a:bodyPr>
          <a:lstStyle/>
          <a:p>
            <a:pPr>
              <a:lnSpc>
                <a:spcPct val="150000"/>
              </a:lnSpc>
            </a:pPr>
            <a:r>
              <a:rPr lang="en-US" sz="825" b="1" dirty="0"/>
              <a:t>Watch-dog packets</a:t>
            </a:r>
          </a:p>
          <a:p>
            <a:pPr>
              <a:lnSpc>
                <a:spcPct val="150000"/>
              </a:lnSpc>
            </a:pPr>
            <a:r>
              <a:rPr lang="en-US" sz="825" b="1" dirty="0"/>
              <a:t>Ethernet data packets</a:t>
            </a:r>
          </a:p>
          <a:p>
            <a:pPr>
              <a:lnSpc>
                <a:spcPct val="150000"/>
              </a:lnSpc>
            </a:pPr>
            <a:r>
              <a:rPr lang="en-US" sz="825" b="1" dirty="0"/>
              <a:t>Link down packets</a:t>
            </a:r>
          </a:p>
        </p:txBody>
      </p:sp>
      <p:sp>
        <p:nvSpPr>
          <p:cNvPr id="21" name="5-Point Star 15"/>
          <p:cNvSpPr/>
          <p:nvPr/>
        </p:nvSpPr>
        <p:spPr>
          <a:xfrm>
            <a:off x="6551100" y="1468307"/>
            <a:ext cx="171450" cy="171450"/>
          </a:xfrm>
          <a:prstGeom prst="star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Заголовок 5"/>
          <p:cNvSpPr txBox="1">
            <a:spLocks/>
          </p:cNvSpPr>
          <p:nvPr/>
        </p:nvSpPr>
        <p:spPr bwMode="auto">
          <a:xfrm>
            <a:off x="269875" y="114300"/>
            <a:ext cx="8426450" cy="407988"/>
          </a:xfrm>
          <a:prstGeom prst="rect">
            <a:avLst/>
          </a:prstGeom>
          <a:noFill/>
          <a:ln w="9525" algn="ctr">
            <a:noFill/>
            <a:miter lim="800000"/>
            <a:headEnd/>
            <a:tailEnd/>
          </a:ln>
          <a:effectLst/>
        </p:spPr>
        <p:txBody>
          <a:bodyPr vert="horz" lIns="0" tIns="0" rIns="0" bIns="0" rtlCol="0" anchor="ctr">
            <a:noAutofit/>
          </a:bodyPr>
          <a:lstStyle>
            <a:lvl1pPr algn="l" defTabSz="914400" rtl="0" eaLnBrk="1" latinLnBrk="0" hangingPunct="1">
              <a:spcBef>
                <a:spcPct val="0"/>
              </a:spcBef>
              <a:buNone/>
              <a:defRPr sz="2400" kern="1200">
                <a:solidFill>
                  <a:srgbClr val="005791"/>
                </a:solidFill>
                <a:latin typeface="Segoe UI Light" panose="020B0502040204020203" pitchFamily="34" charset="0"/>
                <a:ea typeface="Segoe UI" panose="020B0502040204020203" pitchFamily="34" charset="0"/>
                <a:cs typeface="Segoe UI" panose="020B0502040204020203" pitchFamily="34" charset="0"/>
              </a:defRPr>
            </a:lvl1pPr>
          </a:lstStyle>
          <a:p>
            <a:r>
              <a:rPr lang="ru-RU" smtClean="0"/>
              <a:t>Технологии кольцевого резервирования</a:t>
            </a:r>
            <a:endParaRPr lang="ru-RU" dirty="0"/>
          </a:p>
        </p:txBody>
      </p:sp>
    </p:spTree>
    <p:extLst>
      <p:ext uri="{BB962C8B-B14F-4D97-AF65-F5344CB8AC3E}">
        <p14:creationId xmlns:p14="http://schemas.microsoft.com/office/powerpoint/2010/main" val="252613736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par>
                          <p:cTn id="14" fill="hold">
                            <p:stCondLst>
                              <p:cond delay="500"/>
                            </p:stCondLst>
                            <p:childTnLst>
                              <p:par>
                                <p:cTn id="15" presetID="0" presetClass="path" presetSubtype="0" repeatCount="indefinite" autoRev="1" fill="hold" grpId="0" nodeType="afterEffect">
                                  <p:stCondLst>
                                    <p:cond delay="0"/>
                                  </p:stCondLst>
                                  <p:childTnLst>
                                    <p:animMotion origin="layout" path="M -0.00886 3.33333E-6 L -0.02795 -0.02107 L -0.08455 0.02453 L 0.07951 0.15347 L 0.13281 0.08333 L 0.24792 0.06018 C 0.25417 0.0581 0.25694 0.0581 0.26371 0.05902 C 0.27604 0.06481 0.27292 0.07777 0.27795 0.09004 L 0.30121 0.23889 C 0.30069 0.24699 0.30208 0.25764 0.29618 0.26227 C 0.29462 0.26574 0.29375 0.26898 0.29201 0.27222 C 0.28976 0.28148 0.28785 0.28564 0.27951 0.28564 L 0.17378 0.30902 L 0.16128 0.37569 L 0.07205 0.4412 L 0.13368 0.50115 " pathEditMode="relative" rAng="0" ptsTypes="AAAAAffAfffAAAAA">
                                      <p:cBhvr>
                                        <p:cTn id="16" dur="2000" fill="hold"/>
                                        <p:tgtEl>
                                          <p:spTgt spid="33"/>
                                        </p:tgtEl>
                                        <p:attrNameLst>
                                          <p:attrName>ppt_x</p:attrName>
                                          <p:attrName>ppt_y</p:attrName>
                                        </p:attrNameLst>
                                      </p:cBhvr>
                                      <p:rCtr x="11753" y="24005"/>
                                    </p:animMotion>
                                  </p:childTnLst>
                                </p:cTn>
                              </p:par>
                              <p:par>
                                <p:cTn id="17" presetID="0" presetClass="path" presetSubtype="0" repeatCount="indefinite" autoRev="1" fill="hold" grpId="0" nodeType="withEffect">
                                  <p:stCondLst>
                                    <p:cond delay="0"/>
                                  </p:stCondLst>
                                  <p:childTnLst>
                                    <p:animMotion origin="layout" path="M -0.01215 -0.01644 L -0.03888 -0.03519 L -0.20295 0.08912 L 0.00035 0.24699 L 0.06858 0.14814 L -0.22968 0.2081 L -0.25468 0.25023 L -0.35885 0.15138 " pathEditMode="relative" rAng="0" ptsTypes="AAAAAAAA">
                                      <p:cBhvr>
                                        <p:cTn id="18" dur="2000" fill="hold"/>
                                        <p:tgtEl>
                                          <p:spTgt spid="35"/>
                                        </p:tgtEl>
                                        <p:attrNameLst>
                                          <p:attrName>ppt_x</p:attrName>
                                          <p:attrName>ppt_y</p:attrName>
                                        </p:attrNameLst>
                                      </p:cBhvr>
                                      <p:rCtr x="-13299" y="12384"/>
                                    </p:animMotion>
                                  </p:childTnLst>
                                </p:cTn>
                              </p:par>
                              <p:par>
                                <p:cTn id="19" presetID="0" presetClass="path" presetSubtype="0" repeatCount="indefinite" autoRev="1" fill="hold" grpId="0" nodeType="withEffect">
                                  <p:stCondLst>
                                    <p:cond delay="0"/>
                                  </p:stCondLst>
                                  <p:childTnLst>
                                    <p:animMotion origin="layout" path="M -0.021 -0.01296 L -0.03941 -0.02963 L -0.146 0.0581 L 0.03316 0.20602 L 0.09063 0.12824 L 0.11302 0.11158 L 0.22813 0.0882 C 0.23038 0.08866 0.23264 0.0882 0.23472 0.08935 C 0.23716 0.09051 0.23959 0.10232 0.2415 0.10602 C 0.24202 0.11181 0.24288 0.11852 0.24479 0.12385 C 0.24584 0.12662 0.24722 0.12824 0.24722 0.13148 L 0.26719 0.27269 L 0.26476 0.28935 L 0.25139 0.31273 L -0.21267 0.41042 L -0.22187 0.45255 L -0.26771 0.49144 L -0.31614 0.45602 L -0.33767 0.46829 " pathEditMode="relative" rAng="0" ptsTypes="AAAAAAffffAAAAAAAAA">
                                      <p:cBhvr>
                                        <p:cTn id="20" dur="2000" fill="hold"/>
                                        <p:tgtEl>
                                          <p:spTgt spid="34"/>
                                        </p:tgtEl>
                                        <p:attrNameLst>
                                          <p:attrName>ppt_x</p:attrName>
                                          <p:attrName>ppt_y</p:attrName>
                                        </p:attrNameLst>
                                      </p:cBhvr>
                                      <p:rCtr x="-1424" y="24375"/>
                                    </p:animMotion>
                                  </p:childTnLst>
                                </p:cTn>
                              </p:par>
                              <p:par>
                                <p:cTn id="21" presetID="7" presetClass="emph" presetSubtype="2" accel="50000" fill="hold" nodeType="withEffect">
                                  <p:stCondLst>
                                    <p:cond delay="0"/>
                                  </p:stCondLst>
                                  <p:childTnLst>
                                    <p:animClr clrSpc="rgb" dir="cw">
                                      <p:cBhvr>
                                        <p:cTn id="22" dur="2000" fill="hold"/>
                                        <p:tgtEl>
                                          <p:spTgt spid="12"/>
                                        </p:tgtEl>
                                        <p:attrNameLst>
                                          <p:attrName>stroke.color</p:attrName>
                                        </p:attrNameLst>
                                      </p:cBhvr>
                                      <p:to>
                                        <a:schemeClr val="accent2"/>
                                      </p:to>
                                    </p:animClr>
                                    <p:set>
                                      <p:cBhvr>
                                        <p:cTn id="23" dur="2000" fill="hold"/>
                                        <p:tgtEl>
                                          <p:spTgt spid="12"/>
                                        </p:tgtEl>
                                        <p:attrNameLst>
                                          <p:attrName>stroke.on</p:attrName>
                                        </p:attrNameLst>
                                      </p:cBhvr>
                                      <p:to>
                                        <p:strVal val="true"/>
                                      </p:to>
                                    </p:set>
                                  </p:childTnLst>
                                </p:cTn>
                              </p:par>
                              <p:par>
                                <p:cTn id="24" presetID="7" presetClass="emph" presetSubtype="2" accel="50000" fill="hold" nodeType="withEffect">
                                  <p:stCondLst>
                                    <p:cond delay="0"/>
                                  </p:stCondLst>
                                  <p:childTnLst>
                                    <p:animClr clrSpc="rgb" dir="cw">
                                      <p:cBhvr>
                                        <p:cTn id="25" dur="2000" fill="hold"/>
                                        <p:tgtEl>
                                          <p:spTgt spid="327"/>
                                        </p:tgtEl>
                                        <p:attrNameLst>
                                          <p:attrName>stroke.color</p:attrName>
                                        </p:attrNameLst>
                                      </p:cBhvr>
                                      <p:to>
                                        <a:schemeClr val="accent2"/>
                                      </p:to>
                                    </p:animClr>
                                    <p:set>
                                      <p:cBhvr>
                                        <p:cTn id="26" dur="2000" fill="hold"/>
                                        <p:tgtEl>
                                          <p:spTgt spid="327"/>
                                        </p:tgtEl>
                                        <p:attrNameLst>
                                          <p:attrName>stroke.on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8194"/>
                                        </p:tgtEl>
                                      </p:cBhvr>
                                    </p:animEffect>
                                    <p:set>
                                      <p:cBhvr>
                                        <p:cTn id="31" dur="1" fill="hold">
                                          <p:stCondLst>
                                            <p:cond delay="499"/>
                                          </p:stCondLst>
                                        </p:cTn>
                                        <p:tgtEl>
                                          <p:spTgt spid="8194"/>
                                        </p:tgtEl>
                                        <p:attrNameLst>
                                          <p:attrName>style.visibility</p:attrName>
                                        </p:attrNameLst>
                                      </p:cBhvr>
                                      <p:to>
                                        <p:strVal val="hidden"/>
                                      </p:to>
                                    </p:set>
                                  </p:childTnLst>
                                </p:cTn>
                              </p:par>
                              <p:par>
                                <p:cTn id="32" presetID="10" presetClass="entr" presetSubtype="0" fill="hold" grpId="1"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par>
                          <p:cTn id="38" fill="hold">
                            <p:stCondLst>
                              <p:cond delay="500"/>
                            </p:stCondLst>
                            <p:childTnLst>
                              <p:par>
                                <p:cTn id="39" presetID="0" presetClass="path" presetSubtype="0" repeatCount="indefinite" fill="hold" grpId="0" nodeType="afterEffect">
                                  <p:stCondLst>
                                    <p:cond delay="0"/>
                                  </p:stCondLst>
                                  <p:childTnLst>
                                    <p:animMotion origin="layout" path="M 0.0059 -3.33333E-6 L 0.14253 -0.02777 L 0.1625 -0.01551 L 0.1875 0.15996 L 0.175 0.19445 L -0.275 0.29329 " pathEditMode="relative" rAng="0" ptsTypes="AAAAAA">
                                      <p:cBhvr>
                                        <p:cTn id="40" dur="2000" fill="hold"/>
                                        <p:tgtEl>
                                          <p:spTgt spid="22"/>
                                        </p:tgtEl>
                                        <p:attrNameLst>
                                          <p:attrName>ppt_x</p:attrName>
                                          <p:attrName>ppt_y</p:attrName>
                                        </p:attrNameLst>
                                      </p:cBhvr>
                                      <p:rCtr x="-4965" y="13264"/>
                                    </p:animMotion>
                                  </p:childTnLst>
                                </p:cTn>
                              </p:par>
                              <p:par>
                                <p:cTn id="41" presetID="0" presetClass="path" presetSubtype="0" repeatCount="indefinite" fill="hold" grpId="0" nodeType="withEffect">
                                  <p:stCondLst>
                                    <p:cond delay="0"/>
                                  </p:stCondLst>
                                  <p:childTnLst>
                                    <p:animMotion origin="layout" path="M 0 0 L -0.2934 0.06342 " pathEditMode="relative" ptsTypes="AA">
                                      <p:cBhvr>
                                        <p:cTn id="42" dur="1000" fill="hold"/>
                                        <p:tgtEl>
                                          <p:spTgt spid="3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33" grpId="0" animBg="1"/>
      <p:bldP spid="33" grpId="1" animBg="1"/>
      <p:bldP spid="34" grpId="0" animBg="1"/>
      <p:bldP spid="34" grpId="1" animBg="1"/>
      <p:bldP spid="35" grpId="0" animBg="1"/>
      <p:bldP spid="35" grpId="1" animBg="1"/>
      <p:bldP spid="36" grpId="0" animBg="1"/>
      <p:bldP spid="36" grpId="1" animBg="1"/>
      <p:bldP spid="22" grpId="0" animBg="1"/>
      <p:bldP spid="2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68777" y="829471"/>
            <a:ext cx="6805220" cy="3698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itle 2"/>
          <p:cNvSpPr txBox="1">
            <a:spLocks/>
          </p:cNvSpPr>
          <p:nvPr/>
        </p:nvSpPr>
        <p:spPr>
          <a:xfrm>
            <a:off x="1222049" y="232022"/>
            <a:ext cx="4569152" cy="377706"/>
          </a:xfrm>
          <a:prstGeom prst="rect">
            <a:avLst/>
          </a:prstGeom>
        </p:spPr>
        <p:txBody>
          <a:bodyPr/>
          <a:lstStyle>
            <a:lvl1pPr algn="l" rtl="0" fontAlgn="base">
              <a:lnSpc>
                <a:spcPct val="100000"/>
              </a:lnSpc>
              <a:spcBef>
                <a:spcPct val="0"/>
              </a:spcBef>
              <a:spcAft>
                <a:spcPct val="0"/>
              </a:spcAft>
              <a:defRPr lang="en-US" sz="2400" b="1" kern="1200" dirty="0" smtClean="0">
                <a:solidFill>
                  <a:schemeClr val="accent1"/>
                </a:solidFill>
                <a:effectLst/>
                <a:latin typeface="Arial" charset="0"/>
                <a:ea typeface="+mn-ea"/>
                <a:cs typeface="+mn-cs"/>
              </a:defRPr>
            </a:lvl1pPr>
            <a:lvl2pPr algn="r" rtl="0" fontAlgn="base">
              <a:lnSpc>
                <a:spcPct val="85000"/>
              </a:lnSpc>
              <a:spcBef>
                <a:spcPct val="0"/>
              </a:spcBef>
              <a:spcAft>
                <a:spcPct val="0"/>
              </a:spcAft>
              <a:defRPr sz="2200" b="1">
                <a:solidFill>
                  <a:schemeClr val="tx1"/>
                </a:solidFill>
                <a:latin typeface="Arial" charset="0"/>
              </a:defRPr>
            </a:lvl2pPr>
            <a:lvl3pPr algn="r" rtl="0" fontAlgn="base">
              <a:lnSpc>
                <a:spcPct val="85000"/>
              </a:lnSpc>
              <a:spcBef>
                <a:spcPct val="0"/>
              </a:spcBef>
              <a:spcAft>
                <a:spcPct val="0"/>
              </a:spcAft>
              <a:defRPr sz="2200" b="1">
                <a:solidFill>
                  <a:schemeClr val="tx1"/>
                </a:solidFill>
                <a:latin typeface="Arial" charset="0"/>
              </a:defRPr>
            </a:lvl3pPr>
            <a:lvl4pPr algn="r" rtl="0" fontAlgn="base">
              <a:lnSpc>
                <a:spcPct val="85000"/>
              </a:lnSpc>
              <a:spcBef>
                <a:spcPct val="0"/>
              </a:spcBef>
              <a:spcAft>
                <a:spcPct val="0"/>
              </a:spcAft>
              <a:defRPr sz="2200" b="1">
                <a:solidFill>
                  <a:schemeClr val="tx1"/>
                </a:solidFill>
                <a:latin typeface="Arial" charset="0"/>
              </a:defRPr>
            </a:lvl4pPr>
            <a:lvl5pPr algn="r" rtl="0" fontAlgn="base">
              <a:lnSpc>
                <a:spcPct val="85000"/>
              </a:lnSpc>
              <a:spcBef>
                <a:spcPct val="0"/>
              </a:spcBef>
              <a:spcAft>
                <a:spcPct val="0"/>
              </a:spcAft>
              <a:defRPr sz="2200" b="1">
                <a:solidFill>
                  <a:schemeClr val="tx1"/>
                </a:solidFill>
                <a:latin typeface="Arial" charset="0"/>
              </a:defRPr>
            </a:lvl5pPr>
            <a:lvl6pPr marL="457200" algn="r" rtl="0" fontAlgn="base">
              <a:lnSpc>
                <a:spcPct val="85000"/>
              </a:lnSpc>
              <a:spcBef>
                <a:spcPct val="0"/>
              </a:spcBef>
              <a:spcAft>
                <a:spcPct val="0"/>
              </a:spcAft>
              <a:defRPr sz="2200" b="1">
                <a:solidFill>
                  <a:schemeClr val="tx1"/>
                </a:solidFill>
                <a:latin typeface="Arial" charset="0"/>
              </a:defRPr>
            </a:lvl6pPr>
            <a:lvl7pPr marL="914400" algn="r" rtl="0" fontAlgn="base">
              <a:lnSpc>
                <a:spcPct val="85000"/>
              </a:lnSpc>
              <a:spcBef>
                <a:spcPct val="0"/>
              </a:spcBef>
              <a:spcAft>
                <a:spcPct val="0"/>
              </a:spcAft>
              <a:defRPr sz="2200" b="1">
                <a:solidFill>
                  <a:schemeClr val="tx1"/>
                </a:solidFill>
                <a:latin typeface="Arial" charset="0"/>
              </a:defRPr>
            </a:lvl7pPr>
            <a:lvl8pPr marL="1371600" algn="r" rtl="0" fontAlgn="base">
              <a:lnSpc>
                <a:spcPct val="85000"/>
              </a:lnSpc>
              <a:spcBef>
                <a:spcPct val="0"/>
              </a:spcBef>
              <a:spcAft>
                <a:spcPct val="0"/>
              </a:spcAft>
              <a:defRPr sz="2200" b="1">
                <a:solidFill>
                  <a:schemeClr val="tx1"/>
                </a:solidFill>
                <a:latin typeface="Arial" charset="0"/>
              </a:defRPr>
            </a:lvl8pPr>
            <a:lvl9pPr marL="1828800" algn="r" rtl="0" fontAlgn="base">
              <a:lnSpc>
                <a:spcPct val="85000"/>
              </a:lnSpc>
              <a:spcBef>
                <a:spcPct val="0"/>
              </a:spcBef>
              <a:spcAft>
                <a:spcPct val="0"/>
              </a:spcAft>
              <a:defRPr sz="2200" b="1">
                <a:solidFill>
                  <a:schemeClr val="tx1"/>
                </a:solidFill>
                <a:latin typeface="Arial" charset="0"/>
              </a:defRPr>
            </a:lvl9pPr>
          </a:lstStyle>
          <a:p>
            <a:r>
              <a:rPr lang="ru-RU" sz="1800" dirty="0"/>
              <a:t>Место </a:t>
            </a:r>
            <a:r>
              <a:rPr lang="en-US" sz="1800" dirty="0"/>
              <a:t>Hirschmann </a:t>
            </a:r>
            <a:r>
              <a:rPr lang="ru-RU" sz="1800" dirty="0"/>
              <a:t>в </a:t>
            </a:r>
            <a:r>
              <a:rPr lang="en-US" sz="1800" dirty="0"/>
              <a:t>Belden</a:t>
            </a:r>
          </a:p>
        </p:txBody>
      </p:sp>
      <p:sp>
        <p:nvSpPr>
          <p:cNvPr id="44" name="Abgerundetes Rechteck 1"/>
          <p:cNvSpPr/>
          <p:nvPr/>
        </p:nvSpPr>
        <p:spPr>
          <a:xfrm>
            <a:off x="4836496" y="1116015"/>
            <a:ext cx="2173682" cy="1429859"/>
          </a:xfrm>
          <a:prstGeom prst="roundRect">
            <a:avLst/>
          </a:prstGeom>
          <a:noFill/>
          <a:ln w="44450">
            <a:solidFill>
              <a:srgbClr val="FA8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2229187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3778" y="4060031"/>
            <a:ext cx="698897"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6719" y="1429941"/>
            <a:ext cx="983456" cy="57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3" name="Text Box 5"/>
          <p:cNvSpPr txBox="1">
            <a:spLocks noChangeArrowheads="1"/>
          </p:cNvSpPr>
          <p:nvPr/>
        </p:nvSpPr>
        <p:spPr bwMode="auto">
          <a:xfrm>
            <a:off x="1394223" y="1075135"/>
            <a:ext cx="867545"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1650" b="1" dirty="0">
                <a:solidFill>
                  <a:srgbClr val="000000"/>
                </a:solidFill>
              </a:rPr>
              <a:t>X-Ring</a:t>
            </a:r>
          </a:p>
        </p:txBody>
      </p:sp>
      <p:sp>
        <p:nvSpPr>
          <p:cNvPr id="17414" name="Text Box 6"/>
          <p:cNvSpPr txBox="1">
            <a:spLocks noChangeArrowheads="1"/>
          </p:cNvSpPr>
          <p:nvPr/>
        </p:nvSpPr>
        <p:spPr bwMode="auto">
          <a:xfrm>
            <a:off x="3348038" y="2422923"/>
            <a:ext cx="131478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1650" b="1" dirty="0">
                <a:solidFill>
                  <a:srgbClr val="000000"/>
                </a:solidFill>
              </a:rPr>
              <a:t>Rapid-Ring</a:t>
            </a:r>
          </a:p>
        </p:txBody>
      </p:sp>
      <p:sp>
        <p:nvSpPr>
          <p:cNvPr id="17415" name="Text Box 7"/>
          <p:cNvSpPr txBox="1">
            <a:spLocks noChangeArrowheads="1"/>
          </p:cNvSpPr>
          <p:nvPr/>
        </p:nvSpPr>
        <p:spPr bwMode="auto">
          <a:xfrm>
            <a:off x="2544366" y="1944291"/>
            <a:ext cx="867545"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1650" b="1" dirty="0">
                <a:solidFill>
                  <a:srgbClr val="000000"/>
                </a:solidFill>
              </a:rPr>
              <a:t>P-Ring</a:t>
            </a:r>
          </a:p>
        </p:txBody>
      </p:sp>
      <p:pic>
        <p:nvPicPr>
          <p:cNvPr id="1741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3731" y="2628900"/>
            <a:ext cx="695325" cy="934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7" name="Text Box 9"/>
          <p:cNvSpPr txBox="1">
            <a:spLocks noChangeArrowheads="1"/>
          </p:cNvSpPr>
          <p:nvPr/>
        </p:nvSpPr>
        <p:spPr bwMode="auto">
          <a:xfrm>
            <a:off x="3315891" y="4346973"/>
            <a:ext cx="867545"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1650" b="1" dirty="0">
                <a:solidFill>
                  <a:srgbClr val="000000"/>
                </a:solidFill>
              </a:rPr>
              <a:t>S-Ring</a:t>
            </a:r>
          </a:p>
        </p:txBody>
      </p:sp>
      <p:pic>
        <p:nvPicPr>
          <p:cNvPr id="1741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2456" y="3055144"/>
            <a:ext cx="977504" cy="57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9" name="Text Box 11"/>
          <p:cNvSpPr txBox="1">
            <a:spLocks noChangeArrowheads="1"/>
          </p:cNvSpPr>
          <p:nvPr/>
        </p:nvSpPr>
        <p:spPr bwMode="auto">
          <a:xfrm>
            <a:off x="1385888" y="1924050"/>
            <a:ext cx="902811"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1650" b="1" dirty="0">
                <a:solidFill>
                  <a:srgbClr val="000000"/>
                </a:solidFill>
              </a:rPr>
              <a:t>M-Ring</a:t>
            </a:r>
          </a:p>
        </p:txBody>
      </p:sp>
      <p:sp>
        <p:nvSpPr>
          <p:cNvPr id="17420" name="Text Box 12"/>
          <p:cNvSpPr txBox="1">
            <a:spLocks noChangeArrowheads="1"/>
          </p:cNvSpPr>
          <p:nvPr/>
        </p:nvSpPr>
        <p:spPr bwMode="auto">
          <a:xfrm>
            <a:off x="2800351" y="1258491"/>
            <a:ext cx="87876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1650" b="1" dirty="0">
                <a:solidFill>
                  <a:srgbClr val="000000"/>
                </a:solidFill>
              </a:rPr>
              <a:t>N-Ring</a:t>
            </a:r>
          </a:p>
        </p:txBody>
      </p:sp>
      <p:pic>
        <p:nvPicPr>
          <p:cNvPr id="1742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3722" y="4144566"/>
            <a:ext cx="1175147" cy="51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2" name="Text Box 14"/>
          <p:cNvSpPr txBox="1">
            <a:spLocks noChangeArrowheads="1"/>
          </p:cNvSpPr>
          <p:nvPr/>
        </p:nvSpPr>
        <p:spPr bwMode="auto">
          <a:xfrm>
            <a:off x="5635229" y="1564482"/>
            <a:ext cx="71365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1650" b="1" dirty="0">
                <a:solidFill>
                  <a:srgbClr val="000000"/>
                </a:solidFill>
              </a:rPr>
              <a:t>ICON</a:t>
            </a:r>
          </a:p>
        </p:txBody>
      </p:sp>
      <p:sp>
        <p:nvSpPr>
          <p:cNvPr id="17423" name="Text Box 15"/>
          <p:cNvSpPr txBox="1">
            <a:spLocks noChangeArrowheads="1"/>
          </p:cNvSpPr>
          <p:nvPr/>
        </p:nvSpPr>
        <p:spPr bwMode="auto">
          <a:xfrm>
            <a:off x="1712119" y="3664744"/>
            <a:ext cx="1721305"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1650" b="1" dirty="0">
                <a:solidFill>
                  <a:srgbClr val="000000"/>
                </a:solidFill>
              </a:rPr>
              <a:t>Real-Time Ring</a:t>
            </a:r>
          </a:p>
        </p:txBody>
      </p:sp>
      <p:sp>
        <p:nvSpPr>
          <p:cNvPr id="17424" name="Text Box 16"/>
          <p:cNvSpPr txBox="1">
            <a:spLocks noChangeArrowheads="1"/>
          </p:cNvSpPr>
          <p:nvPr/>
        </p:nvSpPr>
        <p:spPr bwMode="auto">
          <a:xfrm>
            <a:off x="5461062" y="2733675"/>
            <a:ext cx="1431802"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r>
              <a:rPr lang="en-US" altLang="en-US" sz="1650" b="1" dirty="0">
                <a:solidFill>
                  <a:srgbClr val="000000"/>
                </a:solidFill>
              </a:rPr>
              <a:t>Rapid Super</a:t>
            </a:r>
          </a:p>
          <a:p>
            <a:pPr algn="ctr"/>
            <a:r>
              <a:rPr lang="en-US" altLang="en-US" sz="1650" b="1" dirty="0">
                <a:solidFill>
                  <a:srgbClr val="000000"/>
                </a:solidFill>
              </a:rPr>
              <a:t>Ring</a:t>
            </a:r>
          </a:p>
        </p:txBody>
      </p:sp>
      <p:sp>
        <p:nvSpPr>
          <p:cNvPr id="17425" name="Text Box 17"/>
          <p:cNvSpPr txBox="1">
            <a:spLocks noChangeArrowheads="1"/>
          </p:cNvSpPr>
          <p:nvPr/>
        </p:nvSpPr>
        <p:spPr bwMode="auto">
          <a:xfrm>
            <a:off x="6840142" y="4137423"/>
            <a:ext cx="748923"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1650" b="1" dirty="0">
                <a:solidFill>
                  <a:srgbClr val="000000"/>
                </a:solidFill>
              </a:rPr>
              <a:t>FRNT</a:t>
            </a:r>
          </a:p>
        </p:txBody>
      </p:sp>
      <p:sp>
        <p:nvSpPr>
          <p:cNvPr id="17426" name="Text Box 18"/>
          <p:cNvSpPr txBox="1">
            <a:spLocks noChangeArrowheads="1"/>
          </p:cNvSpPr>
          <p:nvPr/>
        </p:nvSpPr>
        <p:spPr bwMode="auto">
          <a:xfrm>
            <a:off x="6394848" y="1266825"/>
            <a:ext cx="1511311"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1650" b="1" dirty="0" err="1">
                <a:solidFill>
                  <a:srgbClr val="000000"/>
                </a:solidFill>
              </a:rPr>
              <a:t>OnTime</a:t>
            </a:r>
            <a:r>
              <a:rPr lang="en-US" altLang="en-US" sz="1650" b="1">
                <a:solidFill>
                  <a:srgbClr val="000000"/>
                </a:solidFill>
              </a:rPr>
              <a:t>-Ring</a:t>
            </a:r>
          </a:p>
        </p:txBody>
      </p:sp>
      <p:pic>
        <p:nvPicPr>
          <p:cNvPr id="17427"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31131" y="2659856"/>
            <a:ext cx="686991"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8" name="Text Box 20"/>
          <p:cNvSpPr txBox="1">
            <a:spLocks noChangeArrowheads="1"/>
          </p:cNvSpPr>
          <p:nvPr/>
        </p:nvSpPr>
        <p:spPr bwMode="auto">
          <a:xfrm>
            <a:off x="2638425" y="3239691"/>
            <a:ext cx="1372492"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1650" b="1" dirty="0">
                <a:solidFill>
                  <a:srgbClr val="1B56B5"/>
                </a:solidFill>
              </a:rPr>
              <a:t>HIPER-Ring</a:t>
            </a:r>
          </a:p>
        </p:txBody>
      </p:sp>
      <p:sp>
        <p:nvSpPr>
          <p:cNvPr id="17429" name="Text Box 21"/>
          <p:cNvSpPr txBox="1">
            <a:spLocks noChangeArrowheads="1"/>
          </p:cNvSpPr>
          <p:nvPr/>
        </p:nvSpPr>
        <p:spPr bwMode="auto">
          <a:xfrm>
            <a:off x="5973366" y="2115741"/>
            <a:ext cx="712054"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1650" b="1">
                <a:solidFill>
                  <a:srgbClr val="000000"/>
                </a:solidFill>
              </a:rPr>
              <a:t>HSR*</a:t>
            </a:r>
          </a:p>
          <a:p>
            <a:r>
              <a:rPr lang="en-US" altLang="en-US" sz="600">
                <a:solidFill>
                  <a:srgbClr val="000000"/>
                </a:solidFill>
              </a:rPr>
              <a:t>Siemens</a:t>
            </a:r>
          </a:p>
        </p:txBody>
      </p:sp>
      <p:sp>
        <p:nvSpPr>
          <p:cNvPr id="17430" name="Text Box 22"/>
          <p:cNvSpPr txBox="1">
            <a:spLocks noChangeArrowheads="1"/>
          </p:cNvSpPr>
          <p:nvPr/>
        </p:nvSpPr>
        <p:spPr bwMode="auto">
          <a:xfrm>
            <a:off x="4683919" y="2109788"/>
            <a:ext cx="855875"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1650" b="1">
                <a:solidFill>
                  <a:srgbClr val="000000"/>
                </a:solidFill>
              </a:rPr>
              <a:t>V-Ring</a:t>
            </a:r>
          </a:p>
        </p:txBody>
      </p:sp>
      <p:sp>
        <p:nvSpPr>
          <p:cNvPr id="17431" name="Text Box 23"/>
          <p:cNvSpPr txBox="1">
            <a:spLocks noChangeArrowheads="1"/>
          </p:cNvSpPr>
          <p:nvPr/>
        </p:nvSpPr>
        <p:spPr bwMode="auto">
          <a:xfrm>
            <a:off x="5584032" y="3448050"/>
            <a:ext cx="856325"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1650" b="1">
                <a:solidFill>
                  <a:srgbClr val="000000"/>
                </a:solidFill>
              </a:rPr>
              <a:t>Z-Ring</a:t>
            </a:r>
          </a:p>
        </p:txBody>
      </p:sp>
      <p:sp>
        <p:nvSpPr>
          <p:cNvPr id="17432" name="Text Box 6"/>
          <p:cNvSpPr txBox="1">
            <a:spLocks noChangeArrowheads="1"/>
          </p:cNvSpPr>
          <p:nvPr/>
        </p:nvSpPr>
        <p:spPr bwMode="auto">
          <a:xfrm>
            <a:off x="4797028" y="1075135"/>
            <a:ext cx="1207382"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1650" b="1">
                <a:solidFill>
                  <a:srgbClr val="000000"/>
                </a:solidFill>
              </a:rPr>
              <a:t>Ultra-Ring</a:t>
            </a:r>
          </a:p>
        </p:txBody>
      </p:sp>
      <p:sp>
        <p:nvSpPr>
          <p:cNvPr id="17433" name="Text Box 6"/>
          <p:cNvSpPr txBox="1">
            <a:spLocks noChangeArrowheads="1"/>
          </p:cNvSpPr>
          <p:nvPr/>
        </p:nvSpPr>
        <p:spPr bwMode="auto">
          <a:xfrm>
            <a:off x="2395538" y="2696766"/>
            <a:ext cx="844655"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1650" b="1">
                <a:solidFill>
                  <a:srgbClr val="000000"/>
                </a:solidFill>
              </a:rPr>
              <a:t>T-Ring</a:t>
            </a:r>
          </a:p>
        </p:txBody>
      </p:sp>
      <p:sp>
        <p:nvSpPr>
          <p:cNvPr id="26" name="Text Box 7"/>
          <p:cNvSpPr txBox="1">
            <a:spLocks noChangeArrowheads="1"/>
          </p:cNvSpPr>
          <p:nvPr/>
        </p:nvSpPr>
        <p:spPr bwMode="auto">
          <a:xfrm>
            <a:off x="6840141" y="1844874"/>
            <a:ext cx="655949"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1650" b="1" dirty="0">
                <a:solidFill>
                  <a:srgbClr val="000000"/>
                </a:solidFill>
              </a:rPr>
              <a:t>Ring</a:t>
            </a:r>
          </a:p>
        </p:txBody>
      </p:sp>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6461" y="1266825"/>
            <a:ext cx="2591990" cy="3324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
          <p:cNvSpPr>
            <a:spLocks noGrp="1" noChangeArrowheads="1"/>
          </p:cNvSpPr>
          <p:nvPr>
            <p:ph type="title"/>
          </p:nvPr>
        </p:nvSpPr>
        <p:spPr>
          <a:xfrm>
            <a:off x="471088" y="137890"/>
            <a:ext cx="8425662" cy="407135"/>
          </a:xfrm>
        </p:spPr>
        <p:txBody>
          <a:bodyPr/>
          <a:lstStyle/>
          <a:p>
            <a:r>
              <a:rPr lang="ru-RU" sz="2000" dirty="0" smtClean="0"/>
              <a:t>Многообразие протоколов кольцевого резервирования</a:t>
            </a:r>
            <a:endParaRPr lang="en-US" sz="2000" dirty="0" smtClean="0"/>
          </a:p>
        </p:txBody>
      </p:sp>
    </p:spTree>
    <p:extLst>
      <p:ext uri="{BB962C8B-B14F-4D97-AF65-F5344CB8AC3E}">
        <p14:creationId xmlns:p14="http://schemas.microsoft.com/office/powerpoint/2010/main" val="420545339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28"/>
                                        </p:tgtEl>
                                        <p:attrNameLst>
                                          <p:attrName>style.visibility</p:attrName>
                                        </p:attrNameLst>
                                      </p:cBhvr>
                                      <p:to>
                                        <p:strVal val="visible"/>
                                      </p:to>
                                    </p:set>
                                    <p:animEffect transition="in" filter="fade">
                                      <p:cBhvr>
                                        <p:cTn id="7" dur="1000"/>
                                        <p:tgtEl>
                                          <p:spTgt spid="174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fade">
                                      <p:cBhvr>
                                        <p:cTn id="12" dur="750"/>
                                        <p:tgtEl>
                                          <p:spTgt spid="17411"/>
                                        </p:tgtEl>
                                      </p:cBhvr>
                                    </p:animEffect>
                                  </p:childTnLst>
                                </p:cTn>
                              </p:par>
                            </p:childTnLst>
                          </p:cTn>
                        </p:par>
                        <p:par>
                          <p:cTn id="13" fill="hold">
                            <p:stCondLst>
                              <p:cond delay="750"/>
                            </p:stCondLst>
                            <p:childTnLst>
                              <p:par>
                                <p:cTn id="14" presetID="10" presetClass="entr" presetSubtype="0" fill="hold" nodeType="afterEffect">
                                  <p:stCondLst>
                                    <p:cond delay="0"/>
                                  </p:stCondLst>
                                  <p:childTnLst>
                                    <p:set>
                                      <p:cBhvr>
                                        <p:cTn id="15" dur="1" fill="hold">
                                          <p:stCondLst>
                                            <p:cond delay="0"/>
                                          </p:stCondLst>
                                        </p:cTn>
                                        <p:tgtEl>
                                          <p:spTgt spid="17412"/>
                                        </p:tgtEl>
                                        <p:attrNameLst>
                                          <p:attrName>style.visibility</p:attrName>
                                        </p:attrNameLst>
                                      </p:cBhvr>
                                      <p:to>
                                        <p:strVal val="visible"/>
                                      </p:to>
                                    </p:set>
                                    <p:animEffect transition="in" filter="fade">
                                      <p:cBhvr>
                                        <p:cTn id="16" dur="750"/>
                                        <p:tgtEl>
                                          <p:spTgt spid="17412"/>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7413"/>
                                        </p:tgtEl>
                                        <p:attrNameLst>
                                          <p:attrName>style.visibility</p:attrName>
                                        </p:attrNameLst>
                                      </p:cBhvr>
                                      <p:to>
                                        <p:strVal val="visible"/>
                                      </p:to>
                                    </p:set>
                                    <p:animEffect transition="in" filter="fade">
                                      <p:cBhvr>
                                        <p:cTn id="20" dur="750"/>
                                        <p:tgtEl>
                                          <p:spTgt spid="17413"/>
                                        </p:tgtEl>
                                      </p:cBhvr>
                                    </p:animEffect>
                                  </p:childTnLst>
                                </p:cTn>
                              </p:par>
                            </p:childTnLst>
                          </p:cTn>
                        </p:par>
                        <p:par>
                          <p:cTn id="21" fill="hold">
                            <p:stCondLst>
                              <p:cond delay="2250"/>
                            </p:stCondLst>
                            <p:childTnLst>
                              <p:par>
                                <p:cTn id="22" presetID="10" presetClass="entr" presetSubtype="0" fill="hold" grpId="0" nodeType="afterEffect">
                                  <p:stCondLst>
                                    <p:cond delay="0"/>
                                  </p:stCondLst>
                                  <p:childTnLst>
                                    <p:set>
                                      <p:cBhvr>
                                        <p:cTn id="23" dur="1" fill="hold">
                                          <p:stCondLst>
                                            <p:cond delay="0"/>
                                          </p:stCondLst>
                                        </p:cTn>
                                        <p:tgtEl>
                                          <p:spTgt spid="17414"/>
                                        </p:tgtEl>
                                        <p:attrNameLst>
                                          <p:attrName>style.visibility</p:attrName>
                                        </p:attrNameLst>
                                      </p:cBhvr>
                                      <p:to>
                                        <p:strVal val="visible"/>
                                      </p:to>
                                    </p:set>
                                    <p:animEffect transition="in" filter="fade">
                                      <p:cBhvr>
                                        <p:cTn id="24" dur="500"/>
                                        <p:tgtEl>
                                          <p:spTgt spid="17414"/>
                                        </p:tgtEl>
                                      </p:cBhvr>
                                    </p:animEffect>
                                  </p:childTnLst>
                                </p:cTn>
                              </p:par>
                            </p:childTnLst>
                          </p:cTn>
                        </p:par>
                        <p:par>
                          <p:cTn id="25" fill="hold">
                            <p:stCondLst>
                              <p:cond delay="2750"/>
                            </p:stCondLst>
                            <p:childTnLst>
                              <p:par>
                                <p:cTn id="26" presetID="10" presetClass="entr" presetSubtype="0" fill="hold" grpId="0" nodeType="afterEffect">
                                  <p:stCondLst>
                                    <p:cond delay="0"/>
                                  </p:stCondLst>
                                  <p:childTnLst>
                                    <p:set>
                                      <p:cBhvr>
                                        <p:cTn id="27" dur="1" fill="hold">
                                          <p:stCondLst>
                                            <p:cond delay="0"/>
                                          </p:stCondLst>
                                        </p:cTn>
                                        <p:tgtEl>
                                          <p:spTgt spid="17415"/>
                                        </p:tgtEl>
                                        <p:attrNameLst>
                                          <p:attrName>style.visibility</p:attrName>
                                        </p:attrNameLst>
                                      </p:cBhvr>
                                      <p:to>
                                        <p:strVal val="visible"/>
                                      </p:to>
                                    </p:set>
                                    <p:animEffect transition="in" filter="fade">
                                      <p:cBhvr>
                                        <p:cTn id="28" dur="500"/>
                                        <p:tgtEl>
                                          <p:spTgt spid="17415"/>
                                        </p:tgtEl>
                                      </p:cBhvr>
                                    </p:animEffect>
                                  </p:childTnLst>
                                </p:cTn>
                              </p:par>
                            </p:childTnLst>
                          </p:cTn>
                        </p:par>
                        <p:par>
                          <p:cTn id="29" fill="hold">
                            <p:stCondLst>
                              <p:cond delay="3250"/>
                            </p:stCondLst>
                            <p:childTnLst>
                              <p:par>
                                <p:cTn id="30" presetID="10" presetClass="entr" presetSubtype="0" fill="hold" nodeType="afterEffect">
                                  <p:stCondLst>
                                    <p:cond delay="0"/>
                                  </p:stCondLst>
                                  <p:childTnLst>
                                    <p:set>
                                      <p:cBhvr>
                                        <p:cTn id="31" dur="1" fill="hold">
                                          <p:stCondLst>
                                            <p:cond delay="0"/>
                                          </p:stCondLst>
                                        </p:cTn>
                                        <p:tgtEl>
                                          <p:spTgt spid="17416"/>
                                        </p:tgtEl>
                                        <p:attrNameLst>
                                          <p:attrName>style.visibility</p:attrName>
                                        </p:attrNameLst>
                                      </p:cBhvr>
                                      <p:to>
                                        <p:strVal val="visible"/>
                                      </p:to>
                                    </p:set>
                                    <p:animEffect transition="in" filter="fade">
                                      <p:cBhvr>
                                        <p:cTn id="32" dur="500"/>
                                        <p:tgtEl>
                                          <p:spTgt spid="17416"/>
                                        </p:tgtEl>
                                      </p:cBhvr>
                                    </p:animEffect>
                                  </p:childTnLst>
                                </p:cTn>
                              </p:par>
                            </p:childTnLst>
                          </p:cTn>
                        </p:par>
                        <p:par>
                          <p:cTn id="33" fill="hold">
                            <p:stCondLst>
                              <p:cond delay="3750"/>
                            </p:stCondLst>
                            <p:childTnLst>
                              <p:par>
                                <p:cTn id="34" presetID="10" presetClass="entr" presetSubtype="0" fill="hold" grpId="0" nodeType="afterEffect">
                                  <p:stCondLst>
                                    <p:cond delay="0"/>
                                  </p:stCondLst>
                                  <p:childTnLst>
                                    <p:set>
                                      <p:cBhvr>
                                        <p:cTn id="35" dur="1" fill="hold">
                                          <p:stCondLst>
                                            <p:cond delay="0"/>
                                          </p:stCondLst>
                                        </p:cTn>
                                        <p:tgtEl>
                                          <p:spTgt spid="17417"/>
                                        </p:tgtEl>
                                        <p:attrNameLst>
                                          <p:attrName>style.visibility</p:attrName>
                                        </p:attrNameLst>
                                      </p:cBhvr>
                                      <p:to>
                                        <p:strVal val="visible"/>
                                      </p:to>
                                    </p:set>
                                    <p:animEffect transition="in" filter="fade">
                                      <p:cBhvr>
                                        <p:cTn id="36" dur="500"/>
                                        <p:tgtEl>
                                          <p:spTgt spid="17417"/>
                                        </p:tgtEl>
                                      </p:cBhvr>
                                    </p:animEffect>
                                  </p:childTnLst>
                                </p:cTn>
                              </p:par>
                            </p:childTnLst>
                          </p:cTn>
                        </p:par>
                        <p:par>
                          <p:cTn id="37" fill="hold">
                            <p:stCondLst>
                              <p:cond delay="4250"/>
                            </p:stCondLst>
                            <p:childTnLst>
                              <p:par>
                                <p:cTn id="38" presetID="10" presetClass="entr" presetSubtype="0" fill="hold" nodeType="afterEffect">
                                  <p:stCondLst>
                                    <p:cond delay="0"/>
                                  </p:stCondLst>
                                  <p:childTnLst>
                                    <p:set>
                                      <p:cBhvr>
                                        <p:cTn id="39" dur="1" fill="hold">
                                          <p:stCondLst>
                                            <p:cond delay="0"/>
                                          </p:stCondLst>
                                        </p:cTn>
                                        <p:tgtEl>
                                          <p:spTgt spid="17418"/>
                                        </p:tgtEl>
                                        <p:attrNameLst>
                                          <p:attrName>style.visibility</p:attrName>
                                        </p:attrNameLst>
                                      </p:cBhvr>
                                      <p:to>
                                        <p:strVal val="visible"/>
                                      </p:to>
                                    </p:set>
                                    <p:animEffect transition="in" filter="fade">
                                      <p:cBhvr>
                                        <p:cTn id="40" dur="250"/>
                                        <p:tgtEl>
                                          <p:spTgt spid="17418"/>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17419"/>
                                        </p:tgtEl>
                                        <p:attrNameLst>
                                          <p:attrName>style.visibility</p:attrName>
                                        </p:attrNameLst>
                                      </p:cBhvr>
                                      <p:to>
                                        <p:strVal val="visible"/>
                                      </p:to>
                                    </p:set>
                                    <p:animEffect transition="in" filter="fade">
                                      <p:cBhvr>
                                        <p:cTn id="44" dur="250"/>
                                        <p:tgtEl>
                                          <p:spTgt spid="17419"/>
                                        </p:tgtEl>
                                      </p:cBhvr>
                                    </p:animEffect>
                                  </p:childTnLst>
                                </p:cTn>
                              </p:par>
                            </p:childTnLst>
                          </p:cTn>
                        </p:par>
                        <p:par>
                          <p:cTn id="45" fill="hold">
                            <p:stCondLst>
                              <p:cond delay="4750"/>
                            </p:stCondLst>
                            <p:childTnLst>
                              <p:par>
                                <p:cTn id="46" presetID="10" presetClass="entr" presetSubtype="0" fill="hold" grpId="0" nodeType="afterEffect">
                                  <p:stCondLst>
                                    <p:cond delay="0"/>
                                  </p:stCondLst>
                                  <p:childTnLst>
                                    <p:set>
                                      <p:cBhvr>
                                        <p:cTn id="47" dur="1" fill="hold">
                                          <p:stCondLst>
                                            <p:cond delay="0"/>
                                          </p:stCondLst>
                                        </p:cTn>
                                        <p:tgtEl>
                                          <p:spTgt spid="17420"/>
                                        </p:tgtEl>
                                        <p:attrNameLst>
                                          <p:attrName>style.visibility</p:attrName>
                                        </p:attrNameLst>
                                      </p:cBhvr>
                                      <p:to>
                                        <p:strVal val="visible"/>
                                      </p:to>
                                    </p:set>
                                    <p:animEffect transition="in" filter="fade">
                                      <p:cBhvr>
                                        <p:cTn id="48" dur="250"/>
                                        <p:tgtEl>
                                          <p:spTgt spid="17420"/>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17421"/>
                                        </p:tgtEl>
                                        <p:attrNameLst>
                                          <p:attrName>style.visibility</p:attrName>
                                        </p:attrNameLst>
                                      </p:cBhvr>
                                      <p:to>
                                        <p:strVal val="visible"/>
                                      </p:to>
                                    </p:set>
                                    <p:animEffect transition="in" filter="fade">
                                      <p:cBhvr>
                                        <p:cTn id="52" dur="250"/>
                                        <p:tgtEl>
                                          <p:spTgt spid="17421"/>
                                        </p:tgtEl>
                                      </p:cBhvr>
                                    </p:animEffect>
                                  </p:childTnLst>
                                </p:cTn>
                              </p:par>
                            </p:childTnLst>
                          </p:cTn>
                        </p:par>
                        <p:par>
                          <p:cTn id="53" fill="hold">
                            <p:stCondLst>
                              <p:cond delay="5250"/>
                            </p:stCondLst>
                            <p:childTnLst>
                              <p:par>
                                <p:cTn id="54" presetID="10" presetClass="entr" presetSubtype="0" fill="hold" grpId="0" nodeType="afterEffect">
                                  <p:stCondLst>
                                    <p:cond delay="0"/>
                                  </p:stCondLst>
                                  <p:childTnLst>
                                    <p:set>
                                      <p:cBhvr>
                                        <p:cTn id="55" dur="1" fill="hold">
                                          <p:stCondLst>
                                            <p:cond delay="0"/>
                                          </p:stCondLst>
                                        </p:cTn>
                                        <p:tgtEl>
                                          <p:spTgt spid="17422"/>
                                        </p:tgtEl>
                                        <p:attrNameLst>
                                          <p:attrName>style.visibility</p:attrName>
                                        </p:attrNameLst>
                                      </p:cBhvr>
                                      <p:to>
                                        <p:strVal val="visible"/>
                                      </p:to>
                                    </p:set>
                                    <p:animEffect transition="in" filter="fade">
                                      <p:cBhvr>
                                        <p:cTn id="56" dur="250"/>
                                        <p:tgtEl>
                                          <p:spTgt spid="17422"/>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7423"/>
                                        </p:tgtEl>
                                        <p:attrNameLst>
                                          <p:attrName>style.visibility</p:attrName>
                                        </p:attrNameLst>
                                      </p:cBhvr>
                                      <p:to>
                                        <p:strVal val="visible"/>
                                      </p:to>
                                    </p:set>
                                    <p:animEffect transition="in" filter="fade">
                                      <p:cBhvr>
                                        <p:cTn id="60" dur="250"/>
                                        <p:tgtEl>
                                          <p:spTgt spid="17423"/>
                                        </p:tgtEl>
                                      </p:cBhvr>
                                    </p:animEffect>
                                  </p:childTnLst>
                                </p:cTn>
                              </p:par>
                            </p:childTnLst>
                          </p:cTn>
                        </p:par>
                        <p:par>
                          <p:cTn id="61" fill="hold">
                            <p:stCondLst>
                              <p:cond delay="5750"/>
                            </p:stCondLst>
                            <p:childTnLst>
                              <p:par>
                                <p:cTn id="62" presetID="10" presetClass="entr" presetSubtype="0" fill="hold" grpId="0" nodeType="afterEffect">
                                  <p:stCondLst>
                                    <p:cond delay="0"/>
                                  </p:stCondLst>
                                  <p:childTnLst>
                                    <p:set>
                                      <p:cBhvr>
                                        <p:cTn id="63" dur="1" fill="hold">
                                          <p:stCondLst>
                                            <p:cond delay="0"/>
                                          </p:stCondLst>
                                        </p:cTn>
                                        <p:tgtEl>
                                          <p:spTgt spid="17424"/>
                                        </p:tgtEl>
                                        <p:attrNameLst>
                                          <p:attrName>style.visibility</p:attrName>
                                        </p:attrNameLst>
                                      </p:cBhvr>
                                      <p:to>
                                        <p:strVal val="visible"/>
                                      </p:to>
                                    </p:set>
                                    <p:animEffect transition="in" filter="fade">
                                      <p:cBhvr>
                                        <p:cTn id="64" dur="250"/>
                                        <p:tgtEl>
                                          <p:spTgt spid="17424"/>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7425"/>
                                        </p:tgtEl>
                                        <p:attrNameLst>
                                          <p:attrName>style.visibility</p:attrName>
                                        </p:attrNameLst>
                                      </p:cBhvr>
                                      <p:to>
                                        <p:strVal val="visible"/>
                                      </p:to>
                                    </p:set>
                                    <p:animEffect transition="in" filter="fade">
                                      <p:cBhvr>
                                        <p:cTn id="68" dur="250"/>
                                        <p:tgtEl>
                                          <p:spTgt spid="17425"/>
                                        </p:tgtEl>
                                      </p:cBhvr>
                                    </p:animEffect>
                                  </p:childTnLst>
                                </p:cTn>
                              </p:par>
                            </p:childTnLst>
                          </p:cTn>
                        </p:par>
                        <p:par>
                          <p:cTn id="69" fill="hold">
                            <p:stCondLst>
                              <p:cond delay="6250"/>
                            </p:stCondLst>
                            <p:childTnLst>
                              <p:par>
                                <p:cTn id="70" presetID="10" presetClass="entr" presetSubtype="0" fill="hold" grpId="0" nodeType="afterEffect">
                                  <p:stCondLst>
                                    <p:cond delay="0"/>
                                  </p:stCondLst>
                                  <p:childTnLst>
                                    <p:set>
                                      <p:cBhvr>
                                        <p:cTn id="71" dur="1" fill="hold">
                                          <p:stCondLst>
                                            <p:cond delay="0"/>
                                          </p:stCondLst>
                                        </p:cTn>
                                        <p:tgtEl>
                                          <p:spTgt spid="17426"/>
                                        </p:tgtEl>
                                        <p:attrNameLst>
                                          <p:attrName>style.visibility</p:attrName>
                                        </p:attrNameLst>
                                      </p:cBhvr>
                                      <p:to>
                                        <p:strVal val="visible"/>
                                      </p:to>
                                    </p:set>
                                    <p:animEffect transition="in" filter="fade">
                                      <p:cBhvr>
                                        <p:cTn id="72" dur="150"/>
                                        <p:tgtEl>
                                          <p:spTgt spid="17426"/>
                                        </p:tgtEl>
                                      </p:cBhvr>
                                    </p:animEffect>
                                  </p:childTnLst>
                                </p:cTn>
                              </p:par>
                            </p:childTnLst>
                          </p:cTn>
                        </p:par>
                        <p:par>
                          <p:cTn id="73" fill="hold">
                            <p:stCondLst>
                              <p:cond delay="6400"/>
                            </p:stCondLst>
                            <p:childTnLst>
                              <p:par>
                                <p:cTn id="74" presetID="10" presetClass="entr" presetSubtype="0" fill="hold" nodeType="afterEffect">
                                  <p:stCondLst>
                                    <p:cond delay="0"/>
                                  </p:stCondLst>
                                  <p:childTnLst>
                                    <p:set>
                                      <p:cBhvr>
                                        <p:cTn id="75" dur="1" fill="hold">
                                          <p:stCondLst>
                                            <p:cond delay="0"/>
                                          </p:stCondLst>
                                        </p:cTn>
                                        <p:tgtEl>
                                          <p:spTgt spid="17427"/>
                                        </p:tgtEl>
                                        <p:attrNameLst>
                                          <p:attrName>style.visibility</p:attrName>
                                        </p:attrNameLst>
                                      </p:cBhvr>
                                      <p:to>
                                        <p:strVal val="visible"/>
                                      </p:to>
                                    </p:set>
                                    <p:animEffect transition="in" filter="fade">
                                      <p:cBhvr>
                                        <p:cTn id="76" dur="150"/>
                                        <p:tgtEl>
                                          <p:spTgt spid="17427"/>
                                        </p:tgtEl>
                                      </p:cBhvr>
                                    </p:animEffect>
                                  </p:childTnLst>
                                </p:cTn>
                              </p:par>
                            </p:childTnLst>
                          </p:cTn>
                        </p:par>
                        <p:par>
                          <p:cTn id="77" fill="hold">
                            <p:stCondLst>
                              <p:cond delay="6550"/>
                            </p:stCondLst>
                            <p:childTnLst>
                              <p:par>
                                <p:cTn id="78" presetID="10" presetClass="entr" presetSubtype="0" fill="hold" grpId="0" nodeType="afterEffect">
                                  <p:stCondLst>
                                    <p:cond delay="0"/>
                                  </p:stCondLst>
                                  <p:childTnLst>
                                    <p:set>
                                      <p:cBhvr>
                                        <p:cTn id="79" dur="1" fill="hold">
                                          <p:stCondLst>
                                            <p:cond delay="0"/>
                                          </p:stCondLst>
                                        </p:cTn>
                                        <p:tgtEl>
                                          <p:spTgt spid="17429"/>
                                        </p:tgtEl>
                                        <p:attrNameLst>
                                          <p:attrName>style.visibility</p:attrName>
                                        </p:attrNameLst>
                                      </p:cBhvr>
                                      <p:to>
                                        <p:strVal val="visible"/>
                                      </p:to>
                                    </p:set>
                                    <p:animEffect transition="in" filter="fade">
                                      <p:cBhvr>
                                        <p:cTn id="80" dur="150"/>
                                        <p:tgtEl>
                                          <p:spTgt spid="17429"/>
                                        </p:tgtEl>
                                      </p:cBhvr>
                                    </p:animEffect>
                                  </p:childTnLst>
                                </p:cTn>
                              </p:par>
                            </p:childTnLst>
                          </p:cTn>
                        </p:par>
                        <p:par>
                          <p:cTn id="81" fill="hold">
                            <p:stCondLst>
                              <p:cond delay="6700"/>
                            </p:stCondLst>
                            <p:childTnLst>
                              <p:par>
                                <p:cTn id="82" presetID="10" presetClass="entr" presetSubtype="0" fill="hold" grpId="0" nodeType="afterEffect">
                                  <p:stCondLst>
                                    <p:cond delay="0"/>
                                  </p:stCondLst>
                                  <p:childTnLst>
                                    <p:set>
                                      <p:cBhvr>
                                        <p:cTn id="83" dur="1" fill="hold">
                                          <p:stCondLst>
                                            <p:cond delay="0"/>
                                          </p:stCondLst>
                                        </p:cTn>
                                        <p:tgtEl>
                                          <p:spTgt spid="17430"/>
                                        </p:tgtEl>
                                        <p:attrNameLst>
                                          <p:attrName>style.visibility</p:attrName>
                                        </p:attrNameLst>
                                      </p:cBhvr>
                                      <p:to>
                                        <p:strVal val="visible"/>
                                      </p:to>
                                    </p:set>
                                    <p:animEffect transition="in" filter="fade">
                                      <p:cBhvr>
                                        <p:cTn id="84" dur="150"/>
                                        <p:tgtEl>
                                          <p:spTgt spid="17430"/>
                                        </p:tgtEl>
                                      </p:cBhvr>
                                    </p:animEffect>
                                  </p:childTnLst>
                                </p:cTn>
                              </p:par>
                            </p:childTnLst>
                          </p:cTn>
                        </p:par>
                        <p:par>
                          <p:cTn id="85" fill="hold">
                            <p:stCondLst>
                              <p:cond delay="6850"/>
                            </p:stCondLst>
                            <p:childTnLst>
                              <p:par>
                                <p:cTn id="86" presetID="10" presetClass="entr" presetSubtype="0"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50"/>
                                        <p:tgtEl>
                                          <p:spTgt spid="26"/>
                                        </p:tgtEl>
                                      </p:cBhvr>
                                    </p:animEffect>
                                  </p:childTnLst>
                                </p:cTn>
                              </p:par>
                            </p:childTnLst>
                          </p:cTn>
                        </p:par>
                        <p:par>
                          <p:cTn id="89" fill="hold">
                            <p:stCondLst>
                              <p:cond delay="7000"/>
                            </p:stCondLst>
                            <p:childTnLst>
                              <p:par>
                                <p:cTn id="90" presetID="10" presetClass="entr" presetSubtype="0" fill="hold" grpId="0" nodeType="afterEffect">
                                  <p:stCondLst>
                                    <p:cond delay="0"/>
                                  </p:stCondLst>
                                  <p:childTnLst>
                                    <p:set>
                                      <p:cBhvr>
                                        <p:cTn id="91" dur="1" fill="hold">
                                          <p:stCondLst>
                                            <p:cond delay="0"/>
                                          </p:stCondLst>
                                        </p:cTn>
                                        <p:tgtEl>
                                          <p:spTgt spid="17431"/>
                                        </p:tgtEl>
                                        <p:attrNameLst>
                                          <p:attrName>style.visibility</p:attrName>
                                        </p:attrNameLst>
                                      </p:cBhvr>
                                      <p:to>
                                        <p:strVal val="visible"/>
                                      </p:to>
                                    </p:set>
                                    <p:animEffect transition="in" filter="fade">
                                      <p:cBhvr>
                                        <p:cTn id="92" dur="150"/>
                                        <p:tgtEl>
                                          <p:spTgt spid="17431"/>
                                        </p:tgtEl>
                                      </p:cBhvr>
                                    </p:animEffect>
                                  </p:childTnLst>
                                </p:cTn>
                              </p:par>
                            </p:childTnLst>
                          </p:cTn>
                        </p:par>
                        <p:par>
                          <p:cTn id="93" fill="hold">
                            <p:stCondLst>
                              <p:cond delay="7150"/>
                            </p:stCondLst>
                            <p:childTnLst>
                              <p:par>
                                <p:cTn id="94" presetID="10" presetClass="entr" presetSubtype="0" fill="hold" grpId="0" nodeType="afterEffect">
                                  <p:stCondLst>
                                    <p:cond delay="0"/>
                                  </p:stCondLst>
                                  <p:childTnLst>
                                    <p:set>
                                      <p:cBhvr>
                                        <p:cTn id="95" dur="1" fill="hold">
                                          <p:stCondLst>
                                            <p:cond delay="0"/>
                                          </p:stCondLst>
                                        </p:cTn>
                                        <p:tgtEl>
                                          <p:spTgt spid="17432"/>
                                        </p:tgtEl>
                                        <p:attrNameLst>
                                          <p:attrName>style.visibility</p:attrName>
                                        </p:attrNameLst>
                                      </p:cBhvr>
                                      <p:to>
                                        <p:strVal val="visible"/>
                                      </p:to>
                                    </p:set>
                                    <p:animEffect transition="in" filter="fade">
                                      <p:cBhvr>
                                        <p:cTn id="96" dur="150"/>
                                        <p:tgtEl>
                                          <p:spTgt spid="17432"/>
                                        </p:tgtEl>
                                      </p:cBhvr>
                                    </p:animEffect>
                                  </p:childTnLst>
                                </p:cTn>
                              </p:par>
                            </p:childTnLst>
                          </p:cTn>
                        </p:par>
                        <p:par>
                          <p:cTn id="97" fill="hold">
                            <p:stCondLst>
                              <p:cond delay="7300"/>
                            </p:stCondLst>
                            <p:childTnLst>
                              <p:par>
                                <p:cTn id="98" presetID="10" presetClass="entr" presetSubtype="0" fill="hold" grpId="0" nodeType="afterEffect">
                                  <p:stCondLst>
                                    <p:cond delay="0"/>
                                  </p:stCondLst>
                                  <p:childTnLst>
                                    <p:set>
                                      <p:cBhvr>
                                        <p:cTn id="99" dur="1" fill="hold">
                                          <p:stCondLst>
                                            <p:cond delay="0"/>
                                          </p:stCondLst>
                                        </p:cTn>
                                        <p:tgtEl>
                                          <p:spTgt spid="17433"/>
                                        </p:tgtEl>
                                        <p:attrNameLst>
                                          <p:attrName>style.visibility</p:attrName>
                                        </p:attrNameLst>
                                      </p:cBhvr>
                                      <p:to>
                                        <p:strVal val="visible"/>
                                      </p:to>
                                    </p:set>
                                    <p:animEffect transition="in" filter="fade">
                                      <p:cBhvr>
                                        <p:cTn id="100" dur="150"/>
                                        <p:tgtEl>
                                          <p:spTgt spid="17433"/>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030"/>
                                        </p:tgtEl>
                                        <p:attrNameLst>
                                          <p:attrName>style.visibility</p:attrName>
                                        </p:attrNameLst>
                                      </p:cBhvr>
                                      <p:to>
                                        <p:strVal val="visible"/>
                                      </p:to>
                                    </p:set>
                                    <p:animEffect transition="in" filter="fade">
                                      <p:cBhvr>
                                        <p:cTn id="105" dur="500"/>
                                        <p:tgtEl>
                                          <p:spTgt spid="1030"/>
                                        </p:tgtEl>
                                      </p:cBhvr>
                                    </p:animEffect>
                                  </p:childTnLst>
                                </p:cTn>
                              </p:par>
                              <p:par>
                                <p:cTn id="106" presetID="10" presetClass="exit" presetSubtype="0" fill="hold" grpId="1" nodeType="withEffect">
                                  <p:stCondLst>
                                    <p:cond delay="0"/>
                                  </p:stCondLst>
                                  <p:childTnLst>
                                    <p:animEffect transition="out" filter="fade">
                                      <p:cBhvr>
                                        <p:cTn id="107" dur="1250"/>
                                        <p:tgtEl>
                                          <p:spTgt spid="17428"/>
                                        </p:tgtEl>
                                      </p:cBhvr>
                                    </p:animEffect>
                                    <p:set>
                                      <p:cBhvr>
                                        <p:cTn id="108" dur="1" fill="hold">
                                          <p:stCondLst>
                                            <p:cond delay="1249"/>
                                          </p:stCondLst>
                                        </p:cTn>
                                        <p:tgtEl>
                                          <p:spTgt spid="17428"/>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1250"/>
                                        <p:tgtEl>
                                          <p:spTgt spid="17411"/>
                                        </p:tgtEl>
                                      </p:cBhvr>
                                    </p:animEffect>
                                    <p:set>
                                      <p:cBhvr>
                                        <p:cTn id="111" dur="1" fill="hold">
                                          <p:stCondLst>
                                            <p:cond delay="1249"/>
                                          </p:stCondLst>
                                        </p:cTn>
                                        <p:tgtEl>
                                          <p:spTgt spid="17411"/>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1250"/>
                                        <p:tgtEl>
                                          <p:spTgt spid="17412"/>
                                        </p:tgtEl>
                                      </p:cBhvr>
                                    </p:animEffect>
                                    <p:set>
                                      <p:cBhvr>
                                        <p:cTn id="114" dur="1" fill="hold">
                                          <p:stCondLst>
                                            <p:cond delay="1249"/>
                                          </p:stCondLst>
                                        </p:cTn>
                                        <p:tgtEl>
                                          <p:spTgt spid="17412"/>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1250"/>
                                        <p:tgtEl>
                                          <p:spTgt spid="17413"/>
                                        </p:tgtEl>
                                      </p:cBhvr>
                                    </p:animEffect>
                                    <p:set>
                                      <p:cBhvr>
                                        <p:cTn id="117" dur="1" fill="hold">
                                          <p:stCondLst>
                                            <p:cond delay="1249"/>
                                          </p:stCondLst>
                                        </p:cTn>
                                        <p:tgtEl>
                                          <p:spTgt spid="17413"/>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1250"/>
                                        <p:tgtEl>
                                          <p:spTgt spid="17414"/>
                                        </p:tgtEl>
                                      </p:cBhvr>
                                    </p:animEffect>
                                    <p:set>
                                      <p:cBhvr>
                                        <p:cTn id="120" dur="1" fill="hold">
                                          <p:stCondLst>
                                            <p:cond delay="1249"/>
                                          </p:stCondLst>
                                        </p:cTn>
                                        <p:tgtEl>
                                          <p:spTgt spid="17414"/>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1250"/>
                                        <p:tgtEl>
                                          <p:spTgt spid="17415"/>
                                        </p:tgtEl>
                                      </p:cBhvr>
                                    </p:animEffect>
                                    <p:set>
                                      <p:cBhvr>
                                        <p:cTn id="123" dur="1" fill="hold">
                                          <p:stCondLst>
                                            <p:cond delay="1249"/>
                                          </p:stCondLst>
                                        </p:cTn>
                                        <p:tgtEl>
                                          <p:spTgt spid="17415"/>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1250"/>
                                        <p:tgtEl>
                                          <p:spTgt spid="17416"/>
                                        </p:tgtEl>
                                      </p:cBhvr>
                                    </p:animEffect>
                                    <p:set>
                                      <p:cBhvr>
                                        <p:cTn id="126" dur="1" fill="hold">
                                          <p:stCondLst>
                                            <p:cond delay="1249"/>
                                          </p:stCondLst>
                                        </p:cTn>
                                        <p:tgtEl>
                                          <p:spTgt spid="17416"/>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1250"/>
                                        <p:tgtEl>
                                          <p:spTgt spid="17417"/>
                                        </p:tgtEl>
                                      </p:cBhvr>
                                    </p:animEffect>
                                    <p:set>
                                      <p:cBhvr>
                                        <p:cTn id="129" dur="1" fill="hold">
                                          <p:stCondLst>
                                            <p:cond delay="1249"/>
                                          </p:stCondLst>
                                        </p:cTn>
                                        <p:tgtEl>
                                          <p:spTgt spid="17417"/>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1250"/>
                                        <p:tgtEl>
                                          <p:spTgt spid="17418"/>
                                        </p:tgtEl>
                                      </p:cBhvr>
                                    </p:animEffect>
                                    <p:set>
                                      <p:cBhvr>
                                        <p:cTn id="132" dur="1" fill="hold">
                                          <p:stCondLst>
                                            <p:cond delay="1249"/>
                                          </p:stCondLst>
                                        </p:cTn>
                                        <p:tgtEl>
                                          <p:spTgt spid="17418"/>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1250"/>
                                        <p:tgtEl>
                                          <p:spTgt spid="17419"/>
                                        </p:tgtEl>
                                      </p:cBhvr>
                                    </p:animEffect>
                                    <p:set>
                                      <p:cBhvr>
                                        <p:cTn id="135" dur="1" fill="hold">
                                          <p:stCondLst>
                                            <p:cond delay="1249"/>
                                          </p:stCondLst>
                                        </p:cTn>
                                        <p:tgtEl>
                                          <p:spTgt spid="17419"/>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1250"/>
                                        <p:tgtEl>
                                          <p:spTgt spid="17420"/>
                                        </p:tgtEl>
                                      </p:cBhvr>
                                    </p:animEffect>
                                    <p:set>
                                      <p:cBhvr>
                                        <p:cTn id="138" dur="1" fill="hold">
                                          <p:stCondLst>
                                            <p:cond delay="1249"/>
                                          </p:stCondLst>
                                        </p:cTn>
                                        <p:tgtEl>
                                          <p:spTgt spid="17420"/>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1250"/>
                                        <p:tgtEl>
                                          <p:spTgt spid="17421"/>
                                        </p:tgtEl>
                                      </p:cBhvr>
                                    </p:animEffect>
                                    <p:set>
                                      <p:cBhvr>
                                        <p:cTn id="141" dur="1" fill="hold">
                                          <p:stCondLst>
                                            <p:cond delay="1249"/>
                                          </p:stCondLst>
                                        </p:cTn>
                                        <p:tgtEl>
                                          <p:spTgt spid="17421"/>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1250"/>
                                        <p:tgtEl>
                                          <p:spTgt spid="17422"/>
                                        </p:tgtEl>
                                      </p:cBhvr>
                                    </p:animEffect>
                                    <p:set>
                                      <p:cBhvr>
                                        <p:cTn id="144" dur="1" fill="hold">
                                          <p:stCondLst>
                                            <p:cond delay="1249"/>
                                          </p:stCondLst>
                                        </p:cTn>
                                        <p:tgtEl>
                                          <p:spTgt spid="17422"/>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1250"/>
                                        <p:tgtEl>
                                          <p:spTgt spid="17423"/>
                                        </p:tgtEl>
                                      </p:cBhvr>
                                    </p:animEffect>
                                    <p:set>
                                      <p:cBhvr>
                                        <p:cTn id="147" dur="1" fill="hold">
                                          <p:stCondLst>
                                            <p:cond delay="1249"/>
                                          </p:stCondLst>
                                        </p:cTn>
                                        <p:tgtEl>
                                          <p:spTgt spid="17423"/>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1250"/>
                                        <p:tgtEl>
                                          <p:spTgt spid="17424"/>
                                        </p:tgtEl>
                                      </p:cBhvr>
                                    </p:animEffect>
                                    <p:set>
                                      <p:cBhvr>
                                        <p:cTn id="150" dur="1" fill="hold">
                                          <p:stCondLst>
                                            <p:cond delay="1249"/>
                                          </p:stCondLst>
                                        </p:cTn>
                                        <p:tgtEl>
                                          <p:spTgt spid="17424"/>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1250"/>
                                        <p:tgtEl>
                                          <p:spTgt spid="17425"/>
                                        </p:tgtEl>
                                      </p:cBhvr>
                                    </p:animEffect>
                                    <p:set>
                                      <p:cBhvr>
                                        <p:cTn id="153" dur="1" fill="hold">
                                          <p:stCondLst>
                                            <p:cond delay="1249"/>
                                          </p:stCondLst>
                                        </p:cTn>
                                        <p:tgtEl>
                                          <p:spTgt spid="17425"/>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1250"/>
                                        <p:tgtEl>
                                          <p:spTgt spid="17426"/>
                                        </p:tgtEl>
                                      </p:cBhvr>
                                    </p:animEffect>
                                    <p:set>
                                      <p:cBhvr>
                                        <p:cTn id="156" dur="1" fill="hold">
                                          <p:stCondLst>
                                            <p:cond delay="1249"/>
                                          </p:stCondLst>
                                        </p:cTn>
                                        <p:tgtEl>
                                          <p:spTgt spid="17426"/>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1250"/>
                                        <p:tgtEl>
                                          <p:spTgt spid="17427"/>
                                        </p:tgtEl>
                                      </p:cBhvr>
                                    </p:animEffect>
                                    <p:set>
                                      <p:cBhvr>
                                        <p:cTn id="159" dur="1" fill="hold">
                                          <p:stCondLst>
                                            <p:cond delay="1249"/>
                                          </p:stCondLst>
                                        </p:cTn>
                                        <p:tgtEl>
                                          <p:spTgt spid="17427"/>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1250"/>
                                        <p:tgtEl>
                                          <p:spTgt spid="17429"/>
                                        </p:tgtEl>
                                      </p:cBhvr>
                                    </p:animEffect>
                                    <p:set>
                                      <p:cBhvr>
                                        <p:cTn id="162" dur="1" fill="hold">
                                          <p:stCondLst>
                                            <p:cond delay="1249"/>
                                          </p:stCondLst>
                                        </p:cTn>
                                        <p:tgtEl>
                                          <p:spTgt spid="17429"/>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1250"/>
                                        <p:tgtEl>
                                          <p:spTgt spid="17430"/>
                                        </p:tgtEl>
                                      </p:cBhvr>
                                    </p:animEffect>
                                    <p:set>
                                      <p:cBhvr>
                                        <p:cTn id="165" dur="1" fill="hold">
                                          <p:stCondLst>
                                            <p:cond delay="1249"/>
                                          </p:stCondLst>
                                        </p:cTn>
                                        <p:tgtEl>
                                          <p:spTgt spid="17430"/>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1250"/>
                                        <p:tgtEl>
                                          <p:spTgt spid="26"/>
                                        </p:tgtEl>
                                      </p:cBhvr>
                                    </p:animEffect>
                                    <p:set>
                                      <p:cBhvr>
                                        <p:cTn id="168" dur="1" fill="hold">
                                          <p:stCondLst>
                                            <p:cond delay="1249"/>
                                          </p:stCondLst>
                                        </p:cTn>
                                        <p:tgtEl>
                                          <p:spTgt spid="26"/>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1250"/>
                                        <p:tgtEl>
                                          <p:spTgt spid="17431"/>
                                        </p:tgtEl>
                                      </p:cBhvr>
                                    </p:animEffect>
                                    <p:set>
                                      <p:cBhvr>
                                        <p:cTn id="171" dur="1" fill="hold">
                                          <p:stCondLst>
                                            <p:cond delay="1249"/>
                                          </p:stCondLst>
                                        </p:cTn>
                                        <p:tgtEl>
                                          <p:spTgt spid="17431"/>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1250"/>
                                        <p:tgtEl>
                                          <p:spTgt spid="17432"/>
                                        </p:tgtEl>
                                      </p:cBhvr>
                                    </p:animEffect>
                                    <p:set>
                                      <p:cBhvr>
                                        <p:cTn id="174" dur="1" fill="hold">
                                          <p:stCondLst>
                                            <p:cond delay="1249"/>
                                          </p:stCondLst>
                                        </p:cTn>
                                        <p:tgtEl>
                                          <p:spTgt spid="17432"/>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1250"/>
                                        <p:tgtEl>
                                          <p:spTgt spid="17433"/>
                                        </p:tgtEl>
                                      </p:cBhvr>
                                    </p:animEffect>
                                    <p:set>
                                      <p:cBhvr>
                                        <p:cTn id="177" dur="1" fill="hold">
                                          <p:stCondLst>
                                            <p:cond delay="1249"/>
                                          </p:stCondLst>
                                        </p:cTn>
                                        <p:tgtEl>
                                          <p:spTgt spid="174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3" grpId="1"/>
      <p:bldP spid="17414" grpId="0"/>
      <p:bldP spid="17414" grpId="1"/>
      <p:bldP spid="17415" grpId="0"/>
      <p:bldP spid="17415" grpId="1"/>
      <p:bldP spid="17417" grpId="0"/>
      <p:bldP spid="17417" grpId="1"/>
      <p:bldP spid="17419" grpId="0"/>
      <p:bldP spid="17419" grpId="1"/>
      <p:bldP spid="17420" grpId="0"/>
      <p:bldP spid="17420" grpId="1"/>
      <p:bldP spid="17422" grpId="0"/>
      <p:bldP spid="17422" grpId="1"/>
      <p:bldP spid="17423" grpId="0"/>
      <p:bldP spid="17423" grpId="1"/>
      <p:bldP spid="17424" grpId="0"/>
      <p:bldP spid="17424" grpId="1"/>
      <p:bldP spid="17425" grpId="0"/>
      <p:bldP spid="17425" grpId="1"/>
      <p:bldP spid="17426" grpId="0"/>
      <p:bldP spid="17426" grpId="1"/>
      <p:bldP spid="17428" grpId="0"/>
      <p:bldP spid="17428" grpId="1"/>
      <p:bldP spid="17429" grpId="0"/>
      <p:bldP spid="17429" grpId="1"/>
      <p:bldP spid="17430" grpId="0"/>
      <p:bldP spid="17430" grpId="1"/>
      <p:bldP spid="17431" grpId="0"/>
      <p:bldP spid="17431" grpId="1"/>
      <p:bldP spid="17432" grpId="0"/>
      <p:bldP spid="17432" grpId="1"/>
      <p:bldP spid="17433" grpId="0"/>
      <p:bldP spid="17433" grpId="1"/>
      <p:bldP spid="26" grpId="0"/>
      <p:bldP spid="2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201" y="894252"/>
            <a:ext cx="67818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1" name="Text Box 3"/>
          <p:cNvSpPr txBox="1">
            <a:spLocks noChangeArrowheads="1"/>
          </p:cNvSpPr>
          <p:nvPr/>
        </p:nvSpPr>
        <p:spPr bwMode="auto">
          <a:xfrm>
            <a:off x="2770585" y="4411837"/>
            <a:ext cx="3343275"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de-DE" sz="750" baseline="30000" dirty="0"/>
              <a:t>(1)</a:t>
            </a:r>
            <a:r>
              <a:rPr lang="de-DE" sz="750" dirty="0"/>
              <a:t> </a:t>
            </a:r>
            <a:r>
              <a:rPr lang="de-DE" sz="750" dirty="0" err="1"/>
              <a:t>pre</a:t>
            </a:r>
            <a:r>
              <a:rPr lang="de-DE" sz="750" dirty="0"/>
              <a:t>-standard Hiper Ring </a:t>
            </a:r>
            <a:r>
              <a:rPr lang="de-DE" sz="750" dirty="0" err="1"/>
              <a:t>since</a:t>
            </a:r>
            <a:r>
              <a:rPr lang="de-DE" sz="750" dirty="0"/>
              <a:t> 1998, MRP </a:t>
            </a:r>
            <a:r>
              <a:rPr lang="de-DE" sz="750" dirty="0" err="1"/>
              <a:t>since</a:t>
            </a:r>
            <a:r>
              <a:rPr lang="de-DE" sz="750" dirty="0"/>
              <a:t> 2007</a:t>
            </a:r>
          </a:p>
          <a:p>
            <a:r>
              <a:rPr lang="de-DE" sz="750" baseline="30000" dirty="0"/>
              <a:t>(2)</a:t>
            </a:r>
            <a:r>
              <a:rPr lang="de-DE" sz="750" dirty="0"/>
              <a:t> </a:t>
            </a:r>
            <a:r>
              <a:rPr lang="de-DE" sz="750" dirty="0" err="1"/>
              <a:t>pre</a:t>
            </a:r>
            <a:r>
              <a:rPr lang="de-DE" sz="750" dirty="0"/>
              <a:t>-standard Fast Hiper Ring </a:t>
            </a:r>
            <a:r>
              <a:rPr lang="de-DE" sz="750" dirty="0" err="1"/>
              <a:t>since</a:t>
            </a:r>
            <a:r>
              <a:rPr lang="de-DE" sz="750" dirty="0"/>
              <a:t> 2007</a:t>
            </a:r>
          </a:p>
          <a:p>
            <a:endParaRPr lang="de-DE" sz="750" dirty="0"/>
          </a:p>
        </p:txBody>
      </p:sp>
      <p:sp>
        <p:nvSpPr>
          <p:cNvPr id="160772" name="Rectangle 4"/>
          <p:cNvSpPr>
            <a:spLocks noChangeArrowheads="1"/>
          </p:cNvSpPr>
          <p:nvPr/>
        </p:nvSpPr>
        <p:spPr bwMode="auto">
          <a:xfrm>
            <a:off x="1111344" y="2613797"/>
            <a:ext cx="6767513" cy="207749"/>
          </a:xfrm>
          <a:prstGeom prst="rect">
            <a:avLst/>
          </a:prstGeom>
          <a:noFill/>
          <a:ln w="508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lIns="0" tIns="0" rIns="0" bIns="0" anchor="ctr">
            <a:spAutoFit/>
          </a:bodyPr>
          <a:lstStyle/>
          <a:p>
            <a:endParaRPr lang="de-DE" sz="1350"/>
          </a:p>
        </p:txBody>
      </p:sp>
      <p:sp>
        <p:nvSpPr>
          <p:cNvPr id="6" name="Rectangle 2"/>
          <p:cNvSpPr>
            <a:spLocks noGrp="1" noChangeArrowheads="1"/>
          </p:cNvSpPr>
          <p:nvPr>
            <p:ph type="title"/>
          </p:nvPr>
        </p:nvSpPr>
        <p:spPr/>
        <p:txBody>
          <a:bodyPr/>
          <a:lstStyle/>
          <a:p>
            <a:r>
              <a:rPr lang="ru-RU" sz="2000" dirty="0" smtClean="0"/>
              <a:t>Сравнение протоколов кольцевого резервирования</a:t>
            </a:r>
            <a:r>
              <a:rPr lang="en-US" dirty="0" smtClean="0"/>
              <a:t/>
            </a:r>
            <a:br>
              <a:rPr lang="en-US" dirty="0" smtClean="0"/>
            </a:br>
            <a:endParaRPr lang="en-US" sz="1500" dirty="0"/>
          </a:p>
        </p:txBody>
      </p:sp>
      <p:sp>
        <p:nvSpPr>
          <p:cNvPr id="8" name="Rectangle 4"/>
          <p:cNvSpPr>
            <a:spLocks noChangeArrowheads="1"/>
          </p:cNvSpPr>
          <p:nvPr/>
        </p:nvSpPr>
        <p:spPr bwMode="auto">
          <a:xfrm>
            <a:off x="1104201" y="1512135"/>
            <a:ext cx="6767513" cy="207749"/>
          </a:xfrm>
          <a:prstGeom prst="rect">
            <a:avLst/>
          </a:prstGeom>
          <a:noFill/>
          <a:ln w="508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lIns="0" tIns="0" rIns="0" bIns="0" anchor="ctr">
            <a:spAutoFit/>
          </a:bodyPr>
          <a:lstStyle/>
          <a:p>
            <a:endParaRPr lang="de-DE" sz="1350"/>
          </a:p>
        </p:txBody>
      </p:sp>
    </p:spTree>
    <p:extLst>
      <p:ext uri="{BB962C8B-B14F-4D97-AF65-F5344CB8AC3E}">
        <p14:creationId xmlns:p14="http://schemas.microsoft.com/office/powerpoint/2010/main" val="36560974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7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2"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Rectangle 27">
            <a:hlinkClick r:id="rId3" action="ppaction://hlinksldjump"/>
          </p:cNvPr>
          <p:cNvSpPr>
            <a:spLocks noChangeArrowheads="1"/>
          </p:cNvSpPr>
          <p:nvPr/>
        </p:nvSpPr>
        <p:spPr bwMode="auto">
          <a:xfrm>
            <a:off x="6741319" y="1358503"/>
            <a:ext cx="1164431"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de-DE" altLang="ru-RU" sz="1350">
              <a:solidFill>
                <a:srgbClr val="000000"/>
              </a:solidFill>
            </a:endParaRPr>
          </a:p>
        </p:txBody>
      </p:sp>
      <p:sp>
        <p:nvSpPr>
          <p:cNvPr id="122886" name="Rectangle 2"/>
          <p:cNvSpPr>
            <a:spLocks noChangeArrowheads="1"/>
          </p:cNvSpPr>
          <p:nvPr/>
        </p:nvSpPr>
        <p:spPr bwMode="auto">
          <a:xfrm>
            <a:off x="1143001" y="-150041"/>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ru-RU" altLang="ru-RU" sz="1350">
              <a:solidFill>
                <a:srgbClr val="000000"/>
              </a:solidFill>
            </a:endParaRPr>
          </a:p>
        </p:txBody>
      </p:sp>
      <p:grpSp>
        <p:nvGrpSpPr>
          <p:cNvPr id="122887" name="Группа 1"/>
          <p:cNvGrpSpPr>
            <a:grpSpLocks/>
          </p:cNvGrpSpPr>
          <p:nvPr/>
        </p:nvGrpSpPr>
        <p:grpSpPr bwMode="auto">
          <a:xfrm>
            <a:off x="2666458" y="1043195"/>
            <a:ext cx="5682854" cy="3920728"/>
            <a:chOff x="955675" y="2068513"/>
            <a:chExt cx="6842125" cy="4427537"/>
          </a:xfrm>
        </p:grpSpPr>
        <p:sp>
          <p:nvSpPr>
            <p:cNvPr id="122891" name="Oval 329"/>
            <p:cNvSpPr>
              <a:spLocks noChangeArrowheads="1"/>
            </p:cNvSpPr>
            <p:nvPr/>
          </p:nvSpPr>
          <p:spPr bwMode="auto">
            <a:xfrm>
              <a:off x="2035175" y="3613150"/>
              <a:ext cx="3816350" cy="1439863"/>
            </a:xfrm>
            <a:prstGeom prst="ellipse">
              <a:avLst/>
            </a:prstGeom>
            <a:noFill/>
            <a:ln w="762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de-DE" altLang="ru-RU" sz="1500">
                  <a:solidFill>
                    <a:srgbClr val="000000"/>
                  </a:solidFill>
                </a:rPr>
                <a:t>Basis-Ring</a:t>
              </a:r>
            </a:p>
          </p:txBody>
        </p:sp>
        <p:grpSp>
          <p:nvGrpSpPr>
            <p:cNvPr id="122892" name="Group 330"/>
            <p:cNvGrpSpPr>
              <a:grpSpLocks noChangeAspect="1"/>
            </p:cNvGrpSpPr>
            <p:nvPr/>
          </p:nvGrpSpPr>
          <p:grpSpPr bwMode="auto">
            <a:xfrm>
              <a:off x="2611438" y="3540125"/>
              <a:ext cx="458787" cy="458788"/>
              <a:chOff x="4752" y="336"/>
              <a:chExt cx="288" cy="288"/>
            </a:xfrm>
          </p:grpSpPr>
          <p:sp>
            <p:nvSpPr>
              <p:cNvPr id="123215" name="Rectangle 331"/>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3216" name="Group 332"/>
              <p:cNvGrpSpPr>
                <a:grpSpLocks noChangeAspect="1"/>
              </p:cNvGrpSpPr>
              <p:nvPr/>
            </p:nvGrpSpPr>
            <p:grpSpPr bwMode="auto">
              <a:xfrm>
                <a:off x="4800" y="408"/>
                <a:ext cx="192" cy="144"/>
                <a:chOff x="4800" y="384"/>
                <a:chExt cx="192" cy="192"/>
              </a:xfrm>
            </p:grpSpPr>
            <p:sp>
              <p:nvSpPr>
                <p:cNvPr id="123217" name="Line 333"/>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218" name="Line 334"/>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219" name="Line 335"/>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220" name="Line 336"/>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221" name="Line 337"/>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222" name="Line 338"/>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nvGrpSpPr>
            <p:cNvPr id="122893" name="Group 339"/>
            <p:cNvGrpSpPr>
              <a:grpSpLocks noChangeAspect="1"/>
            </p:cNvGrpSpPr>
            <p:nvPr/>
          </p:nvGrpSpPr>
          <p:grpSpPr bwMode="auto">
            <a:xfrm>
              <a:off x="5491163" y="4044950"/>
              <a:ext cx="458787" cy="458788"/>
              <a:chOff x="4752" y="336"/>
              <a:chExt cx="288" cy="288"/>
            </a:xfrm>
          </p:grpSpPr>
          <p:sp>
            <p:nvSpPr>
              <p:cNvPr id="123207" name="Rectangle 340"/>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3208" name="Group 341"/>
              <p:cNvGrpSpPr>
                <a:grpSpLocks noChangeAspect="1"/>
              </p:cNvGrpSpPr>
              <p:nvPr/>
            </p:nvGrpSpPr>
            <p:grpSpPr bwMode="auto">
              <a:xfrm>
                <a:off x="4800" y="408"/>
                <a:ext cx="192" cy="144"/>
                <a:chOff x="4800" y="384"/>
                <a:chExt cx="192" cy="192"/>
              </a:xfrm>
            </p:grpSpPr>
            <p:sp>
              <p:nvSpPr>
                <p:cNvPr id="123209" name="Line 342"/>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210" name="Line 343"/>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211" name="Line 344"/>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212" name="Line 345"/>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213" name="Line 346"/>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214" name="Line 347"/>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nvGrpSpPr>
            <p:cNvPr id="122894" name="Group 348"/>
            <p:cNvGrpSpPr>
              <a:grpSpLocks noChangeAspect="1"/>
            </p:cNvGrpSpPr>
            <p:nvPr/>
          </p:nvGrpSpPr>
          <p:grpSpPr bwMode="auto">
            <a:xfrm>
              <a:off x="3906838" y="4765675"/>
              <a:ext cx="458787" cy="458788"/>
              <a:chOff x="4752" y="336"/>
              <a:chExt cx="288" cy="288"/>
            </a:xfrm>
          </p:grpSpPr>
          <p:sp>
            <p:nvSpPr>
              <p:cNvPr id="123199" name="Rectangle 349"/>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3200" name="Group 350"/>
              <p:cNvGrpSpPr>
                <a:grpSpLocks noChangeAspect="1"/>
              </p:cNvGrpSpPr>
              <p:nvPr/>
            </p:nvGrpSpPr>
            <p:grpSpPr bwMode="auto">
              <a:xfrm>
                <a:off x="4800" y="408"/>
                <a:ext cx="192" cy="144"/>
                <a:chOff x="4800" y="384"/>
                <a:chExt cx="192" cy="192"/>
              </a:xfrm>
            </p:grpSpPr>
            <p:sp>
              <p:nvSpPr>
                <p:cNvPr id="123201" name="Line 351"/>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202" name="Line 352"/>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203" name="Line 353"/>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204" name="Line 354"/>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205" name="Line 355"/>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206" name="Line 356"/>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nvGrpSpPr>
            <p:cNvPr id="122895" name="Group 357"/>
            <p:cNvGrpSpPr>
              <a:grpSpLocks noChangeAspect="1"/>
            </p:cNvGrpSpPr>
            <p:nvPr/>
          </p:nvGrpSpPr>
          <p:grpSpPr bwMode="auto">
            <a:xfrm>
              <a:off x="2971800" y="4765675"/>
              <a:ext cx="458788" cy="458788"/>
              <a:chOff x="4752" y="336"/>
              <a:chExt cx="288" cy="288"/>
            </a:xfrm>
          </p:grpSpPr>
          <p:sp>
            <p:nvSpPr>
              <p:cNvPr id="123191" name="Rectangle 358"/>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3192" name="Group 359"/>
              <p:cNvGrpSpPr>
                <a:grpSpLocks noChangeAspect="1"/>
              </p:cNvGrpSpPr>
              <p:nvPr/>
            </p:nvGrpSpPr>
            <p:grpSpPr bwMode="auto">
              <a:xfrm>
                <a:off x="4800" y="408"/>
                <a:ext cx="192" cy="144"/>
                <a:chOff x="4800" y="384"/>
                <a:chExt cx="192" cy="192"/>
              </a:xfrm>
            </p:grpSpPr>
            <p:sp>
              <p:nvSpPr>
                <p:cNvPr id="123193" name="Line 360"/>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94" name="Line 361"/>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95" name="Line 362"/>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96" name="Line 363"/>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97" name="Line 364"/>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98" name="Line 365"/>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nvGrpSpPr>
            <p:cNvPr id="122896" name="Group 366"/>
            <p:cNvGrpSpPr>
              <a:grpSpLocks noChangeAspect="1"/>
            </p:cNvGrpSpPr>
            <p:nvPr/>
          </p:nvGrpSpPr>
          <p:grpSpPr bwMode="auto">
            <a:xfrm>
              <a:off x="1890713" y="4260850"/>
              <a:ext cx="458787" cy="458788"/>
              <a:chOff x="4752" y="336"/>
              <a:chExt cx="288" cy="288"/>
            </a:xfrm>
          </p:grpSpPr>
          <p:sp>
            <p:nvSpPr>
              <p:cNvPr id="123183" name="Rectangle 367"/>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3184" name="Group 368"/>
              <p:cNvGrpSpPr>
                <a:grpSpLocks noChangeAspect="1"/>
              </p:cNvGrpSpPr>
              <p:nvPr/>
            </p:nvGrpSpPr>
            <p:grpSpPr bwMode="auto">
              <a:xfrm>
                <a:off x="4800" y="408"/>
                <a:ext cx="192" cy="144"/>
                <a:chOff x="4800" y="384"/>
                <a:chExt cx="192" cy="192"/>
              </a:xfrm>
            </p:grpSpPr>
            <p:sp>
              <p:nvSpPr>
                <p:cNvPr id="123185" name="Line 369"/>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86" name="Line 370"/>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87" name="Line 371"/>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88" name="Line 372"/>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89" name="Line 373"/>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90" name="Line 374"/>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nvGrpSpPr>
            <p:cNvPr id="122897" name="Group 375"/>
            <p:cNvGrpSpPr>
              <a:grpSpLocks noChangeAspect="1"/>
            </p:cNvGrpSpPr>
            <p:nvPr/>
          </p:nvGrpSpPr>
          <p:grpSpPr bwMode="auto">
            <a:xfrm>
              <a:off x="3475038" y="3397250"/>
              <a:ext cx="458787" cy="458788"/>
              <a:chOff x="4752" y="336"/>
              <a:chExt cx="288" cy="288"/>
            </a:xfrm>
          </p:grpSpPr>
          <p:sp>
            <p:nvSpPr>
              <p:cNvPr id="123175" name="Rectangle 376"/>
              <p:cNvSpPr>
                <a:spLocks noChangeAspect="1" noChangeArrowheads="1"/>
              </p:cNvSpPr>
              <p:nvPr/>
            </p:nvSpPr>
            <p:spPr bwMode="auto">
              <a:xfrm>
                <a:off x="4752" y="336"/>
                <a:ext cx="288" cy="288"/>
              </a:xfrm>
              <a:prstGeom prst="rect">
                <a:avLst/>
              </a:prstGeom>
              <a:solidFill>
                <a:schemeClr val="accent2"/>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3176" name="Group 377"/>
              <p:cNvGrpSpPr>
                <a:grpSpLocks noChangeAspect="1"/>
              </p:cNvGrpSpPr>
              <p:nvPr/>
            </p:nvGrpSpPr>
            <p:grpSpPr bwMode="auto">
              <a:xfrm>
                <a:off x="4800" y="408"/>
                <a:ext cx="192" cy="144"/>
                <a:chOff x="4800" y="384"/>
                <a:chExt cx="192" cy="192"/>
              </a:xfrm>
            </p:grpSpPr>
            <p:sp>
              <p:nvSpPr>
                <p:cNvPr id="123177" name="Line 378"/>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78" name="Line 379"/>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79" name="Line 380"/>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80" name="Line 381"/>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81" name="Line 382"/>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82" name="Line 383"/>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sp>
          <p:nvSpPr>
            <p:cNvPr id="122898" name="Text Box 384"/>
            <p:cNvSpPr txBox="1">
              <a:spLocks noChangeArrowheads="1"/>
            </p:cNvSpPr>
            <p:nvPr/>
          </p:nvSpPr>
          <p:spPr bwMode="auto">
            <a:xfrm>
              <a:off x="3879850" y="3316288"/>
              <a:ext cx="438497" cy="260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de-DE" altLang="ru-RU" sz="900">
                  <a:solidFill>
                    <a:srgbClr val="000000"/>
                  </a:solidFill>
                  <a:ea typeface="ＭＳ Ｐゴシック" pitchFamily="34" charset="-128"/>
                </a:rPr>
                <a:t>RM</a:t>
              </a:r>
            </a:p>
          </p:txBody>
        </p:sp>
        <p:grpSp>
          <p:nvGrpSpPr>
            <p:cNvPr id="122899" name="Group 385"/>
            <p:cNvGrpSpPr>
              <a:grpSpLocks/>
            </p:cNvGrpSpPr>
            <p:nvPr/>
          </p:nvGrpSpPr>
          <p:grpSpPr bwMode="auto">
            <a:xfrm>
              <a:off x="3330575" y="3527425"/>
              <a:ext cx="73025" cy="223838"/>
              <a:chOff x="1600" y="2840"/>
              <a:chExt cx="46" cy="141"/>
            </a:xfrm>
          </p:grpSpPr>
          <p:sp>
            <p:nvSpPr>
              <p:cNvPr id="123171" name="Rectangle 386"/>
              <p:cNvSpPr>
                <a:spLocks noChangeArrowheads="1"/>
              </p:cNvSpPr>
              <p:nvPr/>
            </p:nvSpPr>
            <p:spPr bwMode="auto">
              <a:xfrm>
                <a:off x="1600" y="2840"/>
                <a:ext cx="46"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ru-RU" altLang="ru-RU" sz="1350">
                  <a:solidFill>
                    <a:srgbClr val="000000"/>
                  </a:solidFill>
                </a:endParaRPr>
              </a:p>
            </p:txBody>
          </p:sp>
          <p:grpSp>
            <p:nvGrpSpPr>
              <p:cNvPr id="123172" name="Group 387"/>
              <p:cNvGrpSpPr>
                <a:grpSpLocks/>
              </p:cNvGrpSpPr>
              <p:nvPr/>
            </p:nvGrpSpPr>
            <p:grpSpPr bwMode="auto">
              <a:xfrm flipH="1">
                <a:off x="1601" y="2844"/>
                <a:ext cx="45" cy="137"/>
                <a:chOff x="3606" y="1253"/>
                <a:chExt cx="45" cy="227"/>
              </a:xfrm>
            </p:grpSpPr>
            <p:sp>
              <p:nvSpPr>
                <p:cNvPr id="123173" name="Line 388"/>
                <p:cNvSpPr>
                  <a:spLocks noChangeShapeType="1"/>
                </p:cNvSpPr>
                <p:nvPr/>
              </p:nvSpPr>
              <p:spPr bwMode="auto">
                <a:xfrm>
                  <a:off x="3606" y="1253"/>
                  <a:ext cx="0" cy="22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350"/>
                </a:p>
              </p:txBody>
            </p:sp>
            <p:sp>
              <p:nvSpPr>
                <p:cNvPr id="123174" name="Line 389"/>
                <p:cNvSpPr>
                  <a:spLocks noChangeShapeType="1"/>
                </p:cNvSpPr>
                <p:nvPr/>
              </p:nvSpPr>
              <p:spPr bwMode="auto">
                <a:xfrm>
                  <a:off x="3651" y="1253"/>
                  <a:ext cx="0" cy="22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350"/>
                </a:p>
              </p:txBody>
            </p:sp>
          </p:grpSp>
        </p:grpSp>
        <p:grpSp>
          <p:nvGrpSpPr>
            <p:cNvPr id="122900" name="Group 390"/>
            <p:cNvGrpSpPr>
              <a:grpSpLocks noChangeAspect="1"/>
            </p:cNvGrpSpPr>
            <p:nvPr/>
          </p:nvGrpSpPr>
          <p:grpSpPr bwMode="auto">
            <a:xfrm>
              <a:off x="5060950" y="4621213"/>
              <a:ext cx="458788" cy="458787"/>
              <a:chOff x="4752" y="336"/>
              <a:chExt cx="288" cy="288"/>
            </a:xfrm>
          </p:grpSpPr>
          <p:sp>
            <p:nvSpPr>
              <p:cNvPr id="123163" name="Rectangle 391"/>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3164" name="Group 392"/>
              <p:cNvGrpSpPr>
                <a:grpSpLocks noChangeAspect="1"/>
              </p:cNvGrpSpPr>
              <p:nvPr/>
            </p:nvGrpSpPr>
            <p:grpSpPr bwMode="auto">
              <a:xfrm>
                <a:off x="4800" y="408"/>
                <a:ext cx="192" cy="144"/>
                <a:chOff x="4800" y="384"/>
                <a:chExt cx="192" cy="192"/>
              </a:xfrm>
            </p:grpSpPr>
            <p:sp>
              <p:nvSpPr>
                <p:cNvPr id="123165" name="Line 393"/>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66" name="Line 394"/>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67" name="Line 395"/>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68" name="Line 396"/>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69" name="Line 397"/>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70" name="Line 398"/>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nvGrpSpPr>
            <p:cNvPr id="122901" name="Group 399"/>
            <p:cNvGrpSpPr>
              <a:grpSpLocks noChangeAspect="1"/>
            </p:cNvGrpSpPr>
            <p:nvPr/>
          </p:nvGrpSpPr>
          <p:grpSpPr bwMode="auto">
            <a:xfrm>
              <a:off x="4700588" y="3468688"/>
              <a:ext cx="458787" cy="458787"/>
              <a:chOff x="4752" y="336"/>
              <a:chExt cx="288" cy="288"/>
            </a:xfrm>
          </p:grpSpPr>
          <p:sp>
            <p:nvSpPr>
              <p:cNvPr id="123155" name="Rectangle 400"/>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3156" name="Group 401"/>
              <p:cNvGrpSpPr>
                <a:grpSpLocks noChangeAspect="1"/>
              </p:cNvGrpSpPr>
              <p:nvPr/>
            </p:nvGrpSpPr>
            <p:grpSpPr bwMode="auto">
              <a:xfrm>
                <a:off x="4800" y="408"/>
                <a:ext cx="192" cy="144"/>
                <a:chOff x="4800" y="384"/>
                <a:chExt cx="192" cy="192"/>
              </a:xfrm>
            </p:grpSpPr>
            <p:sp>
              <p:nvSpPr>
                <p:cNvPr id="123157" name="Line 402"/>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58" name="Line 403"/>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59" name="Line 404"/>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60" name="Line 405"/>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61" name="Line 406"/>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62" name="Line 407"/>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nvGrpSpPr>
            <p:cNvPr id="122902" name="Group 408"/>
            <p:cNvGrpSpPr>
              <a:grpSpLocks/>
            </p:cNvGrpSpPr>
            <p:nvPr/>
          </p:nvGrpSpPr>
          <p:grpSpPr bwMode="auto">
            <a:xfrm>
              <a:off x="4699000" y="3108325"/>
              <a:ext cx="3098800" cy="1971675"/>
              <a:chOff x="2517" y="2568"/>
              <a:chExt cx="1952" cy="1242"/>
            </a:xfrm>
          </p:grpSpPr>
          <p:sp>
            <p:nvSpPr>
              <p:cNvPr id="123102" name="Text Box 409"/>
              <p:cNvSpPr txBox="1">
                <a:spLocks noChangeArrowheads="1"/>
              </p:cNvSpPr>
              <p:nvPr/>
            </p:nvSpPr>
            <p:spPr bwMode="auto">
              <a:xfrm>
                <a:off x="2544" y="3058"/>
                <a:ext cx="335"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de-DE" altLang="ru-RU" sz="900">
                    <a:solidFill>
                      <a:srgbClr val="000000"/>
                    </a:solidFill>
                    <a:ea typeface="ＭＳ Ｐゴシック" pitchFamily="34" charset="-128"/>
                  </a:rPr>
                  <a:t>SRM</a:t>
                </a:r>
              </a:p>
            </p:txBody>
          </p:sp>
          <p:sp>
            <p:nvSpPr>
              <p:cNvPr id="123103" name="Text Box 410"/>
              <p:cNvSpPr txBox="1">
                <a:spLocks noChangeArrowheads="1"/>
              </p:cNvSpPr>
              <p:nvPr/>
            </p:nvSpPr>
            <p:spPr bwMode="auto">
              <a:xfrm>
                <a:off x="2679" y="3377"/>
                <a:ext cx="335"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de-DE" altLang="ru-RU" sz="900">
                    <a:solidFill>
                      <a:srgbClr val="000000"/>
                    </a:solidFill>
                    <a:ea typeface="ＭＳ Ｐゴシック" pitchFamily="34" charset="-128"/>
                  </a:rPr>
                  <a:t>SRM</a:t>
                </a:r>
              </a:p>
            </p:txBody>
          </p:sp>
          <p:sp>
            <p:nvSpPr>
              <p:cNvPr id="123104" name="Arc 411"/>
              <p:cNvSpPr>
                <a:spLocks/>
              </p:cNvSpPr>
              <p:nvPr/>
            </p:nvSpPr>
            <p:spPr bwMode="auto">
              <a:xfrm>
                <a:off x="2796" y="2704"/>
                <a:ext cx="1673" cy="1089"/>
              </a:xfrm>
              <a:custGeom>
                <a:avLst/>
                <a:gdLst>
                  <a:gd name="T0" fmla="*/ 0 w 38973"/>
                  <a:gd name="T1" fmla="*/ 0 h 43200"/>
                  <a:gd name="T2" fmla="*/ 0 w 38973"/>
                  <a:gd name="T3" fmla="*/ 0 h 43200"/>
                  <a:gd name="T4" fmla="*/ 0 w 38973"/>
                  <a:gd name="T5" fmla="*/ 0 h 43200"/>
                  <a:gd name="T6" fmla="*/ 0 60000 65536"/>
                  <a:gd name="T7" fmla="*/ 0 60000 65536"/>
                  <a:gd name="T8" fmla="*/ 0 60000 65536"/>
                  <a:gd name="T9" fmla="*/ 0 w 38973"/>
                  <a:gd name="T10" fmla="*/ 0 h 43200"/>
                  <a:gd name="T11" fmla="*/ 38973 w 38973"/>
                  <a:gd name="T12" fmla="*/ 43200 h 43200"/>
                </a:gdLst>
                <a:ahLst/>
                <a:cxnLst>
                  <a:cxn ang="T6">
                    <a:pos x="T0" y="T1"/>
                  </a:cxn>
                  <a:cxn ang="T7">
                    <a:pos x="T2" y="T3"/>
                  </a:cxn>
                  <a:cxn ang="T8">
                    <a:pos x="T4" y="T5"/>
                  </a:cxn>
                </a:cxnLst>
                <a:rect l="T9" t="T10" r="T11" b="T12"/>
                <a:pathLst>
                  <a:path w="38973" h="43200" fill="none" extrusionOk="0">
                    <a:moveTo>
                      <a:pt x="-1" y="8764"/>
                    </a:moveTo>
                    <a:cubicBezTo>
                      <a:pt x="4072" y="3252"/>
                      <a:pt x="10519" y="-1"/>
                      <a:pt x="17373" y="0"/>
                    </a:cubicBezTo>
                    <a:cubicBezTo>
                      <a:pt x="29302" y="0"/>
                      <a:pt x="38973" y="9670"/>
                      <a:pt x="38973" y="21600"/>
                    </a:cubicBezTo>
                    <a:cubicBezTo>
                      <a:pt x="38973" y="33529"/>
                      <a:pt x="29302" y="43200"/>
                      <a:pt x="17373" y="43200"/>
                    </a:cubicBezTo>
                    <a:cubicBezTo>
                      <a:pt x="12988" y="43200"/>
                      <a:pt x="8707" y="41865"/>
                      <a:pt x="5099" y="39373"/>
                    </a:cubicBezTo>
                  </a:path>
                  <a:path w="38973" h="43200" stroke="0" extrusionOk="0">
                    <a:moveTo>
                      <a:pt x="-1" y="8764"/>
                    </a:moveTo>
                    <a:cubicBezTo>
                      <a:pt x="4072" y="3252"/>
                      <a:pt x="10519" y="-1"/>
                      <a:pt x="17373" y="0"/>
                    </a:cubicBezTo>
                    <a:cubicBezTo>
                      <a:pt x="29302" y="0"/>
                      <a:pt x="38973" y="9670"/>
                      <a:pt x="38973" y="21600"/>
                    </a:cubicBezTo>
                    <a:cubicBezTo>
                      <a:pt x="38973" y="33529"/>
                      <a:pt x="29302" y="43200"/>
                      <a:pt x="17373" y="43200"/>
                    </a:cubicBezTo>
                    <a:cubicBezTo>
                      <a:pt x="12988" y="43200"/>
                      <a:pt x="8707" y="41865"/>
                      <a:pt x="5099" y="39373"/>
                    </a:cubicBezTo>
                    <a:lnTo>
                      <a:pt x="17373" y="21600"/>
                    </a:lnTo>
                    <a:lnTo>
                      <a:pt x="-1" y="8764"/>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de-DE" altLang="ru-RU" sz="1350">
                    <a:solidFill>
                      <a:srgbClr val="000000"/>
                    </a:solidFill>
                  </a:rPr>
                  <a:t>       </a:t>
                </a:r>
                <a:r>
                  <a:rPr lang="de-DE" altLang="ru-RU" sz="1500">
                    <a:solidFill>
                      <a:srgbClr val="000000"/>
                    </a:solidFill>
                  </a:rPr>
                  <a:t>Sub-Ring</a:t>
                </a:r>
              </a:p>
            </p:txBody>
          </p:sp>
          <p:grpSp>
            <p:nvGrpSpPr>
              <p:cNvPr id="123105" name="Group 412"/>
              <p:cNvGrpSpPr>
                <a:grpSpLocks noChangeAspect="1"/>
              </p:cNvGrpSpPr>
              <p:nvPr/>
            </p:nvGrpSpPr>
            <p:grpSpPr bwMode="auto">
              <a:xfrm>
                <a:off x="3969" y="3504"/>
                <a:ext cx="289" cy="289"/>
                <a:chOff x="4752" y="336"/>
                <a:chExt cx="288" cy="288"/>
              </a:xfrm>
            </p:grpSpPr>
            <p:sp>
              <p:nvSpPr>
                <p:cNvPr id="123147" name="Rectangle 413"/>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3148" name="Group 414"/>
                <p:cNvGrpSpPr>
                  <a:grpSpLocks noChangeAspect="1"/>
                </p:cNvGrpSpPr>
                <p:nvPr/>
              </p:nvGrpSpPr>
              <p:grpSpPr bwMode="auto">
                <a:xfrm>
                  <a:off x="4800" y="408"/>
                  <a:ext cx="192" cy="144"/>
                  <a:chOff x="4800" y="384"/>
                  <a:chExt cx="192" cy="192"/>
                </a:xfrm>
              </p:grpSpPr>
              <p:sp>
                <p:nvSpPr>
                  <p:cNvPr id="123149" name="Line 415"/>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50" name="Line 416"/>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51" name="Line 417"/>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52" name="Line 418"/>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53" name="Line 419"/>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54" name="Line 420"/>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nvGrpSpPr>
              <p:cNvPr id="123106" name="Group 421"/>
              <p:cNvGrpSpPr>
                <a:grpSpLocks noChangeAspect="1"/>
              </p:cNvGrpSpPr>
              <p:nvPr/>
            </p:nvGrpSpPr>
            <p:grpSpPr bwMode="auto">
              <a:xfrm>
                <a:off x="4105" y="2704"/>
                <a:ext cx="289" cy="289"/>
                <a:chOff x="4752" y="336"/>
                <a:chExt cx="288" cy="288"/>
              </a:xfrm>
            </p:grpSpPr>
            <p:sp>
              <p:nvSpPr>
                <p:cNvPr id="123139" name="Rectangle 422"/>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3140" name="Group 423"/>
                <p:cNvGrpSpPr>
                  <a:grpSpLocks noChangeAspect="1"/>
                </p:cNvGrpSpPr>
                <p:nvPr/>
              </p:nvGrpSpPr>
              <p:grpSpPr bwMode="auto">
                <a:xfrm>
                  <a:off x="4800" y="408"/>
                  <a:ext cx="192" cy="144"/>
                  <a:chOff x="4800" y="384"/>
                  <a:chExt cx="192" cy="192"/>
                </a:xfrm>
              </p:grpSpPr>
              <p:sp>
                <p:nvSpPr>
                  <p:cNvPr id="123141" name="Line 424"/>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42" name="Line 425"/>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43" name="Line 426"/>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44" name="Line 427"/>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45" name="Line 428"/>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46" name="Line 429"/>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nvGrpSpPr>
              <p:cNvPr id="123107" name="Group 430"/>
              <p:cNvGrpSpPr>
                <a:grpSpLocks noChangeAspect="1"/>
              </p:cNvGrpSpPr>
              <p:nvPr/>
            </p:nvGrpSpPr>
            <p:grpSpPr bwMode="auto">
              <a:xfrm>
                <a:off x="3243" y="2568"/>
                <a:ext cx="289" cy="289"/>
                <a:chOff x="4752" y="336"/>
                <a:chExt cx="288" cy="288"/>
              </a:xfrm>
            </p:grpSpPr>
            <p:sp>
              <p:nvSpPr>
                <p:cNvPr id="123131" name="Rectangle 431"/>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3132" name="Group 432"/>
                <p:cNvGrpSpPr>
                  <a:grpSpLocks noChangeAspect="1"/>
                </p:cNvGrpSpPr>
                <p:nvPr/>
              </p:nvGrpSpPr>
              <p:grpSpPr bwMode="auto">
                <a:xfrm>
                  <a:off x="4800" y="408"/>
                  <a:ext cx="192" cy="144"/>
                  <a:chOff x="4800" y="384"/>
                  <a:chExt cx="192" cy="192"/>
                </a:xfrm>
              </p:grpSpPr>
              <p:sp>
                <p:nvSpPr>
                  <p:cNvPr id="123133" name="Line 433"/>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34" name="Line 434"/>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35" name="Line 435"/>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36" name="Line 436"/>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37" name="Line 437"/>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38" name="Line 438"/>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nvGrpSpPr>
              <p:cNvPr id="123108" name="Group 439"/>
              <p:cNvGrpSpPr>
                <a:grpSpLocks/>
              </p:cNvGrpSpPr>
              <p:nvPr/>
            </p:nvGrpSpPr>
            <p:grpSpPr bwMode="auto">
              <a:xfrm>
                <a:off x="2917" y="2758"/>
                <a:ext cx="46" cy="141"/>
                <a:chOff x="1600" y="2840"/>
                <a:chExt cx="46" cy="141"/>
              </a:xfrm>
            </p:grpSpPr>
            <p:sp>
              <p:nvSpPr>
                <p:cNvPr id="123127" name="Rectangle 440"/>
                <p:cNvSpPr>
                  <a:spLocks noChangeArrowheads="1"/>
                </p:cNvSpPr>
                <p:nvPr/>
              </p:nvSpPr>
              <p:spPr bwMode="auto">
                <a:xfrm>
                  <a:off x="1600" y="2840"/>
                  <a:ext cx="46"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ru-RU" altLang="ru-RU" sz="1350">
                    <a:solidFill>
                      <a:srgbClr val="000000"/>
                    </a:solidFill>
                  </a:endParaRPr>
                </a:p>
              </p:txBody>
            </p:sp>
            <p:grpSp>
              <p:nvGrpSpPr>
                <p:cNvPr id="123128" name="Group 441"/>
                <p:cNvGrpSpPr>
                  <a:grpSpLocks/>
                </p:cNvGrpSpPr>
                <p:nvPr/>
              </p:nvGrpSpPr>
              <p:grpSpPr bwMode="auto">
                <a:xfrm flipH="1">
                  <a:off x="1601" y="2844"/>
                  <a:ext cx="45" cy="137"/>
                  <a:chOff x="3606" y="1253"/>
                  <a:chExt cx="45" cy="227"/>
                </a:xfrm>
              </p:grpSpPr>
              <p:sp>
                <p:nvSpPr>
                  <p:cNvPr id="123129" name="Line 442"/>
                  <p:cNvSpPr>
                    <a:spLocks noChangeShapeType="1"/>
                  </p:cNvSpPr>
                  <p:nvPr/>
                </p:nvSpPr>
                <p:spPr bwMode="auto">
                  <a:xfrm>
                    <a:off x="3606" y="1253"/>
                    <a:ext cx="0" cy="22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350"/>
                  </a:p>
                </p:txBody>
              </p:sp>
              <p:sp>
                <p:nvSpPr>
                  <p:cNvPr id="123130" name="Line 443"/>
                  <p:cNvSpPr>
                    <a:spLocks noChangeShapeType="1"/>
                  </p:cNvSpPr>
                  <p:nvPr/>
                </p:nvSpPr>
                <p:spPr bwMode="auto">
                  <a:xfrm>
                    <a:off x="3651" y="1253"/>
                    <a:ext cx="0" cy="22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350"/>
                  </a:p>
                </p:txBody>
              </p:sp>
            </p:grpSp>
          </p:grpSp>
          <p:grpSp>
            <p:nvGrpSpPr>
              <p:cNvPr id="123109" name="Group 444"/>
              <p:cNvGrpSpPr>
                <a:grpSpLocks noChangeAspect="1"/>
              </p:cNvGrpSpPr>
              <p:nvPr/>
            </p:nvGrpSpPr>
            <p:grpSpPr bwMode="auto">
              <a:xfrm>
                <a:off x="2744" y="3521"/>
                <a:ext cx="289" cy="289"/>
                <a:chOff x="4752" y="336"/>
                <a:chExt cx="288" cy="288"/>
              </a:xfrm>
            </p:grpSpPr>
            <p:sp>
              <p:nvSpPr>
                <p:cNvPr id="123119" name="Rectangle 445"/>
                <p:cNvSpPr>
                  <a:spLocks noChangeAspect="1" noChangeArrowheads="1"/>
                </p:cNvSpPr>
                <p:nvPr/>
              </p:nvSpPr>
              <p:spPr bwMode="auto">
                <a:xfrm>
                  <a:off x="4752" y="336"/>
                  <a:ext cx="288" cy="288"/>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3120" name="Group 446"/>
                <p:cNvGrpSpPr>
                  <a:grpSpLocks noChangeAspect="1"/>
                </p:cNvGrpSpPr>
                <p:nvPr/>
              </p:nvGrpSpPr>
              <p:grpSpPr bwMode="auto">
                <a:xfrm>
                  <a:off x="4800" y="408"/>
                  <a:ext cx="192" cy="144"/>
                  <a:chOff x="4800" y="384"/>
                  <a:chExt cx="192" cy="192"/>
                </a:xfrm>
              </p:grpSpPr>
              <p:sp>
                <p:nvSpPr>
                  <p:cNvPr id="123121" name="Line 447"/>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22" name="Line 448"/>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23" name="Line 449"/>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24" name="Line 450"/>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25" name="Line 451"/>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26" name="Line 452"/>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nvGrpSpPr>
              <p:cNvPr id="123110" name="Group 453"/>
              <p:cNvGrpSpPr>
                <a:grpSpLocks noChangeAspect="1"/>
              </p:cNvGrpSpPr>
              <p:nvPr/>
            </p:nvGrpSpPr>
            <p:grpSpPr bwMode="auto">
              <a:xfrm>
                <a:off x="2517" y="2795"/>
                <a:ext cx="289" cy="289"/>
                <a:chOff x="4752" y="336"/>
                <a:chExt cx="288" cy="288"/>
              </a:xfrm>
            </p:grpSpPr>
            <p:sp>
              <p:nvSpPr>
                <p:cNvPr id="123111" name="Rectangle 454"/>
                <p:cNvSpPr>
                  <a:spLocks noChangeAspect="1" noChangeArrowheads="1"/>
                </p:cNvSpPr>
                <p:nvPr/>
              </p:nvSpPr>
              <p:spPr bwMode="auto">
                <a:xfrm>
                  <a:off x="4752" y="336"/>
                  <a:ext cx="288" cy="288"/>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3112" name="Group 455"/>
                <p:cNvGrpSpPr>
                  <a:grpSpLocks noChangeAspect="1"/>
                </p:cNvGrpSpPr>
                <p:nvPr/>
              </p:nvGrpSpPr>
              <p:grpSpPr bwMode="auto">
                <a:xfrm>
                  <a:off x="4800" y="408"/>
                  <a:ext cx="192" cy="144"/>
                  <a:chOff x="4800" y="384"/>
                  <a:chExt cx="192" cy="192"/>
                </a:xfrm>
              </p:grpSpPr>
              <p:sp>
                <p:nvSpPr>
                  <p:cNvPr id="123113" name="Line 456"/>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14" name="Line 457"/>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15" name="Line 458"/>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16" name="Line 459"/>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17" name="Line 460"/>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18" name="Line 461"/>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grpSp>
          <p:nvGrpSpPr>
            <p:cNvPr id="122903" name="Group 462"/>
            <p:cNvGrpSpPr>
              <a:grpSpLocks/>
            </p:cNvGrpSpPr>
            <p:nvPr/>
          </p:nvGrpSpPr>
          <p:grpSpPr bwMode="auto">
            <a:xfrm>
              <a:off x="3908425" y="4768850"/>
              <a:ext cx="1700213" cy="1403350"/>
              <a:chOff x="3152" y="2644"/>
              <a:chExt cx="1071" cy="884"/>
            </a:xfrm>
          </p:grpSpPr>
          <p:sp>
            <p:nvSpPr>
              <p:cNvPr id="123065" name="Arc 463"/>
              <p:cNvSpPr>
                <a:spLocks/>
              </p:cNvSpPr>
              <p:nvPr/>
            </p:nvSpPr>
            <p:spPr bwMode="auto">
              <a:xfrm>
                <a:off x="3379" y="2831"/>
                <a:ext cx="771" cy="697"/>
              </a:xfrm>
              <a:custGeom>
                <a:avLst/>
                <a:gdLst>
                  <a:gd name="T0" fmla="*/ 0 w 43200"/>
                  <a:gd name="T1" fmla="*/ 0 h 28427"/>
                  <a:gd name="T2" fmla="*/ 0 w 43200"/>
                  <a:gd name="T3" fmla="*/ 0 h 28427"/>
                  <a:gd name="T4" fmla="*/ 0 w 43200"/>
                  <a:gd name="T5" fmla="*/ 0 h 28427"/>
                  <a:gd name="T6" fmla="*/ 0 60000 65536"/>
                  <a:gd name="T7" fmla="*/ 0 60000 65536"/>
                  <a:gd name="T8" fmla="*/ 0 60000 65536"/>
                  <a:gd name="T9" fmla="*/ 0 w 43200"/>
                  <a:gd name="T10" fmla="*/ 0 h 28427"/>
                  <a:gd name="T11" fmla="*/ 43200 w 43200"/>
                  <a:gd name="T12" fmla="*/ 28427 h 28427"/>
                </a:gdLst>
                <a:ahLst/>
                <a:cxnLst>
                  <a:cxn ang="T6">
                    <a:pos x="T0" y="T1"/>
                  </a:cxn>
                  <a:cxn ang="T7">
                    <a:pos x="T2" y="T3"/>
                  </a:cxn>
                  <a:cxn ang="T8">
                    <a:pos x="T4" y="T5"/>
                  </a:cxn>
                </a:cxnLst>
                <a:rect l="T9" t="T10" r="T11" b="T12"/>
                <a:pathLst>
                  <a:path w="43200" h="28427" fill="none" extrusionOk="0">
                    <a:moveTo>
                      <a:pt x="42092" y="0"/>
                    </a:moveTo>
                    <a:cubicBezTo>
                      <a:pt x="42826" y="2201"/>
                      <a:pt x="43200" y="4506"/>
                      <a:pt x="43200" y="6827"/>
                    </a:cubicBezTo>
                    <a:cubicBezTo>
                      <a:pt x="43200" y="18756"/>
                      <a:pt x="33529" y="28427"/>
                      <a:pt x="21600" y="28427"/>
                    </a:cubicBezTo>
                    <a:cubicBezTo>
                      <a:pt x="9670" y="28427"/>
                      <a:pt x="0" y="18756"/>
                      <a:pt x="0" y="6827"/>
                    </a:cubicBezTo>
                    <a:cubicBezTo>
                      <a:pt x="-1" y="5736"/>
                      <a:pt x="82" y="4647"/>
                      <a:pt x="246" y="3569"/>
                    </a:cubicBezTo>
                  </a:path>
                  <a:path w="43200" h="28427" stroke="0" extrusionOk="0">
                    <a:moveTo>
                      <a:pt x="42092" y="0"/>
                    </a:moveTo>
                    <a:cubicBezTo>
                      <a:pt x="42826" y="2201"/>
                      <a:pt x="43200" y="4506"/>
                      <a:pt x="43200" y="6827"/>
                    </a:cubicBezTo>
                    <a:cubicBezTo>
                      <a:pt x="43200" y="18756"/>
                      <a:pt x="33529" y="28427"/>
                      <a:pt x="21600" y="28427"/>
                    </a:cubicBezTo>
                    <a:cubicBezTo>
                      <a:pt x="9670" y="28427"/>
                      <a:pt x="0" y="18756"/>
                      <a:pt x="0" y="6827"/>
                    </a:cubicBezTo>
                    <a:cubicBezTo>
                      <a:pt x="-1" y="5736"/>
                      <a:pt x="82" y="4647"/>
                      <a:pt x="246" y="3569"/>
                    </a:cubicBezTo>
                    <a:lnTo>
                      <a:pt x="21600" y="6827"/>
                    </a:lnTo>
                    <a:lnTo>
                      <a:pt x="42092"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de-DE" altLang="ru-RU" sz="1350">
                    <a:solidFill>
                      <a:srgbClr val="000000"/>
                    </a:solidFill>
                  </a:rPr>
                  <a:t>Sub-</a:t>
                </a:r>
                <a:br>
                  <a:rPr lang="de-DE" altLang="ru-RU" sz="1350">
                    <a:solidFill>
                      <a:srgbClr val="000000"/>
                    </a:solidFill>
                  </a:rPr>
                </a:br>
                <a:r>
                  <a:rPr lang="de-DE" altLang="ru-RU" sz="1350">
                    <a:solidFill>
                      <a:srgbClr val="000000"/>
                    </a:solidFill>
                  </a:rPr>
                  <a:t>Ring</a:t>
                </a:r>
              </a:p>
            </p:txBody>
          </p:sp>
          <p:grpSp>
            <p:nvGrpSpPr>
              <p:cNvPr id="123066" name="Group 464"/>
              <p:cNvGrpSpPr>
                <a:grpSpLocks noChangeAspect="1"/>
              </p:cNvGrpSpPr>
              <p:nvPr/>
            </p:nvGrpSpPr>
            <p:grpSpPr bwMode="auto">
              <a:xfrm>
                <a:off x="4059" y="2931"/>
                <a:ext cx="164" cy="166"/>
                <a:chOff x="4752" y="336"/>
                <a:chExt cx="288" cy="288"/>
              </a:xfrm>
            </p:grpSpPr>
            <p:sp>
              <p:nvSpPr>
                <p:cNvPr id="123094" name="Rectangle 465"/>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3095" name="Group 466"/>
                <p:cNvGrpSpPr>
                  <a:grpSpLocks noChangeAspect="1"/>
                </p:cNvGrpSpPr>
                <p:nvPr/>
              </p:nvGrpSpPr>
              <p:grpSpPr bwMode="auto">
                <a:xfrm>
                  <a:off x="4800" y="408"/>
                  <a:ext cx="192" cy="144"/>
                  <a:chOff x="4800" y="384"/>
                  <a:chExt cx="192" cy="192"/>
                </a:xfrm>
              </p:grpSpPr>
              <p:sp>
                <p:nvSpPr>
                  <p:cNvPr id="123096" name="Line 467"/>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97" name="Line 468"/>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98" name="Line 469"/>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99" name="Line 470"/>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00" name="Line 471"/>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101" name="Line 472"/>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nvGrpSpPr>
              <p:cNvPr id="123067" name="Group 473"/>
              <p:cNvGrpSpPr>
                <a:grpSpLocks noChangeAspect="1"/>
              </p:cNvGrpSpPr>
              <p:nvPr/>
            </p:nvGrpSpPr>
            <p:grpSpPr bwMode="auto">
              <a:xfrm>
                <a:off x="3152" y="2644"/>
                <a:ext cx="289" cy="289"/>
                <a:chOff x="4752" y="336"/>
                <a:chExt cx="288" cy="288"/>
              </a:xfrm>
            </p:grpSpPr>
            <p:sp>
              <p:nvSpPr>
                <p:cNvPr id="123086" name="Rectangle 474"/>
                <p:cNvSpPr>
                  <a:spLocks noChangeAspect="1" noChangeArrowheads="1"/>
                </p:cNvSpPr>
                <p:nvPr/>
              </p:nvSpPr>
              <p:spPr bwMode="auto">
                <a:xfrm>
                  <a:off x="4752" y="336"/>
                  <a:ext cx="288" cy="288"/>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3087" name="Group 475"/>
                <p:cNvGrpSpPr>
                  <a:grpSpLocks noChangeAspect="1"/>
                </p:cNvGrpSpPr>
                <p:nvPr/>
              </p:nvGrpSpPr>
              <p:grpSpPr bwMode="auto">
                <a:xfrm>
                  <a:off x="4800" y="408"/>
                  <a:ext cx="192" cy="144"/>
                  <a:chOff x="4800" y="384"/>
                  <a:chExt cx="192" cy="192"/>
                </a:xfrm>
              </p:grpSpPr>
              <p:sp>
                <p:nvSpPr>
                  <p:cNvPr id="123088" name="Line 476"/>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89" name="Line 477"/>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90" name="Line 478"/>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91" name="Line 479"/>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92" name="Line 480"/>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93" name="Line 481"/>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nvGrpSpPr>
              <p:cNvPr id="123068" name="Group 482"/>
              <p:cNvGrpSpPr>
                <a:grpSpLocks noChangeAspect="1"/>
              </p:cNvGrpSpPr>
              <p:nvPr/>
            </p:nvGrpSpPr>
            <p:grpSpPr bwMode="auto">
              <a:xfrm>
                <a:off x="3923" y="3339"/>
                <a:ext cx="164" cy="166"/>
                <a:chOff x="4752" y="336"/>
                <a:chExt cx="288" cy="288"/>
              </a:xfrm>
            </p:grpSpPr>
            <p:sp>
              <p:nvSpPr>
                <p:cNvPr id="123078" name="Rectangle 483"/>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3079" name="Group 484"/>
                <p:cNvGrpSpPr>
                  <a:grpSpLocks noChangeAspect="1"/>
                </p:cNvGrpSpPr>
                <p:nvPr/>
              </p:nvGrpSpPr>
              <p:grpSpPr bwMode="auto">
                <a:xfrm>
                  <a:off x="4800" y="408"/>
                  <a:ext cx="192" cy="144"/>
                  <a:chOff x="4800" y="384"/>
                  <a:chExt cx="192" cy="192"/>
                </a:xfrm>
              </p:grpSpPr>
              <p:sp>
                <p:nvSpPr>
                  <p:cNvPr id="123080" name="Line 485"/>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81" name="Line 486"/>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82" name="Line 487"/>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83" name="Line 488"/>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84" name="Line 489"/>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85" name="Line 490"/>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nvGrpSpPr>
              <p:cNvPr id="123069" name="Group 491"/>
              <p:cNvGrpSpPr>
                <a:grpSpLocks noChangeAspect="1"/>
              </p:cNvGrpSpPr>
              <p:nvPr/>
            </p:nvGrpSpPr>
            <p:grpSpPr bwMode="auto">
              <a:xfrm>
                <a:off x="3424" y="3294"/>
                <a:ext cx="164" cy="166"/>
                <a:chOff x="4752" y="336"/>
                <a:chExt cx="288" cy="288"/>
              </a:xfrm>
            </p:grpSpPr>
            <p:sp>
              <p:nvSpPr>
                <p:cNvPr id="123070" name="Rectangle 492"/>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3071" name="Group 493"/>
                <p:cNvGrpSpPr>
                  <a:grpSpLocks noChangeAspect="1"/>
                </p:cNvGrpSpPr>
                <p:nvPr/>
              </p:nvGrpSpPr>
              <p:grpSpPr bwMode="auto">
                <a:xfrm>
                  <a:off x="4800" y="408"/>
                  <a:ext cx="192" cy="144"/>
                  <a:chOff x="4800" y="384"/>
                  <a:chExt cx="192" cy="192"/>
                </a:xfrm>
              </p:grpSpPr>
              <p:sp>
                <p:nvSpPr>
                  <p:cNvPr id="123072" name="Line 494"/>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73" name="Line 495"/>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74" name="Line 496"/>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75" name="Line 497"/>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76" name="Line 498"/>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77" name="Line 499"/>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grpSp>
          <p:nvGrpSpPr>
            <p:cNvPr id="122904" name="Group 500"/>
            <p:cNvGrpSpPr>
              <a:grpSpLocks/>
            </p:cNvGrpSpPr>
            <p:nvPr/>
          </p:nvGrpSpPr>
          <p:grpSpPr bwMode="auto">
            <a:xfrm>
              <a:off x="2971800" y="4768850"/>
              <a:ext cx="1152525" cy="1727200"/>
              <a:chOff x="2562" y="2644"/>
              <a:chExt cx="726" cy="1088"/>
            </a:xfrm>
          </p:grpSpPr>
          <p:grpSp>
            <p:nvGrpSpPr>
              <p:cNvPr id="123028" name="Group 501"/>
              <p:cNvGrpSpPr>
                <a:grpSpLocks noChangeAspect="1"/>
              </p:cNvGrpSpPr>
              <p:nvPr/>
            </p:nvGrpSpPr>
            <p:grpSpPr bwMode="auto">
              <a:xfrm>
                <a:off x="2562" y="2644"/>
                <a:ext cx="289" cy="289"/>
                <a:chOff x="4752" y="336"/>
                <a:chExt cx="288" cy="288"/>
              </a:xfrm>
            </p:grpSpPr>
            <p:sp>
              <p:nvSpPr>
                <p:cNvPr id="123057" name="Rectangle 502"/>
                <p:cNvSpPr>
                  <a:spLocks noChangeAspect="1" noChangeArrowheads="1"/>
                </p:cNvSpPr>
                <p:nvPr/>
              </p:nvSpPr>
              <p:spPr bwMode="auto">
                <a:xfrm>
                  <a:off x="4752" y="336"/>
                  <a:ext cx="288" cy="288"/>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3058" name="Group 503"/>
                <p:cNvGrpSpPr>
                  <a:grpSpLocks noChangeAspect="1"/>
                </p:cNvGrpSpPr>
                <p:nvPr/>
              </p:nvGrpSpPr>
              <p:grpSpPr bwMode="auto">
                <a:xfrm>
                  <a:off x="4800" y="408"/>
                  <a:ext cx="192" cy="144"/>
                  <a:chOff x="4800" y="384"/>
                  <a:chExt cx="192" cy="192"/>
                </a:xfrm>
              </p:grpSpPr>
              <p:sp>
                <p:nvSpPr>
                  <p:cNvPr id="123059" name="Line 504"/>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60" name="Line 505"/>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61" name="Line 506"/>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62" name="Line 507"/>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63" name="Line 508"/>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64" name="Line 509"/>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sp>
            <p:nvSpPr>
              <p:cNvPr id="123029" name="Arc 510"/>
              <p:cNvSpPr>
                <a:spLocks/>
              </p:cNvSpPr>
              <p:nvPr/>
            </p:nvSpPr>
            <p:spPr bwMode="auto">
              <a:xfrm>
                <a:off x="2699" y="2925"/>
                <a:ext cx="562" cy="767"/>
              </a:xfrm>
              <a:custGeom>
                <a:avLst/>
                <a:gdLst>
                  <a:gd name="T0" fmla="*/ 0 w 43200"/>
                  <a:gd name="T1" fmla="*/ 0 h 23179"/>
                  <a:gd name="T2" fmla="*/ 0 w 43200"/>
                  <a:gd name="T3" fmla="*/ 0 h 23179"/>
                  <a:gd name="T4" fmla="*/ 0 w 43200"/>
                  <a:gd name="T5" fmla="*/ 0 h 23179"/>
                  <a:gd name="T6" fmla="*/ 0 60000 65536"/>
                  <a:gd name="T7" fmla="*/ 0 60000 65536"/>
                  <a:gd name="T8" fmla="*/ 0 60000 65536"/>
                  <a:gd name="T9" fmla="*/ 0 w 43200"/>
                  <a:gd name="T10" fmla="*/ 0 h 23179"/>
                  <a:gd name="T11" fmla="*/ 43200 w 43200"/>
                  <a:gd name="T12" fmla="*/ 23179 h 23179"/>
                </a:gdLst>
                <a:ahLst/>
                <a:cxnLst>
                  <a:cxn ang="T6">
                    <a:pos x="T0" y="T1"/>
                  </a:cxn>
                  <a:cxn ang="T7">
                    <a:pos x="T2" y="T3"/>
                  </a:cxn>
                  <a:cxn ang="T8">
                    <a:pos x="T4" y="T5"/>
                  </a:cxn>
                </a:cxnLst>
                <a:rect l="T9" t="T10" r="T11" b="T12"/>
                <a:pathLst>
                  <a:path w="43200" h="23179" fill="none" extrusionOk="0">
                    <a:moveTo>
                      <a:pt x="43142" y="-1"/>
                    </a:moveTo>
                    <a:cubicBezTo>
                      <a:pt x="43180" y="525"/>
                      <a:pt x="43200" y="1052"/>
                      <a:pt x="43200" y="1579"/>
                    </a:cubicBezTo>
                    <a:cubicBezTo>
                      <a:pt x="43200" y="13508"/>
                      <a:pt x="33529" y="23179"/>
                      <a:pt x="21600" y="23179"/>
                    </a:cubicBezTo>
                    <a:cubicBezTo>
                      <a:pt x="9670" y="23179"/>
                      <a:pt x="0" y="13508"/>
                      <a:pt x="0" y="1579"/>
                    </a:cubicBezTo>
                    <a:cubicBezTo>
                      <a:pt x="-1" y="1112"/>
                      <a:pt x="15" y="645"/>
                      <a:pt x="45" y="180"/>
                    </a:cubicBezTo>
                  </a:path>
                  <a:path w="43200" h="23179" stroke="0" extrusionOk="0">
                    <a:moveTo>
                      <a:pt x="43142" y="-1"/>
                    </a:moveTo>
                    <a:cubicBezTo>
                      <a:pt x="43180" y="525"/>
                      <a:pt x="43200" y="1052"/>
                      <a:pt x="43200" y="1579"/>
                    </a:cubicBezTo>
                    <a:cubicBezTo>
                      <a:pt x="43200" y="13508"/>
                      <a:pt x="33529" y="23179"/>
                      <a:pt x="21600" y="23179"/>
                    </a:cubicBezTo>
                    <a:cubicBezTo>
                      <a:pt x="9670" y="23179"/>
                      <a:pt x="0" y="13508"/>
                      <a:pt x="0" y="1579"/>
                    </a:cubicBezTo>
                    <a:cubicBezTo>
                      <a:pt x="-1" y="1112"/>
                      <a:pt x="15" y="645"/>
                      <a:pt x="45" y="180"/>
                    </a:cubicBezTo>
                    <a:lnTo>
                      <a:pt x="21600" y="1579"/>
                    </a:lnTo>
                    <a:lnTo>
                      <a:pt x="43142" y="-1"/>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de-DE" altLang="ru-RU" sz="1350">
                    <a:solidFill>
                      <a:srgbClr val="000000"/>
                    </a:solidFill>
                  </a:rPr>
                  <a:t>Sub- </a:t>
                </a:r>
                <a:br>
                  <a:rPr lang="de-DE" altLang="ru-RU" sz="1350">
                    <a:solidFill>
                      <a:srgbClr val="000000"/>
                    </a:solidFill>
                  </a:rPr>
                </a:br>
                <a:r>
                  <a:rPr lang="de-DE" altLang="ru-RU" sz="1350">
                    <a:solidFill>
                      <a:srgbClr val="000000"/>
                    </a:solidFill>
                  </a:rPr>
                  <a:t>Ring</a:t>
                </a:r>
              </a:p>
            </p:txBody>
          </p:sp>
          <p:grpSp>
            <p:nvGrpSpPr>
              <p:cNvPr id="123030" name="Group 511"/>
              <p:cNvGrpSpPr>
                <a:grpSpLocks noChangeAspect="1"/>
              </p:cNvGrpSpPr>
              <p:nvPr/>
            </p:nvGrpSpPr>
            <p:grpSpPr bwMode="auto">
              <a:xfrm>
                <a:off x="3124" y="3158"/>
                <a:ext cx="164" cy="166"/>
                <a:chOff x="4752" y="336"/>
                <a:chExt cx="288" cy="288"/>
              </a:xfrm>
            </p:grpSpPr>
            <p:sp>
              <p:nvSpPr>
                <p:cNvPr id="123049" name="Rectangle 512"/>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3050" name="Group 513"/>
                <p:cNvGrpSpPr>
                  <a:grpSpLocks noChangeAspect="1"/>
                </p:cNvGrpSpPr>
                <p:nvPr/>
              </p:nvGrpSpPr>
              <p:grpSpPr bwMode="auto">
                <a:xfrm>
                  <a:off x="4800" y="408"/>
                  <a:ext cx="192" cy="144"/>
                  <a:chOff x="4800" y="384"/>
                  <a:chExt cx="192" cy="192"/>
                </a:xfrm>
              </p:grpSpPr>
              <p:sp>
                <p:nvSpPr>
                  <p:cNvPr id="123051" name="Line 514"/>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52" name="Line 515"/>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53" name="Line 516"/>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54" name="Line 517"/>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55" name="Line 518"/>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56" name="Line 519"/>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nvGrpSpPr>
              <p:cNvPr id="123031" name="Group 520"/>
              <p:cNvGrpSpPr>
                <a:grpSpLocks noChangeAspect="1"/>
              </p:cNvGrpSpPr>
              <p:nvPr/>
            </p:nvGrpSpPr>
            <p:grpSpPr bwMode="auto">
              <a:xfrm>
                <a:off x="2988" y="3566"/>
                <a:ext cx="164" cy="166"/>
                <a:chOff x="4752" y="336"/>
                <a:chExt cx="288" cy="288"/>
              </a:xfrm>
            </p:grpSpPr>
            <p:sp>
              <p:nvSpPr>
                <p:cNvPr id="123041" name="Rectangle 521"/>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3042" name="Group 522"/>
                <p:cNvGrpSpPr>
                  <a:grpSpLocks noChangeAspect="1"/>
                </p:cNvGrpSpPr>
                <p:nvPr/>
              </p:nvGrpSpPr>
              <p:grpSpPr bwMode="auto">
                <a:xfrm>
                  <a:off x="4800" y="408"/>
                  <a:ext cx="192" cy="144"/>
                  <a:chOff x="4800" y="384"/>
                  <a:chExt cx="192" cy="192"/>
                </a:xfrm>
              </p:grpSpPr>
              <p:sp>
                <p:nvSpPr>
                  <p:cNvPr id="123043" name="Line 523"/>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44" name="Line 524"/>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45" name="Line 525"/>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46" name="Line 526"/>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47" name="Line 527"/>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48" name="Line 528"/>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nvGrpSpPr>
              <p:cNvPr id="123032" name="Group 529"/>
              <p:cNvGrpSpPr>
                <a:grpSpLocks noChangeAspect="1"/>
              </p:cNvGrpSpPr>
              <p:nvPr/>
            </p:nvGrpSpPr>
            <p:grpSpPr bwMode="auto">
              <a:xfrm>
                <a:off x="2625" y="3203"/>
                <a:ext cx="164" cy="166"/>
                <a:chOff x="4752" y="336"/>
                <a:chExt cx="288" cy="288"/>
              </a:xfrm>
            </p:grpSpPr>
            <p:sp>
              <p:nvSpPr>
                <p:cNvPr id="123033" name="Rectangle 530"/>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3034" name="Group 531"/>
                <p:cNvGrpSpPr>
                  <a:grpSpLocks noChangeAspect="1"/>
                </p:cNvGrpSpPr>
                <p:nvPr/>
              </p:nvGrpSpPr>
              <p:grpSpPr bwMode="auto">
                <a:xfrm>
                  <a:off x="4800" y="408"/>
                  <a:ext cx="192" cy="144"/>
                  <a:chOff x="4800" y="384"/>
                  <a:chExt cx="192" cy="192"/>
                </a:xfrm>
              </p:grpSpPr>
              <p:sp>
                <p:nvSpPr>
                  <p:cNvPr id="123035" name="Line 532"/>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36" name="Line 533"/>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37" name="Line 534"/>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38" name="Line 535"/>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39" name="Line 536"/>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40" name="Line 537"/>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grpSp>
          <p:nvGrpSpPr>
            <p:cNvPr id="122905" name="Group 538"/>
            <p:cNvGrpSpPr>
              <a:grpSpLocks/>
            </p:cNvGrpSpPr>
            <p:nvPr/>
          </p:nvGrpSpPr>
          <p:grpSpPr bwMode="auto">
            <a:xfrm>
              <a:off x="1244600" y="4259263"/>
              <a:ext cx="1822450" cy="1882775"/>
              <a:chOff x="1474" y="2323"/>
              <a:chExt cx="1148" cy="1186"/>
            </a:xfrm>
          </p:grpSpPr>
          <p:sp>
            <p:nvSpPr>
              <p:cNvPr id="122991" name="Arc 539"/>
              <p:cNvSpPr>
                <a:spLocks/>
              </p:cNvSpPr>
              <p:nvPr/>
            </p:nvSpPr>
            <p:spPr bwMode="auto">
              <a:xfrm>
                <a:off x="1579" y="2497"/>
                <a:ext cx="1043" cy="1012"/>
              </a:xfrm>
              <a:custGeom>
                <a:avLst/>
                <a:gdLst>
                  <a:gd name="T0" fmla="*/ 0 w 43200"/>
                  <a:gd name="T1" fmla="*/ 0 h 41588"/>
                  <a:gd name="T2" fmla="*/ 0 w 43200"/>
                  <a:gd name="T3" fmla="*/ 0 h 41588"/>
                  <a:gd name="T4" fmla="*/ 0 w 43200"/>
                  <a:gd name="T5" fmla="*/ 0 h 41588"/>
                  <a:gd name="T6" fmla="*/ 0 60000 65536"/>
                  <a:gd name="T7" fmla="*/ 0 60000 65536"/>
                  <a:gd name="T8" fmla="*/ 0 60000 65536"/>
                  <a:gd name="T9" fmla="*/ 0 w 43200"/>
                  <a:gd name="T10" fmla="*/ 0 h 41588"/>
                  <a:gd name="T11" fmla="*/ 43200 w 43200"/>
                  <a:gd name="T12" fmla="*/ 41588 h 41588"/>
                </a:gdLst>
                <a:ahLst/>
                <a:cxnLst>
                  <a:cxn ang="T6">
                    <a:pos x="T0" y="T1"/>
                  </a:cxn>
                  <a:cxn ang="T7">
                    <a:pos x="T2" y="T3"/>
                  </a:cxn>
                  <a:cxn ang="T8">
                    <a:pos x="T4" y="T5"/>
                  </a:cxn>
                </a:cxnLst>
                <a:rect l="T9" t="T10" r="T11" b="T12"/>
                <a:pathLst>
                  <a:path w="43200" h="41588" fill="none" extrusionOk="0">
                    <a:moveTo>
                      <a:pt x="43101" y="17922"/>
                    </a:moveTo>
                    <a:cubicBezTo>
                      <a:pt x="43166" y="18609"/>
                      <a:pt x="43200" y="19298"/>
                      <a:pt x="43200" y="19988"/>
                    </a:cubicBezTo>
                    <a:cubicBezTo>
                      <a:pt x="43200" y="31917"/>
                      <a:pt x="33529" y="41588"/>
                      <a:pt x="21600" y="41588"/>
                    </a:cubicBezTo>
                    <a:cubicBezTo>
                      <a:pt x="9670" y="41588"/>
                      <a:pt x="0" y="31917"/>
                      <a:pt x="0" y="19988"/>
                    </a:cubicBezTo>
                    <a:cubicBezTo>
                      <a:pt x="-1" y="11221"/>
                      <a:pt x="5298" y="3324"/>
                      <a:pt x="13411" y="0"/>
                    </a:cubicBezTo>
                  </a:path>
                  <a:path w="43200" h="41588" stroke="0" extrusionOk="0">
                    <a:moveTo>
                      <a:pt x="43101" y="17922"/>
                    </a:moveTo>
                    <a:cubicBezTo>
                      <a:pt x="43166" y="18609"/>
                      <a:pt x="43200" y="19298"/>
                      <a:pt x="43200" y="19988"/>
                    </a:cubicBezTo>
                    <a:cubicBezTo>
                      <a:pt x="43200" y="31917"/>
                      <a:pt x="33529" y="41588"/>
                      <a:pt x="21600" y="41588"/>
                    </a:cubicBezTo>
                    <a:cubicBezTo>
                      <a:pt x="9670" y="41588"/>
                      <a:pt x="0" y="31917"/>
                      <a:pt x="0" y="19988"/>
                    </a:cubicBezTo>
                    <a:cubicBezTo>
                      <a:pt x="-1" y="11221"/>
                      <a:pt x="5298" y="3324"/>
                      <a:pt x="13411" y="0"/>
                    </a:cubicBezTo>
                    <a:lnTo>
                      <a:pt x="21600" y="19988"/>
                    </a:lnTo>
                    <a:lnTo>
                      <a:pt x="43101" y="17922"/>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de-DE" altLang="ru-RU" sz="1350">
                    <a:solidFill>
                      <a:srgbClr val="000000"/>
                    </a:solidFill>
                  </a:rPr>
                  <a:t>Sub- </a:t>
                </a:r>
                <a:br>
                  <a:rPr lang="de-DE" altLang="ru-RU" sz="1350">
                    <a:solidFill>
                      <a:srgbClr val="000000"/>
                    </a:solidFill>
                  </a:rPr>
                </a:br>
                <a:r>
                  <a:rPr lang="de-DE" altLang="ru-RU" sz="1350">
                    <a:solidFill>
                      <a:srgbClr val="000000"/>
                    </a:solidFill>
                  </a:rPr>
                  <a:t>Ring</a:t>
                </a:r>
              </a:p>
            </p:txBody>
          </p:sp>
          <p:grpSp>
            <p:nvGrpSpPr>
              <p:cNvPr id="122992" name="Group 540"/>
              <p:cNvGrpSpPr>
                <a:grpSpLocks noChangeAspect="1"/>
              </p:cNvGrpSpPr>
              <p:nvPr/>
            </p:nvGrpSpPr>
            <p:grpSpPr bwMode="auto">
              <a:xfrm>
                <a:off x="1882" y="2323"/>
                <a:ext cx="289" cy="289"/>
                <a:chOff x="4752" y="336"/>
                <a:chExt cx="288" cy="288"/>
              </a:xfrm>
            </p:grpSpPr>
            <p:sp>
              <p:nvSpPr>
                <p:cNvPr id="123020" name="Rectangle 541"/>
                <p:cNvSpPr>
                  <a:spLocks noChangeAspect="1" noChangeArrowheads="1"/>
                </p:cNvSpPr>
                <p:nvPr/>
              </p:nvSpPr>
              <p:spPr bwMode="auto">
                <a:xfrm>
                  <a:off x="4752" y="336"/>
                  <a:ext cx="288" cy="288"/>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3021" name="Group 542"/>
                <p:cNvGrpSpPr>
                  <a:grpSpLocks noChangeAspect="1"/>
                </p:cNvGrpSpPr>
                <p:nvPr/>
              </p:nvGrpSpPr>
              <p:grpSpPr bwMode="auto">
                <a:xfrm>
                  <a:off x="4800" y="408"/>
                  <a:ext cx="192" cy="144"/>
                  <a:chOff x="4800" y="384"/>
                  <a:chExt cx="192" cy="192"/>
                </a:xfrm>
              </p:grpSpPr>
              <p:sp>
                <p:nvSpPr>
                  <p:cNvPr id="123022" name="Line 543"/>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23" name="Line 544"/>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24" name="Line 545"/>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25" name="Line 546"/>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26" name="Line 547"/>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27" name="Line 548"/>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nvGrpSpPr>
              <p:cNvPr id="122993" name="Group 549"/>
              <p:cNvGrpSpPr>
                <a:grpSpLocks noChangeAspect="1"/>
              </p:cNvGrpSpPr>
              <p:nvPr/>
            </p:nvGrpSpPr>
            <p:grpSpPr bwMode="auto">
              <a:xfrm>
                <a:off x="2336" y="3294"/>
                <a:ext cx="164" cy="166"/>
                <a:chOff x="4752" y="336"/>
                <a:chExt cx="288" cy="288"/>
              </a:xfrm>
            </p:grpSpPr>
            <p:sp>
              <p:nvSpPr>
                <p:cNvPr id="123012" name="Rectangle 550"/>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3013" name="Group 551"/>
                <p:cNvGrpSpPr>
                  <a:grpSpLocks noChangeAspect="1"/>
                </p:cNvGrpSpPr>
                <p:nvPr/>
              </p:nvGrpSpPr>
              <p:grpSpPr bwMode="auto">
                <a:xfrm>
                  <a:off x="4800" y="408"/>
                  <a:ext cx="192" cy="144"/>
                  <a:chOff x="4800" y="384"/>
                  <a:chExt cx="192" cy="192"/>
                </a:xfrm>
              </p:grpSpPr>
              <p:sp>
                <p:nvSpPr>
                  <p:cNvPr id="123014" name="Line 552"/>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15" name="Line 553"/>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16" name="Line 554"/>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17" name="Line 555"/>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18" name="Line 556"/>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19" name="Line 557"/>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nvGrpSpPr>
              <p:cNvPr id="122994" name="Group 558"/>
              <p:cNvGrpSpPr>
                <a:grpSpLocks noChangeAspect="1"/>
              </p:cNvGrpSpPr>
              <p:nvPr/>
            </p:nvGrpSpPr>
            <p:grpSpPr bwMode="auto">
              <a:xfrm>
                <a:off x="1746" y="3339"/>
                <a:ext cx="164" cy="166"/>
                <a:chOff x="4752" y="336"/>
                <a:chExt cx="288" cy="288"/>
              </a:xfrm>
            </p:grpSpPr>
            <p:sp>
              <p:nvSpPr>
                <p:cNvPr id="123004" name="Rectangle 559"/>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3005" name="Group 560"/>
                <p:cNvGrpSpPr>
                  <a:grpSpLocks noChangeAspect="1"/>
                </p:cNvGrpSpPr>
                <p:nvPr/>
              </p:nvGrpSpPr>
              <p:grpSpPr bwMode="auto">
                <a:xfrm>
                  <a:off x="4800" y="408"/>
                  <a:ext cx="192" cy="144"/>
                  <a:chOff x="4800" y="384"/>
                  <a:chExt cx="192" cy="192"/>
                </a:xfrm>
              </p:grpSpPr>
              <p:sp>
                <p:nvSpPr>
                  <p:cNvPr id="123006" name="Line 561"/>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07" name="Line 562"/>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08" name="Line 563"/>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09" name="Line 564"/>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10" name="Line 565"/>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11" name="Line 566"/>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nvGrpSpPr>
              <p:cNvPr id="122995" name="Group 567"/>
              <p:cNvGrpSpPr>
                <a:grpSpLocks noChangeAspect="1"/>
              </p:cNvGrpSpPr>
              <p:nvPr/>
            </p:nvGrpSpPr>
            <p:grpSpPr bwMode="auto">
              <a:xfrm>
                <a:off x="1474" y="2795"/>
                <a:ext cx="164" cy="166"/>
                <a:chOff x="4752" y="336"/>
                <a:chExt cx="288" cy="288"/>
              </a:xfrm>
            </p:grpSpPr>
            <p:sp>
              <p:nvSpPr>
                <p:cNvPr id="122996" name="Rectangle 568"/>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2997" name="Group 569"/>
                <p:cNvGrpSpPr>
                  <a:grpSpLocks noChangeAspect="1"/>
                </p:cNvGrpSpPr>
                <p:nvPr/>
              </p:nvGrpSpPr>
              <p:grpSpPr bwMode="auto">
                <a:xfrm>
                  <a:off x="4800" y="408"/>
                  <a:ext cx="192" cy="144"/>
                  <a:chOff x="4800" y="384"/>
                  <a:chExt cx="192" cy="192"/>
                </a:xfrm>
              </p:grpSpPr>
              <p:sp>
                <p:nvSpPr>
                  <p:cNvPr id="122998" name="Line 570"/>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99" name="Line 571"/>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00" name="Line 572"/>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01" name="Line 573"/>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02" name="Line 574"/>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3003" name="Line 575"/>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grpSp>
          <p:nvGrpSpPr>
            <p:cNvPr id="122906" name="Group 576"/>
            <p:cNvGrpSpPr>
              <a:grpSpLocks/>
            </p:cNvGrpSpPr>
            <p:nvPr/>
          </p:nvGrpSpPr>
          <p:grpSpPr bwMode="auto">
            <a:xfrm>
              <a:off x="955675" y="2632075"/>
              <a:ext cx="2116138" cy="1752600"/>
              <a:chOff x="1292" y="1298"/>
              <a:chExt cx="1333" cy="1104"/>
            </a:xfrm>
          </p:grpSpPr>
          <p:grpSp>
            <p:nvGrpSpPr>
              <p:cNvPr id="122945" name="Group 577"/>
              <p:cNvGrpSpPr>
                <a:grpSpLocks noChangeAspect="1"/>
              </p:cNvGrpSpPr>
              <p:nvPr/>
            </p:nvGrpSpPr>
            <p:grpSpPr bwMode="auto">
              <a:xfrm>
                <a:off x="2336" y="1871"/>
                <a:ext cx="289" cy="289"/>
                <a:chOff x="4752" y="336"/>
                <a:chExt cx="288" cy="288"/>
              </a:xfrm>
            </p:grpSpPr>
            <p:sp>
              <p:nvSpPr>
                <p:cNvPr id="122983" name="Rectangle 578"/>
                <p:cNvSpPr>
                  <a:spLocks noChangeAspect="1" noChangeArrowheads="1"/>
                </p:cNvSpPr>
                <p:nvPr/>
              </p:nvSpPr>
              <p:spPr bwMode="auto">
                <a:xfrm>
                  <a:off x="4752" y="336"/>
                  <a:ext cx="288" cy="288"/>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2984" name="Group 579"/>
                <p:cNvGrpSpPr>
                  <a:grpSpLocks noChangeAspect="1"/>
                </p:cNvGrpSpPr>
                <p:nvPr/>
              </p:nvGrpSpPr>
              <p:grpSpPr bwMode="auto">
                <a:xfrm>
                  <a:off x="4800" y="408"/>
                  <a:ext cx="192" cy="144"/>
                  <a:chOff x="4800" y="384"/>
                  <a:chExt cx="192" cy="192"/>
                </a:xfrm>
              </p:grpSpPr>
              <p:sp>
                <p:nvSpPr>
                  <p:cNvPr id="122985" name="Line 580"/>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86" name="Line 581"/>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87" name="Line 582"/>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88" name="Line 583"/>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89" name="Line 584"/>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90" name="Line 585"/>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sp>
            <p:nvSpPr>
              <p:cNvPr id="122946" name="Arc 586"/>
              <p:cNvSpPr>
                <a:spLocks/>
              </p:cNvSpPr>
              <p:nvPr/>
            </p:nvSpPr>
            <p:spPr bwMode="auto">
              <a:xfrm>
                <a:off x="1383" y="1351"/>
                <a:ext cx="1044" cy="1051"/>
              </a:xfrm>
              <a:custGeom>
                <a:avLst/>
                <a:gdLst>
                  <a:gd name="T0" fmla="*/ 0 w 43188"/>
                  <a:gd name="T1" fmla="*/ 0 h 43193"/>
                  <a:gd name="T2" fmla="*/ 0 w 43188"/>
                  <a:gd name="T3" fmla="*/ 0 h 43193"/>
                  <a:gd name="T4" fmla="*/ 0 w 43188"/>
                  <a:gd name="T5" fmla="*/ 0 h 43193"/>
                  <a:gd name="T6" fmla="*/ 0 60000 65536"/>
                  <a:gd name="T7" fmla="*/ 0 60000 65536"/>
                  <a:gd name="T8" fmla="*/ 0 60000 65536"/>
                  <a:gd name="T9" fmla="*/ 0 w 43188"/>
                  <a:gd name="T10" fmla="*/ 0 h 43193"/>
                  <a:gd name="T11" fmla="*/ 43188 w 43188"/>
                  <a:gd name="T12" fmla="*/ 43193 h 43193"/>
                </a:gdLst>
                <a:ahLst/>
                <a:cxnLst>
                  <a:cxn ang="T6">
                    <a:pos x="T0" y="T1"/>
                  </a:cxn>
                  <a:cxn ang="T7">
                    <a:pos x="T2" y="T3"/>
                  </a:cxn>
                  <a:cxn ang="T8">
                    <a:pos x="T4" y="T5"/>
                  </a:cxn>
                </a:cxnLst>
                <a:rect l="T9" t="T10" r="T11" b="T12"/>
                <a:pathLst>
                  <a:path w="43188" h="43193" fill="none" extrusionOk="0">
                    <a:moveTo>
                      <a:pt x="21032" y="43192"/>
                    </a:moveTo>
                    <a:cubicBezTo>
                      <a:pt x="9327" y="42884"/>
                      <a:pt x="0" y="33308"/>
                      <a:pt x="0" y="21600"/>
                    </a:cubicBezTo>
                    <a:cubicBezTo>
                      <a:pt x="0" y="9670"/>
                      <a:pt x="9670" y="0"/>
                      <a:pt x="21600" y="0"/>
                    </a:cubicBezTo>
                    <a:cubicBezTo>
                      <a:pt x="33247" y="-1"/>
                      <a:pt x="42797" y="9235"/>
                      <a:pt x="43187" y="20876"/>
                    </a:cubicBezTo>
                  </a:path>
                  <a:path w="43188" h="43193" stroke="0" extrusionOk="0">
                    <a:moveTo>
                      <a:pt x="21032" y="43192"/>
                    </a:moveTo>
                    <a:cubicBezTo>
                      <a:pt x="9327" y="42884"/>
                      <a:pt x="0" y="33308"/>
                      <a:pt x="0" y="21600"/>
                    </a:cubicBezTo>
                    <a:cubicBezTo>
                      <a:pt x="0" y="9670"/>
                      <a:pt x="9670" y="0"/>
                      <a:pt x="21600" y="0"/>
                    </a:cubicBezTo>
                    <a:cubicBezTo>
                      <a:pt x="33247" y="-1"/>
                      <a:pt x="42797" y="9235"/>
                      <a:pt x="43187" y="20876"/>
                    </a:cubicBezTo>
                    <a:lnTo>
                      <a:pt x="21600" y="21600"/>
                    </a:lnTo>
                    <a:lnTo>
                      <a:pt x="21032" y="43192"/>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de-DE" altLang="ru-RU" sz="1350">
                    <a:solidFill>
                      <a:srgbClr val="000000"/>
                    </a:solidFill>
                  </a:rPr>
                  <a:t>Sub- </a:t>
                </a:r>
                <a:br>
                  <a:rPr lang="de-DE" altLang="ru-RU" sz="1350">
                    <a:solidFill>
                      <a:srgbClr val="000000"/>
                    </a:solidFill>
                  </a:rPr>
                </a:br>
                <a:r>
                  <a:rPr lang="de-DE" altLang="ru-RU" sz="1350">
                    <a:solidFill>
                      <a:srgbClr val="000000"/>
                    </a:solidFill>
                  </a:rPr>
                  <a:t>Ring</a:t>
                </a:r>
              </a:p>
            </p:txBody>
          </p:sp>
          <p:grpSp>
            <p:nvGrpSpPr>
              <p:cNvPr id="122947" name="Group 587"/>
              <p:cNvGrpSpPr>
                <a:grpSpLocks noChangeAspect="1"/>
              </p:cNvGrpSpPr>
              <p:nvPr/>
            </p:nvGrpSpPr>
            <p:grpSpPr bwMode="auto">
              <a:xfrm>
                <a:off x="1519" y="2221"/>
                <a:ext cx="164" cy="166"/>
                <a:chOff x="4752" y="336"/>
                <a:chExt cx="288" cy="288"/>
              </a:xfrm>
            </p:grpSpPr>
            <p:sp>
              <p:nvSpPr>
                <p:cNvPr id="122975" name="Rectangle 588"/>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2976" name="Group 589"/>
                <p:cNvGrpSpPr>
                  <a:grpSpLocks noChangeAspect="1"/>
                </p:cNvGrpSpPr>
                <p:nvPr/>
              </p:nvGrpSpPr>
              <p:grpSpPr bwMode="auto">
                <a:xfrm>
                  <a:off x="4800" y="408"/>
                  <a:ext cx="192" cy="144"/>
                  <a:chOff x="4800" y="384"/>
                  <a:chExt cx="192" cy="192"/>
                </a:xfrm>
              </p:grpSpPr>
              <p:sp>
                <p:nvSpPr>
                  <p:cNvPr id="122977" name="Line 590"/>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78" name="Line 591"/>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79" name="Line 592"/>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80" name="Line 593"/>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81" name="Line 594"/>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82" name="Line 595"/>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nvGrpSpPr>
              <p:cNvPr id="122948" name="Group 596"/>
              <p:cNvGrpSpPr>
                <a:grpSpLocks noChangeAspect="1"/>
              </p:cNvGrpSpPr>
              <p:nvPr/>
            </p:nvGrpSpPr>
            <p:grpSpPr bwMode="auto">
              <a:xfrm>
                <a:off x="1292" y="1706"/>
                <a:ext cx="164" cy="166"/>
                <a:chOff x="4752" y="336"/>
                <a:chExt cx="288" cy="288"/>
              </a:xfrm>
            </p:grpSpPr>
            <p:sp>
              <p:nvSpPr>
                <p:cNvPr id="122967" name="Rectangle 597"/>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2968" name="Group 598"/>
                <p:cNvGrpSpPr>
                  <a:grpSpLocks noChangeAspect="1"/>
                </p:cNvGrpSpPr>
                <p:nvPr/>
              </p:nvGrpSpPr>
              <p:grpSpPr bwMode="auto">
                <a:xfrm>
                  <a:off x="4800" y="408"/>
                  <a:ext cx="192" cy="144"/>
                  <a:chOff x="4800" y="384"/>
                  <a:chExt cx="192" cy="192"/>
                </a:xfrm>
              </p:grpSpPr>
              <p:sp>
                <p:nvSpPr>
                  <p:cNvPr id="122969" name="Line 599"/>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70" name="Line 600"/>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71" name="Line 601"/>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72" name="Line 602"/>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73" name="Line 603"/>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74" name="Line 604"/>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nvGrpSpPr>
              <p:cNvPr id="122949" name="Group 605"/>
              <p:cNvGrpSpPr>
                <a:grpSpLocks noChangeAspect="1"/>
              </p:cNvGrpSpPr>
              <p:nvPr/>
            </p:nvGrpSpPr>
            <p:grpSpPr bwMode="auto">
              <a:xfrm>
                <a:off x="1474" y="1434"/>
                <a:ext cx="164" cy="166"/>
                <a:chOff x="4752" y="336"/>
                <a:chExt cx="288" cy="288"/>
              </a:xfrm>
            </p:grpSpPr>
            <p:sp>
              <p:nvSpPr>
                <p:cNvPr id="122959" name="Rectangle 606"/>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2960" name="Group 607"/>
                <p:cNvGrpSpPr>
                  <a:grpSpLocks noChangeAspect="1"/>
                </p:cNvGrpSpPr>
                <p:nvPr/>
              </p:nvGrpSpPr>
              <p:grpSpPr bwMode="auto">
                <a:xfrm>
                  <a:off x="4800" y="408"/>
                  <a:ext cx="192" cy="144"/>
                  <a:chOff x="4800" y="384"/>
                  <a:chExt cx="192" cy="192"/>
                </a:xfrm>
              </p:grpSpPr>
              <p:sp>
                <p:nvSpPr>
                  <p:cNvPr id="122961" name="Line 608"/>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62" name="Line 609"/>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63" name="Line 610"/>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64" name="Line 611"/>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65" name="Line 612"/>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66" name="Line 613"/>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nvGrpSpPr>
              <p:cNvPr id="122950" name="Group 614"/>
              <p:cNvGrpSpPr>
                <a:grpSpLocks noChangeAspect="1"/>
              </p:cNvGrpSpPr>
              <p:nvPr/>
            </p:nvGrpSpPr>
            <p:grpSpPr bwMode="auto">
              <a:xfrm>
                <a:off x="1973" y="1298"/>
                <a:ext cx="164" cy="166"/>
                <a:chOff x="4752" y="336"/>
                <a:chExt cx="288" cy="288"/>
              </a:xfrm>
            </p:grpSpPr>
            <p:sp>
              <p:nvSpPr>
                <p:cNvPr id="122951" name="Rectangle 615"/>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2952" name="Group 616"/>
                <p:cNvGrpSpPr>
                  <a:grpSpLocks noChangeAspect="1"/>
                </p:cNvGrpSpPr>
                <p:nvPr/>
              </p:nvGrpSpPr>
              <p:grpSpPr bwMode="auto">
                <a:xfrm>
                  <a:off x="4800" y="408"/>
                  <a:ext cx="192" cy="144"/>
                  <a:chOff x="4800" y="384"/>
                  <a:chExt cx="192" cy="192"/>
                </a:xfrm>
              </p:grpSpPr>
              <p:sp>
                <p:nvSpPr>
                  <p:cNvPr id="122953" name="Line 617"/>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54" name="Line 618"/>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55" name="Line 619"/>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56" name="Line 620"/>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57" name="Line 621"/>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58" name="Line 622"/>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grpSp>
          <p:nvGrpSpPr>
            <p:cNvPr id="122907" name="Group 623"/>
            <p:cNvGrpSpPr>
              <a:grpSpLocks/>
            </p:cNvGrpSpPr>
            <p:nvPr/>
          </p:nvGrpSpPr>
          <p:grpSpPr bwMode="auto">
            <a:xfrm>
              <a:off x="2684463" y="2068513"/>
              <a:ext cx="2376487" cy="1485900"/>
              <a:chOff x="2381" y="943"/>
              <a:chExt cx="1497" cy="936"/>
            </a:xfrm>
          </p:grpSpPr>
          <p:sp>
            <p:nvSpPr>
              <p:cNvPr id="122908" name="Arc 624"/>
              <p:cNvSpPr>
                <a:spLocks/>
              </p:cNvSpPr>
              <p:nvPr/>
            </p:nvSpPr>
            <p:spPr bwMode="auto">
              <a:xfrm>
                <a:off x="2426" y="943"/>
                <a:ext cx="1452" cy="936"/>
              </a:xfrm>
              <a:custGeom>
                <a:avLst/>
                <a:gdLst>
                  <a:gd name="T0" fmla="*/ 0 w 43200"/>
                  <a:gd name="T1" fmla="*/ 0 h 31586"/>
                  <a:gd name="T2" fmla="*/ 0 w 43200"/>
                  <a:gd name="T3" fmla="*/ 0 h 31586"/>
                  <a:gd name="T4" fmla="*/ 0 w 43200"/>
                  <a:gd name="T5" fmla="*/ 0 h 31586"/>
                  <a:gd name="T6" fmla="*/ 0 60000 65536"/>
                  <a:gd name="T7" fmla="*/ 0 60000 65536"/>
                  <a:gd name="T8" fmla="*/ 0 60000 65536"/>
                  <a:gd name="T9" fmla="*/ 0 w 43200"/>
                  <a:gd name="T10" fmla="*/ 0 h 31586"/>
                  <a:gd name="T11" fmla="*/ 43200 w 43200"/>
                  <a:gd name="T12" fmla="*/ 31586 h 31586"/>
                </a:gdLst>
                <a:ahLst/>
                <a:cxnLst>
                  <a:cxn ang="T6">
                    <a:pos x="T0" y="T1"/>
                  </a:cxn>
                  <a:cxn ang="T7">
                    <a:pos x="T2" y="T3"/>
                  </a:cxn>
                  <a:cxn ang="T8">
                    <a:pos x="T4" y="T5"/>
                  </a:cxn>
                </a:cxnLst>
                <a:rect l="T9" t="T10" r="T11" b="T12"/>
                <a:pathLst>
                  <a:path w="43200" h="31586" fill="none" extrusionOk="0">
                    <a:moveTo>
                      <a:pt x="2446" y="31586"/>
                    </a:moveTo>
                    <a:cubicBezTo>
                      <a:pt x="839" y="28502"/>
                      <a:pt x="0" y="25077"/>
                      <a:pt x="0" y="21600"/>
                    </a:cubicBezTo>
                    <a:cubicBezTo>
                      <a:pt x="0" y="9670"/>
                      <a:pt x="9670" y="0"/>
                      <a:pt x="21600" y="0"/>
                    </a:cubicBezTo>
                    <a:cubicBezTo>
                      <a:pt x="33529" y="0"/>
                      <a:pt x="43200" y="9670"/>
                      <a:pt x="43200" y="21600"/>
                    </a:cubicBezTo>
                    <a:cubicBezTo>
                      <a:pt x="43200" y="24309"/>
                      <a:pt x="42690" y="26994"/>
                      <a:pt x="41697" y="29516"/>
                    </a:cubicBezTo>
                  </a:path>
                  <a:path w="43200" h="31586" stroke="0" extrusionOk="0">
                    <a:moveTo>
                      <a:pt x="2446" y="31586"/>
                    </a:moveTo>
                    <a:cubicBezTo>
                      <a:pt x="839" y="28502"/>
                      <a:pt x="0" y="25077"/>
                      <a:pt x="0" y="21600"/>
                    </a:cubicBezTo>
                    <a:cubicBezTo>
                      <a:pt x="0" y="9670"/>
                      <a:pt x="9670" y="0"/>
                      <a:pt x="21600" y="0"/>
                    </a:cubicBezTo>
                    <a:cubicBezTo>
                      <a:pt x="33529" y="0"/>
                      <a:pt x="43200" y="9670"/>
                      <a:pt x="43200" y="21600"/>
                    </a:cubicBezTo>
                    <a:cubicBezTo>
                      <a:pt x="43200" y="24309"/>
                      <a:pt x="42690" y="26994"/>
                      <a:pt x="41697" y="29516"/>
                    </a:cubicBezTo>
                    <a:lnTo>
                      <a:pt x="21600" y="21600"/>
                    </a:lnTo>
                    <a:lnTo>
                      <a:pt x="2446" y="31586"/>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de-DE" altLang="ru-RU" sz="1350">
                    <a:solidFill>
                      <a:srgbClr val="000000"/>
                    </a:solidFill>
                  </a:rPr>
                  <a:t>Sub- </a:t>
                </a:r>
                <a:br>
                  <a:rPr lang="de-DE" altLang="ru-RU" sz="1350">
                    <a:solidFill>
                      <a:srgbClr val="000000"/>
                    </a:solidFill>
                  </a:rPr>
                </a:br>
                <a:r>
                  <a:rPr lang="de-DE" altLang="ru-RU" sz="1350">
                    <a:solidFill>
                      <a:srgbClr val="000000"/>
                    </a:solidFill>
                  </a:rPr>
                  <a:t>Ring</a:t>
                </a:r>
              </a:p>
            </p:txBody>
          </p:sp>
          <p:grpSp>
            <p:nvGrpSpPr>
              <p:cNvPr id="122909" name="Group 625"/>
              <p:cNvGrpSpPr>
                <a:grpSpLocks noChangeAspect="1"/>
              </p:cNvGrpSpPr>
              <p:nvPr/>
            </p:nvGrpSpPr>
            <p:grpSpPr bwMode="auto">
              <a:xfrm>
                <a:off x="2381" y="1344"/>
                <a:ext cx="164" cy="166"/>
                <a:chOff x="4752" y="336"/>
                <a:chExt cx="288" cy="288"/>
              </a:xfrm>
            </p:grpSpPr>
            <p:sp>
              <p:nvSpPr>
                <p:cNvPr id="122937" name="Rectangle 626"/>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2938" name="Group 627"/>
                <p:cNvGrpSpPr>
                  <a:grpSpLocks noChangeAspect="1"/>
                </p:cNvGrpSpPr>
                <p:nvPr/>
              </p:nvGrpSpPr>
              <p:grpSpPr bwMode="auto">
                <a:xfrm>
                  <a:off x="4800" y="408"/>
                  <a:ext cx="192" cy="144"/>
                  <a:chOff x="4800" y="384"/>
                  <a:chExt cx="192" cy="192"/>
                </a:xfrm>
              </p:grpSpPr>
              <p:sp>
                <p:nvSpPr>
                  <p:cNvPr id="122939" name="Line 628"/>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40" name="Line 629"/>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41" name="Line 630"/>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42" name="Line 631"/>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43" name="Line 632"/>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44" name="Line 633"/>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nvGrpSpPr>
              <p:cNvPr id="122910" name="Group 634"/>
              <p:cNvGrpSpPr>
                <a:grpSpLocks noChangeAspect="1"/>
              </p:cNvGrpSpPr>
              <p:nvPr/>
            </p:nvGrpSpPr>
            <p:grpSpPr bwMode="auto">
              <a:xfrm>
                <a:off x="2699" y="981"/>
                <a:ext cx="164" cy="166"/>
                <a:chOff x="4752" y="336"/>
                <a:chExt cx="288" cy="288"/>
              </a:xfrm>
            </p:grpSpPr>
            <p:sp>
              <p:nvSpPr>
                <p:cNvPr id="122929" name="Rectangle 635"/>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2930" name="Group 636"/>
                <p:cNvGrpSpPr>
                  <a:grpSpLocks noChangeAspect="1"/>
                </p:cNvGrpSpPr>
                <p:nvPr/>
              </p:nvGrpSpPr>
              <p:grpSpPr bwMode="auto">
                <a:xfrm>
                  <a:off x="4800" y="408"/>
                  <a:ext cx="192" cy="144"/>
                  <a:chOff x="4800" y="384"/>
                  <a:chExt cx="192" cy="192"/>
                </a:xfrm>
              </p:grpSpPr>
              <p:sp>
                <p:nvSpPr>
                  <p:cNvPr id="122931" name="Line 637"/>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32" name="Line 638"/>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33" name="Line 639"/>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34" name="Line 640"/>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35" name="Line 641"/>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36" name="Line 642"/>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nvGrpSpPr>
              <p:cNvPr id="122911" name="Group 643"/>
              <p:cNvGrpSpPr>
                <a:grpSpLocks noChangeAspect="1"/>
              </p:cNvGrpSpPr>
              <p:nvPr/>
            </p:nvGrpSpPr>
            <p:grpSpPr bwMode="auto">
              <a:xfrm>
                <a:off x="3379" y="981"/>
                <a:ext cx="164" cy="166"/>
                <a:chOff x="4752" y="336"/>
                <a:chExt cx="288" cy="288"/>
              </a:xfrm>
            </p:grpSpPr>
            <p:sp>
              <p:nvSpPr>
                <p:cNvPr id="122921" name="Rectangle 644"/>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2922" name="Group 645"/>
                <p:cNvGrpSpPr>
                  <a:grpSpLocks noChangeAspect="1"/>
                </p:cNvGrpSpPr>
                <p:nvPr/>
              </p:nvGrpSpPr>
              <p:grpSpPr bwMode="auto">
                <a:xfrm>
                  <a:off x="4800" y="408"/>
                  <a:ext cx="192" cy="144"/>
                  <a:chOff x="4800" y="384"/>
                  <a:chExt cx="192" cy="192"/>
                </a:xfrm>
              </p:grpSpPr>
              <p:sp>
                <p:nvSpPr>
                  <p:cNvPr id="122923" name="Line 646"/>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24" name="Line 647"/>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25" name="Line 648"/>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26" name="Line 649"/>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27" name="Line 650"/>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28" name="Line 651"/>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nvGrpSpPr>
              <p:cNvPr id="122912" name="Group 652"/>
              <p:cNvGrpSpPr>
                <a:grpSpLocks noChangeAspect="1"/>
              </p:cNvGrpSpPr>
              <p:nvPr/>
            </p:nvGrpSpPr>
            <p:grpSpPr bwMode="auto">
              <a:xfrm>
                <a:off x="3651" y="1162"/>
                <a:ext cx="164" cy="166"/>
                <a:chOff x="4752" y="336"/>
                <a:chExt cx="288" cy="288"/>
              </a:xfrm>
            </p:grpSpPr>
            <p:sp>
              <p:nvSpPr>
                <p:cNvPr id="122913" name="Rectangle 653"/>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ru-RU" altLang="ru-RU" sz="900">
                    <a:solidFill>
                      <a:srgbClr val="000000"/>
                    </a:solidFill>
                  </a:endParaRPr>
                </a:p>
              </p:txBody>
            </p:sp>
            <p:grpSp>
              <p:nvGrpSpPr>
                <p:cNvPr id="122914" name="Group 654"/>
                <p:cNvGrpSpPr>
                  <a:grpSpLocks noChangeAspect="1"/>
                </p:cNvGrpSpPr>
                <p:nvPr/>
              </p:nvGrpSpPr>
              <p:grpSpPr bwMode="auto">
                <a:xfrm>
                  <a:off x="4800" y="408"/>
                  <a:ext cx="192" cy="144"/>
                  <a:chOff x="4800" y="384"/>
                  <a:chExt cx="192" cy="192"/>
                </a:xfrm>
              </p:grpSpPr>
              <p:sp>
                <p:nvSpPr>
                  <p:cNvPr id="122915" name="Line 655"/>
                  <p:cNvSpPr>
                    <a:spLocks noChangeAspect="1" noChangeShapeType="1"/>
                  </p:cNvSpPr>
                  <p:nvPr/>
                </p:nvSpPr>
                <p:spPr bwMode="auto">
                  <a:xfrm>
                    <a:off x="4800"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16" name="Line 656"/>
                  <p:cNvSpPr>
                    <a:spLocks noChangeAspect="1" noChangeShapeType="1"/>
                  </p:cNvSpPr>
                  <p:nvPr/>
                </p:nvSpPr>
                <p:spPr bwMode="auto">
                  <a:xfrm flipV="1">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17" name="Line 657"/>
                  <p:cNvSpPr>
                    <a:spLocks noChangeAspect="1" noChangeShapeType="1"/>
                  </p:cNvSpPr>
                  <p:nvPr/>
                </p:nvSpPr>
                <p:spPr bwMode="auto">
                  <a:xfrm>
                    <a:off x="4944"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18" name="Line 658"/>
                  <p:cNvSpPr>
                    <a:spLocks noChangeAspect="1" noChangeShapeType="1"/>
                  </p:cNvSpPr>
                  <p:nvPr/>
                </p:nvSpPr>
                <p:spPr bwMode="auto">
                  <a:xfrm>
                    <a:off x="4800" y="384"/>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19" name="Line 659"/>
                  <p:cNvSpPr>
                    <a:spLocks noChangeAspect="1" noChangeShapeType="1"/>
                  </p:cNvSpPr>
                  <p:nvPr/>
                </p:nvSpPr>
                <p:spPr bwMode="auto">
                  <a:xfrm>
                    <a:off x="4848" y="384"/>
                    <a:ext cx="96" cy="19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sp>
                <p:nvSpPr>
                  <p:cNvPr id="122920" name="Line 660"/>
                  <p:cNvSpPr>
                    <a:spLocks noChangeAspect="1" noChangeShapeType="1"/>
                  </p:cNvSpPr>
                  <p:nvPr/>
                </p:nvSpPr>
                <p:spPr bwMode="auto">
                  <a:xfrm>
                    <a:off x="4944" y="576"/>
                    <a:ext cx="4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ru-RU" sz="1350"/>
                  </a:p>
                </p:txBody>
              </p:sp>
            </p:grpSp>
          </p:grpSp>
        </p:grpSp>
      </p:grpSp>
      <p:sp>
        <p:nvSpPr>
          <p:cNvPr id="122888" name="TextBox 3"/>
          <p:cNvSpPr txBox="1">
            <a:spLocks noChangeArrowheads="1"/>
          </p:cNvSpPr>
          <p:nvPr/>
        </p:nvSpPr>
        <p:spPr bwMode="auto">
          <a:xfrm>
            <a:off x="476780" y="893001"/>
            <a:ext cx="216651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ru-RU" altLang="ru-RU" sz="1350" dirty="0">
                <a:solidFill>
                  <a:srgbClr val="000000"/>
                </a:solidFill>
              </a:rPr>
              <a:t>Вариант реализации </a:t>
            </a:r>
            <a:r>
              <a:rPr lang="ru-RU" altLang="ru-RU" sz="1350" dirty="0" smtClean="0">
                <a:solidFill>
                  <a:srgbClr val="000000"/>
                </a:solidFill>
              </a:rPr>
              <a:t>кольцевой топологии с использованием </a:t>
            </a:r>
            <a:br>
              <a:rPr lang="ru-RU" altLang="ru-RU" sz="1350" dirty="0" smtClean="0">
                <a:solidFill>
                  <a:srgbClr val="000000"/>
                </a:solidFill>
              </a:rPr>
            </a:br>
            <a:r>
              <a:rPr lang="en-US" altLang="ru-RU" sz="1350" dirty="0" smtClean="0">
                <a:solidFill>
                  <a:srgbClr val="000000"/>
                </a:solidFill>
              </a:rPr>
              <a:t>Sub</a:t>
            </a:r>
            <a:r>
              <a:rPr lang="ru-RU" altLang="ru-RU" sz="1350" dirty="0" smtClean="0">
                <a:solidFill>
                  <a:srgbClr val="000000"/>
                </a:solidFill>
              </a:rPr>
              <a:t>-</a:t>
            </a:r>
            <a:r>
              <a:rPr lang="en-US" altLang="ru-RU" sz="1350" dirty="0" smtClean="0">
                <a:solidFill>
                  <a:srgbClr val="000000"/>
                </a:solidFill>
              </a:rPr>
              <a:t>ring</a:t>
            </a:r>
            <a:endParaRPr lang="ru-RU" altLang="ru-RU" sz="1350" dirty="0">
              <a:solidFill>
                <a:srgbClr val="000000"/>
              </a:solidFill>
            </a:endParaRPr>
          </a:p>
        </p:txBody>
      </p:sp>
      <p:sp>
        <p:nvSpPr>
          <p:cNvPr id="343" name="Заголовок 5"/>
          <p:cNvSpPr txBox="1">
            <a:spLocks/>
          </p:cNvSpPr>
          <p:nvPr/>
        </p:nvSpPr>
        <p:spPr>
          <a:xfrm>
            <a:off x="485428" y="77318"/>
            <a:ext cx="5619770" cy="557841"/>
          </a:xfrm>
          <a:prstGeom prst="rect">
            <a:avLst/>
          </a:prstGeom>
        </p:spPr>
        <p:txBody>
          <a:bodyPr vert="horz" lIns="0" tIns="0" rIns="0" bIns="0" rtlCol="0" anchor="ctr">
            <a:noAutofit/>
          </a:bodyPr>
          <a:lstStyle>
            <a:lvl1pPr algn="l" defTabSz="914400" rtl="0" eaLnBrk="1" latinLnBrk="0" hangingPunct="1">
              <a:spcBef>
                <a:spcPct val="0"/>
              </a:spcBef>
              <a:buNone/>
              <a:defRPr sz="2400" kern="1200">
                <a:solidFill>
                  <a:srgbClr val="005791"/>
                </a:solidFill>
                <a:latin typeface="Segoe UI Light" panose="020B0502040204020203" pitchFamily="34" charset="0"/>
                <a:ea typeface="Segoe UI" panose="020B0502040204020203" pitchFamily="34" charset="0"/>
                <a:cs typeface="Segoe UI" panose="020B0502040204020203" pitchFamily="34" charset="0"/>
              </a:defRPr>
            </a:lvl1pPr>
          </a:lstStyle>
          <a:p>
            <a:r>
              <a:rPr lang="ru-RU" dirty="0" smtClean="0"/>
              <a:t>Технологии </a:t>
            </a:r>
            <a:r>
              <a:rPr lang="ru-RU" dirty="0" smtClean="0"/>
              <a:t>кольцевого резервирования</a:t>
            </a:r>
            <a:endParaRPr lang="ru-RU" dirty="0"/>
          </a:p>
        </p:txBody>
      </p:sp>
      <p:pic>
        <p:nvPicPr>
          <p:cNvPr id="344" name="Объект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63860" y="4067654"/>
            <a:ext cx="2520280" cy="943850"/>
          </a:xfrm>
        </p:spPr>
      </p:pic>
    </p:spTree>
    <p:extLst>
      <p:ext uri="{BB962C8B-B14F-4D97-AF65-F5344CB8AC3E}">
        <p14:creationId xmlns:p14="http://schemas.microsoft.com/office/powerpoint/2010/main" val="1214333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Ellipse 425"/>
          <p:cNvSpPr/>
          <p:nvPr/>
        </p:nvSpPr>
        <p:spPr>
          <a:xfrm>
            <a:off x="3053954" y="2290763"/>
            <a:ext cx="2472928" cy="23431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p>
        </p:txBody>
      </p:sp>
      <p:sp>
        <p:nvSpPr>
          <p:cNvPr id="425" name="Ellipse 424"/>
          <p:cNvSpPr/>
          <p:nvPr/>
        </p:nvSpPr>
        <p:spPr>
          <a:xfrm>
            <a:off x="3794522" y="2277666"/>
            <a:ext cx="909638" cy="8655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p>
        </p:txBody>
      </p:sp>
      <p:sp>
        <p:nvSpPr>
          <p:cNvPr id="424" name="Ellipse 423"/>
          <p:cNvSpPr/>
          <p:nvPr/>
        </p:nvSpPr>
        <p:spPr>
          <a:xfrm>
            <a:off x="3444479" y="2280048"/>
            <a:ext cx="1754981" cy="19026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p>
        </p:txBody>
      </p:sp>
      <p:sp>
        <p:nvSpPr>
          <p:cNvPr id="11" name="Ellipse 10"/>
          <p:cNvSpPr/>
          <p:nvPr/>
        </p:nvSpPr>
        <p:spPr>
          <a:xfrm>
            <a:off x="3604023" y="2280048"/>
            <a:ext cx="1306115" cy="13061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p>
        </p:txBody>
      </p:sp>
      <p:sp>
        <p:nvSpPr>
          <p:cNvPr id="44038" name="Oval 3"/>
          <p:cNvSpPr>
            <a:spLocks noChangeArrowheads="1"/>
          </p:cNvSpPr>
          <p:nvPr/>
        </p:nvSpPr>
        <p:spPr bwMode="auto">
          <a:xfrm>
            <a:off x="3027760" y="1218010"/>
            <a:ext cx="2862263" cy="1079897"/>
          </a:xfrm>
          <a:prstGeom prst="ellipse">
            <a:avLst/>
          </a:prstGeom>
          <a:noFill/>
          <a:ln w="762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r>
              <a:rPr lang="ru-RU" altLang="en-US" sz="1500" dirty="0"/>
              <a:t>Магистральное кольцо</a:t>
            </a:r>
            <a:endParaRPr lang="de-DE" altLang="en-US" sz="1500" dirty="0"/>
          </a:p>
        </p:txBody>
      </p:sp>
      <p:grpSp>
        <p:nvGrpSpPr>
          <p:cNvPr id="44039" name="Group 4"/>
          <p:cNvGrpSpPr>
            <a:grpSpLocks noChangeAspect="1"/>
          </p:cNvGrpSpPr>
          <p:nvPr/>
        </p:nvGrpSpPr>
        <p:grpSpPr bwMode="auto">
          <a:xfrm>
            <a:off x="3459956" y="1163242"/>
            <a:ext cx="344091" cy="344090"/>
            <a:chOff x="4752" y="336"/>
            <a:chExt cx="288" cy="288"/>
          </a:xfrm>
        </p:grpSpPr>
        <p:sp>
          <p:nvSpPr>
            <p:cNvPr id="44276" name="Rectangle 5"/>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endParaRPr lang="de-DE" altLang="en-US" sz="900"/>
            </a:p>
          </p:txBody>
        </p:sp>
        <p:grpSp>
          <p:nvGrpSpPr>
            <p:cNvPr id="44277" name="Group 6"/>
            <p:cNvGrpSpPr>
              <a:grpSpLocks noChangeAspect="1"/>
            </p:cNvGrpSpPr>
            <p:nvPr/>
          </p:nvGrpSpPr>
          <p:grpSpPr bwMode="auto">
            <a:xfrm>
              <a:off x="4800" y="408"/>
              <a:ext cx="192" cy="144"/>
              <a:chOff x="4800" y="384"/>
              <a:chExt cx="192" cy="192"/>
            </a:xfrm>
          </p:grpSpPr>
          <p:sp>
            <p:nvSpPr>
              <p:cNvPr id="44278" name="Line 7"/>
              <p:cNvSpPr>
                <a:spLocks noChangeAspect="1" noChangeShapeType="1"/>
              </p:cNvSpPr>
              <p:nvPr/>
            </p:nvSpPr>
            <p:spPr bwMode="auto">
              <a:xfrm>
                <a:off x="4800"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79" name="Line 8"/>
              <p:cNvSpPr>
                <a:spLocks noChangeAspect="1" noChangeShapeType="1"/>
              </p:cNvSpPr>
              <p:nvPr/>
            </p:nvSpPr>
            <p:spPr bwMode="auto">
              <a:xfrm flipV="1">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80" name="Line 9"/>
              <p:cNvSpPr>
                <a:spLocks noChangeAspect="1" noChangeShapeType="1"/>
              </p:cNvSpPr>
              <p:nvPr/>
            </p:nvSpPr>
            <p:spPr bwMode="auto">
              <a:xfrm>
                <a:off x="4944"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81" name="Line 10"/>
              <p:cNvSpPr>
                <a:spLocks noChangeAspect="1" noChangeShapeType="1"/>
              </p:cNvSpPr>
              <p:nvPr/>
            </p:nvSpPr>
            <p:spPr bwMode="auto">
              <a:xfrm>
                <a:off x="4800"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82" name="Line 11"/>
              <p:cNvSpPr>
                <a:spLocks noChangeAspect="1" noChangeShapeType="1"/>
              </p:cNvSpPr>
              <p:nvPr/>
            </p:nvSpPr>
            <p:spPr bwMode="auto">
              <a:xfrm>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83" name="Line 12"/>
              <p:cNvSpPr>
                <a:spLocks noChangeAspect="1" noChangeShapeType="1"/>
              </p:cNvSpPr>
              <p:nvPr/>
            </p:nvSpPr>
            <p:spPr bwMode="auto">
              <a:xfrm>
                <a:off x="4944"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grpSp>
      <p:grpSp>
        <p:nvGrpSpPr>
          <p:cNvPr id="44040" name="Group 13"/>
          <p:cNvGrpSpPr>
            <a:grpSpLocks noChangeAspect="1"/>
          </p:cNvGrpSpPr>
          <p:nvPr/>
        </p:nvGrpSpPr>
        <p:grpSpPr bwMode="auto">
          <a:xfrm>
            <a:off x="5619750" y="1541860"/>
            <a:ext cx="344091" cy="344090"/>
            <a:chOff x="4752" y="336"/>
            <a:chExt cx="288" cy="288"/>
          </a:xfrm>
        </p:grpSpPr>
        <p:sp>
          <p:nvSpPr>
            <p:cNvPr id="44268" name="Rectangle 14"/>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endParaRPr lang="de-DE" altLang="en-US" sz="900"/>
            </a:p>
          </p:txBody>
        </p:sp>
        <p:grpSp>
          <p:nvGrpSpPr>
            <p:cNvPr id="44269" name="Group 15"/>
            <p:cNvGrpSpPr>
              <a:grpSpLocks noChangeAspect="1"/>
            </p:cNvGrpSpPr>
            <p:nvPr/>
          </p:nvGrpSpPr>
          <p:grpSpPr bwMode="auto">
            <a:xfrm>
              <a:off x="4800" y="408"/>
              <a:ext cx="192" cy="144"/>
              <a:chOff x="4800" y="384"/>
              <a:chExt cx="192" cy="192"/>
            </a:xfrm>
          </p:grpSpPr>
          <p:sp>
            <p:nvSpPr>
              <p:cNvPr id="44270" name="Line 16"/>
              <p:cNvSpPr>
                <a:spLocks noChangeAspect="1" noChangeShapeType="1"/>
              </p:cNvSpPr>
              <p:nvPr/>
            </p:nvSpPr>
            <p:spPr bwMode="auto">
              <a:xfrm>
                <a:off x="4800"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71" name="Line 17"/>
              <p:cNvSpPr>
                <a:spLocks noChangeAspect="1" noChangeShapeType="1"/>
              </p:cNvSpPr>
              <p:nvPr/>
            </p:nvSpPr>
            <p:spPr bwMode="auto">
              <a:xfrm flipV="1">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72" name="Line 18"/>
              <p:cNvSpPr>
                <a:spLocks noChangeAspect="1" noChangeShapeType="1"/>
              </p:cNvSpPr>
              <p:nvPr/>
            </p:nvSpPr>
            <p:spPr bwMode="auto">
              <a:xfrm>
                <a:off x="4944"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73" name="Line 19"/>
              <p:cNvSpPr>
                <a:spLocks noChangeAspect="1" noChangeShapeType="1"/>
              </p:cNvSpPr>
              <p:nvPr/>
            </p:nvSpPr>
            <p:spPr bwMode="auto">
              <a:xfrm>
                <a:off x="4800"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74" name="Line 20"/>
              <p:cNvSpPr>
                <a:spLocks noChangeAspect="1" noChangeShapeType="1"/>
              </p:cNvSpPr>
              <p:nvPr/>
            </p:nvSpPr>
            <p:spPr bwMode="auto">
              <a:xfrm>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75" name="Line 21"/>
              <p:cNvSpPr>
                <a:spLocks noChangeAspect="1" noChangeShapeType="1"/>
              </p:cNvSpPr>
              <p:nvPr/>
            </p:nvSpPr>
            <p:spPr bwMode="auto">
              <a:xfrm>
                <a:off x="4944"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grpSp>
      <p:grpSp>
        <p:nvGrpSpPr>
          <p:cNvPr id="44041" name="Group 40"/>
          <p:cNvGrpSpPr>
            <a:grpSpLocks noChangeAspect="1"/>
          </p:cNvGrpSpPr>
          <p:nvPr/>
        </p:nvGrpSpPr>
        <p:grpSpPr bwMode="auto">
          <a:xfrm>
            <a:off x="2919413" y="1703785"/>
            <a:ext cx="344091" cy="344090"/>
            <a:chOff x="4752" y="336"/>
            <a:chExt cx="288" cy="288"/>
          </a:xfrm>
        </p:grpSpPr>
        <p:sp>
          <p:nvSpPr>
            <p:cNvPr id="44260" name="Rectangle 41"/>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endParaRPr lang="de-DE" altLang="en-US" sz="900"/>
            </a:p>
          </p:txBody>
        </p:sp>
        <p:grpSp>
          <p:nvGrpSpPr>
            <p:cNvPr id="44261" name="Group 42"/>
            <p:cNvGrpSpPr>
              <a:grpSpLocks noChangeAspect="1"/>
            </p:cNvGrpSpPr>
            <p:nvPr/>
          </p:nvGrpSpPr>
          <p:grpSpPr bwMode="auto">
            <a:xfrm>
              <a:off x="4800" y="408"/>
              <a:ext cx="192" cy="144"/>
              <a:chOff x="4800" y="384"/>
              <a:chExt cx="192" cy="192"/>
            </a:xfrm>
          </p:grpSpPr>
          <p:sp>
            <p:nvSpPr>
              <p:cNvPr id="44262" name="Line 43"/>
              <p:cNvSpPr>
                <a:spLocks noChangeAspect="1" noChangeShapeType="1"/>
              </p:cNvSpPr>
              <p:nvPr/>
            </p:nvSpPr>
            <p:spPr bwMode="auto">
              <a:xfrm>
                <a:off x="4800"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63" name="Line 44"/>
              <p:cNvSpPr>
                <a:spLocks noChangeAspect="1" noChangeShapeType="1"/>
              </p:cNvSpPr>
              <p:nvPr/>
            </p:nvSpPr>
            <p:spPr bwMode="auto">
              <a:xfrm flipV="1">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64" name="Line 45"/>
              <p:cNvSpPr>
                <a:spLocks noChangeAspect="1" noChangeShapeType="1"/>
              </p:cNvSpPr>
              <p:nvPr/>
            </p:nvSpPr>
            <p:spPr bwMode="auto">
              <a:xfrm>
                <a:off x="4944"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65" name="Line 46"/>
              <p:cNvSpPr>
                <a:spLocks noChangeAspect="1" noChangeShapeType="1"/>
              </p:cNvSpPr>
              <p:nvPr/>
            </p:nvSpPr>
            <p:spPr bwMode="auto">
              <a:xfrm>
                <a:off x="4800"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66" name="Line 47"/>
              <p:cNvSpPr>
                <a:spLocks noChangeAspect="1" noChangeShapeType="1"/>
              </p:cNvSpPr>
              <p:nvPr/>
            </p:nvSpPr>
            <p:spPr bwMode="auto">
              <a:xfrm>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67" name="Line 48"/>
              <p:cNvSpPr>
                <a:spLocks noChangeAspect="1" noChangeShapeType="1"/>
              </p:cNvSpPr>
              <p:nvPr/>
            </p:nvSpPr>
            <p:spPr bwMode="auto">
              <a:xfrm>
                <a:off x="4944"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grpSp>
      <p:grpSp>
        <p:nvGrpSpPr>
          <p:cNvPr id="44042" name="Group 49"/>
          <p:cNvGrpSpPr>
            <a:grpSpLocks noChangeAspect="1"/>
          </p:cNvGrpSpPr>
          <p:nvPr/>
        </p:nvGrpSpPr>
        <p:grpSpPr bwMode="auto">
          <a:xfrm>
            <a:off x="4107656" y="1056085"/>
            <a:ext cx="344091" cy="344090"/>
            <a:chOff x="4752" y="336"/>
            <a:chExt cx="288" cy="288"/>
          </a:xfrm>
        </p:grpSpPr>
        <p:sp>
          <p:nvSpPr>
            <p:cNvPr id="44252" name="Rectangle 50"/>
            <p:cNvSpPr>
              <a:spLocks noChangeAspect="1" noChangeArrowheads="1"/>
            </p:cNvSpPr>
            <p:nvPr/>
          </p:nvSpPr>
          <p:spPr bwMode="auto">
            <a:xfrm>
              <a:off x="4752" y="336"/>
              <a:ext cx="288"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endParaRPr lang="de-DE" altLang="en-US" sz="900"/>
            </a:p>
          </p:txBody>
        </p:sp>
        <p:grpSp>
          <p:nvGrpSpPr>
            <p:cNvPr id="44253" name="Group 51"/>
            <p:cNvGrpSpPr>
              <a:grpSpLocks noChangeAspect="1"/>
            </p:cNvGrpSpPr>
            <p:nvPr/>
          </p:nvGrpSpPr>
          <p:grpSpPr bwMode="auto">
            <a:xfrm>
              <a:off x="4800" y="408"/>
              <a:ext cx="192" cy="144"/>
              <a:chOff x="4800" y="384"/>
              <a:chExt cx="192" cy="192"/>
            </a:xfrm>
          </p:grpSpPr>
          <p:sp>
            <p:nvSpPr>
              <p:cNvPr id="44254" name="Line 52"/>
              <p:cNvSpPr>
                <a:spLocks noChangeAspect="1" noChangeShapeType="1"/>
              </p:cNvSpPr>
              <p:nvPr/>
            </p:nvSpPr>
            <p:spPr bwMode="auto">
              <a:xfrm>
                <a:off x="4800"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55" name="Line 53"/>
              <p:cNvSpPr>
                <a:spLocks noChangeAspect="1" noChangeShapeType="1"/>
              </p:cNvSpPr>
              <p:nvPr/>
            </p:nvSpPr>
            <p:spPr bwMode="auto">
              <a:xfrm flipV="1">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56" name="Line 54"/>
              <p:cNvSpPr>
                <a:spLocks noChangeAspect="1" noChangeShapeType="1"/>
              </p:cNvSpPr>
              <p:nvPr/>
            </p:nvSpPr>
            <p:spPr bwMode="auto">
              <a:xfrm>
                <a:off x="4944"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57" name="Line 55"/>
              <p:cNvSpPr>
                <a:spLocks noChangeAspect="1" noChangeShapeType="1"/>
              </p:cNvSpPr>
              <p:nvPr/>
            </p:nvSpPr>
            <p:spPr bwMode="auto">
              <a:xfrm>
                <a:off x="4800"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58" name="Line 56"/>
              <p:cNvSpPr>
                <a:spLocks noChangeAspect="1" noChangeShapeType="1"/>
              </p:cNvSpPr>
              <p:nvPr/>
            </p:nvSpPr>
            <p:spPr bwMode="auto">
              <a:xfrm>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59" name="Line 57"/>
              <p:cNvSpPr>
                <a:spLocks noChangeAspect="1" noChangeShapeType="1"/>
              </p:cNvSpPr>
              <p:nvPr/>
            </p:nvSpPr>
            <p:spPr bwMode="auto">
              <a:xfrm>
                <a:off x="4944"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grpSp>
      <p:sp>
        <p:nvSpPr>
          <p:cNvPr id="44043" name="Text Box 58"/>
          <p:cNvSpPr txBox="1">
            <a:spLocks noChangeArrowheads="1"/>
          </p:cNvSpPr>
          <p:nvPr/>
        </p:nvSpPr>
        <p:spPr bwMode="auto">
          <a:xfrm>
            <a:off x="4411266" y="995363"/>
            <a:ext cx="3642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de-DE" altLang="en-US" sz="900"/>
              <a:t>RM</a:t>
            </a:r>
          </a:p>
        </p:txBody>
      </p:sp>
      <p:grpSp>
        <p:nvGrpSpPr>
          <p:cNvPr id="44044" name="Group 59"/>
          <p:cNvGrpSpPr>
            <a:grpSpLocks/>
          </p:cNvGrpSpPr>
          <p:nvPr/>
        </p:nvGrpSpPr>
        <p:grpSpPr bwMode="auto">
          <a:xfrm>
            <a:off x="3999310" y="1153716"/>
            <a:ext cx="54769" cy="167878"/>
            <a:chOff x="1600" y="2840"/>
            <a:chExt cx="46" cy="141"/>
          </a:xfrm>
        </p:grpSpPr>
        <p:sp>
          <p:nvSpPr>
            <p:cNvPr id="44248" name="Rectangle 60"/>
            <p:cNvSpPr>
              <a:spLocks noChangeArrowheads="1"/>
            </p:cNvSpPr>
            <p:nvPr/>
          </p:nvSpPr>
          <p:spPr bwMode="auto">
            <a:xfrm>
              <a:off x="1600" y="2840"/>
              <a:ext cx="46" cy="1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de-DE" altLang="en-US" sz="1800"/>
            </a:p>
          </p:txBody>
        </p:sp>
        <p:grpSp>
          <p:nvGrpSpPr>
            <p:cNvPr id="44249" name="Group 61"/>
            <p:cNvGrpSpPr>
              <a:grpSpLocks/>
            </p:cNvGrpSpPr>
            <p:nvPr/>
          </p:nvGrpSpPr>
          <p:grpSpPr bwMode="auto">
            <a:xfrm flipH="1">
              <a:off x="1601" y="2844"/>
              <a:ext cx="45" cy="137"/>
              <a:chOff x="3606" y="1253"/>
              <a:chExt cx="45" cy="227"/>
            </a:xfrm>
          </p:grpSpPr>
          <p:sp>
            <p:nvSpPr>
              <p:cNvPr id="44250" name="Line 62"/>
              <p:cNvSpPr>
                <a:spLocks noChangeShapeType="1"/>
              </p:cNvSpPr>
              <p:nvPr/>
            </p:nvSpPr>
            <p:spPr bwMode="auto">
              <a:xfrm>
                <a:off x="3606" y="1253"/>
                <a:ext cx="0"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4251" name="Line 63"/>
              <p:cNvSpPr>
                <a:spLocks noChangeShapeType="1"/>
              </p:cNvSpPr>
              <p:nvPr/>
            </p:nvSpPr>
            <p:spPr bwMode="auto">
              <a:xfrm>
                <a:off x="3651" y="1253"/>
                <a:ext cx="0"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grpSp>
      </p:grpSp>
      <p:grpSp>
        <p:nvGrpSpPr>
          <p:cNvPr id="44045" name="Group 64"/>
          <p:cNvGrpSpPr>
            <a:grpSpLocks noChangeAspect="1"/>
          </p:cNvGrpSpPr>
          <p:nvPr/>
        </p:nvGrpSpPr>
        <p:grpSpPr bwMode="auto">
          <a:xfrm>
            <a:off x="5297092" y="1974056"/>
            <a:ext cx="344090" cy="344091"/>
            <a:chOff x="4752" y="336"/>
            <a:chExt cx="288" cy="288"/>
          </a:xfrm>
        </p:grpSpPr>
        <p:sp>
          <p:nvSpPr>
            <p:cNvPr id="44240" name="Rectangle 65"/>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endParaRPr lang="de-DE" altLang="en-US" sz="900"/>
            </a:p>
          </p:txBody>
        </p:sp>
        <p:grpSp>
          <p:nvGrpSpPr>
            <p:cNvPr id="44241" name="Group 66"/>
            <p:cNvGrpSpPr>
              <a:grpSpLocks noChangeAspect="1"/>
            </p:cNvGrpSpPr>
            <p:nvPr/>
          </p:nvGrpSpPr>
          <p:grpSpPr bwMode="auto">
            <a:xfrm>
              <a:off x="4800" y="408"/>
              <a:ext cx="192" cy="144"/>
              <a:chOff x="4800" y="384"/>
              <a:chExt cx="192" cy="192"/>
            </a:xfrm>
          </p:grpSpPr>
          <p:sp>
            <p:nvSpPr>
              <p:cNvPr id="44242" name="Line 67"/>
              <p:cNvSpPr>
                <a:spLocks noChangeAspect="1" noChangeShapeType="1"/>
              </p:cNvSpPr>
              <p:nvPr/>
            </p:nvSpPr>
            <p:spPr bwMode="auto">
              <a:xfrm>
                <a:off x="4800"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43" name="Line 68"/>
              <p:cNvSpPr>
                <a:spLocks noChangeAspect="1" noChangeShapeType="1"/>
              </p:cNvSpPr>
              <p:nvPr/>
            </p:nvSpPr>
            <p:spPr bwMode="auto">
              <a:xfrm flipV="1">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44" name="Line 69"/>
              <p:cNvSpPr>
                <a:spLocks noChangeAspect="1" noChangeShapeType="1"/>
              </p:cNvSpPr>
              <p:nvPr/>
            </p:nvSpPr>
            <p:spPr bwMode="auto">
              <a:xfrm>
                <a:off x="4944"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45" name="Line 70"/>
              <p:cNvSpPr>
                <a:spLocks noChangeAspect="1" noChangeShapeType="1"/>
              </p:cNvSpPr>
              <p:nvPr/>
            </p:nvSpPr>
            <p:spPr bwMode="auto">
              <a:xfrm>
                <a:off x="4800"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46" name="Line 71"/>
              <p:cNvSpPr>
                <a:spLocks noChangeAspect="1" noChangeShapeType="1"/>
              </p:cNvSpPr>
              <p:nvPr/>
            </p:nvSpPr>
            <p:spPr bwMode="auto">
              <a:xfrm>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47" name="Line 72"/>
              <p:cNvSpPr>
                <a:spLocks noChangeAspect="1" noChangeShapeType="1"/>
              </p:cNvSpPr>
              <p:nvPr/>
            </p:nvSpPr>
            <p:spPr bwMode="auto">
              <a:xfrm>
                <a:off x="4944"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grpSp>
      <p:grpSp>
        <p:nvGrpSpPr>
          <p:cNvPr id="44046" name="Group 73"/>
          <p:cNvGrpSpPr>
            <a:grpSpLocks noChangeAspect="1"/>
          </p:cNvGrpSpPr>
          <p:nvPr/>
        </p:nvGrpSpPr>
        <p:grpSpPr bwMode="auto">
          <a:xfrm>
            <a:off x="5026819" y="1109663"/>
            <a:ext cx="344091" cy="344091"/>
            <a:chOff x="4752" y="336"/>
            <a:chExt cx="288" cy="288"/>
          </a:xfrm>
        </p:grpSpPr>
        <p:sp>
          <p:nvSpPr>
            <p:cNvPr id="44232" name="Rectangle 74"/>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endParaRPr lang="de-DE" altLang="en-US" sz="900"/>
            </a:p>
          </p:txBody>
        </p:sp>
        <p:grpSp>
          <p:nvGrpSpPr>
            <p:cNvPr id="44233" name="Group 75"/>
            <p:cNvGrpSpPr>
              <a:grpSpLocks noChangeAspect="1"/>
            </p:cNvGrpSpPr>
            <p:nvPr/>
          </p:nvGrpSpPr>
          <p:grpSpPr bwMode="auto">
            <a:xfrm>
              <a:off x="4800" y="408"/>
              <a:ext cx="192" cy="144"/>
              <a:chOff x="4800" y="384"/>
              <a:chExt cx="192" cy="192"/>
            </a:xfrm>
          </p:grpSpPr>
          <p:sp>
            <p:nvSpPr>
              <p:cNvPr id="44234" name="Line 76"/>
              <p:cNvSpPr>
                <a:spLocks noChangeAspect="1" noChangeShapeType="1"/>
              </p:cNvSpPr>
              <p:nvPr/>
            </p:nvSpPr>
            <p:spPr bwMode="auto">
              <a:xfrm>
                <a:off x="4800"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35" name="Line 77"/>
              <p:cNvSpPr>
                <a:spLocks noChangeAspect="1" noChangeShapeType="1"/>
              </p:cNvSpPr>
              <p:nvPr/>
            </p:nvSpPr>
            <p:spPr bwMode="auto">
              <a:xfrm flipV="1">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36" name="Line 78"/>
              <p:cNvSpPr>
                <a:spLocks noChangeAspect="1" noChangeShapeType="1"/>
              </p:cNvSpPr>
              <p:nvPr/>
            </p:nvSpPr>
            <p:spPr bwMode="auto">
              <a:xfrm>
                <a:off x="4944"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37" name="Line 79"/>
              <p:cNvSpPr>
                <a:spLocks noChangeAspect="1" noChangeShapeType="1"/>
              </p:cNvSpPr>
              <p:nvPr/>
            </p:nvSpPr>
            <p:spPr bwMode="auto">
              <a:xfrm>
                <a:off x="4800"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38" name="Line 80"/>
              <p:cNvSpPr>
                <a:spLocks noChangeAspect="1" noChangeShapeType="1"/>
              </p:cNvSpPr>
              <p:nvPr/>
            </p:nvSpPr>
            <p:spPr bwMode="auto">
              <a:xfrm>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39" name="Line 81"/>
              <p:cNvSpPr>
                <a:spLocks noChangeAspect="1" noChangeShapeType="1"/>
              </p:cNvSpPr>
              <p:nvPr/>
            </p:nvSpPr>
            <p:spPr bwMode="auto">
              <a:xfrm>
                <a:off x="4944"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grpSp>
      <p:grpSp>
        <p:nvGrpSpPr>
          <p:cNvPr id="44047" name="Group 185"/>
          <p:cNvGrpSpPr>
            <a:grpSpLocks noChangeAspect="1"/>
          </p:cNvGrpSpPr>
          <p:nvPr/>
        </p:nvGrpSpPr>
        <p:grpSpPr bwMode="auto">
          <a:xfrm>
            <a:off x="4536281" y="2855119"/>
            <a:ext cx="195263" cy="182166"/>
            <a:chOff x="4752" y="336"/>
            <a:chExt cx="288" cy="288"/>
          </a:xfrm>
        </p:grpSpPr>
        <p:sp>
          <p:nvSpPr>
            <p:cNvPr id="44224" name="Rectangle 186"/>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endParaRPr lang="de-DE" altLang="en-US" sz="900"/>
            </a:p>
          </p:txBody>
        </p:sp>
        <p:grpSp>
          <p:nvGrpSpPr>
            <p:cNvPr id="44225" name="Group 187"/>
            <p:cNvGrpSpPr>
              <a:grpSpLocks noChangeAspect="1"/>
            </p:cNvGrpSpPr>
            <p:nvPr/>
          </p:nvGrpSpPr>
          <p:grpSpPr bwMode="auto">
            <a:xfrm>
              <a:off x="4800" y="408"/>
              <a:ext cx="192" cy="144"/>
              <a:chOff x="4800" y="384"/>
              <a:chExt cx="192" cy="192"/>
            </a:xfrm>
          </p:grpSpPr>
          <p:sp>
            <p:nvSpPr>
              <p:cNvPr id="44226" name="Line 188"/>
              <p:cNvSpPr>
                <a:spLocks noChangeAspect="1" noChangeShapeType="1"/>
              </p:cNvSpPr>
              <p:nvPr/>
            </p:nvSpPr>
            <p:spPr bwMode="auto">
              <a:xfrm>
                <a:off x="4800"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27" name="Line 189"/>
              <p:cNvSpPr>
                <a:spLocks noChangeAspect="1" noChangeShapeType="1"/>
              </p:cNvSpPr>
              <p:nvPr/>
            </p:nvSpPr>
            <p:spPr bwMode="auto">
              <a:xfrm flipV="1">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28" name="Line 190"/>
              <p:cNvSpPr>
                <a:spLocks noChangeAspect="1" noChangeShapeType="1"/>
              </p:cNvSpPr>
              <p:nvPr/>
            </p:nvSpPr>
            <p:spPr bwMode="auto">
              <a:xfrm>
                <a:off x="4944"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29" name="Line 191"/>
              <p:cNvSpPr>
                <a:spLocks noChangeAspect="1" noChangeShapeType="1"/>
              </p:cNvSpPr>
              <p:nvPr/>
            </p:nvSpPr>
            <p:spPr bwMode="auto">
              <a:xfrm>
                <a:off x="4800"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30" name="Line 192"/>
              <p:cNvSpPr>
                <a:spLocks noChangeAspect="1" noChangeShapeType="1"/>
              </p:cNvSpPr>
              <p:nvPr/>
            </p:nvSpPr>
            <p:spPr bwMode="auto">
              <a:xfrm>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31" name="Line 193"/>
              <p:cNvSpPr>
                <a:spLocks noChangeAspect="1" noChangeShapeType="1"/>
              </p:cNvSpPr>
              <p:nvPr/>
            </p:nvSpPr>
            <p:spPr bwMode="auto">
              <a:xfrm>
                <a:off x="4944"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grpSp>
      <p:grpSp>
        <p:nvGrpSpPr>
          <p:cNvPr id="44048" name="Group 194"/>
          <p:cNvGrpSpPr>
            <a:grpSpLocks noChangeAspect="1"/>
          </p:cNvGrpSpPr>
          <p:nvPr/>
        </p:nvGrpSpPr>
        <p:grpSpPr bwMode="auto">
          <a:xfrm>
            <a:off x="4170760" y="3058717"/>
            <a:ext cx="195263" cy="182165"/>
            <a:chOff x="4752" y="336"/>
            <a:chExt cx="288" cy="288"/>
          </a:xfrm>
        </p:grpSpPr>
        <p:sp>
          <p:nvSpPr>
            <p:cNvPr id="44216" name="Rectangle 195"/>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endParaRPr lang="de-DE" altLang="en-US" sz="900"/>
            </a:p>
          </p:txBody>
        </p:sp>
        <p:grpSp>
          <p:nvGrpSpPr>
            <p:cNvPr id="44217" name="Group 196"/>
            <p:cNvGrpSpPr>
              <a:grpSpLocks noChangeAspect="1"/>
            </p:cNvGrpSpPr>
            <p:nvPr/>
          </p:nvGrpSpPr>
          <p:grpSpPr bwMode="auto">
            <a:xfrm>
              <a:off x="4800" y="408"/>
              <a:ext cx="192" cy="144"/>
              <a:chOff x="4800" y="384"/>
              <a:chExt cx="192" cy="192"/>
            </a:xfrm>
          </p:grpSpPr>
          <p:sp>
            <p:nvSpPr>
              <p:cNvPr id="44218" name="Line 197"/>
              <p:cNvSpPr>
                <a:spLocks noChangeAspect="1" noChangeShapeType="1"/>
              </p:cNvSpPr>
              <p:nvPr/>
            </p:nvSpPr>
            <p:spPr bwMode="auto">
              <a:xfrm>
                <a:off x="4800"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19" name="Line 198"/>
              <p:cNvSpPr>
                <a:spLocks noChangeAspect="1" noChangeShapeType="1"/>
              </p:cNvSpPr>
              <p:nvPr/>
            </p:nvSpPr>
            <p:spPr bwMode="auto">
              <a:xfrm flipV="1">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20" name="Line 199"/>
              <p:cNvSpPr>
                <a:spLocks noChangeAspect="1" noChangeShapeType="1"/>
              </p:cNvSpPr>
              <p:nvPr/>
            </p:nvSpPr>
            <p:spPr bwMode="auto">
              <a:xfrm>
                <a:off x="4944"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21" name="Line 200"/>
              <p:cNvSpPr>
                <a:spLocks noChangeAspect="1" noChangeShapeType="1"/>
              </p:cNvSpPr>
              <p:nvPr/>
            </p:nvSpPr>
            <p:spPr bwMode="auto">
              <a:xfrm>
                <a:off x="4800"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22" name="Line 201"/>
              <p:cNvSpPr>
                <a:spLocks noChangeAspect="1" noChangeShapeType="1"/>
              </p:cNvSpPr>
              <p:nvPr/>
            </p:nvSpPr>
            <p:spPr bwMode="auto">
              <a:xfrm>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23" name="Line 202"/>
              <p:cNvSpPr>
                <a:spLocks noChangeAspect="1" noChangeShapeType="1"/>
              </p:cNvSpPr>
              <p:nvPr/>
            </p:nvSpPr>
            <p:spPr bwMode="auto">
              <a:xfrm>
                <a:off x="4944"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grpSp>
      <p:grpSp>
        <p:nvGrpSpPr>
          <p:cNvPr id="44049" name="Group 203"/>
          <p:cNvGrpSpPr>
            <a:grpSpLocks noChangeAspect="1"/>
          </p:cNvGrpSpPr>
          <p:nvPr/>
        </p:nvGrpSpPr>
        <p:grpSpPr bwMode="auto">
          <a:xfrm>
            <a:off x="3765947" y="2852738"/>
            <a:ext cx="195263" cy="182166"/>
            <a:chOff x="4752" y="336"/>
            <a:chExt cx="288" cy="288"/>
          </a:xfrm>
        </p:grpSpPr>
        <p:sp>
          <p:nvSpPr>
            <p:cNvPr id="44208" name="Rectangle 204"/>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endParaRPr lang="de-DE" altLang="en-US" sz="900"/>
            </a:p>
          </p:txBody>
        </p:sp>
        <p:grpSp>
          <p:nvGrpSpPr>
            <p:cNvPr id="44209" name="Group 205"/>
            <p:cNvGrpSpPr>
              <a:grpSpLocks noChangeAspect="1"/>
            </p:cNvGrpSpPr>
            <p:nvPr/>
          </p:nvGrpSpPr>
          <p:grpSpPr bwMode="auto">
            <a:xfrm>
              <a:off x="4800" y="408"/>
              <a:ext cx="192" cy="144"/>
              <a:chOff x="4800" y="384"/>
              <a:chExt cx="192" cy="192"/>
            </a:xfrm>
          </p:grpSpPr>
          <p:sp>
            <p:nvSpPr>
              <p:cNvPr id="44210" name="Line 206"/>
              <p:cNvSpPr>
                <a:spLocks noChangeAspect="1" noChangeShapeType="1"/>
              </p:cNvSpPr>
              <p:nvPr/>
            </p:nvSpPr>
            <p:spPr bwMode="auto">
              <a:xfrm>
                <a:off x="4800"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11" name="Line 207"/>
              <p:cNvSpPr>
                <a:spLocks noChangeAspect="1" noChangeShapeType="1"/>
              </p:cNvSpPr>
              <p:nvPr/>
            </p:nvSpPr>
            <p:spPr bwMode="auto">
              <a:xfrm flipV="1">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12" name="Line 208"/>
              <p:cNvSpPr>
                <a:spLocks noChangeAspect="1" noChangeShapeType="1"/>
              </p:cNvSpPr>
              <p:nvPr/>
            </p:nvSpPr>
            <p:spPr bwMode="auto">
              <a:xfrm>
                <a:off x="4944"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13" name="Line 209"/>
              <p:cNvSpPr>
                <a:spLocks noChangeAspect="1" noChangeShapeType="1"/>
              </p:cNvSpPr>
              <p:nvPr/>
            </p:nvSpPr>
            <p:spPr bwMode="auto">
              <a:xfrm>
                <a:off x="4800"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14" name="Line 210"/>
              <p:cNvSpPr>
                <a:spLocks noChangeAspect="1" noChangeShapeType="1"/>
              </p:cNvSpPr>
              <p:nvPr/>
            </p:nvSpPr>
            <p:spPr bwMode="auto">
              <a:xfrm>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15" name="Line 211"/>
              <p:cNvSpPr>
                <a:spLocks noChangeAspect="1" noChangeShapeType="1"/>
              </p:cNvSpPr>
              <p:nvPr/>
            </p:nvSpPr>
            <p:spPr bwMode="auto">
              <a:xfrm>
                <a:off x="4944"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grpSp>
      <p:grpSp>
        <p:nvGrpSpPr>
          <p:cNvPr id="44051" name="Group 31"/>
          <p:cNvGrpSpPr>
            <a:grpSpLocks noChangeAspect="1"/>
          </p:cNvGrpSpPr>
          <p:nvPr/>
        </p:nvGrpSpPr>
        <p:grpSpPr bwMode="auto">
          <a:xfrm>
            <a:off x="3730229" y="2082404"/>
            <a:ext cx="344090" cy="344090"/>
            <a:chOff x="4752" y="336"/>
            <a:chExt cx="288" cy="288"/>
          </a:xfrm>
        </p:grpSpPr>
        <p:sp>
          <p:nvSpPr>
            <p:cNvPr id="44200" name="Rectangle 32"/>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endParaRPr lang="de-DE" altLang="en-US" sz="900"/>
            </a:p>
          </p:txBody>
        </p:sp>
        <p:grpSp>
          <p:nvGrpSpPr>
            <p:cNvPr id="44201" name="Group 33"/>
            <p:cNvGrpSpPr>
              <a:grpSpLocks noChangeAspect="1"/>
            </p:cNvGrpSpPr>
            <p:nvPr/>
          </p:nvGrpSpPr>
          <p:grpSpPr bwMode="auto">
            <a:xfrm>
              <a:off x="4800" y="408"/>
              <a:ext cx="192" cy="144"/>
              <a:chOff x="4800" y="384"/>
              <a:chExt cx="192" cy="192"/>
            </a:xfrm>
          </p:grpSpPr>
          <p:sp>
            <p:nvSpPr>
              <p:cNvPr id="44202" name="Line 34"/>
              <p:cNvSpPr>
                <a:spLocks noChangeAspect="1" noChangeShapeType="1"/>
              </p:cNvSpPr>
              <p:nvPr/>
            </p:nvSpPr>
            <p:spPr bwMode="auto">
              <a:xfrm>
                <a:off x="4800"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03" name="Line 35"/>
              <p:cNvSpPr>
                <a:spLocks noChangeAspect="1" noChangeShapeType="1"/>
              </p:cNvSpPr>
              <p:nvPr/>
            </p:nvSpPr>
            <p:spPr bwMode="auto">
              <a:xfrm flipV="1">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04" name="Line 36"/>
              <p:cNvSpPr>
                <a:spLocks noChangeAspect="1" noChangeShapeType="1"/>
              </p:cNvSpPr>
              <p:nvPr/>
            </p:nvSpPr>
            <p:spPr bwMode="auto">
              <a:xfrm>
                <a:off x="4944"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05" name="Line 37"/>
              <p:cNvSpPr>
                <a:spLocks noChangeAspect="1" noChangeShapeType="1"/>
              </p:cNvSpPr>
              <p:nvPr/>
            </p:nvSpPr>
            <p:spPr bwMode="auto">
              <a:xfrm>
                <a:off x="4800"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06" name="Line 38"/>
              <p:cNvSpPr>
                <a:spLocks noChangeAspect="1" noChangeShapeType="1"/>
              </p:cNvSpPr>
              <p:nvPr/>
            </p:nvSpPr>
            <p:spPr bwMode="auto">
              <a:xfrm>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207" name="Line 39"/>
              <p:cNvSpPr>
                <a:spLocks noChangeAspect="1" noChangeShapeType="1"/>
              </p:cNvSpPr>
              <p:nvPr/>
            </p:nvSpPr>
            <p:spPr bwMode="auto">
              <a:xfrm>
                <a:off x="4944"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grpSp>
      <p:grpSp>
        <p:nvGrpSpPr>
          <p:cNvPr id="44052" name="Group 22"/>
          <p:cNvGrpSpPr>
            <a:grpSpLocks noChangeAspect="1"/>
          </p:cNvGrpSpPr>
          <p:nvPr/>
        </p:nvGrpSpPr>
        <p:grpSpPr bwMode="auto">
          <a:xfrm>
            <a:off x="4452938" y="2082404"/>
            <a:ext cx="344091" cy="344090"/>
            <a:chOff x="4752" y="336"/>
            <a:chExt cx="288" cy="288"/>
          </a:xfrm>
        </p:grpSpPr>
        <p:sp>
          <p:nvSpPr>
            <p:cNvPr id="44192" name="Rectangle 23"/>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endParaRPr lang="de-DE" altLang="en-US" sz="900"/>
            </a:p>
          </p:txBody>
        </p:sp>
        <p:grpSp>
          <p:nvGrpSpPr>
            <p:cNvPr id="44193" name="Group 24"/>
            <p:cNvGrpSpPr>
              <a:grpSpLocks noChangeAspect="1"/>
            </p:cNvGrpSpPr>
            <p:nvPr/>
          </p:nvGrpSpPr>
          <p:grpSpPr bwMode="auto">
            <a:xfrm>
              <a:off x="4800" y="408"/>
              <a:ext cx="192" cy="144"/>
              <a:chOff x="4800" y="384"/>
              <a:chExt cx="192" cy="192"/>
            </a:xfrm>
          </p:grpSpPr>
          <p:sp>
            <p:nvSpPr>
              <p:cNvPr id="44194" name="Line 25"/>
              <p:cNvSpPr>
                <a:spLocks noChangeAspect="1" noChangeShapeType="1"/>
              </p:cNvSpPr>
              <p:nvPr/>
            </p:nvSpPr>
            <p:spPr bwMode="auto">
              <a:xfrm>
                <a:off x="4800"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95" name="Line 26"/>
              <p:cNvSpPr>
                <a:spLocks noChangeAspect="1" noChangeShapeType="1"/>
              </p:cNvSpPr>
              <p:nvPr/>
            </p:nvSpPr>
            <p:spPr bwMode="auto">
              <a:xfrm flipV="1">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96" name="Line 27"/>
              <p:cNvSpPr>
                <a:spLocks noChangeAspect="1" noChangeShapeType="1"/>
              </p:cNvSpPr>
              <p:nvPr/>
            </p:nvSpPr>
            <p:spPr bwMode="auto">
              <a:xfrm>
                <a:off x="4944"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97" name="Line 28"/>
              <p:cNvSpPr>
                <a:spLocks noChangeAspect="1" noChangeShapeType="1"/>
              </p:cNvSpPr>
              <p:nvPr/>
            </p:nvSpPr>
            <p:spPr bwMode="auto">
              <a:xfrm>
                <a:off x="4800"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98" name="Line 29"/>
              <p:cNvSpPr>
                <a:spLocks noChangeAspect="1" noChangeShapeType="1"/>
              </p:cNvSpPr>
              <p:nvPr/>
            </p:nvSpPr>
            <p:spPr bwMode="auto">
              <a:xfrm>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99" name="Line 30"/>
              <p:cNvSpPr>
                <a:spLocks noChangeAspect="1" noChangeShapeType="1"/>
              </p:cNvSpPr>
              <p:nvPr/>
            </p:nvSpPr>
            <p:spPr bwMode="auto">
              <a:xfrm>
                <a:off x="4944"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grpSp>
      <p:grpSp>
        <p:nvGrpSpPr>
          <p:cNvPr id="44053" name="Group 185"/>
          <p:cNvGrpSpPr>
            <a:grpSpLocks noChangeAspect="1"/>
          </p:cNvGrpSpPr>
          <p:nvPr/>
        </p:nvGrpSpPr>
        <p:grpSpPr bwMode="auto">
          <a:xfrm>
            <a:off x="4683919" y="3203973"/>
            <a:ext cx="195263" cy="183356"/>
            <a:chOff x="4752" y="336"/>
            <a:chExt cx="288" cy="288"/>
          </a:xfrm>
        </p:grpSpPr>
        <p:sp>
          <p:nvSpPr>
            <p:cNvPr id="44184" name="Rectangle 186"/>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endParaRPr lang="de-DE" altLang="en-US" sz="900"/>
            </a:p>
          </p:txBody>
        </p:sp>
        <p:grpSp>
          <p:nvGrpSpPr>
            <p:cNvPr id="44185" name="Group 187"/>
            <p:cNvGrpSpPr>
              <a:grpSpLocks noChangeAspect="1"/>
            </p:cNvGrpSpPr>
            <p:nvPr/>
          </p:nvGrpSpPr>
          <p:grpSpPr bwMode="auto">
            <a:xfrm>
              <a:off x="4800" y="408"/>
              <a:ext cx="192" cy="144"/>
              <a:chOff x="4800" y="384"/>
              <a:chExt cx="192" cy="192"/>
            </a:xfrm>
          </p:grpSpPr>
          <p:sp>
            <p:nvSpPr>
              <p:cNvPr id="44186" name="Line 188"/>
              <p:cNvSpPr>
                <a:spLocks noChangeAspect="1" noChangeShapeType="1"/>
              </p:cNvSpPr>
              <p:nvPr/>
            </p:nvSpPr>
            <p:spPr bwMode="auto">
              <a:xfrm>
                <a:off x="4800"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87" name="Line 189"/>
              <p:cNvSpPr>
                <a:spLocks noChangeAspect="1" noChangeShapeType="1"/>
              </p:cNvSpPr>
              <p:nvPr/>
            </p:nvSpPr>
            <p:spPr bwMode="auto">
              <a:xfrm flipV="1">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88" name="Line 190"/>
              <p:cNvSpPr>
                <a:spLocks noChangeAspect="1" noChangeShapeType="1"/>
              </p:cNvSpPr>
              <p:nvPr/>
            </p:nvSpPr>
            <p:spPr bwMode="auto">
              <a:xfrm>
                <a:off x="4944"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89" name="Line 191"/>
              <p:cNvSpPr>
                <a:spLocks noChangeAspect="1" noChangeShapeType="1"/>
              </p:cNvSpPr>
              <p:nvPr/>
            </p:nvSpPr>
            <p:spPr bwMode="auto">
              <a:xfrm>
                <a:off x="4800"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90" name="Line 192"/>
              <p:cNvSpPr>
                <a:spLocks noChangeAspect="1" noChangeShapeType="1"/>
              </p:cNvSpPr>
              <p:nvPr/>
            </p:nvSpPr>
            <p:spPr bwMode="auto">
              <a:xfrm>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91" name="Line 193"/>
              <p:cNvSpPr>
                <a:spLocks noChangeAspect="1" noChangeShapeType="1"/>
              </p:cNvSpPr>
              <p:nvPr/>
            </p:nvSpPr>
            <p:spPr bwMode="auto">
              <a:xfrm>
                <a:off x="4944"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grpSp>
      <p:grpSp>
        <p:nvGrpSpPr>
          <p:cNvPr id="44054" name="Group 203"/>
          <p:cNvGrpSpPr>
            <a:grpSpLocks noChangeAspect="1"/>
          </p:cNvGrpSpPr>
          <p:nvPr/>
        </p:nvGrpSpPr>
        <p:grpSpPr bwMode="auto">
          <a:xfrm>
            <a:off x="3623072" y="3231356"/>
            <a:ext cx="195263" cy="182166"/>
            <a:chOff x="4752" y="336"/>
            <a:chExt cx="288" cy="288"/>
          </a:xfrm>
        </p:grpSpPr>
        <p:sp>
          <p:nvSpPr>
            <p:cNvPr id="44176" name="Rectangle 204"/>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endParaRPr lang="de-DE" altLang="en-US" sz="900"/>
            </a:p>
          </p:txBody>
        </p:sp>
        <p:grpSp>
          <p:nvGrpSpPr>
            <p:cNvPr id="44177" name="Group 205"/>
            <p:cNvGrpSpPr>
              <a:grpSpLocks noChangeAspect="1"/>
            </p:cNvGrpSpPr>
            <p:nvPr/>
          </p:nvGrpSpPr>
          <p:grpSpPr bwMode="auto">
            <a:xfrm>
              <a:off x="4800" y="408"/>
              <a:ext cx="192" cy="144"/>
              <a:chOff x="4800" y="384"/>
              <a:chExt cx="192" cy="192"/>
            </a:xfrm>
          </p:grpSpPr>
          <p:sp>
            <p:nvSpPr>
              <p:cNvPr id="44178" name="Line 206"/>
              <p:cNvSpPr>
                <a:spLocks noChangeAspect="1" noChangeShapeType="1"/>
              </p:cNvSpPr>
              <p:nvPr/>
            </p:nvSpPr>
            <p:spPr bwMode="auto">
              <a:xfrm>
                <a:off x="4800"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79" name="Line 207"/>
              <p:cNvSpPr>
                <a:spLocks noChangeAspect="1" noChangeShapeType="1"/>
              </p:cNvSpPr>
              <p:nvPr/>
            </p:nvSpPr>
            <p:spPr bwMode="auto">
              <a:xfrm flipV="1">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80" name="Line 208"/>
              <p:cNvSpPr>
                <a:spLocks noChangeAspect="1" noChangeShapeType="1"/>
              </p:cNvSpPr>
              <p:nvPr/>
            </p:nvSpPr>
            <p:spPr bwMode="auto">
              <a:xfrm>
                <a:off x="4944"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81" name="Line 209"/>
              <p:cNvSpPr>
                <a:spLocks noChangeAspect="1" noChangeShapeType="1"/>
              </p:cNvSpPr>
              <p:nvPr/>
            </p:nvSpPr>
            <p:spPr bwMode="auto">
              <a:xfrm>
                <a:off x="4800"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82" name="Line 210"/>
              <p:cNvSpPr>
                <a:spLocks noChangeAspect="1" noChangeShapeType="1"/>
              </p:cNvSpPr>
              <p:nvPr/>
            </p:nvSpPr>
            <p:spPr bwMode="auto">
              <a:xfrm>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83" name="Line 211"/>
              <p:cNvSpPr>
                <a:spLocks noChangeAspect="1" noChangeShapeType="1"/>
              </p:cNvSpPr>
              <p:nvPr/>
            </p:nvSpPr>
            <p:spPr bwMode="auto">
              <a:xfrm>
                <a:off x="4944"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grpSp>
      <p:grpSp>
        <p:nvGrpSpPr>
          <p:cNvPr id="44055" name="Group 185"/>
          <p:cNvGrpSpPr>
            <a:grpSpLocks noChangeAspect="1"/>
          </p:cNvGrpSpPr>
          <p:nvPr/>
        </p:nvGrpSpPr>
        <p:grpSpPr bwMode="auto">
          <a:xfrm>
            <a:off x="4710112" y="3920729"/>
            <a:ext cx="195263" cy="182165"/>
            <a:chOff x="4752" y="336"/>
            <a:chExt cx="288" cy="288"/>
          </a:xfrm>
        </p:grpSpPr>
        <p:sp>
          <p:nvSpPr>
            <p:cNvPr id="44168" name="Rectangle 186"/>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endParaRPr lang="de-DE" altLang="en-US" sz="900"/>
            </a:p>
          </p:txBody>
        </p:sp>
        <p:grpSp>
          <p:nvGrpSpPr>
            <p:cNvPr id="44169" name="Group 187"/>
            <p:cNvGrpSpPr>
              <a:grpSpLocks noChangeAspect="1"/>
            </p:cNvGrpSpPr>
            <p:nvPr/>
          </p:nvGrpSpPr>
          <p:grpSpPr bwMode="auto">
            <a:xfrm>
              <a:off x="4800" y="408"/>
              <a:ext cx="192" cy="144"/>
              <a:chOff x="4800" y="384"/>
              <a:chExt cx="192" cy="192"/>
            </a:xfrm>
          </p:grpSpPr>
          <p:sp>
            <p:nvSpPr>
              <p:cNvPr id="44170" name="Line 188"/>
              <p:cNvSpPr>
                <a:spLocks noChangeAspect="1" noChangeShapeType="1"/>
              </p:cNvSpPr>
              <p:nvPr/>
            </p:nvSpPr>
            <p:spPr bwMode="auto">
              <a:xfrm>
                <a:off x="4800"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71" name="Line 189"/>
              <p:cNvSpPr>
                <a:spLocks noChangeAspect="1" noChangeShapeType="1"/>
              </p:cNvSpPr>
              <p:nvPr/>
            </p:nvSpPr>
            <p:spPr bwMode="auto">
              <a:xfrm flipV="1">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72" name="Line 190"/>
              <p:cNvSpPr>
                <a:spLocks noChangeAspect="1" noChangeShapeType="1"/>
              </p:cNvSpPr>
              <p:nvPr/>
            </p:nvSpPr>
            <p:spPr bwMode="auto">
              <a:xfrm>
                <a:off x="4944"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73" name="Line 191"/>
              <p:cNvSpPr>
                <a:spLocks noChangeAspect="1" noChangeShapeType="1"/>
              </p:cNvSpPr>
              <p:nvPr/>
            </p:nvSpPr>
            <p:spPr bwMode="auto">
              <a:xfrm>
                <a:off x="4800"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74" name="Line 192"/>
              <p:cNvSpPr>
                <a:spLocks noChangeAspect="1" noChangeShapeType="1"/>
              </p:cNvSpPr>
              <p:nvPr/>
            </p:nvSpPr>
            <p:spPr bwMode="auto">
              <a:xfrm>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75" name="Line 193"/>
              <p:cNvSpPr>
                <a:spLocks noChangeAspect="1" noChangeShapeType="1"/>
              </p:cNvSpPr>
              <p:nvPr/>
            </p:nvSpPr>
            <p:spPr bwMode="auto">
              <a:xfrm>
                <a:off x="4944"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grpSp>
      <p:grpSp>
        <p:nvGrpSpPr>
          <p:cNvPr id="44056" name="Group 194"/>
          <p:cNvGrpSpPr>
            <a:grpSpLocks noChangeAspect="1"/>
          </p:cNvGrpSpPr>
          <p:nvPr/>
        </p:nvGrpSpPr>
        <p:grpSpPr bwMode="auto">
          <a:xfrm>
            <a:off x="4192191" y="4086225"/>
            <a:ext cx="195263" cy="182166"/>
            <a:chOff x="4752" y="336"/>
            <a:chExt cx="288" cy="288"/>
          </a:xfrm>
        </p:grpSpPr>
        <p:sp>
          <p:nvSpPr>
            <p:cNvPr id="44160" name="Rectangle 195"/>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endParaRPr lang="de-DE" altLang="en-US" sz="900"/>
            </a:p>
          </p:txBody>
        </p:sp>
        <p:grpSp>
          <p:nvGrpSpPr>
            <p:cNvPr id="44161" name="Group 196"/>
            <p:cNvGrpSpPr>
              <a:grpSpLocks noChangeAspect="1"/>
            </p:cNvGrpSpPr>
            <p:nvPr/>
          </p:nvGrpSpPr>
          <p:grpSpPr bwMode="auto">
            <a:xfrm>
              <a:off x="4800" y="408"/>
              <a:ext cx="192" cy="144"/>
              <a:chOff x="4800" y="384"/>
              <a:chExt cx="192" cy="192"/>
            </a:xfrm>
          </p:grpSpPr>
          <p:sp>
            <p:nvSpPr>
              <p:cNvPr id="44162" name="Line 197"/>
              <p:cNvSpPr>
                <a:spLocks noChangeAspect="1" noChangeShapeType="1"/>
              </p:cNvSpPr>
              <p:nvPr/>
            </p:nvSpPr>
            <p:spPr bwMode="auto">
              <a:xfrm>
                <a:off x="4800"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63" name="Line 198"/>
              <p:cNvSpPr>
                <a:spLocks noChangeAspect="1" noChangeShapeType="1"/>
              </p:cNvSpPr>
              <p:nvPr/>
            </p:nvSpPr>
            <p:spPr bwMode="auto">
              <a:xfrm flipV="1">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64" name="Line 199"/>
              <p:cNvSpPr>
                <a:spLocks noChangeAspect="1" noChangeShapeType="1"/>
              </p:cNvSpPr>
              <p:nvPr/>
            </p:nvSpPr>
            <p:spPr bwMode="auto">
              <a:xfrm>
                <a:off x="4944"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65" name="Line 200"/>
              <p:cNvSpPr>
                <a:spLocks noChangeAspect="1" noChangeShapeType="1"/>
              </p:cNvSpPr>
              <p:nvPr/>
            </p:nvSpPr>
            <p:spPr bwMode="auto">
              <a:xfrm>
                <a:off x="4800"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66" name="Line 201"/>
              <p:cNvSpPr>
                <a:spLocks noChangeAspect="1" noChangeShapeType="1"/>
              </p:cNvSpPr>
              <p:nvPr/>
            </p:nvSpPr>
            <p:spPr bwMode="auto">
              <a:xfrm>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67" name="Line 202"/>
              <p:cNvSpPr>
                <a:spLocks noChangeAspect="1" noChangeShapeType="1"/>
              </p:cNvSpPr>
              <p:nvPr/>
            </p:nvSpPr>
            <p:spPr bwMode="auto">
              <a:xfrm>
                <a:off x="4944"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grpSp>
      <p:grpSp>
        <p:nvGrpSpPr>
          <p:cNvPr id="44057" name="Group 203"/>
          <p:cNvGrpSpPr>
            <a:grpSpLocks noChangeAspect="1"/>
          </p:cNvGrpSpPr>
          <p:nvPr/>
        </p:nvGrpSpPr>
        <p:grpSpPr bwMode="auto">
          <a:xfrm>
            <a:off x="3690937" y="3883819"/>
            <a:ext cx="195263" cy="182166"/>
            <a:chOff x="4752" y="336"/>
            <a:chExt cx="288" cy="288"/>
          </a:xfrm>
        </p:grpSpPr>
        <p:sp>
          <p:nvSpPr>
            <p:cNvPr id="44152" name="Rectangle 204"/>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endParaRPr lang="de-DE" altLang="en-US" sz="900"/>
            </a:p>
          </p:txBody>
        </p:sp>
        <p:grpSp>
          <p:nvGrpSpPr>
            <p:cNvPr id="44153" name="Group 205"/>
            <p:cNvGrpSpPr>
              <a:grpSpLocks noChangeAspect="1"/>
            </p:cNvGrpSpPr>
            <p:nvPr/>
          </p:nvGrpSpPr>
          <p:grpSpPr bwMode="auto">
            <a:xfrm>
              <a:off x="4800" y="408"/>
              <a:ext cx="192" cy="144"/>
              <a:chOff x="4800" y="384"/>
              <a:chExt cx="192" cy="192"/>
            </a:xfrm>
          </p:grpSpPr>
          <p:sp>
            <p:nvSpPr>
              <p:cNvPr id="44154" name="Line 206"/>
              <p:cNvSpPr>
                <a:spLocks noChangeAspect="1" noChangeShapeType="1"/>
              </p:cNvSpPr>
              <p:nvPr/>
            </p:nvSpPr>
            <p:spPr bwMode="auto">
              <a:xfrm>
                <a:off x="4800"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55" name="Line 207"/>
              <p:cNvSpPr>
                <a:spLocks noChangeAspect="1" noChangeShapeType="1"/>
              </p:cNvSpPr>
              <p:nvPr/>
            </p:nvSpPr>
            <p:spPr bwMode="auto">
              <a:xfrm flipV="1">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56" name="Line 208"/>
              <p:cNvSpPr>
                <a:spLocks noChangeAspect="1" noChangeShapeType="1"/>
              </p:cNvSpPr>
              <p:nvPr/>
            </p:nvSpPr>
            <p:spPr bwMode="auto">
              <a:xfrm>
                <a:off x="4944"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57" name="Line 209"/>
              <p:cNvSpPr>
                <a:spLocks noChangeAspect="1" noChangeShapeType="1"/>
              </p:cNvSpPr>
              <p:nvPr/>
            </p:nvSpPr>
            <p:spPr bwMode="auto">
              <a:xfrm>
                <a:off x="4800"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58" name="Line 210"/>
              <p:cNvSpPr>
                <a:spLocks noChangeAspect="1" noChangeShapeType="1"/>
              </p:cNvSpPr>
              <p:nvPr/>
            </p:nvSpPr>
            <p:spPr bwMode="auto">
              <a:xfrm>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59" name="Line 211"/>
              <p:cNvSpPr>
                <a:spLocks noChangeAspect="1" noChangeShapeType="1"/>
              </p:cNvSpPr>
              <p:nvPr/>
            </p:nvSpPr>
            <p:spPr bwMode="auto">
              <a:xfrm>
                <a:off x="4944"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grpSp>
      <p:grpSp>
        <p:nvGrpSpPr>
          <p:cNvPr id="44058" name="Group 185"/>
          <p:cNvGrpSpPr>
            <a:grpSpLocks noChangeAspect="1"/>
          </p:cNvGrpSpPr>
          <p:nvPr/>
        </p:nvGrpSpPr>
        <p:grpSpPr bwMode="auto">
          <a:xfrm>
            <a:off x="5029200" y="3477817"/>
            <a:ext cx="195263" cy="182165"/>
            <a:chOff x="4752" y="336"/>
            <a:chExt cx="288" cy="288"/>
          </a:xfrm>
        </p:grpSpPr>
        <p:sp>
          <p:nvSpPr>
            <p:cNvPr id="44144" name="Rectangle 186"/>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endParaRPr lang="de-DE" altLang="en-US" sz="900"/>
            </a:p>
          </p:txBody>
        </p:sp>
        <p:grpSp>
          <p:nvGrpSpPr>
            <p:cNvPr id="44145" name="Group 187"/>
            <p:cNvGrpSpPr>
              <a:grpSpLocks noChangeAspect="1"/>
            </p:cNvGrpSpPr>
            <p:nvPr/>
          </p:nvGrpSpPr>
          <p:grpSpPr bwMode="auto">
            <a:xfrm>
              <a:off x="4800" y="408"/>
              <a:ext cx="192" cy="144"/>
              <a:chOff x="4800" y="384"/>
              <a:chExt cx="192" cy="192"/>
            </a:xfrm>
          </p:grpSpPr>
          <p:sp>
            <p:nvSpPr>
              <p:cNvPr id="44146" name="Line 188"/>
              <p:cNvSpPr>
                <a:spLocks noChangeAspect="1" noChangeShapeType="1"/>
              </p:cNvSpPr>
              <p:nvPr/>
            </p:nvSpPr>
            <p:spPr bwMode="auto">
              <a:xfrm>
                <a:off x="4800"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47" name="Line 189"/>
              <p:cNvSpPr>
                <a:spLocks noChangeAspect="1" noChangeShapeType="1"/>
              </p:cNvSpPr>
              <p:nvPr/>
            </p:nvSpPr>
            <p:spPr bwMode="auto">
              <a:xfrm flipV="1">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48" name="Line 190"/>
              <p:cNvSpPr>
                <a:spLocks noChangeAspect="1" noChangeShapeType="1"/>
              </p:cNvSpPr>
              <p:nvPr/>
            </p:nvSpPr>
            <p:spPr bwMode="auto">
              <a:xfrm>
                <a:off x="4944"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49" name="Line 191"/>
              <p:cNvSpPr>
                <a:spLocks noChangeAspect="1" noChangeShapeType="1"/>
              </p:cNvSpPr>
              <p:nvPr/>
            </p:nvSpPr>
            <p:spPr bwMode="auto">
              <a:xfrm>
                <a:off x="4800"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50" name="Line 192"/>
              <p:cNvSpPr>
                <a:spLocks noChangeAspect="1" noChangeShapeType="1"/>
              </p:cNvSpPr>
              <p:nvPr/>
            </p:nvSpPr>
            <p:spPr bwMode="auto">
              <a:xfrm>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51" name="Line 193"/>
              <p:cNvSpPr>
                <a:spLocks noChangeAspect="1" noChangeShapeType="1"/>
              </p:cNvSpPr>
              <p:nvPr/>
            </p:nvSpPr>
            <p:spPr bwMode="auto">
              <a:xfrm>
                <a:off x="4944"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grpSp>
      <p:grpSp>
        <p:nvGrpSpPr>
          <p:cNvPr id="44059" name="Group 194"/>
          <p:cNvGrpSpPr>
            <a:grpSpLocks noChangeAspect="1"/>
          </p:cNvGrpSpPr>
          <p:nvPr/>
        </p:nvGrpSpPr>
        <p:grpSpPr bwMode="auto">
          <a:xfrm>
            <a:off x="4196953" y="4541044"/>
            <a:ext cx="195263" cy="182166"/>
            <a:chOff x="4752" y="336"/>
            <a:chExt cx="288" cy="288"/>
          </a:xfrm>
        </p:grpSpPr>
        <p:sp>
          <p:nvSpPr>
            <p:cNvPr id="44136" name="Rectangle 195"/>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endParaRPr lang="de-DE" altLang="en-US" sz="900"/>
            </a:p>
          </p:txBody>
        </p:sp>
        <p:grpSp>
          <p:nvGrpSpPr>
            <p:cNvPr id="44137" name="Group 196"/>
            <p:cNvGrpSpPr>
              <a:grpSpLocks noChangeAspect="1"/>
            </p:cNvGrpSpPr>
            <p:nvPr/>
          </p:nvGrpSpPr>
          <p:grpSpPr bwMode="auto">
            <a:xfrm>
              <a:off x="4800" y="408"/>
              <a:ext cx="192" cy="144"/>
              <a:chOff x="4800" y="384"/>
              <a:chExt cx="192" cy="192"/>
            </a:xfrm>
          </p:grpSpPr>
          <p:sp>
            <p:nvSpPr>
              <p:cNvPr id="44138" name="Line 197"/>
              <p:cNvSpPr>
                <a:spLocks noChangeAspect="1" noChangeShapeType="1"/>
              </p:cNvSpPr>
              <p:nvPr/>
            </p:nvSpPr>
            <p:spPr bwMode="auto">
              <a:xfrm>
                <a:off x="4800"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39" name="Line 198"/>
              <p:cNvSpPr>
                <a:spLocks noChangeAspect="1" noChangeShapeType="1"/>
              </p:cNvSpPr>
              <p:nvPr/>
            </p:nvSpPr>
            <p:spPr bwMode="auto">
              <a:xfrm flipV="1">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40" name="Line 199"/>
              <p:cNvSpPr>
                <a:spLocks noChangeAspect="1" noChangeShapeType="1"/>
              </p:cNvSpPr>
              <p:nvPr/>
            </p:nvSpPr>
            <p:spPr bwMode="auto">
              <a:xfrm>
                <a:off x="4944"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41" name="Line 200"/>
              <p:cNvSpPr>
                <a:spLocks noChangeAspect="1" noChangeShapeType="1"/>
              </p:cNvSpPr>
              <p:nvPr/>
            </p:nvSpPr>
            <p:spPr bwMode="auto">
              <a:xfrm>
                <a:off x="4800"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42" name="Line 201"/>
              <p:cNvSpPr>
                <a:spLocks noChangeAspect="1" noChangeShapeType="1"/>
              </p:cNvSpPr>
              <p:nvPr/>
            </p:nvSpPr>
            <p:spPr bwMode="auto">
              <a:xfrm>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43" name="Line 202"/>
              <p:cNvSpPr>
                <a:spLocks noChangeAspect="1" noChangeShapeType="1"/>
              </p:cNvSpPr>
              <p:nvPr/>
            </p:nvSpPr>
            <p:spPr bwMode="auto">
              <a:xfrm>
                <a:off x="4944"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grpSp>
      <p:grpSp>
        <p:nvGrpSpPr>
          <p:cNvPr id="44060" name="Group 203"/>
          <p:cNvGrpSpPr>
            <a:grpSpLocks noChangeAspect="1"/>
          </p:cNvGrpSpPr>
          <p:nvPr/>
        </p:nvGrpSpPr>
        <p:grpSpPr bwMode="auto">
          <a:xfrm>
            <a:off x="3409950" y="3475435"/>
            <a:ext cx="195263" cy="182165"/>
            <a:chOff x="4752" y="336"/>
            <a:chExt cx="288" cy="288"/>
          </a:xfrm>
        </p:grpSpPr>
        <p:sp>
          <p:nvSpPr>
            <p:cNvPr id="44128" name="Rectangle 204"/>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endParaRPr lang="de-DE" altLang="en-US" sz="900"/>
            </a:p>
          </p:txBody>
        </p:sp>
        <p:grpSp>
          <p:nvGrpSpPr>
            <p:cNvPr id="44129" name="Group 205"/>
            <p:cNvGrpSpPr>
              <a:grpSpLocks noChangeAspect="1"/>
            </p:cNvGrpSpPr>
            <p:nvPr/>
          </p:nvGrpSpPr>
          <p:grpSpPr bwMode="auto">
            <a:xfrm>
              <a:off x="4800" y="408"/>
              <a:ext cx="192" cy="144"/>
              <a:chOff x="4800" y="384"/>
              <a:chExt cx="192" cy="192"/>
            </a:xfrm>
          </p:grpSpPr>
          <p:sp>
            <p:nvSpPr>
              <p:cNvPr id="44130" name="Line 206"/>
              <p:cNvSpPr>
                <a:spLocks noChangeAspect="1" noChangeShapeType="1"/>
              </p:cNvSpPr>
              <p:nvPr/>
            </p:nvSpPr>
            <p:spPr bwMode="auto">
              <a:xfrm>
                <a:off x="4800"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31" name="Line 207"/>
              <p:cNvSpPr>
                <a:spLocks noChangeAspect="1" noChangeShapeType="1"/>
              </p:cNvSpPr>
              <p:nvPr/>
            </p:nvSpPr>
            <p:spPr bwMode="auto">
              <a:xfrm flipV="1">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32" name="Line 208"/>
              <p:cNvSpPr>
                <a:spLocks noChangeAspect="1" noChangeShapeType="1"/>
              </p:cNvSpPr>
              <p:nvPr/>
            </p:nvSpPr>
            <p:spPr bwMode="auto">
              <a:xfrm>
                <a:off x="4944"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33" name="Line 209"/>
              <p:cNvSpPr>
                <a:spLocks noChangeAspect="1" noChangeShapeType="1"/>
              </p:cNvSpPr>
              <p:nvPr/>
            </p:nvSpPr>
            <p:spPr bwMode="auto">
              <a:xfrm>
                <a:off x="4800"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34" name="Line 210"/>
              <p:cNvSpPr>
                <a:spLocks noChangeAspect="1" noChangeShapeType="1"/>
              </p:cNvSpPr>
              <p:nvPr/>
            </p:nvSpPr>
            <p:spPr bwMode="auto">
              <a:xfrm>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35" name="Line 211"/>
              <p:cNvSpPr>
                <a:spLocks noChangeAspect="1" noChangeShapeType="1"/>
              </p:cNvSpPr>
              <p:nvPr/>
            </p:nvSpPr>
            <p:spPr bwMode="auto">
              <a:xfrm>
                <a:off x="4944"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grpSp>
      <p:grpSp>
        <p:nvGrpSpPr>
          <p:cNvPr id="44061" name="Group 185"/>
          <p:cNvGrpSpPr>
            <a:grpSpLocks noChangeAspect="1"/>
          </p:cNvGrpSpPr>
          <p:nvPr/>
        </p:nvGrpSpPr>
        <p:grpSpPr bwMode="auto">
          <a:xfrm>
            <a:off x="4941094" y="4307681"/>
            <a:ext cx="195263" cy="182166"/>
            <a:chOff x="4752" y="336"/>
            <a:chExt cx="288" cy="288"/>
          </a:xfrm>
        </p:grpSpPr>
        <p:sp>
          <p:nvSpPr>
            <p:cNvPr id="44120" name="Rectangle 186"/>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endParaRPr lang="de-DE" altLang="en-US" sz="900"/>
            </a:p>
          </p:txBody>
        </p:sp>
        <p:grpSp>
          <p:nvGrpSpPr>
            <p:cNvPr id="44121" name="Group 187"/>
            <p:cNvGrpSpPr>
              <a:grpSpLocks noChangeAspect="1"/>
            </p:cNvGrpSpPr>
            <p:nvPr/>
          </p:nvGrpSpPr>
          <p:grpSpPr bwMode="auto">
            <a:xfrm>
              <a:off x="4800" y="408"/>
              <a:ext cx="192" cy="144"/>
              <a:chOff x="4800" y="384"/>
              <a:chExt cx="192" cy="192"/>
            </a:xfrm>
          </p:grpSpPr>
          <p:sp>
            <p:nvSpPr>
              <p:cNvPr id="44122" name="Line 188"/>
              <p:cNvSpPr>
                <a:spLocks noChangeAspect="1" noChangeShapeType="1"/>
              </p:cNvSpPr>
              <p:nvPr/>
            </p:nvSpPr>
            <p:spPr bwMode="auto">
              <a:xfrm>
                <a:off x="4800"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23" name="Line 189"/>
              <p:cNvSpPr>
                <a:spLocks noChangeAspect="1" noChangeShapeType="1"/>
              </p:cNvSpPr>
              <p:nvPr/>
            </p:nvSpPr>
            <p:spPr bwMode="auto">
              <a:xfrm flipV="1">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24" name="Line 190"/>
              <p:cNvSpPr>
                <a:spLocks noChangeAspect="1" noChangeShapeType="1"/>
              </p:cNvSpPr>
              <p:nvPr/>
            </p:nvSpPr>
            <p:spPr bwMode="auto">
              <a:xfrm>
                <a:off x="4944"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25" name="Line 191"/>
              <p:cNvSpPr>
                <a:spLocks noChangeAspect="1" noChangeShapeType="1"/>
              </p:cNvSpPr>
              <p:nvPr/>
            </p:nvSpPr>
            <p:spPr bwMode="auto">
              <a:xfrm>
                <a:off x="4800"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26" name="Line 192"/>
              <p:cNvSpPr>
                <a:spLocks noChangeAspect="1" noChangeShapeType="1"/>
              </p:cNvSpPr>
              <p:nvPr/>
            </p:nvSpPr>
            <p:spPr bwMode="auto">
              <a:xfrm>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27" name="Line 193"/>
              <p:cNvSpPr>
                <a:spLocks noChangeAspect="1" noChangeShapeType="1"/>
              </p:cNvSpPr>
              <p:nvPr/>
            </p:nvSpPr>
            <p:spPr bwMode="auto">
              <a:xfrm>
                <a:off x="4944"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grpSp>
      <p:grpSp>
        <p:nvGrpSpPr>
          <p:cNvPr id="44062" name="Group 203"/>
          <p:cNvGrpSpPr>
            <a:grpSpLocks noChangeAspect="1"/>
          </p:cNvGrpSpPr>
          <p:nvPr/>
        </p:nvGrpSpPr>
        <p:grpSpPr bwMode="auto">
          <a:xfrm>
            <a:off x="3473053" y="4304110"/>
            <a:ext cx="195263" cy="182165"/>
            <a:chOff x="4752" y="336"/>
            <a:chExt cx="288" cy="288"/>
          </a:xfrm>
        </p:grpSpPr>
        <p:sp>
          <p:nvSpPr>
            <p:cNvPr id="44112" name="Rectangle 204"/>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endParaRPr lang="de-DE" altLang="en-US" sz="900"/>
            </a:p>
          </p:txBody>
        </p:sp>
        <p:grpSp>
          <p:nvGrpSpPr>
            <p:cNvPr id="44113" name="Group 205"/>
            <p:cNvGrpSpPr>
              <a:grpSpLocks noChangeAspect="1"/>
            </p:cNvGrpSpPr>
            <p:nvPr/>
          </p:nvGrpSpPr>
          <p:grpSpPr bwMode="auto">
            <a:xfrm>
              <a:off x="4800" y="408"/>
              <a:ext cx="192" cy="144"/>
              <a:chOff x="4800" y="384"/>
              <a:chExt cx="192" cy="192"/>
            </a:xfrm>
          </p:grpSpPr>
          <p:sp>
            <p:nvSpPr>
              <p:cNvPr id="44114" name="Line 206"/>
              <p:cNvSpPr>
                <a:spLocks noChangeAspect="1" noChangeShapeType="1"/>
              </p:cNvSpPr>
              <p:nvPr/>
            </p:nvSpPr>
            <p:spPr bwMode="auto">
              <a:xfrm>
                <a:off x="4800"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15" name="Line 207"/>
              <p:cNvSpPr>
                <a:spLocks noChangeAspect="1" noChangeShapeType="1"/>
              </p:cNvSpPr>
              <p:nvPr/>
            </p:nvSpPr>
            <p:spPr bwMode="auto">
              <a:xfrm flipV="1">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16" name="Line 208"/>
              <p:cNvSpPr>
                <a:spLocks noChangeAspect="1" noChangeShapeType="1"/>
              </p:cNvSpPr>
              <p:nvPr/>
            </p:nvSpPr>
            <p:spPr bwMode="auto">
              <a:xfrm>
                <a:off x="4944"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17" name="Line 209"/>
              <p:cNvSpPr>
                <a:spLocks noChangeAspect="1" noChangeShapeType="1"/>
              </p:cNvSpPr>
              <p:nvPr/>
            </p:nvSpPr>
            <p:spPr bwMode="auto">
              <a:xfrm>
                <a:off x="4800"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18" name="Line 210"/>
              <p:cNvSpPr>
                <a:spLocks noChangeAspect="1" noChangeShapeType="1"/>
              </p:cNvSpPr>
              <p:nvPr/>
            </p:nvSpPr>
            <p:spPr bwMode="auto">
              <a:xfrm>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19" name="Line 211"/>
              <p:cNvSpPr>
                <a:spLocks noChangeAspect="1" noChangeShapeType="1"/>
              </p:cNvSpPr>
              <p:nvPr/>
            </p:nvSpPr>
            <p:spPr bwMode="auto">
              <a:xfrm>
                <a:off x="4944"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grpSp>
      <p:grpSp>
        <p:nvGrpSpPr>
          <p:cNvPr id="44063" name="Group 185"/>
          <p:cNvGrpSpPr>
            <a:grpSpLocks noChangeAspect="1"/>
          </p:cNvGrpSpPr>
          <p:nvPr/>
        </p:nvGrpSpPr>
        <p:grpSpPr bwMode="auto">
          <a:xfrm>
            <a:off x="5324475" y="3836194"/>
            <a:ext cx="195263" cy="182166"/>
            <a:chOff x="4752" y="336"/>
            <a:chExt cx="288" cy="288"/>
          </a:xfrm>
        </p:grpSpPr>
        <p:sp>
          <p:nvSpPr>
            <p:cNvPr id="44104" name="Rectangle 186"/>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endParaRPr lang="de-DE" altLang="en-US" sz="900"/>
            </a:p>
          </p:txBody>
        </p:sp>
        <p:grpSp>
          <p:nvGrpSpPr>
            <p:cNvPr id="44105" name="Group 187"/>
            <p:cNvGrpSpPr>
              <a:grpSpLocks noChangeAspect="1"/>
            </p:cNvGrpSpPr>
            <p:nvPr/>
          </p:nvGrpSpPr>
          <p:grpSpPr bwMode="auto">
            <a:xfrm>
              <a:off x="4800" y="408"/>
              <a:ext cx="192" cy="144"/>
              <a:chOff x="4800" y="384"/>
              <a:chExt cx="192" cy="192"/>
            </a:xfrm>
          </p:grpSpPr>
          <p:sp>
            <p:nvSpPr>
              <p:cNvPr id="44106" name="Line 188"/>
              <p:cNvSpPr>
                <a:spLocks noChangeAspect="1" noChangeShapeType="1"/>
              </p:cNvSpPr>
              <p:nvPr/>
            </p:nvSpPr>
            <p:spPr bwMode="auto">
              <a:xfrm>
                <a:off x="4800"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07" name="Line 189"/>
              <p:cNvSpPr>
                <a:spLocks noChangeAspect="1" noChangeShapeType="1"/>
              </p:cNvSpPr>
              <p:nvPr/>
            </p:nvSpPr>
            <p:spPr bwMode="auto">
              <a:xfrm flipV="1">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08" name="Line 190"/>
              <p:cNvSpPr>
                <a:spLocks noChangeAspect="1" noChangeShapeType="1"/>
              </p:cNvSpPr>
              <p:nvPr/>
            </p:nvSpPr>
            <p:spPr bwMode="auto">
              <a:xfrm>
                <a:off x="4944"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09" name="Line 191"/>
              <p:cNvSpPr>
                <a:spLocks noChangeAspect="1" noChangeShapeType="1"/>
              </p:cNvSpPr>
              <p:nvPr/>
            </p:nvSpPr>
            <p:spPr bwMode="auto">
              <a:xfrm>
                <a:off x="4800"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10" name="Line 192"/>
              <p:cNvSpPr>
                <a:spLocks noChangeAspect="1" noChangeShapeType="1"/>
              </p:cNvSpPr>
              <p:nvPr/>
            </p:nvSpPr>
            <p:spPr bwMode="auto">
              <a:xfrm>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11" name="Line 193"/>
              <p:cNvSpPr>
                <a:spLocks noChangeAspect="1" noChangeShapeType="1"/>
              </p:cNvSpPr>
              <p:nvPr/>
            </p:nvSpPr>
            <p:spPr bwMode="auto">
              <a:xfrm>
                <a:off x="4944"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grpSp>
      <p:grpSp>
        <p:nvGrpSpPr>
          <p:cNvPr id="44064" name="Group 203"/>
          <p:cNvGrpSpPr>
            <a:grpSpLocks noChangeAspect="1"/>
          </p:cNvGrpSpPr>
          <p:nvPr/>
        </p:nvGrpSpPr>
        <p:grpSpPr bwMode="auto">
          <a:xfrm>
            <a:off x="3073003" y="3832623"/>
            <a:ext cx="195263" cy="182165"/>
            <a:chOff x="4752" y="336"/>
            <a:chExt cx="288" cy="288"/>
          </a:xfrm>
        </p:grpSpPr>
        <p:sp>
          <p:nvSpPr>
            <p:cNvPr id="44096" name="Rectangle 204"/>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endParaRPr lang="de-DE" altLang="en-US" sz="900"/>
            </a:p>
          </p:txBody>
        </p:sp>
        <p:grpSp>
          <p:nvGrpSpPr>
            <p:cNvPr id="44097" name="Group 205"/>
            <p:cNvGrpSpPr>
              <a:grpSpLocks noChangeAspect="1"/>
            </p:cNvGrpSpPr>
            <p:nvPr/>
          </p:nvGrpSpPr>
          <p:grpSpPr bwMode="auto">
            <a:xfrm>
              <a:off x="4800" y="408"/>
              <a:ext cx="192" cy="144"/>
              <a:chOff x="4800" y="384"/>
              <a:chExt cx="192" cy="192"/>
            </a:xfrm>
          </p:grpSpPr>
          <p:sp>
            <p:nvSpPr>
              <p:cNvPr id="44098" name="Line 206"/>
              <p:cNvSpPr>
                <a:spLocks noChangeAspect="1" noChangeShapeType="1"/>
              </p:cNvSpPr>
              <p:nvPr/>
            </p:nvSpPr>
            <p:spPr bwMode="auto">
              <a:xfrm>
                <a:off x="4800"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099" name="Line 207"/>
              <p:cNvSpPr>
                <a:spLocks noChangeAspect="1" noChangeShapeType="1"/>
              </p:cNvSpPr>
              <p:nvPr/>
            </p:nvSpPr>
            <p:spPr bwMode="auto">
              <a:xfrm flipV="1">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00" name="Line 208"/>
              <p:cNvSpPr>
                <a:spLocks noChangeAspect="1" noChangeShapeType="1"/>
              </p:cNvSpPr>
              <p:nvPr/>
            </p:nvSpPr>
            <p:spPr bwMode="auto">
              <a:xfrm>
                <a:off x="4944"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01" name="Line 209"/>
              <p:cNvSpPr>
                <a:spLocks noChangeAspect="1" noChangeShapeType="1"/>
              </p:cNvSpPr>
              <p:nvPr/>
            </p:nvSpPr>
            <p:spPr bwMode="auto">
              <a:xfrm>
                <a:off x="4800"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02" name="Line 210"/>
              <p:cNvSpPr>
                <a:spLocks noChangeAspect="1" noChangeShapeType="1"/>
              </p:cNvSpPr>
              <p:nvPr/>
            </p:nvSpPr>
            <p:spPr bwMode="auto">
              <a:xfrm>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103" name="Line 211"/>
              <p:cNvSpPr>
                <a:spLocks noChangeAspect="1" noChangeShapeType="1"/>
              </p:cNvSpPr>
              <p:nvPr/>
            </p:nvSpPr>
            <p:spPr bwMode="auto">
              <a:xfrm>
                <a:off x="4944"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grpSp>
      <p:grpSp>
        <p:nvGrpSpPr>
          <p:cNvPr id="44065" name="Group 185"/>
          <p:cNvGrpSpPr>
            <a:grpSpLocks noChangeAspect="1"/>
          </p:cNvGrpSpPr>
          <p:nvPr/>
        </p:nvGrpSpPr>
        <p:grpSpPr bwMode="auto">
          <a:xfrm>
            <a:off x="5412581" y="3280173"/>
            <a:ext cx="195263" cy="182165"/>
            <a:chOff x="4752" y="336"/>
            <a:chExt cx="288" cy="288"/>
          </a:xfrm>
        </p:grpSpPr>
        <p:sp>
          <p:nvSpPr>
            <p:cNvPr id="44088" name="Rectangle 186"/>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endParaRPr lang="de-DE" altLang="en-US" sz="900"/>
            </a:p>
          </p:txBody>
        </p:sp>
        <p:grpSp>
          <p:nvGrpSpPr>
            <p:cNvPr id="44089" name="Group 187"/>
            <p:cNvGrpSpPr>
              <a:grpSpLocks noChangeAspect="1"/>
            </p:cNvGrpSpPr>
            <p:nvPr/>
          </p:nvGrpSpPr>
          <p:grpSpPr bwMode="auto">
            <a:xfrm>
              <a:off x="4800" y="408"/>
              <a:ext cx="192" cy="144"/>
              <a:chOff x="4800" y="384"/>
              <a:chExt cx="192" cy="192"/>
            </a:xfrm>
          </p:grpSpPr>
          <p:sp>
            <p:nvSpPr>
              <p:cNvPr id="44090" name="Line 188"/>
              <p:cNvSpPr>
                <a:spLocks noChangeAspect="1" noChangeShapeType="1"/>
              </p:cNvSpPr>
              <p:nvPr/>
            </p:nvSpPr>
            <p:spPr bwMode="auto">
              <a:xfrm>
                <a:off x="4800"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091" name="Line 189"/>
              <p:cNvSpPr>
                <a:spLocks noChangeAspect="1" noChangeShapeType="1"/>
              </p:cNvSpPr>
              <p:nvPr/>
            </p:nvSpPr>
            <p:spPr bwMode="auto">
              <a:xfrm flipV="1">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092" name="Line 190"/>
              <p:cNvSpPr>
                <a:spLocks noChangeAspect="1" noChangeShapeType="1"/>
              </p:cNvSpPr>
              <p:nvPr/>
            </p:nvSpPr>
            <p:spPr bwMode="auto">
              <a:xfrm>
                <a:off x="4944"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093" name="Line 191"/>
              <p:cNvSpPr>
                <a:spLocks noChangeAspect="1" noChangeShapeType="1"/>
              </p:cNvSpPr>
              <p:nvPr/>
            </p:nvSpPr>
            <p:spPr bwMode="auto">
              <a:xfrm>
                <a:off x="4800"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094" name="Line 192"/>
              <p:cNvSpPr>
                <a:spLocks noChangeAspect="1" noChangeShapeType="1"/>
              </p:cNvSpPr>
              <p:nvPr/>
            </p:nvSpPr>
            <p:spPr bwMode="auto">
              <a:xfrm>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095" name="Line 193"/>
              <p:cNvSpPr>
                <a:spLocks noChangeAspect="1" noChangeShapeType="1"/>
              </p:cNvSpPr>
              <p:nvPr/>
            </p:nvSpPr>
            <p:spPr bwMode="auto">
              <a:xfrm>
                <a:off x="4944"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grpSp>
      <p:grpSp>
        <p:nvGrpSpPr>
          <p:cNvPr id="44066" name="Group 194"/>
          <p:cNvGrpSpPr>
            <a:grpSpLocks noChangeAspect="1"/>
          </p:cNvGrpSpPr>
          <p:nvPr/>
        </p:nvGrpSpPr>
        <p:grpSpPr bwMode="auto">
          <a:xfrm>
            <a:off x="4183856" y="3484960"/>
            <a:ext cx="195263" cy="182165"/>
            <a:chOff x="4752" y="336"/>
            <a:chExt cx="288" cy="288"/>
          </a:xfrm>
        </p:grpSpPr>
        <p:sp>
          <p:nvSpPr>
            <p:cNvPr id="44080" name="Rectangle 195"/>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endParaRPr lang="de-DE" altLang="en-US" sz="900"/>
            </a:p>
          </p:txBody>
        </p:sp>
        <p:grpSp>
          <p:nvGrpSpPr>
            <p:cNvPr id="44081" name="Group 196"/>
            <p:cNvGrpSpPr>
              <a:grpSpLocks noChangeAspect="1"/>
            </p:cNvGrpSpPr>
            <p:nvPr/>
          </p:nvGrpSpPr>
          <p:grpSpPr bwMode="auto">
            <a:xfrm>
              <a:off x="4800" y="408"/>
              <a:ext cx="192" cy="144"/>
              <a:chOff x="4800" y="384"/>
              <a:chExt cx="192" cy="192"/>
            </a:xfrm>
          </p:grpSpPr>
          <p:sp>
            <p:nvSpPr>
              <p:cNvPr id="44082" name="Line 197"/>
              <p:cNvSpPr>
                <a:spLocks noChangeAspect="1" noChangeShapeType="1"/>
              </p:cNvSpPr>
              <p:nvPr/>
            </p:nvSpPr>
            <p:spPr bwMode="auto">
              <a:xfrm>
                <a:off x="4800"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083" name="Line 198"/>
              <p:cNvSpPr>
                <a:spLocks noChangeAspect="1" noChangeShapeType="1"/>
              </p:cNvSpPr>
              <p:nvPr/>
            </p:nvSpPr>
            <p:spPr bwMode="auto">
              <a:xfrm flipV="1">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084" name="Line 199"/>
              <p:cNvSpPr>
                <a:spLocks noChangeAspect="1" noChangeShapeType="1"/>
              </p:cNvSpPr>
              <p:nvPr/>
            </p:nvSpPr>
            <p:spPr bwMode="auto">
              <a:xfrm>
                <a:off x="4944"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085" name="Line 200"/>
              <p:cNvSpPr>
                <a:spLocks noChangeAspect="1" noChangeShapeType="1"/>
              </p:cNvSpPr>
              <p:nvPr/>
            </p:nvSpPr>
            <p:spPr bwMode="auto">
              <a:xfrm>
                <a:off x="4800"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086" name="Line 201"/>
              <p:cNvSpPr>
                <a:spLocks noChangeAspect="1" noChangeShapeType="1"/>
              </p:cNvSpPr>
              <p:nvPr/>
            </p:nvSpPr>
            <p:spPr bwMode="auto">
              <a:xfrm>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087" name="Line 202"/>
              <p:cNvSpPr>
                <a:spLocks noChangeAspect="1" noChangeShapeType="1"/>
              </p:cNvSpPr>
              <p:nvPr/>
            </p:nvSpPr>
            <p:spPr bwMode="auto">
              <a:xfrm>
                <a:off x="4944"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grpSp>
      <p:grpSp>
        <p:nvGrpSpPr>
          <p:cNvPr id="44067" name="Group 203"/>
          <p:cNvGrpSpPr>
            <a:grpSpLocks noChangeAspect="1"/>
          </p:cNvGrpSpPr>
          <p:nvPr/>
        </p:nvGrpSpPr>
        <p:grpSpPr bwMode="auto">
          <a:xfrm>
            <a:off x="2967037" y="3277792"/>
            <a:ext cx="195263" cy="182165"/>
            <a:chOff x="4752" y="336"/>
            <a:chExt cx="288" cy="288"/>
          </a:xfrm>
        </p:grpSpPr>
        <p:sp>
          <p:nvSpPr>
            <p:cNvPr id="44072" name="Rectangle 204"/>
            <p:cNvSpPr>
              <a:spLocks noChangeAspect="1" noChangeArrowheads="1"/>
            </p:cNvSpPr>
            <p:nvPr/>
          </p:nvSpPr>
          <p:spPr bwMode="auto">
            <a:xfrm>
              <a:off x="4752" y="3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ctr"/>
              <a:endParaRPr lang="de-DE" altLang="en-US" sz="900"/>
            </a:p>
          </p:txBody>
        </p:sp>
        <p:grpSp>
          <p:nvGrpSpPr>
            <p:cNvPr id="44073" name="Group 205"/>
            <p:cNvGrpSpPr>
              <a:grpSpLocks noChangeAspect="1"/>
            </p:cNvGrpSpPr>
            <p:nvPr/>
          </p:nvGrpSpPr>
          <p:grpSpPr bwMode="auto">
            <a:xfrm>
              <a:off x="4800" y="408"/>
              <a:ext cx="192" cy="144"/>
              <a:chOff x="4800" y="384"/>
              <a:chExt cx="192" cy="192"/>
            </a:xfrm>
          </p:grpSpPr>
          <p:sp>
            <p:nvSpPr>
              <p:cNvPr id="44074" name="Line 206"/>
              <p:cNvSpPr>
                <a:spLocks noChangeAspect="1" noChangeShapeType="1"/>
              </p:cNvSpPr>
              <p:nvPr/>
            </p:nvSpPr>
            <p:spPr bwMode="auto">
              <a:xfrm>
                <a:off x="4800"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075" name="Line 207"/>
              <p:cNvSpPr>
                <a:spLocks noChangeAspect="1" noChangeShapeType="1"/>
              </p:cNvSpPr>
              <p:nvPr/>
            </p:nvSpPr>
            <p:spPr bwMode="auto">
              <a:xfrm flipV="1">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076" name="Line 208"/>
              <p:cNvSpPr>
                <a:spLocks noChangeAspect="1" noChangeShapeType="1"/>
              </p:cNvSpPr>
              <p:nvPr/>
            </p:nvSpPr>
            <p:spPr bwMode="auto">
              <a:xfrm>
                <a:off x="4944"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077" name="Line 209"/>
              <p:cNvSpPr>
                <a:spLocks noChangeAspect="1" noChangeShapeType="1"/>
              </p:cNvSpPr>
              <p:nvPr/>
            </p:nvSpPr>
            <p:spPr bwMode="auto">
              <a:xfrm>
                <a:off x="4800" y="384"/>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078" name="Line 210"/>
              <p:cNvSpPr>
                <a:spLocks noChangeAspect="1" noChangeShapeType="1"/>
              </p:cNvSpPr>
              <p:nvPr/>
            </p:nvSpPr>
            <p:spPr bwMode="auto">
              <a:xfrm>
                <a:off x="4848" y="384"/>
                <a:ext cx="96" cy="1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44079" name="Line 211"/>
              <p:cNvSpPr>
                <a:spLocks noChangeAspect="1" noChangeShapeType="1"/>
              </p:cNvSpPr>
              <p:nvPr/>
            </p:nvSpPr>
            <p:spPr bwMode="auto">
              <a:xfrm>
                <a:off x="4944" y="576"/>
                <a:ext cx="48"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grpSp>
      </p:grpSp>
      <p:sp>
        <p:nvSpPr>
          <p:cNvPr id="44070" name="Text Box 335"/>
          <p:cNvSpPr txBox="1">
            <a:spLocks noChangeArrowheads="1"/>
          </p:cNvSpPr>
          <p:nvPr/>
        </p:nvSpPr>
        <p:spPr bwMode="auto">
          <a:xfrm>
            <a:off x="3706416" y="1889522"/>
            <a:ext cx="48442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1050" b="1" dirty="0"/>
              <a:t>SRM</a:t>
            </a:r>
            <a:endParaRPr lang="en-US" altLang="en-US" sz="1800" b="1" dirty="0"/>
          </a:p>
        </p:txBody>
      </p:sp>
      <p:sp>
        <p:nvSpPr>
          <p:cNvPr id="44071" name="Text Box 335"/>
          <p:cNvSpPr txBox="1">
            <a:spLocks noChangeArrowheads="1"/>
          </p:cNvSpPr>
          <p:nvPr/>
        </p:nvSpPr>
        <p:spPr bwMode="auto">
          <a:xfrm>
            <a:off x="4393406" y="1899047"/>
            <a:ext cx="48442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1050" b="1" dirty="0"/>
              <a:t>SRM</a:t>
            </a:r>
            <a:endParaRPr lang="en-US" altLang="en-US" sz="1800" b="1" dirty="0"/>
          </a:p>
        </p:txBody>
      </p:sp>
      <p:pic>
        <p:nvPicPr>
          <p:cNvPr id="255" name="Объект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860" y="4067654"/>
            <a:ext cx="2520280" cy="943850"/>
          </a:xfrm>
          <a:prstGeom prst="rect">
            <a:avLst/>
          </a:prstGeom>
        </p:spPr>
      </p:pic>
      <p:sp>
        <p:nvSpPr>
          <p:cNvPr id="256" name="Заголовок 5"/>
          <p:cNvSpPr txBox="1">
            <a:spLocks/>
          </p:cNvSpPr>
          <p:nvPr/>
        </p:nvSpPr>
        <p:spPr>
          <a:xfrm>
            <a:off x="425837" y="19995"/>
            <a:ext cx="5619770" cy="557841"/>
          </a:xfrm>
          <a:prstGeom prst="rect">
            <a:avLst/>
          </a:prstGeom>
        </p:spPr>
        <p:txBody>
          <a:bodyPr vert="horz" lIns="0" tIns="0" rIns="0" bIns="0" rtlCol="0" anchor="ctr">
            <a:noAutofit/>
          </a:bodyPr>
          <a:lstStyle>
            <a:lvl1pPr algn="l" defTabSz="914400" rtl="0" eaLnBrk="1" latinLnBrk="0" hangingPunct="1">
              <a:spcBef>
                <a:spcPct val="0"/>
              </a:spcBef>
              <a:buNone/>
              <a:defRPr sz="2400" kern="1200">
                <a:solidFill>
                  <a:srgbClr val="005791"/>
                </a:solidFill>
                <a:latin typeface="Segoe UI Light" panose="020B0502040204020203" pitchFamily="34" charset="0"/>
                <a:ea typeface="Segoe UI" panose="020B0502040204020203" pitchFamily="34" charset="0"/>
                <a:cs typeface="Segoe UI" panose="020B0502040204020203" pitchFamily="34" charset="0"/>
              </a:defRPr>
            </a:lvl1pPr>
          </a:lstStyle>
          <a:p>
            <a:r>
              <a:rPr lang="ru-RU" dirty="0" smtClean="0"/>
              <a:t>Технологии резервирования</a:t>
            </a:r>
            <a:endParaRPr lang="ru-RU" dirty="0"/>
          </a:p>
        </p:txBody>
      </p:sp>
    </p:spTree>
    <p:extLst>
      <p:ext uri="{BB962C8B-B14F-4D97-AF65-F5344CB8AC3E}">
        <p14:creationId xmlns:p14="http://schemas.microsoft.com/office/powerpoint/2010/main" val="3112100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3860" y="4067654"/>
            <a:ext cx="2520280" cy="943850"/>
          </a:xfrm>
        </p:spPr>
      </p:pic>
      <p:sp>
        <p:nvSpPr>
          <p:cNvPr id="3" name="Дата 2"/>
          <p:cNvSpPr>
            <a:spLocks noGrp="1"/>
          </p:cNvSpPr>
          <p:nvPr>
            <p:ph type="dt" sz="half" idx="10"/>
          </p:nvPr>
        </p:nvSpPr>
        <p:spPr/>
        <p:txBody>
          <a:bodyPr/>
          <a:lstStyle/>
          <a:p>
            <a:fld id="{DCE221E2-0FE2-4601-A2BF-1E359924C1D9}" type="datetime1">
              <a:rPr lang="ru-RU" smtClean="0"/>
              <a:t>24.04.2018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B804B9-C052-496D-8E25-76A4029B0BE7}" type="slidenum">
              <a:rPr lang="ru-RU" smtClean="0"/>
              <a:t>24</a:t>
            </a:fld>
            <a:endParaRPr lang="ru-RU"/>
          </a:p>
        </p:txBody>
      </p:sp>
      <p:sp>
        <p:nvSpPr>
          <p:cNvPr id="9" name="Заголовок 5"/>
          <p:cNvSpPr txBox="1">
            <a:spLocks/>
          </p:cNvSpPr>
          <p:nvPr/>
        </p:nvSpPr>
        <p:spPr>
          <a:xfrm>
            <a:off x="1403648" y="1336307"/>
            <a:ext cx="6336704" cy="2088232"/>
          </a:xfrm>
          <a:prstGeom prst="rect">
            <a:avLst/>
          </a:prstGeom>
        </p:spPr>
        <p:txBody>
          <a:bodyPr vert="horz" lIns="0" tIns="0" rIns="0" bIns="0" rtlCol="0" anchor="ctr">
            <a:noAutofit/>
          </a:bodyPr>
          <a:lstStyle>
            <a:lvl1pPr algn="l" defTabSz="914400" rtl="0" eaLnBrk="1" latinLnBrk="0" hangingPunct="1">
              <a:spcBef>
                <a:spcPct val="0"/>
              </a:spcBef>
              <a:buNone/>
              <a:defRPr sz="2400" kern="1200">
                <a:solidFill>
                  <a:srgbClr val="005791"/>
                </a:solidFill>
                <a:latin typeface="Segoe UI Light" panose="020B0502040204020203" pitchFamily="34" charset="0"/>
                <a:ea typeface="Segoe UI" panose="020B0502040204020203" pitchFamily="34" charset="0"/>
                <a:cs typeface="Segoe UI" panose="020B0502040204020203" pitchFamily="34" charset="0"/>
              </a:defRPr>
            </a:lvl1pPr>
          </a:lstStyle>
          <a:p>
            <a:pPr algn="ctr">
              <a:lnSpc>
                <a:spcPct val="200000"/>
              </a:lnSpc>
            </a:pPr>
            <a:r>
              <a:rPr lang="ru-RU" sz="1600" dirty="0" smtClean="0"/>
              <a:t/>
            </a:r>
            <a:br>
              <a:rPr lang="ru-RU" sz="1600" dirty="0" smtClean="0"/>
            </a:br>
            <a:r>
              <a:rPr lang="ru-RU" sz="2800" b="1" dirty="0" smtClean="0"/>
              <a:t>Технологии </a:t>
            </a:r>
            <a:r>
              <a:rPr lang="ru-RU" sz="2800" b="1" dirty="0" smtClean="0"/>
              <a:t>резервирования с нулевым временем восстановления</a:t>
            </a:r>
            <a:r>
              <a:rPr lang="en-US" sz="2800" b="1" dirty="0" smtClean="0"/>
              <a:t/>
            </a:r>
            <a:br>
              <a:rPr lang="en-US" sz="2800" b="1" dirty="0" smtClean="0"/>
            </a:br>
            <a:endParaRPr lang="ru-RU" sz="2800" b="1" dirty="0"/>
          </a:p>
        </p:txBody>
      </p:sp>
    </p:spTree>
    <p:extLst>
      <p:ext uri="{BB962C8B-B14F-4D97-AF65-F5344CB8AC3E}">
        <p14:creationId xmlns:p14="http://schemas.microsoft.com/office/powerpoint/2010/main" val="899153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3860" y="4067654"/>
            <a:ext cx="2520280" cy="943850"/>
          </a:xfrm>
        </p:spPr>
      </p:pic>
      <p:sp>
        <p:nvSpPr>
          <p:cNvPr id="3" name="Дата 2"/>
          <p:cNvSpPr>
            <a:spLocks noGrp="1"/>
          </p:cNvSpPr>
          <p:nvPr>
            <p:ph type="dt" sz="half" idx="10"/>
          </p:nvPr>
        </p:nvSpPr>
        <p:spPr/>
        <p:txBody>
          <a:bodyPr/>
          <a:lstStyle/>
          <a:p>
            <a:fld id="{DCE221E2-0FE2-4601-A2BF-1E359924C1D9}" type="datetime1">
              <a:rPr lang="ru-RU" smtClean="0"/>
              <a:t>24.04.2018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B804B9-C052-496D-8E25-76A4029B0BE7}" type="slidenum">
              <a:rPr lang="ru-RU" smtClean="0"/>
              <a:t>25</a:t>
            </a:fld>
            <a:endParaRPr lang="ru-RU"/>
          </a:p>
        </p:txBody>
      </p:sp>
      <p:sp>
        <p:nvSpPr>
          <p:cNvPr id="95" name="Заголовок 5"/>
          <p:cNvSpPr txBox="1">
            <a:spLocks/>
          </p:cNvSpPr>
          <p:nvPr/>
        </p:nvSpPr>
        <p:spPr>
          <a:xfrm>
            <a:off x="485428" y="77318"/>
            <a:ext cx="5619770" cy="557841"/>
          </a:xfrm>
          <a:prstGeom prst="rect">
            <a:avLst/>
          </a:prstGeom>
        </p:spPr>
        <p:txBody>
          <a:bodyPr vert="horz" lIns="0" tIns="0" rIns="0" bIns="0" rtlCol="0" anchor="ctr">
            <a:noAutofit/>
          </a:bodyPr>
          <a:lstStyle>
            <a:lvl1pPr algn="l" defTabSz="914400" rtl="0" eaLnBrk="1" latinLnBrk="0" hangingPunct="1">
              <a:spcBef>
                <a:spcPct val="0"/>
              </a:spcBef>
              <a:buNone/>
              <a:defRPr sz="2400" kern="1200">
                <a:solidFill>
                  <a:srgbClr val="005791"/>
                </a:solidFill>
                <a:latin typeface="Segoe UI Light" panose="020B0502040204020203" pitchFamily="34" charset="0"/>
                <a:ea typeface="Segoe UI" panose="020B0502040204020203" pitchFamily="34" charset="0"/>
                <a:cs typeface="Segoe UI" panose="020B0502040204020203" pitchFamily="34" charset="0"/>
              </a:defRPr>
            </a:lvl1pPr>
          </a:lstStyle>
          <a:p>
            <a:r>
              <a:rPr lang="ru-RU" dirty="0" smtClean="0"/>
              <a:t>Технологии резервирования</a:t>
            </a:r>
            <a:endParaRPr lang="ru-RU" dirty="0"/>
          </a:p>
        </p:txBody>
      </p:sp>
      <p:sp>
        <p:nvSpPr>
          <p:cNvPr id="9" name="TextBox 8"/>
          <p:cNvSpPr txBox="1"/>
          <p:nvPr/>
        </p:nvSpPr>
        <p:spPr>
          <a:xfrm>
            <a:off x="6553200" y="1059582"/>
            <a:ext cx="2555304" cy="2592288"/>
          </a:xfrm>
          <a:prstGeom prst="rect">
            <a:avLst/>
          </a:prstGeom>
          <a:noFill/>
        </p:spPr>
        <p:txBody>
          <a:bodyPr wrap="square" rtlCol="0">
            <a:spAutoFit/>
          </a:bodyPr>
          <a:lstStyle/>
          <a:p>
            <a:r>
              <a:rPr lang="en-US" b="1" dirty="0" smtClean="0"/>
              <a:t>HSR</a:t>
            </a:r>
            <a:r>
              <a:rPr lang="en-US" dirty="0" smtClean="0"/>
              <a:t/>
            </a:r>
            <a:br>
              <a:rPr lang="en-US" dirty="0" smtClean="0"/>
            </a:br>
            <a:r>
              <a:rPr lang="en-US" dirty="0" smtClean="0"/>
              <a:t>(</a:t>
            </a:r>
            <a:r>
              <a:rPr lang="en-US" dirty="0"/>
              <a:t>High-availability Seamless Redundancy</a:t>
            </a:r>
            <a:r>
              <a:rPr lang="en-US" dirty="0" smtClean="0"/>
              <a:t>)</a:t>
            </a:r>
            <a:br>
              <a:rPr lang="en-US" dirty="0" smtClean="0"/>
            </a:br>
            <a:r>
              <a:rPr lang="en-US" dirty="0" smtClean="0"/>
              <a:t/>
            </a:r>
            <a:br>
              <a:rPr lang="en-US" dirty="0" smtClean="0"/>
            </a:br>
            <a:r>
              <a:rPr lang="ru-RU" dirty="0" smtClean="0"/>
              <a:t>протокол резервирования соединений (бесшовное резервирование) </a:t>
            </a:r>
            <a:endParaRPr lang="ru-RU" dirty="0"/>
          </a:p>
        </p:txBody>
      </p:sp>
      <p:pic>
        <p:nvPicPr>
          <p:cNvPr id="2" name="Рисунок 1"/>
          <p:cNvPicPr>
            <a:picLocks noChangeAspect="1"/>
          </p:cNvPicPr>
          <p:nvPr/>
        </p:nvPicPr>
        <p:blipFill>
          <a:blip r:embed="rId3"/>
          <a:stretch>
            <a:fillRect/>
          </a:stretch>
        </p:blipFill>
        <p:spPr>
          <a:xfrm>
            <a:off x="280156" y="803177"/>
            <a:ext cx="6096148" cy="3235927"/>
          </a:xfrm>
          <a:prstGeom prst="rect">
            <a:avLst/>
          </a:prstGeom>
        </p:spPr>
      </p:pic>
    </p:spTree>
    <p:extLst>
      <p:ext uri="{BB962C8B-B14F-4D97-AF65-F5344CB8AC3E}">
        <p14:creationId xmlns:p14="http://schemas.microsoft.com/office/powerpoint/2010/main" val="13057459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CE221E2-0FE2-4601-A2BF-1E359924C1D9}" type="datetime1">
              <a:rPr lang="ru-RU" smtClean="0"/>
              <a:t>24.04.2018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B804B9-C052-496D-8E25-76A4029B0BE7}" type="slidenum">
              <a:rPr lang="ru-RU" smtClean="0"/>
              <a:t>26</a:t>
            </a:fld>
            <a:endParaRPr lang="ru-RU"/>
          </a:p>
        </p:txBody>
      </p:sp>
      <p:sp>
        <p:nvSpPr>
          <p:cNvPr id="95" name="Заголовок 5"/>
          <p:cNvSpPr txBox="1">
            <a:spLocks/>
          </p:cNvSpPr>
          <p:nvPr/>
        </p:nvSpPr>
        <p:spPr>
          <a:xfrm>
            <a:off x="485428" y="77318"/>
            <a:ext cx="5619770" cy="557841"/>
          </a:xfrm>
          <a:prstGeom prst="rect">
            <a:avLst/>
          </a:prstGeom>
        </p:spPr>
        <p:txBody>
          <a:bodyPr vert="horz" lIns="0" tIns="0" rIns="0" bIns="0" rtlCol="0" anchor="ctr">
            <a:noAutofit/>
          </a:bodyPr>
          <a:lstStyle>
            <a:lvl1pPr algn="l" defTabSz="914400" rtl="0" eaLnBrk="1" latinLnBrk="0" hangingPunct="1">
              <a:spcBef>
                <a:spcPct val="0"/>
              </a:spcBef>
              <a:buNone/>
              <a:defRPr sz="2400" kern="1200">
                <a:solidFill>
                  <a:srgbClr val="005791"/>
                </a:solidFill>
                <a:latin typeface="Segoe UI Light" panose="020B0502040204020203" pitchFamily="34" charset="0"/>
                <a:ea typeface="Segoe UI" panose="020B0502040204020203" pitchFamily="34" charset="0"/>
                <a:cs typeface="Segoe UI" panose="020B0502040204020203" pitchFamily="34" charset="0"/>
              </a:defRPr>
            </a:lvl1pPr>
          </a:lstStyle>
          <a:p>
            <a:r>
              <a:rPr lang="ru-RU" dirty="0" smtClean="0"/>
              <a:t>Технологии резервирования</a:t>
            </a:r>
            <a:endParaRPr lang="ru-RU" dirty="0"/>
          </a:p>
        </p:txBody>
      </p:sp>
      <p:sp>
        <p:nvSpPr>
          <p:cNvPr id="9" name="TextBox 8"/>
          <p:cNvSpPr txBox="1"/>
          <p:nvPr/>
        </p:nvSpPr>
        <p:spPr>
          <a:xfrm>
            <a:off x="6444208" y="1059582"/>
            <a:ext cx="2555304" cy="1754326"/>
          </a:xfrm>
          <a:prstGeom prst="rect">
            <a:avLst/>
          </a:prstGeom>
          <a:noFill/>
        </p:spPr>
        <p:txBody>
          <a:bodyPr wrap="square" rtlCol="0">
            <a:spAutoFit/>
          </a:bodyPr>
          <a:lstStyle/>
          <a:p>
            <a:r>
              <a:rPr lang="en-US" b="1" dirty="0" smtClean="0"/>
              <a:t>PRP</a:t>
            </a:r>
            <a:r>
              <a:rPr lang="en-US" dirty="0"/>
              <a:t/>
            </a:r>
            <a:br>
              <a:rPr lang="en-US" dirty="0"/>
            </a:br>
            <a:r>
              <a:rPr lang="en-US" dirty="0"/>
              <a:t>(Parallel Redundancy Protocol)</a:t>
            </a:r>
            <a:r>
              <a:rPr lang="en-US" dirty="0" smtClean="0"/>
              <a:t/>
            </a:r>
            <a:br>
              <a:rPr lang="en-US" dirty="0" smtClean="0"/>
            </a:br>
            <a:r>
              <a:rPr lang="en-US" dirty="0" smtClean="0"/>
              <a:t/>
            </a:r>
            <a:br>
              <a:rPr lang="en-US" dirty="0" smtClean="0"/>
            </a:br>
            <a:r>
              <a:rPr lang="ru-RU" dirty="0" smtClean="0"/>
              <a:t>протокол резервирования </a:t>
            </a:r>
            <a:r>
              <a:rPr lang="en-US" dirty="0" smtClean="0"/>
              <a:t>c</a:t>
            </a:r>
            <a:r>
              <a:rPr lang="ru-RU" dirty="0" smtClean="0"/>
              <a:t>ети</a:t>
            </a:r>
            <a:endParaRPr lang="ru-RU" dirty="0"/>
          </a:p>
        </p:txBody>
      </p:sp>
      <p:pic>
        <p:nvPicPr>
          <p:cNvPr id="6" name="Рисунок 5"/>
          <p:cNvPicPr>
            <a:picLocks noChangeAspect="1"/>
          </p:cNvPicPr>
          <p:nvPr/>
        </p:nvPicPr>
        <p:blipFill>
          <a:blip r:embed="rId2"/>
          <a:stretch>
            <a:fillRect/>
          </a:stretch>
        </p:blipFill>
        <p:spPr>
          <a:xfrm>
            <a:off x="971600" y="717530"/>
            <a:ext cx="4504517" cy="3841099"/>
          </a:xfrm>
          <a:prstGeom prst="rect">
            <a:avLst/>
          </a:prstGeom>
        </p:spPr>
      </p:pic>
      <p:sp>
        <p:nvSpPr>
          <p:cNvPr id="2" name="Объект 1"/>
          <p:cNvSpPr>
            <a:spLocks noGrp="1"/>
          </p:cNvSpPr>
          <p:nvPr>
            <p:ph idx="1"/>
          </p:nvPr>
        </p:nvSpPr>
        <p:spPr/>
        <p:txBody>
          <a:bodyPr/>
          <a:lstStyle/>
          <a:p>
            <a:endParaRPr lang="ru-RU"/>
          </a:p>
        </p:txBody>
      </p:sp>
    </p:spTree>
    <p:extLst>
      <p:ext uri="{BB962C8B-B14F-4D97-AF65-F5344CB8AC3E}">
        <p14:creationId xmlns:p14="http://schemas.microsoft.com/office/powerpoint/2010/main" val="37924602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3860" y="4067654"/>
            <a:ext cx="2520280" cy="943850"/>
          </a:xfrm>
        </p:spPr>
      </p:pic>
      <p:sp>
        <p:nvSpPr>
          <p:cNvPr id="3" name="Дата 2"/>
          <p:cNvSpPr>
            <a:spLocks noGrp="1"/>
          </p:cNvSpPr>
          <p:nvPr>
            <p:ph type="dt" sz="half" idx="10"/>
          </p:nvPr>
        </p:nvSpPr>
        <p:spPr/>
        <p:txBody>
          <a:bodyPr/>
          <a:lstStyle/>
          <a:p>
            <a:fld id="{DCE221E2-0FE2-4601-A2BF-1E359924C1D9}" type="datetime1">
              <a:rPr lang="ru-RU" smtClean="0"/>
              <a:t>24.04.2018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B804B9-C052-496D-8E25-76A4029B0BE7}" type="slidenum">
              <a:rPr lang="ru-RU" smtClean="0"/>
              <a:t>27</a:t>
            </a:fld>
            <a:endParaRPr lang="ru-RU"/>
          </a:p>
        </p:txBody>
      </p:sp>
      <p:sp>
        <p:nvSpPr>
          <p:cNvPr id="9" name="Заголовок 5"/>
          <p:cNvSpPr txBox="1">
            <a:spLocks/>
          </p:cNvSpPr>
          <p:nvPr/>
        </p:nvSpPr>
        <p:spPr>
          <a:xfrm>
            <a:off x="1475656" y="1347614"/>
            <a:ext cx="6840760" cy="2088232"/>
          </a:xfrm>
          <a:prstGeom prst="rect">
            <a:avLst/>
          </a:prstGeom>
        </p:spPr>
        <p:txBody>
          <a:bodyPr vert="horz" lIns="0" tIns="0" rIns="0" bIns="0" rtlCol="0" anchor="ctr">
            <a:noAutofit/>
          </a:bodyPr>
          <a:lstStyle>
            <a:lvl1pPr algn="l" defTabSz="914400" rtl="0" eaLnBrk="1" latinLnBrk="0" hangingPunct="1">
              <a:spcBef>
                <a:spcPct val="0"/>
              </a:spcBef>
              <a:buNone/>
              <a:defRPr sz="2400" kern="1200">
                <a:solidFill>
                  <a:srgbClr val="005791"/>
                </a:solidFill>
                <a:latin typeface="Segoe UI Light" panose="020B0502040204020203" pitchFamily="34" charset="0"/>
                <a:ea typeface="Segoe UI" panose="020B0502040204020203" pitchFamily="34" charset="0"/>
                <a:cs typeface="Segoe UI" panose="020B0502040204020203" pitchFamily="34" charset="0"/>
              </a:defRPr>
            </a:lvl1pPr>
          </a:lstStyle>
          <a:p>
            <a:pPr algn="ctr"/>
            <a:r>
              <a:rPr lang="ru-RU" sz="1600" dirty="0" smtClean="0"/>
              <a:t/>
            </a:r>
            <a:br>
              <a:rPr lang="ru-RU" sz="1600" dirty="0" smtClean="0"/>
            </a:br>
            <a:r>
              <a:rPr lang="ru-RU" sz="2800" b="1" dirty="0" smtClean="0"/>
              <a:t>Обеспечени</a:t>
            </a:r>
            <a:r>
              <a:rPr lang="ru-RU" sz="2800" b="1" dirty="0" smtClean="0"/>
              <a:t>е защиты промышленной сети от </a:t>
            </a:r>
            <a:r>
              <a:rPr lang="ru-RU" sz="2800" b="1" dirty="0" err="1" smtClean="0"/>
              <a:t>киберугроз</a:t>
            </a:r>
            <a:r>
              <a:rPr lang="en-US" sz="2800" b="1" dirty="0" smtClean="0"/>
              <a:t/>
            </a:r>
            <a:br>
              <a:rPr lang="en-US" sz="2800" b="1" dirty="0" smtClean="0"/>
            </a:br>
            <a:endParaRPr lang="ru-RU" sz="2800" b="1" dirty="0"/>
          </a:p>
        </p:txBody>
      </p:sp>
    </p:spTree>
    <p:extLst>
      <p:ext uri="{BB962C8B-B14F-4D97-AF65-F5344CB8AC3E}">
        <p14:creationId xmlns:p14="http://schemas.microsoft.com/office/powerpoint/2010/main" val="141070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CE221E2-0FE2-4601-A2BF-1E359924C1D9}" type="datetime1">
              <a:rPr lang="ru-RU" smtClean="0"/>
              <a:t>24.04.2018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B804B9-C052-496D-8E25-76A4029B0BE7}" type="slidenum">
              <a:rPr lang="ru-RU" smtClean="0"/>
              <a:t>28</a:t>
            </a:fld>
            <a:endParaRPr lang="ru-RU"/>
          </a:p>
        </p:txBody>
      </p:sp>
      <p:sp>
        <p:nvSpPr>
          <p:cNvPr id="6" name="Заголовок 5"/>
          <p:cNvSpPr>
            <a:spLocks noGrp="1"/>
          </p:cNvSpPr>
          <p:nvPr>
            <p:ph type="title"/>
          </p:nvPr>
        </p:nvSpPr>
        <p:spPr/>
        <p:txBody>
          <a:bodyPr/>
          <a:lstStyle/>
          <a:p>
            <a:r>
              <a:rPr lang="ru-RU" dirty="0" smtClean="0"/>
              <a:t>Подходы к обеспечению безопасности</a:t>
            </a:r>
            <a:endParaRPr lang="ru-RU" dirty="0"/>
          </a:p>
        </p:txBody>
      </p:sp>
      <p:pic>
        <p:nvPicPr>
          <p:cNvPr id="7" name="Рисунок 6"/>
          <p:cNvPicPr>
            <a:picLocks noChangeAspect="1"/>
          </p:cNvPicPr>
          <p:nvPr/>
        </p:nvPicPr>
        <p:blipFill>
          <a:blip r:embed="rId2"/>
          <a:stretch>
            <a:fillRect/>
          </a:stretch>
        </p:blipFill>
        <p:spPr>
          <a:xfrm>
            <a:off x="2890750" y="915566"/>
            <a:ext cx="3362499" cy="3467343"/>
          </a:xfrm>
          <a:prstGeom prst="rect">
            <a:avLst/>
          </a:prstGeom>
        </p:spPr>
      </p:pic>
    </p:spTree>
    <p:extLst>
      <p:ext uri="{BB962C8B-B14F-4D97-AF65-F5344CB8AC3E}">
        <p14:creationId xmlns:p14="http://schemas.microsoft.com/office/powerpoint/2010/main" val="8526161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40043" y="82954"/>
            <a:ext cx="7843542" cy="407135"/>
          </a:xfrm>
        </p:spPr>
        <p:txBody>
          <a:bodyPr/>
          <a:lstStyle/>
          <a:p>
            <a:r>
              <a:rPr lang="ru-RU" sz="2100" dirty="0" smtClean="0"/>
              <a:t>1-2-3  Шаги к </a:t>
            </a:r>
            <a:r>
              <a:rPr lang="ru-RU" sz="2100" dirty="0" err="1" smtClean="0"/>
              <a:t>кибербезопасности</a:t>
            </a:r>
            <a:r>
              <a:rPr lang="en-US" sz="2100" dirty="0" smtClean="0"/>
              <a:t> </a:t>
            </a:r>
            <a:endParaRPr lang="en-US" sz="2100" dirty="0"/>
          </a:p>
        </p:txBody>
      </p:sp>
      <p:graphicFrame>
        <p:nvGraphicFramePr>
          <p:cNvPr id="4" name="Diagram 3"/>
          <p:cNvGraphicFramePr/>
          <p:nvPr>
            <p:extLst/>
          </p:nvPr>
        </p:nvGraphicFramePr>
        <p:xfrm>
          <a:off x="1168878" y="808726"/>
          <a:ext cx="6799345" cy="2606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13"/>
          <p:cNvGrpSpPr/>
          <p:nvPr/>
        </p:nvGrpSpPr>
        <p:grpSpPr>
          <a:xfrm>
            <a:off x="1273991" y="3651870"/>
            <a:ext cx="1728192" cy="1152128"/>
            <a:chOff x="507813" y="4789102"/>
            <a:chExt cx="1931929" cy="1244711"/>
          </a:xfrm>
        </p:grpSpPr>
        <p:pic>
          <p:nvPicPr>
            <p:cNvPr id="6"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2537" y="5283717"/>
              <a:ext cx="1707205" cy="279080"/>
            </a:xfrm>
            <a:prstGeom prst="rect">
              <a:avLst/>
            </a:prstGeom>
          </p:spPr>
        </p:pic>
        <p:pic>
          <p:nvPicPr>
            <p:cNvPr id="7"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7813" y="4789102"/>
              <a:ext cx="1612773" cy="327208"/>
            </a:xfrm>
            <a:prstGeom prst="rect">
              <a:avLst/>
            </a:prstGeom>
          </p:spPr>
        </p:pic>
        <p:pic>
          <p:nvPicPr>
            <p:cNvPr id="8"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670016" y="5707647"/>
              <a:ext cx="1438847" cy="32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93190" y="3822494"/>
            <a:ext cx="1371978" cy="574402"/>
          </a:xfrm>
          <a:prstGeom prst="rect">
            <a:avLst/>
          </a:prstGeom>
        </p:spPr>
      </p:pic>
      <p:pic>
        <p:nvPicPr>
          <p:cNvPr id="10"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56175" y="3882445"/>
            <a:ext cx="2055814" cy="336066"/>
          </a:xfrm>
          <a:prstGeom prst="rect">
            <a:avLst/>
          </a:prstGeom>
        </p:spPr>
      </p:pic>
    </p:spTree>
    <p:extLst>
      <p:ext uri="{BB962C8B-B14F-4D97-AF65-F5344CB8AC3E}">
        <p14:creationId xmlns:p14="http://schemas.microsoft.com/office/powerpoint/2010/main" val="119165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 name="Объект 6"/>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63860" y="4067654"/>
            <a:ext cx="2520280" cy="943850"/>
          </a:xfrm>
          <a:prstGeom prst="rect">
            <a:avLst/>
          </a:prstGeom>
        </p:spPr>
      </p:pic>
      <p:sp>
        <p:nvSpPr>
          <p:cNvPr id="380" name="Заголовок 5"/>
          <p:cNvSpPr>
            <a:spLocks noGrp="1"/>
          </p:cNvSpPr>
          <p:nvPr>
            <p:ph type="title"/>
          </p:nvPr>
        </p:nvSpPr>
        <p:spPr>
          <a:xfrm>
            <a:off x="446856" y="5481"/>
            <a:ext cx="6429400" cy="641724"/>
          </a:xfrm>
        </p:spPr>
        <p:txBody>
          <a:bodyPr/>
          <a:lstStyle/>
          <a:p>
            <a:r>
              <a:rPr lang="ru-RU" sz="2400" b="0" dirty="0" smtClean="0">
                <a:latin typeface="Segoe UI Light" panose="020B0502040204020203" pitchFamily="34" charset="0"/>
                <a:cs typeface="Segoe UI Light" panose="020B0502040204020203" pitchFamily="34" charset="0"/>
              </a:rPr>
              <a:t>Номенклатура </a:t>
            </a:r>
            <a:r>
              <a:rPr lang="en-US" sz="2400" b="0" dirty="0" err="1" smtClean="0">
                <a:latin typeface="Segoe UI Light" panose="020B0502040204020203" pitchFamily="34" charset="0"/>
                <a:cs typeface="Segoe UI Light" panose="020B0502040204020203" pitchFamily="34" charset="0"/>
              </a:rPr>
              <a:t>Hirschmann</a:t>
            </a:r>
            <a:endParaRPr lang="ru-RU" sz="2400" b="0" dirty="0">
              <a:latin typeface="Segoe UI Light" panose="020B0502040204020203" pitchFamily="34" charset="0"/>
              <a:cs typeface="Segoe UI Light" panose="020B0502040204020203" pitchFamily="34" charset="0"/>
            </a:endParaRPr>
          </a:p>
        </p:txBody>
      </p:sp>
      <p:grpSp>
        <p:nvGrpSpPr>
          <p:cNvPr id="402" name="Группа 401"/>
          <p:cNvGrpSpPr/>
          <p:nvPr/>
        </p:nvGrpSpPr>
        <p:grpSpPr>
          <a:xfrm>
            <a:off x="606461" y="2707178"/>
            <a:ext cx="1904247" cy="1576160"/>
            <a:chOff x="6558934" y="872386"/>
            <a:chExt cx="1904247" cy="1576160"/>
          </a:xfrm>
        </p:grpSpPr>
        <p:grpSp>
          <p:nvGrpSpPr>
            <p:cNvPr id="391" name="Группа 390"/>
            <p:cNvGrpSpPr/>
            <p:nvPr/>
          </p:nvGrpSpPr>
          <p:grpSpPr>
            <a:xfrm>
              <a:off x="6678331" y="872386"/>
              <a:ext cx="1784850" cy="1576160"/>
              <a:chOff x="6600653" y="841917"/>
              <a:chExt cx="1728113" cy="1761892"/>
            </a:xfrm>
          </p:grpSpPr>
          <p:sp>
            <p:nvSpPr>
              <p:cNvPr id="363" name="object 363"/>
              <p:cNvSpPr/>
              <p:nvPr/>
            </p:nvSpPr>
            <p:spPr>
              <a:xfrm>
                <a:off x="7210118" y="1007659"/>
                <a:ext cx="1118648" cy="1149769"/>
              </a:xfrm>
              <a:prstGeom prst="rect">
                <a:avLst/>
              </a:prstGeom>
              <a:blipFill>
                <a:blip r:embed="rId3" cstate="print"/>
                <a:stretch>
                  <a:fillRect/>
                </a:stretch>
              </a:blipFill>
            </p:spPr>
            <p:txBody>
              <a:bodyPr wrap="square" lIns="0" tIns="0" rIns="0" bIns="0" rtlCol="0"/>
              <a:lstStyle/>
              <a:p>
                <a:endParaRPr sz="1225"/>
              </a:p>
            </p:txBody>
          </p:sp>
          <p:sp>
            <p:nvSpPr>
              <p:cNvPr id="364" name="object 364"/>
              <p:cNvSpPr/>
              <p:nvPr/>
            </p:nvSpPr>
            <p:spPr>
              <a:xfrm>
                <a:off x="6600653" y="1807028"/>
                <a:ext cx="1310657" cy="796781"/>
              </a:xfrm>
              <a:prstGeom prst="rect">
                <a:avLst/>
              </a:prstGeom>
              <a:blipFill>
                <a:blip r:embed="rId4" cstate="print"/>
                <a:stretch>
                  <a:fillRect/>
                </a:stretch>
              </a:blipFill>
            </p:spPr>
            <p:txBody>
              <a:bodyPr wrap="square" lIns="0" tIns="0" rIns="0" bIns="0" rtlCol="0"/>
              <a:lstStyle/>
              <a:p>
                <a:endParaRPr sz="1225"/>
              </a:p>
            </p:txBody>
          </p:sp>
          <p:sp>
            <p:nvSpPr>
              <p:cNvPr id="371" name="object 371"/>
              <p:cNvSpPr txBox="1"/>
              <p:nvPr/>
            </p:nvSpPr>
            <p:spPr>
              <a:xfrm>
                <a:off x="6808879" y="841917"/>
                <a:ext cx="1211644" cy="412853"/>
              </a:xfrm>
              <a:prstGeom prst="rect">
                <a:avLst/>
              </a:prstGeom>
            </p:spPr>
            <p:txBody>
              <a:bodyPr vert="horz" wrap="square" lIns="0" tIns="0" rIns="0" bIns="0" rtlCol="0">
                <a:spAutoFit/>
              </a:bodyPr>
              <a:lstStyle/>
              <a:p>
                <a:pPr marL="8645" marR="3458" indent="1729"/>
                <a:r>
                  <a:rPr lang="ru-RU" sz="1200" b="1" spc="-3" dirty="0" smtClean="0">
                    <a:solidFill>
                      <a:srgbClr val="001F5F"/>
                    </a:solidFill>
                    <a:latin typeface="Arial"/>
                    <a:cs typeface="Arial"/>
                  </a:rPr>
                  <a:t>Беспроводные</a:t>
                </a:r>
                <a:br>
                  <a:rPr lang="ru-RU" sz="1200" b="1" spc="-3" dirty="0" smtClean="0">
                    <a:solidFill>
                      <a:srgbClr val="001F5F"/>
                    </a:solidFill>
                    <a:latin typeface="Arial"/>
                    <a:cs typeface="Arial"/>
                  </a:rPr>
                </a:br>
                <a:r>
                  <a:rPr lang="ru-RU" sz="1200" b="1" spc="-3" dirty="0" smtClean="0">
                    <a:solidFill>
                      <a:srgbClr val="001F5F"/>
                    </a:solidFill>
                    <a:latin typeface="Arial"/>
                    <a:cs typeface="Arial"/>
                  </a:rPr>
                  <a:t> точки доступа</a:t>
                </a:r>
                <a:endParaRPr sz="1200" dirty="0">
                  <a:latin typeface="Arial"/>
                  <a:cs typeface="Arial"/>
                </a:endParaRPr>
              </a:p>
            </p:txBody>
          </p:sp>
          <p:sp>
            <p:nvSpPr>
              <p:cNvPr id="372" name="object 372"/>
              <p:cNvSpPr/>
              <p:nvPr/>
            </p:nvSpPr>
            <p:spPr>
              <a:xfrm>
                <a:off x="6730223" y="1406368"/>
                <a:ext cx="343663" cy="462977"/>
              </a:xfrm>
              <a:prstGeom prst="rect">
                <a:avLst/>
              </a:prstGeom>
              <a:blipFill>
                <a:blip r:embed="rId5" cstate="print"/>
                <a:stretch>
                  <a:fillRect/>
                </a:stretch>
              </a:blipFill>
            </p:spPr>
            <p:txBody>
              <a:bodyPr wrap="square" lIns="0" tIns="0" rIns="0" bIns="0" rtlCol="0"/>
              <a:lstStyle/>
              <a:p>
                <a:endParaRPr sz="1225"/>
              </a:p>
            </p:txBody>
          </p:sp>
        </p:grpSp>
        <p:sp>
          <p:nvSpPr>
            <p:cNvPr id="400" name="Прямоугольник 399"/>
            <p:cNvSpPr/>
            <p:nvPr/>
          </p:nvSpPr>
          <p:spPr>
            <a:xfrm>
              <a:off x="6558934" y="1741262"/>
              <a:ext cx="237936" cy="5503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1" name="Прямоугольник 400"/>
            <p:cNvSpPr/>
            <p:nvPr/>
          </p:nvSpPr>
          <p:spPr>
            <a:xfrm flipH="1" flipV="1">
              <a:off x="6629548" y="2331110"/>
              <a:ext cx="1338531" cy="98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81" name="Группа 380"/>
          <p:cNvGrpSpPr/>
          <p:nvPr/>
        </p:nvGrpSpPr>
        <p:grpSpPr>
          <a:xfrm>
            <a:off x="2586617" y="1017026"/>
            <a:ext cx="10210" cy="1360748"/>
            <a:chOff x="2795637" y="1003630"/>
            <a:chExt cx="6483" cy="1179461"/>
          </a:xfrm>
        </p:grpSpPr>
        <p:sp>
          <p:nvSpPr>
            <p:cNvPr id="184" name="object 184"/>
            <p:cNvSpPr/>
            <p:nvPr/>
          </p:nvSpPr>
          <p:spPr>
            <a:xfrm>
              <a:off x="2795637" y="1003630"/>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185" name="object 185"/>
            <p:cNvSpPr/>
            <p:nvPr/>
          </p:nvSpPr>
          <p:spPr>
            <a:xfrm>
              <a:off x="2795637" y="1048236"/>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186" name="object 186"/>
            <p:cNvSpPr/>
            <p:nvPr/>
          </p:nvSpPr>
          <p:spPr>
            <a:xfrm>
              <a:off x="2795637" y="1093880"/>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187" name="object 187"/>
            <p:cNvSpPr/>
            <p:nvPr/>
          </p:nvSpPr>
          <p:spPr>
            <a:xfrm>
              <a:off x="2795637" y="1139522"/>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188" name="object 188"/>
            <p:cNvSpPr/>
            <p:nvPr/>
          </p:nvSpPr>
          <p:spPr>
            <a:xfrm>
              <a:off x="2795637" y="1185165"/>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189" name="object 189"/>
            <p:cNvSpPr/>
            <p:nvPr/>
          </p:nvSpPr>
          <p:spPr>
            <a:xfrm>
              <a:off x="2795637" y="1229771"/>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190" name="object 190"/>
            <p:cNvSpPr/>
            <p:nvPr/>
          </p:nvSpPr>
          <p:spPr>
            <a:xfrm>
              <a:off x="2795637" y="1275414"/>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191" name="object 191"/>
            <p:cNvSpPr/>
            <p:nvPr/>
          </p:nvSpPr>
          <p:spPr>
            <a:xfrm>
              <a:off x="2795637" y="1321058"/>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192" name="object 192"/>
            <p:cNvSpPr/>
            <p:nvPr/>
          </p:nvSpPr>
          <p:spPr>
            <a:xfrm>
              <a:off x="2795637" y="1366701"/>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193" name="object 193"/>
            <p:cNvSpPr/>
            <p:nvPr/>
          </p:nvSpPr>
          <p:spPr>
            <a:xfrm>
              <a:off x="2795637" y="1411307"/>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194" name="object 194"/>
            <p:cNvSpPr/>
            <p:nvPr/>
          </p:nvSpPr>
          <p:spPr>
            <a:xfrm>
              <a:off x="2795637" y="1456950"/>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195" name="object 195"/>
            <p:cNvSpPr/>
            <p:nvPr/>
          </p:nvSpPr>
          <p:spPr>
            <a:xfrm>
              <a:off x="2795637" y="1502593"/>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196" name="object 196"/>
            <p:cNvSpPr/>
            <p:nvPr/>
          </p:nvSpPr>
          <p:spPr>
            <a:xfrm>
              <a:off x="2795637" y="1548236"/>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197" name="object 197"/>
            <p:cNvSpPr/>
            <p:nvPr/>
          </p:nvSpPr>
          <p:spPr>
            <a:xfrm>
              <a:off x="2795637" y="1592842"/>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198" name="object 198"/>
            <p:cNvSpPr/>
            <p:nvPr/>
          </p:nvSpPr>
          <p:spPr>
            <a:xfrm>
              <a:off x="2795637" y="1638485"/>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199" name="object 199"/>
            <p:cNvSpPr/>
            <p:nvPr/>
          </p:nvSpPr>
          <p:spPr>
            <a:xfrm>
              <a:off x="2795637" y="1684128"/>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00" name="object 200"/>
            <p:cNvSpPr/>
            <p:nvPr/>
          </p:nvSpPr>
          <p:spPr>
            <a:xfrm>
              <a:off x="2795637" y="1729771"/>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01" name="object 201"/>
            <p:cNvSpPr/>
            <p:nvPr/>
          </p:nvSpPr>
          <p:spPr>
            <a:xfrm>
              <a:off x="2795637" y="1774377"/>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02" name="object 202"/>
            <p:cNvSpPr/>
            <p:nvPr/>
          </p:nvSpPr>
          <p:spPr>
            <a:xfrm>
              <a:off x="2795637" y="1820020"/>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03" name="object 203"/>
            <p:cNvSpPr/>
            <p:nvPr/>
          </p:nvSpPr>
          <p:spPr>
            <a:xfrm>
              <a:off x="2795637" y="1865663"/>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04" name="object 204"/>
            <p:cNvSpPr/>
            <p:nvPr/>
          </p:nvSpPr>
          <p:spPr>
            <a:xfrm>
              <a:off x="2795637" y="1911307"/>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05" name="object 205"/>
            <p:cNvSpPr/>
            <p:nvPr/>
          </p:nvSpPr>
          <p:spPr>
            <a:xfrm>
              <a:off x="2795637" y="1955912"/>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06" name="object 206"/>
            <p:cNvSpPr/>
            <p:nvPr/>
          </p:nvSpPr>
          <p:spPr>
            <a:xfrm>
              <a:off x="2795637" y="2001556"/>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07" name="object 207"/>
            <p:cNvSpPr/>
            <p:nvPr/>
          </p:nvSpPr>
          <p:spPr>
            <a:xfrm>
              <a:off x="2795637" y="2047199"/>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08" name="object 208"/>
            <p:cNvSpPr/>
            <p:nvPr/>
          </p:nvSpPr>
          <p:spPr>
            <a:xfrm>
              <a:off x="2795637" y="2092842"/>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09" name="object 209"/>
            <p:cNvSpPr/>
            <p:nvPr/>
          </p:nvSpPr>
          <p:spPr>
            <a:xfrm>
              <a:off x="2795637" y="2137448"/>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10" name="object 210"/>
            <p:cNvSpPr/>
            <p:nvPr/>
          </p:nvSpPr>
          <p:spPr>
            <a:xfrm>
              <a:off x="2795637" y="2183091"/>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grpSp>
      <p:grpSp>
        <p:nvGrpSpPr>
          <p:cNvPr id="385" name="Группа 384"/>
          <p:cNvGrpSpPr/>
          <p:nvPr/>
        </p:nvGrpSpPr>
        <p:grpSpPr>
          <a:xfrm>
            <a:off x="2586617" y="2714072"/>
            <a:ext cx="10210" cy="1360746"/>
            <a:chOff x="2795637" y="2474585"/>
            <a:chExt cx="6483" cy="1179460"/>
          </a:xfrm>
        </p:grpSpPr>
        <p:sp>
          <p:nvSpPr>
            <p:cNvPr id="211" name="object 211"/>
            <p:cNvSpPr/>
            <p:nvPr/>
          </p:nvSpPr>
          <p:spPr>
            <a:xfrm>
              <a:off x="2795637" y="2474585"/>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12" name="object 212"/>
            <p:cNvSpPr/>
            <p:nvPr/>
          </p:nvSpPr>
          <p:spPr>
            <a:xfrm>
              <a:off x="2795637" y="2520229"/>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13" name="object 213"/>
            <p:cNvSpPr/>
            <p:nvPr/>
          </p:nvSpPr>
          <p:spPr>
            <a:xfrm>
              <a:off x="2795637" y="2564834"/>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14" name="object 214"/>
            <p:cNvSpPr/>
            <p:nvPr/>
          </p:nvSpPr>
          <p:spPr>
            <a:xfrm>
              <a:off x="2795637" y="2610477"/>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15" name="object 215"/>
            <p:cNvSpPr/>
            <p:nvPr/>
          </p:nvSpPr>
          <p:spPr>
            <a:xfrm>
              <a:off x="2795637" y="2656120"/>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16" name="object 216"/>
            <p:cNvSpPr/>
            <p:nvPr/>
          </p:nvSpPr>
          <p:spPr>
            <a:xfrm>
              <a:off x="2795637" y="2701763"/>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17" name="object 217"/>
            <p:cNvSpPr/>
            <p:nvPr/>
          </p:nvSpPr>
          <p:spPr>
            <a:xfrm>
              <a:off x="2795637" y="2746369"/>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18" name="object 218"/>
            <p:cNvSpPr/>
            <p:nvPr/>
          </p:nvSpPr>
          <p:spPr>
            <a:xfrm>
              <a:off x="2795637" y="2792012"/>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19" name="object 219"/>
            <p:cNvSpPr/>
            <p:nvPr/>
          </p:nvSpPr>
          <p:spPr>
            <a:xfrm>
              <a:off x="2795637" y="2837655"/>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20" name="object 220"/>
            <p:cNvSpPr/>
            <p:nvPr/>
          </p:nvSpPr>
          <p:spPr>
            <a:xfrm>
              <a:off x="2795637" y="2883298"/>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21" name="object 221"/>
            <p:cNvSpPr/>
            <p:nvPr/>
          </p:nvSpPr>
          <p:spPr>
            <a:xfrm>
              <a:off x="2795637" y="2927904"/>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22" name="object 222"/>
            <p:cNvSpPr/>
            <p:nvPr/>
          </p:nvSpPr>
          <p:spPr>
            <a:xfrm>
              <a:off x="2795637" y="2973547"/>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23" name="object 223"/>
            <p:cNvSpPr/>
            <p:nvPr/>
          </p:nvSpPr>
          <p:spPr>
            <a:xfrm>
              <a:off x="2795637" y="3019191"/>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24" name="object 224"/>
            <p:cNvSpPr/>
            <p:nvPr/>
          </p:nvSpPr>
          <p:spPr>
            <a:xfrm>
              <a:off x="2795637" y="3064834"/>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25" name="object 225"/>
            <p:cNvSpPr/>
            <p:nvPr/>
          </p:nvSpPr>
          <p:spPr>
            <a:xfrm>
              <a:off x="2795637" y="3109440"/>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26" name="object 226"/>
            <p:cNvSpPr/>
            <p:nvPr/>
          </p:nvSpPr>
          <p:spPr>
            <a:xfrm>
              <a:off x="2795637" y="3155083"/>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27" name="object 227"/>
            <p:cNvSpPr/>
            <p:nvPr/>
          </p:nvSpPr>
          <p:spPr>
            <a:xfrm>
              <a:off x="2795637" y="3200726"/>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28" name="object 228"/>
            <p:cNvSpPr/>
            <p:nvPr/>
          </p:nvSpPr>
          <p:spPr>
            <a:xfrm>
              <a:off x="2795637" y="3246369"/>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29" name="object 229"/>
            <p:cNvSpPr/>
            <p:nvPr/>
          </p:nvSpPr>
          <p:spPr>
            <a:xfrm>
              <a:off x="2795637" y="3290975"/>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30" name="object 230"/>
            <p:cNvSpPr/>
            <p:nvPr/>
          </p:nvSpPr>
          <p:spPr>
            <a:xfrm>
              <a:off x="2795637" y="3336618"/>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31" name="object 231"/>
            <p:cNvSpPr/>
            <p:nvPr/>
          </p:nvSpPr>
          <p:spPr>
            <a:xfrm>
              <a:off x="2795637" y="3382261"/>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32" name="object 232"/>
            <p:cNvSpPr/>
            <p:nvPr/>
          </p:nvSpPr>
          <p:spPr>
            <a:xfrm>
              <a:off x="2795637" y="3427904"/>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33" name="object 233"/>
            <p:cNvSpPr/>
            <p:nvPr/>
          </p:nvSpPr>
          <p:spPr>
            <a:xfrm>
              <a:off x="2795637" y="3472510"/>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34" name="object 234"/>
            <p:cNvSpPr/>
            <p:nvPr/>
          </p:nvSpPr>
          <p:spPr>
            <a:xfrm>
              <a:off x="2795637" y="3518153"/>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35" name="object 235"/>
            <p:cNvSpPr/>
            <p:nvPr/>
          </p:nvSpPr>
          <p:spPr>
            <a:xfrm>
              <a:off x="2795637" y="3563796"/>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36" name="object 236"/>
            <p:cNvSpPr/>
            <p:nvPr/>
          </p:nvSpPr>
          <p:spPr>
            <a:xfrm>
              <a:off x="2795637" y="3609440"/>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37" name="object 237"/>
            <p:cNvSpPr/>
            <p:nvPr/>
          </p:nvSpPr>
          <p:spPr>
            <a:xfrm>
              <a:off x="2795637" y="3654045"/>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grpSp>
      <p:grpSp>
        <p:nvGrpSpPr>
          <p:cNvPr id="386" name="Группа 385"/>
          <p:cNvGrpSpPr/>
          <p:nvPr/>
        </p:nvGrpSpPr>
        <p:grpSpPr>
          <a:xfrm>
            <a:off x="4341324" y="2714072"/>
            <a:ext cx="10210" cy="1360746"/>
            <a:chOff x="3909745" y="2474585"/>
            <a:chExt cx="6483" cy="1179460"/>
          </a:xfrm>
        </p:grpSpPr>
        <p:sp>
          <p:nvSpPr>
            <p:cNvPr id="241" name="object 241"/>
            <p:cNvSpPr/>
            <p:nvPr/>
          </p:nvSpPr>
          <p:spPr>
            <a:xfrm>
              <a:off x="3909745" y="2474585"/>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42" name="object 242"/>
            <p:cNvSpPr/>
            <p:nvPr/>
          </p:nvSpPr>
          <p:spPr>
            <a:xfrm>
              <a:off x="3909745" y="2520229"/>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43" name="object 243"/>
            <p:cNvSpPr/>
            <p:nvPr/>
          </p:nvSpPr>
          <p:spPr>
            <a:xfrm>
              <a:off x="3909745" y="2564834"/>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44" name="object 244"/>
            <p:cNvSpPr/>
            <p:nvPr/>
          </p:nvSpPr>
          <p:spPr>
            <a:xfrm>
              <a:off x="3909745" y="2610477"/>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45" name="object 245"/>
            <p:cNvSpPr/>
            <p:nvPr/>
          </p:nvSpPr>
          <p:spPr>
            <a:xfrm>
              <a:off x="3909745" y="2656120"/>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46" name="object 246"/>
            <p:cNvSpPr/>
            <p:nvPr/>
          </p:nvSpPr>
          <p:spPr>
            <a:xfrm>
              <a:off x="3909745" y="2701763"/>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47" name="object 247"/>
            <p:cNvSpPr/>
            <p:nvPr/>
          </p:nvSpPr>
          <p:spPr>
            <a:xfrm>
              <a:off x="3909745" y="2746369"/>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48" name="object 248"/>
            <p:cNvSpPr/>
            <p:nvPr/>
          </p:nvSpPr>
          <p:spPr>
            <a:xfrm>
              <a:off x="3909745" y="2792012"/>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49" name="object 249"/>
            <p:cNvSpPr/>
            <p:nvPr/>
          </p:nvSpPr>
          <p:spPr>
            <a:xfrm>
              <a:off x="3909745" y="2837655"/>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50" name="object 250"/>
            <p:cNvSpPr/>
            <p:nvPr/>
          </p:nvSpPr>
          <p:spPr>
            <a:xfrm>
              <a:off x="3909745" y="2883298"/>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51" name="object 251"/>
            <p:cNvSpPr/>
            <p:nvPr/>
          </p:nvSpPr>
          <p:spPr>
            <a:xfrm>
              <a:off x="3909745" y="2927904"/>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52" name="object 252"/>
            <p:cNvSpPr/>
            <p:nvPr/>
          </p:nvSpPr>
          <p:spPr>
            <a:xfrm>
              <a:off x="3909745" y="2973547"/>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53" name="object 253"/>
            <p:cNvSpPr/>
            <p:nvPr/>
          </p:nvSpPr>
          <p:spPr>
            <a:xfrm>
              <a:off x="3909745" y="3019191"/>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54" name="object 254"/>
            <p:cNvSpPr/>
            <p:nvPr/>
          </p:nvSpPr>
          <p:spPr>
            <a:xfrm>
              <a:off x="3909745" y="3064834"/>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55" name="object 255"/>
            <p:cNvSpPr/>
            <p:nvPr/>
          </p:nvSpPr>
          <p:spPr>
            <a:xfrm>
              <a:off x="3909745" y="3109440"/>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56" name="object 256"/>
            <p:cNvSpPr/>
            <p:nvPr/>
          </p:nvSpPr>
          <p:spPr>
            <a:xfrm>
              <a:off x="3909745" y="3155083"/>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57" name="object 257"/>
            <p:cNvSpPr/>
            <p:nvPr/>
          </p:nvSpPr>
          <p:spPr>
            <a:xfrm>
              <a:off x="3909745" y="3200726"/>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58" name="object 258"/>
            <p:cNvSpPr/>
            <p:nvPr/>
          </p:nvSpPr>
          <p:spPr>
            <a:xfrm>
              <a:off x="3909745" y="3246369"/>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59" name="object 259"/>
            <p:cNvSpPr/>
            <p:nvPr/>
          </p:nvSpPr>
          <p:spPr>
            <a:xfrm>
              <a:off x="3909745" y="3290975"/>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60" name="object 260"/>
            <p:cNvSpPr/>
            <p:nvPr/>
          </p:nvSpPr>
          <p:spPr>
            <a:xfrm>
              <a:off x="3909745" y="3336618"/>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61" name="object 261"/>
            <p:cNvSpPr/>
            <p:nvPr/>
          </p:nvSpPr>
          <p:spPr>
            <a:xfrm>
              <a:off x="3909745" y="3382261"/>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62" name="object 262"/>
            <p:cNvSpPr/>
            <p:nvPr/>
          </p:nvSpPr>
          <p:spPr>
            <a:xfrm>
              <a:off x="3909745" y="3427904"/>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63" name="object 263"/>
            <p:cNvSpPr/>
            <p:nvPr/>
          </p:nvSpPr>
          <p:spPr>
            <a:xfrm>
              <a:off x="3909745" y="3472510"/>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64" name="object 264"/>
            <p:cNvSpPr/>
            <p:nvPr/>
          </p:nvSpPr>
          <p:spPr>
            <a:xfrm>
              <a:off x="3909745" y="3518153"/>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65" name="object 265"/>
            <p:cNvSpPr/>
            <p:nvPr/>
          </p:nvSpPr>
          <p:spPr>
            <a:xfrm>
              <a:off x="3909745" y="3563796"/>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66" name="object 266"/>
            <p:cNvSpPr/>
            <p:nvPr/>
          </p:nvSpPr>
          <p:spPr>
            <a:xfrm>
              <a:off x="3909745" y="3609440"/>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67" name="object 267"/>
            <p:cNvSpPr/>
            <p:nvPr/>
          </p:nvSpPr>
          <p:spPr>
            <a:xfrm>
              <a:off x="3909745" y="3654045"/>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grpSp>
      <p:grpSp>
        <p:nvGrpSpPr>
          <p:cNvPr id="382" name="Группа 381"/>
          <p:cNvGrpSpPr/>
          <p:nvPr/>
        </p:nvGrpSpPr>
        <p:grpSpPr>
          <a:xfrm>
            <a:off x="4341324" y="1017026"/>
            <a:ext cx="10210" cy="1360748"/>
            <a:chOff x="3909745" y="1003630"/>
            <a:chExt cx="6483" cy="1179461"/>
          </a:xfrm>
        </p:grpSpPr>
        <p:sp>
          <p:nvSpPr>
            <p:cNvPr id="270" name="object 270"/>
            <p:cNvSpPr/>
            <p:nvPr/>
          </p:nvSpPr>
          <p:spPr>
            <a:xfrm>
              <a:off x="3909745" y="1003630"/>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71" name="object 271"/>
            <p:cNvSpPr/>
            <p:nvPr/>
          </p:nvSpPr>
          <p:spPr>
            <a:xfrm>
              <a:off x="3909745" y="1048236"/>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72" name="object 272"/>
            <p:cNvSpPr/>
            <p:nvPr/>
          </p:nvSpPr>
          <p:spPr>
            <a:xfrm>
              <a:off x="3909745" y="1093880"/>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73" name="object 273"/>
            <p:cNvSpPr/>
            <p:nvPr/>
          </p:nvSpPr>
          <p:spPr>
            <a:xfrm>
              <a:off x="3909745" y="1139522"/>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74" name="object 274"/>
            <p:cNvSpPr/>
            <p:nvPr/>
          </p:nvSpPr>
          <p:spPr>
            <a:xfrm>
              <a:off x="3909745" y="1185165"/>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75" name="object 275"/>
            <p:cNvSpPr/>
            <p:nvPr/>
          </p:nvSpPr>
          <p:spPr>
            <a:xfrm>
              <a:off x="3909745" y="1229771"/>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76" name="object 276"/>
            <p:cNvSpPr/>
            <p:nvPr/>
          </p:nvSpPr>
          <p:spPr>
            <a:xfrm>
              <a:off x="3909745" y="1275414"/>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77" name="object 277"/>
            <p:cNvSpPr/>
            <p:nvPr/>
          </p:nvSpPr>
          <p:spPr>
            <a:xfrm>
              <a:off x="3909745" y="1321058"/>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78" name="object 278"/>
            <p:cNvSpPr/>
            <p:nvPr/>
          </p:nvSpPr>
          <p:spPr>
            <a:xfrm>
              <a:off x="3909745" y="1366701"/>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79" name="object 279"/>
            <p:cNvSpPr/>
            <p:nvPr/>
          </p:nvSpPr>
          <p:spPr>
            <a:xfrm>
              <a:off x="3909745" y="1411307"/>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80" name="object 280"/>
            <p:cNvSpPr/>
            <p:nvPr/>
          </p:nvSpPr>
          <p:spPr>
            <a:xfrm>
              <a:off x="3909745" y="1456950"/>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81" name="object 281"/>
            <p:cNvSpPr/>
            <p:nvPr/>
          </p:nvSpPr>
          <p:spPr>
            <a:xfrm>
              <a:off x="3909745" y="1502593"/>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82" name="object 282"/>
            <p:cNvSpPr/>
            <p:nvPr/>
          </p:nvSpPr>
          <p:spPr>
            <a:xfrm>
              <a:off x="3909745" y="1548236"/>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83" name="object 283"/>
            <p:cNvSpPr/>
            <p:nvPr/>
          </p:nvSpPr>
          <p:spPr>
            <a:xfrm>
              <a:off x="3909745" y="1592842"/>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84" name="object 284"/>
            <p:cNvSpPr/>
            <p:nvPr/>
          </p:nvSpPr>
          <p:spPr>
            <a:xfrm>
              <a:off x="3909745" y="1638485"/>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85" name="object 285"/>
            <p:cNvSpPr/>
            <p:nvPr/>
          </p:nvSpPr>
          <p:spPr>
            <a:xfrm>
              <a:off x="3909745" y="1684128"/>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86" name="object 286"/>
            <p:cNvSpPr/>
            <p:nvPr/>
          </p:nvSpPr>
          <p:spPr>
            <a:xfrm>
              <a:off x="3909745" y="1729771"/>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87" name="object 287"/>
            <p:cNvSpPr/>
            <p:nvPr/>
          </p:nvSpPr>
          <p:spPr>
            <a:xfrm>
              <a:off x="3909745" y="1774377"/>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88" name="object 288"/>
            <p:cNvSpPr/>
            <p:nvPr/>
          </p:nvSpPr>
          <p:spPr>
            <a:xfrm>
              <a:off x="3909745" y="1820020"/>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89" name="object 289"/>
            <p:cNvSpPr/>
            <p:nvPr/>
          </p:nvSpPr>
          <p:spPr>
            <a:xfrm>
              <a:off x="3909745" y="1865663"/>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90" name="object 290"/>
            <p:cNvSpPr/>
            <p:nvPr/>
          </p:nvSpPr>
          <p:spPr>
            <a:xfrm>
              <a:off x="3909745" y="1911307"/>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91" name="object 291"/>
            <p:cNvSpPr/>
            <p:nvPr/>
          </p:nvSpPr>
          <p:spPr>
            <a:xfrm>
              <a:off x="3909745" y="1955912"/>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92" name="object 292"/>
            <p:cNvSpPr/>
            <p:nvPr/>
          </p:nvSpPr>
          <p:spPr>
            <a:xfrm>
              <a:off x="3909745" y="2001556"/>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93" name="object 293"/>
            <p:cNvSpPr/>
            <p:nvPr/>
          </p:nvSpPr>
          <p:spPr>
            <a:xfrm>
              <a:off x="3909745" y="2047199"/>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94" name="object 294"/>
            <p:cNvSpPr/>
            <p:nvPr/>
          </p:nvSpPr>
          <p:spPr>
            <a:xfrm>
              <a:off x="3909745" y="2092842"/>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95" name="object 295"/>
            <p:cNvSpPr/>
            <p:nvPr/>
          </p:nvSpPr>
          <p:spPr>
            <a:xfrm>
              <a:off x="3909745" y="2137448"/>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sp>
          <p:nvSpPr>
            <p:cNvPr id="296" name="object 296"/>
            <p:cNvSpPr/>
            <p:nvPr/>
          </p:nvSpPr>
          <p:spPr>
            <a:xfrm>
              <a:off x="3909745" y="2183091"/>
              <a:ext cx="6483" cy="0"/>
            </a:xfrm>
            <a:custGeom>
              <a:avLst/>
              <a:gdLst/>
              <a:ahLst/>
              <a:cxnLst/>
              <a:rect l="l" t="t" r="r" b="b"/>
              <a:pathLst>
                <a:path w="9525">
                  <a:moveTo>
                    <a:pt x="0" y="0"/>
                  </a:moveTo>
                  <a:lnTo>
                    <a:pt x="9143" y="0"/>
                  </a:lnTo>
                </a:path>
              </a:pathLst>
            </a:custGeom>
            <a:ln w="38099">
              <a:solidFill>
                <a:srgbClr val="9DC53A"/>
              </a:solidFill>
            </a:ln>
          </p:spPr>
          <p:txBody>
            <a:bodyPr wrap="square" lIns="0" tIns="0" rIns="0" bIns="0" rtlCol="0"/>
            <a:lstStyle/>
            <a:p>
              <a:endParaRPr sz="1225"/>
            </a:p>
          </p:txBody>
        </p:sp>
      </p:grpSp>
      <p:grpSp>
        <p:nvGrpSpPr>
          <p:cNvPr id="159" name="Группа 158"/>
          <p:cNvGrpSpPr/>
          <p:nvPr/>
        </p:nvGrpSpPr>
        <p:grpSpPr>
          <a:xfrm>
            <a:off x="6274910" y="2661792"/>
            <a:ext cx="1681466" cy="1377105"/>
            <a:chOff x="6274910" y="2661792"/>
            <a:chExt cx="1681466" cy="1377105"/>
          </a:xfrm>
        </p:grpSpPr>
        <p:sp>
          <p:nvSpPr>
            <p:cNvPr id="3" name="object 3"/>
            <p:cNvSpPr/>
            <p:nvPr/>
          </p:nvSpPr>
          <p:spPr>
            <a:xfrm>
              <a:off x="6274910" y="3333989"/>
              <a:ext cx="1405072" cy="704908"/>
            </a:xfrm>
            <a:prstGeom prst="rect">
              <a:avLst/>
            </a:prstGeom>
            <a:blipFill>
              <a:blip r:embed="rId6" cstate="print"/>
              <a:stretch>
                <a:fillRect/>
              </a:stretch>
            </a:blipFill>
          </p:spPr>
          <p:txBody>
            <a:bodyPr wrap="square" lIns="0" tIns="0" rIns="0" bIns="0" rtlCol="0"/>
            <a:lstStyle/>
            <a:p>
              <a:endParaRPr sz="1225"/>
            </a:p>
          </p:txBody>
        </p:sp>
        <p:sp>
          <p:nvSpPr>
            <p:cNvPr id="299" name="object 299"/>
            <p:cNvSpPr/>
            <p:nvPr/>
          </p:nvSpPr>
          <p:spPr>
            <a:xfrm>
              <a:off x="7060770" y="3189178"/>
              <a:ext cx="695999" cy="290819"/>
            </a:xfrm>
            <a:prstGeom prst="rect">
              <a:avLst/>
            </a:prstGeom>
            <a:blipFill>
              <a:blip r:embed="rId7" cstate="print"/>
              <a:stretch>
                <a:fillRect/>
              </a:stretch>
            </a:blipFill>
          </p:spPr>
          <p:txBody>
            <a:bodyPr wrap="square" lIns="0" tIns="0" rIns="0" bIns="0" rtlCol="0"/>
            <a:lstStyle/>
            <a:p>
              <a:endParaRPr sz="1225"/>
            </a:p>
          </p:txBody>
        </p:sp>
        <p:sp>
          <p:nvSpPr>
            <p:cNvPr id="300" name="object 300"/>
            <p:cNvSpPr txBox="1"/>
            <p:nvPr/>
          </p:nvSpPr>
          <p:spPr>
            <a:xfrm>
              <a:off x="6339718" y="2661792"/>
              <a:ext cx="1616658" cy="369332"/>
            </a:xfrm>
            <a:prstGeom prst="rect">
              <a:avLst/>
            </a:prstGeom>
          </p:spPr>
          <p:txBody>
            <a:bodyPr vert="horz" wrap="square" lIns="0" tIns="0" rIns="0" bIns="0" rtlCol="0">
              <a:spAutoFit/>
            </a:bodyPr>
            <a:lstStyle/>
            <a:p>
              <a:pPr marR="3458"/>
              <a:r>
                <a:rPr lang="ru-RU" sz="1200" b="1" dirty="0" smtClean="0">
                  <a:solidFill>
                    <a:srgbClr val="001F5F"/>
                  </a:solidFill>
                  <a:latin typeface="Arial"/>
                  <a:cs typeface="Arial"/>
                </a:rPr>
                <a:t>ПО для управления и конфигурирования</a:t>
              </a:r>
              <a:endParaRPr sz="1200" dirty="0">
                <a:latin typeface="Arial"/>
                <a:cs typeface="Arial"/>
              </a:endParaRPr>
            </a:p>
          </p:txBody>
        </p:sp>
      </p:grpSp>
      <p:grpSp>
        <p:nvGrpSpPr>
          <p:cNvPr id="387" name="Группа 386"/>
          <p:cNvGrpSpPr/>
          <p:nvPr/>
        </p:nvGrpSpPr>
        <p:grpSpPr>
          <a:xfrm>
            <a:off x="6094399" y="2666200"/>
            <a:ext cx="11574" cy="1360748"/>
            <a:chOff x="5022816" y="2433091"/>
            <a:chExt cx="7348" cy="1179461"/>
          </a:xfrm>
        </p:grpSpPr>
        <p:sp>
          <p:nvSpPr>
            <p:cNvPr id="301" name="object 301"/>
            <p:cNvSpPr/>
            <p:nvPr/>
          </p:nvSpPr>
          <p:spPr>
            <a:xfrm>
              <a:off x="5022816" y="2433091"/>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302" name="object 302"/>
            <p:cNvSpPr/>
            <p:nvPr/>
          </p:nvSpPr>
          <p:spPr>
            <a:xfrm>
              <a:off x="5022816" y="2478734"/>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303" name="object 303"/>
            <p:cNvSpPr/>
            <p:nvPr/>
          </p:nvSpPr>
          <p:spPr>
            <a:xfrm>
              <a:off x="5022816" y="2523340"/>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304" name="object 304"/>
            <p:cNvSpPr/>
            <p:nvPr/>
          </p:nvSpPr>
          <p:spPr>
            <a:xfrm>
              <a:off x="5022816" y="2568983"/>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305" name="object 305"/>
            <p:cNvSpPr/>
            <p:nvPr/>
          </p:nvSpPr>
          <p:spPr>
            <a:xfrm>
              <a:off x="5022816" y="2614626"/>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306" name="object 306"/>
            <p:cNvSpPr/>
            <p:nvPr/>
          </p:nvSpPr>
          <p:spPr>
            <a:xfrm>
              <a:off x="5022816" y="2660269"/>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307" name="object 307"/>
            <p:cNvSpPr/>
            <p:nvPr/>
          </p:nvSpPr>
          <p:spPr>
            <a:xfrm>
              <a:off x="5022816" y="2704875"/>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308" name="object 308"/>
            <p:cNvSpPr/>
            <p:nvPr/>
          </p:nvSpPr>
          <p:spPr>
            <a:xfrm>
              <a:off x="5022816" y="2750518"/>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309" name="object 309"/>
            <p:cNvSpPr/>
            <p:nvPr/>
          </p:nvSpPr>
          <p:spPr>
            <a:xfrm>
              <a:off x="5022816" y="2796162"/>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310" name="object 310"/>
            <p:cNvSpPr/>
            <p:nvPr/>
          </p:nvSpPr>
          <p:spPr>
            <a:xfrm>
              <a:off x="5022816" y="2841805"/>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311" name="object 311"/>
            <p:cNvSpPr/>
            <p:nvPr/>
          </p:nvSpPr>
          <p:spPr>
            <a:xfrm>
              <a:off x="5022816" y="2886410"/>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312" name="object 312"/>
            <p:cNvSpPr/>
            <p:nvPr/>
          </p:nvSpPr>
          <p:spPr>
            <a:xfrm>
              <a:off x="5022816" y="2932054"/>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313" name="object 313"/>
            <p:cNvSpPr/>
            <p:nvPr/>
          </p:nvSpPr>
          <p:spPr>
            <a:xfrm>
              <a:off x="5022816" y="2977697"/>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314" name="object 314"/>
            <p:cNvSpPr/>
            <p:nvPr/>
          </p:nvSpPr>
          <p:spPr>
            <a:xfrm>
              <a:off x="5022816" y="3023340"/>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315" name="object 315"/>
            <p:cNvSpPr/>
            <p:nvPr/>
          </p:nvSpPr>
          <p:spPr>
            <a:xfrm>
              <a:off x="5022816" y="3067946"/>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316" name="object 316"/>
            <p:cNvSpPr/>
            <p:nvPr/>
          </p:nvSpPr>
          <p:spPr>
            <a:xfrm>
              <a:off x="5022816" y="3113589"/>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317" name="object 317"/>
            <p:cNvSpPr/>
            <p:nvPr/>
          </p:nvSpPr>
          <p:spPr>
            <a:xfrm>
              <a:off x="5022816" y="3159232"/>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318" name="object 318"/>
            <p:cNvSpPr/>
            <p:nvPr/>
          </p:nvSpPr>
          <p:spPr>
            <a:xfrm>
              <a:off x="5022816" y="3204875"/>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319" name="object 319"/>
            <p:cNvSpPr/>
            <p:nvPr/>
          </p:nvSpPr>
          <p:spPr>
            <a:xfrm>
              <a:off x="5022816" y="3249481"/>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320" name="object 320"/>
            <p:cNvSpPr/>
            <p:nvPr/>
          </p:nvSpPr>
          <p:spPr>
            <a:xfrm>
              <a:off x="5022816" y="3295124"/>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321" name="object 321"/>
            <p:cNvSpPr/>
            <p:nvPr/>
          </p:nvSpPr>
          <p:spPr>
            <a:xfrm>
              <a:off x="5022816" y="3340767"/>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322" name="object 322"/>
            <p:cNvSpPr/>
            <p:nvPr/>
          </p:nvSpPr>
          <p:spPr>
            <a:xfrm>
              <a:off x="5022816" y="3386411"/>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323" name="object 323"/>
            <p:cNvSpPr/>
            <p:nvPr/>
          </p:nvSpPr>
          <p:spPr>
            <a:xfrm>
              <a:off x="5022816" y="3431016"/>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324" name="object 324"/>
            <p:cNvSpPr/>
            <p:nvPr/>
          </p:nvSpPr>
          <p:spPr>
            <a:xfrm>
              <a:off x="5022816" y="3476660"/>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325" name="object 325"/>
            <p:cNvSpPr/>
            <p:nvPr/>
          </p:nvSpPr>
          <p:spPr>
            <a:xfrm>
              <a:off x="5022816" y="3522303"/>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326" name="object 326"/>
            <p:cNvSpPr/>
            <p:nvPr/>
          </p:nvSpPr>
          <p:spPr>
            <a:xfrm>
              <a:off x="5022816" y="3567946"/>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327" name="object 327"/>
            <p:cNvSpPr/>
            <p:nvPr/>
          </p:nvSpPr>
          <p:spPr>
            <a:xfrm>
              <a:off x="5022816" y="3612552"/>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grpSp>
      <p:grpSp>
        <p:nvGrpSpPr>
          <p:cNvPr id="2" name="Группа 1"/>
          <p:cNvGrpSpPr/>
          <p:nvPr/>
        </p:nvGrpSpPr>
        <p:grpSpPr>
          <a:xfrm>
            <a:off x="933206" y="998477"/>
            <a:ext cx="1364226" cy="1452901"/>
            <a:chOff x="933206" y="998477"/>
            <a:chExt cx="1364226" cy="1452901"/>
          </a:xfrm>
        </p:grpSpPr>
        <p:sp>
          <p:nvSpPr>
            <p:cNvPr id="238" name="object 238"/>
            <p:cNvSpPr txBox="1"/>
            <p:nvPr/>
          </p:nvSpPr>
          <p:spPr>
            <a:xfrm>
              <a:off x="971873" y="998477"/>
              <a:ext cx="1289346" cy="495072"/>
            </a:xfrm>
            <a:prstGeom prst="rect">
              <a:avLst/>
            </a:prstGeom>
          </p:spPr>
          <p:txBody>
            <a:bodyPr vert="horz" wrap="square" lIns="0" tIns="0" rIns="0" bIns="0" rtlCol="0">
              <a:spAutoFit/>
            </a:bodyPr>
            <a:lstStyle/>
            <a:p>
              <a:pPr marL="8645" marR="3458"/>
              <a:r>
                <a:rPr lang="ru-RU" sz="1200" b="1" spc="-3" dirty="0" smtClean="0">
                  <a:solidFill>
                    <a:srgbClr val="001F5F"/>
                  </a:solidFill>
                  <a:latin typeface="Arial"/>
                  <a:cs typeface="Arial"/>
                </a:rPr>
                <a:t>Неуправляемые коммутаторы </a:t>
              </a:r>
              <a:r>
                <a:rPr lang="ru-RU" sz="817" b="1" spc="-3" dirty="0" smtClean="0">
                  <a:solidFill>
                    <a:srgbClr val="001F5F"/>
                  </a:solidFill>
                  <a:latin typeface="Arial"/>
                  <a:cs typeface="Arial"/>
                </a:rPr>
                <a:t/>
              </a:r>
              <a:br>
                <a:rPr lang="ru-RU" sz="817" b="1" spc="-3" dirty="0" smtClean="0">
                  <a:solidFill>
                    <a:srgbClr val="001F5F"/>
                  </a:solidFill>
                  <a:latin typeface="Arial"/>
                  <a:cs typeface="Arial"/>
                </a:rPr>
              </a:br>
              <a:endParaRPr sz="817" dirty="0">
                <a:latin typeface="Arial"/>
                <a:cs typeface="Arial"/>
              </a:endParaRPr>
            </a:p>
          </p:txBody>
        </p:sp>
        <p:sp>
          <p:nvSpPr>
            <p:cNvPr id="356" name="object 356"/>
            <p:cNvSpPr/>
            <p:nvPr/>
          </p:nvSpPr>
          <p:spPr>
            <a:xfrm>
              <a:off x="933206" y="1844606"/>
              <a:ext cx="522817" cy="606772"/>
            </a:xfrm>
            <a:prstGeom prst="rect">
              <a:avLst/>
            </a:prstGeom>
            <a:blipFill>
              <a:blip r:embed="rId8" cstate="print"/>
              <a:stretch>
                <a:fillRect/>
              </a:stretch>
            </a:blipFill>
          </p:spPr>
          <p:txBody>
            <a:bodyPr wrap="square" lIns="0" tIns="0" rIns="0" bIns="0" rtlCol="0"/>
            <a:lstStyle/>
            <a:p>
              <a:endParaRPr sz="1225"/>
            </a:p>
          </p:txBody>
        </p:sp>
        <p:sp>
          <p:nvSpPr>
            <p:cNvPr id="357" name="object 357"/>
            <p:cNvSpPr/>
            <p:nvPr/>
          </p:nvSpPr>
          <p:spPr>
            <a:xfrm>
              <a:off x="1482163" y="1623199"/>
              <a:ext cx="815269" cy="701316"/>
            </a:xfrm>
            <a:prstGeom prst="rect">
              <a:avLst/>
            </a:prstGeom>
            <a:blipFill>
              <a:blip r:embed="rId9" cstate="print"/>
              <a:stretch>
                <a:fillRect/>
              </a:stretch>
            </a:blipFill>
          </p:spPr>
          <p:txBody>
            <a:bodyPr wrap="square" lIns="0" tIns="0" rIns="0" bIns="0" rtlCol="0"/>
            <a:lstStyle/>
            <a:p>
              <a:endParaRPr sz="1225"/>
            </a:p>
          </p:txBody>
        </p:sp>
      </p:grpSp>
      <p:grpSp>
        <p:nvGrpSpPr>
          <p:cNvPr id="4" name="Группа 3"/>
          <p:cNvGrpSpPr/>
          <p:nvPr/>
        </p:nvGrpSpPr>
        <p:grpSpPr>
          <a:xfrm>
            <a:off x="2689009" y="998477"/>
            <a:ext cx="1578795" cy="1535477"/>
            <a:chOff x="2689009" y="998477"/>
            <a:chExt cx="1578795" cy="1535477"/>
          </a:xfrm>
        </p:grpSpPr>
        <p:sp>
          <p:nvSpPr>
            <p:cNvPr id="240" name="object 240"/>
            <p:cNvSpPr txBox="1"/>
            <p:nvPr/>
          </p:nvSpPr>
          <p:spPr>
            <a:xfrm>
              <a:off x="2689009" y="998477"/>
              <a:ext cx="1407797" cy="553998"/>
            </a:xfrm>
            <a:prstGeom prst="rect">
              <a:avLst/>
            </a:prstGeom>
          </p:spPr>
          <p:txBody>
            <a:bodyPr vert="horz" wrap="square" lIns="0" tIns="0" rIns="0" bIns="0" rtlCol="0">
              <a:spAutoFit/>
            </a:bodyPr>
            <a:lstStyle/>
            <a:p>
              <a:pPr marL="8645" marR="3458"/>
              <a:r>
                <a:rPr lang="ru-RU" sz="1200" b="1" spc="-3" dirty="0" smtClean="0">
                  <a:solidFill>
                    <a:srgbClr val="001F5F"/>
                  </a:solidFill>
                  <a:latin typeface="Arial"/>
                  <a:cs typeface="Arial"/>
                </a:rPr>
                <a:t>Управляемые коммутаторы</a:t>
              </a:r>
              <a:r>
                <a:rPr lang="en-US" sz="1200" b="1" spc="-3" dirty="0" smtClean="0">
                  <a:solidFill>
                    <a:srgbClr val="001F5F"/>
                  </a:solidFill>
                  <a:latin typeface="Arial"/>
                  <a:cs typeface="Arial"/>
                </a:rPr>
                <a:t> </a:t>
              </a:r>
              <a:r>
                <a:rPr lang="ru-RU" sz="1200" b="1" spc="-3" dirty="0" smtClean="0">
                  <a:solidFill>
                    <a:srgbClr val="001F5F"/>
                  </a:solidFill>
                  <a:latin typeface="Arial"/>
                  <a:cs typeface="Arial"/>
                </a:rPr>
                <a:t/>
              </a:r>
              <a:br>
                <a:rPr lang="ru-RU" sz="1200" b="1" spc="-3" dirty="0" smtClean="0">
                  <a:solidFill>
                    <a:srgbClr val="001F5F"/>
                  </a:solidFill>
                  <a:latin typeface="Arial"/>
                  <a:cs typeface="Arial"/>
                </a:rPr>
              </a:br>
              <a:r>
                <a:rPr lang="ru-RU" sz="1200" b="1" spc="-3" dirty="0" smtClean="0">
                  <a:solidFill>
                    <a:srgbClr val="001F5F"/>
                  </a:solidFill>
                  <a:latin typeface="Arial"/>
                  <a:cs typeface="Arial"/>
                </a:rPr>
                <a:t>(</a:t>
              </a:r>
              <a:r>
                <a:rPr lang="en-US" sz="1200" b="1" spc="-3" dirty="0" smtClean="0">
                  <a:solidFill>
                    <a:srgbClr val="001F5F"/>
                  </a:solidFill>
                  <a:latin typeface="Arial"/>
                  <a:cs typeface="Arial"/>
                </a:rPr>
                <a:t>DIN rail</a:t>
              </a:r>
              <a:r>
                <a:rPr lang="en-US" sz="817" b="1" spc="-3" dirty="0" smtClean="0">
                  <a:solidFill>
                    <a:srgbClr val="001F5F"/>
                  </a:solidFill>
                  <a:latin typeface="Arial"/>
                  <a:cs typeface="Arial"/>
                </a:rPr>
                <a:t>)</a:t>
              </a:r>
              <a:endParaRPr sz="817" dirty="0">
                <a:latin typeface="Arial"/>
                <a:cs typeface="Arial"/>
              </a:endParaRPr>
            </a:p>
          </p:txBody>
        </p:sp>
        <p:sp>
          <p:nvSpPr>
            <p:cNvPr id="358" name="object 358"/>
            <p:cNvSpPr/>
            <p:nvPr/>
          </p:nvSpPr>
          <p:spPr>
            <a:xfrm>
              <a:off x="2702619" y="1993006"/>
              <a:ext cx="1431214" cy="540948"/>
            </a:xfrm>
            <a:prstGeom prst="rect">
              <a:avLst/>
            </a:prstGeom>
            <a:blipFill>
              <a:blip r:embed="rId10" cstate="print"/>
              <a:stretch>
                <a:fillRect/>
              </a:stretch>
            </a:blipFill>
          </p:spPr>
          <p:txBody>
            <a:bodyPr wrap="square" lIns="0" tIns="0" rIns="0" bIns="0" rtlCol="0"/>
            <a:lstStyle/>
            <a:p>
              <a:endParaRPr sz="1225"/>
            </a:p>
          </p:txBody>
        </p:sp>
        <p:sp>
          <p:nvSpPr>
            <p:cNvPr id="359" name="object 359"/>
            <p:cNvSpPr/>
            <p:nvPr/>
          </p:nvSpPr>
          <p:spPr>
            <a:xfrm>
              <a:off x="3702507" y="1510703"/>
              <a:ext cx="565297" cy="604376"/>
            </a:xfrm>
            <a:prstGeom prst="rect">
              <a:avLst/>
            </a:prstGeom>
            <a:blipFill>
              <a:blip r:embed="rId11" cstate="print"/>
              <a:stretch>
                <a:fillRect/>
              </a:stretch>
            </a:blipFill>
          </p:spPr>
          <p:txBody>
            <a:bodyPr wrap="square" lIns="0" tIns="0" rIns="0" bIns="0" rtlCol="0"/>
            <a:lstStyle/>
            <a:p>
              <a:endParaRPr sz="1225"/>
            </a:p>
          </p:txBody>
        </p:sp>
      </p:grpSp>
      <p:grpSp>
        <p:nvGrpSpPr>
          <p:cNvPr id="157" name="Группа 156"/>
          <p:cNvGrpSpPr/>
          <p:nvPr/>
        </p:nvGrpSpPr>
        <p:grpSpPr>
          <a:xfrm>
            <a:off x="4445349" y="998477"/>
            <a:ext cx="1524880" cy="1265003"/>
            <a:chOff x="4445349" y="998477"/>
            <a:chExt cx="1524880" cy="1265003"/>
          </a:xfrm>
        </p:grpSpPr>
        <p:sp>
          <p:nvSpPr>
            <p:cNvPr id="297" name="object 297"/>
            <p:cNvSpPr txBox="1"/>
            <p:nvPr/>
          </p:nvSpPr>
          <p:spPr>
            <a:xfrm>
              <a:off x="4445349" y="998477"/>
              <a:ext cx="1370058" cy="553998"/>
            </a:xfrm>
            <a:prstGeom prst="rect">
              <a:avLst/>
            </a:prstGeom>
          </p:spPr>
          <p:txBody>
            <a:bodyPr vert="horz" wrap="square" lIns="0" tIns="0" rIns="0" bIns="0" rtlCol="0">
              <a:spAutoFit/>
            </a:bodyPr>
            <a:lstStyle/>
            <a:p>
              <a:pPr marL="8645" marR="3458"/>
              <a:r>
                <a:rPr lang="ru-RU" sz="1200" b="1" spc="-3" dirty="0" smtClean="0">
                  <a:solidFill>
                    <a:srgbClr val="001F5F"/>
                  </a:solidFill>
                  <a:latin typeface="Arial"/>
                  <a:cs typeface="Arial"/>
                </a:rPr>
                <a:t>Коммутаторы для монтажа в 19</a:t>
              </a:r>
              <a:r>
                <a:rPr lang="en-US" sz="1200" b="1" spc="-3" dirty="0" smtClean="0">
                  <a:solidFill>
                    <a:srgbClr val="001F5F"/>
                  </a:solidFill>
                  <a:latin typeface="Arial"/>
                  <a:cs typeface="Arial"/>
                </a:rPr>
                <a:t>’’ </a:t>
              </a:r>
              <a:r>
                <a:rPr lang="ru-RU" sz="1200" b="1" spc="-3" dirty="0" smtClean="0">
                  <a:solidFill>
                    <a:srgbClr val="001F5F"/>
                  </a:solidFill>
                  <a:latin typeface="Arial"/>
                  <a:cs typeface="Arial"/>
                </a:rPr>
                <a:t>стойку</a:t>
              </a:r>
              <a:endParaRPr sz="1200" dirty="0">
                <a:latin typeface="Arial"/>
                <a:cs typeface="Arial"/>
              </a:endParaRPr>
            </a:p>
          </p:txBody>
        </p:sp>
        <p:sp>
          <p:nvSpPr>
            <p:cNvPr id="360" name="object 360"/>
            <p:cNvSpPr/>
            <p:nvPr/>
          </p:nvSpPr>
          <p:spPr>
            <a:xfrm>
              <a:off x="4532480" y="1868541"/>
              <a:ext cx="1437749" cy="394939"/>
            </a:xfrm>
            <a:prstGeom prst="rect">
              <a:avLst/>
            </a:prstGeom>
            <a:blipFill>
              <a:blip r:embed="rId12" cstate="print"/>
              <a:stretch>
                <a:fillRect/>
              </a:stretch>
            </a:blipFill>
          </p:spPr>
          <p:txBody>
            <a:bodyPr wrap="square" lIns="0" tIns="0" rIns="0" bIns="0" rtlCol="0"/>
            <a:lstStyle/>
            <a:p>
              <a:endParaRPr sz="1225"/>
            </a:p>
          </p:txBody>
        </p:sp>
      </p:grpSp>
      <p:grpSp>
        <p:nvGrpSpPr>
          <p:cNvPr id="399" name="Группа 398"/>
          <p:cNvGrpSpPr/>
          <p:nvPr/>
        </p:nvGrpSpPr>
        <p:grpSpPr>
          <a:xfrm>
            <a:off x="6218220" y="987574"/>
            <a:ext cx="2026187" cy="1521118"/>
            <a:chOff x="5649487" y="1059582"/>
            <a:chExt cx="1782158" cy="1454179"/>
          </a:xfrm>
        </p:grpSpPr>
        <p:sp>
          <p:nvSpPr>
            <p:cNvPr id="268" name="object 268"/>
            <p:cNvSpPr txBox="1"/>
            <p:nvPr/>
          </p:nvSpPr>
          <p:spPr>
            <a:xfrm>
              <a:off x="5649487" y="1059582"/>
              <a:ext cx="1782158" cy="529619"/>
            </a:xfrm>
            <a:prstGeom prst="rect">
              <a:avLst/>
            </a:prstGeom>
          </p:spPr>
          <p:txBody>
            <a:bodyPr vert="horz" wrap="square" lIns="0" tIns="0" rIns="0" bIns="0" rtlCol="0">
              <a:spAutoFit/>
            </a:bodyPr>
            <a:lstStyle/>
            <a:p>
              <a:pPr marL="8645" marR="3458"/>
              <a:r>
                <a:rPr lang="ru-RU" sz="1200" b="1" spc="-3" dirty="0" smtClean="0">
                  <a:solidFill>
                    <a:srgbClr val="001F5F"/>
                  </a:solidFill>
                  <a:latin typeface="Arial"/>
                  <a:cs typeface="Arial"/>
                </a:rPr>
                <a:t>Решения для обеспечения безопасности промышленной сети</a:t>
              </a:r>
              <a:endParaRPr sz="1200" dirty="0">
                <a:latin typeface="Arial"/>
                <a:cs typeface="Arial"/>
              </a:endParaRPr>
            </a:p>
          </p:txBody>
        </p:sp>
        <p:sp>
          <p:nvSpPr>
            <p:cNvPr id="361" name="object 361"/>
            <p:cNvSpPr/>
            <p:nvPr/>
          </p:nvSpPr>
          <p:spPr>
            <a:xfrm>
              <a:off x="5660022" y="1754064"/>
              <a:ext cx="612175" cy="759697"/>
            </a:xfrm>
            <a:prstGeom prst="rect">
              <a:avLst/>
            </a:prstGeom>
            <a:blipFill>
              <a:blip r:embed="rId13" cstate="print"/>
              <a:stretch>
                <a:fillRect/>
              </a:stretch>
            </a:blipFill>
          </p:spPr>
          <p:txBody>
            <a:bodyPr wrap="square" lIns="0" tIns="0" rIns="0" bIns="0" rtlCol="0"/>
            <a:lstStyle/>
            <a:p>
              <a:endParaRPr sz="1225"/>
            </a:p>
          </p:txBody>
        </p:sp>
        <p:sp>
          <p:nvSpPr>
            <p:cNvPr id="362" name="object 362"/>
            <p:cNvSpPr/>
            <p:nvPr/>
          </p:nvSpPr>
          <p:spPr>
            <a:xfrm>
              <a:off x="6230610" y="1625470"/>
              <a:ext cx="719954" cy="744823"/>
            </a:xfrm>
            <a:prstGeom prst="rect">
              <a:avLst/>
            </a:prstGeom>
            <a:blipFill>
              <a:blip r:embed="rId14" cstate="print"/>
              <a:stretch>
                <a:fillRect/>
              </a:stretch>
            </a:blipFill>
          </p:spPr>
          <p:txBody>
            <a:bodyPr wrap="square" lIns="0" tIns="0" rIns="0" bIns="0" rtlCol="0"/>
            <a:lstStyle/>
            <a:p>
              <a:endParaRPr sz="1225"/>
            </a:p>
          </p:txBody>
        </p:sp>
      </p:grpSp>
      <p:grpSp>
        <p:nvGrpSpPr>
          <p:cNvPr id="398" name="Группа 397"/>
          <p:cNvGrpSpPr/>
          <p:nvPr/>
        </p:nvGrpSpPr>
        <p:grpSpPr>
          <a:xfrm>
            <a:off x="2758723" y="2664745"/>
            <a:ext cx="1401215" cy="1408705"/>
            <a:chOff x="2559419" y="2644108"/>
            <a:chExt cx="1232456" cy="1346713"/>
          </a:xfrm>
        </p:grpSpPr>
        <p:sp>
          <p:nvSpPr>
            <p:cNvPr id="298" name="object 298"/>
            <p:cNvSpPr txBox="1"/>
            <p:nvPr/>
          </p:nvSpPr>
          <p:spPr>
            <a:xfrm>
              <a:off x="2559419" y="2644108"/>
              <a:ext cx="986764" cy="529619"/>
            </a:xfrm>
            <a:prstGeom prst="rect">
              <a:avLst/>
            </a:prstGeom>
          </p:spPr>
          <p:txBody>
            <a:bodyPr vert="horz" wrap="square" lIns="0" tIns="0" rIns="0" bIns="0" rtlCol="0">
              <a:spAutoFit/>
            </a:bodyPr>
            <a:lstStyle/>
            <a:p>
              <a:pPr marL="8645"/>
              <a:r>
                <a:rPr lang="ru-RU" sz="1200" b="1" dirty="0" smtClean="0">
                  <a:solidFill>
                    <a:srgbClr val="001F5F"/>
                  </a:solidFill>
                  <a:latin typeface="Arial"/>
                  <a:cs typeface="Arial"/>
                </a:rPr>
                <a:t>Коммутаторы со степенью защиты </a:t>
              </a:r>
              <a:r>
                <a:rPr sz="1200" b="1" dirty="0" smtClean="0">
                  <a:solidFill>
                    <a:srgbClr val="001F5F"/>
                  </a:solidFill>
                  <a:latin typeface="Arial"/>
                  <a:cs typeface="Arial"/>
                </a:rPr>
                <a:t>IP67</a:t>
              </a:r>
              <a:endParaRPr sz="1200" dirty="0">
                <a:latin typeface="Arial"/>
                <a:cs typeface="Arial"/>
              </a:endParaRPr>
            </a:p>
          </p:txBody>
        </p:sp>
        <p:sp>
          <p:nvSpPr>
            <p:cNvPr id="365" name="object 365"/>
            <p:cNvSpPr/>
            <p:nvPr/>
          </p:nvSpPr>
          <p:spPr>
            <a:xfrm>
              <a:off x="2662367" y="3227691"/>
              <a:ext cx="1129508" cy="763130"/>
            </a:xfrm>
            <a:prstGeom prst="rect">
              <a:avLst/>
            </a:prstGeom>
            <a:blipFill>
              <a:blip r:embed="rId15" cstate="print"/>
              <a:stretch>
                <a:fillRect/>
              </a:stretch>
            </a:blipFill>
          </p:spPr>
          <p:txBody>
            <a:bodyPr wrap="square" lIns="0" tIns="0" rIns="0" bIns="0" rtlCol="0"/>
            <a:lstStyle/>
            <a:p>
              <a:endParaRPr sz="1225"/>
            </a:p>
          </p:txBody>
        </p:sp>
      </p:grpSp>
      <p:grpSp>
        <p:nvGrpSpPr>
          <p:cNvPr id="158" name="Группа 157"/>
          <p:cNvGrpSpPr/>
          <p:nvPr/>
        </p:nvGrpSpPr>
        <p:grpSpPr>
          <a:xfrm>
            <a:off x="4446984" y="2671984"/>
            <a:ext cx="1387639" cy="1305298"/>
            <a:chOff x="4446984" y="2671984"/>
            <a:chExt cx="1387639" cy="1305298"/>
          </a:xfrm>
        </p:grpSpPr>
        <p:sp>
          <p:nvSpPr>
            <p:cNvPr id="269" name="object 269"/>
            <p:cNvSpPr txBox="1"/>
            <p:nvPr/>
          </p:nvSpPr>
          <p:spPr>
            <a:xfrm>
              <a:off x="4446984" y="2671984"/>
              <a:ext cx="1233551" cy="553998"/>
            </a:xfrm>
            <a:prstGeom prst="rect">
              <a:avLst/>
            </a:prstGeom>
          </p:spPr>
          <p:txBody>
            <a:bodyPr vert="horz" wrap="square" lIns="0" tIns="0" rIns="0" bIns="0" rtlCol="0">
              <a:spAutoFit/>
            </a:bodyPr>
            <a:lstStyle/>
            <a:p>
              <a:pPr marL="8645" marR="3458"/>
              <a:r>
                <a:rPr lang="ru-RU" sz="1200" b="1" dirty="0" smtClean="0">
                  <a:solidFill>
                    <a:srgbClr val="001F5F"/>
                  </a:solidFill>
                  <a:latin typeface="Arial"/>
                  <a:cs typeface="Arial"/>
                </a:rPr>
                <a:t>Решения для встраиваемых систем</a:t>
              </a:r>
              <a:endParaRPr sz="1200" dirty="0">
                <a:latin typeface="Arial"/>
                <a:cs typeface="Arial"/>
              </a:endParaRPr>
            </a:p>
          </p:txBody>
        </p:sp>
        <p:sp>
          <p:nvSpPr>
            <p:cNvPr id="366" name="object 366"/>
            <p:cNvSpPr/>
            <p:nvPr/>
          </p:nvSpPr>
          <p:spPr>
            <a:xfrm>
              <a:off x="4612536" y="3417185"/>
              <a:ext cx="1222087" cy="560097"/>
            </a:xfrm>
            <a:prstGeom prst="rect">
              <a:avLst/>
            </a:prstGeom>
            <a:blipFill>
              <a:blip r:embed="rId16" cstate="print"/>
              <a:stretch>
                <a:fillRect/>
              </a:stretch>
            </a:blipFill>
          </p:spPr>
          <p:txBody>
            <a:bodyPr wrap="square" lIns="0" tIns="0" rIns="0" bIns="0" rtlCol="0"/>
            <a:lstStyle/>
            <a:p>
              <a:endParaRPr sz="1225"/>
            </a:p>
          </p:txBody>
        </p:sp>
      </p:grpSp>
      <p:grpSp>
        <p:nvGrpSpPr>
          <p:cNvPr id="383" name="Группа 382"/>
          <p:cNvGrpSpPr/>
          <p:nvPr/>
        </p:nvGrpSpPr>
        <p:grpSpPr>
          <a:xfrm>
            <a:off x="6094399" y="1017026"/>
            <a:ext cx="11574" cy="1360748"/>
            <a:chOff x="5022816" y="1003630"/>
            <a:chExt cx="7348" cy="1179461"/>
          </a:xfrm>
        </p:grpSpPr>
        <p:sp>
          <p:nvSpPr>
            <p:cNvPr id="130" name="object 130"/>
            <p:cNvSpPr/>
            <p:nvPr/>
          </p:nvSpPr>
          <p:spPr>
            <a:xfrm>
              <a:off x="5022816" y="1003630"/>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131" name="object 131"/>
            <p:cNvSpPr/>
            <p:nvPr/>
          </p:nvSpPr>
          <p:spPr>
            <a:xfrm>
              <a:off x="5022816" y="1048236"/>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132" name="object 132"/>
            <p:cNvSpPr/>
            <p:nvPr/>
          </p:nvSpPr>
          <p:spPr>
            <a:xfrm>
              <a:off x="5022816" y="1093880"/>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133" name="object 133"/>
            <p:cNvSpPr/>
            <p:nvPr/>
          </p:nvSpPr>
          <p:spPr>
            <a:xfrm>
              <a:off x="5022816" y="1139522"/>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134" name="object 134"/>
            <p:cNvSpPr/>
            <p:nvPr/>
          </p:nvSpPr>
          <p:spPr>
            <a:xfrm>
              <a:off x="5022816" y="1185165"/>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135" name="object 135"/>
            <p:cNvSpPr/>
            <p:nvPr/>
          </p:nvSpPr>
          <p:spPr>
            <a:xfrm>
              <a:off x="5022816" y="1229771"/>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136" name="object 136"/>
            <p:cNvSpPr/>
            <p:nvPr/>
          </p:nvSpPr>
          <p:spPr>
            <a:xfrm>
              <a:off x="5022816" y="1275414"/>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137" name="object 137"/>
            <p:cNvSpPr/>
            <p:nvPr/>
          </p:nvSpPr>
          <p:spPr>
            <a:xfrm>
              <a:off x="5022816" y="1321058"/>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138" name="object 138"/>
            <p:cNvSpPr/>
            <p:nvPr/>
          </p:nvSpPr>
          <p:spPr>
            <a:xfrm>
              <a:off x="5022816" y="1366701"/>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139" name="object 139"/>
            <p:cNvSpPr/>
            <p:nvPr/>
          </p:nvSpPr>
          <p:spPr>
            <a:xfrm>
              <a:off x="5022816" y="1411307"/>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140" name="object 140"/>
            <p:cNvSpPr/>
            <p:nvPr/>
          </p:nvSpPr>
          <p:spPr>
            <a:xfrm>
              <a:off x="5022816" y="1456950"/>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141" name="object 141"/>
            <p:cNvSpPr/>
            <p:nvPr/>
          </p:nvSpPr>
          <p:spPr>
            <a:xfrm>
              <a:off x="5022816" y="1502593"/>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142" name="object 142"/>
            <p:cNvSpPr/>
            <p:nvPr/>
          </p:nvSpPr>
          <p:spPr>
            <a:xfrm>
              <a:off x="5022816" y="1548236"/>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143" name="object 143"/>
            <p:cNvSpPr/>
            <p:nvPr/>
          </p:nvSpPr>
          <p:spPr>
            <a:xfrm>
              <a:off x="5022816" y="1592842"/>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144" name="object 144"/>
            <p:cNvSpPr/>
            <p:nvPr/>
          </p:nvSpPr>
          <p:spPr>
            <a:xfrm>
              <a:off x="5022816" y="1638485"/>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145" name="object 145"/>
            <p:cNvSpPr/>
            <p:nvPr/>
          </p:nvSpPr>
          <p:spPr>
            <a:xfrm>
              <a:off x="5022816" y="1684128"/>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146" name="object 146"/>
            <p:cNvSpPr/>
            <p:nvPr/>
          </p:nvSpPr>
          <p:spPr>
            <a:xfrm>
              <a:off x="5022816" y="1729771"/>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147" name="object 147"/>
            <p:cNvSpPr/>
            <p:nvPr/>
          </p:nvSpPr>
          <p:spPr>
            <a:xfrm>
              <a:off x="5022816" y="1774377"/>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148" name="object 148"/>
            <p:cNvSpPr/>
            <p:nvPr/>
          </p:nvSpPr>
          <p:spPr>
            <a:xfrm>
              <a:off x="5022816" y="1820020"/>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149" name="object 149"/>
            <p:cNvSpPr/>
            <p:nvPr/>
          </p:nvSpPr>
          <p:spPr>
            <a:xfrm>
              <a:off x="5022816" y="1865663"/>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150" name="object 150"/>
            <p:cNvSpPr/>
            <p:nvPr/>
          </p:nvSpPr>
          <p:spPr>
            <a:xfrm>
              <a:off x="5022816" y="1911307"/>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151" name="object 151"/>
            <p:cNvSpPr/>
            <p:nvPr/>
          </p:nvSpPr>
          <p:spPr>
            <a:xfrm>
              <a:off x="5022816" y="1955912"/>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152" name="object 152"/>
            <p:cNvSpPr/>
            <p:nvPr/>
          </p:nvSpPr>
          <p:spPr>
            <a:xfrm>
              <a:off x="5022816" y="2001556"/>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153" name="object 153"/>
            <p:cNvSpPr/>
            <p:nvPr/>
          </p:nvSpPr>
          <p:spPr>
            <a:xfrm>
              <a:off x="5022816" y="2047199"/>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154" name="object 154"/>
            <p:cNvSpPr/>
            <p:nvPr/>
          </p:nvSpPr>
          <p:spPr>
            <a:xfrm>
              <a:off x="5022816" y="2092842"/>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155" name="object 155"/>
            <p:cNvSpPr/>
            <p:nvPr/>
          </p:nvSpPr>
          <p:spPr>
            <a:xfrm>
              <a:off x="5022816" y="2137448"/>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sp>
          <p:nvSpPr>
            <p:cNvPr id="156" name="object 156"/>
            <p:cNvSpPr/>
            <p:nvPr/>
          </p:nvSpPr>
          <p:spPr>
            <a:xfrm>
              <a:off x="5022816" y="2183091"/>
              <a:ext cx="7348" cy="0"/>
            </a:xfrm>
            <a:custGeom>
              <a:avLst/>
              <a:gdLst/>
              <a:ahLst/>
              <a:cxnLst/>
              <a:rect l="l" t="t" r="r" b="b"/>
              <a:pathLst>
                <a:path w="10795">
                  <a:moveTo>
                    <a:pt x="0" y="0"/>
                  </a:moveTo>
                  <a:lnTo>
                    <a:pt x="10667" y="0"/>
                  </a:lnTo>
                </a:path>
              </a:pathLst>
            </a:custGeom>
            <a:ln w="38099">
              <a:solidFill>
                <a:srgbClr val="9DC53A"/>
              </a:solidFill>
            </a:ln>
          </p:spPr>
          <p:txBody>
            <a:bodyPr wrap="square" lIns="0" tIns="0" rIns="0" bIns="0" rtlCol="0"/>
            <a:lstStyle/>
            <a:p>
              <a:endParaRPr sz="1225"/>
            </a:p>
          </p:txBody>
        </p:sp>
      </p:grpSp>
      <p:grpSp>
        <p:nvGrpSpPr>
          <p:cNvPr id="389" name="Группа 388"/>
          <p:cNvGrpSpPr/>
          <p:nvPr/>
        </p:nvGrpSpPr>
        <p:grpSpPr>
          <a:xfrm>
            <a:off x="907068" y="2556693"/>
            <a:ext cx="6849702" cy="42783"/>
            <a:chOff x="1729249" y="2338174"/>
            <a:chExt cx="5637101" cy="0"/>
          </a:xfrm>
        </p:grpSpPr>
        <p:sp>
          <p:nvSpPr>
            <p:cNvPr id="5" name="object 5"/>
            <p:cNvSpPr/>
            <p:nvPr/>
          </p:nvSpPr>
          <p:spPr>
            <a:xfrm>
              <a:off x="1729249"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6" name="object 6"/>
            <p:cNvSpPr/>
            <p:nvPr/>
          </p:nvSpPr>
          <p:spPr>
            <a:xfrm>
              <a:off x="1774892"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7" name="object 7"/>
            <p:cNvSpPr/>
            <p:nvPr/>
          </p:nvSpPr>
          <p:spPr>
            <a:xfrm>
              <a:off x="1819498"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8" name="object 8"/>
            <p:cNvSpPr/>
            <p:nvPr/>
          </p:nvSpPr>
          <p:spPr>
            <a:xfrm>
              <a:off x="1865141"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9" name="object 9"/>
            <p:cNvSpPr/>
            <p:nvPr/>
          </p:nvSpPr>
          <p:spPr>
            <a:xfrm>
              <a:off x="1910784"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0" name="object 10"/>
            <p:cNvSpPr/>
            <p:nvPr/>
          </p:nvSpPr>
          <p:spPr>
            <a:xfrm>
              <a:off x="1956427" y="2338174"/>
              <a:ext cx="25934" cy="0"/>
            </a:xfrm>
            <a:custGeom>
              <a:avLst/>
              <a:gdLst/>
              <a:ahLst/>
              <a:cxnLst/>
              <a:rect l="l" t="t" r="r" b="b"/>
              <a:pathLst>
                <a:path w="38100">
                  <a:moveTo>
                    <a:pt x="0" y="0"/>
                  </a:moveTo>
                  <a:lnTo>
                    <a:pt x="38096" y="0"/>
                  </a:lnTo>
                </a:path>
              </a:pathLst>
            </a:custGeom>
            <a:ln w="9143">
              <a:solidFill>
                <a:srgbClr val="9DC53A"/>
              </a:solidFill>
            </a:ln>
          </p:spPr>
          <p:txBody>
            <a:bodyPr wrap="square" lIns="0" tIns="0" rIns="0" bIns="0" rtlCol="0"/>
            <a:lstStyle/>
            <a:p>
              <a:endParaRPr sz="1225"/>
            </a:p>
          </p:txBody>
        </p:sp>
        <p:sp>
          <p:nvSpPr>
            <p:cNvPr id="11" name="object 11"/>
            <p:cNvSpPr/>
            <p:nvPr/>
          </p:nvSpPr>
          <p:spPr>
            <a:xfrm>
              <a:off x="2001031"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2" name="object 12"/>
            <p:cNvSpPr/>
            <p:nvPr/>
          </p:nvSpPr>
          <p:spPr>
            <a:xfrm>
              <a:off x="2046674"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3" name="object 13"/>
            <p:cNvSpPr/>
            <p:nvPr/>
          </p:nvSpPr>
          <p:spPr>
            <a:xfrm>
              <a:off x="2092317"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4" name="object 14"/>
            <p:cNvSpPr/>
            <p:nvPr/>
          </p:nvSpPr>
          <p:spPr>
            <a:xfrm>
              <a:off x="2137960"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5" name="object 15"/>
            <p:cNvSpPr/>
            <p:nvPr/>
          </p:nvSpPr>
          <p:spPr>
            <a:xfrm>
              <a:off x="2182566"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6" name="object 16"/>
            <p:cNvSpPr/>
            <p:nvPr/>
          </p:nvSpPr>
          <p:spPr>
            <a:xfrm>
              <a:off x="2228209"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7" name="object 17"/>
            <p:cNvSpPr/>
            <p:nvPr/>
          </p:nvSpPr>
          <p:spPr>
            <a:xfrm>
              <a:off x="2273852"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8" name="object 18"/>
            <p:cNvSpPr/>
            <p:nvPr/>
          </p:nvSpPr>
          <p:spPr>
            <a:xfrm>
              <a:off x="2319495"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9" name="object 19"/>
            <p:cNvSpPr/>
            <p:nvPr/>
          </p:nvSpPr>
          <p:spPr>
            <a:xfrm>
              <a:off x="2364101"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20" name="object 20"/>
            <p:cNvSpPr/>
            <p:nvPr/>
          </p:nvSpPr>
          <p:spPr>
            <a:xfrm>
              <a:off x="2409744"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21" name="object 21"/>
            <p:cNvSpPr/>
            <p:nvPr/>
          </p:nvSpPr>
          <p:spPr>
            <a:xfrm>
              <a:off x="2455387"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22" name="object 22"/>
            <p:cNvSpPr/>
            <p:nvPr/>
          </p:nvSpPr>
          <p:spPr>
            <a:xfrm>
              <a:off x="2501031"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23" name="object 23"/>
            <p:cNvSpPr/>
            <p:nvPr/>
          </p:nvSpPr>
          <p:spPr>
            <a:xfrm>
              <a:off x="2545636"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24" name="object 24"/>
            <p:cNvSpPr/>
            <p:nvPr/>
          </p:nvSpPr>
          <p:spPr>
            <a:xfrm>
              <a:off x="2591280"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25" name="object 25"/>
            <p:cNvSpPr/>
            <p:nvPr/>
          </p:nvSpPr>
          <p:spPr>
            <a:xfrm>
              <a:off x="2636923"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26" name="object 26"/>
            <p:cNvSpPr/>
            <p:nvPr/>
          </p:nvSpPr>
          <p:spPr>
            <a:xfrm>
              <a:off x="2682566"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27" name="object 27"/>
            <p:cNvSpPr/>
            <p:nvPr/>
          </p:nvSpPr>
          <p:spPr>
            <a:xfrm>
              <a:off x="2727172"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28" name="object 28"/>
            <p:cNvSpPr/>
            <p:nvPr/>
          </p:nvSpPr>
          <p:spPr>
            <a:xfrm>
              <a:off x="2772815"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29" name="object 29"/>
            <p:cNvSpPr/>
            <p:nvPr/>
          </p:nvSpPr>
          <p:spPr>
            <a:xfrm>
              <a:off x="2818458"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30" name="object 30"/>
            <p:cNvSpPr/>
            <p:nvPr/>
          </p:nvSpPr>
          <p:spPr>
            <a:xfrm>
              <a:off x="2864101"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31" name="object 31"/>
            <p:cNvSpPr/>
            <p:nvPr/>
          </p:nvSpPr>
          <p:spPr>
            <a:xfrm>
              <a:off x="2908707"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32" name="object 32"/>
            <p:cNvSpPr/>
            <p:nvPr/>
          </p:nvSpPr>
          <p:spPr>
            <a:xfrm>
              <a:off x="2954350"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33" name="object 33"/>
            <p:cNvSpPr/>
            <p:nvPr/>
          </p:nvSpPr>
          <p:spPr>
            <a:xfrm>
              <a:off x="2999993"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34" name="object 34"/>
            <p:cNvSpPr/>
            <p:nvPr/>
          </p:nvSpPr>
          <p:spPr>
            <a:xfrm>
              <a:off x="3045636"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35" name="object 35"/>
            <p:cNvSpPr/>
            <p:nvPr/>
          </p:nvSpPr>
          <p:spPr>
            <a:xfrm>
              <a:off x="3090242"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36" name="object 36"/>
            <p:cNvSpPr/>
            <p:nvPr/>
          </p:nvSpPr>
          <p:spPr>
            <a:xfrm>
              <a:off x="3135885"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37" name="object 37"/>
            <p:cNvSpPr/>
            <p:nvPr/>
          </p:nvSpPr>
          <p:spPr>
            <a:xfrm>
              <a:off x="3181529"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38" name="object 38"/>
            <p:cNvSpPr/>
            <p:nvPr/>
          </p:nvSpPr>
          <p:spPr>
            <a:xfrm>
              <a:off x="3227172"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39" name="object 39"/>
            <p:cNvSpPr/>
            <p:nvPr/>
          </p:nvSpPr>
          <p:spPr>
            <a:xfrm>
              <a:off x="3271778"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40" name="object 40"/>
            <p:cNvSpPr/>
            <p:nvPr/>
          </p:nvSpPr>
          <p:spPr>
            <a:xfrm>
              <a:off x="3317421"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41" name="object 41"/>
            <p:cNvSpPr/>
            <p:nvPr/>
          </p:nvSpPr>
          <p:spPr>
            <a:xfrm>
              <a:off x="3363064"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42" name="object 42"/>
            <p:cNvSpPr/>
            <p:nvPr/>
          </p:nvSpPr>
          <p:spPr>
            <a:xfrm>
              <a:off x="3408707"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43" name="object 43"/>
            <p:cNvSpPr/>
            <p:nvPr/>
          </p:nvSpPr>
          <p:spPr>
            <a:xfrm>
              <a:off x="3453313"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44" name="object 44"/>
            <p:cNvSpPr/>
            <p:nvPr/>
          </p:nvSpPr>
          <p:spPr>
            <a:xfrm>
              <a:off x="3498956"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45" name="object 45"/>
            <p:cNvSpPr/>
            <p:nvPr/>
          </p:nvSpPr>
          <p:spPr>
            <a:xfrm>
              <a:off x="3544599"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46" name="object 46"/>
            <p:cNvSpPr/>
            <p:nvPr/>
          </p:nvSpPr>
          <p:spPr>
            <a:xfrm>
              <a:off x="3590242"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47" name="object 47"/>
            <p:cNvSpPr/>
            <p:nvPr/>
          </p:nvSpPr>
          <p:spPr>
            <a:xfrm>
              <a:off x="3634848"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48" name="object 48"/>
            <p:cNvSpPr/>
            <p:nvPr/>
          </p:nvSpPr>
          <p:spPr>
            <a:xfrm>
              <a:off x="3680491"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49" name="object 49"/>
            <p:cNvSpPr/>
            <p:nvPr/>
          </p:nvSpPr>
          <p:spPr>
            <a:xfrm>
              <a:off x="3726135"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50" name="object 50"/>
            <p:cNvSpPr/>
            <p:nvPr/>
          </p:nvSpPr>
          <p:spPr>
            <a:xfrm>
              <a:off x="3771778"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51" name="object 51"/>
            <p:cNvSpPr/>
            <p:nvPr/>
          </p:nvSpPr>
          <p:spPr>
            <a:xfrm>
              <a:off x="3816383"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52" name="object 52"/>
            <p:cNvSpPr/>
            <p:nvPr/>
          </p:nvSpPr>
          <p:spPr>
            <a:xfrm>
              <a:off x="3862027"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53" name="object 53"/>
            <p:cNvSpPr/>
            <p:nvPr/>
          </p:nvSpPr>
          <p:spPr>
            <a:xfrm>
              <a:off x="3907670"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54" name="object 54"/>
            <p:cNvSpPr/>
            <p:nvPr/>
          </p:nvSpPr>
          <p:spPr>
            <a:xfrm>
              <a:off x="3953313"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55" name="object 55"/>
            <p:cNvSpPr/>
            <p:nvPr/>
          </p:nvSpPr>
          <p:spPr>
            <a:xfrm>
              <a:off x="3997919"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56" name="object 56"/>
            <p:cNvSpPr/>
            <p:nvPr/>
          </p:nvSpPr>
          <p:spPr>
            <a:xfrm>
              <a:off x="4043562"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57" name="object 57"/>
            <p:cNvSpPr/>
            <p:nvPr/>
          </p:nvSpPr>
          <p:spPr>
            <a:xfrm>
              <a:off x="4089205"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58" name="object 58"/>
            <p:cNvSpPr/>
            <p:nvPr/>
          </p:nvSpPr>
          <p:spPr>
            <a:xfrm>
              <a:off x="4134848"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59" name="object 59"/>
            <p:cNvSpPr/>
            <p:nvPr/>
          </p:nvSpPr>
          <p:spPr>
            <a:xfrm>
              <a:off x="4179454"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60" name="object 60"/>
            <p:cNvSpPr/>
            <p:nvPr/>
          </p:nvSpPr>
          <p:spPr>
            <a:xfrm>
              <a:off x="4225097"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61" name="object 61"/>
            <p:cNvSpPr/>
            <p:nvPr/>
          </p:nvSpPr>
          <p:spPr>
            <a:xfrm>
              <a:off x="4270740"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62" name="object 62"/>
            <p:cNvSpPr/>
            <p:nvPr/>
          </p:nvSpPr>
          <p:spPr>
            <a:xfrm>
              <a:off x="4316384"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63" name="object 63"/>
            <p:cNvSpPr/>
            <p:nvPr/>
          </p:nvSpPr>
          <p:spPr>
            <a:xfrm>
              <a:off x="4360989"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64" name="object 64"/>
            <p:cNvSpPr/>
            <p:nvPr/>
          </p:nvSpPr>
          <p:spPr>
            <a:xfrm>
              <a:off x="4406633"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65" name="object 65"/>
            <p:cNvSpPr/>
            <p:nvPr/>
          </p:nvSpPr>
          <p:spPr>
            <a:xfrm>
              <a:off x="4452276"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66" name="object 66"/>
            <p:cNvSpPr/>
            <p:nvPr/>
          </p:nvSpPr>
          <p:spPr>
            <a:xfrm>
              <a:off x="4497919"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67" name="object 67"/>
            <p:cNvSpPr/>
            <p:nvPr/>
          </p:nvSpPr>
          <p:spPr>
            <a:xfrm>
              <a:off x="4542525"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68" name="object 68"/>
            <p:cNvSpPr/>
            <p:nvPr/>
          </p:nvSpPr>
          <p:spPr>
            <a:xfrm>
              <a:off x="4588168"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69" name="object 69"/>
            <p:cNvSpPr/>
            <p:nvPr/>
          </p:nvSpPr>
          <p:spPr>
            <a:xfrm>
              <a:off x="4633811"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70" name="object 70"/>
            <p:cNvSpPr/>
            <p:nvPr/>
          </p:nvSpPr>
          <p:spPr>
            <a:xfrm>
              <a:off x="4679454"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71" name="object 71"/>
            <p:cNvSpPr/>
            <p:nvPr/>
          </p:nvSpPr>
          <p:spPr>
            <a:xfrm>
              <a:off x="4724060"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72" name="object 72"/>
            <p:cNvSpPr/>
            <p:nvPr/>
          </p:nvSpPr>
          <p:spPr>
            <a:xfrm>
              <a:off x="4769703"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73" name="object 73"/>
            <p:cNvSpPr/>
            <p:nvPr/>
          </p:nvSpPr>
          <p:spPr>
            <a:xfrm>
              <a:off x="4815346"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74" name="object 74"/>
            <p:cNvSpPr/>
            <p:nvPr/>
          </p:nvSpPr>
          <p:spPr>
            <a:xfrm>
              <a:off x="4860989"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75" name="object 75"/>
            <p:cNvSpPr/>
            <p:nvPr/>
          </p:nvSpPr>
          <p:spPr>
            <a:xfrm>
              <a:off x="4905595"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76" name="object 76"/>
            <p:cNvSpPr/>
            <p:nvPr/>
          </p:nvSpPr>
          <p:spPr>
            <a:xfrm>
              <a:off x="4951238"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77" name="object 77"/>
            <p:cNvSpPr/>
            <p:nvPr/>
          </p:nvSpPr>
          <p:spPr>
            <a:xfrm>
              <a:off x="4996882"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78" name="object 78"/>
            <p:cNvSpPr/>
            <p:nvPr/>
          </p:nvSpPr>
          <p:spPr>
            <a:xfrm>
              <a:off x="5042525"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79" name="object 79"/>
            <p:cNvSpPr/>
            <p:nvPr/>
          </p:nvSpPr>
          <p:spPr>
            <a:xfrm>
              <a:off x="5087131"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80" name="object 80"/>
            <p:cNvSpPr/>
            <p:nvPr/>
          </p:nvSpPr>
          <p:spPr>
            <a:xfrm>
              <a:off x="5132774"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81" name="object 81"/>
            <p:cNvSpPr/>
            <p:nvPr/>
          </p:nvSpPr>
          <p:spPr>
            <a:xfrm>
              <a:off x="5178417"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82" name="object 82"/>
            <p:cNvSpPr/>
            <p:nvPr/>
          </p:nvSpPr>
          <p:spPr>
            <a:xfrm>
              <a:off x="5224060"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83" name="object 83"/>
            <p:cNvSpPr/>
            <p:nvPr/>
          </p:nvSpPr>
          <p:spPr>
            <a:xfrm>
              <a:off x="5268666"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84" name="object 84"/>
            <p:cNvSpPr/>
            <p:nvPr/>
          </p:nvSpPr>
          <p:spPr>
            <a:xfrm>
              <a:off x="5314309"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85" name="object 85"/>
            <p:cNvSpPr/>
            <p:nvPr/>
          </p:nvSpPr>
          <p:spPr>
            <a:xfrm>
              <a:off x="5359952"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86" name="object 86"/>
            <p:cNvSpPr/>
            <p:nvPr/>
          </p:nvSpPr>
          <p:spPr>
            <a:xfrm>
              <a:off x="5405595"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87" name="object 87"/>
            <p:cNvSpPr/>
            <p:nvPr/>
          </p:nvSpPr>
          <p:spPr>
            <a:xfrm>
              <a:off x="5450201"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88" name="object 88"/>
            <p:cNvSpPr/>
            <p:nvPr/>
          </p:nvSpPr>
          <p:spPr>
            <a:xfrm>
              <a:off x="5495844"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89" name="object 89"/>
            <p:cNvSpPr/>
            <p:nvPr/>
          </p:nvSpPr>
          <p:spPr>
            <a:xfrm>
              <a:off x="5541487"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90" name="object 90"/>
            <p:cNvSpPr/>
            <p:nvPr/>
          </p:nvSpPr>
          <p:spPr>
            <a:xfrm>
              <a:off x="5587131"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91" name="object 91"/>
            <p:cNvSpPr/>
            <p:nvPr/>
          </p:nvSpPr>
          <p:spPr>
            <a:xfrm>
              <a:off x="5631736"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92" name="object 92"/>
            <p:cNvSpPr/>
            <p:nvPr/>
          </p:nvSpPr>
          <p:spPr>
            <a:xfrm>
              <a:off x="5677380"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93" name="object 93"/>
            <p:cNvSpPr/>
            <p:nvPr/>
          </p:nvSpPr>
          <p:spPr>
            <a:xfrm>
              <a:off x="5723023"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94" name="object 94"/>
            <p:cNvSpPr/>
            <p:nvPr/>
          </p:nvSpPr>
          <p:spPr>
            <a:xfrm>
              <a:off x="5768666"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95" name="object 95"/>
            <p:cNvSpPr/>
            <p:nvPr/>
          </p:nvSpPr>
          <p:spPr>
            <a:xfrm>
              <a:off x="5813272"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96" name="object 96"/>
            <p:cNvSpPr/>
            <p:nvPr/>
          </p:nvSpPr>
          <p:spPr>
            <a:xfrm>
              <a:off x="5858915"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97" name="object 97"/>
            <p:cNvSpPr/>
            <p:nvPr/>
          </p:nvSpPr>
          <p:spPr>
            <a:xfrm>
              <a:off x="5904558"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98" name="object 98"/>
            <p:cNvSpPr/>
            <p:nvPr/>
          </p:nvSpPr>
          <p:spPr>
            <a:xfrm>
              <a:off x="5950201"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99" name="object 99"/>
            <p:cNvSpPr/>
            <p:nvPr/>
          </p:nvSpPr>
          <p:spPr>
            <a:xfrm>
              <a:off x="5994807"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00" name="object 100"/>
            <p:cNvSpPr/>
            <p:nvPr/>
          </p:nvSpPr>
          <p:spPr>
            <a:xfrm>
              <a:off x="6040450"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01" name="object 101"/>
            <p:cNvSpPr/>
            <p:nvPr/>
          </p:nvSpPr>
          <p:spPr>
            <a:xfrm>
              <a:off x="6086093"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02" name="object 102"/>
            <p:cNvSpPr/>
            <p:nvPr/>
          </p:nvSpPr>
          <p:spPr>
            <a:xfrm>
              <a:off x="6131736"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03" name="object 103"/>
            <p:cNvSpPr/>
            <p:nvPr/>
          </p:nvSpPr>
          <p:spPr>
            <a:xfrm>
              <a:off x="6176342"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04" name="object 104"/>
            <p:cNvSpPr/>
            <p:nvPr/>
          </p:nvSpPr>
          <p:spPr>
            <a:xfrm>
              <a:off x="6221985"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05" name="object 105"/>
            <p:cNvSpPr/>
            <p:nvPr/>
          </p:nvSpPr>
          <p:spPr>
            <a:xfrm>
              <a:off x="6267629"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06" name="object 106"/>
            <p:cNvSpPr/>
            <p:nvPr/>
          </p:nvSpPr>
          <p:spPr>
            <a:xfrm>
              <a:off x="6313272"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07" name="object 107"/>
            <p:cNvSpPr/>
            <p:nvPr/>
          </p:nvSpPr>
          <p:spPr>
            <a:xfrm>
              <a:off x="6357878"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08" name="object 108"/>
            <p:cNvSpPr/>
            <p:nvPr/>
          </p:nvSpPr>
          <p:spPr>
            <a:xfrm>
              <a:off x="6403521"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09" name="object 109"/>
            <p:cNvSpPr/>
            <p:nvPr/>
          </p:nvSpPr>
          <p:spPr>
            <a:xfrm>
              <a:off x="6449164"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10" name="object 110"/>
            <p:cNvSpPr/>
            <p:nvPr/>
          </p:nvSpPr>
          <p:spPr>
            <a:xfrm>
              <a:off x="6494807"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11" name="object 111"/>
            <p:cNvSpPr/>
            <p:nvPr/>
          </p:nvSpPr>
          <p:spPr>
            <a:xfrm>
              <a:off x="6539413"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12" name="object 112"/>
            <p:cNvSpPr/>
            <p:nvPr/>
          </p:nvSpPr>
          <p:spPr>
            <a:xfrm>
              <a:off x="6585056"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13" name="object 113"/>
            <p:cNvSpPr/>
            <p:nvPr/>
          </p:nvSpPr>
          <p:spPr>
            <a:xfrm>
              <a:off x="6630699"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14" name="object 114"/>
            <p:cNvSpPr/>
            <p:nvPr/>
          </p:nvSpPr>
          <p:spPr>
            <a:xfrm>
              <a:off x="6676342"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15" name="object 115"/>
            <p:cNvSpPr/>
            <p:nvPr/>
          </p:nvSpPr>
          <p:spPr>
            <a:xfrm>
              <a:off x="6720948"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16" name="object 116"/>
            <p:cNvSpPr/>
            <p:nvPr/>
          </p:nvSpPr>
          <p:spPr>
            <a:xfrm>
              <a:off x="6766591"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17" name="object 117"/>
            <p:cNvSpPr/>
            <p:nvPr/>
          </p:nvSpPr>
          <p:spPr>
            <a:xfrm>
              <a:off x="6812235"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18" name="object 118"/>
            <p:cNvSpPr/>
            <p:nvPr/>
          </p:nvSpPr>
          <p:spPr>
            <a:xfrm>
              <a:off x="6857878"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19" name="object 119"/>
            <p:cNvSpPr/>
            <p:nvPr/>
          </p:nvSpPr>
          <p:spPr>
            <a:xfrm>
              <a:off x="6902483"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20" name="object 120"/>
            <p:cNvSpPr/>
            <p:nvPr/>
          </p:nvSpPr>
          <p:spPr>
            <a:xfrm>
              <a:off x="6948127"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21" name="object 121"/>
            <p:cNvSpPr/>
            <p:nvPr/>
          </p:nvSpPr>
          <p:spPr>
            <a:xfrm>
              <a:off x="6993770"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22" name="object 122"/>
            <p:cNvSpPr/>
            <p:nvPr/>
          </p:nvSpPr>
          <p:spPr>
            <a:xfrm>
              <a:off x="7039413"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23" name="object 123"/>
            <p:cNvSpPr/>
            <p:nvPr/>
          </p:nvSpPr>
          <p:spPr>
            <a:xfrm>
              <a:off x="7084019"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24" name="object 124"/>
            <p:cNvSpPr/>
            <p:nvPr/>
          </p:nvSpPr>
          <p:spPr>
            <a:xfrm>
              <a:off x="7129662"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25" name="object 125"/>
            <p:cNvSpPr/>
            <p:nvPr/>
          </p:nvSpPr>
          <p:spPr>
            <a:xfrm>
              <a:off x="7175305"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26" name="object 126"/>
            <p:cNvSpPr/>
            <p:nvPr/>
          </p:nvSpPr>
          <p:spPr>
            <a:xfrm>
              <a:off x="7220948"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27" name="object 127"/>
            <p:cNvSpPr/>
            <p:nvPr/>
          </p:nvSpPr>
          <p:spPr>
            <a:xfrm>
              <a:off x="7265554"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28" name="object 128"/>
            <p:cNvSpPr/>
            <p:nvPr/>
          </p:nvSpPr>
          <p:spPr>
            <a:xfrm>
              <a:off x="7311197" y="2338174"/>
              <a:ext cx="25934" cy="0"/>
            </a:xfrm>
            <a:custGeom>
              <a:avLst/>
              <a:gdLst/>
              <a:ahLst/>
              <a:cxnLst/>
              <a:rect l="l" t="t" r="r" b="b"/>
              <a:pathLst>
                <a:path w="38100">
                  <a:moveTo>
                    <a:pt x="0" y="0"/>
                  </a:moveTo>
                  <a:lnTo>
                    <a:pt x="38099" y="0"/>
                  </a:lnTo>
                </a:path>
              </a:pathLst>
            </a:custGeom>
            <a:ln w="9143">
              <a:solidFill>
                <a:srgbClr val="9DC53A"/>
              </a:solidFill>
            </a:ln>
          </p:spPr>
          <p:txBody>
            <a:bodyPr wrap="square" lIns="0" tIns="0" rIns="0" bIns="0" rtlCol="0"/>
            <a:lstStyle/>
            <a:p>
              <a:endParaRPr sz="1225"/>
            </a:p>
          </p:txBody>
        </p:sp>
        <p:sp>
          <p:nvSpPr>
            <p:cNvPr id="129" name="object 129"/>
            <p:cNvSpPr/>
            <p:nvPr/>
          </p:nvSpPr>
          <p:spPr>
            <a:xfrm>
              <a:off x="7356841" y="2338174"/>
              <a:ext cx="9509" cy="0"/>
            </a:xfrm>
            <a:custGeom>
              <a:avLst/>
              <a:gdLst/>
              <a:ahLst/>
              <a:cxnLst/>
              <a:rect l="l" t="t" r="r" b="b"/>
              <a:pathLst>
                <a:path w="13970">
                  <a:moveTo>
                    <a:pt x="0" y="0"/>
                  </a:moveTo>
                  <a:lnTo>
                    <a:pt x="13715" y="0"/>
                  </a:lnTo>
                </a:path>
              </a:pathLst>
            </a:custGeom>
            <a:ln w="9143">
              <a:solidFill>
                <a:srgbClr val="9DC53A"/>
              </a:solidFill>
            </a:ln>
          </p:spPr>
          <p:txBody>
            <a:bodyPr wrap="square" lIns="0" tIns="0" rIns="0" bIns="0" rtlCol="0"/>
            <a:lstStyle/>
            <a:p>
              <a:endParaRPr sz="1225"/>
            </a:p>
          </p:txBody>
        </p:sp>
      </p:grpSp>
    </p:spTree>
    <p:extLst>
      <p:ext uri="{BB962C8B-B14F-4D97-AF65-F5344CB8AC3E}">
        <p14:creationId xmlns:p14="http://schemas.microsoft.com/office/powerpoint/2010/main" val="272629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4" fill="hold" nodeType="after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2500"/>
                            </p:stCondLst>
                            <p:childTnLst>
                              <p:par>
                                <p:cTn id="16" presetID="53" presetClass="entr" presetSubtype="16" fill="hold" nodeType="afterEffect">
                                  <p:stCondLst>
                                    <p:cond delay="1000"/>
                                  </p:stCondLst>
                                  <p:childTnLst>
                                    <p:set>
                                      <p:cBhvr>
                                        <p:cTn id="17" dur="1" fill="hold">
                                          <p:stCondLst>
                                            <p:cond delay="0"/>
                                          </p:stCondLst>
                                        </p:cTn>
                                        <p:tgtEl>
                                          <p:spTgt spid="157"/>
                                        </p:tgtEl>
                                        <p:attrNameLst>
                                          <p:attrName>style.visibility</p:attrName>
                                        </p:attrNameLst>
                                      </p:cBhvr>
                                      <p:to>
                                        <p:strVal val="visible"/>
                                      </p:to>
                                    </p:set>
                                    <p:anim calcmode="lin" valueType="num">
                                      <p:cBhvr>
                                        <p:cTn id="18" dur="500" fill="hold"/>
                                        <p:tgtEl>
                                          <p:spTgt spid="157"/>
                                        </p:tgtEl>
                                        <p:attrNameLst>
                                          <p:attrName>ppt_w</p:attrName>
                                        </p:attrNameLst>
                                      </p:cBhvr>
                                      <p:tavLst>
                                        <p:tav tm="0">
                                          <p:val>
                                            <p:fltVal val="0"/>
                                          </p:val>
                                        </p:tav>
                                        <p:tav tm="100000">
                                          <p:val>
                                            <p:strVal val="#ppt_w"/>
                                          </p:val>
                                        </p:tav>
                                      </p:tavLst>
                                    </p:anim>
                                    <p:anim calcmode="lin" valueType="num">
                                      <p:cBhvr>
                                        <p:cTn id="19" dur="500" fill="hold"/>
                                        <p:tgtEl>
                                          <p:spTgt spid="157"/>
                                        </p:tgtEl>
                                        <p:attrNameLst>
                                          <p:attrName>ppt_h</p:attrName>
                                        </p:attrNameLst>
                                      </p:cBhvr>
                                      <p:tavLst>
                                        <p:tav tm="0">
                                          <p:val>
                                            <p:fltVal val="0"/>
                                          </p:val>
                                        </p:tav>
                                        <p:tav tm="100000">
                                          <p:val>
                                            <p:strVal val="#ppt_h"/>
                                          </p:val>
                                        </p:tav>
                                      </p:tavLst>
                                    </p:anim>
                                    <p:animEffect transition="in" filter="fade">
                                      <p:cBhvr>
                                        <p:cTn id="20" dur="500"/>
                                        <p:tgtEl>
                                          <p:spTgt spid="157"/>
                                        </p:tgtEl>
                                      </p:cBhvr>
                                    </p:animEffect>
                                  </p:childTnLst>
                                </p:cTn>
                              </p:par>
                            </p:childTnLst>
                          </p:cTn>
                        </p:par>
                        <p:par>
                          <p:cTn id="21" fill="hold">
                            <p:stCondLst>
                              <p:cond delay="4000"/>
                            </p:stCondLst>
                            <p:childTnLst>
                              <p:par>
                                <p:cTn id="22" presetID="1" presetClass="entr" presetSubtype="0" fill="hold" nodeType="afterEffect">
                                  <p:stCondLst>
                                    <p:cond delay="1000"/>
                                  </p:stCondLst>
                                  <p:childTnLst>
                                    <p:set>
                                      <p:cBhvr>
                                        <p:cTn id="23" dur="1" fill="hold">
                                          <p:stCondLst>
                                            <p:cond delay="499"/>
                                          </p:stCondLst>
                                        </p:cTn>
                                        <p:tgtEl>
                                          <p:spTgt spid="399"/>
                                        </p:tgtEl>
                                        <p:attrNameLst>
                                          <p:attrName>style.visibility</p:attrName>
                                        </p:attrNameLst>
                                      </p:cBhvr>
                                      <p:to>
                                        <p:strVal val="visible"/>
                                      </p:to>
                                    </p:set>
                                  </p:childTnLst>
                                </p:cTn>
                              </p:par>
                            </p:childTnLst>
                          </p:cTn>
                        </p:par>
                        <p:par>
                          <p:cTn id="24" fill="hold">
                            <p:stCondLst>
                              <p:cond delay="5500"/>
                            </p:stCondLst>
                            <p:childTnLst>
                              <p:par>
                                <p:cTn id="25" presetID="53" presetClass="entr" presetSubtype="16" fill="hold" nodeType="afterEffect">
                                  <p:stCondLst>
                                    <p:cond delay="1000"/>
                                  </p:stCondLst>
                                  <p:childTnLst>
                                    <p:set>
                                      <p:cBhvr>
                                        <p:cTn id="26" dur="1" fill="hold">
                                          <p:stCondLst>
                                            <p:cond delay="0"/>
                                          </p:stCondLst>
                                        </p:cTn>
                                        <p:tgtEl>
                                          <p:spTgt spid="402"/>
                                        </p:tgtEl>
                                        <p:attrNameLst>
                                          <p:attrName>style.visibility</p:attrName>
                                        </p:attrNameLst>
                                      </p:cBhvr>
                                      <p:to>
                                        <p:strVal val="visible"/>
                                      </p:to>
                                    </p:set>
                                    <p:anim calcmode="lin" valueType="num">
                                      <p:cBhvr>
                                        <p:cTn id="27" dur="500" fill="hold"/>
                                        <p:tgtEl>
                                          <p:spTgt spid="402"/>
                                        </p:tgtEl>
                                        <p:attrNameLst>
                                          <p:attrName>ppt_w</p:attrName>
                                        </p:attrNameLst>
                                      </p:cBhvr>
                                      <p:tavLst>
                                        <p:tav tm="0">
                                          <p:val>
                                            <p:fltVal val="0"/>
                                          </p:val>
                                        </p:tav>
                                        <p:tav tm="100000">
                                          <p:val>
                                            <p:strVal val="#ppt_w"/>
                                          </p:val>
                                        </p:tav>
                                      </p:tavLst>
                                    </p:anim>
                                    <p:anim calcmode="lin" valueType="num">
                                      <p:cBhvr>
                                        <p:cTn id="28" dur="500" fill="hold"/>
                                        <p:tgtEl>
                                          <p:spTgt spid="402"/>
                                        </p:tgtEl>
                                        <p:attrNameLst>
                                          <p:attrName>ppt_h</p:attrName>
                                        </p:attrNameLst>
                                      </p:cBhvr>
                                      <p:tavLst>
                                        <p:tav tm="0">
                                          <p:val>
                                            <p:fltVal val="0"/>
                                          </p:val>
                                        </p:tav>
                                        <p:tav tm="100000">
                                          <p:val>
                                            <p:strVal val="#ppt_h"/>
                                          </p:val>
                                        </p:tav>
                                      </p:tavLst>
                                    </p:anim>
                                    <p:animEffect transition="in" filter="fade">
                                      <p:cBhvr>
                                        <p:cTn id="29" dur="500"/>
                                        <p:tgtEl>
                                          <p:spTgt spid="402"/>
                                        </p:tgtEl>
                                      </p:cBhvr>
                                    </p:animEffect>
                                  </p:childTnLst>
                                </p:cTn>
                              </p:par>
                            </p:childTnLst>
                          </p:cTn>
                        </p:par>
                        <p:par>
                          <p:cTn id="30" fill="hold">
                            <p:stCondLst>
                              <p:cond delay="7000"/>
                            </p:stCondLst>
                            <p:childTnLst>
                              <p:par>
                                <p:cTn id="31" presetID="22" presetClass="entr" presetSubtype="4" fill="hold" nodeType="afterEffect">
                                  <p:stCondLst>
                                    <p:cond delay="1000"/>
                                  </p:stCondLst>
                                  <p:childTnLst>
                                    <p:set>
                                      <p:cBhvr>
                                        <p:cTn id="32" dur="1" fill="hold">
                                          <p:stCondLst>
                                            <p:cond delay="0"/>
                                          </p:stCondLst>
                                        </p:cTn>
                                        <p:tgtEl>
                                          <p:spTgt spid="398"/>
                                        </p:tgtEl>
                                        <p:attrNameLst>
                                          <p:attrName>style.visibility</p:attrName>
                                        </p:attrNameLst>
                                      </p:cBhvr>
                                      <p:to>
                                        <p:strVal val="visible"/>
                                      </p:to>
                                    </p:set>
                                    <p:animEffect transition="in" filter="wipe(down)">
                                      <p:cBhvr>
                                        <p:cTn id="33" dur="500"/>
                                        <p:tgtEl>
                                          <p:spTgt spid="398"/>
                                        </p:tgtEl>
                                      </p:cBhvr>
                                    </p:animEffect>
                                  </p:childTnLst>
                                </p:cTn>
                              </p:par>
                            </p:childTnLst>
                          </p:cTn>
                        </p:par>
                        <p:par>
                          <p:cTn id="34" fill="hold">
                            <p:stCondLst>
                              <p:cond delay="8500"/>
                            </p:stCondLst>
                            <p:childTnLst>
                              <p:par>
                                <p:cTn id="35" presetID="53" presetClass="entr" presetSubtype="16" fill="hold" nodeType="afterEffect">
                                  <p:stCondLst>
                                    <p:cond delay="1000"/>
                                  </p:stCondLst>
                                  <p:childTnLst>
                                    <p:set>
                                      <p:cBhvr>
                                        <p:cTn id="36" dur="1" fill="hold">
                                          <p:stCondLst>
                                            <p:cond delay="0"/>
                                          </p:stCondLst>
                                        </p:cTn>
                                        <p:tgtEl>
                                          <p:spTgt spid="158"/>
                                        </p:tgtEl>
                                        <p:attrNameLst>
                                          <p:attrName>style.visibility</p:attrName>
                                        </p:attrNameLst>
                                      </p:cBhvr>
                                      <p:to>
                                        <p:strVal val="visible"/>
                                      </p:to>
                                    </p:set>
                                    <p:anim calcmode="lin" valueType="num">
                                      <p:cBhvr>
                                        <p:cTn id="37" dur="500" fill="hold"/>
                                        <p:tgtEl>
                                          <p:spTgt spid="158"/>
                                        </p:tgtEl>
                                        <p:attrNameLst>
                                          <p:attrName>ppt_w</p:attrName>
                                        </p:attrNameLst>
                                      </p:cBhvr>
                                      <p:tavLst>
                                        <p:tav tm="0">
                                          <p:val>
                                            <p:fltVal val="0"/>
                                          </p:val>
                                        </p:tav>
                                        <p:tav tm="100000">
                                          <p:val>
                                            <p:strVal val="#ppt_w"/>
                                          </p:val>
                                        </p:tav>
                                      </p:tavLst>
                                    </p:anim>
                                    <p:anim calcmode="lin" valueType="num">
                                      <p:cBhvr>
                                        <p:cTn id="38" dur="500" fill="hold"/>
                                        <p:tgtEl>
                                          <p:spTgt spid="158"/>
                                        </p:tgtEl>
                                        <p:attrNameLst>
                                          <p:attrName>ppt_h</p:attrName>
                                        </p:attrNameLst>
                                      </p:cBhvr>
                                      <p:tavLst>
                                        <p:tav tm="0">
                                          <p:val>
                                            <p:fltVal val="0"/>
                                          </p:val>
                                        </p:tav>
                                        <p:tav tm="100000">
                                          <p:val>
                                            <p:strVal val="#ppt_h"/>
                                          </p:val>
                                        </p:tav>
                                      </p:tavLst>
                                    </p:anim>
                                    <p:animEffect transition="in" filter="fade">
                                      <p:cBhvr>
                                        <p:cTn id="39" dur="500"/>
                                        <p:tgtEl>
                                          <p:spTgt spid="158"/>
                                        </p:tgtEl>
                                      </p:cBhvr>
                                    </p:animEffect>
                                  </p:childTnLst>
                                </p:cTn>
                              </p:par>
                            </p:childTnLst>
                          </p:cTn>
                        </p:par>
                        <p:par>
                          <p:cTn id="40" fill="hold">
                            <p:stCondLst>
                              <p:cond delay="10000"/>
                            </p:stCondLst>
                            <p:childTnLst>
                              <p:par>
                                <p:cTn id="41" presetID="22" presetClass="entr" presetSubtype="4" fill="hold" nodeType="afterEffect">
                                  <p:stCondLst>
                                    <p:cond delay="1000"/>
                                  </p:stCondLst>
                                  <p:childTnLst>
                                    <p:set>
                                      <p:cBhvr>
                                        <p:cTn id="42" dur="1" fill="hold">
                                          <p:stCondLst>
                                            <p:cond delay="0"/>
                                          </p:stCondLst>
                                        </p:cTn>
                                        <p:tgtEl>
                                          <p:spTgt spid="159"/>
                                        </p:tgtEl>
                                        <p:attrNameLst>
                                          <p:attrName>style.visibility</p:attrName>
                                        </p:attrNameLst>
                                      </p:cBhvr>
                                      <p:to>
                                        <p:strVal val="visible"/>
                                      </p:to>
                                    </p:set>
                                    <p:animEffect transition="in" filter="wipe(down)">
                                      <p:cBhvr>
                                        <p:cTn id="43"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Группа 19"/>
          <p:cNvGrpSpPr/>
          <p:nvPr/>
        </p:nvGrpSpPr>
        <p:grpSpPr>
          <a:xfrm>
            <a:off x="3508491" y="843360"/>
            <a:ext cx="1579384" cy="3041462"/>
            <a:chOff x="2986508" y="843361"/>
            <a:chExt cx="1136929" cy="2585063"/>
          </a:xfrm>
        </p:grpSpPr>
        <p:sp>
          <p:nvSpPr>
            <p:cNvPr id="7" name="object 7"/>
            <p:cNvSpPr/>
            <p:nvPr/>
          </p:nvSpPr>
          <p:spPr>
            <a:xfrm>
              <a:off x="2986508" y="843361"/>
              <a:ext cx="1136929" cy="473028"/>
            </a:xfrm>
            <a:prstGeom prst="rect">
              <a:avLst/>
            </a:prstGeom>
            <a:blipFill>
              <a:blip r:embed="rId2" cstate="print"/>
              <a:stretch>
                <a:fillRect/>
              </a:stretch>
            </a:blipFill>
          </p:spPr>
          <p:txBody>
            <a:bodyPr wrap="square" lIns="0" tIns="0" rIns="0" bIns="0" rtlCol="0"/>
            <a:lstStyle/>
            <a:p>
              <a:endParaRPr sz="1225"/>
            </a:p>
          </p:txBody>
        </p:sp>
        <p:sp>
          <p:nvSpPr>
            <p:cNvPr id="8" name="object 8"/>
            <p:cNvSpPr txBox="1"/>
            <p:nvPr/>
          </p:nvSpPr>
          <p:spPr>
            <a:xfrm>
              <a:off x="3196052" y="999853"/>
              <a:ext cx="876556" cy="156955"/>
            </a:xfrm>
            <a:prstGeom prst="rect">
              <a:avLst/>
            </a:prstGeom>
          </p:spPr>
          <p:txBody>
            <a:bodyPr vert="horz" wrap="square" lIns="0" tIns="0" rIns="0" bIns="0" rtlCol="0">
              <a:spAutoFit/>
            </a:bodyPr>
            <a:lstStyle/>
            <a:p>
              <a:pPr marL="8645" marR="3458"/>
              <a:r>
                <a:rPr sz="1200" b="1" spc="-3" dirty="0" smtClean="0">
                  <a:solidFill>
                    <a:srgbClr val="FFFFFF"/>
                  </a:solidFill>
                  <a:latin typeface="Arial"/>
                  <a:cs typeface="Arial"/>
                </a:rPr>
                <a:t>E</a:t>
              </a:r>
              <a:r>
                <a:rPr sz="1200" b="1" spc="-31" dirty="0" smtClean="0">
                  <a:solidFill>
                    <a:srgbClr val="FFFFFF"/>
                  </a:solidFill>
                  <a:latin typeface="Arial"/>
                  <a:cs typeface="Arial"/>
                </a:rPr>
                <a:t>A</a:t>
              </a:r>
              <a:r>
                <a:rPr sz="1200" b="1" spc="-3" dirty="0" smtClean="0">
                  <a:solidFill>
                    <a:srgbClr val="FFFFFF"/>
                  </a:solidFill>
                  <a:latin typeface="Arial"/>
                  <a:cs typeface="Arial"/>
                </a:rPr>
                <a:t>G</a:t>
              </a:r>
              <a:r>
                <a:rPr sz="1200" b="1" spc="-7" dirty="0" smtClean="0">
                  <a:solidFill>
                    <a:srgbClr val="FFFFFF"/>
                  </a:solidFill>
                  <a:latin typeface="Arial"/>
                  <a:cs typeface="Arial"/>
                </a:rPr>
                <a:t>L</a:t>
              </a:r>
              <a:r>
                <a:rPr sz="1200" b="1" spc="-3" dirty="0" smtClean="0">
                  <a:solidFill>
                    <a:srgbClr val="FFFFFF"/>
                  </a:solidFill>
                  <a:latin typeface="Arial"/>
                  <a:cs typeface="Arial"/>
                </a:rPr>
                <a:t>E</a:t>
              </a:r>
              <a:r>
                <a:rPr lang="en-US" sz="1200" b="1" spc="-3" dirty="0" smtClean="0">
                  <a:solidFill>
                    <a:srgbClr val="FFFFFF"/>
                  </a:solidFill>
                  <a:latin typeface="Arial"/>
                  <a:cs typeface="Arial"/>
                </a:rPr>
                <a:t>20/</a:t>
              </a:r>
              <a:r>
                <a:rPr sz="1200" b="1" spc="-3" dirty="0" smtClean="0">
                  <a:solidFill>
                    <a:srgbClr val="FFFFFF"/>
                  </a:solidFill>
                  <a:latin typeface="Arial"/>
                  <a:cs typeface="Arial"/>
                </a:rPr>
                <a:t>30</a:t>
              </a:r>
              <a:endParaRPr sz="1200" dirty="0">
                <a:latin typeface="Arial"/>
                <a:cs typeface="Arial"/>
              </a:endParaRPr>
            </a:p>
          </p:txBody>
        </p:sp>
        <p:sp>
          <p:nvSpPr>
            <p:cNvPr id="9" name="object 9"/>
            <p:cNvSpPr/>
            <p:nvPr/>
          </p:nvSpPr>
          <p:spPr>
            <a:xfrm>
              <a:off x="2996882" y="1341287"/>
              <a:ext cx="1108921" cy="2087137"/>
            </a:xfrm>
            <a:prstGeom prst="rect">
              <a:avLst/>
            </a:prstGeom>
            <a:blipFill>
              <a:blip r:embed="rId3" cstate="print"/>
              <a:stretch>
                <a:fillRect/>
              </a:stretch>
            </a:blipFill>
          </p:spPr>
          <p:txBody>
            <a:bodyPr wrap="square" lIns="0" tIns="0" rIns="0" bIns="0" rtlCol="0"/>
            <a:lstStyle/>
            <a:p>
              <a:endParaRPr sz="1225"/>
            </a:p>
          </p:txBody>
        </p:sp>
        <p:sp>
          <p:nvSpPr>
            <p:cNvPr id="10" name="object 10"/>
            <p:cNvSpPr txBox="1"/>
            <p:nvPr/>
          </p:nvSpPr>
          <p:spPr>
            <a:xfrm>
              <a:off x="3088864" y="2119985"/>
              <a:ext cx="983744" cy="1301147"/>
            </a:xfrm>
            <a:prstGeom prst="rect">
              <a:avLst/>
            </a:prstGeom>
          </p:spPr>
          <p:txBody>
            <a:bodyPr vert="horz" wrap="square" lIns="0" tIns="0" rIns="0" bIns="0" rtlCol="0">
              <a:spAutoFit/>
            </a:bodyPr>
            <a:lstStyle/>
            <a:p>
              <a:pPr marL="8645" marR="3458">
                <a:lnSpc>
                  <a:spcPct val="120000"/>
                </a:lnSpc>
              </a:pPr>
              <a:r>
                <a:rPr lang="ru-RU" sz="1200" spc="-7" dirty="0" err="1" smtClean="0">
                  <a:latin typeface="Arial"/>
                  <a:cs typeface="Arial"/>
                </a:rPr>
                <a:t>Многопортовый</a:t>
              </a:r>
              <a:r>
                <a:rPr lang="ru-RU" sz="1200" spc="-7" dirty="0" smtClean="0">
                  <a:latin typeface="Arial"/>
                  <a:cs typeface="Arial"/>
                </a:rPr>
                <a:t> </a:t>
              </a:r>
              <a:r>
                <a:rPr lang="en-US" sz="1200" spc="-3" dirty="0">
                  <a:latin typeface="Arial"/>
                  <a:cs typeface="Arial"/>
                </a:rPr>
                <a:t>firewall</a:t>
              </a:r>
              <a:r>
                <a:rPr lang="ru-RU" sz="1200" spc="-3" dirty="0" smtClean="0">
                  <a:latin typeface="Arial"/>
                  <a:cs typeface="Arial"/>
                </a:rPr>
                <a:t>, позволяет </a:t>
              </a:r>
              <a:r>
                <a:rPr lang="ru-RU" sz="1200" spc="-3" dirty="0">
                  <a:latin typeface="Arial"/>
                  <a:cs typeface="Arial"/>
                </a:rPr>
                <a:t>получить требуемую комбинацию LAN и WAN интерфейсов.</a:t>
              </a:r>
              <a:r>
                <a:rPr lang="ru-RU" sz="1200" spc="-7" dirty="0" smtClean="0">
                  <a:latin typeface="Arial"/>
                  <a:cs typeface="Arial"/>
                </a:rPr>
                <a:t> </a:t>
              </a:r>
              <a:endParaRPr sz="1200" dirty="0">
                <a:latin typeface="Arial"/>
                <a:cs typeface="Arial"/>
              </a:endParaRPr>
            </a:p>
          </p:txBody>
        </p:sp>
        <p:sp>
          <p:nvSpPr>
            <p:cNvPr id="17" name="object 17"/>
            <p:cNvSpPr/>
            <p:nvPr/>
          </p:nvSpPr>
          <p:spPr>
            <a:xfrm>
              <a:off x="3031115" y="1368257"/>
              <a:ext cx="1041493" cy="655601"/>
            </a:xfrm>
            <a:prstGeom prst="rect">
              <a:avLst/>
            </a:prstGeom>
            <a:blipFill>
              <a:blip r:embed="rId4" cstate="print"/>
              <a:stretch>
                <a:fillRect/>
              </a:stretch>
            </a:blipFill>
          </p:spPr>
          <p:txBody>
            <a:bodyPr wrap="square" lIns="0" tIns="0" rIns="0" bIns="0" rtlCol="0"/>
            <a:lstStyle/>
            <a:p>
              <a:endParaRPr sz="1225"/>
            </a:p>
          </p:txBody>
        </p:sp>
        <p:sp>
          <p:nvSpPr>
            <p:cNvPr id="18" name="object 18"/>
            <p:cNvSpPr/>
            <p:nvPr/>
          </p:nvSpPr>
          <p:spPr>
            <a:xfrm>
              <a:off x="3289413" y="1357884"/>
              <a:ext cx="524896" cy="676348"/>
            </a:xfrm>
            <a:prstGeom prst="rect">
              <a:avLst/>
            </a:prstGeom>
            <a:blipFill>
              <a:blip r:embed="rId5" cstate="print"/>
              <a:stretch>
                <a:fillRect/>
              </a:stretch>
            </a:blipFill>
          </p:spPr>
          <p:txBody>
            <a:bodyPr wrap="square" lIns="0" tIns="0" rIns="0" bIns="0" rtlCol="0"/>
            <a:lstStyle/>
            <a:p>
              <a:endParaRPr sz="1225"/>
            </a:p>
          </p:txBody>
        </p:sp>
      </p:grpSp>
      <p:grpSp>
        <p:nvGrpSpPr>
          <p:cNvPr id="24" name="Группа 23"/>
          <p:cNvGrpSpPr/>
          <p:nvPr/>
        </p:nvGrpSpPr>
        <p:grpSpPr>
          <a:xfrm>
            <a:off x="5318444" y="843360"/>
            <a:ext cx="1629820" cy="3041462"/>
            <a:chOff x="4289414" y="843361"/>
            <a:chExt cx="1173236" cy="2585063"/>
          </a:xfrm>
        </p:grpSpPr>
        <p:sp>
          <p:nvSpPr>
            <p:cNvPr id="11" name="object 11"/>
            <p:cNvSpPr/>
            <p:nvPr/>
          </p:nvSpPr>
          <p:spPr>
            <a:xfrm>
              <a:off x="4289414" y="843361"/>
              <a:ext cx="1173236" cy="474066"/>
            </a:xfrm>
            <a:prstGeom prst="rect">
              <a:avLst/>
            </a:prstGeom>
            <a:blipFill>
              <a:blip r:embed="rId6" cstate="print"/>
              <a:stretch>
                <a:fillRect/>
              </a:stretch>
            </a:blipFill>
          </p:spPr>
          <p:txBody>
            <a:bodyPr wrap="square" lIns="0" tIns="0" rIns="0" bIns="0" rtlCol="0"/>
            <a:lstStyle/>
            <a:p>
              <a:endParaRPr sz="1225"/>
            </a:p>
          </p:txBody>
        </p:sp>
        <p:sp>
          <p:nvSpPr>
            <p:cNvPr id="12" name="object 12"/>
            <p:cNvSpPr txBox="1"/>
            <p:nvPr/>
          </p:nvSpPr>
          <p:spPr>
            <a:xfrm>
              <a:off x="4486167" y="1004495"/>
              <a:ext cx="779305" cy="156955"/>
            </a:xfrm>
            <a:prstGeom prst="rect">
              <a:avLst/>
            </a:prstGeom>
          </p:spPr>
          <p:txBody>
            <a:bodyPr vert="horz" wrap="square" lIns="0" tIns="0" rIns="0" bIns="0" rtlCol="0">
              <a:spAutoFit/>
            </a:bodyPr>
            <a:lstStyle/>
            <a:p>
              <a:pPr marL="8645"/>
              <a:r>
                <a:rPr sz="1200" b="1" spc="-14" dirty="0">
                  <a:solidFill>
                    <a:srgbClr val="FFFFFF"/>
                  </a:solidFill>
                  <a:latin typeface="Arial"/>
                  <a:cs typeface="Arial"/>
                </a:rPr>
                <a:t>Tofino</a:t>
              </a:r>
              <a:r>
                <a:rPr sz="1200" b="1" spc="-82" dirty="0">
                  <a:solidFill>
                    <a:srgbClr val="FFFFFF"/>
                  </a:solidFill>
                  <a:latin typeface="Arial"/>
                  <a:cs typeface="Arial"/>
                </a:rPr>
                <a:t> </a:t>
              </a:r>
              <a:r>
                <a:rPr sz="1200" b="1" spc="-3" dirty="0">
                  <a:solidFill>
                    <a:srgbClr val="FFFFFF"/>
                  </a:solidFill>
                  <a:latin typeface="Arial"/>
                  <a:cs typeface="Arial"/>
                </a:rPr>
                <a:t>Xenon</a:t>
              </a:r>
              <a:endParaRPr sz="1200" dirty="0">
                <a:latin typeface="Arial"/>
                <a:cs typeface="Arial"/>
              </a:endParaRPr>
            </a:p>
          </p:txBody>
        </p:sp>
        <p:sp>
          <p:nvSpPr>
            <p:cNvPr id="13" name="object 13"/>
            <p:cNvSpPr/>
            <p:nvPr/>
          </p:nvSpPr>
          <p:spPr>
            <a:xfrm>
              <a:off x="4306011" y="1341287"/>
              <a:ext cx="1156638" cy="2087137"/>
            </a:xfrm>
            <a:prstGeom prst="rect">
              <a:avLst/>
            </a:prstGeom>
            <a:blipFill>
              <a:blip r:embed="rId3" cstate="print"/>
              <a:stretch>
                <a:fillRect/>
              </a:stretch>
            </a:blipFill>
          </p:spPr>
          <p:txBody>
            <a:bodyPr wrap="square" lIns="0" tIns="0" rIns="0" bIns="0" rtlCol="0"/>
            <a:lstStyle/>
            <a:p>
              <a:endParaRPr sz="1225"/>
            </a:p>
          </p:txBody>
        </p:sp>
        <p:sp>
          <p:nvSpPr>
            <p:cNvPr id="14" name="object 14"/>
            <p:cNvSpPr txBox="1"/>
            <p:nvPr/>
          </p:nvSpPr>
          <p:spPr>
            <a:xfrm>
              <a:off x="4412515" y="2115670"/>
              <a:ext cx="972943" cy="945440"/>
            </a:xfrm>
            <a:prstGeom prst="rect">
              <a:avLst/>
            </a:prstGeom>
          </p:spPr>
          <p:txBody>
            <a:bodyPr vert="horz" wrap="square" lIns="0" tIns="4322" rIns="0" bIns="0" rtlCol="0">
              <a:spAutoFit/>
            </a:bodyPr>
            <a:lstStyle/>
            <a:p>
              <a:pPr marL="8645">
                <a:spcBef>
                  <a:spcPts val="351"/>
                </a:spcBef>
              </a:pPr>
              <a:r>
                <a:rPr lang="en-US" sz="1200" spc="-3" dirty="0" smtClean="0">
                  <a:latin typeface="Arial"/>
                  <a:cs typeface="Arial"/>
                </a:rPr>
                <a:t>Firewall</a:t>
              </a:r>
              <a:r>
                <a:rPr lang="ru-RU" sz="1200" spc="-3" dirty="0" smtClean="0">
                  <a:latin typeface="Arial"/>
                  <a:cs typeface="Arial"/>
                </a:rPr>
                <a:t>,</a:t>
              </a:r>
              <a:r>
                <a:rPr lang="en-US" sz="1200" spc="-3" dirty="0" smtClean="0">
                  <a:latin typeface="Arial"/>
                  <a:cs typeface="Arial"/>
                </a:rPr>
                <a:t> </a:t>
              </a:r>
              <a:r>
                <a:rPr lang="ru-RU" sz="1200" spc="-3" dirty="0" smtClean="0">
                  <a:latin typeface="Arial"/>
                  <a:cs typeface="Arial"/>
                </a:rPr>
                <a:t>который позволяет получить максимальную степень защиты ядра сети </a:t>
              </a:r>
              <a:endParaRPr sz="1200" dirty="0">
                <a:latin typeface="Arial"/>
                <a:cs typeface="Arial"/>
              </a:endParaRPr>
            </a:p>
          </p:txBody>
        </p:sp>
        <p:sp>
          <p:nvSpPr>
            <p:cNvPr id="16" name="object 16"/>
            <p:cNvSpPr/>
            <p:nvPr/>
          </p:nvSpPr>
          <p:spPr>
            <a:xfrm>
              <a:off x="4363064" y="1368257"/>
              <a:ext cx="1042531" cy="655601"/>
            </a:xfrm>
            <a:prstGeom prst="rect">
              <a:avLst/>
            </a:prstGeom>
            <a:blipFill>
              <a:blip r:embed="rId7" cstate="print"/>
              <a:stretch>
                <a:fillRect/>
              </a:stretch>
            </a:blipFill>
          </p:spPr>
          <p:txBody>
            <a:bodyPr wrap="square" lIns="0" tIns="0" rIns="0" bIns="0" rtlCol="0"/>
            <a:lstStyle/>
            <a:p>
              <a:endParaRPr sz="1225"/>
            </a:p>
          </p:txBody>
        </p:sp>
        <p:sp>
          <p:nvSpPr>
            <p:cNvPr id="21" name="object 21"/>
            <p:cNvSpPr/>
            <p:nvPr/>
          </p:nvSpPr>
          <p:spPr>
            <a:xfrm>
              <a:off x="4675306" y="1391078"/>
              <a:ext cx="341286" cy="631743"/>
            </a:xfrm>
            <a:prstGeom prst="rect">
              <a:avLst/>
            </a:prstGeom>
            <a:blipFill>
              <a:blip r:embed="rId8" cstate="print"/>
              <a:stretch>
                <a:fillRect/>
              </a:stretch>
            </a:blipFill>
          </p:spPr>
          <p:txBody>
            <a:bodyPr wrap="square" lIns="0" tIns="0" rIns="0" bIns="0" rtlCol="0"/>
            <a:lstStyle/>
            <a:p>
              <a:endParaRPr sz="1225"/>
            </a:p>
          </p:txBody>
        </p:sp>
      </p:grpSp>
      <p:grpSp>
        <p:nvGrpSpPr>
          <p:cNvPr id="2" name="Группа 1"/>
          <p:cNvGrpSpPr/>
          <p:nvPr/>
        </p:nvGrpSpPr>
        <p:grpSpPr>
          <a:xfrm>
            <a:off x="1645224" y="843360"/>
            <a:ext cx="1655399" cy="3652791"/>
            <a:chOff x="1645224" y="843361"/>
            <a:chExt cx="1191649" cy="3104657"/>
          </a:xfrm>
        </p:grpSpPr>
        <p:sp>
          <p:nvSpPr>
            <p:cNvPr id="4" name="object 4"/>
            <p:cNvSpPr/>
            <p:nvPr/>
          </p:nvSpPr>
          <p:spPr>
            <a:xfrm>
              <a:off x="1645224" y="843361"/>
              <a:ext cx="1136927" cy="473028"/>
            </a:xfrm>
            <a:prstGeom prst="rect">
              <a:avLst/>
            </a:prstGeom>
            <a:blipFill>
              <a:blip r:embed="rId9" cstate="print"/>
              <a:stretch>
                <a:fillRect/>
              </a:stretch>
            </a:blipFill>
          </p:spPr>
          <p:txBody>
            <a:bodyPr wrap="square" lIns="0" tIns="0" rIns="0" bIns="0" rtlCol="0"/>
            <a:lstStyle/>
            <a:p>
              <a:endParaRPr sz="1225"/>
            </a:p>
          </p:txBody>
        </p:sp>
        <p:sp>
          <p:nvSpPr>
            <p:cNvPr id="5" name="object 5"/>
            <p:cNvSpPr txBox="1"/>
            <p:nvPr/>
          </p:nvSpPr>
          <p:spPr>
            <a:xfrm>
              <a:off x="1754840" y="931881"/>
              <a:ext cx="917618" cy="313910"/>
            </a:xfrm>
            <a:prstGeom prst="rect">
              <a:avLst/>
            </a:prstGeom>
          </p:spPr>
          <p:txBody>
            <a:bodyPr vert="horz" wrap="square" lIns="0" tIns="0" rIns="0" bIns="0" rtlCol="0">
              <a:spAutoFit/>
            </a:bodyPr>
            <a:lstStyle/>
            <a:p>
              <a:pPr algn="ctr">
                <a:lnSpc>
                  <a:spcPct val="100000"/>
                </a:lnSpc>
              </a:pPr>
              <a:r>
                <a:rPr sz="1200" b="1" spc="-10" dirty="0">
                  <a:solidFill>
                    <a:srgbClr val="FFFFFF"/>
                  </a:solidFill>
                  <a:latin typeface="Arial"/>
                  <a:cs typeface="Arial"/>
                </a:rPr>
                <a:t>EAGLE</a:t>
              </a:r>
              <a:r>
                <a:rPr sz="1200" b="1" spc="-27" dirty="0">
                  <a:solidFill>
                    <a:srgbClr val="FFFFFF"/>
                  </a:solidFill>
                  <a:latin typeface="Arial"/>
                  <a:cs typeface="Arial"/>
                </a:rPr>
                <a:t> </a:t>
              </a:r>
              <a:r>
                <a:rPr sz="1200" b="1" spc="-3" dirty="0">
                  <a:solidFill>
                    <a:srgbClr val="FFFFFF"/>
                  </a:solidFill>
                  <a:latin typeface="Arial"/>
                  <a:cs typeface="Arial"/>
                </a:rPr>
                <a:t>One</a:t>
              </a:r>
              <a:endParaRPr sz="1200" dirty="0">
                <a:latin typeface="Arial"/>
                <a:cs typeface="Arial"/>
              </a:endParaRPr>
            </a:p>
            <a:p>
              <a:pPr algn="ctr">
                <a:lnSpc>
                  <a:spcPct val="100000"/>
                </a:lnSpc>
              </a:pPr>
              <a:r>
                <a:rPr sz="1200" b="1" dirty="0">
                  <a:solidFill>
                    <a:srgbClr val="FFFFFF"/>
                  </a:solidFill>
                  <a:latin typeface="Arial"/>
                  <a:cs typeface="Arial"/>
                </a:rPr>
                <a:t>Security</a:t>
              </a:r>
              <a:r>
                <a:rPr sz="1200" b="1" spc="-85" dirty="0">
                  <a:solidFill>
                    <a:srgbClr val="FFFFFF"/>
                  </a:solidFill>
                  <a:latin typeface="Arial"/>
                  <a:cs typeface="Arial"/>
                </a:rPr>
                <a:t> </a:t>
              </a:r>
              <a:r>
                <a:rPr sz="1200" b="1" spc="-3" dirty="0">
                  <a:solidFill>
                    <a:srgbClr val="FFFFFF"/>
                  </a:solidFill>
                  <a:latin typeface="Arial"/>
                  <a:cs typeface="Arial"/>
                </a:rPr>
                <a:t>Router</a:t>
              </a:r>
              <a:endParaRPr sz="1200" dirty="0">
                <a:latin typeface="Arial"/>
                <a:cs typeface="Arial"/>
              </a:endParaRPr>
            </a:p>
          </p:txBody>
        </p:sp>
        <p:sp>
          <p:nvSpPr>
            <p:cNvPr id="6" name="object 6"/>
            <p:cNvSpPr/>
            <p:nvPr/>
          </p:nvSpPr>
          <p:spPr>
            <a:xfrm>
              <a:off x="1650411" y="1341287"/>
              <a:ext cx="1107881" cy="2087137"/>
            </a:xfrm>
            <a:prstGeom prst="rect">
              <a:avLst/>
            </a:prstGeom>
            <a:blipFill>
              <a:blip r:embed="rId3" cstate="print"/>
              <a:stretch>
                <a:fillRect/>
              </a:stretch>
            </a:blipFill>
          </p:spPr>
          <p:txBody>
            <a:bodyPr wrap="square" lIns="0" tIns="0" rIns="0" bIns="0" rtlCol="0"/>
            <a:lstStyle/>
            <a:p>
              <a:endParaRPr sz="1225"/>
            </a:p>
          </p:txBody>
        </p:sp>
        <p:sp>
          <p:nvSpPr>
            <p:cNvPr id="15" name="object 15"/>
            <p:cNvSpPr/>
            <p:nvPr/>
          </p:nvSpPr>
          <p:spPr>
            <a:xfrm>
              <a:off x="1683606" y="1368257"/>
              <a:ext cx="1041491" cy="655601"/>
            </a:xfrm>
            <a:prstGeom prst="rect">
              <a:avLst/>
            </a:prstGeom>
            <a:blipFill>
              <a:blip r:embed="rId10" cstate="print"/>
              <a:stretch>
                <a:fillRect/>
              </a:stretch>
            </a:blipFill>
          </p:spPr>
          <p:txBody>
            <a:bodyPr wrap="square" lIns="0" tIns="0" rIns="0" bIns="0" rtlCol="0"/>
            <a:lstStyle/>
            <a:p>
              <a:endParaRPr sz="1225"/>
            </a:p>
          </p:txBody>
        </p:sp>
        <p:sp>
          <p:nvSpPr>
            <p:cNvPr id="19" name="object 19"/>
            <p:cNvSpPr/>
            <p:nvPr/>
          </p:nvSpPr>
          <p:spPr>
            <a:xfrm>
              <a:off x="1987546" y="1366182"/>
              <a:ext cx="431535" cy="665975"/>
            </a:xfrm>
            <a:prstGeom prst="rect">
              <a:avLst/>
            </a:prstGeom>
            <a:blipFill>
              <a:blip r:embed="rId11" cstate="print"/>
              <a:stretch>
                <a:fillRect/>
              </a:stretch>
            </a:blipFill>
          </p:spPr>
          <p:txBody>
            <a:bodyPr wrap="square" lIns="0" tIns="0" rIns="0" bIns="0" rtlCol="0"/>
            <a:lstStyle/>
            <a:p>
              <a:endParaRPr sz="1225"/>
            </a:p>
          </p:txBody>
        </p:sp>
        <p:sp>
          <p:nvSpPr>
            <p:cNvPr id="22" name="object 22"/>
            <p:cNvSpPr txBox="1"/>
            <p:nvPr/>
          </p:nvSpPr>
          <p:spPr>
            <a:xfrm>
              <a:off x="1698820" y="2146957"/>
              <a:ext cx="1138053" cy="1801061"/>
            </a:xfrm>
            <a:prstGeom prst="rect">
              <a:avLst/>
            </a:prstGeom>
          </p:spPr>
          <p:txBody>
            <a:bodyPr vert="horz" wrap="square" lIns="0" tIns="0" rIns="0" bIns="0" rtlCol="0">
              <a:spAutoFit/>
            </a:bodyPr>
            <a:lstStyle/>
            <a:p>
              <a:pPr marL="8645"/>
              <a:r>
                <a:rPr lang="ru-RU" sz="1200" spc="-7" dirty="0" smtClean="0">
                  <a:latin typeface="Arial"/>
                  <a:cs typeface="Arial"/>
                </a:rPr>
                <a:t>Обеспечивает работу на </a:t>
              </a:r>
              <a:r>
                <a:rPr lang="en-US" sz="1200" spc="-7" dirty="0" smtClean="0">
                  <a:latin typeface="Arial"/>
                  <a:cs typeface="Arial"/>
                </a:rPr>
                <a:t>L2/L3 </a:t>
              </a:r>
              <a:r>
                <a:rPr lang="ru-RU" sz="1200" spc="-7" dirty="0" smtClean="0">
                  <a:latin typeface="Arial"/>
                  <a:cs typeface="Arial"/>
                </a:rPr>
                <a:t>уровнях, включает такой функционал, как  анализ </a:t>
              </a:r>
              <a:r>
                <a:rPr lang="en-US" sz="1200" spc="-7" dirty="0" smtClean="0">
                  <a:latin typeface="Arial"/>
                  <a:cs typeface="Arial"/>
                </a:rPr>
                <a:t>NAT </a:t>
              </a:r>
              <a:r>
                <a:rPr lang="ru-RU" sz="1200" spc="-7" dirty="0" smtClean="0">
                  <a:latin typeface="Arial"/>
                  <a:cs typeface="Arial"/>
                </a:rPr>
                <a:t>и </a:t>
              </a:r>
              <a:r>
                <a:rPr lang="en-US" sz="1200" spc="-3" dirty="0" smtClean="0">
                  <a:latin typeface="Arial"/>
                  <a:cs typeface="Arial"/>
                </a:rPr>
                <a:t>firewall</a:t>
              </a:r>
              <a:r>
                <a:rPr lang="ru-RU" sz="1200" spc="-3" dirty="0" smtClean="0">
                  <a:latin typeface="Arial"/>
                  <a:cs typeface="Arial"/>
                </a:rPr>
                <a:t>, </a:t>
              </a:r>
              <a:r>
                <a:rPr lang="ru-RU" sz="1200" spc="-3" dirty="0">
                  <a:latin typeface="Arial"/>
                  <a:cs typeface="Arial"/>
                </a:rPr>
                <a:t>также </a:t>
              </a:r>
              <a:r>
                <a:rPr lang="ru-RU" sz="1200" spc="-3" dirty="0" smtClean="0">
                  <a:latin typeface="Arial"/>
                  <a:cs typeface="Arial"/>
                </a:rPr>
                <a:t>позволяет разбить </a:t>
              </a:r>
              <a:r>
                <a:rPr lang="ru-RU" sz="1200" spc="-3" dirty="0">
                  <a:latin typeface="Arial"/>
                  <a:cs typeface="Arial"/>
                </a:rPr>
                <a:t>существующую сеть на несколько безопасных </a:t>
              </a:r>
              <a:r>
                <a:rPr lang="ru-RU" sz="1200" spc="-3" dirty="0" smtClean="0">
                  <a:latin typeface="Arial"/>
                  <a:cs typeface="Arial"/>
                </a:rPr>
                <a:t>зон.</a:t>
              </a:r>
              <a:r>
                <a:rPr lang="ru-RU" sz="885" spc="-7" dirty="0" smtClean="0">
                  <a:latin typeface="Arial"/>
                  <a:cs typeface="Arial"/>
                </a:rPr>
                <a:t/>
              </a:r>
              <a:br>
                <a:rPr lang="ru-RU" sz="885" spc="-7" dirty="0" smtClean="0">
                  <a:latin typeface="Arial"/>
                  <a:cs typeface="Arial"/>
                </a:rPr>
              </a:br>
              <a:r>
                <a:rPr lang="ru-RU" sz="885" spc="-7" dirty="0" smtClean="0">
                  <a:latin typeface="Arial"/>
                  <a:cs typeface="Arial"/>
                </a:rPr>
                <a:t/>
              </a:r>
              <a:br>
                <a:rPr lang="ru-RU" sz="885" spc="-7" dirty="0" smtClean="0">
                  <a:latin typeface="Arial"/>
                  <a:cs typeface="Arial"/>
                </a:rPr>
              </a:br>
              <a:endParaRPr sz="885" dirty="0">
                <a:latin typeface="Arial"/>
                <a:cs typeface="Arial"/>
              </a:endParaRPr>
            </a:p>
          </p:txBody>
        </p:sp>
      </p:grpSp>
      <p:sp>
        <p:nvSpPr>
          <p:cNvPr id="25" name="Заголовок 5"/>
          <p:cNvSpPr txBox="1">
            <a:spLocks/>
          </p:cNvSpPr>
          <p:nvPr/>
        </p:nvSpPr>
        <p:spPr>
          <a:xfrm>
            <a:off x="485428" y="77318"/>
            <a:ext cx="5619770" cy="557841"/>
          </a:xfrm>
          <a:prstGeom prst="rect">
            <a:avLst/>
          </a:prstGeom>
        </p:spPr>
        <p:txBody>
          <a:bodyPr vert="horz" lIns="0" tIns="0" rIns="0" bIns="0" rtlCol="0" anchor="ctr">
            <a:noAutofit/>
          </a:bodyPr>
          <a:lstStyle>
            <a:lvl1pPr algn="l" defTabSz="914400" rtl="0" eaLnBrk="1" latinLnBrk="0" hangingPunct="1">
              <a:spcBef>
                <a:spcPct val="0"/>
              </a:spcBef>
              <a:buNone/>
              <a:defRPr sz="2400" kern="1200">
                <a:solidFill>
                  <a:srgbClr val="005791"/>
                </a:solidFill>
                <a:latin typeface="Segoe UI Light" panose="020B0502040204020203" pitchFamily="34" charset="0"/>
                <a:ea typeface="Segoe UI" panose="020B0502040204020203" pitchFamily="34" charset="0"/>
                <a:cs typeface="Segoe UI" panose="020B0502040204020203" pitchFamily="34" charset="0"/>
              </a:defRPr>
            </a:lvl1pPr>
          </a:lstStyle>
          <a:p>
            <a:r>
              <a:rPr lang="ru-RU" spc="-3" dirty="0">
                <a:solidFill>
                  <a:srgbClr val="001F5F"/>
                </a:solidFill>
              </a:rPr>
              <a:t>Комплексы защиты промышленных сетей</a:t>
            </a:r>
            <a:endParaRPr lang="ru-RU" dirty="0"/>
          </a:p>
        </p:txBody>
      </p:sp>
    </p:spTree>
    <p:extLst>
      <p:ext uri="{BB962C8B-B14F-4D97-AF65-F5344CB8AC3E}">
        <p14:creationId xmlns:p14="http://schemas.microsoft.com/office/powerpoint/2010/main" val="6130653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40043" y="82954"/>
            <a:ext cx="7843542" cy="407135"/>
          </a:xfrm>
        </p:spPr>
        <p:txBody>
          <a:bodyPr/>
          <a:lstStyle/>
          <a:p>
            <a:r>
              <a:rPr lang="ru-RU" sz="2100" dirty="0" smtClean="0"/>
              <a:t>1-2-3  Шаги к </a:t>
            </a:r>
            <a:r>
              <a:rPr lang="ru-RU" sz="2100" dirty="0" err="1" smtClean="0"/>
              <a:t>кибербезопасности</a:t>
            </a:r>
            <a:r>
              <a:rPr lang="en-US" sz="2100" dirty="0" smtClean="0"/>
              <a:t> </a:t>
            </a:r>
            <a:endParaRPr lang="en-US" sz="2100" dirty="0"/>
          </a:p>
        </p:txBody>
      </p:sp>
      <p:graphicFrame>
        <p:nvGraphicFramePr>
          <p:cNvPr id="4" name="Diagram 3"/>
          <p:cNvGraphicFramePr/>
          <p:nvPr>
            <p:extLst/>
          </p:nvPr>
        </p:nvGraphicFramePr>
        <p:xfrm>
          <a:off x="755576" y="987574"/>
          <a:ext cx="2736304"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855163" y="2311151"/>
            <a:ext cx="5445209" cy="2326791"/>
          </a:xfrm>
          <a:prstGeom prst="rect">
            <a:avLst/>
          </a:prstGeom>
          <a:noFill/>
        </p:spPr>
        <p:txBody>
          <a:bodyPr wrap="none" rtlCol="0">
            <a:spAutoFit/>
          </a:bodyPr>
          <a:lstStyle/>
          <a:p>
            <a:pPr marL="742950" lvl="1" indent="-285750">
              <a:lnSpc>
                <a:spcPct val="90000"/>
              </a:lnSpc>
              <a:spcAft>
                <a:spcPts val="600"/>
              </a:spcAft>
              <a:buFontTx/>
              <a:buChar char="-"/>
            </a:pPr>
            <a:r>
              <a:rPr lang="ru-RU" sz="2000" dirty="0" smtClean="0"/>
              <a:t>Упорядочить структуру сети</a:t>
            </a:r>
          </a:p>
          <a:p>
            <a:pPr marL="742950" lvl="1" indent="-285750">
              <a:lnSpc>
                <a:spcPct val="90000"/>
              </a:lnSpc>
              <a:spcAft>
                <a:spcPts val="600"/>
              </a:spcAft>
              <a:buFontTx/>
              <a:buChar char="-"/>
            </a:pPr>
            <a:r>
              <a:rPr lang="ru-RU" sz="2000" dirty="0" smtClean="0"/>
              <a:t>Организовать защиту периметра сети</a:t>
            </a:r>
            <a:r>
              <a:rPr lang="en-US" sz="2000" dirty="0" smtClean="0"/>
              <a:t>(L3)</a:t>
            </a:r>
            <a:endParaRPr lang="ru-RU" sz="2000" dirty="0" smtClean="0"/>
          </a:p>
          <a:p>
            <a:pPr marL="742950" lvl="1" indent="-285750">
              <a:lnSpc>
                <a:spcPct val="90000"/>
              </a:lnSpc>
              <a:spcAft>
                <a:spcPts val="600"/>
              </a:spcAft>
              <a:buFontTx/>
              <a:buChar char="-"/>
            </a:pPr>
            <a:r>
              <a:rPr lang="ru-RU" sz="2000" dirty="0" smtClean="0"/>
              <a:t>Организовать защиту </a:t>
            </a:r>
            <a:r>
              <a:rPr lang="en-US" sz="2000" dirty="0" smtClean="0"/>
              <a:t>(L2)</a:t>
            </a:r>
          </a:p>
          <a:p>
            <a:pPr marL="742950" lvl="1" indent="-285750">
              <a:lnSpc>
                <a:spcPct val="90000"/>
              </a:lnSpc>
              <a:spcAft>
                <a:spcPts val="600"/>
              </a:spcAft>
              <a:buFontTx/>
              <a:buChar char="-"/>
            </a:pPr>
            <a:r>
              <a:rPr lang="ru-RU" sz="2000" dirty="0" smtClean="0"/>
              <a:t>Организовать защиту беспроводной сети</a:t>
            </a:r>
          </a:p>
          <a:p>
            <a:pPr marL="742950" lvl="1" indent="-285750">
              <a:lnSpc>
                <a:spcPct val="90000"/>
              </a:lnSpc>
              <a:spcAft>
                <a:spcPts val="600"/>
              </a:spcAft>
              <a:buFontTx/>
              <a:buChar char="-"/>
            </a:pPr>
            <a:endParaRPr lang="en-US" sz="1400" dirty="0"/>
          </a:p>
          <a:p>
            <a:pPr lvl="1">
              <a:lnSpc>
                <a:spcPct val="90000"/>
              </a:lnSpc>
              <a:spcAft>
                <a:spcPts val="600"/>
              </a:spcAft>
            </a:pPr>
            <a:endParaRPr lang="en-US" sz="1400" dirty="0"/>
          </a:p>
          <a:p>
            <a:endParaRPr lang="ru-RU" dirty="0"/>
          </a:p>
        </p:txBody>
      </p:sp>
    </p:spTree>
    <p:extLst>
      <p:ext uri="{BB962C8B-B14F-4D97-AF65-F5344CB8AC3E}">
        <p14:creationId xmlns:p14="http://schemas.microsoft.com/office/powerpoint/2010/main" val="127090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CE221E2-0FE2-4601-A2BF-1E359924C1D9}" type="datetime1">
              <a:rPr lang="ru-RU" smtClean="0"/>
              <a:t>24.04.2018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B804B9-C052-496D-8E25-76A4029B0BE7}" type="slidenum">
              <a:rPr lang="ru-RU" smtClean="0"/>
              <a:t>32</a:t>
            </a:fld>
            <a:endParaRPr lang="ru-RU"/>
          </a:p>
        </p:txBody>
      </p:sp>
      <p:sp>
        <p:nvSpPr>
          <p:cNvPr id="6" name="Заголовок 5"/>
          <p:cNvSpPr>
            <a:spLocks noGrp="1"/>
          </p:cNvSpPr>
          <p:nvPr>
            <p:ph type="title"/>
          </p:nvPr>
        </p:nvSpPr>
        <p:spPr/>
        <p:txBody>
          <a:bodyPr/>
          <a:lstStyle/>
          <a:p>
            <a:r>
              <a:rPr lang="ru-RU" dirty="0" smtClean="0"/>
              <a:t/>
            </a:r>
            <a:br>
              <a:rPr lang="ru-RU" dirty="0" smtClean="0"/>
            </a:br>
            <a:r>
              <a:rPr lang="ru-RU" dirty="0" smtClean="0"/>
              <a:t>Сегментация </a:t>
            </a:r>
            <a:br>
              <a:rPr lang="ru-RU" dirty="0" smtClean="0"/>
            </a:br>
            <a:r>
              <a:rPr lang="ru-RU" sz="2000" dirty="0" smtClean="0"/>
              <a:t>(</a:t>
            </a:r>
            <a:r>
              <a:rPr lang="ru-RU" sz="2000" dirty="0"/>
              <a:t>модель зонирования АСУ ТП IEC 62443)</a:t>
            </a:r>
            <a:r>
              <a:rPr lang="ru-RU" dirty="0" smtClean="0"/>
              <a:t/>
            </a:r>
            <a:br>
              <a:rPr lang="ru-RU" dirty="0" smtClean="0"/>
            </a:br>
            <a:endParaRPr lang="ru-RU" dirty="0"/>
          </a:p>
        </p:txBody>
      </p:sp>
      <p:pic>
        <p:nvPicPr>
          <p:cNvPr id="7" name="Рисунок 6"/>
          <p:cNvPicPr>
            <a:picLocks noChangeAspect="1"/>
          </p:cNvPicPr>
          <p:nvPr/>
        </p:nvPicPr>
        <p:blipFill>
          <a:blip r:embed="rId2"/>
          <a:stretch>
            <a:fillRect/>
          </a:stretch>
        </p:blipFill>
        <p:spPr>
          <a:xfrm>
            <a:off x="1187624" y="673649"/>
            <a:ext cx="6606384" cy="4169562"/>
          </a:xfrm>
          <a:prstGeom prst="rect">
            <a:avLst/>
          </a:prstGeom>
        </p:spPr>
      </p:pic>
    </p:spTree>
    <p:extLst>
      <p:ext uri="{BB962C8B-B14F-4D97-AF65-F5344CB8AC3E}">
        <p14:creationId xmlns:p14="http://schemas.microsoft.com/office/powerpoint/2010/main" val="389743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CE221E2-0FE2-4601-A2BF-1E359924C1D9}" type="datetime1">
              <a:rPr lang="ru-RU" smtClean="0"/>
              <a:t>24.04.2018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B804B9-C052-496D-8E25-76A4029B0BE7}" type="slidenum">
              <a:rPr lang="ru-RU" smtClean="0"/>
              <a:t>33</a:t>
            </a:fld>
            <a:endParaRPr lang="ru-RU"/>
          </a:p>
        </p:txBody>
      </p:sp>
      <p:sp>
        <p:nvSpPr>
          <p:cNvPr id="8" name="Заголовок 5"/>
          <p:cNvSpPr>
            <a:spLocks noGrp="1"/>
          </p:cNvSpPr>
          <p:nvPr>
            <p:ph type="title"/>
          </p:nvPr>
        </p:nvSpPr>
        <p:spPr>
          <a:xfrm>
            <a:off x="446856" y="5481"/>
            <a:ext cx="6429400" cy="641724"/>
          </a:xfrm>
        </p:spPr>
        <p:txBody>
          <a:bodyPr/>
          <a:lstStyle/>
          <a:p>
            <a:r>
              <a:rPr lang="ru-RU" dirty="0"/>
              <a:t/>
            </a:r>
            <a:br>
              <a:rPr lang="ru-RU" dirty="0"/>
            </a:br>
            <a:r>
              <a:rPr lang="ru-RU" dirty="0"/>
              <a:t>Способы защиты сети на примере модели OSI</a:t>
            </a:r>
            <a:r>
              <a:rPr lang="ru-RU" dirty="0" smtClean="0"/>
              <a:t/>
            </a:r>
            <a:br>
              <a:rPr lang="ru-RU" dirty="0" smtClean="0"/>
            </a:br>
            <a:endParaRPr lang="ru-RU" dirty="0"/>
          </a:p>
        </p:txBody>
      </p:sp>
      <p:pic>
        <p:nvPicPr>
          <p:cNvPr id="9" name="Рисунок 8"/>
          <p:cNvPicPr>
            <a:picLocks noChangeAspect="1"/>
          </p:cNvPicPr>
          <p:nvPr/>
        </p:nvPicPr>
        <p:blipFill>
          <a:blip r:embed="rId2"/>
          <a:stretch>
            <a:fillRect/>
          </a:stretch>
        </p:blipFill>
        <p:spPr>
          <a:xfrm>
            <a:off x="683568" y="987574"/>
            <a:ext cx="7687584" cy="2808312"/>
          </a:xfrm>
          <a:prstGeom prst="rect">
            <a:avLst/>
          </a:prstGeom>
          <a:solidFill>
            <a:schemeClr val="tx2">
              <a:alpha val="57000"/>
            </a:schemeClr>
          </a:solidFill>
          <a:ln>
            <a:noFill/>
          </a:ln>
          <a:effectLst>
            <a:glow>
              <a:schemeClr val="accent1">
                <a:alpha val="0"/>
              </a:schemeClr>
            </a:glow>
          </a:effectLst>
        </p:spPr>
      </p:pic>
    </p:spTree>
    <p:extLst>
      <p:ext uri="{BB962C8B-B14F-4D97-AF65-F5344CB8AC3E}">
        <p14:creationId xmlns:p14="http://schemas.microsoft.com/office/powerpoint/2010/main" val="37638931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CE221E2-0FE2-4601-A2BF-1E359924C1D9}" type="datetime1">
              <a:rPr lang="ru-RU" smtClean="0"/>
              <a:t>24.04.2018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B804B9-C052-496D-8E25-76A4029B0BE7}" type="slidenum">
              <a:rPr lang="ru-RU" smtClean="0"/>
              <a:t>34</a:t>
            </a:fld>
            <a:endParaRPr lang="ru-RU"/>
          </a:p>
        </p:txBody>
      </p:sp>
      <p:sp>
        <p:nvSpPr>
          <p:cNvPr id="8" name="Заголовок 5"/>
          <p:cNvSpPr>
            <a:spLocks noGrp="1"/>
          </p:cNvSpPr>
          <p:nvPr>
            <p:ph type="title"/>
          </p:nvPr>
        </p:nvSpPr>
        <p:spPr>
          <a:xfrm>
            <a:off x="446856" y="5481"/>
            <a:ext cx="6429400" cy="641724"/>
          </a:xfrm>
        </p:spPr>
        <p:txBody>
          <a:bodyPr/>
          <a:lstStyle/>
          <a:p>
            <a:r>
              <a:rPr lang="ru-RU" dirty="0"/>
              <a:t/>
            </a:r>
            <a:br>
              <a:rPr lang="ru-RU" dirty="0"/>
            </a:br>
            <a:r>
              <a:rPr lang="ru-RU" dirty="0"/>
              <a:t>Способы защиты сети на примере модели OSI</a:t>
            </a:r>
            <a:r>
              <a:rPr lang="ru-RU" dirty="0" smtClean="0"/>
              <a:t/>
            </a:r>
            <a:br>
              <a:rPr lang="ru-RU" dirty="0" smtClean="0"/>
            </a:br>
            <a:endParaRPr lang="ru-RU" dirty="0"/>
          </a:p>
        </p:txBody>
      </p:sp>
      <p:sp>
        <p:nvSpPr>
          <p:cNvPr id="7" name="TextBox 6"/>
          <p:cNvSpPr txBox="1"/>
          <p:nvPr/>
        </p:nvSpPr>
        <p:spPr>
          <a:xfrm>
            <a:off x="446856" y="1314122"/>
            <a:ext cx="4032448" cy="2554545"/>
          </a:xfrm>
          <a:prstGeom prst="rect">
            <a:avLst/>
          </a:prstGeom>
          <a:noFill/>
        </p:spPr>
        <p:txBody>
          <a:bodyPr wrap="square" rtlCol="0">
            <a:spAutoFit/>
          </a:bodyPr>
          <a:lstStyle/>
          <a:p>
            <a:pPr marL="285750" indent="-285750">
              <a:buFont typeface="Wingdings" panose="05000000000000000000" pitchFamily="2" charset="2"/>
              <a:buChar char="ü"/>
            </a:pPr>
            <a:r>
              <a:rPr lang="en-US" sz="2000" dirty="0" smtClean="0"/>
              <a:t>MAC</a:t>
            </a:r>
            <a:r>
              <a:rPr lang="ru-RU" sz="2000" dirty="0" smtClean="0"/>
              <a:t> </a:t>
            </a:r>
            <a:r>
              <a:rPr lang="en-US" sz="2000" dirty="0" smtClean="0"/>
              <a:t>spoofing </a:t>
            </a:r>
            <a:endParaRPr lang="en-US" sz="2000" dirty="0"/>
          </a:p>
          <a:p>
            <a:pPr marL="285750" indent="-285750">
              <a:buFont typeface="Wingdings" panose="05000000000000000000" pitchFamily="2" charset="2"/>
              <a:buChar char="ü"/>
            </a:pPr>
            <a:r>
              <a:rPr lang="en-US" sz="2000" dirty="0" smtClean="0"/>
              <a:t>ARP</a:t>
            </a:r>
            <a:r>
              <a:rPr lang="ru-RU" sz="2000" dirty="0" smtClean="0"/>
              <a:t> </a:t>
            </a:r>
            <a:r>
              <a:rPr lang="en-US" sz="2000" dirty="0" smtClean="0"/>
              <a:t>spoofing</a:t>
            </a:r>
            <a:endParaRPr lang="en-US" sz="2000" dirty="0"/>
          </a:p>
          <a:p>
            <a:pPr marL="285750" indent="-285750">
              <a:buFont typeface="Wingdings" panose="05000000000000000000" pitchFamily="2" charset="2"/>
              <a:buChar char="ü"/>
            </a:pPr>
            <a:r>
              <a:rPr lang="en-US" sz="2000" dirty="0" smtClean="0"/>
              <a:t>VLAN </a:t>
            </a:r>
            <a:r>
              <a:rPr lang="en-US" sz="2000" dirty="0"/>
              <a:t>spoofing </a:t>
            </a:r>
            <a:endParaRPr lang="ru-RU" sz="2000" dirty="0" smtClean="0"/>
          </a:p>
          <a:p>
            <a:pPr marL="285750" indent="-285750">
              <a:buFont typeface="Wingdings" panose="05000000000000000000" pitchFamily="2" charset="2"/>
              <a:buChar char="ü"/>
            </a:pPr>
            <a:r>
              <a:rPr lang="ru-RU" sz="2000" dirty="0" smtClean="0"/>
              <a:t>Атака </a:t>
            </a:r>
            <a:r>
              <a:rPr lang="ru-RU" sz="2000" dirty="0"/>
              <a:t>при помощи </a:t>
            </a:r>
            <a:r>
              <a:rPr lang="en-US" sz="2000" dirty="0"/>
              <a:t>Native VLAN </a:t>
            </a:r>
          </a:p>
          <a:p>
            <a:pPr marL="285750" indent="-285750">
              <a:buFont typeface="Wingdings" panose="05000000000000000000" pitchFamily="2" charset="2"/>
              <a:buChar char="ü"/>
            </a:pPr>
            <a:r>
              <a:rPr lang="en-US" sz="2000" dirty="0" smtClean="0"/>
              <a:t>Double </a:t>
            </a:r>
            <a:r>
              <a:rPr lang="en-US" sz="2000" dirty="0"/>
              <a:t>tagging attack </a:t>
            </a:r>
          </a:p>
          <a:p>
            <a:pPr marL="285750" indent="-285750">
              <a:buFont typeface="Wingdings" panose="05000000000000000000" pitchFamily="2" charset="2"/>
              <a:buChar char="ü"/>
            </a:pPr>
            <a:r>
              <a:rPr lang="en-US" sz="2000" dirty="0" smtClean="0"/>
              <a:t>CAM-table </a:t>
            </a:r>
            <a:r>
              <a:rPr lang="en-US" sz="2000" dirty="0"/>
              <a:t>overflow</a:t>
            </a:r>
          </a:p>
          <a:p>
            <a:pPr marL="285750" indent="-285750">
              <a:buFont typeface="Wingdings" panose="05000000000000000000" pitchFamily="2" charset="2"/>
              <a:buChar char="ü"/>
            </a:pPr>
            <a:r>
              <a:rPr lang="en-US" sz="2000" dirty="0" smtClean="0"/>
              <a:t>STP </a:t>
            </a:r>
            <a:r>
              <a:rPr lang="en-US" sz="2000" dirty="0"/>
              <a:t>attack </a:t>
            </a:r>
          </a:p>
          <a:p>
            <a:pPr marL="285750" indent="-285750">
              <a:buFont typeface="Wingdings" panose="05000000000000000000" pitchFamily="2" charset="2"/>
              <a:buChar char="ü"/>
            </a:pPr>
            <a:r>
              <a:rPr lang="en-US" sz="2000" dirty="0" smtClean="0"/>
              <a:t>DHCP </a:t>
            </a:r>
            <a:r>
              <a:rPr lang="en-US" sz="2000" dirty="0"/>
              <a:t>starvation</a:t>
            </a:r>
            <a:endParaRPr lang="ru-RU" sz="2000" dirty="0"/>
          </a:p>
        </p:txBody>
      </p:sp>
      <p:sp>
        <p:nvSpPr>
          <p:cNvPr id="10" name="TextBox 9"/>
          <p:cNvSpPr txBox="1"/>
          <p:nvPr/>
        </p:nvSpPr>
        <p:spPr>
          <a:xfrm>
            <a:off x="5004048" y="1648194"/>
            <a:ext cx="4032448" cy="1077218"/>
          </a:xfrm>
          <a:prstGeom prst="rect">
            <a:avLst/>
          </a:prstGeom>
          <a:noFill/>
        </p:spPr>
        <p:txBody>
          <a:bodyPr wrap="square" rtlCol="0">
            <a:spAutoFit/>
          </a:bodyPr>
          <a:lstStyle/>
          <a:p>
            <a:pPr algn="ctr"/>
            <a:r>
              <a:rPr lang="en-US" sz="3200" dirty="0" smtClean="0">
                <a:solidFill>
                  <a:srgbClr val="FF0000"/>
                </a:solidFill>
              </a:rPr>
              <a:t>L2</a:t>
            </a:r>
            <a:r>
              <a:rPr lang="en-US" sz="3200" dirty="0" smtClean="0"/>
              <a:t> </a:t>
            </a:r>
          </a:p>
          <a:p>
            <a:pPr algn="ctr"/>
            <a:r>
              <a:rPr lang="en-US" sz="3200" dirty="0" smtClean="0"/>
              <a:t>(Data link layer)</a:t>
            </a:r>
            <a:endParaRPr lang="ru-RU" sz="3200" dirty="0"/>
          </a:p>
        </p:txBody>
      </p:sp>
      <p:pic>
        <p:nvPicPr>
          <p:cNvPr id="11" name="Picture 2" descr="МВД заплатит 4 млн рублей за взлом анонимной сети 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2072" y="3205694"/>
            <a:ext cx="1676400" cy="1325946"/>
          </a:xfrm>
          <a:prstGeom prst="rect">
            <a:avLst/>
          </a:prstGeom>
          <a:noFill/>
          <a:effectLst>
            <a:glow rad="1168400">
              <a:schemeClr val="bg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08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CE221E2-0FE2-4601-A2BF-1E359924C1D9}" type="datetime1">
              <a:rPr lang="ru-RU" smtClean="0"/>
              <a:t>24.04.2018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B804B9-C052-496D-8E25-76A4029B0BE7}" type="slidenum">
              <a:rPr lang="ru-RU" smtClean="0"/>
              <a:t>35</a:t>
            </a:fld>
            <a:endParaRPr lang="ru-RU"/>
          </a:p>
        </p:txBody>
      </p:sp>
      <p:sp>
        <p:nvSpPr>
          <p:cNvPr id="6" name="Заголовок 5"/>
          <p:cNvSpPr>
            <a:spLocks noGrp="1"/>
          </p:cNvSpPr>
          <p:nvPr>
            <p:ph type="title"/>
          </p:nvPr>
        </p:nvSpPr>
        <p:spPr/>
        <p:txBody>
          <a:bodyPr/>
          <a:lstStyle/>
          <a:p>
            <a:r>
              <a:rPr lang="ru-RU" dirty="0" smtClean="0"/>
              <a:t/>
            </a:r>
            <a:br>
              <a:rPr lang="ru-RU" dirty="0" smtClean="0"/>
            </a:br>
            <a:r>
              <a:rPr lang="ru-RU" dirty="0" smtClean="0"/>
              <a:t>Защита канального уровня(</a:t>
            </a:r>
            <a:r>
              <a:rPr lang="en-US" dirty="0" smtClean="0"/>
              <a:t>L2</a:t>
            </a:r>
            <a:r>
              <a:rPr lang="ru-RU" dirty="0" smtClean="0"/>
              <a:t>)</a:t>
            </a:r>
            <a:br>
              <a:rPr lang="ru-RU" dirty="0" smtClean="0"/>
            </a:br>
            <a:endParaRPr lang="ru-RU" dirty="0"/>
          </a:p>
        </p:txBody>
      </p:sp>
      <p:pic>
        <p:nvPicPr>
          <p:cNvPr id="2" name="Рисунок 1"/>
          <p:cNvPicPr>
            <a:picLocks noChangeAspect="1"/>
          </p:cNvPicPr>
          <p:nvPr/>
        </p:nvPicPr>
        <p:blipFill>
          <a:blip r:embed="rId2"/>
          <a:stretch>
            <a:fillRect/>
          </a:stretch>
        </p:blipFill>
        <p:spPr>
          <a:xfrm>
            <a:off x="446856" y="1059582"/>
            <a:ext cx="5282364" cy="1403565"/>
          </a:xfrm>
          <a:prstGeom prst="rect">
            <a:avLst/>
          </a:prstGeom>
        </p:spPr>
      </p:pic>
      <p:sp>
        <p:nvSpPr>
          <p:cNvPr id="7" name="TextBox 6"/>
          <p:cNvSpPr txBox="1"/>
          <p:nvPr/>
        </p:nvSpPr>
        <p:spPr>
          <a:xfrm>
            <a:off x="3505200" y="2888832"/>
            <a:ext cx="5029200" cy="1152128"/>
          </a:xfrm>
          <a:prstGeom prst="rect">
            <a:avLst/>
          </a:prstGeom>
          <a:noFill/>
        </p:spPr>
        <p:txBody>
          <a:bodyPr wrap="square" rtlCol="0">
            <a:spAutoFit/>
          </a:bodyPr>
          <a:lstStyle/>
          <a:p>
            <a:endParaRPr lang="ru-RU" dirty="0"/>
          </a:p>
        </p:txBody>
      </p:sp>
      <p:sp>
        <p:nvSpPr>
          <p:cNvPr id="8" name="TextBox 7"/>
          <p:cNvSpPr txBox="1"/>
          <p:nvPr/>
        </p:nvSpPr>
        <p:spPr>
          <a:xfrm>
            <a:off x="3419872" y="2875524"/>
            <a:ext cx="5112568" cy="1754326"/>
          </a:xfrm>
          <a:prstGeom prst="rect">
            <a:avLst/>
          </a:prstGeom>
          <a:noFill/>
        </p:spPr>
        <p:txBody>
          <a:bodyPr wrap="square" rtlCol="0">
            <a:spAutoFit/>
          </a:bodyPr>
          <a:lstStyle/>
          <a:p>
            <a:pPr marL="285750" indent="-285750">
              <a:buFontTx/>
              <a:buChar char="-"/>
            </a:pPr>
            <a:r>
              <a:rPr lang="ru-RU" dirty="0" smtClean="0"/>
              <a:t>Списки доступа </a:t>
            </a:r>
            <a:r>
              <a:rPr lang="en-US" dirty="0" smtClean="0"/>
              <a:t>L2</a:t>
            </a:r>
            <a:endParaRPr lang="ru-RU" dirty="0" smtClean="0"/>
          </a:p>
          <a:p>
            <a:r>
              <a:rPr lang="ru-RU" dirty="0" smtClean="0">
                <a:solidFill>
                  <a:srgbClr val="C00000"/>
                </a:solidFill>
              </a:rPr>
              <a:t>     Правильная настройка коммутаторов:</a:t>
            </a:r>
            <a:endParaRPr lang="en-US" dirty="0" smtClean="0">
              <a:solidFill>
                <a:srgbClr val="C00000"/>
              </a:solidFill>
            </a:endParaRPr>
          </a:p>
          <a:p>
            <a:pPr marL="285750" indent="-285750">
              <a:buFontTx/>
              <a:buChar char="-"/>
            </a:pPr>
            <a:r>
              <a:rPr lang="ru-RU" dirty="0" err="1" smtClean="0"/>
              <a:t>Port</a:t>
            </a:r>
            <a:r>
              <a:rPr lang="ru-RU" dirty="0" smtClean="0"/>
              <a:t> </a:t>
            </a:r>
            <a:r>
              <a:rPr lang="ru-RU" dirty="0" err="1"/>
              <a:t>Security</a:t>
            </a:r>
            <a:r>
              <a:rPr lang="ru-RU" dirty="0"/>
              <a:t> </a:t>
            </a:r>
          </a:p>
          <a:p>
            <a:pPr marL="285750" indent="-285750">
              <a:buFontTx/>
              <a:buChar char="-"/>
            </a:pPr>
            <a:r>
              <a:rPr lang="ru-RU" dirty="0" smtClean="0"/>
              <a:t>Правильная </a:t>
            </a:r>
            <a:r>
              <a:rPr lang="ru-RU" dirty="0"/>
              <a:t>настройка </a:t>
            </a:r>
            <a:r>
              <a:rPr lang="ru-RU" dirty="0" smtClean="0"/>
              <a:t>VLAN</a:t>
            </a:r>
          </a:p>
          <a:p>
            <a:pPr marL="285750" indent="-285750">
              <a:buFontTx/>
              <a:buChar char="-"/>
            </a:pPr>
            <a:r>
              <a:rPr lang="ru-RU" dirty="0" smtClean="0"/>
              <a:t>Протоколы </a:t>
            </a:r>
            <a:r>
              <a:rPr lang="ru-RU" dirty="0"/>
              <a:t>кольцевого </a:t>
            </a:r>
            <a:r>
              <a:rPr lang="ru-RU" dirty="0" smtClean="0"/>
              <a:t>резервирования</a:t>
            </a:r>
          </a:p>
          <a:p>
            <a:pPr marL="285750" indent="-285750">
              <a:buFontTx/>
              <a:buChar char="-"/>
            </a:pPr>
            <a:r>
              <a:rPr lang="ru-RU" dirty="0" smtClean="0"/>
              <a:t>DHCP </a:t>
            </a:r>
            <a:r>
              <a:rPr lang="ru-RU" dirty="0" err="1"/>
              <a:t>Snooping</a:t>
            </a:r>
            <a:r>
              <a:rPr lang="ru-RU" dirty="0"/>
              <a:t> </a:t>
            </a:r>
          </a:p>
        </p:txBody>
      </p:sp>
    </p:spTree>
    <p:extLst>
      <p:ext uri="{BB962C8B-B14F-4D97-AF65-F5344CB8AC3E}">
        <p14:creationId xmlns:p14="http://schemas.microsoft.com/office/powerpoint/2010/main" val="37390447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CE221E2-0FE2-4601-A2BF-1E359924C1D9}" type="datetime1">
              <a:rPr lang="ru-RU" smtClean="0"/>
              <a:t>24.04.2018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B804B9-C052-496D-8E25-76A4029B0BE7}" type="slidenum">
              <a:rPr lang="ru-RU" smtClean="0"/>
              <a:t>36</a:t>
            </a:fld>
            <a:endParaRPr lang="ru-RU"/>
          </a:p>
        </p:txBody>
      </p:sp>
      <p:sp>
        <p:nvSpPr>
          <p:cNvPr id="6" name="Заголовок 5"/>
          <p:cNvSpPr>
            <a:spLocks noGrp="1"/>
          </p:cNvSpPr>
          <p:nvPr>
            <p:ph type="title"/>
          </p:nvPr>
        </p:nvSpPr>
        <p:spPr/>
        <p:txBody>
          <a:bodyPr/>
          <a:lstStyle/>
          <a:p>
            <a:r>
              <a:rPr lang="ru-RU" dirty="0" smtClean="0"/>
              <a:t/>
            </a:r>
            <a:br>
              <a:rPr lang="ru-RU" dirty="0" smtClean="0"/>
            </a:br>
            <a:r>
              <a:rPr lang="ru-RU" dirty="0" smtClean="0"/>
              <a:t>Защита сетевого уровня (</a:t>
            </a:r>
            <a:r>
              <a:rPr lang="en-US" dirty="0" smtClean="0"/>
              <a:t>L3)</a:t>
            </a:r>
            <a:r>
              <a:rPr lang="ru-RU" dirty="0" smtClean="0"/>
              <a:t/>
            </a:r>
            <a:br>
              <a:rPr lang="ru-RU" dirty="0" smtClean="0"/>
            </a:br>
            <a:endParaRPr lang="ru-RU" dirty="0"/>
          </a:p>
        </p:txBody>
      </p:sp>
      <p:sp>
        <p:nvSpPr>
          <p:cNvPr id="7" name="TextBox 6"/>
          <p:cNvSpPr txBox="1"/>
          <p:nvPr/>
        </p:nvSpPr>
        <p:spPr>
          <a:xfrm>
            <a:off x="3505200" y="2888832"/>
            <a:ext cx="5029200" cy="1152128"/>
          </a:xfrm>
          <a:prstGeom prst="rect">
            <a:avLst/>
          </a:prstGeom>
          <a:noFill/>
        </p:spPr>
        <p:txBody>
          <a:bodyPr wrap="square" rtlCol="0">
            <a:spAutoFit/>
          </a:bodyPr>
          <a:lstStyle/>
          <a:p>
            <a:endParaRPr lang="ru-RU" dirty="0"/>
          </a:p>
        </p:txBody>
      </p:sp>
      <p:sp>
        <p:nvSpPr>
          <p:cNvPr id="8" name="TextBox 7"/>
          <p:cNvSpPr txBox="1"/>
          <p:nvPr/>
        </p:nvSpPr>
        <p:spPr>
          <a:xfrm>
            <a:off x="3419872" y="2875524"/>
            <a:ext cx="5112568" cy="1754326"/>
          </a:xfrm>
          <a:prstGeom prst="rect">
            <a:avLst/>
          </a:prstGeom>
          <a:noFill/>
        </p:spPr>
        <p:txBody>
          <a:bodyPr wrap="square" rtlCol="0">
            <a:spAutoFit/>
          </a:bodyPr>
          <a:lstStyle/>
          <a:p>
            <a:pPr marL="285750" indent="-285750">
              <a:buFontTx/>
              <a:buChar char="-"/>
            </a:pPr>
            <a:r>
              <a:rPr lang="ru-RU" dirty="0" smtClean="0"/>
              <a:t>Политики безопасности </a:t>
            </a:r>
            <a:r>
              <a:rPr lang="en-US" dirty="0" smtClean="0"/>
              <a:t>L</a:t>
            </a:r>
            <a:r>
              <a:rPr lang="ru-RU" dirty="0" smtClean="0"/>
              <a:t>3</a:t>
            </a:r>
            <a:endParaRPr lang="en-US" dirty="0" smtClean="0"/>
          </a:p>
          <a:p>
            <a:pPr marL="285750" indent="-285750">
              <a:buFontTx/>
              <a:buChar char="-"/>
            </a:pPr>
            <a:r>
              <a:rPr lang="ru-RU" dirty="0" smtClean="0"/>
              <a:t>Фильтр пакетов</a:t>
            </a:r>
          </a:p>
          <a:p>
            <a:pPr marL="285750" indent="-285750">
              <a:buFontTx/>
              <a:buChar char="-"/>
            </a:pPr>
            <a:r>
              <a:rPr lang="ru-RU" dirty="0" smtClean="0"/>
              <a:t>сегментация</a:t>
            </a:r>
            <a:endParaRPr lang="ru-RU" dirty="0"/>
          </a:p>
          <a:p>
            <a:pPr marL="285750" indent="-285750">
              <a:buFontTx/>
              <a:buChar char="-"/>
            </a:pPr>
            <a:r>
              <a:rPr lang="en-US" dirty="0" smtClean="0"/>
              <a:t>NAT</a:t>
            </a:r>
            <a:endParaRPr lang="ru-RU" dirty="0" smtClean="0"/>
          </a:p>
          <a:p>
            <a:pPr marL="285750" indent="-285750">
              <a:buFontTx/>
              <a:buChar char="-"/>
            </a:pPr>
            <a:r>
              <a:rPr lang="en-US" dirty="0" smtClean="0"/>
              <a:t>VPN</a:t>
            </a:r>
            <a:endParaRPr lang="ru-RU" dirty="0" smtClean="0"/>
          </a:p>
          <a:p>
            <a:pPr marL="285750" indent="-285750">
              <a:buFontTx/>
              <a:buChar char="-"/>
            </a:pPr>
            <a:r>
              <a:rPr lang="ru-RU" dirty="0" smtClean="0"/>
              <a:t>Защита от </a:t>
            </a:r>
            <a:r>
              <a:rPr lang="en-US" dirty="0" smtClean="0"/>
              <a:t>DDOS</a:t>
            </a:r>
            <a:endParaRPr lang="ru-RU" dirty="0"/>
          </a:p>
        </p:txBody>
      </p:sp>
      <p:pic>
        <p:nvPicPr>
          <p:cNvPr id="9" name="Рисунок 8"/>
          <p:cNvPicPr>
            <a:picLocks noChangeAspect="1"/>
          </p:cNvPicPr>
          <p:nvPr/>
        </p:nvPicPr>
        <p:blipFill>
          <a:blip r:embed="rId2"/>
          <a:stretch>
            <a:fillRect/>
          </a:stretch>
        </p:blipFill>
        <p:spPr>
          <a:xfrm>
            <a:off x="478464" y="1010071"/>
            <a:ext cx="5478722" cy="1625647"/>
          </a:xfrm>
          <a:prstGeom prst="rect">
            <a:avLst/>
          </a:prstGeom>
        </p:spPr>
      </p:pic>
    </p:spTree>
    <p:extLst>
      <p:ext uri="{BB962C8B-B14F-4D97-AF65-F5344CB8AC3E}">
        <p14:creationId xmlns:p14="http://schemas.microsoft.com/office/powerpoint/2010/main" val="4834019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40043" y="82954"/>
            <a:ext cx="7843542" cy="407135"/>
          </a:xfrm>
        </p:spPr>
        <p:txBody>
          <a:bodyPr/>
          <a:lstStyle/>
          <a:p>
            <a:r>
              <a:rPr lang="ru-RU" sz="2100" dirty="0" smtClean="0"/>
              <a:t>1-2-3  Шаги к </a:t>
            </a:r>
            <a:r>
              <a:rPr lang="ru-RU" sz="2100" dirty="0" err="1" smtClean="0"/>
              <a:t>кибербезопасности</a:t>
            </a:r>
            <a:r>
              <a:rPr lang="en-US" sz="2100" dirty="0" smtClean="0"/>
              <a:t> </a:t>
            </a:r>
            <a:endParaRPr lang="en-US" sz="2100" dirty="0"/>
          </a:p>
        </p:txBody>
      </p:sp>
      <p:graphicFrame>
        <p:nvGraphicFramePr>
          <p:cNvPr id="4" name="Diagram 3"/>
          <p:cNvGraphicFramePr/>
          <p:nvPr>
            <p:extLst/>
          </p:nvPr>
        </p:nvGraphicFramePr>
        <p:xfrm>
          <a:off x="755576" y="987574"/>
          <a:ext cx="3096344"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707904" y="2283718"/>
            <a:ext cx="5491568" cy="2963888"/>
          </a:xfrm>
          <a:prstGeom prst="rect">
            <a:avLst/>
          </a:prstGeom>
          <a:noFill/>
        </p:spPr>
        <p:txBody>
          <a:bodyPr wrap="none" rtlCol="0">
            <a:spAutoFit/>
          </a:bodyPr>
          <a:lstStyle/>
          <a:p>
            <a:pPr marL="742950" lvl="1" indent="-285750">
              <a:lnSpc>
                <a:spcPct val="90000"/>
              </a:lnSpc>
              <a:spcAft>
                <a:spcPts val="600"/>
              </a:spcAft>
              <a:buFontTx/>
              <a:buChar char="-"/>
            </a:pPr>
            <a:endParaRPr lang="ru-RU" sz="2000" dirty="0"/>
          </a:p>
          <a:p>
            <a:pPr marL="742950" lvl="1" indent="-285750">
              <a:lnSpc>
                <a:spcPct val="90000"/>
              </a:lnSpc>
              <a:spcAft>
                <a:spcPts val="600"/>
              </a:spcAft>
              <a:buFontTx/>
              <a:buChar char="-"/>
            </a:pPr>
            <a:r>
              <a:rPr lang="ru-RU" sz="2000" dirty="0"/>
              <a:t>Инвентаризация подключений</a:t>
            </a:r>
          </a:p>
          <a:p>
            <a:pPr marL="742950" lvl="1" indent="-285750">
              <a:lnSpc>
                <a:spcPct val="90000"/>
              </a:lnSpc>
              <a:spcAft>
                <a:spcPts val="600"/>
              </a:spcAft>
              <a:buFontTx/>
              <a:buChar char="-"/>
            </a:pPr>
            <a:r>
              <a:rPr lang="ru-RU" sz="2000" dirty="0"/>
              <a:t>Определение </a:t>
            </a:r>
            <a:r>
              <a:rPr lang="ru-RU" sz="2000" dirty="0" smtClean="0"/>
              <a:t>уязвимых</a:t>
            </a:r>
            <a:r>
              <a:rPr lang="en-US" sz="2000" dirty="0" smtClean="0"/>
              <a:t> </a:t>
            </a:r>
            <a:r>
              <a:rPr lang="ru-RU" sz="2000" dirty="0" smtClean="0"/>
              <a:t>конечных </a:t>
            </a:r>
            <a:r>
              <a:rPr lang="ru-RU" sz="2000" dirty="0"/>
              <a:t>точек</a:t>
            </a:r>
          </a:p>
          <a:p>
            <a:pPr marL="742950" lvl="1" indent="-285750">
              <a:lnSpc>
                <a:spcPct val="90000"/>
              </a:lnSpc>
              <a:spcAft>
                <a:spcPts val="600"/>
              </a:spcAft>
              <a:buFontTx/>
              <a:buChar char="-"/>
            </a:pPr>
            <a:r>
              <a:rPr lang="ru-RU" sz="2000" dirty="0"/>
              <a:t>Получение и поддержание безопасных и </a:t>
            </a:r>
            <a:r>
              <a:rPr lang="ru-RU" sz="2000" dirty="0" smtClean="0"/>
              <a:t/>
            </a:r>
            <a:br>
              <a:rPr lang="ru-RU" sz="2000" dirty="0" smtClean="0"/>
            </a:br>
            <a:r>
              <a:rPr lang="ru-RU" sz="2000" dirty="0" smtClean="0"/>
              <a:t>авторизованных </a:t>
            </a:r>
            <a:r>
              <a:rPr lang="ru-RU" sz="2000" dirty="0"/>
              <a:t>конфигураций</a:t>
            </a:r>
          </a:p>
          <a:p>
            <a:pPr marL="742950" lvl="1" indent="-285750">
              <a:lnSpc>
                <a:spcPct val="90000"/>
              </a:lnSpc>
              <a:spcAft>
                <a:spcPts val="600"/>
              </a:spcAft>
              <a:buFontTx/>
              <a:buChar char="-"/>
            </a:pPr>
            <a:r>
              <a:rPr lang="ru-RU" sz="2000" dirty="0"/>
              <a:t>Выявление несанкционированных и </a:t>
            </a:r>
            <a:r>
              <a:rPr lang="ru-RU" sz="2000" dirty="0" smtClean="0"/>
              <a:t/>
            </a:r>
            <a:br>
              <a:rPr lang="ru-RU" sz="2000" dirty="0" smtClean="0"/>
            </a:br>
            <a:r>
              <a:rPr lang="ru-RU" sz="2000" dirty="0" smtClean="0"/>
              <a:t>вредоносных </a:t>
            </a:r>
            <a:r>
              <a:rPr lang="ru-RU" sz="2000" dirty="0"/>
              <a:t>изменений</a:t>
            </a:r>
            <a:endParaRPr lang="en-US" sz="2000" dirty="0"/>
          </a:p>
          <a:p>
            <a:pPr lvl="1">
              <a:lnSpc>
                <a:spcPct val="90000"/>
              </a:lnSpc>
              <a:spcAft>
                <a:spcPts val="600"/>
              </a:spcAft>
            </a:pPr>
            <a:endParaRPr lang="en-US" sz="1400" dirty="0"/>
          </a:p>
          <a:p>
            <a:endParaRPr lang="ru-RU" dirty="0"/>
          </a:p>
        </p:txBody>
      </p:sp>
      <p:pic>
        <p:nvPicPr>
          <p:cNvPr id="5"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40606" y="3478461"/>
            <a:ext cx="1371978" cy="574402"/>
          </a:xfrm>
          <a:prstGeom prst="rect">
            <a:avLst/>
          </a:prstGeom>
        </p:spPr>
      </p:pic>
    </p:spTree>
    <p:extLst>
      <p:ext uri="{BB962C8B-B14F-4D97-AF65-F5344CB8AC3E}">
        <p14:creationId xmlns:p14="http://schemas.microsoft.com/office/powerpoint/2010/main" val="411034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40043" y="82954"/>
            <a:ext cx="7843542" cy="407135"/>
          </a:xfrm>
        </p:spPr>
        <p:txBody>
          <a:bodyPr/>
          <a:lstStyle/>
          <a:p>
            <a:r>
              <a:rPr lang="ru-RU" sz="2100" dirty="0" smtClean="0"/>
              <a:t>1-2-3  Шаги к </a:t>
            </a:r>
            <a:r>
              <a:rPr lang="ru-RU" sz="2100" dirty="0" err="1" smtClean="0"/>
              <a:t>кибербезопасности</a:t>
            </a:r>
            <a:r>
              <a:rPr lang="en-US" sz="2100" dirty="0" smtClean="0"/>
              <a:t> </a:t>
            </a:r>
            <a:endParaRPr lang="en-US" sz="2100" dirty="0"/>
          </a:p>
        </p:txBody>
      </p:sp>
      <p:graphicFrame>
        <p:nvGraphicFramePr>
          <p:cNvPr id="4" name="Diagram 3"/>
          <p:cNvGraphicFramePr/>
          <p:nvPr>
            <p:extLst/>
          </p:nvPr>
        </p:nvGraphicFramePr>
        <p:xfrm>
          <a:off x="755576" y="987574"/>
          <a:ext cx="3096344"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707904" y="2283718"/>
            <a:ext cx="5069849" cy="1708160"/>
          </a:xfrm>
          <a:prstGeom prst="rect">
            <a:avLst/>
          </a:prstGeom>
          <a:noFill/>
        </p:spPr>
        <p:txBody>
          <a:bodyPr wrap="none" rtlCol="0">
            <a:spAutoFit/>
          </a:bodyPr>
          <a:lstStyle/>
          <a:p>
            <a:pPr marL="742950" lvl="1" indent="-285750">
              <a:lnSpc>
                <a:spcPct val="90000"/>
              </a:lnSpc>
              <a:spcAft>
                <a:spcPts val="600"/>
              </a:spcAft>
              <a:buFontTx/>
              <a:buChar char="-"/>
            </a:pPr>
            <a:r>
              <a:rPr lang="ru-RU" sz="2000" dirty="0"/>
              <a:t>Обнаружение </a:t>
            </a:r>
            <a:r>
              <a:rPr lang="ru-RU" sz="2000" dirty="0" smtClean="0"/>
              <a:t>угроз </a:t>
            </a:r>
            <a:r>
              <a:rPr lang="ru-RU" sz="2000" dirty="0"/>
              <a:t>внутри АСУ ТП</a:t>
            </a:r>
          </a:p>
          <a:p>
            <a:pPr marL="742950" lvl="1" indent="-285750">
              <a:lnSpc>
                <a:spcPct val="90000"/>
              </a:lnSpc>
              <a:spcAft>
                <a:spcPts val="600"/>
              </a:spcAft>
              <a:buFontTx/>
              <a:buChar char="-"/>
            </a:pPr>
            <a:r>
              <a:rPr lang="ru-RU" sz="2000" dirty="0"/>
              <a:t>Защита уязвимых и эксплуатируемых </a:t>
            </a:r>
            <a:r>
              <a:rPr lang="en-US" sz="2000" dirty="0" smtClean="0"/>
              <a:t/>
            </a:r>
            <a:br>
              <a:rPr lang="en-US" sz="2000" dirty="0" smtClean="0"/>
            </a:br>
            <a:r>
              <a:rPr lang="ru-RU" sz="2000" dirty="0" smtClean="0"/>
              <a:t>контроллеров</a:t>
            </a:r>
            <a:endParaRPr lang="ru-RU" sz="2000" dirty="0"/>
          </a:p>
          <a:p>
            <a:pPr marL="742950" lvl="1" indent="-285750">
              <a:lnSpc>
                <a:spcPct val="90000"/>
              </a:lnSpc>
              <a:spcAft>
                <a:spcPts val="600"/>
              </a:spcAft>
              <a:buFontTx/>
              <a:buChar char="-"/>
            </a:pPr>
            <a:r>
              <a:rPr lang="ru-RU" sz="2000" dirty="0" smtClean="0"/>
              <a:t>Обнаружение </a:t>
            </a:r>
            <a:r>
              <a:rPr lang="ru-RU" sz="2000" dirty="0"/>
              <a:t>и сдерживание угроз</a:t>
            </a:r>
            <a:endParaRPr lang="en-US" sz="1400" dirty="0"/>
          </a:p>
          <a:p>
            <a:endParaRPr lang="ru-RU" dirty="0"/>
          </a:p>
        </p:txBody>
      </p:sp>
    </p:spTree>
    <p:extLst>
      <p:ext uri="{BB962C8B-B14F-4D97-AF65-F5344CB8AC3E}">
        <p14:creationId xmlns:p14="http://schemas.microsoft.com/office/powerpoint/2010/main" val="318070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CE221E2-0FE2-4601-A2BF-1E359924C1D9}" type="datetime1">
              <a:rPr lang="ru-RU" smtClean="0"/>
              <a:t>24.04.2018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B804B9-C052-496D-8E25-76A4029B0BE7}" type="slidenum">
              <a:rPr lang="ru-RU" smtClean="0"/>
              <a:t>39</a:t>
            </a:fld>
            <a:endParaRPr lang="ru-RU"/>
          </a:p>
        </p:txBody>
      </p:sp>
      <p:sp>
        <p:nvSpPr>
          <p:cNvPr id="6" name="Заголовок 5"/>
          <p:cNvSpPr>
            <a:spLocks noGrp="1"/>
          </p:cNvSpPr>
          <p:nvPr>
            <p:ph type="title"/>
          </p:nvPr>
        </p:nvSpPr>
        <p:spPr/>
        <p:txBody>
          <a:bodyPr/>
          <a:lstStyle/>
          <a:p>
            <a:r>
              <a:rPr lang="ru-RU" dirty="0" smtClean="0"/>
              <a:t/>
            </a:r>
            <a:br>
              <a:rPr lang="ru-RU" dirty="0" smtClean="0"/>
            </a:br>
            <a:r>
              <a:rPr lang="ru-RU" dirty="0" smtClean="0"/>
              <a:t>Защита оконечных устройств</a:t>
            </a:r>
            <a:br>
              <a:rPr lang="ru-RU" dirty="0" smtClean="0"/>
            </a:br>
            <a:endParaRPr lang="ru-RU" dirty="0"/>
          </a:p>
        </p:txBody>
      </p:sp>
      <p:pic>
        <p:nvPicPr>
          <p:cNvPr id="7" name="Рисунок 6"/>
          <p:cNvPicPr>
            <a:picLocks noChangeAspect="1"/>
          </p:cNvPicPr>
          <p:nvPr/>
        </p:nvPicPr>
        <p:blipFill>
          <a:blip r:embed="rId2"/>
          <a:stretch>
            <a:fillRect/>
          </a:stretch>
        </p:blipFill>
        <p:spPr>
          <a:xfrm>
            <a:off x="2050072" y="1210258"/>
            <a:ext cx="5043856" cy="3096344"/>
          </a:xfrm>
          <a:prstGeom prst="rect">
            <a:avLst/>
          </a:prstGeom>
        </p:spPr>
      </p:pic>
    </p:spTree>
    <p:extLst>
      <p:ext uri="{BB962C8B-B14F-4D97-AF65-F5344CB8AC3E}">
        <p14:creationId xmlns:p14="http://schemas.microsoft.com/office/powerpoint/2010/main" val="656547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3860" y="4067654"/>
            <a:ext cx="2520280" cy="943850"/>
          </a:xfrm>
        </p:spPr>
      </p:pic>
      <p:sp>
        <p:nvSpPr>
          <p:cNvPr id="3" name="Дата 2"/>
          <p:cNvSpPr>
            <a:spLocks noGrp="1"/>
          </p:cNvSpPr>
          <p:nvPr>
            <p:ph type="dt" sz="half" idx="10"/>
          </p:nvPr>
        </p:nvSpPr>
        <p:spPr/>
        <p:txBody>
          <a:bodyPr/>
          <a:lstStyle/>
          <a:p>
            <a:fld id="{DCE221E2-0FE2-4601-A2BF-1E359924C1D9}" type="datetime1">
              <a:rPr lang="ru-RU" smtClean="0"/>
              <a:t>24.04.2018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B804B9-C052-496D-8E25-76A4029B0BE7}" type="slidenum">
              <a:rPr lang="ru-RU" smtClean="0"/>
              <a:t>4</a:t>
            </a:fld>
            <a:endParaRPr lang="ru-RU"/>
          </a:p>
        </p:txBody>
      </p:sp>
      <p:sp>
        <p:nvSpPr>
          <p:cNvPr id="9" name="Заголовок 5"/>
          <p:cNvSpPr txBox="1">
            <a:spLocks/>
          </p:cNvSpPr>
          <p:nvPr/>
        </p:nvSpPr>
        <p:spPr>
          <a:xfrm>
            <a:off x="1403648" y="1491630"/>
            <a:ext cx="6336704" cy="2088232"/>
          </a:xfrm>
          <a:prstGeom prst="rect">
            <a:avLst/>
          </a:prstGeom>
        </p:spPr>
        <p:txBody>
          <a:bodyPr vert="horz" lIns="0" tIns="0" rIns="0" bIns="0" rtlCol="0" anchor="ctr">
            <a:noAutofit/>
          </a:bodyPr>
          <a:lstStyle>
            <a:lvl1pPr algn="l" defTabSz="914400" rtl="0" eaLnBrk="1" latinLnBrk="0" hangingPunct="1">
              <a:spcBef>
                <a:spcPct val="0"/>
              </a:spcBef>
              <a:buNone/>
              <a:defRPr sz="2400" kern="1200">
                <a:solidFill>
                  <a:srgbClr val="005791"/>
                </a:solidFill>
                <a:latin typeface="Segoe UI Light" panose="020B0502040204020203" pitchFamily="34" charset="0"/>
                <a:ea typeface="Segoe UI" panose="020B0502040204020203" pitchFamily="34" charset="0"/>
                <a:cs typeface="Segoe UI" panose="020B0502040204020203" pitchFamily="34" charset="0"/>
              </a:defRPr>
            </a:lvl1pPr>
          </a:lstStyle>
          <a:p>
            <a:pPr algn="ctr">
              <a:lnSpc>
                <a:spcPct val="200000"/>
              </a:lnSpc>
            </a:pPr>
            <a:r>
              <a:rPr lang="ru-RU" sz="1600" dirty="0" smtClean="0"/>
              <a:t/>
            </a:r>
            <a:br>
              <a:rPr lang="ru-RU" sz="1600" dirty="0" smtClean="0"/>
            </a:br>
            <a:r>
              <a:rPr lang="ru-RU" sz="3600" b="1" dirty="0" smtClean="0"/>
              <a:t>Новинки</a:t>
            </a:r>
            <a:r>
              <a:rPr lang="en-US" sz="3600" b="1" dirty="0" smtClean="0"/>
              <a:t/>
            </a:r>
            <a:br>
              <a:rPr lang="en-US" sz="3600" b="1" dirty="0" smtClean="0"/>
            </a:br>
            <a:endParaRPr lang="ru-RU" sz="3600" b="1" dirty="0"/>
          </a:p>
        </p:txBody>
      </p:sp>
    </p:spTree>
    <p:extLst>
      <p:ext uri="{BB962C8B-B14F-4D97-AF65-F5344CB8AC3E}">
        <p14:creationId xmlns:p14="http://schemas.microsoft.com/office/powerpoint/2010/main" val="29711752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CE221E2-0FE2-4601-A2BF-1E359924C1D9}" type="datetime1">
              <a:rPr lang="ru-RU" smtClean="0"/>
              <a:t>24.04.2018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B804B9-C052-496D-8E25-76A4029B0BE7}" type="slidenum">
              <a:rPr lang="ru-RU" smtClean="0"/>
              <a:t>40</a:t>
            </a:fld>
            <a:endParaRPr lang="ru-RU"/>
          </a:p>
        </p:txBody>
      </p:sp>
      <p:sp>
        <p:nvSpPr>
          <p:cNvPr id="6" name="Заголовок 5"/>
          <p:cNvSpPr>
            <a:spLocks noGrp="1"/>
          </p:cNvSpPr>
          <p:nvPr>
            <p:ph type="title"/>
          </p:nvPr>
        </p:nvSpPr>
        <p:spPr/>
        <p:txBody>
          <a:bodyPr/>
          <a:lstStyle/>
          <a:p>
            <a:r>
              <a:rPr lang="ru-RU" dirty="0" smtClean="0"/>
              <a:t/>
            </a:r>
            <a:br>
              <a:rPr lang="ru-RU" dirty="0" smtClean="0"/>
            </a:br>
            <a:r>
              <a:rPr lang="en-US" dirty="0" smtClean="0"/>
              <a:t>Deep Packet Inspection</a:t>
            </a:r>
            <a:r>
              <a:rPr lang="ru-RU" dirty="0" smtClean="0"/>
              <a:t/>
            </a:r>
            <a:br>
              <a:rPr lang="ru-RU" dirty="0" smtClean="0"/>
            </a:br>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825813"/>
            <a:ext cx="5787542" cy="3801492"/>
          </a:xfrm>
          <a:prstGeom prst="rect">
            <a:avLst/>
          </a:prstGeom>
        </p:spPr>
      </p:pic>
    </p:spTree>
    <p:extLst>
      <p:ext uri="{BB962C8B-B14F-4D97-AF65-F5344CB8AC3E}">
        <p14:creationId xmlns:p14="http://schemas.microsoft.com/office/powerpoint/2010/main" val="9828405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CE221E2-0FE2-4601-A2BF-1E359924C1D9}" type="datetime1">
              <a:rPr lang="ru-RU" smtClean="0"/>
              <a:t>24.04.2018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B804B9-C052-496D-8E25-76A4029B0BE7}" type="slidenum">
              <a:rPr lang="ru-RU" smtClean="0"/>
              <a:t>41</a:t>
            </a:fld>
            <a:endParaRPr lang="ru-RU"/>
          </a:p>
        </p:txBody>
      </p:sp>
      <p:sp>
        <p:nvSpPr>
          <p:cNvPr id="6" name="Заголовок 5"/>
          <p:cNvSpPr>
            <a:spLocks noGrp="1"/>
          </p:cNvSpPr>
          <p:nvPr>
            <p:ph type="title"/>
          </p:nvPr>
        </p:nvSpPr>
        <p:spPr/>
        <p:txBody>
          <a:bodyPr/>
          <a:lstStyle/>
          <a:p>
            <a:r>
              <a:rPr lang="ru-RU" dirty="0" smtClean="0"/>
              <a:t/>
            </a:r>
            <a:br>
              <a:rPr lang="ru-RU" dirty="0" smtClean="0"/>
            </a:br>
            <a:r>
              <a:rPr lang="en-US" dirty="0" smtClean="0"/>
              <a:t>Tofino Xenon</a:t>
            </a:r>
            <a:r>
              <a:rPr lang="ru-RU" dirty="0" smtClean="0"/>
              <a:t/>
            </a:r>
            <a:br>
              <a:rPr lang="ru-RU" dirty="0" smtClean="0"/>
            </a:br>
            <a:endParaRPr lang="ru-RU" dirty="0"/>
          </a:p>
        </p:txBody>
      </p:sp>
      <p:sp>
        <p:nvSpPr>
          <p:cNvPr id="9" name="object 2"/>
          <p:cNvSpPr txBox="1"/>
          <p:nvPr/>
        </p:nvSpPr>
        <p:spPr>
          <a:xfrm>
            <a:off x="2771800" y="1031810"/>
            <a:ext cx="6217230" cy="2876044"/>
          </a:xfrm>
          <a:prstGeom prst="rect">
            <a:avLst/>
          </a:prstGeom>
        </p:spPr>
        <p:txBody>
          <a:bodyPr vert="horz" wrap="square" lIns="0" tIns="0" rIns="0" bIns="0" rtlCol="0">
            <a:spAutoFit/>
          </a:bodyPr>
          <a:lstStyle/>
          <a:p>
            <a:pPr marL="180095" marR="279229" indent="-171450">
              <a:buFont typeface="Arial" panose="020B0604020202020204" pitchFamily="34" charset="0"/>
              <a:buChar char="•"/>
            </a:pPr>
            <a:r>
              <a:rPr lang="ru-RU" sz="1600" spc="-7" dirty="0">
                <a:latin typeface="Arial"/>
                <a:cs typeface="Arial"/>
              </a:rPr>
              <a:t>Брандмауэр с технологией </a:t>
            </a:r>
            <a:r>
              <a:rPr lang="en-US" sz="1600" spc="-7" dirty="0" smtClean="0">
                <a:latin typeface="Arial"/>
                <a:cs typeface="Arial"/>
              </a:rPr>
              <a:t>Deep</a:t>
            </a:r>
            <a:r>
              <a:rPr lang="ru-RU" sz="1600" spc="-7" dirty="0" smtClean="0">
                <a:latin typeface="Arial"/>
                <a:cs typeface="Arial"/>
              </a:rPr>
              <a:t> </a:t>
            </a:r>
            <a:r>
              <a:rPr lang="ru-RU" sz="1600" spc="-7" dirty="0" err="1">
                <a:latin typeface="Arial"/>
                <a:cs typeface="Arial"/>
              </a:rPr>
              <a:t>Packet</a:t>
            </a:r>
            <a:r>
              <a:rPr lang="ru-RU" sz="1600" spc="-7" dirty="0">
                <a:latin typeface="Arial"/>
                <a:cs typeface="Arial"/>
              </a:rPr>
              <a:t> </a:t>
            </a:r>
            <a:r>
              <a:rPr lang="ru-RU" sz="1600" spc="-7" dirty="0" err="1">
                <a:latin typeface="Arial"/>
                <a:cs typeface="Arial"/>
              </a:rPr>
              <a:t>Inspection</a:t>
            </a:r>
            <a:r>
              <a:rPr lang="ru-RU" sz="1600" spc="-7" dirty="0">
                <a:latin typeface="Arial"/>
                <a:cs typeface="Arial"/>
              </a:rPr>
              <a:t> </a:t>
            </a:r>
            <a:r>
              <a:rPr lang="ru-RU" sz="1600" spc="-7" dirty="0" smtClean="0">
                <a:latin typeface="Arial"/>
                <a:cs typeface="Arial"/>
              </a:rPr>
              <a:t>(</a:t>
            </a:r>
            <a:r>
              <a:rPr lang="en-US" sz="1600" spc="-7" dirty="0" smtClean="0">
                <a:latin typeface="Arial"/>
                <a:cs typeface="Arial"/>
              </a:rPr>
              <a:t>D</a:t>
            </a:r>
            <a:r>
              <a:rPr lang="ru-RU" sz="1600" spc="-7" dirty="0" smtClean="0">
                <a:latin typeface="Arial"/>
                <a:cs typeface="Arial"/>
              </a:rPr>
              <a:t>PI)</a:t>
            </a:r>
            <a:endParaRPr lang="en-US" sz="1600" spc="-7" dirty="0" smtClean="0">
              <a:latin typeface="Arial"/>
              <a:cs typeface="Arial"/>
            </a:endParaRPr>
          </a:p>
          <a:p>
            <a:pPr marL="180095" marR="279229" indent="-171450">
              <a:buFont typeface="Arial" panose="020B0604020202020204" pitchFamily="34" charset="0"/>
              <a:buChar char="•"/>
            </a:pPr>
            <a:r>
              <a:rPr lang="ru-RU" sz="1600" spc="-7" dirty="0" smtClean="0">
                <a:latin typeface="Arial"/>
                <a:cs typeface="Arial"/>
              </a:rPr>
              <a:t>фильтрация </a:t>
            </a:r>
            <a:r>
              <a:rPr lang="ru-RU" sz="1600" spc="-7" dirty="0">
                <a:latin typeface="Arial"/>
                <a:cs typeface="Arial"/>
              </a:rPr>
              <a:t>по IP и MAC адресам(Применение "белых списков")</a:t>
            </a:r>
          </a:p>
          <a:p>
            <a:pPr marL="180095" marR="279229" indent="-171450">
              <a:buFont typeface="Arial" panose="020B0604020202020204" pitchFamily="34" charset="0"/>
              <a:buChar char="•"/>
            </a:pPr>
            <a:r>
              <a:rPr lang="ru-RU" sz="1600" spc="-7" dirty="0" smtClean="0">
                <a:latin typeface="Arial"/>
                <a:cs typeface="Arial"/>
              </a:rPr>
              <a:t>Работает </a:t>
            </a:r>
            <a:r>
              <a:rPr lang="ru-RU" sz="1600" spc="-7" dirty="0">
                <a:latin typeface="Arial"/>
                <a:cs typeface="Arial"/>
              </a:rPr>
              <a:t>на 2ом уровне, как связующее звено между зонами </a:t>
            </a:r>
            <a:r>
              <a:rPr lang="ru-RU" sz="1600" spc="-7" dirty="0" smtClean="0">
                <a:latin typeface="Arial"/>
                <a:cs typeface="Arial"/>
              </a:rPr>
              <a:t>сети</a:t>
            </a:r>
            <a:endParaRPr lang="en-US" sz="1600" spc="-7" dirty="0">
              <a:latin typeface="Arial"/>
              <a:cs typeface="Arial"/>
            </a:endParaRPr>
          </a:p>
          <a:p>
            <a:pPr marL="180095" marR="279229" indent="-171450">
              <a:buFont typeface="Arial" panose="020B0604020202020204" pitchFamily="34" charset="0"/>
              <a:buChar char="•"/>
            </a:pPr>
            <a:r>
              <a:rPr lang="ru-RU" sz="1600" spc="-7" dirty="0" smtClean="0">
                <a:latin typeface="Arial"/>
                <a:cs typeface="Arial"/>
              </a:rPr>
              <a:t>Простая </a:t>
            </a:r>
            <a:r>
              <a:rPr lang="ru-RU" sz="1600" spc="-7" dirty="0">
                <a:latin typeface="Arial"/>
                <a:cs typeface="Arial"/>
              </a:rPr>
              <a:t>интеграция в существующую </a:t>
            </a:r>
            <a:r>
              <a:rPr lang="ru-RU" sz="1600" spc="-7" dirty="0" smtClean="0">
                <a:latin typeface="Arial"/>
                <a:cs typeface="Arial"/>
              </a:rPr>
              <a:t>инфраструктуру Высокая безопасность- устройство невозможно обнаружить</a:t>
            </a:r>
            <a:endParaRPr lang="en-US" sz="1600" spc="-7" dirty="0" smtClean="0">
              <a:latin typeface="Arial"/>
              <a:cs typeface="Arial"/>
            </a:endParaRPr>
          </a:p>
          <a:p>
            <a:pPr marL="180095" marR="279229" indent="-171450">
              <a:buFont typeface="Arial" panose="020B0604020202020204" pitchFamily="34" charset="0"/>
              <a:buChar char="•"/>
            </a:pPr>
            <a:r>
              <a:rPr lang="ru-RU" sz="1600" spc="-7" dirty="0" smtClean="0">
                <a:latin typeface="Arial"/>
                <a:cs typeface="Arial"/>
              </a:rPr>
              <a:t>Фильтрация </a:t>
            </a:r>
            <a:r>
              <a:rPr lang="ru-RU" sz="1600" spc="-7" dirty="0">
                <a:latin typeface="Arial"/>
                <a:cs typeface="Arial"/>
              </a:rPr>
              <a:t>трафика на уровне протоколов с глубоким </a:t>
            </a:r>
            <a:r>
              <a:rPr lang="ru-RU" sz="1600" spc="-7" dirty="0" smtClean="0">
                <a:latin typeface="Arial"/>
                <a:cs typeface="Arial"/>
              </a:rPr>
              <a:t>анализом содержимого: </a:t>
            </a:r>
          </a:p>
          <a:p>
            <a:pPr marL="180095" marR="279229" indent="-171450">
              <a:buFont typeface="Arial" panose="020B0604020202020204" pitchFamily="34" charset="0"/>
              <a:buChar char="•"/>
            </a:pPr>
            <a:r>
              <a:rPr lang="ru-RU" sz="1600" spc="-7" dirty="0" smtClean="0">
                <a:latin typeface="Arial"/>
                <a:cs typeface="Arial"/>
              </a:rPr>
              <a:t>Простая установка, настройка и управление</a:t>
            </a:r>
          </a:p>
          <a:p>
            <a:pPr marL="180095" marR="279229" indent="-171450">
              <a:buFont typeface="Arial" panose="020B0604020202020204" pitchFamily="34" charset="0"/>
              <a:buChar char="•"/>
            </a:pPr>
            <a:r>
              <a:rPr lang="ru-RU" sz="1600" spc="-7" dirty="0" smtClean="0">
                <a:latin typeface="Arial"/>
                <a:cs typeface="Arial"/>
              </a:rPr>
              <a:t>Возможность </a:t>
            </a:r>
            <a:r>
              <a:rPr lang="ru-RU" sz="1600" spc="-7" dirty="0">
                <a:latin typeface="Arial"/>
                <a:cs typeface="Arial"/>
              </a:rPr>
              <a:t>работы в тестовом режиме</a:t>
            </a:r>
            <a:r>
              <a:rPr lang="ru-RU" sz="1600" spc="-7" dirty="0" smtClean="0">
                <a:latin typeface="Arial"/>
                <a:cs typeface="Arial"/>
              </a:rPr>
              <a:t>.</a:t>
            </a:r>
          </a:p>
          <a:p>
            <a:pPr marL="8645" marR="279229"/>
            <a:r>
              <a:rPr lang="ru-RU" sz="1089" b="1" spc="-7" dirty="0" smtClean="0">
                <a:latin typeface="Arial"/>
                <a:cs typeface="Arial"/>
              </a:rPr>
              <a:t> </a:t>
            </a:r>
            <a:endParaRPr lang="ru-RU" sz="1089" b="1" spc="-7" dirty="0">
              <a:latin typeface="Arial"/>
              <a:cs typeface="Arial"/>
            </a:endParaRPr>
          </a:p>
        </p:txBody>
      </p:sp>
      <p:sp>
        <p:nvSpPr>
          <p:cNvPr id="10" name="object 6"/>
          <p:cNvSpPr/>
          <p:nvPr/>
        </p:nvSpPr>
        <p:spPr>
          <a:xfrm>
            <a:off x="578297" y="1031810"/>
            <a:ext cx="1676872" cy="3010873"/>
          </a:xfrm>
          <a:prstGeom prst="rect">
            <a:avLst/>
          </a:prstGeom>
          <a:blipFill>
            <a:blip r:embed="rId2" cstate="print"/>
            <a:stretch>
              <a:fillRect/>
            </a:stretch>
          </a:blipFill>
        </p:spPr>
        <p:txBody>
          <a:bodyPr wrap="square" lIns="0" tIns="0" rIns="0" bIns="0" rtlCol="0"/>
          <a:lstStyle/>
          <a:p>
            <a:endParaRPr sz="1225"/>
          </a:p>
        </p:txBody>
      </p:sp>
    </p:spTree>
    <p:extLst>
      <p:ext uri="{BB962C8B-B14F-4D97-AF65-F5344CB8AC3E}">
        <p14:creationId xmlns:p14="http://schemas.microsoft.com/office/powerpoint/2010/main" val="3774524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763688" y="267494"/>
            <a:ext cx="4376314" cy="251479"/>
          </a:xfrm>
          <a:prstGeom prst="rect">
            <a:avLst/>
          </a:prstGeom>
        </p:spPr>
        <p:txBody>
          <a:bodyPr vert="horz" wrap="square" lIns="0" tIns="0" rIns="0" bIns="0" rtlCol="0" anchor="ctr">
            <a:spAutoFit/>
          </a:bodyPr>
          <a:lstStyle/>
          <a:p>
            <a:pPr marL="8645"/>
            <a:r>
              <a:rPr spc="-20" dirty="0"/>
              <a:t>Tofino™ </a:t>
            </a:r>
            <a:r>
              <a:rPr spc="-3" dirty="0" smtClean="0"/>
              <a:t>Xenon</a:t>
            </a:r>
            <a:endParaRPr spc="-3" dirty="0"/>
          </a:p>
        </p:txBody>
      </p:sp>
      <p:pic>
        <p:nvPicPr>
          <p:cNvPr id="8" name="Объект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860" y="4067654"/>
            <a:ext cx="2520280" cy="943850"/>
          </a:xfrm>
          <a:prstGeom prst="rect">
            <a:avLst/>
          </a:prstGeom>
        </p:spPr>
      </p:pic>
      <p:pic>
        <p:nvPicPr>
          <p:cNvPr id="3" name="Рисунок 2"/>
          <p:cNvPicPr>
            <a:picLocks noChangeAspect="1"/>
          </p:cNvPicPr>
          <p:nvPr/>
        </p:nvPicPr>
        <p:blipFill>
          <a:blip r:embed="rId3"/>
          <a:stretch>
            <a:fillRect/>
          </a:stretch>
        </p:blipFill>
        <p:spPr>
          <a:xfrm>
            <a:off x="1547664" y="843558"/>
            <a:ext cx="5688632" cy="3569217"/>
          </a:xfrm>
          <a:prstGeom prst="rect">
            <a:avLst/>
          </a:prstGeom>
        </p:spPr>
      </p:pic>
    </p:spTree>
    <p:extLst>
      <p:ext uri="{BB962C8B-B14F-4D97-AF65-F5344CB8AC3E}">
        <p14:creationId xmlns:p14="http://schemas.microsoft.com/office/powerpoint/2010/main" val="37465659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CE221E2-0FE2-4601-A2BF-1E359924C1D9}" type="datetime1">
              <a:rPr lang="ru-RU" smtClean="0"/>
              <a:t>24.04.2018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B804B9-C052-496D-8E25-76A4029B0BE7}" type="slidenum">
              <a:rPr lang="ru-RU" smtClean="0"/>
              <a:t>43</a:t>
            </a:fld>
            <a:endParaRPr lang="ru-RU"/>
          </a:p>
        </p:txBody>
      </p:sp>
      <p:sp>
        <p:nvSpPr>
          <p:cNvPr id="6" name="Заголовок 5"/>
          <p:cNvSpPr>
            <a:spLocks noGrp="1"/>
          </p:cNvSpPr>
          <p:nvPr>
            <p:ph type="title"/>
          </p:nvPr>
        </p:nvSpPr>
        <p:spPr/>
        <p:txBody>
          <a:bodyPr/>
          <a:lstStyle/>
          <a:p>
            <a:r>
              <a:rPr lang="ru-RU" dirty="0" smtClean="0"/>
              <a:t/>
            </a:r>
            <a:br>
              <a:rPr lang="ru-RU" dirty="0" smtClean="0"/>
            </a:br>
            <a:r>
              <a:rPr lang="en-US" dirty="0" smtClean="0"/>
              <a:t>Tofino Xenon</a:t>
            </a:r>
            <a:r>
              <a:rPr lang="ru-RU" dirty="0" smtClean="0"/>
              <a:t/>
            </a:r>
            <a:br>
              <a:rPr lang="ru-RU" dirty="0" smtClean="0"/>
            </a:br>
            <a:endParaRPr lang="ru-RU" dirty="0"/>
          </a:p>
        </p:txBody>
      </p:sp>
      <p:sp>
        <p:nvSpPr>
          <p:cNvPr id="9" name="object 2"/>
          <p:cNvSpPr txBox="1"/>
          <p:nvPr/>
        </p:nvSpPr>
        <p:spPr>
          <a:xfrm>
            <a:off x="755576" y="1012595"/>
            <a:ext cx="3984982" cy="3214598"/>
          </a:xfrm>
          <a:prstGeom prst="rect">
            <a:avLst/>
          </a:prstGeom>
        </p:spPr>
        <p:txBody>
          <a:bodyPr vert="horz" wrap="square" lIns="0" tIns="0" rIns="0" bIns="0" rtlCol="0">
            <a:spAutoFit/>
          </a:bodyPr>
          <a:lstStyle/>
          <a:p>
            <a:pPr marL="180095" marR="279229" indent="-171450">
              <a:buFont typeface="Arial" panose="020B0604020202020204" pitchFamily="34" charset="0"/>
              <a:buChar char="•"/>
            </a:pPr>
            <a:r>
              <a:rPr lang="ru-RU" b="1" spc="-7" dirty="0" err="1" smtClean="0">
                <a:latin typeface="Arial"/>
                <a:cs typeface="Arial"/>
              </a:rPr>
              <a:t>Modbus</a:t>
            </a:r>
            <a:r>
              <a:rPr lang="en-US" b="1" spc="-7" dirty="0">
                <a:latin typeface="Arial"/>
                <a:cs typeface="Arial"/>
              </a:rPr>
              <a:t> </a:t>
            </a:r>
            <a:r>
              <a:rPr lang="ru-RU" b="1" spc="-7" dirty="0" smtClean="0">
                <a:latin typeface="Arial"/>
                <a:cs typeface="Arial"/>
              </a:rPr>
              <a:t>TCP</a:t>
            </a:r>
            <a:endParaRPr lang="en-US" b="1" spc="-7" dirty="0" smtClean="0">
              <a:latin typeface="Arial"/>
              <a:cs typeface="Arial"/>
            </a:endParaRPr>
          </a:p>
          <a:p>
            <a:pPr marL="180095" marR="279229" indent="-171450">
              <a:buFont typeface="Arial" panose="020B0604020202020204" pitchFamily="34" charset="0"/>
              <a:buChar char="•"/>
            </a:pPr>
            <a:endParaRPr lang="ru-RU" b="1" spc="-7" dirty="0" smtClean="0">
              <a:latin typeface="Arial"/>
              <a:cs typeface="Arial"/>
            </a:endParaRPr>
          </a:p>
          <a:p>
            <a:pPr marL="180095" marR="279229" indent="-171450">
              <a:buFont typeface="Arial" panose="020B0604020202020204" pitchFamily="34" charset="0"/>
              <a:buChar char="•"/>
            </a:pPr>
            <a:r>
              <a:rPr lang="ru-RU" b="1" spc="-7" dirty="0" smtClean="0">
                <a:latin typeface="Arial"/>
                <a:cs typeface="Arial"/>
              </a:rPr>
              <a:t>OPC-</a:t>
            </a:r>
            <a:r>
              <a:rPr lang="en-US" b="1" spc="-7" dirty="0" smtClean="0">
                <a:latin typeface="Arial"/>
                <a:cs typeface="Arial"/>
              </a:rPr>
              <a:t>classic</a:t>
            </a:r>
          </a:p>
          <a:p>
            <a:pPr marL="180095" marR="279229" indent="-171450">
              <a:buFont typeface="Arial" panose="020B0604020202020204" pitchFamily="34" charset="0"/>
              <a:buChar char="•"/>
            </a:pPr>
            <a:endParaRPr lang="en-US" b="1" spc="-7" dirty="0" smtClean="0">
              <a:latin typeface="Arial"/>
              <a:cs typeface="Arial"/>
            </a:endParaRPr>
          </a:p>
          <a:p>
            <a:pPr marL="180095" marR="279229" indent="-171450">
              <a:buFont typeface="Arial" panose="020B0604020202020204" pitchFamily="34" charset="0"/>
              <a:buChar char="•"/>
            </a:pPr>
            <a:r>
              <a:rPr lang="ru-RU" b="1" spc="-7" dirty="0" err="1" smtClean="0">
                <a:latin typeface="Arial"/>
                <a:cs typeface="Arial"/>
              </a:rPr>
              <a:t>Ethernet</a:t>
            </a:r>
            <a:r>
              <a:rPr lang="ru-RU" b="1" spc="-7" dirty="0" smtClean="0">
                <a:latin typeface="Arial"/>
                <a:cs typeface="Arial"/>
              </a:rPr>
              <a:t>/IP</a:t>
            </a:r>
            <a:endParaRPr lang="en-US" b="1" spc="-7" dirty="0" smtClean="0">
              <a:latin typeface="Arial"/>
              <a:cs typeface="Arial"/>
            </a:endParaRPr>
          </a:p>
          <a:p>
            <a:pPr marL="180095" marR="279229" indent="-171450">
              <a:buFont typeface="Arial" panose="020B0604020202020204" pitchFamily="34" charset="0"/>
              <a:buChar char="•"/>
            </a:pPr>
            <a:endParaRPr lang="en-US" b="1" spc="-7" dirty="0" smtClean="0">
              <a:latin typeface="Arial"/>
              <a:cs typeface="Arial"/>
            </a:endParaRPr>
          </a:p>
          <a:p>
            <a:pPr marL="180095" marR="279229" indent="-171450">
              <a:buFont typeface="Arial" panose="020B0604020202020204" pitchFamily="34" charset="0"/>
              <a:buChar char="•"/>
            </a:pPr>
            <a:r>
              <a:rPr lang="ru-RU" b="1" spc="-7" dirty="0" smtClean="0">
                <a:latin typeface="Arial"/>
                <a:cs typeface="Arial"/>
              </a:rPr>
              <a:t>IEC104</a:t>
            </a:r>
            <a:endParaRPr lang="en-US" b="1" spc="-7" dirty="0" smtClean="0">
              <a:latin typeface="Arial"/>
              <a:cs typeface="Arial"/>
            </a:endParaRPr>
          </a:p>
          <a:p>
            <a:pPr marL="180095" marR="279229" indent="-171450">
              <a:buFont typeface="Arial" panose="020B0604020202020204" pitchFamily="34" charset="0"/>
              <a:buChar char="•"/>
            </a:pPr>
            <a:endParaRPr lang="en-US" b="1" spc="-7" dirty="0" smtClean="0">
              <a:latin typeface="Arial"/>
              <a:cs typeface="Arial"/>
            </a:endParaRPr>
          </a:p>
          <a:p>
            <a:pPr marL="180095" marR="279229" indent="-171450">
              <a:buFont typeface="Arial" panose="020B0604020202020204" pitchFamily="34" charset="0"/>
              <a:buChar char="•"/>
            </a:pPr>
            <a:r>
              <a:rPr lang="en-US" b="1" spc="-7" dirty="0" smtClean="0">
                <a:latin typeface="Arial"/>
                <a:cs typeface="Arial"/>
              </a:rPr>
              <a:t>GOOSE</a:t>
            </a:r>
          </a:p>
          <a:p>
            <a:pPr marL="180095" marR="279229" indent="-171450">
              <a:buFont typeface="Arial" panose="020B0604020202020204" pitchFamily="34" charset="0"/>
              <a:buChar char="•"/>
            </a:pPr>
            <a:endParaRPr lang="en-US" b="1" spc="-7" dirty="0" smtClean="0">
              <a:latin typeface="Arial"/>
              <a:cs typeface="Arial"/>
            </a:endParaRPr>
          </a:p>
          <a:p>
            <a:pPr marL="180095" marR="279229" indent="-171450">
              <a:buFont typeface="Arial" panose="020B0604020202020204" pitchFamily="34" charset="0"/>
              <a:buChar char="•"/>
            </a:pPr>
            <a:r>
              <a:rPr lang="en-US" b="1" spc="-7" dirty="0" smtClean="0">
                <a:latin typeface="Arial"/>
                <a:cs typeface="Arial"/>
              </a:rPr>
              <a:t>DNP3</a:t>
            </a:r>
          </a:p>
          <a:p>
            <a:pPr marL="180095" marR="279229" indent="-171450">
              <a:buFont typeface="Arial" panose="020B0604020202020204" pitchFamily="34" charset="0"/>
              <a:buChar char="•"/>
            </a:pPr>
            <a:endParaRPr lang="ru-RU" sz="1089" b="1" spc="-7" dirty="0">
              <a:latin typeface="Arial"/>
              <a:cs typeface="Arial"/>
            </a:endParaRPr>
          </a:p>
        </p:txBody>
      </p:sp>
      <p:sp>
        <p:nvSpPr>
          <p:cNvPr id="10" name="object 6"/>
          <p:cNvSpPr/>
          <p:nvPr/>
        </p:nvSpPr>
        <p:spPr>
          <a:xfrm>
            <a:off x="5797213" y="1216320"/>
            <a:ext cx="1798204" cy="3010873"/>
          </a:xfrm>
          <a:prstGeom prst="rect">
            <a:avLst/>
          </a:prstGeom>
          <a:blipFill>
            <a:blip r:embed="rId2" cstate="print"/>
            <a:stretch>
              <a:fillRect/>
            </a:stretch>
          </a:blipFill>
        </p:spPr>
        <p:txBody>
          <a:bodyPr wrap="square" lIns="0" tIns="0" rIns="0" bIns="0" rtlCol="0"/>
          <a:lstStyle/>
          <a:p>
            <a:endParaRPr sz="1225"/>
          </a:p>
        </p:txBody>
      </p:sp>
    </p:spTree>
    <p:extLst>
      <p:ext uri="{BB962C8B-B14F-4D97-AF65-F5344CB8AC3E}">
        <p14:creationId xmlns:p14="http://schemas.microsoft.com/office/powerpoint/2010/main" val="23877591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Спасибо за внимание!</a:t>
            </a:r>
            <a:endParaRPr lang="ru-RU" dirty="0"/>
          </a:p>
        </p:txBody>
      </p:sp>
      <p:sp>
        <p:nvSpPr>
          <p:cNvPr id="3" name="TextBox 2"/>
          <p:cNvSpPr txBox="1"/>
          <p:nvPr/>
        </p:nvSpPr>
        <p:spPr>
          <a:xfrm>
            <a:off x="321526" y="3507854"/>
            <a:ext cx="4401242" cy="1200329"/>
          </a:xfrm>
          <a:prstGeom prst="rect">
            <a:avLst/>
          </a:prstGeom>
          <a:noFill/>
        </p:spPr>
        <p:txBody>
          <a:bodyPr wrap="square" rtlCol="0">
            <a:spAutoFit/>
          </a:bodyPr>
          <a:lstStyle/>
          <a:p>
            <a:r>
              <a:rPr lang="ru-RU" i="1" dirty="0" smtClean="0">
                <a:solidFill>
                  <a:schemeClr val="bg2"/>
                </a:solidFill>
                <a:latin typeface="Arial" panose="020B0604020202020204" pitchFamily="34" charset="0"/>
                <a:cs typeface="Arial" panose="020B0604020202020204" pitchFamily="34" charset="0"/>
              </a:rPr>
              <a:t>Воробьев Сергей</a:t>
            </a:r>
          </a:p>
          <a:p>
            <a:r>
              <a:rPr lang="ru-RU" i="1" dirty="0" smtClean="0">
                <a:solidFill>
                  <a:schemeClr val="bg2"/>
                </a:solidFill>
                <a:latin typeface="Arial" panose="020B0604020202020204" pitchFamily="34" charset="0"/>
                <a:cs typeface="Arial" panose="020B0604020202020204" pitchFamily="34" charset="0"/>
              </a:rPr>
              <a:t>Направление «Промышленные сети»</a:t>
            </a:r>
          </a:p>
          <a:p>
            <a:r>
              <a:rPr lang="ru-RU" i="1" dirty="0" smtClean="0">
                <a:solidFill>
                  <a:schemeClr val="bg2"/>
                </a:solidFill>
                <a:latin typeface="Arial" panose="020B0604020202020204" pitchFamily="34" charset="0"/>
                <a:cs typeface="Arial" panose="020B0604020202020204" pitchFamily="34" charset="0"/>
              </a:rPr>
              <a:t>+</a:t>
            </a:r>
            <a:r>
              <a:rPr lang="ru-RU" i="1" dirty="0">
                <a:solidFill>
                  <a:schemeClr val="bg2"/>
                </a:solidFill>
                <a:latin typeface="Arial" panose="020B0604020202020204" pitchFamily="34" charset="0"/>
                <a:cs typeface="Arial" panose="020B0604020202020204" pitchFamily="34" charset="0"/>
              </a:rPr>
              <a:t>7 </a:t>
            </a:r>
            <a:r>
              <a:rPr lang="ru-RU" i="1" dirty="0" smtClean="0">
                <a:solidFill>
                  <a:schemeClr val="bg2"/>
                </a:solidFill>
                <a:latin typeface="Arial" panose="020B0604020202020204" pitchFamily="34" charset="0"/>
                <a:cs typeface="Arial" panose="020B0604020202020204" pitchFamily="34" charset="0"/>
              </a:rPr>
              <a:t>495 234 06 36</a:t>
            </a:r>
          </a:p>
          <a:p>
            <a:r>
              <a:rPr lang="en-US" b="1" dirty="0">
                <a:ln w="11430"/>
                <a:solidFill>
                  <a:srgbClr val="0000FF"/>
                </a:solidFill>
                <a:hlinkClick r:id="rId2"/>
              </a:rPr>
              <a:t>vorobyev.s@prosoft.ru</a:t>
            </a:r>
            <a:endParaRPr lang="ru-RU"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2097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Скругленный прямоугольник 47"/>
          <p:cNvSpPr/>
          <p:nvPr/>
        </p:nvSpPr>
        <p:spPr>
          <a:xfrm>
            <a:off x="5379747" y="2392063"/>
            <a:ext cx="3094338" cy="2145463"/>
          </a:xfrm>
          <a:prstGeom prst="roundRect">
            <a:avLst>
              <a:gd name="adj" fmla="val 6034"/>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13" indent="-214313">
              <a:buFont typeface="Arial" panose="020B0604020202020204" pitchFamily="34" charset="0"/>
              <a:buChar char="•"/>
            </a:pPr>
            <a:r>
              <a:rPr lang="ru-RU" sz="1350" dirty="0"/>
              <a:t>До 24  </a:t>
            </a:r>
            <a:r>
              <a:rPr lang="en-US" sz="1350" dirty="0"/>
              <a:t>FE\</a:t>
            </a:r>
            <a:r>
              <a:rPr lang="ru-RU" sz="1350" dirty="0"/>
              <a:t> 16 </a:t>
            </a:r>
            <a:r>
              <a:rPr lang="en-US" sz="1350" dirty="0"/>
              <a:t>GE</a:t>
            </a:r>
            <a:r>
              <a:rPr lang="ru-RU" sz="1350" dirty="0"/>
              <a:t> портов</a:t>
            </a:r>
            <a:endParaRPr lang="en-US" sz="1350" dirty="0"/>
          </a:p>
          <a:p>
            <a:pPr marL="214313" indent="-214313">
              <a:buFont typeface="Arial" panose="020B0604020202020204" pitchFamily="34" charset="0"/>
              <a:buChar char="•"/>
            </a:pPr>
            <a:r>
              <a:rPr lang="ru-RU" sz="1350" dirty="0" smtClean="0"/>
              <a:t>Резервированное питание 12\24\48 В</a:t>
            </a:r>
            <a:r>
              <a:rPr lang="en-US" sz="1350" dirty="0" smtClean="0"/>
              <a:t> </a:t>
            </a:r>
            <a:r>
              <a:rPr lang="en-US" sz="1350" dirty="0"/>
              <a:t>DC</a:t>
            </a:r>
            <a:r>
              <a:rPr lang="ru-RU" sz="1350" dirty="0"/>
              <a:t> </a:t>
            </a:r>
            <a:endParaRPr lang="en-US" sz="1350" dirty="0" smtClean="0"/>
          </a:p>
          <a:p>
            <a:pPr marL="214313" indent="-214313">
              <a:buFont typeface="Arial" panose="020B0604020202020204" pitchFamily="34" charset="0"/>
              <a:buChar char="•"/>
            </a:pPr>
            <a:r>
              <a:rPr lang="en-US" sz="1350" dirty="0" smtClean="0"/>
              <a:t>IP</a:t>
            </a:r>
            <a:r>
              <a:rPr lang="ru-RU" sz="1350" dirty="0" smtClean="0"/>
              <a:t>40</a:t>
            </a:r>
            <a:endParaRPr lang="en-US" sz="1350" dirty="0" smtClean="0"/>
          </a:p>
          <a:p>
            <a:pPr marL="214313" indent="-214313">
              <a:buFont typeface="Arial" panose="020B0604020202020204" pitchFamily="34" charset="0"/>
              <a:buChar char="•"/>
            </a:pPr>
            <a:r>
              <a:rPr lang="ru-RU" sz="1350" dirty="0" smtClean="0"/>
              <a:t>Металлический корпус</a:t>
            </a:r>
          </a:p>
          <a:p>
            <a:pPr marL="214313" indent="-214313">
              <a:buFont typeface="Arial" panose="020B0604020202020204" pitchFamily="34" charset="0"/>
              <a:buChar char="•"/>
            </a:pPr>
            <a:r>
              <a:rPr lang="ru-RU" sz="1350" dirty="0" smtClean="0"/>
              <a:t>Конфигурирование </a:t>
            </a:r>
            <a:r>
              <a:rPr lang="ru-RU" sz="1350" dirty="0"/>
              <a:t>через </a:t>
            </a:r>
            <a:r>
              <a:rPr lang="en-US" sz="1350" dirty="0"/>
              <a:t>USB</a:t>
            </a:r>
          </a:p>
          <a:p>
            <a:pPr marL="214313" indent="-214313">
              <a:buFont typeface="Arial" panose="020B0604020202020204" pitchFamily="34" charset="0"/>
              <a:buChar char="•"/>
            </a:pPr>
            <a:r>
              <a:rPr lang="ru-RU" sz="1350" dirty="0" smtClean="0"/>
              <a:t>Диапазон рабочих те</a:t>
            </a:r>
            <a:r>
              <a:rPr lang="ru-RU" sz="1350" dirty="0"/>
              <a:t>м</a:t>
            </a:r>
            <a:r>
              <a:rPr lang="ru-RU" sz="1350" dirty="0" smtClean="0"/>
              <a:t>ператур:</a:t>
            </a:r>
            <a:br>
              <a:rPr lang="ru-RU" sz="1350" dirty="0" smtClean="0"/>
            </a:br>
            <a:r>
              <a:rPr lang="ru-RU" sz="1350" dirty="0" smtClean="0"/>
              <a:t>-40</a:t>
            </a:r>
            <a:r>
              <a:rPr lang="ru-RU" sz="1350" dirty="0"/>
              <a:t>…+</a:t>
            </a:r>
            <a:r>
              <a:rPr lang="ru-RU" sz="1350" dirty="0" smtClean="0"/>
              <a:t>75°С</a:t>
            </a:r>
            <a:endParaRPr lang="ru-RU" sz="1350" dirty="0"/>
          </a:p>
        </p:txBody>
      </p:sp>
      <p:sp>
        <p:nvSpPr>
          <p:cNvPr id="7" name="Скругленный прямоугольник 6"/>
          <p:cNvSpPr/>
          <p:nvPr/>
        </p:nvSpPr>
        <p:spPr>
          <a:xfrm>
            <a:off x="1928407" y="2416821"/>
            <a:ext cx="2787609" cy="1451073"/>
          </a:xfrm>
          <a:prstGeom prst="roundRect">
            <a:avLst>
              <a:gd name="adj" fmla="val 6034"/>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13" indent="-214313">
              <a:buFont typeface="Arial" panose="020B0604020202020204" pitchFamily="34" charset="0"/>
              <a:buChar char="•"/>
            </a:pPr>
            <a:r>
              <a:rPr lang="ru-RU" sz="1350" dirty="0"/>
              <a:t>До 8 поров </a:t>
            </a:r>
            <a:r>
              <a:rPr lang="en-US" sz="1350" dirty="0"/>
              <a:t>FE\GE</a:t>
            </a:r>
          </a:p>
          <a:p>
            <a:pPr marL="214313" indent="-214313">
              <a:buFont typeface="Arial" panose="020B0604020202020204" pitchFamily="34" charset="0"/>
              <a:buChar char="•"/>
            </a:pPr>
            <a:r>
              <a:rPr lang="ru-RU" sz="1350" dirty="0"/>
              <a:t>Питание 12\24В</a:t>
            </a:r>
            <a:r>
              <a:rPr lang="en-US" sz="1350" dirty="0"/>
              <a:t> DC</a:t>
            </a:r>
          </a:p>
          <a:p>
            <a:pPr marL="214313" indent="-214313">
              <a:buFont typeface="Arial" panose="020B0604020202020204" pitchFamily="34" charset="0"/>
              <a:buChar char="•"/>
            </a:pPr>
            <a:r>
              <a:rPr lang="en-US" sz="1350" dirty="0"/>
              <a:t>IP30</a:t>
            </a:r>
          </a:p>
          <a:p>
            <a:pPr marL="214313" indent="-214313">
              <a:buFont typeface="Arial" panose="020B0604020202020204" pitchFamily="34" charset="0"/>
              <a:buChar char="•"/>
            </a:pPr>
            <a:r>
              <a:rPr lang="ru-RU" sz="1350" dirty="0"/>
              <a:t>Пластиковый корпус</a:t>
            </a:r>
          </a:p>
        </p:txBody>
      </p:sp>
      <p:sp>
        <p:nvSpPr>
          <p:cNvPr id="44" name="Rectangle 2"/>
          <p:cNvSpPr txBox="1">
            <a:spLocks noChangeArrowheads="1"/>
          </p:cNvSpPr>
          <p:nvPr/>
        </p:nvSpPr>
        <p:spPr>
          <a:xfrm>
            <a:off x="1249208" y="197115"/>
            <a:ext cx="4969429" cy="396044"/>
          </a:xfrm>
          <a:prstGeom prst="rect">
            <a:avLst/>
          </a:prstGeom>
        </p:spPr>
        <p:txBody>
          <a:bodyPr/>
          <a:lstStyle>
            <a:lvl1pPr algn="l" rtl="0" fontAlgn="base">
              <a:lnSpc>
                <a:spcPct val="100000"/>
              </a:lnSpc>
              <a:spcBef>
                <a:spcPct val="0"/>
              </a:spcBef>
              <a:spcAft>
                <a:spcPct val="0"/>
              </a:spcAft>
              <a:defRPr lang="en-US" sz="2400" b="1" kern="1200" dirty="0" smtClean="0">
                <a:solidFill>
                  <a:schemeClr val="bg1"/>
                </a:solidFill>
                <a:effectLst/>
                <a:latin typeface="Arial" charset="0"/>
                <a:ea typeface="+mn-ea"/>
                <a:cs typeface="+mn-cs"/>
              </a:defRPr>
            </a:lvl1pPr>
            <a:lvl2pPr algn="r" rtl="0" fontAlgn="base">
              <a:lnSpc>
                <a:spcPct val="85000"/>
              </a:lnSpc>
              <a:spcBef>
                <a:spcPct val="0"/>
              </a:spcBef>
              <a:spcAft>
                <a:spcPct val="0"/>
              </a:spcAft>
              <a:defRPr sz="2200" b="1">
                <a:solidFill>
                  <a:schemeClr val="tx1"/>
                </a:solidFill>
                <a:latin typeface="Arial" charset="0"/>
              </a:defRPr>
            </a:lvl2pPr>
            <a:lvl3pPr algn="r" rtl="0" fontAlgn="base">
              <a:lnSpc>
                <a:spcPct val="85000"/>
              </a:lnSpc>
              <a:spcBef>
                <a:spcPct val="0"/>
              </a:spcBef>
              <a:spcAft>
                <a:spcPct val="0"/>
              </a:spcAft>
              <a:defRPr sz="2200" b="1">
                <a:solidFill>
                  <a:schemeClr val="tx1"/>
                </a:solidFill>
                <a:latin typeface="Arial" charset="0"/>
              </a:defRPr>
            </a:lvl3pPr>
            <a:lvl4pPr algn="r" rtl="0" fontAlgn="base">
              <a:lnSpc>
                <a:spcPct val="85000"/>
              </a:lnSpc>
              <a:spcBef>
                <a:spcPct val="0"/>
              </a:spcBef>
              <a:spcAft>
                <a:spcPct val="0"/>
              </a:spcAft>
              <a:defRPr sz="2200" b="1">
                <a:solidFill>
                  <a:schemeClr val="tx1"/>
                </a:solidFill>
                <a:latin typeface="Arial" charset="0"/>
              </a:defRPr>
            </a:lvl4pPr>
            <a:lvl5pPr algn="r" rtl="0" fontAlgn="base">
              <a:lnSpc>
                <a:spcPct val="85000"/>
              </a:lnSpc>
              <a:spcBef>
                <a:spcPct val="0"/>
              </a:spcBef>
              <a:spcAft>
                <a:spcPct val="0"/>
              </a:spcAft>
              <a:defRPr sz="2200" b="1">
                <a:solidFill>
                  <a:schemeClr val="tx1"/>
                </a:solidFill>
                <a:latin typeface="Arial" charset="0"/>
              </a:defRPr>
            </a:lvl5pPr>
            <a:lvl6pPr marL="457200" algn="r" rtl="0" fontAlgn="base">
              <a:lnSpc>
                <a:spcPct val="85000"/>
              </a:lnSpc>
              <a:spcBef>
                <a:spcPct val="0"/>
              </a:spcBef>
              <a:spcAft>
                <a:spcPct val="0"/>
              </a:spcAft>
              <a:defRPr sz="2200" b="1">
                <a:solidFill>
                  <a:schemeClr val="tx1"/>
                </a:solidFill>
                <a:latin typeface="Arial" charset="0"/>
              </a:defRPr>
            </a:lvl6pPr>
            <a:lvl7pPr marL="914400" algn="r" rtl="0" fontAlgn="base">
              <a:lnSpc>
                <a:spcPct val="85000"/>
              </a:lnSpc>
              <a:spcBef>
                <a:spcPct val="0"/>
              </a:spcBef>
              <a:spcAft>
                <a:spcPct val="0"/>
              </a:spcAft>
              <a:defRPr sz="2200" b="1">
                <a:solidFill>
                  <a:schemeClr val="tx1"/>
                </a:solidFill>
                <a:latin typeface="Arial" charset="0"/>
              </a:defRPr>
            </a:lvl7pPr>
            <a:lvl8pPr marL="1371600" algn="r" rtl="0" fontAlgn="base">
              <a:lnSpc>
                <a:spcPct val="85000"/>
              </a:lnSpc>
              <a:spcBef>
                <a:spcPct val="0"/>
              </a:spcBef>
              <a:spcAft>
                <a:spcPct val="0"/>
              </a:spcAft>
              <a:defRPr sz="2200" b="1">
                <a:solidFill>
                  <a:schemeClr val="tx1"/>
                </a:solidFill>
                <a:latin typeface="Arial" charset="0"/>
              </a:defRPr>
            </a:lvl8pPr>
            <a:lvl9pPr marL="1828800" algn="r" rtl="0" fontAlgn="base">
              <a:lnSpc>
                <a:spcPct val="85000"/>
              </a:lnSpc>
              <a:spcBef>
                <a:spcPct val="0"/>
              </a:spcBef>
              <a:spcAft>
                <a:spcPct val="0"/>
              </a:spcAft>
              <a:defRPr sz="2200" b="1">
                <a:solidFill>
                  <a:schemeClr val="tx1"/>
                </a:solidFill>
                <a:latin typeface="Arial" charset="0"/>
              </a:defRPr>
            </a:lvl9pPr>
          </a:lstStyle>
          <a:p>
            <a:r>
              <a:rPr lang="ru-RU" sz="1630" dirty="0">
                <a:solidFill>
                  <a:srgbClr val="005791"/>
                </a:solidFill>
                <a:latin typeface="Arial" pitchFamily="34" charset="0"/>
              </a:rPr>
              <a:t>Неуправляемые коммутаторы </a:t>
            </a:r>
            <a:r>
              <a:rPr lang="en-US" sz="1630" dirty="0">
                <a:solidFill>
                  <a:srgbClr val="005791"/>
                </a:solidFill>
                <a:latin typeface="Arial" pitchFamily="34" charset="0"/>
              </a:rPr>
              <a:t>Spider III</a:t>
            </a:r>
          </a:p>
        </p:txBody>
      </p:sp>
      <p:pic>
        <p:nvPicPr>
          <p:cNvPr id="4" name="Рисунок 3"/>
          <p:cNvPicPr>
            <a:picLocks noChangeAspect="1"/>
          </p:cNvPicPr>
          <p:nvPr/>
        </p:nvPicPr>
        <p:blipFill>
          <a:blip r:embed="rId3"/>
          <a:stretch>
            <a:fillRect/>
          </a:stretch>
        </p:blipFill>
        <p:spPr>
          <a:xfrm>
            <a:off x="2627785" y="741857"/>
            <a:ext cx="1221581" cy="1650206"/>
          </a:xfrm>
          <a:prstGeom prst="rect">
            <a:avLst/>
          </a:prstGeom>
        </p:spPr>
      </p:pic>
      <p:pic>
        <p:nvPicPr>
          <p:cNvPr id="6" name="Рисунок 5"/>
          <p:cNvPicPr>
            <a:picLocks noChangeAspect="1"/>
          </p:cNvPicPr>
          <p:nvPr/>
        </p:nvPicPr>
        <p:blipFill>
          <a:blip r:embed="rId4"/>
          <a:stretch>
            <a:fillRect/>
          </a:stretch>
        </p:blipFill>
        <p:spPr>
          <a:xfrm>
            <a:off x="5976157" y="947007"/>
            <a:ext cx="1088069" cy="1404156"/>
          </a:xfrm>
          <a:prstGeom prst="rect">
            <a:avLst/>
          </a:prstGeom>
        </p:spPr>
      </p:pic>
      <p:sp>
        <p:nvSpPr>
          <p:cNvPr id="8" name="TextBox 7"/>
          <p:cNvSpPr txBox="1"/>
          <p:nvPr/>
        </p:nvSpPr>
        <p:spPr>
          <a:xfrm>
            <a:off x="4943039" y="1923678"/>
            <a:ext cx="507831" cy="2275221"/>
          </a:xfrm>
          <a:prstGeom prst="rect">
            <a:avLst/>
          </a:prstGeom>
          <a:noFill/>
        </p:spPr>
        <p:txBody>
          <a:bodyPr vert="vert270" wrap="square" rtlCol="0">
            <a:spAutoFit/>
          </a:bodyPr>
          <a:lstStyle/>
          <a:p>
            <a:r>
              <a:rPr lang="en-US" sz="2100" dirty="0"/>
              <a:t>Premium Line</a:t>
            </a:r>
            <a:endParaRPr lang="ru-RU" sz="2100" dirty="0"/>
          </a:p>
        </p:txBody>
      </p:sp>
      <p:sp>
        <p:nvSpPr>
          <p:cNvPr id="50" name="TextBox 49"/>
          <p:cNvSpPr txBox="1"/>
          <p:nvPr/>
        </p:nvSpPr>
        <p:spPr>
          <a:xfrm>
            <a:off x="1341910" y="1566960"/>
            <a:ext cx="507831" cy="2275221"/>
          </a:xfrm>
          <a:prstGeom prst="rect">
            <a:avLst/>
          </a:prstGeom>
          <a:noFill/>
        </p:spPr>
        <p:txBody>
          <a:bodyPr vert="vert270" wrap="square" rtlCol="0">
            <a:spAutoFit/>
          </a:bodyPr>
          <a:lstStyle/>
          <a:p>
            <a:r>
              <a:rPr lang="en-US" sz="2100" dirty="0"/>
              <a:t>Standard line</a:t>
            </a:r>
            <a:endParaRPr lang="ru-RU" sz="2100" dirty="0"/>
          </a:p>
        </p:txBody>
      </p:sp>
      <p:pic>
        <p:nvPicPr>
          <p:cNvPr id="9" name="Объект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860" y="4067654"/>
            <a:ext cx="2520280" cy="943850"/>
          </a:xfrm>
          <a:prstGeom prst="rect">
            <a:avLst/>
          </a:prstGeom>
        </p:spPr>
      </p:pic>
    </p:spTree>
    <p:extLst>
      <p:ext uri="{BB962C8B-B14F-4D97-AF65-F5344CB8AC3E}">
        <p14:creationId xmlns:p14="http://schemas.microsoft.com/office/powerpoint/2010/main" val="903430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211" t="12937" r="21145" b="16939"/>
          <a:stretch/>
        </p:blipFill>
        <p:spPr>
          <a:xfrm>
            <a:off x="2477968" y="1103398"/>
            <a:ext cx="1629753" cy="2837369"/>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21628" t="14856" r="26431" b="13609"/>
          <a:stretch/>
        </p:blipFill>
        <p:spPr>
          <a:xfrm>
            <a:off x="5256650" y="1103398"/>
            <a:ext cx="1578022" cy="2894480"/>
          </a:xfrm>
          <a:prstGeom prst="rect">
            <a:avLst/>
          </a:prstGeom>
        </p:spPr>
      </p:pic>
      <p:sp>
        <p:nvSpPr>
          <p:cNvPr id="4" name="Title 3"/>
          <p:cNvSpPr>
            <a:spLocks noGrp="1"/>
          </p:cNvSpPr>
          <p:nvPr>
            <p:ph type="title"/>
          </p:nvPr>
        </p:nvSpPr>
        <p:spPr/>
        <p:txBody>
          <a:bodyPr/>
          <a:lstStyle/>
          <a:p>
            <a:r>
              <a:rPr lang="en-US" dirty="0" smtClean="0"/>
              <a:t>SPIDER III SL / PL</a:t>
            </a:r>
            <a:endParaRPr lang="en-US" b="0" dirty="0"/>
          </a:p>
        </p:txBody>
      </p:sp>
      <p:grpSp>
        <p:nvGrpSpPr>
          <p:cNvPr id="67" name="Group 66"/>
          <p:cNvGrpSpPr/>
          <p:nvPr/>
        </p:nvGrpSpPr>
        <p:grpSpPr>
          <a:xfrm rot="10800000" flipH="1">
            <a:off x="5939713" y="3706384"/>
            <a:ext cx="1878419" cy="662948"/>
            <a:chOff x="7044245" y="3081922"/>
            <a:chExt cx="2504558" cy="883931"/>
          </a:xfrm>
        </p:grpSpPr>
        <p:grpSp>
          <p:nvGrpSpPr>
            <p:cNvPr id="68" name="Group 67"/>
            <p:cNvGrpSpPr/>
            <p:nvPr/>
          </p:nvGrpSpPr>
          <p:grpSpPr>
            <a:xfrm rot="5400000" flipH="1" flipV="1">
              <a:off x="6883729" y="3445572"/>
              <a:ext cx="680797" cy="359766"/>
              <a:chOff x="8204575" y="934322"/>
              <a:chExt cx="680797" cy="359766"/>
            </a:xfrm>
          </p:grpSpPr>
          <p:sp>
            <p:nvSpPr>
              <p:cNvPr id="70" name="Freeform 37"/>
              <p:cNvSpPr>
                <a:spLocks/>
              </p:cNvSpPr>
              <p:nvPr/>
            </p:nvSpPr>
            <p:spPr bwMode="auto">
              <a:xfrm rot="5400000" flipV="1">
                <a:off x="8530599" y="939314"/>
                <a:ext cx="249166" cy="460381"/>
              </a:xfrm>
              <a:custGeom>
                <a:avLst/>
                <a:gdLst>
                  <a:gd name="T0" fmla="*/ 0 w 953"/>
                  <a:gd name="T1" fmla="*/ 0 h 227"/>
                  <a:gd name="T2" fmla="*/ 0 w 953"/>
                  <a:gd name="T3" fmla="*/ 2575 h 227"/>
                  <a:gd name="T4" fmla="*/ 10225 w 953"/>
                  <a:gd name="T5" fmla="*/ 2575 h 227"/>
                  <a:gd name="T6" fmla="*/ 0 60000 65536"/>
                  <a:gd name="T7" fmla="*/ 0 60000 65536"/>
                  <a:gd name="T8" fmla="*/ 0 60000 65536"/>
                  <a:gd name="T9" fmla="*/ 0 w 953"/>
                  <a:gd name="T10" fmla="*/ 0 h 227"/>
                  <a:gd name="T11" fmla="*/ 953 w 953"/>
                  <a:gd name="T12" fmla="*/ 227 h 227"/>
                </a:gdLst>
                <a:ahLst/>
                <a:cxnLst>
                  <a:cxn ang="T6">
                    <a:pos x="T0" y="T1"/>
                  </a:cxn>
                  <a:cxn ang="T7">
                    <a:pos x="T2" y="T3"/>
                  </a:cxn>
                  <a:cxn ang="T8">
                    <a:pos x="T4" y="T5"/>
                  </a:cxn>
                </a:cxnLst>
                <a:rect l="T9" t="T10" r="T11" b="T12"/>
                <a:pathLst>
                  <a:path w="953" h="227">
                    <a:moveTo>
                      <a:pt x="0" y="0"/>
                    </a:moveTo>
                    <a:lnTo>
                      <a:pt x="0" y="227"/>
                    </a:lnTo>
                    <a:lnTo>
                      <a:pt x="953" y="227"/>
                    </a:lnTo>
                  </a:path>
                </a:pathLst>
              </a:custGeom>
              <a:noFill/>
              <a:ln w="28575" cap="flat" cmpd="sng">
                <a:solidFill>
                  <a:srgbClr val="333399"/>
                </a:solidFill>
                <a:prstDash val="sysDot"/>
                <a:round/>
                <a:headEnd type="none" w="med" len="med"/>
                <a:tailEnd type="none" w="med" len="med"/>
              </a:ln>
            </p:spPr>
            <p:txBody>
              <a:bodyPr/>
              <a:lstStyle/>
              <a:p>
                <a:endParaRPr lang="en-US" sz="1350"/>
              </a:p>
            </p:txBody>
          </p:sp>
          <p:sp>
            <p:nvSpPr>
              <p:cNvPr id="71" name="Oval 36"/>
              <p:cNvSpPr>
                <a:spLocks noChangeArrowheads="1"/>
              </p:cNvSpPr>
              <p:nvPr/>
            </p:nvSpPr>
            <p:spPr bwMode="auto">
              <a:xfrm rot="10800000">
                <a:off x="8204575" y="934322"/>
                <a:ext cx="221195" cy="221195"/>
              </a:xfrm>
              <a:prstGeom prst="ellipse">
                <a:avLst/>
              </a:prstGeom>
              <a:solidFill>
                <a:schemeClr val="accent4">
                  <a:lumMod val="60000"/>
                  <a:lumOff val="40000"/>
                  <a:alpha val="50195"/>
                </a:schemeClr>
              </a:solidFill>
              <a:ln w="25400">
                <a:solidFill>
                  <a:srgbClr val="FFFFFF"/>
                </a:solidFill>
                <a:round/>
                <a:headEnd/>
                <a:tailEnd/>
              </a:ln>
              <a:effectLst>
                <a:outerShdw dist="38099" dir="2700000" algn="ctr" rotWithShape="0">
                  <a:schemeClr val="tx1">
                    <a:alpha val="50000"/>
                  </a:schemeClr>
                </a:outerShdw>
              </a:effectLst>
            </p:spPr>
            <p:txBody>
              <a:bodyPr wrap="none" anchor="ctr"/>
              <a:lstStyle/>
              <a:p>
                <a:pPr algn="ctr">
                  <a:defRPr/>
                </a:pPr>
                <a:endParaRPr lang="de-DE" sz="1350" dirty="0">
                  <a:ea typeface="ＭＳ Ｐゴシック" pitchFamily="34" charset="-128"/>
                </a:endParaRPr>
              </a:p>
            </p:txBody>
          </p:sp>
        </p:grpSp>
        <p:sp>
          <p:nvSpPr>
            <p:cNvPr id="69" name="Text Box 28"/>
            <p:cNvSpPr txBox="1">
              <a:spLocks noChangeArrowheads="1"/>
            </p:cNvSpPr>
            <p:nvPr/>
          </p:nvSpPr>
          <p:spPr bwMode="auto">
            <a:xfrm flipV="1">
              <a:off x="7436668" y="3081922"/>
              <a:ext cx="2112135" cy="406265"/>
            </a:xfrm>
            <a:prstGeom prst="rect">
              <a:avLst/>
            </a:prstGeom>
            <a:noFill/>
            <a:ln w="9525">
              <a:noFill/>
              <a:miter lim="800000"/>
              <a:headEnd/>
              <a:tailEnd/>
            </a:ln>
          </p:spPr>
          <p:txBody>
            <a:bodyPr wrap="square" lIns="0" tIns="0" rIns="0" bIns="0">
              <a:spAutoFit/>
            </a:bodyPr>
            <a:lstStyle/>
            <a:p>
              <a:pPr>
                <a:spcBef>
                  <a:spcPct val="20000"/>
                </a:spcBef>
              </a:pPr>
              <a:r>
                <a:rPr lang="en-US" sz="900" dirty="0">
                  <a:solidFill>
                    <a:srgbClr val="333399"/>
                  </a:solidFill>
                  <a:ea typeface="ＭＳ Ｐゴシック" charset="-128"/>
                </a:rPr>
                <a:t>Fast/Gigabit Ethernet ports</a:t>
              </a:r>
            </a:p>
            <a:p>
              <a:pPr>
                <a:spcBef>
                  <a:spcPct val="20000"/>
                </a:spcBef>
              </a:pPr>
              <a:r>
                <a:rPr lang="en-US" sz="900" dirty="0">
                  <a:solidFill>
                    <a:srgbClr val="333399"/>
                  </a:solidFill>
                  <a:ea typeface="ＭＳ Ｐゴシック" charset="-128"/>
                </a:rPr>
                <a:t>Redundant LV Power Supply</a:t>
              </a:r>
            </a:p>
          </p:txBody>
        </p:sp>
      </p:grpSp>
      <p:grpSp>
        <p:nvGrpSpPr>
          <p:cNvPr id="17" name="Group 16"/>
          <p:cNvGrpSpPr/>
          <p:nvPr/>
        </p:nvGrpSpPr>
        <p:grpSpPr>
          <a:xfrm>
            <a:off x="1146574" y="2447309"/>
            <a:ext cx="1700492" cy="474465"/>
            <a:chOff x="4764" y="3263079"/>
            <a:chExt cx="2267323" cy="632620"/>
          </a:xfrm>
        </p:grpSpPr>
        <p:grpSp>
          <p:nvGrpSpPr>
            <p:cNvPr id="43" name="Group 42"/>
            <p:cNvGrpSpPr/>
            <p:nvPr/>
          </p:nvGrpSpPr>
          <p:grpSpPr>
            <a:xfrm rot="10800000" flipV="1">
              <a:off x="1568993" y="3263079"/>
              <a:ext cx="703094" cy="632620"/>
              <a:chOff x="8226347" y="934321"/>
              <a:chExt cx="703094" cy="632620"/>
            </a:xfrm>
          </p:grpSpPr>
          <p:sp>
            <p:nvSpPr>
              <p:cNvPr id="46" name="Freeform 37"/>
              <p:cNvSpPr>
                <a:spLocks/>
              </p:cNvSpPr>
              <p:nvPr/>
            </p:nvSpPr>
            <p:spPr bwMode="auto">
              <a:xfrm rot="5400000" flipV="1">
                <a:off x="8416212" y="1053711"/>
                <a:ext cx="522016" cy="504443"/>
              </a:xfrm>
              <a:custGeom>
                <a:avLst/>
                <a:gdLst>
                  <a:gd name="T0" fmla="*/ 0 w 953"/>
                  <a:gd name="T1" fmla="*/ 0 h 227"/>
                  <a:gd name="T2" fmla="*/ 0 w 953"/>
                  <a:gd name="T3" fmla="*/ 2575 h 227"/>
                  <a:gd name="T4" fmla="*/ 10225 w 953"/>
                  <a:gd name="T5" fmla="*/ 2575 h 227"/>
                  <a:gd name="T6" fmla="*/ 0 60000 65536"/>
                  <a:gd name="T7" fmla="*/ 0 60000 65536"/>
                  <a:gd name="T8" fmla="*/ 0 60000 65536"/>
                  <a:gd name="T9" fmla="*/ 0 w 953"/>
                  <a:gd name="T10" fmla="*/ 0 h 227"/>
                  <a:gd name="T11" fmla="*/ 953 w 953"/>
                  <a:gd name="T12" fmla="*/ 227 h 227"/>
                </a:gdLst>
                <a:ahLst/>
                <a:cxnLst>
                  <a:cxn ang="T6">
                    <a:pos x="T0" y="T1"/>
                  </a:cxn>
                  <a:cxn ang="T7">
                    <a:pos x="T2" y="T3"/>
                  </a:cxn>
                  <a:cxn ang="T8">
                    <a:pos x="T4" y="T5"/>
                  </a:cxn>
                </a:cxnLst>
                <a:rect l="T9" t="T10" r="T11" b="T12"/>
                <a:pathLst>
                  <a:path w="953" h="227">
                    <a:moveTo>
                      <a:pt x="0" y="0"/>
                    </a:moveTo>
                    <a:lnTo>
                      <a:pt x="0" y="227"/>
                    </a:lnTo>
                    <a:lnTo>
                      <a:pt x="953" y="227"/>
                    </a:lnTo>
                  </a:path>
                </a:pathLst>
              </a:custGeom>
              <a:noFill/>
              <a:ln w="28575" cap="flat" cmpd="sng">
                <a:solidFill>
                  <a:srgbClr val="333399"/>
                </a:solidFill>
                <a:prstDash val="sysDot"/>
                <a:round/>
                <a:headEnd type="none" w="med" len="med"/>
                <a:tailEnd type="none" w="med" len="med"/>
              </a:ln>
            </p:spPr>
            <p:txBody>
              <a:bodyPr/>
              <a:lstStyle/>
              <a:p>
                <a:endParaRPr lang="en-US" sz="1350"/>
              </a:p>
            </p:txBody>
          </p:sp>
          <p:sp>
            <p:nvSpPr>
              <p:cNvPr id="47" name="Oval 36"/>
              <p:cNvSpPr>
                <a:spLocks noChangeArrowheads="1"/>
              </p:cNvSpPr>
              <p:nvPr/>
            </p:nvSpPr>
            <p:spPr bwMode="auto">
              <a:xfrm rot="10800000">
                <a:off x="8226347" y="934321"/>
                <a:ext cx="221195" cy="221195"/>
              </a:xfrm>
              <a:prstGeom prst="ellipse">
                <a:avLst/>
              </a:prstGeom>
              <a:solidFill>
                <a:schemeClr val="accent4">
                  <a:lumMod val="60000"/>
                  <a:lumOff val="40000"/>
                  <a:alpha val="50195"/>
                </a:schemeClr>
              </a:solidFill>
              <a:ln w="25400">
                <a:solidFill>
                  <a:srgbClr val="FFFFFF"/>
                </a:solidFill>
                <a:round/>
                <a:headEnd/>
                <a:tailEnd/>
              </a:ln>
              <a:effectLst>
                <a:outerShdw dist="38099" dir="2700000" algn="ctr" rotWithShape="0">
                  <a:schemeClr val="tx1">
                    <a:alpha val="50000"/>
                  </a:schemeClr>
                </a:outerShdw>
              </a:effectLst>
            </p:spPr>
            <p:txBody>
              <a:bodyPr wrap="none" anchor="ctr"/>
              <a:lstStyle/>
              <a:p>
                <a:pPr algn="ctr">
                  <a:defRPr/>
                </a:pPr>
                <a:endParaRPr lang="de-DE" sz="1350" dirty="0">
                  <a:ea typeface="ＭＳ Ｐゴシック" pitchFamily="34" charset="-128"/>
                </a:endParaRPr>
              </a:p>
            </p:txBody>
          </p:sp>
        </p:grpSp>
        <p:sp>
          <p:nvSpPr>
            <p:cNvPr id="45" name="Text Box 28"/>
            <p:cNvSpPr txBox="1">
              <a:spLocks noChangeArrowheads="1"/>
            </p:cNvSpPr>
            <p:nvPr/>
          </p:nvSpPr>
          <p:spPr bwMode="auto">
            <a:xfrm rot="10800000" flipH="1" flipV="1">
              <a:off x="4764" y="3304768"/>
              <a:ext cx="1489022" cy="590931"/>
            </a:xfrm>
            <a:prstGeom prst="rect">
              <a:avLst/>
            </a:prstGeom>
            <a:noFill/>
            <a:ln w="9525">
              <a:noFill/>
              <a:miter lim="800000"/>
              <a:headEnd/>
              <a:tailEnd/>
            </a:ln>
          </p:spPr>
          <p:txBody>
            <a:bodyPr wrap="square" lIns="0" tIns="0" rIns="0" bIns="0">
              <a:spAutoFit/>
            </a:bodyPr>
            <a:lstStyle/>
            <a:p>
              <a:pPr algn="r">
                <a:spcBef>
                  <a:spcPct val="20000"/>
                </a:spcBef>
              </a:pPr>
              <a:r>
                <a:rPr lang="en-US" sz="900" dirty="0">
                  <a:solidFill>
                    <a:srgbClr val="333399"/>
                  </a:solidFill>
                  <a:ea typeface="ＭＳ Ｐゴシック" charset="-128"/>
                </a:rPr>
                <a:t>Small size</a:t>
              </a:r>
            </a:p>
            <a:p>
              <a:pPr algn="r">
                <a:spcBef>
                  <a:spcPct val="20000"/>
                </a:spcBef>
              </a:pPr>
              <a:r>
                <a:rPr lang="en-US" sz="900" dirty="0">
                  <a:solidFill>
                    <a:srgbClr val="333399"/>
                  </a:solidFill>
                  <a:ea typeface="ＭＳ Ｐゴシック" charset="-128"/>
                </a:rPr>
                <a:t>Low/high ports density options</a:t>
              </a:r>
            </a:p>
          </p:txBody>
        </p:sp>
      </p:grpSp>
      <p:sp>
        <p:nvSpPr>
          <p:cNvPr id="3" name="Rectangle 2"/>
          <p:cNvSpPr/>
          <p:nvPr/>
        </p:nvSpPr>
        <p:spPr>
          <a:xfrm>
            <a:off x="2500832" y="896446"/>
            <a:ext cx="1584025" cy="300082"/>
          </a:xfrm>
          <a:prstGeom prst="rect">
            <a:avLst/>
          </a:prstGeom>
        </p:spPr>
        <p:txBody>
          <a:bodyPr wrap="square">
            <a:spAutoFit/>
          </a:bodyPr>
          <a:lstStyle/>
          <a:p>
            <a:pPr>
              <a:lnSpc>
                <a:spcPct val="150000"/>
              </a:lnSpc>
            </a:pPr>
            <a:r>
              <a:rPr lang="pt-BR" sz="900" b="1" kern="0" dirty="0">
                <a:solidFill>
                  <a:srgbClr val="00498E"/>
                </a:solidFill>
              </a:rPr>
              <a:t>SPIDER-SL </a:t>
            </a:r>
            <a:r>
              <a:rPr lang="pt-BR" sz="900" kern="0" dirty="0">
                <a:solidFill>
                  <a:srgbClr val="00498E"/>
                </a:solidFill>
              </a:rPr>
              <a:t>- Standard Line</a:t>
            </a:r>
          </a:p>
        </p:txBody>
      </p:sp>
      <p:sp>
        <p:nvSpPr>
          <p:cNvPr id="5" name="Rectangle 4"/>
          <p:cNvSpPr/>
          <p:nvPr/>
        </p:nvSpPr>
        <p:spPr>
          <a:xfrm>
            <a:off x="5256649" y="896446"/>
            <a:ext cx="1406154" cy="300082"/>
          </a:xfrm>
          <a:prstGeom prst="rect">
            <a:avLst/>
          </a:prstGeom>
        </p:spPr>
        <p:txBody>
          <a:bodyPr wrap="none">
            <a:spAutoFit/>
          </a:bodyPr>
          <a:lstStyle/>
          <a:p>
            <a:pPr>
              <a:lnSpc>
                <a:spcPct val="150000"/>
              </a:lnSpc>
            </a:pPr>
            <a:r>
              <a:rPr lang="pt-BR" sz="900" b="1" kern="0" dirty="0">
                <a:solidFill>
                  <a:srgbClr val="00498E"/>
                </a:solidFill>
              </a:rPr>
              <a:t>SPIDER-PL </a:t>
            </a:r>
            <a:r>
              <a:rPr lang="pt-BR" sz="900" kern="0" dirty="0">
                <a:solidFill>
                  <a:srgbClr val="00498E"/>
                </a:solidFill>
              </a:rPr>
              <a:t>- Premium Line</a:t>
            </a:r>
          </a:p>
        </p:txBody>
      </p:sp>
      <p:grpSp>
        <p:nvGrpSpPr>
          <p:cNvPr id="7" name="Group 6"/>
          <p:cNvGrpSpPr/>
          <p:nvPr/>
        </p:nvGrpSpPr>
        <p:grpSpPr>
          <a:xfrm>
            <a:off x="3687116" y="3458621"/>
            <a:ext cx="1871982" cy="766525"/>
            <a:chOff x="3457471" y="4611494"/>
            <a:chExt cx="2495976" cy="1022033"/>
          </a:xfrm>
        </p:grpSpPr>
        <p:grpSp>
          <p:nvGrpSpPr>
            <p:cNvPr id="6" name="Group 5"/>
            <p:cNvGrpSpPr/>
            <p:nvPr/>
          </p:nvGrpSpPr>
          <p:grpSpPr>
            <a:xfrm rot="5400000">
              <a:off x="5158017" y="4838097"/>
              <a:ext cx="1022033" cy="568827"/>
              <a:chOff x="4327332" y="4893419"/>
              <a:chExt cx="1022033" cy="568827"/>
            </a:xfrm>
          </p:grpSpPr>
          <p:sp>
            <p:nvSpPr>
              <p:cNvPr id="36" name="Freeform 37"/>
              <p:cNvSpPr>
                <a:spLocks/>
              </p:cNvSpPr>
              <p:nvPr/>
            </p:nvSpPr>
            <p:spPr bwMode="auto">
              <a:xfrm>
                <a:off x="4437931" y="5113836"/>
                <a:ext cx="911434" cy="348410"/>
              </a:xfrm>
              <a:custGeom>
                <a:avLst/>
                <a:gdLst>
                  <a:gd name="T0" fmla="*/ 0 w 953"/>
                  <a:gd name="T1" fmla="*/ 0 h 227"/>
                  <a:gd name="T2" fmla="*/ 0 w 953"/>
                  <a:gd name="T3" fmla="*/ 2575 h 227"/>
                  <a:gd name="T4" fmla="*/ 10225 w 953"/>
                  <a:gd name="T5" fmla="*/ 2575 h 227"/>
                  <a:gd name="T6" fmla="*/ 0 60000 65536"/>
                  <a:gd name="T7" fmla="*/ 0 60000 65536"/>
                  <a:gd name="T8" fmla="*/ 0 60000 65536"/>
                  <a:gd name="T9" fmla="*/ 0 w 953"/>
                  <a:gd name="T10" fmla="*/ 0 h 227"/>
                  <a:gd name="T11" fmla="*/ 953 w 953"/>
                  <a:gd name="T12" fmla="*/ 227 h 227"/>
                </a:gdLst>
                <a:ahLst/>
                <a:cxnLst>
                  <a:cxn ang="T6">
                    <a:pos x="T0" y="T1"/>
                  </a:cxn>
                  <a:cxn ang="T7">
                    <a:pos x="T2" y="T3"/>
                  </a:cxn>
                  <a:cxn ang="T8">
                    <a:pos x="T4" y="T5"/>
                  </a:cxn>
                </a:cxnLst>
                <a:rect l="T9" t="T10" r="T11" b="T12"/>
                <a:pathLst>
                  <a:path w="953" h="227">
                    <a:moveTo>
                      <a:pt x="0" y="0"/>
                    </a:moveTo>
                    <a:lnTo>
                      <a:pt x="0" y="227"/>
                    </a:lnTo>
                    <a:lnTo>
                      <a:pt x="953" y="227"/>
                    </a:lnTo>
                  </a:path>
                </a:pathLst>
              </a:custGeom>
              <a:noFill/>
              <a:ln w="28575" cap="flat" cmpd="sng">
                <a:solidFill>
                  <a:srgbClr val="333399"/>
                </a:solidFill>
                <a:prstDash val="sysDot"/>
                <a:round/>
                <a:headEnd type="none" w="med" len="med"/>
                <a:tailEnd type="none" w="med" len="med"/>
              </a:ln>
            </p:spPr>
            <p:txBody>
              <a:bodyPr/>
              <a:lstStyle/>
              <a:p>
                <a:endParaRPr lang="en-US" sz="1350"/>
              </a:p>
            </p:txBody>
          </p:sp>
          <p:sp>
            <p:nvSpPr>
              <p:cNvPr id="37" name="Oval 36"/>
              <p:cNvSpPr>
                <a:spLocks noChangeArrowheads="1"/>
              </p:cNvSpPr>
              <p:nvPr/>
            </p:nvSpPr>
            <p:spPr bwMode="auto">
              <a:xfrm rot="16200000" flipV="1">
                <a:off x="4327332" y="4893419"/>
                <a:ext cx="221195" cy="221195"/>
              </a:xfrm>
              <a:prstGeom prst="ellipse">
                <a:avLst/>
              </a:prstGeom>
              <a:solidFill>
                <a:schemeClr val="accent4">
                  <a:lumMod val="60000"/>
                  <a:lumOff val="40000"/>
                  <a:alpha val="50195"/>
                </a:schemeClr>
              </a:solidFill>
              <a:ln w="25400">
                <a:solidFill>
                  <a:srgbClr val="FFFFFF"/>
                </a:solidFill>
                <a:round/>
                <a:headEnd/>
                <a:tailEnd/>
              </a:ln>
              <a:effectLst>
                <a:outerShdw dist="38099" dir="2700000" algn="ctr" rotWithShape="0">
                  <a:schemeClr val="tx1">
                    <a:alpha val="50000"/>
                  </a:schemeClr>
                </a:outerShdw>
              </a:effectLst>
            </p:spPr>
            <p:txBody>
              <a:bodyPr wrap="none" anchor="ctr"/>
              <a:lstStyle/>
              <a:p>
                <a:pPr algn="ctr">
                  <a:defRPr/>
                </a:pPr>
                <a:endParaRPr lang="de-DE" sz="1350" dirty="0">
                  <a:ea typeface="ＭＳ Ｐゴシック" pitchFamily="34" charset="-128"/>
                </a:endParaRPr>
              </a:p>
            </p:txBody>
          </p:sp>
        </p:grpSp>
        <p:sp>
          <p:nvSpPr>
            <p:cNvPr id="38" name="Text Box 28"/>
            <p:cNvSpPr txBox="1">
              <a:spLocks noChangeArrowheads="1"/>
            </p:cNvSpPr>
            <p:nvPr/>
          </p:nvSpPr>
          <p:spPr bwMode="auto">
            <a:xfrm rot="10800000" flipH="1" flipV="1">
              <a:off x="3457471" y="5437975"/>
              <a:ext cx="1861832" cy="184665"/>
            </a:xfrm>
            <a:prstGeom prst="rect">
              <a:avLst/>
            </a:prstGeom>
            <a:noFill/>
            <a:ln w="9525">
              <a:noFill/>
              <a:miter lim="800000"/>
              <a:headEnd/>
              <a:tailEnd/>
            </a:ln>
          </p:spPr>
          <p:txBody>
            <a:bodyPr wrap="square" lIns="0" tIns="0" rIns="0" bIns="0">
              <a:spAutoFit/>
            </a:bodyPr>
            <a:lstStyle/>
            <a:p>
              <a:pPr algn="r">
                <a:spcBef>
                  <a:spcPct val="20000"/>
                </a:spcBef>
              </a:pPr>
              <a:r>
                <a:rPr lang="en-US" sz="900" dirty="0">
                  <a:solidFill>
                    <a:srgbClr val="333399"/>
                  </a:solidFill>
                  <a:ea typeface="ＭＳ Ｐゴシック" charset="-128"/>
                </a:rPr>
                <a:t>USB configuration port</a:t>
              </a:r>
            </a:p>
          </p:txBody>
        </p:sp>
      </p:grpSp>
      <p:grpSp>
        <p:nvGrpSpPr>
          <p:cNvPr id="8" name="Group 7"/>
          <p:cNvGrpSpPr/>
          <p:nvPr/>
        </p:nvGrpSpPr>
        <p:grpSpPr>
          <a:xfrm>
            <a:off x="3311696" y="1793520"/>
            <a:ext cx="2298376" cy="765273"/>
            <a:chOff x="2760962" y="2391361"/>
            <a:chExt cx="3064501" cy="1020364"/>
          </a:xfrm>
        </p:grpSpPr>
        <p:grpSp>
          <p:nvGrpSpPr>
            <p:cNvPr id="32" name="Group 31"/>
            <p:cNvGrpSpPr/>
            <p:nvPr/>
          </p:nvGrpSpPr>
          <p:grpSpPr>
            <a:xfrm rot="10800000" flipH="1">
              <a:off x="4438013" y="2841171"/>
              <a:ext cx="1387450" cy="532506"/>
              <a:chOff x="5721092" y="2032837"/>
              <a:chExt cx="1387450" cy="532506"/>
            </a:xfrm>
          </p:grpSpPr>
          <p:sp>
            <p:nvSpPr>
              <p:cNvPr id="34" name="Freeform 37"/>
              <p:cNvSpPr>
                <a:spLocks/>
              </p:cNvSpPr>
              <p:nvPr/>
            </p:nvSpPr>
            <p:spPr bwMode="auto">
              <a:xfrm rot="16200000" flipH="1" flipV="1">
                <a:off x="6082779" y="1786139"/>
                <a:ext cx="417517" cy="1140892"/>
              </a:xfrm>
              <a:custGeom>
                <a:avLst/>
                <a:gdLst>
                  <a:gd name="T0" fmla="*/ 0 w 953"/>
                  <a:gd name="T1" fmla="*/ 0 h 227"/>
                  <a:gd name="T2" fmla="*/ 0 w 953"/>
                  <a:gd name="T3" fmla="*/ 2575 h 227"/>
                  <a:gd name="T4" fmla="*/ 10225 w 953"/>
                  <a:gd name="T5" fmla="*/ 2575 h 227"/>
                  <a:gd name="T6" fmla="*/ 0 60000 65536"/>
                  <a:gd name="T7" fmla="*/ 0 60000 65536"/>
                  <a:gd name="T8" fmla="*/ 0 60000 65536"/>
                  <a:gd name="T9" fmla="*/ 0 w 953"/>
                  <a:gd name="T10" fmla="*/ 0 h 227"/>
                  <a:gd name="T11" fmla="*/ 953 w 953"/>
                  <a:gd name="T12" fmla="*/ 227 h 227"/>
                </a:gdLst>
                <a:ahLst/>
                <a:cxnLst>
                  <a:cxn ang="T6">
                    <a:pos x="T0" y="T1"/>
                  </a:cxn>
                  <a:cxn ang="T7">
                    <a:pos x="T2" y="T3"/>
                  </a:cxn>
                  <a:cxn ang="T8">
                    <a:pos x="T4" y="T5"/>
                  </a:cxn>
                </a:cxnLst>
                <a:rect l="T9" t="T10" r="T11" b="T12"/>
                <a:pathLst>
                  <a:path w="953" h="227">
                    <a:moveTo>
                      <a:pt x="0" y="0"/>
                    </a:moveTo>
                    <a:lnTo>
                      <a:pt x="0" y="227"/>
                    </a:lnTo>
                    <a:lnTo>
                      <a:pt x="953" y="227"/>
                    </a:lnTo>
                  </a:path>
                </a:pathLst>
              </a:custGeom>
              <a:noFill/>
              <a:ln w="28575" cap="flat" cmpd="sng">
                <a:solidFill>
                  <a:srgbClr val="333399"/>
                </a:solidFill>
                <a:prstDash val="sysDot"/>
                <a:round/>
                <a:headEnd type="none" w="med" len="med"/>
                <a:tailEnd type="none" w="med" len="med"/>
              </a:ln>
            </p:spPr>
            <p:txBody>
              <a:bodyPr/>
              <a:lstStyle/>
              <a:p>
                <a:endParaRPr lang="en-US" sz="1350"/>
              </a:p>
            </p:txBody>
          </p:sp>
          <p:sp>
            <p:nvSpPr>
              <p:cNvPr id="35" name="Oval 36"/>
              <p:cNvSpPr>
                <a:spLocks noChangeArrowheads="1"/>
              </p:cNvSpPr>
              <p:nvPr/>
            </p:nvSpPr>
            <p:spPr bwMode="auto">
              <a:xfrm rot="10800000">
                <a:off x="6887347" y="2032837"/>
                <a:ext cx="221195" cy="221195"/>
              </a:xfrm>
              <a:prstGeom prst="ellipse">
                <a:avLst/>
              </a:prstGeom>
              <a:solidFill>
                <a:schemeClr val="accent4">
                  <a:lumMod val="60000"/>
                  <a:lumOff val="40000"/>
                  <a:alpha val="50195"/>
                </a:schemeClr>
              </a:solidFill>
              <a:ln w="25400">
                <a:solidFill>
                  <a:srgbClr val="FFFFFF"/>
                </a:solidFill>
                <a:round/>
                <a:headEnd/>
                <a:tailEnd/>
              </a:ln>
              <a:effectLst>
                <a:outerShdw dist="38099" dir="2700000" algn="ctr" rotWithShape="0">
                  <a:schemeClr val="tx1">
                    <a:alpha val="50000"/>
                  </a:schemeClr>
                </a:outerShdw>
              </a:effectLst>
            </p:spPr>
            <p:txBody>
              <a:bodyPr wrap="none" anchor="ctr"/>
              <a:lstStyle/>
              <a:p>
                <a:pPr algn="ctr">
                  <a:defRPr/>
                </a:pPr>
                <a:endParaRPr lang="de-DE" sz="1350" dirty="0">
                  <a:ea typeface="ＭＳ Ｐゴシック" pitchFamily="34" charset="-128"/>
                </a:endParaRPr>
              </a:p>
            </p:txBody>
          </p:sp>
        </p:grpSp>
        <p:sp>
          <p:nvSpPr>
            <p:cNvPr id="33" name="Text Box 28"/>
            <p:cNvSpPr txBox="1">
              <a:spLocks noChangeArrowheads="1"/>
            </p:cNvSpPr>
            <p:nvPr/>
          </p:nvSpPr>
          <p:spPr bwMode="auto">
            <a:xfrm rot="10800000" flipH="1" flipV="1">
              <a:off x="3996653" y="2391361"/>
              <a:ext cx="882721" cy="406265"/>
            </a:xfrm>
            <a:prstGeom prst="rect">
              <a:avLst/>
            </a:prstGeom>
            <a:noFill/>
            <a:ln w="9525">
              <a:noFill/>
              <a:miter lim="800000"/>
              <a:headEnd/>
              <a:tailEnd/>
            </a:ln>
          </p:spPr>
          <p:txBody>
            <a:bodyPr wrap="none" lIns="0" tIns="0" rIns="0" bIns="0">
              <a:spAutoFit/>
            </a:bodyPr>
            <a:lstStyle/>
            <a:p>
              <a:pPr algn="r">
                <a:spcBef>
                  <a:spcPct val="20000"/>
                </a:spcBef>
              </a:pPr>
              <a:r>
                <a:rPr lang="en-US" sz="900" dirty="0">
                  <a:solidFill>
                    <a:srgbClr val="333399"/>
                  </a:solidFill>
                  <a:ea typeface="ＭＳ Ｐゴシック" charset="-128"/>
                </a:rPr>
                <a:t>Copper / fiber</a:t>
              </a:r>
            </a:p>
            <a:p>
              <a:pPr algn="ctr">
                <a:spcBef>
                  <a:spcPct val="20000"/>
                </a:spcBef>
              </a:pPr>
              <a:r>
                <a:rPr lang="en-US" sz="900" dirty="0">
                  <a:solidFill>
                    <a:srgbClr val="333399"/>
                  </a:solidFill>
                  <a:ea typeface="ＭＳ Ｐゴシック" charset="-128"/>
                </a:rPr>
                <a:t>port options</a:t>
              </a:r>
            </a:p>
          </p:txBody>
        </p:sp>
        <p:grpSp>
          <p:nvGrpSpPr>
            <p:cNvPr id="39" name="Group 38"/>
            <p:cNvGrpSpPr/>
            <p:nvPr/>
          </p:nvGrpSpPr>
          <p:grpSpPr>
            <a:xfrm rot="10800000">
              <a:off x="2760962" y="3143946"/>
              <a:ext cx="1677053" cy="267779"/>
              <a:chOff x="5616550" y="1986253"/>
              <a:chExt cx="1677054" cy="267779"/>
            </a:xfrm>
          </p:grpSpPr>
          <p:sp>
            <p:nvSpPr>
              <p:cNvPr id="40" name="Freeform 37"/>
              <p:cNvSpPr>
                <a:spLocks/>
              </p:cNvSpPr>
              <p:nvPr/>
            </p:nvSpPr>
            <p:spPr bwMode="auto">
              <a:xfrm rot="16200000" flipV="1">
                <a:off x="6255279" y="1347524"/>
                <a:ext cx="153036" cy="1430493"/>
              </a:xfrm>
              <a:custGeom>
                <a:avLst/>
                <a:gdLst>
                  <a:gd name="T0" fmla="*/ 0 w 953"/>
                  <a:gd name="T1" fmla="*/ 0 h 227"/>
                  <a:gd name="T2" fmla="*/ 0 w 953"/>
                  <a:gd name="T3" fmla="*/ 2575 h 227"/>
                  <a:gd name="T4" fmla="*/ 10225 w 953"/>
                  <a:gd name="T5" fmla="*/ 2575 h 227"/>
                  <a:gd name="T6" fmla="*/ 0 60000 65536"/>
                  <a:gd name="T7" fmla="*/ 0 60000 65536"/>
                  <a:gd name="T8" fmla="*/ 0 60000 65536"/>
                  <a:gd name="T9" fmla="*/ 0 w 953"/>
                  <a:gd name="T10" fmla="*/ 0 h 227"/>
                  <a:gd name="T11" fmla="*/ 953 w 953"/>
                  <a:gd name="T12" fmla="*/ 227 h 227"/>
                  <a:gd name="connsiteX0" fmla="*/ 0 w 0"/>
                  <a:gd name="connsiteY0" fmla="*/ 0 h 10000"/>
                  <a:gd name="connsiteX1" fmla="*/ 0 w 0"/>
                  <a:gd name="connsiteY1" fmla="*/ 10000 h 10000"/>
                </a:gdLst>
                <a:ahLst/>
                <a:cxnLst>
                  <a:cxn ang="0">
                    <a:pos x="connsiteX0" y="connsiteY0"/>
                  </a:cxn>
                  <a:cxn ang="0">
                    <a:pos x="connsiteX1" y="connsiteY1"/>
                  </a:cxn>
                </a:cxnLst>
                <a:rect l="l" t="t" r="r" b="b"/>
                <a:pathLst>
                  <a:path h="10000">
                    <a:moveTo>
                      <a:pt x="0" y="0"/>
                    </a:moveTo>
                    <a:lnTo>
                      <a:pt x="0" y="10000"/>
                    </a:lnTo>
                  </a:path>
                </a:pathLst>
              </a:custGeom>
              <a:noFill/>
              <a:ln w="28575" cap="flat" cmpd="sng">
                <a:solidFill>
                  <a:srgbClr val="333399"/>
                </a:solidFill>
                <a:prstDash val="sysDot"/>
                <a:round/>
                <a:headEnd type="none" w="med" len="med"/>
                <a:tailEnd type="none" w="med" len="med"/>
              </a:ln>
            </p:spPr>
            <p:txBody>
              <a:bodyPr/>
              <a:lstStyle/>
              <a:p>
                <a:endParaRPr lang="en-US" sz="1350"/>
              </a:p>
            </p:txBody>
          </p:sp>
          <p:sp>
            <p:nvSpPr>
              <p:cNvPr id="49" name="Oval 36"/>
              <p:cNvSpPr>
                <a:spLocks noChangeArrowheads="1"/>
              </p:cNvSpPr>
              <p:nvPr/>
            </p:nvSpPr>
            <p:spPr bwMode="auto">
              <a:xfrm rot="10800000">
                <a:off x="7072409" y="2032837"/>
                <a:ext cx="221195" cy="221195"/>
              </a:xfrm>
              <a:prstGeom prst="ellipse">
                <a:avLst/>
              </a:prstGeom>
              <a:solidFill>
                <a:schemeClr val="accent4">
                  <a:lumMod val="60000"/>
                  <a:lumOff val="40000"/>
                  <a:alpha val="50195"/>
                </a:schemeClr>
              </a:solidFill>
              <a:ln w="25400">
                <a:solidFill>
                  <a:srgbClr val="FFFFFF"/>
                </a:solidFill>
                <a:round/>
                <a:headEnd/>
                <a:tailEnd/>
              </a:ln>
              <a:effectLst>
                <a:outerShdw dist="38099" dir="2700000" algn="ctr" rotWithShape="0">
                  <a:schemeClr val="tx1">
                    <a:alpha val="50000"/>
                  </a:schemeClr>
                </a:outerShdw>
              </a:effectLst>
            </p:spPr>
            <p:txBody>
              <a:bodyPr wrap="none" anchor="ctr"/>
              <a:lstStyle/>
              <a:p>
                <a:pPr algn="ctr">
                  <a:defRPr/>
                </a:pPr>
                <a:endParaRPr lang="de-DE" sz="1350" dirty="0">
                  <a:ea typeface="ＭＳ Ｐゴシック" pitchFamily="34" charset="-128"/>
                </a:endParaRPr>
              </a:p>
            </p:txBody>
          </p:sp>
        </p:grpSp>
      </p:grpSp>
      <p:grpSp>
        <p:nvGrpSpPr>
          <p:cNvPr id="50" name="Group 49"/>
          <p:cNvGrpSpPr/>
          <p:nvPr/>
        </p:nvGrpSpPr>
        <p:grpSpPr>
          <a:xfrm flipH="1" flipV="1">
            <a:off x="1130245" y="3586877"/>
            <a:ext cx="1504145" cy="346223"/>
            <a:chOff x="7044244" y="3460680"/>
            <a:chExt cx="2005526" cy="461630"/>
          </a:xfrm>
        </p:grpSpPr>
        <p:grpSp>
          <p:nvGrpSpPr>
            <p:cNvPr id="51" name="Group 50"/>
            <p:cNvGrpSpPr/>
            <p:nvPr/>
          </p:nvGrpSpPr>
          <p:grpSpPr>
            <a:xfrm rot="5400000" flipH="1" flipV="1">
              <a:off x="7082227" y="3515030"/>
              <a:ext cx="369297" cy="445263"/>
              <a:chOff x="8248119" y="934321"/>
              <a:chExt cx="369297" cy="445263"/>
            </a:xfrm>
          </p:grpSpPr>
          <p:sp>
            <p:nvSpPr>
              <p:cNvPr id="53" name="Freeform 37"/>
              <p:cNvSpPr>
                <a:spLocks/>
              </p:cNvSpPr>
              <p:nvPr/>
            </p:nvSpPr>
            <p:spPr bwMode="auto">
              <a:xfrm rot="5400000" flipV="1">
                <a:off x="8375650" y="1137818"/>
                <a:ext cx="334663" cy="148869"/>
              </a:xfrm>
              <a:custGeom>
                <a:avLst/>
                <a:gdLst>
                  <a:gd name="T0" fmla="*/ 0 w 953"/>
                  <a:gd name="T1" fmla="*/ 0 h 227"/>
                  <a:gd name="T2" fmla="*/ 0 w 953"/>
                  <a:gd name="T3" fmla="*/ 2575 h 227"/>
                  <a:gd name="T4" fmla="*/ 10225 w 953"/>
                  <a:gd name="T5" fmla="*/ 2575 h 227"/>
                  <a:gd name="T6" fmla="*/ 0 60000 65536"/>
                  <a:gd name="T7" fmla="*/ 0 60000 65536"/>
                  <a:gd name="T8" fmla="*/ 0 60000 65536"/>
                  <a:gd name="T9" fmla="*/ 0 w 953"/>
                  <a:gd name="T10" fmla="*/ 0 h 227"/>
                  <a:gd name="T11" fmla="*/ 953 w 953"/>
                  <a:gd name="T12" fmla="*/ 227 h 227"/>
                </a:gdLst>
                <a:ahLst/>
                <a:cxnLst>
                  <a:cxn ang="T6">
                    <a:pos x="T0" y="T1"/>
                  </a:cxn>
                  <a:cxn ang="T7">
                    <a:pos x="T2" y="T3"/>
                  </a:cxn>
                  <a:cxn ang="T8">
                    <a:pos x="T4" y="T5"/>
                  </a:cxn>
                </a:cxnLst>
                <a:rect l="T9" t="T10" r="T11" b="T12"/>
                <a:pathLst>
                  <a:path w="953" h="227">
                    <a:moveTo>
                      <a:pt x="0" y="0"/>
                    </a:moveTo>
                    <a:lnTo>
                      <a:pt x="0" y="227"/>
                    </a:lnTo>
                    <a:lnTo>
                      <a:pt x="953" y="227"/>
                    </a:lnTo>
                  </a:path>
                </a:pathLst>
              </a:custGeom>
              <a:noFill/>
              <a:ln w="28575" cap="flat" cmpd="sng">
                <a:solidFill>
                  <a:srgbClr val="333399"/>
                </a:solidFill>
                <a:prstDash val="sysDot"/>
                <a:round/>
                <a:headEnd type="none" w="med" len="med"/>
                <a:tailEnd type="none" w="med" len="med"/>
              </a:ln>
            </p:spPr>
            <p:txBody>
              <a:bodyPr/>
              <a:lstStyle/>
              <a:p>
                <a:endParaRPr lang="en-US" sz="1350"/>
              </a:p>
            </p:txBody>
          </p:sp>
          <p:sp>
            <p:nvSpPr>
              <p:cNvPr id="54" name="Oval 36"/>
              <p:cNvSpPr>
                <a:spLocks noChangeArrowheads="1"/>
              </p:cNvSpPr>
              <p:nvPr/>
            </p:nvSpPr>
            <p:spPr bwMode="auto">
              <a:xfrm rot="10800000">
                <a:off x="8248119" y="934321"/>
                <a:ext cx="221195" cy="221195"/>
              </a:xfrm>
              <a:prstGeom prst="ellipse">
                <a:avLst/>
              </a:prstGeom>
              <a:solidFill>
                <a:schemeClr val="accent4">
                  <a:lumMod val="60000"/>
                  <a:lumOff val="40000"/>
                  <a:alpha val="50195"/>
                </a:schemeClr>
              </a:solidFill>
              <a:ln w="25400">
                <a:solidFill>
                  <a:srgbClr val="FFFFFF"/>
                </a:solidFill>
                <a:round/>
                <a:headEnd/>
                <a:tailEnd/>
              </a:ln>
              <a:effectLst>
                <a:outerShdw dist="38099" dir="2700000" algn="ctr" rotWithShape="0">
                  <a:schemeClr val="tx1">
                    <a:alpha val="50000"/>
                  </a:schemeClr>
                </a:outerShdw>
              </a:effectLst>
            </p:spPr>
            <p:txBody>
              <a:bodyPr wrap="none" anchor="ctr"/>
              <a:lstStyle/>
              <a:p>
                <a:pPr algn="ctr">
                  <a:defRPr/>
                </a:pPr>
                <a:endParaRPr lang="de-DE" sz="1350" dirty="0">
                  <a:ea typeface="ＭＳ Ｐゴシック" pitchFamily="34" charset="-128"/>
                </a:endParaRPr>
              </a:p>
            </p:txBody>
          </p:sp>
        </p:grpSp>
        <p:sp>
          <p:nvSpPr>
            <p:cNvPr id="52" name="Text Box 28"/>
            <p:cNvSpPr txBox="1">
              <a:spLocks noChangeArrowheads="1"/>
            </p:cNvSpPr>
            <p:nvPr/>
          </p:nvSpPr>
          <p:spPr bwMode="auto">
            <a:xfrm rot="10800000">
              <a:off x="7560749" y="3460680"/>
              <a:ext cx="1489021" cy="184665"/>
            </a:xfrm>
            <a:prstGeom prst="rect">
              <a:avLst/>
            </a:prstGeom>
            <a:noFill/>
            <a:ln w="9525">
              <a:noFill/>
              <a:miter lim="800000"/>
              <a:headEnd/>
              <a:tailEnd/>
            </a:ln>
          </p:spPr>
          <p:txBody>
            <a:bodyPr wrap="square" lIns="0" tIns="0" rIns="0" bIns="0">
              <a:spAutoFit/>
            </a:bodyPr>
            <a:lstStyle/>
            <a:p>
              <a:pPr algn="r">
                <a:spcBef>
                  <a:spcPct val="20000"/>
                </a:spcBef>
              </a:pPr>
              <a:r>
                <a:rPr lang="en-US" sz="900" dirty="0">
                  <a:solidFill>
                    <a:srgbClr val="333399"/>
                  </a:solidFill>
                  <a:ea typeface="ＭＳ Ｐゴシック" charset="-128"/>
                </a:rPr>
                <a:t>IP 30 plastic enclosure</a:t>
              </a:r>
            </a:p>
          </p:txBody>
        </p:sp>
      </p:grpSp>
      <p:grpSp>
        <p:nvGrpSpPr>
          <p:cNvPr id="55" name="Group 54"/>
          <p:cNvGrpSpPr/>
          <p:nvPr/>
        </p:nvGrpSpPr>
        <p:grpSpPr>
          <a:xfrm rot="16200000" flipH="1" flipV="1">
            <a:off x="7177789" y="1333094"/>
            <a:ext cx="334521" cy="1311903"/>
            <a:chOff x="7044244" y="2173106"/>
            <a:chExt cx="446028" cy="1749204"/>
          </a:xfrm>
        </p:grpSpPr>
        <p:grpSp>
          <p:nvGrpSpPr>
            <p:cNvPr id="56" name="Group 55"/>
            <p:cNvGrpSpPr/>
            <p:nvPr/>
          </p:nvGrpSpPr>
          <p:grpSpPr>
            <a:xfrm rot="5400000" flipH="1" flipV="1">
              <a:off x="6943868" y="3409810"/>
              <a:ext cx="612876" cy="412124"/>
              <a:chOff x="8248119" y="934321"/>
              <a:chExt cx="612876" cy="412124"/>
            </a:xfrm>
          </p:grpSpPr>
          <p:sp>
            <p:nvSpPr>
              <p:cNvPr id="58" name="Freeform 37"/>
              <p:cNvSpPr>
                <a:spLocks/>
              </p:cNvSpPr>
              <p:nvPr/>
            </p:nvSpPr>
            <p:spPr bwMode="auto">
              <a:xfrm rot="5400000" flipV="1">
                <a:off x="8514009" y="999458"/>
                <a:ext cx="301524" cy="392449"/>
              </a:xfrm>
              <a:custGeom>
                <a:avLst/>
                <a:gdLst>
                  <a:gd name="T0" fmla="*/ 0 w 953"/>
                  <a:gd name="T1" fmla="*/ 0 h 227"/>
                  <a:gd name="T2" fmla="*/ 0 w 953"/>
                  <a:gd name="T3" fmla="*/ 2575 h 227"/>
                  <a:gd name="T4" fmla="*/ 10225 w 953"/>
                  <a:gd name="T5" fmla="*/ 2575 h 227"/>
                  <a:gd name="T6" fmla="*/ 0 60000 65536"/>
                  <a:gd name="T7" fmla="*/ 0 60000 65536"/>
                  <a:gd name="T8" fmla="*/ 0 60000 65536"/>
                  <a:gd name="T9" fmla="*/ 0 w 953"/>
                  <a:gd name="T10" fmla="*/ 0 h 227"/>
                  <a:gd name="T11" fmla="*/ 953 w 953"/>
                  <a:gd name="T12" fmla="*/ 227 h 227"/>
                </a:gdLst>
                <a:ahLst/>
                <a:cxnLst>
                  <a:cxn ang="T6">
                    <a:pos x="T0" y="T1"/>
                  </a:cxn>
                  <a:cxn ang="T7">
                    <a:pos x="T2" y="T3"/>
                  </a:cxn>
                  <a:cxn ang="T8">
                    <a:pos x="T4" y="T5"/>
                  </a:cxn>
                </a:cxnLst>
                <a:rect l="T9" t="T10" r="T11" b="T12"/>
                <a:pathLst>
                  <a:path w="953" h="227">
                    <a:moveTo>
                      <a:pt x="0" y="0"/>
                    </a:moveTo>
                    <a:lnTo>
                      <a:pt x="0" y="227"/>
                    </a:lnTo>
                    <a:lnTo>
                      <a:pt x="953" y="227"/>
                    </a:lnTo>
                  </a:path>
                </a:pathLst>
              </a:custGeom>
              <a:noFill/>
              <a:ln w="28575" cap="flat" cmpd="sng">
                <a:solidFill>
                  <a:srgbClr val="333399"/>
                </a:solidFill>
                <a:prstDash val="sysDot"/>
                <a:round/>
                <a:headEnd type="none" w="med" len="med"/>
                <a:tailEnd type="none" w="med" len="med"/>
              </a:ln>
            </p:spPr>
            <p:txBody>
              <a:bodyPr/>
              <a:lstStyle/>
              <a:p>
                <a:endParaRPr lang="en-US" sz="1350"/>
              </a:p>
            </p:txBody>
          </p:sp>
          <p:sp>
            <p:nvSpPr>
              <p:cNvPr id="59" name="Oval 36"/>
              <p:cNvSpPr>
                <a:spLocks noChangeArrowheads="1"/>
              </p:cNvSpPr>
              <p:nvPr/>
            </p:nvSpPr>
            <p:spPr bwMode="auto">
              <a:xfrm rot="10800000">
                <a:off x="8248119" y="934321"/>
                <a:ext cx="221195" cy="221195"/>
              </a:xfrm>
              <a:prstGeom prst="ellipse">
                <a:avLst/>
              </a:prstGeom>
              <a:solidFill>
                <a:schemeClr val="accent4">
                  <a:lumMod val="60000"/>
                  <a:lumOff val="40000"/>
                  <a:alpha val="50195"/>
                </a:schemeClr>
              </a:solidFill>
              <a:ln w="25400">
                <a:solidFill>
                  <a:srgbClr val="FFFFFF"/>
                </a:solidFill>
                <a:round/>
                <a:headEnd/>
                <a:tailEnd/>
              </a:ln>
              <a:effectLst>
                <a:outerShdw dist="38099" dir="2700000" algn="ctr" rotWithShape="0">
                  <a:schemeClr val="tx1">
                    <a:alpha val="50000"/>
                  </a:schemeClr>
                </a:outerShdw>
              </a:effectLst>
            </p:spPr>
            <p:txBody>
              <a:bodyPr wrap="none" anchor="ctr"/>
              <a:lstStyle/>
              <a:p>
                <a:pPr algn="ctr">
                  <a:defRPr/>
                </a:pPr>
                <a:endParaRPr lang="de-DE" sz="1350" dirty="0">
                  <a:ea typeface="ＭＳ Ｐゴシック" pitchFamily="34" charset="-128"/>
                </a:endParaRPr>
              </a:p>
            </p:txBody>
          </p:sp>
        </p:grpSp>
        <p:sp>
          <p:nvSpPr>
            <p:cNvPr id="57" name="Text Box 28"/>
            <p:cNvSpPr txBox="1">
              <a:spLocks noChangeArrowheads="1"/>
            </p:cNvSpPr>
            <p:nvPr/>
          </p:nvSpPr>
          <p:spPr bwMode="auto">
            <a:xfrm rot="16200000">
              <a:off x="6770100" y="2523946"/>
              <a:ext cx="1071012" cy="369332"/>
            </a:xfrm>
            <a:prstGeom prst="rect">
              <a:avLst/>
            </a:prstGeom>
            <a:noFill/>
            <a:ln w="9525">
              <a:noFill/>
              <a:miter lim="800000"/>
              <a:headEnd/>
              <a:tailEnd/>
            </a:ln>
          </p:spPr>
          <p:txBody>
            <a:bodyPr wrap="square" lIns="0" tIns="0" rIns="0" bIns="0">
              <a:spAutoFit/>
            </a:bodyPr>
            <a:lstStyle/>
            <a:p>
              <a:pPr>
                <a:spcBef>
                  <a:spcPct val="20000"/>
                </a:spcBef>
              </a:pPr>
              <a:r>
                <a:rPr lang="en-US" sz="900" dirty="0">
                  <a:solidFill>
                    <a:srgbClr val="333399"/>
                  </a:solidFill>
                  <a:ea typeface="ＭＳ Ｐゴシック" charset="-128"/>
                </a:rPr>
                <a:t>IP 40 metal enclosure</a:t>
              </a:r>
            </a:p>
          </p:txBody>
        </p:sp>
      </p:grpSp>
      <p:grpSp>
        <p:nvGrpSpPr>
          <p:cNvPr id="60" name="Group 59"/>
          <p:cNvGrpSpPr/>
          <p:nvPr/>
        </p:nvGrpSpPr>
        <p:grpSpPr>
          <a:xfrm rot="16200000" flipH="1">
            <a:off x="1743058" y="865082"/>
            <a:ext cx="363153" cy="1868384"/>
            <a:chOff x="7044244" y="1474674"/>
            <a:chExt cx="484204" cy="2491179"/>
          </a:xfrm>
        </p:grpSpPr>
        <p:grpSp>
          <p:nvGrpSpPr>
            <p:cNvPr id="61" name="Group 60"/>
            <p:cNvGrpSpPr/>
            <p:nvPr/>
          </p:nvGrpSpPr>
          <p:grpSpPr>
            <a:xfrm rot="5400000" flipH="1" flipV="1">
              <a:off x="6980304" y="3460966"/>
              <a:ext cx="568827" cy="440947"/>
              <a:chOff x="8204575" y="934322"/>
              <a:chExt cx="568827" cy="440947"/>
            </a:xfrm>
          </p:grpSpPr>
          <p:sp>
            <p:nvSpPr>
              <p:cNvPr id="63" name="Freeform 37"/>
              <p:cNvSpPr>
                <a:spLocks/>
              </p:cNvSpPr>
              <p:nvPr/>
            </p:nvSpPr>
            <p:spPr bwMode="auto">
              <a:xfrm rot="5400000" flipV="1">
                <a:off x="8434023" y="1035890"/>
                <a:ext cx="330348" cy="348410"/>
              </a:xfrm>
              <a:custGeom>
                <a:avLst/>
                <a:gdLst>
                  <a:gd name="T0" fmla="*/ 0 w 953"/>
                  <a:gd name="T1" fmla="*/ 0 h 227"/>
                  <a:gd name="T2" fmla="*/ 0 w 953"/>
                  <a:gd name="T3" fmla="*/ 2575 h 227"/>
                  <a:gd name="T4" fmla="*/ 10225 w 953"/>
                  <a:gd name="T5" fmla="*/ 2575 h 227"/>
                  <a:gd name="T6" fmla="*/ 0 60000 65536"/>
                  <a:gd name="T7" fmla="*/ 0 60000 65536"/>
                  <a:gd name="T8" fmla="*/ 0 60000 65536"/>
                  <a:gd name="T9" fmla="*/ 0 w 953"/>
                  <a:gd name="T10" fmla="*/ 0 h 227"/>
                  <a:gd name="T11" fmla="*/ 953 w 953"/>
                  <a:gd name="T12" fmla="*/ 227 h 227"/>
                </a:gdLst>
                <a:ahLst/>
                <a:cxnLst>
                  <a:cxn ang="T6">
                    <a:pos x="T0" y="T1"/>
                  </a:cxn>
                  <a:cxn ang="T7">
                    <a:pos x="T2" y="T3"/>
                  </a:cxn>
                  <a:cxn ang="T8">
                    <a:pos x="T4" y="T5"/>
                  </a:cxn>
                </a:cxnLst>
                <a:rect l="T9" t="T10" r="T11" b="T12"/>
                <a:pathLst>
                  <a:path w="953" h="227">
                    <a:moveTo>
                      <a:pt x="0" y="0"/>
                    </a:moveTo>
                    <a:lnTo>
                      <a:pt x="0" y="227"/>
                    </a:lnTo>
                    <a:lnTo>
                      <a:pt x="953" y="227"/>
                    </a:lnTo>
                  </a:path>
                </a:pathLst>
              </a:custGeom>
              <a:noFill/>
              <a:ln w="28575" cap="flat" cmpd="sng">
                <a:solidFill>
                  <a:srgbClr val="333399"/>
                </a:solidFill>
                <a:prstDash val="sysDot"/>
                <a:round/>
                <a:headEnd type="none" w="med" len="med"/>
                <a:tailEnd type="none" w="med" len="med"/>
              </a:ln>
            </p:spPr>
            <p:txBody>
              <a:bodyPr/>
              <a:lstStyle/>
              <a:p>
                <a:endParaRPr lang="en-US" sz="1350"/>
              </a:p>
            </p:txBody>
          </p:sp>
          <p:sp>
            <p:nvSpPr>
              <p:cNvPr id="64" name="Oval 36"/>
              <p:cNvSpPr>
                <a:spLocks noChangeArrowheads="1"/>
              </p:cNvSpPr>
              <p:nvPr/>
            </p:nvSpPr>
            <p:spPr bwMode="auto">
              <a:xfrm rot="10800000">
                <a:off x="8204575" y="934322"/>
                <a:ext cx="221195" cy="221195"/>
              </a:xfrm>
              <a:prstGeom prst="ellipse">
                <a:avLst/>
              </a:prstGeom>
              <a:solidFill>
                <a:schemeClr val="accent4">
                  <a:lumMod val="60000"/>
                  <a:lumOff val="40000"/>
                  <a:alpha val="50195"/>
                </a:schemeClr>
              </a:solidFill>
              <a:ln w="25400">
                <a:solidFill>
                  <a:srgbClr val="FFFFFF"/>
                </a:solidFill>
                <a:round/>
                <a:headEnd/>
                <a:tailEnd/>
              </a:ln>
              <a:effectLst>
                <a:outerShdw dist="38099" dir="2700000" algn="ctr" rotWithShape="0">
                  <a:schemeClr val="tx1">
                    <a:alpha val="50000"/>
                  </a:schemeClr>
                </a:outerShdw>
              </a:effectLst>
            </p:spPr>
            <p:txBody>
              <a:bodyPr wrap="none" anchor="ctr"/>
              <a:lstStyle/>
              <a:p>
                <a:pPr algn="ctr">
                  <a:defRPr/>
                </a:pPr>
                <a:endParaRPr lang="de-DE" sz="1350" dirty="0">
                  <a:ea typeface="ＭＳ Ｐゴシック" pitchFamily="34" charset="-128"/>
                </a:endParaRPr>
              </a:p>
            </p:txBody>
          </p:sp>
        </p:grpSp>
        <p:sp>
          <p:nvSpPr>
            <p:cNvPr id="62" name="Text Box 28"/>
            <p:cNvSpPr txBox="1">
              <a:spLocks noChangeArrowheads="1"/>
            </p:cNvSpPr>
            <p:nvPr/>
          </p:nvSpPr>
          <p:spPr bwMode="auto">
            <a:xfrm rot="5400000" flipV="1">
              <a:off x="6394399" y="2202457"/>
              <a:ext cx="1861832" cy="406266"/>
            </a:xfrm>
            <a:prstGeom prst="rect">
              <a:avLst/>
            </a:prstGeom>
            <a:noFill/>
            <a:ln w="9525">
              <a:noFill/>
              <a:miter lim="800000"/>
              <a:headEnd/>
              <a:tailEnd/>
            </a:ln>
          </p:spPr>
          <p:txBody>
            <a:bodyPr wrap="square" lIns="0" tIns="0" rIns="0" bIns="0">
              <a:spAutoFit/>
            </a:bodyPr>
            <a:lstStyle/>
            <a:p>
              <a:pPr algn="r">
                <a:spcBef>
                  <a:spcPct val="20000"/>
                </a:spcBef>
              </a:pPr>
              <a:r>
                <a:rPr lang="en-US" sz="900" dirty="0">
                  <a:solidFill>
                    <a:srgbClr val="333399"/>
                  </a:solidFill>
                  <a:ea typeface="ＭＳ Ｐゴシック" charset="-128"/>
                </a:rPr>
                <a:t>Fast/Gigabit </a:t>
              </a:r>
            </a:p>
            <a:p>
              <a:pPr algn="r">
                <a:spcBef>
                  <a:spcPct val="20000"/>
                </a:spcBef>
              </a:pPr>
              <a:r>
                <a:rPr lang="en-US" sz="900" dirty="0">
                  <a:solidFill>
                    <a:srgbClr val="333399"/>
                  </a:solidFill>
                  <a:ea typeface="ＭＳ Ｐゴシック" charset="-128"/>
                </a:rPr>
                <a:t>Ethernet ports</a:t>
              </a:r>
            </a:p>
          </p:txBody>
        </p:sp>
      </p:grpSp>
      <p:grpSp>
        <p:nvGrpSpPr>
          <p:cNvPr id="65" name="Group 64"/>
          <p:cNvGrpSpPr/>
          <p:nvPr/>
        </p:nvGrpSpPr>
        <p:grpSpPr>
          <a:xfrm flipH="1" flipV="1">
            <a:off x="2176672" y="3598875"/>
            <a:ext cx="1405565" cy="695520"/>
            <a:chOff x="7044244" y="2994950"/>
            <a:chExt cx="1874087" cy="927360"/>
          </a:xfrm>
        </p:grpSpPr>
        <p:grpSp>
          <p:nvGrpSpPr>
            <p:cNvPr id="66" name="Group 65"/>
            <p:cNvGrpSpPr/>
            <p:nvPr/>
          </p:nvGrpSpPr>
          <p:grpSpPr>
            <a:xfrm rot="5400000" flipH="1" flipV="1">
              <a:off x="6795886" y="3335642"/>
              <a:ext cx="835026" cy="338310"/>
              <a:chOff x="8248119" y="934321"/>
              <a:chExt cx="835026" cy="338310"/>
            </a:xfrm>
          </p:grpSpPr>
          <p:sp>
            <p:nvSpPr>
              <p:cNvPr id="73" name="Freeform 37"/>
              <p:cNvSpPr>
                <a:spLocks/>
              </p:cNvSpPr>
              <p:nvPr/>
            </p:nvSpPr>
            <p:spPr bwMode="auto">
              <a:xfrm rot="5400000" flipV="1">
                <a:off x="8661991" y="851476"/>
                <a:ext cx="227710" cy="614599"/>
              </a:xfrm>
              <a:custGeom>
                <a:avLst/>
                <a:gdLst>
                  <a:gd name="T0" fmla="*/ 0 w 953"/>
                  <a:gd name="T1" fmla="*/ 0 h 227"/>
                  <a:gd name="T2" fmla="*/ 0 w 953"/>
                  <a:gd name="T3" fmla="*/ 2575 h 227"/>
                  <a:gd name="T4" fmla="*/ 10225 w 953"/>
                  <a:gd name="T5" fmla="*/ 2575 h 227"/>
                  <a:gd name="T6" fmla="*/ 0 60000 65536"/>
                  <a:gd name="T7" fmla="*/ 0 60000 65536"/>
                  <a:gd name="T8" fmla="*/ 0 60000 65536"/>
                  <a:gd name="T9" fmla="*/ 0 w 953"/>
                  <a:gd name="T10" fmla="*/ 0 h 227"/>
                  <a:gd name="T11" fmla="*/ 953 w 953"/>
                  <a:gd name="T12" fmla="*/ 227 h 227"/>
                </a:gdLst>
                <a:ahLst/>
                <a:cxnLst>
                  <a:cxn ang="T6">
                    <a:pos x="T0" y="T1"/>
                  </a:cxn>
                  <a:cxn ang="T7">
                    <a:pos x="T2" y="T3"/>
                  </a:cxn>
                  <a:cxn ang="T8">
                    <a:pos x="T4" y="T5"/>
                  </a:cxn>
                </a:cxnLst>
                <a:rect l="T9" t="T10" r="T11" b="T12"/>
                <a:pathLst>
                  <a:path w="953" h="227">
                    <a:moveTo>
                      <a:pt x="0" y="0"/>
                    </a:moveTo>
                    <a:lnTo>
                      <a:pt x="0" y="227"/>
                    </a:lnTo>
                    <a:lnTo>
                      <a:pt x="953" y="227"/>
                    </a:lnTo>
                  </a:path>
                </a:pathLst>
              </a:custGeom>
              <a:noFill/>
              <a:ln w="28575" cap="flat" cmpd="sng">
                <a:solidFill>
                  <a:srgbClr val="333399"/>
                </a:solidFill>
                <a:prstDash val="sysDot"/>
                <a:round/>
                <a:headEnd type="none" w="med" len="med"/>
                <a:tailEnd type="none" w="med" len="med"/>
              </a:ln>
            </p:spPr>
            <p:txBody>
              <a:bodyPr/>
              <a:lstStyle/>
              <a:p>
                <a:endParaRPr lang="en-US" sz="1350"/>
              </a:p>
            </p:txBody>
          </p:sp>
          <p:sp>
            <p:nvSpPr>
              <p:cNvPr id="74" name="Oval 36"/>
              <p:cNvSpPr>
                <a:spLocks noChangeArrowheads="1"/>
              </p:cNvSpPr>
              <p:nvPr/>
            </p:nvSpPr>
            <p:spPr bwMode="auto">
              <a:xfrm rot="10800000">
                <a:off x="8248119" y="934321"/>
                <a:ext cx="221195" cy="221195"/>
              </a:xfrm>
              <a:prstGeom prst="ellipse">
                <a:avLst/>
              </a:prstGeom>
              <a:solidFill>
                <a:schemeClr val="accent4">
                  <a:lumMod val="60000"/>
                  <a:lumOff val="40000"/>
                  <a:alpha val="50195"/>
                </a:schemeClr>
              </a:solidFill>
              <a:ln w="25400">
                <a:solidFill>
                  <a:srgbClr val="FFFFFF"/>
                </a:solidFill>
                <a:round/>
                <a:headEnd/>
                <a:tailEnd/>
              </a:ln>
              <a:effectLst>
                <a:outerShdw dist="38099" dir="2700000" algn="ctr" rotWithShape="0">
                  <a:schemeClr val="tx1">
                    <a:alpha val="50000"/>
                  </a:schemeClr>
                </a:outerShdw>
              </a:effectLst>
            </p:spPr>
            <p:txBody>
              <a:bodyPr wrap="none" anchor="ctr"/>
              <a:lstStyle/>
              <a:p>
                <a:pPr algn="ctr">
                  <a:defRPr/>
                </a:pPr>
                <a:endParaRPr lang="de-DE" sz="1350" dirty="0">
                  <a:ea typeface="ＭＳ Ｐゴシック" pitchFamily="34" charset="-128"/>
                </a:endParaRPr>
              </a:p>
            </p:txBody>
          </p:sp>
        </p:grpSp>
        <p:sp>
          <p:nvSpPr>
            <p:cNvPr id="72" name="Text Box 28"/>
            <p:cNvSpPr txBox="1">
              <a:spLocks noChangeArrowheads="1"/>
            </p:cNvSpPr>
            <p:nvPr/>
          </p:nvSpPr>
          <p:spPr bwMode="auto">
            <a:xfrm rot="10800000">
              <a:off x="7429309" y="2994950"/>
              <a:ext cx="1489022" cy="184665"/>
            </a:xfrm>
            <a:prstGeom prst="rect">
              <a:avLst/>
            </a:prstGeom>
            <a:noFill/>
            <a:ln w="9525">
              <a:noFill/>
              <a:miter lim="800000"/>
              <a:headEnd/>
              <a:tailEnd/>
            </a:ln>
          </p:spPr>
          <p:txBody>
            <a:bodyPr wrap="square" lIns="0" tIns="0" rIns="0" bIns="0">
              <a:spAutoFit/>
            </a:bodyPr>
            <a:lstStyle/>
            <a:p>
              <a:pPr algn="r"/>
              <a:r>
                <a:rPr lang="en-US" sz="900" kern="0" dirty="0">
                  <a:solidFill>
                    <a:srgbClr val="00498E"/>
                  </a:solidFill>
                </a:rPr>
                <a:t>12/24 VDC power input</a:t>
              </a:r>
              <a:endParaRPr lang="en-US" sz="900" dirty="0"/>
            </a:p>
          </p:txBody>
        </p:sp>
      </p:grpSp>
    </p:spTree>
    <p:extLst>
      <p:ext uri="{BB962C8B-B14F-4D97-AF65-F5344CB8AC3E}">
        <p14:creationId xmlns:p14="http://schemas.microsoft.com/office/powerpoint/2010/main" val="894595533"/>
      </p:ext>
    </p:extLst>
  </p:cSld>
  <p:clrMapOvr>
    <a:masterClrMapping/>
  </p:clrMapOvr>
  <mc:AlternateContent xmlns:mc="http://schemas.openxmlformats.org/markup-compatibility/2006">
    <mc:Choice xmlns:p14="http://schemas.microsoft.com/office/powerpoint/2010/main" Requires="p14">
      <p:transition>
        <p14:reveal/>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2"/>
          <p:cNvSpPr txBox="1">
            <a:spLocks noChangeArrowheads="1"/>
          </p:cNvSpPr>
          <p:nvPr/>
        </p:nvSpPr>
        <p:spPr>
          <a:xfrm>
            <a:off x="1258754" y="161318"/>
            <a:ext cx="3529270" cy="409268"/>
          </a:xfrm>
          <a:prstGeom prst="rect">
            <a:avLst/>
          </a:prstGeom>
        </p:spPr>
        <p:txBody>
          <a:bodyPr/>
          <a:lstStyle>
            <a:lvl1pPr algn="l" rtl="0" fontAlgn="base">
              <a:lnSpc>
                <a:spcPct val="100000"/>
              </a:lnSpc>
              <a:spcBef>
                <a:spcPct val="0"/>
              </a:spcBef>
              <a:spcAft>
                <a:spcPct val="0"/>
              </a:spcAft>
              <a:defRPr lang="en-US" sz="2400" b="1" kern="1200" dirty="0" smtClean="0">
                <a:solidFill>
                  <a:schemeClr val="bg1"/>
                </a:solidFill>
                <a:effectLst/>
                <a:latin typeface="Arial" charset="0"/>
                <a:ea typeface="+mn-ea"/>
                <a:cs typeface="+mn-cs"/>
              </a:defRPr>
            </a:lvl1pPr>
            <a:lvl2pPr algn="r" rtl="0" fontAlgn="base">
              <a:lnSpc>
                <a:spcPct val="85000"/>
              </a:lnSpc>
              <a:spcBef>
                <a:spcPct val="0"/>
              </a:spcBef>
              <a:spcAft>
                <a:spcPct val="0"/>
              </a:spcAft>
              <a:defRPr sz="2200" b="1">
                <a:solidFill>
                  <a:schemeClr val="tx1"/>
                </a:solidFill>
                <a:latin typeface="Arial" charset="0"/>
              </a:defRPr>
            </a:lvl2pPr>
            <a:lvl3pPr algn="r" rtl="0" fontAlgn="base">
              <a:lnSpc>
                <a:spcPct val="85000"/>
              </a:lnSpc>
              <a:spcBef>
                <a:spcPct val="0"/>
              </a:spcBef>
              <a:spcAft>
                <a:spcPct val="0"/>
              </a:spcAft>
              <a:defRPr sz="2200" b="1">
                <a:solidFill>
                  <a:schemeClr val="tx1"/>
                </a:solidFill>
                <a:latin typeface="Arial" charset="0"/>
              </a:defRPr>
            </a:lvl3pPr>
            <a:lvl4pPr algn="r" rtl="0" fontAlgn="base">
              <a:lnSpc>
                <a:spcPct val="85000"/>
              </a:lnSpc>
              <a:spcBef>
                <a:spcPct val="0"/>
              </a:spcBef>
              <a:spcAft>
                <a:spcPct val="0"/>
              </a:spcAft>
              <a:defRPr sz="2200" b="1">
                <a:solidFill>
                  <a:schemeClr val="tx1"/>
                </a:solidFill>
                <a:latin typeface="Arial" charset="0"/>
              </a:defRPr>
            </a:lvl4pPr>
            <a:lvl5pPr algn="r" rtl="0" fontAlgn="base">
              <a:lnSpc>
                <a:spcPct val="85000"/>
              </a:lnSpc>
              <a:spcBef>
                <a:spcPct val="0"/>
              </a:spcBef>
              <a:spcAft>
                <a:spcPct val="0"/>
              </a:spcAft>
              <a:defRPr sz="2200" b="1">
                <a:solidFill>
                  <a:schemeClr val="tx1"/>
                </a:solidFill>
                <a:latin typeface="Arial" charset="0"/>
              </a:defRPr>
            </a:lvl5pPr>
            <a:lvl6pPr marL="457200" algn="r" rtl="0" fontAlgn="base">
              <a:lnSpc>
                <a:spcPct val="85000"/>
              </a:lnSpc>
              <a:spcBef>
                <a:spcPct val="0"/>
              </a:spcBef>
              <a:spcAft>
                <a:spcPct val="0"/>
              </a:spcAft>
              <a:defRPr sz="2200" b="1">
                <a:solidFill>
                  <a:schemeClr val="tx1"/>
                </a:solidFill>
                <a:latin typeface="Arial" charset="0"/>
              </a:defRPr>
            </a:lvl6pPr>
            <a:lvl7pPr marL="914400" algn="r" rtl="0" fontAlgn="base">
              <a:lnSpc>
                <a:spcPct val="85000"/>
              </a:lnSpc>
              <a:spcBef>
                <a:spcPct val="0"/>
              </a:spcBef>
              <a:spcAft>
                <a:spcPct val="0"/>
              </a:spcAft>
              <a:defRPr sz="2200" b="1">
                <a:solidFill>
                  <a:schemeClr val="tx1"/>
                </a:solidFill>
                <a:latin typeface="Arial" charset="0"/>
              </a:defRPr>
            </a:lvl7pPr>
            <a:lvl8pPr marL="1371600" algn="r" rtl="0" fontAlgn="base">
              <a:lnSpc>
                <a:spcPct val="85000"/>
              </a:lnSpc>
              <a:spcBef>
                <a:spcPct val="0"/>
              </a:spcBef>
              <a:spcAft>
                <a:spcPct val="0"/>
              </a:spcAft>
              <a:defRPr sz="2200" b="1">
                <a:solidFill>
                  <a:schemeClr val="tx1"/>
                </a:solidFill>
                <a:latin typeface="Arial" charset="0"/>
              </a:defRPr>
            </a:lvl8pPr>
            <a:lvl9pPr marL="1828800" algn="r" rtl="0" fontAlgn="base">
              <a:lnSpc>
                <a:spcPct val="85000"/>
              </a:lnSpc>
              <a:spcBef>
                <a:spcPct val="0"/>
              </a:spcBef>
              <a:spcAft>
                <a:spcPct val="0"/>
              </a:spcAft>
              <a:defRPr sz="2200" b="1">
                <a:solidFill>
                  <a:schemeClr val="tx1"/>
                </a:solidFill>
                <a:latin typeface="Arial" charset="0"/>
              </a:defRPr>
            </a:lvl9pPr>
          </a:lstStyle>
          <a:p>
            <a:r>
              <a:rPr lang="ru-RU" sz="1630" dirty="0" smtClean="0">
                <a:solidFill>
                  <a:srgbClr val="005791"/>
                </a:solidFill>
                <a:latin typeface="Arial" pitchFamily="34" charset="0"/>
              </a:rPr>
              <a:t>Задание нас</a:t>
            </a:r>
            <a:r>
              <a:rPr lang="ru-RU" sz="1630" dirty="0">
                <a:solidFill>
                  <a:srgbClr val="005791"/>
                </a:solidFill>
                <a:latin typeface="Arial" pitchFamily="34" charset="0"/>
              </a:rPr>
              <a:t>т</a:t>
            </a:r>
            <a:r>
              <a:rPr lang="ru-RU" sz="1630" dirty="0" smtClean="0">
                <a:solidFill>
                  <a:srgbClr val="005791"/>
                </a:solidFill>
                <a:latin typeface="Arial" pitchFamily="34" charset="0"/>
              </a:rPr>
              <a:t>роек </a:t>
            </a:r>
            <a:r>
              <a:rPr lang="en-US" sz="1630" dirty="0" smtClean="0">
                <a:solidFill>
                  <a:srgbClr val="005791"/>
                </a:solidFill>
                <a:latin typeface="Arial" pitchFamily="34" charset="0"/>
              </a:rPr>
              <a:t>SPIDER</a:t>
            </a:r>
            <a:r>
              <a:rPr lang="ru-RU" sz="1630" dirty="0" smtClean="0">
                <a:solidFill>
                  <a:srgbClr val="005791"/>
                </a:solidFill>
                <a:latin typeface="Arial" pitchFamily="34" charset="0"/>
              </a:rPr>
              <a:t> </a:t>
            </a:r>
            <a:r>
              <a:rPr lang="en-US" sz="1630" dirty="0" smtClean="0">
                <a:solidFill>
                  <a:srgbClr val="005791"/>
                </a:solidFill>
                <a:latin typeface="Arial" pitchFamily="34" charset="0"/>
              </a:rPr>
              <a:t>III</a:t>
            </a:r>
            <a:endParaRPr lang="en-US" sz="1630" dirty="0">
              <a:solidFill>
                <a:srgbClr val="005791"/>
              </a:solidFill>
              <a:latin typeface="Arial" pitchFamily="34" charset="0"/>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1131590"/>
            <a:ext cx="5237820" cy="3823609"/>
          </a:xfrm>
          <a:prstGeom prst="rect">
            <a:avLst/>
          </a:prstGeom>
        </p:spPr>
      </p:pic>
      <p:sp>
        <p:nvSpPr>
          <p:cNvPr id="13" name="Прямоугольная выноска 12"/>
          <p:cNvSpPr/>
          <p:nvPr/>
        </p:nvSpPr>
        <p:spPr>
          <a:xfrm>
            <a:off x="2116045" y="689262"/>
            <a:ext cx="1207012" cy="1010978"/>
          </a:xfrm>
          <a:prstGeom prst="wedgeRectCallout">
            <a:avLst>
              <a:gd name="adj1" fmla="val 75608"/>
              <a:gd name="adj2" fmla="val 4821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350" dirty="0"/>
              <a:t>Общие параметры</a:t>
            </a:r>
          </a:p>
        </p:txBody>
      </p:sp>
      <p:sp>
        <p:nvSpPr>
          <p:cNvPr id="16" name="Прямоугольная выноска 15"/>
          <p:cNvSpPr/>
          <p:nvPr/>
        </p:nvSpPr>
        <p:spPr>
          <a:xfrm>
            <a:off x="2116045" y="1845214"/>
            <a:ext cx="1207012" cy="1010978"/>
          </a:xfrm>
          <a:prstGeom prst="wedgeRectCallout">
            <a:avLst>
              <a:gd name="adj1" fmla="val 75608"/>
              <a:gd name="adj2" fmla="val 4821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350" dirty="0"/>
              <a:t>Параметры портов</a:t>
            </a:r>
          </a:p>
        </p:txBody>
      </p:sp>
      <p:sp>
        <p:nvSpPr>
          <p:cNvPr id="17" name="Прямоугольная выноска 16"/>
          <p:cNvSpPr/>
          <p:nvPr/>
        </p:nvSpPr>
        <p:spPr>
          <a:xfrm>
            <a:off x="2116045" y="3036518"/>
            <a:ext cx="1207012" cy="1010978"/>
          </a:xfrm>
          <a:prstGeom prst="wedgeRectCallout">
            <a:avLst>
              <a:gd name="adj1" fmla="val 75608"/>
              <a:gd name="adj2" fmla="val 4821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300" dirty="0" smtClean="0"/>
              <a:t>Итоговая</a:t>
            </a:r>
            <a:br>
              <a:rPr lang="ru-RU" sz="1300" dirty="0" smtClean="0"/>
            </a:br>
            <a:r>
              <a:rPr lang="ru-RU" sz="1300" dirty="0" smtClean="0"/>
              <a:t>конфигурация</a:t>
            </a:r>
            <a:endParaRPr lang="ru-RU" sz="1300" dirty="0"/>
          </a:p>
        </p:txBody>
      </p:sp>
      <p:sp>
        <p:nvSpPr>
          <p:cNvPr id="18" name="Прямоугольная выноска 17"/>
          <p:cNvSpPr/>
          <p:nvPr/>
        </p:nvSpPr>
        <p:spPr>
          <a:xfrm flipH="1">
            <a:off x="4499992" y="689070"/>
            <a:ext cx="1277264" cy="324036"/>
          </a:xfrm>
          <a:prstGeom prst="wedgeRectCallout">
            <a:avLst>
              <a:gd name="adj1" fmla="val 65011"/>
              <a:gd name="adj2" fmla="val 24593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350" dirty="0"/>
              <a:t>Тип устройства</a:t>
            </a:r>
          </a:p>
        </p:txBody>
      </p:sp>
      <p:sp>
        <p:nvSpPr>
          <p:cNvPr id="19" name="Прямоугольная выноска 18"/>
          <p:cNvSpPr/>
          <p:nvPr/>
        </p:nvSpPr>
        <p:spPr>
          <a:xfrm flipH="1">
            <a:off x="6660232" y="689070"/>
            <a:ext cx="1277264" cy="324036"/>
          </a:xfrm>
          <a:prstGeom prst="wedgeRectCallout">
            <a:avLst>
              <a:gd name="adj1" fmla="val -64982"/>
              <a:gd name="adj2" fmla="val 40467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350" dirty="0"/>
              <a:t>Выбор порта</a:t>
            </a:r>
          </a:p>
        </p:txBody>
      </p:sp>
      <p:pic>
        <p:nvPicPr>
          <p:cNvPr id="10" name="Объект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3" y="4173048"/>
            <a:ext cx="2525083" cy="945649"/>
          </a:xfrm>
          <a:prstGeom prst="rect">
            <a:avLst/>
          </a:prstGeom>
        </p:spPr>
      </p:pic>
    </p:spTree>
    <p:extLst>
      <p:ext uri="{BB962C8B-B14F-4D97-AF65-F5344CB8AC3E}">
        <p14:creationId xmlns:p14="http://schemas.microsoft.com/office/powerpoint/2010/main" val="874586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Fußzeilenplatzhalter 4"/>
          <p:cNvSpPr>
            <a:spLocks noGrp="1"/>
          </p:cNvSpPr>
          <p:nvPr>
            <p:ph type="ftr" sz="quarter" idx="4294967295"/>
          </p:nvPr>
        </p:nvSpPr>
        <p:spPr>
          <a:xfrm>
            <a:off x="2582466" y="4712494"/>
            <a:ext cx="3531394" cy="342900"/>
          </a:xfrm>
          <a:prstGeom prst="rect">
            <a:avLst/>
          </a:prstGeom>
          <a:noFill/>
        </p:spPr>
        <p:txBody>
          <a:bodyPr/>
          <a:lstStyle>
            <a:lvl1pPr eaLnBrk="0" hangingPunct="0">
              <a:spcBef>
                <a:spcPct val="20000"/>
              </a:spcBef>
              <a:buClr>
                <a:srgbClr val="124886"/>
              </a:buClr>
              <a:buSzPct val="115000"/>
              <a:buFont typeface="Times" pitchFamily="18" charset="0"/>
              <a:buChar char="•"/>
              <a:defRPr sz="1650">
                <a:solidFill>
                  <a:schemeClr val="tx1"/>
                </a:solidFill>
                <a:latin typeface="Arial" charset="0"/>
                <a:ea typeface="ＭＳ Ｐゴシック" pitchFamily="34" charset="-128"/>
              </a:defRPr>
            </a:lvl1pPr>
            <a:lvl2pPr marL="557213" indent="-214313" eaLnBrk="0" hangingPunct="0">
              <a:spcBef>
                <a:spcPct val="20000"/>
              </a:spcBef>
              <a:buClr>
                <a:srgbClr val="124886"/>
              </a:buClr>
              <a:buSzPct val="105000"/>
              <a:buFont typeface="Times" pitchFamily="18" charset="0"/>
              <a:buChar char="•"/>
              <a:defRPr sz="1425">
                <a:solidFill>
                  <a:schemeClr val="tx1"/>
                </a:solidFill>
                <a:latin typeface="Arial" charset="0"/>
                <a:ea typeface="ＭＳ Ｐゴシック" pitchFamily="34" charset="-128"/>
              </a:defRPr>
            </a:lvl2pPr>
            <a:lvl3pPr marL="857250" indent="-171450" eaLnBrk="0" hangingPunct="0">
              <a:spcBef>
                <a:spcPct val="20000"/>
              </a:spcBef>
              <a:buClr>
                <a:srgbClr val="124886"/>
              </a:buClr>
              <a:buChar char="–"/>
              <a:defRPr sz="1200">
                <a:solidFill>
                  <a:schemeClr val="tx1"/>
                </a:solidFill>
                <a:latin typeface="Arial" charset="0"/>
                <a:ea typeface="ＭＳ Ｐゴシック" pitchFamily="34" charset="-128"/>
              </a:defRPr>
            </a:lvl3pPr>
            <a:lvl4pPr marL="1200150" indent="-171450" eaLnBrk="0" hangingPunct="0">
              <a:spcBef>
                <a:spcPct val="20000"/>
              </a:spcBef>
              <a:buClr>
                <a:srgbClr val="124886"/>
              </a:buClr>
              <a:buFont typeface="Times" pitchFamily="18" charset="0"/>
              <a:buChar char="•"/>
              <a:defRPr sz="1200">
                <a:solidFill>
                  <a:schemeClr val="tx1"/>
                </a:solidFill>
                <a:latin typeface="Arial" charset="0"/>
                <a:ea typeface="ＭＳ Ｐゴシック" pitchFamily="34" charset="-128"/>
              </a:defRPr>
            </a:lvl4pPr>
            <a:lvl5pPr marL="1543050" indent="-171450" eaLnBrk="0" hangingPunct="0">
              <a:spcBef>
                <a:spcPct val="20000"/>
              </a:spcBef>
              <a:buClr>
                <a:srgbClr val="124886"/>
              </a:buClr>
              <a:buSzPct val="75000"/>
              <a:buChar char="»"/>
              <a:defRPr sz="1200">
                <a:solidFill>
                  <a:schemeClr val="tx1"/>
                </a:solidFill>
                <a:latin typeface="Arial" charset="0"/>
                <a:ea typeface="ＭＳ Ｐゴシック" pitchFamily="34" charset="-128"/>
              </a:defRPr>
            </a:lvl5pPr>
            <a:lvl6pPr marL="1885950" indent="-171450" eaLnBrk="0" fontAlgn="base" hangingPunct="0">
              <a:spcBef>
                <a:spcPct val="20000"/>
              </a:spcBef>
              <a:spcAft>
                <a:spcPct val="0"/>
              </a:spcAft>
              <a:buClr>
                <a:srgbClr val="124886"/>
              </a:buClr>
              <a:buSzPct val="75000"/>
              <a:buChar char="»"/>
              <a:defRPr sz="1200">
                <a:solidFill>
                  <a:schemeClr val="tx1"/>
                </a:solidFill>
                <a:latin typeface="Arial" charset="0"/>
                <a:ea typeface="ＭＳ Ｐゴシック" pitchFamily="34" charset="-128"/>
              </a:defRPr>
            </a:lvl6pPr>
            <a:lvl7pPr marL="2228850" indent="-171450" eaLnBrk="0" fontAlgn="base" hangingPunct="0">
              <a:spcBef>
                <a:spcPct val="20000"/>
              </a:spcBef>
              <a:spcAft>
                <a:spcPct val="0"/>
              </a:spcAft>
              <a:buClr>
                <a:srgbClr val="124886"/>
              </a:buClr>
              <a:buSzPct val="75000"/>
              <a:buChar char="»"/>
              <a:defRPr sz="1200">
                <a:solidFill>
                  <a:schemeClr val="tx1"/>
                </a:solidFill>
                <a:latin typeface="Arial" charset="0"/>
                <a:ea typeface="ＭＳ Ｐゴシック" pitchFamily="34" charset="-128"/>
              </a:defRPr>
            </a:lvl7pPr>
            <a:lvl8pPr marL="2571750" indent="-171450" eaLnBrk="0" fontAlgn="base" hangingPunct="0">
              <a:spcBef>
                <a:spcPct val="20000"/>
              </a:spcBef>
              <a:spcAft>
                <a:spcPct val="0"/>
              </a:spcAft>
              <a:buClr>
                <a:srgbClr val="124886"/>
              </a:buClr>
              <a:buSzPct val="75000"/>
              <a:buChar char="»"/>
              <a:defRPr sz="1200">
                <a:solidFill>
                  <a:schemeClr val="tx1"/>
                </a:solidFill>
                <a:latin typeface="Arial" charset="0"/>
                <a:ea typeface="ＭＳ Ｐゴシック" pitchFamily="34" charset="-128"/>
              </a:defRPr>
            </a:lvl8pPr>
            <a:lvl9pPr marL="2914650" indent="-171450" eaLnBrk="0" fontAlgn="base" hangingPunct="0">
              <a:spcBef>
                <a:spcPct val="20000"/>
              </a:spcBef>
              <a:spcAft>
                <a:spcPct val="0"/>
              </a:spcAft>
              <a:buClr>
                <a:srgbClr val="124886"/>
              </a:buClr>
              <a:buSzPct val="75000"/>
              <a:buChar char="»"/>
              <a:defRPr sz="1200">
                <a:solidFill>
                  <a:schemeClr val="tx1"/>
                </a:solidFill>
                <a:latin typeface="Arial" charset="0"/>
                <a:ea typeface="ＭＳ Ｐゴシック" pitchFamily="34" charset="-128"/>
              </a:defRPr>
            </a:lvl9pPr>
          </a:lstStyle>
          <a:p>
            <a:pPr>
              <a:spcBef>
                <a:spcPct val="0"/>
              </a:spcBef>
              <a:buClrTx/>
              <a:buSzTx/>
              <a:buFontTx/>
              <a:buNone/>
            </a:pPr>
            <a:r>
              <a:rPr lang="en-US" altLang="de-DE" sz="600">
                <a:solidFill>
                  <a:schemeClr val="bg2"/>
                </a:solidFill>
              </a:rPr>
              <a:t> </a:t>
            </a:r>
            <a:endParaRPr lang="en-US" altLang="de-DE" sz="1800" b="1">
              <a:solidFill>
                <a:schemeClr val="bg2"/>
              </a:solidFill>
            </a:endParaRPr>
          </a:p>
        </p:txBody>
      </p:sp>
      <p:sp>
        <p:nvSpPr>
          <p:cNvPr id="5126" name="Text Box 10"/>
          <p:cNvSpPr txBox="1">
            <a:spLocks noChangeArrowheads="1"/>
          </p:cNvSpPr>
          <p:nvPr/>
        </p:nvSpPr>
        <p:spPr bwMode="auto">
          <a:xfrm>
            <a:off x="1348768" y="699542"/>
            <a:ext cx="6642738" cy="458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7800" indent="-177800" eaLnBrk="0" hangingPunct="0">
              <a:spcBef>
                <a:spcPct val="20000"/>
              </a:spcBef>
              <a:buClr>
                <a:srgbClr val="124886"/>
              </a:buClr>
              <a:buSzPct val="115000"/>
              <a:buFont typeface="Times" pitchFamily="18" charset="0"/>
              <a:buChar char="•"/>
              <a:tabLst>
                <a:tab pos="1162050" algn="l"/>
              </a:tabLst>
              <a:defRPr sz="2200">
                <a:solidFill>
                  <a:schemeClr val="tx1"/>
                </a:solidFill>
                <a:latin typeface="Arial" charset="0"/>
                <a:ea typeface="ＭＳ Ｐゴシック" pitchFamily="34" charset="-128"/>
              </a:defRPr>
            </a:lvl1pPr>
            <a:lvl2pPr marL="742950" indent="-285750" eaLnBrk="0" hangingPunct="0">
              <a:spcBef>
                <a:spcPct val="20000"/>
              </a:spcBef>
              <a:buClr>
                <a:srgbClr val="124886"/>
              </a:buClr>
              <a:buSzPct val="105000"/>
              <a:buFont typeface="Times" pitchFamily="18" charset="0"/>
              <a:buChar char="•"/>
              <a:tabLst>
                <a:tab pos="1162050" algn="l"/>
              </a:tabLst>
              <a:defRPr sz="1900">
                <a:solidFill>
                  <a:schemeClr val="tx1"/>
                </a:solidFill>
                <a:latin typeface="Arial" charset="0"/>
                <a:ea typeface="ＭＳ Ｐゴシック" pitchFamily="34" charset="-128"/>
              </a:defRPr>
            </a:lvl2pPr>
            <a:lvl3pPr marL="1143000" indent="-228600" eaLnBrk="0" hangingPunct="0">
              <a:spcBef>
                <a:spcPct val="20000"/>
              </a:spcBef>
              <a:buClr>
                <a:srgbClr val="124886"/>
              </a:buClr>
              <a:buChar char="–"/>
              <a:tabLst>
                <a:tab pos="1162050" algn="l"/>
              </a:tabLst>
              <a:defRPr sz="1600">
                <a:solidFill>
                  <a:schemeClr val="tx1"/>
                </a:solidFill>
                <a:latin typeface="Arial" charset="0"/>
                <a:ea typeface="ＭＳ Ｐゴシック" pitchFamily="34" charset="-128"/>
              </a:defRPr>
            </a:lvl3pPr>
            <a:lvl4pPr marL="1600200" indent="-228600" eaLnBrk="0" hangingPunct="0">
              <a:spcBef>
                <a:spcPct val="20000"/>
              </a:spcBef>
              <a:buClr>
                <a:srgbClr val="124886"/>
              </a:buClr>
              <a:buFont typeface="Times" pitchFamily="18" charset="0"/>
              <a:buChar char="•"/>
              <a:tabLst>
                <a:tab pos="1162050" algn="l"/>
              </a:tabLst>
              <a:defRPr sz="1600">
                <a:solidFill>
                  <a:schemeClr val="tx1"/>
                </a:solidFill>
                <a:latin typeface="Arial" charset="0"/>
                <a:ea typeface="ＭＳ Ｐゴシック" pitchFamily="34" charset="-128"/>
              </a:defRPr>
            </a:lvl4pPr>
            <a:lvl5pPr marL="2057400" indent="-228600" eaLnBrk="0" hangingPunct="0">
              <a:spcBef>
                <a:spcPct val="20000"/>
              </a:spcBef>
              <a:buClr>
                <a:srgbClr val="124886"/>
              </a:buClr>
              <a:buSzPct val="75000"/>
              <a:buChar char="»"/>
              <a:tabLst>
                <a:tab pos="1162050" algn="l"/>
              </a:tabLst>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124886"/>
              </a:buClr>
              <a:buSzPct val="75000"/>
              <a:buChar char="»"/>
              <a:tabLst>
                <a:tab pos="1162050" algn="l"/>
              </a:tabLst>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124886"/>
              </a:buClr>
              <a:buSzPct val="75000"/>
              <a:buChar char="»"/>
              <a:tabLst>
                <a:tab pos="1162050" algn="l"/>
              </a:tabLst>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124886"/>
              </a:buClr>
              <a:buSzPct val="75000"/>
              <a:buChar char="»"/>
              <a:tabLst>
                <a:tab pos="1162050" algn="l"/>
              </a:tabLst>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124886"/>
              </a:buClr>
              <a:buSzPct val="75000"/>
              <a:buChar char="»"/>
              <a:tabLst>
                <a:tab pos="1162050" algn="l"/>
              </a:tabLst>
              <a:defRPr sz="1600">
                <a:solidFill>
                  <a:schemeClr val="tx1"/>
                </a:solidFill>
                <a:latin typeface="Arial" charset="0"/>
                <a:ea typeface="ＭＳ Ｐゴシック" pitchFamily="34" charset="-128"/>
              </a:defRPr>
            </a:lvl9pPr>
          </a:lstStyle>
          <a:p>
            <a:pPr eaLnBrk="1" hangingPunct="1">
              <a:spcBef>
                <a:spcPct val="0"/>
              </a:spcBef>
              <a:buClrTx/>
              <a:buSzTx/>
              <a:buNone/>
              <a:tabLst>
                <a:tab pos="1344216" algn="l"/>
              </a:tabLst>
            </a:pPr>
            <a:r>
              <a:rPr lang="ru-RU" sz="1200" b="1" dirty="0"/>
              <a:t>Следующее поколении компактных </a:t>
            </a:r>
            <a:r>
              <a:rPr lang="en-US" sz="1200" b="1" dirty="0"/>
              <a:t>Rail </a:t>
            </a:r>
            <a:r>
              <a:rPr lang="ru-RU" sz="1200" b="1" dirty="0"/>
              <a:t>коммутаторов</a:t>
            </a:r>
            <a:endParaRPr lang="en-US" sz="1200" b="1" dirty="0"/>
          </a:p>
          <a:p>
            <a:pPr eaLnBrk="1" hangingPunct="1">
              <a:spcBef>
                <a:spcPct val="0"/>
              </a:spcBef>
              <a:buClrTx/>
              <a:buSzTx/>
              <a:buNone/>
              <a:tabLst>
                <a:tab pos="1344216" algn="l"/>
              </a:tabLst>
            </a:pPr>
            <a:endParaRPr lang="en-US" sz="900" b="1" dirty="0"/>
          </a:p>
          <a:p>
            <a:pPr eaLnBrk="1" hangingPunct="1">
              <a:spcBef>
                <a:spcPct val="0"/>
              </a:spcBef>
              <a:buClrTx/>
              <a:buSzTx/>
              <a:buNone/>
              <a:tabLst>
                <a:tab pos="1344216" algn="l"/>
              </a:tabLst>
            </a:pPr>
            <a:r>
              <a:rPr lang="ru-RU" sz="1050" b="1" dirty="0"/>
              <a:t>Порты</a:t>
            </a:r>
            <a:r>
              <a:rPr lang="en-US" sz="1050" b="1" dirty="0"/>
              <a:t>	</a:t>
            </a:r>
            <a:r>
              <a:rPr lang="en-US" sz="1050" dirty="0"/>
              <a:t>4 – 24 ports</a:t>
            </a:r>
          </a:p>
          <a:p>
            <a:pPr eaLnBrk="1" hangingPunct="1">
              <a:spcBef>
                <a:spcPct val="0"/>
              </a:spcBef>
              <a:buClrTx/>
              <a:buSzTx/>
              <a:buNone/>
              <a:tabLst>
                <a:tab pos="1344216" algn="l"/>
              </a:tabLst>
            </a:pPr>
            <a:r>
              <a:rPr lang="en-US" sz="1050" dirty="0"/>
              <a:t>		</a:t>
            </a:r>
            <a:r>
              <a:rPr lang="ru-RU" sz="1050" dirty="0"/>
              <a:t>До </a:t>
            </a:r>
            <a:r>
              <a:rPr lang="en-US" sz="1050" dirty="0"/>
              <a:t>20 Gig ports</a:t>
            </a:r>
          </a:p>
          <a:p>
            <a:pPr eaLnBrk="1" hangingPunct="1">
              <a:spcBef>
                <a:spcPct val="0"/>
              </a:spcBef>
              <a:buClrTx/>
              <a:buSzTx/>
              <a:buNone/>
              <a:tabLst>
                <a:tab pos="1344216" algn="l"/>
              </a:tabLst>
            </a:pPr>
            <a:r>
              <a:rPr lang="en-US" sz="1050" dirty="0"/>
              <a:t>		</a:t>
            </a:r>
            <a:r>
              <a:rPr lang="ru-RU" sz="1050" dirty="0"/>
              <a:t>До </a:t>
            </a:r>
            <a:r>
              <a:rPr lang="en-US" sz="1050" dirty="0"/>
              <a:t>4 ports 2.5 Gig </a:t>
            </a:r>
          </a:p>
          <a:p>
            <a:pPr eaLnBrk="1" hangingPunct="1">
              <a:spcBef>
                <a:spcPct val="0"/>
              </a:spcBef>
              <a:buClrTx/>
              <a:buSzTx/>
              <a:buNone/>
              <a:tabLst>
                <a:tab pos="1344216" algn="l"/>
              </a:tabLst>
            </a:pPr>
            <a:r>
              <a:rPr lang="ru-RU" sz="1050" b="1" dirty="0"/>
              <a:t>Три группы</a:t>
            </a:r>
            <a:r>
              <a:rPr lang="en-US" sz="1050" b="1" dirty="0"/>
              <a:t>	</a:t>
            </a:r>
            <a:r>
              <a:rPr lang="en-US" sz="1050" dirty="0"/>
              <a:t>Full GE, FE/GE and FE versions</a:t>
            </a:r>
          </a:p>
          <a:p>
            <a:pPr eaLnBrk="1" hangingPunct="1">
              <a:spcBef>
                <a:spcPct val="0"/>
              </a:spcBef>
              <a:buClrTx/>
              <a:buSzTx/>
              <a:buNone/>
              <a:tabLst>
                <a:tab pos="1344216" algn="l"/>
              </a:tabLst>
            </a:pPr>
            <a:endParaRPr lang="en-US" sz="750" b="1" dirty="0"/>
          </a:p>
          <a:p>
            <a:pPr eaLnBrk="1" hangingPunct="1">
              <a:spcBef>
                <a:spcPct val="0"/>
              </a:spcBef>
              <a:buClrTx/>
              <a:buSzTx/>
              <a:buNone/>
              <a:tabLst>
                <a:tab pos="1344216" algn="l"/>
              </a:tabLst>
            </a:pPr>
            <a:r>
              <a:rPr lang="en-US" sz="1050" b="1" dirty="0"/>
              <a:t>Software	</a:t>
            </a:r>
            <a:r>
              <a:rPr lang="en-US" sz="1050" dirty="0" err="1"/>
              <a:t>HiOS</a:t>
            </a:r>
            <a:r>
              <a:rPr lang="en-US" sz="1050" dirty="0"/>
              <a:t> Layer 2 L2S and L2A</a:t>
            </a:r>
          </a:p>
          <a:p>
            <a:pPr eaLnBrk="1" hangingPunct="1">
              <a:spcBef>
                <a:spcPct val="0"/>
              </a:spcBef>
              <a:buClrTx/>
              <a:buSzTx/>
              <a:buNone/>
              <a:tabLst>
                <a:tab pos="1344216" algn="l"/>
              </a:tabLst>
            </a:pPr>
            <a:endParaRPr lang="en-US" sz="825" b="1" dirty="0"/>
          </a:p>
          <a:p>
            <a:pPr eaLnBrk="1" hangingPunct="1">
              <a:spcBef>
                <a:spcPct val="0"/>
              </a:spcBef>
              <a:buClrTx/>
              <a:buSzTx/>
              <a:buNone/>
              <a:tabLst>
                <a:tab pos="1344216" algn="l"/>
              </a:tabLst>
            </a:pPr>
            <a:r>
              <a:rPr lang="en-US" sz="1050" b="1" dirty="0" err="1"/>
              <a:t>PoE</a:t>
            </a:r>
            <a:r>
              <a:rPr lang="en-US" sz="1050" b="1" dirty="0"/>
              <a:t>	</a:t>
            </a:r>
            <a:r>
              <a:rPr lang="en-US" sz="1050" dirty="0" err="1"/>
              <a:t>PoE</a:t>
            </a:r>
            <a:r>
              <a:rPr lang="en-US" sz="1050" dirty="0"/>
              <a:t>+ 	24V/60W</a:t>
            </a:r>
          </a:p>
          <a:p>
            <a:pPr eaLnBrk="1" hangingPunct="1">
              <a:spcBef>
                <a:spcPct val="0"/>
              </a:spcBef>
              <a:buClrTx/>
              <a:buSzTx/>
              <a:buNone/>
              <a:tabLst>
                <a:tab pos="1344216" algn="l"/>
              </a:tabLst>
            </a:pPr>
            <a:r>
              <a:rPr lang="en-US" sz="1050" dirty="0"/>
              <a:t>		</a:t>
            </a:r>
            <a:r>
              <a:rPr lang="en-US" sz="1050" dirty="0" err="1"/>
              <a:t>PoE</a:t>
            </a:r>
            <a:r>
              <a:rPr lang="en-US" sz="1050" dirty="0"/>
              <a:t>+ 	48V/180W</a:t>
            </a:r>
          </a:p>
          <a:p>
            <a:pPr eaLnBrk="1" hangingPunct="1">
              <a:spcBef>
                <a:spcPct val="0"/>
              </a:spcBef>
              <a:buClrTx/>
              <a:buSzTx/>
              <a:buNone/>
              <a:tabLst>
                <a:tab pos="1344216" algn="l"/>
              </a:tabLst>
            </a:pPr>
            <a:r>
              <a:rPr lang="en-US" sz="1050" dirty="0"/>
              <a:t>		</a:t>
            </a:r>
            <a:r>
              <a:rPr lang="ru-RU" sz="1050" dirty="0"/>
              <a:t>До </a:t>
            </a:r>
            <a:r>
              <a:rPr lang="en-US" sz="1050" dirty="0"/>
              <a:t>8 </a:t>
            </a:r>
            <a:r>
              <a:rPr lang="en-US" sz="1050" dirty="0" err="1"/>
              <a:t>PoE</a:t>
            </a:r>
            <a:r>
              <a:rPr lang="en-US" sz="1050" dirty="0"/>
              <a:t>/</a:t>
            </a:r>
            <a:r>
              <a:rPr lang="en-US" sz="1050" dirty="0" err="1"/>
              <a:t>PoE</a:t>
            </a:r>
            <a:r>
              <a:rPr lang="en-US" sz="1050" dirty="0"/>
              <a:t>+ ports</a:t>
            </a:r>
          </a:p>
          <a:p>
            <a:pPr eaLnBrk="1" hangingPunct="1">
              <a:spcBef>
                <a:spcPct val="0"/>
              </a:spcBef>
              <a:buClrTx/>
              <a:buSzTx/>
              <a:buNone/>
              <a:tabLst>
                <a:tab pos="1344216" algn="l"/>
              </a:tabLst>
            </a:pPr>
            <a:endParaRPr lang="en-US" altLang="de-DE" sz="750" b="1" dirty="0"/>
          </a:p>
          <a:p>
            <a:pPr eaLnBrk="1" hangingPunct="1">
              <a:spcBef>
                <a:spcPct val="0"/>
              </a:spcBef>
              <a:buClrTx/>
              <a:buSzTx/>
              <a:buNone/>
              <a:tabLst>
                <a:tab pos="1344216" algn="l"/>
              </a:tabLst>
            </a:pPr>
            <a:r>
              <a:rPr lang="en-US" altLang="de-DE" sz="1050" b="1" dirty="0"/>
              <a:t>Security	</a:t>
            </a:r>
            <a:r>
              <a:rPr lang="en-US" sz="1050" dirty="0"/>
              <a:t>MAC based port security, Port-based access control with 802.1x, </a:t>
            </a:r>
            <a:br>
              <a:rPr lang="en-US" sz="1050" dirty="0"/>
            </a:br>
            <a:r>
              <a:rPr lang="en-US" sz="1050" dirty="0"/>
              <a:t>	wired-speed Ingress ACLs (MAC,IPv4) per port and per VLAN, 		</a:t>
            </a:r>
            <a:r>
              <a:rPr lang="ru-RU" sz="1050" dirty="0"/>
              <a:t>Автоматическое предотвращение отказа в обслуживании</a:t>
            </a:r>
            <a:r>
              <a:rPr lang="en-US" sz="1050" dirty="0"/>
              <a:t> </a:t>
            </a:r>
            <a:r>
              <a:rPr lang="ru-RU" sz="1050" dirty="0"/>
              <a:t>(</a:t>
            </a:r>
            <a:r>
              <a:rPr lang="en-US" sz="1050" dirty="0"/>
              <a:t>Denial-of-Service</a:t>
            </a:r>
            <a:r>
              <a:rPr lang="ru-RU" sz="1050" dirty="0"/>
              <a:t>)</a:t>
            </a:r>
            <a:r>
              <a:rPr lang="en-US" sz="1050" dirty="0"/>
              <a:t>,</a:t>
            </a:r>
            <a:r>
              <a:rPr lang="ru-RU" sz="1050" dirty="0"/>
              <a:t> 	Различные уровни привилегий, </a:t>
            </a:r>
            <a:r>
              <a:rPr lang="en-US" sz="1050" dirty="0"/>
              <a:t/>
            </a:r>
            <a:br>
              <a:rPr lang="en-US" sz="1050" dirty="0"/>
            </a:br>
            <a:r>
              <a:rPr lang="en-US" sz="1050" dirty="0"/>
              <a:t>	</a:t>
            </a:r>
            <a:r>
              <a:rPr lang="ru-RU" sz="1050" dirty="0"/>
              <a:t> настраиваемые политики паролей</a:t>
            </a:r>
            <a:r>
              <a:rPr lang="en-US" sz="1050" dirty="0"/>
              <a:t>, Security Status Monitor, </a:t>
            </a:r>
            <a:r>
              <a:rPr lang="ru-RU" sz="1050" dirty="0"/>
              <a:t>Контроль прошивки 	при загрузки</a:t>
            </a:r>
            <a:r>
              <a:rPr lang="en-US" sz="1050" dirty="0"/>
              <a:t> (TPM)</a:t>
            </a:r>
          </a:p>
          <a:p>
            <a:pPr eaLnBrk="1" hangingPunct="1">
              <a:spcBef>
                <a:spcPct val="0"/>
              </a:spcBef>
              <a:buClrTx/>
              <a:buSzTx/>
              <a:buNone/>
              <a:tabLst>
                <a:tab pos="1344216" algn="l"/>
              </a:tabLst>
            </a:pPr>
            <a:endParaRPr lang="en-US" sz="750" dirty="0"/>
          </a:p>
          <a:p>
            <a:pPr eaLnBrk="1" hangingPunct="1">
              <a:spcBef>
                <a:spcPct val="0"/>
              </a:spcBef>
              <a:buClrTx/>
              <a:buSzTx/>
              <a:buNone/>
              <a:tabLst>
                <a:tab pos="1344216" algn="l"/>
              </a:tabLst>
            </a:pPr>
            <a:r>
              <a:rPr lang="en-US" altLang="de-DE" sz="1050" b="1" dirty="0"/>
              <a:t>Management	</a:t>
            </a:r>
            <a:r>
              <a:rPr lang="en-US" altLang="de-DE" sz="1050" dirty="0"/>
              <a:t>USB-C</a:t>
            </a:r>
            <a:r>
              <a:rPr lang="de-DE" altLang="de-DE" sz="1050" dirty="0"/>
              <a:t>, web-interface,</a:t>
            </a:r>
            <a:endParaRPr lang="en-US" altLang="de-DE" sz="1050" b="1" dirty="0"/>
          </a:p>
          <a:p>
            <a:pPr eaLnBrk="1" hangingPunct="1">
              <a:spcBef>
                <a:spcPct val="0"/>
              </a:spcBef>
              <a:buClrTx/>
              <a:buSzTx/>
              <a:buNone/>
            </a:pPr>
            <a:endParaRPr lang="en-US" altLang="de-DE" sz="750" b="1" dirty="0"/>
          </a:p>
          <a:p>
            <a:pPr eaLnBrk="1" hangingPunct="1">
              <a:spcBef>
                <a:spcPct val="0"/>
              </a:spcBef>
              <a:buClrTx/>
              <a:buSzTx/>
              <a:buNone/>
            </a:pPr>
            <a:r>
              <a:rPr lang="de-DE" sz="1050" b="1" dirty="0"/>
              <a:t>Time </a:t>
            </a:r>
            <a:r>
              <a:rPr lang="de-DE" sz="1050" b="1" dirty="0" err="1"/>
              <a:t>sync</a:t>
            </a:r>
            <a:r>
              <a:rPr lang="de-DE" sz="1050" b="1" dirty="0"/>
              <a:t>.		</a:t>
            </a:r>
            <a:r>
              <a:rPr lang="ru-RU" sz="1050" dirty="0" err="1"/>
              <a:t>Аппаратно</a:t>
            </a:r>
            <a:r>
              <a:rPr lang="ru-RU" sz="1050" dirty="0"/>
              <a:t> поддерживается </a:t>
            </a:r>
            <a:r>
              <a:rPr lang="de-DE" sz="1050" dirty="0"/>
              <a:t>IEEE1588 v2 </a:t>
            </a:r>
            <a:r>
              <a:rPr lang="ru-RU" sz="1050" dirty="0"/>
              <a:t>на всех портах </a:t>
            </a:r>
            <a:r>
              <a:rPr lang="en-US" sz="1050" dirty="0"/>
              <a:t>PTPv2 TC two-step</a:t>
            </a:r>
          </a:p>
          <a:p>
            <a:pPr eaLnBrk="1" hangingPunct="1">
              <a:spcBef>
                <a:spcPct val="0"/>
              </a:spcBef>
              <a:buClrTx/>
              <a:buSzTx/>
              <a:buNone/>
            </a:pPr>
            <a:endParaRPr lang="en-US" altLang="de-DE" sz="750" b="1" dirty="0"/>
          </a:p>
          <a:p>
            <a:pPr eaLnBrk="1" hangingPunct="1">
              <a:spcBef>
                <a:spcPct val="0"/>
              </a:spcBef>
              <a:buClrTx/>
              <a:buSzTx/>
              <a:buNone/>
            </a:pPr>
            <a:r>
              <a:rPr lang="en-US" altLang="de-DE" sz="1050" b="1" dirty="0"/>
              <a:t>TSN		Time Sensitive network ready on all ports</a:t>
            </a:r>
          </a:p>
          <a:p>
            <a:pPr eaLnBrk="1" hangingPunct="1">
              <a:spcBef>
                <a:spcPct val="0"/>
              </a:spcBef>
              <a:buClrTx/>
              <a:buSzTx/>
              <a:buNone/>
            </a:pPr>
            <a:endParaRPr lang="en-US" altLang="de-DE" sz="750" b="1" dirty="0"/>
          </a:p>
          <a:p>
            <a:pPr eaLnBrk="1" hangingPunct="1">
              <a:spcBef>
                <a:spcPct val="0"/>
              </a:spcBef>
              <a:buClrTx/>
              <a:buSzTx/>
              <a:buNone/>
            </a:pPr>
            <a:r>
              <a:rPr lang="en-US" altLang="de-DE" sz="1050" b="1" dirty="0"/>
              <a:t>IPv6 ready</a:t>
            </a:r>
          </a:p>
          <a:p>
            <a:pPr eaLnBrk="1" hangingPunct="1">
              <a:spcBef>
                <a:spcPct val="0"/>
              </a:spcBef>
              <a:buClrTx/>
              <a:buSzTx/>
              <a:buNone/>
            </a:pPr>
            <a:endParaRPr lang="en-US" sz="750" b="1" dirty="0"/>
          </a:p>
        </p:txBody>
      </p:sp>
      <p:sp>
        <p:nvSpPr>
          <p:cNvPr id="8" name="Titel 3"/>
          <p:cNvSpPr txBox="1">
            <a:spLocks/>
          </p:cNvSpPr>
          <p:nvPr/>
        </p:nvSpPr>
        <p:spPr>
          <a:xfrm>
            <a:off x="1354703" y="192940"/>
            <a:ext cx="6476026" cy="409268"/>
          </a:xfrm>
          <a:prstGeom prst="rect">
            <a:avLst/>
          </a:prstGeom>
        </p:spPr>
        <p:txBody>
          <a:bodyPr/>
          <a:lstStyle>
            <a:lvl1pPr algn="l" rtl="0" eaLnBrk="1" fontAlgn="base" hangingPunct="1">
              <a:lnSpc>
                <a:spcPct val="100000"/>
              </a:lnSpc>
              <a:spcBef>
                <a:spcPct val="0"/>
              </a:spcBef>
              <a:spcAft>
                <a:spcPct val="0"/>
              </a:spcAft>
              <a:defRPr lang="en-US" sz="2400" b="1" kern="1200" dirty="0" smtClean="0">
                <a:solidFill>
                  <a:schemeClr val="accent1"/>
                </a:solidFill>
                <a:effectLst/>
                <a:latin typeface="Arial" charset="0"/>
                <a:ea typeface="+mn-ea"/>
                <a:cs typeface="+mn-cs"/>
              </a:defRPr>
            </a:lvl1pPr>
            <a:lvl2pPr algn="r" rtl="0" eaLnBrk="1" fontAlgn="base" hangingPunct="1">
              <a:lnSpc>
                <a:spcPct val="85000"/>
              </a:lnSpc>
              <a:spcBef>
                <a:spcPct val="0"/>
              </a:spcBef>
              <a:spcAft>
                <a:spcPct val="0"/>
              </a:spcAft>
              <a:defRPr sz="2200" b="1">
                <a:solidFill>
                  <a:schemeClr val="tx1"/>
                </a:solidFill>
                <a:latin typeface="Arial" charset="0"/>
              </a:defRPr>
            </a:lvl2pPr>
            <a:lvl3pPr algn="r" rtl="0" eaLnBrk="1" fontAlgn="base" hangingPunct="1">
              <a:lnSpc>
                <a:spcPct val="85000"/>
              </a:lnSpc>
              <a:spcBef>
                <a:spcPct val="0"/>
              </a:spcBef>
              <a:spcAft>
                <a:spcPct val="0"/>
              </a:spcAft>
              <a:defRPr sz="2200" b="1">
                <a:solidFill>
                  <a:schemeClr val="tx1"/>
                </a:solidFill>
                <a:latin typeface="Arial" charset="0"/>
              </a:defRPr>
            </a:lvl3pPr>
            <a:lvl4pPr algn="r" rtl="0" eaLnBrk="1" fontAlgn="base" hangingPunct="1">
              <a:lnSpc>
                <a:spcPct val="85000"/>
              </a:lnSpc>
              <a:spcBef>
                <a:spcPct val="0"/>
              </a:spcBef>
              <a:spcAft>
                <a:spcPct val="0"/>
              </a:spcAft>
              <a:defRPr sz="2200" b="1">
                <a:solidFill>
                  <a:schemeClr val="tx1"/>
                </a:solidFill>
                <a:latin typeface="Arial" charset="0"/>
              </a:defRPr>
            </a:lvl4pPr>
            <a:lvl5pPr algn="r" rtl="0" eaLnBrk="1" fontAlgn="base" hangingPunct="1">
              <a:lnSpc>
                <a:spcPct val="85000"/>
              </a:lnSpc>
              <a:spcBef>
                <a:spcPct val="0"/>
              </a:spcBef>
              <a:spcAft>
                <a:spcPct val="0"/>
              </a:spcAft>
              <a:defRPr sz="2200" b="1">
                <a:solidFill>
                  <a:schemeClr val="tx1"/>
                </a:solidFill>
                <a:latin typeface="Arial" charset="0"/>
              </a:defRPr>
            </a:lvl5pPr>
            <a:lvl6pPr marL="457200" algn="r" rtl="0" eaLnBrk="1" fontAlgn="base" hangingPunct="1">
              <a:lnSpc>
                <a:spcPct val="85000"/>
              </a:lnSpc>
              <a:spcBef>
                <a:spcPct val="0"/>
              </a:spcBef>
              <a:spcAft>
                <a:spcPct val="0"/>
              </a:spcAft>
              <a:defRPr sz="2200" b="1">
                <a:solidFill>
                  <a:schemeClr val="tx1"/>
                </a:solidFill>
                <a:latin typeface="Arial" charset="0"/>
              </a:defRPr>
            </a:lvl6pPr>
            <a:lvl7pPr marL="914400" algn="r" rtl="0" eaLnBrk="1" fontAlgn="base" hangingPunct="1">
              <a:lnSpc>
                <a:spcPct val="85000"/>
              </a:lnSpc>
              <a:spcBef>
                <a:spcPct val="0"/>
              </a:spcBef>
              <a:spcAft>
                <a:spcPct val="0"/>
              </a:spcAft>
              <a:defRPr sz="2200" b="1">
                <a:solidFill>
                  <a:schemeClr val="tx1"/>
                </a:solidFill>
                <a:latin typeface="Arial" charset="0"/>
              </a:defRPr>
            </a:lvl7pPr>
            <a:lvl8pPr marL="1371600" algn="r" rtl="0" eaLnBrk="1" fontAlgn="base" hangingPunct="1">
              <a:lnSpc>
                <a:spcPct val="85000"/>
              </a:lnSpc>
              <a:spcBef>
                <a:spcPct val="0"/>
              </a:spcBef>
              <a:spcAft>
                <a:spcPct val="0"/>
              </a:spcAft>
              <a:defRPr sz="2200" b="1">
                <a:solidFill>
                  <a:schemeClr val="tx1"/>
                </a:solidFill>
                <a:latin typeface="Arial" charset="0"/>
              </a:defRPr>
            </a:lvl8pPr>
            <a:lvl9pPr marL="1828800" algn="r" rtl="0" eaLnBrk="1" fontAlgn="base" hangingPunct="1">
              <a:lnSpc>
                <a:spcPct val="85000"/>
              </a:lnSpc>
              <a:spcBef>
                <a:spcPct val="0"/>
              </a:spcBef>
              <a:spcAft>
                <a:spcPct val="0"/>
              </a:spcAft>
              <a:defRPr sz="2200" b="1">
                <a:solidFill>
                  <a:schemeClr val="tx1"/>
                </a:solidFill>
                <a:latin typeface="Arial" charset="0"/>
              </a:defRPr>
            </a:lvl9pPr>
          </a:lstStyle>
          <a:p>
            <a:r>
              <a:rPr lang="de-DE" sz="1800" dirty="0"/>
              <a:t>BOBCAT		</a:t>
            </a:r>
            <a:endParaRPr lang="en-US" sz="1500"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941985"/>
            <a:ext cx="842510" cy="1507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0729" y="903551"/>
            <a:ext cx="962868" cy="154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6916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itel 7"/>
          <p:cNvSpPr>
            <a:spLocks noGrp="1"/>
          </p:cNvSpPr>
          <p:nvPr>
            <p:ph type="title"/>
          </p:nvPr>
        </p:nvSpPr>
        <p:spPr>
          <a:xfrm>
            <a:off x="1354703" y="87474"/>
            <a:ext cx="6476026" cy="409268"/>
          </a:xfrm>
        </p:spPr>
        <p:txBody>
          <a:bodyPr/>
          <a:lstStyle/>
          <a:p>
            <a:r>
              <a:rPr lang="de-DE" dirty="0" smtClean="0"/>
              <a:t>BOBCAT Launch Schedule</a:t>
            </a:r>
            <a:endParaRPr lang="de-DE" dirty="0"/>
          </a:p>
        </p:txBody>
      </p:sp>
      <p:sp>
        <p:nvSpPr>
          <p:cNvPr id="271" name="Textfeld 34"/>
          <p:cNvSpPr txBox="1">
            <a:spLocks noChangeArrowheads="1"/>
          </p:cNvSpPr>
          <p:nvPr/>
        </p:nvSpPr>
        <p:spPr bwMode="auto">
          <a:xfrm rot="16200000">
            <a:off x="-675462" y="2648648"/>
            <a:ext cx="3823766" cy="213585"/>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0" hangingPunct="0">
              <a:defRPr/>
            </a:pPr>
            <a:r>
              <a:rPr lang="en-US" sz="788" b="1" kern="0"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rPr>
              <a:t>Market activities                                     Product availability</a:t>
            </a:r>
          </a:p>
        </p:txBody>
      </p:sp>
      <p:sp>
        <p:nvSpPr>
          <p:cNvPr id="45" name="Rechteck 47"/>
          <p:cNvSpPr>
            <a:spLocks noChangeArrowheads="1"/>
          </p:cNvSpPr>
          <p:nvPr/>
        </p:nvSpPr>
        <p:spPr bwMode="auto">
          <a:xfrm>
            <a:off x="2452593" y="1167602"/>
            <a:ext cx="1042988"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000">
            <a:spAutoFit/>
          </a:bodyPr>
          <a:lstStyle/>
          <a:p>
            <a:pPr marL="44054" indent="-44054">
              <a:buFontTx/>
              <a:buChar char="•"/>
            </a:pPr>
            <a:endParaRPr lang="en-US" sz="525">
              <a:solidFill>
                <a:srgbClr val="00B050"/>
              </a:solidFill>
              <a:latin typeface="Helvetica" pitchFamily="34" charset="0"/>
            </a:endParaRPr>
          </a:p>
        </p:txBody>
      </p:sp>
      <p:pic>
        <p:nvPicPr>
          <p:cNvPr id="26" name="Picture 3" descr="C:\Users\sxs01011\Desktop\Logos_Hirschmann\Hirschmann_Belden_neu\Hirschmann_Logo_4c.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13404" y="195486"/>
            <a:ext cx="1343572" cy="30416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pieren 15"/>
          <p:cNvGrpSpPr/>
          <p:nvPr/>
        </p:nvGrpSpPr>
        <p:grpSpPr>
          <a:xfrm>
            <a:off x="6888086" y="897564"/>
            <a:ext cx="1106742" cy="698488"/>
            <a:chOff x="7660114" y="1196752"/>
            <a:chExt cx="1475656" cy="931317"/>
          </a:xfrm>
        </p:grpSpPr>
        <p:sp>
          <p:nvSpPr>
            <p:cNvPr id="37" name="Rechteck 153"/>
            <p:cNvSpPr>
              <a:spLocks noChangeArrowheads="1"/>
            </p:cNvSpPr>
            <p:nvPr/>
          </p:nvSpPr>
          <p:spPr bwMode="auto">
            <a:xfrm>
              <a:off x="7660114" y="1839922"/>
              <a:ext cx="147565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tIns="27000" rIns="27000" bIns="27000">
              <a:spAutoFit/>
            </a:bodyPr>
            <a:lstStyle/>
            <a:p>
              <a:pPr marL="35719" indent="-35719">
                <a:buFont typeface="Arial" panose="020B0604020202020204" pitchFamily="34" charset="0"/>
                <a:buChar char="•"/>
                <a:tabLst>
                  <a:tab pos="133350" algn="l"/>
                </a:tabLst>
              </a:pPr>
              <a:r>
                <a:rPr lang="en-US" sz="525" dirty="0">
                  <a:latin typeface="Helvetica" pitchFamily="34" charset="0"/>
                </a:rPr>
                <a:t>Up to 22 FE ports</a:t>
              </a:r>
            </a:p>
            <a:p>
              <a:pPr marL="35719" indent="-35719">
                <a:buFont typeface="Arial" panose="020B0604020202020204" pitchFamily="34" charset="0"/>
                <a:buChar char="•"/>
                <a:tabLst>
                  <a:tab pos="133350" algn="l"/>
                </a:tabLst>
              </a:pPr>
              <a:r>
                <a:rPr lang="en-US" sz="525" dirty="0">
                  <a:latin typeface="Helvetica" pitchFamily="34" charset="0"/>
                </a:rPr>
                <a:t> up to 20 GE ports</a:t>
              </a:r>
            </a:p>
          </p:txBody>
        </p:sp>
        <p:sp>
          <p:nvSpPr>
            <p:cNvPr id="39" name="Diagonal liegende Ecken des Rechtecks schneiden 38">
              <a:hlinkClick r:id="" action="ppaction://noaction"/>
            </p:cNvPr>
            <p:cNvSpPr/>
            <p:nvPr/>
          </p:nvSpPr>
          <p:spPr bwMode="auto">
            <a:xfrm>
              <a:off x="7695610" y="1327953"/>
              <a:ext cx="1337778" cy="460080"/>
            </a:xfrm>
            <a:prstGeom prst="snip2DiagRect">
              <a:avLst/>
            </a:prstGeom>
            <a:solidFill>
              <a:schemeClr val="bg1">
                <a:lumMod val="95000"/>
              </a:schemeClr>
            </a:solidFill>
            <a:ln w="12700"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lIns="54000" tIns="0"/>
            <a:lstStyle/>
            <a:p>
              <a:pPr eaLnBrk="0" hangingPunct="0">
                <a:defRPr/>
              </a:pPr>
              <a:r>
                <a:rPr lang="en-US" sz="600" b="1" dirty="0">
                  <a:solidFill>
                    <a:srgbClr val="004990"/>
                  </a:solidFill>
                  <a:ea typeface="ＭＳ Ｐゴシック"/>
                  <a:cs typeface="ＭＳ Ｐゴシック"/>
                </a:rPr>
                <a:t>         Major HW</a:t>
              </a:r>
            </a:p>
            <a:p>
              <a:pPr eaLnBrk="0" hangingPunct="0">
                <a:defRPr/>
              </a:pPr>
              <a:r>
                <a:rPr lang="en-US" sz="600" b="1" dirty="0">
                  <a:solidFill>
                    <a:srgbClr val="004990"/>
                  </a:solidFill>
                  <a:ea typeface="ＭＳ Ｐゴシック"/>
                  <a:cs typeface="ＭＳ Ｐゴシック"/>
                </a:rPr>
                <a:t>         release 3</a:t>
              </a:r>
            </a:p>
            <a:p>
              <a:pPr eaLnBrk="0" hangingPunct="0">
                <a:defRPr/>
              </a:pPr>
              <a:r>
                <a:rPr lang="en-US" sz="600" b="1" dirty="0">
                  <a:solidFill>
                    <a:srgbClr val="004990"/>
                  </a:solidFill>
                  <a:ea typeface="ＭＳ Ｐゴシック"/>
                  <a:cs typeface="ＭＳ Ｐゴシック"/>
                </a:rPr>
                <a:t>         &gt;12 ports (Q3/19)</a:t>
              </a:r>
            </a:p>
          </p:txBody>
        </p:sp>
        <p:pic>
          <p:nvPicPr>
            <p:cNvPr id="43" name="Picture 3"/>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60114" y="1196752"/>
              <a:ext cx="355147" cy="635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5" name="Gruppieren 14"/>
          <p:cNvGrpSpPr/>
          <p:nvPr/>
        </p:nvGrpSpPr>
        <p:grpSpPr>
          <a:xfrm>
            <a:off x="5769084" y="895724"/>
            <a:ext cx="1106742" cy="779279"/>
            <a:chOff x="6168112" y="1194298"/>
            <a:chExt cx="1475656" cy="1039039"/>
          </a:xfrm>
        </p:grpSpPr>
        <p:sp>
          <p:nvSpPr>
            <p:cNvPr id="33" name="Rechteck 153"/>
            <p:cNvSpPr>
              <a:spLocks noChangeArrowheads="1"/>
            </p:cNvSpPr>
            <p:nvPr/>
          </p:nvSpPr>
          <p:spPr bwMode="auto">
            <a:xfrm>
              <a:off x="6168112" y="1837469"/>
              <a:ext cx="1475656" cy="39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tIns="27000" rIns="27000" bIns="27000">
              <a:spAutoFit/>
            </a:bodyPr>
            <a:lstStyle/>
            <a:p>
              <a:pPr marL="35719" indent="-35719">
                <a:buFont typeface="Arial" panose="020B0604020202020204" pitchFamily="34" charset="0"/>
                <a:buChar char="•"/>
                <a:tabLst>
                  <a:tab pos="133350" algn="l"/>
                </a:tabLst>
              </a:pPr>
              <a:r>
                <a:rPr lang="en-US" sz="525" dirty="0" err="1">
                  <a:latin typeface="Helvetica" pitchFamily="34" charset="0"/>
                </a:rPr>
                <a:t>PoE</a:t>
              </a:r>
              <a:r>
                <a:rPr lang="en-US" sz="525" dirty="0">
                  <a:latin typeface="Helvetica" pitchFamily="34" charset="0"/>
                </a:rPr>
                <a:t>/</a:t>
              </a:r>
              <a:r>
                <a:rPr lang="en-US" sz="525" dirty="0" err="1">
                  <a:latin typeface="Helvetica" pitchFamily="34" charset="0"/>
                </a:rPr>
                <a:t>PoE</a:t>
              </a:r>
              <a:r>
                <a:rPr lang="en-US" sz="525" dirty="0">
                  <a:latin typeface="Helvetica" pitchFamily="34" charset="0"/>
                </a:rPr>
                <a:t>++* power up to 180W*</a:t>
              </a:r>
            </a:p>
            <a:p>
              <a:pPr marL="35719" indent="-35719">
                <a:buFont typeface="Arial" panose="020B0604020202020204" pitchFamily="34" charset="0"/>
                <a:buChar char="•"/>
                <a:tabLst>
                  <a:tab pos="133350" algn="l"/>
                </a:tabLst>
              </a:pPr>
              <a:r>
                <a:rPr lang="en-US" sz="525" dirty="0">
                  <a:latin typeface="Helvetica" pitchFamily="34" charset="0"/>
                </a:rPr>
                <a:t>24 or 48V power supply for PoE+  support              *under evaluation</a:t>
              </a:r>
            </a:p>
          </p:txBody>
        </p:sp>
        <p:sp>
          <p:nvSpPr>
            <p:cNvPr id="55" name="Diagonal liegende Ecken des Rechtecks schneiden 54">
              <a:hlinkClick r:id="" action="ppaction://noaction"/>
            </p:cNvPr>
            <p:cNvSpPr/>
            <p:nvPr/>
          </p:nvSpPr>
          <p:spPr bwMode="auto">
            <a:xfrm>
              <a:off x="6203608" y="1325499"/>
              <a:ext cx="1224136" cy="460080"/>
            </a:xfrm>
            <a:prstGeom prst="snip2DiagRect">
              <a:avLst/>
            </a:prstGeom>
            <a:solidFill>
              <a:schemeClr val="bg1">
                <a:lumMod val="95000"/>
              </a:schemeClr>
            </a:solidFill>
            <a:ln w="12700"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lIns="54000" tIns="0"/>
            <a:lstStyle/>
            <a:p>
              <a:pPr eaLnBrk="0" hangingPunct="0">
                <a:defRPr/>
              </a:pPr>
              <a:r>
                <a:rPr lang="en-US" sz="600" b="1" dirty="0">
                  <a:solidFill>
                    <a:srgbClr val="004990"/>
                  </a:solidFill>
                  <a:ea typeface="ＭＳ Ｐゴシック"/>
                  <a:cs typeface="ＭＳ Ｐゴシック"/>
                </a:rPr>
                <a:t>          Major HW</a:t>
              </a:r>
            </a:p>
            <a:p>
              <a:pPr eaLnBrk="0" hangingPunct="0">
                <a:defRPr/>
              </a:pPr>
              <a:r>
                <a:rPr lang="en-US" sz="600" b="1" dirty="0">
                  <a:solidFill>
                    <a:srgbClr val="004990"/>
                  </a:solidFill>
                  <a:ea typeface="ＭＳ Ｐゴシック"/>
                  <a:cs typeface="ＭＳ Ｐゴシック"/>
                </a:rPr>
                <a:t>          release 2</a:t>
              </a:r>
              <a:br>
                <a:rPr lang="en-US" sz="600" b="1" dirty="0">
                  <a:solidFill>
                    <a:srgbClr val="004990"/>
                  </a:solidFill>
                  <a:ea typeface="ＭＳ Ｐゴシック"/>
                  <a:cs typeface="ＭＳ Ｐゴシック"/>
                </a:rPr>
              </a:br>
              <a:r>
                <a:rPr lang="en-US" sz="600" b="1" dirty="0">
                  <a:solidFill>
                    <a:srgbClr val="004990"/>
                  </a:solidFill>
                  <a:ea typeface="ＭＳ Ｐゴシック"/>
                  <a:cs typeface="ＭＳ Ｐゴシック"/>
                </a:rPr>
                <a:t>          </a:t>
              </a:r>
              <a:r>
                <a:rPr lang="en-US" sz="600" b="1" dirty="0" err="1">
                  <a:solidFill>
                    <a:srgbClr val="004990"/>
                  </a:solidFill>
                  <a:ea typeface="ＭＳ Ｐゴシック"/>
                  <a:cs typeface="ＭＳ Ｐゴシック"/>
                </a:rPr>
                <a:t>PoE</a:t>
              </a:r>
              <a:r>
                <a:rPr lang="en-US" sz="600" b="1" dirty="0">
                  <a:solidFill>
                    <a:srgbClr val="004990"/>
                  </a:solidFill>
                  <a:ea typeface="ＭＳ Ｐゴシック"/>
                  <a:cs typeface="ＭＳ Ｐゴシック"/>
                </a:rPr>
                <a:t> (04/19)</a:t>
              </a:r>
            </a:p>
          </p:txBody>
        </p:sp>
        <p:pic>
          <p:nvPicPr>
            <p:cNvPr id="56" name="Picture 3"/>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168112" y="1194298"/>
              <a:ext cx="355147" cy="635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7" name="Gruppieren 16"/>
          <p:cNvGrpSpPr/>
          <p:nvPr/>
        </p:nvGrpSpPr>
        <p:grpSpPr>
          <a:xfrm>
            <a:off x="3578509" y="1872023"/>
            <a:ext cx="1043267" cy="423934"/>
            <a:chOff x="3247344" y="2496032"/>
            <a:chExt cx="1391023" cy="565245"/>
          </a:xfrm>
        </p:grpSpPr>
        <p:sp>
          <p:nvSpPr>
            <p:cNvPr id="58" name="Rechteck 153"/>
            <p:cNvSpPr>
              <a:spLocks noChangeArrowheads="1"/>
            </p:cNvSpPr>
            <p:nvPr/>
          </p:nvSpPr>
          <p:spPr bwMode="auto">
            <a:xfrm>
              <a:off x="3607461" y="2880852"/>
              <a:ext cx="942415" cy="1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tIns="27000" rIns="27000" bIns="27000">
              <a:spAutoFit/>
            </a:bodyPr>
            <a:lstStyle/>
            <a:p>
              <a:pPr marL="35719" indent="-35719">
                <a:buFont typeface="Arial" panose="020B0604020202020204" pitchFamily="34" charset="0"/>
                <a:buChar char="•"/>
                <a:tabLst>
                  <a:tab pos="133350" algn="l"/>
                </a:tabLst>
              </a:pPr>
              <a:r>
                <a:rPr lang="en-US" sz="525" dirty="0" err="1">
                  <a:latin typeface="Helvetica" pitchFamily="34" charset="0"/>
                </a:rPr>
                <a:t>EtherNet</a:t>
              </a:r>
              <a:r>
                <a:rPr lang="en-US" sz="525" dirty="0">
                  <a:latin typeface="Helvetica" pitchFamily="34" charset="0"/>
                </a:rPr>
                <a:t>/IP</a:t>
              </a:r>
            </a:p>
          </p:txBody>
        </p:sp>
        <p:sp>
          <p:nvSpPr>
            <p:cNvPr id="59" name="Diagonal liegende Ecken des Rechtecks schneiden 58">
              <a:hlinkClick r:id="" action="ppaction://noaction"/>
            </p:cNvPr>
            <p:cNvSpPr/>
            <p:nvPr/>
          </p:nvSpPr>
          <p:spPr bwMode="auto">
            <a:xfrm>
              <a:off x="3774316" y="2496032"/>
              <a:ext cx="864051" cy="313536"/>
            </a:xfrm>
            <a:prstGeom prst="snip2DiagRect">
              <a:avLst/>
            </a:prstGeom>
            <a:solidFill>
              <a:schemeClr val="bg1">
                <a:lumMod val="95000"/>
              </a:schemeClr>
            </a:solidFill>
            <a:ln w="12700"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lIns="54000" tIns="0"/>
            <a:lstStyle/>
            <a:p>
              <a:pPr eaLnBrk="0" hangingPunct="0">
                <a:defRPr/>
              </a:pPr>
              <a:r>
                <a:rPr lang="en-US" sz="600" b="1" dirty="0">
                  <a:solidFill>
                    <a:srgbClr val="004990"/>
                  </a:solidFill>
                  <a:ea typeface="ＭＳ Ｐゴシック"/>
                  <a:cs typeface="ＭＳ Ｐゴシック"/>
                </a:rPr>
                <a:t>  SW update</a:t>
              </a:r>
            </a:p>
            <a:p>
              <a:pPr eaLnBrk="0" hangingPunct="0">
                <a:defRPr/>
              </a:pPr>
              <a:r>
                <a:rPr lang="en-US" sz="600" b="1" dirty="0">
                  <a:solidFill>
                    <a:srgbClr val="004990"/>
                  </a:solidFill>
                  <a:ea typeface="ＭＳ Ｐゴシック"/>
                  <a:cs typeface="ＭＳ Ｐゴシック"/>
                </a:rPr>
                <a:t>   (12/18)</a:t>
              </a:r>
            </a:p>
          </p:txBody>
        </p:sp>
        <p:pic>
          <p:nvPicPr>
            <p:cNvPr id="57" name="Grafik 32">
              <a:hlinkClick r:id="" action="ppaction://noaction"/>
            </p:cNvPr>
            <p:cNvPicPr>
              <a:picLocks noChangeAspect="1"/>
            </p:cNvPicPr>
            <p:nvPr/>
          </p:nvPicPr>
          <p:blipFill>
            <a:blip r:embed="rId5" cstate="print">
              <a:clrChange>
                <a:clrFrom>
                  <a:srgbClr val="FFFEFF"/>
                </a:clrFrom>
                <a:clrTo>
                  <a:srgbClr val="FFFEFF">
                    <a:alpha val="0"/>
                  </a:srgbClr>
                </a:clrTo>
              </a:clrChange>
              <a:extLst>
                <a:ext uri="{28A0092B-C50C-407E-A947-70E740481C1C}">
                  <a14:useLocalDpi xmlns:a14="http://schemas.microsoft.com/office/drawing/2010/main"/>
                </a:ext>
              </a:extLst>
            </a:blip>
            <a:srcRect/>
            <a:stretch>
              <a:fillRect/>
            </a:stretch>
          </p:blipFill>
          <p:spPr bwMode="auto">
            <a:xfrm>
              <a:off x="3247344" y="2508066"/>
              <a:ext cx="6016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uppieren 13"/>
          <p:cNvGrpSpPr/>
          <p:nvPr/>
        </p:nvGrpSpPr>
        <p:grpSpPr>
          <a:xfrm>
            <a:off x="2617577" y="897565"/>
            <a:ext cx="1106742" cy="868338"/>
            <a:chOff x="2872516" y="1196752"/>
            <a:chExt cx="1475656" cy="1157785"/>
          </a:xfrm>
        </p:grpSpPr>
        <p:sp>
          <p:nvSpPr>
            <p:cNvPr id="46" name="Diagonal liegende Ecken des Rechtecks schneiden 45">
              <a:hlinkClick r:id="" action="ppaction://noaction"/>
            </p:cNvPr>
            <p:cNvSpPr/>
            <p:nvPr/>
          </p:nvSpPr>
          <p:spPr bwMode="auto">
            <a:xfrm>
              <a:off x="2943508" y="1340768"/>
              <a:ext cx="1224136" cy="460080"/>
            </a:xfrm>
            <a:prstGeom prst="snip2DiagRect">
              <a:avLst/>
            </a:prstGeom>
            <a:solidFill>
              <a:schemeClr val="bg1">
                <a:lumMod val="95000"/>
              </a:schemeClr>
            </a:solidFill>
            <a:ln w="12700"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lIns="54000" tIns="0"/>
            <a:lstStyle/>
            <a:p>
              <a:pPr eaLnBrk="0" hangingPunct="0">
                <a:defRPr/>
              </a:pPr>
              <a:r>
                <a:rPr lang="en-US" sz="600" b="1" dirty="0">
                  <a:solidFill>
                    <a:srgbClr val="004990"/>
                  </a:solidFill>
                  <a:ea typeface="ＭＳ Ｐゴシック"/>
                  <a:cs typeface="ＭＳ Ｐゴシック"/>
                </a:rPr>
                <a:t>         Major HW</a:t>
              </a:r>
            </a:p>
            <a:p>
              <a:pPr eaLnBrk="0" hangingPunct="0">
                <a:defRPr/>
              </a:pPr>
              <a:r>
                <a:rPr lang="en-US" sz="600" b="1" dirty="0">
                  <a:solidFill>
                    <a:srgbClr val="004990"/>
                  </a:solidFill>
                  <a:ea typeface="ＭＳ Ｐゴシック"/>
                  <a:cs typeface="ＭＳ Ｐゴシック"/>
                </a:rPr>
                <a:t>         release 1</a:t>
              </a:r>
            </a:p>
            <a:p>
              <a:pPr eaLnBrk="0" hangingPunct="0">
                <a:defRPr/>
              </a:pPr>
              <a:r>
                <a:rPr lang="en-US" sz="600" b="1" dirty="0">
                  <a:solidFill>
                    <a:srgbClr val="004990"/>
                  </a:solidFill>
                  <a:ea typeface="ＭＳ Ｐゴシック"/>
                  <a:cs typeface="ＭＳ Ｐゴシック"/>
                </a:rPr>
                <a:t>         (Sept./18)</a:t>
              </a:r>
            </a:p>
          </p:txBody>
        </p:sp>
        <p:pic>
          <p:nvPicPr>
            <p:cNvPr id="34" name="Picture 3"/>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72516" y="1196752"/>
              <a:ext cx="355147" cy="635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echteck 153"/>
            <p:cNvSpPr>
              <a:spLocks noChangeArrowheads="1"/>
            </p:cNvSpPr>
            <p:nvPr/>
          </p:nvSpPr>
          <p:spPr bwMode="auto">
            <a:xfrm>
              <a:off x="2872516" y="1850946"/>
              <a:ext cx="1475656" cy="50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tIns="27000" rIns="27000" bIns="27000">
              <a:spAutoFit/>
            </a:bodyPr>
            <a:lstStyle/>
            <a:p>
              <a:pPr marL="35719" indent="-35719">
                <a:buFont typeface="Arial" panose="020B0604020202020204" pitchFamily="34" charset="0"/>
                <a:buChar char="•"/>
                <a:tabLst>
                  <a:tab pos="133350" algn="l"/>
                </a:tabLst>
              </a:pPr>
              <a:r>
                <a:rPr lang="en-US" sz="525" b="1" dirty="0">
                  <a:latin typeface="Helvetica" pitchFamily="34" charset="0"/>
                </a:rPr>
                <a:t>Start of production</a:t>
              </a:r>
            </a:p>
            <a:p>
              <a:pPr marL="35719" indent="-35719">
                <a:buFont typeface="Arial" panose="020B0604020202020204" pitchFamily="34" charset="0"/>
                <a:buChar char="•"/>
                <a:tabLst>
                  <a:tab pos="133350" algn="l"/>
                </a:tabLst>
              </a:pPr>
              <a:r>
                <a:rPr lang="en-US" sz="525" dirty="0">
                  <a:latin typeface="Helvetica" pitchFamily="34" charset="0"/>
                </a:rPr>
                <a:t>Up to 12 FE/GE ports</a:t>
              </a:r>
            </a:p>
            <a:p>
              <a:pPr marL="35719" indent="-35719">
                <a:buFont typeface="Arial" panose="020B0604020202020204" pitchFamily="34" charset="0"/>
                <a:buChar char="•"/>
                <a:tabLst>
                  <a:tab pos="133350" algn="l"/>
                </a:tabLst>
              </a:pPr>
              <a:r>
                <a:rPr lang="en-US" sz="525" dirty="0">
                  <a:latin typeface="Helvetica" pitchFamily="34" charset="0"/>
                </a:rPr>
                <a:t>2.5 GE uplink ports prepared (support with later </a:t>
              </a:r>
              <a:r>
                <a:rPr lang="en-US" sz="525" dirty="0" err="1">
                  <a:latin typeface="Helvetica" pitchFamily="34" charset="0"/>
                </a:rPr>
                <a:t>sw</a:t>
              </a:r>
              <a:r>
                <a:rPr lang="en-US" sz="525" dirty="0">
                  <a:latin typeface="Helvetica" pitchFamily="34" charset="0"/>
                </a:rPr>
                <a:t> update)</a:t>
              </a:r>
            </a:p>
          </p:txBody>
        </p:sp>
      </p:grpSp>
      <p:grpSp>
        <p:nvGrpSpPr>
          <p:cNvPr id="18" name="Gruppieren 17"/>
          <p:cNvGrpSpPr/>
          <p:nvPr/>
        </p:nvGrpSpPr>
        <p:grpSpPr>
          <a:xfrm>
            <a:off x="4704890" y="1875713"/>
            <a:ext cx="1043267" cy="423934"/>
            <a:chOff x="4749186" y="2500952"/>
            <a:chExt cx="1391023" cy="565245"/>
          </a:xfrm>
        </p:grpSpPr>
        <p:sp>
          <p:nvSpPr>
            <p:cNvPr id="62" name="Rechteck 153"/>
            <p:cNvSpPr>
              <a:spLocks noChangeArrowheads="1"/>
            </p:cNvSpPr>
            <p:nvPr/>
          </p:nvSpPr>
          <p:spPr bwMode="auto">
            <a:xfrm>
              <a:off x="5109303" y="2885772"/>
              <a:ext cx="942415" cy="1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tIns="27000" rIns="27000" bIns="27000">
              <a:spAutoFit/>
            </a:bodyPr>
            <a:lstStyle/>
            <a:p>
              <a:pPr marL="35719" indent="-35719">
                <a:buFont typeface="Arial" panose="020B0604020202020204" pitchFamily="34" charset="0"/>
                <a:buChar char="•"/>
                <a:tabLst>
                  <a:tab pos="133350" algn="l"/>
                </a:tabLst>
              </a:pPr>
              <a:r>
                <a:rPr lang="en-US" sz="525" dirty="0">
                  <a:latin typeface="Helvetica" pitchFamily="34" charset="0"/>
                </a:rPr>
                <a:t>2.5 Gigabit</a:t>
              </a:r>
            </a:p>
          </p:txBody>
        </p:sp>
        <p:sp>
          <p:nvSpPr>
            <p:cNvPr id="63" name="Diagonal liegende Ecken des Rechtecks schneiden 62">
              <a:hlinkClick r:id="" action="ppaction://noaction"/>
            </p:cNvPr>
            <p:cNvSpPr/>
            <p:nvPr/>
          </p:nvSpPr>
          <p:spPr bwMode="auto">
            <a:xfrm>
              <a:off x="5276158" y="2500952"/>
              <a:ext cx="864051" cy="313536"/>
            </a:xfrm>
            <a:prstGeom prst="snip2DiagRect">
              <a:avLst/>
            </a:prstGeom>
            <a:solidFill>
              <a:schemeClr val="bg1">
                <a:lumMod val="95000"/>
              </a:schemeClr>
            </a:solidFill>
            <a:ln w="12700"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lIns="54000" tIns="0"/>
            <a:lstStyle/>
            <a:p>
              <a:pPr eaLnBrk="0" hangingPunct="0">
                <a:defRPr/>
              </a:pPr>
              <a:r>
                <a:rPr lang="en-US" sz="600" b="1" dirty="0">
                  <a:solidFill>
                    <a:srgbClr val="004990"/>
                  </a:solidFill>
                  <a:ea typeface="ＭＳ Ｐゴシック"/>
                  <a:cs typeface="ＭＳ Ｐゴシック"/>
                </a:rPr>
                <a:t>  SW update</a:t>
              </a:r>
            </a:p>
            <a:p>
              <a:pPr eaLnBrk="0" hangingPunct="0">
                <a:defRPr/>
              </a:pPr>
              <a:r>
                <a:rPr lang="en-US" sz="600" b="1" dirty="0">
                  <a:solidFill>
                    <a:srgbClr val="004990"/>
                  </a:solidFill>
                  <a:ea typeface="ＭＳ Ｐゴシック"/>
                  <a:cs typeface="ＭＳ Ｐゴシック"/>
                </a:rPr>
                <a:t>   (02/19)</a:t>
              </a:r>
            </a:p>
          </p:txBody>
        </p:sp>
        <p:pic>
          <p:nvPicPr>
            <p:cNvPr id="64" name="Grafik 32">
              <a:hlinkClick r:id="" action="ppaction://noaction"/>
            </p:cNvPr>
            <p:cNvPicPr>
              <a:picLocks noChangeAspect="1"/>
            </p:cNvPicPr>
            <p:nvPr/>
          </p:nvPicPr>
          <p:blipFill>
            <a:blip r:embed="rId5" cstate="print">
              <a:clrChange>
                <a:clrFrom>
                  <a:srgbClr val="FFFEFF"/>
                </a:clrFrom>
                <a:clrTo>
                  <a:srgbClr val="FFFEFF">
                    <a:alpha val="0"/>
                  </a:srgbClr>
                </a:clrTo>
              </a:clrChange>
              <a:extLst>
                <a:ext uri="{28A0092B-C50C-407E-A947-70E740481C1C}">
                  <a14:useLocalDpi xmlns:a14="http://schemas.microsoft.com/office/drawing/2010/main"/>
                </a:ext>
              </a:extLst>
            </a:blip>
            <a:srcRect/>
            <a:stretch>
              <a:fillRect/>
            </a:stretch>
          </p:blipFill>
          <p:spPr bwMode="auto">
            <a:xfrm>
              <a:off x="4749186" y="2512986"/>
              <a:ext cx="6016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uppieren 18"/>
          <p:cNvGrpSpPr/>
          <p:nvPr/>
        </p:nvGrpSpPr>
        <p:grpSpPr>
          <a:xfrm>
            <a:off x="5820211" y="1873872"/>
            <a:ext cx="1043267" cy="423934"/>
            <a:chOff x="6236280" y="2498498"/>
            <a:chExt cx="1391023" cy="565245"/>
          </a:xfrm>
        </p:grpSpPr>
        <p:sp>
          <p:nvSpPr>
            <p:cNvPr id="65" name="Rechteck 153"/>
            <p:cNvSpPr>
              <a:spLocks noChangeArrowheads="1"/>
            </p:cNvSpPr>
            <p:nvPr/>
          </p:nvSpPr>
          <p:spPr bwMode="auto">
            <a:xfrm>
              <a:off x="6596397" y="2883318"/>
              <a:ext cx="942415" cy="18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tIns="27000" rIns="27000" bIns="27000">
              <a:spAutoFit/>
            </a:bodyPr>
            <a:lstStyle/>
            <a:p>
              <a:pPr marL="35719" indent="-35719">
                <a:buFont typeface="Arial" panose="020B0604020202020204" pitchFamily="34" charset="0"/>
                <a:buChar char="•"/>
                <a:tabLst>
                  <a:tab pos="133350" algn="l"/>
                </a:tabLst>
              </a:pPr>
              <a:r>
                <a:rPr lang="en-US" sz="525" dirty="0">
                  <a:latin typeface="Helvetica" pitchFamily="34" charset="0"/>
                </a:rPr>
                <a:t>SW level L2A</a:t>
              </a:r>
            </a:p>
          </p:txBody>
        </p:sp>
        <p:sp>
          <p:nvSpPr>
            <p:cNvPr id="66" name="Diagonal liegende Ecken des Rechtecks schneiden 65">
              <a:hlinkClick r:id="" action="ppaction://noaction"/>
            </p:cNvPr>
            <p:cNvSpPr/>
            <p:nvPr/>
          </p:nvSpPr>
          <p:spPr bwMode="auto">
            <a:xfrm>
              <a:off x="6763252" y="2498498"/>
              <a:ext cx="864051" cy="313536"/>
            </a:xfrm>
            <a:prstGeom prst="snip2DiagRect">
              <a:avLst/>
            </a:prstGeom>
            <a:solidFill>
              <a:schemeClr val="bg1">
                <a:lumMod val="95000"/>
              </a:schemeClr>
            </a:solidFill>
            <a:ln w="12700"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lIns="54000" tIns="0"/>
            <a:lstStyle/>
            <a:p>
              <a:pPr eaLnBrk="0" hangingPunct="0">
                <a:defRPr/>
              </a:pPr>
              <a:r>
                <a:rPr lang="en-US" sz="600" b="1" dirty="0">
                  <a:solidFill>
                    <a:srgbClr val="004990"/>
                  </a:solidFill>
                  <a:ea typeface="ＭＳ Ｐゴシック"/>
                  <a:cs typeface="ＭＳ Ｐゴシック"/>
                </a:rPr>
                <a:t>  SW update</a:t>
              </a:r>
            </a:p>
            <a:p>
              <a:pPr eaLnBrk="0" hangingPunct="0">
                <a:defRPr/>
              </a:pPr>
              <a:r>
                <a:rPr lang="en-US" sz="600" b="1" dirty="0">
                  <a:solidFill>
                    <a:srgbClr val="004990"/>
                  </a:solidFill>
                  <a:ea typeface="ＭＳ Ｐゴシック"/>
                  <a:cs typeface="ＭＳ Ｐゴシック"/>
                </a:rPr>
                <a:t>   (Q2/19)</a:t>
              </a:r>
            </a:p>
          </p:txBody>
        </p:sp>
        <p:pic>
          <p:nvPicPr>
            <p:cNvPr id="67" name="Grafik 32">
              <a:hlinkClick r:id="" action="ppaction://noaction"/>
            </p:cNvPr>
            <p:cNvPicPr>
              <a:picLocks noChangeAspect="1"/>
            </p:cNvPicPr>
            <p:nvPr/>
          </p:nvPicPr>
          <p:blipFill>
            <a:blip r:embed="rId5" cstate="print">
              <a:clrChange>
                <a:clrFrom>
                  <a:srgbClr val="FFFEFF"/>
                </a:clrFrom>
                <a:clrTo>
                  <a:srgbClr val="FFFEFF">
                    <a:alpha val="0"/>
                  </a:srgbClr>
                </a:clrTo>
              </a:clrChange>
              <a:extLst>
                <a:ext uri="{28A0092B-C50C-407E-A947-70E740481C1C}">
                  <a14:useLocalDpi xmlns:a14="http://schemas.microsoft.com/office/drawing/2010/main"/>
                </a:ext>
              </a:extLst>
            </a:blip>
            <a:srcRect/>
            <a:stretch>
              <a:fillRect/>
            </a:stretch>
          </p:blipFill>
          <p:spPr bwMode="auto">
            <a:xfrm>
              <a:off x="6236280" y="2510532"/>
              <a:ext cx="6016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uppieren 12"/>
          <p:cNvGrpSpPr/>
          <p:nvPr/>
        </p:nvGrpSpPr>
        <p:grpSpPr>
          <a:xfrm>
            <a:off x="1420707" y="895725"/>
            <a:ext cx="1106742" cy="706757"/>
            <a:chOff x="370276" y="1194298"/>
            <a:chExt cx="1475656" cy="942342"/>
          </a:xfrm>
        </p:grpSpPr>
        <p:sp>
          <p:nvSpPr>
            <p:cNvPr id="68" name="Diagonal liegende Ecken des Rechtecks schneiden 67">
              <a:hlinkClick r:id="" action="ppaction://noaction"/>
            </p:cNvPr>
            <p:cNvSpPr/>
            <p:nvPr/>
          </p:nvSpPr>
          <p:spPr bwMode="auto">
            <a:xfrm>
              <a:off x="441268" y="1338314"/>
              <a:ext cx="1224136" cy="460080"/>
            </a:xfrm>
            <a:prstGeom prst="snip2DiagRect">
              <a:avLst/>
            </a:prstGeom>
            <a:solidFill>
              <a:schemeClr val="bg1">
                <a:lumMod val="95000"/>
              </a:schemeClr>
            </a:solidFill>
            <a:ln w="12700"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lIns="54000" tIns="0"/>
            <a:lstStyle/>
            <a:p>
              <a:pPr eaLnBrk="0" hangingPunct="0">
                <a:defRPr/>
              </a:pPr>
              <a:r>
                <a:rPr lang="en-US" sz="600" b="1" dirty="0">
                  <a:solidFill>
                    <a:srgbClr val="004990"/>
                  </a:solidFill>
                  <a:ea typeface="ＭＳ Ｐゴシック"/>
                  <a:cs typeface="ＭＳ Ｐゴシック"/>
                </a:rPr>
                <a:t>       First Alpha</a:t>
              </a:r>
            </a:p>
            <a:p>
              <a:pPr eaLnBrk="0" hangingPunct="0">
                <a:defRPr/>
              </a:pPr>
              <a:r>
                <a:rPr lang="en-US" sz="600" b="1" dirty="0">
                  <a:solidFill>
                    <a:srgbClr val="004990"/>
                  </a:solidFill>
                  <a:ea typeface="ＭＳ Ｐゴシック"/>
                  <a:cs typeface="ＭＳ Ｐゴシック"/>
                </a:rPr>
                <a:t>       test samples</a:t>
              </a:r>
            </a:p>
            <a:p>
              <a:pPr eaLnBrk="0" hangingPunct="0">
                <a:defRPr/>
              </a:pPr>
              <a:r>
                <a:rPr lang="en-US" sz="600" b="1" dirty="0">
                  <a:solidFill>
                    <a:srgbClr val="004990"/>
                  </a:solidFill>
                  <a:ea typeface="ＭＳ Ｐゴシック"/>
                  <a:cs typeface="ＭＳ Ｐゴシック"/>
                </a:rPr>
                <a:t>         (May/18)</a:t>
              </a:r>
            </a:p>
          </p:txBody>
        </p:sp>
        <p:pic>
          <p:nvPicPr>
            <p:cNvPr id="69" name="Picture 3"/>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0276" y="1194298"/>
              <a:ext cx="355147" cy="635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Rechteck 153"/>
            <p:cNvSpPr>
              <a:spLocks noChangeArrowheads="1"/>
            </p:cNvSpPr>
            <p:nvPr/>
          </p:nvSpPr>
          <p:spPr bwMode="auto">
            <a:xfrm>
              <a:off x="370276" y="1848493"/>
              <a:ext cx="1475656"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tIns="27000" rIns="27000" bIns="27000">
              <a:spAutoFit/>
            </a:bodyPr>
            <a:lstStyle/>
            <a:p>
              <a:pPr marL="35719" indent="-35719">
                <a:buFont typeface="Arial" panose="020B0604020202020204" pitchFamily="34" charset="0"/>
                <a:buChar char="•"/>
                <a:tabLst>
                  <a:tab pos="133350" algn="l"/>
                </a:tabLst>
              </a:pPr>
              <a:r>
                <a:rPr lang="en-US" sz="525" dirty="0">
                  <a:latin typeface="Helvetica" pitchFamily="34" charset="0"/>
                </a:rPr>
                <a:t>For selected customers</a:t>
              </a:r>
            </a:p>
            <a:p>
              <a:pPr marL="35719" indent="-35719">
                <a:buFont typeface="Arial" panose="020B0604020202020204" pitchFamily="34" charset="0"/>
                <a:buChar char="•"/>
                <a:tabLst>
                  <a:tab pos="133350" algn="l"/>
                </a:tabLst>
              </a:pPr>
              <a:r>
                <a:rPr lang="en-US" sz="525" dirty="0">
                  <a:latin typeface="Helvetica" pitchFamily="34" charset="0"/>
                </a:rPr>
                <a:t>With assistance from CC</a:t>
              </a:r>
            </a:p>
          </p:txBody>
        </p:sp>
      </p:grpSp>
      <p:sp>
        <p:nvSpPr>
          <p:cNvPr id="29" name="Rechteck 153"/>
          <p:cNvSpPr>
            <a:spLocks noChangeArrowheads="1"/>
          </p:cNvSpPr>
          <p:nvPr/>
        </p:nvSpPr>
        <p:spPr bwMode="auto">
          <a:xfrm>
            <a:off x="4683222" y="2703567"/>
            <a:ext cx="1174949" cy="163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tIns="27000" rIns="27000" bIns="27000">
            <a:spAutoFit/>
          </a:bodyPr>
          <a:lstStyle/>
          <a:p>
            <a:pPr>
              <a:tabLst>
                <a:tab pos="740569" algn="l"/>
              </a:tabLst>
            </a:pPr>
            <a:r>
              <a:rPr lang="en-US" sz="600" b="1" dirty="0">
                <a:latin typeface="Helvetica" pitchFamily="34" charset="0"/>
              </a:rPr>
              <a:t>Scheduled</a:t>
            </a:r>
            <a:r>
              <a:rPr lang="en-US" sz="525" b="1" dirty="0">
                <a:latin typeface="Helvetica" pitchFamily="34" charset="0"/>
              </a:rPr>
              <a:t>:</a:t>
            </a:r>
          </a:p>
          <a:p>
            <a:pPr marL="35719" indent="-35719">
              <a:buFont typeface="Arial" panose="020B0604020202020204" pitchFamily="34" charset="0"/>
              <a:buChar char="•"/>
              <a:tabLst>
                <a:tab pos="740569" algn="l"/>
              </a:tabLst>
            </a:pPr>
            <a:r>
              <a:rPr lang="en-US" sz="525" dirty="0">
                <a:latin typeface="Helvetica" pitchFamily="34" charset="0"/>
              </a:rPr>
              <a:t>Update Webinar 	Mar./ 2019</a:t>
            </a:r>
            <a:br>
              <a:rPr lang="en-US" sz="525" dirty="0">
                <a:latin typeface="Helvetica" pitchFamily="34" charset="0"/>
              </a:rPr>
            </a:br>
            <a:r>
              <a:rPr lang="en-US" sz="525" dirty="0">
                <a:latin typeface="Helvetica" pitchFamily="34" charset="0"/>
              </a:rPr>
              <a:t>Sales  &amp; Channel</a:t>
            </a:r>
            <a:br>
              <a:rPr lang="en-US" sz="525" dirty="0">
                <a:latin typeface="Helvetica" pitchFamily="34" charset="0"/>
              </a:rPr>
            </a:br>
            <a:endParaRPr lang="en-US" sz="525" dirty="0">
              <a:latin typeface="Helvetica" pitchFamily="34" charset="0"/>
            </a:endParaRPr>
          </a:p>
          <a:p>
            <a:pPr marL="35719" indent="-35719">
              <a:buFont typeface="Arial" panose="020B0604020202020204" pitchFamily="34" charset="0"/>
              <a:buChar char="•"/>
              <a:tabLst>
                <a:tab pos="740569" algn="l"/>
              </a:tabLst>
            </a:pPr>
            <a:endParaRPr lang="en-US" sz="525" dirty="0">
              <a:latin typeface="Helvetica" pitchFamily="34" charset="0"/>
            </a:endParaRPr>
          </a:p>
          <a:p>
            <a:pPr marL="35719" indent="-35719">
              <a:buFont typeface="Arial" panose="020B0604020202020204" pitchFamily="34" charset="0"/>
              <a:buChar char="•"/>
              <a:tabLst>
                <a:tab pos="740569" algn="l"/>
              </a:tabLst>
            </a:pPr>
            <a:endParaRPr lang="en-US" sz="525" dirty="0">
              <a:latin typeface="Helvetica" pitchFamily="34" charset="0"/>
            </a:endParaRPr>
          </a:p>
          <a:p>
            <a:pPr marL="35719" indent="-35719">
              <a:buFont typeface="Arial" panose="020B0604020202020204" pitchFamily="34" charset="0"/>
              <a:buChar char="•"/>
              <a:tabLst>
                <a:tab pos="740569" algn="l"/>
              </a:tabLst>
            </a:pPr>
            <a:endParaRPr lang="en-US" sz="525" dirty="0">
              <a:latin typeface="Helvetica" pitchFamily="34" charset="0"/>
            </a:endParaRPr>
          </a:p>
          <a:p>
            <a:pPr marL="35719" indent="-35719">
              <a:buFont typeface="Arial" panose="020B0604020202020204" pitchFamily="34" charset="0"/>
              <a:buChar char="•"/>
              <a:tabLst>
                <a:tab pos="740569" algn="l"/>
              </a:tabLst>
            </a:pPr>
            <a:endParaRPr lang="en-US" sz="525" dirty="0">
              <a:latin typeface="Helvetica" pitchFamily="34" charset="0"/>
            </a:endParaRPr>
          </a:p>
          <a:p>
            <a:pPr marL="35719" indent="-35719">
              <a:buFont typeface="Arial" panose="020B0604020202020204" pitchFamily="34" charset="0"/>
              <a:buChar char="•"/>
              <a:tabLst>
                <a:tab pos="740569" algn="l"/>
              </a:tabLst>
            </a:pPr>
            <a:endParaRPr lang="en-US" sz="525" dirty="0">
              <a:latin typeface="Helvetica" pitchFamily="34" charset="0"/>
            </a:endParaRPr>
          </a:p>
          <a:p>
            <a:pPr marL="35719" indent="-35719">
              <a:buFont typeface="Arial" panose="020B0604020202020204" pitchFamily="34" charset="0"/>
              <a:buChar char="•"/>
              <a:tabLst>
                <a:tab pos="740569" algn="l"/>
              </a:tabLst>
            </a:pPr>
            <a:endParaRPr lang="en-US" sz="525" dirty="0">
              <a:latin typeface="Helvetica" pitchFamily="34" charset="0"/>
            </a:endParaRPr>
          </a:p>
          <a:p>
            <a:pPr marL="35719" indent="-35719">
              <a:buFont typeface="Arial" panose="020B0604020202020204" pitchFamily="34" charset="0"/>
              <a:buChar char="•"/>
              <a:tabLst>
                <a:tab pos="740569" algn="l"/>
              </a:tabLst>
            </a:pPr>
            <a:endParaRPr lang="en-US" sz="525" dirty="0">
              <a:latin typeface="Helvetica" pitchFamily="34" charset="0"/>
            </a:endParaRPr>
          </a:p>
          <a:p>
            <a:pPr marL="35719" indent="-35719">
              <a:buFont typeface="Arial" panose="020B0604020202020204" pitchFamily="34" charset="0"/>
              <a:buChar char="•"/>
              <a:tabLst>
                <a:tab pos="740569" algn="l"/>
              </a:tabLst>
            </a:pPr>
            <a:endParaRPr lang="en-US" sz="375" dirty="0">
              <a:latin typeface="Helvetica" pitchFamily="34" charset="0"/>
            </a:endParaRPr>
          </a:p>
          <a:p>
            <a:pPr marL="35719" indent="-35719">
              <a:buFont typeface="Arial" panose="020B0604020202020204" pitchFamily="34" charset="0"/>
              <a:buChar char="•"/>
              <a:tabLst>
                <a:tab pos="740569" algn="l"/>
              </a:tabLst>
            </a:pPr>
            <a:endParaRPr lang="en-US" sz="375" dirty="0">
              <a:latin typeface="Helvetica" pitchFamily="34" charset="0"/>
            </a:endParaRPr>
          </a:p>
          <a:p>
            <a:pPr marL="35719" indent="-35719">
              <a:buFont typeface="Arial" panose="020B0604020202020204" pitchFamily="34" charset="0"/>
              <a:buChar char="•"/>
              <a:tabLst>
                <a:tab pos="740569" algn="l"/>
              </a:tabLst>
            </a:pPr>
            <a:endParaRPr lang="en-US" sz="525" dirty="0">
              <a:latin typeface="Helvetica" pitchFamily="34" charset="0"/>
            </a:endParaRPr>
          </a:p>
          <a:p>
            <a:pPr marL="35719" indent="-35719">
              <a:buFont typeface="Arial" panose="020B0604020202020204" pitchFamily="34" charset="0"/>
              <a:buChar char="•"/>
              <a:tabLst>
                <a:tab pos="740569" algn="l"/>
              </a:tabLst>
            </a:pPr>
            <a:endParaRPr lang="en-US" sz="525" dirty="0">
              <a:latin typeface="Helvetica" pitchFamily="34" charset="0"/>
            </a:endParaRPr>
          </a:p>
          <a:p>
            <a:pPr>
              <a:tabLst>
                <a:tab pos="740569" algn="l"/>
              </a:tabLst>
            </a:pPr>
            <a:r>
              <a:rPr lang="en-US" sz="525" dirty="0">
                <a:latin typeface="Helvetica" pitchFamily="34" charset="0"/>
              </a:rPr>
              <a:t>“ongoing”</a:t>
            </a:r>
          </a:p>
          <a:p>
            <a:pPr>
              <a:tabLst>
                <a:tab pos="740569" algn="l"/>
              </a:tabLst>
            </a:pPr>
            <a:endParaRPr lang="en-US" sz="525" dirty="0">
              <a:latin typeface="Helvetica" pitchFamily="34" charset="0"/>
            </a:endParaRPr>
          </a:p>
          <a:p>
            <a:pPr>
              <a:tabLst>
                <a:tab pos="740569" algn="l"/>
              </a:tabLst>
            </a:pPr>
            <a:endParaRPr lang="en-US" sz="525" dirty="0">
              <a:latin typeface="Helvetica" pitchFamily="34" charset="0"/>
            </a:endParaRPr>
          </a:p>
          <a:p>
            <a:pPr>
              <a:tabLst>
                <a:tab pos="740569" algn="l"/>
              </a:tabLst>
            </a:pPr>
            <a:r>
              <a:rPr lang="en-US" sz="525" dirty="0">
                <a:latin typeface="Helvetica" pitchFamily="34" charset="0"/>
              </a:rPr>
              <a:t>“ongoing”</a:t>
            </a:r>
          </a:p>
          <a:p>
            <a:pPr marL="35719" indent="-35719">
              <a:buFont typeface="Arial" panose="020B0604020202020204" pitchFamily="34" charset="0"/>
              <a:buChar char="•"/>
              <a:tabLst>
                <a:tab pos="740569" algn="l"/>
              </a:tabLst>
            </a:pPr>
            <a:endParaRPr lang="en-US" sz="525" dirty="0">
              <a:latin typeface="Helvetica" pitchFamily="34" charset="0"/>
            </a:endParaRPr>
          </a:p>
        </p:txBody>
      </p:sp>
      <p:grpSp>
        <p:nvGrpSpPr>
          <p:cNvPr id="20" name="Gruppieren 19"/>
          <p:cNvGrpSpPr/>
          <p:nvPr/>
        </p:nvGrpSpPr>
        <p:grpSpPr>
          <a:xfrm>
            <a:off x="1327220" y="2706318"/>
            <a:ext cx="6300705" cy="1947353"/>
            <a:chOff x="245626" y="3608424"/>
            <a:chExt cx="8400940" cy="2596470"/>
          </a:xfrm>
        </p:grpSpPr>
        <p:sp>
          <p:nvSpPr>
            <p:cNvPr id="71" name="Rechteck 153"/>
            <p:cNvSpPr>
              <a:spLocks noChangeArrowheads="1"/>
            </p:cNvSpPr>
            <p:nvPr/>
          </p:nvSpPr>
          <p:spPr bwMode="auto">
            <a:xfrm>
              <a:off x="245626" y="3608424"/>
              <a:ext cx="1566599" cy="259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tIns="27000" rIns="27000" bIns="27000">
              <a:spAutoFit/>
            </a:bodyPr>
            <a:lstStyle/>
            <a:p>
              <a:pPr>
                <a:tabLst>
                  <a:tab pos="740569" algn="l"/>
                </a:tabLst>
              </a:pPr>
              <a:r>
                <a:rPr lang="en-US" sz="600" b="1" dirty="0">
                  <a:latin typeface="Helvetica" pitchFamily="34" charset="0"/>
                </a:rPr>
                <a:t>Done</a:t>
              </a:r>
              <a:r>
                <a:rPr lang="en-US" sz="525" b="1" dirty="0">
                  <a:latin typeface="Helvetica" pitchFamily="34" charset="0"/>
                </a:rPr>
                <a:t>:</a:t>
              </a:r>
            </a:p>
            <a:p>
              <a:pPr marL="35719" indent="-35719">
                <a:buFont typeface="Arial" panose="020B0604020202020204" pitchFamily="34" charset="0"/>
                <a:buChar char="•"/>
                <a:tabLst>
                  <a:tab pos="740569" algn="l"/>
                </a:tabLst>
              </a:pPr>
              <a:r>
                <a:rPr lang="en-US" sz="525" dirty="0">
                  <a:latin typeface="Helvetica" pitchFamily="34" charset="0"/>
                </a:rPr>
                <a:t>EMEA partner event	Sept./ 2017 </a:t>
              </a:r>
              <a:br>
                <a:rPr lang="en-US" sz="525" dirty="0">
                  <a:latin typeface="Helvetica" pitchFamily="34" charset="0"/>
                </a:rPr>
              </a:br>
              <a:r>
                <a:rPr lang="en-US" sz="525" dirty="0">
                  <a:latin typeface="Helvetica" pitchFamily="34" charset="0"/>
                </a:rPr>
                <a:t>first information</a:t>
              </a:r>
              <a:br>
                <a:rPr lang="en-US" sz="525" dirty="0">
                  <a:latin typeface="Helvetica" pitchFamily="34" charset="0"/>
                </a:rPr>
              </a:br>
              <a:endParaRPr lang="en-US" sz="300" dirty="0">
                <a:latin typeface="Helvetica" pitchFamily="34" charset="0"/>
              </a:endParaRPr>
            </a:p>
            <a:p>
              <a:pPr marL="35719" indent="-35719">
                <a:buFont typeface="Arial" panose="020B0604020202020204" pitchFamily="34" charset="0"/>
                <a:buChar char="•"/>
                <a:tabLst>
                  <a:tab pos="740569" algn="l"/>
                </a:tabLst>
              </a:pPr>
              <a:r>
                <a:rPr lang="en-US" sz="525" dirty="0">
                  <a:latin typeface="Helvetica" pitchFamily="34" charset="0"/>
                </a:rPr>
                <a:t>Preview Webinar 	Nov./ 2017</a:t>
              </a:r>
              <a:br>
                <a:rPr lang="en-US" sz="525" dirty="0">
                  <a:latin typeface="Helvetica" pitchFamily="34" charset="0"/>
                </a:rPr>
              </a:br>
              <a:r>
                <a:rPr lang="en-US" sz="525" dirty="0">
                  <a:latin typeface="Helvetica" pitchFamily="34" charset="0"/>
                </a:rPr>
                <a:t>SPS Exhibition</a:t>
              </a:r>
              <a:br>
                <a:rPr lang="en-US" sz="525" dirty="0">
                  <a:latin typeface="Helvetica" pitchFamily="34" charset="0"/>
                </a:rPr>
              </a:br>
              <a:endParaRPr lang="en-US" sz="300" dirty="0">
                <a:latin typeface="Helvetica" pitchFamily="34" charset="0"/>
              </a:endParaRPr>
            </a:p>
            <a:p>
              <a:pPr marL="35719" indent="-35719">
                <a:buFont typeface="Arial" panose="020B0604020202020204" pitchFamily="34" charset="0"/>
                <a:buChar char="•"/>
                <a:tabLst>
                  <a:tab pos="740569" algn="l"/>
                </a:tabLst>
              </a:pPr>
              <a:r>
                <a:rPr lang="en-US" sz="525" dirty="0">
                  <a:latin typeface="Helvetica" pitchFamily="34" charset="0"/>
                </a:rPr>
                <a:t>Americas Sales Conf.	Jan./ 2018</a:t>
              </a:r>
              <a:br>
                <a:rPr lang="en-US" sz="525" dirty="0">
                  <a:latin typeface="Helvetica" pitchFamily="34" charset="0"/>
                </a:rPr>
              </a:br>
              <a:r>
                <a:rPr lang="en-US" sz="525" dirty="0">
                  <a:latin typeface="Helvetica" pitchFamily="34" charset="0"/>
                </a:rPr>
                <a:t>CC Team presentation</a:t>
              </a:r>
              <a:br>
                <a:rPr lang="en-US" sz="525" dirty="0">
                  <a:latin typeface="Helvetica" pitchFamily="34" charset="0"/>
                </a:rPr>
              </a:br>
              <a:endParaRPr lang="en-US" sz="300" dirty="0">
                <a:latin typeface="Helvetica" pitchFamily="34" charset="0"/>
              </a:endParaRPr>
            </a:p>
            <a:p>
              <a:pPr marL="35719" indent="-35719">
                <a:buFont typeface="Arial" panose="020B0604020202020204" pitchFamily="34" charset="0"/>
                <a:buChar char="•"/>
                <a:tabLst>
                  <a:tab pos="740569" algn="l"/>
                </a:tabLst>
              </a:pPr>
              <a:r>
                <a:rPr lang="en-US" sz="525" dirty="0">
                  <a:latin typeface="Helvetica" pitchFamily="34" charset="0"/>
                </a:rPr>
                <a:t>Vertical team 	Feb./ 2018</a:t>
              </a:r>
              <a:br>
                <a:rPr lang="en-US" sz="525" dirty="0">
                  <a:latin typeface="Helvetica" pitchFamily="34" charset="0"/>
                </a:rPr>
              </a:br>
              <a:r>
                <a:rPr lang="en-US" sz="525" dirty="0">
                  <a:latin typeface="Helvetica" pitchFamily="34" charset="0"/>
                </a:rPr>
                <a:t>Meeting presentation</a:t>
              </a:r>
              <a:br>
                <a:rPr lang="en-US" sz="525" dirty="0">
                  <a:latin typeface="Helvetica" pitchFamily="34" charset="0"/>
                </a:rPr>
              </a:br>
              <a:endParaRPr lang="en-US" sz="300" dirty="0">
                <a:latin typeface="Helvetica" pitchFamily="34" charset="0"/>
              </a:endParaRPr>
            </a:p>
            <a:p>
              <a:pPr marL="35719" indent="-35719">
                <a:buFont typeface="Arial" panose="020B0604020202020204" pitchFamily="34" charset="0"/>
                <a:buChar char="•"/>
                <a:tabLst>
                  <a:tab pos="740569" algn="l"/>
                </a:tabLst>
              </a:pPr>
              <a:r>
                <a:rPr lang="en-US" sz="525" dirty="0">
                  <a:latin typeface="Helvetica" pitchFamily="34" charset="0"/>
                </a:rPr>
                <a:t>Webinar Customer	Feb./2018 </a:t>
              </a:r>
              <a:br>
                <a:rPr lang="en-US" sz="525" dirty="0">
                  <a:latin typeface="Helvetica" pitchFamily="34" charset="0"/>
                </a:rPr>
              </a:br>
              <a:r>
                <a:rPr lang="en-US" sz="525" dirty="0">
                  <a:latin typeface="Helvetica" pitchFamily="34" charset="0"/>
                </a:rPr>
                <a:t>Customer Service EMEA</a:t>
              </a:r>
            </a:p>
            <a:p>
              <a:pPr>
                <a:tabLst>
                  <a:tab pos="740569" algn="l"/>
                </a:tabLst>
              </a:pPr>
              <a:endParaRPr lang="en-US" sz="525" dirty="0">
                <a:latin typeface="Helvetica" pitchFamily="34" charset="0"/>
              </a:endParaRPr>
            </a:p>
            <a:p>
              <a:pPr>
                <a:tabLst>
                  <a:tab pos="740569" algn="l"/>
                </a:tabLst>
              </a:pPr>
              <a:r>
                <a:rPr lang="en-US" sz="525" b="1" dirty="0">
                  <a:latin typeface="Helvetica" pitchFamily="34" charset="0"/>
                </a:rPr>
                <a:t>Scheduled:</a:t>
              </a:r>
            </a:p>
            <a:p>
              <a:pPr marL="35719" indent="-35719">
                <a:buFont typeface="Arial" panose="020B0604020202020204" pitchFamily="34" charset="0"/>
                <a:buChar char="•"/>
                <a:tabLst>
                  <a:tab pos="740569" algn="l"/>
                </a:tabLst>
              </a:pPr>
              <a:r>
                <a:rPr lang="en-US" sz="525" dirty="0">
                  <a:latin typeface="Helvetica" pitchFamily="34" charset="0"/>
                </a:rPr>
                <a:t>Webinar Sales 	April/ 2018</a:t>
              </a:r>
              <a:br>
                <a:rPr lang="en-US" sz="525" dirty="0">
                  <a:latin typeface="Helvetica" pitchFamily="34" charset="0"/>
                </a:rPr>
              </a:br>
              <a:r>
                <a:rPr lang="en-US" sz="525" dirty="0">
                  <a:latin typeface="Helvetica" pitchFamily="34" charset="0"/>
                </a:rPr>
                <a:t>Pre-Launch APAC</a:t>
              </a:r>
              <a:br>
                <a:rPr lang="en-US" sz="525" dirty="0">
                  <a:latin typeface="Helvetica" pitchFamily="34" charset="0"/>
                </a:rPr>
              </a:br>
              <a:r>
                <a:rPr lang="en-US" sz="525" dirty="0">
                  <a:latin typeface="Helvetica" pitchFamily="34" charset="0"/>
                </a:rPr>
                <a:t>Pre-Launch Americas</a:t>
              </a:r>
              <a:br>
                <a:rPr lang="en-US" sz="525" dirty="0">
                  <a:latin typeface="Helvetica" pitchFamily="34" charset="0"/>
                </a:rPr>
              </a:br>
              <a:r>
                <a:rPr lang="en-US" sz="525" dirty="0">
                  <a:latin typeface="Helvetica" pitchFamily="34" charset="0"/>
                </a:rPr>
                <a:t>Pre-Launch EMEA</a:t>
              </a:r>
            </a:p>
            <a:p>
              <a:pPr marL="35719" indent="-35719">
                <a:buFont typeface="Arial" panose="020B0604020202020204" pitchFamily="34" charset="0"/>
                <a:buChar char="•"/>
                <a:tabLst>
                  <a:tab pos="740569" algn="l"/>
                </a:tabLst>
              </a:pPr>
              <a:endParaRPr lang="en-US" sz="525" dirty="0">
                <a:latin typeface="Helvetica" pitchFamily="34" charset="0"/>
              </a:endParaRPr>
            </a:p>
            <a:p>
              <a:pPr marL="35719" indent="-35719">
                <a:buFont typeface="Arial" panose="020B0604020202020204" pitchFamily="34" charset="0"/>
                <a:buChar char="•"/>
                <a:tabLst>
                  <a:tab pos="740569" algn="l"/>
                </a:tabLst>
              </a:pPr>
              <a:endParaRPr lang="en-US" sz="525" dirty="0">
                <a:latin typeface="Helvetica" pitchFamily="34" charset="0"/>
              </a:endParaRPr>
            </a:p>
            <a:p>
              <a:pPr marL="35719" indent="-35719">
                <a:buFont typeface="Arial" panose="020B0604020202020204" pitchFamily="34" charset="0"/>
                <a:buChar char="•"/>
                <a:tabLst>
                  <a:tab pos="740569" algn="l"/>
                </a:tabLst>
              </a:pPr>
              <a:r>
                <a:rPr lang="en-US" sz="525" dirty="0">
                  <a:latin typeface="Helvetica" pitchFamily="34" charset="0"/>
                </a:rPr>
                <a:t>Regular update calls with the regions</a:t>
              </a:r>
            </a:p>
            <a:p>
              <a:pPr marL="35719" indent="-35719">
                <a:buFont typeface="Arial" panose="020B0604020202020204" pitchFamily="34" charset="0"/>
                <a:buChar char="•"/>
                <a:tabLst>
                  <a:tab pos="740569" algn="l"/>
                </a:tabLst>
              </a:pPr>
              <a:endParaRPr lang="en-US" sz="525" dirty="0">
                <a:latin typeface="Helvetica" pitchFamily="34" charset="0"/>
              </a:endParaRPr>
            </a:p>
          </p:txBody>
        </p:sp>
        <p:cxnSp>
          <p:nvCxnSpPr>
            <p:cNvPr id="3" name="Gerade Verbindung mit Pfeil 2"/>
            <p:cNvCxnSpPr/>
            <p:nvPr/>
          </p:nvCxnSpPr>
          <p:spPr>
            <a:xfrm>
              <a:off x="1297307" y="6093562"/>
              <a:ext cx="734925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uppieren 20"/>
          <p:cNvGrpSpPr/>
          <p:nvPr/>
        </p:nvGrpSpPr>
        <p:grpSpPr>
          <a:xfrm>
            <a:off x="2481209" y="2704478"/>
            <a:ext cx="3266948" cy="1681896"/>
            <a:chOff x="1784279" y="3605970"/>
            <a:chExt cx="4355930" cy="2242528"/>
          </a:xfrm>
        </p:grpSpPr>
        <p:sp>
          <p:nvSpPr>
            <p:cNvPr id="72" name="Rechteck 153"/>
            <p:cNvSpPr>
              <a:spLocks noChangeArrowheads="1"/>
            </p:cNvSpPr>
            <p:nvPr/>
          </p:nvSpPr>
          <p:spPr bwMode="auto">
            <a:xfrm>
              <a:off x="1784279" y="3605970"/>
              <a:ext cx="1566598" cy="224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tIns="27000" rIns="27000" bIns="27000">
              <a:spAutoFit/>
            </a:bodyPr>
            <a:lstStyle/>
            <a:p>
              <a:pPr>
                <a:tabLst>
                  <a:tab pos="740569" algn="l"/>
                </a:tabLst>
              </a:pPr>
              <a:r>
                <a:rPr lang="en-US" sz="600" b="1" dirty="0">
                  <a:latin typeface="Helvetica" pitchFamily="34" charset="0"/>
                </a:rPr>
                <a:t>Scheduled</a:t>
              </a:r>
              <a:r>
                <a:rPr lang="en-US" sz="525" b="1" dirty="0">
                  <a:latin typeface="Helvetica" pitchFamily="34" charset="0"/>
                </a:rPr>
                <a:t>:</a:t>
              </a:r>
            </a:p>
            <a:p>
              <a:pPr marL="35719" indent="-35719">
                <a:buFont typeface="Arial" panose="020B0604020202020204" pitchFamily="34" charset="0"/>
                <a:buChar char="•"/>
                <a:tabLst>
                  <a:tab pos="740569" algn="l"/>
                </a:tabLst>
              </a:pPr>
              <a:r>
                <a:rPr lang="en-US" sz="525" dirty="0">
                  <a:latin typeface="Helvetica" pitchFamily="34" charset="0"/>
                </a:rPr>
                <a:t>Webinar Sales 	July/ 2018</a:t>
              </a:r>
              <a:br>
                <a:rPr lang="en-US" sz="525" dirty="0">
                  <a:latin typeface="Helvetica" pitchFamily="34" charset="0"/>
                </a:rPr>
              </a:br>
              <a:r>
                <a:rPr lang="en-US" sz="525" dirty="0">
                  <a:latin typeface="Helvetica" pitchFamily="34" charset="0"/>
                </a:rPr>
                <a:t>Launch APAC</a:t>
              </a:r>
              <a:br>
                <a:rPr lang="en-US" sz="525" dirty="0">
                  <a:latin typeface="Helvetica" pitchFamily="34" charset="0"/>
                </a:rPr>
              </a:br>
              <a:r>
                <a:rPr lang="en-US" sz="525" dirty="0">
                  <a:latin typeface="Helvetica" pitchFamily="34" charset="0"/>
                </a:rPr>
                <a:t>Launch Americas</a:t>
              </a:r>
              <a:br>
                <a:rPr lang="en-US" sz="525" dirty="0">
                  <a:latin typeface="Helvetica" pitchFamily="34" charset="0"/>
                </a:rPr>
              </a:br>
              <a:r>
                <a:rPr lang="en-US" sz="525" dirty="0">
                  <a:latin typeface="Helvetica" pitchFamily="34" charset="0"/>
                </a:rPr>
                <a:t>Launch EMEA</a:t>
              </a:r>
            </a:p>
            <a:p>
              <a:pPr marL="35719" indent="-35719">
                <a:buFont typeface="Arial" panose="020B0604020202020204" pitchFamily="34" charset="0"/>
                <a:buChar char="•"/>
                <a:tabLst>
                  <a:tab pos="740569" algn="l"/>
                </a:tabLst>
              </a:pPr>
              <a:endParaRPr lang="en-US" sz="525" dirty="0">
                <a:latin typeface="Helvetica" pitchFamily="34" charset="0"/>
              </a:endParaRPr>
            </a:p>
            <a:p>
              <a:pPr marL="35719" indent="-35719">
                <a:buFont typeface="Arial" panose="020B0604020202020204" pitchFamily="34" charset="0"/>
                <a:buChar char="•"/>
                <a:tabLst>
                  <a:tab pos="740569" algn="l"/>
                </a:tabLst>
              </a:pPr>
              <a:r>
                <a:rPr lang="en-US" sz="525" dirty="0">
                  <a:latin typeface="Helvetica" pitchFamily="34" charset="0"/>
                </a:rPr>
                <a:t>Webinar Channel 	Aug/ 2018</a:t>
              </a:r>
              <a:br>
                <a:rPr lang="en-US" sz="525" dirty="0">
                  <a:latin typeface="Helvetica" pitchFamily="34" charset="0"/>
                </a:rPr>
              </a:br>
              <a:r>
                <a:rPr lang="en-US" sz="525" dirty="0" err="1">
                  <a:latin typeface="Helvetica" pitchFamily="34" charset="0"/>
                </a:rPr>
                <a:t>tbd</a:t>
              </a:r>
              <a:r>
                <a:rPr lang="en-US" sz="525" dirty="0">
                  <a:latin typeface="Helvetica" pitchFamily="34" charset="0"/>
                </a:rPr>
                <a:t>. APAC</a:t>
              </a:r>
              <a:br>
                <a:rPr lang="en-US" sz="525" dirty="0">
                  <a:latin typeface="Helvetica" pitchFamily="34" charset="0"/>
                </a:rPr>
              </a:br>
              <a:r>
                <a:rPr lang="en-US" sz="525" dirty="0">
                  <a:latin typeface="Helvetica" pitchFamily="34" charset="0"/>
                </a:rPr>
                <a:t>Launch Americas</a:t>
              </a:r>
              <a:br>
                <a:rPr lang="en-US" sz="525" dirty="0">
                  <a:latin typeface="Helvetica" pitchFamily="34" charset="0"/>
                </a:rPr>
              </a:br>
              <a:r>
                <a:rPr lang="en-US" sz="525" dirty="0">
                  <a:latin typeface="Helvetica" pitchFamily="34" charset="0"/>
                </a:rPr>
                <a:t>Launch EMEA</a:t>
              </a:r>
            </a:p>
            <a:p>
              <a:pPr marL="35719" indent="-35719">
                <a:buFont typeface="Arial" panose="020B0604020202020204" pitchFamily="34" charset="0"/>
                <a:buChar char="•"/>
                <a:tabLst>
                  <a:tab pos="740569" algn="l"/>
                </a:tabLst>
              </a:pPr>
              <a:endParaRPr lang="en-US" sz="525" dirty="0">
                <a:latin typeface="Helvetica" pitchFamily="34" charset="0"/>
              </a:endParaRPr>
            </a:p>
            <a:p>
              <a:pPr marL="35719" indent="-35719">
                <a:buFont typeface="Arial" panose="020B0604020202020204" pitchFamily="34" charset="0"/>
                <a:buChar char="•"/>
                <a:tabLst>
                  <a:tab pos="740569" algn="l"/>
                </a:tabLst>
              </a:pPr>
              <a:r>
                <a:rPr lang="en-US" sz="525" dirty="0">
                  <a:latin typeface="Helvetica" pitchFamily="34" charset="0"/>
                </a:rPr>
                <a:t>DACH partner event	Sep./ 2018</a:t>
              </a:r>
            </a:p>
            <a:p>
              <a:pPr marL="35719" indent="-35719">
                <a:buFont typeface="Arial" panose="020B0604020202020204" pitchFamily="34" charset="0"/>
                <a:buChar char="•"/>
                <a:tabLst>
                  <a:tab pos="740569" algn="l"/>
                </a:tabLst>
              </a:pPr>
              <a:endParaRPr lang="en-US" sz="525" dirty="0">
                <a:latin typeface="Helvetica" pitchFamily="34" charset="0"/>
              </a:endParaRPr>
            </a:p>
            <a:p>
              <a:pPr marL="35719" indent="-35719">
                <a:buFont typeface="Arial" panose="020B0604020202020204" pitchFamily="34" charset="0"/>
                <a:buChar char="•"/>
                <a:tabLst>
                  <a:tab pos="740569" algn="l"/>
                </a:tabLst>
              </a:pPr>
              <a:endParaRPr lang="en-US" sz="525" dirty="0">
                <a:latin typeface="Helvetica" pitchFamily="34" charset="0"/>
              </a:endParaRPr>
            </a:p>
            <a:p>
              <a:pPr marL="35719" indent="-35719">
                <a:buFont typeface="Arial" panose="020B0604020202020204" pitchFamily="34" charset="0"/>
                <a:buChar char="•"/>
                <a:tabLst>
                  <a:tab pos="740569" algn="l"/>
                </a:tabLst>
              </a:pPr>
              <a:r>
                <a:rPr lang="en-US" sz="525" dirty="0">
                  <a:latin typeface="Helvetica" pitchFamily="34" charset="0"/>
                </a:rPr>
                <a:t>On-site presentations (customer/partner)</a:t>
              </a:r>
            </a:p>
            <a:p>
              <a:pPr marL="35719" indent="-35719">
                <a:buFont typeface="Arial" panose="020B0604020202020204" pitchFamily="34" charset="0"/>
                <a:buChar char="•"/>
                <a:tabLst>
                  <a:tab pos="740569" algn="l"/>
                </a:tabLst>
              </a:pPr>
              <a:endParaRPr lang="en-US" sz="525" dirty="0">
                <a:latin typeface="Helvetica" pitchFamily="34" charset="0"/>
              </a:endParaRPr>
            </a:p>
            <a:p>
              <a:pPr marL="35719" indent="-35719">
                <a:buFont typeface="Arial" panose="020B0604020202020204" pitchFamily="34" charset="0"/>
                <a:buChar char="•"/>
                <a:tabLst>
                  <a:tab pos="740569" algn="l"/>
                </a:tabLst>
              </a:pPr>
              <a:r>
                <a:rPr lang="en-US" sz="525" dirty="0">
                  <a:latin typeface="Helvetica" pitchFamily="34" charset="0"/>
                </a:rPr>
                <a:t>Participation at partner events, </a:t>
              </a:r>
              <a:br>
                <a:rPr lang="en-US" sz="525" dirty="0">
                  <a:latin typeface="Helvetica" pitchFamily="34" charset="0"/>
                </a:rPr>
              </a:br>
              <a:r>
                <a:rPr lang="en-US" sz="525" dirty="0">
                  <a:latin typeface="Helvetica" pitchFamily="34" charset="0"/>
                </a:rPr>
                <a:t>sales meetings</a:t>
              </a:r>
            </a:p>
            <a:p>
              <a:pPr marL="35719" indent="-35719">
                <a:buFont typeface="Arial" panose="020B0604020202020204" pitchFamily="34" charset="0"/>
                <a:buChar char="•"/>
                <a:tabLst>
                  <a:tab pos="740569" algn="l"/>
                </a:tabLst>
              </a:pPr>
              <a:endParaRPr lang="en-US" sz="525" dirty="0">
                <a:latin typeface="Helvetica" pitchFamily="34" charset="0"/>
              </a:endParaRPr>
            </a:p>
          </p:txBody>
        </p:sp>
        <p:cxnSp>
          <p:nvCxnSpPr>
            <p:cNvPr id="35" name="Gerade Verbindung mit Pfeil 34"/>
            <p:cNvCxnSpPr/>
            <p:nvPr/>
          </p:nvCxnSpPr>
          <p:spPr>
            <a:xfrm>
              <a:off x="2673069" y="5340089"/>
              <a:ext cx="34671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a:off x="2661043" y="5647330"/>
              <a:ext cx="347916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89485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13213</TotalTime>
  <Words>1215</Words>
  <Application>Microsoft Office PowerPoint</Application>
  <PresentationFormat>Экран (16:9)</PresentationFormat>
  <Paragraphs>474</Paragraphs>
  <Slides>44</Slides>
  <Notes>18</Notes>
  <HiddenSlides>5</HiddenSlides>
  <MMClips>0</MMClips>
  <ScaleCrop>false</ScaleCrop>
  <HeadingPairs>
    <vt:vector size="6" baseType="variant">
      <vt:variant>
        <vt:lpstr>Использованные шрифты</vt:lpstr>
      </vt:variant>
      <vt:variant>
        <vt:i4>16</vt:i4>
      </vt:variant>
      <vt:variant>
        <vt:lpstr>Тема</vt:lpstr>
      </vt:variant>
      <vt:variant>
        <vt:i4>1</vt:i4>
      </vt:variant>
      <vt:variant>
        <vt:lpstr>Заголовки слайдов</vt:lpstr>
      </vt:variant>
      <vt:variant>
        <vt:i4>44</vt:i4>
      </vt:variant>
    </vt:vector>
  </HeadingPairs>
  <TitlesOfParts>
    <vt:vector size="61" baseType="lpstr">
      <vt:lpstr>ＭＳ Ｐゴシック</vt:lpstr>
      <vt:lpstr>ＭＳ Ｐゴシック</vt:lpstr>
      <vt:lpstr>Arial</vt:lpstr>
      <vt:lpstr>Arial Narrow</vt:lpstr>
      <vt:lpstr>Avenir Roman</vt:lpstr>
      <vt:lpstr>Calibri</vt:lpstr>
      <vt:lpstr>Calibri Light</vt:lpstr>
      <vt:lpstr>Helvetica</vt:lpstr>
      <vt:lpstr>Segoe UI</vt:lpstr>
      <vt:lpstr>Segoe UI Light</vt:lpstr>
      <vt:lpstr>Segoe UI Semibold</vt:lpstr>
      <vt:lpstr>Tahoma</vt:lpstr>
      <vt:lpstr>Times</vt:lpstr>
      <vt:lpstr>Times New Roman</vt:lpstr>
      <vt:lpstr>Verdana</vt:lpstr>
      <vt:lpstr>Wingdings</vt:lpstr>
      <vt:lpstr>Тема Office</vt:lpstr>
      <vt:lpstr>Презентация PowerPoint</vt:lpstr>
      <vt:lpstr>Презентация PowerPoint</vt:lpstr>
      <vt:lpstr>Номенклатура Hirschmann</vt:lpstr>
      <vt:lpstr>Презентация PowerPoint</vt:lpstr>
      <vt:lpstr>Презентация PowerPoint</vt:lpstr>
      <vt:lpstr>SPIDER III SL / PL</vt:lpstr>
      <vt:lpstr>Презентация PowerPoint</vt:lpstr>
      <vt:lpstr>Презентация PowerPoint</vt:lpstr>
      <vt:lpstr>BOBCAT Launch Schedule</vt:lpstr>
      <vt:lpstr>RSP Family - DIN Rail Mount Switches</vt:lpstr>
      <vt:lpstr>RSP (Rail Switch Power) – RSP / RSPL /RSPS</vt:lpstr>
      <vt:lpstr>Новый GRS1040 – ответ современным вызовам</vt:lpstr>
      <vt:lpstr>Презентация PowerPoint</vt:lpstr>
      <vt:lpstr>Технологии кольцевого резервирования</vt:lpstr>
      <vt:lpstr>Скорость передачи данных  в цепочке Daisy-chain до 10Гбит/с</vt:lpstr>
      <vt:lpstr>Технологии кольцевого резервирования</vt:lpstr>
      <vt:lpstr>Watch-dog пакеты отсылаются  в обе стороны кольца</vt:lpstr>
      <vt:lpstr>Технологии кольцевого резервирования</vt:lpstr>
      <vt:lpstr>Время восстановления кольца = время восстановления соединения</vt:lpstr>
      <vt:lpstr>Многообразие протоколов кольцевого резервирования</vt:lpstr>
      <vt:lpstr>Сравнение протоколов кольцевого резервирования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Подходы к обеспечению безопасности</vt:lpstr>
      <vt:lpstr>1-2-3  Шаги к кибербезопасности </vt:lpstr>
      <vt:lpstr>Презентация PowerPoint</vt:lpstr>
      <vt:lpstr>1-2-3  Шаги к кибербезопасности </vt:lpstr>
      <vt:lpstr> Сегментация  (модель зонирования АСУ ТП IEC 62443) </vt:lpstr>
      <vt:lpstr> Способы защиты сети на примере модели OSI </vt:lpstr>
      <vt:lpstr> Способы защиты сети на примере модели OSI </vt:lpstr>
      <vt:lpstr> Защита канального уровня(L2) </vt:lpstr>
      <vt:lpstr> Защита сетевого уровня (L3) </vt:lpstr>
      <vt:lpstr>1-2-3  Шаги к кибербезопасности </vt:lpstr>
      <vt:lpstr>1-2-3  Шаги к кибербезопасности </vt:lpstr>
      <vt:lpstr> Защита оконечных устройств </vt:lpstr>
      <vt:lpstr> Deep Packet Inspection </vt:lpstr>
      <vt:lpstr> Tofino Xenon </vt:lpstr>
      <vt:lpstr>Tofino™ Xenon</vt:lpstr>
      <vt:lpstr> Tofino Xenon </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Rudkovsky Maksim</dc:creator>
  <cp:lastModifiedBy>Тех.отдел</cp:lastModifiedBy>
  <cp:revision>475</cp:revision>
  <dcterms:created xsi:type="dcterms:W3CDTF">2015-10-02T12:26:33Z</dcterms:created>
  <dcterms:modified xsi:type="dcterms:W3CDTF">2018-04-25T04:03:08Z</dcterms:modified>
</cp:coreProperties>
</file>